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Lst>
  <p:sldSz cx="7556500" cy="106807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wholeTbl>
    <a:band2H>
      <a:tcTxStyle b="def" i="def"/>
      <a:tcStyle>
        <a:tcBdr/>
        <a:fill>
          <a:solidFill>
            <a:srgbClr val="FFFFFF"/>
          </a:solidFill>
        </a:fill>
      </a:tcStyle>
    </a:band2H>
    <a:firstCol>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Col>
    <a:lastRow>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lastRow>
    <a:firstRow>
      <a:tcTxStyle b="off" i="off">
        <a:fontRef idx="major">
          <a:srgbClr val="000000"/>
        </a:fontRef>
        <a:srgbClr val="000000"/>
      </a:tcTxStyle>
      <a:tcStyle>
        <a:tcBdr>
          <a:left>
            <a:ln w="9525" cap="flat">
              <a:solidFill>
                <a:srgbClr val="9E9E9E"/>
              </a:solidFill>
              <a:prstDash val="solid"/>
              <a:round/>
            </a:ln>
          </a:left>
          <a:right>
            <a:ln w="9525" cap="flat">
              <a:solidFill>
                <a:srgbClr val="9E9E9E"/>
              </a:solidFill>
              <a:prstDash val="solid"/>
              <a:round/>
            </a:ln>
          </a:right>
          <a:top>
            <a:ln w="9525" cap="flat">
              <a:solidFill>
                <a:srgbClr val="9E9E9E"/>
              </a:solidFill>
              <a:prstDash val="solid"/>
              <a:round/>
            </a:ln>
          </a:top>
          <a:bottom>
            <a:ln w="9525" cap="flat">
              <a:solidFill>
                <a:srgbClr val="9E9E9E"/>
              </a:solidFill>
              <a:prstDash val="solid"/>
              <a:round/>
            </a:ln>
          </a:bottom>
          <a:insideH>
            <a:ln w="9525" cap="flat">
              <a:solidFill>
                <a:srgbClr val="9E9E9E"/>
              </a:solidFill>
              <a:prstDash val="solid"/>
              <a:round/>
            </a:ln>
          </a:insideH>
          <a:insideV>
            <a:ln w="9525" cap="flat">
              <a:solidFill>
                <a:srgbClr val="9E9E9E"/>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wholeTbl>
    <a:band2H>
      <a:tcTxStyle b="def" i="def"/>
      <a:tcStyle>
        <a:tcBdr/>
        <a:fill>
          <a:solidFill>
            <a:srgbClr val="FFFFFF"/>
          </a:solidFill>
        </a:fill>
      </a:tcStyle>
    </a:band2H>
    <a:firstCo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Col>
    <a:la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7E6"/>
          </a:solidFill>
        </a:fill>
      </a:tcStyle>
    </a:wholeTbl>
    <a:band2H>
      <a:tcTxStyle b="def" i="def"/>
      <a:tcStyle>
        <a:tcBdr/>
        <a:fill>
          <a:solidFill>
            <a:srgbClr val="E7EC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E2CD"/>
          </a:solidFill>
        </a:fill>
      </a:tcStyle>
    </a:wholeTbl>
    <a:band2H>
      <a:tcTxStyle b="def" i="def"/>
      <a:tcStyle>
        <a:tcBdr/>
        <a:fill>
          <a:solidFill>
            <a:srgbClr val="ED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CCCC"/>
          </a:solidFill>
        </a:fill>
      </a:tcStyle>
    </a:wholeTbl>
    <a:band2H>
      <a:tcTxStyle b="def" i="def"/>
      <a:tcStyle>
        <a:tcBdr/>
        <a:fill>
          <a:solidFill>
            <a:srgbClr val="EE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2708684C-4D16-4618-839F-0558EEFCDFE6}"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9" name="Shape 99"/>
          <p:cNvSpPr/>
          <p:nvPr>
            <p:ph type="sldImg"/>
          </p:nvPr>
        </p:nvSpPr>
        <p:spPr>
          <a:xfrm>
            <a:off x="1143000" y="685800"/>
            <a:ext cx="4572000" cy="3429000"/>
          </a:xfrm>
          <a:prstGeom prst="rect">
            <a:avLst/>
          </a:prstGeom>
        </p:spPr>
        <p:txBody>
          <a:bodyPr/>
          <a:lstStyle/>
          <a:p>
            <a:pPr/>
          </a:p>
        </p:txBody>
      </p:sp>
      <p:sp>
        <p:nvSpPr>
          <p:cNvPr id="100" name="Shape 100"/>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defRPr sz="1400">
        <a:latin typeface="+mj-lt"/>
        <a:ea typeface="+mj-ea"/>
        <a:cs typeface="+mj-cs"/>
        <a:sym typeface="Arial"/>
      </a:defRPr>
    </a:lvl1pPr>
    <a:lvl2pPr indent="228600" latinLnBrk="0">
      <a:defRPr sz="1400">
        <a:latin typeface="+mj-lt"/>
        <a:ea typeface="+mj-ea"/>
        <a:cs typeface="+mj-cs"/>
        <a:sym typeface="Arial"/>
      </a:defRPr>
    </a:lvl2pPr>
    <a:lvl3pPr indent="457200" latinLnBrk="0">
      <a:defRPr sz="1400">
        <a:latin typeface="+mj-lt"/>
        <a:ea typeface="+mj-ea"/>
        <a:cs typeface="+mj-cs"/>
        <a:sym typeface="Arial"/>
      </a:defRPr>
    </a:lvl3pPr>
    <a:lvl4pPr indent="685800" latinLnBrk="0">
      <a:defRPr sz="1400">
        <a:latin typeface="+mj-lt"/>
        <a:ea typeface="+mj-ea"/>
        <a:cs typeface="+mj-cs"/>
        <a:sym typeface="Arial"/>
      </a:defRPr>
    </a:lvl4pPr>
    <a:lvl5pPr indent="914400" latinLnBrk="0">
      <a:defRPr sz="1400">
        <a:latin typeface="+mj-lt"/>
        <a:ea typeface="+mj-ea"/>
        <a:cs typeface="+mj-cs"/>
        <a:sym typeface="Arial"/>
      </a:defRPr>
    </a:lvl5pPr>
    <a:lvl6pPr indent="1143000" latinLnBrk="0">
      <a:defRPr sz="1400">
        <a:latin typeface="+mj-lt"/>
        <a:ea typeface="+mj-ea"/>
        <a:cs typeface="+mj-cs"/>
        <a:sym typeface="Arial"/>
      </a:defRPr>
    </a:lvl6pPr>
    <a:lvl7pPr indent="1371600" latinLnBrk="0">
      <a:defRPr sz="1400">
        <a:latin typeface="+mj-lt"/>
        <a:ea typeface="+mj-ea"/>
        <a:cs typeface="+mj-cs"/>
        <a:sym typeface="Arial"/>
      </a:defRPr>
    </a:lvl7pPr>
    <a:lvl8pPr indent="1600200" latinLnBrk="0">
      <a:defRPr sz="1400">
        <a:latin typeface="+mj-lt"/>
        <a:ea typeface="+mj-ea"/>
        <a:cs typeface="+mj-cs"/>
        <a:sym typeface="Arial"/>
      </a:defRPr>
    </a:lvl8pPr>
    <a:lvl9pPr indent="1828800" latinLnBrk="0">
      <a:defRPr sz="14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
    <p:spTree>
      <p:nvGrpSpPr>
        <p:cNvPr id="1" name=""/>
        <p:cNvGrpSpPr/>
        <p:nvPr/>
      </p:nvGrpSpPr>
      <p:grpSpPr>
        <a:xfrm>
          <a:off x="0" y="0"/>
          <a:ext cx="0" cy="0"/>
          <a:chOff x="0" y="0"/>
          <a:chExt cx="0" cy="0"/>
        </a:xfrm>
      </p:grpSpPr>
      <p:sp>
        <p:nvSpPr>
          <p:cNvPr id="12" name="Google Shape;10;p2"/>
          <p:cNvSpPr/>
          <p:nvPr/>
        </p:nvSpPr>
        <p:spPr>
          <a:xfrm>
            <a:off x="966846" y="831376"/>
            <a:ext cx="6154201" cy="8358900"/>
          </a:xfrm>
          <a:prstGeom prst="rect">
            <a:avLst/>
          </a:prstGeom>
          <a:solidFill>
            <a:srgbClr val="EFEFEF"/>
          </a:solidFill>
          <a:ln w="12700">
            <a:miter lim="400000"/>
          </a:ln>
        </p:spPr>
        <p:txBody>
          <a:bodyPr lIns="0" tIns="0" rIns="0" bIns="0" anchor="ctr"/>
          <a:lstStyle/>
          <a:p>
            <a:pPr/>
          </a:p>
        </p:txBody>
      </p:sp>
      <p:sp>
        <p:nvSpPr>
          <p:cNvPr id="13" name="Title Text"/>
          <p:cNvSpPr txBox="1"/>
          <p:nvPr>
            <p:ph type="title"/>
          </p:nvPr>
        </p:nvSpPr>
        <p:spPr>
          <a:xfrm>
            <a:off x="441122" y="5202551"/>
            <a:ext cx="4404301" cy="4655400"/>
          </a:xfrm>
          <a:prstGeom prst="rect">
            <a:avLst/>
          </a:prstGeom>
          <a:ln w="114300">
            <a:round/>
          </a:ln>
        </p:spPr>
        <p:txBody>
          <a:bodyPr anchor="b">
            <a:normAutofit fontScale="100000" lnSpcReduction="0"/>
          </a:bodyPr>
          <a:lstStyle>
            <a:lvl1pPr>
              <a:defRPr sz="6000">
                <a:solidFill>
                  <a:srgbClr val="111111"/>
                </a:solidFill>
              </a:defRPr>
            </a:lvl1pPr>
          </a:lstStyle>
          <a:p>
            <a:pPr/>
            <a:r>
              <a:t>Title Text</a:t>
            </a:r>
          </a:p>
        </p:txBody>
      </p:sp>
      <p:sp>
        <p:nvSpPr>
          <p:cNvPr id="14" name="Slide Number"/>
          <p:cNvSpPr txBox="1"/>
          <p:nvPr>
            <p:ph type="sldNum" sz="quarter" idx="2"/>
          </p:nvPr>
        </p:nvSpPr>
        <p:spPr>
          <a:xfrm>
            <a:off x="5415491" y="9899426"/>
            <a:ext cx="1763184" cy="571501"/>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1">
    <p:spTree>
      <p:nvGrpSpPr>
        <p:cNvPr id="1" name=""/>
        <p:cNvGrpSpPr/>
        <p:nvPr/>
      </p:nvGrpSpPr>
      <p:grpSpPr>
        <a:xfrm>
          <a:off x="0" y="0"/>
          <a:ext cx="0" cy="0"/>
          <a:chOff x="0" y="0"/>
          <a:chExt cx="0" cy="0"/>
        </a:xfrm>
      </p:grpSpPr>
      <p:sp>
        <p:nvSpPr>
          <p:cNvPr id="21" name="Google Shape;13;p3"/>
          <p:cNvSpPr/>
          <p:nvPr/>
        </p:nvSpPr>
        <p:spPr>
          <a:xfrm>
            <a:off x="966846" y="831376"/>
            <a:ext cx="6154201" cy="8358900"/>
          </a:xfrm>
          <a:prstGeom prst="rect">
            <a:avLst/>
          </a:prstGeom>
          <a:solidFill>
            <a:srgbClr val="EFEFEF"/>
          </a:solidFill>
          <a:ln w="12700">
            <a:miter lim="400000"/>
          </a:ln>
        </p:spPr>
        <p:txBody>
          <a:bodyPr lIns="0" tIns="0" rIns="0" bIns="0" anchor="ctr"/>
          <a:lstStyle/>
          <a:p>
            <a:pPr/>
          </a:p>
        </p:txBody>
      </p:sp>
      <p:sp>
        <p:nvSpPr>
          <p:cNvPr id="22" name="Title Text"/>
          <p:cNvSpPr txBox="1"/>
          <p:nvPr>
            <p:ph type="title"/>
          </p:nvPr>
        </p:nvSpPr>
        <p:spPr>
          <a:xfrm>
            <a:off x="441122" y="6140984"/>
            <a:ext cx="4358400" cy="2410501"/>
          </a:xfrm>
          <a:prstGeom prst="rect">
            <a:avLst/>
          </a:prstGeom>
          <a:ln w="114300">
            <a:solidFill>
              <a:srgbClr val="000000"/>
            </a:solidFill>
            <a:round/>
          </a:ln>
        </p:spPr>
        <p:txBody>
          <a:bodyPr anchor="b">
            <a:normAutofit fontScale="100000" lnSpcReduction="0"/>
          </a:bodyPr>
          <a:lstStyle>
            <a:lvl1pPr>
              <a:defRPr sz="4000"/>
            </a:lvl1pPr>
          </a:lstStyle>
          <a:p>
            <a:pPr/>
            <a:r>
              <a:t>Title Text</a:t>
            </a:r>
          </a:p>
        </p:txBody>
      </p:sp>
      <p:sp>
        <p:nvSpPr>
          <p:cNvPr id="23" name="Body Level One…"/>
          <p:cNvSpPr txBox="1"/>
          <p:nvPr>
            <p:ph type="body" sz="quarter" idx="1"/>
          </p:nvPr>
        </p:nvSpPr>
        <p:spPr>
          <a:xfrm>
            <a:off x="441122" y="8860387"/>
            <a:ext cx="6437102" cy="997501"/>
          </a:xfrm>
          <a:prstGeom prst="rect">
            <a:avLst/>
          </a:prstGeom>
        </p:spPr>
        <p:txBody>
          <a:bodyPr>
            <a:normAutofit fontScale="100000" lnSpcReduction="0"/>
          </a:bodyPr>
          <a:lstStyle>
            <a:lvl1pPr marL="419100" indent="-381000">
              <a:spcBef>
                <a:spcPts val="0"/>
              </a:spcBef>
              <a:buClrTx/>
              <a:buSzTx/>
              <a:buFontTx/>
              <a:buNone/>
              <a:defRPr i="1" sz="2600"/>
            </a:lvl1pPr>
            <a:lvl2pPr marL="419100" indent="114300">
              <a:spcBef>
                <a:spcPts val="0"/>
              </a:spcBef>
              <a:buClrTx/>
              <a:buSzTx/>
              <a:buFontTx/>
              <a:buNone/>
              <a:defRPr i="1" sz="2600"/>
            </a:lvl2pPr>
            <a:lvl3pPr marL="419100" indent="571500">
              <a:spcBef>
                <a:spcPts val="0"/>
              </a:spcBef>
              <a:buClrTx/>
              <a:buSzTx/>
              <a:buFontTx/>
              <a:buNone/>
              <a:defRPr i="1" sz="2600"/>
            </a:lvl3pPr>
            <a:lvl4pPr marL="419100" indent="1066800">
              <a:spcBef>
                <a:spcPts val="0"/>
              </a:spcBef>
              <a:buClrTx/>
              <a:buSzTx/>
              <a:buFontTx/>
              <a:buNone/>
              <a:defRPr i="1" sz="2600"/>
            </a:lvl4pPr>
            <a:lvl5pPr marL="419100" indent="1524000">
              <a:spcBef>
                <a:spcPts val="0"/>
              </a:spcBef>
              <a:buClrTx/>
              <a:buSzTx/>
              <a:buFontTx/>
              <a:buNone/>
              <a:defRPr i="1" sz="2600"/>
            </a:lvl5pPr>
          </a:lstStyle>
          <a:p>
            <a:pPr/>
            <a:r>
              <a:t>Body Level One</a:t>
            </a:r>
          </a:p>
          <a:p>
            <a:pPr lvl="1"/>
            <a:r>
              <a:t>Body Level Two</a:t>
            </a:r>
          </a:p>
          <a:p>
            <a:pPr lvl="2"/>
            <a:r>
              <a:t>Body Level Three</a:t>
            </a:r>
          </a:p>
          <a:p>
            <a:pPr lvl="3"/>
            <a:r>
              <a:t>Body Level Four</a:t>
            </a:r>
          </a:p>
          <a:p>
            <a:pPr lvl="4"/>
            <a:r>
              <a:t>Body Level Five</a:t>
            </a:r>
          </a:p>
        </p:txBody>
      </p:sp>
      <p:sp>
        <p:nvSpPr>
          <p:cNvPr id="24" name="Slide Number"/>
          <p:cNvSpPr txBox="1"/>
          <p:nvPr>
            <p:ph type="sldNum" sz="quarter" idx="2"/>
          </p:nvPr>
        </p:nvSpPr>
        <p:spPr>
          <a:xfrm>
            <a:off x="441130" y="9804864"/>
            <a:ext cx="379192" cy="386051"/>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1_1">
    <p:spTree>
      <p:nvGrpSpPr>
        <p:cNvPr id="1" name=""/>
        <p:cNvGrpSpPr/>
        <p:nvPr/>
      </p:nvGrpSpPr>
      <p:grpSpPr>
        <a:xfrm>
          <a:off x="0" y="0"/>
          <a:ext cx="0" cy="0"/>
          <a:chOff x="0" y="0"/>
          <a:chExt cx="0" cy="0"/>
        </a:xfrm>
      </p:grpSpPr>
      <p:sp>
        <p:nvSpPr>
          <p:cNvPr id="31" name="Google Shape;18;p4"/>
          <p:cNvSpPr/>
          <p:nvPr/>
        </p:nvSpPr>
        <p:spPr>
          <a:xfrm>
            <a:off x="966846" y="1499124"/>
            <a:ext cx="6154201" cy="8358900"/>
          </a:xfrm>
          <a:prstGeom prst="rect">
            <a:avLst/>
          </a:prstGeom>
          <a:solidFill>
            <a:srgbClr val="EFEFEF"/>
          </a:solidFill>
          <a:ln w="12700">
            <a:miter lim="400000"/>
          </a:ln>
        </p:spPr>
        <p:txBody>
          <a:bodyPr lIns="0" tIns="0" rIns="0" bIns="0" anchor="ctr"/>
          <a:lstStyle/>
          <a:p>
            <a:pPr/>
          </a:p>
        </p:txBody>
      </p:sp>
      <p:sp>
        <p:nvSpPr>
          <p:cNvPr id="32" name="Body Level One…"/>
          <p:cNvSpPr txBox="1"/>
          <p:nvPr>
            <p:ph type="body" sz="half" idx="1"/>
          </p:nvPr>
        </p:nvSpPr>
        <p:spPr>
          <a:xfrm>
            <a:off x="1986684" y="2558041"/>
            <a:ext cx="4609501" cy="6290102"/>
          </a:xfrm>
          <a:prstGeom prst="rect">
            <a:avLst/>
          </a:prstGeom>
        </p:spPr>
        <p:txBody>
          <a:bodyPr>
            <a:normAutofit fontScale="100000" lnSpcReduction="0"/>
          </a:bodyPr>
          <a:lstStyle>
            <a:lvl1pPr indent="-469900">
              <a:buSzPts val="3800"/>
              <a:defRPr i="1" sz="3800"/>
            </a:lvl1pPr>
            <a:lvl2pPr marL="914400" indent="-469900">
              <a:buSzPts val="3800"/>
              <a:defRPr i="1" sz="3800"/>
            </a:lvl2pPr>
            <a:lvl3pPr marL="1371600" indent="-469900">
              <a:buSzPts val="3800"/>
              <a:defRPr i="1" sz="3800"/>
            </a:lvl3pPr>
            <a:lvl4pPr marL="1828800" indent="-469900">
              <a:buSzPts val="3800"/>
              <a:defRPr i="1" sz="3800"/>
            </a:lvl4pPr>
            <a:lvl5pPr marL="2286000" indent="-469900">
              <a:buSzPts val="3800"/>
              <a:defRPr i="1" sz="3800"/>
            </a:lvl5pPr>
          </a:lstStyle>
          <a:p>
            <a:pPr/>
            <a:r>
              <a:t>Body Level One</a:t>
            </a:r>
          </a:p>
          <a:p>
            <a:pPr lvl="1"/>
            <a:r>
              <a:t>Body Level Two</a:t>
            </a:r>
          </a:p>
          <a:p>
            <a:pPr lvl="2"/>
            <a:r>
              <a:t>Body Level Three</a:t>
            </a:r>
          </a:p>
          <a:p>
            <a:pPr lvl="3"/>
            <a:r>
              <a:t>Body Level Four</a:t>
            </a:r>
          </a:p>
          <a:p>
            <a:pPr lvl="4"/>
            <a:r>
              <a:t>Body Level Five</a:t>
            </a:r>
          </a:p>
        </p:txBody>
      </p:sp>
      <p:sp>
        <p:nvSpPr>
          <p:cNvPr id="33" name="Google Shape;20;p4"/>
          <p:cNvSpPr txBox="1"/>
          <p:nvPr/>
        </p:nvSpPr>
        <p:spPr>
          <a:xfrm>
            <a:off x="172325" y="902984"/>
            <a:ext cx="1618502" cy="160180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0000">
                <a:solidFill>
                  <a:srgbClr val="FF0000"/>
                </a:solidFill>
              </a:defRPr>
            </a:lvl1pPr>
          </a:lstStyle>
          <a:p>
            <a:pPr/>
            <a:r>
              <a:t>“</a:t>
            </a:r>
          </a:p>
        </p:txBody>
      </p:sp>
      <p:sp>
        <p:nvSpPr>
          <p:cNvPr id="34" name="Google Shape;21;p4"/>
          <p:cNvSpPr/>
          <p:nvPr/>
        </p:nvSpPr>
        <p:spPr>
          <a:xfrm>
            <a:off x="445853" y="840310"/>
            <a:ext cx="1071601" cy="2019601"/>
          </a:xfrm>
          <a:prstGeom prst="rect">
            <a:avLst/>
          </a:prstGeom>
          <a:ln w="76200">
            <a:solidFill>
              <a:srgbClr val="FF0000"/>
            </a:solidFill>
            <a:miter lim="8000"/>
          </a:ln>
        </p:spPr>
        <p:txBody>
          <a:bodyPr lIns="0" tIns="0" rIns="0" bIns="0" anchor="ctr"/>
          <a:lstStyle/>
          <a:p>
            <a:pPr/>
          </a:p>
        </p:txBody>
      </p:sp>
      <p:sp>
        <p:nvSpPr>
          <p:cNvPr id="35" name="Slide Number"/>
          <p:cNvSpPr txBox="1"/>
          <p:nvPr>
            <p:ph type="sldNum" sz="quarter" idx="2"/>
          </p:nvPr>
        </p:nvSpPr>
        <p:spPr>
          <a:xfrm>
            <a:off x="441130" y="9448552"/>
            <a:ext cx="379192" cy="386051"/>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BODY">
    <p:spTree>
      <p:nvGrpSpPr>
        <p:cNvPr id="1" name=""/>
        <p:cNvGrpSpPr/>
        <p:nvPr/>
      </p:nvGrpSpPr>
      <p:grpSpPr>
        <a:xfrm>
          <a:off x="0" y="0"/>
          <a:ext cx="0" cy="0"/>
          <a:chOff x="0" y="0"/>
          <a:chExt cx="0" cy="0"/>
        </a:xfrm>
      </p:grpSpPr>
      <p:sp>
        <p:nvSpPr>
          <p:cNvPr id="42" name="Google Shape;24;p5"/>
          <p:cNvSpPr/>
          <p:nvPr/>
        </p:nvSpPr>
        <p:spPr>
          <a:xfrm>
            <a:off x="966846" y="1499124"/>
            <a:ext cx="6154201" cy="8358900"/>
          </a:xfrm>
          <a:prstGeom prst="rect">
            <a:avLst/>
          </a:prstGeom>
          <a:solidFill>
            <a:srgbClr val="EFEFEF"/>
          </a:solidFill>
          <a:ln w="12700">
            <a:miter lim="400000"/>
          </a:ln>
        </p:spPr>
        <p:txBody>
          <a:bodyPr lIns="0" tIns="0" rIns="0" bIns="0" anchor="ctr"/>
          <a:lstStyle/>
          <a:p>
            <a:pPr/>
          </a:p>
        </p:txBody>
      </p:sp>
      <p:sp>
        <p:nvSpPr>
          <p:cNvPr id="43" name="Title Text"/>
          <p:cNvSpPr txBox="1"/>
          <p:nvPr>
            <p:ph type="title"/>
          </p:nvPr>
        </p:nvSpPr>
        <p:spPr>
          <a:xfrm>
            <a:off x="441122" y="831391"/>
            <a:ext cx="1742102" cy="2040602"/>
          </a:xfrm>
          <a:prstGeom prst="rect">
            <a:avLst/>
          </a:prstGeom>
        </p:spPr>
        <p:txBody>
          <a:bodyPr>
            <a:normAutofit fontScale="100000" lnSpcReduction="0"/>
          </a:bodyPr>
          <a:lstStyle/>
          <a:p>
            <a:pPr/>
            <a:r>
              <a:t>Title Text</a:t>
            </a:r>
          </a:p>
        </p:txBody>
      </p:sp>
      <p:sp>
        <p:nvSpPr>
          <p:cNvPr id="44" name="Body Level One…"/>
          <p:cNvSpPr txBox="1"/>
          <p:nvPr>
            <p:ph type="body" idx="1"/>
          </p:nvPr>
        </p:nvSpPr>
        <p:spPr>
          <a:xfrm>
            <a:off x="2648927" y="1878581"/>
            <a:ext cx="4288200" cy="7636800"/>
          </a:xfrm>
          <a:prstGeom prst="rect">
            <a:avLst/>
          </a:prstGeom>
        </p:spPr>
        <p:txBody>
          <a:bodyPr>
            <a:normAutofit fontScale="100000" lnSpcReduction="0"/>
          </a:bodyPr>
          <a:lstStyle>
            <a:lvl1pPr indent="-406400">
              <a:buSzPts val="2800"/>
              <a:defRPr sz="2800"/>
            </a:lvl1pPr>
            <a:lvl2pPr marL="1014845" indent="-468745">
              <a:buSzPts val="2800"/>
              <a:defRPr sz="2800"/>
            </a:lvl2pPr>
            <a:lvl3pPr marL="1472045" indent="-468745">
              <a:buSzPts val="2800"/>
              <a:defRPr sz="2800"/>
            </a:lvl3pPr>
            <a:lvl4pPr marL="1929245" indent="-468745">
              <a:buSzPts val="2800"/>
              <a:defRPr sz="2800"/>
            </a:lvl4pPr>
            <a:lvl5pPr marL="2386445" indent="-468745">
              <a:buSzPts val="2800"/>
              <a:defRPr sz="2800"/>
            </a:lvl5pPr>
          </a:lstStyle>
          <a:p>
            <a:pPr/>
            <a:r>
              <a:t>Body Level One</a:t>
            </a:r>
          </a:p>
          <a:p>
            <a:pPr lvl="1"/>
            <a:r>
              <a:t>Body Level Two</a:t>
            </a:r>
          </a:p>
          <a:p>
            <a:pPr lvl="2"/>
            <a:r>
              <a:t>Body Level Three</a:t>
            </a:r>
          </a:p>
          <a:p>
            <a:pPr lvl="3"/>
            <a:r>
              <a:t>Body Level Four</a:t>
            </a:r>
          </a:p>
          <a:p>
            <a:pPr lvl="4"/>
            <a:r>
              <a:t>Body Level Five</a:t>
            </a:r>
          </a:p>
        </p:txBody>
      </p:sp>
      <p:sp>
        <p:nvSpPr>
          <p:cNvPr id="45" name="Slide Number"/>
          <p:cNvSpPr txBox="1"/>
          <p:nvPr>
            <p:ph type="sldNum" sz="quarter" idx="2"/>
          </p:nvPr>
        </p:nvSpPr>
        <p:spPr>
          <a:xfrm>
            <a:off x="441130" y="9448552"/>
            <a:ext cx="379192" cy="386051"/>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TWO_COLUMNS">
    <p:spTree>
      <p:nvGrpSpPr>
        <p:cNvPr id="1" name=""/>
        <p:cNvGrpSpPr/>
        <p:nvPr/>
      </p:nvGrpSpPr>
      <p:grpSpPr>
        <a:xfrm>
          <a:off x="0" y="0"/>
          <a:ext cx="0" cy="0"/>
          <a:chOff x="0" y="0"/>
          <a:chExt cx="0" cy="0"/>
        </a:xfrm>
      </p:grpSpPr>
      <p:sp>
        <p:nvSpPr>
          <p:cNvPr id="52" name="Google Shape;29;p6"/>
          <p:cNvSpPr/>
          <p:nvPr/>
        </p:nvSpPr>
        <p:spPr>
          <a:xfrm>
            <a:off x="966846" y="1499124"/>
            <a:ext cx="6154201" cy="8358900"/>
          </a:xfrm>
          <a:prstGeom prst="rect">
            <a:avLst/>
          </a:prstGeom>
          <a:solidFill>
            <a:srgbClr val="EFEFEF"/>
          </a:solidFill>
          <a:ln w="12700">
            <a:miter lim="400000"/>
          </a:ln>
        </p:spPr>
        <p:txBody>
          <a:bodyPr lIns="0" tIns="0" rIns="0" bIns="0" anchor="ctr"/>
          <a:lstStyle/>
          <a:p>
            <a:pPr/>
          </a:p>
        </p:txBody>
      </p:sp>
      <p:sp>
        <p:nvSpPr>
          <p:cNvPr id="53" name="Title Text"/>
          <p:cNvSpPr txBox="1"/>
          <p:nvPr>
            <p:ph type="title"/>
          </p:nvPr>
        </p:nvSpPr>
        <p:spPr>
          <a:xfrm>
            <a:off x="441122" y="831391"/>
            <a:ext cx="1742102" cy="2040602"/>
          </a:xfrm>
          <a:prstGeom prst="rect">
            <a:avLst/>
          </a:prstGeom>
        </p:spPr>
        <p:txBody>
          <a:bodyPr>
            <a:normAutofit fontScale="100000" lnSpcReduction="0"/>
          </a:bodyPr>
          <a:lstStyle/>
          <a:p>
            <a:pPr/>
            <a:r>
              <a:t>Title Text</a:t>
            </a:r>
          </a:p>
        </p:txBody>
      </p:sp>
      <p:sp>
        <p:nvSpPr>
          <p:cNvPr id="54" name="Body Level One…"/>
          <p:cNvSpPr txBox="1"/>
          <p:nvPr>
            <p:ph type="body" sz="quarter" idx="1"/>
          </p:nvPr>
        </p:nvSpPr>
        <p:spPr>
          <a:xfrm>
            <a:off x="2491569" y="2187313"/>
            <a:ext cx="2148001" cy="7340401"/>
          </a:xfrm>
          <a:prstGeom prst="rect">
            <a:avLst/>
          </a:prstGeom>
        </p:spPr>
        <p:txBody>
          <a:bodyPr>
            <a:normAutofit fontScale="100000" lnSpcReduction="0"/>
          </a:bodyPr>
          <a:lstStyle>
            <a:lvl1pPr indent="-355600">
              <a:buSzPts val="2000"/>
              <a:defRPr sz="2000"/>
            </a:lvl1pPr>
            <a:lvl2pPr marL="914400" indent="-355600">
              <a:buSzPts val="2000"/>
              <a:defRPr sz="2000"/>
            </a:lvl2pPr>
            <a:lvl3pPr marL="1371600" indent="-355600">
              <a:buSzPts val="2000"/>
              <a:defRPr sz="2000"/>
            </a:lvl3pPr>
            <a:lvl4pPr marL="1828800" indent="-355600">
              <a:buSzPts val="2000"/>
              <a:defRPr sz="2000"/>
            </a:lvl4pPr>
            <a:lvl5pPr marL="2286000" indent="-355600">
              <a:buSzPts val="2000"/>
              <a:defRPr sz="2000"/>
            </a:lvl5pPr>
          </a:lstStyle>
          <a:p>
            <a:pPr/>
            <a:r>
              <a:t>Body Level One</a:t>
            </a:r>
          </a:p>
          <a:p>
            <a:pPr lvl="1"/>
            <a:r>
              <a:t>Body Level Two</a:t>
            </a:r>
          </a:p>
          <a:p>
            <a:pPr lvl="2"/>
            <a:r>
              <a:t>Body Level Three</a:t>
            </a:r>
          </a:p>
          <a:p>
            <a:pPr lvl="3"/>
            <a:r>
              <a:t>Body Level Four</a:t>
            </a:r>
          </a:p>
          <a:p>
            <a:pPr lvl="4"/>
            <a:r>
              <a:t>Body Level Five</a:t>
            </a:r>
          </a:p>
        </p:txBody>
      </p:sp>
      <p:sp>
        <p:nvSpPr>
          <p:cNvPr id="55" name="Google Shape;32;p6"/>
          <p:cNvSpPr txBox="1"/>
          <p:nvPr>
            <p:ph type="body" sz="quarter" idx="13"/>
          </p:nvPr>
        </p:nvSpPr>
        <p:spPr>
          <a:xfrm>
            <a:off x="4769127" y="2187313"/>
            <a:ext cx="2148001" cy="7340401"/>
          </a:xfrm>
          <a:prstGeom prst="rect">
            <a:avLst/>
          </a:prstGeom>
        </p:spPr>
        <p:txBody>
          <a:bodyPr>
            <a:normAutofit fontScale="100000" lnSpcReduction="0"/>
          </a:bodyPr>
          <a:lstStyle/>
          <a:p>
            <a:pPr indent="-355600">
              <a:buSzPts val="2000"/>
              <a:defRPr sz="2000"/>
            </a:pPr>
          </a:p>
        </p:txBody>
      </p:sp>
      <p:sp>
        <p:nvSpPr>
          <p:cNvPr id="56" name="Slide Number"/>
          <p:cNvSpPr txBox="1"/>
          <p:nvPr>
            <p:ph type="sldNum" sz="quarter" idx="2"/>
          </p:nvPr>
        </p:nvSpPr>
        <p:spPr>
          <a:xfrm>
            <a:off x="441130" y="9448552"/>
            <a:ext cx="379192" cy="386051"/>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AND_TWO_COLUMNS_1">
    <p:spTree>
      <p:nvGrpSpPr>
        <p:cNvPr id="1" name=""/>
        <p:cNvGrpSpPr/>
        <p:nvPr/>
      </p:nvGrpSpPr>
      <p:grpSpPr>
        <a:xfrm>
          <a:off x="0" y="0"/>
          <a:ext cx="0" cy="0"/>
          <a:chOff x="0" y="0"/>
          <a:chExt cx="0" cy="0"/>
        </a:xfrm>
      </p:grpSpPr>
      <p:sp>
        <p:nvSpPr>
          <p:cNvPr id="63" name="Google Shape;35;p7"/>
          <p:cNvSpPr/>
          <p:nvPr/>
        </p:nvSpPr>
        <p:spPr>
          <a:xfrm>
            <a:off x="966846" y="1499124"/>
            <a:ext cx="6154201" cy="8358900"/>
          </a:xfrm>
          <a:prstGeom prst="rect">
            <a:avLst/>
          </a:prstGeom>
          <a:solidFill>
            <a:srgbClr val="EFEFEF"/>
          </a:solidFill>
          <a:ln w="12700">
            <a:miter lim="400000"/>
          </a:ln>
        </p:spPr>
        <p:txBody>
          <a:bodyPr lIns="0" tIns="0" rIns="0" bIns="0" anchor="ctr"/>
          <a:lstStyle/>
          <a:p>
            <a:pPr/>
          </a:p>
        </p:txBody>
      </p:sp>
      <p:sp>
        <p:nvSpPr>
          <p:cNvPr id="64" name="Title Text"/>
          <p:cNvSpPr txBox="1"/>
          <p:nvPr>
            <p:ph type="title"/>
          </p:nvPr>
        </p:nvSpPr>
        <p:spPr>
          <a:xfrm>
            <a:off x="441122" y="831391"/>
            <a:ext cx="1742102" cy="2040602"/>
          </a:xfrm>
          <a:prstGeom prst="rect">
            <a:avLst/>
          </a:prstGeom>
        </p:spPr>
        <p:txBody>
          <a:bodyPr>
            <a:normAutofit fontScale="100000" lnSpcReduction="0"/>
          </a:bodyPr>
          <a:lstStyle/>
          <a:p>
            <a:pPr/>
            <a:r>
              <a:t>Title Text</a:t>
            </a:r>
          </a:p>
        </p:txBody>
      </p:sp>
      <p:sp>
        <p:nvSpPr>
          <p:cNvPr id="65" name="Body Level One…"/>
          <p:cNvSpPr txBox="1"/>
          <p:nvPr>
            <p:ph type="body" sz="quarter" idx="1"/>
          </p:nvPr>
        </p:nvSpPr>
        <p:spPr>
          <a:xfrm>
            <a:off x="1193322" y="3225345"/>
            <a:ext cx="1847101" cy="6265502"/>
          </a:xfrm>
          <a:prstGeom prst="rect">
            <a:avLst/>
          </a:prstGeom>
        </p:spPr>
        <p:txBody>
          <a:bodyPr>
            <a:normAutofit fontScale="100000" lnSpcReduction="0"/>
          </a:bodyPr>
          <a:lstStyle>
            <a:lvl1pPr indent="-342900">
              <a:buSzPts val="1800"/>
              <a:defRPr sz="1800"/>
            </a:lvl1pPr>
            <a:lvl2pPr marL="914400" indent="-342900">
              <a:buSzPts val="1800"/>
              <a:defRPr sz="1800"/>
            </a:lvl2pPr>
            <a:lvl3pPr marL="1371600" indent="-342900">
              <a:buSzPts val="1800"/>
              <a:defRPr sz="1800"/>
            </a:lvl3pPr>
            <a:lvl4pPr marL="1828800" indent="-342900">
              <a:buSzPts val="1800"/>
              <a:defRPr sz="1800"/>
            </a:lvl4pPr>
            <a:lvl5pPr marL="2286000" indent="-342900">
              <a:buSzPts val="1800"/>
              <a:defRPr sz="1800"/>
            </a:lvl5pPr>
          </a:lstStyle>
          <a:p>
            <a:pPr/>
            <a:r>
              <a:t>Body Level One</a:t>
            </a:r>
          </a:p>
          <a:p>
            <a:pPr lvl="1"/>
            <a:r>
              <a:t>Body Level Two</a:t>
            </a:r>
          </a:p>
          <a:p>
            <a:pPr lvl="2"/>
            <a:r>
              <a:t>Body Level Three</a:t>
            </a:r>
          </a:p>
          <a:p>
            <a:pPr lvl="3"/>
            <a:r>
              <a:t>Body Level Four</a:t>
            </a:r>
          </a:p>
          <a:p>
            <a:pPr lvl="4"/>
            <a:r>
              <a:t>Body Level Five</a:t>
            </a:r>
          </a:p>
        </p:txBody>
      </p:sp>
      <p:sp>
        <p:nvSpPr>
          <p:cNvPr id="66" name="Google Shape;38;p7"/>
          <p:cNvSpPr txBox="1"/>
          <p:nvPr>
            <p:ph type="body" sz="quarter" idx="13"/>
          </p:nvPr>
        </p:nvSpPr>
        <p:spPr>
          <a:xfrm>
            <a:off x="3135059" y="3225345"/>
            <a:ext cx="1847101" cy="6265502"/>
          </a:xfrm>
          <a:prstGeom prst="rect">
            <a:avLst/>
          </a:prstGeom>
        </p:spPr>
        <p:txBody>
          <a:bodyPr>
            <a:normAutofit fontScale="100000" lnSpcReduction="0"/>
          </a:bodyPr>
          <a:lstStyle/>
          <a:p>
            <a:pPr indent="-342900">
              <a:buSzPts val="1800"/>
              <a:defRPr sz="1800"/>
            </a:pPr>
          </a:p>
        </p:txBody>
      </p:sp>
      <p:sp>
        <p:nvSpPr>
          <p:cNvPr id="67" name="Google Shape;39;p7"/>
          <p:cNvSpPr txBox="1"/>
          <p:nvPr>
            <p:ph type="body" sz="quarter" idx="14"/>
          </p:nvPr>
        </p:nvSpPr>
        <p:spPr>
          <a:xfrm>
            <a:off x="5076795" y="3225345"/>
            <a:ext cx="1847101" cy="6265502"/>
          </a:xfrm>
          <a:prstGeom prst="rect">
            <a:avLst/>
          </a:prstGeom>
        </p:spPr>
        <p:txBody>
          <a:bodyPr>
            <a:normAutofit fontScale="100000" lnSpcReduction="0"/>
          </a:bodyPr>
          <a:lstStyle/>
          <a:p>
            <a:pPr indent="-342900">
              <a:buSzPts val="1800"/>
              <a:defRPr sz="1800"/>
            </a:pPr>
          </a:p>
        </p:txBody>
      </p:sp>
      <p:sp>
        <p:nvSpPr>
          <p:cNvPr id="68" name="Slide Number"/>
          <p:cNvSpPr txBox="1"/>
          <p:nvPr>
            <p:ph type="sldNum" sz="quarter" idx="2"/>
          </p:nvPr>
        </p:nvSpPr>
        <p:spPr>
          <a:xfrm>
            <a:off x="441130" y="9448552"/>
            <a:ext cx="379192" cy="386051"/>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TITLE_ONLY">
    <p:spTree>
      <p:nvGrpSpPr>
        <p:cNvPr id="1" name=""/>
        <p:cNvGrpSpPr/>
        <p:nvPr/>
      </p:nvGrpSpPr>
      <p:grpSpPr>
        <a:xfrm>
          <a:off x="0" y="0"/>
          <a:ext cx="0" cy="0"/>
          <a:chOff x="0" y="0"/>
          <a:chExt cx="0" cy="0"/>
        </a:xfrm>
      </p:grpSpPr>
      <p:sp>
        <p:nvSpPr>
          <p:cNvPr id="75" name="Google Shape;42;p8"/>
          <p:cNvSpPr/>
          <p:nvPr/>
        </p:nvSpPr>
        <p:spPr>
          <a:xfrm>
            <a:off x="966846" y="1499124"/>
            <a:ext cx="6154201" cy="8358900"/>
          </a:xfrm>
          <a:prstGeom prst="rect">
            <a:avLst/>
          </a:prstGeom>
          <a:solidFill>
            <a:srgbClr val="EFEFEF"/>
          </a:solidFill>
          <a:ln w="12700">
            <a:miter lim="400000"/>
          </a:ln>
        </p:spPr>
        <p:txBody>
          <a:bodyPr lIns="0" tIns="0" rIns="0" bIns="0" anchor="ctr"/>
          <a:lstStyle/>
          <a:p>
            <a:pPr/>
          </a:p>
        </p:txBody>
      </p:sp>
      <p:sp>
        <p:nvSpPr>
          <p:cNvPr id="76" name="Title Text"/>
          <p:cNvSpPr txBox="1"/>
          <p:nvPr>
            <p:ph type="title"/>
          </p:nvPr>
        </p:nvSpPr>
        <p:spPr>
          <a:xfrm>
            <a:off x="441122" y="831391"/>
            <a:ext cx="1742102" cy="2040602"/>
          </a:xfrm>
          <a:prstGeom prst="rect">
            <a:avLst/>
          </a:prstGeom>
        </p:spPr>
        <p:txBody>
          <a:bodyPr>
            <a:normAutofit fontScale="100000" lnSpcReduction="0"/>
          </a:bodyPr>
          <a:lstStyle/>
          <a:p>
            <a:pPr/>
            <a:r>
              <a:t>Title Text</a:t>
            </a:r>
          </a:p>
        </p:txBody>
      </p:sp>
      <p:sp>
        <p:nvSpPr>
          <p:cNvPr id="77" name="Slide Number"/>
          <p:cNvSpPr txBox="1"/>
          <p:nvPr>
            <p:ph type="sldNum" sz="quarter" idx="2"/>
          </p:nvPr>
        </p:nvSpPr>
        <p:spPr>
          <a:xfrm>
            <a:off x="441130" y="9448552"/>
            <a:ext cx="379192" cy="386051"/>
          </a:xfrm>
          <a:prstGeom prst="rect">
            <a:avLst/>
          </a:prstGeom>
        </p:spPr>
        <p:txBody>
          <a:bodyPr/>
          <a:lstStyle>
            <a:lvl1pPr algn="l"/>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0" showMasterPhAnim="1">
  <p:cSld name="CAPTION_ONLY">
    <p:spTree>
      <p:nvGrpSpPr>
        <p:cNvPr id="1" name=""/>
        <p:cNvGrpSpPr/>
        <p:nvPr/>
      </p:nvGrpSpPr>
      <p:grpSpPr>
        <a:xfrm>
          <a:off x="0" y="0"/>
          <a:ext cx="0" cy="0"/>
          <a:chOff x="0" y="0"/>
          <a:chExt cx="0" cy="0"/>
        </a:xfrm>
      </p:grpSpPr>
      <p:sp>
        <p:nvSpPr>
          <p:cNvPr id="84" name="Google Shape;46;p9"/>
          <p:cNvSpPr/>
          <p:nvPr/>
        </p:nvSpPr>
        <p:spPr>
          <a:xfrm>
            <a:off x="966846" y="831376"/>
            <a:ext cx="6154201" cy="8358900"/>
          </a:xfrm>
          <a:prstGeom prst="rect">
            <a:avLst/>
          </a:prstGeom>
          <a:solidFill>
            <a:srgbClr val="EFEFEF"/>
          </a:solidFill>
          <a:ln w="12700">
            <a:miter lim="400000"/>
          </a:ln>
        </p:spPr>
        <p:txBody>
          <a:bodyPr lIns="0" tIns="0" rIns="0" bIns="0" anchor="ctr"/>
          <a:lstStyle/>
          <a:p>
            <a:pPr/>
          </a:p>
        </p:txBody>
      </p:sp>
      <p:sp>
        <p:nvSpPr>
          <p:cNvPr id="85" name="Body Level One…"/>
          <p:cNvSpPr txBox="1"/>
          <p:nvPr>
            <p:ph type="body" sz="quarter" idx="1"/>
          </p:nvPr>
        </p:nvSpPr>
        <p:spPr>
          <a:xfrm>
            <a:off x="441122" y="8778246"/>
            <a:ext cx="1742102" cy="1079701"/>
          </a:xfrm>
          <a:prstGeom prst="rect">
            <a:avLst/>
          </a:prstGeom>
          <a:ln w="76200">
            <a:solidFill>
              <a:srgbClr val="FF0000"/>
            </a:solidFill>
            <a:miter lim="8000"/>
          </a:ln>
        </p:spPr>
        <p:txBody>
          <a:bodyPr anchor="b">
            <a:normAutofit fontScale="100000" lnSpcReduction="0"/>
          </a:bodyPr>
          <a:lstStyle>
            <a:lvl1pPr marL="228600" indent="0">
              <a:spcBef>
                <a:spcPts val="300"/>
              </a:spcBef>
              <a:buClrTx/>
              <a:buSzTx/>
              <a:buFontTx/>
              <a:buNone/>
              <a:defRPr sz="1800">
                <a:solidFill>
                  <a:srgbClr val="999999"/>
                </a:solidFill>
              </a:defRPr>
            </a:lvl1pPr>
            <a:lvl2pPr marL="819150" indent="-285750">
              <a:spcBef>
                <a:spcPts val="300"/>
              </a:spcBef>
              <a:buClrTx/>
              <a:buSzPts val="1800"/>
              <a:buFontTx/>
              <a:defRPr sz="1800">
                <a:solidFill>
                  <a:srgbClr val="999999"/>
                </a:solidFill>
              </a:defRPr>
            </a:lvl2pPr>
            <a:lvl3pPr marL="1276350" indent="-285750">
              <a:spcBef>
                <a:spcPts val="300"/>
              </a:spcBef>
              <a:buClrTx/>
              <a:buSzPts val="1800"/>
              <a:buFontTx/>
              <a:defRPr sz="1800">
                <a:solidFill>
                  <a:srgbClr val="999999"/>
                </a:solidFill>
              </a:defRPr>
            </a:lvl3pPr>
            <a:lvl4pPr marL="1828800" indent="-342900">
              <a:spcBef>
                <a:spcPts val="300"/>
              </a:spcBef>
              <a:buClrTx/>
              <a:buSzPts val="1800"/>
              <a:buFontTx/>
              <a:defRPr sz="1800">
                <a:solidFill>
                  <a:srgbClr val="999999"/>
                </a:solidFill>
              </a:defRPr>
            </a:lvl4pPr>
            <a:lvl5pPr marL="2286000" indent="-342900">
              <a:spcBef>
                <a:spcPts val="300"/>
              </a:spcBef>
              <a:buClrTx/>
              <a:buSzPts val="1800"/>
              <a:buFontTx/>
              <a:defRPr sz="1800">
                <a:solidFill>
                  <a:srgbClr val="999999"/>
                </a:solidFill>
              </a:defRPr>
            </a:lvl5pPr>
          </a:lstStyle>
          <a:p>
            <a:pPr/>
            <a:r>
              <a:t>Body Level One</a:t>
            </a:r>
          </a:p>
          <a:p>
            <a:pPr lvl="1"/>
            <a:r>
              <a:t>Body Level Two</a:t>
            </a:r>
          </a:p>
          <a:p>
            <a:pPr lvl="2"/>
            <a:r>
              <a:t>Body Level Three</a:t>
            </a:r>
          </a:p>
          <a:p>
            <a:pPr lvl="3"/>
            <a:r>
              <a:t>Body Level Four</a:t>
            </a:r>
          </a:p>
          <a:p>
            <a:pPr lvl="4"/>
            <a:r>
              <a:t>Body Level Five</a:t>
            </a:r>
          </a:p>
        </p:txBody>
      </p:sp>
      <p:sp>
        <p:nvSpPr>
          <p:cNvPr id="86" name="Slide Number"/>
          <p:cNvSpPr txBox="1"/>
          <p:nvPr>
            <p:ph type="sldNum" sz="quarter" idx="2"/>
          </p:nvPr>
        </p:nvSpPr>
        <p:spPr>
          <a:xfrm>
            <a:off x="441130" y="7904539"/>
            <a:ext cx="379192" cy="386051"/>
          </a:xfrm>
          <a:prstGeom prst="rect">
            <a:avLst/>
          </a:prstGeom>
        </p:spPr>
        <p:txBody>
          <a:bodyPr/>
          <a:lstStyle>
            <a:lvl1pPr algn="l">
              <a:defRPr>
                <a:solidFill>
                  <a:srgbClr val="999999"/>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9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Google Shape;50;p10"/>
          <p:cNvSpPr/>
          <p:nvPr/>
        </p:nvSpPr>
        <p:spPr>
          <a:xfrm>
            <a:off x="628437" y="1165258"/>
            <a:ext cx="6305102" cy="8358900"/>
          </a:xfrm>
          <a:prstGeom prst="rect">
            <a:avLst/>
          </a:prstGeom>
          <a:solidFill>
            <a:srgbClr val="EFEFEF"/>
          </a:solidFill>
          <a:ln w="12700">
            <a:miter lim="400000"/>
          </a:ln>
        </p:spPr>
        <p:txBody>
          <a:bodyPr lIns="0" tIns="0" rIns="0" bIns="0" anchor="ctr"/>
          <a:lstStyle/>
          <a:p>
            <a:pPr/>
          </a:p>
        </p:txBody>
      </p:sp>
      <p:sp>
        <p:nvSpPr>
          <p:cNvPr id="3" name="Slide Number"/>
          <p:cNvSpPr txBox="1"/>
          <p:nvPr>
            <p:ph type="sldNum" sz="quarter" idx="2"/>
          </p:nvPr>
        </p:nvSpPr>
        <p:spPr>
          <a:xfrm>
            <a:off x="3591516" y="9804864"/>
            <a:ext cx="379192" cy="386051"/>
          </a:xfrm>
          <a:prstGeom prst="rect">
            <a:avLst/>
          </a:prstGeom>
          <a:ln w="12700">
            <a:miter lim="400000"/>
          </a:ln>
        </p:spPr>
        <p:txBody>
          <a:bodyPr wrap="none" lIns="91424" tIns="91424" rIns="91424" bIns="91424">
            <a:spAutoFit/>
          </a:bodyPr>
          <a:lstStyle>
            <a:lvl1pPr algn="ctr">
              <a:defRPr sz="1300">
                <a:solidFill>
                  <a:srgbClr val="B7B7B7"/>
                </a:solidFill>
                <a:latin typeface="Roboto Slab"/>
                <a:ea typeface="Roboto Slab"/>
                <a:cs typeface="Roboto Slab"/>
                <a:sym typeface="Roboto Slab"/>
              </a:defRPr>
            </a:lvl1pPr>
          </a:lstStyle>
          <a:p>
            <a:pPr/>
            <a:fld id="{86CB4B4D-7CA3-9044-876B-883B54F8677D}" type="slidenum"/>
          </a:p>
        </p:txBody>
      </p:sp>
      <p:sp>
        <p:nvSpPr>
          <p:cNvPr id="4" name="Title Text"/>
          <p:cNvSpPr txBox="1"/>
          <p:nvPr>
            <p:ph type="title"/>
          </p:nvPr>
        </p:nvSpPr>
        <p:spPr>
          <a:xfrm>
            <a:off x="377825" y="427722"/>
            <a:ext cx="6800850" cy="1780118"/>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lstStyle/>
          <a:p>
            <a:pPr/>
            <a:r>
              <a:t>Title Text</a:t>
            </a:r>
          </a:p>
        </p:txBody>
      </p:sp>
      <p:sp>
        <p:nvSpPr>
          <p:cNvPr id="5" name="Body Level One…"/>
          <p:cNvSpPr txBox="1"/>
          <p:nvPr>
            <p:ph type="body" idx="1"/>
          </p:nvPr>
        </p:nvSpPr>
        <p:spPr>
          <a:xfrm>
            <a:off x="377825" y="2492163"/>
            <a:ext cx="6800850" cy="818853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100000"/>
        </a:lnSpc>
        <a:spcBef>
          <a:spcPts val="0"/>
        </a:spcBef>
        <a:spcAft>
          <a:spcPts val="0"/>
        </a:spcAft>
        <a:buClrTx/>
        <a:buSzTx/>
        <a:buFontTx/>
        <a:buNone/>
        <a:tabLst/>
        <a:defRPr b="0" baseline="0" cap="none" i="0" spc="0" strike="noStrike" sz="2400" u="none">
          <a:ln>
            <a:noFill/>
          </a:ln>
          <a:solidFill>
            <a:srgbClr val="999999"/>
          </a:solidFill>
          <a:uFillTx/>
          <a:latin typeface="Roboto Slab"/>
          <a:ea typeface="Roboto Slab"/>
          <a:cs typeface="Roboto Slab"/>
          <a:sym typeface="Roboto Slab"/>
        </a:defRPr>
      </a:lvl1pPr>
      <a:lvl2pPr marL="0" marR="0" indent="0" algn="l" defTabSz="914400" rtl="0" latinLnBrk="0">
        <a:lnSpc>
          <a:spcPct val="100000"/>
        </a:lnSpc>
        <a:spcBef>
          <a:spcPts val="0"/>
        </a:spcBef>
        <a:spcAft>
          <a:spcPts val="0"/>
        </a:spcAft>
        <a:buClrTx/>
        <a:buSzTx/>
        <a:buFontTx/>
        <a:buNone/>
        <a:tabLst/>
        <a:defRPr b="0" baseline="0" cap="none" i="0" spc="0" strike="noStrike" sz="2400" u="none">
          <a:ln>
            <a:noFill/>
          </a:ln>
          <a:solidFill>
            <a:srgbClr val="999999"/>
          </a:solidFill>
          <a:uFillTx/>
          <a:latin typeface="Roboto Slab"/>
          <a:ea typeface="Roboto Slab"/>
          <a:cs typeface="Roboto Slab"/>
          <a:sym typeface="Roboto Slab"/>
        </a:defRPr>
      </a:lvl2pPr>
      <a:lvl3pPr marL="0" marR="0" indent="0" algn="l" defTabSz="914400" rtl="0" latinLnBrk="0">
        <a:lnSpc>
          <a:spcPct val="100000"/>
        </a:lnSpc>
        <a:spcBef>
          <a:spcPts val="0"/>
        </a:spcBef>
        <a:spcAft>
          <a:spcPts val="0"/>
        </a:spcAft>
        <a:buClrTx/>
        <a:buSzTx/>
        <a:buFontTx/>
        <a:buNone/>
        <a:tabLst/>
        <a:defRPr b="0" baseline="0" cap="none" i="0" spc="0" strike="noStrike" sz="2400" u="none">
          <a:ln>
            <a:noFill/>
          </a:ln>
          <a:solidFill>
            <a:srgbClr val="999999"/>
          </a:solidFill>
          <a:uFillTx/>
          <a:latin typeface="Roboto Slab"/>
          <a:ea typeface="Roboto Slab"/>
          <a:cs typeface="Roboto Slab"/>
          <a:sym typeface="Roboto Slab"/>
        </a:defRPr>
      </a:lvl3pPr>
      <a:lvl4pPr marL="0" marR="0" indent="0" algn="l" defTabSz="914400" rtl="0" latinLnBrk="0">
        <a:lnSpc>
          <a:spcPct val="100000"/>
        </a:lnSpc>
        <a:spcBef>
          <a:spcPts val="0"/>
        </a:spcBef>
        <a:spcAft>
          <a:spcPts val="0"/>
        </a:spcAft>
        <a:buClrTx/>
        <a:buSzTx/>
        <a:buFontTx/>
        <a:buNone/>
        <a:tabLst/>
        <a:defRPr b="0" baseline="0" cap="none" i="0" spc="0" strike="noStrike" sz="2400" u="none">
          <a:ln>
            <a:noFill/>
          </a:ln>
          <a:solidFill>
            <a:srgbClr val="999999"/>
          </a:solidFill>
          <a:uFillTx/>
          <a:latin typeface="Roboto Slab"/>
          <a:ea typeface="Roboto Slab"/>
          <a:cs typeface="Roboto Slab"/>
          <a:sym typeface="Roboto Slab"/>
        </a:defRPr>
      </a:lvl4pPr>
      <a:lvl5pPr marL="0" marR="0" indent="0" algn="l" defTabSz="914400" rtl="0" latinLnBrk="0">
        <a:lnSpc>
          <a:spcPct val="100000"/>
        </a:lnSpc>
        <a:spcBef>
          <a:spcPts val="0"/>
        </a:spcBef>
        <a:spcAft>
          <a:spcPts val="0"/>
        </a:spcAft>
        <a:buClrTx/>
        <a:buSzTx/>
        <a:buFontTx/>
        <a:buNone/>
        <a:tabLst/>
        <a:defRPr b="0" baseline="0" cap="none" i="0" spc="0" strike="noStrike" sz="2400" u="none">
          <a:ln>
            <a:noFill/>
          </a:ln>
          <a:solidFill>
            <a:srgbClr val="999999"/>
          </a:solidFill>
          <a:uFillTx/>
          <a:latin typeface="Roboto Slab"/>
          <a:ea typeface="Roboto Slab"/>
          <a:cs typeface="Roboto Slab"/>
          <a:sym typeface="Roboto Slab"/>
        </a:defRPr>
      </a:lvl5pPr>
      <a:lvl6pPr marL="0" marR="0" indent="0" algn="l" defTabSz="914400" rtl="0" latinLnBrk="0">
        <a:lnSpc>
          <a:spcPct val="100000"/>
        </a:lnSpc>
        <a:spcBef>
          <a:spcPts val="0"/>
        </a:spcBef>
        <a:spcAft>
          <a:spcPts val="0"/>
        </a:spcAft>
        <a:buClrTx/>
        <a:buSzTx/>
        <a:buFontTx/>
        <a:buNone/>
        <a:tabLst/>
        <a:defRPr b="0" baseline="0" cap="none" i="0" spc="0" strike="noStrike" sz="2400" u="none">
          <a:ln>
            <a:noFill/>
          </a:ln>
          <a:solidFill>
            <a:srgbClr val="999999"/>
          </a:solidFill>
          <a:uFillTx/>
          <a:latin typeface="Roboto Slab"/>
          <a:ea typeface="Roboto Slab"/>
          <a:cs typeface="Roboto Slab"/>
          <a:sym typeface="Roboto Slab"/>
        </a:defRPr>
      </a:lvl6pPr>
      <a:lvl7pPr marL="0" marR="0" indent="0" algn="l" defTabSz="914400" rtl="0" latinLnBrk="0">
        <a:lnSpc>
          <a:spcPct val="100000"/>
        </a:lnSpc>
        <a:spcBef>
          <a:spcPts val="0"/>
        </a:spcBef>
        <a:spcAft>
          <a:spcPts val="0"/>
        </a:spcAft>
        <a:buClrTx/>
        <a:buSzTx/>
        <a:buFontTx/>
        <a:buNone/>
        <a:tabLst/>
        <a:defRPr b="0" baseline="0" cap="none" i="0" spc="0" strike="noStrike" sz="2400" u="none">
          <a:ln>
            <a:noFill/>
          </a:ln>
          <a:solidFill>
            <a:srgbClr val="999999"/>
          </a:solidFill>
          <a:uFillTx/>
          <a:latin typeface="Roboto Slab"/>
          <a:ea typeface="Roboto Slab"/>
          <a:cs typeface="Roboto Slab"/>
          <a:sym typeface="Roboto Slab"/>
        </a:defRPr>
      </a:lvl7pPr>
      <a:lvl8pPr marL="0" marR="0" indent="0" algn="l" defTabSz="914400" rtl="0" latinLnBrk="0">
        <a:lnSpc>
          <a:spcPct val="100000"/>
        </a:lnSpc>
        <a:spcBef>
          <a:spcPts val="0"/>
        </a:spcBef>
        <a:spcAft>
          <a:spcPts val="0"/>
        </a:spcAft>
        <a:buClrTx/>
        <a:buSzTx/>
        <a:buFontTx/>
        <a:buNone/>
        <a:tabLst/>
        <a:defRPr b="0" baseline="0" cap="none" i="0" spc="0" strike="noStrike" sz="2400" u="none">
          <a:ln>
            <a:noFill/>
          </a:ln>
          <a:solidFill>
            <a:srgbClr val="999999"/>
          </a:solidFill>
          <a:uFillTx/>
          <a:latin typeface="Roboto Slab"/>
          <a:ea typeface="Roboto Slab"/>
          <a:cs typeface="Roboto Slab"/>
          <a:sym typeface="Roboto Slab"/>
        </a:defRPr>
      </a:lvl8pPr>
      <a:lvl9pPr marL="0" marR="0" indent="0" algn="l" defTabSz="914400" rtl="0" latinLnBrk="0">
        <a:lnSpc>
          <a:spcPct val="100000"/>
        </a:lnSpc>
        <a:spcBef>
          <a:spcPts val="0"/>
        </a:spcBef>
        <a:spcAft>
          <a:spcPts val="0"/>
        </a:spcAft>
        <a:buClrTx/>
        <a:buSzTx/>
        <a:buFontTx/>
        <a:buNone/>
        <a:tabLst/>
        <a:defRPr b="0" baseline="0" cap="none" i="0" spc="0" strike="noStrike" sz="2400" u="none">
          <a:ln>
            <a:noFill/>
          </a:ln>
          <a:solidFill>
            <a:srgbClr val="999999"/>
          </a:solidFill>
          <a:uFillTx/>
          <a:latin typeface="Roboto Slab"/>
          <a:ea typeface="Roboto Slab"/>
          <a:cs typeface="Roboto Slab"/>
          <a:sym typeface="Roboto Slab"/>
        </a:defRPr>
      </a:lvl9pPr>
    </p:titleStyle>
    <p:bodyStyle>
      <a:lvl1pPr marL="457200" marR="0" indent="-419100" algn="l" defTabSz="914400" rtl="0" latinLnBrk="0">
        <a:lnSpc>
          <a:spcPct val="100000"/>
        </a:lnSpc>
        <a:spcBef>
          <a:spcPts val="600"/>
        </a:spcBef>
        <a:spcAft>
          <a:spcPts val="0"/>
        </a:spcAft>
        <a:buClr>
          <a:srgbClr val="999999"/>
        </a:buClr>
        <a:buSzPts val="3000"/>
        <a:buFont typeface="Georgia"/>
        <a:buChar char="□"/>
        <a:tabLst/>
        <a:defRPr b="0" baseline="0" cap="none" i="0" spc="0" strike="noStrike" sz="3000" u="none">
          <a:ln>
            <a:noFill/>
          </a:ln>
          <a:solidFill>
            <a:srgbClr val="111111"/>
          </a:solidFill>
          <a:uFillTx/>
          <a:latin typeface="Georgia"/>
          <a:ea typeface="Georgia"/>
          <a:cs typeface="Georgia"/>
          <a:sym typeface="Georgia"/>
        </a:defRPr>
      </a:lvl1pPr>
      <a:lvl2pPr marL="1009650" marR="0" indent="-476250" algn="l" defTabSz="914400" rtl="0" latinLnBrk="0">
        <a:lnSpc>
          <a:spcPct val="100000"/>
        </a:lnSpc>
        <a:spcBef>
          <a:spcPts val="600"/>
        </a:spcBef>
        <a:spcAft>
          <a:spcPts val="0"/>
        </a:spcAft>
        <a:buClr>
          <a:srgbClr val="999999"/>
        </a:buClr>
        <a:buSzPts val="3000"/>
        <a:buFont typeface="Georgia"/>
        <a:buChar char="■"/>
        <a:tabLst/>
        <a:defRPr b="0" baseline="0" cap="none" i="0" spc="0" strike="noStrike" sz="3000" u="none">
          <a:ln>
            <a:noFill/>
          </a:ln>
          <a:solidFill>
            <a:srgbClr val="111111"/>
          </a:solidFill>
          <a:uFillTx/>
          <a:latin typeface="Georgia"/>
          <a:ea typeface="Georgia"/>
          <a:cs typeface="Georgia"/>
          <a:sym typeface="Georgia"/>
        </a:defRPr>
      </a:lvl2pPr>
      <a:lvl3pPr marL="1466850" marR="0" indent="-476250" algn="l" defTabSz="914400" rtl="0" latinLnBrk="0">
        <a:lnSpc>
          <a:spcPct val="100000"/>
        </a:lnSpc>
        <a:spcBef>
          <a:spcPts val="600"/>
        </a:spcBef>
        <a:spcAft>
          <a:spcPts val="0"/>
        </a:spcAft>
        <a:buClr>
          <a:srgbClr val="999999"/>
        </a:buClr>
        <a:buSzPts val="3000"/>
        <a:buFont typeface="Georgia"/>
        <a:buChar char="▣"/>
        <a:tabLst/>
        <a:defRPr b="0" baseline="0" cap="none" i="0" spc="0" strike="noStrike" sz="3000" u="none">
          <a:ln>
            <a:noFill/>
          </a:ln>
          <a:solidFill>
            <a:srgbClr val="111111"/>
          </a:solidFill>
          <a:uFillTx/>
          <a:latin typeface="Georgia"/>
          <a:ea typeface="Georgia"/>
          <a:cs typeface="Georgia"/>
          <a:sym typeface="Georgia"/>
        </a:defRPr>
      </a:lvl3pPr>
      <a:lvl4pPr marL="2057400" marR="0" indent="-571500" algn="l" defTabSz="914400" rtl="0" latinLnBrk="0">
        <a:lnSpc>
          <a:spcPct val="100000"/>
        </a:lnSpc>
        <a:spcBef>
          <a:spcPts val="600"/>
        </a:spcBef>
        <a:spcAft>
          <a:spcPts val="0"/>
        </a:spcAft>
        <a:buClr>
          <a:srgbClr val="999999"/>
        </a:buClr>
        <a:buSzPts val="3000"/>
        <a:buFont typeface="Georgia"/>
        <a:buChar char="●"/>
        <a:tabLst/>
        <a:defRPr b="0" baseline="0" cap="none" i="0" spc="0" strike="noStrike" sz="3000" u="none">
          <a:ln>
            <a:noFill/>
          </a:ln>
          <a:solidFill>
            <a:srgbClr val="111111"/>
          </a:solidFill>
          <a:uFillTx/>
          <a:latin typeface="Georgia"/>
          <a:ea typeface="Georgia"/>
          <a:cs typeface="Georgia"/>
          <a:sym typeface="Georgia"/>
        </a:defRPr>
      </a:lvl4pPr>
      <a:lvl5pPr marL="2514600" marR="0" indent="-571500" algn="l" defTabSz="914400" rtl="0" latinLnBrk="0">
        <a:lnSpc>
          <a:spcPct val="100000"/>
        </a:lnSpc>
        <a:spcBef>
          <a:spcPts val="600"/>
        </a:spcBef>
        <a:spcAft>
          <a:spcPts val="0"/>
        </a:spcAft>
        <a:buClr>
          <a:srgbClr val="999999"/>
        </a:buClr>
        <a:buSzPts val="3000"/>
        <a:buFont typeface="Georgia"/>
        <a:buChar char="○"/>
        <a:tabLst/>
        <a:defRPr b="0" baseline="0" cap="none" i="0" spc="0" strike="noStrike" sz="3000" u="none">
          <a:ln>
            <a:noFill/>
          </a:ln>
          <a:solidFill>
            <a:srgbClr val="111111"/>
          </a:solidFill>
          <a:uFillTx/>
          <a:latin typeface="Georgia"/>
          <a:ea typeface="Georgia"/>
          <a:cs typeface="Georgia"/>
          <a:sym typeface="Georgia"/>
        </a:defRPr>
      </a:lvl5pPr>
      <a:lvl6pPr marL="2971800" marR="0" indent="-571500" algn="l" defTabSz="914400" rtl="0" latinLnBrk="0">
        <a:lnSpc>
          <a:spcPct val="100000"/>
        </a:lnSpc>
        <a:spcBef>
          <a:spcPts val="600"/>
        </a:spcBef>
        <a:spcAft>
          <a:spcPts val="0"/>
        </a:spcAft>
        <a:buClr>
          <a:srgbClr val="999999"/>
        </a:buClr>
        <a:buSzPts val="3000"/>
        <a:buFont typeface="Georgia"/>
        <a:buChar char="■"/>
        <a:tabLst/>
        <a:defRPr b="0" baseline="0" cap="none" i="0" spc="0" strike="noStrike" sz="3000" u="none">
          <a:ln>
            <a:noFill/>
          </a:ln>
          <a:solidFill>
            <a:srgbClr val="111111"/>
          </a:solidFill>
          <a:uFillTx/>
          <a:latin typeface="Georgia"/>
          <a:ea typeface="Georgia"/>
          <a:cs typeface="Georgia"/>
          <a:sym typeface="Georgia"/>
        </a:defRPr>
      </a:lvl6pPr>
      <a:lvl7pPr marL="3429000" marR="0" indent="-571500" algn="l" defTabSz="914400" rtl="0" latinLnBrk="0">
        <a:lnSpc>
          <a:spcPct val="100000"/>
        </a:lnSpc>
        <a:spcBef>
          <a:spcPts val="600"/>
        </a:spcBef>
        <a:spcAft>
          <a:spcPts val="0"/>
        </a:spcAft>
        <a:buClr>
          <a:srgbClr val="999999"/>
        </a:buClr>
        <a:buSzPts val="3000"/>
        <a:buFont typeface="Georgia"/>
        <a:buChar char="●"/>
        <a:tabLst/>
        <a:defRPr b="0" baseline="0" cap="none" i="0" spc="0" strike="noStrike" sz="3000" u="none">
          <a:ln>
            <a:noFill/>
          </a:ln>
          <a:solidFill>
            <a:srgbClr val="111111"/>
          </a:solidFill>
          <a:uFillTx/>
          <a:latin typeface="Georgia"/>
          <a:ea typeface="Georgia"/>
          <a:cs typeface="Georgia"/>
          <a:sym typeface="Georgia"/>
        </a:defRPr>
      </a:lvl7pPr>
      <a:lvl8pPr marL="3886200" marR="0" indent="-571500" algn="l" defTabSz="914400" rtl="0" latinLnBrk="0">
        <a:lnSpc>
          <a:spcPct val="100000"/>
        </a:lnSpc>
        <a:spcBef>
          <a:spcPts val="600"/>
        </a:spcBef>
        <a:spcAft>
          <a:spcPts val="0"/>
        </a:spcAft>
        <a:buClr>
          <a:srgbClr val="999999"/>
        </a:buClr>
        <a:buSzPts val="3000"/>
        <a:buFont typeface="Georgia"/>
        <a:buChar char="○"/>
        <a:tabLst/>
        <a:defRPr b="0" baseline="0" cap="none" i="0" spc="0" strike="noStrike" sz="3000" u="none">
          <a:ln>
            <a:noFill/>
          </a:ln>
          <a:solidFill>
            <a:srgbClr val="111111"/>
          </a:solidFill>
          <a:uFillTx/>
          <a:latin typeface="Georgia"/>
          <a:ea typeface="Georgia"/>
          <a:cs typeface="Georgia"/>
          <a:sym typeface="Georgia"/>
        </a:defRPr>
      </a:lvl8pPr>
      <a:lvl9pPr marL="4343400" marR="0" indent="-571500" algn="l" defTabSz="914400" rtl="0" latinLnBrk="0">
        <a:lnSpc>
          <a:spcPct val="100000"/>
        </a:lnSpc>
        <a:spcBef>
          <a:spcPts val="600"/>
        </a:spcBef>
        <a:spcAft>
          <a:spcPts val="0"/>
        </a:spcAft>
        <a:buClr>
          <a:srgbClr val="999999"/>
        </a:buClr>
        <a:buSzPts val="3000"/>
        <a:buFont typeface="Georgia"/>
        <a:buChar char="■"/>
        <a:tabLst/>
        <a:defRPr b="0" baseline="0" cap="none" i="0" spc="0" strike="noStrike" sz="3000" u="none">
          <a:ln>
            <a:noFill/>
          </a:ln>
          <a:solidFill>
            <a:srgbClr val="111111"/>
          </a:solidFill>
          <a:uFillTx/>
          <a:latin typeface="Georgia"/>
          <a:ea typeface="Georgia"/>
          <a:cs typeface="Georgia"/>
          <a:sym typeface="Georgia"/>
        </a:defRPr>
      </a:lvl9pPr>
    </p:bodyStyle>
    <p:otherStyle>
      <a:lvl1pPr marL="0" marR="0" indent="0" algn="ct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Roboto Slab"/>
        </a:defRPr>
      </a:lvl1pPr>
      <a:lvl2pPr marL="0" marR="0" indent="0" algn="ct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Roboto Slab"/>
        </a:defRPr>
      </a:lvl2pPr>
      <a:lvl3pPr marL="0" marR="0" indent="0" algn="ct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Roboto Slab"/>
        </a:defRPr>
      </a:lvl3pPr>
      <a:lvl4pPr marL="0" marR="0" indent="0" algn="ct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Roboto Slab"/>
        </a:defRPr>
      </a:lvl4pPr>
      <a:lvl5pPr marL="0" marR="0" indent="0" algn="ct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Roboto Slab"/>
        </a:defRPr>
      </a:lvl5pPr>
      <a:lvl6pPr marL="0" marR="0" indent="0" algn="ct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Roboto Slab"/>
        </a:defRPr>
      </a:lvl6pPr>
      <a:lvl7pPr marL="0" marR="0" indent="0" algn="ct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Roboto Slab"/>
        </a:defRPr>
      </a:lvl7pPr>
      <a:lvl8pPr marL="0" marR="0" indent="0" algn="ct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Roboto Slab"/>
        </a:defRPr>
      </a:lvl8pPr>
      <a:lvl9pPr marL="0" marR="0" indent="0" algn="ctr" defTabSz="914400" rtl="0" latinLnBrk="0">
        <a:lnSpc>
          <a:spcPct val="100000"/>
        </a:lnSpc>
        <a:spcBef>
          <a:spcPts val="0"/>
        </a:spcBef>
        <a:spcAft>
          <a:spcPts val="0"/>
        </a:spcAft>
        <a:buClrTx/>
        <a:buSzTx/>
        <a:buFontTx/>
        <a:buNone/>
        <a:tabLst/>
        <a:defRPr b="0" baseline="0" cap="none" i="0" spc="0" strike="noStrike" sz="1300" u="none">
          <a:ln>
            <a:noFill/>
          </a:ln>
          <a:solidFill>
            <a:schemeClr val="tx1"/>
          </a:solidFill>
          <a:uFillTx/>
          <a:latin typeface="+mn-lt"/>
          <a:ea typeface="+mn-ea"/>
          <a:cs typeface="+mn-cs"/>
          <a:sym typeface="Roboto Slab"/>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hyperlink" Target="https://docs.google.com/document/d/1WvdeC1atp7J-ZKWOUSukSLsEcosjZ0AqV4z2VcH2TA0/edit?usp=sharing" TargetMode="External"/></Relationships>

</file>

<file path=ppt/slides/_rels/slide1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jpeg"/><Relationship Id="rId3" Type="http://schemas.openxmlformats.org/officeDocument/2006/relationships/image" Target="../media/image5.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ksumsc.com/download_center/1st/1.%20Foundation%20Block/Team%20Work/Histology/connective%20tissue%20L3.pdf" TargetMode="External"/></Relationships>

</file>

<file path=ppt/slides/_rels/slide18.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youtube.com/watch?v=HiJ_tcQJUwM&amp;feature=youtu.be" TargetMode="External"/></Relationships>

</file>

<file path=ppt/slides/_rels/slide2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 Id="rId3" Type="http://schemas.openxmlformats.org/officeDocument/2006/relationships/image" Target="../media/image22.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3.png"/><Relationship Id="rId3" Type="http://schemas.openxmlformats.org/officeDocument/2006/relationships/image" Target="../media/image2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5.png"/><Relationship Id="rId3" Type="http://schemas.openxmlformats.org/officeDocument/2006/relationships/image" Target="../media/image2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6.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9.png"/><Relationship Id="rId3" Type="http://schemas.openxmlformats.org/officeDocument/2006/relationships/image" Target="../media/image30.png"/><Relationship Id="rId4" Type="http://schemas.openxmlformats.org/officeDocument/2006/relationships/hyperlink" Target="http://www.youtube.com/watch?v=7VQU28itVVw" TargetMode="External"/><Relationship Id="rId5" Type="http://schemas.openxmlformats.org/officeDocument/2006/relationships/image" Target="../media/image7.jpeg"/></Relationships>

</file>

<file path=ppt/slides/_rels/slide3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1.png"/><Relationship Id="rId3" Type="http://schemas.openxmlformats.org/officeDocument/2006/relationships/image" Target="../media/image3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6.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8.png"/><Relationship Id="rId3" Type="http://schemas.openxmlformats.org/officeDocument/2006/relationships/image" Target="../media/image39.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jpeg"/><Relationship Id="rId3" Type="http://schemas.openxmlformats.org/officeDocument/2006/relationships/image" Target="../media/image9.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 Id="rId3" Type="http://schemas.openxmlformats.org/officeDocument/2006/relationships/image" Target="../media/image4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2.jpeg"/><Relationship Id="rId3" Type="http://schemas.openxmlformats.org/officeDocument/2006/relationships/image" Target="../media/image13.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8.png"/><Relationship Id="rId3" Type="http://schemas.openxmlformats.org/officeDocument/2006/relationships/image" Target="../media/image14.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jpeg"/><Relationship Id="rId3" Type="http://schemas.openxmlformats.org/officeDocument/2006/relationships/image" Target="../media/image48.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jpeg"/></Relationships>

</file>

<file path=ppt/slides/_rels/slide58.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png"/><Relationship Id="rId3" Type="http://schemas.openxmlformats.org/officeDocument/2006/relationships/image" Target="../media/image52.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6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8.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jpeg"/><Relationship Id="rId3" Type="http://schemas.openxmlformats.org/officeDocument/2006/relationships/image" Target="../media/image2.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9.png"/><Relationship Id="rId3" Type="http://schemas.openxmlformats.org/officeDocument/2006/relationships/image" Target="../media/image60.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1.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2.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3.png"/><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7.png"/><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1.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3.png"/><Relationship Id="rId3" Type="http://schemas.openxmlformats.org/officeDocument/2006/relationships/image" Target="../media/image74.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5.png"/><Relationship Id="rId3" Type="http://schemas.openxmlformats.org/officeDocument/2006/relationships/image" Target="../media/image76.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2.png"/><Relationship Id="rId3" Type="http://schemas.openxmlformats.org/officeDocument/2006/relationships/image" Target="../media/image83.png"/><Relationship Id="rId4" Type="http://schemas.openxmlformats.org/officeDocument/2006/relationships/image" Target="../media/image84.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5.png"/><Relationship Id="rId3" Type="http://schemas.openxmlformats.org/officeDocument/2006/relationships/image" Target="../media/image86.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7.png"/><Relationship Id="rId3" Type="http://schemas.openxmlformats.org/officeDocument/2006/relationships/image" Target="../media/image88.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89.png"/><Relationship Id="rId3" Type="http://schemas.openxmlformats.org/officeDocument/2006/relationships/image" Target="../media/image20.jpeg"/><Relationship Id="rId4" Type="http://schemas.openxmlformats.org/officeDocument/2006/relationships/image" Target="../media/image21.jpe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3.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4.png"/><Relationship Id="rId3" Type="http://schemas.openxmlformats.org/officeDocument/2006/relationships/image" Target="../media/image2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 Id="rId3" Type="http://schemas.openxmlformats.org/officeDocument/2006/relationships/hyperlink" Target="https://www.youtube.com/watch?v=G-FVuExFd-A" TargetMode="External"/><Relationship Id="rId4" Type="http://schemas.openxmlformats.org/officeDocument/2006/relationships/image" Target="../media/image5.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 name="Google Shape;56;p11"/>
          <p:cNvSpPr txBox="1"/>
          <p:nvPr>
            <p:ph type="title"/>
          </p:nvPr>
        </p:nvSpPr>
        <p:spPr>
          <a:xfrm>
            <a:off x="441124" y="6527100"/>
            <a:ext cx="5726402" cy="3254701"/>
          </a:xfrm>
          <a:prstGeom prst="rect">
            <a:avLst/>
          </a:prstGeom>
          <a:ln w="76200">
            <a:solidFill>
              <a:srgbClr val="E06666"/>
            </a:solidFill>
          </a:ln>
        </p:spPr>
        <p:txBody>
          <a:bodyPr/>
          <a:lstStyle/>
          <a:p>
            <a:pPr>
              <a:defRPr sz="5100"/>
            </a:pPr>
            <a:r>
              <a:t>INFLAMMATION AND REPAIR</a:t>
            </a:r>
          </a:p>
          <a:p>
            <a:pPr>
              <a:defRPr sz="3200">
                <a:solidFill>
                  <a:srgbClr val="E06666"/>
                </a:solidFill>
              </a:defRPr>
            </a:pPr>
            <a:r>
              <a:t>Lecture #5-#10</a:t>
            </a:r>
          </a:p>
        </p:txBody>
      </p:sp>
      <p:pic>
        <p:nvPicPr>
          <p:cNvPr id="103" name="Google Shape;57;p11" descr="Google Shape;57;p11"/>
          <p:cNvPicPr>
            <a:picLocks noChangeAspect="1"/>
          </p:cNvPicPr>
          <p:nvPr/>
        </p:nvPicPr>
        <p:blipFill>
          <a:blip r:embed="rId2">
            <a:extLst/>
          </a:blip>
          <a:stretch>
            <a:fillRect/>
          </a:stretch>
        </p:blipFill>
        <p:spPr>
          <a:xfrm>
            <a:off x="1145251" y="1014048"/>
            <a:ext cx="1541277" cy="1526476"/>
          </a:xfrm>
          <a:prstGeom prst="rect">
            <a:avLst/>
          </a:prstGeom>
          <a:ln w="12700">
            <a:miter lim="400000"/>
          </a:ln>
        </p:spPr>
      </p:pic>
      <p:sp>
        <p:nvSpPr>
          <p:cNvPr id="104" name="Google Shape;58;p11"/>
          <p:cNvSpPr txBox="1"/>
          <p:nvPr/>
        </p:nvSpPr>
        <p:spPr>
          <a:xfrm>
            <a:off x="1145250" y="2515574"/>
            <a:ext cx="2481000" cy="742101"/>
          </a:xfrm>
          <a:prstGeom prst="rect">
            <a:avLst/>
          </a:prstGeom>
          <a:ln w="12700">
            <a:miter lim="400000"/>
          </a:ln>
          <a:extLst>
            <a:ext uri="{C572A759-6A51-4108-AA02-DFA0A04FC94B}">
              <ma14:wrappingTextBoxFlag xmlns:ma14="http://schemas.microsoft.com/office/mac/drawingml/2011/main" val="1"/>
            </a:ext>
          </a:extLst>
        </p:spPr>
        <p:txBody>
          <a:bodyPr lIns="98000" tIns="98000" rIns="98000" bIns="98000" anchor="ctr">
            <a:spAutoFit/>
          </a:bodyPr>
          <a:lstStyle>
            <a:lvl1pPr>
              <a:lnSpc>
                <a:spcPct val="115000"/>
              </a:lnSpc>
              <a:defRPr sz="1700">
                <a:solidFill>
                  <a:srgbClr val="7F7F7F"/>
                </a:solidFill>
                <a:latin typeface="Roboto Slab"/>
                <a:ea typeface="Roboto Slab"/>
                <a:cs typeface="Roboto Slab"/>
                <a:sym typeface="Roboto Slab"/>
              </a:defRPr>
            </a:lvl1pPr>
          </a:lstStyle>
          <a:p>
            <a:pPr/>
            <a:r>
              <a:t>Twitter: @Pathology438</a:t>
            </a:r>
          </a:p>
        </p:txBody>
      </p:sp>
      <p:grpSp>
        <p:nvGrpSpPr>
          <p:cNvPr id="107" name="Google Shape;59;p11"/>
          <p:cNvGrpSpPr/>
          <p:nvPr/>
        </p:nvGrpSpPr>
        <p:grpSpPr>
          <a:xfrm>
            <a:off x="1145249" y="4386324"/>
            <a:ext cx="4149902" cy="1300451"/>
            <a:chOff x="0" y="0"/>
            <a:chExt cx="4149900" cy="1300449"/>
          </a:xfrm>
        </p:grpSpPr>
        <p:sp>
          <p:nvSpPr>
            <p:cNvPr id="105" name="Rectangle"/>
            <p:cNvSpPr/>
            <p:nvPr/>
          </p:nvSpPr>
          <p:spPr>
            <a:xfrm>
              <a:off x="0" y="0"/>
              <a:ext cx="4149901" cy="1037399"/>
            </a:xfrm>
            <a:prstGeom prst="rect">
              <a:avLst/>
            </a:prstGeom>
            <a:noFill/>
            <a:ln w="9525" cap="flat">
              <a:solidFill>
                <a:srgbClr val="000000"/>
              </a:solidFill>
              <a:prstDash val="dot"/>
              <a:round/>
            </a:ln>
            <a:effectLst/>
          </p:spPr>
          <p:txBody>
            <a:bodyPr wrap="square" lIns="0" tIns="0" rIns="0" bIns="0" numCol="1" anchor="t">
              <a:noAutofit/>
            </a:bodyPr>
            <a:lstStyle/>
            <a:p>
              <a:pPr>
                <a:defRPr sz="1800">
                  <a:solidFill>
                    <a:schemeClr val="accent1"/>
                  </a:solidFill>
                  <a:latin typeface="Roboto Slab"/>
                  <a:ea typeface="Roboto Slab"/>
                  <a:cs typeface="Roboto Slab"/>
                  <a:sym typeface="Roboto Slab"/>
                </a:defRPr>
              </a:pPr>
            </a:p>
          </p:txBody>
        </p:sp>
        <p:sp>
          <p:nvSpPr>
            <p:cNvPr id="106" name="Important in Red.…"/>
            <p:cNvSpPr txBox="1"/>
            <p:nvPr/>
          </p:nvSpPr>
          <p:spPr>
            <a:xfrm>
              <a:off x="0" y="0"/>
              <a:ext cx="4149901" cy="130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1800">
                  <a:latin typeface="Roboto Slab"/>
                  <a:ea typeface="Roboto Slab"/>
                  <a:cs typeface="Roboto Slab"/>
                  <a:sym typeface="Roboto Slab"/>
                </a:defRPr>
              </a:pPr>
              <a:r>
                <a:t>Important in </a:t>
              </a:r>
              <a:r>
                <a:rPr>
                  <a:solidFill>
                    <a:srgbClr val="FF0000"/>
                  </a:solidFill>
                </a:rPr>
                <a:t>Red</a:t>
              </a:r>
              <a:r>
                <a:rPr>
                  <a:solidFill>
                    <a:srgbClr val="980000"/>
                  </a:solidFill>
                </a:rPr>
                <a:t>.</a:t>
              </a:r>
              <a:endParaRPr>
                <a:solidFill>
                  <a:srgbClr val="980000"/>
                </a:solidFill>
              </a:endParaRPr>
            </a:p>
            <a:p>
              <a:pPr>
                <a:defRPr sz="1800">
                  <a:latin typeface="Roboto Slab"/>
                  <a:ea typeface="Roboto Slab"/>
                  <a:cs typeface="Roboto Slab"/>
                  <a:sym typeface="Roboto Slab"/>
                </a:defRPr>
              </a:pPr>
              <a:r>
                <a:t>Doctor’s notes in </a:t>
              </a:r>
              <a:r>
                <a:rPr>
                  <a:solidFill>
                    <a:srgbClr val="38761D"/>
                  </a:solidFill>
                </a:rPr>
                <a:t>Green.</a:t>
              </a:r>
              <a:endParaRPr>
                <a:solidFill>
                  <a:srgbClr val="38761D"/>
                </a:solidFill>
              </a:endParaRPr>
            </a:p>
            <a:p>
              <a:pPr>
                <a:defRPr sz="1800">
                  <a:latin typeface="Roboto Slab"/>
                  <a:ea typeface="Roboto Slab"/>
                  <a:cs typeface="Roboto Slab"/>
                  <a:sym typeface="Roboto Slab"/>
                </a:defRPr>
              </a:pPr>
              <a:r>
                <a:t>Not imp is in </a:t>
              </a:r>
              <a:r>
                <a:rPr>
                  <a:solidFill>
                    <a:srgbClr val="FF9900"/>
                  </a:solidFill>
                </a:rPr>
                <a:t>Orange</a:t>
              </a:r>
              <a:r>
                <a:t>(or stated)</a:t>
              </a:r>
            </a:p>
          </p:txBody>
        </p:sp>
      </p:grpSp>
      <p:sp>
        <p:nvSpPr>
          <p:cNvPr id="108" name="Google Shape;60;p11"/>
          <p:cNvSpPr txBox="1"/>
          <p:nvPr/>
        </p:nvSpPr>
        <p:spPr>
          <a:xfrm>
            <a:off x="960649" y="5507049"/>
            <a:ext cx="6392701" cy="8305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defRPr>
                <a:latin typeface="Roboto Slab"/>
                <a:ea typeface="Roboto Slab"/>
                <a:cs typeface="Roboto Slab"/>
                <a:sym typeface="Roboto Slab"/>
              </a:defRPr>
            </a:pPr>
            <a:r>
              <a:t>You will find out  in the link below if  any correction or notes unmentioned in the team’s work were to be added. Please check  it </a:t>
            </a:r>
            <a:r>
              <a:rPr>
                <a:solidFill>
                  <a:srgbClr val="980000"/>
                </a:solidFill>
              </a:rPr>
              <a:t>Frequently.</a:t>
            </a:r>
            <a:endParaRPr>
              <a:solidFill>
                <a:srgbClr val="980000"/>
              </a:solidFill>
            </a:endParaRPr>
          </a:p>
          <a:p>
            <a:pPr>
              <a:defRPr u="sng">
                <a:solidFill>
                  <a:srgbClr val="1155CC"/>
                </a:solidFill>
                <a:latin typeface="Roboto Slab"/>
                <a:ea typeface="Roboto Slab"/>
                <a:cs typeface="Roboto Slab"/>
                <a:sym typeface="Roboto Slab"/>
              </a:defRPr>
            </a:pPr>
            <a:r>
              <a:rPr>
                <a:uFill>
                  <a:solidFill>
                    <a:srgbClr val="1155CC"/>
                  </a:solidFill>
                </a:uFill>
                <a:hlinkClick r:id="rId3" invalidUrl="" action="" tgtFrame="" tooltip="" history="1" highlightClick="0" endSnd="0"/>
              </a:rPr>
              <a:t>The editing file for the final's lectures</a:t>
            </a:r>
          </a:p>
        </p:txBody>
      </p:sp>
      <p:sp>
        <p:nvSpPr>
          <p:cNvPr id="109" name="Google Shape;61;p11"/>
          <p:cNvSpPr txBox="1"/>
          <p:nvPr>
            <p:ph type="sldNum" sz="quarter" idx="4294967295"/>
          </p:nvPr>
        </p:nvSpPr>
        <p:spPr>
          <a:xfrm>
            <a:off x="-1" y="10286730"/>
            <a:ext cx="294435" cy="398751"/>
          </a:xfrm>
          <a:prstGeom prst="rect">
            <a:avLst/>
          </a:prstGeom>
          <a:extLst>
            <a:ext uri="{C572A759-6A51-4108-AA02-DFA0A04FC94B}">
              <ma14:wrappingTextBoxFlag xmlns:ma14="http://schemas.microsoft.com/office/mac/drawingml/2011/main" val="1"/>
            </a:ext>
          </a:extLst>
        </p:spPr>
        <p:txBody>
          <a:bodyPr/>
          <a:lstStyle>
            <a:lvl1pPr algn="l">
              <a:defRPr sz="1400">
                <a:solidFill>
                  <a:srgbClr val="666666"/>
                </a:solid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73" name="Google Shape;142;p20"/>
          <p:cNvGraphicFramePr/>
          <p:nvPr/>
        </p:nvGraphicFramePr>
        <p:xfrm>
          <a:off x="895025" y="2107413"/>
          <a:ext cx="6300376" cy="102105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260075"/>
                <a:gridCol w="1260075"/>
                <a:gridCol w="1260075"/>
                <a:gridCol w="1260075"/>
                <a:gridCol w="1260075"/>
              </a:tblGrid>
              <a:tr h="1021050">
                <a:tc>
                  <a:txBody>
                    <a:bodyPr/>
                    <a:lstStyle/>
                    <a:p>
                      <a:pPr>
                        <a:defRPr sz="1400">
                          <a:sym typeface="Arial"/>
                        </a:defRPr>
                      </a:pPr>
                      <a:endParaRPr b="1" sz="1800">
                        <a:latin typeface="Roboto Slab"/>
                        <a:ea typeface="Roboto Slab"/>
                        <a:cs typeface="Roboto Slab"/>
                        <a:sym typeface="Roboto Slab"/>
                      </a:endParaRPr>
                    </a:p>
                    <a:p>
                      <a:pPr>
                        <a:defRPr b="1" sz="1800">
                          <a:latin typeface="Roboto Slab"/>
                          <a:ea typeface="Roboto Slab"/>
                          <a:cs typeface="Roboto Slab"/>
                        </a:defRPr>
                      </a:pPr>
                      <a:r>
                        <a:t>Tumor</a:t>
                      </a:r>
                    </a:p>
                    <a:p>
                      <a:pPr>
                        <a:defRPr sz="1800">
                          <a:latin typeface="Roboto Slab"/>
                          <a:ea typeface="Roboto Slab"/>
                          <a:cs typeface="Roboto Slab"/>
                        </a:defRPr>
                      </a:pPr>
                      <a:r>
                        <a:t>(swelling)</a:t>
                      </a:r>
                    </a:p>
                  </a:txBody>
                  <a:tcPr marL="91425" marR="91425" marT="91425" marB="91425" anchor="t" anchorCtr="0" horzOverflow="overflow">
                    <a:lnL w="19050">
                      <a:solidFill>
                        <a:srgbClr val="B7B7B7"/>
                      </a:solidFill>
                    </a:lnL>
                    <a:lnR w="19050">
                      <a:solidFill>
                        <a:srgbClr val="B7B7B7"/>
                      </a:solidFill>
                    </a:lnR>
                    <a:lnT w="19050">
                      <a:solidFill>
                        <a:srgbClr val="B7B7B7"/>
                      </a:solidFill>
                    </a:lnT>
                    <a:lnB w="19050">
                      <a:solidFill>
                        <a:srgbClr val="B7B7B7"/>
                      </a:solidFill>
                    </a:lnB>
                  </a:tcPr>
                </a:tc>
                <a:tc>
                  <a:txBody>
                    <a:bodyPr/>
                    <a:lstStyle/>
                    <a:p>
                      <a:pPr>
                        <a:defRPr sz="1400">
                          <a:sym typeface="Arial"/>
                        </a:defRPr>
                      </a:pPr>
                      <a:endParaRPr b="1">
                        <a:latin typeface="Roboto Slab"/>
                        <a:ea typeface="Roboto Slab"/>
                        <a:cs typeface="Roboto Slab"/>
                        <a:sym typeface="Roboto Slab"/>
                      </a:endParaRPr>
                    </a:p>
                    <a:p>
                      <a:pPr>
                        <a:defRPr b="1" sz="1800">
                          <a:latin typeface="Roboto Slab"/>
                          <a:ea typeface="Roboto Slab"/>
                          <a:cs typeface="Roboto Slab"/>
                        </a:defRPr>
                      </a:pPr>
                      <a:r>
                        <a:t>Rubor </a:t>
                      </a:r>
                      <a:r>
                        <a:rPr b="0"/>
                        <a:t>(redness)</a:t>
                      </a:r>
                    </a:p>
                  </a:txBody>
                  <a:tcPr marL="91425" marR="91425" marT="91425" marB="91425" anchor="t" anchorCtr="0" horzOverflow="overflow">
                    <a:lnL w="19050">
                      <a:solidFill>
                        <a:srgbClr val="B7B7B7"/>
                      </a:solidFill>
                    </a:lnL>
                    <a:lnR w="19050">
                      <a:solidFill>
                        <a:srgbClr val="B7B7B7"/>
                      </a:solidFill>
                    </a:lnR>
                    <a:lnT w="19050">
                      <a:solidFill>
                        <a:srgbClr val="B7B7B7"/>
                      </a:solidFill>
                    </a:lnT>
                    <a:lnB w="19050">
                      <a:solidFill>
                        <a:srgbClr val="B7B7B7"/>
                      </a:solidFill>
                    </a:lnB>
                  </a:tcPr>
                </a:tc>
                <a:tc>
                  <a:txBody>
                    <a:bodyPr/>
                    <a:lstStyle/>
                    <a:p>
                      <a:pPr algn="l">
                        <a:defRPr sz="1400">
                          <a:sym typeface="Arial"/>
                        </a:defRPr>
                      </a:pPr>
                      <a:endParaRPr b="1">
                        <a:latin typeface="Roboto Slab"/>
                        <a:ea typeface="Roboto Slab"/>
                        <a:cs typeface="Roboto Slab"/>
                        <a:sym typeface="Roboto Slab"/>
                      </a:endParaRPr>
                    </a:p>
                    <a:p>
                      <a:pPr>
                        <a:defRPr b="1" sz="1800">
                          <a:latin typeface="Roboto Slab"/>
                          <a:ea typeface="Roboto Slab"/>
                          <a:cs typeface="Roboto Slab"/>
                        </a:defRPr>
                      </a:pPr>
                      <a:r>
                        <a:t>Calor </a:t>
                      </a:r>
                      <a:r>
                        <a:rPr b="0"/>
                        <a:t>(warmth)</a:t>
                      </a:r>
                    </a:p>
                  </a:txBody>
                  <a:tcPr marL="91425" marR="91425" marT="91425" marB="91425" anchor="t" anchorCtr="0" horzOverflow="overflow">
                    <a:lnL w="19050">
                      <a:solidFill>
                        <a:srgbClr val="B7B7B7"/>
                      </a:solidFill>
                    </a:lnL>
                    <a:lnR w="19050">
                      <a:solidFill>
                        <a:srgbClr val="B7B7B7"/>
                      </a:solidFill>
                    </a:lnR>
                    <a:lnT w="19050">
                      <a:solidFill>
                        <a:srgbClr val="B7B7B7"/>
                      </a:solidFill>
                    </a:lnT>
                    <a:lnB w="19050">
                      <a:solidFill>
                        <a:srgbClr val="B7B7B7"/>
                      </a:solidFill>
                    </a:lnB>
                  </a:tcPr>
                </a:tc>
                <a:tc>
                  <a:txBody>
                    <a:bodyPr/>
                    <a:lstStyle/>
                    <a:p>
                      <a:pPr>
                        <a:defRPr sz="1400">
                          <a:sym typeface="Arial"/>
                        </a:defRPr>
                      </a:pPr>
                      <a:endParaRPr b="1" sz="1800">
                        <a:latin typeface="Roboto Slab"/>
                        <a:ea typeface="Roboto Slab"/>
                        <a:cs typeface="Roboto Slab"/>
                        <a:sym typeface="Roboto Slab"/>
                      </a:endParaRPr>
                    </a:p>
                    <a:p>
                      <a:pPr>
                        <a:defRPr b="1" sz="1800">
                          <a:latin typeface="Roboto Slab"/>
                          <a:ea typeface="Roboto Slab"/>
                          <a:cs typeface="Roboto Slab"/>
                        </a:defRPr>
                      </a:pPr>
                      <a:r>
                        <a:t>Dolor</a:t>
                      </a:r>
                    </a:p>
                    <a:p>
                      <a:pPr>
                        <a:defRPr b="1" sz="1800">
                          <a:latin typeface="Roboto Slab"/>
                          <a:ea typeface="Roboto Slab"/>
                          <a:cs typeface="Roboto Slab"/>
                        </a:defRPr>
                      </a:pPr>
                      <a:r>
                        <a:t> </a:t>
                      </a:r>
                      <a:r>
                        <a:rPr b="0"/>
                        <a:t>(pain)</a:t>
                      </a:r>
                      <a:br>
                        <a:rPr b="0"/>
                      </a:br>
                    </a:p>
                  </a:txBody>
                  <a:tcPr marL="91425" marR="91425" marT="91425" marB="91425" anchor="t" anchorCtr="0" horzOverflow="overflow">
                    <a:lnL w="19050">
                      <a:solidFill>
                        <a:srgbClr val="B7B7B7"/>
                      </a:solidFill>
                    </a:lnL>
                    <a:lnR w="19050">
                      <a:solidFill>
                        <a:srgbClr val="B7B7B7"/>
                      </a:solidFill>
                    </a:lnR>
                    <a:lnT w="19050">
                      <a:solidFill>
                        <a:srgbClr val="B7B7B7"/>
                      </a:solidFill>
                    </a:lnT>
                    <a:lnB w="19050">
                      <a:solidFill>
                        <a:srgbClr val="B7B7B7"/>
                      </a:solidFill>
                    </a:lnB>
                  </a:tcPr>
                </a:tc>
                <a:tc>
                  <a:txBody>
                    <a:bodyPr/>
                    <a:lstStyle/>
                    <a:p>
                      <a:pPr>
                        <a:defRPr b="1" sz="1800">
                          <a:latin typeface="Roboto Slab"/>
                          <a:ea typeface="Roboto Slab"/>
                          <a:cs typeface="Roboto Slab"/>
                        </a:defRPr>
                      </a:pPr>
                      <a:r>
                        <a:t>Functio Laesa</a:t>
                      </a:r>
                    </a:p>
                    <a:p>
                      <a:pPr>
                        <a:defRPr sz="1800">
                          <a:latin typeface="Roboto Slab"/>
                          <a:ea typeface="Roboto Slab"/>
                          <a:cs typeface="Roboto Slab"/>
                        </a:defRPr>
                      </a:pPr>
                      <a:r>
                        <a:t>(loss of function)</a:t>
                      </a:r>
                      <a:br/>
                    </a:p>
                  </a:txBody>
                  <a:tcPr marL="91425" marR="91425" marT="91425" marB="91425" anchor="t" anchorCtr="0" horzOverflow="overflow">
                    <a:lnL w="19050">
                      <a:solidFill>
                        <a:srgbClr val="B7B7B7"/>
                      </a:solidFill>
                    </a:lnL>
                    <a:lnR w="19050">
                      <a:solidFill>
                        <a:srgbClr val="B7B7B7"/>
                      </a:solidFill>
                    </a:lnR>
                    <a:lnT w="19050">
                      <a:solidFill>
                        <a:srgbClr val="B7B7B7"/>
                      </a:solidFill>
                    </a:lnT>
                    <a:lnB w="19050">
                      <a:solidFill>
                        <a:srgbClr val="B7B7B7"/>
                      </a:solidFill>
                    </a:lnB>
                  </a:tcPr>
                </a:tc>
              </a:tr>
            </a:tbl>
          </a:graphicData>
        </a:graphic>
      </p:graphicFrame>
      <p:sp>
        <p:nvSpPr>
          <p:cNvPr id="174" name="Google Shape;143;p20"/>
          <p:cNvSpPr txBox="1"/>
          <p:nvPr/>
        </p:nvSpPr>
        <p:spPr>
          <a:xfrm>
            <a:off x="943424" y="1651074"/>
            <a:ext cx="6059401" cy="741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457200" indent="-342900">
              <a:buClr>
                <a:srgbClr val="000000"/>
              </a:buClr>
              <a:buSzPts val="1800"/>
              <a:buFont typeface="Arial"/>
              <a:buChar char="➢"/>
              <a:defRPr sz="1800">
                <a:latin typeface="Roboto Slab"/>
                <a:ea typeface="Roboto Slab"/>
                <a:cs typeface="Roboto Slab"/>
                <a:sym typeface="Roboto Slab"/>
              </a:defRPr>
            </a:pPr>
            <a:r>
              <a:t>The 5 ancient  cardinal signs of inflammation are:</a:t>
            </a:r>
            <a:br/>
          </a:p>
        </p:txBody>
      </p:sp>
      <p:sp>
        <p:nvSpPr>
          <p:cNvPr id="175" name="Google Shape;144;p20"/>
          <p:cNvSpPr txBox="1"/>
          <p:nvPr/>
        </p:nvSpPr>
        <p:spPr>
          <a:xfrm>
            <a:off x="943424" y="3100711"/>
            <a:ext cx="3384002" cy="520262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endParaRPr sz="1800">
              <a:solidFill>
                <a:schemeClr val="accent1"/>
              </a:solidFill>
              <a:latin typeface="Roboto Slab"/>
              <a:ea typeface="Roboto Slab"/>
              <a:cs typeface="Roboto Slab"/>
              <a:sym typeface="Roboto Slab"/>
            </a:endParaRPr>
          </a:p>
          <a:p>
            <a:pPr/>
            <a:endParaRPr sz="1800">
              <a:solidFill>
                <a:schemeClr val="accent1"/>
              </a:solidFill>
              <a:latin typeface="Roboto Slab"/>
              <a:ea typeface="Roboto Slab"/>
              <a:cs typeface="Roboto Slab"/>
              <a:sym typeface="Roboto Slab"/>
            </a:endParaRPr>
          </a:p>
          <a:p>
            <a:pPr/>
            <a:endParaRPr sz="1800">
              <a:solidFill>
                <a:schemeClr val="accent1"/>
              </a:solidFill>
              <a:latin typeface="Roboto Slab"/>
              <a:ea typeface="Roboto Slab"/>
              <a:cs typeface="Roboto Slab"/>
              <a:sym typeface="Roboto Slab"/>
            </a:endParaRPr>
          </a:p>
          <a:p>
            <a:pPr>
              <a:defRPr sz="1800">
                <a:solidFill>
                  <a:srgbClr val="38761D"/>
                </a:solidFill>
                <a:latin typeface="Roboto Slab"/>
                <a:ea typeface="Roboto Slab"/>
                <a:cs typeface="Roboto Slab"/>
                <a:sym typeface="Roboto Slab"/>
              </a:defRPr>
            </a:pPr>
            <a:r>
              <a:t>These signs appears in </a:t>
            </a:r>
            <a:r>
              <a:rPr b="1"/>
              <a:t>the Surface of the skin </a:t>
            </a:r>
            <a:r>
              <a:t>and also in </a:t>
            </a:r>
            <a:r>
              <a:rPr b="1"/>
              <a:t>the internal organs.</a:t>
            </a:r>
            <a:endParaRPr b="1"/>
          </a:p>
          <a:p>
            <a:pPr/>
            <a:endParaRPr b="1" sz="1800">
              <a:solidFill>
                <a:schemeClr val="accent1"/>
              </a:solidFill>
              <a:latin typeface="Roboto Slab"/>
              <a:ea typeface="Roboto Slab"/>
              <a:cs typeface="Roboto Slab"/>
              <a:sym typeface="Roboto Slab"/>
            </a:endParaRPr>
          </a:p>
          <a:p>
            <a:pPr>
              <a:defRPr sz="1800">
                <a:latin typeface="Roboto Slab"/>
                <a:ea typeface="Roboto Slab"/>
                <a:cs typeface="Roboto Slab"/>
                <a:sym typeface="Roboto Slab"/>
              </a:defRPr>
            </a:pPr>
            <a:r>
              <a:t>More signs of inflammation (Systemic manifestation):</a:t>
            </a:r>
          </a:p>
          <a:p>
            <a:pPr marL="457200" indent="-342900">
              <a:buClr>
                <a:srgbClr val="000000"/>
              </a:buClr>
              <a:buSzPts val="1800"/>
              <a:buFont typeface="Helvetica"/>
              <a:buChar char="●"/>
              <a:defRPr sz="1800">
                <a:latin typeface="Roboto Slab"/>
                <a:ea typeface="Roboto Slab"/>
                <a:cs typeface="Roboto Slab"/>
                <a:sym typeface="Roboto Slab"/>
              </a:defRPr>
            </a:pPr>
            <a:r>
              <a:t>Fever (pyrexia).</a:t>
            </a:r>
          </a:p>
          <a:p>
            <a:pPr marL="457200" indent="-342900">
              <a:buClr>
                <a:srgbClr val="000000"/>
              </a:buClr>
              <a:buSzPts val="1800"/>
              <a:buFont typeface="Helvetica"/>
              <a:buChar char="●"/>
              <a:defRPr sz="1800">
                <a:latin typeface="Roboto Slab"/>
                <a:ea typeface="Roboto Slab"/>
                <a:cs typeface="Roboto Slab"/>
                <a:sym typeface="Roboto Slab"/>
              </a:defRPr>
            </a:pPr>
            <a:r>
              <a:t>Malaise (feeling unwell).</a:t>
            </a:r>
          </a:p>
          <a:p>
            <a:pPr marL="457200" indent="-342900">
              <a:buClr>
                <a:srgbClr val="000000"/>
              </a:buClr>
              <a:buSzPts val="1800"/>
              <a:buFont typeface="Helvetica"/>
              <a:buChar char="●"/>
              <a:defRPr sz="1800">
                <a:latin typeface="Roboto Slab"/>
                <a:ea typeface="Roboto Slab"/>
                <a:cs typeface="Roboto Slab"/>
                <a:sym typeface="Roboto Slab"/>
              </a:defRPr>
            </a:pPr>
            <a:r>
              <a:t>Increase </a:t>
            </a:r>
            <a:r>
              <a:rPr b="1"/>
              <a:t>erythrocyte sedimentation rate ESR</a:t>
            </a:r>
            <a:endParaRPr b="1"/>
          </a:p>
          <a:p>
            <a:pPr marL="457200" indent="-342900">
              <a:buClr>
                <a:srgbClr val="000000"/>
              </a:buClr>
              <a:buSzPts val="1800"/>
              <a:buFont typeface="Helvetica"/>
              <a:buChar char="●"/>
              <a:defRPr sz="1800">
                <a:latin typeface="Roboto Slab"/>
                <a:ea typeface="Roboto Slab"/>
                <a:cs typeface="Roboto Slab"/>
                <a:sym typeface="Roboto Slab"/>
              </a:defRPr>
            </a:pPr>
            <a:r>
              <a:t>Increased levels of C-reactive proteins </a:t>
            </a:r>
            <a:r>
              <a:rPr sz="1400"/>
              <a:t>(will be discussed later).</a:t>
            </a:r>
          </a:p>
          <a:p>
            <a:pPr marL="457200" indent="-342900">
              <a:buClr>
                <a:srgbClr val="000000"/>
              </a:buClr>
              <a:buSzPts val="1800"/>
              <a:buFont typeface="Helvetica"/>
              <a:buChar char="●"/>
              <a:defRPr sz="1800">
                <a:latin typeface="Roboto Slab"/>
                <a:ea typeface="Roboto Slab"/>
                <a:cs typeface="Roboto Slab"/>
                <a:sym typeface="Roboto Slab"/>
              </a:defRPr>
            </a:pPr>
            <a:r>
              <a:t>Chills (رجفان).</a:t>
            </a:r>
          </a:p>
          <a:p>
            <a:pPr marL="457200" indent="-342900">
              <a:buClr>
                <a:srgbClr val="000000"/>
              </a:buClr>
              <a:buSzPts val="1800"/>
              <a:buFont typeface="Helvetica"/>
              <a:buChar char="●"/>
              <a:defRPr sz="1800">
                <a:latin typeface="Roboto Slab"/>
                <a:ea typeface="Roboto Slab"/>
                <a:cs typeface="Roboto Slab"/>
                <a:sym typeface="Roboto Slab"/>
              </a:defRPr>
            </a:pPr>
            <a:r>
              <a:t>Vomiting .</a:t>
            </a:r>
          </a:p>
        </p:txBody>
      </p:sp>
      <p:sp>
        <p:nvSpPr>
          <p:cNvPr id="176" name="Google Shape;145;p20"/>
          <p:cNvSpPr txBox="1"/>
          <p:nvPr/>
        </p:nvSpPr>
        <p:spPr>
          <a:xfrm>
            <a:off x="4165100" y="4345425"/>
            <a:ext cx="2916001" cy="3535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defRPr b="1" sz="1800">
                <a:latin typeface="Roboto Slab"/>
                <a:ea typeface="Roboto Slab"/>
                <a:cs typeface="Roboto Slab"/>
                <a:sym typeface="Roboto Slab"/>
              </a:defRPr>
            </a:pPr>
            <a:r>
              <a:t>Moreover</a:t>
            </a:r>
            <a:r>
              <a:rPr b="0"/>
              <a:t>, in systemic manifestation. There is increase erythrocyte sedimentation rate (ESR) the time which red blood cell sediment (settle down) in one hour (normal &lt;20mm\hr in males while in female &lt;30mm\hr)</a:t>
            </a:r>
          </a:p>
          <a:p>
            <a:pPr>
              <a:defRPr sz="1800">
                <a:latin typeface="Roboto Slab"/>
                <a:ea typeface="Roboto Slab"/>
                <a:cs typeface="Roboto Slab"/>
                <a:sym typeface="Roboto Slab"/>
              </a:defRPr>
            </a:pPr>
            <a:r>
              <a:t>abnormal values happens due to increase in blood viscosity .</a:t>
            </a:r>
          </a:p>
        </p:txBody>
      </p:sp>
      <p:pic>
        <p:nvPicPr>
          <p:cNvPr id="177" name="Google Shape;146;p20" descr="Google Shape;146;p20"/>
          <p:cNvPicPr>
            <a:picLocks noChangeAspect="1"/>
          </p:cNvPicPr>
          <p:nvPr/>
        </p:nvPicPr>
        <p:blipFill>
          <a:blip r:embed="rId2">
            <a:extLst/>
          </a:blip>
          <a:stretch>
            <a:fillRect/>
          </a:stretch>
        </p:blipFill>
        <p:spPr>
          <a:xfrm>
            <a:off x="4354700" y="8402363"/>
            <a:ext cx="2434601" cy="2170626"/>
          </a:xfrm>
          <a:prstGeom prst="rect">
            <a:avLst/>
          </a:prstGeom>
          <a:ln w="12700">
            <a:miter lim="400000"/>
          </a:ln>
        </p:spPr>
      </p:pic>
      <p:pic>
        <p:nvPicPr>
          <p:cNvPr id="178" name="Google Shape;147;p20" descr="Google Shape;147;p20"/>
          <p:cNvPicPr>
            <a:picLocks noChangeAspect="1"/>
          </p:cNvPicPr>
          <p:nvPr/>
        </p:nvPicPr>
        <p:blipFill>
          <a:blip r:embed="rId3">
            <a:extLst/>
          </a:blip>
          <a:srcRect l="0" t="5080" r="0" b="0"/>
          <a:stretch>
            <a:fillRect/>
          </a:stretch>
        </p:blipFill>
        <p:spPr>
          <a:xfrm>
            <a:off x="441125" y="8371322"/>
            <a:ext cx="2434600" cy="2119319"/>
          </a:xfrm>
          <a:prstGeom prst="rect">
            <a:avLst/>
          </a:prstGeom>
          <a:ln w="12700">
            <a:miter lim="400000"/>
          </a:ln>
        </p:spPr>
      </p:pic>
      <p:sp>
        <p:nvSpPr>
          <p:cNvPr id="179" name="Google Shape;148;p20"/>
          <p:cNvSpPr txBox="1"/>
          <p:nvPr>
            <p:ph type="title"/>
          </p:nvPr>
        </p:nvSpPr>
        <p:spPr>
          <a:xfrm>
            <a:off x="441125" y="602799"/>
            <a:ext cx="4711201" cy="1052401"/>
          </a:xfrm>
          <a:prstGeom prst="rect">
            <a:avLst/>
          </a:prstGeom>
          <a:ln w="28575">
            <a:solidFill>
              <a:srgbClr val="E06666"/>
            </a:solidFill>
            <a:round/>
          </a:ln>
        </p:spPr>
        <p:txBody>
          <a:bodyPr/>
          <a:lstStyle/>
          <a:p>
            <a:pPr defTabSz="667512">
              <a:defRPr b="1" sz="1752">
                <a:solidFill>
                  <a:srgbClr val="595959"/>
                </a:solidFill>
              </a:defRPr>
            </a:pPr>
            <a:r>
              <a:t>Clinical (Cardinal) signs of inflammation:</a:t>
            </a:r>
          </a:p>
          <a:p>
            <a:pPr defTabSz="667512">
              <a:defRPr sz="1752"/>
            </a:pPr>
            <a:endParaRPr>
              <a:solidFill>
                <a:srgbClr val="595959"/>
              </a:solidFill>
            </a:endParaRPr>
          </a:p>
        </p:txBody>
      </p:sp>
      <p:sp>
        <p:nvSpPr>
          <p:cNvPr id="180" name="Google Shape;149;p20"/>
          <p:cNvSpPr txBox="1"/>
          <p:nvPr>
            <p:ph type="sldNum" sz="quarter" idx="2"/>
          </p:nvPr>
        </p:nvSpPr>
        <p:spPr>
          <a:xfrm>
            <a:off x="-1" y="10346126"/>
            <a:ext cx="379193"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2" name="Google Shape;154;p21"/>
          <p:cNvSpPr txBox="1"/>
          <p:nvPr>
            <p:ph type="title"/>
          </p:nvPr>
        </p:nvSpPr>
        <p:spPr>
          <a:xfrm>
            <a:off x="441125" y="536575"/>
            <a:ext cx="4370100" cy="1140300"/>
          </a:xfrm>
          <a:prstGeom prst="rect">
            <a:avLst/>
          </a:prstGeom>
          <a:ln w="28575">
            <a:solidFill>
              <a:srgbClr val="E06666"/>
            </a:solidFill>
            <a:round/>
          </a:ln>
        </p:spPr>
        <p:txBody>
          <a:bodyPr/>
          <a:lstStyle>
            <a:lvl1pPr marL="370331" indent="-318897" algn="ctr" defTabSz="740663">
              <a:buClr>
                <a:srgbClr val="595959"/>
              </a:buClr>
              <a:buSzPts val="1900"/>
              <a:buAutoNum type="arabicParenBoth" startAt="1"/>
              <a:defRPr b="1" sz="1944">
                <a:solidFill>
                  <a:srgbClr val="595959"/>
                </a:solidFill>
              </a:defRPr>
            </a:lvl1pPr>
          </a:lstStyle>
          <a:p>
            <a:pPr/>
            <a:r>
              <a:t>Changes in Vascular Caliber and Flow</a:t>
            </a:r>
          </a:p>
        </p:txBody>
      </p:sp>
      <p:pic>
        <p:nvPicPr>
          <p:cNvPr id="183" name="Google Shape;155;p21" descr="Google Shape;155;p21"/>
          <p:cNvPicPr>
            <a:picLocks noChangeAspect="1"/>
          </p:cNvPicPr>
          <p:nvPr/>
        </p:nvPicPr>
        <p:blipFill>
          <a:blip r:embed="rId2">
            <a:extLst/>
          </a:blip>
          <a:srcRect l="7457" t="31634" r="7413" b="25999"/>
          <a:stretch>
            <a:fillRect/>
          </a:stretch>
        </p:blipFill>
        <p:spPr>
          <a:xfrm>
            <a:off x="3737075" y="7267779"/>
            <a:ext cx="3622852" cy="2694374"/>
          </a:xfrm>
          <a:prstGeom prst="rect">
            <a:avLst/>
          </a:prstGeom>
          <a:ln w="12700">
            <a:miter lim="400000"/>
          </a:ln>
        </p:spPr>
      </p:pic>
      <p:pic>
        <p:nvPicPr>
          <p:cNvPr id="184" name="Google Shape;156;p21" descr="Google Shape;156;p21"/>
          <p:cNvPicPr>
            <a:picLocks noChangeAspect="1"/>
          </p:cNvPicPr>
          <p:nvPr/>
        </p:nvPicPr>
        <p:blipFill>
          <a:blip r:embed="rId3">
            <a:extLst/>
          </a:blip>
          <a:stretch>
            <a:fillRect/>
          </a:stretch>
        </p:blipFill>
        <p:spPr>
          <a:xfrm>
            <a:off x="114225" y="7267774"/>
            <a:ext cx="3622851" cy="2694377"/>
          </a:xfrm>
          <a:prstGeom prst="rect">
            <a:avLst/>
          </a:prstGeom>
          <a:ln w="12700">
            <a:miter lim="400000"/>
          </a:ln>
        </p:spPr>
      </p:pic>
      <p:sp>
        <p:nvSpPr>
          <p:cNvPr id="185" name="Google Shape;157;p21"/>
          <p:cNvSpPr txBox="1"/>
          <p:nvPr/>
        </p:nvSpPr>
        <p:spPr>
          <a:xfrm>
            <a:off x="475824" y="2018174"/>
            <a:ext cx="6839402" cy="5212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marL="457200" indent="-342900">
              <a:buClr>
                <a:srgbClr val="000000"/>
              </a:buClr>
              <a:buSzPts val="1800"/>
              <a:buAutoNum type="arabicPeriod" startAt="1"/>
              <a:defRPr sz="1800">
                <a:latin typeface="Roboto Slab"/>
                <a:ea typeface="Roboto Slab"/>
                <a:cs typeface="Roboto Slab"/>
                <a:sym typeface="Roboto Slab"/>
              </a:defRPr>
            </a:pPr>
            <a:r>
              <a:t> An antigen - is any foreign particle it can be (bacteria, viruses, parasites, suture material) - will enter the body and there will be a </a:t>
            </a:r>
            <a:r>
              <a:rPr b="1">
                <a:solidFill>
                  <a:srgbClr val="FF0000"/>
                </a:solidFill>
              </a:rPr>
              <a:t>temporary</a:t>
            </a:r>
            <a:r>
              <a:rPr>
                <a:solidFill>
                  <a:srgbClr val="FF0000"/>
                </a:solidFill>
              </a:rPr>
              <a:t> </a:t>
            </a:r>
            <a:r>
              <a:rPr b="1">
                <a:solidFill>
                  <a:srgbClr val="FF0000"/>
                </a:solidFill>
              </a:rPr>
              <a:t>vasoconstriction </a:t>
            </a:r>
            <a:r>
              <a:t>(Vascular contraction) that will last for a few seconds to 5 minutes.</a:t>
            </a:r>
          </a:p>
          <a:p>
            <a:pPr marL="457200" indent="-342900">
              <a:buClr>
                <a:srgbClr val="000000"/>
              </a:buClr>
              <a:buSzPts val="1800"/>
              <a:buAutoNum type="arabicPeriod" startAt="1"/>
              <a:defRPr sz="1800">
                <a:latin typeface="Roboto Slab"/>
                <a:ea typeface="Roboto Slab"/>
                <a:cs typeface="Roboto Slab"/>
                <a:sym typeface="Roboto Slab"/>
              </a:defRPr>
            </a:pPr>
            <a:r>
              <a:t>After vasoconstriction,</a:t>
            </a:r>
            <a:r>
              <a:rPr>
                <a:solidFill>
                  <a:srgbClr val="595959"/>
                </a:solidFill>
              </a:rPr>
              <a:t> </a:t>
            </a:r>
            <a:r>
              <a:rPr b="1">
                <a:solidFill>
                  <a:srgbClr val="FF0000"/>
                </a:solidFill>
              </a:rPr>
              <a:t>arteriolar vasodilation</a:t>
            </a:r>
            <a:r>
              <a:t> (by chemical mediators) occurs, resulting in locally increased blood flow </a:t>
            </a:r>
            <a:r>
              <a:rPr b="1"/>
              <a:t>(Histamine effect</a:t>
            </a:r>
            <a:r>
              <a:t> </a:t>
            </a:r>
            <a:r>
              <a:rPr>
                <a:solidFill>
                  <a:srgbClr val="38761D"/>
                </a:solidFill>
              </a:rPr>
              <a:t>-From mast cell- </a:t>
            </a:r>
            <a:r>
              <a:t>→vasodilation (↓BP) and engorgement of the capillary beds. This vascular expansion is the cause of the redness (erythema), warmth and stasis of blood flow (</a:t>
            </a:r>
            <a:r>
              <a:rPr u="sng">
                <a:solidFill>
                  <a:srgbClr val="FF0000"/>
                </a:solidFill>
              </a:rPr>
              <a:t>slow circulation</a:t>
            </a:r>
            <a:r>
              <a:rPr u="sng">
                <a:solidFill>
                  <a:srgbClr val="980000"/>
                </a:solidFill>
              </a:rPr>
              <a:t> </a:t>
            </a:r>
            <a:r>
              <a:rPr u="sng"/>
              <a:t>due to dilated small vessels packed with red blood cells</a:t>
            </a:r>
            <a:r>
              <a:t>). This lasts as long as the acute inflammation persists. </a:t>
            </a:r>
          </a:p>
          <a:p>
            <a:pPr marL="457200" indent="-342900">
              <a:buClr>
                <a:srgbClr val="595959"/>
              </a:buClr>
              <a:buSzPts val="1800"/>
              <a:buAutoNum type="arabicPeriod" startAt="1"/>
              <a:defRPr sz="1800">
                <a:latin typeface="Roboto Slab"/>
                <a:ea typeface="Roboto Slab"/>
                <a:cs typeface="Roboto Slab"/>
                <a:sym typeface="Roboto Slab"/>
              </a:defRPr>
            </a:pPr>
            <a:r>
              <a:t>As</a:t>
            </a:r>
            <a:r>
              <a:rPr>
                <a:solidFill>
                  <a:srgbClr val="595959"/>
                </a:solidFill>
              </a:rPr>
              <a:t> </a:t>
            </a:r>
            <a:r>
              <a:rPr b="1">
                <a:solidFill>
                  <a:srgbClr val="FF0000"/>
                </a:solidFill>
              </a:rPr>
              <a:t>stasis</a:t>
            </a:r>
            <a:r>
              <a:rPr b="1">
                <a:solidFill>
                  <a:srgbClr val="595959"/>
                </a:solidFill>
              </a:rPr>
              <a:t> </a:t>
            </a:r>
            <a:r>
              <a:t>develops, </a:t>
            </a:r>
            <a:r>
              <a:rPr b="1"/>
              <a:t>leukocytes </a:t>
            </a:r>
            <a:r>
              <a:t>(principally </a:t>
            </a:r>
            <a:r>
              <a:rPr>
                <a:solidFill>
                  <a:srgbClr val="FF0000"/>
                </a:solidFill>
              </a:rPr>
              <a:t>neutrophils</a:t>
            </a:r>
            <a:r>
              <a:t>)</a:t>
            </a:r>
            <a:r>
              <a:rPr>
                <a:solidFill>
                  <a:srgbClr val="595959"/>
                </a:solidFill>
              </a:rPr>
              <a:t> </a:t>
            </a:r>
            <a:r>
              <a:rPr b="1"/>
              <a:t>begin to accumulate</a:t>
            </a:r>
            <a:r>
              <a:t> along the vascular endothelial surface moving from the center to the periphery of the blood vessel; in a process called</a:t>
            </a:r>
            <a:r>
              <a:rPr>
                <a:solidFill>
                  <a:srgbClr val="595959"/>
                </a:solidFill>
              </a:rPr>
              <a:t> </a:t>
            </a:r>
            <a:r>
              <a:rPr>
                <a:solidFill>
                  <a:srgbClr val="FF0000"/>
                </a:solidFill>
              </a:rPr>
              <a:t>margination</a:t>
            </a:r>
            <a:r>
              <a:rPr>
                <a:solidFill>
                  <a:srgbClr val="595959"/>
                </a:solidFill>
              </a:rPr>
              <a:t>.                  </a:t>
            </a:r>
            <a:endParaRPr>
              <a:solidFill>
                <a:srgbClr val="595959"/>
              </a:solidFill>
            </a:endParaRPr>
          </a:p>
          <a:p>
            <a:pPr>
              <a:defRPr sz="1800">
                <a:solidFill>
                  <a:srgbClr val="38761D"/>
                </a:solidFill>
                <a:latin typeface="Roboto Slab"/>
                <a:ea typeface="Roboto Slab"/>
                <a:cs typeface="Roboto Slab"/>
                <a:sym typeface="Roboto Slab"/>
              </a:defRPr>
            </a:pPr>
            <a:r>
              <a:t> It will slow the circulation just in the site of inflammation</a:t>
            </a:r>
            <a:r>
              <a:rPr>
                <a:solidFill>
                  <a:schemeClr val="accent1"/>
                </a:solidFill>
              </a:rPr>
              <a:t>.</a:t>
            </a:r>
            <a:endParaRPr>
              <a:solidFill>
                <a:schemeClr val="accent1"/>
              </a:solidFill>
            </a:endParaRPr>
          </a:p>
        </p:txBody>
      </p:sp>
      <p:sp>
        <p:nvSpPr>
          <p:cNvPr id="186" name="Google Shape;158;p21"/>
          <p:cNvSpPr txBox="1"/>
          <p:nvPr/>
        </p:nvSpPr>
        <p:spPr>
          <a:xfrm>
            <a:off x="4231999" y="9972799"/>
            <a:ext cx="2687101" cy="614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ctr">
              <a:defRPr b="1">
                <a:latin typeface="Roboto Slab"/>
                <a:ea typeface="Roboto Slab"/>
                <a:cs typeface="Roboto Slab"/>
                <a:sym typeface="Roboto Slab"/>
              </a:defRPr>
            </a:lvl1pPr>
          </a:lstStyle>
          <a:p>
            <a:pPr/>
            <a:r>
              <a:t>Vasodilation (hemodynamic changes) </a:t>
            </a:r>
          </a:p>
        </p:txBody>
      </p:sp>
      <p:sp>
        <p:nvSpPr>
          <p:cNvPr id="187" name="Google Shape;159;p21"/>
          <p:cNvSpPr txBox="1"/>
          <p:nvPr/>
        </p:nvSpPr>
        <p:spPr>
          <a:xfrm>
            <a:off x="441125" y="9922000"/>
            <a:ext cx="2778900" cy="1021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lgn="ctr">
              <a:defRPr b="1">
                <a:solidFill>
                  <a:srgbClr val="111111"/>
                </a:solidFill>
                <a:latin typeface="Roboto Slab"/>
                <a:ea typeface="Roboto Slab"/>
                <a:cs typeface="Roboto Slab"/>
                <a:sym typeface="Roboto Slab"/>
              </a:defRPr>
            </a:pPr>
            <a:r>
              <a:t>Slowing of circulation</a:t>
            </a:r>
          </a:p>
          <a:p>
            <a:pPr algn="ctr">
              <a:defRPr>
                <a:solidFill>
                  <a:srgbClr val="38761D"/>
                </a:solidFill>
                <a:latin typeface="Roboto Slab"/>
                <a:ea typeface="Roboto Slab"/>
                <a:cs typeface="Roboto Slab"/>
                <a:sym typeface="Roboto Slab"/>
              </a:defRPr>
            </a:pPr>
            <a:r>
              <a:t> </a:t>
            </a:r>
            <a:r>
              <a:rPr>
                <a:latin typeface="+mj-lt"/>
                <a:ea typeface="+mj-ea"/>
                <a:cs typeface="+mj-cs"/>
                <a:sym typeface="Arial"/>
              </a:rPr>
              <a:t>more blood go to the capillaries (redness and warmth)</a:t>
            </a:r>
          </a:p>
        </p:txBody>
      </p:sp>
      <p:sp>
        <p:nvSpPr>
          <p:cNvPr id="188" name="Google Shape;160;p21"/>
          <p:cNvSpPr txBox="1"/>
          <p:nvPr>
            <p:ph type="sldNum" sz="quarter" idx="2"/>
          </p:nvPr>
        </p:nvSpPr>
        <p:spPr>
          <a:xfrm>
            <a:off x="-1" y="10266926"/>
            <a:ext cx="367020"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0" name="Google Shape;165;p22"/>
          <p:cNvSpPr txBox="1"/>
          <p:nvPr>
            <p:ph type="title"/>
          </p:nvPr>
        </p:nvSpPr>
        <p:spPr>
          <a:xfrm>
            <a:off x="441125" y="678999"/>
            <a:ext cx="5854801" cy="1001701"/>
          </a:xfrm>
          <a:prstGeom prst="rect">
            <a:avLst/>
          </a:prstGeom>
          <a:ln w="28575">
            <a:solidFill>
              <a:srgbClr val="E06666"/>
            </a:solidFill>
            <a:round/>
          </a:ln>
        </p:spPr>
        <p:txBody>
          <a:bodyPr/>
          <a:lstStyle/>
          <a:p>
            <a:pPr defTabSz="685800">
              <a:defRPr b="1" sz="1800">
                <a:solidFill>
                  <a:srgbClr val="595959"/>
                </a:solidFill>
              </a:defRPr>
            </a:pPr>
            <a:r>
              <a:t>(2) Increased Vascular Permeability</a:t>
            </a:r>
          </a:p>
          <a:p>
            <a:pPr algn="ctr" defTabSz="685800">
              <a:defRPr b="1" sz="2250">
                <a:solidFill>
                  <a:srgbClr val="38761D"/>
                </a:solidFill>
              </a:defRPr>
            </a:pPr>
            <a:r>
              <a:t> </a:t>
            </a:r>
            <a:r>
              <a:rPr sz="1050"/>
              <a:t>(most important one )</a:t>
            </a:r>
            <a:endParaRPr sz="1050"/>
          </a:p>
        </p:txBody>
      </p:sp>
      <p:pic>
        <p:nvPicPr>
          <p:cNvPr id="191" name="Google Shape;166;p22" descr="Google Shape;166;p22"/>
          <p:cNvPicPr>
            <a:picLocks noChangeAspect="1"/>
          </p:cNvPicPr>
          <p:nvPr/>
        </p:nvPicPr>
        <p:blipFill>
          <a:blip r:embed="rId2">
            <a:extLst/>
          </a:blip>
          <a:stretch>
            <a:fillRect/>
          </a:stretch>
        </p:blipFill>
        <p:spPr>
          <a:xfrm>
            <a:off x="161100" y="5058350"/>
            <a:ext cx="3977626" cy="4811800"/>
          </a:xfrm>
          <a:prstGeom prst="rect">
            <a:avLst/>
          </a:prstGeom>
          <a:ln w="12700">
            <a:miter lim="400000"/>
          </a:ln>
        </p:spPr>
      </p:pic>
      <p:sp>
        <p:nvSpPr>
          <p:cNvPr id="192" name="Google Shape;167;p22"/>
          <p:cNvSpPr txBox="1"/>
          <p:nvPr/>
        </p:nvSpPr>
        <p:spPr>
          <a:xfrm>
            <a:off x="441124" y="1809625"/>
            <a:ext cx="6737402" cy="2113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marL="457200" indent="-330200">
              <a:buClr>
                <a:srgbClr val="595959"/>
              </a:buClr>
              <a:buSzPts val="1600"/>
              <a:buFont typeface="Helvetica"/>
              <a:buChar char="➢"/>
              <a:defRPr b="1" sz="1600">
                <a:latin typeface="Roboto Slab"/>
                <a:ea typeface="Roboto Slab"/>
                <a:cs typeface="Roboto Slab"/>
                <a:sym typeface="Roboto Slab"/>
              </a:defRPr>
            </a:pPr>
            <a:r>
              <a:t>A hallmark of acute inflammation</a:t>
            </a:r>
            <a:r>
              <a:rPr>
                <a:solidFill>
                  <a:srgbClr val="595959"/>
                </a:solidFill>
              </a:rPr>
              <a:t> </a:t>
            </a:r>
            <a:r>
              <a:rPr>
                <a:solidFill>
                  <a:srgbClr val="FF0000"/>
                </a:solidFill>
              </a:rPr>
              <a:t>(escape of a protein rich fluid).</a:t>
            </a:r>
            <a:r>
              <a:rPr b="0">
                <a:solidFill>
                  <a:srgbClr val="595959"/>
                </a:solidFill>
              </a:rPr>
              <a:t> </a:t>
            </a:r>
            <a:r>
              <a:rPr b="0"/>
              <a:t>Induced by histamine, kinins, and other mediators. </a:t>
            </a:r>
          </a:p>
          <a:p>
            <a:pPr marL="457200" indent="-330200">
              <a:buClr>
                <a:srgbClr val="000000"/>
              </a:buClr>
              <a:buSzPts val="1600"/>
              <a:buFont typeface="Helvetica"/>
              <a:buChar char="➢"/>
              <a:defRPr sz="1600">
                <a:latin typeface="Roboto Slab"/>
                <a:ea typeface="Roboto Slab"/>
                <a:cs typeface="Roboto Slab"/>
                <a:sym typeface="Roboto Slab"/>
              </a:defRPr>
            </a:pPr>
            <a:r>
              <a:t> Which increase in vascular permeability (caused by histamine) → endothelial cells contraction → more neutrophils → edema.</a:t>
            </a:r>
          </a:p>
          <a:p>
            <a:pPr marL="457200" indent="-330200">
              <a:buClr>
                <a:srgbClr val="595959"/>
              </a:buClr>
              <a:buSzPts val="1600"/>
              <a:buFont typeface="Helvetica"/>
              <a:buChar char="➢"/>
              <a:defRPr sz="1600">
                <a:latin typeface="Roboto Slab"/>
                <a:ea typeface="Roboto Slab"/>
                <a:cs typeface="Roboto Slab"/>
                <a:sym typeface="Roboto Slab"/>
              </a:defRPr>
            </a:pPr>
            <a:r>
              <a:t>It affects</a:t>
            </a:r>
            <a:r>
              <a:rPr>
                <a:solidFill>
                  <a:srgbClr val="595959"/>
                </a:solidFill>
              </a:rPr>
              <a:t> </a:t>
            </a:r>
            <a:r>
              <a:rPr>
                <a:solidFill>
                  <a:srgbClr val="FF0000"/>
                </a:solidFill>
              </a:rPr>
              <a:t>small &amp; medium size venules</a:t>
            </a:r>
            <a:r>
              <a:rPr>
                <a:solidFill>
                  <a:srgbClr val="595959"/>
                </a:solidFill>
              </a:rPr>
              <a:t>, </a:t>
            </a:r>
            <a:r>
              <a:t>through gaps between endothelial cells.</a:t>
            </a:r>
          </a:p>
          <a:p>
            <a:pPr marL="457200" indent="-330200">
              <a:buClr>
                <a:srgbClr val="595959"/>
              </a:buClr>
              <a:buSzPts val="1600"/>
              <a:buFont typeface="Helvetica"/>
              <a:buChar char="➢"/>
              <a:defRPr sz="1600">
                <a:latin typeface="Roboto Slab"/>
                <a:ea typeface="Roboto Slab"/>
                <a:cs typeface="Roboto Slab"/>
                <a:sym typeface="Roboto Slab"/>
              </a:defRPr>
            </a:pPr>
            <a:r>
              <a:t>It result in</a:t>
            </a:r>
            <a:r>
              <a:rPr>
                <a:solidFill>
                  <a:srgbClr val="595959"/>
                </a:solidFill>
              </a:rPr>
              <a:t> </a:t>
            </a:r>
            <a:r>
              <a:rPr>
                <a:solidFill>
                  <a:srgbClr val="FF0000"/>
                </a:solidFill>
              </a:rPr>
              <a:t>swelling (tumour)</a:t>
            </a:r>
            <a:r>
              <a:t> which occurs as a cardinal sign of inflammation.</a:t>
            </a:r>
          </a:p>
        </p:txBody>
      </p:sp>
      <p:sp>
        <p:nvSpPr>
          <p:cNvPr id="193" name="Google Shape;168;p22"/>
          <p:cNvSpPr txBox="1"/>
          <p:nvPr/>
        </p:nvSpPr>
        <p:spPr>
          <a:xfrm>
            <a:off x="441124" y="9834100"/>
            <a:ext cx="6737402" cy="792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defRPr sz="1300">
                <a:solidFill>
                  <a:srgbClr val="38761D"/>
                </a:solidFill>
                <a:latin typeface="Roboto Slab"/>
                <a:ea typeface="Roboto Slab"/>
                <a:cs typeface="Roboto Slab"/>
                <a:sym typeface="Roboto Slab"/>
              </a:defRPr>
            </a:pPr>
            <a:r>
              <a:t>Chemical mediators that cause vasoconstriction and vasodilation and increase vascular permeability: </a:t>
            </a:r>
            <a:r>
              <a:rPr b="1"/>
              <a:t>Histamine</a:t>
            </a:r>
            <a:r>
              <a:t> (in mast cells) and </a:t>
            </a:r>
            <a:r>
              <a:rPr b="1"/>
              <a:t>Serotonin</a:t>
            </a:r>
            <a:r>
              <a:t> (in platelets, aka 5-hydroxytryptamine). Histamine causes </a:t>
            </a:r>
            <a:r>
              <a:rPr u="sng"/>
              <a:t>both</a:t>
            </a:r>
            <a:r>
              <a:t>. Serotonin</a:t>
            </a:r>
            <a:r>
              <a:rPr u="sng"/>
              <a:t> only dilation.</a:t>
            </a:r>
          </a:p>
        </p:txBody>
      </p:sp>
      <p:sp>
        <p:nvSpPr>
          <p:cNvPr id="194" name="Google Shape;169;p22"/>
          <p:cNvSpPr txBox="1"/>
          <p:nvPr/>
        </p:nvSpPr>
        <p:spPr>
          <a:xfrm>
            <a:off x="899325" y="3933688"/>
            <a:ext cx="6336301" cy="105322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spcBef>
                <a:spcPts val="600"/>
              </a:spcBef>
              <a:defRPr>
                <a:latin typeface="Roboto Slab"/>
                <a:ea typeface="Roboto Slab"/>
                <a:cs typeface="Roboto Slab"/>
                <a:sym typeface="Roboto Slab"/>
              </a:defRPr>
            </a:pPr>
            <a:r>
              <a:t>→ Increased vascular</a:t>
            </a:r>
            <a:r>
              <a:rPr>
                <a:solidFill>
                  <a:srgbClr val="595959"/>
                </a:solidFill>
              </a:rPr>
              <a:t> </a:t>
            </a:r>
            <a:r>
              <a:rPr b="1">
                <a:solidFill>
                  <a:srgbClr val="FF0000"/>
                </a:solidFill>
              </a:rPr>
              <a:t>permeability</a:t>
            </a:r>
            <a:r>
              <a:rPr b="1">
                <a:solidFill>
                  <a:srgbClr val="595959"/>
                </a:solidFill>
              </a:rPr>
              <a:t> </a:t>
            </a:r>
            <a:r>
              <a:t>happens at the </a:t>
            </a:r>
            <a:r>
              <a:rPr b="1">
                <a:solidFill>
                  <a:srgbClr val="FF0000"/>
                </a:solidFill>
              </a:rPr>
              <a:t>venule</a:t>
            </a:r>
            <a:r>
              <a:rPr b="1">
                <a:solidFill>
                  <a:srgbClr val="595959"/>
                </a:solidFill>
              </a:rPr>
              <a:t> </a:t>
            </a:r>
            <a:r>
              <a:rPr u="sng"/>
              <a:t>because</a:t>
            </a:r>
            <a:r>
              <a:t> is it is much thinner that the arteriole.</a:t>
            </a:r>
            <a:r>
              <a:rPr>
                <a:solidFill>
                  <a:srgbClr val="595959"/>
                </a:solidFill>
              </a:rPr>
              <a:t> </a:t>
            </a:r>
            <a:endParaRPr>
              <a:solidFill>
                <a:srgbClr val="595959"/>
              </a:solidFill>
            </a:endParaRPr>
          </a:p>
          <a:p>
            <a:pPr>
              <a:defRPr>
                <a:latin typeface="Roboto Slab"/>
                <a:ea typeface="Roboto Slab"/>
                <a:cs typeface="Roboto Slab"/>
                <a:sym typeface="Roboto Slab"/>
              </a:defRPr>
            </a:pPr>
            <a:r>
              <a:t>→</a:t>
            </a:r>
            <a:r>
              <a:rPr>
                <a:solidFill>
                  <a:srgbClr val="595959"/>
                </a:solidFill>
              </a:rPr>
              <a:t> </a:t>
            </a:r>
            <a:r>
              <a:rPr b="1">
                <a:solidFill>
                  <a:srgbClr val="FF0000"/>
                </a:solidFill>
              </a:rPr>
              <a:t>Vasodilation</a:t>
            </a:r>
            <a:r>
              <a:rPr b="1"/>
              <a:t> </a:t>
            </a:r>
            <a:r>
              <a:t>(increased diameter of the vessel) happens at the </a:t>
            </a:r>
            <a:r>
              <a:rPr b="1">
                <a:solidFill>
                  <a:srgbClr val="FF0000"/>
                </a:solidFill>
              </a:rPr>
              <a:t>arteriole</a:t>
            </a:r>
            <a:r>
              <a:rPr b="1"/>
              <a:t> </a:t>
            </a:r>
            <a:r>
              <a:rPr u="sng"/>
              <a:t>because</a:t>
            </a:r>
            <a:r>
              <a:t> it has muscles that contract.</a:t>
            </a:r>
          </a:p>
        </p:txBody>
      </p:sp>
      <p:grpSp>
        <p:nvGrpSpPr>
          <p:cNvPr id="197" name="Google Shape;170;p22"/>
          <p:cNvGrpSpPr/>
          <p:nvPr/>
        </p:nvGrpSpPr>
        <p:grpSpPr>
          <a:xfrm>
            <a:off x="4214924" y="5137249"/>
            <a:ext cx="2784901" cy="1149301"/>
            <a:chOff x="0" y="0"/>
            <a:chExt cx="2784899" cy="1149300"/>
          </a:xfrm>
        </p:grpSpPr>
        <p:sp>
          <p:nvSpPr>
            <p:cNvPr id="195" name="Rectangle"/>
            <p:cNvSpPr/>
            <p:nvPr/>
          </p:nvSpPr>
          <p:spPr>
            <a:xfrm>
              <a:off x="0" y="-1"/>
              <a:ext cx="2784900" cy="1149302"/>
            </a:xfrm>
            <a:prstGeom prst="rect">
              <a:avLst/>
            </a:prstGeom>
            <a:noFill/>
            <a:ln w="9525" cap="flat">
              <a:solidFill>
                <a:srgbClr val="000000"/>
              </a:solidFill>
              <a:prstDash val="dot"/>
              <a:round/>
            </a:ln>
            <a:effectLst/>
          </p:spPr>
          <p:txBody>
            <a:bodyPr wrap="square" lIns="0" tIns="0" rIns="0" bIns="0" numCol="1" anchor="ctr">
              <a:noAutofit/>
            </a:bodyPr>
            <a:lstStyle/>
            <a:p>
              <a:pPr algn="ctr">
                <a:defRPr>
                  <a:latin typeface="Roboto Slab"/>
                  <a:ea typeface="Roboto Slab"/>
                  <a:cs typeface="Roboto Slab"/>
                  <a:sym typeface="Roboto Slab"/>
                </a:defRPr>
              </a:pPr>
            </a:p>
          </p:txBody>
        </p:sp>
        <p:sp>
          <p:nvSpPr>
            <p:cNvPr id="196" name="Principal mechanisms of increased vascular permeability in inflammation and their features and underlying causes."/>
            <p:cNvSpPr txBox="1"/>
            <p:nvPr/>
          </p:nvSpPr>
          <p:spPr>
            <a:xfrm>
              <a:off x="0" y="51425"/>
              <a:ext cx="2784900" cy="1046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a:latin typeface="Roboto Slab"/>
                  <a:ea typeface="Roboto Slab"/>
                  <a:cs typeface="Roboto Slab"/>
                  <a:sym typeface="Roboto Slab"/>
                </a:defRPr>
              </a:lvl1pPr>
            </a:lstStyle>
            <a:p>
              <a:pPr/>
              <a:r>
                <a:t>Principal mechanisms of increased vascular permeability in inflammation and their features and underlying causes.</a:t>
              </a:r>
            </a:p>
          </p:txBody>
        </p:sp>
      </p:grpSp>
      <p:grpSp>
        <p:nvGrpSpPr>
          <p:cNvPr id="200" name="Google Shape;171;p22"/>
          <p:cNvGrpSpPr/>
          <p:nvPr/>
        </p:nvGrpSpPr>
        <p:grpSpPr>
          <a:xfrm>
            <a:off x="4743675" y="6884324"/>
            <a:ext cx="1727401" cy="621601"/>
            <a:chOff x="0" y="0"/>
            <a:chExt cx="1727399" cy="621599"/>
          </a:xfrm>
        </p:grpSpPr>
        <p:sp>
          <p:nvSpPr>
            <p:cNvPr id="198" name="Rectangle"/>
            <p:cNvSpPr/>
            <p:nvPr/>
          </p:nvSpPr>
          <p:spPr>
            <a:xfrm>
              <a:off x="0" y="0"/>
              <a:ext cx="1727400" cy="621600"/>
            </a:xfrm>
            <a:prstGeom prst="rect">
              <a:avLst/>
            </a:prstGeom>
            <a:noFill/>
            <a:ln w="9525" cap="flat">
              <a:solidFill>
                <a:srgbClr val="000000"/>
              </a:solidFill>
              <a:prstDash val="dot"/>
              <a:round/>
            </a:ln>
            <a:effectLst/>
          </p:spPr>
          <p:txBody>
            <a:bodyPr wrap="square" lIns="0" tIns="0" rIns="0" bIns="0" numCol="1" anchor="ctr">
              <a:noAutofit/>
            </a:bodyPr>
            <a:lstStyle/>
            <a:p>
              <a:pPr algn="ctr">
                <a:defRPr b="1">
                  <a:latin typeface="Roboto Slab"/>
                  <a:ea typeface="Roboto Slab"/>
                  <a:cs typeface="Roboto Slab"/>
                  <a:sym typeface="Roboto Slab"/>
                </a:defRPr>
              </a:pPr>
            </a:p>
          </p:txBody>
        </p:sp>
        <p:sp>
          <p:nvSpPr>
            <p:cNvPr id="199" name="Venules"/>
            <p:cNvSpPr txBox="1"/>
            <p:nvPr/>
          </p:nvSpPr>
          <p:spPr>
            <a:xfrm>
              <a:off x="0" y="111425"/>
              <a:ext cx="1727400" cy="398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b="1">
                  <a:latin typeface="Roboto Slab"/>
                  <a:ea typeface="Roboto Slab"/>
                  <a:cs typeface="Roboto Slab"/>
                  <a:sym typeface="Roboto Slab"/>
                </a:defRPr>
              </a:lvl1pPr>
            </a:lstStyle>
            <a:p>
              <a:pPr/>
              <a:r>
                <a:t>Venules</a:t>
              </a:r>
            </a:p>
          </p:txBody>
        </p:sp>
      </p:grpSp>
      <p:grpSp>
        <p:nvGrpSpPr>
          <p:cNvPr id="203" name="Google Shape;172;p22"/>
          <p:cNvGrpSpPr/>
          <p:nvPr/>
        </p:nvGrpSpPr>
        <p:grpSpPr>
          <a:xfrm>
            <a:off x="4214924" y="8598350"/>
            <a:ext cx="2784901" cy="621601"/>
            <a:chOff x="0" y="0"/>
            <a:chExt cx="2784899" cy="621599"/>
          </a:xfrm>
        </p:grpSpPr>
        <p:sp>
          <p:nvSpPr>
            <p:cNvPr id="201" name="Rectangle"/>
            <p:cNvSpPr/>
            <p:nvPr/>
          </p:nvSpPr>
          <p:spPr>
            <a:xfrm>
              <a:off x="0" y="0"/>
              <a:ext cx="2784900" cy="621600"/>
            </a:xfrm>
            <a:prstGeom prst="rect">
              <a:avLst/>
            </a:prstGeom>
            <a:noFill/>
            <a:ln w="9525" cap="flat">
              <a:solidFill>
                <a:srgbClr val="000000"/>
              </a:solidFill>
              <a:prstDash val="dot"/>
              <a:round/>
            </a:ln>
            <a:effectLst/>
          </p:spPr>
          <p:txBody>
            <a:bodyPr wrap="square" lIns="0" tIns="0" rIns="0" bIns="0" numCol="1" anchor="ctr">
              <a:noAutofit/>
            </a:bodyPr>
            <a:lstStyle/>
            <a:p>
              <a:pPr algn="ctr">
                <a:defRPr>
                  <a:latin typeface="Roboto Slab"/>
                  <a:ea typeface="Roboto Slab"/>
                  <a:cs typeface="Roboto Slab"/>
                  <a:sym typeface="Roboto Slab"/>
                </a:defRPr>
              </a:pPr>
            </a:p>
          </p:txBody>
        </p:sp>
        <p:sp>
          <p:nvSpPr>
            <p:cNvPr id="202" name="Arterioles, capillaries and venules."/>
            <p:cNvSpPr txBox="1"/>
            <p:nvPr/>
          </p:nvSpPr>
          <p:spPr>
            <a:xfrm>
              <a:off x="0" y="3474"/>
              <a:ext cx="2784900" cy="61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a:latin typeface="Roboto Slab"/>
                  <a:ea typeface="Roboto Slab"/>
                  <a:cs typeface="Roboto Slab"/>
                  <a:sym typeface="Roboto Slab"/>
                </a:defRPr>
              </a:lvl1pPr>
            </a:lstStyle>
            <a:p>
              <a:pPr/>
              <a:r>
                <a:t>Arterioles, capillaries and venules.</a:t>
              </a:r>
            </a:p>
          </p:txBody>
        </p:sp>
      </p:grpSp>
      <p:sp>
        <p:nvSpPr>
          <p:cNvPr id="204" name="Google Shape;173;p22"/>
          <p:cNvSpPr txBox="1"/>
          <p:nvPr>
            <p:ph type="sldNum" sz="quarter" idx="2"/>
          </p:nvPr>
        </p:nvSpPr>
        <p:spPr>
          <a:xfrm>
            <a:off x="-1" y="10267826"/>
            <a:ext cx="379193"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Google Shape;178;p23" descr="Google Shape;178;p23"/>
          <p:cNvPicPr>
            <a:picLocks noChangeAspect="1"/>
          </p:cNvPicPr>
          <p:nvPr/>
        </p:nvPicPr>
        <p:blipFill>
          <a:blip r:embed="rId2">
            <a:extLst/>
          </a:blip>
          <a:stretch>
            <a:fillRect/>
          </a:stretch>
        </p:blipFill>
        <p:spPr>
          <a:xfrm>
            <a:off x="79175" y="6422749"/>
            <a:ext cx="3879651" cy="3707001"/>
          </a:xfrm>
          <a:prstGeom prst="rect">
            <a:avLst/>
          </a:prstGeom>
          <a:ln w="12700">
            <a:miter lim="400000"/>
          </a:ln>
        </p:spPr>
      </p:pic>
      <p:graphicFrame>
        <p:nvGraphicFramePr>
          <p:cNvPr id="207" name="Google Shape;179;p23"/>
          <p:cNvGraphicFramePr/>
          <p:nvPr/>
        </p:nvGraphicFramePr>
        <p:xfrm>
          <a:off x="288724" y="3562806"/>
          <a:ext cx="7143327" cy="28918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651050"/>
                <a:gridCol w="3492274"/>
              </a:tblGrid>
              <a:tr h="430975">
                <a:tc>
                  <a:txBody>
                    <a:bodyPr/>
                    <a:lstStyle/>
                    <a:p>
                      <a:pPr>
                        <a:defRPr sz="1800"/>
                      </a:pPr>
                      <a:r>
                        <a:rPr b="1">
                          <a:latin typeface="Roboto Slab"/>
                          <a:ea typeface="Roboto Slab"/>
                          <a:cs typeface="Roboto Slab"/>
                        </a:rPr>
                        <a:t>Transudate </a:t>
                      </a:r>
                    </a:p>
                  </a:txBody>
                  <a:tcPr marL="91425" marR="91425" marT="91425" marB="91425" anchor="t" anchorCtr="0" horzOverflow="overflow">
                    <a:lnL w="19050">
                      <a:solidFill>
                        <a:srgbClr val="E06666"/>
                      </a:solidFill>
                    </a:lnL>
                    <a:lnR w="19050">
                      <a:solidFill>
                        <a:srgbClr val="E06666"/>
                      </a:solidFill>
                    </a:lnR>
                    <a:lnT w="19050">
                      <a:solidFill>
                        <a:srgbClr val="E06666"/>
                      </a:solidFill>
                    </a:lnT>
                    <a:lnB w="19050">
                      <a:solidFill>
                        <a:srgbClr val="E06666"/>
                      </a:solidFill>
                    </a:lnB>
                    <a:solidFill>
                      <a:srgbClr val="EFEFEF"/>
                    </a:solidFill>
                  </a:tcPr>
                </a:tc>
                <a:tc>
                  <a:txBody>
                    <a:bodyPr/>
                    <a:lstStyle/>
                    <a:p>
                      <a:pPr>
                        <a:defRPr sz="1800"/>
                      </a:pPr>
                      <a:r>
                        <a:rPr b="1">
                          <a:latin typeface="Roboto Slab"/>
                          <a:ea typeface="Roboto Slab"/>
                          <a:cs typeface="Roboto Slab"/>
                        </a:rPr>
                        <a:t>Exudate</a:t>
                      </a:r>
                    </a:p>
                  </a:txBody>
                  <a:tcPr marL="91425" marR="91425" marT="91425" marB="91425" anchor="t" anchorCtr="0" horzOverflow="overflow">
                    <a:lnL w="19050">
                      <a:solidFill>
                        <a:srgbClr val="E06666"/>
                      </a:solidFill>
                    </a:lnL>
                    <a:lnR w="19050">
                      <a:solidFill>
                        <a:srgbClr val="E06666"/>
                      </a:solidFill>
                    </a:lnR>
                    <a:lnT w="19050">
                      <a:solidFill>
                        <a:srgbClr val="E06666"/>
                      </a:solidFill>
                    </a:lnT>
                    <a:lnB w="19050">
                      <a:solidFill>
                        <a:srgbClr val="E06666"/>
                      </a:solidFill>
                    </a:lnB>
                    <a:solidFill>
                      <a:srgbClr val="EFEFEF"/>
                    </a:solidFill>
                  </a:tcPr>
                </a:tc>
              </a:tr>
              <a:tr h="2460825">
                <a:tc>
                  <a:txBody>
                    <a:bodyPr/>
                    <a:lstStyle/>
                    <a:p>
                      <a:pPr algn="l">
                        <a:defRPr sz="1500">
                          <a:latin typeface="Roboto Slab"/>
                          <a:ea typeface="Roboto Slab"/>
                          <a:cs typeface="Roboto Slab"/>
                        </a:defRPr>
                      </a:pPr>
                      <a:r>
                        <a:t>Is a fluid with</a:t>
                      </a:r>
                      <a:r>
                        <a:rPr>
                          <a:solidFill>
                            <a:srgbClr val="595959"/>
                          </a:solidFill>
                        </a:rPr>
                        <a:t> </a:t>
                      </a:r>
                      <a:r>
                        <a:rPr>
                          <a:solidFill>
                            <a:srgbClr val="FF0000"/>
                          </a:solidFill>
                        </a:rPr>
                        <a:t>low</a:t>
                      </a:r>
                      <a:r>
                        <a:rPr>
                          <a:solidFill>
                            <a:srgbClr val="980000"/>
                          </a:solidFill>
                        </a:rPr>
                        <a:t> </a:t>
                      </a:r>
                      <a:r>
                        <a:rPr>
                          <a:solidFill>
                            <a:srgbClr val="FF0000"/>
                          </a:solidFill>
                        </a:rPr>
                        <a:t>protein</a:t>
                      </a:r>
                      <a:r>
                        <a:rPr>
                          <a:solidFill>
                            <a:srgbClr val="595959"/>
                          </a:solidFill>
                        </a:rPr>
                        <a:t> </a:t>
                      </a:r>
                      <a:r>
                        <a:t>content and a specific gravity of</a:t>
                      </a:r>
                      <a:r>
                        <a:rPr>
                          <a:solidFill>
                            <a:srgbClr val="595959"/>
                          </a:solidFill>
                        </a:rPr>
                        <a:t> </a:t>
                      </a:r>
                      <a:r>
                        <a:rPr>
                          <a:solidFill>
                            <a:srgbClr val="FF0000"/>
                          </a:solidFill>
                        </a:rPr>
                        <a:t>less than 1.012.</a:t>
                      </a:r>
                      <a:endParaRPr>
                        <a:solidFill>
                          <a:srgbClr val="FF0000"/>
                        </a:solidFill>
                      </a:endParaRPr>
                    </a:p>
                    <a:p>
                      <a:pPr algn="l">
                        <a:defRPr sz="1500">
                          <a:latin typeface="Roboto Slab"/>
                          <a:ea typeface="Roboto Slab"/>
                          <a:cs typeface="Roboto Slab"/>
                        </a:defRPr>
                      </a:pPr>
                      <a:r>
                        <a:t>It is essentially an </a:t>
                      </a:r>
                      <a:r>
                        <a:rPr>
                          <a:solidFill>
                            <a:srgbClr val="FF0000"/>
                          </a:solidFill>
                        </a:rPr>
                        <a:t>ultrafiltrate</a:t>
                      </a:r>
                      <a:r>
                        <a:rPr>
                          <a:solidFill>
                            <a:srgbClr val="595959"/>
                          </a:solidFill>
                        </a:rPr>
                        <a:t> </a:t>
                      </a:r>
                      <a:r>
                        <a:t>of blood plasma that results from osmotic or hydrostatic imbalance across the vessel wall, without an increase in vascular permeability.</a:t>
                      </a:r>
                    </a:p>
                    <a:p>
                      <a:pPr algn="l">
                        <a:defRPr sz="1400">
                          <a:sym typeface="Arial"/>
                        </a:defRPr>
                      </a:pPr>
                      <a:endParaRPr sz="1500">
                        <a:latin typeface="Roboto Slab"/>
                        <a:ea typeface="Roboto Slab"/>
                        <a:cs typeface="Roboto Slab"/>
                        <a:sym typeface="Roboto Slab"/>
                      </a:endParaRPr>
                    </a:p>
                    <a:p>
                      <a:pPr algn="l">
                        <a:defRPr sz="1400">
                          <a:solidFill>
                            <a:srgbClr val="38761D"/>
                          </a:solidFill>
                          <a:latin typeface="Roboto Slab"/>
                          <a:ea typeface="Roboto Slab"/>
                          <a:cs typeface="Roboto Slab"/>
                        </a:defRPr>
                      </a:pPr>
                      <a:r>
                        <a:t>Caused by: liver &amp; renal failure.</a:t>
                      </a:r>
                      <a:r>
                        <a:rPr>
                          <a:solidFill>
                            <a:schemeClr val="accent1"/>
                          </a:solidFill>
                        </a:rPr>
                        <a:t> </a:t>
                      </a:r>
                    </a:p>
                  </a:txBody>
                  <a:tcPr marL="91425" marR="91425" marT="91425" marB="91425" anchor="t" anchorCtr="0" horzOverflow="overflow">
                    <a:lnL w="19050">
                      <a:solidFill>
                        <a:srgbClr val="E06666"/>
                      </a:solidFill>
                    </a:lnL>
                    <a:lnR w="19050">
                      <a:solidFill>
                        <a:srgbClr val="E06666"/>
                      </a:solidFill>
                    </a:lnR>
                    <a:lnT w="19050">
                      <a:solidFill>
                        <a:srgbClr val="E06666"/>
                      </a:solidFill>
                    </a:lnT>
                    <a:lnB w="19050">
                      <a:solidFill>
                        <a:srgbClr val="E06666"/>
                      </a:solidFill>
                    </a:lnB>
                    <a:solidFill>
                      <a:srgbClr val="EFEFEF"/>
                    </a:solidFill>
                  </a:tcPr>
                </a:tc>
                <a:tc>
                  <a:txBody>
                    <a:bodyPr/>
                    <a:lstStyle/>
                    <a:p>
                      <a:pPr algn="l">
                        <a:defRPr sz="1500">
                          <a:latin typeface="Roboto Slab"/>
                          <a:ea typeface="Roboto Slab"/>
                          <a:cs typeface="Roboto Slab"/>
                        </a:defRPr>
                      </a:pPr>
                      <a:r>
                        <a:t>An inflammatory extravascular fluid that has a</a:t>
                      </a:r>
                      <a:r>
                        <a:rPr>
                          <a:solidFill>
                            <a:srgbClr val="595959"/>
                          </a:solidFill>
                        </a:rPr>
                        <a:t> </a:t>
                      </a:r>
                      <a:r>
                        <a:rPr>
                          <a:solidFill>
                            <a:srgbClr val="FF0000"/>
                          </a:solidFill>
                        </a:rPr>
                        <a:t>high protein</a:t>
                      </a:r>
                      <a:r>
                        <a:rPr>
                          <a:solidFill>
                            <a:srgbClr val="595959"/>
                          </a:solidFill>
                        </a:rPr>
                        <a:t> </a:t>
                      </a:r>
                      <a:r>
                        <a:t>concentration, cellular debris, and a specific gravity </a:t>
                      </a:r>
                      <a:r>
                        <a:rPr>
                          <a:solidFill>
                            <a:srgbClr val="FF0000"/>
                          </a:solidFill>
                        </a:rPr>
                        <a:t>above</a:t>
                      </a:r>
                      <a:r>
                        <a:rPr>
                          <a:solidFill>
                            <a:srgbClr val="595959"/>
                          </a:solidFill>
                        </a:rPr>
                        <a:t> </a:t>
                      </a:r>
                      <a:r>
                        <a:rPr>
                          <a:solidFill>
                            <a:srgbClr val="FF0000"/>
                          </a:solidFill>
                        </a:rPr>
                        <a:t>1.020</a:t>
                      </a:r>
                      <a:r>
                        <a:rPr>
                          <a:solidFill>
                            <a:srgbClr val="595959"/>
                          </a:solidFill>
                        </a:rPr>
                        <a:t>.</a:t>
                      </a:r>
                      <a:br>
                        <a:rPr>
                          <a:solidFill>
                            <a:srgbClr val="595959"/>
                          </a:solidFill>
                        </a:rPr>
                      </a:br>
                      <a:r>
                        <a:t>It implies significant alteration in the normal permeability of small blood vessels in the area of injury.</a:t>
                      </a:r>
                    </a:p>
                    <a:p>
                      <a:pPr algn="l">
                        <a:defRPr sz="1400">
                          <a:latin typeface="Roboto Slab"/>
                          <a:ea typeface="Roboto Slab"/>
                          <a:cs typeface="Roboto Slab"/>
                        </a:defRPr>
                      </a:pPr>
                      <a:br>
                        <a:rPr sz="1500"/>
                      </a:br>
                      <a:r>
                        <a:rPr>
                          <a:solidFill>
                            <a:srgbClr val="38761D"/>
                          </a:solidFill>
                        </a:rPr>
                        <a:t>Caused by: chronic inflammation &amp; high lymphocyte.</a:t>
                      </a:r>
                    </a:p>
                  </a:txBody>
                  <a:tcPr marL="91425" marR="91425" marT="91425" marB="91425" anchor="t" anchorCtr="0" horzOverflow="overflow">
                    <a:lnL w="19050">
                      <a:solidFill>
                        <a:srgbClr val="E06666"/>
                      </a:solidFill>
                    </a:lnL>
                    <a:lnR w="19050">
                      <a:solidFill>
                        <a:srgbClr val="E06666"/>
                      </a:solidFill>
                    </a:lnR>
                    <a:lnT w="19050">
                      <a:solidFill>
                        <a:srgbClr val="E06666"/>
                      </a:solidFill>
                    </a:lnT>
                    <a:lnB w="19050">
                      <a:solidFill>
                        <a:srgbClr val="E06666"/>
                      </a:solidFill>
                    </a:lnB>
                    <a:solidFill>
                      <a:srgbClr val="EFEFEF"/>
                    </a:solidFill>
                  </a:tcPr>
                </a:tc>
              </a:tr>
            </a:tbl>
          </a:graphicData>
        </a:graphic>
      </p:graphicFrame>
      <p:grpSp>
        <p:nvGrpSpPr>
          <p:cNvPr id="210" name="Google Shape;180;p23"/>
          <p:cNvGrpSpPr/>
          <p:nvPr/>
        </p:nvGrpSpPr>
        <p:grpSpPr>
          <a:xfrm>
            <a:off x="3939775" y="6482837"/>
            <a:ext cx="3530101" cy="3586802"/>
            <a:chOff x="0" y="0"/>
            <a:chExt cx="3530100" cy="3586800"/>
          </a:xfrm>
        </p:grpSpPr>
        <p:sp>
          <p:nvSpPr>
            <p:cNvPr id="208" name="Rectangle"/>
            <p:cNvSpPr/>
            <p:nvPr/>
          </p:nvSpPr>
          <p:spPr>
            <a:xfrm>
              <a:off x="-1" y="-1"/>
              <a:ext cx="3530102" cy="3586802"/>
            </a:xfrm>
            <a:prstGeom prst="rect">
              <a:avLst/>
            </a:prstGeom>
            <a:solidFill>
              <a:srgbClr val="EFEFEF"/>
            </a:solidFill>
            <a:ln w="12700" cap="flat">
              <a:noFill/>
              <a:miter lim="400000"/>
            </a:ln>
            <a:effectLst/>
          </p:spPr>
          <p:txBody>
            <a:bodyPr wrap="square" lIns="0" tIns="0" rIns="0" bIns="0" numCol="1" anchor="ctr">
              <a:noAutofit/>
            </a:bodyPr>
            <a:lstStyle/>
            <a:p>
              <a:pPr>
                <a:defRPr>
                  <a:latin typeface="Roboto Slab"/>
                  <a:ea typeface="Roboto Slab"/>
                  <a:cs typeface="Roboto Slab"/>
                  <a:sym typeface="Roboto Slab"/>
                </a:defRPr>
              </a:pPr>
            </a:p>
          </p:txBody>
        </p:sp>
        <p:sp>
          <p:nvSpPr>
            <p:cNvPr id="209" name="In transudate, there is decrease in colloid pressure that pulls water inside blood vessels by plasma protein or increase in capillary pressure.…"/>
            <p:cNvSpPr txBox="1"/>
            <p:nvPr/>
          </p:nvSpPr>
          <p:spPr>
            <a:xfrm>
              <a:off x="-1" y="82725"/>
              <a:ext cx="3530102" cy="34213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defRPr>
                  <a:latin typeface="Roboto Slab"/>
                  <a:ea typeface="Roboto Slab"/>
                  <a:cs typeface="Roboto Slab"/>
                  <a:sym typeface="Roboto Slab"/>
                </a:defRPr>
              </a:pPr>
              <a:r>
                <a:t>In transudate, there is decrease in colloid pressure that pulls water inside blood vessels by plasma protein or increase in capillary pressure.</a:t>
              </a:r>
            </a:p>
            <a:p>
              <a:pPr>
                <a:defRPr>
                  <a:latin typeface="Roboto Slab"/>
                  <a:ea typeface="Roboto Slab"/>
                  <a:cs typeface="Roboto Slab"/>
                  <a:sym typeface="Roboto Slab"/>
                </a:defRPr>
              </a:pPr>
              <a:br/>
              <a:r>
                <a:t>Transudate is caused by two reasons:</a:t>
              </a:r>
              <a:br/>
              <a:r>
                <a:rPr b="1"/>
                <a:t>1-</a:t>
              </a:r>
              <a:r>
                <a:t> </a:t>
              </a:r>
              <a:r>
                <a:rPr u="sng"/>
                <a:t>loss of proteins </a:t>
              </a:r>
              <a:r>
                <a:t>by</a:t>
              </a:r>
              <a:r>
                <a:rPr>
                  <a:solidFill>
                    <a:srgbClr val="595959"/>
                  </a:solidFill>
                </a:rPr>
                <a:t> </a:t>
              </a:r>
              <a:r>
                <a:rPr>
                  <a:solidFill>
                    <a:srgbClr val="FF0000"/>
                  </a:solidFill>
                </a:rPr>
                <a:t>renal failure</a:t>
              </a:r>
              <a:r>
                <a:rPr>
                  <a:solidFill>
                    <a:srgbClr val="595959"/>
                  </a:solidFill>
                </a:rPr>
                <a:t> </a:t>
              </a:r>
              <a:r>
                <a:t>(more protein excretion outside the body through urine)—&gt;transudate edema.</a:t>
              </a:r>
              <a:br/>
              <a:r>
                <a:rPr b="1"/>
                <a:t>2-</a:t>
              </a:r>
              <a:r>
                <a:t> </a:t>
              </a:r>
              <a:r>
                <a:rPr u="sng"/>
                <a:t>decreased in proteins synthesis</a:t>
              </a:r>
              <a:r>
                <a:t> due to </a:t>
              </a:r>
              <a:r>
                <a:rPr>
                  <a:solidFill>
                    <a:srgbClr val="FF0000"/>
                  </a:solidFill>
                </a:rPr>
                <a:t>liver diseases </a:t>
              </a:r>
              <a:r>
                <a:t>(less amount of protein synthesis )—&gt;transudate edema.</a:t>
              </a:r>
              <a:br/>
              <a:r>
                <a:rPr b="1">
                  <a:solidFill>
                    <a:srgbClr val="595959"/>
                  </a:solidFill>
                </a:rPr>
                <a:t>3-</a:t>
              </a:r>
              <a:r>
                <a:rPr>
                  <a:solidFill>
                    <a:srgbClr val="595959"/>
                  </a:solidFill>
                </a:rPr>
                <a:t> </a:t>
              </a:r>
              <a:r>
                <a:rPr u="sng">
                  <a:solidFill>
                    <a:srgbClr val="FF0000"/>
                  </a:solidFill>
                </a:rPr>
                <a:t>heart failure</a:t>
              </a:r>
              <a:r>
                <a:rPr>
                  <a:solidFill>
                    <a:srgbClr val="595959"/>
                  </a:solidFill>
                </a:rPr>
                <a:t>. </a:t>
              </a:r>
              <a:r>
                <a:t>More capillary pressure on the blood vessels  because blood flow is decreased-&gt; transudate edema.</a:t>
              </a:r>
            </a:p>
          </p:txBody>
        </p:sp>
      </p:grpSp>
      <p:grpSp>
        <p:nvGrpSpPr>
          <p:cNvPr id="213" name="Google Shape;181;p23"/>
          <p:cNvGrpSpPr/>
          <p:nvPr/>
        </p:nvGrpSpPr>
        <p:grpSpPr>
          <a:xfrm>
            <a:off x="269838" y="1490549"/>
            <a:ext cx="7181099" cy="2072102"/>
            <a:chOff x="0" y="0"/>
            <a:chExt cx="7181098" cy="2072100"/>
          </a:xfrm>
        </p:grpSpPr>
        <p:sp>
          <p:nvSpPr>
            <p:cNvPr id="211" name="Rectangle"/>
            <p:cNvSpPr/>
            <p:nvPr/>
          </p:nvSpPr>
          <p:spPr>
            <a:xfrm>
              <a:off x="0" y="-1"/>
              <a:ext cx="7181099" cy="2072102"/>
            </a:xfrm>
            <a:prstGeom prst="rect">
              <a:avLst/>
            </a:prstGeom>
            <a:solidFill>
              <a:srgbClr val="EFEFEF"/>
            </a:solidFill>
            <a:ln w="12700" cap="flat">
              <a:noFill/>
              <a:miter lim="400000"/>
            </a:ln>
            <a:effectLst/>
          </p:spPr>
          <p:txBody>
            <a:bodyPr wrap="square" lIns="0" tIns="0" rIns="0" bIns="0" numCol="1" anchor="ctr">
              <a:noAutofit/>
            </a:bodyPr>
            <a:lstStyle/>
            <a:p>
              <a:pPr>
                <a:defRPr>
                  <a:solidFill>
                    <a:srgbClr val="FF0000"/>
                  </a:solidFill>
                  <a:latin typeface="Roboto Slab"/>
                  <a:ea typeface="Roboto Slab"/>
                  <a:cs typeface="Roboto Slab"/>
                  <a:sym typeface="Roboto Slab"/>
                </a:defRPr>
              </a:pPr>
            </a:p>
          </p:txBody>
        </p:sp>
        <p:sp>
          <p:nvSpPr>
            <p:cNvPr id="212" name="Increased blood volume lead to increased local hydrostatic pressure leading to transudation of protein poor fluid into the extravascular space. Types of pressure in the capillaries :…"/>
            <p:cNvSpPr txBox="1"/>
            <p:nvPr/>
          </p:nvSpPr>
          <p:spPr>
            <a:xfrm>
              <a:off x="0" y="172782"/>
              <a:ext cx="7181099" cy="1726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defRPr>
                  <a:solidFill>
                    <a:srgbClr val="FF0000"/>
                  </a:solidFill>
                  <a:latin typeface="Roboto Slab"/>
                  <a:ea typeface="Roboto Slab"/>
                  <a:cs typeface="Roboto Slab"/>
                  <a:sym typeface="Roboto Slab"/>
                </a:defRPr>
              </a:pPr>
              <a:r>
                <a:t>Increased</a:t>
              </a:r>
              <a:r>
                <a:rPr>
                  <a:solidFill>
                    <a:srgbClr val="595959"/>
                  </a:solidFill>
                </a:rPr>
                <a:t> </a:t>
              </a:r>
              <a:r>
                <a:rPr>
                  <a:solidFill>
                    <a:srgbClr val="000000"/>
                  </a:solidFill>
                </a:rPr>
                <a:t>blood </a:t>
              </a:r>
              <a:r>
                <a:rPr b="1">
                  <a:solidFill>
                    <a:srgbClr val="000000"/>
                  </a:solidFill>
                </a:rPr>
                <a:t>volume</a:t>
              </a:r>
              <a:r>
                <a:rPr>
                  <a:solidFill>
                    <a:srgbClr val="000000"/>
                  </a:solidFill>
                </a:rPr>
                <a:t> lead to</a:t>
              </a:r>
              <a:r>
                <a:rPr>
                  <a:solidFill>
                    <a:srgbClr val="595959"/>
                  </a:solidFill>
                </a:rPr>
                <a:t> </a:t>
              </a:r>
              <a:r>
                <a:t>increased</a:t>
              </a:r>
              <a:r>
                <a:rPr>
                  <a:solidFill>
                    <a:srgbClr val="000000"/>
                  </a:solidFill>
                </a:rPr>
                <a:t> local hydrostatic </a:t>
              </a:r>
              <a:r>
                <a:rPr b="1">
                  <a:solidFill>
                    <a:srgbClr val="000000"/>
                  </a:solidFill>
                </a:rPr>
                <a:t>pressure</a:t>
              </a:r>
              <a:r>
                <a:rPr>
                  <a:solidFill>
                    <a:srgbClr val="000000"/>
                  </a:solidFill>
                </a:rPr>
                <a:t> leading to transudation of protein poor fluid into the extravascular space.</a:t>
              </a:r>
              <a:br>
                <a:rPr>
                  <a:solidFill>
                    <a:srgbClr val="000000"/>
                  </a:solidFill>
                </a:rPr>
              </a:br>
              <a:r>
                <a:rPr b="1">
                  <a:solidFill>
                    <a:srgbClr val="000000"/>
                  </a:solidFill>
                </a:rPr>
                <a:t>Types of pressure in the capillaries :</a:t>
              </a:r>
              <a:endParaRPr b="1"/>
            </a:p>
            <a:p>
              <a:pPr indent="457200">
                <a:defRPr>
                  <a:latin typeface="Roboto Slab"/>
                  <a:ea typeface="Roboto Slab"/>
                  <a:cs typeface="Roboto Slab"/>
                  <a:sym typeface="Roboto Slab"/>
                </a:defRPr>
              </a:pPr>
              <a:r>
                <a:t>1) Hydrostatic pressure: due to the</a:t>
              </a:r>
              <a:r>
                <a:rPr>
                  <a:solidFill>
                    <a:srgbClr val="595959"/>
                  </a:solidFill>
                </a:rPr>
                <a:t> </a:t>
              </a:r>
              <a:r>
                <a:rPr>
                  <a:solidFill>
                    <a:srgbClr val="FF0000"/>
                  </a:solidFill>
                </a:rPr>
                <a:t>pressure from the blood</a:t>
              </a:r>
              <a:r>
                <a:rPr>
                  <a:solidFill>
                    <a:srgbClr val="595959"/>
                  </a:solidFill>
                </a:rPr>
                <a:t> </a:t>
              </a:r>
              <a:r>
                <a:t>to the vessel wall.</a:t>
              </a:r>
            </a:p>
            <a:p>
              <a:pPr indent="457200">
                <a:lnSpc>
                  <a:spcPct val="115000"/>
                </a:lnSpc>
                <a:defRPr>
                  <a:latin typeface="Roboto Slab"/>
                  <a:ea typeface="Roboto Slab"/>
                  <a:cs typeface="Roboto Slab"/>
                  <a:sym typeface="Roboto Slab"/>
                </a:defRPr>
              </a:pPr>
              <a:r>
                <a:t>2) Colloid osmotic pressure: due to the</a:t>
              </a:r>
              <a:r>
                <a:rPr>
                  <a:solidFill>
                    <a:srgbClr val="595959"/>
                  </a:solidFill>
                </a:rPr>
                <a:t> </a:t>
              </a:r>
              <a:r>
                <a:rPr>
                  <a:solidFill>
                    <a:srgbClr val="FF0000"/>
                  </a:solidFill>
                </a:rPr>
                <a:t>concentration of proteins </a:t>
              </a:r>
              <a:r>
                <a:t>in the vessel.</a:t>
              </a:r>
            </a:p>
            <a:p>
              <a:pPr>
                <a:defRPr b="1">
                  <a:latin typeface="Roboto Slab"/>
                  <a:ea typeface="Roboto Slab"/>
                  <a:cs typeface="Roboto Slab"/>
                  <a:sym typeface="Roboto Slab"/>
                </a:defRPr>
              </a:pPr>
              <a:r>
                <a:t>Edema</a:t>
              </a:r>
              <a:r>
                <a:rPr b="0"/>
                <a:t> is defined as: an</a:t>
              </a:r>
              <a:r>
                <a:rPr b="0">
                  <a:solidFill>
                    <a:srgbClr val="595959"/>
                  </a:solidFill>
                </a:rPr>
                <a:t> </a:t>
              </a:r>
              <a:r>
                <a:rPr b="0">
                  <a:solidFill>
                    <a:srgbClr val="FF0000"/>
                  </a:solidFill>
                </a:rPr>
                <a:t>excess of  fluid</a:t>
              </a:r>
              <a:r>
                <a:rPr b="0">
                  <a:solidFill>
                    <a:srgbClr val="595959"/>
                  </a:solidFill>
                </a:rPr>
                <a:t> </a:t>
              </a:r>
              <a:r>
                <a:rPr b="0"/>
                <a:t>in the interstitial space or serous cavities. </a:t>
              </a:r>
            </a:p>
            <a:p>
              <a:pPr>
                <a:defRPr>
                  <a:latin typeface="Roboto Slab"/>
                  <a:ea typeface="Roboto Slab"/>
                  <a:cs typeface="Roboto Slab"/>
                  <a:sym typeface="Roboto Slab"/>
                </a:defRPr>
              </a:pPr>
              <a:r>
                <a:t>It can be either an</a:t>
              </a:r>
              <a:r>
                <a:rPr>
                  <a:solidFill>
                    <a:srgbClr val="595959"/>
                  </a:solidFill>
                </a:rPr>
                <a:t> </a:t>
              </a:r>
              <a:r>
                <a:rPr>
                  <a:solidFill>
                    <a:srgbClr val="FF0000"/>
                  </a:solidFill>
                </a:rPr>
                <a:t>exudate</a:t>
              </a:r>
              <a:r>
                <a:rPr>
                  <a:solidFill>
                    <a:srgbClr val="595959"/>
                  </a:solidFill>
                </a:rPr>
                <a:t> </a:t>
              </a:r>
              <a:r>
                <a:t>or a</a:t>
              </a:r>
              <a:r>
                <a:rPr>
                  <a:solidFill>
                    <a:srgbClr val="595959"/>
                  </a:solidFill>
                </a:rPr>
                <a:t> </a:t>
              </a:r>
              <a:r>
                <a:rPr>
                  <a:solidFill>
                    <a:srgbClr val="FF0000"/>
                  </a:solidFill>
                </a:rPr>
                <a:t>transudate.</a:t>
              </a:r>
            </a:p>
          </p:txBody>
        </p:sp>
      </p:grpSp>
      <p:sp>
        <p:nvSpPr>
          <p:cNvPr id="214" name="Google Shape;182;p23"/>
          <p:cNvSpPr txBox="1"/>
          <p:nvPr>
            <p:ph type="title"/>
          </p:nvPr>
        </p:nvSpPr>
        <p:spPr>
          <a:xfrm>
            <a:off x="288725" y="223350"/>
            <a:ext cx="6698099" cy="1267200"/>
          </a:xfrm>
          <a:prstGeom prst="rect">
            <a:avLst/>
          </a:prstGeom>
          <a:ln w="28575">
            <a:solidFill>
              <a:srgbClr val="E06666"/>
            </a:solidFill>
            <a:round/>
          </a:ln>
        </p:spPr>
        <p:txBody>
          <a:bodyPr/>
          <a:lstStyle/>
          <a:p>
            <a:pPr>
              <a:defRPr b="1">
                <a:solidFill>
                  <a:srgbClr val="595959"/>
                </a:solidFill>
              </a:defRPr>
            </a:pPr>
            <a:r>
              <a:t>Normal capillary exchange </a:t>
            </a:r>
            <a:r>
              <a:rPr>
                <a:solidFill>
                  <a:srgbClr val="FF0000"/>
                </a:solidFill>
              </a:rPr>
              <a:t>V.S.</a:t>
            </a:r>
            <a:endParaRPr>
              <a:solidFill>
                <a:srgbClr val="FF0000"/>
              </a:solidFill>
            </a:endParaRPr>
          </a:p>
          <a:p>
            <a:pPr>
              <a:defRPr b="1">
                <a:solidFill>
                  <a:srgbClr val="595959"/>
                </a:solidFill>
              </a:defRPr>
            </a:pPr>
            <a:r>
              <a:t>Exchange during inflammatory response </a:t>
            </a:r>
          </a:p>
        </p:txBody>
      </p:sp>
      <p:sp>
        <p:nvSpPr>
          <p:cNvPr id="215" name="Google Shape;183;p23"/>
          <p:cNvSpPr txBox="1"/>
          <p:nvPr>
            <p:ph type="sldNum" sz="quarter" idx="2"/>
          </p:nvPr>
        </p:nvSpPr>
        <p:spPr>
          <a:xfrm>
            <a:off x="79174" y="10289424"/>
            <a:ext cx="379193"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 name="Google Shape;188;p24"/>
          <p:cNvSpPr txBox="1"/>
          <p:nvPr>
            <p:ph type="title"/>
          </p:nvPr>
        </p:nvSpPr>
        <p:spPr>
          <a:xfrm>
            <a:off x="441125" y="755199"/>
            <a:ext cx="2893200" cy="818402"/>
          </a:xfrm>
          <a:prstGeom prst="rect">
            <a:avLst/>
          </a:prstGeom>
          <a:ln w="28575">
            <a:solidFill>
              <a:srgbClr val="E06666"/>
            </a:solidFill>
            <a:round/>
          </a:ln>
        </p:spPr>
        <p:txBody>
          <a:bodyPr anchor="ctr"/>
          <a:lstStyle>
            <a:lvl1pPr algn="ctr">
              <a:defRPr b="1">
                <a:solidFill>
                  <a:srgbClr val="595959"/>
                </a:solidFill>
              </a:defRPr>
            </a:lvl1pPr>
          </a:lstStyle>
          <a:p>
            <a:pPr/>
            <a:r>
              <a:t>Summary</a:t>
            </a:r>
          </a:p>
        </p:txBody>
      </p:sp>
      <p:sp>
        <p:nvSpPr>
          <p:cNvPr id="218" name="Google Shape;189;p24"/>
          <p:cNvSpPr txBox="1"/>
          <p:nvPr/>
        </p:nvSpPr>
        <p:spPr>
          <a:xfrm>
            <a:off x="441125" y="1618224"/>
            <a:ext cx="6835500" cy="5567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defRPr b="1" sz="1800">
                <a:latin typeface="Roboto Slab"/>
                <a:ea typeface="Roboto Slab"/>
                <a:cs typeface="Roboto Slab"/>
                <a:sym typeface="Roboto Slab"/>
              </a:defRPr>
            </a:pPr>
            <a:r>
              <a:t>General Features and Causes of Inflammation:</a:t>
            </a:r>
          </a:p>
          <a:p>
            <a:pPr/>
            <a:endParaRPr b="1" sz="1800">
              <a:solidFill>
                <a:srgbClr val="595959"/>
              </a:solidFill>
              <a:latin typeface="Roboto Slab"/>
              <a:ea typeface="Roboto Slab"/>
              <a:cs typeface="Roboto Slab"/>
              <a:sym typeface="Roboto Slab"/>
            </a:endParaRPr>
          </a:p>
          <a:p>
            <a:pPr marL="457200" indent="-330200">
              <a:buClr>
                <a:srgbClr val="000000"/>
              </a:buClr>
              <a:buSzPts val="1600"/>
              <a:buFont typeface="Helvetica"/>
              <a:buChar char="●"/>
              <a:defRPr sz="1600">
                <a:latin typeface="Roboto Slab"/>
                <a:ea typeface="Roboto Slab"/>
                <a:cs typeface="Roboto Slab"/>
                <a:sym typeface="Roboto Slab"/>
              </a:defRPr>
            </a:pPr>
            <a:r>
              <a:t>Inflammation is a beneficial host response to foreign invaders and necrotic tissue, but also may cause tissue damage.</a:t>
            </a:r>
          </a:p>
          <a:p>
            <a:pPr marL="457200" indent="-330200">
              <a:buClr>
                <a:srgbClr val="000000"/>
              </a:buClr>
              <a:buSzPts val="1600"/>
              <a:buFont typeface="Helvetica"/>
              <a:buChar char="●"/>
              <a:defRPr sz="1600">
                <a:latin typeface="Roboto Slab"/>
                <a:ea typeface="Roboto Slab"/>
                <a:cs typeface="Roboto Slab"/>
                <a:sym typeface="Roboto Slab"/>
              </a:defRPr>
            </a:pPr>
            <a:r>
              <a:t>The main components of inflammation are a </a:t>
            </a:r>
            <a:r>
              <a:rPr b="1"/>
              <a:t>vascular reaction</a:t>
            </a:r>
            <a:r>
              <a:t> and a </a:t>
            </a:r>
            <a:r>
              <a:rPr b="1"/>
              <a:t>cellular response</a:t>
            </a:r>
            <a:r>
              <a:t>; both are activated by mediators that are derived from plasma protein and various cells.</a:t>
            </a:r>
          </a:p>
          <a:p>
            <a:pPr marL="457200" indent="-330200">
              <a:buClr>
                <a:srgbClr val="595959"/>
              </a:buClr>
              <a:buSzPts val="1600"/>
              <a:buFont typeface="Helvetica"/>
              <a:buChar char="●"/>
              <a:defRPr sz="1600">
                <a:latin typeface="Roboto Slab"/>
                <a:ea typeface="Roboto Slab"/>
                <a:cs typeface="Roboto Slab"/>
                <a:sym typeface="Roboto Slab"/>
              </a:defRPr>
            </a:pPr>
            <a:r>
              <a:t>The </a:t>
            </a:r>
            <a:r>
              <a:rPr b="1"/>
              <a:t>steps</a:t>
            </a:r>
            <a:r>
              <a:t> of the inflammatory response can be remembered as the five Rs: </a:t>
            </a:r>
            <a:r>
              <a:rPr b="1"/>
              <a:t>(1)</a:t>
            </a:r>
            <a:r>
              <a:rPr>
                <a:solidFill>
                  <a:srgbClr val="595959"/>
                </a:solidFill>
              </a:rPr>
              <a:t> </a:t>
            </a:r>
            <a:r>
              <a:rPr>
                <a:solidFill>
                  <a:srgbClr val="FF0000"/>
                </a:solidFill>
              </a:rPr>
              <a:t>Recognition</a:t>
            </a:r>
            <a:r>
              <a:rPr>
                <a:solidFill>
                  <a:srgbClr val="595959"/>
                </a:solidFill>
              </a:rPr>
              <a:t> </a:t>
            </a:r>
            <a:r>
              <a:t>of the injurious agent, </a:t>
            </a:r>
            <a:r>
              <a:rPr b="1"/>
              <a:t>(2)</a:t>
            </a:r>
            <a:r>
              <a:t> </a:t>
            </a:r>
            <a:r>
              <a:rPr>
                <a:solidFill>
                  <a:srgbClr val="FF0000"/>
                </a:solidFill>
              </a:rPr>
              <a:t>Recruitment</a:t>
            </a:r>
            <a:r>
              <a:rPr>
                <a:solidFill>
                  <a:srgbClr val="595959"/>
                </a:solidFill>
              </a:rPr>
              <a:t> </a:t>
            </a:r>
            <a:r>
              <a:t>of leukocytes, </a:t>
            </a:r>
            <a:r>
              <a:rPr b="1"/>
              <a:t>(3)</a:t>
            </a:r>
            <a:r>
              <a:rPr>
                <a:solidFill>
                  <a:srgbClr val="595959"/>
                </a:solidFill>
              </a:rPr>
              <a:t> </a:t>
            </a:r>
            <a:r>
              <a:rPr>
                <a:solidFill>
                  <a:srgbClr val="FF0000"/>
                </a:solidFill>
              </a:rPr>
              <a:t>Removal</a:t>
            </a:r>
            <a:r>
              <a:rPr>
                <a:solidFill>
                  <a:srgbClr val="595959"/>
                </a:solidFill>
              </a:rPr>
              <a:t> </a:t>
            </a:r>
            <a:r>
              <a:t>of the agent, </a:t>
            </a:r>
            <a:r>
              <a:rPr b="1"/>
              <a:t>(4)</a:t>
            </a:r>
            <a:r>
              <a:t> </a:t>
            </a:r>
            <a:r>
              <a:rPr>
                <a:solidFill>
                  <a:srgbClr val="FF0000"/>
                </a:solidFill>
              </a:rPr>
              <a:t>Regulation</a:t>
            </a:r>
            <a:r>
              <a:rPr>
                <a:solidFill>
                  <a:srgbClr val="595959"/>
                </a:solidFill>
              </a:rPr>
              <a:t> </a:t>
            </a:r>
            <a:r>
              <a:t>(control) of the response, and </a:t>
            </a:r>
            <a:r>
              <a:rPr b="1"/>
              <a:t>(5)</a:t>
            </a:r>
            <a:r>
              <a:rPr>
                <a:solidFill>
                  <a:srgbClr val="595959"/>
                </a:solidFill>
              </a:rPr>
              <a:t> </a:t>
            </a:r>
            <a:r>
              <a:rPr>
                <a:solidFill>
                  <a:srgbClr val="FF0000"/>
                </a:solidFill>
              </a:rPr>
              <a:t>Resolution</a:t>
            </a:r>
            <a:r>
              <a:rPr>
                <a:solidFill>
                  <a:srgbClr val="595959"/>
                </a:solidFill>
              </a:rPr>
              <a:t> </a:t>
            </a:r>
            <a:r>
              <a:t>(repair).</a:t>
            </a:r>
          </a:p>
          <a:p>
            <a:pPr marL="457200" indent="-330200">
              <a:buClr>
                <a:srgbClr val="595959"/>
              </a:buClr>
              <a:buSzPts val="1600"/>
              <a:buFont typeface="Helvetica"/>
              <a:buChar char="●"/>
              <a:defRPr sz="1600">
                <a:latin typeface="Roboto Slab"/>
                <a:ea typeface="Roboto Slab"/>
                <a:cs typeface="Roboto Slab"/>
                <a:sym typeface="Roboto Slab"/>
              </a:defRPr>
            </a:pPr>
            <a:r>
              <a:t>The </a:t>
            </a:r>
            <a:r>
              <a:rPr b="1"/>
              <a:t>causes</a:t>
            </a:r>
            <a:r>
              <a:t> of inflammation include</a:t>
            </a:r>
            <a:r>
              <a:rPr>
                <a:solidFill>
                  <a:srgbClr val="595959"/>
                </a:solidFill>
              </a:rPr>
              <a:t> </a:t>
            </a:r>
            <a:r>
              <a:rPr>
                <a:solidFill>
                  <a:srgbClr val="FF0000"/>
                </a:solidFill>
              </a:rPr>
              <a:t>infections</a:t>
            </a:r>
            <a:r>
              <a:rPr>
                <a:solidFill>
                  <a:srgbClr val="595959"/>
                </a:solidFill>
              </a:rPr>
              <a:t>, </a:t>
            </a:r>
            <a:r>
              <a:rPr>
                <a:solidFill>
                  <a:srgbClr val="FF0000"/>
                </a:solidFill>
              </a:rPr>
              <a:t>tissue necrosis</a:t>
            </a:r>
            <a:r>
              <a:rPr>
                <a:solidFill>
                  <a:srgbClr val="595959"/>
                </a:solidFill>
              </a:rPr>
              <a:t>, </a:t>
            </a:r>
            <a:r>
              <a:rPr>
                <a:solidFill>
                  <a:srgbClr val="FF0000"/>
                </a:solidFill>
              </a:rPr>
              <a:t>foreign bodies</a:t>
            </a:r>
            <a:r>
              <a:rPr>
                <a:solidFill>
                  <a:srgbClr val="595959"/>
                </a:solidFill>
              </a:rPr>
              <a:t>, </a:t>
            </a:r>
            <a:r>
              <a:rPr>
                <a:solidFill>
                  <a:srgbClr val="FF0000"/>
                </a:solidFill>
              </a:rPr>
              <a:t>trauma</a:t>
            </a:r>
            <a:r>
              <a:rPr>
                <a:solidFill>
                  <a:srgbClr val="595959"/>
                </a:solidFill>
              </a:rPr>
              <a:t>, </a:t>
            </a:r>
            <a:r>
              <a:t>and</a:t>
            </a:r>
            <a:r>
              <a:rPr>
                <a:solidFill>
                  <a:srgbClr val="595959"/>
                </a:solidFill>
              </a:rPr>
              <a:t> </a:t>
            </a:r>
            <a:r>
              <a:rPr>
                <a:solidFill>
                  <a:srgbClr val="FF0000"/>
                </a:solidFill>
              </a:rPr>
              <a:t>immune responses</a:t>
            </a:r>
            <a:r>
              <a:rPr>
                <a:solidFill>
                  <a:srgbClr val="595959"/>
                </a:solidFill>
              </a:rPr>
              <a:t>.</a:t>
            </a:r>
            <a:endParaRPr>
              <a:solidFill>
                <a:srgbClr val="595959"/>
              </a:solidFill>
            </a:endParaRPr>
          </a:p>
          <a:p>
            <a:pPr marL="457200" indent="-330200">
              <a:buClr>
                <a:srgbClr val="000000"/>
              </a:buClr>
              <a:buSzPts val="1600"/>
              <a:buFont typeface="Helvetica"/>
              <a:buChar char="●"/>
              <a:defRPr sz="1600">
                <a:latin typeface="Roboto Slab"/>
                <a:ea typeface="Roboto Slab"/>
                <a:cs typeface="Roboto Slab"/>
                <a:sym typeface="Roboto Slab"/>
              </a:defRPr>
            </a:pPr>
            <a:r>
              <a:t>Epithelial cells, tissue macrophages and dendritic cells, leukocytes, and other cell types express receptors that sense the presence of microbes and necrotic cells. Circulating proteins recognize microbes that have entered the blood.</a:t>
            </a:r>
          </a:p>
          <a:p>
            <a:pPr marL="457200" indent="-330200">
              <a:buClr>
                <a:srgbClr val="595959"/>
              </a:buClr>
              <a:buSzPts val="1600"/>
              <a:buFont typeface="Helvetica"/>
              <a:buChar char="●"/>
              <a:defRPr sz="1600">
                <a:latin typeface="Roboto Slab"/>
                <a:ea typeface="Roboto Slab"/>
                <a:cs typeface="Roboto Slab"/>
                <a:sym typeface="Roboto Slab"/>
              </a:defRPr>
            </a:pPr>
            <a:r>
              <a:t>The outcome of acute inflammation is either </a:t>
            </a:r>
            <a:r>
              <a:rPr>
                <a:solidFill>
                  <a:srgbClr val="FF0000"/>
                </a:solidFill>
              </a:rPr>
              <a:t>elimination</a:t>
            </a:r>
            <a:r>
              <a:rPr>
                <a:solidFill>
                  <a:srgbClr val="595959"/>
                </a:solidFill>
              </a:rPr>
              <a:t> </a:t>
            </a:r>
            <a:r>
              <a:t>of the noxious stimulus followed by decline of the reaction and repair of the damaged tissue, or</a:t>
            </a:r>
            <a:r>
              <a:rPr>
                <a:solidFill>
                  <a:srgbClr val="595959"/>
                </a:solidFill>
              </a:rPr>
              <a:t> </a:t>
            </a:r>
            <a:r>
              <a:rPr>
                <a:solidFill>
                  <a:srgbClr val="FF0000"/>
                </a:solidFill>
              </a:rPr>
              <a:t>persistent</a:t>
            </a:r>
            <a:r>
              <a:rPr>
                <a:solidFill>
                  <a:srgbClr val="595959"/>
                </a:solidFill>
              </a:rPr>
              <a:t> </a:t>
            </a:r>
            <a:r>
              <a:t>injury resulting in</a:t>
            </a:r>
            <a:r>
              <a:rPr>
                <a:solidFill>
                  <a:srgbClr val="595959"/>
                </a:solidFill>
              </a:rPr>
              <a:t> </a:t>
            </a:r>
            <a:r>
              <a:rPr>
                <a:solidFill>
                  <a:srgbClr val="FF0000"/>
                </a:solidFill>
              </a:rPr>
              <a:t>chronic inflammation.</a:t>
            </a:r>
            <a:endParaRPr>
              <a:solidFill>
                <a:srgbClr val="FF0000"/>
              </a:solidFill>
            </a:endParaRPr>
          </a:p>
        </p:txBody>
      </p:sp>
      <p:sp>
        <p:nvSpPr>
          <p:cNvPr id="219" name="Google Shape;190;p24"/>
          <p:cNvSpPr txBox="1"/>
          <p:nvPr/>
        </p:nvSpPr>
        <p:spPr>
          <a:xfrm>
            <a:off x="441124" y="7014150"/>
            <a:ext cx="4893602" cy="818401"/>
          </a:xfrm>
          <a:prstGeom prst="rect">
            <a:avLst/>
          </a:prstGeom>
          <a:ln w="28575">
            <a:solidFill>
              <a:srgbClr val="E06666"/>
            </a:solidFill>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defTabSz="713231">
              <a:defRPr b="1" sz="1871">
                <a:solidFill>
                  <a:srgbClr val="595959"/>
                </a:solidFill>
                <a:latin typeface="Roboto Slab"/>
                <a:ea typeface="Roboto Slab"/>
                <a:cs typeface="Roboto Slab"/>
                <a:sym typeface="Roboto Slab"/>
              </a:defRPr>
            </a:lvl1pPr>
          </a:lstStyle>
          <a:p>
            <a:pPr/>
            <a:r>
              <a:t>Phases of changes in vascular caliber and flow</a:t>
            </a:r>
          </a:p>
        </p:txBody>
      </p:sp>
      <p:grpSp>
        <p:nvGrpSpPr>
          <p:cNvPr id="222" name="Google Shape;191;p24"/>
          <p:cNvGrpSpPr/>
          <p:nvPr/>
        </p:nvGrpSpPr>
        <p:grpSpPr>
          <a:xfrm>
            <a:off x="5706574" y="8110949"/>
            <a:ext cx="1706400" cy="2039700"/>
            <a:chOff x="0" y="0"/>
            <a:chExt cx="1706398" cy="2039698"/>
          </a:xfrm>
        </p:grpSpPr>
        <p:sp>
          <p:nvSpPr>
            <p:cNvPr id="220" name="Rectangle"/>
            <p:cNvSpPr/>
            <p:nvPr/>
          </p:nvSpPr>
          <p:spPr>
            <a:xfrm>
              <a:off x="0" y="0"/>
              <a:ext cx="1706399" cy="2039699"/>
            </a:xfrm>
            <a:prstGeom prst="rect">
              <a:avLst/>
            </a:prstGeom>
            <a:noFill/>
            <a:ln w="9525" cap="flat">
              <a:solidFill>
                <a:srgbClr val="000000"/>
              </a:solidFill>
              <a:prstDash val="dot"/>
              <a:round/>
            </a:ln>
            <a:effectLst/>
          </p:spPr>
          <p:txBody>
            <a:bodyPr wrap="square" lIns="0" tIns="0" rIns="0" bIns="0" numCol="1" anchor="t">
              <a:noAutofit/>
            </a:bodyPr>
            <a:lstStyle/>
            <a:p>
              <a:pPr algn="ctr">
                <a:defRPr>
                  <a:latin typeface="Roboto Slab"/>
                  <a:ea typeface="Roboto Slab"/>
                  <a:cs typeface="Roboto Slab"/>
                  <a:sym typeface="Roboto Slab"/>
                </a:defRPr>
              </a:pPr>
            </a:p>
          </p:txBody>
        </p:sp>
        <p:sp>
          <p:nvSpPr>
            <p:cNvPr id="221" name="Stasis…"/>
            <p:cNvSpPr txBox="1"/>
            <p:nvPr/>
          </p:nvSpPr>
          <p:spPr>
            <a:xfrm>
              <a:off x="0" y="0"/>
              <a:ext cx="1706399" cy="1694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lgn="ctr">
                <a:defRPr b="1">
                  <a:solidFill>
                    <a:srgbClr val="FF0000"/>
                  </a:solidFill>
                  <a:latin typeface="Roboto Slab"/>
                  <a:ea typeface="Roboto Slab"/>
                  <a:cs typeface="Roboto Slab"/>
                  <a:sym typeface="Roboto Slab"/>
                </a:defRPr>
              </a:pPr>
              <a:r>
                <a:t>Stasis</a:t>
              </a:r>
            </a:p>
            <a:p>
              <a:pPr algn="ctr"/>
              <a:endParaRPr>
                <a:solidFill>
                  <a:srgbClr val="595959"/>
                </a:solidFill>
                <a:latin typeface="Roboto Slab"/>
                <a:ea typeface="Roboto Slab"/>
                <a:cs typeface="Roboto Slab"/>
                <a:sym typeface="Roboto Slab"/>
              </a:endParaRPr>
            </a:p>
            <a:p>
              <a:pPr algn="ctr">
                <a:defRPr>
                  <a:latin typeface="Roboto Slab"/>
                  <a:ea typeface="Roboto Slab"/>
                  <a:cs typeface="Roboto Slab"/>
                  <a:sym typeface="Roboto Slab"/>
                </a:defRPr>
              </a:pPr>
              <a:r>
                <a:t>Slow circulation due to dilated small vessels packed with red cells.</a:t>
              </a:r>
            </a:p>
          </p:txBody>
        </p:sp>
      </p:grpSp>
      <p:grpSp>
        <p:nvGrpSpPr>
          <p:cNvPr id="225" name="Google Shape;192;p24"/>
          <p:cNvGrpSpPr/>
          <p:nvPr/>
        </p:nvGrpSpPr>
        <p:grpSpPr>
          <a:xfrm>
            <a:off x="2033074" y="8110949"/>
            <a:ext cx="1706400" cy="2039700"/>
            <a:chOff x="0" y="0"/>
            <a:chExt cx="1706398" cy="2039698"/>
          </a:xfrm>
        </p:grpSpPr>
        <p:sp>
          <p:nvSpPr>
            <p:cNvPr id="223" name="Rectangle"/>
            <p:cNvSpPr/>
            <p:nvPr/>
          </p:nvSpPr>
          <p:spPr>
            <a:xfrm>
              <a:off x="0" y="0"/>
              <a:ext cx="1706399" cy="2039699"/>
            </a:xfrm>
            <a:prstGeom prst="rect">
              <a:avLst/>
            </a:prstGeom>
            <a:noFill/>
            <a:ln w="9525" cap="flat">
              <a:solidFill>
                <a:srgbClr val="000000"/>
              </a:solidFill>
              <a:prstDash val="dot"/>
              <a:round/>
            </a:ln>
            <a:effectLst/>
          </p:spPr>
          <p:txBody>
            <a:bodyPr wrap="square" lIns="0" tIns="0" rIns="0" bIns="0" numCol="1" anchor="t">
              <a:noAutofit/>
            </a:bodyPr>
            <a:lstStyle/>
            <a:p>
              <a:pPr algn="ctr">
                <a:defRPr sz="1200">
                  <a:latin typeface="Roboto Slab"/>
                  <a:ea typeface="Roboto Slab"/>
                  <a:cs typeface="Roboto Slab"/>
                  <a:sym typeface="Roboto Slab"/>
                </a:defRPr>
              </a:pPr>
            </a:p>
          </p:txBody>
        </p:sp>
        <p:sp>
          <p:nvSpPr>
            <p:cNvPr id="224" name="Vasodilatation…"/>
            <p:cNvSpPr txBox="1"/>
            <p:nvPr/>
          </p:nvSpPr>
          <p:spPr>
            <a:xfrm>
              <a:off x="0" y="0"/>
              <a:ext cx="1706399" cy="18592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lgn="ctr">
                <a:defRPr b="1">
                  <a:solidFill>
                    <a:srgbClr val="FF0000"/>
                  </a:solidFill>
                  <a:latin typeface="Roboto Slab"/>
                  <a:ea typeface="Roboto Slab"/>
                  <a:cs typeface="Roboto Slab"/>
                  <a:sym typeface="Roboto Slab"/>
                </a:defRPr>
              </a:pPr>
              <a:r>
                <a:t>Vasodilatation</a:t>
              </a:r>
              <a:r>
                <a:rPr b="0">
                  <a:solidFill>
                    <a:srgbClr val="595959"/>
                  </a:solidFill>
                </a:rPr>
                <a:t> </a:t>
              </a:r>
              <a:endParaRPr>
                <a:solidFill>
                  <a:srgbClr val="595959"/>
                </a:solidFill>
              </a:endParaRPr>
            </a:p>
            <a:p>
              <a:pPr algn="ctr"/>
              <a:endParaRPr>
                <a:solidFill>
                  <a:srgbClr val="595959"/>
                </a:solidFill>
                <a:latin typeface="Roboto Slab"/>
                <a:ea typeface="Roboto Slab"/>
                <a:cs typeface="Roboto Slab"/>
                <a:sym typeface="Roboto Slab"/>
              </a:endParaRPr>
            </a:p>
            <a:p>
              <a:pPr algn="ctr">
                <a:defRPr sz="1200">
                  <a:solidFill>
                    <a:srgbClr val="595959"/>
                  </a:solidFill>
                  <a:latin typeface="Roboto Slab"/>
                  <a:ea typeface="Roboto Slab"/>
                  <a:cs typeface="Roboto Slab"/>
                  <a:sym typeface="Roboto Slab"/>
                </a:defRPr>
              </a:pPr>
              <a:r>
                <a:t>I</a:t>
              </a:r>
              <a:r>
                <a:rPr>
                  <a:solidFill>
                    <a:srgbClr val="000000"/>
                  </a:solidFill>
                </a:rPr>
                <a:t>t involves the arterioles (or venules or vessels), Leading to increase the blood flow by histamine (which produced in mast cells) </a:t>
              </a:r>
            </a:p>
          </p:txBody>
        </p:sp>
      </p:grpSp>
      <p:grpSp>
        <p:nvGrpSpPr>
          <p:cNvPr id="228" name="Google Shape;193;p24"/>
          <p:cNvGrpSpPr/>
          <p:nvPr/>
        </p:nvGrpSpPr>
        <p:grpSpPr>
          <a:xfrm>
            <a:off x="3869825" y="8110949"/>
            <a:ext cx="1706399" cy="2265651"/>
            <a:chOff x="0" y="0"/>
            <a:chExt cx="1706398" cy="2265650"/>
          </a:xfrm>
        </p:grpSpPr>
        <p:sp>
          <p:nvSpPr>
            <p:cNvPr id="226" name="Rectangle"/>
            <p:cNvSpPr/>
            <p:nvPr/>
          </p:nvSpPr>
          <p:spPr>
            <a:xfrm>
              <a:off x="0" y="0"/>
              <a:ext cx="1706399" cy="2039699"/>
            </a:xfrm>
            <a:prstGeom prst="rect">
              <a:avLst/>
            </a:prstGeom>
            <a:noFill/>
            <a:ln w="9525" cap="flat">
              <a:solidFill>
                <a:srgbClr val="000000"/>
              </a:solidFill>
              <a:prstDash val="dot"/>
              <a:round/>
            </a:ln>
            <a:effectLst/>
          </p:spPr>
          <p:txBody>
            <a:bodyPr wrap="square" lIns="0" tIns="0" rIns="0" bIns="0" numCol="1" anchor="t">
              <a:noAutofit/>
            </a:bodyPr>
            <a:lstStyle/>
            <a:p>
              <a:pPr algn="ctr">
                <a:defRPr b="1">
                  <a:solidFill>
                    <a:srgbClr val="FF0000"/>
                  </a:solidFill>
                  <a:latin typeface="Roboto Slab"/>
                  <a:ea typeface="Roboto Slab"/>
                  <a:cs typeface="Roboto Slab"/>
                  <a:sym typeface="Roboto Slab"/>
                </a:defRPr>
              </a:pPr>
            </a:p>
          </p:txBody>
        </p:sp>
        <p:sp>
          <p:nvSpPr>
            <p:cNvPr id="227" name="Increase permeability…"/>
            <p:cNvSpPr txBox="1"/>
            <p:nvPr/>
          </p:nvSpPr>
          <p:spPr>
            <a:xfrm>
              <a:off x="0" y="0"/>
              <a:ext cx="1706399" cy="22656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lgn="ctr">
                <a:defRPr b="1">
                  <a:solidFill>
                    <a:srgbClr val="FF0000"/>
                  </a:solidFill>
                  <a:latin typeface="Roboto Slab"/>
                  <a:ea typeface="Roboto Slab"/>
                  <a:cs typeface="Roboto Slab"/>
                  <a:sym typeface="Roboto Slab"/>
                </a:defRPr>
              </a:pPr>
              <a:r>
                <a:t>Increase permeability</a:t>
              </a:r>
            </a:p>
            <a:p>
              <a:pPr algn="ctr">
                <a:defRPr sz="1000">
                  <a:latin typeface="Roboto Slab"/>
                  <a:ea typeface="Roboto Slab"/>
                  <a:cs typeface="Roboto Slab"/>
                  <a:sym typeface="Roboto Slab"/>
                </a:defRPr>
              </a:pPr>
              <a:r>
                <a:t>Slowing of the circulation due to increase permeability of the microvasculature, this leads to outpouring of protein-rich fluid in the extravascular in tissues -&gt; it will make the area warm and red</a:t>
              </a:r>
              <a:r>
                <a:rPr sz="1400"/>
                <a:t>.</a:t>
              </a:r>
              <a:r>
                <a:rPr sz="1400">
                  <a:solidFill>
                    <a:srgbClr val="595959"/>
                  </a:solidFill>
                </a:rPr>
                <a:t> </a:t>
              </a:r>
              <a:endParaRPr>
                <a:solidFill>
                  <a:srgbClr val="595959"/>
                </a:solidFill>
              </a:endParaRPr>
            </a:p>
            <a:p>
              <a:pPr algn="ctr">
                <a:defRPr b="1">
                  <a:solidFill>
                    <a:srgbClr val="FF0000"/>
                  </a:solidFill>
                  <a:latin typeface="Roboto Slab"/>
                  <a:ea typeface="Roboto Slab"/>
                  <a:cs typeface="Roboto Slab"/>
                  <a:sym typeface="Roboto Slab"/>
                </a:defRPr>
              </a:pPr>
              <a:r>
                <a:t> </a:t>
              </a:r>
            </a:p>
          </p:txBody>
        </p:sp>
      </p:grpSp>
      <p:grpSp>
        <p:nvGrpSpPr>
          <p:cNvPr id="231" name="Google Shape;194;p24"/>
          <p:cNvGrpSpPr/>
          <p:nvPr/>
        </p:nvGrpSpPr>
        <p:grpSpPr>
          <a:xfrm>
            <a:off x="196325" y="8110949"/>
            <a:ext cx="1706399" cy="2039700"/>
            <a:chOff x="0" y="0"/>
            <a:chExt cx="1706398" cy="2039698"/>
          </a:xfrm>
        </p:grpSpPr>
        <p:sp>
          <p:nvSpPr>
            <p:cNvPr id="229" name="Rectangle"/>
            <p:cNvSpPr/>
            <p:nvPr/>
          </p:nvSpPr>
          <p:spPr>
            <a:xfrm>
              <a:off x="0" y="0"/>
              <a:ext cx="1706399" cy="2039699"/>
            </a:xfrm>
            <a:prstGeom prst="rect">
              <a:avLst/>
            </a:prstGeom>
            <a:noFill/>
            <a:ln w="9525" cap="flat">
              <a:solidFill>
                <a:srgbClr val="000000"/>
              </a:solidFill>
              <a:prstDash val="dot"/>
              <a:round/>
            </a:ln>
            <a:effectLst/>
          </p:spPr>
          <p:txBody>
            <a:bodyPr wrap="square" lIns="0" tIns="0" rIns="0" bIns="0" numCol="1" anchor="t">
              <a:noAutofit/>
            </a:bodyPr>
            <a:lstStyle/>
            <a:p>
              <a:pPr algn="ctr">
                <a:defRPr>
                  <a:latin typeface="Roboto Slab"/>
                  <a:ea typeface="Roboto Slab"/>
                  <a:cs typeface="Roboto Slab"/>
                  <a:sym typeface="Roboto Slab"/>
                </a:defRPr>
              </a:pPr>
            </a:p>
          </p:txBody>
        </p:sp>
        <p:sp>
          <p:nvSpPr>
            <p:cNvPr id="230" name="Vasoconstriction…"/>
            <p:cNvSpPr txBox="1"/>
            <p:nvPr/>
          </p:nvSpPr>
          <p:spPr>
            <a:xfrm>
              <a:off x="0" y="0"/>
              <a:ext cx="1706399" cy="1694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lgn="ctr">
                <a:defRPr b="1">
                  <a:solidFill>
                    <a:srgbClr val="FF0000"/>
                  </a:solidFill>
                  <a:latin typeface="Roboto Slab"/>
                  <a:ea typeface="Roboto Slab"/>
                  <a:cs typeface="Roboto Slab"/>
                  <a:sym typeface="Roboto Slab"/>
                </a:defRPr>
              </a:pPr>
              <a:r>
                <a:t>Vasoconstriction</a:t>
              </a:r>
              <a:r>
                <a:rPr b="0">
                  <a:solidFill>
                    <a:srgbClr val="595959"/>
                  </a:solidFill>
                </a:rPr>
                <a:t> </a:t>
              </a:r>
              <a:endParaRPr>
                <a:solidFill>
                  <a:srgbClr val="595959"/>
                </a:solidFill>
              </a:endParaRPr>
            </a:p>
            <a:p>
              <a:pPr algn="ctr"/>
              <a:endParaRPr>
                <a:solidFill>
                  <a:srgbClr val="595959"/>
                </a:solidFill>
                <a:latin typeface="Roboto Slab"/>
                <a:ea typeface="Roboto Slab"/>
                <a:cs typeface="Roboto Slab"/>
                <a:sym typeface="Roboto Slab"/>
              </a:endParaRPr>
            </a:p>
            <a:p>
              <a:pPr algn="ctr">
                <a:defRPr>
                  <a:latin typeface="Roboto Slab"/>
                  <a:ea typeface="Roboto Slab"/>
                  <a:cs typeface="Roboto Slab"/>
                  <a:sym typeface="Roboto Slab"/>
                </a:defRPr>
              </a:pPr>
              <a:r>
                <a:t>Transient (temporary) of arterioles which lasts for 3-5 seconds.</a:t>
              </a:r>
            </a:p>
          </p:txBody>
        </p:sp>
      </p:grpSp>
      <p:sp>
        <p:nvSpPr>
          <p:cNvPr id="232" name="Google Shape;195;p24"/>
          <p:cNvSpPr txBox="1"/>
          <p:nvPr>
            <p:ph type="sldNum" sz="quarter" idx="2"/>
          </p:nvPr>
        </p:nvSpPr>
        <p:spPr>
          <a:xfrm>
            <a:off x="-1" y="10267701"/>
            <a:ext cx="379193"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4" name="Google Shape;200;p25" descr="Google Shape;200;p25"/>
          <p:cNvPicPr>
            <a:picLocks noChangeAspect="1"/>
          </p:cNvPicPr>
          <p:nvPr/>
        </p:nvPicPr>
        <p:blipFill>
          <a:blip r:embed="rId2">
            <a:extLst/>
          </a:blip>
          <a:stretch>
            <a:fillRect/>
          </a:stretch>
        </p:blipFill>
        <p:spPr>
          <a:xfrm>
            <a:off x="1299575" y="6508898"/>
            <a:ext cx="5433658" cy="2834952"/>
          </a:xfrm>
          <a:prstGeom prst="rect">
            <a:avLst/>
          </a:prstGeom>
          <a:ln w="12700">
            <a:miter lim="400000"/>
          </a:ln>
        </p:spPr>
      </p:pic>
      <p:pic>
        <p:nvPicPr>
          <p:cNvPr id="235" name="Google Shape;201;p25" descr="Google Shape;201;p25"/>
          <p:cNvPicPr>
            <a:picLocks noChangeAspect="1"/>
          </p:cNvPicPr>
          <p:nvPr/>
        </p:nvPicPr>
        <p:blipFill>
          <a:blip r:embed="rId3">
            <a:extLst/>
          </a:blip>
          <a:stretch>
            <a:fillRect/>
          </a:stretch>
        </p:blipFill>
        <p:spPr>
          <a:xfrm>
            <a:off x="152400" y="3368013"/>
            <a:ext cx="7257305" cy="1815690"/>
          </a:xfrm>
          <a:prstGeom prst="rect">
            <a:avLst/>
          </a:prstGeom>
          <a:ln w="12700">
            <a:miter lim="400000"/>
          </a:ln>
        </p:spPr>
      </p:pic>
      <p:sp>
        <p:nvSpPr>
          <p:cNvPr id="236" name="Google Shape;202;p25"/>
          <p:cNvSpPr txBox="1"/>
          <p:nvPr>
            <p:ph type="sldNum" sz="quarter" idx="2"/>
          </p:nvPr>
        </p:nvSpPr>
        <p:spPr>
          <a:xfrm>
            <a:off x="-1" y="10212926"/>
            <a:ext cx="379193"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8" name="Google Shape;207;p26"/>
          <p:cNvSpPr txBox="1"/>
          <p:nvPr>
            <p:ph type="title"/>
          </p:nvPr>
        </p:nvSpPr>
        <p:spPr>
          <a:xfrm>
            <a:off x="441124" y="831400"/>
            <a:ext cx="2285102" cy="933900"/>
          </a:xfrm>
          <a:prstGeom prst="rect">
            <a:avLst/>
          </a:prstGeom>
          <a:ln w="28575">
            <a:solidFill>
              <a:srgbClr val="E06666"/>
            </a:solidFill>
            <a:round/>
          </a:ln>
        </p:spPr>
        <p:txBody>
          <a:bodyPr anchor="ctr"/>
          <a:lstStyle>
            <a:lvl1pPr algn="ctr">
              <a:defRPr b="1" sz="3000">
                <a:solidFill>
                  <a:srgbClr val="595959"/>
                </a:solidFill>
              </a:defRPr>
            </a:lvl1pPr>
          </a:lstStyle>
          <a:p>
            <a:pPr/>
            <a:r>
              <a:t>Quiz</a:t>
            </a:r>
          </a:p>
        </p:txBody>
      </p:sp>
      <p:grpSp>
        <p:nvGrpSpPr>
          <p:cNvPr id="241" name="Google Shape;208;p26"/>
          <p:cNvGrpSpPr/>
          <p:nvPr/>
        </p:nvGrpSpPr>
        <p:grpSpPr>
          <a:xfrm>
            <a:off x="2714699" y="2392850"/>
            <a:ext cx="2285102" cy="2020201"/>
            <a:chOff x="0" y="0"/>
            <a:chExt cx="2285100" cy="2020199"/>
          </a:xfrm>
        </p:grpSpPr>
        <p:sp>
          <p:nvSpPr>
            <p:cNvPr id="239" name="Rectangle"/>
            <p:cNvSpPr/>
            <p:nvPr/>
          </p:nvSpPr>
          <p:spPr>
            <a:xfrm>
              <a:off x="-1" y="0"/>
              <a:ext cx="2285102" cy="2020200"/>
            </a:xfrm>
            <a:prstGeom prst="rect">
              <a:avLst/>
            </a:prstGeom>
            <a:noFill/>
            <a:ln w="9525" cap="flat">
              <a:solidFill>
                <a:srgbClr val="000000"/>
              </a:solidFill>
              <a:prstDash val="dot"/>
              <a:round/>
            </a:ln>
            <a:effectLst/>
          </p:spPr>
          <p:txBody>
            <a:bodyPr wrap="square" lIns="0" tIns="0" rIns="0" bIns="0" numCol="1" anchor="t">
              <a:noAutofit/>
            </a:bodyPr>
            <a:lstStyle/>
            <a:p>
              <a:pPr>
                <a:spcBef>
                  <a:spcPts val="600"/>
                </a:spcBef>
                <a:defRPr>
                  <a:solidFill>
                    <a:srgbClr val="595959"/>
                  </a:solidFill>
                  <a:latin typeface="Roboto Slab"/>
                  <a:ea typeface="Roboto Slab"/>
                  <a:cs typeface="Roboto Slab"/>
                  <a:sym typeface="Roboto Slab"/>
                </a:defRPr>
              </a:pPr>
            </a:p>
          </p:txBody>
        </p:sp>
        <p:sp>
          <p:nvSpPr>
            <p:cNvPr id="240" name="Q2-all of the following are cardinal signs of inflammation except:  A) swelling B) warmth C) pain D) chills"/>
            <p:cNvSpPr txBox="1"/>
            <p:nvPr/>
          </p:nvSpPr>
          <p:spPr>
            <a:xfrm>
              <a:off x="-1" y="0"/>
              <a:ext cx="2285102" cy="1694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spcBef>
                  <a:spcPts val="600"/>
                </a:spcBef>
                <a:defRPr b="1">
                  <a:solidFill>
                    <a:srgbClr val="595959"/>
                  </a:solidFill>
                  <a:latin typeface="Roboto Slab"/>
                  <a:ea typeface="Roboto Slab"/>
                  <a:cs typeface="Roboto Slab"/>
                  <a:sym typeface="Roboto Slab"/>
                </a:defRPr>
              </a:pPr>
              <a:r>
                <a:t>Q2-all of the following are cardinal signs of inflammation except: </a:t>
              </a:r>
              <a:br/>
              <a:r>
                <a:rPr b="0"/>
                <a:t>A) swelling</a:t>
              </a:r>
              <a:br>
                <a:rPr b="0"/>
              </a:br>
              <a:r>
                <a:rPr b="0"/>
                <a:t>B) warmth</a:t>
              </a:r>
              <a:br>
                <a:rPr b="0"/>
              </a:br>
              <a:r>
                <a:rPr b="0"/>
                <a:t>C) pain</a:t>
              </a:r>
              <a:br>
                <a:rPr b="0"/>
              </a:br>
              <a:r>
                <a:rPr b="0"/>
                <a:t>D) chills</a:t>
              </a:r>
            </a:p>
          </p:txBody>
        </p:sp>
      </p:grpSp>
      <p:grpSp>
        <p:nvGrpSpPr>
          <p:cNvPr id="244" name="Google Shape;209;p26"/>
          <p:cNvGrpSpPr/>
          <p:nvPr/>
        </p:nvGrpSpPr>
        <p:grpSpPr>
          <a:xfrm>
            <a:off x="289724" y="2392850"/>
            <a:ext cx="2285102" cy="2020201"/>
            <a:chOff x="0" y="0"/>
            <a:chExt cx="2285100" cy="2020199"/>
          </a:xfrm>
        </p:grpSpPr>
        <p:sp>
          <p:nvSpPr>
            <p:cNvPr id="242" name="Rectangle"/>
            <p:cNvSpPr/>
            <p:nvPr/>
          </p:nvSpPr>
          <p:spPr>
            <a:xfrm>
              <a:off x="-1" y="0"/>
              <a:ext cx="2285102" cy="2020200"/>
            </a:xfrm>
            <a:prstGeom prst="rect">
              <a:avLst/>
            </a:prstGeom>
            <a:noFill/>
            <a:ln w="9525" cap="flat">
              <a:solidFill>
                <a:srgbClr val="000000"/>
              </a:solidFill>
              <a:prstDash val="dot"/>
              <a:round/>
            </a:ln>
            <a:effectLst/>
          </p:spPr>
          <p:txBody>
            <a:bodyPr wrap="square" lIns="0" tIns="0" rIns="0" bIns="0" numCol="1" anchor="t">
              <a:noAutofit/>
            </a:bodyPr>
            <a:lstStyle/>
            <a:p>
              <a:pPr>
                <a:spcBef>
                  <a:spcPts val="600"/>
                </a:spcBef>
                <a:defRPr>
                  <a:solidFill>
                    <a:srgbClr val="595959"/>
                  </a:solidFill>
                  <a:latin typeface="Roboto Slab"/>
                  <a:ea typeface="Roboto Slab"/>
                  <a:cs typeface="Roboto Slab"/>
                  <a:sym typeface="Roboto Slab"/>
                </a:defRPr>
              </a:pPr>
            </a:p>
          </p:txBody>
        </p:sp>
        <p:sp>
          <p:nvSpPr>
            <p:cNvPr id="243" name="Q1- A patient with acute bacterial infection will have as increased number of: A) neutrophils B) macrophages C) eosinophils D) lymphocytes"/>
            <p:cNvSpPr txBox="1"/>
            <p:nvPr/>
          </p:nvSpPr>
          <p:spPr>
            <a:xfrm>
              <a:off x="-1" y="0"/>
              <a:ext cx="2285102" cy="1910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spcBef>
                  <a:spcPts val="600"/>
                </a:spcBef>
                <a:defRPr b="1">
                  <a:solidFill>
                    <a:srgbClr val="595959"/>
                  </a:solidFill>
                  <a:latin typeface="Roboto Slab"/>
                  <a:ea typeface="Roboto Slab"/>
                  <a:cs typeface="Roboto Slab"/>
                  <a:sym typeface="Roboto Slab"/>
                </a:defRPr>
              </a:pPr>
              <a:r>
                <a:t>Q1- A patient with acute bacterial infection will have as increased number of:</a:t>
              </a:r>
              <a:br/>
              <a:r>
                <a:rPr b="0"/>
                <a:t>A) neutrophils</a:t>
              </a:r>
              <a:br>
                <a:rPr b="0"/>
              </a:br>
              <a:r>
                <a:rPr b="0"/>
                <a:t>B) macrophages</a:t>
              </a:r>
              <a:br>
                <a:rPr b="0"/>
              </a:br>
              <a:r>
                <a:rPr b="0"/>
                <a:t>C) eosinophils</a:t>
              </a:r>
              <a:br>
                <a:rPr b="0"/>
              </a:br>
              <a:r>
                <a:rPr b="0"/>
                <a:t>D) lymphocytes</a:t>
              </a:r>
            </a:p>
          </p:txBody>
        </p:sp>
      </p:grpSp>
      <p:grpSp>
        <p:nvGrpSpPr>
          <p:cNvPr id="247" name="Google Shape;210;p26"/>
          <p:cNvGrpSpPr/>
          <p:nvPr/>
        </p:nvGrpSpPr>
        <p:grpSpPr>
          <a:xfrm>
            <a:off x="5129724" y="2392850"/>
            <a:ext cx="2285101" cy="2020201"/>
            <a:chOff x="0" y="0"/>
            <a:chExt cx="2285100" cy="2020199"/>
          </a:xfrm>
        </p:grpSpPr>
        <p:sp>
          <p:nvSpPr>
            <p:cNvPr id="245" name="Rectangle"/>
            <p:cNvSpPr/>
            <p:nvPr/>
          </p:nvSpPr>
          <p:spPr>
            <a:xfrm>
              <a:off x="-1" y="0"/>
              <a:ext cx="2285102" cy="2020200"/>
            </a:xfrm>
            <a:prstGeom prst="rect">
              <a:avLst/>
            </a:prstGeom>
            <a:noFill/>
            <a:ln w="9525" cap="flat">
              <a:solidFill>
                <a:srgbClr val="000000"/>
              </a:solidFill>
              <a:prstDash val="dot"/>
              <a:round/>
            </a:ln>
            <a:effectLst/>
          </p:spPr>
          <p:txBody>
            <a:bodyPr wrap="square" lIns="0" tIns="0" rIns="0" bIns="0" numCol="1" anchor="t">
              <a:noAutofit/>
            </a:bodyPr>
            <a:lstStyle/>
            <a:p>
              <a:pPr>
                <a:spcBef>
                  <a:spcPts val="600"/>
                </a:spcBef>
                <a:defRPr>
                  <a:solidFill>
                    <a:srgbClr val="595959"/>
                  </a:solidFill>
                  <a:latin typeface="Roboto Slab"/>
                  <a:ea typeface="Roboto Slab"/>
                  <a:cs typeface="Roboto Slab"/>
                  <a:sym typeface="Roboto Slab"/>
                </a:defRPr>
              </a:pPr>
            </a:p>
          </p:txBody>
        </p:sp>
        <p:sp>
          <p:nvSpPr>
            <p:cNvPr id="246" name="Q3-One of the following is seen in acute inflammation? A) Exudate  B) Transudate  C) Mainly monocytes (macrophages)  D) Very slow"/>
            <p:cNvSpPr txBox="1"/>
            <p:nvPr/>
          </p:nvSpPr>
          <p:spPr>
            <a:xfrm>
              <a:off x="-1" y="0"/>
              <a:ext cx="2285102" cy="1910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spcBef>
                  <a:spcPts val="600"/>
                </a:spcBef>
                <a:defRPr b="1">
                  <a:solidFill>
                    <a:srgbClr val="595959"/>
                  </a:solidFill>
                  <a:latin typeface="Roboto Slab"/>
                  <a:ea typeface="Roboto Slab"/>
                  <a:cs typeface="Roboto Slab"/>
                  <a:sym typeface="Roboto Slab"/>
                </a:defRPr>
              </a:pPr>
              <a:r>
                <a:t>Q3-One of the following is seen in acute inflammation?</a:t>
              </a:r>
              <a:br/>
              <a:r>
                <a:rPr b="0"/>
                <a:t>A) Exudate </a:t>
              </a:r>
              <a:br>
                <a:rPr b="0"/>
              </a:br>
              <a:r>
                <a:rPr b="0"/>
                <a:t>B) Transudate </a:t>
              </a:r>
              <a:br>
                <a:rPr b="0"/>
              </a:br>
              <a:r>
                <a:rPr b="0"/>
                <a:t>C) Mainly monocytes (macrophages) </a:t>
              </a:r>
              <a:br>
                <a:rPr b="0"/>
              </a:br>
              <a:r>
                <a:rPr b="0"/>
                <a:t>D) Very slow</a:t>
              </a:r>
            </a:p>
          </p:txBody>
        </p:sp>
      </p:grpSp>
      <p:grpSp>
        <p:nvGrpSpPr>
          <p:cNvPr id="250" name="Google Shape;211;p26"/>
          <p:cNvGrpSpPr/>
          <p:nvPr/>
        </p:nvGrpSpPr>
        <p:grpSpPr>
          <a:xfrm>
            <a:off x="299674" y="4870249"/>
            <a:ext cx="2285102" cy="2020201"/>
            <a:chOff x="0" y="0"/>
            <a:chExt cx="2285100" cy="2020199"/>
          </a:xfrm>
        </p:grpSpPr>
        <p:sp>
          <p:nvSpPr>
            <p:cNvPr id="248" name="Rectangle"/>
            <p:cNvSpPr/>
            <p:nvPr/>
          </p:nvSpPr>
          <p:spPr>
            <a:xfrm>
              <a:off x="-1" y="0"/>
              <a:ext cx="2285102" cy="2020200"/>
            </a:xfrm>
            <a:prstGeom prst="rect">
              <a:avLst/>
            </a:prstGeom>
            <a:noFill/>
            <a:ln w="9525" cap="flat">
              <a:solidFill>
                <a:srgbClr val="000000"/>
              </a:solidFill>
              <a:prstDash val="dot"/>
              <a:round/>
            </a:ln>
            <a:effectLst/>
          </p:spPr>
          <p:txBody>
            <a:bodyPr wrap="square" lIns="0" tIns="0" rIns="0" bIns="0" numCol="1" anchor="t">
              <a:noAutofit/>
            </a:bodyPr>
            <a:lstStyle/>
            <a:p>
              <a:pPr>
                <a:spcBef>
                  <a:spcPts val="600"/>
                </a:spcBef>
                <a:defRPr sz="1300">
                  <a:solidFill>
                    <a:srgbClr val="666666"/>
                  </a:solidFill>
                  <a:latin typeface="Roboto Slab"/>
                  <a:ea typeface="Roboto Slab"/>
                  <a:cs typeface="Roboto Slab"/>
                  <a:sym typeface="Roboto Slab"/>
                </a:defRPr>
              </a:pPr>
            </a:p>
          </p:txBody>
        </p:sp>
        <p:sp>
          <p:nvSpPr>
            <p:cNvPr id="249" name="Q4-Vasodilation and  increases in vascular permeability is caused by which of the following chemical mediators? A) histamine  B) LTB4 C) TNF D) C5a"/>
            <p:cNvSpPr txBox="1"/>
            <p:nvPr/>
          </p:nvSpPr>
          <p:spPr>
            <a:xfrm>
              <a:off x="-1" y="0"/>
              <a:ext cx="2285102" cy="2011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spcBef>
                  <a:spcPts val="600"/>
                </a:spcBef>
                <a:defRPr b="1" sz="1300">
                  <a:solidFill>
                    <a:srgbClr val="666666"/>
                  </a:solidFill>
                  <a:latin typeface="Roboto Slab"/>
                  <a:ea typeface="Roboto Slab"/>
                  <a:cs typeface="Roboto Slab"/>
                  <a:sym typeface="Roboto Slab"/>
                </a:defRPr>
              </a:pPr>
              <a:r>
                <a:t>Q4-Vasodilation and  increases in vascular permeability is caused by which of the following chemical mediators?</a:t>
              </a:r>
              <a:br/>
              <a:r>
                <a:rPr b="0"/>
                <a:t>A) histamine </a:t>
              </a:r>
              <a:br>
                <a:rPr b="0"/>
              </a:br>
              <a:r>
                <a:rPr b="0"/>
                <a:t>B) LTB4</a:t>
              </a:r>
              <a:br>
                <a:rPr b="0"/>
              </a:br>
              <a:r>
                <a:rPr b="0"/>
                <a:t>C) TNF</a:t>
              </a:r>
              <a:br>
                <a:rPr b="0"/>
              </a:br>
              <a:r>
                <a:rPr b="0"/>
                <a:t>D) C5a</a:t>
              </a:r>
            </a:p>
          </p:txBody>
        </p:sp>
      </p:grpSp>
      <p:grpSp>
        <p:nvGrpSpPr>
          <p:cNvPr id="253" name="Google Shape;212;p26"/>
          <p:cNvGrpSpPr/>
          <p:nvPr/>
        </p:nvGrpSpPr>
        <p:grpSpPr>
          <a:xfrm>
            <a:off x="2714699" y="4870249"/>
            <a:ext cx="2285102" cy="2020201"/>
            <a:chOff x="0" y="0"/>
            <a:chExt cx="2285100" cy="2020199"/>
          </a:xfrm>
        </p:grpSpPr>
        <p:sp>
          <p:nvSpPr>
            <p:cNvPr id="251" name="Rectangle"/>
            <p:cNvSpPr/>
            <p:nvPr/>
          </p:nvSpPr>
          <p:spPr>
            <a:xfrm>
              <a:off x="-1" y="0"/>
              <a:ext cx="2285102" cy="2020200"/>
            </a:xfrm>
            <a:prstGeom prst="rect">
              <a:avLst/>
            </a:prstGeom>
            <a:noFill/>
            <a:ln w="9525" cap="flat">
              <a:solidFill>
                <a:srgbClr val="000000"/>
              </a:solidFill>
              <a:prstDash val="dot"/>
              <a:round/>
            </a:ln>
            <a:effectLst/>
          </p:spPr>
          <p:txBody>
            <a:bodyPr wrap="square" lIns="0" tIns="0" rIns="0" bIns="0" numCol="1" anchor="t">
              <a:noAutofit/>
            </a:bodyPr>
            <a:lstStyle/>
            <a:p>
              <a:pPr>
                <a:spcBef>
                  <a:spcPts val="600"/>
                </a:spcBef>
                <a:defRPr sz="1300">
                  <a:solidFill>
                    <a:srgbClr val="595959"/>
                  </a:solidFill>
                  <a:latin typeface="Roboto Slab"/>
                  <a:ea typeface="Roboto Slab"/>
                  <a:cs typeface="Roboto Slab"/>
                  <a:sym typeface="Roboto Slab"/>
                </a:defRPr>
              </a:pPr>
            </a:p>
          </p:txBody>
        </p:sp>
        <p:sp>
          <p:nvSpPr>
            <p:cNvPr id="252" name="Q5-The following is involved is the retraction of endothelial cells: A) Venules B) Capillaries  C) Arterioles  D) Venules arterioles and capillaries"/>
            <p:cNvSpPr txBox="1"/>
            <p:nvPr/>
          </p:nvSpPr>
          <p:spPr>
            <a:xfrm>
              <a:off x="-1" y="0"/>
              <a:ext cx="2285102" cy="1808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spcBef>
                  <a:spcPts val="600"/>
                </a:spcBef>
                <a:defRPr b="1" sz="1300">
                  <a:solidFill>
                    <a:srgbClr val="595959"/>
                  </a:solidFill>
                  <a:latin typeface="Roboto Slab"/>
                  <a:ea typeface="Roboto Slab"/>
                  <a:cs typeface="Roboto Slab"/>
                  <a:sym typeface="Roboto Slab"/>
                </a:defRPr>
              </a:pPr>
              <a:r>
                <a:t>Q5-The following is involved is the retraction of endothelial cells:</a:t>
              </a:r>
              <a:br/>
              <a:r>
                <a:rPr b="0"/>
                <a:t>A) Venules</a:t>
              </a:r>
              <a:br>
                <a:rPr b="0"/>
              </a:br>
              <a:r>
                <a:rPr b="0"/>
                <a:t>B) Capillaries </a:t>
              </a:r>
              <a:br>
                <a:rPr b="0"/>
              </a:br>
              <a:r>
                <a:rPr b="0"/>
                <a:t>C) Arterioles </a:t>
              </a:r>
              <a:br>
                <a:rPr b="0"/>
              </a:br>
              <a:r>
                <a:rPr b="0"/>
                <a:t>D) Venules arterioles and capillaries</a:t>
              </a:r>
            </a:p>
          </p:txBody>
        </p:sp>
      </p:grpSp>
      <p:grpSp>
        <p:nvGrpSpPr>
          <p:cNvPr id="256" name="Google Shape;213;p26"/>
          <p:cNvGrpSpPr/>
          <p:nvPr/>
        </p:nvGrpSpPr>
        <p:grpSpPr>
          <a:xfrm>
            <a:off x="5129724" y="4870249"/>
            <a:ext cx="2285101" cy="2125952"/>
            <a:chOff x="0" y="0"/>
            <a:chExt cx="2285100" cy="2125950"/>
          </a:xfrm>
        </p:grpSpPr>
        <p:sp>
          <p:nvSpPr>
            <p:cNvPr id="254" name="Rectangle"/>
            <p:cNvSpPr/>
            <p:nvPr/>
          </p:nvSpPr>
          <p:spPr>
            <a:xfrm>
              <a:off x="0" y="0"/>
              <a:ext cx="2285101" cy="2020200"/>
            </a:xfrm>
            <a:prstGeom prst="rect">
              <a:avLst/>
            </a:prstGeom>
            <a:noFill/>
            <a:ln w="9525" cap="flat">
              <a:solidFill>
                <a:srgbClr val="000000"/>
              </a:solidFill>
              <a:prstDash val="dot"/>
              <a:round/>
            </a:ln>
            <a:effectLst/>
          </p:spPr>
          <p:txBody>
            <a:bodyPr wrap="square" lIns="0" tIns="0" rIns="0" bIns="0" numCol="1" anchor="t">
              <a:noAutofit/>
            </a:bodyPr>
            <a:lstStyle/>
            <a:p>
              <a:pPr>
                <a:defRPr>
                  <a:solidFill>
                    <a:srgbClr val="595959"/>
                  </a:solidFill>
                  <a:latin typeface="Roboto Slab"/>
                  <a:ea typeface="Roboto Slab"/>
                  <a:cs typeface="Roboto Slab"/>
                  <a:sym typeface="Roboto Slab"/>
                </a:defRPr>
              </a:pPr>
            </a:p>
          </p:txBody>
        </p:sp>
        <p:sp>
          <p:nvSpPr>
            <p:cNvPr id="255" name="Q6-The following is involved in endothelial injury: A) Venules B) Capillaries  C) Arterioles  D) Venules arterioles and capillaries"/>
            <p:cNvSpPr txBox="1"/>
            <p:nvPr/>
          </p:nvSpPr>
          <p:spPr>
            <a:xfrm>
              <a:off x="0" y="0"/>
              <a:ext cx="2285101" cy="21259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spcBef>
                  <a:spcPts val="600"/>
                </a:spcBef>
                <a:defRPr b="1">
                  <a:solidFill>
                    <a:srgbClr val="595959"/>
                  </a:solidFill>
                  <a:latin typeface="Roboto Slab"/>
                  <a:ea typeface="Roboto Slab"/>
                  <a:cs typeface="Roboto Slab"/>
                  <a:sym typeface="Roboto Slab"/>
                </a:defRPr>
              </a:pPr>
              <a:r>
                <a:t>Q6-The following is involved in endothelial injury:</a:t>
              </a:r>
              <a:br/>
              <a:r>
                <a:rPr b="0"/>
                <a:t>A) Venules</a:t>
              </a:r>
              <a:br>
                <a:rPr b="0"/>
              </a:br>
              <a:r>
                <a:rPr b="0"/>
                <a:t>B) Capillaries </a:t>
              </a:r>
              <a:br>
                <a:rPr b="0"/>
              </a:br>
              <a:r>
                <a:rPr b="0"/>
                <a:t>C) Arterioles </a:t>
              </a:r>
              <a:br>
                <a:rPr b="0"/>
              </a:br>
              <a:r>
                <a:rPr b="0"/>
                <a:t>D) Venules arterioles and capillaries</a:t>
              </a:r>
            </a:p>
          </p:txBody>
        </p:sp>
      </p:grpSp>
      <p:grpSp>
        <p:nvGrpSpPr>
          <p:cNvPr id="259" name="Google Shape;214;p26"/>
          <p:cNvGrpSpPr/>
          <p:nvPr/>
        </p:nvGrpSpPr>
        <p:grpSpPr>
          <a:xfrm>
            <a:off x="299674" y="7347649"/>
            <a:ext cx="2285102" cy="2214851"/>
            <a:chOff x="0" y="0"/>
            <a:chExt cx="2285100" cy="2214850"/>
          </a:xfrm>
        </p:grpSpPr>
        <p:sp>
          <p:nvSpPr>
            <p:cNvPr id="257" name="Rectangle"/>
            <p:cNvSpPr/>
            <p:nvPr/>
          </p:nvSpPr>
          <p:spPr>
            <a:xfrm>
              <a:off x="0" y="0"/>
              <a:ext cx="2285101" cy="2020200"/>
            </a:xfrm>
            <a:prstGeom prst="rect">
              <a:avLst/>
            </a:prstGeom>
            <a:noFill/>
            <a:ln w="9525" cap="flat">
              <a:solidFill>
                <a:srgbClr val="000000"/>
              </a:solidFill>
              <a:prstDash val="dot"/>
              <a:round/>
            </a:ln>
            <a:effectLst/>
          </p:spPr>
          <p:txBody>
            <a:bodyPr wrap="square" lIns="0" tIns="0" rIns="0" bIns="0" numCol="1" anchor="t">
              <a:noAutofit/>
            </a:bodyPr>
            <a:lstStyle/>
            <a:p>
              <a:pPr>
                <a:spcBef>
                  <a:spcPts val="600"/>
                </a:spcBef>
                <a:defRPr b="1">
                  <a:solidFill>
                    <a:srgbClr val="595959"/>
                  </a:solidFill>
                  <a:latin typeface="Roboto Slab"/>
                  <a:ea typeface="Roboto Slab"/>
                  <a:cs typeface="Roboto Slab"/>
                  <a:sym typeface="Roboto Slab"/>
                </a:defRPr>
              </a:pPr>
            </a:p>
          </p:txBody>
        </p:sp>
        <p:sp>
          <p:nvSpPr>
            <p:cNvPr id="258" name="Q7-Cardinal signs of inflammation are caused by what?"/>
            <p:cNvSpPr txBox="1"/>
            <p:nvPr/>
          </p:nvSpPr>
          <p:spPr>
            <a:xfrm>
              <a:off x="0" y="0"/>
              <a:ext cx="2285101" cy="22148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spcBef>
                  <a:spcPts val="600"/>
                </a:spcBef>
                <a:defRPr b="1">
                  <a:solidFill>
                    <a:srgbClr val="595959"/>
                  </a:solidFill>
                  <a:latin typeface="Roboto Slab"/>
                  <a:ea typeface="Roboto Slab"/>
                  <a:cs typeface="Roboto Slab"/>
                  <a:sym typeface="Roboto Slab"/>
                </a:defRPr>
              </a:pPr>
              <a:r>
                <a:t>Q7-Cardinal signs of inflammation are caused by what? </a:t>
              </a:r>
            </a:p>
            <a:p>
              <a:pPr>
                <a:spcBef>
                  <a:spcPts val="600"/>
                </a:spcBef>
              </a:pPr>
              <a:endParaRPr b="1">
                <a:solidFill>
                  <a:srgbClr val="595959"/>
                </a:solidFill>
                <a:latin typeface="Roboto Slab"/>
                <a:ea typeface="Roboto Slab"/>
                <a:cs typeface="Roboto Slab"/>
                <a:sym typeface="Roboto Slab"/>
              </a:endParaRPr>
            </a:p>
            <a:p>
              <a:pPr>
                <a:spcBef>
                  <a:spcPts val="600"/>
                </a:spcBef>
              </a:pPr>
              <a:endParaRPr b="1">
                <a:solidFill>
                  <a:srgbClr val="595959"/>
                </a:solidFill>
                <a:latin typeface="Roboto Slab"/>
                <a:ea typeface="Roboto Slab"/>
                <a:cs typeface="Roboto Slab"/>
                <a:sym typeface="Roboto Slab"/>
              </a:endParaRPr>
            </a:p>
            <a:p>
              <a:pPr>
                <a:spcBef>
                  <a:spcPts val="600"/>
                </a:spcBef>
              </a:pPr>
              <a:endParaRPr b="1">
                <a:solidFill>
                  <a:srgbClr val="595959"/>
                </a:solidFill>
                <a:latin typeface="Roboto Slab"/>
                <a:ea typeface="Roboto Slab"/>
                <a:cs typeface="Roboto Slab"/>
                <a:sym typeface="Roboto Slab"/>
              </a:endParaRPr>
            </a:p>
            <a:p>
              <a:pPr>
                <a:spcBef>
                  <a:spcPts val="600"/>
                </a:spcBef>
                <a:defRPr b="1">
                  <a:solidFill>
                    <a:srgbClr val="595959"/>
                  </a:solidFill>
                  <a:latin typeface="Roboto Slab"/>
                  <a:ea typeface="Roboto Slab"/>
                  <a:cs typeface="Roboto Slab"/>
                  <a:sym typeface="Roboto Slab"/>
                </a:defRPr>
              </a:pPr>
              <a:br/>
            </a:p>
          </p:txBody>
        </p:sp>
      </p:grpSp>
      <p:grpSp>
        <p:nvGrpSpPr>
          <p:cNvPr id="262" name="Google Shape;215;p26"/>
          <p:cNvGrpSpPr/>
          <p:nvPr/>
        </p:nvGrpSpPr>
        <p:grpSpPr>
          <a:xfrm>
            <a:off x="2714699" y="7347649"/>
            <a:ext cx="2285102" cy="2020201"/>
            <a:chOff x="0" y="0"/>
            <a:chExt cx="2285100" cy="2020199"/>
          </a:xfrm>
        </p:grpSpPr>
        <p:sp>
          <p:nvSpPr>
            <p:cNvPr id="260" name="Rectangle"/>
            <p:cNvSpPr/>
            <p:nvPr/>
          </p:nvSpPr>
          <p:spPr>
            <a:xfrm>
              <a:off x="-1" y="0"/>
              <a:ext cx="2285102" cy="2020200"/>
            </a:xfrm>
            <a:prstGeom prst="rect">
              <a:avLst/>
            </a:prstGeom>
            <a:noFill/>
            <a:ln w="9525" cap="flat">
              <a:solidFill>
                <a:srgbClr val="000000"/>
              </a:solidFill>
              <a:prstDash val="dot"/>
              <a:round/>
            </a:ln>
            <a:effectLst/>
          </p:spPr>
          <p:txBody>
            <a:bodyPr wrap="square" lIns="0" tIns="0" rIns="0" bIns="0" numCol="1" anchor="t">
              <a:noAutofit/>
            </a:bodyPr>
            <a:lstStyle/>
            <a:p>
              <a:pPr>
                <a:defRPr b="1">
                  <a:solidFill>
                    <a:srgbClr val="595959"/>
                  </a:solidFill>
                  <a:latin typeface="Roboto Slab"/>
                  <a:ea typeface="Roboto Slab"/>
                  <a:cs typeface="Roboto Slab"/>
                  <a:sym typeface="Roboto Slab"/>
                </a:defRPr>
              </a:pPr>
            </a:p>
          </p:txBody>
        </p:sp>
        <p:sp>
          <p:nvSpPr>
            <p:cNvPr id="261" name="Q8-list the 5 cardinal signs of inflammation (external manifestation of inflammation)?"/>
            <p:cNvSpPr txBox="1"/>
            <p:nvPr/>
          </p:nvSpPr>
          <p:spPr>
            <a:xfrm>
              <a:off x="-1" y="0"/>
              <a:ext cx="2285102" cy="12623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spcBef>
                  <a:spcPts val="600"/>
                </a:spcBef>
                <a:defRPr b="1">
                  <a:solidFill>
                    <a:srgbClr val="595959"/>
                  </a:solidFill>
                  <a:latin typeface="Roboto Slab"/>
                  <a:ea typeface="Roboto Slab"/>
                  <a:cs typeface="Roboto Slab"/>
                  <a:sym typeface="Roboto Slab"/>
                </a:defRPr>
              </a:lvl1pPr>
            </a:lstStyle>
            <a:p>
              <a:pPr/>
              <a:r>
                <a:t>Q8-list the 5 cardinal signs of inflammation (external manifestation of inflammation)?</a:t>
              </a:r>
            </a:p>
          </p:txBody>
        </p:sp>
      </p:grpSp>
      <p:grpSp>
        <p:nvGrpSpPr>
          <p:cNvPr id="265" name="Google Shape;216;p26"/>
          <p:cNvGrpSpPr/>
          <p:nvPr/>
        </p:nvGrpSpPr>
        <p:grpSpPr>
          <a:xfrm>
            <a:off x="5129724" y="7347649"/>
            <a:ext cx="2285101" cy="2020201"/>
            <a:chOff x="0" y="0"/>
            <a:chExt cx="2285100" cy="2020199"/>
          </a:xfrm>
        </p:grpSpPr>
        <p:sp>
          <p:nvSpPr>
            <p:cNvPr id="263" name="Rectangle"/>
            <p:cNvSpPr/>
            <p:nvPr/>
          </p:nvSpPr>
          <p:spPr>
            <a:xfrm>
              <a:off x="-1" y="0"/>
              <a:ext cx="2285102" cy="2020200"/>
            </a:xfrm>
            <a:prstGeom prst="rect">
              <a:avLst/>
            </a:prstGeom>
            <a:noFill/>
            <a:ln w="9525" cap="flat">
              <a:solidFill>
                <a:srgbClr val="000000"/>
              </a:solidFill>
              <a:prstDash val="dot"/>
              <a:round/>
            </a:ln>
            <a:effectLst/>
          </p:spPr>
          <p:txBody>
            <a:bodyPr wrap="square" lIns="0" tIns="0" rIns="0" bIns="0" numCol="1" anchor="t">
              <a:noAutofit/>
            </a:bodyPr>
            <a:lstStyle/>
            <a:p>
              <a:pPr>
                <a:spcBef>
                  <a:spcPts val="600"/>
                </a:spcBef>
                <a:defRPr b="1">
                  <a:solidFill>
                    <a:srgbClr val="595959"/>
                  </a:solidFill>
                  <a:latin typeface="Roboto Slab"/>
                  <a:ea typeface="Roboto Slab"/>
                  <a:cs typeface="Roboto Slab"/>
                  <a:sym typeface="Roboto Slab"/>
                </a:defRPr>
              </a:pPr>
            </a:p>
          </p:txBody>
        </p:sp>
        <p:sp>
          <p:nvSpPr>
            <p:cNvPr id="264" name="Q9-On microscopic examination finding of Rouleaux formation (stacking of RBCs) of RBCs means there what?"/>
            <p:cNvSpPr txBox="1"/>
            <p:nvPr/>
          </p:nvSpPr>
          <p:spPr>
            <a:xfrm>
              <a:off x="-1" y="0"/>
              <a:ext cx="2285102" cy="14782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spcBef>
                  <a:spcPts val="600"/>
                </a:spcBef>
                <a:defRPr b="1">
                  <a:solidFill>
                    <a:srgbClr val="595959"/>
                  </a:solidFill>
                  <a:latin typeface="Roboto Slab"/>
                  <a:ea typeface="Roboto Slab"/>
                  <a:cs typeface="Roboto Slab"/>
                  <a:sym typeface="Roboto Slab"/>
                </a:defRPr>
              </a:lvl1pPr>
            </a:lstStyle>
            <a:p>
              <a:pPr/>
              <a:r>
                <a:t>Q9-On microscopic examination finding of Rouleaux formation (stacking of RBCs) of RBCs means there what?</a:t>
              </a:r>
            </a:p>
          </p:txBody>
        </p:sp>
      </p:grpSp>
      <p:sp>
        <p:nvSpPr>
          <p:cNvPr id="266" name="Google Shape;217;p26"/>
          <p:cNvSpPr txBox="1"/>
          <p:nvPr/>
        </p:nvSpPr>
        <p:spPr>
          <a:xfrm>
            <a:off x="1010875" y="1926625"/>
            <a:ext cx="1000201" cy="462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800">
                <a:solidFill>
                  <a:srgbClr val="FF0000"/>
                </a:solidFill>
                <a:latin typeface="Roboto Slab"/>
                <a:ea typeface="Roboto Slab"/>
                <a:cs typeface="Roboto Slab"/>
                <a:sym typeface="Roboto Slab"/>
              </a:defRPr>
            </a:lvl1pPr>
          </a:lstStyle>
          <a:p>
            <a:pPr/>
            <a:r>
              <a:t>MCQ’s</a:t>
            </a:r>
          </a:p>
        </p:txBody>
      </p:sp>
      <p:sp>
        <p:nvSpPr>
          <p:cNvPr id="267" name="Google Shape;218;p26"/>
          <p:cNvSpPr txBox="1"/>
          <p:nvPr/>
        </p:nvSpPr>
        <p:spPr>
          <a:xfrm>
            <a:off x="1083575" y="6885950"/>
            <a:ext cx="1000201" cy="462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1800">
                <a:solidFill>
                  <a:srgbClr val="FF0000"/>
                </a:solidFill>
                <a:latin typeface="Roboto Slab"/>
                <a:ea typeface="Roboto Slab"/>
                <a:cs typeface="Roboto Slab"/>
                <a:sym typeface="Roboto Slab"/>
              </a:defRPr>
            </a:lvl1pPr>
          </a:lstStyle>
          <a:p>
            <a:pPr/>
            <a:r>
              <a:t>SAQ’s</a:t>
            </a:r>
          </a:p>
        </p:txBody>
      </p:sp>
      <p:sp>
        <p:nvSpPr>
          <p:cNvPr id="268" name="Google Shape;219;p26"/>
          <p:cNvSpPr txBox="1"/>
          <p:nvPr/>
        </p:nvSpPr>
        <p:spPr>
          <a:xfrm rot="5400000">
            <a:off x="1470283" y="9326083"/>
            <a:ext cx="601501" cy="15994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a:solidFill>
                  <a:srgbClr val="999999"/>
                </a:solidFill>
              </a:defRPr>
            </a:pPr>
            <a:r>
              <a:t>1: A</a:t>
            </a:r>
          </a:p>
          <a:p>
            <a:pPr>
              <a:defRPr>
                <a:solidFill>
                  <a:srgbClr val="999999"/>
                </a:solidFill>
              </a:defRPr>
            </a:pPr>
            <a:r>
              <a:t>2: D</a:t>
            </a:r>
          </a:p>
          <a:p>
            <a:pPr>
              <a:defRPr>
                <a:solidFill>
                  <a:srgbClr val="999999"/>
                </a:solidFill>
              </a:defRPr>
            </a:pPr>
            <a:r>
              <a:t>3: A</a:t>
            </a:r>
          </a:p>
          <a:p>
            <a:pPr>
              <a:defRPr>
                <a:solidFill>
                  <a:srgbClr val="999999"/>
                </a:solidFill>
              </a:defRPr>
            </a:pPr>
            <a:r>
              <a:t>4: A</a:t>
            </a:r>
          </a:p>
          <a:p>
            <a:pPr>
              <a:defRPr>
                <a:solidFill>
                  <a:srgbClr val="999999"/>
                </a:solidFill>
              </a:defRPr>
            </a:pPr>
            <a:r>
              <a:t>5: A</a:t>
            </a:r>
          </a:p>
          <a:p>
            <a:pPr>
              <a:defRPr>
                <a:solidFill>
                  <a:srgbClr val="999999"/>
                </a:solidFill>
              </a:defRPr>
            </a:pPr>
            <a:r>
              <a:t>6: D</a:t>
            </a:r>
          </a:p>
          <a:p>
            <a:pPr>
              <a:defRPr>
                <a:solidFill>
                  <a:srgbClr val="999999"/>
                </a:solidFill>
              </a:defRPr>
            </a:pPr>
            <a:r>
              <a:t>10: F</a:t>
            </a:r>
          </a:p>
        </p:txBody>
      </p:sp>
      <p:grpSp>
        <p:nvGrpSpPr>
          <p:cNvPr id="271" name="Google Shape;220;p26"/>
          <p:cNvGrpSpPr/>
          <p:nvPr/>
        </p:nvGrpSpPr>
        <p:grpSpPr>
          <a:xfrm>
            <a:off x="1372950" y="8924125"/>
            <a:ext cx="1201801" cy="589251"/>
            <a:chOff x="0" y="0"/>
            <a:chExt cx="1201799" cy="589249"/>
          </a:xfrm>
        </p:grpSpPr>
        <p:sp>
          <p:nvSpPr>
            <p:cNvPr id="269" name="Rectangle"/>
            <p:cNvSpPr/>
            <p:nvPr/>
          </p:nvSpPr>
          <p:spPr>
            <a:xfrm>
              <a:off x="0" y="0"/>
              <a:ext cx="1201800" cy="443701"/>
            </a:xfrm>
            <a:prstGeom prst="rect">
              <a:avLst/>
            </a:prstGeom>
            <a:noFill/>
            <a:ln w="9525" cap="flat">
              <a:solidFill>
                <a:srgbClr val="000000"/>
              </a:solidFill>
              <a:prstDash val="dot"/>
              <a:round/>
            </a:ln>
            <a:effectLst/>
          </p:spPr>
          <p:txBody>
            <a:bodyPr wrap="square" lIns="0" tIns="0" rIns="0" bIns="0" numCol="1" anchor="t">
              <a:noAutofit/>
            </a:bodyPr>
            <a:lstStyle/>
            <a:p>
              <a:pPr>
                <a:defRPr>
                  <a:solidFill>
                    <a:srgbClr val="595959"/>
                  </a:solidFill>
                </a:defRPr>
              </a:pPr>
            </a:p>
          </p:txBody>
        </p:sp>
        <p:sp>
          <p:nvSpPr>
            <p:cNvPr id="270" name="Vascular changed and leukocyte recruitment and activation"/>
            <p:cNvSpPr txBox="1"/>
            <p:nvPr/>
          </p:nvSpPr>
          <p:spPr>
            <a:xfrm>
              <a:off x="0" y="0"/>
              <a:ext cx="1201800" cy="5892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700">
                  <a:solidFill>
                    <a:srgbClr val="595959"/>
                  </a:solidFill>
                  <a:latin typeface="Roboto Slab"/>
                  <a:ea typeface="Roboto Slab"/>
                  <a:cs typeface="Roboto Slab"/>
                  <a:sym typeface="Roboto Slab"/>
                </a:defRPr>
              </a:pPr>
              <a:r>
                <a:t>Vascular changed and leukocyte recruitment and</a:t>
              </a:r>
              <a:r>
                <a:rPr sz="600"/>
                <a:t> </a:t>
              </a:r>
              <a:r>
                <a:t>activation</a:t>
              </a:r>
            </a:p>
          </p:txBody>
        </p:sp>
      </p:grpSp>
      <p:grpSp>
        <p:nvGrpSpPr>
          <p:cNvPr id="274" name="Google Shape;221;p26"/>
          <p:cNvGrpSpPr/>
          <p:nvPr/>
        </p:nvGrpSpPr>
        <p:grpSpPr>
          <a:xfrm>
            <a:off x="6213025" y="8924125"/>
            <a:ext cx="1201801" cy="443701"/>
            <a:chOff x="0" y="0"/>
            <a:chExt cx="1201799" cy="443700"/>
          </a:xfrm>
        </p:grpSpPr>
        <p:sp>
          <p:nvSpPr>
            <p:cNvPr id="272" name="Rectangle"/>
            <p:cNvSpPr/>
            <p:nvPr/>
          </p:nvSpPr>
          <p:spPr>
            <a:xfrm>
              <a:off x="0" y="-1"/>
              <a:ext cx="1201800" cy="443702"/>
            </a:xfrm>
            <a:prstGeom prst="rect">
              <a:avLst/>
            </a:prstGeom>
            <a:noFill/>
            <a:ln w="9525" cap="flat">
              <a:solidFill>
                <a:srgbClr val="000000"/>
              </a:solidFill>
              <a:prstDash val="dot"/>
              <a:round/>
            </a:ln>
            <a:effectLst/>
          </p:spPr>
          <p:txBody>
            <a:bodyPr wrap="square" lIns="0" tIns="0" rIns="0" bIns="0" numCol="1" anchor="ctr">
              <a:noAutofit/>
            </a:bodyPr>
            <a:lstStyle/>
            <a:p>
              <a:pPr algn="ctr">
                <a:defRPr sz="1000">
                  <a:solidFill>
                    <a:srgbClr val="595959"/>
                  </a:solidFill>
                  <a:latin typeface="Roboto Slab"/>
                  <a:ea typeface="Roboto Slab"/>
                  <a:cs typeface="Roboto Slab"/>
                  <a:sym typeface="Roboto Slab"/>
                </a:defRPr>
              </a:pPr>
            </a:p>
          </p:txBody>
        </p:sp>
        <p:sp>
          <p:nvSpPr>
            <p:cNvPr id="273" name="Inflammation"/>
            <p:cNvSpPr txBox="1"/>
            <p:nvPr/>
          </p:nvSpPr>
          <p:spPr>
            <a:xfrm>
              <a:off x="0" y="54224"/>
              <a:ext cx="1201800" cy="3352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sz="1000">
                  <a:solidFill>
                    <a:srgbClr val="595959"/>
                  </a:solidFill>
                  <a:latin typeface="Roboto Slab"/>
                  <a:ea typeface="Roboto Slab"/>
                  <a:cs typeface="Roboto Slab"/>
                  <a:sym typeface="Roboto Slab"/>
                </a:defRPr>
              </a:lvl1pPr>
            </a:lstStyle>
            <a:p>
              <a:pPr/>
              <a:r>
                <a:t>Inflammation</a:t>
              </a:r>
            </a:p>
          </p:txBody>
        </p:sp>
      </p:grpSp>
      <p:grpSp>
        <p:nvGrpSpPr>
          <p:cNvPr id="277" name="Google Shape;222;p26"/>
          <p:cNvGrpSpPr/>
          <p:nvPr/>
        </p:nvGrpSpPr>
        <p:grpSpPr>
          <a:xfrm>
            <a:off x="3797999" y="8862575"/>
            <a:ext cx="1201801" cy="716251"/>
            <a:chOff x="0" y="0"/>
            <a:chExt cx="1201799" cy="716249"/>
          </a:xfrm>
        </p:grpSpPr>
        <p:sp>
          <p:nvSpPr>
            <p:cNvPr id="275" name="Rectangle"/>
            <p:cNvSpPr/>
            <p:nvPr/>
          </p:nvSpPr>
          <p:spPr>
            <a:xfrm>
              <a:off x="0" y="0"/>
              <a:ext cx="1201800" cy="505200"/>
            </a:xfrm>
            <a:prstGeom prst="rect">
              <a:avLst/>
            </a:prstGeom>
            <a:noFill/>
            <a:ln w="9525" cap="flat">
              <a:solidFill>
                <a:srgbClr val="000000"/>
              </a:solidFill>
              <a:prstDash val="dot"/>
              <a:round/>
            </a:ln>
            <a:effectLst/>
          </p:spPr>
          <p:txBody>
            <a:bodyPr wrap="square" lIns="0" tIns="0" rIns="0" bIns="0" numCol="1" anchor="t">
              <a:noAutofit/>
            </a:bodyPr>
            <a:lstStyle/>
            <a:p>
              <a:pPr>
                <a:defRPr sz="600">
                  <a:solidFill>
                    <a:srgbClr val="595959"/>
                  </a:solidFill>
                  <a:latin typeface="Roboto Slab"/>
                  <a:ea typeface="Roboto Slab"/>
                  <a:cs typeface="Roboto Slab"/>
                  <a:sym typeface="Roboto Slab"/>
                </a:defRPr>
              </a:pPr>
            </a:p>
          </p:txBody>
        </p:sp>
        <p:sp>
          <p:nvSpPr>
            <p:cNvPr id="276" name="Tumors swelling  Rubor redness  Calor warmth  Dolor pain Functio laesa loss of function"/>
            <p:cNvSpPr txBox="1"/>
            <p:nvPr/>
          </p:nvSpPr>
          <p:spPr>
            <a:xfrm>
              <a:off x="0" y="0"/>
              <a:ext cx="1201800" cy="7162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600">
                  <a:solidFill>
                    <a:srgbClr val="595959"/>
                  </a:solidFill>
                  <a:latin typeface="Roboto Slab"/>
                  <a:ea typeface="Roboto Slab"/>
                  <a:cs typeface="Roboto Slab"/>
                  <a:sym typeface="Roboto Slab"/>
                </a:defRPr>
              </a:pPr>
              <a:r>
                <a:t>Tumors swelling  Rubor redness  Calor warmth  Dolor pain Functio laesa loss of function</a:t>
              </a:r>
            </a:p>
            <a:p>
              <a:pPr/>
              <a:endParaRPr sz="600">
                <a:solidFill>
                  <a:srgbClr val="595959"/>
                </a:solidFill>
                <a:latin typeface="Roboto Slab"/>
                <a:ea typeface="Roboto Slab"/>
                <a:cs typeface="Roboto Slab"/>
                <a:sym typeface="Roboto Slab"/>
              </a:endParaRPr>
            </a:p>
          </p:txBody>
        </p:sp>
      </p:grpSp>
      <p:grpSp>
        <p:nvGrpSpPr>
          <p:cNvPr id="280" name="Google Shape;223;p26"/>
          <p:cNvGrpSpPr/>
          <p:nvPr/>
        </p:nvGrpSpPr>
        <p:grpSpPr>
          <a:xfrm>
            <a:off x="2765499" y="9728275"/>
            <a:ext cx="2285102" cy="686401"/>
            <a:chOff x="0" y="0"/>
            <a:chExt cx="2285100" cy="686400"/>
          </a:xfrm>
        </p:grpSpPr>
        <p:sp>
          <p:nvSpPr>
            <p:cNvPr id="278" name="Rectangle"/>
            <p:cNvSpPr/>
            <p:nvPr/>
          </p:nvSpPr>
          <p:spPr>
            <a:xfrm>
              <a:off x="-1" y="-1"/>
              <a:ext cx="2285102" cy="686402"/>
            </a:xfrm>
            <a:prstGeom prst="rect">
              <a:avLst/>
            </a:prstGeom>
            <a:noFill/>
            <a:ln w="9525" cap="flat">
              <a:solidFill>
                <a:srgbClr val="000000"/>
              </a:solidFill>
              <a:prstDash val="dot"/>
              <a:round/>
            </a:ln>
            <a:effectLst/>
          </p:spPr>
          <p:txBody>
            <a:bodyPr wrap="square" lIns="0" tIns="0" rIns="0" bIns="0" numCol="1" anchor="t">
              <a:noAutofit/>
            </a:bodyPr>
            <a:lstStyle/>
            <a:p>
              <a:pPr>
                <a:spcBef>
                  <a:spcPts val="600"/>
                </a:spcBef>
                <a:defRPr b="1">
                  <a:solidFill>
                    <a:srgbClr val="595959"/>
                  </a:solidFill>
                  <a:latin typeface="Roboto Slab"/>
                  <a:ea typeface="Roboto Slab"/>
                  <a:cs typeface="Roboto Slab"/>
                  <a:sym typeface="Roboto Slab"/>
                </a:defRPr>
              </a:pPr>
            </a:p>
          </p:txBody>
        </p:sp>
        <p:sp>
          <p:nvSpPr>
            <p:cNvPr id="279" name="Q10-Inflammation can occur in dead tissues?"/>
            <p:cNvSpPr txBox="1"/>
            <p:nvPr/>
          </p:nvSpPr>
          <p:spPr>
            <a:xfrm>
              <a:off x="-1" y="-1"/>
              <a:ext cx="2285102" cy="61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spcBef>
                  <a:spcPts val="600"/>
                </a:spcBef>
                <a:defRPr b="1">
                  <a:solidFill>
                    <a:srgbClr val="595959"/>
                  </a:solidFill>
                  <a:latin typeface="Roboto Slab"/>
                  <a:ea typeface="Roboto Slab"/>
                  <a:cs typeface="Roboto Slab"/>
                  <a:sym typeface="Roboto Slab"/>
                </a:defRPr>
              </a:lvl1pPr>
            </a:lstStyle>
            <a:p>
              <a:pPr/>
              <a:r>
                <a:t>Q10-Inflammation can occur in dead tissues?</a:t>
              </a:r>
            </a:p>
          </p:txBody>
        </p:sp>
      </p:grpSp>
      <p:sp>
        <p:nvSpPr>
          <p:cNvPr id="281" name="Google Shape;224;p26"/>
          <p:cNvSpPr txBox="1"/>
          <p:nvPr>
            <p:ph type="sldNum" sz="quarter" idx="2"/>
          </p:nvPr>
        </p:nvSpPr>
        <p:spPr>
          <a:xfrm>
            <a:off x="-1" y="10245625"/>
            <a:ext cx="379193"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3" name="Google Shape;229;p27"/>
          <p:cNvSpPr txBox="1"/>
          <p:nvPr>
            <p:ph type="title"/>
          </p:nvPr>
        </p:nvSpPr>
        <p:spPr>
          <a:xfrm>
            <a:off x="441125" y="602799"/>
            <a:ext cx="4326600" cy="1041601"/>
          </a:xfrm>
          <a:prstGeom prst="rect">
            <a:avLst/>
          </a:prstGeom>
          <a:ln w="28575">
            <a:solidFill>
              <a:srgbClr val="E06666"/>
            </a:solidFill>
            <a:round/>
          </a:ln>
        </p:spPr>
        <p:txBody>
          <a:bodyPr/>
          <a:lstStyle/>
          <a:p>
            <a:pPr>
              <a:defRPr b="1">
                <a:solidFill>
                  <a:srgbClr val="595959"/>
                </a:solidFill>
              </a:defRPr>
            </a:pPr>
            <a:r>
              <a:t>Acute inflammation: </a:t>
            </a:r>
          </a:p>
          <a:p>
            <a:pPr>
              <a:defRPr b="1">
                <a:solidFill>
                  <a:srgbClr val="595959"/>
                </a:solidFill>
              </a:defRPr>
            </a:pPr>
            <a:r>
              <a:t>CELLULAR EVENTS  </a:t>
            </a:r>
          </a:p>
        </p:txBody>
      </p:sp>
      <p:sp>
        <p:nvSpPr>
          <p:cNvPr id="284" name="Google Shape;230;p27"/>
          <p:cNvSpPr txBox="1"/>
          <p:nvPr>
            <p:ph type="body" idx="1"/>
          </p:nvPr>
        </p:nvSpPr>
        <p:spPr>
          <a:xfrm>
            <a:off x="1004450" y="1887950"/>
            <a:ext cx="6071400" cy="6630600"/>
          </a:xfrm>
          <a:prstGeom prst="rect">
            <a:avLst/>
          </a:prstGeom>
        </p:spPr>
        <p:txBody>
          <a:bodyPr/>
          <a:lstStyle/>
          <a:p>
            <a:pPr marL="0" indent="0">
              <a:buSzTx/>
              <a:buNone/>
              <a:defRPr>
                <a:latin typeface="Roboto Slab"/>
                <a:ea typeface="Roboto Slab"/>
                <a:cs typeface="Roboto Slab"/>
                <a:sym typeface="Roboto Slab"/>
              </a:defRPr>
            </a:pPr>
            <a:r>
              <a:t>A critical function of inflammation is to </a:t>
            </a:r>
            <a:r>
              <a:rPr>
                <a:solidFill>
                  <a:srgbClr val="FF0000"/>
                </a:solidFill>
              </a:rPr>
              <a:t>deliver </a:t>
            </a:r>
            <a:r>
              <a:rPr>
                <a:solidFill>
                  <a:srgbClr val="000000"/>
                </a:solidFill>
              </a:rPr>
              <a:t>leukocytes to the site of injury</a:t>
            </a:r>
            <a:r>
              <a:t> </a:t>
            </a:r>
            <a:r>
              <a:rPr b="1"/>
              <a:t>(leukocyte extravasation)</a:t>
            </a:r>
            <a:r>
              <a:t> and to </a:t>
            </a:r>
            <a:r>
              <a:rPr>
                <a:solidFill>
                  <a:srgbClr val="FF0000"/>
                </a:solidFill>
              </a:rPr>
              <a:t>activate</a:t>
            </a:r>
            <a:r>
              <a:t> the leukocytes to perform their normal functions in host defense. </a:t>
            </a:r>
          </a:p>
          <a:p>
            <a:pPr marL="0" indent="0">
              <a:buSzTx/>
              <a:buNone/>
            </a:pPr>
            <a:endParaRPr>
              <a:latin typeface="Roboto Slab"/>
              <a:ea typeface="Roboto Slab"/>
              <a:cs typeface="Roboto Slab"/>
              <a:sym typeface="Roboto Slab"/>
            </a:endParaRPr>
          </a:p>
          <a:p>
            <a:pPr marL="0" indent="0">
              <a:buSzTx/>
              <a:buNone/>
              <a:defRPr>
                <a:latin typeface="Roboto Slab"/>
                <a:ea typeface="Roboto Slab"/>
                <a:cs typeface="Roboto Slab"/>
                <a:sym typeface="Roboto Slab"/>
              </a:defRPr>
            </a:pPr>
            <a:r>
              <a:t>Leukocytes function in fighting inflammation:</a:t>
            </a:r>
          </a:p>
          <a:p>
            <a:pPr>
              <a:buClr>
                <a:srgbClr val="000000"/>
              </a:buClr>
              <a:buFontTx/>
              <a:buAutoNum type="arabicPeriod" startAt="1"/>
              <a:defRPr>
                <a:latin typeface="Roboto Slab"/>
                <a:ea typeface="Roboto Slab"/>
                <a:cs typeface="Roboto Slab"/>
                <a:sym typeface="Roboto Slab"/>
              </a:defRPr>
            </a:pPr>
            <a:r>
              <a:t> Ingest offending agents.</a:t>
            </a:r>
          </a:p>
          <a:p>
            <a:pPr>
              <a:spcBef>
                <a:spcPts val="0"/>
              </a:spcBef>
              <a:buClr>
                <a:srgbClr val="000000"/>
              </a:buClr>
              <a:buFontTx/>
              <a:buAutoNum type="arabicPeriod" startAt="1"/>
              <a:defRPr>
                <a:latin typeface="Roboto Slab"/>
                <a:ea typeface="Roboto Slab"/>
                <a:cs typeface="Roboto Slab"/>
                <a:sym typeface="Roboto Slab"/>
              </a:defRPr>
            </a:pPr>
            <a:r>
              <a:t>Kill bacteria and other microbes. </a:t>
            </a:r>
          </a:p>
          <a:p>
            <a:pPr>
              <a:spcBef>
                <a:spcPts val="0"/>
              </a:spcBef>
              <a:buClr>
                <a:srgbClr val="000000"/>
              </a:buClr>
              <a:buFontTx/>
              <a:buAutoNum type="arabicPeriod" startAt="1"/>
              <a:defRPr>
                <a:latin typeface="Roboto Slab"/>
                <a:ea typeface="Roboto Slab"/>
                <a:cs typeface="Roboto Slab"/>
                <a:sym typeface="Roboto Slab"/>
              </a:defRPr>
            </a:pPr>
            <a:r>
              <a:t>Get rid of necrotic tissue and foreign substances.</a:t>
            </a:r>
            <a:br/>
          </a:p>
          <a:p>
            <a:pPr marL="0" indent="0">
              <a:buSzTx/>
              <a:buNone/>
              <a:defRPr b="1">
                <a:latin typeface="Roboto Slab"/>
                <a:ea typeface="Roboto Slab"/>
                <a:cs typeface="Roboto Slab"/>
                <a:sym typeface="Roboto Slab"/>
              </a:defRPr>
            </a:pPr>
            <a:r>
              <a:t>However،</a:t>
            </a:r>
          </a:p>
          <a:p>
            <a:pPr marL="0" indent="0">
              <a:buSzTx/>
              <a:buNone/>
              <a:defRPr>
                <a:latin typeface="Roboto Slab"/>
                <a:ea typeface="Roboto Slab"/>
                <a:cs typeface="Roboto Slab"/>
                <a:sym typeface="Roboto Slab"/>
              </a:defRPr>
            </a:pPr>
            <a:r>
              <a:t>Leukocytes may </a:t>
            </a:r>
            <a:r>
              <a:rPr>
                <a:solidFill>
                  <a:srgbClr val="FF0000"/>
                </a:solidFill>
              </a:rPr>
              <a:t>induce tissue damage and prolong inflammation</a:t>
            </a:r>
            <a:r>
              <a:t>, since the leukocyte products that destroy microbes and necrotic tissues can also injure normal host tissues.</a:t>
            </a:r>
            <a:br/>
          </a:p>
        </p:txBody>
      </p:sp>
      <p:sp>
        <p:nvSpPr>
          <p:cNvPr id="285" name="Google Shape;231;p27"/>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6" name="Google Shape;232;p27"/>
          <p:cNvSpPr txBox="1"/>
          <p:nvPr/>
        </p:nvSpPr>
        <p:spPr>
          <a:xfrm>
            <a:off x="1170574" y="7837850"/>
            <a:ext cx="5517901" cy="2697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800">
                <a:latin typeface="Roboto Slab"/>
                <a:ea typeface="Roboto Slab"/>
                <a:cs typeface="Roboto Slab"/>
                <a:sym typeface="Roboto Slab"/>
              </a:defRPr>
            </a:pPr>
            <a:r>
              <a:t>Eosinophils: can dispense antihistamines. They are increased in the following event: </a:t>
            </a:r>
          </a:p>
          <a:p>
            <a:pPr marL="457200" indent="-342900">
              <a:buClr>
                <a:srgbClr val="000000"/>
              </a:buClr>
              <a:buSzPts val="1800"/>
              <a:buAutoNum type="arabicPeriod" startAt="1"/>
              <a:defRPr sz="1800">
                <a:latin typeface="Roboto Slab"/>
                <a:ea typeface="Roboto Slab"/>
                <a:cs typeface="Roboto Slab"/>
                <a:sym typeface="Roboto Slab"/>
              </a:defRPr>
            </a:pPr>
            <a:r>
              <a:t>Parasitic infection.</a:t>
            </a:r>
          </a:p>
          <a:p>
            <a:pPr marL="457200" indent="-342900">
              <a:buClr>
                <a:srgbClr val="000000"/>
              </a:buClr>
              <a:buSzPts val="1800"/>
              <a:buAutoNum type="arabicPeriod" startAt="1"/>
              <a:defRPr sz="1800">
                <a:latin typeface="Roboto Slab"/>
                <a:ea typeface="Roboto Slab"/>
                <a:cs typeface="Roboto Slab"/>
                <a:sym typeface="Roboto Slab"/>
              </a:defRPr>
            </a:pPr>
            <a:r>
              <a:t>Hypersensitivity infection.</a:t>
            </a:r>
          </a:p>
          <a:p>
            <a:pPr marL="457200" indent="-342900">
              <a:buClr>
                <a:srgbClr val="000000"/>
              </a:buClr>
              <a:buSzPts val="1800"/>
              <a:buAutoNum type="arabicPeriod" startAt="1"/>
              <a:defRPr sz="1800">
                <a:latin typeface="Roboto Slab"/>
                <a:ea typeface="Roboto Slab"/>
                <a:cs typeface="Roboto Slab"/>
                <a:sym typeface="Roboto Slab"/>
              </a:defRPr>
            </a:pPr>
            <a:r>
              <a:t>Allergic reaction (for eg: bronchial asthma)</a:t>
            </a:r>
          </a:p>
          <a:p>
            <a:pPr/>
            <a:endParaRPr sz="1800">
              <a:latin typeface="Roboto Slab"/>
              <a:ea typeface="Roboto Slab"/>
              <a:cs typeface="Roboto Slab"/>
              <a:sym typeface="Roboto Slab"/>
            </a:endParaRPr>
          </a:p>
          <a:p>
            <a:pPr>
              <a:defRPr sz="1800">
                <a:latin typeface="Roboto Slab"/>
                <a:ea typeface="Roboto Slab"/>
                <a:cs typeface="Roboto Slab"/>
                <a:sym typeface="Roboto Slab"/>
              </a:defRPr>
            </a:pPr>
            <a:r>
              <a:t>&lt;lymphocytes, neutrophils, mast cells were all previously mentioned&gt; but if you’d like to read furthermore:</a:t>
            </a:r>
            <a:r>
              <a:rPr u="sng">
                <a:solidFill>
                  <a:srgbClr val="1155CC"/>
                </a:solidFill>
                <a:uFill>
                  <a:solidFill>
                    <a:srgbClr val="1155CC"/>
                  </a:solidFill>
                </a:uFill>
                <a:hlinkClick r:id="rId2" invalidUrl="" action="" tgtFrame="" tooltip="" history="1" highlightClick="0" endSnd="0"/>
              </a:rPr>
              <a:t> S5-6 of </a:t>
            </a:r>
            <a:r>
              <a:rPr u="sng">
                <a:solidFill>
                  <a:srgbClr val="1155CC"/>
                </a:solidFill>
                <a:uFill>
                  <a:solidFill>
                    <a:srgbClr val="1155CC"/>
                  </a:solidFill>
                </a:uFill>
                <a:hlinkClick r:id="rId2" invalidUrl="" action="" tgtFrame="" tooltip="" history="1" highlightClick="0" endSnd="0"/>
              </a:rPr>
              <a:t>histology’s </a:t>
            </a:r>
            <a:r>
              <a:rPr u="sng">
                <a:solidFill>
                  <a:srgbClr val="1155CC"/>
                </a:solidFill>
                <a:uFill>
                  <a:solidFill>
                    <a:srgbClr val="1155CC"/>
                  </a:solidFill>
                </a:uFill>
                <a:hlinkClick r:id="rId2" invalidUrl="" action="" tgtFrame="" tooltip="" history="1" highlightClick="0" endSnd="0"/>
              </a:rPr>
              <a:t> 438 teamwork</a:t>
            </a:r>
          </a:p>
        </p:txBody>
      </p:sp>
      <p:sp>
        <p:nvSpPr>
          <p:cNvPr id="287" name="Google Shape;233;p27"/>
          <p:cNvSpPr txBox="1"/>
          <p:nvPr/>
        </p:nvSpPr>
        <p:spPr>
          <a:xfrm>
            <a:off x="203550" y="6796250"/>
            <a:ext cx="3186301" cy="1041601"/>
          </a:xfrm>
          <a:prstGeom prst="rect">
            <a:avLst/>
          </a:prstGeom>
          <a:ln w="28575">
            <a:solidFill>
              <a:srgbClr val="E06666"/>
            </a:solidFill>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defRPr b="1" sz="2600">
                <a:solidFill>
                  <a:srgbClr val="434343"/>
                </a:solidFill>
                <a:latin typeface="Roboto Slab"/>
                <a:ea typeface="Roboto Slab"/>
                <a:cs typeface="Roboto Slab"/>
                <a:sym typeface="Roboto Slab"/>
              </a:defRPr>
            </a:lvl1pPr>
          </a:lstStyle>
          <a:p>
            <a:pPr/>
            <a:r>
              <a:t>Cells involved in inflammation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Google Shape;238;p28"/>
          <p:cNvSpPr txBox="1"/>
          <p:nvPr>
            <p:ph type="body" idx="1"/>
          </p:nvPr>
        </p:nvSpPr>
        <p:spPr>
          <a:xfrm>
            <a:off x="252149" y="1013474"/>
            <a:ext cx="7057802" cy="9453302"/>
          </a:xfrm>
          <a:prstGeom prst="rect">
            <a:avLst/>
          </a:prstGeom>
          <a:solidFill>
            <a:srgbClr val="EFEFEF"/>
          </a:solidFill>
        </p:spPr>
        <p:txBody>
          <a:bodyPr/>
          <a:lstStyle/>
          <a:p>
            <a:pPr marL="0" indent="0">
              <a:buSzTx/>
              <a:buNone/>
              <a:defRPr b="1" sz="1800">
                <a:solidFill>
                  <a:srgbClr val="FF0000"/>
                </a:solidFill>
                <a:latin typeface="Roboto Slab"/>
                <a:ea typeface="Roboto Slab"/>
                <a:cs typeface="Roboto Slab"/>
                <a:sym typeface="Roboto Slab"/>
              </a:defRPr>
            </a:pPr>
            <a:r>
              <a:t>First: </a:t>
            </a:r>
            <a:r>
              <a:rPr u="sng">
                <a:solidFill>
                  <a:srgbClr val="000000"/>
                </a:solidFill>
              </a:rPr>
              <a:t>Recruitment of leukocytes.</a:t>
            </a:r>
            <a:endParaRPr u="sng">
              <a:solidFill>
                <a:srgbClr val="000000"/>
              </a:solidFill>
            </a:endParaRPr>
          </a:p>
          <a:p>
            <a:pPr marL="0" indent="0">
              <a:buSzTx/>
              <a:buNone/>
              <a:defRPr sz="1600">
                <a:latin typeface="Roboto Slab"/>
                <a:ea typeface="Roboto Slab"/>
                <a:cs typeface="Roboto Slab"/>
                <a:sym typeface="Roboto Slab"/>
              </a:defRPr>
            </a:pPr>
            <a:r>
              <a:t>A multistep process involving attachment of circulating</a:t>
            </a:r>
            <a:br/>
            <a:r>
              <a:t>leukocytes to endothelial cells and their migration through the endothelium </a:t>
            </a:r>
            <a:r>
              <a:rPr>
                <a:solidFill>
                  <a:srgbClr val="FF0000"/>
                </a:solidFill>
              </a:rPr>
              <a:t>(extravasation).</a:t>
            </a:r>
            <a:endParaRPr>
              <a:solidFill>
                <a:srgbClr val="FF0000"/>
              </a:solidFill>
            </a:endParaRPr>
          </a:p>
          <a:p>
            <a:pPr marL="0" indent="0">
              <a:buSzTx/>
              <a:buNone/>
              <a:defRPr b="1" sz="1600">
                <a:solidFill>
                  <a:srgbClr val="000000"/>
                </a:solidFill>
                <a:latin typeface="Roboto Slab"/>
                <a:ea typeface="Roboto Slab"/>
                <a:cs typeface="Roboto Slab"/>
                <a:sym typeface="Roboto Slab"/>
              </a:defRPr>
            </a:pPr>
            <a:r>
              <a:t>It has 3 steps:</a:t>
            </a:r>
          </a:p>
          <a:p>
            <a:pPr marL="914400" indent="-330200">
              <a:buClr>
                <a:srgbClr val="FF0000"/>
              </a:buClr>
              <a:buSzPts val="1600"/>
              <a:buFontTx/>
              <a:buAutoNum type="arabicPeriod" startAt="1"/>
              <a:defRPr b="1" sz="1600">
                <a:solidFill>
                  <a:srgbClr val="FF0000"/>
                </a:solidFill>
                <a:latin typeface="Roboto Slab"/>
                <a:ea typeface="Roboto Slab"/>
                <a:cs typeface="Roboto Slab"/>
                <a:sym typeface="Roboto Slab"/>
              </a:defRPr>
            </a:pPr>
            <a:r>
              <a:t>In the lumen:</a:t>
            </a:r>
          </a:p>
          <a:p>
            <a:pPr marL="1371600" indent="-330200">
              <a:spcBef>
                <a:spcPts val="0"/>
              </a:spcBef>
              <a:buSzPts val="1600"/>
              <a:buFontTx/>
              <a:buAutoNum type="romanUcPeriod" startAt="1"/>
              <a:defRPr b="1" sz="1600">
                <a:latin typeface="Roboto Slab"/>
                <a:ea typeface="Roboto Slab"/>
                <a:cs typeface="Roboto Slab"/>
                <a:sym typeface="Roboto Slab"/>
              </a:defRPr>
            </a:pPr>
            <a:r>
              <a:t>Margination</a:t>
            </a:r>
          </a:p>
          <a:p>
            <a:pPr marL="0" indent="1371600">
              <a:buSzTx/>
              <a:buNone/>
              <a:defRPr sz="1600">
                <a:latin typeface="Roboto Slab"/>
                <a:ea typeface="Roboto Slab"/>
                <a:cs typeface="Roboto Slab"/>
                <a:sym typeface="Roboto Slab"/>
              </a:defRPr>
            </a:pPr>
            <a:r>
              <a:t>Margination is the </a:t>
            </a:r>
            <a:r>
              <a:rPr b="1"/>
              <a:t>first step</a:t>
            </a:r>
            <a:r>
              <a:t> of leukocytes action during acute inflammation cells.</a:t>
            </a:r>
            <a:br/>
            <a:r>
              <a:t>Because blood flow slows early in inflammation </a:t>
            </a:r>
            <a:r>
              <a:rPr b="1"/>
              <a:t>(stasis)</a:t>
            </a:r>
            <a:r>
              <a:t>, the endothelium can be lined by neutrophils </a:t>
            </a:r>
            <a:r>
              <a:rPr b="1"/>
              <a:t>(pavementation).</a:t>
            </a:r>
            <a:r>
              <a:t> 	                                                                                               </a:t>
            </a:r>
            <a:endParaRPr b="1"/>
          </a:p>
          <a:p>
            <a:pPr marL="1371600" indent="-330200">
              <a:buSzPts val="1600"/>
              <a:buFontTx/>
              <a:buAutoNum type="romanUcPeriod" startAt="1"/>
              <a:defRPr b="1" sz="1600">
                <a:solidFill>
                  <a:srgbClr val="000000"/>
                </a:solidFill>
                <a:latin typeface="Roboto Slab"/>
                <a:ea typeface="Roboto Slab"/>
                <a:cs typeface="Roboto Slab"/>
                <a:sym typeface="Roboto Slab"/>
              </a:defRPr>
            </a:pPr>
            <a:r>
              <a:t>Rolling</a:t>
            </a:r>
          </a:p>
          <a:p>
            <a:pPr marL="1371600" indent="-330200">
              <a:spcBef>
                <a:spcPts val="0"/>
              </a:spcBef>
              <a:buSzPts val="1600"/>
              <a:buFontTx/>
              <a:buAutoNum type="romanUcPeriod" startAt="1"/>
              <a:defRPr b="1" sz="1600">
                <a:latin typeface="Roboto Slab"/>
                <a:ea typeface="Roboto Slab"/>
                <a:cs typeface="Roboto Slab"/>
                <a:sym typeface="Roboto Slab"/>
              </a:defRPr>
            </a:pPr>
            <a:r>
              <a:t>Adhesion to endothelium.</a:t>
            </a:r>
            <a:r>
              <a:rPr>
                <a:solidFill>
                  <a:srgbClr val="FF0000"/>
                </a:solidFill>
              </a:rPr>
              <a:t>  </a:t>
            </a:r>
            <a:endParaRPr>
              <a:solidFill>
                <a:srgbClr val="FF0000"/>
              </a:solidFill>
            </a:endParaRPr>
          </a:p>
          <a:p>
            <a:pPr marL="0" indent="457200">
              <a:buSzTx/>
              <a:buNone/>
              <a:defRPr sz="1600">
                <a:latin typeface="Roboto Slab"/>
                <a:ea typeface="Roboto Slab"/>
                <a:cs typeface="Roboto Slab"/>
                <a:sym typeface="Roboto Slab"/>
              </a:defRPr>
            </a:pPr>
            <a:r>
              <a:t>Vascular endothelium normally does not bind circulating cells so molecules and receptors are needed.</a:t>
            </a:r>
            <a:endParaRPr>
              <a:solidFill>
                <a:srgbClr val="000000"/>
              </a:solidFill>
            </a:endParaRPr>
          </a:p>
          <a:p>
            <a:pPr marL="914400" indent="-330200">
              <a:buClr>
                <a:srgbClr val="FF0000"/>
              </a:buClr>
              <a:buSzPts val="1600"/>
              <a:buFontTx/>
              <a:buAutoNum type="arabicPeriod" startAt="1"/>
              <a:defRPr b="1" sz="1600">
                <a:solidFill>
                  <a:srgbClr val="FF0000"/>
                </a:solidFill>
                <a:latin typeface="Roboto Slab"/>
                <a:ea typeface="Roboto Slab"/>
                <a:cs typeface="Roboto Slab"/>
                <a:sym typeface="Roboto Slab"/>
              </a:defRPr>
            </a:pPr>
            <a:r>
              <a:t>Diapedesis or Transmigration across the endothelium.</a:t>
            </a:r>
          </a:p>
          <a:p>
            <a:pPr marL="0" indent="457200">
              <a:buSzTx/>
              <a:buNone/>
              <a:defRPr sz="1600">
                <a:latin typeface="Roboto Slab"/>
                <a:ea typeface="Roboto Slab"/>
                <a:cs typeface="Roboto Slab"/>
                <a:sym typeface="Roboto Slab"/>
              </a:defRPr>
            </a:pPr>
            <a:r>
              <a:t>Diapedesis occurs predominantly in the postcapillary venules. </a:t>
            </a:r>
            <a:r>
              <a:rPr b="1">
                <a:solidFill>
                  <a:srgbClr val="FF0000"/>
                </a:solidFill>
              </a:rPr>
              <a:t> </a:t>
            </a:r>
            <a:endParaRPr b="1">
              <a:solidFill>
                <a:srgbClr val="FF0000"/>
              </a:solidFill>
            </a:endParaRPr>
          </a:p>
          <a:p>
            <a:pPr marL="914400" indent="-330200">
              <a:buClr>
                <a:srgbClr val="FF0000"/>
              </a:buClr>
              <a:buSzPts val="1600"/>
              <a:buFontTx/>
              <a:buAutoNum type="arabicPeriod" startAt="1"/>
              <a:defRPr b="1" sz="1600">
                <a:solidFill>
                  <a:srgbClr val="FF0000"/>
                </a:solidFill>
                <a:latin typeface="Roboto Slab"/>
                <a:ea typeface="Roboto Slab"/>
                <a:cs typeface="Roboto Slab"/>
                <a:sym typeface="Roboto Slab"/>
              </a:defRPr>
            </a:pPr>
            <a:r>
              <a:t>Migration in interstitial tissues towards a chemotactic stimulus.</a:t>
            </a:r>
          </a:p>
          <a:p>
            <a:pPr marL="0" indent="457200">
              <a:buSzTx/>
              <a:buNone/>
              <a:defRPr sz="1600" u="sng">
                <a:latin typeface="Roboto Slab"/>
                <a:ea typeface="Roboto Slab"/>
                <a:cs typeface="Roboto Slab"/>
                <a:sym typeface="Roboto Slab"/>
              </a:defRPr>
            </a:pPr>
            <a:r>
              <a:t>The type of emigrating leukocyte varies with:</a:t>
            </a:r>
          </a:p>
        </p:txBody>
      </p:sp>
      <p:sp>
        <p:nvSpPr>
          <p:cNvPr id="290" name="Google Shape;239;p28"/>
          <p:cNvSpPr txBox="1"/>
          <p:nvPr>
            <p:ph type="title"/>
          </p:nvPr>
        </p:nvSpPr>
        <p:spPr>
          <a:xfrm>
            <a:off x="441125" y="69400"/>
            <a:ext cx="5447701" cy="1041600"/>
          </a:xfrm>
          <a:prstGeom prst="rect">
            <a:avLst/>
          </a:prstGeom>
          <a:ln w="28575">
            <a:solidFill>
              <a:srgbClr val="E06666"/>
            </a:solidFill>
            <a:round/>
          </a:ln>
        </p:spPr>
        <p:txBody>
          <a:bodyPr/>
          <a:lstStyle>
            <a:lvl1pPr defTabSz="667512">
              <a:defRPr b="1" sz="1752">
                <a:solidFill>
                  <a:srgbClr val="595959"/>
                </a:solidFill>
              </a:defRPr>
            </a:lvl1pPr>
          </a:lstStyle>
          <a:p>
            <a:pPr/>
            <a:r>
              <a:t>Steps of extravasation of leukocytes from blood to tissue </a:t>
            </a:r>
          </a:p>
        </p:txBody>
      </p:sp>
      <p:graphicFrame>
        <p:nvGraphicFramePr>
          <p:cNvPr id="291" name="Google Shape;240;p28"/>
          <p:cNvGraphicFramePr/>
          <p:nvPr/>
        </p:nvGraphicFramePr>
        <p:xfrm>
          <a:off x="441125" y="7059362"/>
          <a:ext cx="6859700" cy="301205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429850"/>
                <a:gridCol w="3429850"/>
              </a:tblGrid>
              <a:tr h="765900">
                <a:tc>
                  <a:txBody>
                    <a:bodyPr/>
                    <a:lstStyle/>
                    <a:p>
                      <a:pPr>
                        <a:spcBef>
                          <a:spcPts val="700"/>
                        </a:spcBef>
                        <a:defRPr sz="1800"/>
                      </a:pPr>
                      <a:r>
                        <a:rPr b="1" sz="1600">
                          <a:solidFill>
                            <a:srgbClr val="111111"/>
                          </a:solidFill>
                          <a:latin typeface="Roboto Slab"/>
                          <a:ea typeface="Roboto Slab"/>
                          <a:cs typeface="Roboto Slab"/>
                        </a:rPr>
                        <a:t>The type of stimulus</a:t>
                      </a:r>
                    </a:p>
                  </a:txBody>
                  <a:tcPr marL="91425" marR="91425" marT="91425" marB="91425" anchor="ctr" anchorCtr="0" horzOverflow="overflow">
                    <a:lnL w="19050">
                      <a:solidFill>
                        <a:srgbClr val="9E9E9E"/>
                      </a:solidFill>
                    </a:lnL>
                    <a:lnR w="19050">
                      <a:solidFill>
                        <a:srgbClr val="9E9E9E"/>
                      </a:solidFill>
                    </a:lnR>
                    <a:lnT w="19050">
                      <a:solidFill>
                        <a:srgbClr val="9E9E9E"/>
                      </a:solidFill>
                    </a:lnT>
                    <a:lnB w="19050">
                      <a:solidFill>
                        <a:srgbClr val="9E9E9E"/>
                      </a:solidFill>
                    </a:lnB>
                    <a:solidFill>
                      <a:srgbClr val="EFEFEF"/>
                    </a:solidFill>
                  </a:tcPr>
                </a:tc>
                <a:tc>
                  <a:txBody>
                    <a:bodyPr/>
                    <a:lstStyle/>
                    <a:p>
                      <a:pPr>
                        <a:spcBef>
                          <a:spcPts val="700"/>
                        </a:spcBef>
                        <a:defRPr sz="1800"/>
                      </a:pPr>
                      <a:r>
                        <a:rPr b="1" sz="1600">
                          <a:solidFill>
                            <a:srgbClr val="111111"/>
                          </a:solidFill>
                          <a:latin typeface="Roboto Slab"/>
                          <a:ea typeface="Roboto Slab"/>
                          <a:cs typeface="Roboto Slab"/>
                        </a:rPr>
                        <a:t>The age of the inflammatory response</a:t>
                      </a:r>
                    </a:p>
                  </a:txBody>
                  <a:tcPr marL="91425" marR="91425" marT="91425" marB="91425" anchor="ctr" anchorCtr="0" horzOverflow="overflow">
                    <a:lnL w="19050">
                      <a:solidFill>
                        <a:srgbClr val="9E9E9E"/>
                      </a:solidFill>
                    </a:lnL>
                    <a:lnR w="19050">
                      <a:solidFill>
                        <a:srgbClr val="9E9E9E"/>
                      </a:solidFill>
                    </a:lnR>
                    <a:lnT w="19050">
                      <a:solidFill>
                        <a:srgbClr val="9E9E9E"/>
                      </a:solidFill>
                    </a:lnT>
                    <a:lnB w="19050">
                      <a:solidFill>
                        <a:srgbClr val="9E9E9E"/>
                      </a:solidFill>
                    </a:lnB>
                    <a:solidFill>
                      <a:srgbClr val="EFEFEF"/>
                    </a:solidFill>
                  </a:tcPr>
                </a:tc>
              </a:tr>
              <a:tr h="2246150">
                <a:tc>
                  <a:txBody>
                    <a:bodyPr/>
                    <a:lstStyle/>
                    <a:p>
                      <a:pPr algn="l">
                        <a:spcBef>
                          <a:spcPts val="700"/>
                        </a:spcBef>
                        <a:defRPr>
                          <a:solidFill>
                            <a:srgbClr val="111111"/>
                          </a:solidFill>
                          <a:latin typeface="Roboto Slab"/>
                          <a:ea typeface="Roboto Slab"/>
                          <a:cs typeface="Roboto Slab"/>
                        </a:defRPr>
                      </a:pPr>
                      <a:r>
                        <a:t>_ </a:t>
                      </a:r>
                      <a:r>
                        <a:rPr u="sng"/>
                        <a:t>In viral infections</a:t>
                      </a:r>
                      <a:r>
                        <a:t>, </a:t>
                      </a:r>
                      <a:r>
                        <a:rPr>
                          <a:solidFill>
                            <a:srgbClr val="FF0000"/>
                          </a:solidFill>
                        </a:rPr>
                        <a:t>lymphocytes</a:t>
                      </a:r>
                      <a:r>
                        <a:t> may be the first cells to arrive.</a:t>
                      </a:r>
                    </a:p>
                    <a:p>
                      <a:pPr algn="l">
                        <a:spcBef>
                          <a:spcPts val="700"/>
                        </a:spcBef>
                        <a:defRPr>
                          <a:solidFill>
                            <a:srgbClr val="111111"/>
                          </a:solidFill>
                          <a:latin typeface="Roboto Slab"/>
                          <a:ea typeface="Roboto Slab"/>
                          <a:cs typeface="Roboto Slab"/>
                        </a:defRPr>
                      </a:pPr>
                      <a:r>
                        <a:t>_ </a:t>
                      </a:r>
                      <a:r>
                        <a:rPr u="sng"/>
                        <a:t>In some hypersensitivity reactions and parasitic</a:t>
                      </a:r>
                      <a:br>
                        <a:rPr u="sng"/>
                      </a:br>
                      <a:r>
                        <a:rPr u="sng"/>
                        <a:t>infection</a:t>
                      </a:r>
                      <a:r>
                        <a:t>, </a:t>
                      </a:r>
                      <a:r>
                        <a:rPr>
                          <a:solidFill>
                            <a:srgbClr val="FF0000"/>
                          </a:solidFill>
                        </a:rPr>
                        <a:t>eosinophil</a:t>
                      </a:r>
                      <a:r>
                        <a:t> may be the main cell type.</a:t>
                      </a:r>
                    </a:p>
                    <a:p>
                      <a:pPr algn="l">
                        <a:spcBef>
                          <a:spcPts val="700"/>
                        </a:spcBef>
                        <a:defRPr>
                          <a:solidFill>
                            <a:srgbClr val="111111"/>
                          </a:solidFill>
                          <a:latin typeface="Roboto Slab"/>
                          <a:ea typeface="Roboto Slab"/>
                          <a:cs typeface="Roboto Slab"/>
                        </a:defRPr>
                      </a:pPr>
                      <a:r>
                        <a:t> – </a:t>
                      </a:r>
                      <a:r>
                        <a:rPr u="sng"/>
                        <a:t>Chronic inflammation</a:t>
                      </a:r>
                      <a:r>
                        <a:t>: </a:t>
                      </a:r>
                      <a:r>
                        <a:rPr>
                          <a:solidFill>
                            <a:srgbClr val="FF0000"/>
                          </a:solidFill>
                        </a:rPr>
                        <a:t>lymphocytes</a:t>
                      </a:r>
                      <a:r>
                        <a:t>, </a:t>
                      </a:r>
                      <a:r>
                        <a:rPr>
                          <a:solidFill>
                            <a:srgbClr val="FF0000"/>
                          </a:solidFill>
                        </a:rPr>
                        <a:t>plasma cells </a:t>
                      </a:r>
                      <a:r>
                        <a:t>and </a:t>
                      </a:r>
                      <a:r>
                        <a:rPr>
                          <a:solidFill>
                            <a:srgbClr val="FF0000"/>
                          </a:solidFill>
                        </a:rPr>
                        <a:t>macrophages</a:t>
                      </a:r>
                      <a:r>
                        <a:t> are present.</a:t>
                      </a:r>
                    </a:p>
                  </a:txBody>
                  <a:tcPr marL="91425" marR="91425" marT="91425" marB="91425" anchor="t" anchorCtr="0" horzOverflow="overflow">
                    <a:lnL w="19050">
                      <a:solidFill>
                        <a:srgbClr val="9E9E9E"/>
                      </a:solidFill>
                    </a:lnL>
                    <a:lnR w="19050">
                      <a:solidFill>
                        <a:srgbClr val="9E9E9E"/>
                      </a:solidFill>
                    </a:lnR>
                    <a:lnT w="19050">
                      <a:solidFill>
                        <a:srgbClr val="9E9E9E"/>
                      </a:solidFill>
                    </a:lnT>
                    <a:lnB w="19050">
                      <a:solidFill>
                        <a:srgbClr val="9E9E9E"/>
                      </a:solidFill>
                    </a:lnB>
                    <a:solidFill>
                      <a:srgbClr val="EFEFEF"/>
                    </a:solidFill>
                  </a:tcPr>
                </a:tc>
                <a:tc>
                  <a:txBody>
                    <a:bodyPr/>
                    <a:lstStyle/>
                    <a:p>
                      <a:pPr algn="l">
                        <a:spcBef>
                          <a:spcPts val="700"/>
                        </a:spcBef>
                        <a:defRPr sz="1200" u="sng">
                          <a:solidFill>
                            <a:srgbClr val="111111"/>
                          </a:solidFill>
                          <a:latin typeface="Roboto Slab"/>
                          <a:ea typeface="Roboto Slab"/>
                          <a:cs typeface="Roboto Slab"/>
                        </a:defRPr>
                      </a:pPr>
                      <a:r>
                        <a:t>In most forms of acute inflammation:</a:t>
                      </a:r>
                      <a:r>
                        <a:rPr u="none"/>
                        <a:t> </a:t>
                      </a:r>
                      <a:r>
                        <a:rPr u="none">
                          <a:solidFill>
                            <a:srgbClr val="FF0000"/>
                          </a:solidFill>
                        </a:rPr>
                        <a:t>neutrophils</a:t>
                      </a:r>
                      <a:r>
                        <a:rPr u="none"/>
                        <a:t> predominate in the inflammatory infiltrate during the first </a:t>
                      </a:r>
                      <a:r>
                        <a:rPr b="1" u="none"/>
                        <a:t>6 to 24 hours,</a:t>
                      </a:r>
                      <a:r>
                        <a:rPr u="none"/>
                        <a:t> then are replaced by </a:t>
                      </a:r>
                      <a:r>
                        <a:rPr u="none">
                          <a:solidFill>
                            <a:srgbClr val="FF0000"/>
                          </a:solidFill>
                        </a:rPr>
                        <a:t>monocytes</a:t>
                      </a:r>
                      <a:r>
                        <a:rPr u="none"/>
                        <a:t> in </a:t>
                      </a:r>
                      <a:r>
                        <a:rPr b="1" u="none"/>
                        <a:t>24 to 48 hours.</a:t>
                      </a:r>
                      <a:endParaRPr b="1"/>
                    </a:p>
                    <a:p>
                      <a:pPr algn="l">
                        <a:spcBef>
                          <a:spcPts val="700"/>
                        </a:spcBef>
                        <a:defRPr sz="1200">
                          <a:solidFill>
                            <a:srgbClr val="FF0000"/>
                          </a:solidFill>
                          <a:latin typeface="Roboto Slab"/>
                          <a:ea typeface="Roboto Slab"/>
                          <a:cs typeface="Roboto Slab"/>
                        </a:defRPr>
                      </a:pPr>
                      <a:r>
                        <a:t>neutrophils</a:t>
                      </a:r>
                      <a:r>
                        <a:rPr>
                          <a:solidFill>
                            <a:srgbClr val="000000"/>
                          </a:solidFill>
                        </a:rPr>
                        <a:t> are more numerous in the blood, they </a:t>
                      </a:r>
                      <a:r>
                        <a:rPr u="sng">
                          <a:solidFill>
                            <a:srgbClr val="000000"/>
                          </a:solidFill>
                        </a:rPr>
                        <a:t>respond more rapidly to chemokines</a:t>
                      </a:r>
                      <a:r>
                        <a:rPr>
                          <a:solidFill>
                            <a:srgbClr val="000000"/>
                          </a:solidFill>
                        </a:rPr>
                        <a:t>, but are </a:t>
                      </a:r>
                      <a:r>
                        <a:rPr b="1">
                          <a:solidFill>
                            <a:srgbClr val="000000"/>
                          </a:solidFill>
                        </a:rPr>
                        <a:t>short-lived</a:t>
                      </a:r>
                      <a:r>
                        <a:rPr>
                          <a:solidFill>
                            <a:srgbClr val="000000"/>
                          </a:solidFill>
                        </a:rPr>
                        <a:t>; they undergo apoptosis and disappear after 24 to 48 hours, whereas </a:t>
                      </a:r>
                      <a:r>
                        <a:t>monocytes</a:t>
                      </a:r>
                      <a:r>
                        <a:rPr>
                          <a:solidFill>
                            <a:srgbClr val="000000"/>
                          </a:solidFill>
                        </a:rPr>
                        <a:t> survive longer.</a:t>
                      </a:r>
                    </a:p>
                  </a:txBody>
                  <a:tcPr marL="91425" marR="91425" marT="91425" marB="91425" anchor="t" anchorCtr="0" horzOverflow="overflow">
                    <a:lnL w="19050">
                      <a:solidFill>
                        <a:srgbClr val="9E9E9E"/>
                      </a:solidFill>
                    </a:lnL>
                    <a:lnR w="19050">
                      <a:solidFill>
                        <a:srgbClr val="9E9E9E"/>
                      </a:solidFill>
                    </a:lnR>
                    <a:lnT w="19050">
                      <a:solidFill>
                        <a:srgbClr val="9E9E9E"/>
                      </a:solidFill>
                    </a:lnT>
                    <a:lnB w="19050">
                      <a:solidFill>
                        <a:srgbClr val="9E9E9E"/>
                      </a:solidFill>
                    </a:lnB>
                    <a:solidFill>
                      <a:srgbClr val="EFEFEF"/>
                    </a:solidFill>
                  </a:tcPr>
                </a:tc>
              </a:tr>
            </a:tbl>
          </a:graphicData>
        </a:graphic>
      </p:graphicFrame>
      <p:sp>
        <p:nvSpPr>
          <p:cNvPr id="292" name="Google Shape;241;p28"/>
          <p:cNvSpPr txBox="1"/>
          <p:nvPr/>
        </p:nvSpPr>
        <p:spPr>
          <a:xfrm>
            <a:off x="277374" y="9938074"/>
            <a:ext cx="4245902" cy="462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700"/>
              </a:spcBef>
              <a:defRPr b="1" sz="1800">
                <a:solidFill>
                  <a:srgbClr val="FF0000"/>
                </a:solidFill>
                <a:latin typeface="Roboto Slab"/>
                <a:ea typeface="Roboto Slab"/>
                <a:cs typeface="Roboto Slab"/>
                <a:sym typeface="Roboto Slab"/>
              </a:defRPr>
            </a:pPr>
            <a:r>
              <a:t>Second: </a:t>
            </a:r>
            <a:r>
              <a:rPr u="sng">
                <a:solidFill>
                  <a:srgbClr val="000000"/>
                </a:solidFill>
              </a:rPr>
              <a:t>Removal of offending agent.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Google Shape;246;p29"/>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95" name="Google Shape;247;p29" descr="Google Shape;247;p29"/>
          <p:cNvPicPr>
            <a:picLocks noChangeAspect="1"/>
          </p:cNvPicPr>
          <p:nvPr/>
        </p:nvPicPr>
        <p:blipFill>
          <a:blip r:embed="rId2">
            <a:extLst/>
          </a:blip>
          <a:stretch>
            <a:fillRect/>
          </a:stretch>
        </p:blipFill>
        <p:spPr>
          <a:xfrm>
            <a:off x="0" y="2476574"/>
            <a:ext cx="7562100" cy="5977091"/>
          </a:xfrm>
          <a:prstGeom prst="rect">
            <a:avLst/>
          </a:prstGeom>
          <a:ln w="12700">
            <a:miter lim="400000"/>
          </a:ln>
        </p:spPr>
      </p:pic>
      <p:grpSp>
        <p:nvGrpSpPr>
          <p:cNvPr id="298" name="Google Shape;248;p29"/>
          <p:cNvGrpSpPr/>
          <p:nvPr/>
        </p:nvGrpSpPr>
        <p:grpSpPr>
          <a:xfrm>
            <a:off x="402024" y="520274"/>
            <a:ext cx="7007702" cy="1956301"/>
            <a:chOff x="0" y="0"/>
            <a:chExt cx="7007700" cy="1956299"/>
          </a:xfrm>
        </p:grpSpPr>
        <p:sp>
          <p:nvSpPr>
            <p:cNvPr id="296" name="Rectangle"/>
            <p:cNvSpPr/>
            <p:nvPr/>
          </p:nvSpPr>
          <p:spPr>
            <a:xfrm>
              <a:off x="-1" y="0"/>
              <a:ext cx="7007702" cy="1956300"/>
            </a:xfrm>
            <a:prstGeom prst="rect">
              <a:avLst/>
            </a:prstGeom>
            <a:solidFill>
              <a:srgbClr val="FFFFFF"/>
            </a:solidFill>
            <a:ln w="12700" cap="flat">
              <a:noFill/>
              <a:miter lim="400000"/>
            </a:ln>
            <a:effectLst/>
          </p:spPr>
          <p:txBody>
            <a:bodyPr wrap="square" lIns="0" tIns="0" rIns="0" bIns="0" numCol="1" anchor="ctr">
              <a:noAutofit/>
            </a:bodyPr>
            <a:lstStyle/>
            <a:p>
              <a:pPr algn="ctr">
                <a:defRPr sz="3000">
                  <a:latin typeface="Roboto Slab"/>
                  <a:ea typeface="Roboto Slab"/>
                  <a:cs typeface="Roboto Slab"/>
                  <a:sym typeface="Roboto Slab"/>
                </a:defRPr>
              </a:pPr>
            </a:p>
          </p:txBody>
        </p:sp>
        <p:sp>
          <p:nvSpPr>
            <p:cNvPr id="297" name="Helpful slide from 437"/>
            <p:cNvSpPr txBox="1"/>
            <p:nvPr/>
          </p:nvSpPr>
          <p:spPr>
            <a:xfrm>
              <a:off x="-1" y="658124"/>
              <a:ext cx="7007702" cy="640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sz="3000">
                  <a:latin typeface="Roboto Slab"/>
                  <a:ea typeface="Roboto Slab"/>
                  <a:cs typeface="Roboto Slab"/>
                  <a:sym typeface="Roboto Slab"/>
                </a:defRPr>
              </a:lvl1pPr>
            </a:lstStyle>
            <a:p>
              <a:pPr/>
              <a:r>
                <a:t>Helpful slide from 437</a:t>
              </a:r>
            </a:p>
          </p:txBody>
        </p:sp>
      </p:grpSp>
      <p:sp>
        <p:nvSpPr>
          <p:cNvPr id="299" name="Google Shape;249;p29"/>
          <p:cNvSpPr/>
          <p:nvPr/>
        </p:nvSpPr>
        <p:spPr>
          <a:xfrm>
            <a:off x="895024" y="8441349"/>
            <a:ext cx="6390002" cy="1956301"/>
          </a:xfrm>
          <a:prstGeom prst="rect">
            <a:avLst/>
          </a:prstGeom>
          <a:solidFill>
            <a:srgbClr val="FFFFFF"/>
          </a:solidFill>
          <a:ln w="12700">
            <a:miter lim="400000"/>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Google Shape;66;p12"/>
          <p:cNvSpPr txBox="1"/>
          <p:nvPr>
            <p:ph type="title"/>
          </p:nvPr>
        </p:nvSpPr>
        <p:spPr>
          <a:xfrm>
            <a:off x="85124" y="495300"/>
            <a:ext cx="3409802" cy="602700"/>
          </a:xfrm>
          <a:prstGeom prst="rect">
            <a:avLst/>
          </a:prstGeom>
          <a:ln w="28575">
            <a:solidFill>
              <a:srgbClr val="E06666"/>
            </a:solidFill>
          </a:ln>
        </p:spPr>
        <p:txBody>
          <a:bodyPr/>
          <a:lstStyle>
            <a:lvl1pPr algn="ctr" defTabSz="832104">
              <a:defRPr b="1" sz="2366"/>
            </a:lvl1pPr>
          </a:lstStyle>
          <a:p>
            <a:pPr/>
            <a:r>
              <a:t>Table of contents</a:t>
            </a:r>
          </a:p>
        </p:txBody>
      </p:sp>
      <p:sp>
        <p:nvSpPr>
          <p:cNvPr id="112" name="Google Shape;67;p12"/>
          <p:cNvSpPr txBox="1"/>
          <p:nvPr>
            <p:ph type="sldNum" sz="quarter" idx="4294967295"/>
          </p:nvPr>
        </p:nvSpPr>
        <p:spPr>
          <a:xfrm>
            <a:off x="85124" y="10176030"/>
            <a:ext cx="294435" cy="398751"/>
          </a:xfrm>
          <a:prstGeom prst="rect">
            <a:avLst/>
          </a:prstGeom>
          <a:extLst>
            <a:ext uri="{C572A759-6A51-4108-AA02-DFA0A04FC94B}">
              <ma14:wrappingTextBoxFlag xmlns:ma14="http://schemas.microsoft.com/office/mac/drawingml/2011/main" val="1"/>
            </a:ext>
          </a:extLst>
        </p:spPr>
        <p:txBody>
          <a:bodyPr/>
          <a:lstStyle>
            <a:lvl1pPr algn="l">
              <a:defRPr b="1" sz="1400">
                <a:solidFill>
                  <a:srgbClr val="999999"/>
                </a:solidFill>
              </a:defRPr>
            </a:lvl1pPr>
          </a:lstStyle>
          <a:p>
            <a:pPr/>
            <a:fld id="{86CB4B4D-7CA3-9044-876B-883B54F8677D}" type="slidenum"/>
          </a:p>
        </p:txBody>
      </p:sp>
      <p:sp>
        <p:nvSpPr>
          <p:cNvPr id="113" name="Google Shape;68;p12"/>
          <p:cNvSpPr txBox="1"/>
          <p:nvPr/>
        </p:nvSpPr>
        <p:spPr>
          <a:xfrm>
            <a:off x="682095" y="1604700"/>
            <a:ext cx="6723704" cy="6812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457200" indent="-342900" algn="ctr">
              <a:buClr>
                <a:srgbClr val="000000"/>
              </a:buClr>
              <a:buSzPts val="1500"/>
              <a:buFont typeface="Helvetica"/>
              <a:buChar char="●"/>
              <a:defRPr sz="1500">
                <a:latin typeface="Roboto Slab"/>
                <a:ea typeface="Roboto Slab"/>
                <a:cs typeface="Roboto Slab"/>
                <a:sym typeface="Roboto Slab"/>
              </a:defRPr>
            </a:pPr>
            <a:r>
              <a:t>5th lec</a:t>
            </a:r>
          </a:p>
          <a:p>
            <a:pPr marL="457200" indent="-342900">
              <a:buClr>
                <a:srgbClr val="000000"/>
              </a:buClr>
              <a:buSzPts val="1500"/>
              <a:buFont typeface="Helvetica"/>
              <a:buChar char="●"/>
              <a:defRPr sz="1500">
                <a:latin typeface="Roboto Slab"/>
                <a:ea typeface="Roboto Slab"/>
                <a:cs typeface="Roboto Slab"/>
                <a:sym typeface="Roboto Slab"/>
              </a:defRPr>
            </a:pPr>
            <a:r>
              <a:t>Objectives ……………………………………………………..…..3</a:t>
            </a:r>
          </a:p>
          <a:p>
            <a:pPr marL="457200" indent="-342900">
              <a:buClr>
                <a:srgbClr val="000000"/>
              </a:buClr>
              <a:buSzPts val="1500"/>
              <a:buFont typeface="Helvetica"/>
              <a:buChar char="●"/>
              <a:defRPr sz="1500">
                <a:latin typeface="Roboto Slab"/>
                <a:ea typeface="Roboto Slab"/>
                <a:cs typeface="Roboto Slab"/>
                <a:sym typeface="Roboto Slab"/>
              </a:defRPr>
            </a:pPr>
            <a:r>
              <a:t>Definition of inflammation ……………………….....4</a:t>
            </a:r>
          </a:p>
          <a:p>
            <a:pPr marL="457200" indent="-342900">
              <a:buClr>
                <a:srgbClr val="000000"/>
              </a:buClr>
              <a:buSzPts val="1500"/>
              <a:buFont typeface="Helvetica"/>
              <a:buChar char="●"/>
              <a:defRPr sz="1500">
                <a:latin typeface="Roboto Slab"/>
                <a:ea typeface="Roboto Slab"/>
                <a:cs typeface="Roboto Slab"/>
                <a:sym typeface="Roboto Slab"/>
              </a:defRPr>
            </a:pPr>
            <a:r>
              <a:t>Causes and steps of inflammation ………….….5</a:t>
            </a:r>
          </a:p>
          <a:p>
            <a:pPr marL="457200" indent="-342900">
              <a:buClr>
                <a:srgbClr val="000000"/>
              </a:buClr>
              <a:buSzPts val="1500"/>
              <a:buFont typeface="Helvetica"/>
              <a:buChar char="●"/>
              <a:defRPr sz="1500">
                <a:latin typeface="Roboto Slab"/>
                <a:ea typeface="Roboto Slab"/>
                <a:cs typeface="Roboto Slab"/>
                <a:sym typeface="Roboto Slab"/>
              </a:defRPr>
            </a:pPr>
            <a:r>
              <a:t>Source of chemical mediators …………….……….6</a:t>
            </a:r>
          </a:p>
          <a:p>
            <a:pPr marL="457200" indent="-342900">
              <a:buClr>
                <a:srgbClr val="000000"/>
              </a:buClr>
              <a:buSzPts val="1500"/>
              <a:buFont typeface="Helvetica"/>
              <a:buChar char="●"/>
              <a:defRPr sz="1500">
                <a:latin typeface="Roboto Slab"/>
                <a:ea typeface="Roboto Slab"/>
                <a:cs typeface="Roboto Slab"/>
                <a:sym typeface="Roboto Slab"/>
              </a:defRPr>
            </a:pPr>
            <a:r>
              <a:t>Types of inflammation ………………………...………...7</a:t>
            </a:r>
          </a:p>
          <a:p>
            <a:pPr marL="457200" indent="-342900">
              <a:buClr>
                <a:srgbClr val="000000"/>
              </a:buClr>
              <a:buSzPts val="1500"/>
              <a:buFont typeface="Helvetica"/>
              <a:buChar char="●"/>
              <a:defRPr sz="1500">
                <a:latin typeface="Roboto Slab"/>
                <a:ea typeface="Roboto Slab"/>
                <a:cs typeface="Roboto Slab"/>
                <a:sym typeface="Roboto Slab"/>
              </a:defRPr>
            </a:pPr>
            <a:r>
              <a:t>Events of acute inflammation ……………...……...8</a:t>
            </a:r>
          </a:p>
          <a:p>
            <a:pPr marL="457200" indent="-342900">
              <a:buClr>
                <a:srgbClr val="000000"/>
              </a:buClr>
              <a:buSzPts val="1500"/>
              <a:buFont typeface="Helvetica"/>
              <a:buChar char="●"/>
              <a:defRPr sz="1500">
                <a:latin typeface="Roboto Slab"/>
                <a:ea typeface="Roboto Slab"/>
                <a:cs typeface="Roboto Slab"/>
                <a:sym typeface="Roboto Slab"/>
              </a:defRPr>
            </a:pPr>
            <a:r>
              <a:t>Clinical (cardinal) signs of inflammation ….9</a:t>
            </a:r>
          </a:p>
          <a:p>
            <a:pPr marL="457200" indent="-342900">
              <a:buClr>
                <a:srgbClr val="000000"/>
              </a:buClr>
              <a:buSzPts val="1500"/>
              <a:buFont typeface="Helvetica"/>
              <a:buChar char="●"/>
              <a:defRPr sz="1500">
                <a:latin typeface="Roboto Slab"/>
                <a:ea typeface="Roboto Slab"/>
                <a:cs typeface="Roboto Slab"/>
                <a:sym typeface="Roboto Slab"/>
              </a:defRPr>
            </a:pPr>
            <a:r>
              <a:t>Phases of Changes in Vascular caliber and flow……………………………………...………………………………..10</a:t>
            </a:r>
          </a:p>
          <a:p>
            <a:pPr marL="457200" indent="-342900">
              <a:buClr>
                <a:srgbClr val="000000"/>
              </a:buClr>
              <a:buSzPts val="1500"/>
              <a:buFont typeface="Helvetica"/>
              <a:buChar char="●"/>
              <a:defRPr sz="1500">
                <a:latin typeface="Roboto Slab"/>
                <a:ea typeface="Roboto Slab"/>
                <a:cs typeface="Roboto Slab"/>
                <a:sym typeface="Roboto Slab"/>
              </a:defRPr>
            </a:pPr>
            <a:r>
              <a:t>Increased Vascular permeability ………….........11</a:t>
            </a:r>
          </a:p>
          <a:p>
            <a:pPr marL="457200" indent="-342900">
              <a:buClr>
                <a:srgbClr val="000000"/>
              </a:buClr>
              <a:buSzPts val="1500"/>
              <a:buFont typeface="Helvetica"/>
              <a:buChar char="●"/>
              <a:defRPr sz="1500">
                <a:latin typeface="Roboto Slab"/>
                <a:ea typeface="Roboto Slab"/>
                <a:cs typeface="Roboto Slab"/>
                <a:sym typeface="Roboto Slab"/>
              </a:defRPr>
            </a:pPr>
            <a:r>
              <a:t>Normal capillary exchange VS exchange </a:t>
            </a:r>
          </a:p>
          <a:p>
            <a:pPr>
              <a:defRPr sz="1500">
                <a:latin typeface="Roboto Slab"/>
                <a:ea typeface="Roboto Slab"/>
                <a:cs typeface="Roboto Slab"/>
                <a:sym typeface="Roboto Slab"/>
              </a:defRPr>
            </a:pPr>
            <a:r>
              <a:t>During inflammatory response …………………………....12</a:t>
            </a:r>
          </a:p>
          <a:p>
            <a:pPr marL="457200" indent="-342900">
              <a:buClr>
                <a:srgbClr val="000000"/>
              </a:buClr>
              <a:buSzPts val="1500"/>
              <a:buFont typeface="Helvetica"/>
              <a:buChar char="●"/>
              <a:defRPr sz="1500">
                <a:latin typeface="Roboto Slab"/>
                <a:ea typeface="Roboto Slab"/>
                <a:cs typeface="Roboto Slab"/>
                <a:sym typeface="Roboto Slab"/>
              </a:defRPr>
            </a:pPr>
            <a:r>
              <a:t>Summary ……………………………………………………………..13</a:t>
            </a:r>
          </a:p>
          <a:p>
            <a:pPr marL="457200" indent="-342900">
              <a:buClr>
                <a:srgbClr val="000000"/>
              </a:buClr>
              <a:buSzPts val="1500"/>
              <a:buFont typeface="Helvetica"/>
              <a:buChar char="●"/>
              <a:defRPr sz="1500">
                <a:latin typeface="Roboto Slab"/>
                <a:ea typeface="Roboto Slab"/>
                <a:cs typeface="Roboto Slab"/>
                <a:sym typeface="Roboto Slab"/>
              </a:defRPr>
            </a:pPr>
            <a:r>
              <a:t>Quiz ……………………………………………………………...……….15</a:t>
            </a:r>
          </a:p>
          <a:p>
            <a:pPr marL="457200" indent="-342900" algn="ctr">
              <a:buClr>
                <a:srgbClr val="000000"/>
              </a:buClr>
              <a:buSzPts val="1500"/>
              <a:buFont typeface="Helvetica"/>
              <a:buChar char="●"/>
              <a:defRPr sz="1500">
                <a:latin typeface="Roboto Slab"/>
                <a:ea typeface="Roboto Slab"/>
                <a:cs typeface="Roboto Slab"/>
                <a:sym typeface="Roboto Slab"/>
              </a:defRPr>
            </a:pPr>
            <a:r>
              <a:t>6th lec</a:t>
            </a:r>
          </a:p>
          <a:p>
            <a:pPr marL="457200" indent="-342900">
              <a:buClr>
                <a:srgbClr val="000000"/>
              </a:buClr>
              <a:buSzPts val="1500"/>
              <a:buFont typeface="Helvetica"/>
              <a:buChar char="●"/>
              <a:defRPr sz="1500">
                <a:latin typeface="Roboto Slab"/>
                <a:ea typeface="Roboto Slab"/>
                <a:cs typeface="Roboto Slab"/>
                <a:sym typeface="Roboto Slab"/>
              </a:defRPr>
            </a:pPr>
            <a:r>
              <a:t>Cellular activity………………………………………………….17</a:t>
            </a:r>
          </a:p>
          <a:p>
            <a:pPr marL="457200" indent="-342900">
              <a:buClr>
                <a:srgbClr val="000000"/>
              </a:buClr>
              <a:buSzPts val="1500"/>
              <a:buFont typeface="Helvetica"/>
              <a:buChar char="●"/>
              <a:defRPr sz="1500">
                <a:latin typeface="Roboto Slab"/>
                <a:ea typeface="Roboto Slab"/>
                <a:cs typeface="Roboto Slab"/>
                <a:sym typeface="Roboto Slab"/>
              </a:defRPr>
            </a:pPr>
            <a:r>
              <a:t>Steps of extravasation of leukocytes from the blood to the tissue …………………………………………...18</a:t>
            </a:r>
          </a:p>
          <a:p>
            <a:pPr marL="457200" indent="-342900">
              <a:buClr>
                <a:srgbClr val="000000"/>
              </a:buClr>
              <a:buSzPts val="1500"/>
              <a:buFont typeface="Helvetica"/>
              <a:buChar char="●"/>
              <a:defRPr sz="1500">
                <a:latin typeface="Roboto Slab"/>
                <a:ea typeface="Roboto Slab"/>
                <a:cs typeface="Roboto Slab"/>
                <a:sym typeface="Roboto Slab"/>
              </a:defRPr>
            </a:pPr>
            <a:r>
              <a:t>Adhesion Molecules and Receptors …………..21</a:t>
            </a:r>
          </a:p>
          <a:p>
            <a:pPr marL="457200" indent="-342900">
              <a:buClr>
                <a:srgbClr val="000000"/>
              </a:buClr>
              <a:buSzPts val="1500"/>
              <a:buFont typeface="Helvetica"/>
              <a:buChar char="●"/>
              <a:defRPr sz="1500">
                <a:latin typeface="Roboto Slab"/>
                <a:ea typeface="Roboto Slab"/>
                <a:cs typeface="Roboto Slab"/>
                <a:sym typeface="Roboto Slab"/>
              </a:defRPr>
            </a:pPr>
            <a:r>
              <a:t>Steps of selectins and integrins acting …….22</a:t>
            </a:r>
          </a:p>
          <a:p>
            <a:pPr marL="457200" indent="-342900">
              <a:buClr>
                <a:srgbClr val="000000"/>
              </a:buClr>
              <a:buSzPts val="1500"/>
              <a:buFont typeface="Helvetica"/>
              <a:buChar char="●"/>
              <a:defRPr sz="1500">
                <a:latin typeface="Roboto Slab"/>
                <a:ea typeface="Roboto Slab"/>
                <a:cs typeface="Roboto Slab"/>
                <a:sym typeface="Roboto Slab"/>
              </a:defRPr>
            </a:pPr>
            <a:r>
              <a:t>Leukocyte adhesion and transmigration ...24</a:t>
            </a:r>
          </a:p>
          <a:p>
            <a:pPr marL="457200" indent="-342900">
              <a:buClr>
                <a:srgbClr val="000000"/>
              </a:buClr>
              <a:buSzPts val="1500"/>
              <a:buFont typeface="Helvetica"/>
              <a:buChar char="●"/>
              <a:defRPr sz="1500">
                <a:latin typeface="Roboto Slab"/>
                <a:ea typeface="Roboto Slab"/>
                <a:cs typeface="Roboto Slab"/>
                <a:sym typeface="Roboto Slab"/>
              </a:defRPr>
            </a:pPr>
            <a:r>
              <a:t>Properties of neutrophils and macrophages.25</a:t>
            </a:r>
          </a:p>
          <a:p>
            <a:pPr marL="457200" indent="-342900">
              <a:buClr>
                <a:srgbClr val="000000"/>
              </a:buClr>
              <a:buSzPts val="1500"/>
              <a:buFont typeface="Helvetica"/>
              <a:buChar char="●"/>
              <a:defRPr sz="1500">
                <a:latin typeface="Roboto Slab"/>
                <a:ea typeface="Roboto Slab"/>
                <a:cs typeface="Roboto Slab"/>
                <a:sym typeface="Roboto Slab"/>
              </a:defRPr>
            </a:pPr>
            <a:r>
              <a:t>Leukocyte Adhesion deficiency ………………….26</a:t>
            </a:r>
          </a:p>
          <a:p>
            <a:pPr marL="457200" indent="-342900">
              <a:buClr>
                <a:srgbClr val="000000"/>
              </a:buClr>
              <a:buSzPts val="1500"/>
              <a:buFont typeface="Helvetica"/>
              <a:buChar char="●"/>
              <a:defRPr sz="1500">
                <a:latin typeface="Roboto Slab"/>
                <a:ea typeface="Roboto Slab"/>
                <a:cs typeface="Roboto Slab"/>
                <a:sym typeface="Roboto Slab"/>
              </a:defRPr>
            </a:pPr>
            <a:r>
              <a:t>Chemotaxis ……………………………………………………….27</a:t>
            </a:r>
          </a:p>
          <a:p>
            <a:pPr marL="457200" indent="-342900">
              <a:buClr>
                <a:srgbClr val="000000"/>
              </a:buClr>
              <a:buSzPts val="1500"/>
              <a:buFont typeface="Helvetica"/>
              <a:buChar char="●"/>
              <a:defRPr sz="1500">
                <a:latin typeface="Roboto Slab"/>
                <a:ea typeface="Roboto Slab"/>
                <a:cs typeface="Roboto Slab"/>
                <a:sym typeface="Roboto Slab"/>
              </a:defRPr>
            </a:pPr>
            <a:r>
              <a:t>Leukocyte activation ……………………………………..29</a:t>
            </a:r>
          </a:p>
          <a:p>
            <a:pPr marL="457200" indent="-342900">
              <a:buClr>
                <a:srgbClr val="000000"/>
              </a:buClr>
              <a:buSzPts val="1500"/>
              <a:buFont typeface="Helvetica"/>
              <a:buChar char="●"/>
              <a:defRPr sz="1500">
                <a:latin typeface="Roboto Slab"/>
                <a:ea typeface="Roboto Slab"/>
                <a:cs typeface="Roboto Slab"/>
                <a:sym typeface="Roboto Slab"/>
              </a:defRPr>
            </a:pPr>
            <a:r>
              <a:t>Steps of phagocytosis …………………………………….30</a:t>
            </a:r>
          </a:p>
          <a:p>
            <a:pPr marL="457200" indent="-342900">
              <a:buClr>
                <a:srgbClr val="000000"/>
              </a:buClr>
              <a:buSzPts val="1500"/>
              <a:buFont typeface="Helvetica"/>
              <a:buChar char="●"/>
              <a:defRPr sz="1500">
                <a:latin typeface="Roboto Slab"/>
                <a:ea typeface="Roboto Slab"/>
                <a:cs typeface="Roboto Slab"/>
                <a:sym typeface="Roboto Slab"/>
              </a:defRPr>
            </a:pPr>
            <a:r>
              <a:t>Phagocytosis by neutrophils ……………………….33</a:t>
            </a:r>
          </a:p>
          <a:p>
            <a:pPr marL="457200" indent="-342900">
              <a:buClr>
                <a:srgbClr val="000000"/>
              </a:buClr>
              <a:buSzPts val="1500"/>
              <a:buFont typeface="Helvetica"/>
              <a:buChar char="●"/>
              <a:defRPr sz="1500">
                <a:latin typeface="Roboto Slab"/>
                <a:ea typeface="Roboto Slab"/>
                <a:cs typeface="Roboto Slab"/>
                <a:sym typeface="Roboto Slab"/>
              </a:defRPr>
            </a:pPr>
            <a:r>
              <a:t>Defects in Leukocyte function …………………….35</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1" name="Google Shape;254;p3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2" name="Google Shape;255;p30" descr="Google Shape;255;p30"/>
          <p:cNvPicPr>
            <a:picLocks noChangeAspect="1"/>
          </p:cNvPicPr>
          <p:nvPr/>
        </p:nvPicPr>
        <p:blipFill>
          <a:blip r:embed="rId2">
            <a:extLst/>
          </a:blip>
          <a:stretch>
            <a:fillRect/>
          </a:stretch>
        </p:blipFill>
        <p:spPr>
          <a:xfrm>
            <a:off x="152400" y="5029699"/>
            <a:ext cx="7257302" cy="4418845"/>
          </a:xfrm>
          <a:prstGeom prst="rect">
            <a:avLst/>
          </a:prstGeom>
          <a:ln w="12700">
            <a:miter lim="400000"/>
          </a:ln>
        </p:spPr>
      </p:pic>
      <p:pic>
        <p:nvPicPr>
          <p:cNvPr id="303" name="Google Shape;256;p30" descr="Google Shape;256;p30"/>
          <p:cNvPicPr>
            <a:picLocks noChangeAspect="1"/>
          </p:cNvPicPr>
          <p:nvPr/>
        </p:nvPicPr>
        <p:blipFill>
          <a:blip r:embed="rId3">
            <a:extLst/>
          </a:blip>
          <a:stretch>
            <a:fillRect/>
          </a:stretch>
        </p:blipFill>
        <p:spPr>
          <a:xfrm>
            <a:off x="-31525" y="5289474"/>
            <a:ext cx="1101001" cy="657751"/>
          </a:xfrm>
          <a:prstGeom prst="rect">
            <a:avLst/>
          </a:prstGeom>
          <a:ln w="12700">
            <a:miter lim="400000"/>
          </a:ln>
        </p:spPr>
      </p:pic>
      <p:pic>
        <p:nvPicPr>
          <p:cNvPr id="304" name="Google Shape;257;p30" descr="Google Shape;257;p30"/>
          <p:cNvPicPr>
            <a:picLocks noChangeAspect="1"/>
          </p:cNvPicPr>
          <p:nvPr/>
        </p:nvPicPr>
        <p:blipFill>
          <a:blip r:embed="rId4">
            <a:extLst/>
          </a:blip>
          <a:stretch>
            <a:fillRect/>
          </a:stretch>
        </p:blipFill>
        <p:spPr>
          <a:xfrm>
            <a:off x="5696775" y="6419374"/>
            <a:ext cx="1101017" cy="657751"/>
          </a:xfrm>
          <a:prstGeom prst="rect">
            <a:avLst/>
          </a:prstGeom>
          <a:ln w="12700">
            <a:miter lim="400000"/>
          </a:ln>
        </p:spPr>
      </p:pic>
      <p:pic>
        <p:nvPicPr>
          <p:cNvPr id="305" name="Google Shape;258;p30" descr="Google Shape;258;p30"/>
          <p:cNvPicPr>
            <a:picLocks noChangeAspect="1"/>
          </p:cNvPicPr>
          <p:nvPr/>
        </p:nvPicPr>
        <p:blipFill>
          <a:blip r:embed="rId5">
            <a:extLst/>
          </a:blip>
          <a:stretch>
            <a:fillRect/>
          </a:stretch>
        </p:blipFill>
        <p:spPr>
          <a:xfrm>
            <a:off x="3154336" y="7549274"/>
            <a:ext cx="1101026" cy="643457"/>
          </a:xfrm>
          <a:prstGeom prst="rect">
            <a:avLst/>
          </a:prstGeom>
          <a:ln w="12700">
            <a:miter lim="400000"/>
          </a:ln>
        </p:spPr>
      </p:pic>
      <p:pic>
        <p:nvPicPr>
          <p:cNvPr id="306" name="Google Shape;259;p30" descr="Google Shape;259;p30"/>
          <p:cNvPicPr>
            <a:picLocks noChangeAspect="1"/>
          </p:cNvPicPr>
          <p:nvPr/>
        </p:nvPicPr>
        <p:blipFill>
          <a:blip r:embed="rId6">
            <a:extLst/>
          </a:blip>
          <a:stretch>
            <a:fillRect/>
          </a:stretch>
        </p:blipFill>
        <p:spPr>
          <a:xfrm>
            <a:off x="525524" y="304800"/>
            <a:ext cx="6616688" cy="4724899"/>
          </a:xfrm>
          <a:prstGeom prst="rect">
            <a:avLst/>
          </a:prstGeom>
          <a:ln w="12700">
            <a:miter lim="400000"/>
          </a:ln>
        </p:spPr>
      </p:pic>
      <p:sp>
        <p:nvSpPr>
          <p:cNvPr id="307" name="Google Shape;260;p30"/>
          <p:cNvSpPr txBox="1"/>
          <p:nvPr/>
        </p:nvSpPr>
        <p:spPr>
          <a:xfrm rot="1470569">
            <a:off x="675954" y="1949863"/>
            <a:ext cx="1324113"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a:latin typeface="Roboto Slab"/>
                <a:ea typeface="Roboto Slab"/>
                <a:cs typeface="Roboto Slab"/>
                <a:sym typeface="Roboto Slab"/>
              </a:defRPr>
            </a:lvl1pPr>
          </a:lstStyle>
          <a:p>
            <a:pPr/>
            <a:r>
              <a:t>margination</a:t>
            </a:r>
          </a:p>
        </p:txBody>
      </p:sp>
      <p:sp>
        <p:nvSpPr>
          <p:cNvPr id="308" name="Google Shape;261;p30"/>
          <p:cNvSpPr txBox="1"/>
          <p:nvPr/>
        </p:nvSpPr>
        <p:spPr>
          <a:xfrm>
            <a:off x="5864924" y="3736525"/>
            <a:ext cx="1371601" cy="64703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defRPr b="1">
                <a:latin typeface="Roboto Slab"/>
                <a:ea typeface="Roboto Slab"/>
                <a:cs typeface="Roboto Slab"/>
                <a:sym typeface="Roboto Slab"/>
              </a:defRPr>
            </a:lvl1pPr>
          </a:lstStyle>
          <a:p>
            <a:pPr/>
            <a:r>
              <a:t>Diapedesis</a:t>
            </a:r>
          </a:p>
        </p:txBody>
      </p:sp>
      <p:sp>
        <p:nvSpPr>
          <p:cNvPr id="309" name="Google Shape;262;p30"/>
          <p:cNvSpPr txBox="1"/>
          <p:nvPr/>
        </p:nvSpPr>
        <p:spPr>
          <a:xfrm rot="19499907">
            <a:off x="4584602" y="4194584"/>
            <a:ext cx="1774064" cy="64703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defRPr b="1">
                <a:latin typeface="Roboto Slab"/>
                <a:ea typeface="Roboto Slab"/>
                <a:cs typeface="Roboto Slab"/>
                <a:sym typeface="Roboto Slab"/>
              </a:defRPr>
            </a:lvl1pPr>
          </a:lstStyle>
          <a:p>
            <a:pPr/>
            <a:r>
              <a:t>Chemotaxis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 name="Google Shape;267;p3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2" name="Google Shape;268;p31"/>
          <p:cNvSpPr txBox="1"/>
          <p:nvPr>
            <p:ph type="title"/>
          </p:nvPr>
        </p:nvSpPr>
        <p:spPr>
          <a:xfrm>
            <a:off x="64024" y="171500"/>
            <a:ext cx="7439102" cy="1041600"/>
          </a:xfrm>
          <a:prstGeom prst="rect">
            <a:avLst/>
          </a:prstGeom>
          <a:ln w="19050">
            <a:solidFill>
              <a:srgbClr val="E06666"/>
            </a:solidFill>
            <a:round/>
          </a:ln>
        </p:spPr>
        <p:txBody>
          <a:bodyPr anchor="ctr"/>
          <a:lstStyle>
            <a:lvl1pPr algn="ctr">
              <a:defRPr b="1">
                <a:solidFill>
                  <a:srgbClr val="595959"/>
                </a:solidFill>
              </a:defRPr>
            </a:lvl1pPr>
          </a:lstStyle>
          <a:p>
            <a:pPr/>
            <a:r>
              <a:t>Adhesion molecules and receptors. </a:t>
            </a:r>
          </a:p>
        </p:txBody>
      </p:sp>
      <p:graphicFrame>
        <p:nvGraphicFramePr>
          <p:cNvPr id="313" name="Google Shape;269;p31"/>
          <p:cNvGraphicFramePr/>
          <p:nvPr/>
        </p:nvGraphicFramePr>
        <p:xfrm>
          <a:off x="63924" y="1261625"/>
          <a:ext cx="7439102" cy="9114450"/>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419225"/>
                <a:gridCol w="1304950"/>
                <a:gridCol w="1304800"/>
                <a:gridCol w="3410125"/>
              </a:tblGrid>
              <a:tr h="1316350">
                <a:tc gridSpan="3">
                  <a:txBody>
                    <a:bodyPr/>
                    <a:lstStyle/>
                    <a:p>
                      <a:pPr>
                        <a:lnSpc>
                          <a:spcPct val="115000"/>
                        </a:lnSpc>
                        <a:defRPr b="1" sz="2600">
                          <a:latin typeface="Roboto Slab"/>
                          <a:ea typeface="Roboto Slab"/>
                          <a:cs typeface="Roboto Slab"/>
                        </a:defRPr>
                      </a:pPr>
                      <a:r>
                        <a:t>Selectins</a:t>
                      </a:r>
                    </a:p>
                    <a:p>
                      <a:pPr>
                        <a:lnSpc>
                          <a:spcPct val="115000"/>
                        </a:lnSpc>
                        <a:defRPr sz="1800">
                          <a:solidFill>
                            <a:srgbClr val="274E13"/>
                          </a:solidFill>
                          <a:latin typeface="Roboto Slab"/>
                          <a:ea typeface="Roboto Slab"/>
                          <a:cs typeface="Roboto Slab"/>
                        </a:defRPr>
                      </a:pPr>
                      <a:r>
                        <a:t>(surface of endothelial cells)</a:t>
                      </a:r>
                    </a:p>
                    <a:p>
                      <a:pPr>
                        <a:lnSpc>
                          <a:spcPct val="115000"/>
                        </a:lnSpc>
                        <a:defRPr sz="1800">
                          <a:solidFill>
                            <a:srgbClr val="274E13"/>
                          </a:solidFill>
                          <a:latin typeface="Roboto Slab"/>
                          <a:ea typeface="Roboto Slab"/>
                          <a:cs typeface="Roboto Slab"/>
                        </a:defRPr>
                      </a:pPr>
                      <a:r>
                        <a:t>They help inflammatory cells adhere to endothelial cells</a:t>
                      </a:r>
                    </a:p>
                  </a:txBody>
                  <a:tcPr marL="91425" marR="91425" marT="91425" marB="91425" anchor="t" anchorCtr="0" horzOverflow="overflow">
                    <a:lnL w="12650">
                      <a:solidFill>
                        <a:srgbClr val="FFFFFF"/>
                      </a:solidFill>
                    </a:lnL>
                    <a:lnR w="12650">
                      <a:solidFill>
                        <a:srgbClr val="FFFFFF"/>
                      </a:solidFill>
                    </a:lnR>
                    <a:lnT w="12650">
                      <a:solidFill>
                        <a:srgbClr val="FFFFFF"/>
                      </a:solidFill>
                    </a:lnT>
                    <a:lnB w="12650">
                      <a:solidFill>
                        <a:srgbClr val="FFFFFF"/>
                      </a:solidFill>
                    </a:lnB>
                    <a:solidFill>
                      <a:srgbClr val="EA9999"/>
                    </a:solidFill>
                  </a:tcPr>
                </a:tc>
                <a:tc hMerge="1">
                  <a:tcPr/>
                </a:tc>
                <a:tc hMerge="1">
                  <a:tcPr/>
                </a:tc>
                <a:tc>
                  <a:txBody>
                    <a:bodyPr/>
                    <a:lstStyle/>
                    <a:p>
                      <a:pPr>
                        <a:lnSpc>
                          <a:spcPct val="115000"/>
                        </a:lnSpc>
                        <a:defRPr sz="1800"/>
                      </a:pPr>
                      <a:r>
                        <a:rPr b="1" sz="2600">
                          <a:latin typeface="Roboto Slab"/>
                          <a:ea typeface="Roboto Slab"/>
                          <a:cs typeface="Roboto Slab"/>
                        </a:rPr>
                        <a:t>Integrins</a:t>
                      </a:r>
                    </a:p>
                  </a:txBody>
                  <a:tcPr marL="91425" marR="91425" marT="91425" marB="91425" anchor="ctr" anchorCtr="0" horzOverflow="overflow">
                    <a:lnL w="12650">
                      <a:solidFill>
                        <a:srgbClr val="FFFFFF"/>
                      </a:solidFill>
                    </a:lnL>
                    <a:lnR w="12650">
                      <a:solidFill>
                        <a:srgbClr val="FFFFFF"/>
                      </a:solidFill>
                    </a:lnR>
                    <a:lnT w="12650">
                      <a:solidFill>
                        <a:srgbClr val="FFFFFF"/>
                      </a:solidFill>
                    </a:lnT>
                    <a:lnB w="12650">
                      <a:solidFill>
                        <a:srgbClr val="FFFFFF"/>
                      </a:solidFill>
                    </a:lnB>
                    <a:solidFill>
                      <a:srgbClr val="EA9999"/>
                    </a:solidFill>
                  </a:tcPr>
                </a:tc>
              </a:tr>
              <a:tr h="2858200">
                <a:tc>
                  <a:txBody>
                    <a:bodyPr/>
                    <a:lstStyle/>
                    <a:p>
                      <a:pPr algn="l">
                        <a:lnSpc>
                          <a:spcPct val="115000"/>
                        </a:lnSpc>
                        <a:defRPr b="1" sz="1600">
                          <a:solidFill>
                            <a:srgbClr val="FF0000"/>
                          </a:solidFill>
                          <a:latin typeface="Roboto Slab"/>
                          <a:ea typeface="Roboto Slab"/>
                          <a:cs typeface="Roboto Slab"/>
                        </a:defRPr>
                      </a:pPr>
                      <a:r>
                        <a:t>E-selectin</a:t>
                      </a:r>
                      <a:r>
                        <a:rPr b="0"/>
                        <a:t>:</a:t>
                      </a:r>
                      <a:r>
                        <a:rPr b="0">
                          <a:solidFill>
                            <a:srgbClr val="000000"/>
                          </a:solidFill>
                        </a:rPr>
                        <a:t> confined to</a:t>
                      </a:r>
                    </a:p>
                    <a:p>
                      <a:pPr algn="l">
                        <a:lnSpc>
                          <a:spcPct val="115000"/>
                        </a:lnSpc>
                        <a:defRPr b="1" sz="1600">
                          <a:latin typeface="Roboto Slab"/>
                          <a:ea typeface="Roboto Slab"/>
                          <a:cs typeface="Roboto Slab"/>
                        </a:defRPr>
                      </a:pPr>
                      <a:r>
                        <a:t>e</a:t>
                      </a:r>
                      <a:r>
                        <a:rPr b="0"/>
                        <a:t>ndothelium induced by TNF*&amp; IL-1.</a:t>
                      </a:r>
                    </a:p>
                  </a:txBody>
                  <a:tcPr marL="91425" marR="91425" marT="91425" marB="91425" anchor="t" anchorCtr="0" horzOverflow="overflow">
                    <a:lnL w="12650">
                      <a:solidFill>
                        <a:srgbClr val="FFFFFF"/>
                      </a:solidFill>
                    </a:lnL>
                    <a:lnR w="12650">
                      <a:solidFill>
                        <a:srgbClr val="FFFFFF"/>
                      </a:solidFill>
                    </a:lnR>
                    <a:lnT w="12650">
                      <a:solidFill>
                        <a:srgbClr val="FFFFFF"/>
                      </a:solidFill>
                    </a:lnT>
                    <a:lnB w="12650">
                      <a:solidFill>
                        <a:srgbClr val="FFFFFF"/>
                      </a:solidFill>
                    </a:lnB>
                    <a:solidFill>
                      <a:srgbClr val="F4CCCC"/>
                    </a:solidFill>
                  </a:tcPr>
                </a:tc>
                <a:tc>
                  <a:txBody>
                    <a:bodyPr/>
                    <a:lstStyle/>
                    <a:p>
                      <a:pPr algn="l">
                        <a:lnSpc>
                          <a:spcPct val="115000"/>
                        </a:lnSpc>
                        <a:defRPr b="1" sz="1400">
                          <a:solidFill>
                            <a:srgbClr val="FF0000"/>
                          </a:solidFill>
                          <a:latin typeface="Roboto Slab"/>
                          <a:ea typeface="Roboto Slab"/>
                          <a:cs typeface="Roboto Slab"/>
                        </a:defRPr>
                      </a:pPr>
                      <a:r>
                        <a:t>P-selectin: </a:t>
                      </a:r>
                      <a:r>
                        <a:rPr b="0" sz="1300">
                          <a:solidFill>
                            <a:srgbClr val="000000"/>
                          </a:solidFill>
                        </a:rPr>
                        <a:t>present in endothelium and </a:t>
                      </a:r>
                      <a:r>
                        <a:rPr sz="1300">
                          <a:solidFill>
                            <a:srgbClr val="000000"/>
                          </a:solidFill>
                        </a:rPr>
                        <a:t>p</a:t>
                      </a:r>
                      <a:r>
                        <a:rPr b="0" sz="1300">
                          <a:solidFill>
                            <a:srgbClr val="000000"/>
                          </a:solidFill>
                        </a:rPr>
                        <a:t>latelets from Weibel-Palade bodies.</a:t>
                      </a:r>
                    </a:p>
                  </a:txBody>
                  <a:tcPr marL="91425" marR="91425" marT="91425" marB="91425" anchor="t" anchorCtr="0" horzOverflow="overflow">
                    <a:lnL w="12650">
                      <a:solidFill>
                        <a:srgbClr val="FFFFFF"/>
                      </a:solidFill>
                    </a:lnL>
                    <a:lnR w="12650">
                      <a:solidFill>
                        <a:srgbClr val="FFFFFF"/>
                      </a:solidFill>
                    </a:lnR>
                    <a:lnT w="12650">
                      <a:solidFill>
                        <a:srgbClr val="FFFFFF"/>
                      </a:solidFill>
                    </a:lnT>
                    <a:lnB w="12650">
                      <a:solidFill>
                        <a:srgbClr val="FFFFFF"/>
                      </a:solidFill>
                    </a:lnB>
                    <a:solidFill>
                      <a:srgbClr val="F4CCCC"/>
                    </a:solidFill>
                  </a:tcPr>
                </a:tc>
                <a:tc>
                  <a:txBody>
                    <a:bodyPr/>
                    <a:lstStyle/>
                    <a:p>
                      <a:pPr algn="l">
                        <a:lnSpc>
                          <a:spcPct val="115000"/>
                        </a:lnSpc>
                        <a:defRPr b="1" sz="1500">
                          <a:solidFill>
                            <a:srgbClr val="FF0000"/>
                          </a:solidFill>
                          <a:latin typeface="Roboto Slab"/>
                          <a:ea typeface="Roboto Slab"/>
                          <a:cs typeface="Roboto Slab"/>
                        </a:defRPr>
                      </a:pPr>
                      <a:r>
                        <a:t>L-selectin: </a:t>
                      </a:r>
                      <a:r>
                        <a:rPr b="0" sz="1400">
                          <a:solidFill>
                            <a:srgbClr val="000000"/>
                          </a:solidFill>
                        </a:rPr>
                        <a:t>expressed on most </a:t>
                      </a:r>
                      <a:r>
                        <a:rPr sz="1400">
                          <a:solidFill>
                            <a:srgbClr val="000000"/>
                          </a:solidFill>
                        </a:rPr>
                        <a:t>l</a:t>
                      </a:r>
                      <a:r>
                        <a:rPr b="0" sz="1400">
                          <a:solidFill>
                            <a:srgbClr val="000000"/>
                          </a:solidFill>
                        </a:rPr>
                        <a:t>eukocyte and endothelium</a:t>
                      </a:r>
                    </a:p>
                  </a:txBody>
                  <a:tcPr marL="91425" marR="91425" marT="91425" marB="91425" anchor="t" anchorCtr="0" horzOverflow="overflow">
                    <a:lnL w="12650">
                      <a:solidFill>
                        <a:srgbClr val="FFFFFF"/>
                      </a:solidFill>
                    </a:lnL>
                    <a:lnR w="12650">
                      <a:solidFill>
                        <a:srgbClr val="FFFFFF"/>
                      </a:solidFill>
                    </a:lnR>
                    <a:lnT w="12650">
                      <a:solidFill>
                        <a:srgbClr val="FFFFFF"/>
                      </a:solidFill>
                    </a:lnT>
                    <a:lnB w="12650">
                      <a:solidFill>
                        <a:srgbClr val="FFFFFF"/>
                      </a:solidFill>
                    </a:lnB>
                    <a:solidFill>
                      <a:srgbClr val="F4CCCC"/>
                    </a:solidFill>
                  </a:tcPr>
                </a:tc>
                <a:tc>
                  <a:txBody>
                    <a:bodyPr/>
                    <a:lstStyle/>
                    <a:p>
                      <a:pPr marL="457200" indent="-330200" algn="l">
                        <a:lnSpc>
                          <a:spcPct val="115000"/>
                        </a:lnSpc>
                        <a:buClr>
                          <a:srgbClr val="000000"/>
                        </a:buClr>
                        <a:buSzPts val="1600"/>
                        <a:buFont typeface="Helvetica"/>
                        <a:buChar char="●"/>
                        <a:defRPr sz="1600">
                          <a:latin typeface="Roboto Slab"/>
                          <a:ea typeface="Roboto Slab"/>
                          <a:cs typeface="Roboto Slab"/>
                        </a:defRPr>
                      </a:pPr>
                      <a:r>
                        <a:t>Are transmembrane heterodimeric </a:t>
                      </a:r>
                      <a:r>
                        <a:rPr>
                          <a:solidFill>
                            <a:srgbClr val="FF0000"/>
                          </a:solidFill>
                        </a:rPr>
                        <a:t>glycoproteins</a:t>
                      </a:r>
                      <a:r>
                        <a:t>, made up of </a:t>
                      </a:r>
                      <a:r>
                        <a:rPr b="1"/>
                        <a:t>α</a:t>
                      </a:r>
                      <a:r>
                        <a:t> and </a:t>
                      </a:r>
                      <a:r>
                        <a:rPr b="1"/>
                        <a:t>β</a:t>
                      </a:r>
                      <a:r>
                        <a:t> chains, expressed on leukocytes and bind to ligands on endothelial cells.</a:t>
                      </a:r>
                    </a:p>
                    <a:p>
                      <a:pPr marL="457200" indent="-330200" algn="l">
                        <a:lnSpc>
                          <a:spcPct val="115000"/>
                        </a:lnSpc>
                        <a:buClr>
                          <a:srgbClr val="000000"/>
                        </a:buClr>
                        <a:buSzPts val="1600"/>
                        <a:buFont typeface="Helvetica"/>
                        <a:buChar char="●"/>
                        <a:defRPr sz="1600">
                          <a:latin typeface="Roboto Slab"/>
                          <a:ea typeface="Roboto Slab"/>
                          <a:cs typeface="Roboto Slab"/>
                        </a:defRPr>
                      </a:pPr>
                      <a:r>
                        <a:t>Integrins are up regulated on leukocytes by </a:t>
                      </a:r>
                      <a:r>
                        <a:rPr b="1"/>
                        <a:t>C5a &amp; LTB4 </a:t>
                      </a:r>
                      <a:r>
                        <a:t>resulting in firm adhesion with vessel wall.</a:t>
                      </a:r>
                    </a:p>
                  </a:txBody>
                  <a:tcPr marL="91425" marR="91425" marT="91425" marB="91425" anchor="t" anchorCtr="0" horzOverflow="overflow">
                    <a:lnL w="12650">
                      <a:solidFill>
                        <a:srgbClr val="FFFFFF"/>
                      </a:solidFill>
                    </a:lnL>
                    <a:lnR w="12650">
                      <a:solidFill>
                        <a:srgbClr val="FFFFFF"/>
                      </a:solidFill>
                    </a:lnR>
                    <a:lnT w="12650">
                      <a:solidFill>
                        <a:srgbClr val="FFFFFF"/>
                      </a:solidFill>
                    </a:lnT>
                    <a:lnB w="12650">
                      <a:solidFill>
                        <a:srgbClr val="FFFFFF"/>
                      </a:solidFill>
                    </a:lnB>
                    <a:solidFill>
                      <a:srgbClr val="F4CCCC"/>
                    </a:solidFill>
                  </a:tcPr>
                </a:tc>
              </a:tr>
              <a:tr h="2118675">
                <a:tc gridSpan="3">
                  <a:txBody>
                    <a:bodyPr/>
                    <a:lstStyle/>
                    <a:p>
                      <a:pPr>
                        <a:lnSpc>
                          <a:spcPct val="115000"/>
                        </a:lnSpc>
                        <a:defRPr sz="1800"/>
                      </a:pPr>
                      <a:r>
                        <a:rPr b="1" sz="2600">
                          <a:latin typeface="Roboto Slab"/>
                          <a:ea typeface="Roboto Slab"/>
                          <a:cs typeface="Roboto Slab"/>
                        </a:rPr>
                        <a:t>The immunoglobulin family molecules</a:t>
                      </a:r>
                    </a:p>
                  </a:txBody>
                  <a:tcPr marL="91425" marR="91425" marT="91425" marB="91425" anchor="ctr" anchorCtr="0" horzOverflow="overflow">
                    <a:lnL w="12650">
                      <a:solidFill>
                        <a:srgbClr val="FFFFFF"/>
                      </a:solidFill>
                    </a:lnL>
                    <a:lnR w="12650">
                      <a:solidFill>
                        <a:srgbClr val="FFFFFF"/>
                      </a:solidFill>
                    </a:lnR>
                    <a:lnT w="12650">
                      <a:solidFill>
                        <a:srgbClr val="FFFFFF"/>
                      </a:solidFill>
                    </a:lnT>
                    <a:lnB w="12650">
                      <a:solidFill>
                        <a:srgbClr val="FFFFFF"/>
                      </a:solidFill>
                    </a:lnB>
                    <a:solidFill>
                      <a:srgbClr val="EA9999"/>
                    </a:solidFill>
                  </a:tcPr>
                </a:tc>
                <a:tc hMerge="1">
                  <a:tcPr/>
                </a:tc>
                <a:tc hMerge="1">
                  <a:tcPr/>
                </a:tc>
                <a:tc>
                  <a:txBody>
                    <a:bodyPr/>
                    <a:lstStyle/>
                    <a:p>
                      <a:pPr>
                        <a:lnSpc>
                          <a:spcPct val="115000"/>
                        </a:lnSpc>
                        <a:defRPr b="1" sz="2600">
                          <a:latin typeface="Roboto Slab"/>
                          <a:ea typeface="Roboto Slab"/>
                          <a:cs typeface="Roboto Slab"/>
                        </a:defRPr>
                      </a:pPr>
                      <a:r>
                        <a:t>Mucin-like glycoproteins: </a:t>
                      </a:r>
                      <a:r>
                        <a:rPr>
                          <a:solidFill>
                            <a:srgbClr val="EFEFEF"/>
                          </a:solidFill>
                        </a:rPr>
                        <a:t>PECAM-1</a:t>
                      </a:r>
                      <a:endParaRPr>
                        <a:solidFill>
                          <a:srgbClr val="EFEFEF"/>
                        </a:solidFill>
                      </a:endParaRPr>
                    </a:p>
                    <a:p>
                      <a:pPr>
                        <a:lnSpc>
                          <a:spcPct val="115000"/>
                        </a:lnSpc>
                        <a:defRPr i="1" sz="1800">
                          <a:solidFill>
                            <a:srgbClr val="EFEFEF"/>
                          </a:solidFill>
                          <a:latin typeface="Roboto Slab"/>
                          <a:ea typeface="Roboto Slab"/>
                          <a:cs typeface="Roboto Slab"/>
                        </a:defRPr>
                      </a:pPr>
                      <a:r>
                        <a:t>(Platelet endothelial cell adhesion molecule)</a:t>
                      </a:r>
                    </a:p>
                  </a:txBody>
                  <a:tcPr marL="91425" marR="91425" marT="91425" marB="91425" anchor="t" anchorCtr="0" horzOverflow="overflow">
                    <a:lnL w="12650">
                      <a:solidFill>
                        <a:srgbClr val="FFFFFF"/>
                      </a:solidFill>
                    </a:lnL>
                    <a:lnR w="12650">
                      <a:solidFill>
                        <a:srgbClr val="FFFFFF"/>
                      </a:solidFill>
                    </a:lnR>
                    <a:lnT w="12650">
                      <a:solidFill>
                        <a:srgbClr val="FFFFFF"/>
                      </a:solidFill>
                    </a:lnT>
                    <a:lnB w="12650">
                      <a:solidFill>
                        <a:srgbClr val="FFFFFF"/>
                      </a:solidFill>
                    </a:lnB>
                    <a:solidFill>
                      <a:srgbClr val="EA9999"/>
                    </a:solidFill>
                  </a:tcPr>
                </a:tc>
              </a:tr>
              <a:tr h="2821225">
                <a:tc gridSpan="3">
                  <a:txBody>
                    <a:bodyPr/>
                    <a:lstStyle/>
                    <a:p>
                      <a:pPr marL="457200" indent="-317500" algn="l">
                        <a:lnSpc>
                          <a:spcPct val="115000"/>
                        </a:lnSpc>
                        <a:buClr>
                          <a:srgbClr val="000000"/>
                        </a:buClr>
                        <a:buSzPts val="1400"/>
                        <a:buFont typeface="Helvetica"/>
                        <a:buChar char="●"/>
                        <a:defRPr b="1" sz="1400">
                          <a:latin typeface="Roboto Slab"/>
                          <a:ea typeface="Roboto Slab"/>
                          <a:cs typeface="Roboto Slab"/>
                        </a:defRPr>
                      </a:pPr>
                      <a:r>
                        <a:t>ICAM-1</a:t>
                      </a:r>
                      <a:r>
                        <a:rPr b="0"/>
                        <a:t> (intercellular adhesion molecule 1)</a:t>
                      </a:r>
                    </a:p>
                    <a:p>
                      <a:pPr marL="457200" indent="-317500" algn="l">
                        <a:lnSpc>
                          <a:spcPct val="115000"/>
                        </a:lnSpc>
                        <a:buClr>
                          <a:srgbClr val="000000"/>
                        </a:buClr>
                        <a:buSzPts val="1400"/>
                        <a:buFont typeface="Helvetica"/>
                        <a:buChar char="●"/>
                        <a:defRPr b="1" sz="1400">
                          <a:latin typeface="Roboto Slab"/>
                          <a:ea typeface="Roboto Slab"/>
                          <a:cs typeface="Roboto Slab"/>
                        </a:defRPr>
                      </a:pPr>
                      <a:r>
                        <a:t>VCAM-1</a:t>
                      </a:r>
                      <a:r>
                        <a:rPr b="0"/>
                        <a:t> (vascular cell adhesion molecule 1)</a:t>
                      </a:r>
                    </a:p>
                    <a:p>
                      <a:pPr algn="l">
                        <a:lnSpc>
                          <a:spcPct val="115000"/>
                        </a:lnSpc>
                        <a:defRPr b="1" sz="1600">
                          <a:latin typeface="Roboto Slab"/>
                          <a:ea typeface="Roboto Slab"/>
                          <a:cs typeface="Roboto Slab"/>
                        </a:defRPr>
                      </a:pPr>
                      <a:r>
                        <a:t>IL-1</a:t>
                      </a:r>
                      <a:r>
                        <a:rPr b="0"/>
                        <a:t> and </a:t>
                      </a:r>
                      <a:r>
                        <a:t>TNF</a:t>
                      </a:r>
                      <a:r>
                        <a:rPr b="0"/>
                        <a:t> activate intercellular adhesion molecule (ICAM) and vascular cell adhesion molecule (VCAM) on venular endothelial cells.</a:t>
                      </a:r>
                    </a:p>
                  </a:txBody>
                  <a:tcPr marL="91425" marR="91425" marT="91425" marB="91425" anchor="ctr" anchorCtr="0" horzOverflow="overflow">
                    <a:lnL w="12650">
                      <a:solidFill>
                        <a:srgbClr val="FFFFFF"/>
                      </a:solidFill>
                    </a:lnL>
                    <a:lnR w="12650">
                      <a:solidFill>
                        <a:srgbClr val="FFFFFF"/>
                      </a:solidFill>
                    </a:lnR>
                    <a:lnT w="12650">
                      <a:solidFill>
                        <a:srgbClr val="FFFFFF"/>
                      </a:solidFill>
                    </a:lnT>
                    <a:lnB w="12650">
                      <a:solidFill>
                        <a:srgbClr val="FFFFFF"/>
                      </a:solidFill>
                    </a:lnB>
                    <a:solidFill>
                      <a:srgbClr val="F4CCCC"/>
                    </a:solidFill>
                  </a:tcPr>
                </a:tc>
                <a:tc hMerge="1">
                  <a:tcPr/>
                </a:tc>
                <a:tc hMerge="1">
                  <a:tcPr/>
                </a:tc>
                <a:tc>
                  <a:txBody>
                    <a:bodyPr/>
                    <a:lstStyle/>
                    <a:p>
                      <a:pPr marL="457200" indent="-317500" algn="l">
                        <a:lnSpc>
                          <a:spcPct val="115000"/>
                        </a:lnSpc>
                        <a:buClr>
                          <a:srgbClr val="000000"/>
                        </a:buClr>
                        <a:buSzPts val="1400"/>
                        <a:buFont typeface="Helvetica"/>
                        <a:buChar char="●"/>
                        <a:defRPr sz="1400">
                          <a:latin typeface="Roboto Slab"/>
                          <a:ea typeface="Roboto Slab"/>
                          <a:cs typeface="Roboto Slab"/>
                        </a:defRPr>
                      </a:pPr>
                      <a:r>
                        <a:t>These </a:t>
                      </a:r>
                      <a:r>
                        <a:rPr>
                          <a:solidFill>
                            <a:srgbClr val="FF0000"/>
                          </a:solidFill>
                        </a:rPr>
                        <a:t>glycoproteins</a:t>
                      </a:r>
                      <a:r>
                        <a:t> are found in the </a:t>
                      </a:r>
                      <a:r>
                        <a:rPr>
                          <a:solidFill>
                            <a:srgbClr val="FF0000"/>
                          </a:solidFill>
                        </a:rPr>
                        <a:t>extracellular matrix</a:t>
                      </a:r>
                      <a:r>
                        <a:t> and on </a:t>
                      </a:r>
                      <a:r>
                        <a:rPr>
                          <a:solidFill>
                            <a:srgbClr val="FF0000"/>
                          </a:solidFill>
                        </a:rPr>
                        <a:t>cell surfaces.</a:t>
                      </a:r>
                      <a:endParaRPr>
                        <a:solidFill>
                          <a:srgbClr val="FF0000"/>
                        </a:solidFill>
                      </a:endParaRPr>
                    </a:p>
                    <a:p>
                      <a:pPr marL="457200" indent="-317500" algn="l">
                        <a:lnSpc>
                          <a:spcPct val="115000"/>
                        </a:lnSpc>
                        <a:buClr>
                          <a:srgbClr val="000000"/>
                        </a:buClr>
                        <a:buSzPts val="1400"/>
                        <a:buFont typeface="Helvetica"/>
                        <a:buChar char="●"/>
                        <a:defRPr sz="1400">
                          <a:latin typeface="Roboto Slab"/>
                          <a:ea typeface="Roboto Slab"/>
                          <a:cs typeface="Roboto Slab"/>
                        </a:defRPr>
                      </a:pPr>
                      <a:r>
                        <a:t>Neutrophils moving along the venular endothelium dissolve the venular basement membrane (release type IV collagenase) exposed by previous histamine-mediated endothelial cell contraction and enter the interstitial tissue.</a:t>
                      </a:r>
                    </a:p>
                  </a:txBody>
                  <a:tcPr marL="91425" marR="91425" marT="91425" marB="91425" anchor="t" anchorCtr="0" horzOverflow="overflow">
                    <a:lnL w="12650">
                      <a:solidFill>
                        <a:srgbClr val="FFFFFF"/>
                      </a:solidFill>
                    </a:lnL>
                    <a:lnR w="12650">
                      <a:solidFill>
                        <a:srgbClr val="FFFFFF"/>
                      </a:solidFill>
                    </a:lnR>
                    <a:lnT w="12650">
                      <a:solidFill>
                        <a:srgbClr val="FFFFFF"/>
                      </a:solidFill>
                    </a:lnT>
                    <a:lnB w="12650">
                      <a:solidFill>
                        <a:srgbClr val="FFFFFF"/>
                      </a:solidFill>
                    </a:lnB>
                    <a:solidFill>
                      <a:srgbClr val="F4CCCC"/>
                    </a:solidFill>
                  </a:tcPr>
                </a:tc>
              </a:tr>
            </a:tbl>
          </a:graphicData>
        </a:graphic>
      </p:graphicFrame>
      <p:sp>
        <p:nvSpPr>
          <p:cNvPr id="314" name="Google Shape;270;p31">
            <a:hlinkClick r:id="rId2" invalidUrl="" action="" tgtFrame="" tooltip="" history="1" highlightClick="0" endSnd="0"/>
          </p:cNvPr>
          <p:cNvSpPr txBox="1"/>
          <p:nvPr/>
        </p:nvSpPr>
        <p:spPr>
          <a:xfrm>
            <a:off x="2479325" y="890774"/>
            <a:ext cx="2608501" cy="38023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u="sng">
                <a:solidFill>
                  <a:srgbClr val="0000FF"/>
                </a:solidFill>
              </a:defRPr>
            </a:lvl1pPr>
          </a:lstStyle>
          <a:p>
            <a:pPr/>
            <a:r>
              <a:t>Click me! I am a helpful video.</a:t>
            </a:r>
          </a:p>
        </p:txBody>
      </p:sp>
      <p:grpSp>
        <p:nvGrpSpPr>
          <p:cNvPr id="317" name="Google Shape;271;p31"/>
          <p:cNvGrpSpPr/>
          <p:nvPr/>
        </p:nvGrpSpPr>
        <p:grpSpPr>
          <a:xfrm>
            <a:off x="-1" y="4888600"/>
            <a:ext cx="4092902" cy="901201"/>
            <a:chOff x="0" y="0"/>
            <a:chExt cx="4092900" cy="901200"/>
          </a:xfrm>
        </p:grpSpPr>
        <p:sp>
          <p:nvSpPr>
            <p:cNvPr id="315" name="Rectangle"/>
            <p:cNvSpPr/>
            <p:nvPr/>
          </p:nvSpPr>
          <p:spPr>
            <a:xfrm>
              <a:off x="-1" y="-1"/>
              <a:ext cx="4092902" cy="901202"/>
            </a:xfrm>
            <a:prstGeom prst="rect">
              <a:avLst/>
            </a:prstGeom>
            <a:solidFill>
              <a:srgbClr val="F3F3F3"/>
            </a:solidFill>
            <a:ln w="12700" cap="flat">
              <a:noFill/>
              <a:miter lim="400000"/>
            </a:ln>
            <a:effectLst/>
          </p:spPr>
          <p:txBody>
            <a:bodyPr wrap="square" lIns="0" tIns="0" rIns="0" bIns="0" numCol="1" anchor="t">
              <a:noAutofit/>
            </a:bodyPr>
            <a:lstStyle/>
            <a:p>
              <a:pPr>
                <a:lnSpc>
                  <a:spcPct val="115000"/>
                </a:lnSpc>
                <a:defRPr sz="1200">
                  <a:solidFill>
                    <a:srgbClr val="38761D"/>
                  </a:solidFill>
                  <a:latin typeface="Roboto Slab"/>
                  <a:ea typeface="Roboto Slab"/>
                  <a:cs typeface="Roboto Slab"/>
                  <a:sym typeface="Roboto Slab"/>
                </a:defRPr>
              </a:pPr>
            </a:p>
          </p:txBody>
        </p:sp>
        <p:sp>
          <p:nvSpPr>
            <p:cNvPr id="316" name="TNF (tumor necrosis factor): A Cytokine secreted by macrophages, activates the process of cell adhesion by promoting migration of cells from inflammatory cells ."/>
            <p:cNvSpPr txBox="1"/>
            <p:nvPr/>
          </p:nvSpPr>
          <p:spPr>
            <a:xfrm>
              <a:off x="-1" y="-1"/>
              <a:ext cx="4092902" cy="7695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lnSpc>
                  <a:spcPct val="115000"/>
                </a:lnSpc>
                <a:defRPr sz="1200">
                  <a:solidFill>
                    <a:srgbClr val="38761D"/>
                  </a:solidFill>
                  <a:latin typeface="Roboto Slab"/>
                  <a:ea typeface="Roboto Slab"/>
                  <a:cs typeface="Roboto Slab"/>
                  <a:sym typeface="Roboto Slab"/>
                </a:defRPr>
              </a:lvl1pPr>
            </a:lstStyle>
            <a:p>
              <a:pPr/>
              <a:r>
                <a:t>TNF (tumor necrosis factor): A Cytokine secreted by macrophages, activates the process of cell adhesion by promoting migration of cells from inflammatory cells .</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 name="Google Shape;276;p32"/>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0" name="Google Shape;277;p32" descr="Google Shape;277;p32"/>
          <p:cNvPicPr>
            <a:picLocks noChangeAspect="1"/>
          </p:cNvPicPr>
          <p:nvPr/>
        </p:nvPicPr>
        <p:blipFill>
          <a:blip r:embed="rId2">
            <a:extLst/>
          </a:blip>
          <a:stretch>
            <a:fillRect/>
          </a:stretch>
        </p:blipFill>
        <p:spPr>
          <a:xfrm>
            <a:off x="3480825" y="2388912"/>
            <a:ext cx="3825250" cy="2733282"/>
          </a:xfrm>
          <a:prstGeom prst="rect">
            <a:avLst/>
          </a:prstGeom>
          <a:ln w="12700">
            <a:miter lim="400000"/>
          </a:ln>
        </p:spPr>
      </p:pic>
      <p:pic>
        <p:nvPicPr>
          <p:cNvPr id="321" name="Google Shape;278;p32" descr="Google Shape;278;p32"/>
          <p:cNvPicPr>
            <a:picLocks noChangeAspect="1"/>
          </p:cNvPicPr>
          <p:nvPr/>
        </p:nvPicPr>
        <p:blipFill>
          <a:blip r:embed="rId3">
            <a:extLst/>
          </a:blip>
          <a:stretch>
            <a:fillRect/>
          </a:stretch>
        </p:blipFill>
        <p:spPr>
          <a:xfrm>
            <a:off x="3480825" y="5844725"/>
            <a:ext cx="3825250" cy="2837276"/>
          </a:xfrm>
          <a:prstGeom prst="rect">
            <a:avLst/>
          </a:prstGeom>
          <a:ln w="12700">
            <a:miter lim="400000"/>
          </a:ln>
        </p:spPr>
      </p:pic>
      <p:pic>
        <p:nvPicPr>
          <p:cNvPr id="322" name="Google Shape;279;p32" descr="Google Shape;279;p32"/>
          <p:cNvPicPr>
            <a:picLocks noChangeAspect="1"/>
          </p:cNvPicPr>
          <p:nvPr/>
        </p:nvPicPr>
        <p:blipFill>
          <a:blip r:embed="rId4">
            <a:extLst/>
          </a:blip>
          <a:stretch>
            <a:fillRect/>
          </a:stretch>
        </p:blipFill>
        <p:spPr>
          <a:xfrm>
            <a:off x="4007934" y="8839550"/>
            <a:ext cx="2771026" cy="1745976"/>
          </a:xfrm>
          <a:prstGeom prst="rect">
            <a:avLst/>
          </a:prstGeom>
          <a:ln w="12700">
            <a:miter lim="400000"/>
          </a:ln>
        </p:spPr>
      </p:pic>
      <p:grpSp>
        <p:nvGrpSpPr>
          <p:cNvPr id="325" name="Google Shape;280;p32"/>
          <p:cNvGrpSpPr/>
          <p:nvPr/>
        </p:nvGrpSpPr>
        <p:grpSpPr>
          <a:xfrm>
            <a:off x="195074" y="3173263"/>
            <a:ext cx="2985602" cy="1427401"/>
            <a:chOff x="0" y="0"/>
            <a:chExt cx="2985600" cy="1427399"/>
          </a:xfrm>
        </p:grpSpPr>
        <p:sp>
          <p:nvSpPr>
            <p:cNvPr id="323" name="Rectangle"/>
            <p:cNvSpPr/>
            <p:nvPr/>
          </p:nvSpPr>
          <p:spPr>
            <a:xfrm>
              <a:off x="-1" y="0"/>
              <a:ext cx="2985602" cy="1427400"/>
            </a:xfrm>
            <a:prstGeom prst="rect">
              <a:avLst/>
            </a:prstGeom>
            <a:noFill/>
            <a:ln w="9525" cap="flat">
              <a:solidFill>
                <a:srgbClr val="7F7F7F"/>
              </a:solidFill>
              <a:prstDash val="dot"/>
              <a:round/>
            </a:ln>
            <a:effectLst/>
          </p:spPr>
          <p:txBody>
            <a:bodyPr wrap="square" lIns="0" tIns="0" rIns="0" bIns="0" numCol="1" anchor="ctr">
              <a:noAutofit/>
            </a:bodyPr>
            <a:lstStyle/>
            <a:p>
              <a:pPr algn="ctr">
                <a:defRPr sz="1600">
                  <a:solidFill>
                    <a:srgbClr val="FF0000"/>
                  </a:solidFill>
                  <a:latin typeface="Roboto Slab"/>
                  <a:ea typeface="Roboto Slab"/>
                  <a:cs typeface="Roboto Slab"/>
                  <a:sym typeface="Roboto Slab"/>
                </a:defRPr>
              </a:pPr>
            </a:p>
          </p:txBody>
        </p:sp>
        <p:sp>
          <p:nvSpPr>
            <p:cNvPr id="324" name="E-selectin &amp; P-selectin bind to Sialyl-Lewis X glycoprotein and slow the leukocytes"/>
            <p:cNvSpPr txBox="1"/>
            <p:nvPr/>
          </p:nvSpPr>
          <p:spPr>
            <a:xfrm>
              <a:off x="-1" y="260324"/>
              <a:ext cx="2985602" cy="906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sz="1600">
                  <a:solidFill>
                    <a:srgbClr val="FF0000"/>
                  </a:solidFill>
                  <a:latin typeface="Roboto Slab"/>
                  <a:ea typeface="Roboto Slab"/>
                  <a:cs typeface="Roboto Slab"/>
                  <a:sym typeface="Roboto Slab"/>
                </a:defRPr>
              </a:lvl1pPr>
            </a:lstStyle>
            <a:p>
              <a:pPr/>
              <a:r>
                <a:t> E-selectin &amp; P-selectin bind to Sialyl-Lewis X glycoprotein and slow the leukocytes</a:t>
              </a:r>
            </a:p>
          </p:txBody>
        </p:sp>
      </p:grpSp>
      <p:grpSp>
        <p:nvGrpSpPr>
          <p:cNvPr id="328" name="Google Shape;281;p32"/>
          <p:cNvGrpSpPr/>
          <p:nvPr/>
        </p:nvGrpSpPr>
        <p:grpSpPr>
          <a:xfrm>
            <a:off x="5407150" y="5755299"/>
            <a:ext cx="789301" cy="441301"/>
            <a:chOff x="0" y="0"/>
            <a:chExt cx="789300" cy="441300"/>
          </a:xfrm>
        </p:grpSpPr>
        <p:sp>
          <p:nvSpPr>
            <p:cNvPr id="326" name="Rectangle"/>
            <p:cNvSpPr/>
            <p:nvPr/>
          </p:nvSpPr>
          <p:spPr>
            <a:xfrm>
              <a:off x="-1" y="-1"/>
              <a:ext cx="789302" cy="441302"/>
            </a:xfrm>
            <a:prstGeom prst="rect">
              <a:avLst/>
            </a:prstGeom>
            <a:noFill/>
            <a:ln w="19050" cap="flat">
              <a:solidFill>
                <a:srgbClr val="7F7F7F"/>
              </a:solidFill>
              <a:prstDash val="dash"/>
              <a:round/>
            </a:ln>
            <a:effectLst/>
          </p:spPr>
          <p:txBody>
            <a:bodyPr wrap="square" lIns="0" tIns="0" rIns="0" bIns="0" numCol="1" anchor="ctr">
              <a:noAutofit/>
            </a:bodyPr>
            <a:lstStyle/>
            <a:p>
              <a:pPr algn="ctr">
                <a:defRPr b="1">
                  <a:solidFill>
                    <a:srgbClr val="FF0000"/>
                  </a:solidFill>
                  <a:latin typeface="Roboto Slab"/>
                  <a:ea typeface="Roboto Slab"/>
                  <a:cs typeface="Roboto Slab"/>
                  <a:sym typeface="Roboto Slab"/>
                </a:defRPr>
              </a:pPr>
            </a:p>
          </p:txBody>
        </p:sp>
        <p:sp>
          <p:nvSpPr>
            <p:cNvPr id="327" name="Rolling"/>
            <p:cNvSpPr txBox="1"/>
            <p:nvPr/>
          </p:nvSpPr>
          <p:spPr>
            <a:xfrm>
              <a:off x="-1" y="21275"/>
              <a:ext cx="789302" cy="398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b="1">
                  <a:solidFill>
                    <a:srgbClr val="FF0000"/>
                  </a:solidFill>
                  <a:latin typeface="Roboto Slab"/>
                  <a:ea typeface="Roboto Slab"/>
                  <a:cs typeface="Roboto Slab"/>
                  <a:sym typeface="Roboto Slab"/>
                </a:defRPr>
              </a:lvl1pPr>
            </a:lstStyle>
            <a:p>
              <a:pPr/>
              <a:r>
                <a:t>Rolling</a:t>
              </a:r>
            </a:p>
          </p:txBody>
        </p:sp>
      </p:grpSp>
      <p:sp>
        <p:nvSpPr>
          <p:cNvPr id="329" name="Google Shape;282;p32"/>
          <p:cNvSpPr txBox="1"/>
          <p:nvPr/>
        </p:nvSpPr>
        <p:spPr>
          <a:xfrm>
            <a:off x="42674" y="2843775"/>
            <a:ext cx="554702" cy="551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400">
                <a:latin typeface="Roboto Slab"/>
                <a:ea typeface="Roboto Slab"/>
                <a:cs typeface="Roboto Slab"/>
                <a:sym typeface="Roboto Slab"/>
              </a:defRPr>
            </a:lvl1pPr>
          </a:lstStyle>
          <a:p>
            <a:pPr/>
            <a:r>
              <a:t>1</a:t>
            </a:r>
          </a:p>
        </p:txBody>
      </p:sp>
      <p:grpSp>
        <p:nvGrpSpPr>
          <p:cNvPr id="332" name="Google Shape;283;p32"/>
          <p:cNvGrpSpPr/>
          <p:nvPr/>
        </p:nvGrpSpPr>
        <p:grpSpPr>
          <a:xfrm>
            <a:off x="195062" y="6483949"/>
            <a:ext cx="2985602" cy="1427401"/>
            <a:chOff x="0" y="0"/>
            <a:chExt cx="2985600" cy="1427399"/>
          </a:xfrm>
        </p:grpSpPr>
        <p:sp>
          <p:nvSpPr>
            <p:cNvPr id="330" name="Rectangle"/>
            <p:cNvSpPr/>
            <p:nvPr/>
          </p:nvSpPr>
          <p:spPr>
            <a:xfrm>
              <a:off x="-1" y="0"/>
              <a:ext cx="2985602" cy="1427400"/>
            </a:xfrm>
            <a:prstGeom prst="rect">
              <a:avLst/>
            </a:prstGeom>
            <a:noFill/>
            <a:ln w="9525" cap="flat">
              <a:solidFill>
                <a:srgbClr val="7F7F7F"/>
              </a:solidFill>
              <a:prstDash val="dot"/>
              <a:round/>
            </a:ln>
            <a:effectLst/>
          </p:spPr>
          <p:txBody>
            <a:bodyPr wrap="square" lIns="0" tIns="0" rIns="0" bIns="0" numCol="1" anchor="ctr">
              <a:noAutofit/>
            </a:bodyPr>
            <a:lstStyle/>
            <a:p>
              <a:pPr algn="ctr">
                <a:defRPr sz="1600">
                  <a:solidFill>
                    <a:srgbClr val="FF0000"/>
                  </a:solidFill>
                  <a:latin typeface="Roboto Slab"/>
                  <a:ea typeface="Roboto Slab"/>
                  <a:cs typeface="Roboto Slab"/>
                  <a:sym typeface="Roboto Slab"/>
                </a:defRPr>
              </a:pPr>
            </a:p>
          </p:txBody>
        </p:sp>
        <p:sp>
          <p:nvSpPr>
            <p:cNvPr id="331" name="Integrins are up regulated on leukocytes by C5a &amp; LTB4 resulting in firm adhesion with vessel wall"/>
            <p:cNvSpPr txBox="1"/>
            <p:nvPr/>
          </p:nvSpPr>
          <p:spPr>
            <a:xfrm>
              <a:off x="-1" y="139674"/>
              <a:ext cx="2985602" cy="1148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sz="1600">
                  <a:solidFill>
                    <a:srgbClr val="FF0000"/>
                  </a:solidFill>
                  <a:latin typeface="Roboto Slab"/>
                  <a:ea typeface="Roboto Slab"/>
                  <a:cs typeface="Roboto Slab"/>
                  <a:sym typeface="Roboto Slab"/>
                </a:defRPr>
              </a:lvl1pPr>
            </a:lstStyle>
            <a:p>
              <a:pPr/>
              <a:r>
                <a:t>Integrins are up regulated on leukocytes by C5a &amp; LTB4 resulting in firm adhesion with vessel wall</a:t>
              </a:r>
            </a:p>
          </p:txBody>
        </p:sp>
      </p:grpSp>
      <p:sp>
        <p:nvSpPr>
          <p:cNvPr id="333" name="Google Shape;284;p32"/>
          <p:cNvSpPr txBox="1"/>
          <p:nvPr/>
        </p:nvSpPr>
        <p:spPr>
          <a:xfrm>
            <a:off x="42674" y="6129525"/>
            <a:ext cx="554702" cy="551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400">
                <a:latin typeface="Roboto Slab"/>
                <a:ea typeface="Roboto Slab"/>
                <a:cs typeface="Roboto Slab"/>
                <a:sym typeface="Roboto Slab"/>
              </a:defRPr>
            </a:lvl1pPr>
          </a:lstStyle>
          <a:p>
            <a:pPr/>
            <a:r>
              <a:t>2</a:t>
            </a:r>
          </a:p>
        </p:txBody>
      </p:sp>
      <p:sp>
        <p:nvSpPr>
          <p:cNvPr id="334" name="Google Shape;285;p32"/>
          <p:cNvSpPr txBox="1"/>
          <p:nvPr>
            <p:ph type="title"/>
          </p:nvPr>
        </p:nvSpPr>
        <p:spPr>
          <a:xfrm>
            <a:off x="441125" y="602799"/>
            <a:ext cx="4326600" cy="1041601"/>
          </a:xfrm>
          <a:prstGeom prst="rect">
            <a:avLst/>
          </a:prstGeom>
          <a:ln w="28575">
            <a:solidFill>
              <a:srgbClr val="E06666"/>
            </a:solidFill>
            <a:round/>
          </a:ln>
        </p:spPr>
        <p:txBody>
          <a:bodyPr/>
          <a:lstStyle/>
          <a:p>
            <a:pPr defTabSz="658368">
              <a:defRPr b="1" sz="1728">
                <a:solidFill>
                  <a:srgbClr val="595959"/>
                </a:solidFill>
              </a:defRPr>
            </a:pPr>
            <a:r>
              <a:t>Steps of selectins and integrins acting.</a:t>
            </a:r>
          </a:p>
          <a:p>
            <a:pPr defTabSz="658368">
              <a:defRPr sz="1728"/>
            </a:pPr>
            <a:endParaRPr b="1">
              <a:solidFill>
                <a:srgbClr val="595959"/>
              </a:solidFill>
            </a:endParaRPr>
          </a:p>
        </p:txBody>
      </p:sp>
      <p:sp>
        <p:nvSpPr>
          <p:cNvPr id="335" name="Google Shape;286;p32"/>
          <p:cNvSpPr/>
          <p:nvPr/>
        </p:nvSpPr>
        <p:spPr>
          <a:xfrm>
            <a:off x="5782050" y="6379450"/>
            <a:ext cx="874801" cy="106801"/>
          </a:xfrm>
          <a:prstGeom prst="rect">
            <a:avLst/>
          </a:prstGeom>
          <a:ln>
            <a:solidFill>
              <a:srgbClr val="FF0000"/>
            </a:solidFill>
          </a:ln>
        </p:spPr>
        <p:txBody>
          <a:bodyPr lIns="0" tIns="0" rIns="0" bIns="0"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 name="Google Shape;291;p3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8" name="Google Shape;292;p33" descr="Google Shape;292;p33"/>
          <p:cNvPicPr>
            <a:picLocks noChangeAspect="1"/>
          </p:cNvPicPr>
          <p:nvPr/>
        </p:nvPicPr>
        <p:blipFill>
          <a:blip r:embed="rId2">
            <a:extLst/>
          </a:blip>
          <a:stretch>
            <a:fillRect/>
          </a:stretch>
        </p:blipFill>
        <p:spPr>
          <a:xfrm>
            <a:off x="3459476" y="2438375"/>
            <a:ext cx="3825250" cy="2837273"/>
          </a:xfrm>
          <a:prstGeom prst="rect">
            <a:avLst/>
          </a:prstGeom>
          <a:ln w="12700">
            <a:miter lim="400000"/>
          </a:ln>
        </p:spPr>
      </p:pic>
      <p:pic>
        <p:nvPicPr>
          <p:cNvPr id="339" name="Google Shape;293;p33" descr="Google Shape;293;p33"/>
          <p:cNvPicPr>
            <a:picLocks noChangeAspect="1"/>
          </p:cNvPicPr>
          <p:nvPr/>
        </p:nvPicPr>
        <p:blipFill>
          <a:blip r:embed="rId3">
            <a:extLst/>
          </a:blip>
          <a:stretch>
            <a:fillRect/>
          </a:stretch>
        </p:blipFill>
        <p:spPr>
          <a:xfrm>
            <a:off x="3530010" y="6158900"/>
            <a:ext cx="3684175" cy="2453763"/>
          </a:xfrm>
          <a:prstGeom prst="rect">
            <a:avLst/>
          </a:prstGeom>
          <a:ln w="12700">
            <a:miter lim="400000"/>
          </a:ln>
        </p:spPr>
      </p:pic>
      <p:sp>
        <p:nvSpPr>
          <p:cNvPr id="340" name="Google Shape;294;p33"/>
          <p:cNvSpPr txBox="1"/>
          <p:nvPr>
            <p:ph type="title"/>
          </p:nvPr>
        </p:nvSpPr>
        <p:spPr>
          <a:xfrm>
            <a:off x="441125" y="602799"/>
            <a:ext cx="4326600" cy="1041601"/>
          </a:xfrm>
          <a:prstGeom prst="rect">
            <a:avLst/>
          </a:prstGeom>
          <a:ln w="28575">
            <a:solidFill>
              <a:srgbClr val="E06666"/>
            </a:solidFill>
            <a:round/>
          </a:ln>
        </p:spPr>
        <p:txBody>
          <a:bodyPr/>
          <a:lstStyle/>
          <a:p>
            <a:pPr defTabSz="658368">
              <a:defRPr b="1" sz="1728">
                <a:solidFill>
                  <a:srgbClr val="595959"/>
                </a:solidFill>
              </a:defRPr>
            </a:pPr>
            <a:r>
              <a:t>Steps of selectins and integrins acting.</a:t>
            </a:r>
          </a:p>
          <a:p>
            <a:pPr defTabSz="658368">
              <a:defRPr sz="1728"/>
            </a:pPr>
            <a:endParaRPr b="1">
              <a:solidFill>
                <a:srgbClr val="595959"/>
              </a:solidFill>
            </a:endParaRPr>
          </a:p>
        </p:txBody>
      </p:sp>
      <p:grpSp>
        <p:nvGrpSpPr>
          <p:cNvPr id="343" name="Google Shape;295;p33"/>
          <p:cNvGrpSpPr/>
          <p:nvPr/>
        </p:nvGrpSpPr>
        <p:grpSpPr>
          <a:xfrm>
            <a:off x="195074" y="1993220"/>
            <a:ext cx="2985602" cy="2607916"/>
            <a:chOff x="0" y="0"/>
            <a:chExt cx="2985600" cy="2607915"/>
          </a:xfrm>
        </p:grpSpPr>
        <p:sp>
          <p:nvSpPr>
            <p:cNvPr id="341" name="Rectangle"/>
            <p:cNvSpPr/>
            <p:nvPr/>
          </p:nvSpPr>
          <p:spPr>
            <a:xfrm>
              <a:off x="0" y="443857"/>
              <a:ext cx="2985601" cy="1720201"/>
            </a:xfrm>
            <a:prstGeom prst="rect">
              <a:avLst/>
            </a:prstGeom>
            <a:noFill/>
            <a:ln w="9525" cap="flat">
              <a:solidFill>
                <a:srgbClr val="7F7F7F"/>
              </a:solidFill>
              <a:prstDash val="dot"/>
              <a:round/>
            </a:ln>
            <a:effectLst/>
          </p:spPr>
          <p:txBody>
            <a:bodyPr wrap="square" lIns="0" tIns="0" rIns="0" bIns="0" numCol="1" anchor="ctr">
              <a:noAutofit/>
            </a:bodyPr>
            <a:lstStyle/>
            <a:p>
              <a:pPr algn="ctr">
                <a:defRPr sz="1600">
                  <a:solidFill>
                    <a:srgbClr val="FF0000"/>
                  </a:solidFill>
                  <a:latin typeface="Roboto Slab"/>
                  <a:ea typeface="Roboto Slab"/>
                  <a:cs typeface="Roboto Slab"/>
                  <a:sym typeface="Roboto Slab"/>
                </a:defRPr>
              </a:pPr>
            </a:p>
          </p:txBody>
        </p:sp>
        <p:sp>
          <p:nvSpPr>
            <p:cNvPr id="342" name="IL-1 and TNF activate intercellular adhesion molecule (ICAM) and vascular cell adhesion molecule (VCAM) on venular endothelial cells."/>
            <p:cNvSpPr txBox="1"/>
            <p:nvPr/>
          </p:nvSpPr>
          <p:spPr>
            <a:xfrm>
              <a:off x="0" y="0"/>
              <a:ext cx="2985601" cy="260791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lnSpc>
                  <a:spcPct val="115000"/>
                </a:lnSpc>
              </a:pPr>
              <a:endParaRPr b="1" sz="1600">
                <a:solidFill>
                  <a:srgbClr val="FF0000"/>
                </a:solidFill>
                <a:latin typeface="Roboto Slab"/>
                <a:ea typeface="Roboto Slab"/>
                <a:cs typeface="Roboto Slab"/>
                <a:sym typeface="Roboto Slab"/>
              </a:endParaRPr>
            </a:p>
            <a:p>
              <a:pPr algn="ctr">
                <a:lnSpc>
                  <a:spcPct val="115000"/>
                </a:lnSpc>
              </a:pPr>
              <a:endParaRPr b="1" sz="1600">
                <a:solidFill>
                  <a:srgbClr val="FF0000"/>
                </a:solidFill>
                <a:latin typeface="Roboto Slab"/>
                <a:ea typeface="Roboto Slab"/>
                <a:cs typeface="Roboto Slab"/>
                <a:sym typeface="Roboto Slab"/>
              </a:endParaRPr>
            </a:p>
            <a:p>
              <a:pPr algn="ctr">
                <a:lnSpc>
                  <a:spcPct val="115000"/>
                </a:lnSpc>
                <a:defRPr b="1" sz="1600">
                  <a:solidFill>
                    <a:srgbClr val="FF0000"/>
                  </a:solidFill>
                  <a:latin typeface="Roboto Slab"/>
                  <a:ea typeface="Roboto Slab"/>
                  <a:cs typeface="Roboto Slab"/>
                  <a:sym typeface="Roboto Slab"/>
                </a:defRPr>
              </a:pPr>
              <a:r>
                <a:t>IL-1</a:t>
              </a:r>
              <a:r>
                <a:rPr b="0"/>
                <a:t> and </a:t>
              </a:r>
              <a:r>
                <a:t>TNF</a:t>
              </a:r>
              <a:r>
                <a:rPr b="0"/>
                <a:t> activate intercellular adhesion molecule (ICAM) and vascular cell adhesion molecule (VCAM) on venular endothelial cells.</a:t>
              </a:r>
            </a:p>
            <a:p>
              <a:pPr algn="ctr"/>
              <a:endParaRPr sz="1600">
                <a:solidFill>
                  <a:srgbClr val="FF0000"/>
                </a:solidFill>
                <a:latin typeface="Roboto Slab"/>
                <a:ea typeface="Roboto Slab"/>
                <a:cs typeface="Roboto Slab"/>
                <a:sym typeface="Roboto Slab"/>
              </a:endParaRPr>
            </a:p>
          </p:txBody>
        </p:sp>
      </p:grpSp>
      <p:grpSp>
        <p:nvGrpSpPr>
          <p:cNvPr id="346" name="Google Shape;296;p33"/>
          <p:cNvGrpSpPr/>
          <p:nvPr/>
        </p:nvGrpSpPr>
        <p:grpSpPr>
          <a:xfrm>
            <a:off x="195074" y="6191149"/>
            <a:ext cx="2985602" cy="1720202"/>
            <a:chOff x="0" y="0"/>
            <a:chExt cx="2985600" cy="1720200"/>
          </a:xfrm>
        </p:grpSpPr>
        <p:sp>
          <p:nvSpPr>
            <p:cNvPr id="344" name="Rectangle"/>
            <p:cNvSpPr/>
            <p:nvPr/>
          </p:nvSpPr>
          <p:spPr>
            <a:xfrm>
              <a:off x="-1" y="-1"/>
              <a:ext cx="2985602" cy="1720202"/>
            </a:xfrm>
            <a:prstGeom prst="rect">
              <a:avLst/>
            </a:prstGeom>
            <a:noFill/>
            <a:ln w="9525" cap="flat">
              <a:solidFill>
                <a:srgbClr val="7F7F7F"/>
              </a:solidFill>
              <a:prstDash val="dot"/>
              <a:round/>
            </a:ln>
            <a:effectLst/>
          </p:spPr>
          <p:txBody>
            <a:bodyPr wrap="square" lIns="0" tIns="0" rIns="0" bIns="0" numCol="1" anchor="ctr">
              <a:noAutofit/>
            </a:bodyPr>
            <a:lstStyle/>
            <a:p>
              <a:pPr algn="ctr">
                <a:defRPr sz="1600">
                  <a:solidFill>
                    <a:srgbClr val="FF0000"/>
                  </a:solidFill>
                  <a:latin typeface="Roboto Slab"/>
                  <a:ea typeface="Roboto Slab"/>
                  <a:cs typeface="Roboto Slab"/>
                  <a:sym typeface="Roboto Slab"/>
                </a:defRPr>
              </a:pPr>
            </a:p>
          </p:txBody>
        </p:sp>
        <p:sp>
          <p:nvSpPr>
            <p:cNvPr id="345" name="Neutrophils, monocytes, lymphocytes, eosinophils, and basophils all use the same pathway to migrate from the blood into tissues"/>
            <p:cNvSpPr txBox="1"/>
            <p:nvPr/>
          </p:nvSpPr>
          <p:spPr>
            <a:xfrm>
              <a:off x="-1" y="165425"/>
              <a:ext cx="2985602" cy="13893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defRPr sz="1600">
                  <a:solidFill>
                    <a:srgbClr val="FF0000"/>
                  </a:solidFill>
                  <a:latin typeface="Roboto Slab"/>
                  <a:ea typeface="Roboto Slab"/>
                  <a:cs typeface="Roboto Slab"/>
                  <a:sym typeface="Roboto Slab"/>
                </a:defRPr>
              </a:pPr>
              <a:r>
                <a:t>Neutrophils, monocytes, lymphocytes, eosinophils, and basophils all use the same pathway to </a:t>
              </a:r>
              <a:r>
                <a:rPr b="1"/>
                <a:t>migrate</a:t>
              </a:r>
              <a:r>
                <a:t> from the blood into tissues</a:t>
              </a:r>
            </a:p>
          </p:txBody>
        </p:sp>
      </p:grpSp>
      <p:sp>
        <p:nvSpPr>
          <p:cNvPr id="347" name="Google Shape;297;p33"/>
          <p:cNvSpPr txBox="1"/>
          <p:nvPr/>
        </p:nvSpPr>
        <p:spPr>
          <a:xfrm>
            <a:off x="42674" y="2078725"/>
            <a:ext cx="554702" cy="551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400">
                <a:latin typeface="Roboto Slab"/>
                <a:ea typeface="Roboto Slab"/>
                <a:cs typeface="Roboto Slab"/>
                <a:sym typeface="Roboto Slab"/>
              </a:defRPr>
            </a:lvl1pPr>
          </a:lstStyle>
          <a:p>
            <a:pPr/>
            <a:r>
              <a:t>3</a:t>
            </a:r>
          </a:p>
        </p:txBody>
      </p:sp>
      <p:sp>
        <p:nvSpPr>
          <p:cNvPr id="348" name="Google Shape;298;p33"/>
          <p:cNvSpPr txBox="1"/>
          <p:nvPr/>
        </p:nvSpPr>
        <p:spPr>
          <a:xfrm>
            <a:off x="42674" y="5900925"/>
            <a:ext cx="554702" cy="551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400">
                <a:latin typeface="Roboto Slab"/>
                <a:ea typeface="Roboto Slab"/>
                <a:cs typeface="Roboto Slab"/>
                <a:sym typeface="Roboto Slab"/>
              </a:defRPr>
            </a:lvl1pPr>
          </a:lstStyle>
          <a:p>
            <a:pPr/>
            <a:r>
              <a:t>4</a:t>
            </a:r>
          </a:p>
        </p:txBody>
      </p:sp>
      <p:sp>
        <p:nvSpPr>
          <p:cNvPr id="349" name="Google Shape;299;p33"/>
          <p:cNvSpPr txBox="1"/>
          <p:nvPr/>
        </p:nvSpPr>
        <p:spPr>
          <a:xfrm>
            <a:off x="813775" y="4657349"/>
            <a:ext cx="2645700" cy="665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r">
              <a:defRPr sz="1600">
                <a:solidFill>
                  <a:srgbClr val="FF0000"/>
                </a:solidFill>
                <a:latin typeface="Roboto Slab"/>
                <a:ea typeface="Roboto Slab"/>
                <a:cs typeface="Roboto Slab"/>
                <a:sym typeface="Roboto Slab"/>
              </a:defRPr>
            </a:lvl1pPr>
          </a:lstStyle>
          <a:p>
            <a:pPr/>
            <a:r>
              <a:t>adhesion to endothelium</a:t>
            </a:r>
          </a:p>
        </p:txBody>
      </p:sp>
      <p:sp>
        <p:nvSpPr>
          <p:cNvPr id="350" name="Google Shape;300;p33"/>
          <p:cNvSpPr/>
          <p:nvPr/>
        </p:nvSpPr>
        <p:spPr>
          <a:xfrm flipH="1">
            <a:off x="2136625" y="4117949"/>
            <a:ext cx="2237401" cy="539401"/>
          </a:xfrm>
          <a:prstGeom prst="line">
            <a:avLst/>
          </a:prstGeom>
          <a:ln w="28575">
            <a:solidFill>
              <a:srgbClr val="666666"/>
            </a:solidFill>
            <a:tailEnd type="stealth"/>
          </a:ln>
        </p:spPr>
        <p:txBody>
          <a:bodyPr lIns="0" tIns="0" rIns="0" bIns="0"/>
          <a:lstStyle/>
          <a:p>
            <a:pPr/>
          </a:p>
        </p:txBody>
      </p:sp>
      <p:sp>
        <p:nvSpPr>
          <p:cNvPr id="351" name="Google Shape;301;p33"/>
          <p:cNvSpPr/>
          <p:nvPr/>
        </p:nvSpPr>
        <p:spPr>
          <a:xfrm>
            <a:off x="4943850" y="2438375"/>
            <a:ext cx="1210201" cy="161701"/>
          </a:xfrm>
          <a:prstGeom prst="rect">
            <a:avLst/>
          </a:prstGeom>
          <a:ln>
            <a:solidFill>
              <a:srgbClr val="FF0000"/>
            </a:solidFill>
          </a:ln>
        </p:spPr>
        <p:txBody>
          <a:bodyPr lIns="0" tIns="0" rIns="0" bIns="0"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Google Shape;306;p34"/>
          <p:cNvSpPr txBox="1"/>
          <p:nvPr>
            <p:ph type="body" sz="quarter" idx="1"/>
          </p:nvPr>
        </p:nvSpPr>
        <p:spPr>
          <a:xfrm>
            <a:off x="895023" y="5309625"/>
            <a:ext cx="2994001" cy="2170501"/>
          </a:xfrm>
          <a:prstGeom prst="rect">
            <a:avLst/>
          </a:prstGeom>
        </p:spPr>
        <p:txBody>
          <a:bodyPr/>
          <a:lstStyle/>
          <a:p>
            <a:pPr marL="0" indent="0" defTabSz="630936">
              <a:spcBef>
                <a:spcPts val="400"/>
              </a:spcBef>
              <a:buSzTx/>
              <a:buNone/>
              <a:defRPr b="1" sz="1104">
                <a:solidFill>
                  <a:srgbClr val="666666"/>
                </a:solidFill>
                <a:latin typeface="Roboto Slab"/>
                <a:ea typeface="Roboto Slab"/>
                <a:cs typeface="Roboto Slab"/>
                <a:sym typeface="Roboto Slab"/>
              </a:defRPr>
            </a:pPr>
            <a:r>
              <a:t>First day</a:t>
            </a:r>
            <a:r>
              <a:rPr b="0"/>
              <a:t>: </a:t>
            </a:r>
            <a:r>
              <a:rPr b="0">
                <a:solidFill>
                  <a:srgbClr val="FF0000"/>
                </a:solidFill>
              </a:rPr>
              <a:t>edema</a:t>
            </a:r>
            <a:br>
              <a:rPr b="0">
                <a:solidFill>
                  <a:srgbClr val="FF0000"/>
                </a:solidFill>
              </a:rPr>
            </a:br>
            <a:r>
              <a:t>Second day:</a:t>
            </a:r>
            <a:r>
              <a:rPr b="0"/>
              <a:t> </a:t>
            </a:r>
            <a:r>
              <a:rPr b="0">
                <a:solidFill>
                  <a:srgbClr val="FF0000"/>
                </a:solidFill>
              </a:rPr>
              <a:t>neutrophils</a:t>
            </a:r>
            <a:br>
              <a:rPr b="0">
                <a:solidFill>
                  <a:srgbClr val="FF0000"/>
                </a:solidFill>
              </a:rPr>
            </a:br>
            <a:r>
              <a:t>After the second day: </a:t>
            </a:r>
            <a:r>
              <a:rPr b="0">
                <a:solidFill>
                  <a:srgbClr val="FF0000"/>
                </a:solidFill>
              </a:rPr>
              <a:t>neutrophils are replaced by monocytes.</a:t>
            </a:r>
            <a:r>
              <a:rPr b="0">
                <a:solidFill>
                  <a:srgbClr val="000000"/>
                </a:solidFill>
              </a:rPr>
              <a:t> WHY?</a:t>
            </a:r>
          </a:p>
          <a:p>
            <a:pPr marL="0" indent="0" defTabSz="630936">
              <a:spcBef>
                <a:spcPts val="400"/>
              </a:spcBef>
              <a:buSzTx/>
              <a:buNone/>
              <a:defRPr sz="1104">
                <a:solidFill>
                  <a:srgbClr val="FF0000"/>
                </a:solidFill>
                <a:latin typeface="Roboto Slab"/>
                <a:ea typeface="Roboto Slab"/>
                <a:cs typeface="Roboto Slab"/>
                <a:sym typeface="Roboto Slab"/>
              </a:defRPr>
            </a:pPr>
            <a:r>
              <a:t>Neutrophils</a:t>
            </a:r>
            <a:r>
              <a:rPr>
                <a:solidFill>
                  <a:srgbClr val="111111"/>
                </a:solidFill>
              </a:rPr>
              <a:t> are more </a:t>
            </a:r>
            <a:r>
              <a:rPr u="sng">
                <a:solidFill>
                  <a:srgbClr val="111111"/>
                </a:solidFill>
              </a:rPr>
              <a:t>numerous</a:t>
            </a:r>
            <a:r>
              <a:rPr>
                <a:solidFill>
                  <a:srgbClr val="111111"/>
                </a:solidFill>
              </a:rPr>
              <a:t> in the blood,</a:t>
            </a:r>
            <a:br>
              <a:rPr>
                <a:solidFill>
                  <a:srgbClr val="111111"/>
                </a:solidFill>
              </a:rPr>
            </a:br>
            <a:r>
              <a:rPr>
                <a:solidFill>
                  <a:srgbClr val="111111"/>
                </a:solidFill>
              </a:rPr>
              <a:t>they </a:t>
            </a:r>
            <a:r>
              <a:rPr u="sng">
                <a:solidFill>
                  <a:srgbClr val="111111"/>
                </a:solidFill>
              </a:rPr>
              <a:t>respond</a:t>
            </a:r>
            <a:r>
              <a:rPr>
                <a:solidFill>
                  <a:srgbClr val="111111"/>
                </a:solidFill>
              </a:rPr>
              <a:t> more </a:t>
            </a:r>
            <a:r>
              <a:rPr u="sng">
                <a:solidFill>
                  <a:srgbClr val="111111"/>
                </a:solidFill>
              </a:rPr>
              <a:t>rapidly</a:t>
            </a:r>
            <a:r>
              <a:rPr>
                <a:solidFill>
                  <a:srgbClr val="111111"/>
                </a:solidFill>
              </a:rPr>
              <a:t> to chemokines, But are </a:t>
            </a:r>
            <a:r>
              <a:rPr u="sng">
                <a:solidFill>
                  <a:srgbClr val="111111"/>
                </a:solidFill>
              </a:rPr>
              <a:t>short-lived</a:t>
            </a:r>
            <a:r>
              <a:rPr>
                <a:solidFill>
                  <a:srgbClr val="111111"/>
                </a:solidFill>
              </a:rPr>
              <a:t>; they undergo  apoptosis and disappear after 24 to 48 hours,  whereas </a:t>
            </a:r>
            <a:r>
              <a:t>monocytes</a:t>
            </a:r>
            <a:r>
              <a:rPr>
                <a:solidFill>
                  <a:srgbClr val="111111"/>
                </a:solidFill>
              </a:rPr>
              <a:t> survive longer.</a:t>
            </a:r>
            <a:br>
              <a:rPr>
                <a:solidFill>
                  <a:srgbClr val="111111"/>
                </a:solidFill>
              </a:rPr>
            </a:br>
          </a:p>
        </p:txBody>
      </p:sp>
      <p:sp>
        <p:nvSpPr>
          <p:cNvPr id="354" name="Google Shape;307;p3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55" name="Google Shape;308;p34"/>
          <p:cNvSpPr txBox="1"/>
          <p:nvPr>
            <p:ph type="title"/>
          </p:nvPr>
        </p:nvSpPr>
        <p:spPr>
          <a:xfrm>
            <a:off x="441125" y="602799"/>
            <a:ext cx="4326600" cy="1041601"/>
          </a:xfrm>
          <a:prstGeom prst="rect">
            <a:avLst/>
          </a:prstGeom>
          <a:ln w="28575">
            <a:solidFill>
              <a:srgbClr val="E06666"/>
            </a:solidFill>
            <a:round/>
          </a:ln>
        </p:spPr>
        <p:txBody>
          <a:bodyPr/>
          <a:lstStyle/>
          <a:p>
            <a:pPr defTabSz="630936">
              <a:defRPr b="1" sz="1656">
                <a:solidFill>
                  <a:srgbClr val="666666"/>
                </a:solidFill>
              </a:defRPr>
            </a:pPr>
            <a:r>
              <a:t>Leukocyte Adhesion and Transmigration</a:t>
            </a:r>
            <a:br/>
          </a:p>
        </p:txBody>
      </p:sp>
      <p:pic>
        <p:nvPicPr>
          <p:cNvPr id="356" name="Google Shape;309;p34" descr="Google Shape;309;p34"/>
          <p:cNvPicPr>
            <a:picLocks noChangeAspect="1"/>
          </p:cNvPicPr>
          <p:nvPr/>
        </p:nvPicPr>
        <p:blipFill>
          <a:blip r:embed="rId2">
            <a:extLst/>
          </a:blip>
          <a:stretch>
            <a:fillRect/>
          </a:stretch>
        </p:blipFill>
        <p:spPr>
          <a:xfrm>
            <a:off x="1472288" y="1773149"/>
            <a:ext cx="5118175" cy="3057026"/>
          </a:xfrm>
          <a:prstGeom prst="rect">
            <a:avLst/>
          </a:prstGeom>
          <a:ln w="12700">
            <a:miter lim="400000"/>
          </a:ln>
        </p:spPr>
      </p:pic>
      <p:pic>
        <p:nvPicPr>
          <p:cNvPr id="357" name="Google Shape;310;p34" descr="Google Shape;310;p34"/>
          <p:cNvPicPr>
            <a:picLocks noChangeAspect="1"/>
          </p:cNvPicPr>
          <p:nvPr/>
        </p:nvPicPr>
        <p:blipFill>
          <a:blip r:embed="rId3">
            <a:extLst/>
          </a:blip>
          <a:stretch>
            <a:fillRect/>
          </a:stretch>
        </p:blipFill>
        <p:spPr>
          <a:xfrm>
            <a:off x="3888925" y="5309625"/>
            <a:ext cx="3239925" cy="32399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Google Shape;315;p3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60" name="Google Shape;316;p35" descr="Google Shape;316;p35"/>
          <p:cNvPicPr>
            <a:picLocks noChangeAspect="1"/>
          </p:cNvPicPr>
          <p:nvPr/>
        </p:nvPicPr>
        <p:blipFill>
          <a:blip r:embed="rId2">
            <a:extLst/>
          </a:blip>
          <a:srcRect l="7822" t="10422" r="7423" b="8658"/>
          <a:stretch>
            <a:fillRect/>
          </a:stretch>
        </p:blipFill>
        <p:spPr>
          <a:xfrm>
            <a:off x="110250" y="1315949"/>
            <a:ext cx="7341600" cy="4653147"/>
          </a:xfrm>
          <a:prstGeom prst="rect">
            <a:avLst/>
          </a:prstGeom>
          <a:ln w="12700">
            <a:miter lim="400000"/>
          </a:ln>
        </p:spPr>
      </p:pic>
      <p:sp>
        <p:nvSpPr>
          <p:cNvPr id="361" name="Google Shape;317;p35"/>
          <p:cNvSpPr txBox="1"/>
          <p:nvPr>
            <p:ph type="title"/>
          </p:nvPr>
        </p:nvSpPr>
        <p:spPr>
          <a:xfrm>
            <a:off x="220499" y="121950"/>
            <a:ext cx="7121102" cy="1041601"/>
          </a:xfrm>
          <a:prstGeom prst="rect">
            <a:avLst/>
          </a:prstGeom>
          <a:ln w="28575">
            <a:solidFill>
              <a:srgbClr val="E06666"/>
            </a:solidFill>
            <a:round/>
          </a:ln>
        </p:spPr>
        <p:txBody>
          <a:bodyPr anchor="ctr"/>
          <a:lstStyle/>
          <a:p>
            <a:pPr algn="ctr">
              <a:defRPr b="1">
                <a:solidFill>
                  <a:srgbClr val="666666"/>
                </a:solidFill>
              </a:defRPr>
            </a:pPr>
            <a:r>
              <a:t>Properties of Neutrophils and Macrophages</a:t>
            </a:r>
          </a:p>
          <a:p>
            <a:pPr algn="ctr" rtl="1">
              <a:defRPr b="1">
                <a:solidFill>
                  <a:srgbClr val="666666"/>
                </a:solidFill>
              </a:defRPr>
            </a:pPr>
            <a:r>
              <a:t>اعرفوا فقط أول 3 خانات</a:t>
            </a:r>
          </a:p>
        </p:txBody>
      </p:sp>
      <p:pic>
        <p:nvPicPr>
          <p:cNvPr id="362" name="Google Shape;318;p35" descr="Google Shape;318;p35"/>
          <p:cNvPicPr>
            <a:picLocks noChangeAspect="1"/>
          </p:cNvPicPr>
          <p:nvPr/>
        </p:nvPicPr>
        <p:blipFill>
          <a:blip r:embed="rId3">
            <a:extLst/>
          </a:blip>
          <a:stretch>
            <a:fillRect/>
          </a:stretch>
        </p:blipFill>
        <p:spPr>
          <a:xfrm>
            <a:off x="110250" y="5587674"/>
            <a:ext cx="7341600" cy="5017551"/>
          </a:xfrm>
          <a:prstGeom prst="rect">
            <a:avLst/>
          </a:prstGeom>
          <a:ln w="12700">
            <a:miter lim="400000"/>
          </a:ln>
        </p:spPr>
      </p:pic>
      <p:sp>
        <p:nvSpPr>
          <p:cNvPr id="363" name="Google Shape;319;p35"/>
          <p:cNvSpPr txBox="1"/>
          <p:nvPr/>
        </p:nvSpPr>
        <p:spPr>
          <a:xfrm>
            <a:off x="1844625" y="2264957"/>
            <a:ext cx="2388600" cy="64703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lnSpc>
                <a:spcPct val="115000"/>
              </a:lnSpc>
              <a:defRPr i="1">
                <a:latin typeface="Roboto Slab"/>
                <a:ea typeface="Roboto Slab"/>
                <a:cs typeface="Roboto Slab"/>
                <a:sym typeface="Roboto Slab"/>
              </a:defRPr>
            </a:pPr>
            <a:r>
              <a:t>HSC,</a:t>
            </a:r>
            <a:r>
              <a:rPr i="0"/>
              <a:t> Hematopoietic stem cells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5" name="Google Shape;324;p36"/>
          <p:cNvSpPr txBox="1"/>
          <p:nvPr>
            <p:ph type="sldNum" sz="quarter" idx="2"/>
          </p:nvPr>
        </p:nvSpPr>
        <p:spPr>
          <a:xfrm>
            <a:off x="3591516" y="9804864"/>
            <a:ext cx="379192"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66" name="Google Shape;325;p36"/>
          <p:cNvSpPr txBox="1"/>
          <p:nvPr>
            <p:ph type="title" idx="4294967295"/>
          </p:nvPr>
        </p:nvSpPr>
        <p:spPr>
          <a:xfrm>
            <a:off x="441125" y="602799"/>
            <a:ext cx="4326600" cy="1041601"/>
          </a:xfrm>
          <a:prstGeom prst="rect">
            <a:avLst/>
          </a:prstGeom>
          <a:ln w="28575">
            <a:solidFill>
              <a:srgbClr val="E06666"/>
            </a:solidFill>
            <a:round/>
          </a:ln>
        </p:spPr>
        <p:txBody>
          <a:bodyPr>
            <a:normAutofit fontScale="100000" lnSpcReduction="0"/>
          </a:bodyPr>
          <a:lstStyle>
            <a:lvl1pPr>
              <a:defRPr b="1">
                <a:solidFill>
                  <a:srgbClr val="595959"/>
                </a:solidFill>
              </a:defRPr>
            </a:lvl1pPr>
          </a:lstStyle>
          <a:p>
            <a:pPr/>
            <a:r>
              <a:t>Leukocyte Adhesion Deficiency</a:t>
            </a:r>
          </a:p>
        </p:txBody>
      </p:sp>
      <p:sp>
        <p:nvSpPr>
          <p:cNvPr id="367" name="Google Shape;326;p36"/>
          <p:cNvSpPr txBox="1"/>
          <p:nvPr/>
        </p:nvSpPr>
        <p:spPr>
          <a:xfrm>
            <a:off x="709475" y="1700099"/>
            <a:ext cx="5817600" cy="551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sz="2400">
                <a:latin typeface="Roboto Slab"/>
                <a:ea typeface="Roboto Slab"/>
                <a:cs typeface="Roboto Slab"/>
                <a:sym typeface="Roboto Slab"/>
              </a:defRPr>
            </a:lvl1pPr>
          </a:lstStyle>
          <a:p>
            <a:pPr/>
            <a:r>
              <a:t>Two types:</a:t>
            </a:r>
          </a:p>
        </p:txBody>
      </p:sp>
      <p:grpSp>
        <p:nvGrpSpPr>
          <p:cNvPr id="377" name="Google Shape;327;p36"/>
          <p:cNvGrpSpPr/>
          <p:nvPr/>
        </p:nvGrpSpPr>
        <p:grpSpPr>
          <a:xfrm>
            <a:off x="802307" y="2314373"/>
            <a:ext cx="5937568" cy="1280729"/>
            <a:chOff x="0" y="0"/>
            <a:chExt cx="5937566" cy="1280728"/>
          </a:xfrm>
        </p:grpSpPr>
        <p:sp>
          <p:nvSpPr>
            <p:cNvPr id="368" name="Google Shape;328;p36"/>
            <p:cNvSpPr/>
            <p:nvPr/>
          </p:nvSpPr>
          <p:spPr>
            <a:xfrm flipH="1">
              <a:off x="1393643" y="13"/>
              <a:ext cx="3725135" cy="1279224"/>
            </a:xfrm>
            <a:prstGeom prst="rect">
              <a:avLst/>
            </a:prstGeom>
            <a:solidFill>
              <a:srgbClr val="F4CCCC"/>
            </a:solidFill>
            <a:ln w="12700" cap="flat">
              <a:noFill/>
              <a:miter lim="400000"/>
            </a:ln>
            <a:effectLst/>
          </p:spPr>
          <p:txBody>
            <a:bodyPr wrap="square" lIns="0" tIns="0" rIns="0" bIns="0" numCol="1" anchor="ctr">
              <a:noAutofit/>
            </a:bodyPr>
            <a:lstStyle/>
            <a:p>
              <a:pPr/>
            </a:p>
          </p:txBody>
        </p:sp>
        <p:sp>
          <p:nvSpPr>
            <p:cNvPr id="369" name="Google Shape;329;p36"/>
            <p:cNvSpPr/>
            <p:nvPr/>
          </p:nvSpPr>
          <p:spPr>
            <a:xfrm rot="16200000">
              <a:off x="3864075" y="-792765"/>
              <a:ext cx="1280729" cy="286625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7280"/>
                  </a:lnTo>
                  <a:lnTo>
                    <a:pt x="10800" y="21600"/>
                  </a:lnTo>
                  <a:lnTo>
                    <a:pt x="0" y="17280"/>
                  </a:lnTo>
                  <a:close/>
                </a:path>
              </a:pathLst>
            </a:custGeom>
            <a:solidFill>
              <a:srgbClr val="F4CCCC"/>
            </a:solidFill>
            <a:ln w="12700" cap="flat">
              <a:noFill/>
              <a:miter lim="400000"/>
            </a:ln>
            <a:effectLst/>
          </p:spPr>
          <p:txBody>
            <a:bodyPr wrap="square" lIns="0" tIns="0" rIns="0" bIns="0" numCol="1" anchor="ctr">
              <a:noAutofit/>
            </a:bodyPr>
            <a:lstStyle/>
            <a:p>
              <a:pPr/>
            </a:p>
          </p:txBody>
        </p:sp>
        <p:grpSp>
          <p:nvGrpSpPr>
            <p:cNvPr id="372" name="Google Shape;330;p36"/>
            <p:cNvGrpSpPr/>
            <p:nvPr/>
          </p:nvGrpSpPr>
          <p:grpSpPr>
            <a:xfrm>
              <a:off x="1514017" y="154046"/>
              <a:ext cx="3919632" cy="987188"/>
              <a:chOff x="0" y="0"/>
              <a:chExt cx="3919630" cy="987187"/>
            </a:xfrm>
          </p:grpSpPr>
          <p:sp>
            <p:nvSpPr>
              <p:cNvPr id="370" name="Rectangle"/>
              <p:cNvSpPr/>
              <p:nvPr/>
            </p:nvSpPr>
            <p:spPr>
              <a:xfrm>
                <a:off x="0" y="-1"/>
                <a:ext cx="3919631" cy="987189"/>
              </a:xfrm>
              <a:prstGeom prst="rect">
                <a:avLst/>
              </a:prstGeom>
              <a:solidFill>
                <a:srgbClr val="F4CCCC"/>
              </a:solidFill>
              <a:ln w="12700" cap="flat">
                <a:noFill/>
                <a:miter lim="400000"/>
              </a:ln>
              <a:effectLst/>
            </p:spPr>
            <p:txBody>
              <a:bodyPr wrap="square" lIns="0" tIns="0" rIns="0" bIns="0" numCol="1" anchor="ctr">
                <a:noAutofit/>
              </a:bodyPr>
              <a:lstStyle/>
              <a:p>
                <a:pPr>
                  <a:lnSpc>
                    <a:spcPct val="115000"/>
                  </a:lnSpc>
                  <a:defRPr b="1" sz="1800">
                    <a:solidFill>
                      <a:srgbClr val="FFFFFF"/>
                    </a:solidFill>
                    <a:latin typeface="Roboto Slab"/>
                    <a:ea typeface="Roboto Slab"/>
                    <a:cs typeface="Roboto Slab"/>
                    <a:sym typeface="Roboto Slab"/>
                  </a:defRPr>
                </a:pPr>
              </a:p>
            </p:txBody>
          </p:sp>
          <p:sp>
            <p:nvSpPr>
              <p:cNvPr id="371" name="LAD type 1 is a deficiency of   β2-integrin."/>
              <p:cNvSpPr txBox="1"/>
              <p:nvPr/>
            </p:nvSpPr>
            <p:spPr>
              <a:xfrm>
                <a:off x="0" y="117638"/>
                <a:ext cx="3919631" cy="75191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p>
                <a:pPr>
                  <a:lnSpc>
                    <a:spcPct val="115000"/>
                  </a:lnSpc>
                  <a:defRPr b="1" sz="1800">
                    <a:latin typeface="Roboto Slab"/>
                    <a:ea typeface="Roboto Slab"/>
                    <a:cs typeface="Roboto Slab"/>
                    <a:sym typeface="Roboto Slab"/>
                  </a:defRPr>
                </a:pPr>
                <a:r>
                  <a:t>LAD type 1 is a deficiency of   </a:t>
                </a:r>
                <a:r>
                  <a:rPr>
                    <a:solidFill>
                      <a:srgbClr val="FF0000"/>
                    </a:solidFill>
                  </a:rPr>
                  <a:t>β2-integrin.</a:t>
                </a:r>
                <a:r>
                  <a:t>			</a:t>
                </a:r>
              </a:p>
            </p:txBody>
          </p:sp>
        </p:grpSp>
        <p:sp>
          <p:nvSpPr>
            <p:cNvPr id="373" name="Google Shape;331;p36"/>
            <p:cNvSpPr/>
            <p:nvPr/>
          </p:nvSpPr>
          <p:spPr>
            <a:xfrm>
              <a:off x="-1" y="0"/>
              <a:ext cx="1393593" cy="1278625"/>
            </a:xfrm>
            <a:prstGeom prst="rect">
              <a:avLst/>
            </a:prstGeom>
            <a:solidFill>
              <a:srgbClr val="F4CCCC"/>
            </a:solidFill>
            <a:ln w="12700" cap="flat">
              <a:noFill/>
              <a:miter lim="400000"/>
            </a:ln>
            <a:effectLst>
              <a:outerShdw sx="100000" sy="100000" kx="0" ky="0" algn="b" rotWithShape="0" blurRad="76200" dist="28575" dir="2700000">
                <a:srgbClr val="000000">
                  <a:alpha val="17000"/>
                </a:srgbClr>
              </a:outerShdw>
            </a:effectLst>
          </p:spPr>
          <p:txBody>
            <a:bodyPr wrap="square" lIns="0" tIns="0" rIns="0" bIns="0" numCol="1" anchor="ctr">
              <a:noAutofit/>
            </a:bodyPr>
            <a:lstStyle/>
            <a:p>
              <a:pPr/>
            </a:p>
          </p:txBody>
        </p:sp>
        <p:grpSp>
          <p:nvGrpSpPr>
            <p:cNvPr id="376" name="Google Shape;332;p36"/>
            <p:cNvGrpSpPr/>
            <p:nvPr/>
          </p:nvGrpSpPr>
          <p:grpSpPr>
            <a:xfrm>
              <a:off x="-1" y="13"/>
              <a:ext cx="1393593" cy="1279224"/>
              <a:chOff x="0" y="0"/>
              <a:chExt cx="1393592" cy="1279222"/>
            </a:xfrm>
          </p:grpSpPr>
          <p:sp>
            <p:nvSpPr>
              <p:cNvPr id="374" name="Rectangle"/>
              <p:cNvSpPr/>
              <p:nvPr/>
            </p:nvSpPr>
            <p:spPr>
              <a:xfrm>
                <a:off x="-1" y="0"/>
                <a:ext cx="1393594" cy="1279223"/>
              </a:xfrm>
              <a:prstGeom prst="rect">
                <a:avLst/>
              </a:prstGeom>
              <a:solidFill>
                <a:srgbClr val="F4CCCC"/>
              </a:solidFill>
              <a:ln w="12700" cap="flat">
                <a:noFill/>
                <a:miter lim="400000"/>
              </a:ln>
              <a:effectLst/>
            </p:spPr>
            <p:txBody>
              <a:bodyPr wrap="square" lIns="0" tIns="0" rIns="0" bIns="0" numCol="1" anchor="ctr">
                <a:noAutofit/>
              </a:bodyPr>
              <a:lstStyle/>
              <a:p>
                <a:pPr algn="ctr">
                  <a:defRPr b="1" sz="2400">
                    <a:latin typeface="Roboto"/>
                    <a:ea typeface="Roboto"/>
                    <a:cs typeface="Roboto"/>
                    <a:sym typeface="Roboto"/>
                  </a:defRPr>
                </a:pPr>
              </a:p>
            </p:txBody>
          </p:sp>
          <p:sp>
            <p:nvSpPr>
              <p:cNvPr id="375" name="01"/>
              <p:cNvSpPr txBox="1"/>
              <p:nvPr/>
            </p:nvSpPr>
            <p:spPr>
              <a:xfrm>
                <a:off x="-1" y="379861"/>
                <a:ext cx="1393594" cy="51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lvl1pPr algn="ctr">
                  <a:defRPr b="1" sz="2400">
                    <a:latin typeface="Roboto"/>
                    <a:ea typeface="Roboto"/>
                    <a:cs typeface="Roboto"/>
                    <a:sym typeface="Roboto"/>
                  </a:defRPr>
                </a:lvl1pPr>
              </a:lstStyle>
              <a:p>
                <a:pPr/>
                <a:r>
                  <a:t>01</a:t>
                </a:r>
              </a:p>
            </p:txBody>
          </p:sp>
        </p:grpSp>
      </p:grpSp>
      <p:grpSp>
        <p:nvGrpSpPr>
          <p:cNvPr id="387" name="Google Shape;333;p36"/>
          <p:cNvGrpSpPr/>
          <p:nvPr/>
        </p:nvGrpSpPr>
        <p:grpSpPr>
          <a:xfrm>
            <a:off x="800413" y="3599945"/>
            <a:ext cx="5961380" cy="1827601"/>
            <a:chOff x="0" y="0"/>
            <a:chExt cx="5961379" cy="1827600"/>
          </a:xfrm>
        </p:grpSpPr>
        <p:sp>
          <p:nvSpPr>
            <p:cNvPr id="378" name="Google Shape;334;p36"/>
            <p:cNvSpPr/>
            <p:nvPr/>
          </p:nvSpPr>
          <p:spPr>
            <a:xfrm flipH="1">
              <a:off x="1399232" y="266174"/>
              <a:ext cx="3740075" cy="1279224"/>
            </a:xfrm>
            <a:prstGeom prst="rect">
              <a:avLst/>
            </a:prstGeom>
            <a:solidFill>
              <a:srgbClr val="F4CCCC"/>
            </a:solidFill>
            <a:ln w="12700" cap="flat">
              <a:noFill/>
              <a:miter lim="400000"/>
            </a:ln>
            <a:effectLst/>
          </p:spPr>
          <p:txBody>
            <a:bodyPr wrap="square" lIns="0" tIns="0" rIns="0" bIns="0" numCol="1" anchor="ctr">
              <a:noAutofit/>
            </a:bodyPr>
            <a:lstStyle/>
            <a:p>
              <a:pPr/>
            </a:p>
          </p:txBody>
        </p:sp>
        <p:sp>
          <p:nvSpPr>
            <p:cNvPr id="379" name="Google Shape;335;p36"/>
            <p:cNvSpPr/>
            <p:nvPr/>
          </p:nvSpPr>
          <p:spPr>
            <a:xfrm rot="16200000">
              <a:off x="3882140" y="-532352"/>
              <a:ext cx="1280729" cy="28777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21600" y="0"/>
                  </a:lnTo>
                  <a:lnTo>
                    <a:pt x="21600" y="17280"/>
                  </a:lnTo>
                  <a:lnTo>
                    <a:pt x="10800" y="21600"/>
                  </a:lnTo>
                  <a:lnTo>
                    <a:pt x="0" y="17280"/>
                  </a:lnTo>
                  <a:close/>
                </a:path>
              </a:pathLst>
            </a:custGeom>
            <a:solidFill>
              <a:srgbClr val="F4CCCC"/>
            </a:solidFill>
            <a:ln w="12700" cap="flat">
              <a:noFill/>
              <a:miter lim="400000"/>
            </a:ln>
            <a:effectLst/>
          </p:spPr>
          <p:txBody>
            <a:bodyPr wrap="square" lIns="0" tIns="0" rIns="0" bIns="0" numCol="1" anchor="ctr">
              <a:noAutofit/>
            </a:bodyPr>
            <a:lstStyle/>
            <a:p>
              <a:pPr/>
            </a:p>
          </p:txBody>
        </p:sp>
        <p:grpSp>
          <p:nvGrpSpPr>
            <p:cNvPr id="382" name="Google Shape;336;p36"/>
            <p:cNvGrpSpPr/>
            <p:nvPr/>
          </p:nvGrpSpPr>
          <p:grpSpPr>
            <a:xfrm>
              <a:off x="1520089" y="-1"/>
              <a:ext cx="3935352" cy="1827602"/>
              <a:chOff x="0" y="0"/>
              <a:chExt cx="3935350" cy="1827600"/>
            </a:xfrm>
          </p:grpSpPr>
          <p:sp>
            <p:nvSpPr>
              <p:cNvPr id="380" name="Rectangle"/>
              <p:cNvSpPr/>
              <p:nvPr/>
            </p:nvSpPr>
            <p:spPr>
              <a:xfrm>
                <a:off x="0" y="420206"/>
                <a:ext cx="3935351" cy="987188"/>
              </a:xfrm>
              <a:prstGeom prst="rect">
                <a:avLst/>
              </a:prstGeom>
              <a:solidFill>
                <a:srgbClr val="F4CCCC"/>
              </a:solidFill>
              <a:ln w="12700" cap="flat">
                <a:noFill/>
                <a:miter lim="400000"/>
              </a:ln>
              <a:effectLst/>
            </p:spPr>
            <p:txBody>
              <a:bodyPr wrap="square" lIns="0" tIns="0" rIns="0" bIns="0" numCol="1" anchor="ctr">
                <a:noAutofit/>
              </a:bodyPr>
              <a:lstStyle/>
              <a:p>
                <a:pPr>
                  <a:defRPr b="1" sz="1800">
                    <a:solidFill>
                      <a:srgbClr val="FFFFFF"/>
                    </a:solidFill>
                    <a:latin typeface="Roboto Slab"/>
                    <a:ea typeface="Roboto Slab"/>
                    <a:cs typeface="Roboto Slab"/>
                    <a:sym typeface="Roboto Slab"/>
                  </a:defRPr>
                </a:pPr>
              </a:p>
            </p:txBody>
          </p:sp>
          <p:sp>
            <p:nvSpPr>
              <p:cNvPr id="381" name="LAD type 2 is mutations in fucosyl transferase required for synthesis of sialylated oligosaccharide (normally binds selectins)."/>
              <p:cNvSpPr txBox="1"/>
              <p:nvPr/>
            </p:nvSpPr>
            <p:spPr>
              <a:xfrm>
                <a:off x="0" y="-1"/>
                <a:ext cx="3935351" cy="1827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p>
                <a:pPr/>
                <a:endParaRPr b="1" sz="1800">
                  <a:latin typeface="Roboto Slab"/>
                  <a:ea typeface="Roboto Slab"/>
                  <a:cs typeface="Roboto Slab"/>
                  <a:sym typeface="Roboto Slab"/>
                </a:endParaRPr>
              </a:p>
              <a:p>
                <a:pPr>
                  <a:defRPr b="1" sz="1800">
                    <a:latin typeface="Roboto Slab"/>
                    <a:ea typeface="Roboto Slab"/>
                    <a:cs typeface="Roboto Slab"/>
                    <a:sym typeface="Roboto Slab"/>
                  </a:defRPr>
                </a:pPr>
                <a:r>
                  <a:t>LAD type 2 is mutations in fucosyl transferase required for synthesis of </a:t>
                </a:r>
                <a:r>
                  <a:rPr>
                    <a:solidFill>
                      <a:srgbClr val="FF0000"/>
                    </a:solidFill>
                  </a:rPr>
                  <a:t>sialylated oligosaccharide (normally binds selectins).</a:t>
                </a:r>
                <a:endParaRPr>
                  <a:solidFill>
                    <a:srgbClr val="FF0000"/>
                  </a:solidFill>
                </a:endParaRPr>
              </a:p>
              <a:p>
                <a:pPr>
                  <a:defRPr b="1" sz="1800">
                    <a:latin typeface="Roboto Slab"/>
                    <a:ea typeface="Roboto Slab"/>
                    <a:cs typeface="Roboto Slab"/>
                    <a:sym typeface="Roboto Slab"/>
                  </a:defRPr>
                </a:pPr>
                <a:r>
                  <a:t>		</a:t>
                </a:r>
              </a:p>
            </p:txBody>
          </p:sp>
        </p:grpSp>
        <p:sp>
          <p:nvSpPr>
            <p:cNvPr id="383" name="Google Shape;337;p36"/>
            <p:cNvSpPr/>
            <p:nvPr/>
          </p:nvSpPr>
          <p:spPr>
            <a:xfrm>
              <a:off x="0" y="266160"/>
              <a:ext cx="1399182" cy="1278626"/>
            </a:xfrm>
            <a:prstGeom prst="rect">
              <a:avLst/>
            </a:prstGeom>
            <a:solidFill>
              <a:srgbClr val="F4CCCC"/>
            </a:solidFill>
            <a:ln w="12700" cap="flat">
              <a:noFill/>
              <a:miter lim="400000"/>
            </a:ln>
            <a:effectLst>
              <a:outerShdw sx="100000" sy="100000" kx="0" ky="0" algn="b" rotWithShape="0" blurRad="76200" dist="28575" dir="2700000">
                <a:srgbClr val="000000">
                  <a:alpha val="17000"/>
                </a:srgbClr>
              </a:outerShdw>
            </a:effectLst>
          </p:spPr>
          <p:txBody>
            <a:bodyPr wrap="square" lIns="0" tIns="0" rIns="0" bIns="0" numCol="1" anchor="ctr">
              <a:noAutofit/>
            </a:bodyPr>
            <a:lstStyle/>
            <a:p>
              <a:pPr/>
            </a:p>
          </p:txBody>
        </p:sp>
        <p:grpSp>
          <p:nvGrpSpPr>
            <p:cNvPr id="386" name="Google Shape;338;p36"/>
            <p:cNvGrpSpPr/>
            <p:nvPr/>
          </p:nvGrpSpPr>
          <p:grpSpPr>
            <a:xfrm>
              <a:off x="0" y="266174"/>
              <a:ext cx="1399182" cy="1279224"/>
              <a:chOff x="0" y="0"/>
              <a:chExt cx="1399181" cy="1279222"/>
            </a:xfrm>
          </p:grpSpPr>
          <p:sp>
            <p:nvSpPr>
              <p:cNvPr id="384" name="Rectangle"/>
              <p:cNvSpPr/>
              <p:nvPr/>
            </p:nvSpPr>
            <p:spPr>
              <a:xfrm>
                <a:off x="0" y="0"/>
                <a:ext cx="1399182" cy="1279223"/>
              </a:xfrm>
              <a:prstGeom prst="rect">
                <a:avLst/>
              </a:prstGeom>
              <a:solidFill>
                <a:srgbClr val="F4CCCC"/>
              </a:solidFill>
              <a:ln w="12700" cap="flat">
                <a:noFill/>
                <a:miter lim="400000"/>
              </a:ln>
              <a:effectLst/>
            </p:spPr>
            <p:txBody>
              <a:bodyPr wrap="square" lIns="0" tIns="0" rIns="0" bIns="0" numCol="1" anchor="ctr">
                <a:noAutofit/>
              </a:bodyPr>
              <a:lstStyle/>
              <a:p>
                <a:pPr algn="ctr">
                  <a:defRPr b="1" sz="2400">
                    <a:latin typeface="Roboto"/>
                    <a:ea typeface="Roboto"/>
                    <a:cs typeface="Roboto"/>
                    <a:sym typeface="Roboto"/>
                  </a:defRPr>
                </a:pPr>
              </a:p>
            </p:txBody>
          </p:sp>
          <p:sp>
            <p:nvSpPr>
              <p:cNvPr id="385" name="02"/>
              <p:cNvSpPr txBox="1"/>
              <p:nvPr/>
            </p:nvSpPr>
            <p:spPr>
              <a:xfrm>
                <a:off x="0" y="379861"/>
                <a:ext cx="1399182" cy="51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lvl1pPr algn="ctr">
                  <a:defRPr b="1" sz="2400">
                    <a:latin typeface="Roboto"/>
                    <a:ea typeface="Roboto"/>
                    <a:cs typeface="Roboto"/>
                    <a:sym typeface="Roboto"/>
                  </a:defRPr>
                </a:lvl1pPr>
              </a:lstStyle>
              <a:p>
                <a:pPr/>
                <a:r>
                  <a:t>02</a:t>
                </a:r>
              </a:p>
            </p:txBody>
          </p:sp>
        </p:grpSp>
      </p:grpSp>
      <p:grpSp>
        <p:nvGrpSpPr>
          <p:cNvPr id="390" name="Google Shape;339;p36"/>
          <p:cNvGrpSpPr/>
          <p:nvPr/>
        </p:nvGrpSpPr>
        <p:grpSpPr>
          <a:xfrm>
            <a:off x="667424" y="8015375"/>
            <a:ext cx="6238202" cy="2246701"/>
            <a:chOff x="0" y="0"/>
            <a:chExt cx="6238200" cy="2246700"/>
          </a:xfrm>
        </p:grpSpPr>
        <p:sp>
          <p:nvSpPr>
            <p:cNvPr id="388" name="Rectangle"/>
            <p:cNvSpPr/>
            <p:nvPr/>
          </p:nvSpPr>
          <p:spPr>
            <a:xfrm>
              <a:off x="-1" y="-1"/>
              <a:ext cx="6238202" cy="2246702"/>
            </a:xfrm>
            <a:prstGeom prst="rect">
              <a:avLst/>
            </a:prstGeom>
            <a:solidFill>
              <a:srgbClr val="EFEFEF"/>
            </a:solidFill>
            <a:ln w="12700" cap="flat">
              <a:noFill/>
              <a:miter lim="400000"/>
            </a:ln>
            <a:effectLst/>
          </p:spPr>
          <p:txBody>
            <a:bodyPr wrap="square" lIns="0" tIns="0" rIns="0" bIns="0" numCol="1" anchor="t">
              <a:noAutofit/>
            </a:bodyPr>
            <a:lstStyle/>
            <a:p>
              <a:pPr>
                <a:defRPr sz="1800">
                  <a:latin typeface="Roboto Slab"/>
                  <a:ea typeface="Roboto Slab"/>
                  <a:cs typeface="Roboto Slab"/>
                  <a:sym typeface="Roboto Slab"/>
                </a:defRPr>
              </a:pPr>
            </a:p>
          </p:txBody>
        </p:sp>
        <p:sp>
          <p:nvSpPr>
            <p:cNvPr id="389" name="Clinical findings:…"/>
            <p:cNvSpPr txBox="1"/>
            <p:nvPr/>
          </p:nvSpPr>
          <p:spPr>
            <a:xfrm>
              <a:off x="-1" y="-1"/>
              <a:ext cx="6238202" cy="19481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b="1" sz="2400">
                  <a:latin typeface="Roboto Slab"/>
                  <a:ea typeface="Roboto Slab"/>
                  <a:cs typeface="Roboto Slab"/>
                  <a:sym typeface="Roboto Slab"/>
                </a:defRPr>
              </a:pPr>
              <a:r>
                <a:t>Clinical findings:</a:t>
              </a:r>
            </a:p>
            <a:p>
              <a:pPr marL="457200" indent="-342900">
                <a:buClr>
                  <a:srgbClr val="000000"/>
                </a:buClr>
                <a:buSzPts val="1800"/>
                <a:buFont typeface="Helvetica"/>
                <a:buChar char="➔"/>
                <a:defRPr sz="1800">
                  <a:latin typeface="Roboto Slab"/>
                  <a:ea typeface="Roboto Slab"/>
                  <a:cs typeface="Roboto Slab"/>
                  <a:sym typeface="Roboto Slab"/>
                </a:defRPr>
              </a:pPr>
              <a:r>
                <a:t>Delayed separation of umbilical cord.</a:t>
              </a:r>
            </a:p>
            <a:p>
              <a:pPr marL="457200" indent="-342900">
                <a:buClr>
                  <a:srgbClr val="000000"/>
                </a:buClr>
                <a:buSzPts val="1800"/>
                <a:buFont typeface="Helvetica"/>
                <a:buChar char="➔"/>
                <a:defRPr sz="1800">
                  <a:latin typeface="Roboto Slab"/>
                  <a:ea typeface="Roboto Slab"/>
                  <a:cs typeface="Roboto Slab"/>
                  <a:sym typeface="Roboto Slab"/>
                </a:defRPr>
              </a:pPr>
              <a:r>
                <a:t>Increased circulating neutrophils (leukocytosis due to loss of the marginating pool).</a:t>
              </a:r>
            </a:p>
            <a:p>
              <a:pPr marL="457200" indent="-342900">
                <a:buClr>
                  <a:srgbClr val="000000"/>
                </a:buClr>
                <a:buSzPts val="1800"/>
                <a:buFont typeface="Helvetica"/>
                <a:buChar char="➔"/>
                <a:defRPr sz="1800">
                  <a:latin typeface="Roboto Slab"/>
                  <a:ea typeface="Roboto Slab"/>
                  <a:cs typeface="Roboto Slab"/>
                  <a:sym typeface="Roboto Slab"/>
                </a:defRPr>
              </a:pPr>
              <a:r>
                <a:t>Recurrent bacterial infection that lack pus formation Poor wound healing.</a:t>
              </a:r>
            </a:p>
          </p:txBody>
        </p:sp>
      </p:grpSp>
      <p:pic>
        <p:nvPicPr>
          <p:cNvPr id="391" name="Google Shape;340;p36" descr="Google Shape;340;p36"/>
          <p:cNvPicPr>
            <a:picLocks noChangeAspect="1"/>
          </p:cNvPicPr>
          <p:nvPr/>
        </p:nvPicPr>
        <p:blipFill>
          <a:blip r:embed="rId2">
            <a:extLst/>
          </a:blip>
          <a:srcRect l="0" t="0" r="0" b="53150"/>
          <a:stretch>
            <a:fillRect/>
          </a:stretch>
        </p:blipFill>
        <p:spPr>
          <a:xfrm>
            <a:off x="819820" y="5217328"/>
            <a:ext cx="4203579" cy="2378626"/>
          </a:xfrm>
          <a:prstGeom prst="rect">
            <a:avLst/>
          </a:prstGeom>
          <a:ln w="12700">
            <a:miter lim="400000"/>
          </a:ln>
        </p:spPr>
      </p:pic>
      <p:pic>
        <p:nvPicPr>
          <p:cNvPr id="392" name="Google Shape;341;p36" descr="Google Shape;341;p36"/>
          <p:cNvPicPr>
            <a:picLocks noChangeAspect="1"/>
          </p:cNvPicPr>
          <p:nvPr/>
        </p:nvPicPr>
        <p:blipFill>
          <a:blip r:embed="rId2">
            <a:extLst/>
          </a:blip>
          <a:srcRect l="0" t="48095" r="43569" b="715"/>
          <a:stretch>
            <a:fillRect/>
          </a:stretch>
        </p:blipFill>
        <p:spPr>
          <a:xfrm>
            <a:off x="5099599" y="5217324"/>
            <a:ext cx="1690925" cy="2378626"/>
          </a:xfrm>
          <a:prstGeom prst="rect">
            <a:avLst/>
          </a:prstGeom>
          <a:ln w="12700">
            <a:miter lim="400000"/>
          </a:ln>
        </p:spPr>
      </p:pic>
      <p:sp>
        <p:nvSpPr>
          <p:cNvPr id="393" name="Google Shape;342;p36"/>
          <p:cNvSpPr txBox="1"/>
          <p:nvPr/>
        </p:nvSpPr>
        <p:spPr>
          <a:xfrm>
            <a:off x="5708999" y="1246274"/>
            <a:ext cx="1690802" cy="65188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1">
              <a:defRPr sz="3000">
                <a:latin typeface="Amiri"/>
                <a:ea typeface="Amiri"/>
                <a:cs typeface="Amiri"/>
                <a:sym typeface="Amiri"/>
              </a:defRPr>
            </a:lvl1pPr>
          </a:lstStyle>
          <a:p>
            <a:pPr/>
            <a:r>
              <a:t>محذوف</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 name="Google Shape;347;p37"/>
          <p:cNvSpPr txBox="1"/>
          <p:nvPr>
            <p:ph type="body" idx="1"/>
          </p:nvPr>
        </p:nvSpPr>
        <p:spPr>
          <a:xfrm>
            <a:off x="580200" y="1526263"/>
            <a:ext cx="6401700" cy="7636800"/>
          </a:xfrm>
          <a:prstGeom prst="rect">
            <a:avLst/>
          </a:prstGeom>
        </p:spPr>
        <p:txBody>
          <a:bodyPr/>
          <a:lstStyle/>
          <a:p>
            <a:pPr indent="-342900">
              <a:buSzPts val="1800"/>
              <a:buFont typeface="Helvetica"/>
              <a:buChar char="➔"/>
              <a:defRPr sz="1800">
                <a:solidFill>
                  <a:srgbClr val="000000"/>
                </a:solidFill>
                <a:latin typeface="Roboto Slab"/>
                <a:ea typeface="Roboto Slab"/>
                <a:cs typeface="Roboto Slab"/>
                <a:sym typeface="Roboto Slab"/>
              </a:defRPr>
            </a:pPr>
            <a:r>
              <a:t>After extravasation, </a:t>
            </a:r>
            <a:r>
              <a:rPr u="sng"/>
              <a:t>leukocytes</a:t>
            </a:r>
            <a:r>
              <a:t> emigrate in tissues toward the site of injury by a process called </a:t>
            </a:r>
            <a:r>
              <a:rPr b="1">
                <a:solidFill>
                  <a:srgbClr val="FF0000"/>
                </a:solidFill>
              </a:rPr>
              <a:t>chemotaxis</a:t>
            </a:r>
            <a:r>
              <a:t>, defined  as locomotion oriented along a </a:t>
            </a:r>
            <a:r>
              <a:rPr>
                <a:solidFill>
                  <a:srgbClr val="FF0000"/>
                </a:solidFill>
              </a:rPr>
              <a:t>chemical gradient </a:t>
            </a:r>
            <a:r>
              <a:t>(</a:t>
            </a:r>
            <a:r>
              <a:rPr>
                <a:solidFill>
                  <a:srgbClr val="111111"/>
                </a:solidFill>
              </a:rPr>
              <a:t>from an area of lesser concentration of the factor to an area of greater concentration of the factor).</a:t>
            </a:r>
            <a:endParaRPr>
              <a:solidFill>
                <a:srgbClr val="FF0000"/>
              </a:solidFill>
            </a:endParaRPr>
          </a:p>
          <a:p>
            <a:pPr indent="-342900">
              <a:spcBef>
                <a:spcPts val="0"/>
              </a:spcBef>
              <a:buSzPts val="1800"/>
              <a:buFont typeface="Helvetica"/>
              <a:buChar char="➔"/>
              <a:defRPr sz="1800">
                <a:latin typeface="Roboto Slab"/>
                <a:ea typeface="Roboto Slab"/>
                <a:cs typeface="Roboto Slab"/>
                <a:sym typeface="Roboto Slab"/>
              </a:defRPr>
            </a:pPr>
            <a:r>
              <a:t>mediated by substances known as </a:t>
            </a:r>
            <a:r>
              <a:rPr>
                <a:solidFill>
                  <a:srgbClr val="FF0000"/>
                </a:solidFill>
              </a:rPr>
              <a:t>chemotactic factors</a:t>
            </a:r>
            <a:r>
              <a:t>, that diffuse from the area of tissue damage.</a:t>
            </a:r>
          </a:p>
          <a:p>
            <a:pPr indent="-342900">
              <a:spcBef>
                <a:spcPts val="0"/>
              </a:spcBef>
              <a:buSzPts val="1800"/>
              <a:buFont typeface="Helvetica"/>
              <a:buChar char="➔"/>
              <a:defRPr b="1" sz="1800">
                <a:latin typeface="Roboto Slab"/>
                <a:ea typeface="Roboto Slab"/>
                <a:cs typeface="Roboto Slab"/>
                <a:sym typeface="Roboto Slab"/>
              </a:defRPr>
            </a:pPr>
            <a:r>
              <a:t>Chemoattractants</a:t>
            </a:r>
            <a:r>
              <a:rPr b="0"/>
              <a:t> can be </a:t>
            </a:r>
            <a:r>
              <a:rPr b="0">
                <a:solidFill>
                  <a:srgbClr val="FF0000"/>
                </a:solidFill>
              </a:rPr>
              <a:t>exogenous</a:t>
            </a:r>
            <a:r>
              <a:rPr b="0"/>
              <a:t> </a:t>
            </a:r>
            <a:r>
              <a:rPr b="0">
                <a:solidFill>
                  <a:srgbClr val="666666"/>
                </a:solidFill>
              </a:rPr>
              <a:t>(made by something other than the host's body)</a:t>
            </a:r>
            <a:r>
              <a:rPr b="0"/>
              <a:t> or </a:t>
            </a:r>
            <a:r>
              <a:rPr b="0">
                <a:solidFill>
                  <a:srgbClr val="FF0000"/>
                </a:solidFill>
              </a:rPr>
              <a:t>endogenous</a:t>
            </a:r>
            <a:r>
              <a:rPr b="0"/>
              <a:t> </a:t>
            </a:r>
            <a:r>
              <a:rPr b="0">
                <a:solidFill>
                  <a:srgbClr val="666666"/>
                </a:solidFill>
              </a:rPr>
              <a:t>(made by the body's own cells)</a:t>
            </a:r>
            <a:r>
              <a:rPr b="0"/>
              <a:t>. </a:t>
            </a:r>
          </a:p>
          <a:p>
            <a:pPr marL="0" indent="457200">
              <a:buSzTx/>
              <a:buNone/>
            </a:pPr>
            <a:endParaRPr sz="1800">
              <a:latin typeface="Roboto Slab"/>
              <a:ea typeface="Roboto Slab"/>
              <a:cs typeface="Roboto Slab"/>
              <a:sym typeface="Roboto Slab"/>
            </a:endParaRPr>
          </a:p>
          <a:p>
            <a:pPr marL="0" indent="0">
              <a:buSzTx/>
              <a:buNone/>
            </a:pPr>
            <a:endParaRPr b="1" sz="1800">
              <a:solidFill>
                <a:srgbClr val="000000"/>
              </a:solidFill>
              <a:latin typeface="Roboto Slab"/>
              <a:ea typeface="Roboto Slab"/>
              <a:cs typeface="Roboto Slab"/>
              <a:sym typeface="Roboto Slab"/>
            </a:endParaRPr>
          </a:p>
          <a:p>
            <a:pPr marL="0" indent="0" algn="ctr">
              <a:buSzTx/>
              <a:buNone/>
            </a:pPr>
            <a:endParaRPr sz="1800" u="sng">
              <a:latin typeface="Roboto Slab"/>
              <a:ea typeface="Roboto Slab"/>
              <a:cs typeface="Roboto Slab"/>
              <a:sym typeface="Roboto Slab"/>
            </a:endParaRPr>
          </a:p>
          <a:p>
            <a:pPr marL="0" indent="0" algn="ctr">
              <a:buSzTx/>
              <a:buNone/>
            </a:pPr>
            <a:endParaRPr sz="1800" u="sng">
              <a:latin typeface="Roboto Slab"/>
              <a:ea typeface="Roboto Slab"/>
              <a:cs typeface="Roboto Slab"/>
              <a:sym typeface="Roboto Slab"/>
            </a:endParaRPr>
          </a:p>
          <a:p>
            <a:pPr marL="0" indent="0" algn="ctr">
              <a:buSzTx/>
              <a:buNone/>
            </a:pPr>
            <a:endParaRPr sz="1800" u="sng">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nSpc>
                <a:spcPct val="115000"/>
              </a:lnSpc>
              <a:spcBef>
                <a:spcPts val="0"/>
              </a:spcBef>
              <a:buSzTx/>
              <a:buNone/>
            </a:pPr>
            <a:endParaRPr i="1" sz="1800" u="sng">
              <a:solidFill>
                <a:srgbClr val="FF9900"/>
              </a:solidFill>
              <a:latin typeface="Roboto Slab"/>
              <a:ea typeface="Roboto Slab"/>
              <a:cs typeface="Roboto Slab"/>
              <a:sym typeface="Roboto Slab"/>
            </a:endParaRPr>
          </a:p>
          <a:p>
            <a:pPr marL="0" indent="0">
              <a:lnSpc>
                <a:spcPct val="115000"/>
              </a:lnSpc>
              <a:spcBef>
                <a:spcPts val="0"/>
              </a:spcBef>
              <a:buSzTx/>
              <a:buNone/>
              <a:defRPr sz="1800">
                <a:solidFill>
                  <a:srgbClr val="274E13"/>
                </a:solidFill>
                <a:latin typeface="Roboto Slab"/>
                <a:ea typeface="Roboto Slab"/>
                <a:cs typeface="Roboto Slab"/>
                <a:sym typeface="Roboto Slab"/>
              </a:defRPr>
            </a:pPr>
            <a:r>
              <a:t>     </a:t>
            </a:r>
          </a:p>
        </p:txBody>
      </p:sp>
      <p:sp>
        <p:nvSpPr>
          <p:cNvPr id="396" name="Google Shape;348;p37"/>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7" name="Google Shape;349;p37" descr="Google Shape;349;p37"/>
          <p:cNvPicPr>
            <a:picLocks noChangeAspect="1"/>
          </p:cNvPicPr>
          <p:nvPr/>
        </p:nvPicPr>
        <p:blipFill>
          <a:blip r:embed="rId2">
            <a:extLst/>
          </a:blip>
          <a:srcRect l="11928" t="76455" r="8173" b="0"/>
          <a:stretch>
            <a:fillRect/>
          </a:stretch>
        </p:blipFill>
        <p:spPr>
          <a:xfrm>
            <a:off x="803125" y="7951933"/>
            <a:ext cx="6401600" cy="1496627"/>
          </a:xfrm>
          <a:prstGeom prst="rect">
            <a:avLst/>
          </a:prstGeom>
          <a:ln w="12700">
            <a:miter lim="400000"/>
          </a:ln>
        </p:spPr>
      </p:pic>
      <p:sp>
        <p:nvSpPr>
          <p:cNvPr id="398" name="Google Shape;350;p37"/>
          <p:cNvSpPr/>
          <p:nvPr/>
        </p:nvSpPr>
        <p:spPr>
          <a:xfrm>
            <a:off x="5211050" y="9797799"/>
            <a:ext cx="367201" cy="307201"/>
          </a:xfrm>
          <a:prstGeom prst="rect">
            <a:avLst/>
          </a:prstGeom>
          <a:solidFill>
            <a:srgbClr val="D9EAD3"/>
          </a:solidFill>
          <a:ln>
            <a:solidFill>
              <a:srgbClr val="D9EAD3"/>
            </a:solidFill>
          </a:ln>
        </p:spPr>
        <p:txBody>
          <a:bodyPr lIns="0" tIns="0" rIns="0" bIns="0" anchor="ctr"/>
          <a:lstStyle/>
          <a:p>
            <a:pPr/>
          </a:p>
        </p:txBody>
      </p:sp>
      <p:grpSp>
        <p:nvGrpSpPr>
          <p:cNvPr id="401" name="Google Shape;351;p37"/>
          <p:cNvGrpSpPr/>
          <p:nvPr/>
        </p:nvGrpSpPr>
        <p:grpSpPr>
          <a:xfrm>
            <a:off x="952475" y="9504799"/>
            <a:ext cx="6133501" cy="906751"/>
            <a:chOff x="0" y="0"/>
            <a:chExt cx="6133500" cy="906749"/>
          </a:xfrm>
        </p:grpSpPr>
        <p:sp>
          <p:nvSpPr>
            <p:cNvPr id="399" name="Rectangle"/>
            <p:cNvSpPr/>
            <p:nvPr/>
          </p:nvSpPr>
          <p:spPr>
            <a:xfrm>
              <a:off x="0" y="0"/>
              <a:ext cx="6133501" cy="705901"/>
            </a:xfrm>
            <a:prstGeom prst="rect">
              <a:avLst/>
            </a:prstGeom>
            <a:solidFill>
              <a:srgbClr val="EFEFEF"/>
            </a:solidFill>
            <a:ln w="12700" cap="flat">
              <a:noFill/>
              <a:miter lim="400000"/>
            </a:ln>
            <a:effectLst/>
          </p:spPr>
          <p:txBody>
            <a:bodyPr wrap="square" lIns="0" tIns="0" rIns="0" bIns="0" numCol="1" anchor="t">
              <a:noAutofit/>
            </a:bodyPr>
            <a:lstStyle/>
            <a:p>
              <a:pPr>
                <a:defRPr sz="1700">
                  <a:latin typeface="Georgia"/>
                  <a:ea typeface="Georgia"/>
                  <a:cs typeface="Georgia"/>
                  <a:sym typeface="Georgia"/>
                </a:defRPr>
              </a:pPr>
            </a:p>
          </p:txBody>
        </p:sp>
        <p:sp>
          <p:nvSpPr>
            <p:cNvPr id="400" name="Chemokines act on the adherent leukocytes and stimulate the cells to migrate toward the site of injury or infection."/>
            <p:cNvSpPr txBox="1"/>
            <p:nvPr/>
          </p:nvSpPr>
          <p:spPr>
            <a:xfrm>
              <a:off x="0" y="0"/>
              <a:ext cx="6133501" cy="906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1600">
                  <a:latin typeface="Roboto Slab"/>
                  <a:ea typeface="Roboto Slab"/>
                  <a:cs typeface="Roboto Slab"/>
                  <a:sym typeface="Roboto Slab"/>
                </a:defRPr>
              </a:pPr>
              <a:r>
                <a:t>Chemokines act on the </a:t>
              </a:r>
              <a:r>
                <a:rPr u="sng">
                  <a:solidFill>
                    <a:srgbClr val="FF0000"/>
                  </a:solidFill>
                </a:rPr>
                <a:t>adherent</a:t>
              </a:r>
              <a:r>
                <a:t> leukocytes and </a:t>
              </a:r>
              <a:r>
                <a:rPr u="sng">
                  <a:solidFill>
                    <a:srgbClr val="FF0000"/>
                  </a:solidFill>
                </a:rPr>
                <a:t>stimulate</a:t>
              </a:r>
              <a:r>
                <a:t> the cells to migrate toward the site of injury or infection.</a:t>
              </a:r>
              <a:br/>
            </a:p>
          </p:txBody>
        </p:sp>
      </p:grpSp>
      <p:sp>
        <p:nvSpPr>
          <p:cNvPr id="402" name="Google Shape;352;p37"/>
          <p:cNvSpPr txBox="1"/>
          <p:nvPr>
            <p:ph type="title"/>
          </p:nvPr>
        </p:nvSpPr>
        <p:spPr>
          <a:xfrm>
            <a:off x="441125" y="602799"/>
            <a:ext cx="4326600" cy="1041601"/>
          </a:xfrm>
          <a:prstGeom prst="rect">
            <a:avLst/>
          </a:prstGeom>
          <a:ln w="28575">
            <a:solidFill>
              <a:srgbClr val="E06666"/>
            </a:solidFill>
            <a:round/>
          </a:ln>
        </p:spPr>
        <p:txBody>
          <a:bodyPr anchor="ctr"/>
          <a:lstStyle>
            <a:lvl1pPr algn="ctr">
              <a:defRPr b="1">
                <a:solidFill>
                  <a:srgbClr val="595959"/>
                </a:solidFill>
              </a:defRPr>
            </a:lvl1pPr>
          </a:lstStyle>
          <a:p>
            <a:pPr/>
            <a:r>
              <a:t>Chemotaxis  </a:t>
            </a:r>
          </a:p>
        </p:txBody>
      </p:sp>
      <p:graphicFrame>
        <p:nvGraphicFramePr>
          <p:cNvPr id="403" name="Google Shape;353;p37"/>
          <p:cNvGraphicFramePr/>
          <p:nvPr/>
        </p:nvGraphicFramePr>
        <p:xfrm>
          <a:off x="1175374" y="4792162"/>
          <a:ext cx="5657102" cy="76200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593350"/>
                <a:gridCol w="4063750"/>
              </a:tblGrid>
              <a:tr h="381000">
                <a:tc>
                  <a:txBody>
                    <a:bodyPr/>
                    <a:lstStyle/>
                    <a:p>
                      <a:pPr>
                        <a:spcBef>
                          <a:spcPts val="700"/>
                        </a:spcBef>
                        <a:defRPr sz="1800"/>
                      </a:pPr>
                      <a:r>
                        <a:rPr>
                          <a:solidFill>
                            <a:srgbClr val="FF0000"/>
                          </a:solidFill>
                          <a:latin typeface="Roboto Slab"/>
                          <a:ea typeface="Roboto Slab"/>
                          <a:cs typeface="Roboto Slab"/>
                        </a:rPr>
                        <a:t>Exogenous</a:t>
                      </a:r>
                    </a:p>
                  </a:txBody>
                  <a:tcPr marL="91425" marR="91425" marT="91425" marB="91425" anchor="ctr" anchorCtr="0" horzOverflow="overflow"/>
                </a:tc>
                <a:tc>
                  <a:txBody>
                    <a:bodyPr/>
                    <a:lstStyle/>
                    <a:p>
                      <a:pPr marL="457200" indent="-330200" algn="l">
                        <a:buClr>
                          <a:srgbClr val="000000"/>
                        </a:buClr>
                        <a:buSzPts val="1600"/>
                        <a:buAutoNum type="arabicPeriod" startAt="1"/>
                        <a:defRPr sz="1600">
                          <a:latin typeface="Roboto Slab"/>
                          <a:ea typeface="Roboto Slab"/>
                          <a:cs typeface="Roboto Slab"/>
                        </a:defRPr>
                      </a:pPr>
                      <a:r>
                        <a:t>bacterial products</a:t>
                      </a:r>
                    </a:p>
                  </a:txBody>
                  <a:tcPr marL="91425" marR="91425" marT="91425" marB="91425" anchor="ctr" anchorCtr="0" horzOverflow="overflow"/>
                </a:tc>
              </a:tr>
              <a:tr h="381000">
                <a:tc>
                  <a:txBody>
                    <a:bodyPr/>
                    <a:lstStyle/>
                    <a:p>
                      <a:pPr>
                        <a:spcBef>
                          <a:spcPts val="700"/>
                        </a:spcBef>
                        <a:defRPr sz="1800"/>
                      </a:pPr>
                      <a:r>
                        <a:rPr>
                          <a:solidFill>
                            <a:srgbClr val="FF0000"/>
                          </a:solidFill>
                          <a:latin typeface="Roboto Slab"/>
                          <a:ea typeface="Roboto Slab"/>
                          <a:cs typeface="Roboto Slab"/>
                        </a:rPr>
                        <a:t>Endogenous</a:t>
                      </a:r>
                    </a:p>
                  </a:txBody>
                  <a:tcPr marL="91425" marR="91425" marT="91425" marB="91425" anchor="ctr" anchorCtr="0" horzOverflow="overflow"/>
                </a:tc>
                <a:tc>
                  <a:txBody>
                    <a:bodyPr/>
                    <a:lstStyle/>
                    <a:p>
                      <a:pPr marL="457200" indent="-330200" algn="l">
                        <a:buClr>
                          <a:srgbClr val="000000"/>
                        </a:buClr>
                        <a:buSzPts val="1600"/>
                        <a:buAutoNum type="arabicPeriod" startAt="1"/>
                        <a:defRPr sz="1600">
                          <a:latin typeface="Roboto Slab"/>
                          <a:ea typeface="Roboto Slab"/>
                          <a:cs typeface="Roboto Slab"/>
                        </a:defRPr>
                      </a:pPr>
                      <a:r>
                        <a:t>components of the complement system, particularly </a:t>
                      </a:r>
                      <a:r>
                        <a:rPr>
                          <a:solidFill>
                            <a:srgbClr val="FF0000"/>
                          </a:solidFill>
                        </a:rPr>
                        <a:t>C5a.</a:t>
                      </a:r>
                      <a:endParaRPr>
                        <a:solidFill>
                          <a:srgbClr val="FF0000"/>
                        </a:solidFill>
                      </a:endParaRPr>
                    </a:p>
                    <a:p>
                      <a:pPr marL="457200" indent="-330200" algn="l">
                        <a:buClr>
                          <a:srgbClr val="000000"/>
                        </a:buClr>
                        <a:buSzPts val="1600"/>
                        <a:buAutoNum type="arabicPeriod" startAt="1"/>
                        <a:defRPr sz="1600">
                          <a:latin typeface="Roboto Slab"/>
                          <a:ea typeface="Roboto Slab"/>
                          <a:cs typeface="Roboto Slab"/>
                        </a:defRPr>
                      </a:pPr>
                      <a:r>
                        <a:t>products of the lipoxygenase pathway, mainly</a:t>
                      </a:r>
                      <a:r>
                        <a:rPr>
                          <a:solidFill>
                            <a:srgbClr val="FF0000"/>
                          </a:solidFill>
                        </a:rPr>
                        <a:t> leukotriene B</a:t>
                      </a:r>
                      <a:r>
                        <a:rPr baseline="-25000">
                          <a:solidFill>
                            <a:srgbClr val="FF0000"/>
                          </a:solidFill>
                        </a:rPr>
                        <a:t>4</a:t>
                      </a:r>
                      <a:r>
                        <a:rPr>
                          <a:solidFill>
                            <a:srgbClr val="FF0000"/>
                          </a:solidFill>
                        </a:rPr>
                        <a:t> (LTB</a:t>
                      </a:r>
                      <a:r>
                        <a:rPr baseline="-25000">
                          <a:solidFill>
                            <a:srgbClr val="FF0000"/>
                          </a:solidFill>
                        </a:rPr>
                        <a:t>4</a:t>
                      </a:r>
                      <a:r>
                        <a:rPr>
                          <a:solidFill>
                            <a:srgbClr val="FF0000"/>
                          </a:solidFill>
                        </a:rPr>
                        <a:t>).</a:t>
                      </a:r>
                      <a:endParaRPr>
                        <a:solidFill>
                          <a:srgbClr val="FF0000"/>
                        </a:solidFill>
                      </a:endParaRPr>
                    </a:p>
                    <a:p>
                      <a:pPr marL="457200" indent="-330200" algn="l">
                        <a:buClr>
                          <a:srgbClr val="000000"/>
                        </a:buClr>
                        <a:buSzPts val="1600"/>
                        <a:buAutoNum type="arabicPeriod" startAt="1"/>
                        <a:defRPr sz="1600">
                          <a:latin typeface="Roboto Slab"/>
                          <a:ea typeface="Roboto Slab"/>
                          <a:cs typeface="Roboto Slab"/>
                        </a:defRPr>
                      </a:pPr>
                      <a:r>
                        <a:t>cytokines, particularly those of the chemokine family (e.g. </a:t>
                      </a:r>
                      <a:r>
                        <a:rPr>
                          <a:solidFill>
                            <a:srgbClr val="FF0000"/>
                          </a:solidFill>
                        </a:rPr>
                        <a:t>IL-8</a:t>
                      </a:r>
                      <a:r>
                        <a:t>).</a:t>
                      </a:r>
                    </a:p>
                  </a:txBody>
                  <a:tcPr marL="91425" marR="91425" marT="91425" marB="91425" anchor="t" anchorCtr="0" horzOverflow="overflow"/>
                </a:tc>
              </a:tr>
            </a:tbl>
          </a:graphicData>
        </a:graphic>
      </p:graphicFrame>
      <p:sp>
        <p:nvSpPr>
          <p:cNvPr id="404" name="Google Shape;354;p37"/>
          <p:cNvSpPr txBox="1"/>
          <p:nvPr/>
        </p:nvSpPr>
        <p:spPr>
          <a:xfrm>
            <a:off x="1175374" y="7253375"/>
            <a:ext cx="5938501" cy="78356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defRPr sz="1800">
                <a:solidFill>
                  <a:srgbClr val="274E13"/>
                </a:solidFill>
                <a:latin typeface="Roboto Slab"/>
                <a:ea typeface="Roboto Slab"/>
                <a:cs typeface="Roboto Slab"/>
                <a:sym typeface="Roboto Slab"/>
              </a:defRPr>
            </a:lvl1pPr>
          </a:lstStyle>
          <a:p>
            <a:pPr/>
            <a:r>
              <a:t>IL-1 and C5a and C3a can cause pain and fever (that’s       one of the cardinal signs of inflammation (Dolor) .</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6" name="Google Shape;359;p38"/>
          <p:cNvSpPr txBox="1"/>
          <p:nvPr>
            <p:ph type="body" sz="quarter" idx="1"/>
          </p:nvPr>
        </p:nvSpPr>
        <p:spPr>
          <a:xfrm>
            <a:off x="1045450" y="2579838"/>
            <a:ext cx="6090301" cy="1371901"/>
          </a:xfrm>
          <a:prstGeom prst="rect">
            <a:avLst/>
          </a:prstGeom>
        </p:spPr>
        <p:txBody>
          <a:bodyPr/>
          <a:lstStyle/>
          <a:p>
            <a:pPr marL="0" indent="0">
              <a:buSzTx/>
              <a:buNone/>
              <a:defRPr sz="1800">
                <a:latin typeface="Roboto Slab"/>
                <a:ea typeface="Roboto Slab"/>
                <a:cs typeface="Roboto Slab"/>
                <a:sym typeface="Roboto Slab"/>
              </a:defRPr>
            </a:pPr>
            <a:r>
              <a:t>All these chemotactic agents bind to specific </a:t>
            </a:r>
            <a:r>
              <a:rPr u="sng">
                <a:solidFill>
                  <a:srgbClr val="FF0000"/>
                </a:solidFill>
              </a:rPr>
              <a:t>seven-transmembrane G-protein-coupled</a:t>
            </a:r>
            <a:r>
              <a:t> </a:t>
            </a:r>
            <a:r>
              <a:rPr u="sng">
                <a:solidFill>
                  <a:srgbClr val="FF0000"/>
                </a:solidFill>
              </a:rPr>
              <a:t>receptors</a:t>
            </a:r>
            <a:r>
              <a:t> on the </a:t>
            </a:r>
            <a:r>
              <a:rPr u="sng"/>
              <a:t>surface of leukocytes</a:t>
            </a:r>
            <a:br>
              <a:rPr u="sng"/>
            </a:br>
          </a:p>
        </p:txBody>
      </p:sp>
      <p:sp>
        <p:nvSpPr>
          <p:cNvPr id="407" name="Google Shape;360;p38"/>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08" name="Google Shape;361;p38"/>
          <p:cNvSpPr txBox="1"/>
          <p:nvPr>
            <p:ph type="title"/>
          </p:nvPr>
        </p:nvSpPr>
        <p:spPr>
          <a:xfrm>
            <a:off x="441125" y="602799"/>
            <a:ext cx="4326600" cy="1041601"/>
          </a:xfrm>
          <a:prstGeom prst="rect">
            <a:avLst/>
          </a:prstGeom>
          <a:ln w="28575">
            <a:solidFill>
              <a:srgbClr val="E06666"/>
            </a:solidFill>
            <a:round/>
          </a:ln>
        </p:spPr>
        <p:txBody>
          <a:bodyPr anchor="ctr"/>
          <a:lstStyle>
            <a:lvl1pPr algn="ctr">
              <a:defRPr b="1">
                <a:solidFill>
                  <a:srgbClr val="595959"/>
                </a:solidFill>
              </a:defRPr>
            </a:lvl1pPr>
          </a:lstStyle>
          <a:p>
            <a:pPr/>
            <a:r>
              <a:t>Chemotaxis  </a:t>
            </a:r>
          </a:p>
        </p:txBody>
      </p:sp>
      <p:pic>
        <p:nvPicPr>
          <p:cNvPr id="409" name="Google Shape;362;p38" descr="Google Shape;362;p38"/>
          <p:cNvPicPr>
            <a:picLocks noChangeAspect="1"/>
          </p:cNvPicPr>
          <p:nvPr/>
        </p:nvPicPr>
        <p:blipFill>
          <a:blip r:embed="rId2">
            <a:extLst/>
          </a:blip>
          <a:stretch>
            <a:fillRect/>
          </a:stretch>
        </p:blipFill>
        <p:spPr>
          <a:xfrm>
            <a:off x="909466" y="3972804"/>
            <a:ext cx="6362272" cy="3979882"/>
          </a:xfrm>
          <a:prstGeom prst="rect">
            <a:avLst/>
          </a:prstGeom>
          <a:ln w="12700">
            <a:miter lim="400000"/>
          </a:ln>
        </p:spPr>
      </p:pic>
      <p:sp>
        <p:nvSpPr>
          <p:cNvPr id="410" name="Google Shape;363;p38"/>
          <p:cNvSpPr/>
          <p:nvPr/>
        </p:nvSpPr>
        <p:spPr>
          <a:xfrm flipH="1">
            <a:off x="3405349" y="3239899"/>
            <a:ext cx="1158901" cy="1679101"/>
          </a:xfrm>
          <a:prstGeom prst="line">
            <a:avLst/>
          </a:prstGeom>
          <a:ln>
            <a:solidFill>
              <a:srgbClr val="666666"/>
            </a:solidFill>
            <a:tailEnd type="triangle"/>
          </a:ln>
        </p:spPr>
        <p:txBody>
          <a:bodyPr lIns="0" tIns="0" rIns="0" bIns="0"/>
          <a:lstStyle/>
          <a:p>
            <a:pPr/>
          </a:p>
        </p:txBody>
      </p:sp>
      <p:sp>
        <p:nvSpPr>
          <p:cNvPr id="411" name="Google Shape;364;p38"/>
          <p:cNvSpPr/>
          <p:nvPr/>
        </p:nvSpPr>
        <p:spPr>
          <a:xfrm>
            <a:off x="3050725" y="4966275"/>
            <a:ext cx="614700" cy="449401"/>
          </a:xfrm>
          <a:prstGeom prst="rect">
            <a:avLst/>
          </a:prstGeom>
          <a:ln>
            <a:solidFill>
              <a:srgbClr val="FF0000"/>
            </a:solidFill>
            <a:prstDash val="dot"/>
          </a:ln>
        </p:spPr>
        <p:txBody>
          <a:bodyPr lIns="0" tIns="0" rIns="0" bIns="0"/>
          <a:lstStyle/>
          <a:p>
            <a:pPr/>
          </a:p>
        </p:txBody>
      </p:sp>
      <p:sp>
        <p:nvSpPr>
          <p:cNvPr id="412" name="Google Shape;365;p38"/>
          <p:cNvSpPr txBox="1"/>
          <p:nvPr/>
        </p:nvSpPr>
        <p:spPr>
          <a:xfrm>
            <a:off x="1229750" y="8253475"/>
            <a:ext cx="5108100" cy="1300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800">
                <a:latin typeface="Roboto Slab"/>
                <a:ea typeface="Roboto Slab"/>
                <a:cs typeface="Roboto Slab"/>
                <a:sym typeface="Roboto Slab"/>
              </a:defRPr>
            </a:pPr>
            <a:r>
              <a:t>This binding will:</a:t>
            </a:r>
          </a:p>
          <a:p>
            <a:pPr marL="457200" indent="-342900">
              <a:buClr>
                <a:srgbClr val="000000"/>
              </a:buClr>
              <a:buSzPts val="1800"/>
              <a:buFont typeface="Helvetica"/>
              <a:buChar char="●"/>
              <a:defRPr sz="1800">
                <a:latin typeface="Roboto Slab"/>
                <a:ea typeface="Roboto Slab"/>
                <a:cs typeface="Roboto Slab"/>
                <a:sym typeface="Roboto Slab"/>
              </a:defRPr>
            </a:pPr>
            <a:r>
              <a:t>Increase in cytosolic Ca2+.</a:t>
            </a:r>
          </a:p>
          <a:p>
            <a:pPr marL="457200" indent="-342900">
              <a:buClr>
                <a:srgbClr val="000000"/>
              </a:buClr>
              <a:buSzPts val="1800"/>
              <a:buFont typeface="Helvetica"/>
              <a:buChar char="●"/>
              <a:defRPr sz="1800">
                <a:latin typeface="Roboto Slab"/>
                <a:ea typeface="Roboto Slab"/>
                <a:cs typeface="Roboto Slab"/>
                <a:sym typeface="Roboto Slab"/>
              </a:defRPr>
            </a:pPr>
            <a:r>
              <a:t>Activate Protein kinase C and phospholipase A2.</a:t>
            </a:r>
          </a:p>
        </p:txBody>
      </p:sp>
      <p:sp>
        <p:nvSpPr>
          <p:cNvPr id="413" name="Google Shape;366;p38"/>
          <p:cNvSpPr txBox="1"/>
          <p:nvPr/>
        </p:nvSpPr>
        <p:spPr>
          <a:xfrm>
            <a:off x="4767724" y="470999"/>
            <a:ext cx="2504101" cy="98831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rtl="1">
              <a:defRPr sz="2400">
                <a:latin typeface="Amiri"/>
                <a:ea typeface="Amiri"/>
                <a:cs typeface="Amiri"/>
                <a:sym typeface="Amiri"/>
              </a:defRPr>
            </a:lvl1pPr>
          </a:lstStyle>
          <a:p>
            <a:pPr/>
            <a:r>
              <a:t>فقط  اعرفوا أسماء المستقبلات</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 name="Google Shape;371;p39"/>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16" name="Google Shape;372;p39"/>
          <p:cNvSpPr txBox="1"/>
          <p:nvPr>
            <p:ph type="title"/>
          </p:nvPr>
        </p:nvSpPr>
        <p:spPr>
          <a:xfrm>
            <a:off x="441125" y="602799"/>
            <a:ext cx="4326600" cy="1041601"/>
          </a:xfrm>
          <a:prstGeom prst="rect">
            <a:avLst/>
          </a:prstGeom>
          <a:ln w="28575">
            <a:solidFill>
              <a:srgbClr val="E06666"/>
            </a:solidFill>
            <a:round/>
          </a:ln>
        </p:spPr>
        <p:txBody>
          <a:bodyPr anchor="ctr"/>
          <a:lstStyle>
            <a:lvl1pPr algn="ctr">
              <a:defRPr b="1">
                <a:solidFill>
                  <a:srgbClr val="595959"/>
                </a:solidFill>
              </a:defRPr>
            </a:lvl1pPr>
          </a:lstStyle>
          <a:p>
            <a:pPr/>
            <a:r>
              <a:t>Leukocyte Activation</a:t>
            </a:r>
          </a:p>
        </p:txBody>
      </p:sp>
      <p:grpSp>
        <p:nvGrpSpPr>
          <p:cNvPr id="419" name="Google Shape;373;p39"/>
          <p:cNvGrpSpPr/>
          <p:nvPr/>
        </p:nvGrpSpPr>
        <p:grpSpPr>
          <a:xfrm>
            <a:off x="1758650" y="1972849"/>
            <a:ext cx="4326600" cy="8653751"/>
            <a:chOff x="0" y="0"/>
            <a:chExt cx="4326599" cy="8653750"/>
          </a:xfrm>
        </p:grpSpPr>
        <p:sp>
          <p:nvSpPr>
            <p:cNvPr id="417" name="Rectangle"/>
            <p:cNvSpPr/>
            <p:nvPr/>
          </p:nvSpPr>
          <p:spPr>
            <a:xfrm>
              <a:off x="0" y="0"/>
              <a:ext cx="4326600" cy="6710999"/>
            </a:xfrm>
            <a:prstGeom prst="rect">
              <a:avLst/>
            </a:prstGeom>
            <a:noFill/>
            <a:ln w="9525" cap="flat">
              <a:solidFill>
                <a:srgbClr val="000000"/>
              </a:solidFill>
              <a:prstDash val="lgDash"/>
              <a:round/>
            </a:ln>
            <a:effectLst/>
          </p:spPr>
          <p:txBody>
            <a:bodyPr wrap="square" lIns="0" tIns="0" rIns="0" bIns="0" numCol="1" anchor="t">
              <a:noAutofit/>
            </a:bodyPr>
            <a:lstStyle/>
            <a:p>
              <a:pPr algn="ctr">
                <a:defRPr b="1" sz="2400">
                  <a:latin typeface="Roboto Slab"/>
                  <a:ea typeface="Roboto Slab"/>
                  <a:cs typeface="Roboto Slab"/>
                  <a:sym typeface="Roboto Slab"/>
                </a:defRPr>
              </a:pPr>
            </a:p>
          </p:txBody>
        </p:sp>
        <p:sp>
          <p:nvSpPr>
            <p:cNvPr id="418" name="Phagocytosis…"/>
            <p:cNvSpPr txBox="1"/>
            <p:nvPr/>
          </p:nvSpPr>
          <p:spPr>
            <a:xfrm>
              <a:off x="0" y="0"/>
              <a:ext cx="4326600" cy="8653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lgn="ctr">
                <a:defRPr b="1" sz="2400">
                  <a:latin typeface="Roboto Slab"/>
                  <a:ea typeface="Roboto Slab"/>
                  <a:cs typeface="Roboto Slab"/>
                  <a:sym typeface="Roboto Slab"/>
                </a:defRPr>
              </a:pPr>
              <a:r>
                <a:t>Phagocytosis</a:t>
              </a:r>
            </a:p>
            <a:p>
              <a:pPr algn="ctr"/>
              <a:endParaRPr b="1" sz="2400">
                <a:latin typeface="Roboto Slab"/>
                <a:ea typeface="Roboto Slab"/>
                <a:cs typeface="Roboto Slab"/>
                <a:sym typeface="Roboto Slab"/>
              </a:endParaRPr>
            </a:p>
            <a:p>
              <a:pPr algn="ctr"/>
              <a:endParaRPr b="1" sz="2400">
                <a:latin typeface="Roboto Slab"/>
                <a:ea typeface="Roboto Slab"/>
                <a:cs typeface="Roboto Slab"/>
                <a:sym typeface="Roboto Slab"/>
              </a:endParaRPr>
            </a:p>
            <a:p>
              <a:pPr algn="ctr"/>
              <a:endParaRPr b="1" sz="2400">
                <a:latin typeface="Roboto Slab"/>
                <a:ea typeface="Roboto Slab"/>
                <a:cs typeface="Roboto Slab"/>
                <a:sym typeface="Roboto Slab"/>
              </a:endParaRPr>
            </a:p>
            <a:p>
              <a:pPr algn="ctr">
                <a:defRPr b="1" sz="2400">
                  <a:latin typeface="Roboto Slab"/>
                  <a:ea typeface="Roboto Slab"/>
                  <a:cs typeface="Roboto Slab"/>
                  <a:sym typeface="Roboto Slab"/>
                </a:defRPr>
              </a:pPr>
              <a:r>
                <a:t>Intracellular destruction</a:t>
              </a:r>
            </a:p>
            <a:p>
              <a:pPr algn="ctr"/>
              <a:endParaRPr b="1" sz="2400">
                <a:latin typeface="Roboto Slab"/>
                <a:ea typeface="Roboto Slab"/>
                <a:cs typeface="Roboto Slab"/>
                <a:sym typeface="Roboto Slab"/>
              </a:endParaRPr>
            </a:p>
            <a:p>
              <a:pPr algn="ctr"/>
              <a:endParaRPr b="1" sz="2400">
                <a:latin typeface="Roboto Slab"/>
                <a:ea typeface="Roboto Slab"/>
                <a:cs typeface="Roboto Slab"/>
                <a:sym typeface="Roboto Slab"/>
              </a:endParaRPr>
            </a:p>
            <a:p>
              <a:pPr algn="ctr"/>
              <a:endParaRPr b="1" sz="2400">
                <a:latin typeface="Roboto Slab"/>
                <a:ea typeface="Roboto Slab"/>
                <a:cs typeface="Roboto Slab"/>
                <a:sym typeface="Roboto Slab"/>
              </a:endParaRPr>
            </a:p>
            <a:p>
              <a:pPr algn="ctr">
                <a:defRPr b="1" sz="2400">
                  <a:latin typeface="Roboto Slab"/>
                  <a:ea typeface="Roboto Slab"/>
                  <a:cs typeface="Roboto Slab"/>
                  <a:sym typeface="Roboto Slab"/>
                </a:defRPr>
              </a:pPr>
              <a:r>
                <a:t>Liberation of substances that destroy</a:t>
              </a:r>
            </a:p>
            <a:p>
              <a:pPr algn="ctr">
                <a:defRPr b="1" sz="2400">
                  <a:latin typeface="Roboto Slab"/>
                  <a:ea typeface="Roboto Slab"/>
                  <a:cs typeface="Roboto Slab"/>
                  <a:sym typeface="Roboto Slab"/>
                </a:defRPr>
              </a:pPr>
              <a:r>
                <a:t>extracellular microbes and dead tissues</a:t>
              </a:r>
            </a:p>
            <a:p>
              <a:pPr algn="ctr"/>
              <a:endParaRPr b="1" sz="2400">
                <a:latin typeface="Roboto Slab"/>
                <a:ea typeface="Roboto Slab"/>
                <a:cs typeface="Roboto Slab"/>
                <a:sym typeface="Roboto Slab"/>
              </a:endParaRPr>
            </a:p>
            <a:p>
              <a:pPr algn="ctr"/>
              <a:endParaRPr b="1" sz="2400">
                <a:latin typeface="Roboto Slab"/>
                <a:ea typeface="Roboto Slab"/>
                <a:cs typeface="Roboto Slab"/>
                <a:sym typeface="Roboto Slab"/>
              </a:endParaRPr>
            </a:p>
            <a:p>
              <a:pPr algn="ctr"/>
              <a:endParaRPr b="1" sz="2400">
                <a:latin typeface="Roboto Slab"/>
                <a:ea typeface="Roboto Slab"/>
                <a:cs typeface="Roboto Slab"/>
                <a:sym typeface="Roboto Slab"/>
              </a:endParaRPr>
            </a:p>
            <a:p>
              <a:pPr/>
              <a:endParaRPr b="1" sz="2400">
                <a:latin typeface="Roboto Slab"/>
                <a:ea typeface="Roboto Slab"/>
                <a:cs typeface="Roboto Slab"/>
                <a:sym typeface="Roboto Slab"/>
              </a:endParaRPr>
            </a:p>
            <a:p>
              <a:pPr algn="ctr">
                <a:defRPr b="1" sz="2400">
                  <a:latin typeface="Roboto Slab"/>
                  <a:ea typeface="Roboto Slab"/>
                  <a:cs typeface="Roboto Slab"/>
                  <a:sym typeface="Roboto Slab"/>
                </a:defRPr>
              </a:pPr>
              <a:r>
                <a:t>Production of mediators</a:t>
              </a:r>
            </a:p>
            <a:p>
              <a:pPr algn="ctr"/>
              <a:endParaRPr b="1" sz="2400">
                <a:latin typeface="Roboto Slab"/>
                <a:ea typeface="Roboto Slab"/>
                <a:cs typeface="Roboto Slab"/>
                <a:sym typeface="Roboto Slab"/>
              </a:endParaRPr>
            </a:p>
            <a:p>
              <a:pPr algn="ctr"/>
              <a:endParaRPr b="1" sz="2400">
                <a:latin typeface="Roboto Slab"/>
                <a:ea typeface="Roboto Slab"/>
                <a:cs typeface="Roboto Slab"/>
                <a:sym typeface="Roboto Slab"/>
              </a:endParaRPr>
            </a:p>
            <a:p>
              <a:pPr algn="ctr"/>
              <a:endParaRPr b="1" sz="2400">
                <a:latin typeface="Roboto Slab"/>
                <a:ea typeface="Roboto Slab"/>
                <a:cs typeface="Roboto Slab"/>
                <a:sym typeface="Roboto Slab"/>
              </a:endParaRPr>
            </a:p>
            <a:p>
              <a:pPr algn="ctr"/>
              <a:endParaRPr b="1" sz="2400">
                <a:latin typeface="Roboto Slab"/>
                <a:ea typeface="Roboto Slab"/>
                <a:cs typeface="Roboto Slab"/>
                <a:sym typeface="Roboto Slab"/>
              </a:endParaRPr>
            </a:p>
            <a:p>
              <a:pPr algn="ctr"/>
              <a:endParaRPr b="1" sz="2400">
                <a:latin typeface="Roboto Slab"/>
                <a:ea typeface="Roboto Slab"/>
                <a:cs typeface="Roboto Slab"/>
                <a:sym typeface="Roboto Slab"/>
              </a:endParaRPr>
            </a:p>
          </p:txBody>
        </p:sp>
      </p:grpSp>
      <p:sp>
        <p:nvSpPr>
          <p:cNvPr id="420" name="Google Shape;374;p39"/>
          <p:cNvSpPr/>
          <p:nvPr/>
        </p:nvSpPr>
        <p:spPr>
          <a:xfrm>
            <a:off x="3676100" y="2553668"/>
            <a:ext cx="491700" cy="762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639"/>
                </a:moveTo>
                <a:lnTo>
                  <a:pt x="5400" y="14639"/>
                </a:lnTo>
                <a:lnTo>
                  <a:pt x="5400" y="0"/>
                </a:lnTo>
                <a:lnTo>
                  <a:pt x="16200" y="0"/>
                </a:lnTo>
                <a:lnTo>
                  <a:pt x="16200" y="14639"/>
                </a:lnTo>
                <a:lnTo>
                  <a:pt x="21600" y="14639"/>
                </a:lnTo>
                <a:lnTo>
                  <a:pt x="10800" y="21600"/>
                </a:lnTo>
                <a:close/>
              </a:path>
            </a:pathLst>
          </a:custGeom>
          <a:ln>
            <a:solidFill>
              <a:srgbClr val="666666"/>
            </a:solidFill>
          </a:ln>
        </p:spPr>
        <p:txBody>
          <a:bodyPr lIns="0" tIns="0" rIns="0" bIns="0" anchor="ctr"/>
          <a:lstStyle/>
          <a:p>
            <a:pPr/>
          </a:p>
        </p:txBody>
      </p:sp>
      <p:sp>
        <p:nvSpPr>
          <p:cNvPr id="421" name="Google Shape;375;p39"/>
          <p:cNvSpPr/>
          <p:nvPr/>
        </p:nvSpPr>
        <p:spPr>
          <a:xfrm>
            <a:off x="3676100" y="4114625"/>
            <a:ext cx="491700" cy="762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639"/>
                </a:moveTo>
                <a:lnTo>
                  <a:pt x="5400" y="14639"/>
                </a:lnTo>
                <a:lnTo>
                  <a:pt x="5400" y="0"/>
                </a:lnTo>
                <a:lnTo>
                  <a:pt x="16200" y="0"/>
                </a:lnTo>
                <a:lnTo>
                  <a:pt x="16200" y="14639"/>
                </a:lnTo>
                <a:lnTo>
                  <a:pt x="21600" y="14639"/>
                </a:lnTo>
                <a:lnTo>
                  <a:pt x="10800" y="21600"/>
                </a:lnTo>
                <a:close/>
              </a:path>
            </a:pathLst>
          </a:custGeom>
          <a:ln>
            <a:solidFill>
              <a:srgbClr val="666666"/>
            </a:solidFill>
          </a:ln>
        </p:spPr>
        <p:txBody>
          <a:bodyPr lIns="0" tIns="0" rIns="0" bIns="0" anchor="ctr"/>
          <a:lstStyle/>
          <a:p>
            <a:pPr/>
          </a:p>
        </p:txBody>
      </p:sp>
      <p:sp>
        <p:nvSpPr>
          <p:cNvPr id="422" name="Google Shape;376;p39"/>
          <p:cNvSpPr/>
          <p:nvPr/>
        </p:nvSpPr>
        <p:spPr>
          <a:xfrm>
            <a:off x="3676089" y="6714960"/>
            <a:ext cx="491700" cy="7629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4639"/>
                </a:moveTo>
                <a:lnTo>
                  <a:pt x="5400" y="14639"/>
                </a:lnTo>
                <a:lnTo>
                  <a:pt x="5400" y="0"/>
                </a:lnTo>
                <a:lnTo>
                  <a:pt x="16200" y="0"/>
                </a:lnTo>
                <a:lnTo>
                  <a:pt x="16200" y="14639"/>
                </a:lnTo>
                <a:lnTo>
                  <a:pt x="21600" y="14639"/>
                </a:lnTo>
                <a:lnTo>
                  <a:pt x="10800" y="21600"/>
                </a:lnTo>
                <a:close/>
              </a:path>
            </a:pathLst>
          </a:custGeom>
          <a:ln>
            <a:solidFill>
              <a:srgbClr val="666666"/>
            </a:solidFill>
          </a:ln>
        </p:spPr>
        <p:txBody>
          <a:bodyPr lIns="0" tIns="0" rIns="0" bIns="0"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Google Shape;73;p13"/>
          <p:cNvSpPr txBox="1"/>
          <p:nvPr>
            <p:ph type="title"/>
          </p:nvPr>
        </p:nvSpPr>
        <p:spPr>
          <a:xfrm>
            <a:off x="85124" y="228600"/>
            <a:ext cx="3409802" cy="602700"/>
          </a:xfrm>
          <a:prstGeom prst="rect">
            <a:avLst/>
          </a:prstGeom>
          <a:ln w="28575">
            <a:solidFill>
              <a:srgbClr val="E06666"/>
            </a:solidFill>
          </a:ln>
        </p:spPr>
        <p:txBody>
          <a:bodyPr/>
          <a:lstStyle>
            <a:lvl1pPr algn="ctr" defTabSz="832104">
              <a:defRPr b="1" sz="2366"/>
            </a:lvl1pPr>
          </a:lstStyle>
          <a:p>
            <a:pPr/>
            <a:r>
              <a:t>Table of contents</a:t>
            </a:r>
          </a:p>
        </p:txBody>
      </p:sp>
      <p:sp>
        <p:nvSpPr>
          <p:cNvPr id="116" name="Google Shape;74;p13"/>
          <p:cNvSpPr txBox="1"/>
          <p:nvPr>
            <p:ph type="sldNum" sz="quarter" idx="4294967295"/>
          </p:nvPr>
        </p:nvSpPr>
        <p:spPr>
          <a:xfrm>
            <a:off x="85124" y="10176030"/>
            <a:ext cx="294435" cy="398751"/>
          </a:xfrm>
          <a:prstGeom prst="rect">
            <a:avLst/>
          </a:prstGeom>
          <a:extLst>
            <a:ext uri="{C572A759-6A51-4108-AA02-DFA0A04FC94B}">
              <ma14:wrappingTextBoxFlag xmlns:ma14="http://schemas.microsoft.com/office/mac/drawingml/2011/main" val="1"/>
            </a:ext>
          </a:extLst>
        </p:spPr>
        <p:txBody>
          <a:bodyPr/>
          <a:lstStyle>
            <a:lvl1pPr algn="l">
              <a:defRPr b="1" sz="1400">
                <a:solidFill>
                  <a:srgbClr val="999999"/>
                </a:solidFill>
              </a:defRPr>
            </a:lvl1pPr>
          </a:lstStyle>
          <a:p>
            <a:pPr/>
            <a:fld id="{86CB4B4D-7CA3-9044-876B-883B54F8677D}" type="slidenum"/>
          </a:p>
        </p:txBody>
      </p:sp>
      <p:sp>
        <p:nvSpPr>
          <p:cNvPr id="117" name="Google Shape;75;p13"/>
          <p:cNvSpPr txBox="1"/>
          <p:nvPr/>
        </p:nvSpPr>
        <p:spPr>
          <a:xfrm>
            <a:off x="996475" y="831287"/>
            <a:ext cx="5974801" cy="8463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457200" indent="-330200" algn="ctr">
              <a:buClr>
                <a:srgbClr val="000000"/>
              </a:buClr>
              <a:buSzPts val="1600"/>
              <a:buFont typeface="Helvetica"/>
              <a:buChar char="●"/>
              <a:defRPr sz="1600">
                <a:latin typeface="Roboto Slab"/>
                <a:ea typeface="Roboto Slab"/>
                <a:cs typeface="Roboto Slab"/>
                <a:sym typeface="Roboto Slab"/>
              </a:defRPr>
            </a:pPr>
            <a:r>
              <a:t>7th &amp; 8th lec</a:t>
            </a:r>
          </a:p>
          <a:p>
            <a:pPr marL="457200" indent="-330200">
              <a:buClr>
                <a:srgbClr val="000000"/>
              </a:buClr>
              <a:buSzPts val="1600"/>
              <a:buFont typeface="Helvetica"/>
              <a:buChar char="●"/>
              <a:defRPr sz="1600">
                <a:latin typeface="Roboto Slab"/>
                <a:ea typeface="Roboto Slab"/>
                <a:cs typeface="Roboto Slab"/>
                <a:sym typeface="Roboto Slab"/>
              </a:defRPr>
            </a:pPr>
            <a:r>
              <a:t>Outcome of acute inflammation…………………………..37</a:t>
            </a:r>
          </a:p>
          <a:p>
            <a:pPr marL="457200" indent="-330200">
              <a:buClr>
                <a:srgbClr val="000000"/>
              </a:buClr>
              <a:buSzPts val="1600"/>
              <a:buFont typeface="Helvetica"/>
              <a:buChar char="●"/>
              <a:defRPr sz="1600">
                <a:latin typeface="Roboto Slab"/>
                <a:ea typeface="Roboto Slab"/>
                <a:cs typeface="Roboto Slab"/>
                <a:sym typeface="Roboto Slab"/>
              </a:defRPr>
            </a:pPr>
            <a:r>
              <a:t>Morphological patterns of acute inflammation.38</a:t>
            </a:r>
          </a:p>
          <a:p>
            <a:pPr marL="457200" indent="-330200">
              <a:buClr>
                <a:srgbClr val="000000"/>
              </a:buClr>
              <a:buSzPts val="1600"/>
              <a:buFont typeface="Helvetica"/>
              <a:buChar char="●"/>
              <a:defRPr sz="1600">
                <a:latin typeface="Roboto Slab"/>
                <a:ea typeface="Roboto Slab"/>
                <a:cs typeface="Roboto Slab"/>
                <a:sym typeface="Roboto Slab"/>
              </a:defRPr>
            </a:pPr>
            <a:r>
              <a:t>Chronic inflammation……………….…………………………….43</a:t>
            </a:r>
          </a:p>
          <a:p>
            <a:pPr marL="457200" indent="-330200">
              <a:buClr>
                <a:srgbClr val="000000"/>
              </a:buClr>
              <a:buSzPts val="1600"/>
              <a:buFont typeface="Helvetica"/>
              <a:buChar char="●"/>
              <a:defRPr sz="1600">
                <a:latin typeface="Roboto Slab"/>
                <a:ea typeface="Roboto Slab"/>
                <a:cs typeface="Roboto Slab"/>
                <a:sym typeface="Roboto Slab"/>
              </a:defRPr>
            </a:pPr>
            <a:r>
              <a:t>Cells in chronic inflammation…………….………………..50</a:t>
            </a:r>
          </a:p>
          <a:p>
            <a:pPr marL="457200" indent="-330200">
              <a:buClr>
                <a:srgbClr val="000000"/>
              </a:buClr>
              <a:buSzPts val="1600"/>
              <a:buFont typeface="Helvetica"/>
              <a:buChar char="●"/>
              <a:defRPr sz="1600">
                <a:latin typeface="Roboto Slab"/>
                <a:ea typeface="Roboto Slab"/>
                <a:cs typeface="Roboto Slab"/>
                <a:sym typeface="Roboto Slab"/>
              </a:defRPr>
            </a:pPr>
            <a:r>
              <a:t>Chemical mediators of inflammation………….……..55</a:t>
            </a:r>
          </a:p>
          <a:p>
            <a:pPr marL="457200" indent="-330200">
              <a:buClr>
                <a:srgbClr val="000000"/>
              </a:buClr>
              <a:buSzPts val="1600"/>
              <a:buFont typeface="Helvetica"/>
              <a:buChar char="●"/>
              <a:defRPr sz="1600">
                <a:latin typeface="Roboto Slab"/>
                <a:ea typeface="Roboto Slab"/>
                <a:cs typeface="Roboto Slab"/>
                <a:sym typeface="Roboto Slab"/>
              </a:defRPr>
            </a:pPr>
            <a:r>
              <a:t>Inflammation systemic manifestation………….…..67</a:t>
            </a:r>
          </a:p>
          <a:p>
            <a:pPr/>
            <a:endParaRPr sz="1600">
              <a:latin typeface="Roboto Slab"/>
              <a:ea typeface="Roboto Slab"/>
              <a:cs typeface="Roboto Slab"/>
              <a:sym typeface="Roboto Slab"/>
            </a:endParaRPr>
          </a:p>
          <a:p>
            <a:pPr marL="457200" indent="-330200" algn="ctr">
              <a:buClr>
                <a:srgbClr val="000000"/>
              </a:buClr>
              <a:buSzPts val="1600"/>
              <a:buFont typeface="Helvetica"/>
              <a:buChar char="●"/>
              <a:defRPr sz="1600">
                <a:latin typeface="Roboto Slab"/>
                <a:ea typeface="Roboto Slab"/>
                <a:cs typeface="Roboto Slab"/>
                <a:sym typeface="Roboto Slab"/>
              </a:defRPr>
            </a:pPr>
            <a:r>
              <a:t>9th lec &amp; 10th lec</a:t>
            </a:r>
          </a:p>
          <a:p>
            <a:pPr marL="457200" indent="-330200">
              <a:buClr>
                <a:srgbClr val="000000"/>
              </a:buClr>
              <a:buSzPts val="1600"/>
              <a:buFont typeface="Helvetica"/>
              <a:buChar char="●"/>
              <a:defRPr sz="1600">
                <a:latin typeface="Roboto Slab"/>
                <a:ea typeface="Roboto Slab"/>
                <a:cs typeface="Roboto Slab"/>
                <a:sym typeface="Roboto Slab"/>
              </a:defRPr>
            </a:pPr>
            <a:r>
              <a:t>Describe the differences between repair</a:t>
            </a:r>
            <a:br/>
            <a:r>
              <a:t>processes: regeneration, healing and fibrosis. List examples of  each cell type…………………………………...70</a:t>
            </a:r>
          </a:p>
          <a:p>
            <a:pPr marL="457200" indent="-330200">
              <a:buClr>
                <a:srgbClr val="000000"/>
              </a:buClr>
              <a:buSzPts val="1600"/>
              <a:buFont typeface="Helvetica"/>
              <a:buChar char="●"/>
              <a:defRPr sz="1600">
                <a:latin typeface="Roboto Slab"/>
                <a:ea typeface="Roboto Slab"/>
                <a:cs typeface="Roboto Slab"/>
                <a:sym typeface="Roboto Slab"/>
              </a:defRPr>
            </a:pPr>
            <a:r>
              <a:t>Know the difference between the various cell in regenerative abilities type …………………………………...72</a:t>
            </a:r>
          </a:p>
          <a:p>
            <a:pPr marL="457200" indent="-330200">
              <a:buClr>
                <a:srgbClr val="000000"/>
              </a:buClr>
              <a:buSzPts val="1600"/>
              <a:buFont typeface="Helvetica"/>
              <a:buChar char="●"/>
              <a:defRPr sz="1600">
                <a:latin typeface="Roboto Slab"/>
                <a:ea typeface="Roboto Slab"/>
                <a:cs typeface="Roboto Slab"/>
                <a:sym typeface="Roboto Slab"/>
              </a:defRPr>
            </a:pPr>
            <a:r>
              <a:t>Know the mechanism of repair and formation of granulation tissue…………………………………………………...74</a:t>
            </a:r>
          </a:p>
          <a:p>
            <a:pPr marL="457200" indent="-330200">
              <a:buClr>
                <a:srgbClr val="000000"/>
              </a:buClr>
              <a:buSzPts val="1600"/>
              <a:buFont typeface="Helvetica"/>
              <a:buChar char="●"/>
              <a:defRPr sz="1600">
                <a:latin typeface="Roboto Slab"/>
                <a:ea typeface="Roboto Slab"/>
                <a:cs typeface="Roboto Slab"/>
                <a:sym typeface="Roboto Slab"/>
              </a:defRPr>
            </a:pPr>
            <a:r>
              <a:t>Phases of cutaneous wound healing……………...….78</a:t>
            </a:r>
          </a:p>
          <a:p>
            <a:pPr marL="457200" indent="-330200">
              <a:buClr>
                <a:srgbClr val="000000"/>
              </a:buClr>
              <a:buSzPts val="1600"/>
              <a:buFont typeface="Helvetica"/>
              <a:buChar char="●"/>
              <a:defRPr sz="1600">
                <a:latin typeface="Roboto Slab"/>
                <a:ea typeface="Roboto Slab"/>
                <a:cs typeface="Roboto Slab"/>
                <a:sym typeface="Roboto Slab"/>
              </a:defRPr>
            </a:pPr>
            <a:r>
              <a:t>primary intention and by secondary intention...79</a:t>
            </a:r>
          </a:p>
          <a:p>
            <a:pPr marL="457200" indent="-330200">
              <a:buClr>
                <a:srgbClr val="000000"/>
              </a:buClr>
              <a:buSzPts val="1600"/>
              <a:buFont typeface="Helvetica"/>
              <a:buChar char="●"/>
              <a:defRPr sz="1600">
                <a:latin typeface="Roboto Slab"/>
                <a:ea typeface="Roboto Slab"/>
                <a:cs typeface="Roboto Slab"/>
                <a:sym typeface="Roboto Slab"/>
              </a:defRPr>
            </a:pPr>
            <a:r>
              <a:t>factors associated with delayed wound healing..81</a:t>
            </a:r>
          </a:p>
          <a:p>
            <a:pPr marL="457200" indent="-330200">
              <a:buClr>
                <a:srgbClr val="000000"/>
              </a:buClr>
              <a:buSzPts val="1600"/>
              <a:buFont typeface="Helvetica"/>
              <a:buChar char="●"/>
              <a:defRPr sz="1600">
                <a:latin typeface="Roboto Slab"/>
                <a:ea typeface="Roboto Slab"/>
                <a:cs typeface="Roboto Slab"/>
                <a:sym typeface="Roboto Slab"/>
              </a:defRPr>
            </a:pPr>
            <a:r>
              <a:t>List complication of wound healing……………...…....82</a:t>
            </a:r>
          </a:p>
          <a:p>
            <a:pPr marL="457200" indent="-330200">
              <a:buClr>
                <a:srgbClr val="000000"/>
              </a:buClr>
              <a:buSzPts val="1600"/>
              <a:buFont typeface="Helvetica"/>
              <a:buChar char="●"/>
              <a:defRPr sz="1600">
                <a:latin typeface="Roboto Slab"/>
                <a:ea typeface="Roboto Slab"/>
                <a:cs typeface="Roboto Slab"/>
                <a:sym typeface="Roboto Slab"/>
              </a:defRPr>
            </a:pPr>
            <a:r>
              <a:t>Define Granulomatous inflammation……………...…85</a:t>
            </a:r>
          </a:p>
          <a:p>
            <a:pPr marL="457200" indent="-330200">
              <a:buClr>
                <a:srgbClr val="000000"/>
              </a:buClr>
              <a:buSzPts val="1600"/>
              <a:buFont typeface="Helvetica"/>
              <a:buChar char="●"/>
              <a:defRPr sz="1600">
                <a:latin typeface="Roboto Slab"/>
                <a:ea typeface="Roboto Slab"/>
                <a:cs typeface="Roboto Slab"/>
                <a:sym typeface="Roboto Slab"/>
              </a:defRPr>
            </a:pPr>
            <a:r>
              <a:t>the pathogenesis of granuloma formation………..87</a:t>
            </a:r>
          </a:p>
          <a:p>
            <a:pPr marL="457200" indent="-330200">
              <a:buClr>
                <a:srgbClr val="000000"/>
              </a:buClr>
              <a:buSzPts val="1600"/>
              <a:buFont typeface="Helvetica"/>
              <a:buChar char="●"/>
              <a:defRPr sz="1600">
                <a:latin typeface="Roboto Slab"/>
                <a:ea typeface="Roboto Slab"/>
                <a:cs typeface="Roboto Slab"/>
                <a:sym typeface="Roboto Slab"/>
              </a:defRPr>
            </a:pPr>
            <a:r>
              <a:t>Types of granulomas(causes and examples)…...88</a:t>
            </a:r>
          </a:p>
          <a:p>
            <a:pPr marL="457200" indent="-330200">
              <a:buClr>
                <a:srgbClr val="000000"/>
              </a:buClr>
              <a:buSzPts val="1600"/>
              <a:buFont typeface="Helvetica"/>
              <a:buChar char="●"/>
              <a:defRPr sz="1600">
                <a:latin typeface="Roboto Slab"/>
                <a:ea typeface="Roboto Slab"/>
                <a:cs typeface="Roboto Slab"/>
                <a:sym typeface="Roboto Slab"/>
              </a:defRPr>
            </a:pPr>
            <a:r>
              <a:t>granulomas (tubercles).............................................89</a:t>
            </a:r>
          </a:p>
          <a:p>
            <a:pPr marL="457200" indent="-330200">
              <a:buClr>
                <a:srgbClr val="000000"/>
              </a:buClr>
              <a:buSzPts val="1600"/>
              <a:buFont typeface="Helvetica"/>
              <a:buChar char="●"/>
              <a:defRPr sz="1600">
                <a:latin typeface="Roboto Slab"/>
                <a:ea typeface="Roboto Slab"/>
                <a:cs typeface="Roboto Slab"/>
                <a:sym typeface="Roboto Slab"/>
              </a:defRPr>
            </a:pPr>
            <a:r>
              <a:t>Summary……………………………………………………………………..90</a:t>
            </a:r>
          </a:p>
          <a:p>
            <a:pPr marL="457200" indent="-330200">
              <a:buClr>
                <a:srgbClr val="000000"/>
              </a:buClr>
              <a:buSzPts val="1600"/>
              <a:buFont typeface="Helvetica"/>
              <a:buChar char="●"/>
              <a:defRPr sz="1600">
                <a:latin typeface="Roboto Slab"/>
                <a:ea typeface="Roboto Slab"/>
                <a:cs typeface="Roboto Slab"/>
                <a:sym typeface="Roboto Slab"/>
              </a:defRPr>
            </a:pPr>
            <a:r>
              <a:t>quiz ……………………………………………………………………………….91</a:t>
            </a:r>
          </a:p>
          <a:p>
            <a:pPr/>
            <a:endParaRPr sz="1800">
              <a:latin typeface="Roboto Slab"/>
              <a:ea typeface="Roboto Slab"/>
              <a:cs typeface="Roboto Slab"/>
              <a:sym typeface="Roboto Slab"/>
            </a:endParaRPr>
          </a:p>
          <a:p>
            <a:pPr indent="457200">
              <a:defRPr sz="1800">
                <a:latin typeface="Roboto Slab"/>
                <a:ea typeface="Roboto Slab"/>
                <a:cs typeface="Roboto Slab"/>
                <a:sym typeface="Roboto Slab"/>
              </a:defRPr>
            </a:pPr>
            <a:r>
              <a:t> </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Google Shape;382;p4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25" name="Google Shape;383;p40" descr="Google Shape;383;p40"/>
          <p:cNvPicPr>
            <a:picLocks noChangeAspect="1"/>
          </p:cNvPicPr>
          <p:nvPr/>
        </p:nvPicPr>
        <p:blipFill>
          <a:blip r:embed="rId2">
            <a:extLst/>
          </a:blip>
          <a:stretch>
            <a:fillRect/>
          </a:stretch>
        </p:blipFill>
        <p:spPr>
          <a:xfrm>
            <a:off x="4434849" y="7552700"/>
            <a:ext cx="3051026" cy="2348000"/>
          </a:xfrm>
          <a:prstGeom prst="rect">
            <a:avLst/>
          </a:prstGeom>
          <a:ln w="12700">
            <a:miter lim="400000"/>
          </a:ln>
        </p:spPr>
      </p:pic>
      <p:grpSp>
        <p:nvGrpSpPr>
          <p:cNvPr id="428" name="Google Shape;384;p40"/>
          <p:cNvGrpSpPr/>
          <p:nvPr/>
        </p:nvGrpSpPr>
        <p:grpSpPr>
          <a:xfrm>
            <a:off x="192024" y="1472175"/>
            <a:ext cx="4780502" cy="5274519"/>
            <a:chOff x="0" y="0"/>
            <a:chExt cx="4780500" cy="5274518"/>
          </a:xfrm>
        </p:grpSpPr>
        <p:sp>
          <p:nvSpPr>
            <p:cNvPr id="426" name="Rectangle"/>
            <p:cNvSpPr/>
            <p:nvPr/>
          </p:nvSpPr>
          <p:spPr>
            <a:xfrm>
              <a:off x="0" y="0"/>
              <a:ext cx="4780501" cy="4632300"/>
            </a:xfrm>
            <a:prstGeom prst="rect">
              <a:avLst/>
            </a:prstGeom>
            <a:solidFill>
              <a:srgbClr val="EFEFEF"/>
            </a:solidFill>
            <a:ln w="12700" cap="flat">
              <a:noFill/>
              <a:miter lim="400000"/>
            </a:ln>
            <a:effectLst/>
          </p:spPr>
          <p:txBody>
            <a:bodyPr wrap="square" lIns="0" tIns="0" rIns="0" bIns="0" numCol="1" anchor="t">
              <a:noAutofit/>
            </a:bodyPr>
            <a:lstStyle/>
            <a:p>
              <a:pPr>
                <a:defRPr sz="1600">
                  <a:latin typeface="Roboto Slab"/>
                  <a:ea typeface="Roboto Slab"/>
                  <a:cs typeface="Roboto Slab"/>
                  <a:sym typeface="Roboto Slab"/>
                </a:defRPr>
              </a:pPr>
            </a:p>
          </p:txBody>
        </p:sp>
        <p:sp>
          <p:nvSpPr>
            <p:cNvPr id="427" name="Is the process of coating a particle, such as a microbe, to target it for phagocytosis.…"/>
            <p:cNvSpPr txBox="1"/>
            <p:nvPr/>
          </p:nvSpPr>
          <p:spPr>
            <a:xfrm>
              <a:off x="0" y="0"/>
              <a:ext cx="4780501" cy="52745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endParaRPr sz="1600">
                <a:latin typeface="Roboto Slab"/>
                <a:ea typeface="Roboto Slab"/>
                <a:cs typeface="Roboto Slab"/>
                <a:sym typeface="Roboto Slab"/>
              </a:endParaRPr>
            </a:p>
            <a:p>
              <a:pPr/>
              <a:endParaRPr sz="1600">
                <a:latin typeface="Roboto Slab"/>
                <a:ea typeface="Roboto Slab"/>
                <a:cs typeface="Roboto Slab"/>
                <a:sym typeface="Roboto Slab"/>
              </a:endParaRPr>
            </a:p>
            <a:p>
              <a:pPr/>
              <a:endParaRPr sz="1600">
                <a:latin typeface="Roboto Slab"/>
                <a:ea typeface="Roboto Slab"/>
                <a:cs typeface="Roboto Slab"/>
                <a:sym typeface="Roboto Slab"/>
              </a:endParaRPr>
            </a:p>
            <a:p>
              <a:pPr/>
              <a:endParaRPr sz="1600">
                <a:latin typeface="Roboto Slab"/>
                <a:ea typeface="Roboto Slab"/>
                <a:cs typeface="Roboto Slab"/>
                <a:sym typeface="Roboto Slab"/>
              </a:endParaRPr>
            </a:p>
            <a:p>
              <a:pPr/>
              <a:endParaRPr sz="1600">
                <a:latin typeface="Roboto Slab"/>
                <a:ea typeface="Roboto Slab"/>
                <a:cs typeface="Roboto Slab"/>
                <a:sym typeface="Roboto Slab"/>
              </a:endParaRPr>
            </a:p>
            <a:p>
              <a:pPr marL="457200" indent="-330200">
                <a:buClr>
                  <a:srgbClr val="000000"/>
                </a:buClr>
                <a:buSzPts val="1600"/>
                <a:buFont typeface="Helvetica"/>
                <a:buChar char="➔"/>
                <a:defRPr sz="1600">
                  <a:latin typeface="Roboto Slab"/>
                  <a:ea typeface="Roboto Slab"/>
                  <a:cs typeface="Roboto Slab"/>
                  <a:sym typeface="Roboto Slab"/>
                </a:defRPr>
              </a:pPr>
              <a:r>
                <a:t>Is the process of </a:t>
              </a:r>
              <a:r>
                <a:rPr b="1"/>
                <a:t>coating</a:t>
              </a:r>
              <a:r>
                <a:t> a particle, such as a </a:t>
              </a:r>
              <a:r>
                <a:rPr b="1"/>
                <a:t>microbe</a:t>
              </a:r>
              <a:r>
                <a:t>, to </a:t>
              </a:r>
              <a:r>
                <a:rPr>
                  <a:solidFill>
                    <a:srgbClr val="FF0000"/>
                  </a:solidFill>
                </a:rPr>
                <a:t>target it for phagocytosis. </a:t>
              </a:r>
              <a:endParaRPr>
                <a:solidFill>
                  <a:srgbClr val="FF0000"/>
                </a:solidFill>
              </a:endParaRPr>
            </a:p>
            <a:p>
              <a:pPr marL="457200" indent="-330200">
                <a:buClr>
                  <a:srgbClr val="000000"/>
                </a:buClr>
                <a:buSzPts val="1600"/>
                <a:buFont typeface="Helvetica"/>
                <a:buChar char="➔"/>
                <a:defRPr sz="1600">
                  <a:latin typeface="Roboto Slab"/>
                  <a:ea typeface="Roboto Slab"/>
                  <a:cs typeface="Roboto Slab"/>
                  <a:sym typeface="Roboto Slab"/>
                </a:defRPr>
              </a:pPr>
              <a:r>
                <a:t>substances that promote opsonization are </a:t>
              </a:r>
              <a:r>
                <a:rPr b="1">
                  <a:solidFill>
                    <a:srgbClr val="FF0000"/>
                  </a:solidFill>
                </a:rPr>
                <a:t>opsonins </a:t>
              </a:r>
              <a:r>
                <a:rPr b="1" sz="1200">
                  <a:solidFill>
                    <a:srgbClr val="999999"/>
                  </a:solidFill>
                </a:rPr>
                <a:t>(تغطي المايكروب بطبقة تخليه جذاب أكثر)</a:t>
              </a:r>
              <a:r>
                <a:t>, they include:</a:t>
              </a:r>
            </a:p>
            <a:p>
              <a:pPr>
                <a:defRPr sz="1600">
                  <a:latin typeface="Roboto Slab"/>
                  <a:ea typeface="Roboto Slab"/>
                  <a:cs typeface="Roboto Slab"/>
                  <a:sym typeface="Roboto Slab"/>
                </a:defRPr>
              </a:pPr>
              <a:r>
                <a:t>          </a:t>
              </a:r>
              <a:r>
                <a:rPr b="1"/>
                <a:t>– </a:t>
              </a:r>
              <a:r>
                <a:t>antibodies (</a:t>
              </a:r>
              <a:r>
                <a:rPr b="1">
                  <a:solidFill>
                    <a:srgbClr val="FF0000"/>
                  </a:solidFill>
                </a:rPr>
                <a:t>IgG</a:t>
              </a:r>
              <a:r>
                <a:t>)</a:t>
              </a:r>
            </a:p>
            <a:p>
              <a:pPr>
                <a:defRPr sz="1600">
                  <a:latin typeface="Roboto Slab"/>
                  <a:ea typeface="Roboto Slab"/>
                  <a:cs typeface="Roboto Slab"/>
                  <a:sym typeface="Roboto Slab"/>
                </a:defRPr>
              </a:pPr>
              <a:r>
                <a:t>        </a:t>
              </a:r>
              <a:r>
                <a:rPr b="1"/>
                <a:t>  – </a:t>
              </a:r>
              <a:r>
                <a:t>complement proteins (</a:t>
              </a:r>
              <a:r>
                <a:rPr b="1">
                  <a:solidFill>
                    <a:srgbClr val="FF0000"/>
                  </a:solidFill>
                </a:rPr>
                <a:t>C3</a:t>
              </a:r>
              <a:r>
                <a:t>)</a:t>
              </a:r>
            </a:p>
            <a:p>
              <a:pPr>
                <a:defRPr sz="1600">
                  <a:latin typeface="Roboto Slab"/>
                  <a:ea typeface="Roboto Slab"/>
                  <a:cs typeface="Roboto Slab"/>
                  <a:sym typeface="Roboto Slab"/>
                </a:defRPr>
              </a:pPr>
              <a:r>
                <a:t>          </a:t>
              </a:r>
              <a:r>
                <a:rPr b="1"/>
                <a:t>– l</a:t>
              </a:r>
              <a:r>
                <a:t>ectins: mannose-binding lectin      (</a:t>
              </a:r>
              <a:r>
                <a:rPr b="1">
                  <a:solidFill>
                    <a:srgbClr val="FF0000"/>
                  </a:solidFill>
                </a:rPr>
                <a:t>MBL</a:t>
              </a:r>
              <a:r>
                <a:t>), collectins, fibronectin, fibrinogen,        and *C-reactive protein.</a:t>
              </a:r>
            </a:p>
            <a:p>
              <a:pPr marL="457200" indent="-330200">
                <a:buClr>
                  <a:srgbClr val="000000"/>
                </a:buClr>
                <a:buSzPts val="1600"/>
                <a:buFont typeface="Helvetica"/>
                <a:buChar char="➔"/>
                <a:defRPr sz="1600">
                  <a:latin typeface="Roboto Slab"/>
                  <a:ea typeface="Roboto Slab"/>
                  <a:cs typeface="Roboto Slab"/>
                  <a:sym typeface="Roboto Slab"/>
                </a:defRPr>
              </a:pPr>
              <a:r>
                <a:t>These substances are recognized by      </a:t>
              </a:r>
              <a:r>
                <a:rPr b="1"/>
                <a:t>receptors</a:t>
              </a:r>
              <a:r>
                <a:t> on phagocytes (</a:t>
              </a:r>
              <a:r>
                <a:rPr b="1">
                  <a:solidFill>
                    <a:srgbClr val="FF0000"/>
                  </a:solidFill>
                </a:rPr>
                <a:t>Fc</a:t>
              </a:r>
              <a:r>
                <a:t> and </a:t>
              </a:r>
              <a:r>
                <a:rPr b="1">
                  <a:solidFill>
                    <a:srgbClr val="FF0000"/>
                  </a:solidFill>
                </a:rPr>
                <a:t>C3b</a:t>
              </a:r>
              <a:r>
                <a:t> receptors).</a:t>
              </a:r>
            </a:p>
            <a:p>
              <a:pPr/>
              <a:endParaRPr sz="1600">
                <a:latin typeface="Roboto Slab"/>
                <a:ea typeface="Roboto Slab"/>
                <a:cs typeface="Roboto Slab"/>
                <a:sym typeface="Roboto Slab"/>
              </a:endParaRPr>
            </a:p>
            <a:p>
              <a:pPr/>
              <a:endParaRPr sz="1600">
                <a:latin typeface="Roboto Slab"/>
                <a:ea typeface="Roboto Slab"/>
                <a:cs typeface="Roboto Slab"/>
                <a:sym typeface="Roboto Slab"/>
              </a:endParaRPr>
            </a:p>
          </p:txBody>
        </p:sp>
      </p:grpSp>
      <p:pic>
        <p:nvPicPr>
          <p:cNvPr id="429" name="Google Shape;385;p40" descr="Google Shape;385;p40"/>
          <p:cNvPicPr>
            <a:picLocks noChangeAspect="1"/>
          </p:cNvPicPr>
          <p:nvPr/>
        </p:nvPicPr>
        <p:blipFill>
          <a:blip r:embed="rId3">
            <a:extLst/>
          </a:blip>
          <a:stretch>
            <a:fillRect/>
          </a:stretch>
        </p:blipFill>
        <p:spPr>
          <a:xfrm>
            <a:off x="4434849" y="3940932"/>
            <a:ext cx="3051027" cy="2348002"/>
          </a:xfrm>
          <a:prstGeom prst="rect">
            <a:avLst/>
          </a:prstGeom>
          <a:ln w="12700">
            <a:miter lim="400000"/>
          </a:ln>
        </p:spPr>
      </p:pic>
      <p:grpSp>
        <p:nvGrpSpPr>
          <p:cNvPr id="435" name="Google Shape;386;p40"/>
          <p:cNvGrpSpPr/>
          <p:nvPr/>
        </p:nvGrpSpPr>
        <p:grpSpPr>
          <a:xfrm>
            <a:off x="145148" y="1712534"/>
            <a:ext cx="4970606" cy="964632"/>
            <a:chOff x="0" y="0"/>
            <a:chExt cx="4970605" cy="964630"/>
          </a:xfrm>
        </p:grpSpPr>
        <p:sp>
          <p:nvSpPr>
            <p:cNvPr id="430" name="Google Shape;387;p40"/>
            <p:cNvSpPr/>
            <p:nvPr/>
          </p:nvSpPr>
          <p:spPr>
            <a:xfrm rot="5340051">
              <a:off x="2046130" y="-1995706"/>
              <a:ext cx="878345" cy="4956043"/>
            </a:xfrm>
            <a:prstGeom prst="roundRect">
              <a:avLst>
                <a:gd name="adj" fmla="val 50000"/>
              </a:avLst>
            </a:prstGeom>
            <a:solidFill>
              <a:srgbClr val="666666"/>
            </a:solidFill>
            <a:ln w="12700" cap="flat">
              <a:noFill/>
              <a:miter lim="400000"/>
            </a:ln>
            <a:effectLst/>
          </p:spPr>
          <p:txBody>
            <a:bodyPr wrap="square" lIns="0" tIns="0" rIns="0" bIns="0" numCol="1" anchor="ctr">
              <a:noAutofit/>
            </a:bodyPr>
            <a:lstStyle/>
            <a:p>
              <a:pPr/>
            </a:p>
          </p:txBody>
        </p:sp>
        <p:grpSp>
          <p:nvGrpSpPr>
            <p:cNvPr id="433" name="Google Shape;388;p40"/>
            <p:cNvGrpSpPr/>
            <p:nvPr/>
          </p:nvGrpSpPr>
          <p:grpSpPr>
            <a:xfrm>
              <a:off x="220789" y="154234"/>
              <a:ext cx="619783" cy="624005"/>
              <a:chOff x="0" y="0"/>
              <a:chExt cx="619781" cy="624004"/>
            </a:xfrm>
          </p:grpSpPr>
          <p:sp>
            <p:nvSpPr>
              <p:cNvPr id="431" name="Circle"/>
              <p:cNvSpPr/>
              <p:nvPr/>
            </p:nvSpPr>
            <p:spPr>
              <a:xfrm rot="21469435">
                <a:off x="11131" y="13163"/>
                <a:ext cx="597519" cy="597679"/>
              </a:xfrm>
              <a:prstGeom prst="ellipse">
                <a:avLst/>
              </a:prstGeom>
              <a:solidFill>
                <a:srgbClr val="FFFFFF"/>
              </a:solidFill>
              <a:ln w="12700" cap="flat">
                <a:noFill/>
                <a:miter lim="400000"/>
              </a:ln>
              <a:effectLst>
                <a:outerShdw sx="100000" sy="100000" kx="0" ky="0" algn="b" rotWithShape="0" blurRad="228600" dist="50800" dir="5400000">
                  <a:srgbClr val="000000">
                    <a:alpha val="54900"/>
                  </a:srgbClr>
                </a:outerShdw>
              </a:effectLst>
            </p:spPr>
            <p:txBody>
              <a:bodyPr wrap="square" lIns="0" tIns="0" rIns="0" bIns="0" numCol="1" anchor="ctr">
                <a:noAutofit/>
              </a:bodyPr>
              <a:lstStyle/>
              <a:p>
                <a:pPr algn="ctr">
                  <a:defRPr b="1" sz="3000">
                    <a:solidFill>
                      <a:srgbClr val="2F2F2F"/>
                    </a:solidFill>
                    <a:latin typeface="Roboto"/>
                    <a:ea typeface="Roboto"/>
                    <a:cs typeface="Roboto"/>
                    <a:sym typeface="Roboto"/>
                  </a:defRPr>
                </a:pPr>
              </a:p>
            </p:txBody>
          </p:sp>
          <p:sp>
            <p:nvSpPr>
              <p:cNvPr id="432" name="1"/>
              <p:cNvSpPr txBox="1"/>
              <p:nvPr/>
            </p:nvSpPr>
            <p:spPr>
              <a:xfrm rot="21469435">
                <a:off x="98635" y="7802"/>
                <a:ext cx="422511" cy="60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lvl1pPr algn="ctr">
                  <a:defRPr b="1" sz="3000">
                    <a:solidFill>
                      <a:srgbClr val="2F2F2F"/>
                    </a:solidFill>
                    <a:latin typeface="Roboto"/>
                    <a:ea typeface="Roboto"/>
                    <a:cs typeface="Roboto"/>
                    <a:sym typeface="Roboto"/>
                  </a:defRPr>
                </a:lvl1pPr>
              </a:lstStyle>
              <a:p>
                <a:pPr/>
                <a:r>
                  <a:t>1</a:t>
                </a:r>
              </a:p>
            </p:txBody>
          </p:sp>
        </p:grpSp>
        <p:sp>
          <p:nvSpPr>
            <p:cNvPr id="434" name="Google Shape;389;p40"/>
            <p:cNvSpPr txBox="1"/>
            <p:nvPr/>
          </p:nvSpPr>
          <p:spPr>
            <a:xfrm rot="21540051">
              <a:off x="803498" y="110455"/>
              <a:ext cx="3802446" cy="760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p>
              <a:pPr algn="ctr">
                <a:defRPr b="1" sz="2000">
                  <a:solidFill>
                    <a:srgbClr val="F3F3F3"/>
                  </a:solidFill>
                  <a:latin typeface="Roboto Slab"/>
                  <a:ea typeface="Roboto Slab"/>
                  <a:cs typeface="Roboto Slab"/>
                  <a:sym typeface="Roboto Slab"/>
                </a:defRPr>
              </a:pPr>
              <a:r>
                <a:t>Recognition and Attachment </a:t>
              </a:r>
            </a:p>
            <a:p>
              <a:pPr algn="ctr">
                <a:defRPr b="1" sz="2000">
                  <a:solidFill>
                    <a:srgbClr val="FF0000"/>
                  </a:solidFill>
                  <a:latin typeface="Roboto Slab"/>
                  <a:ea typeface="Roboto Slab"/>
                  <a:cs typeface="Roboto Slab"/>
                  <a:sym typeface="Roboto Slab"/>
                </a:defRPr>
              </a:pPr>
              <a:r>
                <a:t>Opsonization</a:t>
              </a:r>
            </a:p>
          </p:txBody>
        </p:sp>
      </p:grpSp>
      <p:sp>
        <p:nvSpPr>
          <p:cNvPr id="436" name="Google Shape;390;p40"/>
          <p:cNvSpPr txBox="1"/>
          <p:nvPr>
            <p:ph type="title"/>
          </p:nvPr>
        </p:nvSpPr>
        <p:spPr>
          <a:xfrm>
            <a:off x="441125" y="602799"/>
            <a:ext cx="4326600" cy="1041601"/>
          </a:xfrm>
          <a:prstGeom prst="rect">
            <a:avLst/>
          </a:prstGeom>
          <a:ln w="28575">
            <a:solidFill>
              <a:srgbClr val="E06666"/>
            </a:solidFill>
            <a:round/>
          </a:ln>
        </p:spPr>
        <p:txBody>
          <a:bodyPr anchor="ctr"/>
          <a:lstStyle>
            <a:lvl1pPr algn="ctr">
              <a:defRPr b="1">
                <a:solidFill>
                  <a:srgbClr val="666666"/>
                </a:solidFill>
              </a:defRPr>
            </a:lvl1pPr>
          </a:lstStyle>
          <a:p>
            <a:pPr/>
            <a:r>
              <a:t>Steps of Phagocytosis  </a:t>
            </a:r>
          </a:p>
        </p:txBody>
      </p:sp>
      <p:grpSp>
        <p:nvGrpSpPr>
          <p:cNvPr id="439" name="Google Shape;391;p40"/>
          <p:cNvGrpSpPr/>
          <p:nvPr/>
        </p:nvGrpSpPr>
        <p:grpSpPr>
          <a:xfrm>
            <a:off x="192024" y="6104475"/>
            <a:ext cx="4075202" cy="3710101"/>
            <a:chOff x="0" y="0"/>
            <a:chExt cx="4075200" cy="3710099"/>
          </a:xfrm>
        </p:grpSpPr>
        <p:sp>
          <p:nvSpPr>
            <p:cNvPr id="437" name="Rectangle"/>
            <p:cNvSpPr/>
            <p:nvPr/>
          </p:nvSpPr>
          <p:spPr>
            <a:xfrm>
              <a:off x="-1" y="0"/>
              <a:ext cx="4075202" cy="3710100"/>
            </a:xfrm>
            <a:prstGeom prst="rect">
              <a:avLst/>
            </a:prstGeom>
            <a:solidFill>
              <a:srgbClr val="EFEFEF"/>
            </a:solidFill>
            <a:ln w="12700" cap="flat">
              <a:noFill/>
              <a:miter lim="400000"/>
            </a:ln>
            <a:effectLst/>
          </p:spPr>
          <p:txBody>
            <a:bodyPr wrap="square" lIns="0" tIns="0" rIns="0" bIns="0" numCol="1" anchor="t">
              <a:noAutofit/>
            </a:bodyPr>
            <a:lstStyle/>
            <a:p>
              <a:pPr>
                <a:defRPr sz="1600">
                  <a:latin typeface="Roboto Slab"/>
                  <a:ea typeface="Roboto Slab"/>
                  <a:cs typeface="Roboto Slab"/>
                  <a:sym typeface="Roboto Slab"/>
                </a:defRPr>
              </a:pPr>
            </a:p>
          </p:txBody>
        </p:sp>
        <p:sp>
          <p:nvSpPr>
            <p:cNvPr id="438" name="During engulfment, extensions of the cytoplasm (pseudopods) flow around the particle to be engulfed, eventually resulting in complete enclosure of the particle within a phagosome.…"/>
            <p:cNvSpPr txBox="1"/>
            <p:nvPr/>
          </p:nvSpPr>
          <p:spPr>
            <a:xfrm>
              <a:off x="-1" y="0"/>
              <a:ext cx="4075202" cy="36283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lnSpc>
                  <a:spcPct val="90000"/>
                </a:lnSpc>
                <a:spcBef>
                  <a:spcPts val="600"/>
                </a:spcBef>
              </a:pPr>
              <a:endParaRPr sz="1600">
                <a:latin typeface="Roboto Slab"/>
                <a:ea typeface="Roboto Slab"/>
                <a:cs typeface="Roboto Slab"/>
                <a:sym typeface="Roboto Slab"/>
              </a:endParaRPr>
            </a:p>
            <a:p>
              <a:pPr>
                <a:lnSpc>
                  <a:spcPct val="90000"/>
                </a:lnSpc>
                <a:spcBef>
                  <a:spcPts val="600"/>
                </a:spcBef>
              </a:pPr>
              <a:endParaRPr sz="1600">
                <a:latin typeface="Roboto Slab"/>
                <a:ea typeface="Roboto Slab"/>
                <a:cs typeface="Roboto Slab"/>
                <a:sym typeface="Roboto Slab"/>
              </a:endParaRPr>
            </a:p>
            <a:p>
              <a:pPr>
                <a:lnSpc>
                  <a:spcPct val="90000"/>
                </a:lnSpc>
                <a:spcBef>
                  <a:spcPts val="600"/>
                </a:spcBef>
              </a:pPr>
              <a:endParaRPr sz="1600">
                <a:latin typeface="Roboto Slab"/>
                <a:ea typeface="Roboto Slab"/>
                <a:cs typeface="Roboto Slab"/>
                <a:sym typeface="Roboto Slab"/>
              </a:endParaRPr>
            </a:p>
            <a:p>
              <a:pPr>
                <a:lnSpc>
                  <a:spcPct val="90000"/>
                </a:lnSpc>
                <a:spcBef>
                  <a:spcPts val="600"/>
                </a:spcBef>
              </a:pPr>
              <a:endParaRPr sz="1600">
                <a:latin typeface="Roboto Slab"/>
                <a:ea typeface="Roboto Slab"/>
                <a:cs typeface="Roboto Slab"/>
                <a:sym typeface="Roboto Slab"/>
              </a:endParaRPr>
            </a:p>
            <a:p>
              <a:pPr marL="457200" indent="-330200">
                <a:lnSpc>
                  <a:spcPct val="90000"/>
                </a:lnSpc>
                <a:spcBef>
                  <a:spcPts val="600"/>
                </a:spcBef>
                <a:buClr>
                  <a:srgbClr val="000000"/>
                </a:buClr>
                <a:buSzPts val="1600"/>
                <a:buFont typeface="Helvetica"/>
                <a:buChar char="➔"/>
                <a:defRPr sz="1600">
                  <a:latin typeface="Roboto Slab"/>
                  <a:ea typeface="Roboto Slab"/>
                  <a:cs typeface="Roboto Slab"/>
                  <a:sym typeface="Roboto Slab"/>
                </a:defRPr>
              </a:pPr>
              <a:r>
                <a:t>During engulfment, extensions of the cytoplasm (</a:t>
              </a:r>
              <a:r>
                <a:rPr b="1">
                  <a:solidFill>
                    <a:srgbClr val="FF0000"/>
                  </a:solidFill>
                </a:rPr>
                <a:t>pseudopods</a:t>
              </a:r>
              <a:r>
                <a:t>) flow around the particle to be engulfed, eventually resulting in complete enclosure of the particle within a </a:t>
              </a:r>
              <a:r>
                <a:rPr b="1">
                  <a:solidFill>
                    <a:srgbClr val="FF0000"/>
                  </a:solidFill>
                </a:rPr>
                <a:t>phagosome.</a:t>
              </a:r>
              <a:endParaRPr b="1">
                <a:solidFill>
                  <a:srgbClr val="FF0000"/>
                </a:solidFill>
              </a:endParaRPr>
            </a:p>
            <a:p>
              <a:pPr marL="457200" indent="-330200">
                <a:lnSpc>
                  <a:spcPct val="90000"/>
                </a:lnSpc>
                <a:buClr>
                  <a:srgbClr val="000000"/>
                </a:buClr>
                <a:buSzPts val="1600"/>
                <a:buFont typeface="Helvetica"/>
                <a:buChar char="➔"/>
                <a:defRPr sz="1600">
                  <a:latin typeface="Roboto Slab"/>
                  <a:ea typeface="Roboto Slab"/>
                  <a:cs typeface="Roboto Slab"/>
                  <a:sym typeface="Roboto Slab"/>
                </a:defRPr>
              </a:pPr>
              <a:r>
                <a:t>The phagocytic vacuole then fuses with a lysosomal granule, resulting in </a:t>
              </a:r>
              <a:r>
                <a:rPr b="1">
                  <a:solidFill>
                    <a:srgbClr val="FF0000"/>
                  </a:solidFill>
                </a:rPr>
                <a:t>phagolysosome.</a:t>
              </a:r>
              <a:endParaRPr b="1">
                <a:solidFill>
                  <a:srgbClr val="FF0000"/>
                </a:solidFill>
              </a:endParaRPr>
            </a:p>
            <a:p>
              <a:pPr>
                <a:lnSpc>
                  <a:spcPct val="90000"/>
                </a:lnSpc>
                <a:spcBef>
                  <a:spcPts val="600"/>
                </a:spcBef>
              </a:pPr>
              <a:endParaRPr b="1" sz="1600">
                <a:solidFill>
                  <a:srgbClr val="FF3399"/>
                </a:solidFill>
                <a:latin typeface="Roboto Slab"/>
                <a:ea typeface="Roboto Slab"/>
                <a:cs typeface="Roboto Slab"/>
                <a:sym typeface="Roboto Slab"/>
              </a:endParaRPr>
            </a:p>
          </p:txBody>
        </p:sp>
      </p:grpSp>
      <p:grpSp>
        <p:nvGrpSpPr>
          <p:cNvPr id="445" name="Google Shape;392;p40"/>
          <p:cNvGrpSpPr/>
          <p:nvPr/>
        </p:nvGrpSpPr>
        <p:grpSpPr>
          <a:xfrm>
            <a:off x="119124" y="6240790"/>
            <a:ext cx="4970606" cy="964632"/>
            <a:chOff x="0" y="0"/>
            <a:chExt cx="4970605" cy="964630"/>
          </a:xfrm>
        </p:grpSpPr>
        <p:sp>
          <p:nvSpPr>
            <p:cNvPr id="440" name="Google Shape;393;p40"/>
            <p:cNvSpPr/>
            <p:nvPr/>
          </p:nvSpPr>
          <p:spPr>
            <a:xfrm rot="5340051">
              <a:off x="2046130" y="-1995706"/>
              <a:ext cx="878345" cy="4956043"/>
            </a:xfrm>
            <a:prstGeom prst="roundRect">
              <a:avLst>
                <a:gd name="adj" fmla="val 50000"/>
              </a:avLst>
            </a:prstGeom>
            <a:solidFill>
              <a:srgbClr val="666666"/>
            </a:solidFill>
            <a:ln w="12700" cap="flat">
              <a:noFill/>
              <a:miter lim="400000"/>
            </a:ln>
            <a:effectLst/>
          </p:spPr>
          <p:txBody>
            <a:bodyPr wrap="square" lIns="0" tIns="0" rIns="0" bIns="0" numCol="1" anchor="ctr">
              <a:noAutofit/>
            </a:bodyPr>
            <a:lstStyle/>
            <a:p>
              <a:pPr/>
            </a:p>
          </p:txBody>
        </p:sp>
        <p:grpSp>
          <p:nvGrpSpPr>
            <p:cNvPr id="443" name="Google Shape;394;p40"/>
            <p:cNvGrpSpPr/>
            <p:nvPr/>
          </p:nvGrpSpPr>
          <p:grpSpPr>
            <a:xfrm>
              <a:off x="232516" y="62035"/>
              <a:ext cx="619783" cy="624005"/>
              <a:chOff x="0" y="0"/>
              <a:chExt cx="619781" cy="624004"/>
            </a:xfrm>
          </p:grpSpPr>
          <p:sp>
            <p:nvSpPr>
              <p:cNvPr id="441" name="Circle"/>
              <p:cNvSpPr/>
              <p:nvPr/>
            </p:nvSpPr>
            <p:spPr>
              <a:xfrm rot="21469435">
                <a:off x="11131" y="13163"/>
                <a:ext cx="597519" cy="597679"/>
              </a:xfrm>
              <a:prstGeom prst="ellipse">
                <a:avLst/>
              </a:prstGeom>
              <a:solidFill>
                <a:srgbClr val="FFFFFF"/>
              </a:solidFill>
              <a:ln w="12700" cap="flat">
                <a:noFill/>
                <a:miter lim="400000"/>
              </a:ln>
              <a:effectLst>
                <a:outerShdw sx="100000" sy="100000" kx="0" ky="0" algn="b" rotWithShape="0" blurRad="228600" dist="50800" dir="5400000">
                  <a:srgbClr val="000000">
                    <a:alpha val="54900"/>
                  </a:srgbClr>
                </a:outerShdw>
              </a:effectLst>
            </p:spPr>
            <p:txBody>
              <a:bodyPr wrap="square" lIns="0" tIns="0" rIns="0" bIns="0" numCol="1" anchor="ctr">
                <a:noAutofit/>
              </a:bodyPr>
              <a:lstStyle/>
              <a:p>
                <a:pPr algn="ctr">
                  <a:defRPr b="1" sz="3000">
                    <a:solidFill>
                      <a:srgbClr val="2F2F2F"/>
                    </a:solidFill>
                    <a:latin typeface="Roboto"/>
                    <a:ea typeface="Roboto"/>
                    <a:cs typeface="Roboto"/>
                    <a:sym typeface="Roboto"/>
                  </a:defRPr>
                </a:pPr>
              </a:p>
            </p:txBody>
          </p:sp>
          <p:sp>
            <p:nvSpPr>
              <p:cNvPr id="442" name="2"/>
              <p:cNvSpPr txBox="1"/>
              <p:nvPr/>
            </p:nvSpPr>
            <p:spPr>
              <a:xfrm rot="21469435">
                <a:off x="98635" y="7802"/>
                <a:ext cx="422511" cy="60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lvl1pPr algn="ctr">
                  <a:defRPr b="1" sz="3000">
                    <a:solidFill>
                      <a:srgbClr val="2F2F2F"/>
                    </a:solidFill>
                    <a:latin typeface="Roboto"/>
                    <a:ea typeface="Roboto"/>
                    <a:cs typeface="Roboto"/>
                    <a:sym typeface="Roboto"/>
                  </a:defRPr>
                </a:lvl1pPr>
              </a:lstStyle>
              <a:p>
                <a:pPr/>
                <a:r>
                  <a:t>2</a:t>
                </a:r>
              </a:p>
            </p:txBody>
          </p:sp>
        </p:grpSp>
        <p:sp>
          <p:nvSpPr>
            <p:cNvPr id="444" name="Google Shape;395;p40"/>
            <p:cNvSpPr txBox="1"/>
            <p:nvPr/>
          </p:nvSpPr>
          <p:spPr>
            <a:xfrm rot="21540051">
              <a:off x="826025" y="251781"/>
              <a:ext cx="3802446" cy="51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lvl1pPr algn="ctr">
                <a:defRPr b="1" sz="2400">
                  <a:solidFill>
                    <a:srgbClr val="FFFFFF"/>
                  </a:solidFill>
                  <a:latin typeface="Roboto Slab"/>
                  <a:ea typeface="Roboto Slab"/>
                  <a:cs typeface="Roboto Slab"/>
                  <a:sym typeface="Roboto Slab"/>
                </a:defRPr>
              </a:lvl1pPr>
            </a:lstStyle>
            <a:p>
              <a:pPr/>
              <a:r>
                <a:t>Engulfment</a:t>
              </a:r>
            </a:p>
          </p:txBody>
        </p:sp>
      </p:grpSp>
      <p:pic>
        <p:nvPicPr>
          <p:cNvPr id="446" name="The Process Of Phagocytosis&#10;&#10;Google Shape;396;p40" descr="The Process Of PhagocytosisGoogle Shape;396;p40">
            <a:hlinkClick r:id="rId4" invalidUrl="" action="" tgtFrame="" tooltip="" history="1" highlightClick="0" endSnd="0"/>
          </p:cNvPr>
          <p:cNvPicPr>
            <a:picLocks noChangeAspect="1"/>
          </p:cNvPicPr>
          <p:nvPr/>
        </p:nvPicPr>
        <p:blipFill>
          <a:blip r:embed="rId5">
            <a:extLst/>
          </a:blip>
          <a:stretch>
            <a:fillRect/>
          </a:stretch>
        </p:blipFill>
        <p:spPr>
          <a:xfrm>
            <a:off x="5153124" y="76193"/>
            <a:ext cx="2332752" cy="1749551"/>
          </a:xfrm>
          <a:prstGeom prst="rect">
            <a:avLst/>
          </a:prstGeom>
          <a:ln w="12700">
            <a:miter lim="400000"/>
          </a:ln>
        </p:spPr>
      </p:pic>
      <p:grpSp>
        <p:nvGrpSpPr>
          <p:cNvPr id="449" name="Google Shape;397;p40"/>
          <p:cNvGrpSpPr/>
          <p:nvPr/>
        </p:nvGrpSpPr>
        <p:grpSpPr>
          <a:xfrm>
            <a:off x="5153099" y="6028149"/>
            <a:ext cx="2332801" cy="894051"/>
            <a:chOff x="0" y="0"/>
            <a:chExt cx="2332800" cy="894049"/>
          </a:xfrm>
        </p:grpSpPr>
        <p:sp>
          <p:nvSpPr>
            <p:cNvPr id="447" name="Rectangle"/>
            <p:cNvSpPr/>
            <p:nvPr/>
          </p:nvSpPr>
          <p:spPr>
            <a:xfrm>
              <a:off x="0" y="0"/>
              <a:ext cx="2332801" cy="818401"/>
            </a:xfrm>
            <a:prstGeom prst="rect">
              <a:avLst/>
            </a:prstGeom>
            <a:solidFill>
              <a:srgbClr val="EFEFEF"/>
            </a:solidFill>
            <a:ln w="12700" cap="flat">
              <a:noFill/>
              <a:miter lim="400000"/>
            </a:ln>
            <a:effectLst/>
          </p:spPr>
          <p:txBody>
            <a:bodyPr wrap="square" lIns="0" tIns="0" rIns="0" bIns="0" numCol="1" anchor="t">
              <a:noAutofit/>
            </a:bodyPr>
            <a:lstStyle/>
            <a:p>
              <a:pPr>
                <a:defRPr sz="1200">
                  <a:latin typeface="Roboto Slab"/>
                  <a:ea typeface="Roboto Slab"/>
                  <a:cs typeface="Roboto Slab"/>
                  <a:sym typeface="Roboto Slab"/>
                </a:defRPr>
              </a:pPr>
            </a:p>
          </p:txBody>
        </p:sp>
        <p:sp>
          <p:nvSpPr>
            <p:cNvPr id="448" name="*C-reactive protein: is a type of acute phase proteins secreted by the liver in response to inflammation."/>
            <p:cNvSpPr txBox="1"/>
            <p:nvPr/>
          </p:nvSpPr>
          <p:spPr>
            <a:xfrm>
              <a:off x="0" y="0"/>
              <a:ext cx="2332801" cy="894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1200">
                  <a:latin typeface="Roboto Slab"/>
                  <a:ea typeface="Roboto Slab"/>
                  <a:cs typeface="Roboto Slab"/>
                  <a:sym typeface="Roboto Slab"/>
                </a:defRPr>
              </a:lvl1pPr>
            </a:lstStyle>
            <a:p>
              <a:pPr/>
              <a:r>
                <a:t>*C-reactive protein: is a type of acute phase proteins secreted by the liver in response to inflammation.</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Google Shape;402;p4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57" name="Google Shape;403;p41"/>
          <p:cNvGrpSpPr/>
          <p:nvPr/>
        </p:nvGrpSpPr>
        <p:grpSpPr>
          <a:xfrm>
            <a:off x="113213" y="1738116"/>
            <a:ext cx="4970606" cy="964632"/>
            <a:chOff x="0" y="0"/>
            <a:chExt cx="4970605" cy="964630"/>
          </a:xfrm>
        </p:grpSpPr>
        <p:sp>
          <p:nvSpPr>
            <p:cNvPr id="452" name="Google Shape;404;p41"/>
            <p:cNvSpPr/>
            <p:nvPr/>
          </p:nvSpPr>
          <p:spPr>
            <a:xfrm rot="5340051">
              <a:off x="2046130" y="-1995706"/>
              <a:ext cx="878345" cy="4956043"/>
            </a:xfrm>
            <a:prstGeom prst="roundRect">
              <a:avLst>
                <a:gd name="adj" fmla="val 50000"/>
              </a:avLst>
            </a:prstGeom>
            <a:solidFill>
              <a:srgbClr val="666666"/>
            </a:solidFill>
            <a:ln w="12700" cap="flat">
              <a:noFill/>
              <a:miter lim="400000"/>
            </a:ln>
            <a:effectLst/>
          </p:spPr>
          <p:txBody>
            <a:bodyPr wrap="square" lIns="0" tIns="0" rIns="0" bIns="0" numCol="1" anchor="ctr">
              <a:noAutofit/>
            </a:bodyPr>
            <a:lstStyle/>
            <a:p>
              <a:pPr/>
            </a:p>
          </p:txBody>
        </p:sp>
        <p:grpSp>
          <p:nvGrpSpPr>
            <p:cNvPr id="455" name="Google Shape;405;p41"/>
            <p:cNvGrpSpPr/>
            <p:nvPr/>
          </p:nvGrpSpPr>
          <p:grpSpPr>
            <a:xfrm>
              <a:off x="220789" y="154234"/>
              <a:ext cx="619783" cy="624005"/>
              <a:chOff x="0" y="0"/>
              <a:chExt cx="619781" cy="624004"/>
            </a:xfrm>
          </p:grpSpPr>
          <p:sp>
            <p:nvSpPr>
              <p:cNvPr id="453" name="Circle"/>
              <p:cNvSpPr/>
              <p:nvPr/>
            </p:nvSpPr>
            <p:spPr>
              <a:xfrm rot="21469435">
                <a:off x="11131" y="13163"/>
                <a:ext cx="597519" cy="597679"/>
              </a:xfrm>
              <a:prstGeom prst="ellipse">
                <a:avLst/>
              </a:prstGeom>
              <a:solidFill>
                <a:srgbClr val="FFFFFF"/>
              </a:solidFill>
              <a:ln w="12700" cap="flat">
                <a:noFill/>
                <a:miter lim="400000"/>
              </a:ln>
              <a:effectLst>
                <a:outerShdw sx="100000" sy="100000" kx="0" ky="0" algn="b" rotWithShape="0" blurRad="228600" dist="50800" dir="5400000">
                  <a:srgbClr val="000000">
                    <a:alpha val="54900"/>
                  </a:srgbClr>
                </a:outerShdw>
              </a:effectLst>
            </p:spPr>
            <p:txBody>
              <a:bodyPr wrap="square" lIns="0" tIns="0" rIns="0" bIns="0" numCol="1" anchor="ctr">
                <a:noAutofit/>
              </a:bodyPr>
              <a:lstStyle/>
              <a:p>
                <a:pPr algn="ctr">
                  <a:defRPr b="1" sz="3000">
                    <a:solidFill>
                      <a:srgbClr val="2F2F2F"/>
                    </a:solidFill>
                    <a:latin typeface="Roboto"/>
                    <a:ea typeface="Roboto"/>
                    <a:cs typeface="Roboto"/>
                    <a:sym typeface="Roboto"/>
                  </a:defRPr>
                </a:pPr>
              </a:p>
            </p:txBody>
          </p:sp>
          <p:sp>
            <p:nvSpPr>
              <p:cNvPr id="454" name="3"/>
              <p:cNvSpPr txBox="1"/>
              <p:nvPr/>
            </p:nvSpPr>
            <p:spPr>
              <a:xfrm rot="21469435">
                <a:off x="98635" y="7802"/>
                <a:ext cx="422511" cy="60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lvl1pPr algn="ctr">
                  <a:defRPr b="1" sz="3000">
                    <a:solidFill>
                      <a:srgbClr val="2F2F2F"/>
                    </a:solidFill>
                    <a:latin typeface="Roboto"/>
                    <a:ea typeface="Roboto"/>
                    <a:cs typeface="Roboto"/>
                    <a:sym typeface="Roboto"/>
                  </a:defRPr>
                </a:lvl1pPr>
              </a:lstStyle>
              <a:p>
                <a:pPr/>
                <a:r>
                  <a:t>3</a:t>
                </a:r>
              </a:p>
            </p:txBody>
          </p:sp>
        </p:grpSp>
        <p:sp>
          <p:nvSpPr>
            <p:cNvPr id="456" name="Google Shape;406;p41"/>
            <p:cNvSpPr txBox="1"/>
            <p:nvPr/>
          </p:nvSpPr>
          <p:spPr>
            <a:xfrm rot="21540051">
              <a:off x="803498" y="231105"/>
              <a:ext cx="3802446" cy="51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p>
              <a:pPr>
                <a:defRPr b="1" sz="2400">
                  <a:solidFill>
                    <a:srgbClr val="FFFFFF"/>
                  </a:solidFill>
                  <a:latin typeface="Roboto Slab"/>
                  <a:ea typeface="Roboto Slab"/>
                  <a:cs typeface="Roboto Slab"/>
                  <a:sym typeface="Roboto Slab"/>
                </a:defRPr>
              </a:pPr>
              <a:r>
                <a:t>Killing and Degradation</a:t>
              </a:r>
              <a:r>
                <a:rPr i="1"/>
                <a:t> </a:t>
              </a:r>
            </a:p>
          </p:txBody>
        </p:sp>
      </p:grpSp>
      <p:sp>
        <p:nvSpPr>
          <p:cNvPr id="458" name="Google Shape;407;p41"/>
          <p:cNvSpPr txBox="1"/>
          <p:nvPr>
            <p:ph type="title"/>
          </p:nvPr>
        </p:nvSpPr>
        <p:spPr>
          <a:xfrm>
            <a:off x="441125" y="602799"/>
            <a:ext cx="4326600" cy="1041601"/>
          </a:xfrm>
          <a:prstGeom prst="rect">
            <a:avLst/>
          </a:prstGeom>
          <a:ln w="28575">
            <a:solidFill>
              <a:srgbClr val="E06666"/>
            </a:solidFill>
            <a:round/>
          </a:ln>
        </p:spPr>
        <p:txBody>
          <a:bodyPr anchor="ctr"/>
          <a:lstStyle>
            <a:lvl1pPr algn="ctr">
              <a:defRPr b="1">
                <a:solidFill>
                  <a:srgbClr val="666666"/>
                </a:solidFill>
              </a:defRPr>
            </a:lvl1pPr>
          </a:lstStyle>
          <a:p>
            <a:pPr/>
            <a:r>
              <a:t>Steps of Phagocytosis  </a:t>
            </a:r>
          </a:p>
        </p:txBody>
      </p:sp>
      <p:sp>
        <p:nvSpPr>
          <p:cNvPr id="459" name="Google Shape;408;p41"/>
          <p:cNvSpPr txBox="1"/>
          <p:nvPr/>
        </p:nvSpPr>
        <p:spPr>
          <a:xfrm>
            <a:off x="895024" y="2805150"/>
            <a:ext cx="6086402" cy="2075659"/>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800">
                <a:latin typeface="Roboto Slab"/>
                <a:ea typeface="Roboto Slab"/>
                <a:cs typeface="Roboto Slab"/>
                <a:sym typeface="Roboto Slab"/>
              </a:defRPr>
            </a:pPr>
            <a:r>
              <a:t>There are </a:t>
            </a:r>
            <a:r>
              <a:rPr b="1"/>
              <a:t>two</a:t>
            </a:r>
            <a:r>
              <a:t> microbial killing mechanisms: </a:t>
            </a:r>
          </a:p>
          <a:p>
            <a:pPr marL="457200" indent="-342900">
              <a:buClr>
                <a:srgbClr val="000000"/>
              </a:buClr>
              <a:buSzPts val="2400"/>
              <a:buFont typeface="Helvetica"/>
              <a:buChar char="➔"/>
              <a:defRPr b="1" sz="2400">
                <a:solidFill>
                  <a:srgbClr val="FF0000"/>
                </a:solidFill>
                <a:latin typeface="Roboto Slab"/>
                <a:ea typeface="Roboto Slab"/>
                <a:cs typeface="Roboto Slab"/>
                <a:sym typeface="Roboto Slab"/>
              </a:defRPr>
            </a:pPr>
            <a:r>
              <a:t>Oxygen-dependent mechanism</a:t>
            </a:r>
            <a:r>
              <a:rPr b="0" sz="1800">
                <a:solidFill>
                  <a:srgbClr val="000000"/>
                </a:solidFill>
              </a:rPr>
              <a:t>.</a:t>
            </a:r>
            <a:endParaRPr sz="1800"/>
          </a:p>
          <a:p>
            <a:pPr/>
            <a:endParaRPr sz="1600">
              <a:latin typeface="Roboto Slab"/>
              <a:ea typeface="Roboto Slab"/>
              <a:cs typeface="Roboto Slab"/>
              <a:sym typeface="Roboto Slab"/>
            </a:endParaRPr>
          </a:p>
          <a:p>
            <a:pPr>
              <a:defRPr sz="1600">
                <a:latin typeface="Roboto Slab"/>
                <a:ea typeface="Roboto Slab"/>
                <a:cs typeface="Roboto Slab"/>
                <a:sym typeface="Roboto Slab"/>
              </a:defRPr>
            </a:pPr>
            <a:r>
              <a:t>The </a:t>
            </a:r>
            <a:r>
              <a:rPr b="1"/>
              <a:t>H</a:t>
            </a:r>
            <a:r>
              <a:rPr b="1" baseline="-25000"/>
              <a:t>2</a:t>
            </a:r>
            <a:r>
              <a:rPr b="1"/>
              <a:t>O</a:t>
            </a:r>
            <a:r>
              <a:rPr b="1" baseline="-25000"/>
              <a:t>2</a:t>
            </a:r>
            <a:r>
              <a:rPr b="1"/>
              <a:t>-MPO-halide system</a:t>
            </a:r>
            <a:r>
              <a:t> is the most efficient bactericidal system in neutrophils.</a:t>
            </a:r>
          </a:p>
          <a:p>
            <a:pPr/>
            <a:endParaRPr sz="1600">
              <a:latin typeface="Roboto Slab"/>
              <a:ea typeface="Roboto Slab"/>
              <a:cs typeface="Roboto Slab"/>
              <a:sym typeface="Roboto Slab"/>
            </a:endParaRPr>
          </a:p>
        </p:txBody>
      </p:sp>
      <p:pic>
        <p:nvPicPr>
          <p:cNvPr id="460" name="Google Shape;409;p41" descr="Google Shape;409;p41"/>
          <p:cNvPicPr>
            <a:picLocks noChangeAspect="1"/>
          </p:cNvPicPr>
          <p:nvPr/>
        </p:nvPicPr>
        <p:blipFill>
          <a:blip r:embed="rId2">
            <a:extLst/>
          </a:blip>
          <a:stretch>
            <a:fillRect/>
          </a:stretch>
        </p:blipFill>
        <p:spPr>
          <a:xfrm>
            <a:off x="61300" y="4399750"/>
            <a:ext cx="4225700" cy="2376951"/>
          </a:xfrm>
          <a:prstGeom prst="rect">
            <a:avLst/>
          </a:prstGeom>
          <a:ln w="12700">
            <a:miter lim="400000"/>
          </a:ln>
        </p:spPr>
      </p:pic>
      <p:pic>
        <p:nvPicPr>
          <p:cNvPr id="461" name="Google Shape;410;p41" descr="Google Shape;410;p41"/>
          <p:cNvPicPr>
            <a:picLocks noChangeAspect="1"/>
          </p:cNvPicPr>
          <p:nvPr/>
        </p:nvPicPr>
        <p:blipFill>
          <a:blip r:embed="rId3">
            <a:extLst/>
          </a:blip>
          <a:stretch>
            <a:fillRect/>
          </a:stretch>
        </p:blipFill>
        <p:spPr>
          <a:xfrm>
            <a:off x="4339249" y="4399750"/>
            <a:ext cx="2769549" cy="2376952"/>
          </a:xfrm>
          <a:prstGeom prst="rect">
            <a:avLst/>
          </a:prstGeom>
          <a:ln w="12700">
            <a:miter lim="400000"/>
          </a:ln>
        </p:spPr>
      </p:pic>
      <p:sp>
        <p:nvSpPr>
          <p:cNvPr id="462" name="Google Shape;411;p41"/>
          <p:cNvSpPr txBox="1"/>
          <p:nvPr/>
        </p:nvSpPr>
        <p:spPr>
          <a:xfrm>
            <a:off x="971224" y="6886899"/>
            <a:ext cx="6322502" cy="2341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a:latin typeface="Roboto Slab"/>
                <a:ea typeface="Roboto Slab"/>
                <a:cs typeface="Roboto Slab"/>
                <a:sym typeface="Roboto Slab"/>
              </a:defRPr>
            </a:pPr>
            <a:r>
              <a:t>leukocytes have great difficulty killing bacteria in phagolysosomal vacuoles by halogenation. It is dependent on the oxidative burst that follows ingestion of a bacterium. superoxide anion (</a:t>
            </a:r>
            <a:r>
              <a:rPr b="1"/>
              <a:t>O2-</a:t>
            </a:r>
            <a:r>
              <a:t>) is formed as a result, which is converted to hydrogen peroxide (</a:t>
            </a:r>
            <a:r>
              <a:rPr b="1"/>
              <a:t>H2O2</a:t>
            </a:r>
            <a:r>
              <a:t>) by the superoxide dismutase reaction (</a:t>
            </a:r>
            <a:r>
              <a:rPr b="1"/>
              <a:t>SOD</a:t>
            </a:r>
            <a:r>
              <a:t>). Meanwhile, the lysosomal enzyme, myeloperoxidase (</a:t>
            </a:r>
            <a:r>
              <a:rPr b="1"/>
              <a:t>MPO</a:t>
            </a:r>
            <a:r>
              <a:t>), has entered the phagolysosome when lysosomal contents are emptied into the phagocytic vacuole (phagosome). In the presence of a halide ion (</a:t>
            </a:r>
            <a:r>
              <a:rPr b="1"/>
              <a:t>Cl-</a:t>
            </a:r>
            <a:r>
              <a:t>), MPO catalyzes the formation of an hypohalous (usually hypochlorous) acid (</a:t>
            </a:r>
            <a:r>
              <a:rPr b="1"/>
              <a:t>ClO-</a:t>
            </a:r>
            <a:r>
              <a:t>), which kills the bacterium.</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 name="Google Shape;417;p42"/>
          <p:cNvSpPr txBox="1"/>
          <p:nvPr>
            <p:ph type="body" idx="1"/>
          </p:nvPr>
        </p:nvSpPr>
        <p:spPr>
          <a:xfrm>
            <a:off x="895024" y="2845099"/>
            <a:ext cx="6379502" cy="6458701"/>
          </a:xfrm>
          <a:prstGeom prst="rect">
            <a:avLst/>
          </a:prstGeom>
        </p:spPr>
        <p:txBody>
          <a:bodyPr/>
          <a:lstStyle/>
          <a:p>
            <a:pPr indent="-342900">
              <a:spcBef>
                <a:spcPts val="0"/>
              </a:spcBef>
              <a:buClr>
                <a:srgbClr val="000000"/>
              </a:buClr>
              <a:buSzPts val="2400"/>
              <a:buFont typeface="Helvetica"/>
              <a:buChar char="➔"/>
              <a:defRPr b="1" sz="2400">
                <a:solidFill>
                  <a:srgbClr val="FF0000"/>
                </a:solidFill>
                <a:latin typeface="Roboto Slab"/>
                <a:ea typeface="Roboto Slab"/>
                <a:cs typeface="Roboto Slab"/>
                <a:sym typeface="Roboto Slab"/>
              </a:defRPr>
            </a:pPr>
            <a:r>
              <a:t>Oxygen-independent mechanism.</a:t>
            </a:r>
          </a:p>
          <a:p>
            <a:pPr marL="0" indent="0">
              <a:spcBef>
                <a:spcPts val="0"/>
              </a:spcBef>
              <a:buSzTx/>
              <a:buNone/>
              <a:defRPr sz="1800">
                <a:solidFill>
                  <a:srgbClr val="000000"/>
                </a:solidFill>
                <a:latin typeface="Roboto Slab"/>
                <a:ea typeface="Roboto Slab"/>
                <a:cs typeface="Roboto Slab"/>
                <a:sym typeface="Roboto Slab"/>
              </a:defRPr>
            </a:pPr>
            <a:r>
              <a:t>         _ </a:t>
            </a:r>
            <a:r>
              <a:rPr>
                <a:solidFill>
                  <a:srgbClr val="111111"/>
                </a:solidFill>
              </a:rPr>
              <a:t>Through the action of substances in </a:t>
            </a:r>
            <a:r>
              <a:rPr>
                <a:solidFill>
                  <a:srgbClr val="FF0000"/>
                </a:solidFill>
              </a:rPr>
              <a:t>leukocyte granules. </a:t>
            </a:r>
            <a:r>
              <a:rPr b="1"/>
              <a:t>Which include</a:t>
            </a:r>
            <a:r>
              <a:t>:</a:t>
            </a:r>
          </a:p>
          <a:p>
            <a:pPr marL="0" indent="0">
              <a:spcBef>
                <a:spcPts val="0"/>
              </a:spcBef>
              <a:buSzTx/>
              <a:buNone/>
            </a:pPr>
            <a:endParaRPr sz="1800">
              <a:solidFill>
                <a:srgbClr val="000000"/>
              </a:solidFill>
              <a:latin typeface="Roboto Slab"/>
              <a:ea typeface="Roboto Slab"/>
              <a:cs typeface="Roboto Slab"/>
              <a:sym typeface="Roboto Slab"/>
            </a:endParaRPr>
          </a:p>
          <a:p>
            <a:pPr indent="-342900">
              <a:buSzPts val="1800"/>
              <a:buFontTx/>
              <a:buAutoNum type="alphaUcPeriod" startAt="1"/>
              <a:defRPr b="1" sz="1800">
                <a:latin typeface="Roboto Slab"/>
                <a:ea typeface="Roboto Slab"/>
                <a:cs typeface="Roboto Slab"/>
                <a:sym typeface="Roboto Slab"/>
              </a:defRPr>
            </a:pPr>
            <a:r>
              <a:t>Bactericidal permeability increasing protein (BPI): </a:t>
            </a:r>
            <a:r>
              <a:rPr b="0">
                <a:solidFill>
                  <a:srgbClr val="434343"/>
                </a:solidFill>
              </a:rPr>
              <a:t>Activates phospholipase and degrades membrane phospholipids.</a:t>
            </a:r>
            <a:endParaRPr>
              <a:solidFill>
                <a:srgbClr val="434343"/>
              </a:solidFill>
            </a:endParaRPr>
          </a:p>
          <a:p>
            <a:pPr indent="-342900">
              <a:spcBef>
                <a:spcPts val="0"/>
              </a:spcBef>
              <a:buSzPts val="1800"/>
              <a:buFontTx/>
              <a:buAutoNum type="alphaUcPeriod" startAt="1"/>
              <a:defRPr b="1" sz="1800">
                <a:latin typeface="Roboto Slab"/>
                <a:ea typeface="Roboto Slab"/>
                <a:cs typeface="Roboto Slab"/>
                <a:sym typeface="Roboto Slab"/>
              </a:defRPr>
            </a:pPr>
            <a:r>
              <a:t>Lysozyme:</a:t>
            </a:r>
            <a:r>
              <a:rPr b="0"/>
              <a:t> </a:t>
            </a:r>
            <a:r>
              <a:rPr b="0">
                <a:solidFill>
                  <a:srgbClr val="434343"/>
                </a:solidFill>
              </a:rPr>
              <a:t>Degrades bacterial coat oligosaccharide.</a:t>
            </a:r>
            <a:endParaRPr>
              <a:solidFill>
                <a:srgbClr val="434343"/>
              </a:solidFill>
            </a:endParaRPr>
          </a:p>
          <a:p>
            <a:pPr indent="-342900">
              <a:spcBef>
                <a:spcPts val="0"/>
              </a:spcBef>
              <a:buSzPts val="1800"/>
              <a:buFontTx/>
              <a:buAutoNum type="alphaUcPeriod" startAt="1"/>
              <a:defRPr b="1" sz="1800">
                <a:latin typeface="Roboto Slab"/>
                <a:ea typeface="Roboto Slab"/>
                <a:cs typeface="Roboto Slab"/>
                <a:sym typeface="Roboto Slab"/>
              </a:defRPr>
            </a:pPr>
            <a:r>
              <a:t>Major Basic Protein:</a:t>
            </a:r>
            <a:r>
              <a:rPr b="0"/>
              <a:t> </a:t>
            </a:r>
            <a:r>
              <a:rPr b="0">
                <a:solidFill>
                  <a:srgbClr val="434343"/>
                </a:solidFill>
              </a:rPr>
              <a:t>Cytotoxic for parasites.</a:t>
            </a:r>
            <a:endParaRPr>
              <a:solidFill>
                <a:srgbClr val="434343"/>
              </a:solidFill>
            </a:endParaRPr>
          </a:p>
          <a:p>
            <a:pPr indent="-342900">
              <a:spcBef>
                <a:spcPts val="0"/>
              </a:spcBef>
              <a:buSzPts val="1800"/>
              <a:buFontTx/>
              <a:buAutoNum type="alphaUcPeriod" startAt="1"/>
              <a:defRPr b="1" sz="1800">
                <a:latin typeface="Roboto Slab"/>
                <a:ea typeface="Roboto Slab"/>
                <a:cs typeface="Roboto Slab"/>
                <a:sym typeface="Roboto Slab"/>
              </a:defRPr>
            </a:pPr>
            <a:r>
              <a:t>Defensins:</a:t>
            </a:r>
            <a:r>
              <a:rPr b="0">
                <a:solidFill>
                  <a:srgbClr val="434343"/>
                </a:solidFill>
              </a:rPr>
              <a:t> Create holes in microbial membranes  and kills them.</a:t>
            </a:r>
            <a:endParaRPr>
              <a:solidFill>
                <a:srgbClr val="434343"/>
              </a:solidFill>
            </a:endParaRPr>
          </a:p>
          <a:p>
            <a:pPr indent="-342900">
              <a:spcBef>
                <a:spcPts val="0"/>
              </a:spcBef>
              <a:buSzPts val="1800"/>
              <a:buFontTx/>
              <a:buAutoNum type="alphaUcPeriod" startAt="1"/>
              <a:defRPr b="1" sz="1800">
                <a:solidFill>
                  <a:srgbClr val="000000"/>
                </a:solidFill>
                <a:latin typeface="Roboto Slab"/>
                <a:ea typeface="Roboto Slab"/>
                <a:cs typeface="Roboto Slab"/>
                <a:sym typeface="Roboto Slab"/>
              </a:defRPr>
            </a:pPr>
            <a:r>
              <a:t>Lactoferrin.</a:t>
            </a:r>
          </a:p>
          <a:p>
            <a:pPr marL="0" indent="0">
              <a:buSzTx/>
              <a:buNone/>
              <a:defRPr b="1" sz="1800">
                <a:solidFill>
                  <a:srgbClr val="000000"/>
                </a:solidFill>
                <a:latin typeface="Roboto Slab"/>
                <a:ea typeface="Roboto Slab"/>
                <a:cs typeface="Roboto Slab"/>
                <a:sym typeface="Roboto Slab"/>
              </a:defRPr>
            </a:pPr>
            <a:r>
              <a:t>       _ </a:t>
            </a:r>
            <a:r>
              <a:rPr b="0"/>
              <a:t>These harmful proteases are controlled by a  system of </a:t>
            </a:r>
            <a:r>
              <a:t>anti-proteases</a:t>
            </a:r>
            <a:r>
              <a:rPr b="0"/>
              <a:t> in the serum.</a:t>
            </a:r>
          </a:p>
          <a:p>
            <a:pPr marL="0" indent="0">
              <a:buSzTx/>
              <a:buNone/>
              <a:defRPr sz="1800">
                <a:solidFill>
                  <a:srgbClr val="000000"/>
                </a:solidFill>
                <a:latin typeface="Roboto Slab"/>
                <a:ea typeface="Roboto Slab"/>
                <a:cs typeface="Roboto Slab"/>
                <a:sym typeface="Roboto Slab"/>
              </a:defRPr>
            </a:pPr>
            <a:r>
              <a:t>       _ It Can potentiate further inflammation by damaging tissues.</a:t>
            </a:r>
          </a:p>
          <a:p>
            <a:pPr marL="0" indent="0">
              <a:buSzTx/>
              <a:buNone/>
              <a:defRPr sz="1800">
                <a:solidFill>
                  <a:srgbClr val="000000"/>
                </a:solidFill>
                <a:latin typeface="Roboto Slab"/>
                <a:ea typeface="Roboto Slab"/>
                <a:cs typeface="Roboto Slab"/>
                <a:sym typeface="Roboto Slab"/>
              </a:defRPr>
            </a:pPr>
            <a:r>
              <a:t>       _</a:t>
            </a:r>
            <a:r>
              <a:rPr>
                <a:solidFill>
                  <a:srgbClr val="FF0000"/>
                </a:solidFill>
              </a:rPr>
              <a:t>Neutrophil granules</a:t>
            </a:r>
            <a:r>
              <a:t> contain other enzymes, such as </a:t>
            </a:r>
            <a:r>
              <a:rPr b="1"/>
              <a:t>elastase</a:t>
            </a:r>
            <a:r>
              <a:t>, that also </a:t>
            </a:r>
            <a:r>
              <a:rPr u="sng"/>
              <a:t>contribute to microbial killing.</a:t>
            </a:r>
          </a:p>
        </p:txBody>
      </p:sp>
      <p:sp>
        <p:nvSpPr>
          <p:cNvPr id="465" name="Google Shape;418;p42"/>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66" name="Google Shape;419;p42"/>
          <p:cNvSpPr txBox="1"/>
          <p:nvPr>
            <p:ph type="title"/>
          </p:nvPr>
        </p:nvSpPr>
        <p:spPr>
          <a:xfrm>
            <a:off x="441125" y="602799"/>
            <a:ext cx="4326600" cy="1041601"/>
          </a:xfrm>
          <a:prstGeom prst="rect">
            <a:avLst/>
          </a:prstGeom>
          <a:ln w="28575">
            <a:solidFill>
              <a:srgbClr val="E06666"/>
            </a:solidFill>
            <a:round/>
          </a:ln>
        </p:spPr>
        <p:txBody>
          <a:bodyPr anchor="ctr"/>
          <a:lstStyle>
            <a:lvl1pPr algn="ctr">
              <a:defRPr b="1">
                <a:solidFill>
                  <a:srgbClr val="666666"/>
                </a:solidFill>
              </a:defRPr>
            </a:lvl1pPr>
          </a:lstStyle>
          <a:p>
            <a:pPr/>
            <a:r>
              <a:t>Steps of Phagocytosis  </a:t>
            </a:r>
          </a:p>
        </p:txBody>
      </p:sp>
      <p:grpSp>
        <p:nvGrpSpPr>
          <p:cNvPr id="472" name="Google Shape;420;p42"/>
          <p:cNvGrpSpPr/>
          <p:nvPr/>
        </p:nvGrpSpPr>
        <p:grpSpPr>
          <a:xfrm>
            <a:off x="113213" y="1738116"/>
            <a:ext cx="4970606" cy="964632"/>
            <a:chOff x="0" y="0"/>
            <a:chExt cx="4970605" cy="964630"/>
          </a:xfrm>
        </p:grpSpPr>
        <p:sp>
          <p:nvSpPr>
            <p:cNvPr id="467" name="Google Shape;421;p42"/>
            <p:cNvSpPr/>
            <p:nvPr/>
          </p:nvSpPr>
          <p:spPr>
            <a:xfrm rot="5340051">
              <a:off x="2046130" y="-1995706"/>
              <a:ext cx="878345" cy="4956043"/>
            </a:xfrm>
            <a:prstGeom prst="roundRect">
              <a:avLst>
                <a:gd name="adj" fmla="val 50000"/>
              </a:avLst>
            </a:prstGeom>
            <a:solidFill>
              <a:srgbClr val="666666"/>
            </a:solidFill>
            <a:ln w="12700" cap="flat">
              <a:noFill/>
              <a:miter lim="400000"/>
            </a:ln>
            <a:effectLst/>
          </p:spPr>
          <p:txBody>
            <a:bodyPr wrap="square" lIns="0" tIns="0" rIns="0" bIns="0" numCol="1" anchor="ctr">
              <a:noAutofit/>
            </a:bodyPr>
            <a:lstStyle/>
            <a:p>
              <a:pPr/>
            </a:p>
          </p:txBody>
        </p:sp>
        <p:grpSp>
          <p:nvGrpSpPr>
            <p:cNvPr id="470" name="Google Shape;422;p42"/>
            <p:cNvGrpSpPr/>
            <p:nvPr/>
          </p:nvGrpSpPr>
          <p:grpSpPr>
            <a:xfrm>
              <a:off x="220789" y="154234"/>
              <a:ext cx="619783" cy="624005"/>
              <a:chOff x="0" y="0"/>
              <a:chExt cx="619781" cy="624004"/>
            </a:xfrm>
          </p:grpSpPr>
          <p:sp>
            <p:nvSpPr>
              <p:cNvPr id="468" name="Circle"/>
              <p:cNvSpPr/>
              <p:nvPr/>
            </p:nvSpPr>
            <p:spPr>
              <a:xfrm rot="21469435">
                <a:off x="11131" y="13163"/>
                <a:ext cx="597519" cy="597679"/>
              </a:xfrm>
              <a:prstGeom prst="ellipse">
                <a:avLst/>
              </a:prstGeom>
              <a:solidFill>
                <a:srgbClr val="FFFFFF"/>
              </a:solidFill>
              <a:ln w="12700" cap="flat">
                <a:noFill/>
                <a:miter lim="400000"/>
              </a:ln>
              <a:effectLst>
                <a:outerShdw sx="100000" sy="100000" kx="0" ky="0" algn="b" rotWithShape="0" blurRad="228600" dist="50800" dir="5400000">
                  <a:srgbClr val="000000">
                    <a:alpha val="54900"/>
                  </a:srgbClr>
                </a:outerShdw>
              </a:effectLst>
            </p:spPr>
            <p:txBody>
              <a:bodyPr wrap="square" lIns="0" tIns="0" rIns="0" bIns="0" numCol="1" anchor="ctr">
                <a:noAutofit/>
              </a:bodyPr>
              <a:lstStyle/>
              <a:p>
                <a:pPr algn="ctr">
                  <a:defRPr b="1" sz="3000">
                    <a:solidFill>
                      <a:srgbClr val="2F2F2F"/>
                    </a:solidFill>
                    <a:latin typeface="Roboto"/>
                    <a:ea typeface="Roboto"/>
                    <a:cs typeface="Roboto"/>
                    <a:sym typeface="Roboto"/>
                  </a:defRPr>
                </a:pPr>
              </a:p>
            </p:txBody>
          </p:sp>
          <p:sp>
            <p:nvSpPr>
              <p:cNvPr id="469" name="3"/>
              <p:cNvSpPr txBox="1"/>
              <p:nvPr/>
            </p:nvSpPr>
            <p:spPr>
              <a:xfrm rot="21469435">
                <a:off x="98635" y="7802"/>
                <a:ext cx="422511" cy="608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lvl1pPr algn="ctr">
                  <a:defRPr b="1" sz="3000">
                    <a:solidFill>
                      <a:srgbClr val="2F2F2F"/>
                    </a:solidFill>
                    <a:latin typeface="Roboto"/>
                    <a:ea typeface="Roboto"/>
                    <a:cs typeface="Roboto"/>
                    <a:sym typeface="Roboto"/>
                  </a:defRPr>
                </a:lvl1pPr>
              </a:lstStyle>
              <a:p>
                <a:pPr/>
                <a:r>
                  <a:t>3</a:t>
                </a:r>
              </a:p>
            </p:txBody>
          </p:sp>
        </p:grpSp>
        <p:sp>
          <p:nvSpPr>
            <p:cNvPr id="471" name="Google Shape;423;p42"/>
            <p:cNvSpPr txBox="1"/>
            <p:nvPr/>
          </p:nvSpPr>
          <p:spPr>
            <a:xfrm rot="21540051">
              <a:off x="803498" y="231105"/>
              <a:ext cx="3802446" cy="519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ctr">
              <a:spAutoFit/>
            </a:bodyPr>
            <a:lstStyle/>
            <a:p>
              <a:pPr>
                <a:defRPr b="1" sz="2400">
                  <a:solidFill>
                    <a:srgbClr val="FFFFFF"/>
                  </a:solidFill>
                  <a:latin typeface="Roboto Slab"/>
                  <a:ea typeface="Roboto Slab"/>
                  <a:cs typeface="Roboto Slab"/>
                  <a:sym typeface="Roboto Slab"/>
                </a:defRPr>
              </a:pPr>
              <a:r>
                <a:t>Killing and Degradation</a:t>
              </a:r>
              <a:r>
                <a:rPr i="1"/>
                <a:t> </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Google Shape;429;p4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475" name="Google Shape;430;p43"/>
          <p:cNvSpPr txBox="1"/>
          <p:nvPr>
            <p:ph type="title"/>
          </p:nvPr>
        </p:nvSpPr>
        <p:spPr>
          <a:xfrm>
            <a:off x="441125" y="602799"/>
            <a:ext cx="4326600" cy="1041601"/>
          </a:xfrm>
          <a:prstGeom prst="rect">
            <a:avLst/>
          </a:prstGeom>
          <a:ln w="28575">
            <a:solidFill>
              <a:srgbClr val="E06666"/>
            </a:solidFill>
            <a:round/>
          </a:ln>
        </p:spPr>
        <p:txBody>
          <a:bodyPr anchor="ctr"/>
          <a:lstStyle>
            <a:lvl1pPr algn="ctr">
              <a:defRPr b="1">
                <a:solidFill>
                  <a:srgbClr val="666666"/>
                </a:solidFill>
              </a:defRPr>
            </a:lvl1pPr>
          </a:lstStyle>
          <a:p>
            <a:pPr/>
            <a:r>
              <a:t>Phagocytosis by neutrophils</a:t>
            </a:r>
          </a:p>
        </p:txBody>
      </p:sp>
      <p:pic>
        <p:nvPicPr>
          <p:cNvPr id="476" name="Google Shape;431;p43" descr="Google Shape;431;p43"/>
          <p:cNvPicPr>
            <a:picLocks noChangeAspect="1"/>
          </p:cNvPicPr>
          <p:nvPr/>
        </p:nvPicPr>
        <p:blipFill>
          <a:blip r:embed="rId2">
            <a:extLst/>
          </a:blip>
          <a:stretch>
            <a:fillRect/>
          </a:stretch>
        </p:blipFill>
        <p:spPr>
          <a:xfrm>
            <a:off x="4170374" y="2634500"/>
            <a:ext cx="2953801" cy="3692964"/>
          </a:xfrm>
          <a:prstGeom prst="rect">
            <a:avLst/>
          </a:prstGeom>
          <a:ln w="12700">
            <a:miter lim="400000"/>
          </a:ln>
        </p:spPr>
      </p:pic>
      <p:grpSp>
        <p:nvGrpSpPr>
          <p:cNvPr id="479" name="Google Shape;432;p43"/>
          <p:cNvGrpSpPr/>
          <p:nvPr/>
        </p:nvGrpSpPr>
        <p:grpSpPr>
          <a:xfrm>
            <a:off x="0" y="6284950"/>
            <a:ext cx="3328200" cy="3605701"/>
            <a:chOff x="0" y="0"/>
            <a:chExt cx="3328199" cy="3605700"/>
          </a:xfrm>
        </p:grpSpPr>
        <p:sp>
          <p:nvSpPr>
            <p:cNvPr id="477" name="Rectangle"/>
            <p:cNvSpPr/>
            <p:nvPr/>
          </p:nvSpPr>
          <p:spPr>
            <a:xfrm>
              <a:off x="0" y="-1"/>
              <a:ext cx="3328200" cy="3605702"/>
            </a:xfrm>
            <a:prstGeom prst="rect">
              <a:avLst/>
            </a:prstGeom>
            <a:solidFill>
              <a:srgbClr val="EFEFEF"/>
            </a:solidFill>
            <a:ln w="12700" cap="flat">
              <a:noFill/>
              <a:miter lim="400000"/>
            </a:ln>
            <a:effectLst/>
          </p:spPr>
          <p:txBody>
            <a:bodyPr wrap="square" lIns="0" tIns="0" rIns="0" bIns="0" numCol="1" anchor="ctr">
              <a:noAutofit/>
            </a:bodyPr>
            <a:lstStyle/>
            <a:p>
              <a:pPr>
                <a:defRPr sz="1800">
                  <a:latin typeface="Roboto Slab"/>
                  <a:ea typeface="Roboto Slab"/>
                  <a:cs typeface="Roboto Slab"/>
                  <a:sym typeface="Roboto Slab"/>
                </a:defRPr>
              </a:pPr>
            </a:p>
          </p:txBody>
        </p:sp>
        <p:sp>
          <p:nvSpPr>
            <p:cNvPr id="478" name="Neutrophil extracellular traps (NETs) :…"/>
            <p:cNvSpPr txBox="1"/>
            <p:nvPr/>
          </p:nvSpPr>
          <p:spPr>
            <a:xfrm>
              <a:off x="0" y="142975"/>
              <a:ext cx="3328200" cy="3319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defRPr b="1" sz="1600">
                  <a:latin typeface="Roboto Slab"/>
                  <a:ea typeface="Roboto Slab"/>
                  <a:cs typeface="Roboto Slab"/>
                  <a:sym typeface="Roboto Slab"/>
                </a:defRPr>
              </a:pPr>
              <a:r>
                <a:t>Neutrophil extracellular traps (NETs) :</a:t>
              </a:r>
            </a:p>
            <a:p>
              <a:pPr marL="457200" indent="-330200">
                <a:buClr>
                  <a:srgbClr val="000000"/>
                </a:buClr>
                <a:buSzPts val="1600"/>
                <a:buAutoNum type="alphaUcPeriod" startAt="1"/>
                <a:defRPr sz="1600">
                  <a:latin typeface="Roboto Slab"/>
                  <a:ea typeface="Roboto Slab"/>
                  <a:cs typeface="Roboto Slab"/>
                  <a:sym typeface="Roboto Slab"/>
                </a:defRPr>
              </a:pPr>
              <a:r>
                <a:t>Healthy neutrophils with nuclei stained red and cytoplasm  green. </a:t>
              </a:r>
            </a:p>
            <a:p>
              <a:pPr marL="457200" indent="-330200">
                <a:buClr>
                  <a:srgbClr val="000000"/>
                </a:buClr>
                <a:buSzPts val="1600"/>
                <a:buAutoNum type="alphaUcPeriod" startAt="1"/>
                <a:defRPr sz="1600">
                  <a:latin typeface="Roboto Slab"/>
                  <a:ea typeface="Roboto Slab"/>
                  <a:cs typeface="Roboto Slab"/>
                  <a:sym typeface="Roboto Slab"/>
                </a:defRPr>
              </a:pPr>
              <a:r>
                <a:t>Release of nuclear material from neutrophils (note </a:t>
              </a:r>
            </a:p>
            <a:p>
              <a:pPr indent="457200">
                <a:defRPr sz="1600">
                  <a:latin typeface="Roboto Slab"/>
                  <a:ea typeface="Roboto Slab"/>
                  <a:cs typeface="Roboto Slab"/>
                  <a:sym typeface="Roboto Slab"/>
                </a:defRPr>
              </a:pPr>
              <a:r>
                <a:t>that two have lost their nuclei), forming extracellular traps. </a:t>
              </a:r>
            </a:p>
            <a:p>
              <a:pPr marL="457200" indent="-342900">
                <a:buClr>
                  <a:srgbClr val="000000"/>
                </a:buClr>
                <a:buSzPts val="1600"/>
                <a:buAutoNum type="alphaUcPeriod" startAt="1"/>
                <a:defRPr sz="1600">
                  <a:latin typeface="Roboto Slab"/>
                  <a:ea typeface="Roboto Slab"/>
                  <a:cs typeface="Roboto Slab"/>
                  <a:sym typeface="Roboto Slab"/>
                </a:defRPr>
              </a:pPr>
              <a:r>
                <a:t>An electron micrograph of bacteria (staphylococcus) trapped in NETs.</a:t>
              </a:r>
            </a:p>
          </p:txBody>
        </p:sp>
      </p:grpSp>
      <p:pic>
        <p:nvPicPr>
          <p:cNvPr id="480" name="Google Shape;433;p43" descr="Google Shape;433;p43"/>
          <p:cNvPicPr>
            <a:picLocks noChangeAspect="1"/>
          </p:cNvPicPr>
          <p:nvPr/>
        </p:nvPicPr>
        <p:blipFill>
          <a:blip r:embed="rId3">
            <a:extLst/>
          </a:blip>
          <a:stretch>
            <a:fillRect/>
          </a:stretch>
        </p:blipFill>
        <p:spPr>
          <a:xfrm>
            <a:off x="3413750" y="6757799"/>
            <a:ext cx="4148351" cy="3132851"/>
          </a:xfrm>
          <a:prstGeom prst="rect">
            <a:avLst/>
          </a:prstGeom>
          <a:ln w="12700">
            <a:miter lim="400000"/>
          </a:ln>
        </p:spPr>
      </p:pic>
      <p:sp>
        <p:nvSpPr>
          <p:cNvPr id="481" name="Google Shape;434;p43"/>
          <p:cNvSpPr txBox="1"/>
          <p:nvPr/>
        </p:nvSpPr>
        <p:spPr>
          <a:xfrm>
            <a:off x="4170374" y="1720600"/>
            <a:ext cx="2953802" cy="1046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b="1">
                <a:latin typeface="Roboto Slab"/>
                <a:ea typeface="Roboto Slab"/>
                <a:cs typeface="Roboto Slab"/>
                <a:sym typeface="Roboto Slab"/>
              </a:defRPr>
            </a:lvl1pPr>
          </a:lstStyle>
          <a:p>
            <a:pPr/>
            <a:r>
              <a:t>Immune phagocytosis is much more efficient than non specific phagocytosis.</a:t>
            </a:r>
          </a:p>
        </p:txBody>
      </p:sp>
      <p:grpSp>
        <p:nvGrpSpPr>
          <p:cNvPr id="484" name="Google Shape;435;p43"/>
          <p:cNvGrpSpPr/>
          <p:nvPr/>
        </p:nvGrpSpPr>
        <p:grpSpPr>
          <a:xfrm>
            <a:off x="4799" y="9890649"/>
            <a:ext cx="7731002" cy="906751"/>
            <a:chOff x="0" y="0"/>
            <a:chExt cx="7731000" cy="906749"/>
          </a:xfrm>
        </p:grpSpPr>
        <p:sp>
          <p:nvSpPr>
            <p:cNvPr id="482" name="Rectangle"/>
            <p:cNvSpPr/>
            <p:nvPr/>
          </p:nvSpPr>
          <p:spPr>
            <a:xfrm>
              <a:off x="0" y="0"/>
              <a:ext cx="7731001" cy="818401"/>
            </a:xfrm>
            <a:prstGeom prst="rect">
              <a:avLst/>
            </a:prstGeom>
            <a:solidFill>
              <a:srgbClr val="EFEFEF"/>
            </a:solidFill>
            <a:ln w="12700" cap="flat">
              <a:noFill/>
              <a:miter lim="400000"/>
            </a:ln>
            <a:effectLst/>
          </p:spPr>
          <p:txBody>
            <a:bodyPr wrap="square" lIns="0" tIns="0" rIns="0" bIns="0" numCol="1" anchor="t">
              <a:noAutofit/>
            </a:bodyPr>
            <a:lstStyle/>
            <a:p>
              <a:pPr>
                <a:defRPr b="1" sz="1600">
                  <a:solidFill>
                    <a:srgbClr val="FF0000"/>
                  </a:solidFill>
                  <a:latin typeface="Roboto Slab"/>
                  <a:ea typeface="Roboto Slab"/>
                  <a:cs typeface="Roboto Slab"/>
                  <a:sym typeface="Roboto Slab"/>
                </a:defRPr>
              </a:pPr>
            </a:p>
          </p:txBody>
        </p:sp>
        <p:sp>
          <p:nvSpPr>
            <p:cNvPr id="483" name="NETs provide an additional mechanism of killing microbes that does not involve phagocytosis."/>
            <p:cNvSpPr txBox="1"/>
            <p:nvPr/>
          </p:nvSpPr>
          <p:spPr>
            <a:xfrm>
              <a:off x="0" y="0"/>
              <a:ext cx="7731001" cy="9067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b="1" sz="1600">
                  <a:solidFill>
                    <a:srgbClr val="FF0000"/>
                  </a:solidFill>
                  <a:latin typeface="Roboto Slab"/>
                  <a:ea typeface="Roboto Slab"/>
                  <a:cs typeface="Roboto Slab"/>
                  <a:sym typeface="Roboto Slab"/>
                </a:defRPr>
              </a:pPr>
              <a:r>
                <a:t>NETs provide an additional mechanism of killing microbes that does not involve phagocytosis.</a:t>
              </a:r>
              <a:br/>
            </a:p>
          </p:txBody>
        </p:sp>
      </p:grpSp>
      <p:pic>
        <p:nvPicPr>
          <p:cNvPr id="485" name="Google Shape;436;p43" descr="Google Shape;436;p43"/>
          <p:cNvPicPr>
            <a:picLocks noChangeAspect="1"/>
          </p:cNvPicPr>
          <p:nvPr/>
        </p:nvPicPr>
        <p:blipFill>
          <a:blip r:embed="rId4">
            <a:extLst/>
          </a:blip>
          <a:stretch>
            <a:fillRect/>
          </a:stretch>
        </p:blipFill>
        <p:spPr>
          <a:xfrm>
            <a:off x="895025" y="2135275"/>
            <a:ext cx="2823925" cy="4192200"/>
          </a:xfrm>
          <a:prstGeom prst="rect">
            <a:avLst/>
          </a:prstGeom>
          <a:ln w="12700">
            <a:miter lim="400000"/>
          </a:ln>
        </p:spPr>
      </p:pic>
      <p:sp>
        <p:nvSpPr>
          <p:cNvPr id="486" name="Google Shape;437;p43"/>
          <p:cNvSpPr/>
          <p:nvPr/>
        </p:nvSpPr>
        <p:spPr>
          <a:xfrm flipH="1">
            <a:off x="4799" y="6579250"/>
            <a:ext cx="7419301" cy="3720600"/>
          </a:xfrm>
          <a:prstGeom prst="line">
            <a:avLst/>
          </a:prstGeom>
          <a:ln>
            <a:solidFill>
              <a:srgbClr val="FF0000"/>
            </a:solidFill>
          </a:ln>
        </p:spPr>
        <p:txBody>
          <a:bodyPr lIns="0" tIns="0" rIns="0" bIns="0"/>
          <a:lstStyle/>
          <a:p>
            <a:pPr/>
          </a:p>
        </p:txBody>
      </p:sp>
      <p:sp>
        <p:nvSpPr>
          <p:cNvPr id="487" name="Google Shape;438;p43"/>
          <p:cNvSpPr/>
          <p:nvPr/>
        </p:nvSpPr>
        <p:spPr>
          <a:xfrm>
            <a:off x="188099" y="6532150"/>
            <a:ext cx="7547701" cy="3767699"/>
          </a:xfrm>
          <a:prstGeom prst="line">
            <a:avLst/>
          </a:prstGeom>
          <a:ln>
            <a:solidFill>
              <a:srgbClr val="FF0000"/>
            </a:solidFill>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Google Shape;443;p4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490" name="Google Shape;444;p44" descr="Google Shape;444;p44"/>
          <p:cNvPicPr>
            <a:picLocks noChangeAspect="1"/>
          </p:cNvPicPr>
          <p:nvPr/>
        </p:nvPicPr>
        <p:blipFill>
          <a:blip r:embed="rId2">
            <a:extLst/>
          </a:blip>
          <a:stretch>
            <a:fillRect/>
          </a:stretch>
        </p:blipFill>
        <p:spPr>
          <a:xfrm>
            <a:off x="76200" y="2543000"/>
            <a:ext cx="7409699" cy="5490399"/>
          </a:xfrm>
          <a:prstGeom prst="rect">
            <a:avLst/>
          </a:prstGeom>
          <a:ln w="12700">
            <a:miter lim="400000"/>
          </a:ln>
        </p:spPr>
      </p:pic>
      <p:sp>
        <p:nvSpPr>
          <p:cNvPr id="491" name="Google Shape;446;p44"/>
          <p:cNvSpPr/>
          <p:nvPr/>
        </p:nvSpPr>
        <p:spPr>
          <a:xfrm>
            <a:off x="895024" y="8012749"/>
            <a:ext cx="6390002" cy="1956301"/>
          </a:xfrm>
          <a:prstGeom prst="rect">
            <a:avLst/>
          </a:prstGeom>
          <a:solidFill>
            <a:srgbClr val="FFFFFF"/>
          </a:solidFill>
          <a:ln w="12700">
            <a:miter lim="400000"/>
          </a:ln>
        </p:spPr>
        <p:txBody>
          <a:bodyPr lIns="0" tIns="0" rIns="0" bIns="0"/>
          <a:lstStyle/>
          <a:p>
            <a:pPr/>
          </a:p>
        </p:txBody>
      </p:sp>
      <p:sp>
        <p:nvSpPr>
          <p:cNvPr id="492" name="Google Shape;447;p44"/>
          <p:cNvSpPr/>
          <p:nvPr/>
        </p:nvSpPr>
        <p:spPr>
          <a:xfrm>
            <a:off x="895024" y="699624"/>
            <a:ext cx="6390002" cy="1956301"/>
          </a:xfrm>
          <a:prstGeom prst="rect">
            <a:avLst/>
          </a:prstGeom>
          <a:solidFill>
            <a:srgbClr val="FFFFFF"/>
          </a:solidFill>
          <a:ln w="12700">
            <a:miter lim="400000"/>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 name="Google Shape;452;p4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497" name="Google Shape;453;p45"/>
          <p:cNvGrpSpPr/>
          <p:nvPr/>
        </p:nvGrpSpPr>
        <p:grpSpPr>
          <a:xfrm>
            <a:off x="599699" y="1066799"/>
            <a:ext cx="6563102" cy="8915401"/>
            <a:chOff x="0" y="0"/>
            <a:chExt cx="6563100" cy="8915400"/>
          </a:xfrm>
        </p:grpSpPr>
        <p:sp>
          <p:nvSpPr>
            <p:cNvPr id="495" name="Rectangle"/>
            <p:cNvSpPr/>
            <p:nvPr/>
          </p:nvSpPr>
          <p:spPr>
            <a:xfrm>
              <a:off x="-1" y="0"/>
              <a:ext cx="6563102" cy="8915400"/>
            </a:xfrm>
            <a:prstGeom prst="rect">
              <a:avLst/>
            </a:prstGeom>
            <a:solidFill>
              <a:srgbClr val="EFEFEF"/>
            </a:solidFill>
            <a:ln w="12700" cap="flat">
              <a:noFill/>
              <a:miter lim="400000"/>
            </a:ln>
            <a:effectLst/>
          </p:spPr>
          <p:txBody>
            <a:bodyPr wrap="square" lIns="0" tIns="0" rIns="0" bIns="0" numCol="1" anchor="t">
              <a:noAutofit/>
            </a:bodyPr>
            <a:lstStyle/>
            <a:p>
              <a:pPr>
                <a:defRPr sz="1600">
                  <a:latin typeface="Roboto Slab"/>
                  <a:ea typeface="Roboto Slab"/>
                  <a:cs typeface="Roboto Slab"/>
                  <a:sym typeface="Roboto Slab"/>
                </a:defRPr>
              </a:pPr>
            </a:p>
          </p:txBody>
        </p:sp>
        <p:sp>
          <p:nvSpPr>
            <p:cNvPr id="496" name="Defects in Leukocyte Function and Associated Diseases:…"/>
            <p:cNvSpPr txBox="1"/>
            <p:nvPr/>
          </p:nvSpPr>
          <p:spPr>
            <a:xfrm>
              <a:off x="-1" y="0"/>
              <a:ext cx="6563102" cy="51612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marL="457200" indent="-342900">
                <a:buClr>
                  <a:srgbClr val="000000"/>
                </a:buClr>
                <a:buSzPts val="1800"/>
                <a:buFont typeface="Helvetica"/>
                <a:buChar char="➔"/>
                <a:defRPr b="1" sz="1800">
                  <a:solidFill>
                    <a:srgbClr val="FF0000"/>
                  </a:solidFill>
                  <a:latin typeface="Roboto Slab"/>
                  <a:ea typeface="Roboto Slab"/>
                  <a:cs typeface="Roboto Slab"/>
                  <a:sym typeface="Roboto Slab"/>
                </a:defRPr>
              </a:pPr>
              <a:r>
                <a:t>Defects in Leukocyte Function and Associated Diseases: </a:t>
              </a:r>
              <a:endParaRPr sz="1600"/>
            </a:p>
            <a:p>
              <a:pPr>
                <a:defRPr sz="1600">
                  <a:latin typeface="Roboto Slab"/>
                  <a:ea typeface="Roboto Slab"/>
                  <a:cs typeface="Roboto Slab"/>
                  <a:sym typeface="Roboto Slab"/>
                </a:defRPr>
              </a:pPr>
              <a:r>
                <a:t>Defects in leukocyte function, both </a:t>
              </a:r>
              <a:r>
                <a:rPr b="1">
                  <a:solidFill>
                    <a:srgbClr val="FF0000"/>
                  </a:solidFill>
                </a:rPr>
                <a:t>genetic</a:t>
              </a:r>
              <a:r>
                <a:t> and </a:t>
              </a:r>
              <a:r>
                <a:rPr b="1">
                  <a:solidFill>
                    <a:srgbClr val="FF0000"/>
                  </a:solidFill>
                </a:rPr>
                <a:t>acquired</a:t>
              </a:r>
              <a:r>
                <a:t>, lead to increased vulnerability to infections: </a:t>
              </a:r>
            </a:p>
            <a:p>
              <a:pPr indent="457200" algn="ctr"/>
              <a:endParaRPr sz="1600">
                <a:latin typeface="Roboto Slab"/>
                <a:ea typeface="Roboto Slab"/>
                <a:cs typeface="Roboto Slab"/>
                <a:sym typeface="Roboto Slab"/>
              </a:endParaRPr>
            </a:p>
            <a:p>
              <a:pPr/>
              <a:endParaRPr sz="1600">
                <a:latin typeface="Roboto Slab"/>
                <a:ea typeface="Roboto Slab"/>
                <a:cs typeface="Roboto Slab"/>
                <a:sym typeface="Roboto Slab"/>
              </a:endParaRPr>
            </a:p>
            <a:p>
              <a:pPr/>
              <a:endParaRPr sz="1600">
                <a:latin typeface="Roboto Slab"/>
                <a:ea typeface="Roboto Slab"/>
                <a:cs typeface="Roboto Slab"/>
                <a:sym typeface="Roboto Slab"/>
              </a:endParaRPr>
            </a:p>
            <a:p>
              <a:pPr/>
              <a:endParaRPr sz="1600">
                <a:latin typeface="Roboto Slab"/>
                <a:ea typeface="Roboto Slab"/>
                <a:cs typeface="Roboto Slab"/>
                <a:sym typeface="Roboto Slab"/>
              </a:endParaRPr>
            </a:p>
            <a:p>
              <a:pPr>
                <a:defRPr b="1" sz="1600">
                  <a:solidFill>
                    <a:srgbClr val="FF0000"/>
                  </a:solidFill>
                  <a:latin typeface="Roboto Slab"/>
                  <a:ea typeface="Roboto Slab"/>
                  <a:cs typeface="Roboto Slab"/>
                  <a:sym typeface="Roboto Slab"/>
                </a:defRPr>
              </a:pPr>
              <a:r>
                <a:t> </a:t>
              </a:r>
              <a:r>
                <a:rPr sz="1800"/>
                <a:t>1) Genetic: </a:t>
              </a:r>
            </a:p>
            <a:p>
              <a:pPr>
                <a:defRPr b="1" sz="1600">
                  <a:latin typeface="Roboto Slab"/>
                  <a:ea typeface="Roboto Slab"/>
                  <a:cs typeface="Roboto Slab"/>
                  <a:sym typeface="Roboto Slab"/>
                </a:defRPr>
              </a:pPr>
              <a:r>
                <a:t>Defects in Adhesion:</a:t>
              </a:r>
              <a:r>
                <a:rPr b="0"/>
                <a:t> Leukocyte adhesion deficiency type 1 and 2. </a:t>
              </a:r>
            </a:p>
            <a:p>
              <a:pPr>
                <a:defRPr b="1" sz="1600">
                  <a:latin typeface="Roboto Slab"/>
                  <a:ea typeface="Roboto Slab"/>
                  <a:cs typeface="Roboto Slab"/>
                  <a:sym typeface="Roboto Slab"/>
                </a:defRPr>
              </a:pPr>
              <a:r>
                <a:t>Defects in Phagocytosis: </a:t>
              </a:r>
              <a:r>
                <a:rPr b="0"/>
                <a:t>Chédiak-Higashi syndrome. </a:t>
              </a:r>
              <a:r>
                <a:rPr b="0">
                  <a:solidFill>
                    <a:srgbClr val="434343"/>
                  </a:solidFill>
                </a:rPr>
                <a:t>(Protein involved in organelle membrane fusion). </a:t>
              </a:r>
            </a:p>
            <a:p>
              <a:pPr>
                <a:defRPr b="1" sz="1600">
                  <a:latin typeface="Roboto Slab"/>
                  <a:ea typeface="Roboto Slab"/>
                  <a:cs typeface="Roboto Slab"/>
                  <a:sym typeface="Roboto Slab"/>
                </a:defRPr>
              </a:pPr>
              <a:r>
                <a:t>Defects in Microbicidal Activity:</a:t>
              </a:r>
              <a:r>
                <a:rPr b="0"/>
                <a:t> Chronic granulomatous disease. </a:t>
              </a:r>
              <a:r>
                <a:rPr b="0">
                  <a:solidFill>
                    <a:srgbClr val="434343"/>
                  </a:solidFill>
                </a:rPr>
                <a:t>(Decreased oxidative burst)</a:t>
              </a:r>
              <a:r>
                <a:rPr b="0"/>
                <a:t>. </a:t>
              </a:r>
            </a:p>
            <a:p>
              <a:pPr>
                <a:defRPr b="1" sz="1800">
                  <a:solidFill>
                    <a:srgbClr val="FF0000"/>
                  </a:solidFill>
                  <a:latin typeface="Roboto Slab"/>
                  <a:ea typeface="Roboto Slab"/>
                  <a:cs typeface="Roboto Slab"/>
                  <a:sym typeface="Roboto Slab"/>
                </a:defRPr>
              </a:pPr>
              <a:r>
                <a:t>2) Acquired: </a:t>
              </a:r>
            </a:p>
            <a:p>
              <a:pPr>
                <a:defRPr b="1" sz="1600">
                  <a:latin typeface="Roboto Slab"/>
                  <a:ea typeface="Roboto Slab"/>
                  <a:cs typeface="Roboto Slab"/>
                  <a:sym typeface="Roboto Slab"/>
                </a:defRPr>
              </a:pPr>
              <a:r>
                <a:t>Chemotaxis:</a:t>
              </a:r>
              <a:r>
                <a:rPr b="0"/>
                <a:t> Thermal injury, diabetes, malignancy, sepsis, immunodeficiencies. </a:t>
              </a:r>
            </a:p>
            <a:p>
              <a:pPr>
                <a:defRPr b="1" sz="1600">
                  <a:latin typeface="Roboto Slab"/>
                  <a:ea typeface="Roboto Slab"/>
                  <a:cs typeface="Roboto Slab"/>
                  <a:sym typeface="Roboto Slab"/>
                </a:defRPr>
              </a:pPr>
              <a:r>
                <a:t>Adhesion:</a:t>
              </a:r>
              <a:r>
                <a:rPr b="0"/>
                <a:t> Hemodialysis, diabetes mellitus. </a:t>
              </a:r>
            </a:p>
            <a:p>
              <a:pPr>
                <a:defRPr b="1" sz="1600">
                  <a:latin typeface="Roboto Slab"/>
                  <a:ea typeface="Roboto Slab"/>
                  <a:cs typeface="Roboto Slab"/>
                  <a:sym typeface="Roboto Slab"/>
                </a:defRPr>
              </a:pPr>
              <a:r>
                <a:t>Phagocytosis and microbicidal activity:</a:t>
              </a:r>
              <a:r>
                <a:rPr b="0"/>
                <a:t> Leukemia, anemia, sepsis, diabetes, neonates, malnutrition.</a:t>
              </a:r>
            </a:p>
          </p:txBody>
        </p:sp>
      </p:grpSp>
      <p:sp>
        <p:nvSpPr>
          <p:cNvPr id="498" name="Google Shape;454;p45"/>
          <p:cNvSpPr txBox="1"/>
          <p:nvPr/>
        </p:nvSpPr>
        <p:spPr>
          <a:xfrm>
            <a:off x="1876050" y="2152650"/>
            <a:ext cx="3810001" cy="11480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457200" indent="-330200">
              <a:buClr>
                <a:srgbClr val="000000"/>
              </a:buClr>
              <a:buSzPts val="1600"/>
              <a:buFont typeface="Helvetica"/>
              <a:buChar char="●"/>
              <a:defRPr sz="1600">
                <a:latin typeface="Roboto Slab"/>
                <a:ea typeface="Roboto Slab"/>
                <a:cs typeface="Roboto Slab"/>
                <a:sym typeface="Roboto Slab"/>
              </a:defRPr>
            </a:pPr>
            <a:r>
              <a:t>Defects in leukocyte adhesion. </a:t>
            </a:r>
          </a:p>
          <a:p>
            <a:pPr marL="457200" indent="-330200">
              <a:buClr>
                <a:srgbClr val="000000"/>
              </a:buClr>
              <a:buSzPts val="1600"/>
              <a:buFont typeface="Helvetica"/>
              <a:buChar char="●"/>
              <a:defRPr sz="1600">
                <a:latin typeface="Roboto Slab"/>
                <a:ea typeface="Roboto Slab"/>
                <a:cs typeface="Roboto Slab"/>
                <a:sym typeface="Roboto Slab"/>
              </a:defRPr>
            </a:pPr>
            <a:r>
              <a:t>Defects in phagolysosome function. </a:t>
            </a:r>
          </a:p>
          <a:p>
            <a:pPr marL="457200" indent="-330200">
              <a:buClr>
                <a:srgbClr val="000000"/>
              </a:buClr>
              <a:buSzPts val="1600"/>
              <a:buFont typeface="Helvetica"/>
              <a:buChar char="●"/>
              <a:defRPr sz="1600">
                <a:latin typeface="Roboto Slab"/>
                <a:ea typeface="Roboto Slab"/>
                <a:cs typeface="Roboto Slab"/>
                <a:sym typeface="Roboto Slab"/>
              </a:defRPr>
            </a:pPr>
            <a:r>
              <a:t>Defects in microbicidal activity.</a:t>
            </a:r>
          </a:p>
        </p:txBody>
      </p:sp>
      <p:sp>
        <p:nvSpPr>
          <p:cNvPr id="499" name="Google Shape;455;p45"/>
          <p:cNvSpPr txBox="1"/>
          <p:nvPr>
            <p:ph type="title"/>
          </p:nvPr>
        </p:nvSpPr>
        <p:spPr>
          <a:xfrm>
            <a:off x="441125" y="69400"/>
            <a:ext cx="4326600" cy="1041600"/>
          </a:xfrm>
          <a:prstGeom prst="rect">
            <a:avLst/>
          </a:prstGeom>
          <a:ln w="28575">
            <a:solidFill>
              <a:srgbClr val="E06666"/>
            </a:solidFill>
            <a:round/>
          </a:ln>
        </p:spPr>
        <p:txBody>
          <a:bodyPr anchor="ctr"/>
          <a:lstStyle>
            <a:lvl1pPr algn="ctr">
              <a:defRPr b="1">
                <a:solidFill>
                  <a:srgbClr val="595959"/>
                </a:solidFill>
              </a:defRPr>
            </a:lvl1pPr>
          </a:lstStyle>
          <a:p>
            <a:pPr/>
            <a:r>
              <a:t>Defects in Leukocyte Function.</a:t>
            </a:r>
          </a:p>
        </p:txBody>
      </p:sp>
      <p:graphicFrame>
        <p:nvGraphicFramePr>
          <p:cNvPr id="500" name="Google Shape;456;p45"/>
          <p:cNvGraphicFramePr/>
          <p:nvPr/>
        </p:nvGraphicFramePr>
        <p:xfrm>
          <a:off x="0" y="6600187"/>
          <a:ext cx="7562100" cy="247535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781049"/>
                <a:gridCol w="3781049"/>
              </a:tblGrid>
              <a:tr h="820175">
                <a:tc>
                  <a:txBody>
                    <a:bodyPr/>
                    <a:lstStyle/>
                    <a:p>
                      <a:pPr>
                        <a:spcBef>
                          <a:spcPts val="700"/>
                        </a:spcBef>
                        <a:defRPr sz="1800"/>
                      </a:pPr>
                      <a:r>
                        <a:rPr b="1">
                          <a:solidFill>
                            <a:srgbClr val="FF0000"/>
                          </a:solidFill>
                          <a:latin typeface="Roboto Slab"/>
                          <a:ea typeface="Roboto Slab"/>
                          <a:cs typeface="Roboto Slab"/>
                        </a:rPr>
                        <a:t>Chédiak-Higashi syndrome</a:t>
                      </a:r>
                    </a:p>
                  </a:txBody>
                  <a:tcPr marL="91425" marR="91425" marT="91425" marB="91425" anchor="ctr" anchorCtr="0" horzOverflow="overflow">
                    <a:solidFill>
                      <a:srgbClr val="EFEFEF"/>
                    </a:solidFill>
                  </a:tcPr>
                </a:tc>
                <a:tc>
                  <a:txBody>
                    <a:bodyPr/>
                    <a:lstStyle/>
                    <a:p>
                      <a:pPr>
                        <a:defRPr sz="1800"/>
                      </a:pPr>
                      <a:r>
                        <a:rPr b="1">
                          <a:solidFill>
                            <a:srgbClr val="FF0000"/>
                          </a:solidFill>
                          <a:latin typeface="Roboto Slab"/>
                          <a:ea typeface="Roboto Slab"/>
                          <a:cs typeface="Roboto Slab"/>
                        </a:rPr>
                        <a:t>Chronic granulomatous disease</a:t>
                      </a:r>
                    </a:p>
                  </a:txBody>
                  <a:tcPr marL="91425" marR="91425" marT="91425" marB="91425" anchor="ctr" anchorCtr="0" horzOverflow="overflow">
                    <a:solidFill>
                      <a:srgbClr val="EFEFEF"/>
                    </a:solidFill>
                  </a:tcPr>
                </a:tc>
              </a:tr>
              <a:tr h="1655175">
                <a:tc>
                  <a:txBody>
                    <a:bodyPr/>
                    <a:lstStyle/>
                    <a:p>
                      <a:pPr algn="l">
                        <a:defRPr sz="1200">
                          <a:latin typeface="Roboto Slab"/>
                          <a:ea typeface="Roboto Slab"/>
                          <a:cs typeface="Roboto Slab"/>
                        </a:defRPr>
                      </a:pPr>
                      <a:r>
                        <a:t>- A defect in phagolysosome formation.</a:t>
                      </a:r>
                    </a:p>
                    <a:p>
                      <a:pPr algn="l">
                        <a:defRPr sz="1200">
                          <a:latin typeface="Roboto Slab"/>
                          <a:ea typeface="Roboto Slab"/>
                          <a:cs typeface="Roboto Slab"/>
                        </a:defRPr>
                      </a:pPr>
                      <a:r>
                        <a:t>- An autosomal recessive disease that results from disordered intracellular trafficking of organelles, ultimately impairing the fusion of lysosomes with phagosomes. </a:t>
                      </a:r>
                      <a:r>
                        <a:rPr b="1">
                          <a:solidFill>
                            <a:srgbClr val="FF0000"/>
                          </a:solidFill>
                        </a:rPr>
                        <a:t>(No phagolysosome)</a:t>
                      </a:r>
                      <a:endParaRPr b="1"/>
                    </a:p>
                    <a:p>
                      <a:pPr algn="l">
                        <a:defRPr b="1" sz="1400">
                          <a:latin typeface="Roboto Slab"/>
                          <a:ea typeface="Roboto Slab"/>
                          <a:cs typeface="Roboto Slab"/>
                        </a:defRPr>
                      </a:pPr>
                      <a:r>
                        <a:t>Clinical feature:</a:t>
                      </a:r>
                    </a:p>
                    <a:p>
                      <a:pPr marL="457200" indent="-304800" algn="l">
                        <a:buClr>
                          <a:srgbClr val="000000"/>
                        </a:buClr>
                        <a:buSzPts val="1200"/>
                        <a:buFont typeface="Helvetica"/>
                        <a:buChar char="●"/>
                        <a:defRPr sz="1200">
                          <a:latin typeface="Roboto Slab"/>
                          <a:ea typeface="Roboto Slab"/>
                          <a:cs typeface="Roboto Slab"/>
                        </a:defRPr>
                      </a:pPr>
                      <a:r>
                        <a:t>Increased risk of pyogenic infection</a:t>
                      </a:r>
                    </a:p>
                    <a:p>
                      <a:pPr marL="457200" indent="-304800" algn="l">
                        <a:buClr>
                          <a:srgbClr val="000000"/>
                        </a:buClr>
                        <a:buSzPts val="1200"/>
                        <a:buFont typeface="Helvetica"/>
                        <a:buChar char="●"/>
                        <a:defRPr sz="1200">
                          <a:latin typeface="Roboto Slab"/>
                          <a:ea typeface="Roboto Slab"/>
                          <a:cs typeface="Roboto Slab"/>
                        </a:defRPr>
                      </a:pPr>
                      <a:r>
                        <a:t>Neutropenia (defect in generation from bone marrow). </a:t>
                      </a:r>
                    </a:p>
                    <a:p>
                      <a:pPr marL="457200" indent="-304800" algn="l">
                        <a:buClr>
                          <a:srgbClr val="000000"/>
                        </a:buClr>
                        <a:buSzPts val="1200"/>
                        <a:buFont typeface="Helvetica"/>
                        <a:buChar char="●"/>
                        <a:defRPr sz="1200">
                          <a:latin typeface="Roboto Slab"/>
                          <a:ea typeface="Roboto Slab"/>
                          <a:cs typeface="Roboto Slab"/>
                        </a:defRPr>
                      </a:pPr>
                      <a:r>
                        <a:t>Giant granule formation (granules formed cannot move in cytoplasm).</a:t>
                      </a:r>
                    </a:p>
                    <a:p>
                      <a:pPr marL="457200" indent="-304800" algn="l">
                        <a:buClr>
                          <a:srgbClr val="000000"/>
                        </a:buClr>
                        <a:buSzPts val="1200"/>
                        <a:buFont typeface="Helvetica"/>
                        <a:buChar char="●"/>
                        <a:defRPr sz="1200">
                          <a:latin typeface="Roboto Slab"/>
                          <a:ea typeface="Roboto Slab"/>
                          <a:cs typeface="Roboto Slab"/>
                        </a:defRPr>
                      </a:pPr>
                      <a:r>
                        <a:t>Defective primary hemostasis ( platelet granule are not secreted)</a:t>
                      </a:r>
                    </a:p>
                    <a:p>
                      <a:pPr marL="457200" indent="-304800" algn="l">
                        <a:buClr>
                          <a:srgbClr val="000000"/>
                        </a:buClr>
                        <a:buSzPts val="1200"/>
                        <a:buFont typeface="Helvetica"/>
                        <a:buChar char="●"/>
                        <a:defRPr sz="1200">
                          <a:latin typeface="Roboto Slab"/>
                          <a:ea typeface="Roboto Slab"/>
                          <a:cs typeface="Roboto Slab"/>
                        </a:defRPr>
                      </a:pPr>
                      <a:r>
                        <a:t>Albinism. </a:t>
                      </a:r>
                    </a:p>
                    <a:p>
                      <a:pPr marL="457200" indent="-304800" algn="l">
                        <a:buClr>
                          <a:srgbClr val="000000"/>
                        </a:buClr>
                        <a:buSzPts val="1200"/>
                        <a:buFont typeface="Helvetica"/>
                        <a:buChar char="●"/>
                        <a:defRPr sz="1200">
                          <a:latin typeface="Roboto Slab"/>
                          <a:ea typeface="Roboto Slab"/>
                          <a:cs typeface="Roboto Slab"/>
                        </a:defRPr>
                      </a:pPr>
                      <a:r>
                        <a:t>Peripheral neuropathy. </a:t>
                      </a:r>
                    </a:p>
                    <a:p>
                      <a:pPr algn="l">
                        <a:defRPr sz="1200">
                          <a:latin typeface="Roboto Slab"/>
                          <a:ea typeface="Roboto Slab"/>
                          <a:cs typeface="Roboto Slab"/>
                        </a:defRPr>
                      </a:pPr>
                      <a:r>
                        <a:t> </a:t>
                      </a:r>
                    </a:p>
                  </a:txBody>
                  <a:tcPr marL="91425" marR="91425" marT="91425" marB="91425" anchor="t" anchorCtr="0" horzOverflow="overflow">
                    <a:solidFill>
                      <a:srgbClr val="EFEFEF"/>
                    </a:solidFill>
                  </a:tcPr>
                </a:tc>
                <a:tc>
                  <a:txBody>
                    <a:bodyPr/>
                    <a:lstStyle/>
                    <a:p>
                      <a:pPr algn="l">
                        <a:defRPr b="1" sz="1400">
                          <a:latin typeface="Roboto Slab"/>
                          <a:ea typeface="Roboto Slab"/>
                          <a:cs typeface="Roboto Slab"/>
                        </a:defRPr>
                      </a:pPr>
                      <a:r>
                        <a:t>2 types: </a:t>
                      </a:r>
                    </a:p>
                    <a:p>
                      <a:pPr algn="l">
                        <a:defRPr sz="1400">
                          <a:sym typeface="Arial"/>
                        </a:defRPr>
                      </a:pPr>
                      <a:endParaRPr b="1">
                        <a:latin typeface="Roboto Slab"/>
                        <a:ea typeface="Roboto Slab"/>
                        <a:cs typeface="Roboto Slab"/>
                        <a:sym typeface="Roboto Slab"/>
                      </a:endParaRPr>
                    </a:p>
                    <a:p>
                      <a:pPr algn="l">
                        <a:defRPr b="1" sz="1200">
                          <a:latin typeface="Roboto Slab"/>
                          <a:ea typeface="Roboto Slab"/>
                          <a:cs typeface="Roboto Slab"/>
                        </a:defRPr>
                      </a:pPr>
                      <a:r>
                        <a:t>A.</a:t>
                      </a:r>
                      <a:r>
                        <a:rPr b="0">
                          <a:solidFill>
                            <a:srgbClr val="FF0000"/>
                          </a:solidFill>
                        </a:rPr>
                        <a:t> X-linked:</a:t>
                      </a:r>
                      <a:r>
                        <a:rPr b="0"/>
                        <a:t> NADPH oxidase (membrane component) </a:t>
                      </a:r>
                    </a:p>
                    <a:p>
                      <a:pPr algn="l">
                        <a:defRPr b="1" sz="1200">
                          <a:latin typeface="Roboto Slab"/>
                          <a:ea typeface="Roboto Slab"/>
                          <a:cs typeface="Roboto Slab"/>
                        </a:defRPr>
                      </a:pPr>
                      <a:r>
                        <a:t>B.</a:t>
                      </a:r>
                      <a:r>
                        <a:rPr b="0"/>
                        <a:t> </a:t>
                      </a:r>
                      <a:r>
                        <a:rPr b="0">
                          <a:solidFill>
                            <a:srgbClr val="FF0000"/>
                          </a:solidFill>
                        </a:rPr>
                        <a:t>Autosomal recessive: </a:t>
                      </a:r>
                      <a:endParaRPr>
                        <a:solidFill>
                          <a:srgbClr val="FF0000"/>
                        </a:solidFill>
                      </a:endParaRPr>
                    </a:p>
                    <a:p>
                      <a:pPr algn="l">
                        <a:defRPr sz="1200">
                          <a:latin typeface="Roboto Slab"/>
                          <a:ea typeface="Roboto Slab"/>
                          <a:cs typeface="Roboto Slab"/>
                        </a:defRPr>
                      </a:pPr>
                      <a:r>
                        <a:t> 1. </a:t>
                      </a:r>
                      <a:r>
                        <a:rPr u="sng"/>
                        <a:t>NADPH oxidase</a:t>
                      </a:r>
                      <a:r>
                        <a:t> (cytoplasmic components) </a:t>
                      </a:r>
                    </a:p>
                    <a:p>
                      <a:pPr algn="l">
                        <a:defRPr sz="1200">
                          <a:latin typeface="Roboto Slab"/>
                          <a:ea typeface="Roboto Slab"/>
                          <a:cs typeface="Roboto Slab"/>
                        </a:defRPr>
                      </a:pPr>
                      <a:r>
                        <a:t>2. </a:t>
                      </a:r>
                      <a:r>
                        <a:rPr u="sng"/>
                        <a:t>Myeloperoxidase deficiency: </a:t>
                      </a:r>
                      <a:r>
                        <a:t>(absent MPO-H202 system) pt. have increased risk of candida infection. </a:t>
                      </a:r>
                    </a:p>
                    <a:p>
                      <a:pPr algn="l">
                        <a:defRPr sz="1200">
                          <a:latin typeface="Roboto Slab"/>
                          <a:ea typeface="Roboto Slab"/>
                          <a:cs typeface="Roboto Slab"/>
                        </a:defRPr>
                      </a:pPr>
                      <a:r>
                        <a:t>-Due to </a:t>
                      </a:r>
                      <a:r>
                        <a:rPr u="sng"/>
                        <a:t>NADPH oxidase defect </a:t>
                      </a:r>
                      <a:r>
                        <a:t>(X-linked or autosomal recessive) </a:t>
                      </a:r>
                    </a:p>
                    <a:p>
                      <a:pPr algn="l">
                        <a:defRPr sz="1200">
                          <a:latin typeface="Roboto Slab"/>
                          <a:ea typeface="Roboto Slab"/>
                          <a:cs typeface="Roboto Slab"/>
                        </a:defRPr>
                      </a:pPr>
                      <a:r>
                        <a:t>-Leads to </a:t>
                      </a:r>
                      <a:r>
                        <a:rPr u="sng"/>
                        <a:t>infection and granuloma formation </a:t>
                      </a:r>
                      <a:r>
                        <a:t>with catalase positive organisms, particularly </a:t>
                      </a:r>
                      <a:r>
                        <a:rPr i="1"/>
                        <a:t>staphylococcus aureus, pseudomonas cepacia, serratia marcescens, nocardia and aspergillus. </a:t>
                      </a:r>
                    </a:p>
                  </a:txBody>
                  <a:tcPr marL="91425" marR="91425" marT="91425" marB="91425" anchor="t" anchorCtr="0" horzOverflow="overflow">
                    <a:solidFill>
                      <a:srgbClr val="EFEFEF"/>
                    </a:solidFill>
                  </a:tcPr>
                </a:tc>
              </a:tr>
            </a:tbl>
          </a:graphicData>
        </a:graphic>
      </p:graphicFrame>
      <p:sp>
        <p:nvSpPr>
          <p:cNvPr id="501" name="Google Shape;457;p45"/>
          <p:cNvSpPr txBox="1"/>
          <p:nvPr/>
        </p:nvSpPr>
        <p:spPr>
          <a:xfrm>
            <a:off x="5051225" y="283049"/>
            <a:ext cx="1856101" cy="602187"/>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rtl="1">
              <a:defRPr sz="3000"/>
            </a:lvl1pPr>
          </a:lstStyle>
          <a:p>
            <a:pPr/>
            <a:r>
              <a:t>محذوووف</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 name="Google Shape;462;p46"/>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04" name="Google Shape;463;p46"/>
          <p:cNvSpPr txBox="1"/>
          <p:nvPr/>
        </p:nvSpPr>
        <p:spPr>
          <a:xfrm>
            <a:off x="1030050" y="1484749"/>
            <a:ext cx="6108901" cy="337182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15000"/>
              </a:lnSpc>
              <a:defRPr>
                <a:latin typeface="Roboto Slab"/>
                <a:ea typeface="Roboto Slab"/>
                <a:cs typeface="Roboto Slab"/>
                <a:sym typeface="Roboto Slab"/>
              </a:defRPr>
            </a:pPr>
            <a:r>
              <a:t>1) Abscess formation: the inflammation will be concentrated in an abscess which is filled with pus.</a:t>
            </a:r>
          </a:p>
          <a:p>
            <a:pPr>
              <a:lnSpc>
                <a:spcPct val="115000"/>
              </a:lnSpc>
              <a:spcBef>
                <a:spcPts val="1600"/>
              </a:spcBef>
              <a:defRPr>
                <a:latin typeface="Roboto Slab"/>
                <a:ea typeface="Roboto Slab"/>
                <a:cs typeface="Roboto Slab"/>
                <a:sym typeface="Roboto Slab"/>
              </a:defRPr>
            </a:pPr>
            <a:r>
              <a:t>2) Complete resolution: Clearance of injurious stimuli, and everything is back to normal. </a:t>
            </a:r>
          </a:p>
          <a:p>
            <a:pPr>
              <a:lnSpc>
                <a:spcPct val="115000"/>
              </a:lnSpc>
              <a:spcBef>
                <a:spcPts val="1600"/>
              </a:spcBef>
              <a:defRPr>
                <a:latin typeface="Roboto Slab"/>
                <a:ea typeface="Roboto Slab"/>
                <a:cs typeface="Roboto Slab"/>
                <a:sym typeface="Roboto Slab"/>
              </a:defRPr>
            </a:pPr>
            <a:r>
              <a:t>3) Healing: a scar is formed and there will be </a:t>
            </a:r>
            <a:r>
              <a:rPr u="sng"/>
              <a:t>fibrosis</a:t>
            </a:r>
            <a:r>
              <a:t>.</a:t>
            </a:r>
          </a:p>
          <a:p>
            <a:pPr>
              <a:lnSpc>
                <a:spcPct val="115000"/>
              </a:lnSpc>
              <a:spcBef>
                <a:spcPts val="1600"/>
              </a:spcBef>
              <a:defRPr>
                <a:latin typeface="Roboto Slab"/>
                <a:ea typeface="Roboto Slab"/>
                <a:cs typeface="Roboto Slab"/>
                <a:sym typeface="Roboto Slab"/>
              </a:defRPr>
            </a:pPr>
            <a:r>
              <a:t>4) Acute inflammation will progress to </a:t>
            </a:r>
            <a:r>
              <a:rPr>
                <a:solidFill>
                  <a:srgbClr val="FF0000"/>
                </a:solidFill>
              </a:rPr>
              <a:t>chronic inflammation.</a:t>
            </a:r>
            <a:endParaRPr>
              <a:solidFill>
                <a:srgbClr val="FF0000"/>
              </a:solidFill>
            </a:endParaRPr>
          </a:p>
          <a:p>
            <a:pPr algn="just">
              <a:lnSpc>
                <a:spcPct val="110000"/>
              </a:lnSpc>
              <a:spcBef>
                <a:spcPts val="1600"/>
              </a:spcBef>
              <a:defRPr>
                <a:solidFill>
                  <a:srgbClr val="6AA84F"/>
                </a:solidFill>
                <a:latin typeface="Calibri"/>
                <a:ea typeface="Calibri"/>
                <a:cs typeface="Calibri"/>
                <a:sym typeface="Calibri"/>
              </a:defRPr>
            </a:pPr>
            <a:r>
              <a:t>Diseases which are always chronic: TB , Hepatitis B and C (Hepatitis A may be acute), chronic gingivitis Smoking: COPD (chronic obstructive pulmonary disease), </a:t>
            </a:r>
            <a:r>
              <a:rPr sz="1200">
                <a:latin typeface="Roboto Slab"/>
                <a:ea typeface="Roboto Slab"/>
                <a:cs typeface="Roboto Slab"/>
                <a:sym typeface="Roboto Slab"/>
              </a:rPr>
              <a:t>Brucellosis </a:t>
            </a:r>
            <a:r>
              <a:t>(unpasteurized milk).</a:t>
            </a:r>
            <a:endParaRPr>
              <a:latin typeface="Roboto Slab"/>
              <a:ea typeface="Roboto Slab"/>
              <a:cs typeface="Roboto Slab"/>
              <a:sym typeface="Roboto Slab"/>
            </a:endParaRPr>
          </a:p>
        </p:txBody>
      </p:sp>
      <p:sp>
        <p:nvSpPr>
          <p:cNvPr id="505" name="Google Shape;464;p46"/>
          <p:cNvSpPr txBox="1"/>
          <p:nvPr/>
        </p:nvSpPr>
        <p:spPr>
          <a:xfrm>
            <a:off x="7006734" y="9932615"/>
            <a:ext cx="453901" cy="335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gn="r">
              <a:defRPr sz="1000">
                <a:latin typeface="Economica"/>
                <a:ea typeface="Economica"/>
                <a:cs typeface="Economica"/>
                <a:sym typeface="Economica"/>
              </a:defRPr>
            </a:lvl1pPr>
          </a:lstStyle>
          <a:p>
            <a:pPr/>
            <a:r>
              <a:t>36</a:t>
            </a:r>
          </a:p>
        </p:txBody>
      </p:sp>
      <p:pic>
        <p:nvPicPr>
          <p:cNvPr id="506" name="Google Shape;465;p46" descr="Google Shape;465;p46"/>
          <p:cNvPicPr>
            <a:picLocks noChangeAspect="1"/>
          </p:cNvPicPr>
          <p:nvPr/>
        </p:nvPicPr>
        <p:blipFill>
          <a:blip r:embed="rId2">
            <a:extLst/>
          </a:blip>
          <a:stretch>
            <a:fillRect/>
          </a:stretch>
        </p:blipFill>
        <p:spPr>
          <a:xfrm>
            <a:off x="953850" y="4826375"/>
            <a:ext cx="6185102" cy="5073076"/>
          </a:xfrm>
          <a:prstGeom prst="rect">
            <a:avLst/>
          </a:prstGeom>
          <a:ln w="12700">
            <a:miter lim="400000"/>
          </a:ln>
        </p:spPr>
      </p:pic>
      <p:sp>
        <p:nvSpPr>
          <p:cNvPr id="507" name="Google Shape;466;p46"/>
          <p:cNvSpPr txBox="1"/>
          <p:nvPr>
            <p:ph type="title"/>
          </p:nvPr>
        </p:nvSpPr>
        <p:spPr>
          <a:xfrm>
            <a:off x="441125" y="443149"/>
            <a:ext cx="4326600" cy="1041601"/>
          </a:xfrm>
          <a:prstGeom prst="rect">
            <a:avLst/>
          </a:prstGeom>
          <a:ln w="28575">
            <a:solidFill>
              <a:srgbClr val="E06666"/>
            </a:solidFill>
            <a:round/>
          </a:ln>
        </p:spPr>
        <p:txBody>
          <a:bodyPr anchor="ctr"/>
          <a:lstStyle>
            <a:lvl1pPr algn="ctr">
              <a:defRPr b="1" sz="2600">
                <a:solidFill>
                  <a:srgbClr val="666666"/>
                </a:solidFill>
              </a:defRPr>
            </a:lvl1pPr>
          </a:lstStyle>
          <a:p>
            <a:pPr/>
            <a:r>
              <a:t>Outcome of acute inflammation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 name="Google Shape;471;p47"/>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10" name="Google Shape;472;p47"/>
          <p:cNvSpPr txBox="1"/>
          <p:nvPr>
            <p:ph type="body" idx="1"/>
          </p:nvPr>
        </p:nvSpPr>
        <p:spPr>
          <a:xfrm>
            <a:off x="895025" y="1509375"/>
            <a:ext cx="6280800" cy="8462400"/>
          </a:xfrm>
          <a:prstGeom prst="rect">
            <a:avLst/>
          </a:prstGeom>
        </p:spPr>
        <p:txBody>
          <a:bodyPr/>
          <a:lstStyle/>
          <a:p>
            <a:pPr marL="0" indent="0">
              <a:buSzTx/>
              <a:buNone/>
              <a:defRPr sz="1400">
                <a:latin typeface="Roboto Slab"/>
                <a:ea typeface="Roboto Slab"/>
                <a:cs typeface="Roboto Slab"/>
                <a:sym typeface="Roboto Slab"/>
              </a:defRPr>
            </a:pPr>
            <a:r>
              <a:t>1) Serous inflammation: characterized by the outpouring of a watery,. </a:t>
            </a:r>
            <a:r>
              <a:rPr>
                <a:solidFill>
                  <a:srgbClr val="6AA84F"/>
                </a:solidFill>
              </a:rPr>
              <a:t>Serous inflammation: is the accumulation of the fluid under the epidermis.</a:t>
            </a:r>
            <a:endParaRPr>
              <a:solidFill>
                <a:srgbClr val="6AA84F"/>
              </a:solidFill>
            </a:endParaRPr>
          </a:p>
          <a:p>
            <a:pPr marL="0" indent="0">
              <a:buSzTx/>
              <a:buNone/>
              <a:defRPr sz="1400">
                <a:solidFill>
                  <a:srgbClr val="4A86E8"/>
                </a:solidFill>
                <a:latin typeface="Roboto Slab"/>
                <a:ea typeface="Roboto Slab"/>
                <a:cs typeface="Roboto Slab"/>
                <a:sym typeface="Roboto Slab"/>
              </a:defRPr>
            </a:pPr>
            <a:r>
              <a:t>Example: The skin blister resulting from a burn or viral infection.</a:t>
            </a:r>
          </a:p>
          <a:p>
            <a:pPr marL="0" indent="0">
              <a:buSzTx/>
              <a:buNone/>
              <a:defRPr sz="3000"/>
            </a:pPr>
            <a:endParaRPr sz="1400">
              <a:solidFill>
                <a:srgbClr val="CCCCCC"/>
              </a:solidFill>
              <a:latin typeface="Roboto Slab"/>
              <a:ea typeface="Roboto Slab"/>
              <a:cs typeface="Roboto Slab"/>
              <a:sym typeface="Roboto Slab"/>
            </a:endParaRPr>
          </a:p>
          <a:p>
            <a:pPr marL="0" indent="0">
              <a:buSzTx/>
              <a:buNone/>
              <a:defRPr sz="3000"/>
            </a:pPr>
            <a:endParaRPr sz="1400">
              <a:solidFill>
                <a:srgbClr val="CCCCCC"/>
              </a:solidFill>
              <a:latin typeface="Roboto Slab"/>
              <a:ea typeface="Roboto Slab"/>
              <a:cs typeface="Roboto Slab"/>
              <a:sym typeface="Roboto Slab"/>
            </a:endParaRPr>
          </a:p>
          <a:p>
            <a:pPr marL="0" indent="0">
              <a:buSzTx/>
              <a:buNone/>
              <a:defRPr sz="3000"/>
            </a:pPr>
            <a:endParaRPr sz="1400">
              <a:solidFill>
                <a:srgbClr val="CCCCCC"/>
              </a:solidFill>
              <a:latin typeface="Roboto Slab"/>
              <a:ea typeface="Roboto Slab"/>
              <a:cs typeface="Roboto Slab"/>
              <a:sym typeface="Roboto Slab"/>
            </a:endParaRPr>
          </a:p>
          <a:p>
            <a:pPr marL="0" indent="0">
              <a:lnSpc>
                <a:spcPct val="115000"/>
              </a:lnSpc>
              <a:buSzTx/>
              <a:buNone/>
              <a:defRPr sz="3000"/>
            </a:pPr>
            <a:endParaRPr sz="1400">
              <a:solidFill>
                <a:srgbClr val="CCCCCC"/>
              </a:solidFill>
              <a:latin typeface="Roboto Slab"/>
              <a:ea typeface="Roboto Slab"/>
              <a:cs typeface="Roboto Slab"/>
              <a:sym typeface="Roboto Slab"/>
            </a:endParaRPr>
          </a:p>
          <a:p>
            <a:pPr marL="0" indent="0">
              <a:lnSpc>
                <a:spcPct val="115000"/>
              </a:lnSpc>
              <a:buSzTx/>
              <a:buNone/>
              <a:defRPr sz="3000"/>
            </a:pPr>
            <a:endParaRPr sz="1400">
              <a:solidFill>
                <a:srgbClr val="CCCCCC"/>
              </a:solidFill>
              <a:latin typeface="Roboto Slab"/>
              <a:ea typeface="Roboto Slab"/>
              <a:cs typeface="Roboto Slab"/>
              <a:sym typeface="Roboto Slab"/>
            </a:endParaRPr>
          </a:p>
          <a:p>
            <a:pPr marL="0" indent="0">
              <a:lnSpc>
                <a:spcPct val="115000"/>
              </a:lnSpc>
              <a:buSzTx/>
              <a:buNone/>
              <a:defRPr sz="3000"/>
            </a:pPr>
            <a:endParaRPr sz="1400">
              <a:solidFill>
                <a:srgbClr val="CCCCCC"/>
              </a:solidFill>
              <a:latin typeface="Roboto Slab"/>
              <a:ea typeface="Roboto Slab"/>
              <a:cs typeface="Roboto Slab"/>
              <a:sym typeface="Roboto Slab"/>
            </a:endParaRPr>
          </a:p>
          <a:p>
            <a:pPr marL="0" indent="0">
              <a:lnSpc>
                <a:spcPct val="115000"/>
              </a:lnSpc>
              <a:buSzTx/>
              <a:buNone/>
              <a:defRPr sz="1400">
                <a:solidFill>
                  <a:srgbClr val="666666"/>
                </a:solidFill>
                <a:latin typeface="Roboto Slab"/>
                <a:ea typeface="Roboto Slab"/>
                <a:cs typeface="Roboto Slab"/>
                <a:sym typeface="Roboto Slab"/>
              </a:defRPr>
            </a:pPr>
            <a:r>
              <a:t>Serous inflammation. Low-power view of a cross-section of a skin blister showing the epidermis separated from the dermis by a focal collection of serous effusion.</a:t>
            </a:r>
          </a:p>
          <a:p>
            <a:pPr marL="0" indent="0">
              <a:lnSpc>
                <a:spcPct val="115000"/>
              </a:lnSpc>
              <a:buSzTx/>
              <a:buNone/>
              <a:defRPr sz="1400">
                <a:solidFill>
                  <a:srgbClr val="000000"/>
                </a:solidFill>
                <a:latin typeface="Roboto Slab"/>
                <a:ea typeface="Roboto Slab"/>
                <a:cs typeface="Roboto Slab"/>
                <a:sym typeface="Roboto Slab"/>
              </a:defRPr>
            </a:pPr>
            <a:r>
              <a:t>2) Fibrinous inflammation. (</a:t>
            </a:r>
            <a:r>
              <a:rPr>
                <a:solidFill>
                  <a:srgbClr val="E69138"/>
                </a:solidFill>
              </a:rPr>
              <a:t>Fibrinous pericarditis</a:t>
            </a:r>
            <a:r>
              <a:t>): caused as a consequence of more </a:t>
            </a:r>
            <a:r>
              <a:rPr b="1"/>
              <a:t>(repeated) severe injuries</a:t>
            </a:r>
            <a:r>
              <a:t>, this result in </a:t>
            </a:r>
            <a:r>
              <a:rPr b="1"/>
              <a:t>greater vascular permeability</a:t>
            </a:r>
            <a:r>
              <a:t> that allows large molecules (i.e. Fibrinogen) to pass the endothelial barrier. </a:t>
            </a:r>
          </a:p>
          <a:p>
            <a:pPr marL="0" indent="0">
              <a:lnSpc>
                <a:spcPct val="115000"/>
              </a:lnSpc>
              <a:buSzTx/>
              <a:buNone/>
              <a:defRPr sz="3000"/>
            </a:pPr>
            <a:endParaRPr sz="1400">
              <a:solidFill>
                <a:srgbClr val="6AA84F"/>
              </a:solidFill>
              <a:latin typeface="Roboto Slab"/>
              <a:ea typeface="Roboto Slab"/>
              <a:cs typeface="Roboto Slab"/>
              <a:sym typeface="Roboto Slab"/>
            </a:endParaRPr>
          </a:p>
          <a:p>
            <a:pPr marL="0" indent="0">
              <a:lnSpc>
                <a:spcPct val="115000"/>
              </a:lnSpc>
              <a:buSzTx/>
              <a:buNone/>
              <a:defRPr sz="1400">
                <a:solidFill>
                  <a:srgbClr val="6AA84F"/>
                </a:solidFill>
                <a:latin typeface="Roboto Slab"/>
                <a:ea typeface="Roboto Slab"/>
                <a:cs typeface="Roboto Slab"/>
                <a:sym typeface="Roboto Slab"/>
              </a:defRPr>
            </a:pPr>
            <a:r>
              <a:t>Fibrinous inflammation: it is plasma protein and Fibrin (a coagulation factor).Acute inflammation of serous cavity is fibrinous secondary to activation of coagulation cascade.</a:t>
            </a:r>
          </a:p>
          <a:p>
            <a:pPr marL="0" indent="0" algn="just">
              <a:buSzTx/>
              <a:buNone/>
              <a:defRPr sz="1400">
                <a:solidFill>
                  <a:srgbClr val="6AA84F"/>
                </a:solidFill>
                <a:latin typeface="Roboto Slab"/>
                <a:ea typeface="Roboto Slab"/>
                <a:cs typeface="Roboto Slab"/>
                <a:sym typeface="Roboto Slab"/>
              </a:defRPr>
            </a:pPr>
            <a:r>
              <a:t>Effusion: abnormal accumulation of fluid in cavities. </a:t>
            </a:r>
          </a:p>
          <a:p>
            <a:pPr marL="0" indent="0">
              <a:buSzTx/>
              <a:buNone/>
              <a:defRPr sz="1400">
                <a:solidFill>
                  <a:srgbClr val="6AA84F"/>
                </a:solidFill>
                <a:latin typeface="Roboto Slab"/>
                <a:ea typeface="Roboto Slab"/>
                <a:cs typeface="Roboto Slab"/>
                <a:sym typeface="Roboto Slab"/>
              </a:defRPr>
            </a:pPr>
            <a:r>
              <a:t>Ascites: abnormal </a:t>
            </a:r>
            <a:r>
              <a:rPr b="1"/>
              <a:t>accumulation of fluid in the peritoneal cavity.</a:t>
            </a:r>
            <a:endParaRPr b="1"/>
          </a:p>
          <a:p>
            <a:pPr marL="0" indent="0">
              <a:buSzTx/>
              <a:buNone/>
              <a:defRPr sz="3000"/>
            </a:pPr>
            <a:endParaRPr sz="1400">
              <a:solidFill>
                <a:srgbClr val="6AA84F"/>
              </a:solidFill>
              <a:latin typeface="Roboto Slab"/>
              <a:ea typeface="Roboto Slab"/>
              <a:cs typeface="Roboto Slab"/>
              <a:sym typeface="Roboto Slab"/>
            </a:endParaRPr>
          </a:p>
          <a:p>
            <a:pPr marL="0" indent="0">
              <a:buSzTx/>
              <a:buNone/>
              <a:defRPr sz="3000"/>
            </a:pPr>
            <a:endParaRPr sz="1200">
              <a:solidFill>
                <a:srgbClr val="6AA84F"/>
              </a:solidFill>
              <a:latin typeface="Roboto Slab"/>
              <a:ea typeface="Roboto Slab"/>
              <a:cs typeface="Roboto Slab"/>
              <a:sym typeface="Roboto Slab"/>
            </a:endParaRPr>
          </a:p>
          <a:p>
            <a:pPr marL="0" indent="0">
              <a:buSzTx/>
              <a:buNone/>
              <a:defRPr sz="3000"/>
            </a:pPr>
            <a:endParaRPr sz="1400">
              <a:solidFill>
                <a:srgbClr val="6AA84F"/>
              </a:solidFill>
              <a:latin typeface="Roboto Slab"/>
              <a:ea typeface="Roboto Slab"/>
              <a:cs typeface="Roboto Slab"/>
              <a:sym typeface="Roboto Slab"/>
            </a:endParaRPr>
          </a:p>
          <a:p>
            <a:pPr marL="0" indent="0">
              <a:buSzTx/>
              <a:buNone/>
              <a:defRPr sz="1400">
                <a:solidFill>
                  <a:srgbClr val="6AA84F"/>
                </a:solidFill>
                <a:latin typeface="Roboto Slab"/>
                <a:ea typeface="Roboto Slab"/>
                <a:cs typeface="Roboto Slab"/>
                <a:sym typeface="Roboto Slab"/>
              </a:defRPr>
            </a:pPr>
            <a:r>
              <a:t>Exudate occur in serous cavities (</a:t>
            </a:r>
            <a:r>
              <a:rPr b="1"/>
              <a:t>p</a:t>
            </a:r>
            <a:r>
              <a:t>eritoneal, </a:t>
            </a:r>
            <a:r>
              <a:rPr b="1"/>
              <a:t>p</a:t>
            </a:r>
            <a:r>
              <a:t>leural,  </a:t>
            </a:r>
            <a:r>
              <a:rPr b="1"/>
              <a:t>p</a:t>
            </a:r>
            <a:r>
              <a:t>ericardium, and synovia) and meninges.</a:t>
            </a:r>
          </a:p>
          <a:p>
            <a:pPr marL="0" indent="0">
              <a:lnSpc>
                <a:spcPct val="115000"/>
              </a:lnSpc>
              <a:buSzTx/>
              <a:buNone/>
              <a:defRPr sz="1400">
                <a:solidFill>
                  <a:srgbClr val="6AA84F"/>
                </a:solidFill>
                <a:latin typeface="Roboto Slab"/>
                <a:ea typeface="Roboto Slab"/>
                <a:cs typeface="Roboto Slab"/>
                <a:sym typeface="Roboto Slab"/>
              </a:defRPr>
            </a:pPr>
            <a:r>
              <a:t>Fibrinous exudates may be removed by fibrinolysis, if not: it will make vascular granular tissue formation and fibrin (Organization).</a:t>
            </a:r>
          </a:p>
        </p:txBody>
      </p:sp>
      <p:pic>
        <p:nvPicPr>
          <p:cNvPr id="511" name="Google Shape;473;p47" descr="Google Shape;473;p47"/>
          <p:cNvPicPr>
            <a:picLocks noChangeAspect="1"/>
          </p:cNvPicPr>
          <p:nvPr/>
        </p:nvPicPr>
        <p:blipFill>
          <a:blip r:embed="rId2">
            <a:extLst/>
          </a:blip>
          <a:stretch>
            <a:fillRect/>
          </a:stretch>
        </p:blipFill>
        <p:spPr>
          <a:xfrm>
            <a:off x="4341324" y="2430538"/>
            <a:ext cx="2683251" cy="1682026"/>
          </a:xfrm>
          <a:prstGeom prst="rect">
            <a:avLst/>
          </a:prstGeom>
          <a:ln w="12700">
            <a:miter lim="400000"/>
          </a:ln>
        </p:spPr>
      </p:pic>
      <p:pic>
        <p:nvPicPr>
          <p:cNvPr id="512" name="Google Shape;474;p47" descr="Google Shape;474;p47"/>
          <p:cNvPicPr>
            <a:picLocks noChangeAspect="1"/>
          </p:cNvPicPr>
          <p:nvPr/>
        </p:nvPicPr>
        <p:blipFill>
          <a:blip r:embed="rId3">
            <a:extLst/>
          </a:blip>
          <a:stretch>
            <a:fillRect/>
          </a:stretch>
        </p:blipFill>
        <p:spPr>
          <a:xfrm>
            <a:off x="989424" y="2430538"/>
            <a:ext cx="2683251" cy="1682026"/>
          </a:xfrm>
          <a:prstGeom prst="rect">
            <a:avLst/>
          </a:prstGeom>
          <a:ln w="12700">
            <a:miter lim="400000"/>
          </a:ln>
        </p:spPr>
      </p:pic>
      <p:grpSp>
        <p:nvGrpSpPr>
          <p:cNvPr id="515" name="Google Shape;475;p47"/>
          <p:cNvGrpSpPr/>
          <p:nvPr/>
        </p:nvGrpSpPr>
        <p:grpSpPr>
          <a:xfrm>
            <a:off x="971211" y="8042825"/>
            <a:ext cx="1485901" cy="581101"/>
            <a:chOff x="0" y="0"/>
            <a:chExt cx="1485900" cy="581099"/>
          </a:xfrm>
        </p:grpSpPr>
        <p:sp>
          <p:nvSpPr>
            <p:cNvPr id="513" name="Rounded Rectangle"/>
            <p:cNvSpPr/>
            <p:nvPr/>
          </p:nvSpPr>
          <p:spPr>
            <a:xfrm>
              <a:off x="0" y="0"/>
              <a:ext cx="1485900" cy="581100"/>
            </a:xfrm>
            <a:prstGeom prst="roundRect">
              <a:avLst>
                <a:gd name="adj" fmla="val 16667"/>
              </a:avLst>
            </a:prstGeom>
            <a:solidFill>
              <a:srgbClr val="EFEFEF"/>
            </a:solidFill>
            <a:ln w="9525" cap="flat">
              <a:solidFill>
                <a:srgbClr val="666666"/>
              </a:solidFill>
              <a:prstDash val="solid"/>
              <a:round/>
            </a:ln>
            <a:effectLst/>
          </p:spPr>
          <p:txBody>
            <a:bodyPr wrap="square" lIns="0" tIns="0" rIns="0" bIns="0" numCol="1" anchor="ctr">
              <a:noAutofit/>
            </a:bodyPr>
            <a:lstStyle/>
            <a:p>
              <a:pPr algn="ctr">
                <a:lnSpc>
                  <a:spcPct val="115000"/>
                </a:lnSpc>
                <a:defRPr sz="1200"/>
              </a:pPr>
            </a:p>
          </p:txBody>
        </p:sp>
        <p:sp>
          <p:nvSpPr>
            <p:cNvPr id="514" name="greater vascular permeability"/>
            <p:cNvSpPr txBox="1"/>
            <p:nvPr/>
          </p:nvSpPr>
          <p:spPr>
            <a:xfrm>
              <a:off x="28366" y="7989"/>
              <a:ext cx="1429168" cy="5651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lnSpc>
                  <a:spcPct val="115000"/>
                </a:lnSpc>
                <a:defRPr sz="1200">
                  <a:latin typeface="Roboto Slab"/>
                  <a:ea typeface="Roboto Slab"/>
                  <a:cs typeface="Roboto Slab"/>
                  <a:sym typeface="Roboto Slab"/>
                </a:defRPr>
              </a:lvl1pPr>
            </a:lstStyle>
            <a:p>
              <a:pPr/>
              <a:r>
                <a:t>greater vascular permeability</a:t>
              </a:r>
            </a:p>
          </p:txBody>
        </p:sp>
      </p:grpSp>
      <p:grpSp>
        <p:nvGrpSpPr>
          <p:cNvPr id="518" name="Google Shape;476;p47"/>
          <p:cNvGrpSpPr/>
          <p:nvPr/>
        </p:nvGrpSpPr>
        <p:grpSpPr>
          <a:xfrm>
            <a:off x="3190038" y="8042825"/>
            <a:ext cx="1485901" cy="581101"/>
            <a:chOff x="0" y="0"/>
            <a:chExt cx="1485900" cy="581099"/>
          </a:xfrm>
        </p:grpSpPr>
        <p:sp>
          <p:nvSpPr>
            <p:cNvPr id="516" name="Rounded Rectangle"/>
            <p:cNvSpPr/>
            <p:nvPr/>
          </p:nvSpPr>
          <p:spPr>
            <a:xfrm>
              <a:off x="0" y="0"/>
              <a:ext cx="1485900" cy="581100"/>
            </a:xfrm>
            <a:prstGeom prst="roundRect">
              <a:avLst>
                <a:gd name="adj" fmla="val 16667"/>
              </a:avLst>
            </a:prstGeom>
            <a:solidFill>
              <a:srgbClr val="EFEFEF"/>
            </a:solidFill>
            <a:ln w="9525" cap="flat">
              <a:solidFill>
                <a:srgbClr val="666666"/>
              </a:solidFill>
              <a:prstDash val="solid"/>
              <a:round/>
            </a:ln>
            <a:effectLst/>
          </p:spPr>
          <p:txBody>
            <a:bodyPr wrap="square" lIns="0" tIns="0" rIns="0" bIns="0" numCol="1" anchor="ctr">
              <a:noAutofit/>
            </a:bodyPr>
            <a:lstStyle/>
            <a:p>
              <a:pPr algn="ctr">
                <a:lnSpc>
                  <a:spcPct val="115000"/>
                </a:lnSpc>
                <a:defRPr sz="1200"/>
              </a:pPr>
            </a:p>
          </p:txBody>
        </p:sp>
        <p:sp>
          <p:nvSpPr>
            <p:cNvPr id="517" name="Exudate feature"/>
            <p:cNvSpPr txBox="1"/>
            <p:nvPr/>
          </p:nvSpPr>
          <p:spPr>
            <a:xfrm>
              <a:off x="28366" y="110224"/>
              <a:ext cx="1429168" cy="360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lnSpc>
                  <a:spcPct val="115000"/>
                </a:lnSpc>
                <a:defRPr sz="1200">
                  <a:latin typeface="Roboto Slab"/>
                  <a:ea typeface="Roboto Slab"/>
                  <a:cs typeface="Roboto Slab"/>
                  <a:sym typeface="Roboto Slab"/>
                </a:defRPr>
              </a:lvl1pPr>
            </a:lstStyle>
            <a:p>
              <a:pPr/>
              <a:r>
                <a:t>Exudate feature</a:t>
              </a:r>
            </a:p>
          </p:txBody>
        </p:sp>
      </p:grpSp>
      <p:grpSp>
        <p:nvGrpSpPr>
          <p:cNvPr id="521" name="Google Shape;477;p47"/>
          <p:cNvGrpSpPr/>
          <p:nvPr/>
        </p:nvGrpSpPr>
        <p:grpSpPr>
          <a:xfrm>
            <a:off x="5408864" y="8042825"/>
            <a:ext cx="1485901" cy="581101"/>
            <a:chOff x="0" y="0"/>
            <a:chExt cx="1485900" cy="581099"/>
          </a:xfrm>
        </p:grpSpPr>
        <p:sp>
          <p:nvSpPr>
            <p:cNvPr id="519" name="Rounded Rectangle"/>
            <p:cNvSpPr/>
            <p:nvPr/>
          </p:nvSpPr>
          <p:spPr>
            <a:xfrm>
              <a:off x="0" y="0"/>
              <a:ext cx="1485900" cy="581100"/>
            </a:xfrm>
            <a:prstGeom prst="roundRect">
              <a:avLst>
                <a:gd name="adj" fmla="val 16667"/>
              </a:avLst>
            </a:prstGeom>
            <a:solidFill>
              <a:srgbClr val="EFEFEF"/>
            </a:solidFill>
            <a:ln w="9525" cap="flat">
              <a:solidFill>
                <a:srgbClr val="666666"/>
              </a:solidFill>
              <a:prstDash val="solid"/>
              <a:round/>
            </a:ln>
            <a:effectLst/>
          </p:spPr>
          <p:txBody>
            <a:bodyPr wrap="square" lIns="0" tIns="0" rIns="0" bIns="0" numCol="1" anchor="ctr">
              <a:noAutofit/>
            </a:bodyPr>
            <a:lstStyle/>
            <a:p>
              <a:pPr algn="ctr">
                <a:lnSpc>
                  <a:spcPct val="115000"/>
                </a:lnSpc>
                <a:defRPr sz="1200">
                  <a:latin typeface="Roboto Slab"/>
                  <a:ea typeface="Roboto Slab"/>
                  <a:cs typeface="Roboto Slab"/>
                  <a:sym typeface="Roboto Slab"/>
                </a:defRPr>
              </a:pPr>
            </a:p>
          </p:txBody>
        </p:sp>
        <p:sp>
          <p:nvSpPr>
            <p:cNvPr id="520" name="indicates inflammation"/>
            <p:cNvSpPr txBox="1"/>
            <p:nvPr/>
          </p:nvSpPr>
          <p:spPr>
            <a:xfrm>
              <a:off x="28366" y="7989"/>
              <a:ext cx="1429168" cy="5651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lnSpc>
                  <a:spcPct val="115000"/>
                </a:lnSpc>
                <a:defRPr sz="1200">
                  <a:latin typeface="Roboto Slab"/>
                  <a:ea typeface="Roboto Slab"/>
                  <a:cs typeface="Roboto Slab"/>
                  <a:sym typeface="Roboto Slab"/>
                </a:defRPr>
              </a:lvl1pPr>
            </a:lstStyle>
            <a:p>
              <a:pPr/>
              <a:r>
                <a:t>indicates inflammation</a:t>
              </a:r>
            </a:p>
          </p:txBody>
        </p:sp>
      </p:grpSp>
      <p:sp>
        <p:nvSpPr>
          <p:cNvPr id="522" name="Google Shape;478;p47"/>
          <p:cNvSpPr/>
          <p:nvPr/>
        </p:nvSpPr>
        <p:spPr>
          <a:xfrm>
            <a:off x="2578324" y="8190425"/>
            <a:ext cx="490501" cy="285901"/>
          </a:xfrm>
          <a:prstGeom prst="rightArrow">
            <a:avLst>
              <a:gd name="adj1" fmla="val 50000"/>
              <a:gd name="adj2" fmla="val 50000"/>
            </a:avLst>
          </a:prstGeom>
          <a:solidFill>
            <a:srgbClr val="D9D9D9"/>
          </a:solidFill>
          <a:ln w="12700">
            <a:miter lim="400000"/>
          </a:ln>
        </p:spPr>
        <p:txBody>
          <a:bodyPr lIns="0" tIns="0" rIns="0" bIns="0" anchor="ctr"/>
          <a:lstStyle/>
          <a:p>
            <a:pPr/>
          </a:p>
        </p:txBody>
      </p:sp>
      <p:sp>
        <p:nvSpPr>
          <p:cNvPr id="523" name="Google Shape;479;p47"/>
          <p:cNvSpPr/>
          <p:nvPr/>
        </p:nvSpPr>
        <p:spPr>
          <a:xfrm>
            <a:off x="4797150" y="8190425"/>
            <a:ext cx="490501" cy="285901"/>
          </a:xfrm>
          <a:prstGeom prst="rightArrow">
            <a:avLst>
              <a:gd name="adj1" fmla="val 50000"/>
              <a:gd name="adj2" fmla="val 50000"/>
            </a:avLst>
          </a:prstGeom>
          <a:solidFill>
            <a:srgbClr val="D9D9D9"/>
          </a:solidFill>
          <a:ln w="12700">
            <a:miter lim="400000"/>
          </a:ln>
        </p:spPr>
        <p:txBody>
          <a:bodyPr lIns="0" tIns="0" rIns="0" bIns="0" anchor="ctr"/>
          <a:lstStyle/>
          <a:p>
            <a:pPr/>
          </a:p>
        </p:txBody>
      </p:sp>
      <p:sp>
        <p:nvSpPr>
          <p:cNvPr id="524" name="Google Shape;480;p47"/>
          <p:cNvSpPr txBox="1"/>
          <p:nvPr>
            <p:ph type="title"/>
          </p:nvPr>
        </p:nvSpPr>
        <p:spPr>
          <a:xfrm>
            <a:off x="441125" y="298000"/>
            <a:ext cx="4326600" cy="1041600"/>
          </a:xfrm>
          <a:prstGeom prst="rect">
            <a:avLst/>
          </a:prstGeom>
          <a:ln w="28575">
            <a:solidFill>
              <a:srgbClr val="E06666"/>
            </a:solidFill>
            <a:round/>
          </a:ln>
        </p:spPr>
        <p:txBody>
          <a:bodyPr anchor="ctr"/>
          <a:lstStyle>
            <a:lvl1pPr algn="ctr">
              <a:defRPr b="1" sz="2600">
                <a:solidFill>
                  <a:srgbClr val="666666"/>
                </a:solidFill>
              </a:defRPr>
            </a:lvl1pPr>
          </a:lstStyle>
          <a:p>
            <a:pPr/>
            <a:r>
              <a:t>Morphological Patterns of Acute Inflammation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Google Shape;485;p48"/>
          <p:cNvSpPr txBox="1"/>
          <p:nvPr>
            <p:ph type="body" idx="1"/>
          </p:nvPr>
        </p:nvSpPr>
        <p:spPr>
          <a:xfrm>
            <a:off x="984899" y="2106174"/>
            <a:ext cx="6319201" cy="8250901"/>
          </a:xfrm>
          <a:prstGeom prst="rect">
            <a:avLst/>
          </a:prstGeom>
        </p:spPr>
        <p:txBody>
          <a:bodyPr/>
          <a:lstStyle/>
          <a:p>
            <a:pPr marL="0" indent="0">
              <a:buSzTx/>
              <a:buNone/>
            </a:pPr>
            <a:endParaRPr sz="1800"/>
          </a:p>
          <a:p>
            <a:pPr marL="0" indent="0">
              <a:buSzTx/>
              <a:buNone/>
            </a:pPr>
            <a:endParaRPr sz="1800"/>
          </a:p>
          <a:p>
            <a:pPr marL="0" indent="0">
              <a:buSzTx/>
              <a:buNone/>
            </a:pPr>
            <a:endParaRPr sz="1800"/>
          </a:p>
          <a:p>
            <a:pPr marL="0" indent="0">
              <a:buSzTx/>
              <a:buNone/>
            </a:pPr>
            <a:endParaRPr sz="1800"/>
          </a:p>
          <a:p>
            <a:pPr marL="0" indent="0">
              <a:buSzTx/>
              <a:buNone/>
            </a:pPr>
            <a:endParaRPr sz="1800"/>
          </a:p>
          <a:p>
            <a:pPr marL="0" indent="0">
              <a:buSzTx/>
              <a:buNone/>
              <a:defRPr sz="1800">
                <a:solidFill>
                  <a:srgbClr val="666666"/>
                </a:solidFill>
                <a:latin typeface="Roboto Slab"/>
                <a:ea typeface="Roboto Slab"/>
                <a:cs typeface="Roboto Slab"/>
                <a:sym typeface="Roboto Slab"/>
              </a:defRPr>
            </a:pPr>
            <a:r>
              <a:t>A: Deposits of fibrin on the pericardium. B: A pink meshwork of fibrin exudate (F) overlies the pericardial surface (P)</a:t>
            </a:r>
          </a:p>
          <a:p>
            <a:pPr marL="0" indent="0">
              <a:buSzTx/>
              <a:buNone/>
              <a:defRPr sz="1800">
                <a:solidFill>
                  <a:srgbClr val="000000"/>
                </a:solidFill>
                <a:latin typeface="Roboto Slab"/>
                <a:ea typeface="Roboto Slab"/>
                <a:cs typeface="Roboto Slab"/>
                <a:sym typeface="Roboto Slab"/>
              </a:defRPr>
            </a:pPr>
            <a:r>
              <a:t>3)Catarrhal inflammation: Regular cold where there is </a:t>
            </a:r>
            <a:r>
              <a:rPr b="1"/>
              <a:t>increased secretion of mucus</a:t>
            </a:r>
            <a:r>
              <a:t>.</a:t>
            </a:r>
          </a:p>
          <a:p>
            <a:pPr marL="0" indent="0">
              <a:buSzTx/>
              <a:buNone/>
            </a:pPr>
            <a:endParaRPr sz="1800">
              <a:solidFill>
                <a:srgbClr val="000000"/>
              </a:solidFill>
              <a:latin typeface="Roboto Slab"/>
              <a:ea typeface="Roboto Slab"/>
              <a:cs typeface="Roboto Slab"/>
              <a:sym typeface="Roboto Slab"/>
            </a:endParaRPr>
          </a:p>
          <a:p>
            <a:pPr marL="0" indent="0">
              <a:buSzTx/>
              <a:buNone/>
            </a:pPr>
            <a:endParaRPr sz="1800">
              <a:solidFill>
                <a:srgbClr val="000000"/>
              </a:solidFill>
              <a:latin typeface="Roboto Slab"/>
              <a:ea typeface="Roboto Slab"/>
              <a:cs typeface="Roboto Slab"/>
              <a:sym typeface="Roboto Slab"/>
            </a:endParaRPr>
          </a:p>
          <a:p>
            <a:pPr marL="0" indent="0">
              <a:buSzTx/>
              <a:buNone/>
            </a:pPr>
            <a:endParaRPr sz="1800">
              <a:solidFill>
                <a:srgbClr val="000000"/>
              </a:solidFill>
              <a:latin typeface="Roboto Slab"/>
              <a:ea typeface="Roboto Slab"/>
              <a:cs typeface="Roboto Slab"/>
              <a:sym typeface="Roboto Slab"/>
            </a:endParaRPr>
          </a:p>
          <a:p>
            <a:pPr marL="0" indent="0">
              <a:buSzTx/>
              <a:buNone/>
            </a:pPr>
            <a:endParaRPr sz="1800">
              <a:solidFill>
                <a:srgbClr val="000000"/>
              </a:solidFill>
              <a:latin typeface="Roboto Slab"/>
              <a:ea typeface="Roboto Slab"/>
              <a:cs typeface="Roboto Slab"/>
              <a:sym typeface="Roboto Slab"/>
            </a:endParaRPr>
          </a:p>
          <a:p>
            <a:pPr marL="0" indent="0">
              <a:buSzTx/>
              <a:buNone/>
            </a:pPr>
            <a:endParaRPr sz="1800">
              <a:solidFill>
                <a:srgbClr val="000000"/>
              </a:solidFill>
              <a:latin typeface="Roboto Slab"/>
              <a:ea typeface="Roboto Slab"/>
              <a:cs typeface="Roboto Slab"/>
              <a:sym typeface="Roboto Slab"/>
            </a:endParaRPr>
          </a:p>
          <a:p>
            <a:pPr marL="0" indent="0">
              <a:buSzTx/>
              <a:buNone/>
            </a:pPr>
            <a:endParaRPr sz="1800">
              <a:solidFill>
                <a:srgbClr val="000000"/>
              </a:solidFill>
              <a:latin typeface="Roboto Slab"/>
              <a:ea typeface="Roboto Slab"/>
              <a:cs typeface="Roboto Slab"/>
              <a:sym typeface="Roboto Slab"/>
            </a:endParaRPr>
          </a:p>
          <a:p>
            <a:pPr marL="0" indent="0">
              <a:buSzTx/>
              <a:buNone/>
            </a:pPr>
            <a:endParaRPr sz="1800">
              <a:solidFill>
                <a:srgbClr val="000000"/>
              </a:solidFill>
              <a:latin typeface="Roboto Slab"/>
              <a:ea typeface="Roboto Slab"/>
              <a:cs typeface="Roboto Slab"/>
              <a:sym typeface="Roboto Slab"/>
            </a:endParaRPr>
          </a:p>
          <a:p>
            <a:pPr marL="0" indent="0">
              <a:buSzTx/>
              <a:buNone/>
              <a:defRPr sz="1800">
                <a:solidFill>
                  <a:srgbClr val="000000"/>
                </a:solidFill>
                <a:latin typeface="Roboto Slab"/>
                <a:ea typeface="Roboto Slab"/>
                <a:cs typeface="Roboto Slab"/>
                <a:sym typeface="Roboto Slab"/>
              </a:defRPr>
            </a:pPr>
            <a:r>
              <a:t>4) Pseudomembranous colitis: an inflammation that doesn’t produce pus or abscess.</a:t>
            </a:r>
            <a:r>
              <a:rPr>
                <a:solidFill>
                  <a:srgbClr val="666666"/>
                </a:solidFill>
              </a:rPr>
              <a:t> occurs in some people who have taken antibiotics. It is most often seen in people who are in the hospital.</a:t>
            </a:r>
            <a:endParaRPr>
              <a:solidFill>
                <a:srgbClr val="666666"/>
              </a:solidFill>
            </a:endParaRPr>
          </a:p>
          <a:p>
            <a:pPr marL="0" indent="0">
              <a:buSzTx/>
              <a:buNone/>
              <a:defRPr sz="1800">
                <a:solidFill>
                  <a:srgbClr val="000000"/>
                </a:solidFill>
                <a:latin typeface="Roboto Slab"/>
                <a:ea typeface="Roboto Slab"/>
                <a:cs typeface="Roboto Slab"/>
                <a:sym typeface="Roboto Slab"/>
              </a:defRPr>
            </a:pPr>
            <a:r>
              <a:t>5) Gangrenous.</a:t>
            </a:r>
          </a:p>
        </p:txBody>
      </p:sp>
      <p:sp>
        <p:nvSpPr>
          <p:cNvPr id="527" name="Google Shape;486;p48"/>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28" name="Google Shape;487;p48" descr="Google Shape;487;p48"/>
          <p:cNvPicPr>
            <a:picLocks noChangeAspect="1"/>
          </p:cNvPicPr>
          <p:nvPr/>
        </p:nvPicPr>
        <p:blipFill>
          <a:blip r:embed="rId2">
            <a:extLst/>
          </a:blip>
          <a:stretch>
            <a:fillRect/>
          </a:stretch>
        </p:blipFill>
        <p:spPr>
          <a:xfrm>
            <a:off x="756300" y="1998424"/>
            <a:ext cx="3050026" cy="1764176"/>
          </a:xfrm>
          <a:prstGeom prst="rect">
            <a:avLst/>
          </a:prstGeom>
          <a:ln w="12700">
            <a:miter lim="400000"/>
          </a:ln>
        </p:spPr>
      </p:pic>
      <p:pic>
        <p:nvPicPr>
          <p:cNvPr id="529" name="Google Shape;488;p48" descr="Google Shape;488;p48"/>
          <p:cNvPicPr>
            <a:picLocks noChangeAspect="1"/>
          </p:cNvPicPr>
          <p:nvPr/>
        </p:nvPicPr>
        <p:blipFill>
          <a:blip r:embed="rId3">
            <a:extLst/>
          </a:blip>
          <a:stretch>
            <a:fillRect/>
          </a:stretch>
        </p:blipFill>
        <p:spPr>
          <a:xfrm>
            <a:off x="4254162" y="1998424"/>
            <a:ext cx="3050025" cy="1764176"/>
          </a:xfrm>
          <a:prstGeom prst="rect">
            <a:avLst/>
          </a:prstGeom>
          <a:ln w="12700">
            <a:miter lim="400000"/>
          </a:ln>
        </p:spPr>
      </p:pic>
      <p:pic>
        <p:nvPicPr>
          <p:cNvPr id="530" name="Google Shape;489;p48" descr="Google Shape;489;p48"/>
          <p:cNvPicPr>
            <a:picLocks noChangeAspect="1"/>
          </p:cNvPicPr>
          <p:nvPr/>
        </p:nvPicPr>
        <p:blipFill>
          <a:blip r:embed="rId4">
            <a:extLst/>
          </a:blip>
          <a:stretch>
            <a:fillRect/>
          </a:stretch>
        </p:blipFill>
        <p:spPr>
          <a:xfrm>
            <a:off x="756300" y="5786237"/>
            <a:ext cx="3050026" cy="1764176"/>
          </a:xfrm>
          <a:prstGeom prst="rect">
            <a:avLst/>
          </a:prstGeom>
          <a:ln w="12700">
            <a:miter lim="400000"/>
          </a:ln>
        </p:spPr>
      </p:pic>
      <p:pic>
        <p:nvPicPr>
          <p:cNvPr id="531" name="Google Shape;490;p48" descr="Google Shape;490;p48"/>
          <p:cNvPicPr>
            <a:picLocks noChangeAspect="1"/>
          </p:cNvPicPr>
          <p:nvPr/>
        </p:nvPicPr>
        <p:blipFill>
          <a:blip r:embed="rId5">
            <a:extLst/>
          </a:blip>
          <a:stretch>
            <a:fillRect/>
          </a:stretch>
        </p:blipFill>
        <p:spPr>
          <a:xfrm>
            <a:off x="4254174" y="5786249"/>
            <a:ext cx="3050000" cy="1764175"/>
          </a:xfrm>
          <a:prstGeom prst="rect">
            <a:avLst/>
          </a:prstGeom>
          <a:ln w="12700">
            <a:miter lim="400000"/>
          </a:ln>
        </p:spPr>
      </p:pic>
      <p:sp>
        <p:nvSpPr>
          <p:cNvPr id="532" name="Google Shape;491;p48"/>
          <p:cNvSpPr txBox="1"/>
          <p:nvPr>
            <p:ph type="title"/>
          </p:nvPr>
        </p:nvSpPr>
        <p:spPr>
          <a:xfrm>
            <a:off x="441125" y="298000"/>
            <a:ext cx="4326600" cy="1041600"/>
          </a:xfrm>
          <a:prstGeom prst="rect">
            <a:avLst/>
          </a:prstGeom>
          <a:ln w="28575">
            <a:solidFill>
              <a:srgbClr val="E06666"/>
            </a:solidFill>
            <a:round/>
          </a:ln>
        </p:spPr>
        <p:txBody>
          <a:bodyPr anchor="ctr"/>
          <a:lstStyle>
            <a:lvl1pPr algn="ctr">
              <a:defRPr b="1" sz="2600">
                <a:solidFill>
                  <a:srgbClr val="666666"/>
                </a:solidFill>
              </a:defRPr>
            </a:lvl1pPr>
          </a:lstStyle>
          <a:p>
            <a:pPr/>
            <a:r>
              <a:t>Morphological Patterns of Acute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26"/>
                                        </p:tgtEl>
                                        <p:attrNameLst>
                                          <p:attrName>style.visibility</p:attrName>
                                        </p:attrNameLst>
                                      </p:cBhvr>
                                      <p:to>
                                        <p:strVal val="visible"/>
                                      </p:to>
                                    </p:set>
                                    <p:animEffect filter="dissolve" transition="in">
                                      <p:cBhvr>
                                        <p:cTn id="7"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6" grpId="1"/>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4" name="Google Shape;496;p49"/>
          <p:cNvSpPr txBox="1"/>
          <p:nvPr>
            <p:ph type="body" idx="1"/>
          </p:nvPr>
        </p:nvSpPr>
        <p:spPr>
          <a:xfrm>
            <a:off x="971224" y="1483199"/>
            <a:ext cx="6238502" cy="9306302"/>
          </a:xfrm>
          <a:prstGeom prst="rect">
            <a:avLst/>
          </a:prstGeom>
        </p:spPr>
        <p:txBody>
          <a:bodyPr/>
          <a:lstStyle/>
          <a:p>
            <a:pPr marL="0" indent="0">
              <a:buSzTx/>
              <a:buNone/>
              <a:defRPr b="1">
                <a:latin typeface="Roboto Slab"/>
                <a:ea typeface="Roboto Slab"/>
                <a:cs typeface="Roboto Slab"/>
                <a:sym typeface="Roboto Slab"/>
              </a:defRPr>
            </a:pPr>
            <a:r>
              <a:t>Suppurative/ Purulent inflammation:</a:t>
            </a:r>
            <a:r>
              <a:rPr>
                <a:latin typeface="Georgia"/>
                <a:ea typeface="Georgia"/>
                <a:cs typeface="Georgia"/>
                <a:sym typeface="Georgia"/>
              </a:rPr>
              <a:t> </a:t>
            </a:r>
            <a:endParaRPr>
              <a:latin typeface="Georgia"/>
              <a:ea typeface="Georgia"/>
              <a:cs typeface="Georgia"/>
              <a:sym typeface="Georgia"/>
            </a:endParaRPr>
          </a:p>
          <a:p>
            <a:pPr marL="0" indent="0">
              <a:buSzTx/>
              <a:buNone/>
              <a:defRPr sz="1800">
                <a:latin typeface="Roboto Slab"/>
                <a:ea typeface="Roboto Slab"/>
                <a:cs typeface="Roboto Slab"/>
                <a:sym typeface="Roboto Slab"/>
              </a:defRPr>
            </a:pPr>
            <a:r>
              <a:t>1-It produces pus.</a:t>
            </a:r>
          </a:p>
          <a:p>
            <a:pPr marL="0" indent="0">
              <a:buSzTx/>
              <a:buNone/>
              <a:defRPr sz="1800">
                <a:latin typeface="Roboto Slab"/>
                <a:ea typeface="Roboto Slab"/>
                <a:cs typeface="Roboto Slab"/>
                <a:sym typeface="Roboto Slab"/>
              </a:defRPr>
            </a:pPr>
            <a:r>
              <a:t>2-The abscess contains </a:t>
            </a:r>
            <a:r>
              <a:rPr>
                <a:solidFill>
                  <a:srgbClr val="FF0000"/>
                </a:solidFill>
              </a:rPr>
              <a:t>neutrophils</a:t>
            </a:r>
            <a:r>
              <a:t> and </a:t>
            </a:r>
            <a:r>
              <a:rPr>
                <a:solidFill>
                  <a:srgbClr val="FF0000"/>
                </a:solidFill>
              </a:rPr>
              <a:t>cellular debris </a:t>
            </a:r>
            <a:r>
              <a:t>and is surrounded by </a:t>
            </a:r>
            <a:r>
              <a:rPr>
                <a:solidFill>
                  <a:srgbClr val="FF0000"/>
                </a:solidFill>
              </a:rPr>
              <a:t>congested blood vessels</a:t>
            </a:r>
            <a:r>
              <a:t>. Because of the underlying tissue destruction, the usual outcome with abscess formation is </a:t>
            </a:r>
            <a:r>
              <a:rPr>
                <a:solidFill>
                  <a:srgbClr val="FF0000"/>
                </a:solidFill>
              </a:rPr>
              <a:t>scarring.</a:t>
            </a:r>
            <a:endParaRPr>
              <a:solidFill>
                <a:srgbClr val="FF0000"/>
              </a:solidFill>
            </a:endParaRPr>
          </a:p>
          <a:p>
            <a:pPr marL="0" indent="0">
              <a:buSzTx/>
              <a:buNone/>
              <a:defRPr sz="1800">
                <a:latin typeface="Roboto Slab"/>
                <a:ea typeface="Roboto Slab"/>
                <a:cs typeface="Roboto Slab"/>
                <a:sym typeface="Roboto Slab"/>
              </a:defRPr>
            </a:pPr>
            <a:r>
              <a:t>3-Pyogenic bacteria: Bacteria that produces lots of pus. Examples: (</a:t>
            </a:r>
            <a:r>
              <a:rPr>
                <a:solidFill>
                  <a:srgbClr val="FF0000"/>
                </a:solidFill>
              </a:rPr>
              <a:t>Staphylococcus aureus and streptococci</a:t>
            </a:r>
            <a:r>
              <a:t>) in Cellulitis .</a:t>
            </a:r>
          </a:p>
          <a:p>
            <a:pPr marL="228600" indent="0">
              <a:buSzTx/>
              <a:buNone/>
              <a:defRPr sz="1800">
                <a:solidFill>
                  <a:schemeClr val="accent5"/>
                </a:solidFill>
                <a:latin typeface="Roboto Slab"/>
                <a:ea typeface="Roboto Slab"/>
                <a:cs typeface="Roboto Slab"/>
                <a:sym typeface="Roboto Slab"/>
              </a:defRPr>
            </a:pPr>
            <a:r>
              <a:t>· Staphylococcus aureus </a:t>
            </a:r>
            <a:r>
              <a:rPr b="1"/>
              <a:t>(pyogenic) </a:t>
            </a:r>
            <a:r>
              <a:t>(causes osteomyelitis)and streptococcus pyogen .</a:t>
            </a:r>
          </a:p>
          <a:p>
            <a:pPr marL="228600" indent="0">
              <a:buSzTx/>
              <a:buNone/>
              <a:defRPr sz="1800">
                <a:solidFill>
                  <a:schemeClr val="accent5"/>
                </a:solidFill>
                <a:latin typeface="Roboto Slab"/>
                <a:ea typeface="Roboto Slab"/>
                <a:cs typeface="Roboto Slab"/>
                <a:sym typeface="Roboto Slab"/>
              </a:defRPr>
            </a:pPr>
            <a:r>
              <a:t>·     It contains pus, ﬁbrin, WBCs, and bacteria.</a:t>
            </a:r>
          </a:p>
          <a:p>
            <a:pPr marL="228600" indent="0">
              <a:buSzTx/>
              <a:buNone/>
              <a:defRPr sz="1800">
                <a:solidFill>
                  <a:schemeClr val="accent5"/>
                </a:solidFill>
                <a:latin typeface="Roboto Slab"/>
                <a:ea typeface="Roboto Slab"/>
                <a:cs typeface="Roboto Slab"/>
                <a:sym typeface="Roboto Slab"/>
              </a:defRPr>
            </a:pPr>
            <a:r>
              <a:t>·     Empyema (pus) of the gall bladder (stones) pyogenic inﬂammation.</a:t>
            </a:r>
          </a:p>
          <a:p>
            <a:pPr marL="228600" indent="0">
              <a:buSzTx/>
              <a:buNone/>
              <a:defRPr sz="1800">
                <a:solidFill>
                  <a:schemeClr val="accent5"/>
                </a:solidFill>
                <a:latin typeface="Roboto Slab"/>
                <a:ea typeface="Roboto Slab"/>
                <a:cs typeface="Roboto Slab"/>
                <a:sym typeface="Roboto Slab"/>
              </a:defRPr>
            </a:pPr>
            <a:r>
              <a:t>·     Empyema of appendix.</a:t>
            </a:r>
          </a:p>
          <a:p>
            <a:pPr marL="228600" indent="0">
              <a:buSzTx/>
              <a:buNone/>
              <a:defRPr sz="1800">
                <a:solidFill>
                  <a:schemeClr val="accent5"/>
                </a:solidFill>
                <a:latin typeface="Roboto Slab"/>
                <a:ea typeface="Roboto Slab"/>
                <a:cs typeface="Roboto Slab"/>
                <a:sym typeface="Roboto Slab"/>
              </a:defRPr>
            </a:pPr>
            <a:r>
              <a:t>·     Purulent inﬂammation (in lung secondary to pneumonia).</a:t>
            </a:r>
          </a:p>
          <a:p>
            <a:pPr marL="0" indent="0">
              <a:buSzTx/>
              <a:buNone/>
            </a:pPr>
            <a:endParaRPr sz="1800">
              <a:solidFill>
                <a:schemeClr val="accent5"/>
              </a:solidFill>
              <a:latin typeface="Roboto Slab"/>
              <a:ea typeface="Roboto Slab"/>
              <a:cs typeface="Roboto Slab"/>
              <a:sym typeface="Roboto Slab"/>
            </a:endParaRPr>
          </a:p>
          <a:p>
            <a:pPr marL="0" indent="0">
              <a:buSzTx/>
              <a:buNone/>
              <a:defRPr b="1" sz="1800">
                <a:solidFill>
                  <a:schemeClr val="accent5"/>
                </a:solidFill>
                <a:latin typeface="Roboto Slab"/>
                <a:ea typeface="Roboto Slab"/>
                <a:cs typeface="Roboto Slab"/>
                <a:sym typeface="Roboto Slab"/>
              </a:defRPr>
            </a:pPr>
            <a:r>
              <a:t>Steps for detecting suppurative inflammation</a:t>
            </a:r>
          </a:p>
          <a:p>
            <a:pPr marL="228600" indent="0">
              <a:buSzTx/>
              <a:buNone/>
              <a:defRPr sz="1800">
                <a:solidFill>
                  <a:schemeClr val="accent5"/>
                </a:solidFill>
                <a:latin typeface="Roboto Slab"/>
                <a:ea typeface="Roboto Slab"/>
                <a:cs typeface="Roboto Slab"/>
                <a:sym typeface="Roboto Slab"/>
              </a:defRPr>
            </a:pPr>
            <a:r>
              <a:t>.     Extract a pus and make a culture.</a:t>
            </a:r>
          </a:p>
          <a:p>
            <a:pPr marL="228600" indent="0">
              <a:buSzTx/>
              <a:buNone/>
              <a:defRPr sz="1800">
                <a:solidFill>
                  <a:schemeClr val="accent5"/>
                </a:solidFill>
                <a:latin typeface="Roboto Slab"/>
                <a:ea typeface="Roboto Slab"/>
                <a:cs typeface="Roboto Slab"/>
                <a:sym typeface="Roboto Slab"/>
              </a:defRPr>
            </a:pPr>
            <a:r>
              <a:t>·    Broad spectrum antibiotics and anti-cyclooxygenases is given while waiting for culture results.</a:t>
            </a:r>
          </a:p>
        </p:txBody>
      </p:sp>
      <p:sp>
        <p:nvSpPr>
          <p:cNvPr id="535" name="Google Shape;497;p49"/>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36" name="Google Shape;498;p49"/>
          <p:cNvSpPr txBox="1"/>
          <p:nvPr>
            <p:ph type="title"/>
          </p:nvPr>
        </p:nvSpPr>
        <p:spPr>
          <a:xfrm>
            <a:off x="441125" y="298000"/>
            <a:ext cx="4326600" cy="1041600"/>
          </a:xfrm>
          <a:prstGeom prst="rect">
            <a:avLst/>
          </a:prstGeom>
          <a:ln w="28575">
            <a:solidFill>
              <a:srgbClr val="E06666"/>
            </a:solidFill>
            <a:round/>
          </a:ln>
        </p:spPr>
        <p:txBody>
          <a:bodyPr anchor="ctr"/>
          <a:lstStyle>
            <a:lvl1pPr algn="ctr">
              <a:defRPr b="1" sz="2600">
                <a:solidFill>
                  <a:srgbClr val="666666"/>
                </a:solidFill>
              </a:defRPr>
            </a:lvl1pPr>
          </a:lstStyle>
          <a:p>
            <a:pPr/>
            <a:r>
              <a:t>Suppurative/ Purulent inflammation.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Google Shape;80;p14"/>
          <p:cNvSpPr txBox="1"/>
          <p:nvPr>
            <p:ph type="title"/>
          </p:nvPr>
        </p:nvSpPr>
        <p:spPr>
          <a:xfrm>
            <a:off x="453899" y="921575"/>
            <a:ext cx="2018402" cy="646201"/>
          </a:xfrm>
          <a:prstGeom prst="rect">
            <a:avLst/>
          </a:prstGeom>
          <a:ln w="28575">
            <a:solidFill>
              <a:srgbClr val="E06666"/>
            </a:solidFill>
            <a:round/>
          </a:ln>
        </p:spPr>
        <p:txBody>
          <a:bodyPr/>
          <a:lstStyle>
            <a:lvl1pPr algn="ctr">
              <a:defRPr b="1">
                <a:solidFill>
                  <a:srgbClr val="434343"/>
                </a:solidFill>
              </a:defRPr>
            </a:lvl1pPr>
          </a:lstStyle>
          <a:p>
            <a:pPr/>
            <a:r>
              <a:t>Objectives:</a:t>
            </a:r>
          </a:p>
        </p:txBody>
      </p:sp>
      <p:sp>
        <p:nvSpPr>
          <p:cNvPr id="120" name="Google Shape;81;p14"/>
          <p:cNvSpPr txBox="1"/>
          <p:nvPr>
            <p:ph type="body" idx="1"/>
          </p:nvPr>
        </p:nvSpPr>
        <p:spPr>
          <a:xfrm>
            <a:off x="1047424" y="1345174"/>
            <a:ext cx="6042000" cy="7636800"/>
          </a:xfrm>
          <a:prstGeom prst="rect">
            <a:avLst/>
          </a:prstGeom>
        </p:spPr>
        <p:txBody>
          <a:bodyPr/>
          <a:lstStyle/>
          <a:p>
            <a:pPr marL="0" indent="457200">
              <a:spcBef>
                <a:spcPts val="0"/>
              </a:spcBef>
              <a:buSzTx/>
              <a:buNone/>
            </a:pPr>
            <a:endParaRPr b="1" sz="1800">
              <a:solidFill>
                <a:srgbClr val="000000"/>
              </a:solidFill>
              <a:latin typeface="Roboto Slab"/>
              <a:ea typeface="Roboto Slab"/>
              <a:cs typeface="Roboto Slab"/>
              <a:sym typeface="Roboto Slab"/>
            </a:endParaRPr>
          </a:p>
          <a:p>
            <a:pPr indent="-342900">
              <a:spcBef>
                <a:spcPts val="0"/>
              </a:spcBef>
              <a:buClr>
                <a:srgbClr val="000000"/>
              </a:buClr>
              <a:buSzPts val="1800"/>
              <a:buFont typeface="Helvetica"/>
              <a:buChar char="➔"/>
              <a:defRPr sz="1800">
                <a:solidFill>
                  <a:srgbClr val="000000"/>
                </a:solidFill>
                <a:latin typeface="Roboto Slab"/>
                <a:ea typeface="Roboto Slab"/>
                <a:cs typeface="Roboto Slab"/>
                <a:sym typeface="Roboto Slab"/>
              </a:defRPr>
            </a:pPr>
            <a:r>
              <a:t>Define inflammation.</a:t>
            </a:r>
          </a:p>
          <a:p>
            <a:pPr indent="-342900">
              <a:spcBef>
                <a:spcPts val="0"/>
              </a:spcBef>
              <a:buClr>
                <a:srgbClr val="000000"/>
              </a:buClr>
              <a:buSzPts val="1800"/>
              <a:buFont typeface="Helvetica"/>
              <a:buChar char="➔"/>
              <a:defRPr sz="1800">
                <a:solidFill>
                  <a:srgbClr val="000000"/>
                </a:solidFill>
                <a:latin typeface="Roboto Slab"/>
                <a:ea typeface="Roboto Slab"/>
                <a:cs typeface="Roboto Slab"/>
                <a:sym typeface="Roboto Slab"/>
              </a:defRPr>
            </a:pPr>
            <a:r>
              <a:t>List cells &amp; molecules that play important roles in inflammation.</a:t>
            </a:r>
          </a:p>
          <a:p>
            <a:pPr indent="-342900">
              <a:spcBef>
                <a:spcPts val="0"/>
              </a:spcBef>
              <a:buClr>
                <a:srgbClr val="000000"/>
              </a:buClr>
              <a:buSzPts val="1800"/>
              <a:buFont typeface="Helvetica"/>
              <a:buChar char="➔"/>
              <a:defRPr sz="1800">
                <a:solidFill>
                  <a:srgbClr val="000000"/>
                </a:solidFill>
                <a:latin typeface="Roboto Slab"/>
                <a:ea typeface="Roboto Slab"/>
                <a:cs typeface="Roboto Slab"/>
                <a:sym typeface="Roboto Slab"/>
              </a:defRPr>
            </a:pPr>
            <a:r>
              <a:t>Types of inflammation: acute and chronic inflammation.</a:t>
            </a:r>
          </a:p>
          <a:p>
            <a:pPr indent="-342900">
              <a:spcBef>
                <a:spcPts val="0"/>
              </a:spcBef>
              <a:buClr>
                <a:srgbClr val="000000"/>
              </a:buClr>
              <a:buSzPts val="1800"/>
              <a:buFont typeface="Helvetica"/>
              <a:buChar char="➔"/>
              <a:defRPr sz="1800">
                <a:solidFill>
                  <a:srgbClr val="000000"/>
                </a:solidFill>
                <a:latin typeface="Roboto Slab"/>
                <a:ea typeface="Roboto Slab"/>
                <a:cs typeface="Roboto Slab"/>
                <a:sym typeface="Roboto Slab"/>
              </a:defRPr>
            </a:pPr>
            <a:r>
              <a:t>Recognize the cardinal signs of inflammation.</a:t>
            </a:r>
          </a:p>
          <a:p>
            <a:pPr indent="-342900">
              <a:spcBef>
                <a:spcPts val="0"/>
              </a:spcBef>
              <a:buClr>
                <a:srgbClr val="000000"/>
              </a:buClr>
              <a:buSzPts val="1800"/>
              <a:buFont typeface="Helvetica"/>
              <a:buChar char="➔"/>
              <a:defRPr sz="1800">
                <a:solidFill>
                  <a:srgbClr val="000000"/>
                </a:solidFill>
                <a:latin typeface="Roboto Slab"/>
                <a:ea typeface="Roboto Slab"/>
                <a:cs typeface="Roboto Slab"/>
                <a:sym typeface="Roboto Slab"/>
              </a:defRPr>
            </a:pPr>
            <a:r>
              <a:t>Describe the sequence of vascular changes in acute inflammation (vasodilation, increased permeability) and their purpose.</a:t>
            </a:r>
          </a:p>
          <a:p>
            <a:pPr indent="-342900">
              <a:spcBef>
                <a:spcPts val="0"/>
              </a:spcBef>
              <a:buClr>
                <a:srgbClr val="000000"/>
              </a:buClr>
              <a:buSzPts val="1800"/>
              <a:buFont typeface="Helvetica"/>
              <a:buChar char="➔"/>
              <a:defRPr sz="1800">
                <a:solidFill>
                  <a:srgbClr val="000000"/>
                </a:solidFill>
                <a:latin typeface="Roboto Slab"/>
                <a:ea typeface="Roboto Slab"/>
                <a:cs typeface="Roboto Slab"/>
                <a:sym typeface="Roboto Slab"/>
              </a:defRPr>
            </a:pPr>
            <a:r>
              <a:t>Compare normal capillary exchanges with exchange during inflammatory response.</a:t>
            </a:r>
          </a:p>
          <a:p>
            <a:pPr indent="-342900">
              <a:spcBef>
                <a:spcPts val="0"/>
              </a:spcBef>
              <a:buClr>
                <a:srgbClr val="000000"/>
              </a:buClr>
              <a:buSzPts val="1800"/>
              <a:buFont typeface="Helvetica"/>
              <a:buChar char="➔"/>
              <a:defRPr sz="1800">
                <a:solidFill>
                  <a:srgbClr val="000000"/>
                </a:solidFill>
                <a:latin typeface="Roboto Slab"/>
                <a:ea typeface="Roboto Slab"/>
                <a:cs typeface="Roboto Slab"/>
                <a:sym typeface="Roboto Slab"/>
              </a:defRPr>
            </a:pPr>
            <a:r>
              <a:t>Define the terms edema, transudate, and exudate.</a:t>
            </a:r>
          </a:p>
          <a:p>
            <a:pPr indent="-342900">
              <a:spcBef>
                <a:spcPts val="0"/>
              </a:spcBef>
              <a:buClr>
                <a:srgbClr val="000000"/>
              </a:buClr>
              <a:buSzPts val="1800"/>
              <a:buFont typeface="Helvetica"/>
              <a:buChar char="➔"/>
              <a:defRPr sz="1800">
                <a:latin typeface="Roboto Slab"/>
                <a:ea typeface="Roboto Slab"/>
                <a:cs typeface="Roboto Slab"/>
                <a:sym typeface="Roboto Slab"/>
              </a:defRPr>
            </a:pPr>
            <a:r>
              <a:t>Describe the steps involved in extravasation of leukocytes from the blood to the tissues.</a:t>
            </a:r>
          </a:p>
          <a:p>
            <a:pPr indent="-342900">
              <a:spcBef>
                <a:spcPts val="0"/>
              </a:spcBef>
              <a:buClr>
                <a:srgbClr val="000000"/>
              </a:buClr>
              <a:buSzPts val="1800"/>
              <a:buFont typeface="Helvetica"/>
              <a:buChar char="➔"/>
              <a:defRPr sz="1800">
                <a:latin typeface="Roboto Slab"/>
                <a:ea typeface="Roboto Slab"/>
                <a:cs typeface="Roboto Slab"/>
                <a:sym typeface="Roboto Slab"/>
              </a:defRPr>
            </a:pPr>
            <a:r>
              <a:t>Know the steps at which selectins and integrins act.</a:t>
            </a:r>
          </a:p>
          <a:p>
            <a:pPr indent="-342900">
              <a:spcBef>
                <a:spcPts val="0"/>
              </a:spcBef>
              <a:buClr>
                <a:srgbClr val="000000"/>
              </a:buClr>
              <a:buSzPts val="1800"/>
              <a:buFont typeface="Helvetica"/>
              <a:buChar char="➔"/>
              <a:defRPr sz="1800">
                <a:latin typeface="Roboto Slab"/>
                <a:ea typeface="Roboto Slab"/>
                <a:cs typeface="Roboto Slab"/>
                <a:sym typeface="Roboto Slab"/>
              </a:defRPr>
            </a:pPr>
            <a:r>
              <a:t>Describe the meaning and utility of chemotaxis. Understand the role that chemokines play in inflammation.</a:t>
            </a:r>
          </a:p>
          <a:p>
            <a:pPr indent="-342900">
              <a:spcBef>
                <a:spcPts val="0"/>
              </a:spcBef>
              <a:buClr>
                <a:srgbClr val="000000"/>
              </a:buClr>
              <a:buSzPts val="1800"/>
              <a:buFont typeface="Helvetica"/>
              <a:buChar char="➔"/>
              <a:defRPr sz="1800">
                <a:latin typeface="Roboto Slab"/>
                <a:ea typeface="Roboto Slab"/>
                <a:cs typeface="Roboto Slab"/>
                <a:sym typeface="Roboto Slab"/>
              </a:defRPr>
            </a:pPr>
            <a:r>
              <a:t>Describe the steps involved in phagocytosis and the role of IgG and C3b as opsonins and receptors.</a:t>
            </a:r>
          </a:p>
          <a:p>
            <a:pPr indent="-342900">
              <a:spcBef>
                <a:spcPts val="0"/>
              </a:spcBef>
              <a:buClr>
                <a:srgbClr val="000000"/>
              </a:buClr>
              <a:buSzPts val="1800"/>
              <a:buFont typeface="Helvetica"/>
              <a:buChar char="➔"/>
              <a:defRPr sz="1800">
                <a:latin typeface="Roboto Slab"/>
                <a:ea typeface="Roboto Slab"/>
                <a:cs typeface="Roboto Slab"/>
                <a:sym typeface="Roboto Slab"/>
              </a:defRPr>
            </a:pPr>
            <a:r>
              <a:t>List the mechanisms of microbial killing.</a:t>
            </a:r>
          </a:p>
          <a:p>
            <a:pPr indent="-342900">
              <a:spcBef>
                <a:spcPts val="0"/>
              </a:spcBef>
              <a:buClr>
                <a:srgbClr val="000000"/>
              </a:buClr>
              <a:buSzPts val="1800"/>
              <a:buFont typeface="Helvetica"/>
              <a:buChar char="➔"/>
              <a:defRPr sz="1800">
                <a:latin typeface="Roboto Slab"/>
                <a:ea typeface="Roboto Slab"/>
                <a:cs typeface="Roboto Slab"/>
                <a:sym typeface="Roboto Slab"/>
              </a:defRPr>
            </a:pPr>
            <a:r>
              <a:t>Know various defects in leukocyte function.</a:t>
            </a:r>
          </a:p>
        </p:txBody>
      </p:sp>
      <p:sp>
        <p:nvSpPr>
          <p:cNvPr id="121" name="Google Shape;82;p14"/>
          <p:cNvSpPr txBox="1"/>
          <p:nvPr>
            <p:ph type="sldNum" sz="quarter" idx="2"/>
          </p:nvPr>
        </p:nvSpPr>
        <p:spPr>
          <a:xfrm>
            <a:off x="-1" y="10306050"/>
            <a:ext cx="287372" cy="3860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8" name="Google Shape;503;p50"/>
          <p:cNvSpPr txBox="1"/>
          <p:nvPr>
            <p:ph type="body" idx="1"/>
          </p:nvPr>
        </p:nvSpPr>
        <p:spPr>
          <a:xfrm>
            <a:off x="895025" y="774350"/>
            <a:ext cx="6216901" cy="8674201"/>
          </a:xfrm>
          <a:prstGeom prst="rect">
            <a:avLst/>
          </a:prstGeom>
        </p:spPr>
        <p:txBody>
          <a:bodyPr/>
          <a:lstStyle/>
          <a:p>
            <a:pPr marL="0" indent="0" defTabSz="886968">
              <a:spcBef>
                <a:spcPts val="500"/>
              </a:spcBef>
              <a:buSzTx/>
              <a:buNone/>
              <a:defRPr sz="1746"/>
            </a:pPr>
            <a:r>
              <a:t>	</a:t>
            </a:r>
          </a:p>
          <a:p>
            <a:pPr marL="0" indent="0" defTabSz="886968">
              <a:spcBef>
                <a:spcPts val="500"/>
              </a:spcBef>
              <a:buSzTx/>
              <a:buNone/>
              <a:defRPr sz="1940"/>
            </a:pPr>
            <a:endParaRPr sz="1746">
              <a:solidFill>
                <a:schemeClr val="accent5"/>
              </a:solidFill>
              <a:latin typeface="Roboto Slab"/>
              <a:ea typeface="Roboto Slab"/>
              <a:cs typeface="Roboto Slab"/>
              <a:sym typeface="Roboto Slab"/>
            </a:endParaRPr>
          </a:p>
          <a:p>
            <a:pPr marL="0" indent="0" defTabSz="886968">
              <a:spcBef>
                <a:spcPts val="500"/>
              </a:spcBef>
              <a:buSzTx/>
              <a:buNone/>
              <a:defRPr b="1" sz="1746">
                <a:latin typeface="Roboto Slab"/>
                <a:ea typeface="Roboto Slab"/>
                <a:cs typeface="Roboto Slab"/>
                <a:sym typeface="Roboto Slab"/>
              </a:defRPr>
            </a:pPr>
            <a:r>
              <a:t>Examples of  Suppurative inflammation:</a:t>
            </a:r>
          </a:p>
          <a:p>
            <a:pPr marL="0" indent="0" defTabSz="886968">
              <a:spcBef>
                <a:spcPts val="500"/>
              </a:spcBef>
              <a:buSzTx/>
              <a:buNone/>
              <a:defRPr sz="1940"/>
            </a:pPr>
            <a:endParaRPr sz="1746">
              <a:latin typeface="Roboto Slab"/>
              <a:ea typeface="Roboto Slab"/>
              <a:cs typeface="Roboto Slab"/>
              <a:sym typeface="Roboto Slab"/>
            </a:endParaRPr>
          </a:p>
          <a:p>
            <a:pPr marL="0" indent="0" defTabSz="886968">
              <a:spcBef>
                <a:spcPts val="500"/>
              </a:spcBef>
              <a:buSzTx/>
              <a:buNone/>
              <a:defRPr sz="1940"/>
            </a:pPr>
            <a:endParaRPr sz="1746">
              <a:latin typeface="Roboto Slab"/>
              <a:ea typeface="Roboto Slab"/>
              <a:cs typeface="Roboto Slab"/>
              <a:sym typeface="Roboto Slab"/>
            </a:endParaRPr>
          </a:p>
          <a:p>
            <a:pPr marL="0" indent="0" defTabSz="886968">
              <a:spcBef>
                <a:spcPts val="500"/>
              </a:spcBef>
              <a:buSzTx/>
              <a:buNone/>
              <a:defRPr sz="1940"/>
            </a:pPr>
            <a:endParaRPr sz="1746">
              <a:latin typeface="Roboto Slab"/>
              <a:ea typeface="Roboto Slab"/>
              <a:cs typeface="Roboto Slab"/>
              <a:sym typeface="Roboto Slab"/>
            </a:endParaRPr>
          </a:p>
          <a:p>
            <a:pPr marL="0" indent="0" defTabSz="886968">
              <a:spcBef>
                <a:spcPts val="500"/>
              </a:spcBef>
              <a:buSzTx/>
              <a:buNone/>
              <a:defRPr sz="1940"/>
            </a:pPr>
            <a:endParaRPr sz="1746">
              <a:latin typeface="Roboto Slab"/>
              <a:ea typeface="Roboto Slab"/>
              <a:cs typeface="Roboto Slab"/>
              <a:sym typeface="Roboto Slab"/>
            </a:endParaRPr>
          </a:p>
          <a:p>
            <a:pPr marL="443484" indent="-332613" defTabSz="886968">
              <a:spcBef>
                <a:spcPts val="500"/>
              </a:spcBef>
              <a:buClr>
                <a:srgbClr val="000000"/>
              </a:buClr>
              <a:buSzPts val="1700"/>
              <a:buFontTx/>
              <a:buAutoNum type="arabicParenR" startAt="1"/>
              <a:defRPr sz="1746">
                <a:latin typeface="Roboto Slab"/>
                <a:ea typeface="Roboto Slab"/>
                <a:cs typeface="Roboto Slab"/>
                <a:sym typeface="Roboto Slab"/>
              </a:defRPr>
            </a:pPr>
            <a:r>
              <a:t>Ulcer: </a:t>
            </a:r>
          </a:p>
          <a:p>
            <a:pPr marL="0" indent="0" defTabSz="886968">
              <a:spcBef>
                <a:spcPts val="500"/>
              </a:spcBef>
              <a:buSzTx/>
              <a:buNone/>
              <a:defRPr sz="1746">
                <a:latin typeface="Roboto Slab"/>
                <a:ea typeface="Roboto Slab"/>
                <a:cs typeface="Roboto Slab"/>
                <a:sym typeface="Roboto Slab"/>
              </a:defRPr>
            </a:pPr>
            <a:r>
              <a:t>A local defect (hole) on the surface of an organ or tissue. It produces necrotic cells and sloughing 15(an exclusion of dead layer).</a:t>
            </a:r>
          </a:p>
          <a:p>
            <a:pPr marL="0" indent="0" defTabSz="886968">
              <a:spcBef>
                <a:spcPts val="500"/>
              </a:spcBef>
              <a:buSzTx/>
              <a:buNone/>
              <a:defRPr sz="1746">
                <a:latin typeface="+mj-lt"/>
                <a:ea typeface="+mj-ea"/>
                <a:cs typeface="+mj-cs"/>
                <a:sym typeface="Arial"/>
              </a:defRPr>
            </a:pPr>
            <a:r>
              <a:t>Microscopically: we find </a:t>
            </a:r>
            <a:r>
              <a:rPr>
                <a:solidFill>
                  <a:srgbClr val="FF0000"/>
                </a:solidFill>
              </a:rPr>
              <a:t>epithelial necrosis fibrin </a:t>
            </a:r>
            <a:r>
              <a:t>and some </a:t>
            </a:r>
            <a:r>
              <a:rPr>
                <a:solidFill>
                  <a:srgbClr val="FF0000"/>
                </a:solidFill>
              </a:rPr>
              <a:t>acute inflammatory cells </a:t>
            </a:r>
            <a:r>
              <a:t>on the surface and under it, a </a:t>
            </a:r>
            <a:r>
              <a:rPr>
                <a:solidFill>
                  <a:srgbClr val="FF0000"/>
                </a:solidFill>
              </a:rPr>
              <a:t>layer of inflammatory vascular granulation tissue.</a:t>
            </a:r>
            <a:endParaRPr>
              <a:solidFill>
                <a:srgbClr val="FF0000"/>
              </a:solidFill>
            </a:endParaRPr>
          </a:p>
          <a:p>
            <a:pPr marL="0" indent="0" defTabSz="886968">
              <a:spcBef>
                <a:spcPts val="500"/>
              </a:spcBef>
              <a:buSzTx/>
              <a:buNone/>
              <a:defRPr sz="1746">
                <a:latin typeface="+mj-lt"/>
                <a:ea typeface="+mj-ea"/>
                <a:cs typeface="+mj-cs"/>
                <a:sym typeface="Arial"/>
              </a:defRPr>
            </a:pPr>
            <a:r>
              <a:t>it is vascular because chronic inflammation is associated with </a:t>
            </a:r>
            <a:r>
              <a:rPr>
                <a:solidFill>
                  <a:srgbClr val="4A86E8"/>
                </a:solidFill>
              </a:rPr>
              <a:t>angiogenesis </a:t>
            </a:r>
            <a:r>
              <a:t>(formation of new blood vessels) so he has a vascular growth factor.</a:t>
            </a:r>
          </a:p>
          <a:p>
            <a:pPr marL="0" indent="0" defTabSz="886968">
              <a:spcBef>
                <a:spcPts val="500"/>
              </a:spcBef>
              <a:buSzTx/>
              <a:buNone/>
              <a:defRPr sz="1746">
                <a:solidFill>
                  <a:schemeClr val="accent5"/>
                </a:solidFill>
                <a:latin typeface="+mj-lt"/>
                <a:ea typeface="+mj-ea"/>
                <a:cs typeface="+mj-cs"/>
                <a:sym typeface="Arial"/>
              </a:defRPr>
            </a:pPr>
            <a:r>
              <a:t>Ulcers: defect of surface epithelium.</a:t>
            </a:r>
          </a:p>
          <a:p>
            <a:pPr marL="0" indent="0" defTabSz="886968">
              <a:spcBef>
                <a:spcPts val="500"/>
              </a:spcBef>
              <a:buSzTx/>
              <a:buNone/>
              <a:defRPr sz="1940"/>
            </a:pPr>
            <a:endParaRPr sz="1746"/>
          </a:p>
          <a:p>
            <a:pPr marL="0" indent="0" defTabSz="886968">
              <a:spcBef>
                <a:spcPts val="500"/>
              </a:spcBef>
              <a:buSzTx/>
              <a:buNone/>
              <a:defRPr sz="1746">
                <a:latin typeface="Roboto Slab"/>
                <a:ea typeface="Roboto Slab"/>
                <a:cs typeface="Roboto Slab"/>
                <a:sym typeface="Roboto Slab"/>
              </a:defRPr>
            </a:pPr>
            <a:r>
              <a:t>2)  Sinus: </a:t>
            </a:r>
          </a:p>
          <a:p>
            <a:pPr marL="0" indent="0" defTabSz="886968">
              <a:spcBef>
                <a:spcPts val="500"/>
              </a:spcBef>
              <a:buSzTx/>
              <a:buNone/>
              <a:defRPr sz="1940"/>
            </a:pPr>
            <a:endParaRPr sz="1746">
              <a:latin typeface="Roboto Slab"/>
              <a:ea typeface="Roboto Slab"/>
              <a:cs typeface="Roboto Slab"/>
              <a:sym typeface="Roboto Slab"/>
            </a:endParaRPr>
          </a:p>
          <a:p>
            <a:pPr marL="0" indent="0" defTabSz="886968">
              <a:spcBef>
                <a:spcPts val="500"/>
              </a:spcBef>
              <a:buSzTx/>
              <a:buNone/>
              <a:defRPr sz="1746">
                <a:latin typeface="Roboto Slab"/>
                <a:ea typeface="Roboto Slab"/>
                <a:cs typeface="Roboto Slab"/>
                <a:sym typeface="Roboto Slab"/>
              </a:defRPr>
            </a:pPr>
            <a:r>
              <a:t>Inflammatory tract with </a:t>
            </a:r>
            <a:r>
              <a:rPr>
                <a:solidFill>
                  <a:srgbClr val="FF0000"/>
                </a:solidFill>
              </a:rPr>
              <a:t>one opening</a:t>
            </a:r>
            <a:r>
              <a:t> (pilonidal sinus in the lower back). It contains pus + ingrown hairs (foreign body) chronic inflammatory reaction (very common)</a:t>
            </a:r>
          </a:p>
          <a:p>
            <a:pPr marL="0" indent="0" defTabSz="886968">
              <a:spcBef>
                <a:spcPts val="500"/>
              </a:spcBef>
              <a:buSzTx/>
              <a:buNone/>
              <a:defRPr sz="1746">
                <a:latin typeface="Roboto Slab"/>
                <a:ea typeface="Roboto Slab"/>
                <a:cs typeface="Roboto Slab"/>
                <a:sym typeface="Roboto Slab"/>
              </a:defRPr>
            </a:pPr>
            <a:r>
              <a:t>- </a:t>
            </a:r>
            <a:r>
              <a:rPr>
                <a:solidFill>
                  <a:srgbClr val="FF0000"/>
                </a:solidFill>
              </a:rPr>
              <a:t>Acute Inflammation </a:t>
            </a:r>
            <a:endParaRPr>
              <a:solidFill>
                <a:srgbClr val="FF0000"/>
              </a:solidFill>
            </a:endParaRPr>
          </a:p>
          <a:p>
            <a:pPr marL="0" indent="0" defTabSz="886968">
              <a:spcBef>
                <a:spcPts val="500"/>
              </a:spcBef>
              <a:buSzTx/>
              <a:buNone/>
              <a:defRPr sz="1746">
                <a:solidFill>
                  <a:schemeClr val="accent5"/>
                </a:solidFill>
                <a:latin typeface="+mj-lt"/>
                <a:ea typeface="+mj-ea"/>
                <a:cs typeface="+mj-cs"/>
                <a:sym typeface="Arial"/>
              </a:defRPr>
            </a:pPr>
            <a:r>
              <a:t>Sinus : mostly one opening towards the skin and usually pus forming for drainage.</a:t>
            </a:r>
          </a:p>
        </p:txBody>
      </p:sp>
      <p:sp>
        <p:nvSpPr>
          <p:cNvPr id="539" name="Google Shape;504;p5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0" name="Google Shape;505;p50" descr="Google Shape;505;p50"/>
          <p:cNvPicPr>
            <a:picLocks noChangeAspect="1"/>
          </p:cNvPicPr>
          <p:nvPr/>
        </p:nvPicPr>
        <p:blipFill>
          <a:blip r:embed="rId2">
            <a:extLst/>
          </a:blip>
          <a:stretch>
            <a:fillRect/>
          </a:stretch>
        </p:blipFill>
        <p:spPr>
          <a:xfrm>
            <a:off x="5094499" y="6250875"/>
            <a:ext cx="1585227" cy="1540627"/>
          </a:xfrm>
          <a:prstGeom prst="rect">
            <a:avLst/>
          </a:prstGeom>
          <a:ln w="12700">
            <a:miter lim="400000"/>
          </a:ln>
        </p:spPr>
      </p:pic>
      <p:pic>
        <p:nvPicPr>
          <p:cNvPr id="541" name="Google Shape;506;p50" descr="Google Shape;506;p50"/>
          <p:cNvPicPr>
            <a:picLocks noChangeAspect="1"/>
          </p:cNvPicPr>
          <p:nvPr/>
        </p:nvPicPr>
        <p:blipFill>
          <a:blip r:embed="rId3">
            <a:extLst/>
          </a:blip>
          <a:stretch>
            <a:fillRect/>
          </a:stretch>
        </p:blipFill>
        <p:spPr>
          <a:xfrm>
            <a:off x="3218488" y="2074726"/>
            <a:ext cx="3461275" cy="951851"/>
          </a:xfrm>
          <a:prstGeom prst="rect">
            <a:avLst/>
          </a:prstGeom>
          <a:ln w="12700">
            <a:miter lim="400000"/>
          </a:ln>
        </p:spPr>
      </p:pic>
      <p:sp>
        <p:nvSpPr>
          <p:cNvPr id="542" name="Google Shape;507;p50"/>
          <p:cNvSpPr txBox="1"/>
          <p:nvPr>
            <p:ph type="title"/>
          </p:nvPr>
        </p:nvSpPr>
        <p:spPr>
          <a:xfrm>
            <a:off x="441125" y="298000"/>
            <a:ext cx="4326600" cy="1041600"/>
          </a:xfrm>
          <a:prstGeom prst="rect">
            <a:avLst/>
          </a:prstGeom>
          <a:ln w="28575">
            <a:solidFill>
              <a:srgbClr val="E06666"/>
            </a:solidFill>
            <a:round/>
          </a:ln>
        </p:spPr>
        <p:txBody>
          <a:bodyPr anchor="ctr"/>
          <a:lstStyle>
            <a:lvl1pPr algn="ctr">
              <a:defRPr b="1" sz="2600">
                <a:solidFill>
                  <a:srgbClr val="666666"/>
                </a:solidFill>
              </a:defRPr>
            </a:lvl1pPr>
          </a:lstStyle>
          <a:p>
            <a:pPr/>
            <a:r>
              <a:t>Suppurative/ Purulent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4" name="Google Shape;512;p51"/>
          <p:cNvSpPr txBox="1"/>
          <p:nvPr>
            <p:ph type="body" idx="1"/>
          </p:nvPr>
        </p:nvSpPr>
        <p:spPr>
          <a:xfrm>
            <a:off x="1043949" y="1435849"/>
            <a:ext cx="6175502" cy="8012702"/>
          </a:xfrm>
          <a:prstGeom prst="rect">
            <a:avLst/>
          </a:prstGeom>
        </p:spPr>
        <p:txBody>
          <a:bodyPr/>
          <a:lstStyle/>
          <a:p>
            <a:pPr marL="0" indent="0">
              <a:buSzTx/>
              <a:buNone/>
            </a:pPr>
            <a:endParaRPr>
              <a:solidFill>
                <a:srgbClr val="FF0000"/>
              </a:solidFill>
              <a:latin typeface="Roboto Slab"/>
              <a:ea typeface="Roboto Slab"/>
              <a:cs typeface="Roboto Slab"/>
              <a:sym typeface="Roboto Slab"/>
            </a:endParaRPr>
          </a:p>
          <a:p>
            <a:pPr marL="0" indent="0">
              <a:buSzTx/>
              <a:buNone/>
              <a:defRPr sz="1800">
                <a:latin typeface="Roboto Slab"/>
                <a:ea typeface="Roboto Slab"/>
                <a:cs typeface="Roboto Slab"/>
                <a:sym typeface="Roboto Slab"/>
              </a:defRPr>
            </a:pPr>
            <a:r>
              <a:t>3) Fistula:</a:t>
            </a:r>
          </a:p>
          <a:p>
            <a:pPr marL="0" indent="0" rtl="1">
              <a:buSzTx/>
              <a:buNone/>
              <a:defRPr>
                <a:solidFill>
                  <a:srgbClr val="666666"/>
                </a:solidFill>
                <a:latin typeface="Roboto Slab"/>
                <a:ea typeface="Roboto Slab"/>
                <a:cs typeface="Roboto Slab"/>
                <a:sym typeface="Roboto Slab"/>
              </a:defRPr>
            </a:pPr>
            <a:r>
              <a:t>-ناسور شرجي و يسبب  حكة وافرازات تلوث الملابس  </a:t>
            </a:r>
          </a:p>
          <a:p>
            <a:pPr marL="0" indent="0">
              <a:buSzTx/>
              <a:buNone/>
              <a:defRPr>
                <a:solidFill>
                  <a:srgbClr val="FF0000"/>
                </a:solidFill>
                <a:latin typeface="Roboto Slab"/>
                <a:ea typeface="Roboto Slab"/>
                <a:cs typeface="Roboto Slab"/>
                <a:sym typeface="Roboto Slab"/>
              </a:defRPr>
            </a:pPr>
            <a:r>
              <a:t>Chronic</a:t>
            </a:r>
            <a:r>
              <a:rPr>
                <a:solidFill>
                  <a:srgbClr val="111111"/>
                </a:solidFill>
              </a:rPr>
              <a:t> inflammatory tract that has </a:t>
            </a:r>
            <a:r>
              <a:t>two openings</a:t>
            </a:r>
            <a:r>
              <a:rPr>
                <a:solidFill>
                  <a:srgbClr val="111111"/>
                </a:solidFill>
              </a:rPr>
              <a:t> between two various epithelia (usually starts from the colon and open in the skin  (very  common)</a:t>
            </a:r>
          </a:p>
          <a:p>
            <a:pPr marL="0" indent="0">
              <a:buSzTx/>
              <a:buNone/>
              <a:defRPr>
                <a:solidFill>
                  <a:srgbClr val="FF0000"/>
                </a:solidFill>
                <a:latin typeface="Roboto Slab"/>
                <a:ea typeface="Roboto Slab"/>
                <a:cs typeface="Roboto Slab"/>
                <a:sym typeface="Roboto Slab"/>
              </a:defRPr>
            </a:pPr>
            <a:r>
              <a:t>( nonspecific )</a:t>
            </a:r>
          </a:p>
          <a:p>
            <a:pPr marL="0" indent="0">
              <a:buSzTx/>
              <a:buNone/>
              <a:defRPr>
                <a:solidFill>
                  <a:srgbClr val="274E13"/>
                </a:solidFill>
                <a:latin typeface="Roboto Slab"/>
                <a:ea typeface="Roboto Slab"/>
                <a:cs typeface="Roboto Slab"/>
                <a:sym typeface="Roboto Slab"/>
              </a:defRPr>
            </a:pPr>
            <a:r>
              <a:t>2 Opening one inside and one outside </a:t>
            </a:r>
          </a:p>
          <a:p>
            <a:pPr marL="0" indent="0">
              <a:buSzTx/>
              <a:buNone/>
              <a:defRPr sz="1800">
                <a:latin typeface="Roboto Slab"/>
                <a:ea typeface="Roboto Slab"/>
                <a:cs typeface="Roboto Slab"/>
                <a:sym typeface="Roboto Slab"/>
              </a:defRPr>
            </a:pPr>
            <a:r>
              <a:t>4) Cellulitis: </a:t>
            </a:r>
          </a:p>
          <a:p>
            <a:pPr marL="0" indent="0">
              <a:buSzTx/>
              <a:buNone/>
            </a:pPr>
            <a:r>
              <a:t>- </a:t>
            </a:r>
            <a:r>
              <a:rPr>
                <a:latin typeface="Roboto Slab"/>
                <a:ea typeface="Roboto Slab"/>
                <a:cs typeface="Roboto Slab"/>
                <a:sym typeface="Roboto Slab"/>
              </a:rPr>
              <a:t>Inflammation in the interstitial underneath the skin because of bacteria </a:t>
            </a:r>
            <a:endParaRPr>
              <a:latin typeface="Roboto Slab"/>
              <a:ea typeface="Roboto Slab"/>
              <a:cs typeface="Roboto Slab"/>
              <a:sym typeface="Roboto Slab"/>
            </a:endParaRPr>
          </a:p>
          <a:p>
            <a:pPr marL="0" indent="0">
              <a:buSzTx/>
              <a:buNone/>
              <a:defRPr>
                <a:solidFill>
                  <a:srgbClr val="274E13"/>
                </a:solidFill>
                <a:latin typeface="+mj-lt"/>
                <a:ea typeface="+mj-ea"/>
                <a:cs typeface="+mj-cs"/>
                <a:sym typeface="Arial"/>
              </a:defRPr>
            </a:pPr>
            <a:r>
              <a:t>Cellulitis : is an acute inflammation in a wide area or is an acute inflammation that spreads to the surrounding tissue.</a:t>
            </a:r>
          </a:p>
        </p:txBody>
      </p:sp>
      <p:sp>
        <p:nvSpPr>
          <p:cNvPr id="545" name="Google Shape;513;p5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46" name="Google Shape;514;p51" descr="Google Shape;514;p51"/>
          <p:cNvPicPr>
            <a:picLocks noChangeAspect="1"/>
          </p:cNvPicPr>
          <p:nvPr/>
        </p:nvPicPr>
        <p:blipFill>
          <a:blip r:embed="rId2">
            <a:extLst/>
          </a:blip>
          <a:stretch>
            <a:fillRect/>
          </a:stretch>
        </p:blipFill>
        <p:spPr>
          <a:xfrm>
            <a:off x="1630099" y="6953725"/>
            <a:ext cx="5003201" cy="3313226"/>
          </a:xfrm>
          <a:prstGeom prst="rect">
            <a:avLst/>
          </a:prstGeom>
          <a:ln w="12700">
            <a:miter lim="400000"/>
          </a:ln>
        </p:spPr>
      </p:pic>
      <p:sp>
        <p:nvSpPr>
          <p:cNvPr id="547" name="Google Shape;515;p51"/>
          <p:cNvSpPr txBox="1"/>
          <p:nvPr>
            <p:ph type="title"/>
          </p:nvPr>
        </p:nvSpPr>
        <p:spPr>
          <a:xfrm>
            <a:off x="441125" y="298000"/>
            <a:ext cx="4326600" cy="1041600"/>
          </a:xfrm>
          <a:prstGeom prst="rect">
            <a:avLst/>
          </a:prstGeom>
          <a:ln w="28575">
            <a:solidFill>
              <a:srgbClr val="E06666"/>
            </a:solidFill>
            <a:round/>
          </a:ln>
        </p:spPr>
        <p:txBody>
          <a:bodyPr anchor="ctr"/>
          <a:lstStyle>
            <a:lvl1pPr algn="ctr">
              <a:defRPr b="1" sz="2600">
                <a:solidFill>
                  <a:srgbClr val="666666"/>
                </a:solidFill>
              </a:defRPr>
            </a:lvl1pPr>
          </a:lstStyle>
          <a:p>
            <a:pPr/>
            <a:r>
              <a:t>Suppurative/ Purulent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9" name="Google Shape;520;p52"/>
          <p:cNvSpPr txBox="1"/>
          <p:nvPr>
            <p:ph type="body" idx="1"/>
          </p:nvPr>
        </p:nvSpPr>
        <p:spPr>
          <a:xfrm>
            <a:off x="895025" y="1490250"/>
            <a:ext cx="6475501" cy="8358600"/>
          </a:xfrm>
          <a:prstGeom prst="rect">
            <a:avLst/>
          </a:prstGeom>
          <a:solidFill>
            <a:srgbClr val="F3F3F3"/>
          </a:solidFill>
        </p:spPr>
        <p:txBody>
          <a:bodyPr/>
          <a:lstStyle/>
          <a:p>
            <a:pPr marL="0" indent="0">
              <a:buSzTx/>
              <a:buNone/>
              <a:defRPr b="1" sz="1800">
                <a:latin typeface="Roboto Slab"/>
                <a:ea typeface="Roboto Slab"/>
                <a:cs typeface="Roboto Slab"/>
                <a:sym typeface="Roboto Slab"/>
              </a:defRPr>
            </a:pPr>
            <a:r>
              <a:t>Features of chronic inflammation: </a:t>
            </a:r>
          </a:p>
          <a:p>
            <a:pPr marL="0" indent="0">
              <a:buSzTx/>
              <a:buNone/>
              <a:defRPr sz="1800">
                <a:latin typeface="Roboto Slab"/>
                <a:ea typeface="Roboto Slab"/>
                <a:cs typeface="Roboto Slab"/>
                <a:sym typeface="Roboto Slab"/>
              </a:defRPr>
            </a:pPr>
            <a:r>
              <a:t>-</a:t>
            </a:r>
            <a:r>
              <a:rPr>
                <a:solidFill>
                  <a:srgbClr val="FF0000"/>
                </a:solidFill>
              </a:rPr>
              <a:t>Persistent inflammation </a:t>
            </a:r>
            <a:r>
              <a:t>:  (Absence of polymorphs(neutrophils) due to its life span of 1–3 days, and are replaced by macrophages, lymphocytes and plasma cells).</a:t>
            </a:r>
          </a:p>
          <a:p>
            <a:pPr marL="0" indent="0">
              <a:buSzTx/>
              <a:buNone/>
              <a:defRPr sz="1800">
                <a:latin typeface="Roboto Slab"/>
                <a:ea typeface="Roboto Slab"/>
                <a:cs typeface="Roboto Slab"/>
                <a:sym typeface="Roboto Slab"/>
              </a:defRPr>
            </a:pPr>
            <a:r>
              <a:t>-</a:t>
            </a:r>
            <a:r>
              <a:rPr>
                <a:solidFill>
                  <a:srgbClr val="FF0000"/>
                </a:solidFill>
              </a:rPr>
              <a:t>Tissue injury </a:t>
            </a:r>
            <a:r>
              <a:t>:  (Continuous tissue injury and necrosis).</a:t>
            </a:r>
          </a:p>
          <a:p>
            <a:pPr marL="0" indent="0">
              <a:buSzTx/>
              <a:buNone/>
              <a:defRPr sz="1800">
                <a:latin typeface="Roboto Slab"/>
                <a:ea typeface="Roboto Slab"/>
                <a:cs typeface="Roboto Slab"/>
                <a:sym typeface="Roboto Slab"/>
              </a:defRPr>
            </a:pPr>
            <a:r>
              <a:t>-</a:t>
            </a:r>
            <a:r>
              <a:rPr>
                <a:solidFill>
                  <a:srgbClr val="FF0000"/>
                </a:solidFill>
              </a:rPr>
              <a:t>Scarring: prominent fibrosis </a:t>
            </a:r>
            <a:r>
              <a:t>:  (Proliferation of fibroblasts with collagen	production leading to Fibrosis).</a:t>
            </a:r>
          </a:p>
          <a:p>
            <a:pPr marL="0" indent="0">
              <a:buSzTx/>
              <a:buNone/>
              <a:defRPr sz="1800">
                <a:latin typeface="Roboto Slab"/>
                <a:ea typeface="Roboto Slab"/>
                <a:cs typeface="Roboto Slab"/>
                <a:sym typeface="Roboto Slab"/>
              </a:defRPr>
            </a:pPr>
            <a:r>
              <a:t>-</a:t>
            </a:r>
            <a:r>
              <a:rPr>
                <a:solidFill>
                  <a:srgbClr val="FF0000"/>
                </a:solidFill>
              </a:rPr>
              <a:t>Prolonged host response to persistent stimulus</a:t>
            </a:r>
            <a:r>
              <a:rPr>
                <a:solidFill>
                  <a:srgbClr val="000000"/>
                </a:solidFill>
              </a:rPr>
              <a:t>.</a:t>
            </a:r>
            <a:endParaRPr>
              <a:solidFill>
                <a:srgbClr val="000000"/>
              </a:solidFill>
            </a:endParaRPr>
          </a:p>
          <a:p>
            <a:pPr marL="0" indent="0">
              <a:buSzTx/>
              <a:buNone/>
              <a:defRPr sz="1800">
                <a:solidFill>
                  <a:srgbClr val="6AA84F"/>
                </a:solidFill>
                <a:latin typeface="Roboto Slab"/>
                <a:ea typeface="Roboto Slab"/>
                <a:cs typeface="Roboto Slab"/>
                <a:sym typeface="Roboto Slab"/>
              </a:defRPr>
            </a:pPr>
            <a:r>
              <a:t>-Long duration is  major factor in chronic inflammation </a:t>
            </a:r>
          </a:p>
          <a:p>
            <a:pPr marL="0" indent="0">
              <a:buSzTx/>
              <a:buNone/>
              <a:defRPr sz="1800">
                <a:solidFill>
                  <a:srgbClr val="6AA84F"/>
                </a:solidFill>
                <a:latin typeface="Roboto Slab"/>
                <a:ea typeface="Roboto Slab"/>
                <a:cs typeface="Roboto Slab"/>
                <a:sym typeface="Roboto Slab"/>
              </a:defRPr>
            </a:pPr>
            <a:r>
              <a:t>-Always chronic inflammation causes fibrosis and organization.</a:t>
            </a:r>
          </a:p>
          <a:p>
            <a:pPr marL="0" indent="0">
              <a:buSzTx/>
              <a:buNone/>
              <a:defRPr sz="1800">
                <a:solidFill>
                  <a:srgbClr val="6AA84F"/>
                </a:solidFill>
                <a:latin typeface="Roboto Slab"/>
                <a:ea typeface="Roboto Slab"/>
                <a:cs typeface="Roboto Slab"/>
                <a:sym typeface="Roboto Slab"/>
              </a:defRPr>
            </a:pPr>
            <a:r>
              <a:t>organization : is the formation of vascular granulation tissue ,fibres tissue and when it heal it causes fibrosis</a:t>
            </a:r>
          </a:p>
          <a:p>
            <a:pPr marL="0" indent="0">
              <a:buSzTx/>
              <a:buNone/>
            </a:pPr>
            <a:endParaRPr sz="1800">
              <a:solidFill>
                <a:srgbClr val="000000"/>
              </a:solidFill>
              <a:latin typeface="Roboto Slab"/>
              <a:ea typeface="Roboto Slab"/>
              <a:cs typeface="Roboto Slab"/>
              <a:sym typeface="Roboto Slab"/>
            </a:endParaRPr>
          </a:p>
          <a:p>
            <a:pPr marL="0" indent="0">
              <a:buSzTx/>
              <a:buNone/>
              <a:defRPr b="1" sz="1800">
                <a:solidFill>
                  <a:srgbClr val="000000"/>
                </a:solidFill>
                <a:latin typeface="Roboto Slab"/>
                <a:ea typeface="Roboto Slab"/>
                <a:cs typeface="Roboto Slab"/>
                <a:sym typeface="Roboto Slab"/>
              </a:defRPr>
            </a:pPr>
            <a:r>
              <a:t>What is fibrosis?</a:t>
            </a:r>
          </a:p>
          <a:p>
            <a:pPr marL="0" indent="0">
              <a:buSzTx/>
              <a:buNone/>
              <a:defRPr sz="1800">
                <a:solidFill>
                  <a:srgbClr val="FF0000"/>
                </a:solidFill>
                <a:latin typeface="Roboto Slab"/>
                <a:ea typeface="Roboto Slab"/>
                <a:cs typeface="Roboto Slab"/>
                <a:sym typeface="Roboto Slab"/>
              </a:defRPr>
            </a:pPr>
            <a:r>
              <a:t>Fibrosis </a:t>
            </a:r>
            <a:r>
              <a:rPr>
                <a:solidFill>
                  <a:srgbClr val="000000"/>
                </a:solidFill>
              </a:rPr>
              <a:t>is : the increase in extracellular matrix (ECM) → formed of collagen and may have proteoglycan but the most important is the collagen (Connective Tissue).</a:t>
            </a:r>
            <a:endParaRPr>
              <a:solidFill>
                <a:srgbClr val="000000"/>
              </a:solidFill>
            </a:endParaRPr>
          </a:p>
          <a:p>
            <a:pPr marL="0" indent="0">
              <a:buSzTx/>
              <a:buNone/>
              <a:defRPr sz="1800">
                <a:solidFill>
                  <a:srgbClr val="6AA84F"/>
                </a:solidFill>
                <a:latin typeface="Roboto Slab"/>
                <a:ea typeface="Roboto Slab"/>
                <a:cs typeface="Roboto Slab"/>
                <a:sym typeface="Roboto Slab"/>
              </a:defRPr>
            </a:pPr>
            <a:r>
              <a:t>Fibrosis causes  loss of function when formed </a:t>
            </a:r>
          </a:p>
          <a:p>
            <a:pPr marL="0" indent="0">
              <a:buSzTx/>
              <a:buNone/>
              <a:defRPr sz="1800">
                <a:solidFill>
                  <a:srgbClr val="6AA84F"/>
                </a:solidFill>
                <a:latin typeface="Roboto Slab"/>
                <a:ea typeface="Roboto Slab"/>
                <a:cs typeface="Roboto Slab"/>
                <a:sym typeface="Roboto Slab"/>
              </a:defRPr>
            </a:pPr>
            <a:r>
              <a:t>Fibrinous pericarditis is acute inflammation  with time it may become chronic  organization and fibrosis will occur, this will lead to adhesion and that will lead to loss of function of heart  then constrictive pericarditis will be the last result</a:t>
            </a:r>
          </a:p>
        </p:txBody>
      </p:sp>
      <p:sp>
        <p:nvSpPr>
          <p:cNvPr id="550" name="Google Shape;521;p52"/>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1" name="Google Shape;522;p52"/>
          <p:cNvSpPr txBox="1"/>
          <p:nvPr>
            <p:ph type="title"/>
          </p:nvPr>
        </p:nvSpPr>
        <p:spPr>
          <a:xfrm>
            <a:off x="441125" y="298000"/>
            <a:ext cx="4326600" cy="1041600"/>
          </a:xfrm>
          <a:prstGeom prst="rect">
            <a:avLst/>
          </a:prstGeom>
          <a:ln w="28575">
            <a:solidFill>
              <a:srgbClr val="E06666"/>
            </a:solidFill>
            <a:round/>
          </a:ln>
        </p:spPr>
        <p:txBody>
          <a:bodyPr anchor="ctr"/>
          <a:lstStyle>
            <a:lvl1pPr algn="ctr">
              <a:defRPr b="1" sz="2600">
                <a:solidFill>
                  <a:srgbClr val="666666"/>
                </a:solidFill>
              </a:defRPr>
            </a:lvl1pPr>
          </a:lstStyle>
          <a:p>
            <a:pPr/>
            <a:r>
              <a:t>Chronic Inflammation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Google Shape;527;p53"/>
          <p:cNvSpPr txBox="1"/>
          <p:nvPr>
            <p:ph type="body" sz="quarter" idx="1"/>
          </p:nvPr>
        </p:nvSpPr>
        <p:spPr>
          <a:xfrm>
            <a:off x="0" y="1420395"/>
            <a:ext cx="7460699" cy="818402"/>
          </a:xfrm>
          <a:prstGeom prst="rect">
            <a:avLst/>
          </a:prstGeom>
        </p:spPr>
        <p:txBody>
          <a:bodyPr/>
          <a:lstStyle>
            <a:lvl1pPr marL="0" indent="0">
              <a:buSzTx/>
              <a:buNone/>
              <a:defRPr sz="3000">
                <a:latin typeface="Roboto Slab"/>
                <a:ea typeface="Roboto Slab"/>
                <a:cs typeface="Roboto Slab"/>
                <a:sym typeface="Roboto Slab"/>
              </a:defRPr>
            </a:lvl1pPr>
          </a:lstStyle>
          <a:p>
            <a:pPr/>
            <a:r>
              <a:t>Causes of chronic inflammation :</a:t>
            </a:r>
          </a:p>
        </p:txBody>
      </p:sp>
      <p:sp>
        <p:nvSpPr>
          <p:cNvPr id="554" name="Google Shape;528;p5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55" name="Google Shape;529;p53"/>
          <p:cNvSpPr txBox="1"/>
          <p:nvPr>
            <p:ph type="title"/>
          </p:nvPr>
        </p:nvSpPr>
        <p:spPr>
          <a:xfrm>
            <a:off x="441124" y="2980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Chronic Inflammation cont.</a:t>
            </a:r>
          </a:p>
        </p:txBody>
      </p:sp>
      <p:grpSp>
        <p:nvGrpSpPr>
          <p:cNvPr id="558" name="Google Shape;530;p53"/>
          <p:cNvGrpSpPr/>
          <p:nvPr/>
        </p:nvGrpSpPr>
        <p:grpSpPr>
          <a:xfrm>
            <a:off x="441125" y="2647575"/>
            <a:ext cx="2100000" cy="2301002"/>
            <a:chOff x="0" y="0"/>
            <a:chExt cx="2099999" cy="2301000"/>
          </a:xfrm>
        </p:grpSpPr>
        <p:sp>
          <p:nvSpPr>
            <p:cNvPr id="556" name="Rectangle"/>
            <p:cNvSpPr/>
            <p:nvPr/>
          </p:nvSpPr>
          <p:spPr>
            <a:xfrm>
              <a:off x="0" y="-1"/>
              <a:ext cx="2100000" cy="2301002"/>
            </a:xfrm>
            <a:prstGeom prst="rect">
              <a:avLst/>
            </a:prstGeom>
            <a:noFill/>
            <a:ln w="76200" cap="flat">
              <a:solidFill>
                <a:srgbClr val="111111"/>
              </a:solidFill>
              <a:prstDash val="solid"/>
              <a:miter lim="8000"/>
            </a:ln>
            <a:effectLst/>
          </p:spPr>
          <p:txBody>
            <a:bodyPr wrap="square" lIns="0" tIns="0" rIns="0" bIns="0" numCol="1" anchor="ctr">
              <a:noAutofit/>
            </a:bodyPr>
            <a:lstStyle/>
            <a:p>
              <a:pPr algn="ctr">
                <a:defRPr>
                  <a:solidFill>
                    <a:srgbClr val="111111"/>
                  </a:solidFill>
                  <a:latin typeface="Roboto Slab"/>
                  <a:ea typeface="Roboto Slab"/>
                  <a:cs typeface="Roboto Slab"/>
                  <a:sym typeface="Roboto Slab"/>
                </a:defRPr>
              </a:pPr>
            </a:p>
          </p:txBody>
        </p:sp>
        <p:sp>
          <p:nvSpPr>
            <p:cNvPr id="557" name="1-Persistent infections by microbes that are difficult to eradicate…"/>
            <p:cNvSpPr txBox="1"/>
            <p:nvPr/>
          </p:nvSpPr>
          <p:spPr>
            <a:xfrm>
              <a:off x="0" y="87524"/>
              <a:ext cx="2100000" cy="21259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defRPr>
                  <a:latin typeface="Roboto Slab"/>
                  <a:ea typeface="Roboto Slab"/>
                  <a:cs typeface="Roboto Slab"/>
                  <a:sym typeface="Roboto Slab"/>
                </a:defRPr>
              </a:pPr>
              <a:r>
                <a:t>1-Persistent infections by microbes that are difficult to eradicate</a:t>
              </a:r>
            </a:p>
            <a:p>
              <a:pPr/>
              <a:endParaRPr>
                <a:latin typeface="Roboto Slab"/>
                <a:ea typeface="Roboto Slab"/>
                <a:cs typeface="Roboto Slab"/>
                <a:sym typeface="Roboto Slab"/>
              </a:endParaRPr>
            </a:p>
            <a:p>
              <a:pPr>
                <a:defRPr>
                  <a:latin typeface="Roboto Slab"/>
                  <a:ea typeface="Roboto Slab"/>
                  <a:cs typeface="Roboto Slab"/>
                  <a:sym typeface="Roboto Slab"/>
                </a:defRPr>
              </a:pPr>
              <a:r>
                <a:t>Such as :</a:t>
              </a:r>
            </a:p>
            <a:p>
              <a:pPr/>
              <a:endParaRPr>
                <a:latin typeface="Roboto Slab"/>
                <a:ea typeface="Roboto Slab"/>
                <a:cs typeface="Roboto Slab"/>
                <a:sym typeface="Roboto Slab"/>
              </a:endParaRPr>
            </a:p>
            <a:p>
              <a:pPr>
                <a:defRPr>
                  <a:latin typeface="Roboto Slab"/>
                  <a:ea typeface="Roboto Slab"/>
                  <a:cs typeface="Roboto Slab"/>
                  <a:sym typeface="Roboto Slab"/>
                </a:defRPr>
              </a:pPr>
              <a:r>
                <a:t>-</a:t>
              </a:r>
              <a:r>
                <a:rPr>
                  <a:solidFill>
                    <a:srgbClr val="FF0000"/>
                  </a:solidFill>
                </a:rPr>
                <a:t>Mycobacterium tuberculosis</a:t>
              </a:r>
              <a:endParaRPr>
                <a:solidFill>
                  <a:srgbClr val="FF0000"/>
                </a:solidFill>
              </a:endParaRPr>
            </a:p>
          </p:txBody>
        </p:sp>
      </p:grpSp>
      <p:grpSp>
        <p:nvGrpSpPr>
          <p:cNvPr id="561" name="Google Shape;531;p53"/>
          <p:cNvGrpSpPr/>
          <p:nvPr/>
        </p:nvGrpSpPr>
        <p:grpSpPr>
          <a:xfrm>
            <a:off x="2680350" y="2484825"/>
            <a:ext cx="2100000" cy="2626501"/>
            <a:chOff x="0" y="0"/>
            <a:chExt cx="2099999" cy="2626499"/>
          </a:xfrm>
        </p:grpSpPr>
        <p:sp>
          <p:nvSpPr>
            <p:cNvPr id="559" name="Rectangle"/>
            <p:cNvSpPr/>
            <p:nvPr/>
          </p:nvSpPr>
          <p:spPr>
            <a:xfrm>
              <a:off x="0" y="0"/>
              <a:ext cx="2100000" cy="2626500"/>
            </a:xfrm>
            <a:prstGeom prst="rect">
              <a:avLst/>
            </a:prstGeom>
            <a:noFill/>
            <a:ln w="76200" cap="flat">
              <a:solidFill>
                <a:srgbClr val="111111"/>
              </a:solidFill>
              <a:prstDash val="solid"/>
              <a:miter lim="8000"/>
            </a:ln>
            <a:effectLst/>
          </p:spPr>
          <p:txBody>
            <a:bodyPr wrap="square" lIns="0" tIns="0" rIns="0" bIns="0" numCol="1" anchor="ctr">
              <a:noAutofit/>
            </a:bodyPr>
            <a:lstStyle/>
            <a:p>
              <a:pPr>
                <a:defRPr>
                  <a:solidFill>
                    <a:srgbClr val="111111"/>
                  </a:solidFill>
                  <a:latin typeface="Roboto Slab"/>
                  <a:ea typeface="Roboto Slab"/>
                  <a:cs typeface="Roboto Slab"/>
                  <a:sym typeface="Roboto Slab"/>
                </a:defRPr>
              </a:pPr>
            </a:p>
          </p:txBody>
        </p:sp>
        <p:sp>
          <p:nvSpPr>
            <p:cNvPr id="560" name="2-Immune-mediated inflammatory diseases (hypersensitivity diseases- Autoimmune diseases)…"/>
            <p:cNvSpPr txBox="1"/>
            <p:nvPr/>
          </p:nvSpPr>
          <p:spPr>
            <a:xfrm>
              <a:off x="0" y="142324"/>
              <a:ext cx="2100000" cy="2341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defRPr>
                  <a:latin typeface="Roboto Slab"/>
                  <a:ea typeface="Roboto Slab"/>
                  <a:cs typeface="Roboto Slab"/>
                  <a:sym typeface="Roboto Slab"/>
                </a:defRPr>
              </a:pPr>
              <a:r>
                <a:t> 2-Immune-mediated inflammatory diseases (hypersensitivity diseases- Autoimmune diseases)</a:t>
              </a:r>
            </a:p>
            <a:p>
              <a:pPr/>
              <a:endParaRPr>
                <a:latin typeface="Roboto Slab"/>
                <a:ea typeface="Roboto Slab"/>
                <a:cs typeface="Roboto Slab"/>
                <a:sym typeface="Roboto Slab"/>
              </a:endParaRPr>
            </a:p>
            <a:p>
              <a:pPr>
                <a:defRPr>
                  <a:latin typeface="Roboto Slab"/>
                  <a:ea typeface="Roboto Slab"/>
                  <a:cs typeface="Roboto Slab"/>
                  <a:sym typeface="Roboto Slab"/>
                </a:defRPr>
              </a:pPr>
              <a:r>
                <a:t>Such as :</a:t>
              </a:r>
            </a:p>
            <a:p>
              <a:pPr/>
              <a:endParaRPr>
                <a:latin typeface="Roboto Slab"/>
                <a:ea typeface="Roboto Slab"/>
                <a:cs typeface="Roboto Slab"/>
                <a:sym typeface="Roboto Slab"/>
              </a:endParaRPr>
            </a:p>
            <a:p>
              <a:pPr>
                <a:defRPr>
                  <a:latin typeface="Roboto Slab"/>
                  <a:ea typeface="Roboto Slab"/>
                  <a:cs typeface="Roboto Slab"/>
                  <a:sym typeface="Roboto Slab"/>
                </a:defRPr>
              </a:pPr>
              <a:r>
                <a:t>-Inflammatory bowel disease</a:t>
              </a:r>
            </a:p>
          </p:txBody>
        </p:sp>
      </p:grpSp>
      <p:grpSp>
        <p:nvGrpSpPr>
          <p:cNvPr id="564" name="Google Shape;532;p53"/>
          <p:cNvGrpSpPr/>
          <p:nvPr/>
        </p:nvGrpSpPr>
        <p:grpSpPr>
          <a:xfrm>
            <a:off x="5049725" y="2484825"/>
            <a:ext cx="2100001" cy="2626501"/>
            <a:chOff x="0" y="0"/>
            <a:chExt cx="2099999" cy="2626499"/>
          </a:xfrm>
        </p:grpSpPr>
        <p:sp>
          <p:nvSpPr>
            <p:cNvPr id="562" name="Rectangle"/>
            <p:cNvSpPr/>
            <p:nvPr/>
          </p:nvSpPr>
          <p:spPr>
            <a:xfrm>
              <a:off x="0" y="0"/>
              <a:ext cx="2100000" cy="2626500"/>
            </a:xfrm>
            <a:prstGeom prst="rect">
              <a:avLst/>
            </a:prstGeom>
            <a:noFill/>
            <a:ln w="76200" cap="flat">
              <a:solidFill>
                <a:srgbClr val="111111"/>
              </a:solidFill>
              <a:prstDash val="solid"/>
              <a:miter lim="8000"/>
            </a:ln>
            <a:effectLst/>
          </p:spPr>
          <p:txBody>
            <a:bodyPr wrap="square" lIns="0" tIns="0" rIns="0" bIns="0" numCol="1" anchor="ctr">
              <a:noAutofit/>
            </a:bodyPr>
            <a:lstStyle/>
            <a:p>
              <a:pPr>
                <a:defRPr>
                  <a:solidFill>
                    <a:srgbClr val="434343"/>
                  </a:solidFill>
                  <a:latin typeface="Roboto Slab"/>
                  <a:ea typeface="Roboto Slab"/>
                  <a:cs typeface="Roboto Slab"/>
                  <a:sym typeface="Roboto Slab"/>
                </a:defRPr>
              </a:pPr>
            </a:p>
          </p:txBody>
        </p:sp>
        <p:sp>
          <p:nvSpPr>
            <p:cNvPr id="563" name="3-Prolonged exposure to           potentially toxic agents…"/>
            <p:cNvSpPr txBox="1"/>
            <p:nvPr/>
          </p:nvSpPr>
          <p:spPr>
            <a:xfrm>
              <a:off x="0" y="34374"/>
              <a:ext cx="2100000" cy="2557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defRPr>
                  <a:latin typeface="Roboto Slab"/>
                  <a:ea typeface="Roboto Slab"/>
                  <a:cs typeface="Roboto Slab"/>
                  <a:sym typeface="Roboto Slab"/>
                </a:defRPr>
              </a:pPr>
              <a:r>
                <a:t>   3-Prolonged exposure to           potentially toxic agents </a:t>
              </a:r>
            </a:p>
            <a:p>
              <a:pPr/>
              <a:endParaRPr>
                <a:latin typeface="Roboto Slab"/>
                <a:ea typeface="Roboto Slab"/>
                <a:cs typeface="Roboto Slab"/>
                <a:sym typeface="Roboto Slab"/>
              </a:endParaRPr>
            </a:p>
            <a:p>
              <a:pPr>
                <a:defRPr>
                  <a:latin typeface="Roboto Slab"/>
                  <a:ea typeface="Roboto Slab"/>
                  <a:cs typeface="Roboto Slab"/>
                  <a:sym typeface="Roboto Slab"/>
                </a:defRPr>
              </a:pPr>
              <a:r>
                <a:t>Such as :</a:t>
              </a:r>
            </a:p>
            <a:p>
              <a:pPr>
                <a:defRPr>
                  <a:solidFill>
                    <a:srgbClr val="FF0000"/>
                  </a:solidFill>
                  <a:latin typeface="Roboto Slab"/>
                  <a:ea typeface="Roboto Slab"/>
                  <a:cs typeface="Roboto Slab"/>
                  <a:sym typeface="Roboto Slab"/>
                </a:defRPr>
              </a:pPr>
              <a:r>
                <a:t> Inhaled particulate silica</a:t>
              </a:r>
              <a:r>
                <a:rPr>
                  <a:solidFill>
                    <a:srgbClr val="000000"/>
                  </a:solidFill>
                </a:rPr>
                <a:t>, </a:t>
              </a:r>
              <a:r>
                <a:rPr>
                  <a:solidFill>
                    <a:srgbClr val="434343"/>
                  </a:solidFill>
                </a:rPr>
                <a:t>which can	induce a chronic inflammatory	response in the lung silicosis)</a:t>
              </a:r>
            </a:p>
          </p:txBody>
        </p:sp>
      </p:grpSp>
      <p:grpSp>
        <p:nvGrpSpPr>
          <p:cNvPr id="567" name="Google Shape;533;p53"/>
          <p:cNvGrpSpPr/>
          <p:nvPr/>
        </p:nvGrpSpPr>
        <p:grpSpPr>
          <a:xfrm>
            <a:off x="1164374" y="5754675"/>
            <a:ext cx="2100001" cy="1677600"/>
            <a:chOff x="0" y="0"/>
            <a:chExt cx="2099999" cy="1677598"/>
          </a:xfrm>
        </p:grpSpPr>
        <p:sp>
          <p:nvSpPr>
            <p:cNvPr id="565" name="Rectangle"/>
            <p:cNvSpPr/>
            <p:nvPr/>
          </p:nvSpPr>
          <p:spPr>
            <a:xfrm>
              <a:off x="0" y="0"/>
              <a:ext cx="2100000" cy="1677599"/>
            </a:xfrm>
            <a:prstGeom prst="rect">
              <a:avLst/>
            </a:prstGeom>
            <a:noFill/>
            <a:ln w="76200" cap="flat">
              <a:solidFill>
                <a:srgbClr val="111111"/>
              </a:solidFill>
              <a:prstDash val="solid"/>
              <a:miter lim="8000"/>
            </a:ln>
            <a:effectLst/>
          </p:spPr>
          <p:txBody>
            <a:bodyPr wrap="square" lIns="0" tIns="0" rIns="0" bIns="0" numCol="1" anchor="ctr">
              <a:noAutofit/>
            </a:bodyPr>
            <a:lstStyle/>
            <a:p>
              <a:pPr>
                <a:defRPr>
                  <a:latin typeface="Roboto Slab"/>
                  <a:ea typeface="Roboto Slab"/>
                  <a:cs typeface="Roboto Slab"/>
                  <a:sym typeface="Roboto Slab"/>
                </a:defRPr>
              </a:pPr>
            </a:p>
          </p:txBody>
        </p:sp>
        <p:sp>
          <p:nvSpPr>
            <p:cNvPr id="566" name="Brucella…"/>
            <p:cNvSpPr txBox="1"/>
            <p:nvPr/>
          </p:nvSpPr>
          <p:spPr>
            <a:xfrm>
              <a:off x="0" y="315574"/>
              <a:ext cx="2100000" cy="1046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defRPr>
                  <a:latin typeface="Roboto Slab"/>
                  <a:ea typeface="Roboto Slab"/>
                  <a:cs typeface="Roboto Slab"/>
                  <a:sym typeface="Roboto Slab"/>
                </a:defRPr>
              </a:pPr>
              <a:r>
                <a:t>Brucella</a:t>
              </a:r>
            </a:p>
            <a:p>
              <a:pPr algn="ctr">
                <a:defRPr>
                  <a:latin typeface="Roboto Slab"/>
                  <a:ea typeface="Roboto Slab"/>
                  <a:cs typeface="Roboto Slab"/>
                  <a:sym typeface="Roboto Slab"/>
                </a:defRPr>
              </a:pPr>
              <a:r>
                <a:t>Transported by milk or cheese</a:t>
              </a:r>
              <a:endParaRPr>
                <a:solidFill>
                  <a:srgbClr val="FFFFFF"/>
                </a:solidFill>
              </a:endParaRPr>
            </a:p>
          </p:txBody>
        </p:sp>
      </p:grpSp>
      <p:grpSp>
        <p:nvGrpSpPr>
          <p:cNvPr id="570" name="Google Shape;534;p53"/>
          <p:cNvGrpSpPr/>
          <p:nvPr/>
        </p:nvGrpSpPr>
        <p:grpSpPr>
          <a:xfrm>
            <a:off x="4409749" y="5754675"/>
            <a:ext cx="2100001" cy="1677600"/>
            <a:chOff x="0" y="0"/>
            <a:chExt cx="2099999" cy="1677598"/>
          </a:xfrm>
        </p:grpSpPr>
        <p:sp>
          <p:nvSpPr>
            <p:cNvPr id="568" name="Rectangle"/>
            <p:cNvSpPr/>
            <p:nvPr/>
          </p:nvSpPr>
          <p:spPr>
            <a:xfrm>
              <a:off x="0" y="0"/>
              <a:ext cx="2100000" cy="1677599"/>
            </a:xfrm>
            <a:prstGeom prst="rect">
              <a:avLst/>
            </a:prstGeom>
            <a:noFill/>
            <a:ln w="76200" cap="flat">
              <a:solidFill>
                <a:srgbClr val="111111"/>
              </a:solidFill>
              <a:prstDash val="solid"/>
              <a:miter lim="8000"/>
            </a:ln>
            <a:effectLst/>
          </p:spPr>
          <p:txBody>
            <a:bodyPr wrap="square" lIns="0" tIns="0" rIns="0" bIns="0" numCol="1" anchor="ctr">
              <a:noAutofit/>
            </a:bodyPr>
            <a:lstStyle/>
            <a:p>
              <a:pPr algn="ctr">
                <a:defRPr>
                  <a:latin typeface="Roboto Slab"/>
                  <a:ea typeface="Roboto Slab"/>
                  <a:cs typeface="Roboto Slab"/>
                  <a:sym typeface="Roboto Slab"/>
                </a:defRPr>
              </a:pPr>
            </a:p>
          </p:txBody>
        </p:sp>
        <p:sp>
          <p:nvSpPr>
            <p:cNvPr id="569" name="Chronic irritation from harvesting"/>
            <p:cNvSpPr txBox="1"/>
            <p:nvPr/>
          </p:nvSpPr>
          <p:spPr>
            <a:xfrm>
              <a:off x="0" y="531474"/>
              <a:ext cx="2100000" cy="61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a:latin typeface="Roboto Slab"/>
                  <a:ea typeface="Roboto Slab"/>
                  <a:cs typeface="Roboto Slab"/>
                  <a:sym typeface="Roboto Slab"/>
                </a:defRPr>
              </a:lvl1pPr>
            </a:lstStyle>
            <a:p>
              <a:pPr/>
              <a:r>
                <a:t>Chronic irritation from harvesting  </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Google Shape;539;p54"/>
          <p:cNvSpPr txBox="1"/>
          <p:nvPr>
            <p:ph type="body" idx="1"/>
          </p:nvPr>
        </p:nvSpPr>
        <p:spPr>
          <a:xfrm>
            <a:off x="895025" y="1586374"/>
            <a:ext cx="6367801" cy="7962901"/>
          </a:xfrm>
          <a:prstGeom prst="rect">
            <a:avLst/>
          </a:prstGeom>
        </p:spPr>
        <p:txBody>
          <a:bodyPr/>
          <a:lstStyle/>
          <a:p>
            <a:pPr marL="0" indent="0">
              <a:buSzTx/>
              <a:buNone/>
              <a:defRPr sz="1800">
                <a:latin typeface="Roboto Slab"/>
                <a:ea typeface="Roboto Slab"/>
                <a:cs typeface="Roboto Slab"/>
                <a:sym typeface="Roboto Slab"/>
              </a:defRPr>
            </a:pPr>
            <a:r>
              <a:t>Chronic inflammation is characterized by	a 3 different set  of reactions :</a:t>
            </a:r>
          </a:p>
          <a:p>
            <a:pPr marL="0" indent="0">
              <a:buSzTx/>
              <a:buNone/>
              <a:defRPr b="1" sz="1800">
                <a:latin typeface="Roboto Slab"/>
                <a:ea typeface="Roboto Slab"/>
                <a:cs typeface="Roboto Slab"/>
                <a:sym typeface="Roboto Slab"/>
              </a:defRPr>
            </a:pPr>
            <a:r>
              <a:t> 1. Infiltration with mononuclear cells, including:</a:t>
            </a:r>
          </a:p>
          <a:p>
            <a:pPr marL="0" indent="0">
              <a:buSzTx/>
              <a:buNone/>
            </a:pPr>
            <a:endParaRPr sz="1800">
              <a:latin typeface="Roboto Slab"/>
              <a:ea typeface="Roboto Slab"/>
              <a:cs typeface="Roboto Slab"/>
              <a:sym typeface="Roboto Slab"/>
            </a:endParaRPr>
          </a:p>
          <a:p>
            <a:pPr marL="0" indent="0">
              <a:buSzTx/>
              <a:buNone/>
            </a:pPr>
            <a:endParaRPr sz="1800">
              <a:latin typeface="Roboto Slab"/>
              <a:ea typeface="Roboto Slab"/>
              <a:cs typeface="Roboto Slab"/>
              <a:sym typeface="Roboto Slab"/>
            </a:endParaRPr>
          </a:p>
          <a:p>
            <a:pPr marL="0" indent="0">
              <a:buSzTx/>
              <a:buNone/>
            </a:pPr>
            <a:endParaRPr sz="1800">
              <a:latin typeface="Roboto Slab"/>
              <a:ea typeface="Roboto Slab"/>
              <a:cs typeface="Roboto Slab"/>
              <a:sym typeface="Roboto Slab"/>
            </a:endParaRPr>
          </a:p>
          <a:p>
            <a:pPr marL="0" indent="0">
              <a:buSzTx/>
              <a:buNone/>
            </a:pPr>
            <a:endParaRPr sz="1800">
              <a:latin typeface="Roboto Slab"/>
              <a:ea typeface="Roboto Slab"/>
              <a:cs typeface="Roboto Slab"/>
              <a:sym typeface="Roboto Slab"/>
            </a:endParaRPr>
          </a:p>
          <a:p>
            <a:pPr marL="0" indent="0">
              <a:buSzTx/>
              <a:buNone/>
            </a:pPr>
            <a:endParaRPr sz="1800">
              <a:latin typeface="Roboto Slab"/>
              <a:ea typeface="Roboto Slab"/>
              <a:cs typeface="Roboto Slab"/>
              <a:sym typeface="Roboto Slab"/>
            </a:endParaRPr>
          </a:p>
          <a:p>
            <a:pPr marL="0" indent="0">
              <a:buSzTx/>
              <a:buNone/>
            </a:pPr>
            <a:endParaRPr sz="1800">
              <a:latin typeface="Roboto Slab"/>
              <a:ea typeface="Roboto Slab"/>
              <a:cs typeface="Roboto Slab"/>
              <a:sym typeface="Roboto Slab"/>
            </a:endParaRPr>
          </a:p>
          <a:p>
            <a:pPr marL="0" indent="0">
              <a:buSzTx/>
              <a:buNone/>
              <a:defRPr b="1" sz="1800">
                <a:latin typeface="Roboto Slab"/>
                <a:ea typeface="Roboto Slab"/>
                <a:cs typeface="Roboto Slab"/>
                <a:sym typeface="Roboto Slab"/>
              </a:defRPr>
            </a:pPr>
            <a:r>
              <a:t>2. Tissue destruction, (largely induced by the products of the inflammatory cells) </a:t>
            </a:r>
          </a:p>
          <a:p>
            <a:pPr marL="0" indent="0">
              <a:buSzTx/>
              <a:buNone/>
              <a:defRPr b="1" sz="1800">
                <a:latin typeface="Roboto Slab"/>
                <a:ea typeface="Roboto Slab"/>
                <a:cs typeface="Roboto Slab"/>
                <a:sym typeface="Roboto Slab"/>
              </a:defRPr>
            </a:pPr>
            <a:r>
              <a:t>3. Repair, involving new  vessel proliferation (</a:t>
            </a:r>
            <a:r>
              <a:rPr u="sng">
                <a:solidFill>
                  <a:srgbClr val="FF0000"/>
                </a:solidFill>
              </a:rPr>
              <a:t>angiogenesis</a:t>
            </a:r>
            <a:r>
              <a:t>) and  fibrosis</a:t>
            </a:r>
          </a:p>
          <a:p>
            <a:pPr marL="0" indent="0">
              <a:buSzTx/>
              <a:buNone/>
            </a:pPr>
            <a:endParaRPr sz="1800">
              <a:latin typeface="Roboto Slab"/>
              <a:ea typeface="Roboto Slab"/>
              <a:cs typeface="Roboto Slab"/>
              <a:sym typeface="Roboto Slab"/>
            </a:endParaRPr>
          </a:p>
          <a:p>
            <a:pPr marL="0" indent="0">
              <a:buSzTx/>
              <a:buNone/>
              <a:defRPr b="1" sz="1800">
                <a:latin typeface="Roboto Slab"/>
                <a:ea typeface="Roboto Slab"/>
                <a:cs typeface="Roboto Slab"/>
                <a:sym typeface="Roboto Slab"/>
              </a:defRPr>
            </a:pPr>
            <a:r>
              <a:t>What is angiogenesis?</a:t>
            </a:r>
          </a:p>
          <a:p>
            <a:pPr marL="0" indent="0">
              <a:buSzTx/>
              <a:buNone/>
              <a:defRPr sz="1800">
                <a:latin typeface="Roboto Slab"/>
                <a:ea typeface="Roboto Slab"/>
                <a:cs typeface="Roboto Slab"/>
                <a:sym typeface="Roboto Slab"/>
              </a:defRPr>
            </a:pPr>
            <a:r>
              <a:t>Angiogenesis is : formation of new vessels caused by sprouting; old blood vessels produce new ones. This can be seen in connective tissue to increase the blood supply and help in the healing process and they are mediated by some chemical mediators (vascular proliferation factor / vascular derived proliferation factor) (VPF/VDPF).</a:t>
            </a:r>
          </a:p>
        </p:txBody>
      </p:sp>
      <p:sp>
        <p:nvSpPr>
          <p:cNvPr id="573" name="Google Shape;540;p5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574" name="Google Shape;541;p54"/>
          <p:cNvSpPr txBox="1"/>
          <p:nvPr>
            <p:ph type="title"/>
          </p:nvPr>
        </p:nvSpPr>
        <p:spPr>
          <a:xfrm>
            <a:off x="441124" y="2980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Chronic Inflammation cont.</a:t>
            </a:r>
          </a:p>
        </p:txBody>
      </p:sp>
      <p:grpSp>
        <p:nvGrpSpPr>
          <p:cNvPr id="577" name="Google Shape;542;p54"/>
          <p:cNvGrpSpPr/>
          <p:nvPr/>
        </p:nvGrpSpPr>
        <p:grpSpPr>
          <a:xfrm>
            <a:off x="1050600" y="3168000"/>
            <a:ext cx="2112000" cy="560401"/>
            <a:chOff x="0" y="0"/>
            <a:chExt cx="2111999" cy="560399"/>
          </a:xfrm>
        </p:grpSpPr>
        <p:sp>
          <p:nvSpPr>
            <p:cNvPr id="575" name="Rounded Rectangle"/>
            <p:cNvSpPr/>
            <p:nvPr/>
          </p:nvSpPr>
          <p:spPr>
            <a:xfrm>
              <a:off x="0" y="0"/>
              <a:ext cx="2112000" cy="560400"/>
            </a:xfrm>
            <a:prstGeom prst="roundRect">
              <a:avLst>
                <a:gd name="adj" fmla="val 16667"/>
              </a:avLst>
            </a:prstGeom>
            <a:solidFill>
              <a:srgbClr val="EA9999"/>
            </a:solidFill>
            <a:ln w="12700" cap="flat">
              <a:noFill/>
              <a:miter lim="400000"/>
            </a:ln>
            <a:effectLst/>
          </p:spPr>
          <p:txBody>
            <a:bodyPr wrap="square" lIns="0" tIns="0" rIns="0" bIns="0" numCol="1" anchor="ctr">
              <a:noAutofit/>
            </a:bodyPr>
            <a:lstStyle/>
            <a:p>
              <a:pPr algn="ctr">
                <a:defRPr b="1" sz="2200"/>
              </a:pPr>
            </a:p>
          </p:txBody>
        </p:sp>
        <p:sp>
          <p:nvSpPr>
            <p:cNvPr id="576" name="Macrophages"/>
            <p:cNvSpPr txBox="1"/>
            <p:nvPr/>
          </p:nvSpPr>
          <p:spPr>
            <a:xfrm>
              <a:off x="27356" y="23675"/>
              <a:ext cx="2057288" cy="513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b="1" sz="2200">
                  <a:latin typeface="Roboto Slab"/>
                  <a:ea typeface="Roboto Slab"/>
                  <a:cs typeface="Roboto Slab"/>
                  <a:sym typeface="Roboto Slab"/>
                </a:defRPr>
              </a:lvl1pPr>
            </a:lstStyle>
            <a:p>
              <a:pPr/>
              <a:r>
                <a:t>Macrophages</a:t>
              </a:r>
            </a:p>
          </p:txBody>
        </p:sp>
      </p:grpSp>
      <p:grpSp>
        <p:nvGrpSpPr>
          <p:cNvPr id="580" name="Google Shape;543;p54"/>
          <p:cNvGrpSpPr/>
          <p:nvPr/>
        </p:nvGrpSpPr>
        <p:grpSpPr>
          <a:xfrm>
            <a:off x="3022924" y="4008499"/>
            <a:ext cx="2112001" cy="560401"/>
            <a:chOff x="0" y="0"/>
            <a:chExt cx="2111999" cy="560399"/>
          </a:xfrm>
        </p:grpSpPr>
        <p:sp>
          <p:nvSpPr>
            <p:cNvPr id="578" name="Rounded Rectangle"/>
            <p:cNvSpPr/>
            <p:nvPr/>
          </p:nvSpPr>
          <p:spPr>
            <a:xfrm>
              <a:off x="0" y="0"/>
              <a:ext cx="2112000" cy="560400"/>
            </a:xfrm>
            <a:prstGeom prst="roundRect">
              <a:avLst>
                <a:gd name="adj" fmla="val 16667"/>
              </a:avLst>
            </a:prstGeom>
            <a:solidFill>
              <a:srgbClr val="EA9999"/>
            </a:solidFill>
            <a:ln w="12700" cap="flat">
              <a:noFill/>
              <a:miter lim="400000"/>
            </a:ln>
            <a:effectLst/>
          </p:spPr>
          <p:txBody>
            <a:bodyPr wrap="square" lIns="0" tIns="0" rIns="0" bIns="0" numCol="1" anchor="ctr">
              <a:noAutofit/>
            </a:bodyPr>
            <a:lstStyle/>
            <a:p>
              <a:pPr>
                <a:defRPr b="1" sz="2200">
                  <a:latin typeface="Roboto Slab"/>
                  <a:ea typeface="Roboto Slab"/>
                  <a:cs typeface="Roboto Slab"/>
                  <a:sym typeface="Roboto Slab"/>
                </a:defRPr>
              </a:pPr>
            </a:p>
          </p:txBody>
        </p:sp>
        <p:sp>
          <p:nvSpPr>
            <p:cNvPr id="579" name="Lymphocytes"/>
            <p:cNvSpPr txBox="1"/>
            <p:nvPr/>
          </p:nvSpPr>
          <p:spPr>
            <a:xfrm>
              <a:off x="27356" y="23675"/>
              <a:ext cx="2057288" cy="513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b="1" sz="2200">
                  <a:latin typeface="Roboto Slab"/>
                  <a:ea typeface="Roboto Slab"/>
                  <a:cs typeface="Roboto Slab"/>
                  <a:sym typeface="Roboto Slab"/>
                </a:defRPr>
              </a:lvl1pPr>
            </a:lstStyle>
            <a:p>
              <a:pPr/>
              <a:r>
                <a:t>Lymphocytes</a:t>
              </a:r>
            </a:p>
          </p:txBody>
        </p:sp>
      </p:grpSp>
      <p:grpSp>
        <p:nvGrpSpPr>
          <p:cNvPr id="583" name="Google Shape;544;p54"/>
          <p:cNvGrpSpPr/>
          <p:nvPr/>
        </p:nvGrpSpPr>
        <p:grpSpPr>
          <a:xfrm>
            <a:off x="4931974" y="3168000"/>
            <a:ext cx="2112001" cy="560401"/>
            <a:chOff x="0" y="0"/>
            <a:chExt cx="2111999" cy="560399"/>
          </a:xfrm>
        </p:grpSpPr>
        <p:sp>
          <p:nvSpPr>
            <p:cNvPr id="581" name="Rounded Rectangle"/>
            <p:cNvSpPr/>
            <p:nvPr/>
          </p:nvSpPr>
          <p:spPr>
            <a:xfrm>
              <a:off x="0" y="0"/>
              <a:ext cx="2112000" cy="560400"/>
            </a:xfrm>
            <a:prstGeom prst="roundRect">
              <a:avLst>
                <a:gd name="adj" fmla="val 16667"/>
              </a:avLst>
            </a:prstGeom>
            <a:solidFill>
              <a:srgbClr val="EA9999"/>
            </a:solidFill>
            <a:ln w="12700" cap="flat">
              <a:noFill/>
              <a:miter lim="400000"/>
            </a:ln>
            <a:effectLst/>
          </p:spPr>
          <p:txBody>
            <a:bodyPr wrap="square" lIns="0" tIns="0" rIns="0" bIns="0" numCol="1" anchor="ctr">
              <a:noAutofit/>
            </a:bodyPr>
            <a:lstStyle/>
            <a:p>
              <a:pPr algn="ctr">
                <a:defRPr b="1" sz="2200">
                  <a:latin typeface="Roboto Slab"/>
                  <a:ea typeface="Roboto Slab"/>
                  <a:cs typeface="Roboto Slab"/>
                  <a:sym typeface="Roboto Slab"/>
                </a:defRPr>
              </a:pPr>
            </a:p>
          </p:txBody>
        </p:sp>
        <p:sp>
          <p:nvSpPr>
            <p:cNvPr id="582" name="Plasma cells"/>
            <p:cNvSpPr txBox="1"/>
            <p:nvPr/>
          </p:nvSpPr>
          <p:spPr>
            <a:xfrm>
              <a:off x="27356" y="23675"/>
              <a:ext cx="2057288" cy="513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b="1" sz="2200">
                  <a:latin typeface="Roboto Slab"/>
                  <a:ea typeface="Roboto Slab"/>
                  <a:cs typeface="Roboto Slab"/>
                  <a:sym typeface="Roboto Slab"/>
                </a:defRPr>
              </a:lvl1pPr>
            </a:lstStyle>
            <a:p>
              <a:pPr/>
              <a:r>
                <a:t>Plasma cells</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572"/>
                                        </p:tgtEl>
                                        <p:attrNameLst>
                                          <p:attrName>style.visibility</p:attrName>
                                        </p:attrNameLst>
                                      </p:cBhvr>
                                      <p:to>
                                        <p:strVal val="visible"/>
                                      </p:to>
                                    </p:set>
                                    <p:animEffect filter="dissolve" transition="in">
                                      <p:cBhvr>
                                        <p:cTn id="7" dur="1000"/>
                                        <p:tgtEl>
                                          <p:spTgt spid="5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72" grpId="1"/>
    </p:bldLst>
  </p:timing>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5" name="Google Shape;549;p5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586" name="Google Shape;550;p55" descr="Google Shape;550;p55"/>
          <p:cNvPicPr>
            <a:picLocks noChangeAspect="1"/>
          </p:cNvPicPr>
          <p:nvPr/>
        </p:nvPicPr>
        <p:blipFill>
          <a:blip r:embed="rId2">
            <a:extLst/>
          </a:blip>
          <a:stretch>
            <a:fillRect/>
          </a:stretch>
        </p:blipFill>
        <p:spPr>
          <a:xfrm>
            <a:off x="152325" y="5376562"/>
            <a:ext cx="7257302" cy="3279369"/>
          </a:xfrm>
          <a:prstGeom prst="rect">
            <a:avLst/>
          </a:prstGeom>
          <a:ln w="12700">
            <a:miter lim="400000"/>
          </a:ln>
        </p:spPr>
      </p:pic>
      <p:pic>
        <p:nvPicPr>
          <p:cNvPr id="587" name="Google Shape;551;p55" descr="Google Shape;551;p55"/>
          <p:cNvPicPr>
            <a:picLocks noChangeAspect="1"/>
          </p:cNvPicPr>
          <p:nvPr/>
        </p:nvPicPr>
        <p:blipFill>
          <a:blip r:embed="rId3">
            <a:extLst/>
          </a:blip>
          <a:srcRect l="0" t="6542" r="0" b="0"/>
          <a:stretch>
            <a:fillRect/>
          </a:stretch>
        </p:blipFill>
        <p:spPr>
          <a:xfrm>
            <a:off x="0" y="2384249"/>
            <a:ext cx="7257299" cy="2673476"/>
          </a:xfrm>
          <a:prstGeom prst="rect">
            <a:avLst/>
          </a:prstGeom>
          <a:ln w="12700">
            <a:miter lim="400000"/>
          </a:ln>
        </p:spPr>
      </p:pic>
      <p:sp>
        <p:nvSpPr>
          <p:cNvPr id="588" name="Google Shape;552;p55"/>
          <p:cNvSpPr txBox="1"/>
          <p:nvPr/>
        </p:nvSpPr>
        <p:spPr>
          <a:xfrm>
            <a:off x="152324" y="5883450"/>
            <a:ext cx="2627702" cy="13962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solidFill>
                  <a:srgbClr val="999999"/>
                </a:solidFill>
              </a:defRPr>
            </a:lvl1pPr>
          </a:lstStyle>
          <a:p>
            <a:pPr/>
            <a:r>
              <a:t>The difference is the formation of giant cell and the presence of macrophages in the chronic inflammation while the majority in acute inflammation is neutrophils</a:t>
            </a:r>
          </a:p>
        </p:txBody>
      </p:sp>
      <p:sp>
        <p:nvSpPr>
          <p:cNvPr id="589" name="Google Shape;553;p55"/>
          <p:cNvSpPr txBox="1"/>
          <p:nvPr>
            <p:ph type="title"/>
          </p:nvPr>
        </p:nvSpPr>
        <p:spPr>
          <a:xfrm>
            <a:off x="441124" y="2980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Chronic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1" name="Google Shape;558;p56"/>
          <p:cNvSpPr txBox="1"/>
          <p:nvPr>
            <p:ph type="body" idx="1"/>
          </p:nvPr>
        </p:nvSpPr>
        <p:spPr>
          <a:xfrm>
            <a:off x="179550" y="1910125"/>
            <a:ext cx="7203000" cy="8599200"/>
          </a:xfrm>
          <a:prstGeom prst="rect">
            <a:avLst/>
          </a:prstGeom>
        </p:spPr>
        <p:txBody>
          <a:bodyPr/>
          <a:lstStyle/>
          <a:p>
            <a:pPr marL="0" indent="0">
              <a:buSzTx/>
              <a:buNone/>
              <a:defRPr sz="1800">
                <a:latin typeface="Roboto Slab"/>
                <a:ea typeface="Roboto Slab"/>
                <a:cs typeface="Roboto Slab"/>
                <a:sym typeface="Roboto Slab"/>
              </a:defRPr>
            </a:pPr>
            <a:r>
              <a:t>Chronic inflammation  patterns</a:t>
            </a: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buSzTx/>
              <a:buNone/>
            </a:pPr>
            <a:endParaRPr sz="1800">
              <a:latin typeface="Roboto Slab"/>
              <a:ea typeface="Roboto Slab"/>
              <a:cs typeface="Roboto Slab"/>
              <a:sym typeface="Roboto Slab"/>
            </a:endParaRPr>
          </a:p>
          <a:p>
            <a:pPr marL="0" indent="0" algn="ctr">
              <a:buSzTx/>
              <a:buNone/>
            </a:pPr>
            <a:endParaRPr sz="1800">
              <a:latin typeface="Roboto Slab"/>
              <a:ea typeface="Roboto Slab"/>
              <a:cs typeface="Roboto Slab"/>
              <a:sym typeface="Roboto Slab"/>
            </a:endParaRPr>
          </a:p>
          <a:p>
            <a:pPr marL="0" indent="0">
              <a:buSzTx/>
              <a:buNone/>
              <a:defRPr sz="1800">
                <a:latin typeface="Roboto Slab"/>
                <a:ea typeface="Roboto Slab"/>
                <a:cs typeface="Roboto Slab"/>
                <a:sym typeface="Roboto Slab"/>
              </a:defRPr>
            </a:pPr>
            <a:r>
              <a:t>More info in next slides</a:t>
            </a:r>
          </a:p>
        </p:txBody>
      </p:sp>
      <p:sp>
        <p:nvSpPr>
          <p:cNvPr id="592" name="Google Shape;559;p56"/>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595" name="Google Shape;560;p56"/>
          <p:cNvGrpSpPr/>
          <p:nvPr/>
        </p:nvGrpSpPr>
        <p:grpSpPr>
          <a:xfrm>
            <a:off x="257774" y="4116249"/>
            <a:ext cx="3125702" cy="1422301"/>
            <a:chOff x="0" y="0"/>
            <a:chExt cx="3125700" cy="1422300"/>
          </a:xfrm>
        </p:grpSpPr>
        <p:sp>
          <p:nvSpPr>
            <p:cNvPr id="593" name="Rectangle"/>
            <p:cNvSpPr/>
            <p:nvPr/>
          </p:nvSpPr>
          <p:spPr>
            <a:xfrm>
              <a:off x="-1" y="-1"/>
              <a:ext cx="3125702" cy="1422302"/>
            </a:xfrm>
            <a:prstGeom prst="rect">
              <a:avLst/>
            </a:prstGeom>
            <a:gradFill flip="none" rotWithShape="1">
              <a:gsLst>
                <a:gs pos="0">
                  <a:srgbClr val="DBD4EB"/>
                </a:gs>
                <a:gs pos="100000">
                  <a:srgbClr val="9180BB"/>
                </a:gs>
              </a:gsLst>
              <a:path path="circle">
                <a:fillToRect l="37721" t="-19636" r="62278" b="119636"/>
              </a:path>
            </a:gradFill>
            <a:ln w="9525" cap="flat">
              <a:solidFill>
                <a:srgbClr val="666666"/>
              </a:solidFill>
              <a:prstDash val="solid"/>
              <a:round/>
            </a:ln>
            <a:effectLst/>
          </p:spPr>
          <p:txBody>
            <a:bodyPr wrap="square" lIns="0" tIns="0" rIns="0" bIns="0" numCol="1" anchor="ctr">
              <a:noAutofit/>
            </a:bodyPr>
            <a:lstStyle/>
            <a:p>
              <a:pPr/>
            </a:p>
          </p:txBody>
        </p:sp>
        <p:sp>
          <p:nvSpPr>
            <p:cNvPr id="594" name="Chronic non specific inflammation"/>
            <p:cNvSpPr txBox="1"/>
            <p:nvPr/>
          </p:nvSpPr>
          <p:spPr>
            <a:xfrm>
              <a:off x="-1" y="521033"/>
              <a:ext cx="3125702"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Chronic non specific inflammation</a:t>
              </a:r>
            </a:p>
          </p:txBody>
        </p:sp>
      </p:grpSp>
      <p:grpSp>
        <p:nvGrpSpPr>
          <p:cNvPr id="598" name="Google Shape;561;p56"/>
          <p:cNvGrpSpPr/>
          <p:nvPr/>
        </p:nvGrpSpPr>
        <p:grpSpPr>
          <a:xfrm>
            <a:off x="4003674" y="4116249"/>
            <a:ext cx="3125702" cy="1422301"/>
            <a:chOff x="0" y="0"/>
            <a:chExt cx="3125700" cy="1422300"/>
          </a:xfrm>
        </p:grpSpPr>
        <p:sp>
          <p:nvSpPr>
            <p:cNvPr id="596" name="Rectangle"/>
            <p:cNvSpPr/>
            <p:nvPr/>
          </p:nvSpPr>
          <p:spPr>
            <a:xfrm>
              <a:off x="-1" y="-1"/>
              <a:ext cx="3125702" cy="1422302"/>
            </a:xfrm>
            <a:prstGeom prst="rect">
              <a:avLst/>
            </a:prstGeom>
            <a:gradFill flip="none" rotWithShape="1">
              <a:gsLst>
                <a:gs pos="0">
                  <a:srgbClr val="F5D0D0"/>
                </a:gs>
                <a:gs pos="100000">
                  <a:srgbClr val="D96868"/>
                </a:gs>
              </a:gsLst>
              <a:path path="circle">
                <a:fillToRect l="37721" t="-19636" r="62278" b="119636"/>
              </a:path>
            </a:gradFill>
            <a:ln w="9525" cap="flat">
              <a:solidFill>
                <a:srgbClr val="666666"/>
              </a:solidFill>
              <a:prstDash val="solid"/>
              <a:round/>
            </a:ln>
            <a:effectLst/>
          </p:spPr>
          <p:txBody>
            <a:bodyPr wrap="square" lIns="0" tIns="0" rIns="0" bIns="0" numCol="1" anchor="ctr">
              <a:noAutofit/>
            </a:bodyPr>
            <a:lstStyle/>
            <a:p>
              <a:pPr/>
            </a:p>
          </p:txBody>
        </p:sp>
        <p:sp>
          <p:nvSpPr>
            <p:cNvPr id="597" name="Chronic granulomatous inflammation"/>
            <p:cNvSpPr txBox="1"/>
            <p:nvPr/>
          </p:nvSpPr>
          <p:spPr>
            <a:xfrm>
              <a:off x="-1" y="521033"/>
              <a:ext cx="3125702"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Chronic granulomatous inflammation</a:t>
              </a:r>
            </a:p>
          </p:txBody>
        </p:sp>
      </p:grpSp>
      <p:sp>
        <p:nvSpPr>
          <p:cNvPr id="612" name="Google Shape;562;p56"/>
          <p:cNvSpPr/>
          <p:nvPr/>
        </p:nvSpPr>
        <p:spPr>
          <a:xfrm>
            <a:off x="1298572" y="5543412"/>
            <a:ext cx="354933" cy="152067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0"/>
                </a:moveTo>
                <a:lnTo>
                  <a:pt x="0" y="21600"/>
                </a:lnTo>
              </a:path>
            </a:pathLst>
          </a:custGeom>
          <a:ln>
            <a:solidFill>
              <a:srgbClr val="666666"/>
            </a:solidFill>
            <a:tailEnd type="triangle"/>
          </a:ln>
        </p:spPr>
        <p:txBody>
          <a:bodyPr/>
          <a:lstStyle/>
          <a:p>
            <a:pPr/>
          </a:p>
        </p:txBody>
      </p:sp>
      <p:sp>
        <p:nvSpPr>
          <p:cNvPr id="600" name="Google Shape;564;p56"/>
          <p:cNvSpPr/>
          <p:nvPr/>
        </p:nvSpPr>
        <p:spPr>
          <a:xfrm>
            <a:off x="1820624" y="5538550"/>
            <a:ext cx="962102" cy="1530301"/>
          </a:xfrm>
          <a:prstGeom prst="line">
            <a:avLst/>
          </a:prstGeom>
          <a:ln>
            <a:solidFill>
              <a:srgbClr val="666666"/>
            </a:solidFill>
            <a:tailEnd type="triangle"/>
          </a:ln>
        </p:spPr>
        <p:txBody>
          <a:bodyPr lIns="0" tIns="0" rIns="0" bIns="0"/>
          <a:lstStyle/>
          <a:p>
            <a:pPr/>
          </a:p>
        </p:txBody>
      </p:sp>
      <p:grpSp>
        <p:nvGrpSpPr>
          <p:cNvPr id="603" name="Google Shape;563;p56"/>
          <p:cNvGrpSpPr/>
          <p:nvPr/>
        </p:nvGrpSpPr>
        <p:grpSpPr>
          <a:xfrm>
            <a:off x="452574" y="7068849"/>
            <a:ext cx="1357801" cy="1422301"/>
            <a:chOff x="0" y="0"/>
            <a:chExt cx="1357799" cy="1422300"/>
          </a:xfrm>
        </p:grpSpPr>
        <p:sp>
          <p:nvSpPr>
            <p:cNvPr id="601" name="Rounded Rectangle"/>
            <p:cNvSpPr/>
            <p:nvPr/>
          </p:nvSpPr>
          <p:spPr>
            <a:xfrm>
              <a:off x="0" y="0"/>
              <a:ext cx="1357800" cy="1422301"/>
            </a:xfrm>
            <a:prstGeom prst="roundRect">
              <a:avLst>
                <a:gd name="adj" fmla="val 16667"/>
              </a:avLst>
            </a:prstGeom>
            <a:solidFill>
              <a:srgbClr val="8E7CC3"/>
            </a:solidFill>
            <a:ln w="9525" cap="flat">
              <a:solidFill>
                <a:srgbClr val="666666"/>
              </a:solidFill>
              <a:prstDash val="solid"/>
              <a:round/>
            </a:ln>
            <a:effectLst/>
          </p:spPr>
          <p:txBody>
            <a:bodyPr wrap="square" lIns="0" tIns="0" rIns="0" bIns="0" numCol="1" anchor="ctr">
              <a:noAutofit/>
            </a:bodyPr>
            <a:lstStyle/>
            <a:p>
              <a:pPr/>
            </a:p>
          </p:txBody>
        </p:sp>
        <p:sp>
          <p:nvSpPr>
            <p:cNvPr id="602" name="Foreign material…"/>
            <p:cNvSpPr txBox="1"/>
            <p:nvPr/>
          </p:nvSpPr>
          <p:spPr>
            <a:xfrm>
              <a:off x="66281" y="216233"/>
              <a:ext cx="1225238" cy="9898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r>
                <a:t>Foreign	material</a:t>
              </a:r>
            </a:p>
            <a:p>
              <a:pPr/>
            </a:p>
            <a:p>
              <a:pPr/>
              <a:r>
                <a:t>eg: silicates</a:t>
              </a:r>
            </a:p>
          </p:txBody>
        </p:sp>
      </p:grpSp>
      <p:grpSp>
        <p:nvGrpSpPr>
          <p:cNvPr id="606" name="Google Shape;565;p56"/>
          <p:cNvGrpSpPr/>
          <p:nvPr/>
        </p:nvGrpSpPr>
        <p:grpSpPr>
          <a:xfrm>
            <a:off x="2350624" y="7040874"/>
            <a:ext cx="1464001" cy="1478251"/>
            <a:chOff x="0" y="0"/>
            <a:chExt cx="1463999" cy="1478249"/>
          </a:xfrm>
        </p:grpSpPr>
        <p:sp>
          <p:nvSpPr>
            <p:cNvPr id="604" name="Rounded Rectangle"/>
            <p:cNvSpPr/>
            <p:nvPr/>
          </p:nvSpPr>
          <p:spPr>
            <a:xfrm>
              <a:off x="0" y="27975"/>
              <a:ext cx="1464000" cy="1422301"/>
            </a:xfrm>
            <a:prstGeom prst="roundRect">
              <a:avLst>
                <a:gd name="adj" fmla="val 16667"/>
              </a:avLst>
            </a:prstGeom>
            <a:solidFill>
              <a:srgbClr val="8E7CC3"/>
            </a:solidFill>
            <a:ln w="9525" cap="flat">
              <a:solidFill>
                <a:srgbClr val="666666"/>
              </a:solidFill>
              <a:prstDash val="solid"/>
              <a:round/>
            </a:ln>
            <a:effectLst/>
          </p:spPr>
          <p:txBody>
            <a:bodyPr wrap="square" lIns="0" tIns="0" rIns="0" bIns="0" numCol="1" anchor="ctr">
              <a:noAutofit/>
            </a:bodyPr>
            <a:lstStyle/>
            <a:p>
              <a:pPr>
                <a:defRPr>
                  <a:latin typeface="Roboto Slab"/>
                  <a:ea typeface="Roboto Slab"/>
                  <a:cs typeface="Roboto Slab"/>
                  <a:sym typeface="Roboto Slab"/>
                </a:defRPr>
              </a:pPr>
            </a:p>
          </p:txBody>
        </p:sp>
        <p:sp>
          <p:nvSpPr>
            <p:cNvPr id="605" name="Autoimmune…"/>
            <p:cNvSpPr txBox="1"/>
            <p:nvPr/>
          </p:nvSpPr>
          <p:spPr>
            <a:xfrm>
              <a:off x="69430" y="0"/>
              <a:ext cx="1325140" cy="14782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defRPr>
                  <a:latin typeface="Roboto Slab"/>
                  <a:ea typeface="Roboto Slab"/>
                  <a:cs typeface="Roboto Slab"/>
                  <a:sym typeface="Roboto Slab"/>
                </a:defRPr>
              </a:pPr>
              <a:r>
                <a:t>Autoimmune</a:t>
              </a:r>
            </a:p>
            <a:p>
              <a:pPr>
                <a:defRPr>
                  <a:latin typeface="Roboto Slab"/>
                  <a:ea typeface="Roboto Slab"/>
                  <a:cs typeface="Roboto Slab"/>
                  <a:sym typeface="Roboto Slab"/>
                </a:defRPr>
              </a:pPr>
              <a:r>
                <a:t>Diseases</a:t>
              </a:r>
            </a:p>
            <a:p>
              <a:pPr/>
              <a:endParaRPr>
                <a:latin typeface="Roboto Slab"/>
                <a:ea typeface="Roboto Slab"/>
                <a:cs typeface="Roboto Slab"/>
                <a:sym typeface="Roboto Slab"/>
              </a:endParaRPr>
            </a:p>
            <a:p>
              <a:pPr>
                <a:defRPr>
                  <a:latin typeface="Roboto Slab"/>
                  <a:ea typeface="Roboto Slab"/>
                  <a:cs typeface="Roboto Slab"/>
                  <a:sym typeface="Roboto Slab"/>
                </a:defRPr>
              </a:pPr>
              <a:r>
                <a:t>eg: autoimmune thyroiditis</a:t>
              </a:r>
            </a:p>
          </p:txBody>
        </p:sp>
      </p:grpSp>
      <p:sp>
        <p:nvSpPr>
          <p:cNvPr id="607" name="Google Shape;566;p56"/>
          <p:cNvSpPr/>
          <p:nvPr/>
        </p:nvSpPr>
        <p:spPr>
          <a:xfrm>
            <a:off x="5566524" y="5538550"/>
            <a:ext cx="15302" cy="1379401"/>
          </a:xfrm>
          <a:prstGeom prst="line">
            <a:avLst/>
          </a:prstGeom>
          <a:ln>
            <a:solidFill>
              <a:srgbClr val="666666"/>
            </a:solidFill>
            <a:tailEnd type="triangle"/>
          </a:ln>
        </p:spPr>
        <p:txBody>
          <a:bodyPr lIns="0" tIns="0" rIns="0" bIns="0"/>
          <a:lstStyle/>
          <a:p>
            <a:pPr/>
          </a:p>
        </p:txBody>
      </p:sp>
      <p:grpSp>
        <p:nvGrpSpPr>
          <p:cNvPr id="610" name="Google Shape;567;p56"/>
          <p:cNvGrpSpPr/>
          <p:nvPr/>
        </p:nvGrpSpPr>
        <p:grpSpPr>
          <a:xfrm>
            <a:off x="4834525" y="7068849"/>
            <a:ext cx="1695601" cy="1422301"/>
            <a:chOff x="0" y="0"/>
            <a:chExt cx="1695599" cy="1422300"/>
          </a:xfrm>
        </p:grpSpPr>
        <p:sp>
          <p:nvSpPr>
            <p:cNvPr id="608" name="Rounded Rectangle"/>
            <p:cNvSpPr/>
            <p:nvPr/>
          </p:nvSpPr>
          <p:spPr>
            <a:xfrm>
              <a:off x="0" y="0"/>
              <a:ext cx="1695600" cy="1422301"/>
            </a:xfrm>
            <a:prstGeom prst="roundRect">
              <a:avLst>
                <a:gd name="adj" fmla="val 16667"/>
              </a:avLst>
            </a:prstGeom>
            <a:solidFill>
              <a:srgbClr val="DD7E6B"/>
            </a:solidFill>
            <a:ln w="9525" cap="flat">
              <a:solidFill>
                <a:srgbClr val="666666"/>
              </a:solidFill>
              <a:prstDash val="solid"/>
              <a:round/>
            </a:ln>
            <a:effectLst/>
          </p:spPr>
          <p:txBody>
            <a:bodyPr wrap="square" lIns="0" tIns="0" rIns="0" bIns="0" numCol="1" anchor="ctr">
              <a:noAutofit/>
            </a:bodyPr>
            <a:lstStyle/>
            <a:p>
              <a:pPr>
                <a:defRPr>
                  <a:latin typeface="Roboto Slab"/>
                  <a:ea typeface="Roboto Slab"/>
                  <a:cs typeface="Roboto Slab"/>
                  <a:sym typeface="Roboto Slab"/>
                </a:defRPr>
              </a:pPr>
            </a:p>
          </p:txBody>
        </p:sp>
        <p:sp>
          <p:nvSpPr>
            <p:cNvPr id="609" name="eg:…"/>
            <p:cNvSpPr txBox="1"/>
            <p:nvPr/>
          </p:nvSpPr>
          <p:spPr>
            <a:xfrm>
              <a:off x="69430" y="295875"/>
              <a:ext cx="1556740" cy="830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defRPr>
                  <a:latin typeface="Roboto Slab"/>
                  <a:ea typeface="Roboto Slab"/>
                  <a:cs typeface="Roboto Slab"/>
                  <a:sym typeface="Roboto Slab"/>
                </a:defRPr>
              </a:pPr>
              <a:r>
                <a:t>eg:</a:t>
              </a:r>
            </a:p>
            <a:p>
              <a:pPr>
                <a:defRPr>
                  <a:latin typeface="Roboto Slab"/>
                  <a:ea typeface="Roboto Slab"/>
                  <a:cs typeface="Roboto Slab"/>
                  <a:sym typeface="Roboto Slab"/>
                </a:defRPr>
              </a:pPr>
              <a:r>
                <a:t>TUBERCULOSIS(TB)</a:t>
              </a:r>
            </a:p>
          </p:txBody>
        </p:sp>
      </p:grpSp>
      <p:sp>
        <p:nvSpPr>
          <p:cNvPr id="611" name="Google Shape;568;p56"/>
          <p:cNvSpPr txBox="1"/>
          <p:nvPr>
            <p:ph type="title"/>
          </p:nvPr>
        </p:nvSpPr>
        <p:spPr>
          <a:xfrm>
            <a:off x="441124" y="2980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Chronic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4" name="Google Shape;573;p57"/>
          <p:cNvSpPr txBox="1"/>
          <p:nvPr>
            <p:ph type="body" idx="1"/>
          </p:nvPr>
        </p:nvSpPr>
        <p:spPr>
          <a:xfrm>
            <a:off x="1002774" y="1485650"/>
            <a:ext cx="6346202" cy="7962901"/>
          </a:xfrm>
          <a:prstGeom prst="rect">
            <a:avLst/>
          </a:prstGeom>
        </p:spPr>
        <p:txBody>
          <a:bodyPr/>
          <a:lstStyle/>
          <a:p>
            <a:pPr marL="0" indent="0">
              <a:buSzTx/>
              <a:buNone/>
              <a:defRPr sz="1800">
                <a:latin typeface="Roboto Slab"/>
                <a:ea typeface="Roboto Slab"/>
                <a:cs typeface="Roboto Slab"/>
                <a:sym typeface="Roboto Slab"/>
              </a:defRPr>
            </a:pPr>
            <a:r>
              <a:t>What is a granulation tissue and what is a granulomatous inflammation? </a:t>
            </a:r>
          </a:p>
          <a:p>
            <a:pPr marL="0" indent="0">
              <a:buSzTx/>
              <a:buNone/>
              <a:defRPr sz="1800">
                <a:latin typeface="Roboto Slab"/>
                <a:ea typeface="Roboto Slab"/>
                <a:cs typeface="Roboto Slab"/>
                <a:sym typeface="Roboto Slab"/>
              </a:defRPr>
            </a:pPr>
            <a:r>
              <a:t>Granulation tissue : contains new small blood vessels, fibroblasts, and mononuclear cells in an edematous extracellular matrix; formation of granulation tissue is part of the repair response. A granulomatous inflammation is a form of chronic inflammation. When we say granuloma, we mean the second one</a:t>
            </a:r>
          </a:p>
          <a:p>
            <a:pPr marL="0" indent="0">
              <a:buSzTx/>
              <a:buNone/>
              <a:defRPr sz="1800">
                <a:latin typeface="Roboto Slab"/>
                <a:ea typeface="Roboto Slab"/>
                <a:cs typeface="Roboto Slab"/>
                <a:sym typeface="Roboto Slab"/>
              </a:defRPr>
            </a:pPr>
            <a:r>
              <a:t> </a:t>
            </a:r>
          </a:p>
          <a:p>
            <a:pPr marL="0" indent="0">
              <a:buSzTx/>
              <a:buNone/>
              <a:defRPr sz="1800">
                <a:latin typeface="Roboto Slab"/>
                <a:ea typeface="Roboto Slab"/>
                <a:cs typeface="Roboto Slab"/>
                <a:sym typeface="Roboto Slab"/>
              </a:defRPr>
            </a:pPr>
            <a:r>
              <a:t>● Granulation tissue → non specific </a:t>
            </a:r>
          </a:p>
          <a:p>
            <a:pPr marL="0" indent="0">
              <a:buSzTx/>
              <a:buNone/>
              <a:defRPr sz="1800">
                <a:latin typeface="Roboto Slab"/>
                <a:ea typeface="Roboto Slab"/>
                <a:cs typeface="Roboto Slab"/>
                <a:sym typeface="Roboto Slab"/>
              </a:defRPr>
            </a:pPr>
            <a:r>
              <a:t> ● Granuloma → specific  </a:t>
            </a:r>
          </a:p>
          <a:p>
            <a:pPr marL="0" indent="0">
              <a:buSzTx/>
              <a:buNone/>
            </a:pPr>
            <a:endParaRPr sz="1800">
              <a:latin typeface="Roboto Slab"/>
              <a:ea typeface="Roboto Slab"/>
              <a:cs typeface="Roboto Slab"/>
              <a:sym typeface="Roboto Slab"/>
            </a:endParaRPr>
          </a:p>
          <a:p>
            <a:pPr marL="0" indent="0">
              <a:buSzTx/>
              <a:buNone/>
              <a:defRPr sz="1800">
                <a:solidFill>
                  <a:srgbClr val="FF0000"/>
                </a:solidFill>
                <a:latin typeface="Roboto Slab"/>
                <a:ea typeface="Roboto Slab"/>
                <a:cs typeface="Roboto Slab"/>
                <a:sym typeface="Roboto Slab"/>
              </a:defRPr>
            </a:pPr>
            <a:r>
              <a:t>A-granulation tissue and chronic inflammation </a:t>
            </a:r>
          </a:p>
          <a:p>
            <a:pPr marL="0" indent="0">
              <a:buSzTx/>
              <a:buNone/>
              <a:defRPr sz="1800">
                <a:latin typeface="Roboto Slab"/>
                <a:ea typeface="Roboto Slab"/>
                <a:cs typeface="Roboto Slab"/>
                <a:sym typeface="Roboto Slab"/>
              </a:defRPr>
            </a:pPr>
            <a:r>
              <a:t>Granulation tissue is often associated with chronic inflammation (non specific). It represents a healing phase following acute inflammation. Endothelial proliferation is prominent.</a:t>
            </a:r>
          </a:p>
          <a:p>
            <a:pPr marL="0" indent="0">
              <a:buSzTx/>
              <a:buNone/>
              <a:defRPr sz="1800">
                <a:latin typeface="Roboto Slab"/>
                <a:ea typeface="Roboto Slab"/>
                <a:cs typeface="Roboto Slab"/>
                <a:sym typeface="Roboto Slab"/>
              </a:defRPr>
            </a:pPr>
            <a:r>
              <a:t> How is the granulation tissue formed?</a:t>
            </a:r>
          </a:p>
          <a:p>
            <a:pPr marL="0" indent="0">
              <a:buSzTx/>
              <a:buNone/>
              <a:defRPr sz="1800">
                <a:latin typeface="Roboto Slab"/>
                <a:ea typeface="Roboto Slab"/>
                <a:cs typeface="Roboto Slab"/>
                <a:sym typeface="Roboto Slab"/>
              </a:defRPr>
            </a:pPr>
            <a:r>
              <a:t> 1-At the beginning, the interstitial tissue is edematous (has edema, exudate)which has acute and chronic inflammatory cells.</a:t>
            </a:r>
          </a:p>
          <a:p>
            <a:pPr marL="0" indent="0">
              <a:buSzTx/>
              <a:buNone/>
              <a:defRPr sz="1800">
                <a:latin typeface="Roboto Slab"/>
                <a:ea typeface="Roboto Slab"/>
                <a:cs typeface="Roboto Slab"/>
                <a:sym typeface="Roboto Slab"/>
              </a:defRPr>
            </a:pPr>
            <a:r>
              <a:t> 2- After a while, the acute inflammatory cells go away and it is dominated by chronic inflammatory cells. </a:t>
            </a:r>
          </a:p>
          <a:p>
            <a:pPr marL="0" indent="0">
              <a:buSzTx/>
              <a:buNone/>
              <a:defRPr sz="1800">
                <a:latin typeface="Roboto Slab"/>
                <a:ea typeface="Roboto Slab"/>
                <a:cs typeface="Roboto Slab"/>
                <a:sym typeface="Roboto Slab"/>
              </a:defRPr>
            </a:pPr>
            <a:r>
              <a:t>3-Finally, fibroblasts dominate the interstitial tissue.</a:t>
            </a:r>
          </a:p>
        </p:txBody>
      </p:sp>
      <p:sp>
        <p:nvSpPr>
          <p:cNvPr id="615" name="Google Shape;574;p57"/>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16" name="Google Shape;575;p57"/>
          <p:cNvSpPr txBox="1"/>
          <p:nvPr>
            <p:ph type="title"/>
          </p:nvPr>
        </p:nvSpPr>
        <p:spPr>
          <a:xfrm>
            <a:off x="441124" y="2980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Chronic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8" name="Google Shape;580;p58"/>
          <p:cNvSpPr txBox="1"/>
          <p:nvPr>
            <p:ph type="body" idx="1"/>
          </p:nvPr>
        </p:nvSpPr>
        <p:spPr>
          <a:xfrm>
            <a:off x="537925" y="1412625"/>
            <a:ext cx="6832501" cy="6425401"/>
          </a:xfrm>
          <a:prstGeom prst="rect">
            <a:avLst/>
          </a:prstGeom>
          <a:solidFill>
            <a:srgbClr val="EFEFEF"/>
          </a:solidFill>
        </p:spPr>
        <p:txBody>
          <a:bodyPr/>
          <a:lstStyle/>
          <a:p>
            <a:pPr marL="0" indent="0">
              <a:buSzTx/>
              <a:buNone/>
              <a:defRPr sz="1800">
                <a:solidFill>
                  <a:srgbClr val="FF0000"/>
                </a:solidFill>
                <a:latin typeface="Roboto Slab"/>
                <a:ea typeface="Roboto Slab"/>
                <a:cs typeface="Roboto Slab"/>
                <a:sym typeface="Roboto Slab"/>
              </a:defRPr>
            </a:pPr>
            <a:r>
              <a:t>B-Granulomatous inflammation </a:t>
            </a:r>
          </a:p>
          <a:p>
            <a:pPr marL="0" indent="0">
              <a:buSzTx/>
              <a:buNone/>
              <a:defRPr sz="1800">
                <a:latin typeface="Roboto Slab"/>
                <a:ea typeface="Roboto Slab"/>
                <a:cs typeface="Roboto Slab"/>
                <a:sym typeface="Roboto Slab"/>
              </a:defRPr>
            </a:pPr>
            <a:r>
              <a:t>Characteristic of this type of chronic inflammation are granulomas which form 0.5 to 2.0 mm aggregations of epithelioid macrophages surrounded by a rim of lymphocytes. Epithelioid macrophages have an appearance suggestive of squamous epithelial cells due to their abundant pink cytoplasm.</a:t>
            </a:r>
          </a:p>
          <a:p>
            <a:pPr marL="0" indent="0">
              <a:buSzTx/>
              <a:buNone/>
              <a:defRPr sz="1800">
                <a:latin typeface="Roboto Slab"/>
                <a:ea typeface="Roboto Slab"/>
                <a:cs typeface="Roboto Slab"/>
                <a:sym typeface="Roboto Slab"/>
              </a:defRPr>
            </a:pPr>
            <a:r>
              <a:t> Granulomatous inflammation may be caused by: foreign bodies , mycobacterial infection for example: (Tuberculosis, leprosy, schistosomiasis, the gamma of tertiary syphilis, cat-scratch disease, lymphogranuloma venereum, tularemia). </a:t>
            </a:r>
          </a:p>
          <a:p>
            <a:pPr marL="0" indent="0">
              <a:buSzTx/>
              <a:buNone/>
              <a:defRPr sz="1800">
                <a:solidFill>
                  <a:srgbClr val="FF0000"/>
                </a:solidFill>
                <a:latin typeface="Roboto Slab"/>
                <a:ea typeface="Roboto Slab"/>
                <a:cs typeface="Roboto Slab"/>
                <a:sym typeface="Roboto Slab"/>
              </a:defRPr>
            </a:pPr>
            <a:r>
              <a:t>● Sometimes the granuloma contains caseous necrosis as in TB.</a:t>
            </a:r>
          </a:p>
          <a:p>
            <a:pPr marL="0" indent="0">
              <a:buSzTx/>
              <a:buNone/>
              <a:defRPr sz="1800">
                <a:latin typeface="Roboto Slab"/>
                <a:ea typeface="Roboto Slab"/>
                <a:cs typeface="Roboto Slab"/>
                <a:sym typeface="Roboto Slab"/>
              </a:defRPr>
            </a:pPr>
            <a:r>
              <a:t> What are multinucleated giant cells?  They form from the cytoplasmic fusion of macrophages.</a:t>
            </a:r>
          </a:p>
          <a:p>
            <a:pPr marL="0" indent="0">
              <a:buSzTx/>
              <a:buNone/>
              <a:defRPr sz="1800">
                <a:latin typeface="Roboto Slab"/>
                <a:ea typeface="Roboto Slab"/>
                <a:cs typeface="Roboto Slab"/>
                <a:sym typeface="Roboto Slab"/>
              </a:defRPr>
            </a:pPr>
            <a:r>
              <a:t> What are langhans cells?</a:t>
            </a:r>
          </a:p>
          <a:p>
            <a:pPr marL="0" indent="0">
              <a:buSzTx/>
              <a:buNone/>
              <a:defRPr sz="1800">
                <a:latin typeface="Roboto Slab"/>
                <a:ea typeface="Roboto Slab"/>
                <a:cs typeface="Roboto Slab"/>
                <a:sym typeface="Roboto Slab"/>
              </a:defRPr>
            </a:pPr>
            <a:r>
              <a:t> Langhans  are giant and  large cells found in granulomatous conditions. They are formed by the fusion of epithelioid cells (macrophages), and contain nuclei arranged in a horseshoe-shaped pattern in the cell periphery</a:t>
            </a:r>
          </a:p>
        </p:txBody>
      </p:sp>
      <p:sp>
        <p:nvSpPr>
          <p:cNvPr id="619" name="Google Shape;581;p58"/>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0" name="Google Shape;582;p58" descr="Google Shape;582;p58"/>
          <p:cNvPicPr>
            <a:picLocks noChangeAspect="1"/>
          </p:cNvPicPr>
          <p:nvPr/>
        </p:nvPicPr>
        <p:blipFill>
          <a:blip r:embed="rId2">
            <a:extLst/>
          </a:blip>
          <a:stretch>
            <a:fillRect/>
          </a:stretch>
        </p:blipFill>
        <p:spPr>
          <a:xfrm>
            <a:off x="869688" y="7838024"/>
            <a:ext cx="6375926" cy="2554976"/>
          </a:xfrm>
          <a:prstGeom prst="rect">
            <a:avLst/>
          </a:prstGeom>
          <a:ln w="12700">
            <a:miter lim="400000"/>
          </a:ln>
        </p:spPr>
      </p:pic>
      <p:sp>
        <p:nvSpPr>
          <p:cNvPr id="621" name="Google Shape;583;p58"/>
          <p:cNvSpPr txBox="1"/>
          <p:nvPr>
            <p:ph type="title"/>
          </p:nvPr>
        </p:nvSpPr>
        <p:spPr>
          <a:xfrm>
            <a:off x="441124" y="2980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Chronic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Google Shape;588;p59"/>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24" name="Google Shape;589;p59" descr="Google Shape;589;p59"/>
          <p:cNvPicPr>
            <a:picLocks noChangeAspect="1"/>
          </p:cNvPicPr>
          <p:nvPr/>
        </p:nvPicPr>
        <p:blipFill>
          <a:blip r:embed="rId2">
            <a:extLst/>
          </a:blip>
          <a:stretch>
            <a:fillRect/>
          </a:stretch>
        </p:blipFill>
        <p:spPr>
          <a:xfrm>
            <a:off x="1544488" y="1878575"/>
            <a:ext cx="5066226" cy="5107326"/>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 name="Google Shape;87;p15"/>
          <p:cNvSpPr txBox="1"/>
          <p:nvPr>
            <p:ph type="title"/>
          </p:nvPr>
        </p:nvSpPr>
        <p:spPr>
          <a:xfrm>
            <a:off x="441117" y="95360"/>
            <a:ext cx="2564102" cy="1544102"/>
          </a:xfrm>
          <a:prstGeom prst="rect">
            <a:avLst/>
          </a:prstGeom>
          <a:ln w="28575">
            <a:solidFill>
              <a:srgbClr val="E06666"/>
            </a:solidFill>
            <a:round/>
          </a:ln>
        </p:spPr>
        <p:txBody>
          <a:bodyPr/>
          <a:lstStyle/>
          <a:p>
            <a:pPr/>
            <a:endParaRPr b="1">
              <a:solidFill>
                <a:srgbClr val="434343"/>
              </a:solidFill>
            </a:endParaRPr>
          </a:p>
          <a:p>
            <a:pPr>
              <a:defRPr b="1">
                <a:solidFill>
                  <a:srgbClr val="434343"/>
                </a:solidFill>
              </a:defRPr>
            </a:pPr>
            <a:r>
              <a:t>What is inflammation?</a:t>
            </a:r>
          </a:p>
        </p:txBody>
      </p:sp>
      <p:sp>
        <p:nvSpPr>
          <p:cNvPr id="124" name="Google Shape;88;p15"/>
          <p:cNvSpPr txBox="1"/>
          <p:nvPr/>
        </p:nvSpPr>
        <p:spPr>
          <a:xfrm>
            <a:off x="1078399" y="1606349"/>
            <a:ext cx="5997302" cy="5300131"/>
          </a:xfrm>
          <a:prstGeom prst="rect">
            <a:avLst/>
          </a:prstGeom>
          <a:ln w="12700">
            <a:miter lim="400000"/>
          </a:ln>
          <a:extLst>
            <a:ext uri="{C572A759-6A51-4108-AA02-DFA0A04FC94B}">
              <ma14:wrappingTextBoxFlag xmlns:ma14="http://schemas.microsoft.com/office/mac/drawingml/2011/main" val="1"/>
            </a:ext>
          </a:extLst>
        </p:spPr>
        <p:txBody>
          <a:bodyPr lIns="98000" tIns="98000" rIns="98000" bIns="98000">
            <a:spAutoFit/>
          </a:bodyPr>
          <a:lstStyle/>
          <a:p>
            <a:pPr marL="203200" indent="-215900">
              <a:lnSpc>
                <a:spcPct val="90000"/>
              </a:lnSpc>
              <a:spcBef>
                <a:spcPts val="400"/>
              </a:spcBef>
              <a:buClr>
                <a:srgbClr val="000000"/>
              </a:buClr>
              <a:buSzPts val="1800"/>
              <a:buFont typeface="Helvetica"/>
              <a:buChar char="➢"/>
              <a:defRPr b="1" sz="1800">
                <a:latin typeface="Roboto Slab"/>
                <a:ea typeface="Roboto Slab"/>
                <a:cs typeface="Roboto Slab"/>
                <a:sym typeface="Roboto Slab"/>
              </a:defRPr>
            </a:pPr>
            <a:r>
              <a:t>Inflammation</a:t>
            </a:r>
            <a:r>
              <a:rPr b="0"/>
              <a:t> is a local response of the vascularized living tissue to infection and damaged tissue that brings cells and molecules of host defense from the circulation to the sites where they are needed.</a:t>
            </a:r>
          </a:p>
          <a:p>
            <a:pPr marL="203200" indent="-215900">
              <a:lnSpc>
                <a:spcPct val="90000"/>
              </a:lnSpc>
              <a:buClr>
                <a:srgbClr val="000000"/>
              </a:buClr>
              <a:buSzPts val="1800"/>
              <a:buFont typeface="Helvetica"/>
              <a:buChar char="➢"/>
              <a:defRPr b="1" sz="1800">
                <a:latin typeface="Roboto Slab"/>
                <a:ea typeface="Roboto Slab"/>
                <a:cs typeface="Roboto Slab"/>
                <a:sym typeface="Roboto Slab"/>
              </a:defRPr>
            </a:pPr>
            <a:r>
              <a:t>Aim of inflammation is</a:t>
            </a:r>
            <a:r>
              <a:rPr b="0"/>
              <a:t> to localize and eliminate the causative agent, limit tissue injury and restore tissue to normality.</a:t>
            </a:r>
          </a:p>
          <a:p>
            <a:pPr marL="203200" indent="-215900">
              <a:lnSpc>
                <a:spcPct val="90000"/>
              </a:lnSpc>
              <a:buClr>
                <a:srgbClr val="000000"/>
              </a:buClr>
              <a:buSzPts val="1800"/>
              <a:buFont typeface="Helvetica"/>
              <a:buChar char="➢"/>
              <a:defRPr b="1" sz="1800">
                <a:latin typeface="Roboto Slab"/>
                <a:ea typeface="Roboto Slab"/>
                <a:cs typeface="Roboto Slab"/>
                <a:sym typeface="Roboto Slab"/>
              </a:defRPr>
            </a:pPr>
            <a:r>
              <a:t>Therefore</a:t>
            </a:r>
            <a:r>
              <a:rPr b="0"/>
              <a:t>, Inflammation is part of innate immunity (a broad protective response).</a:t>
            </a:r>
          </a:p>
          <a:p>
            <a:pPr marL="203200" indent="-215900">
              <a:lnSpc>
                <a:spcPct val="90000"/>
              </a:lnSpc>
              <a:buClr>
                <a:srgbClr val="000000"/>
              </a:buClr>
              <a:buSzPts val="1800"/>
              <a:buFont typeface="Helvetica"/>
              <a:buChar char="➢"/>
              <a:defRPr sz="1800">
                <a:latin typeface="Roboto Slab"/>
                <a:ea typeface="Roboto Slab"/>
                <a:cs typeface="Roboto Slab"/>
                <a:sym typeface="Roboto Slab"/>
              </a:defRPr>
            </a:pPr>
            <a:r>
              <a:t>Inflammation is </a:t>
            </a:r>
            <a:r>
              <a:rPr u="sng"/>
              <a:t>terminated</a:t>
            </a:r>
            <a:r>
              <a:t> when the offending agent is eliminated and the secreted mediators are broken down or dissipated.</a:t>
            </a:r>
          </a:p>
          <a:p>
            <a:pPr marL="203200" indent="-215900">
              <a:lnSpc>
                <a:spcPct val="90000"/>
              </a:lnSpc>
              <a:buClr>
                <a:srgbClr val="000000"/>
              </a:buClr>
              <a:buSzPts val="1800"/>
              <a:buFont typeface="Helvetica"/>
              <a:buChar char="➢"/>
              <a:defRPr sz="1800">
                <a:latin typeface="Roboto Slab"/>
                <a:ea typeface="Roboto Slab"/>
                <a:cs typeface="Roboto Slab"/>
                <a:sym typeface="Roboto Slab"/>
              </a:defRPr>
            </a:pPr>
            <a:r>
              <a:t>There are active </a:t>
            </a:r>
            <a:r>
              <a:rPr u="sng"/>
              <a:t>anti-inflammatory mechanisms</a:t>
            </a:r>
            <a:r>
              <a:t> that serve to control the response and prevent it from causing excessive damage to the host.</a:t>
            </a:r>
          </a:p>
          <a:p>
            <a:pPr marL="203200" indent="-215900">
              <a:lnSpc>
                <a:spcPct val="115000"/>
              </a:lnSpc>
              <a:buClr>
                <a:srgbClr val="FF9900"/>
              </a:buClr>
              <a:buSzPts val="1800"/>
              <a:buFont typeface="Helvetica"/>
              <a:buChar char="➢"/>
              <a:defRPr b="1" sz="1800">
                <a:solidFill>
                  <a:srgbClr val="FF9900"/>
                </a:solidFill>
                <a:latin typeface="Roboto Slab"/>
                <a:ea typeface="Roboto Slab"/>
                <a:cs typeface="Roboto Slab"/>
                <a:sym typeface="Roboto Slab"/>
              </a:defRPr>
            </a:pPr>
            <a:r>
              <a:t>Inflammation can induce harm </a:t>
            </a:r>
            <a:r>
              <a:rPr b="0"/>
              <a:t>e.g. Anaphylactic reaction - rheumatoid arthritis - atherosclerosis. And as the table shows:-</a:t>
            </a:r>
          </a:p>
        </p:txBody>
      </p:sp>
      <p:pic>
        <p:nvPicPr>
          <p:cNvPr id="125" name="Google Shape;89;p15" descr="Google Shape;89;p15"/>
          <p:cNvPicPr>
            <a:picLocks noChangeAspect="1"/>
          </p:cNvPicPr>
          <p:nvPr/>
        </p:nvPicPr>
        <p:blipFill>
          <a:blip r:embed="rId2">
            <a:extLst/>
          </a:blip>
          <a:stretch>
            <a:fillRect/>
          </a:stretch>
        </p:blipFill>
        <p:spPr>
          <a:xfrm>
            <a:off x="228150" y="7249487"/>
            <a:ext cx="7105802" cy="2942163"/>
          </a:xfrm>
          <a:prstGeom prst="rect">
            <a:avLst/>
          </a:prstGeom>
          <a:ln w="12700">
            <a:miter lim="400000"/>
          </a:ln>
        </p:spPr>
      </p:pic>
      <p:sp>
        <p:nvSpPr>
          <p:cNvPr id="126" name="Google Shape;90;p15"/>
          <p:cNvSpPr txBox="1"/>
          <p:nvPr>
            <p:ph type="sldNum" sz="quarter" idx="2"/>
          </p:nvPr>
        </p:nvSpPr>
        <p:spPr>
          <a:xfrm>
            <a:off x="-1" y="10308026"/>
            <a:ext cx="287372"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Google Shape;594;p60"/>
          <p:cNvSpPr txBox="1"/>
          <p:nvPr>
            <p:ph type="body" sz="quarter" idx="1"/>
          </p:nvPr>
        </p:nvSpPr>
        <p:spPr>
          <a:xfrm>
            <a:off x="553174" y="1460875"/>
            <a:ext cx="6890102" cy="1407300"/>
          </a:xfrm>
          <a:prstGeom prst="rect">
            <a:avLst/>
          </a:prstGeom>
        </p:spPr>
        <p:txBody>
          <a:bodyPr/>
          <a:lstStyle/>
          <a:p>
            <a:pPr marL="411479" indent="-308609" defTabSz="822959">
              <a:spcBef>
                <a:spcPts val="500"/>
              </a:spcBef>
              <a:buClr>
                <a:srgbClr val="000000"/>
              </a:buClr>
              <a:buSzPts val="1600"/>
              <a:buFont typeface="Helvetica"/>
              <a:buChar char="➔"/>
              <a:defRPr sz="1619">
                <a:solidFill>
                  <a:srgbClr val="000000"/>
                </a:solidFill>
                <a:latin typeface="Roboto Slab"/>
                <a:ea typeface="Roboto Slab"/>
                <a:cs typeface="Roboto Slab"/>
                <a:sym typeface="Roboto Slab"/>
              </a:defRPr>
            </a:pPr>
            <a:r>
              <a:t>Complex interactions between several cell populations and their secreted mediators.</a:t>
            </a:r>
          </a:p>
          <a:p>
            <a:pPr marL="411479" indent="-308609" defTabSz="822959">
              <a:spcBef>
                <a:spcPts val="0"/>
              </a:spcBef>
              <a:buClr>
                <a:srgbClr val="000000"/>
              </a:buClr>
              <a:buSzPts val="1600"/>
              <a:buFont typeface="Helvetica"/>
              <a:buChar char="➔"/>
              <a:defRPr sz="1619">
                <a:solidFill>
                  <a:srgbClr val="000000"/>
                </a:solidFill>
                <a:latin typeface="Roboto Slab"/>
                <a:ea typeface="Roboto Slab"/>
                <a:cs typeface="Roboto Slab"/>
                <a:sym typeface="Roboto Slab"/>
              </a:defRPr>
            </a:pPr>
            <a:r>
              <a:t>Mediated by the interaction of monocyte/macrophages with T and B lymphocyte, plasma cells and others.</a:t>
            </a:r>
            <a:br/>
          </a:p>
        </p:txBody>
      </p:sp>
      <p:sp>
        <p:nvSpPr>
          <p:cNvPr id="627" name="Google Shape;595;p6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28" name="Google Shape;596;p60"/>
          <p:cNvSpPr txBox="1"/>
          <p:nvPr/>
        </p:nvSpPr>
        <p:spPr>
          <a:xfrm>
            <a:off x="756149" y="3002525"/>
            <a:ext cx="6049802" cy="551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400">
                <a:latin typeface="Roboto Slab"/>
                <a:ea typeface="Roboto Slab"/>
                <a:cs typeface="Roboto Slab"/>
                <a:sym typeface="Roboto Slab"/>
              </a:defRPr>
            </a:lvl1pPr>
          </a:lstStyle>
          <a:p>
            <a:pPr/>
            <a:r>
              <a:t>Macrophages </a:t>
            </a:r>
          </a:p>
        </p:txBody>
      </p:sp>
      <p:sp>
        <p:nvSpPr>
          <p:cNvPr id="629" name="Google Shape;597;p60"/>
          <p:cNvSpPr txBox="1"/>
          <p:nvPr/>
        </p:nvSpPr>
        <p:spPr>
          <a:xfrm>
            <a:off x="476550" y="3596275"/>
            <a:ext cx="6608999" cy="2138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457200" indent="-342900">
              <a:buClr>
                <a:srgbClr val="000000"/>
              </a:buClr>
              <a:buSzPts val="1800"/>
              <a:buFont typeface="Helvetica"/>
              <a:buChar char="●"/>
              <a:defRPr sz="1800">
                <a:latin typeface="Roboto Slab"/>
                <a:ea typeface="Roboto Slab"/>
                <a:cs typeface="Roboto Slab"/>
                <a:sym typeface="Roboto Slab"/>
              </a:defRPr>
            </a:pPr>
            <a:r>
              <a:t>They develop from monocyte.</a:t>
            </a:r>
          </a:p>
          <a:p>
            <a:pPr marL="457200" indent="-342900">
              <a:buClr>
                <a:srgbClr val="000000"/>
              </a:buClr>
              <a:buSzPts val="1800"/>
              <a:buFont typeface="Helvetica"/>
              <a:buChar char="●"/>
              <a:defRPr sz="1800">
                <a:latin typeface="Roboto Slab"/>
                <a:ea typeface="Roboto Slab"/>
                <a:cs typeface="Roboto Slab"/>
                <a:sym typeface="Roboto Slab"/>
              </a:defRPr>
            </a:pPr>
            <a:r>
              <a:t>Macrophages are found in </a:t>
            </a:r>
            <a:r>
              <a:rPr>
                <a:solidFill>
                  <a:srgbClr val="FF0000"/>
                </a:solidFill>
              </a:rPr>
              <a:t>tissues</a:t>
            </a:r>
            <a:r>
              <a:t>, while monocyte are found in the </a:t>
            </a:r>
            <a:r>
              <a:rPr>
                <a:solidFill>
                  <a:srgbClr val="FF0000"/>
                </a:solidFill>
              </a:rPr>
              <a:t>bloodstream</a:t>
            </a:r>
            <a:r>
              <a:t>.</a:t>
            </a:r>
          </a:p>
          <a:p>
            <a:pPr marL="457200" indent="-342900">
              <a:buClr>
                <a:srgbClr val="000000"/>
              </a:buClr>
              <a:buSzPts val="1800"/>
              <a:buFont typeface="Helvetica"/>
              <a:buChar char="●"/>
              <a:defRPr sz="1800">
                <a:latin typeface="Roboto Slab"/>
                <a:ea typeface="Roboto Slab"/>
                <a:cs typeface="Roboto Slab"/>
                <a:sym typeface="Roboto Slab"/>
              </a:defRPr>
            </a:pPr>
            <a:r>
              <a:t>Macrophages (histiocytes). Histiocytes is less active in phagocytosis, but other than that they are the same.</a:t>
            </a:r>
          </a:p>
          <a:p>
            <a:pPr marL="457200" indent="-342900">
              <a:buClr>
                <a:srgbClr val="000000"/>
              </a:buClr>
              <a:buSzPts val="1800"/>
              <a:buFont typeface="Helvetica"/>
              <a:buChar char="●"/>
              <a:defRPr sz="1800">
                <a:latin typeface="Roboto Slab"/>
                <a:ea typeface="Roboto Slab"/>
                <a:cs typeface="Roboto Slab"/>
                <a:sym typeface="Roboto Slab"/>
              </a:defRPr>
            </a:pPr>
            <a:r>
              <a:t>Macrophages may be activated by a variety of stimuli,</a:t>
            </a:r>
            <a:br/>
            <a:r>
              <a:t>including:</a:t>
            </a:r>
          </a:p>
        </p:txBody>
      </p:sp>
      <p:sp>
        <p:nvSpPr>
          <p:cNvPr id="630" name="Google Shape;598;p60"/>
          <p:cNvSpPr/>
          <p:nvPr/>
        </p:nvSpPr>
        <p:spPr>
          <a:xfrm>
            <a:off x="3748997" y="5822572"/>
            <a:ext cx="1336201" cy="706201"/>
          </a:xfrm>
          <a:prstGeom prst="line">
            <a:avLst/>
          </a:prstGeom>
          <a:ln>
            <a:solidFill>
              <a:srgbClr val="980000"/>
            </a:solidFill>
          </a:ln>
        </p:spPr>
        <p:txBody>
          <a:bodyPr lIns="0" tIns="0" rIns="0" bIns="0"/>
          <a:lstStyle/>
          <a:p>
            <a:pPr/>
          </a:p>
        </p:txBody>
      </p:sp>
      <p:sp>
        <p:nvSpPr>
          <p:cNvPr id="631" name="Google Shape;599;p60"/>
          <p:cNvSpPr/>
          <p:nvPr/>
        </p:nvSpPr>
        <p:spPr>
          <a:xfrm flipH="1">
            <a:off x="2470706" y="5828877"/>
            <a:ext cx="1278301" cy="693601"/>
          </a:xfrm>
          <a:prstGeom prst="line">
            <a:avLst/>
          </a:prstGeom>
          <a:ln>
            <a:solidFill>
              <a:srgbClr val="980000"/>
            </a:solidFill>
          </a:ln>
        </p:spPr>
        <p:txBody>
          <a:bodyPr lIns="0" tIns="0" rIns="0" bIns="0"/>
          <a:lstStyle/>
          <a:p>
            <a:pPr/>
          </a:p>
        </p:txBody>
      </p:sp>
      <p:sp>
        <p:nvSpPr>
          <p:cNvPr id="632" name="Google Shape;600;p60"/>
          <p:cNvSpPr txBox="1"/>
          <p:nvPr/>
        </p:nvSpPr>
        <p:spPr>
          <a:xfrm>
            <a:off x="895024" y="6580275"/>
            <a:ext cx="2677502" cy="1300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sz="1800">
                <a:latin typeface="Roboto Slab"/>
                <a:ea typeface="Roboto Slab"/>
                <a:cs typeface="Roboto Slab"/>
                <a:sym typeface="Roboto Slab"/>
              </a:defRPr>
            </a:lvl1pPr>
          </a:lstStyle>
          <a:p>
            <a:pPr/>
            <a:r>
              <a:t>cytokines (e.g., IFN-γ) secreted by sensitized T lymphocytes and by NK cells.</a:t>
            </a:r>
          </a:p>
        </p:txBody>
      </p:sp>
      <p:sp>
        <p:nvSpPr>
          <p:cNvPr id="633" name="Google Shape;601;p60"/>
          <p:cNvSpPr txBox="1"/>
          <p:nvPr/>
        </p:nvSpPr>
        <p:spPr>
          <a:xfrm>
            <a:off x="4626750" y="6636232"/>
            <a:ext cx="2677501" cy="741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800">
                <a:latin typeface="Roboto Slab"/>
                <a:ea typeface="Roboto Slab"/>
                <a:cs typeface="Roboto Slab"/>
                <a:sym typeface="Roboto Slab"/>
              </a:defRPr>
            </a:pPr>
            <a:r>
              <a:t>bacterial endotoxins.</a:t>
            </a:r>
            <a:br/>
          </a:p>
        </p:txBody>
      </p:sp>
      <p:pic>
        <p:nvPicPr>
          <p:cNvPr id="634" name="Google Shape;602;p60" descr="Google Shape;602;p60"/>
          <p:cNvPicPr>
            <a:picLocks noChangeAspect="1"/>
          </p:cNvPicPr>
          <p:nvPr/>
        </p:nvPicPr>
        <p:blipFill>
          <a:blip r:embed="rId2">
            <a:extLst/>
          </a:blip>
          <a:stretch>
            <a:fillRect/>
          </a:stretch>
        </p:blipFill>
        <p:spPr>
          <a:xfrm>
            <a:off x="895025" y="7971887"/>
            <a:ext cx="6206403" cy="2312675"/>
          </a:xfrm>
          <a:prstGeom prst="rect">
            <a:avLst/>
          </a:prstGeom>
          <a:ln w="12700">
            <a:miter lim="400000"/>
          </a:ln>
        </p:spPr>
      </p:pic>
      <p:sp>
        <p:nvSpPr>
          <p:cNvPr id="635" name="Google Shape;603;p60"/>
          <p:cNvSpPr txBox="1"/>
          <p:nvPr/>
        </p:nvSpPr>
        <p:spPr>
          <a:xfrm>
            <a:off x="2470699" y="7456175"/>
            <a:ext cx="3444301"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a:latin typeface="Roboto Slab"/>
                <a:ea typeface="Roboto Slab"/>
                <a:cs typeface="Roboto Slab"/>
                <a:sym typeface="Roboto Slab"/>
              </a:defRPr>
            </a:lvl1pPr>
          </a:lstStyle>
          <a:p>
            <a:pPr/>
            <a:r>
              <a:t>For more info</a:t>
            </a:r>
          </a:p>
        </p:txBody>
      </p:sp>
      <p:sp>
        <p:nvSpPr>
          <p:cNvPr id="636" name="Google Shape;604;p60"/>
          <p:cNvSpPr txBox="1"/>
          <p:nvPr>
            <p:ph type="title"/>
          </p:nvPr>
        </p:nvSpPr>
        <p:spPr>
          <a:xfrm>
            <a:off x="441124" y="2980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Cell in Chronic Inflammation.</a:t>
            </a:r>
          </a:p>
        </p:txBody>
      </p:sp>
      <p:sp>
        <p:nvSpPr>
          <p:cNvPr id="637" name="Google Shape;605;p60"/>
          <p:cNvSpPr/>
          <p:nvPr/>
        </p:nvSpPr>
        <p:spPr>
          <a:xfrm flipH="1">
            <a:off x="798975" y="8153225"/>
            <a:ext cx="6061201" cy="1950000"/>
          </a:xfrm>
          <a:prstGeom prst="line">
            <a:avLst/>
          </a:prstGeom>
          <a:ln>
            <a:solidFill>
              <a:srgbClr val="FF0000"/>
            </a:solidFill>
          </a:ln>
        </p:spPr>
        <p:txBody>
          <a:bodyPr lIns="0" tIns="0" rIns="0" bIns="0"/>
          <a:lstStyle/>
          <a:p>
            <a:pPr/>
          </a:p>
        </p:txBody>
      </p:sp>
      <p:sp>
        <p:nvSpPr>
          <p:cNvPr id="638" name="Google Shape;606;p60"/>
          <p:cNvSpPr/>
          <p:nvPr/>
        </p:nvSpPr>
        <p:spPr>
          <a:xfrm>
            <a:off x="869450" y="8035749"/>
            <a:ext cx="6178800" cy="2137801"/>
          </a:xfrm>
          <a:prstGeom prst="line">
            <a:avLst/>
          </a:prstGeom>
          <a:ln>
            <a:solidFill>
              <a:srgbClr val="FF0000"/>
            </a:solidFill>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0" name="Google Shape;611;p61"/>
          <p:cNvSpPr txBox="1"/>
          <p:nvPr>
            <p:ph type="body" sz="quarter" idx="1"/>
          </p:nvPr>
        </p:nvSpPr>
        <p:spPr>
          <a:xfrm>
            <a:off x="515700" y="1406450"/>
            <a:ext cx="6849300" cy="1800900"/>
          </a:xfrm>
          <a:prstGeom prst="rect">
            <a:avLst/>
          </a:prstGeom>
        </p:spPr>
        <p:txBody>
          <a:bodyPr/>
          <a:lstStyle/>
          <a:p>
            <a:pPr marL="310895" indent="-233172" defTabSz="621791">
              <a:spcBef>
                <a:spcPts val="400"/>
              </a:spcBef>
              <a:buSzPts val="1200"/>
              <a:buFont typeface="Helvetica"/>
              <a:defRPr sz="1224">
                <a:solidFill>
                  <a:srgbClr val="FF0000"/>
                </a:solidFill>
                <a:latin typeface="Roboto Slab"/>
                <a:ea typeface="Roboto Slab"/>
                <a:cs typeface="Roboto Slab"/>
                <a:sym typeface="Roboto Slab"/>
              </a:defRPr>
            </a:pPr>
            <a:r>
              <a:t>Eliminate</a:t>
            </a:r>
            <a:r>
              <a:rPr>
                <a:solidFill>
                  <a:srgbClr val="111111"/>
                </a:solidFill>
              </a:rPr>
              <a:t> injurious agents such as microbes.</a:t>
            </a:r>
          </a:p>
          <a:p>
            <a:pPr marL="310895" indent="-233172" defTabSz="621791">
              <a:spcBef>
                <a:spcPts val="0"/>
              </a:spcBef>
              <a:buSzPts val="1200"/>
              <a:buFont typeface="Helvetica"/>
              <a:defRPr sz="1224">
                <a:solidFill>
                  <a:srgbClr val="FF0000"/>
                </a:solidFill>
                <a:latin typeface="Roboto Slab"/>
                <a:ea typeface="Roboto Slab"/>
                <a:cs typeface="Roboto Slab"/>
                <a:sym typeface="Roboto Slab"/>
              </a:defRPr>
            </a:pPr>
            <a:r>
              <a:t>Initiate</a:t>
            </a:r>
            <a:r>
              <a:rPr>
                <a:solidFill>
                  <a:srgbClr val="111111"/>
                </a:solidFill>
              </a:rPr>
              <a:t> the process of repair.</a:t>
            </a:r>
          </a:p>
          <a:p>
            <a:pPr marL="310895" indent="-233172" defTabSz="621791">
              <a:spcBef>
                <a:spcPts val="0"/>
              </a:spcBef>
              <a:buSzPts val="1200"/>
              <a:buFont typeface="Helvetica"/>
              <a:defRPr sz="1224">
                <a:solidFill>
                  <a:srgbClr val="FF0000"/>
                </a:solidFill>
                <a:latin typeface="Roboto Slab"/>
                <a:ea typeface="Roboto Slab"/>
                <a:cs typeface="Roboto Slab"/>
                <a:sym typeface="Roboto Slab"/>
              </a:defRPr>
            </a:pPr>
            <a:r>
              <a:t>Secrete</a:t>
            </a:r>
            <a:r>
              <a:rPr>
                <a:solidFill>
                  <a:srgbClr val="111111"/>
                </a:solidFill>
              </a:rPr>
              <a:t> mediators of inflammation, such as cytokines </a:t>
            </a:r>
            <a:r>
              <a:rPr b="1">
                <a:solidFill>
                  <a:srgbClr val="111111"/>
                </a:solidFill>
              </a:rPr>
              <a:t>(TNF, IL-1, </a:t>
            </a:r>
            <a:r>
              <a:rPr>
                <a:solidFill>
                  <a:srgbClr val="111111"/>
                </a:solidFill>
              </a:rPr>
              <a:t>chemokines, and eicosanoids).</a:t>
            </a:r>
          </a:p>
          <a:p>
            <a:pPr marL="310895" indent="-233172" defTabSz="621791">
              <a:spcBef>
                <a:spcPts val="0"/>
              </a:spcBef>
              <a:buSzPts val="1200"/>
              <a:buFont typeface="Helvetica"/>
              <a:defRPr sz="1224">
                <a:solidFill>
                  <a:srgbClr val="FF0000"/>
                </a:solidFill>
                <a:latin typeface="Roboto Slab"/>
                <a:ea typeface="Roboto Slab"/>
                <a:cs typeface="Roboto Slab"/>
                <a:sym typeface="Roboto Slab"/>
              </a:defRPr>
            </a:pPr>
            <a:r>
              <a:t>Display</a:t>
            </a:r>
            <a:r>
              <a:rPr>
                <a:solidFill>
                  <a:srgbClr val="111111"/>
                </a:solidFill>
              </a:rPr>
              <a:t> antigens to T lymphocytes and respond to signals from T cells, thus setting up a feedback loop.</a:t>
            </a:r>
          </a:p>
          <a:p>
            <a:pPr marL="310895" indent="-233172" defTabSz="621791">
              <a:spcBef>
                <a:spcPts val="0"/>
              </a:spcBef>
              <a:buSzPts val="1200"/>
              <a:buFont typeface="Helvetica"/>
              <a:defRPr sz="1224">
                <a:latin typeface="Roboto Slab"/>
                <a:ea typeface="Roboto Slab"/>
                <a:cs typeface="Roboto Slab"/>
                <a:sym typeface="Roboto Slab"/>
              </a:defRPr>
            </a:pPr>
            <a:r>
              <a:t>It is </a:t>
            </a:r>
            <a:r>
              <a:rPr>
                <a:solidFill>
                  <a:srgbClr val="FF0000"/>
                </a:solidFill>
              </a:rPr>
              <a:t>responsible</a:t>
            </a:r>
            <a:r>
              <a:t> for much of the tissue injury in chronic inflammation.</a:t>
            </a:r>
            <a:br/>
          </a:p>
        </p:txBody>
      </p:sp>
      <p:sp>
        <p:nvSpPr>
          <p:cNvPr id="641" name="Google Shape;612;p6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42" name="Google Shape;613;p61" descr="Google Shape;613;p61"/>
          <p:cNvPicPr>
            <a:picLocks noChangeAspect="1"/>
          </p:cNvPicPr>
          <p:nvPr/>
        </p:nvPicPr>
        <p:blipFill>
          <a:blip r:embed="rId2">
            <a:extLst/>
          </a:blip>
          <a:stretch>
            <a:fillRect/>
          </a:stretch>
        </p:blipFill>
        <p:spPr>
          <a:xfrm>
            <a:off x="1338711" y="3893987"/>
            <a:ext cx="4884679" cy="2572400"/>
          </a:xfrm>
          <a:prstGeom prst="rect">
            <a:avLst/>
          </a:prstGeom>
          <a:ln w="12700">
            <a:miter lim="400000"/>
          </a:ln>
        </p:spPr>
      </p:pic>
      <p:sp>
        <p:nvSpPr>
          <p:cNvPr id="643" name="Google Shape;614;p61"/>
          <p:cNvSpPr txBox="1"/>
          <p:nvPr/>
        </p:nvSpPr>
        <p:spPr>
          <a:xfrm>
            <a:off x="756158" y="6512773"/>
            <a:ext cx="6049802" cy="741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defRPr sz="1800">
                <a:latin typeface="Roboto Slab"/>
                <a:ea typeface="Roboto Slab"/>
                <a:cs typeface="Roboto Slab"/>
                <a:sym typeface="Roboto Slab"/>
              </a:defRPr>
            </a:pPr>
            <a:r>
              <a:t>Macrophages/Monocytes</a:t>
            </a:r>
            <a:br/>
          </a:p>
        </p:txBody>
      </p:sp>
      <p:sp>
        <p:nvSpPr>
          <p:cNvPr id="644" name="Google Shape;615;p61"/>
          <p:cNvSpPr txBox="1"/>
          <p:nvPr/>
        </p:nvSpPr>
        <p:spPr>
          <a:xfrm>
            <a:off x="895025" y="6918125"/>
            <a:ext cx="4110301" cy="1871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600">
                <a:latin typeface="Roboto Slab"/>
                <a:ea typeface="Roboto Slab"/>
                <a:cs typeface="Roboto Slab"/>
                <a:sym typeface="Roboto Slab"/>
              </a:defRPr>
            </a:pPr>
            <a:r>
              <a:t>In chronic inflammation, macrophage accumulation persists, </a:t>
            </a:r>
            <a:r>
              <a:rPr b="1"/>
              <a:t>this is mediated by different mechanisms:</a:t>
            </a:r>
            <a:endParaRPr b="1"/>
          </a:p>
          <a:p>
            <a:pPr marL="457200" indent="-330200">
              <a:buClr>
                <a:srgbClr val="000000"/>
              </a:buClr>
              <a:buSzPts val="1600"/>
              <a:buFont typeface="Helvetica"/>
              <a:buChar char="●"/>
              <a:defRPr sz="1600">
                <a:latin typeface="Roboto Slab"/>
                <a:ea typeface="Roboto Slab"/>
                <a:cs typeface="Roboto Slab"/>
                <a:sym typeface="Roboto Slab"/>
              </a:defRPr>
            </a:pPr>
            <a:r>
              <a:t>Recruitment of monocytes from the circulation.</a:t>
            </a:r>
          </a:p>
          <a:p>
            <a:pPr marL="457200" indent="-330200">
              <a:buClr>
                <a:srgbClr val="000000"/>
              </a:buClr>
              <a:buSzPts val="1600"/>
              <a:buFont typeface="Helvetica"/>
              <a:buChar char="●"/>
              <a:defRPr sz="1600">
                <a:latin typeface="Roboto Slab"/>
                <a:ea typeface="Roboto Slab"/>
                <a:cs typeface="Roboto Slab"/>
                <a:sym typeface="Roboto Slab"/>
              </a:defRPr>
            </a:pPr>
            <a:r>
              <a:t>Local proliferation of macrophages.</a:t>
            </a:r>
          </a:p>
          <a:p>
            <a:pPr marL="457200" indent="-330200">
              <a:buClr>
                <a:srgbClr val="000000"/>
              </a:buClr>
              <a:buSzPts val="1600"/>
              <a:buFont typeface="Helvetica"/>
              <a:buChar char="●"/>
              <a:defRPr sz="1600">
                <a:latin typeface="Roboto Slab"/>
                <a:ea typeface="Roboto Slab"/>
                <a:cs typeface="Roboto Slab"/>
                <a:sym typeface="Roboto Slab"/>
              </a:defRPr>
            </a:pPr>
            <a:r>
              <a:t>Immobilization of macrophages.</a:t>
            </a:r>
          </a:p>
        </p:txBody>
      </p:sp>
      <p:pic>
        <p:nvPicPr>
          <p:cNvPr id="645" name="Google Shape;616;p61" descr="Google Shape;616;p61"/>
          <p:cNvPicPr>
            <a:picLocks noChangeAspect="1"/>
          </p:cNvPicPr>
          <p:nvPr/>
        </p:nvPicPr>
        <p:blipFill>
          <a:blip r:embed="rId3">
            <a:extLst/>
          </a:blip>
          <a:stretch>
            <a:fillRect/>
          </a:stretch>
        </p:blipFill>
        <p:spPr>
          <a:xfrm>
            <a:off x="5005437" y="7958800"/>
            <a:ext cx="2556664" cy="2730526"/>
          </a:xfrm>
          <a:prstGeom prst="rect">
            <a:avLst/>
          </a:prstGeom>
          <a:ln w="12700">
            <a:miter lim="400000"/>
          </a:ln>
        </p:spPr>
      </p:pic>
      <p:sp>
        <p:nvSpPr>
          <p:cNvPr id="646" name="Google Shape;617;p61"/>
          <p:cNvSpPr txBox="1"/>
          <p:nvPr/>
        </p:nvSpPr>
        <p:spPr>
          <a:xfrm>
            <a:off x="990175" y="9020774"/>
            <a:ext cx="3920100" cy="614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a:latin typeface="Roboto Slab"/>
                <a:ea typeface="Roboto Slab"/>
                <a:cs typeface="Roboto Slab"/>
                <a:sym typeface="Roboto Slab"/>
              </a:defRPr>
            </a:pPr>
            <a:r>
              <a:t>Collection	of activated macrophages: </a:t>
            </a:r>
            <a:r>
              <a:rPr>
                <a:solidFill>
                  <a:srgbClr val="FF0000"/>
                </a:solidFill>
              </a:rPr>
              <a:t>Granuloma</a:t>
            </a:r>
            <a:r>
              <a:t>.</a:t>
            </a:r>
          </a:p>
        </p:txBody>
      </p:sp>
      <p:sp>
        <p:nvSpPr>
          <p:cNvPr id="647" name="Google Shape;618;p61"/>
          <p:cNvSpPr txBox="1"/>
          <p:nvPr>
            <p:ph type="title"/>
          </p:nvPr>
        </p:nvSpPr>
        <p:spPr>
          <a:xfrm>
            <a:off x="197100" y="298000"/>
            <a:ext cx="7167899" cy="1041600"/>
          </a:xfrm>
          <a:prstGeom prst="rect">
            <a:avLst/>
          </a:prstGeom>
          <a:ln w="28575">
            <a:solidFill>
              <a:srgbClr val="E06666"/>
            </a:solidFill>
            <a:round/>
          </a:ln>
        </p:spPr>
        <p:txBody>
          <a:bodyPr anchor="ctr"/>
          <a:lstStyle>
            <a:lvl1pPr defTabSz="804672">
              <a:defRPr b="1" sz="2640">
                <a:solidFill>
                  <a:srgbClr val="666666"/>
                </a:solidFill>
              </a:defRPr>
            </a:lvl1pPr>
          </a:lstStyle>
          <a:p>
            <a:pPr/>
            <a:r>
              <a:t>The roles of activated macrophages in chronic inflammation.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9" name="Google Shape;623;p62"/>
          <p:cNvSpPr txBox="1"/>
          <p:nvPr>
            <p:ph type="body" idx="1"/>
          </p:nvPr>
        </p:nvSpPr>
        <p:spPr>
          <a:xfrm>
            <a:off x="895025" y="1557100"/>
            <a:ext cx="6488401" cy="8257200"/>
          </a:xfrm>
          <a:prstGeom prst="rect">
            <a:avLst/>
          </a:prstGeom>
        </p:spPr>
        <p:txBody>
          <a:bodyPr/>
          <a:lstStyle/>
          <a:p>
            <a:pPr marL="0" indent="0">
              <a:buSzTx/>
              <a:buNone/>
              <a:defRPr b="1">
                <a:latin typeface="Roboto Slab"/>
                <a:ea typeface="Roboto Slab"/>
                <a:cs typeface="Roboto Slab"/>
                <a:sym typeface="Roboto Slab"/>
              </a:defRPr>
            </a:pPr>
            <a:r>
              <a:t>                   Lymphocytes</a:t>
            </a:r>
            <a:r>
              <a:rPr b="0"/>
              <a:t> </a:t>
            </a:r>
          </a:p>
          <a:p>
            <a:pPr marL="0" indent="0">
              <a:buSzTx/>
              <a:buNone/>
              <a:defRPr sz="1400">
                <a:latin typeface="Roboto Slab"/>
                <a:ea typeface="Roboto Slab"/>
                <a:cs typeface="Roboto Slab"/>
                <a:sym typeface="Roboto Slab"/>
              </a:defRPr>
            </a:pPr>
            <a:r>
              <a:t>Lymphocytes are two types </a:t>
            </a:r>
            <a:r>
              <a:rPr b="1"/>
              <a:t>T lymphocytes</a:t>
            </a:r>
            <a:r>
              <a:t> and </a:t>
            </a:r>
            <a:r>
              <a:rPr b="1"/>
              <a:t>B lymphocytes</a:t>
            </a:r>
            <a:r>
              <a:t>.</a:t>
            </a:r>
          </a:p>
          <a:p>
            <a:pPr marL="0" indent="0">
              <a:buSzTx/>
              <a:buNone/>
              <a:defRPr sz="1400">
                <a:latin typeface="Roboto Slab"/>
                <a:ea typeface="Roboto Slab"/>
                <a:cs typeface="Roboto Slab"/>
                <a:sym typeface="Roboto Slab"/>
              </a:defRPr>
            </a:pPr>
            <a:r>
              <a:t> T lymphocytes function is cell mediated immunity (CMI).</a:t>
            </a:r>
          </a:p>
          <a:p>
            <a:pPr indent="-317500">
              <a:buSzPts val="1400"/>
              <a:buFont typeface="Helvetica"/>
              <a:defRPr sz="1400">
                <a:latin typeface="Roboto Slab"/>
                <a:ea typeface="Roboto Slab"/>
                <a:cs typeface="Roboto Slab"/>
                <a:sym typeface="Roboto Slab"/>
              </a:defRPr>
            </a:pPr>
            <a:r>
              <a:t>T lymphocytes produce various types of lymphokines </a:t>
            </a:r>
            <a:r>
              <a:rPr>
                <a:solidFill>
                  <a:srgbClr val="434343"/>
                </a:solidFill>
              </a:rPr>
              <a:t>(protein mediators)</a:t>
            </a:r>
            <a:r>
              <a:t>, which have local effects.</a:t>
            </a:r>
          </a:p>
          <a:p>
            <a:pPr indent="-317500">
              <a:spcBef>
                <a:spcPts val="0"/>
              </a:spcBef>
              <a:buSzPts val="1400"/>
              <a:buFont typeface="Helvetica"/>
              <a:defRPr sz="1400">
                <a:latin typeface="Roboto Slab"/>
                <a:ea typeface="Roboto Slab"/>
                <a:cs typeface="Roboto Slab"/>
                <a:sym typeface="Roboto Slab"/>
              </a:defRPr>
            </a:pPr>
            <a:r>
              <a:t>Most lymphocytes cells in the circulating blood are T lymphocytes.</a:t>
            </a:r>
          </a:p>
          <a:p>
            <a:pPr indent="-317500">
              <a:spcBef>
                <a:spcPts val="0"/>
              </a:spcBef>
              <a:buSzPts val="1400"/>
              <a:buFont typeface="Helvetica"/>
              <a:defRPr sz="1400">
                <a:latin typeface="Roboto Slab"/>
                <a:ea typeface="Roboto Slab"/>
                <a:cs typeface="Roboto Slab"/>
                <a:sym typeface="Roboto Slab"/>
              </a:defRPr>
            </a:pPr>
            <a:r>
              <a:t>It characterizes chronic inflammation.</a:t>
            </a:r>
          </a:p>
          <a:p>
            <a:pPr marL="0" indent="0">
              <a:buSzTx/>
              <a:buNone/>
              <a:defRPr sz="1400">
                <a:solidFill>
                  <a:srgbClr val="38761D"/>
                </a:solidFill>
                <a:latin typeface="Roboto Slab"/>
                <a:ea typeface="Roboto Slab"/>
                <a:cs typeface="Roboto Slab"/>
                <a:sym typeface="Roboto Slab"/>
              </a:defRPr>
            </a:pPr>
            <a:r>
              <a:t>Increase in lymphocytes is an indication of </a:t>
            </a:r>
            <a:r>
              <a:rPr b="1"/>
              <a:t>viral infection</a:t>
            </a:r>
            <a:r>
              <a:t> (however can be bacterial like TB).</a:t>
            </a:r>
          </a:p>
          <a:p>
            <a:pPr marL="0" indent="0">
              <a:buSzTx/>
              <a:buNone/>
            </a:pPr>
            <a:endParaRPr sz="1400">
              <a:solidFill>
                <a:srgbClr val="00FF00"/>
              </a:solidFill>
              <a:latin typeface="Roboto Slab"/>
              <a:ea typeface="Roboto Slab"/>
              <a:cs typeface="Roboto Slab"/>
              <a:sym typeface="Roboto Slab"/>
            </a:endParaRPr>
          </a:p>
          <a:p>
            <a:pPr marL="0" indent="0">
              <a:buSzTx/>
              <a:buNone/>
              <a:defRPr sz="1400">
                <a:solidFill>
                  <a:srgbClr val="00FF00"/>
                </a:solidFill>
                <a:latin typeface="Roboto Slab"/>
                <a:ea typeface="Roboto Slab"/>
                <a:cs typeface="Roboto Slab"/>
                <a:sym typeface="Roboto Slab"/>
              </a:defRPr>
            </a:pPr>
            <a:r>
              <a:t>                       </a:t>
            </a:r>
          </a:p>
          <a:p>
            <a:pPr marL="0" indent="0">
              <a:buSzTx/>
              <a:buNone/>
            </a:pPr>
            <a:endParaRPr b="1">
              <a:latin typeface="Roboto Slab"/>
              <a:ea typeface="Roboto Slab"/>
              <a:cs typeface="Roboto Slab"/>
              <a:sym typeface="Roboto Slab"/>
            </a:endParaRPr>
          </a:p>
          <a:p>
            <a:pPr marL="0" indent="0">
              <a:buSzTx/>
              <a:buNone/>
            </a:pPr>
            <a:endParaRPr b="1">
              <a:latin typeface="Roboto Slab"/>
              <a:ea typeface="Roboto Slab"/>
              <a:cs typeface="Roboto Slab"/>
              <a:sym typeface="Roboto Slab"/>
            </a:endParaRPr>
          </a:p>
          <a:p>
            <a:pPr marL="0" indent="0">
              <a:buSzTx/>
              <a:buNone/>
              <a:defRPr b="1">
                <a:latin typeface="Roboto Slab"/>
                <a:ea typeface="Roboto Slab"/>
                <a:cs typeface="Roboto Slab"/>
                <a:sym typeface="Roboto Slab"/>
              </a:defRPr>
            </a:pPr>
            <a:r>
              <a:t>                    </a:t>
            </a:r>
          </a:p>
          <a:p>
            <a:pPr marL="0" indent="0">
              <a:buSzTx/>
              <a:buNone/>
              <a:defRPr b="1">
                <a:latin typeface="Roboto Slab"/>
                <a:ea typeface="Roboto Slab"/>
                <a:cs typeface="Roboto Slab"/>
                <a:sym typeface="Roboto Slab"/>
              </a:defRPr>
            </a:pPr>
            <a:r>
              <a:t>                     plasma cells</a:t>
            </a:r>
          </a:p>
          <a:p>
            <a:pPr marL="0" indent="0">
              <a:buSzTx/>
              <a:buNone/>
              <a:defRPr sz="1400">
                <a:latin typeface="Roboto Slab"/>
                <a:ea typeface="Roboto Slab"/>
                <a:cs typeface="Roboto Slab"/>
                <a:sym typeface="Roboto Slab"/>
              </a:defRPr>
            </a:pPr>
            <a:r>
              <a:t>B lymphocytes function is humoral immunity.</a:t>
            </a:r>
          </a:p>
          <a:p>
            <a:pPr marL="0" indent="0">
              <a:buSzTx/>
              <a:buNone/>
              <a:defRPr sz="1400">
                <a:latin typeface="Roboto Slab"/>
                <a:ea typeface="Roboto Slab"/>
                <a:cs typeface="Roboto Slab"/>
                <a:sym typeface="Roboto Slab"/>
              </a:defRPr>
            </a:pPr>
            <a:r>
              <a:t>B lymphocytes transferred to plasma cells (when it’s activated).</a:t>
            </a:r>
          </a:p>
          <a:p>
            <a:pPr indent="-317500">
              <a:buSzPts val="1400"/>
              <a:buFont typeface="Helvetica"/>
              <a:defRPr sz="1400">
                <a:latin typeface="Roboto Slab"/>
                <a:ea typeface="Roboto Slab"/>
                <a:cs typeface="Roboto Slab"/>
                <a:sym typeface="Roboto Slab"/>
              </a:defRPr>
            </a:pPr>
            <a:r>
              <a:t>Plasma cells produce immunoglobulins (antibodies).</a:t>
            </a:r>
          </a:p>
          <a:p>
            <a:pPr indent="-317500">
              <a:spcBef>
                <a:spcPts val="0"/>
              </a:spcBef>
              <a:buSzPts val="1400"/>
              <a:buFont typeface="Helvetica"/>
              <a:defRPr sz="1400">
                <a:latin typeface="Roboto Slab"/>
                <a:ea typeface="Roboto Slab"/>
                <a:cs typeface="Roboto Slab"/>
                <a:sym typeface="Roboto Slab"/>
              </a:defRPr>
            </a:pPr>
            <a:r>
              <a:t>It’s increased in chronic inflammation.</a:t>
            </a:r>
          </a:p>
          <a:p>
            <a:pPr indent="-317500">
              <a:spcBef>
                <a:spcPts val="0"/>
              </a:spcBef>
              <a:buSzPts val="1400"/>
              <a:buFont typeface="Helvetica"/>
              <a:defRPr sz="1400">
                <a:latin typeface="Roboto Slab"/>
                <a:ea typeface="Roboto Slab"/>
                <a:cs typeface="Roboto Slab"/>
                <a:sym typeface="Roboto Slab"/>
              </a:defRPr>
            </a:pPr>
            <a:r>
              <a:t>It’s especially prominent in chronic inflammation involving mucosal surfaces.</a:t>
            </a:r>
          </a:p>
          <a:p>
            <a:pPr indent="-317500">
              <a:spcBef>
                <a:spcPts val="0"/>
              </a:spcBef>
              <a:buSzPts val="1400"/>
              <a:buFont typeface="Helvetica"/>
              <a:defRPr sz="1400">
                <a:latin typeface="Roboto Slab"/>
                <a:ea typeface="Roboto Slab"/>
                <a:cs typeface="Roboto Slab"/>
                <a:sym typeface="Roboto Slab"/>
              </a:defRPr>
            </a:pPr>
            <a:r>
              <a:t>Plasma cells are found in tissues </a:t>
            </a:r>
          </a:p>
          <a:p>
            <a:pPr marL="0" indent="0">
              <a:buSzTx/>
              <a:buNone/>
              <a:defRPr b="1" sz="1400">
                <a:solidFill>
                  <a:srgbClr val="6AA84F"/>
                </a:solidFill>
                <a:latin typeface="Roboto Slab"/>
                <a:ea typeface="Roboto Slab"/>
                <a:cs typeface="Roboto Slab"/>
                <a:sym typeface="Roboto Slab"/>
              </a:defRPr>
            </a:pPr>
            <a:r>
              <a:t>Has an eccentric and a clock like nucleus</a:t>
            </a:r>
            <a:r>
              <a:rPr b="0"/>
              <a:t> and plenty of rough ER that produce immunoglobulin protein and it modified B lymphocytes T lymphocytes</a:t>
            </a:r>
          </a:p>
        </p:txBody>
      </p:sp>
      <p:sp>
        <p:nvSpPr>
          <p:cNvPr id="650" name="Google Shape;624;p62"/>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1" name="Google Shape;625;p62" descr="Google Shape;625;p62"/>
          <p:cNvPicPr>
            <a:picLocks noChangeAspect="1"/>
          </p:cNvPicPr>
          <p:nvPr/>
        </p:nvPicPr>
        <p:blipFill>
          <a:blip r:embed="rId2">
            <a:extLst/>
          </a:blip>
          <a:srcRect l="12631" t="56232" r="69267" b="17448"/>
          <a:stretch>
            <a:fillRect/>
          </a:stretch>
        </p:blipFill>
        <p:spPr>
          <a:xfrm>
            <a:off x="1443953" y="4684017"/>
            <a:ext cx="1420425" cy="1548826"/>
          </a:xfrm>
          <a:prstGeom prst="rect">
            <a:avLst/>
          </a:prstGeom>
          <a:ln w="12700">
            <a:miter lim="400000"/>
          </a:ln>
        </p:spPr>
      </p:pic>
      <p:pic>
        <p:nvPicPr>
          <p:cNvPr id="652" name="Google Shape;626;p62" descr="Google Shape;626;p62"/>
          <p:cNvPicPr>
            <a:picLocks noChangeAspect="1"/>
          </p:cNvPicPr>
          <p:nvPr/>
        </p:nvPicPr>
        <p:blipFill>
          <a:blip r:embed="rId3">
            <a:extLst/>
          </a:blip>
          <a:srcRect l="18157" t="5651" r="17475" b="9624"/>
          <a:stretch>
            <a:fillRect/>
          </a:stretch>
        </p:blipFill>
        <p:spPr>
          <a:xfrm>
            <a:off x="5409334" y="4684030"/>
            <a:ext cx="1420426" cy="1321247"/>
          </a:xfrm>
          <a:prstGeom prst="rect">
            <a:avLst/>
          </a:prstGeom>
          <a:ln w="12700">
            <a:miter lim="400000"/>
          </a:ln>
        </p:spPr>
      </p:pic>
      <p:sp>
        <p:nvSpPr>
          <p:cNvPr id="653" name="Google Shape;627;p62"/>
          <p:cNvSpPr txBox="1"/>
          <p:nvPr>
            <p:ph type="title"/>
          </p:nvPr>
        </p:nvSpPr>
        <p:spPr>
          <a:xfrm>
            <a:off x="441124" y="2980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Cell in Chronic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Google Shape;632;p63"/>
          <p:cNvSpPr txBox="1"/>
          <p:nvPr>
            <p:ph type="body" idx="1"/>
          </p:nvPr>
        </p:nvSpPr>
        <p:spPr>
          <a:xfrm>
            <a:off x="971225" y="1516974"/>
            <a:ext cx="6281400" cy="8706602"/>
          </a:xfrm>
          <a:prstGeom prst="rect">
            <a:avLst/>
          </a:prstGeom>
          <a:solidFill>
            <a:srgbClr val="EFEFEF"/>
          </a:solidFill>
        </p:spPr>
        <p:txBody>
          <a:bodyPr/>
          <a:lstStyle/>
          <a:p>
            <a:pPr marL="0" indent="0" algn="ctr">
              <a:buSzTx/>
              <a:buNone/>
              <a:defRPr b="1" sz="2400">
                <a:latin typeface="Roboto Slab"/>
                <a:ea typeface="Roboto Slab"/>
                <a:cs typeface="Roboto Slab"/>
                <a:sym typeface="Roboto Slab"/>
              </a:defRPr>
            </a:pPr>
            <a:r>
              <a:t>Mast cells</a:t>
            </a:r>
          </a:p>
          <a:p>
            <a:pPr marL="0" indent="0">
              <a:buSzTx/>
              <a:buNone/>
            </a:pPr>
            <a:endParaRPr sz="1600">
              <a:latin typeface="Roboto Slab"/>
              <a:ea typeface="Roboto Slab"/>
              <a:cs typeface="Roboto Slab"/>
              <a:sym typeface="Roboto Slab"/>
            </a:endParaRPr>
          </a:p>
          <a:p>
            <a:pPr marL="0" indent="0">
              <a:buSzTx/>
              <a:buNone/>
            </a:pPr>
            <a:endParaRPr sz="1600">
              <a:latin typeface="Roboto Slab"/>
              <a:ea typeface="Roboto Slab"/>
              <a:cs typeface="Roboto Slab"/>
              <a:sym typeface="Roboto Slab"/>
            </a:endParaRPr>
          </a:p>
          <a:p>
            <a:pPr marL="0" indent="0">
              <a:buSzTx/>
              <a:buNone/>
              <a:defRPr sz="1600">
                <a:latin typeface="Roboto Slab"/>
                <a:ea typeface="Roboto Slab"/>
                <a:cs typeface="Roboto Slab"/>
                <a:sym typeface="Roboto Slab"/>
              </a:defRPr>
            </a:pPr>
            <a:r>
              <a:t>Have a lot of granules and contain major basic protein</a:t>
            </a:r>
          </a:p>
          <a:p>
            <a:pPr marL="0" indent="0">
              <a:buSzTx/>
              <a:buNone/>
              <a:defRPr sz="1600">
                <a:latin typeface="Roboto Slab"/>
                <a:ea typeface="Roboto Slab"/>
                <a:cs typeface="Roboto Slab"/>
                <a:sym typeface="Roboto Slab"/>
              </a:defRPr>
            </a:pPr>
            <a:r>
              <a:t>which destroys tissue and attracts inflammatory cells in allergic reaction.</a:t>
            </a:r>
          </a:p>
          <a:p>
            <a:pPr marL="0" indent="0">
              <a:buSzTx/>
              <a:buNone/>
              <a:defRPr sz="1600">
                <a:latin typeface="Roboto Slab"/>
                <a:ea typeface="Roboto Slab"/>
                <a:cs typeface="Roboto Slab"/>
                <a:sym typeface="Roboto Slab"/>
              </a:defRPr>
            </a:pPr>
            <a:r>
              <a:t>Plays an important role in allergic reaction especially type one because it has granules which contains histamine and.</a:t>
            </a:r>
          </a:p>
          <a:p>
            <a:pPr marL="0" indent="0">
              <a:buSzTx/>
              <a:buNone/>
              <a:defRPr sz="1600">
                <a:latin typeface="Roboto Slab"/>
                <a:ea typeface="Roboto Slab"/>
                <a:cs typeface="Roboto Slab"/>
                <a:sym typeface="Roboto Slab"/>
              </a:defRPr>
            </a:pPr>
            <a:r>
              <a:t>When there is allergic the immunoglobulin E (IGE) will bind on the receptor which is on the surface of the mast and when this binding occurs, the mast cell will release the granules.</a:t>
            </a:r>
          </a:p>
          <a:p>
            <a:pPr marL="0" indent="0">
              <a:buSzTx/>
              <a:buNone/>
              <a:defRPr sz="1600">
                <a:latin typeface="Roboto Slab"/>
                <a:ea typeface="Roboto Slab"/>
                <a:cs typeface="Roboto Slab"/>
                <a:sym typeface="Roboto Slab"/>
              </a:defRPr>
            </a:pPr>
            <a:r>
              <a:t>The histamine which is inside the granules, the serotonin (5-hydroxy tryptamine) which come from platelets, and the mast cells are found in the tissue and the bone marrow.</a:t>
            </a:r>
          </a:p>
          <a:p>
            <a:pPr marL="0" indent="0" algn="ctr">
              <a:buSzTx/>
              <a:buNone/>
              <a:defRPr sz="1800">
                <a:latin typeface="Roboto Slab"/>
                <a:ea typeface="Roboto Slab"/>
                <a:cs typeface="Roboto Slab"/>
                <a:sym typeface="Roboto Slab"/>
              </a:defRPr>
            </a:pPr>
            <a:r>
              <a:t> </a:t>
            </a:r>
          </a:p>
          <a:p>
            <a:pPr marL="0" indent="0" algn="ctr">
              <a:buSzTx/>
              <a:buNone/>
              <a:defRPr b="1" sz="2400">
                <a:latin typeface="Roboto Slab"/>
                <a:ea typeface="Roboto Slab"/>
                <a:cs typeface="Roboto Slab"/>
                <a:sym typeface="Roboto Slab"/>
              </a:defRPr>
            </a:pPr>
            <a:r>
              <a:t>Eosinophils</a:t>
            </a:r>
          </a:p>
          <a:p>
            <a:pPr marL="0" indent="0">
              <a:buSzTx/>
              <a:buNone/>
            </a:pPr>
            <a:endParaRPr b="1" sz="1600">
              <a:latin typeface="Roboto Slab"/>
              <a:ea typeface="Roboto Slab"/>
              <a:cs typeface="Roboto Slab"/>
              <a:sym typeface="Roboto Slab"/>
            </a:endParaRPr>
          </a:p>
          <a:p>
            <a:pPr marL="0" indent="0">
              <a:buSzTx/>
              <a:buNone/>
            </a:pPr>
            <a:endParaRPr b="1" sz="1600">
              <a:latin typeface="Roboto Slab"/>
              <a:ea typeface="Roboto Slab"/>
              <a:cs typeface="Roboto Slab"/>
              <a:sym typeface="Roboto Slab"/>
            </a:endParaRPr>
          </a:p>
          <a:p>
            <a:pPr marL="0" indent="0">
              <a:buSzTx/>
              <a:buNone/>
            </a:pPr>
            <a:endParaRPr b="1" sz="1600">
              <a:latin typeface="Roboto Slab"/>
              <a:ea typeface="Roboto Slab"/>
              <a:cs typeface="Roboto Slab"/>
              <a:sym typeface="Roboto Slab"/>
            </a:endParaRPr>
          </a:p>
          <a:p>
            <a:pPr marL="0" indent="0">
              <a:buSzTx/>
              <a:buNone/>
              <a:defRPr sz="1600">
                <a:latin typeface="Roboto Slab"/>
                <a:ea typeface="Roboto Slab"/>
                <a:cs typeface="Roboto Slab"/>
                <a:sym typeface="Roboto Slab"/>
              </a:defRPr>
            </a:pPr>
            <a:r>
              <a:t>It mostly has two loops.</a:t>
            </a:r>
          </a:p>
          <a:p>
            <a:pPr marL="0" indent="0">
              <a:buSzTx/>
              <a:buNone/>
              <a:defRPr sz="1600">
                <a:latin typeface="Roboto Slab"/>
                <a:ea typeface="Roboto Slab"/>
                <a:cs typeface="Roboto Slab"/>
                <a:sym typeface="Roboto Slab"/>
              </a:defRPr>
            </a:pPr>
            <a:r>
              <a:t>It has eosinophilic granules (reddish, or acidophilic).</a:t>
            </a:r>
          </a:p>
          <a:p>
            <a:pPr marL="0" indent="0">
              <a:buSzTx/>
              <a:buNone/>
              <a:defRPr sz="1600">
                <a:latin typeface="Roboto Slab"/>
                <a:ea typeface="Roboto Slab"/>
                <a:cs typeface="Roboto Slab"/>
                <a:sym typeface="Roboto Slab"/>
              </a:defRPr>
            </a:pPr>
            <a:r>
              <a:t>Eosinophil can do phagocytosis but it’s very weak.</a:t>
            </a:r>
          </a:p>
          <a:p>
            <a:pPr marL="0" indent="0">
              <a:buSzTx/>
              <a:buNone/>
              <a:defRPr sz="1600">
                <a:latin typeface="Roboto Slab"/>
                <a:ea typeface="Roboto Slab"/>
                <a:cs typeface="Roboto Slab"/>
                <a:sym typeface="Roboto Slab"/>
              </a:defRPr>
            </a:pPr>
            <a:r>
              <a:t>Possess many of the neutrophil’s enzymes, in addition they can dispense antihistamine in the area of histamine release.</a:t>
            </a:r>
          </a:p>
          <a:p>
            <a:pPr marL="0" indent="0">
              <a:buSzTx/>
              <a:buNone/>
              <a:defRPr sz="1600">
                <a:latin typeface="Roboto Slab"/>
                <a:ea typeface="Roboto Slab"/>
                <a:cs typeface="Roboto Slab"/>
                <a:sym typeface="Roboto Slab"/>
              </a:defRPr>
            </a:pPr>
            <a:r>
              <a:t>It’s increased in blood from 1-2% (normal) to 20% (abnormal tested in the stool) in patient with parasitic infection (infestation) and allergic reaction like bronchial asthma.</a:t>
            </a:r>
          </a:p>
          <a:p>
            <a:pPr marL="0" indent="0">
              <a:buSzTx/>
              <a:buNone/>
              <a:defRPr sz="1600">
                <a:latin typeface="Roboto Slab"/>
                <a:ea typeface="Roboto Slab"/>
                <a:cs typeface="Roboto Slab"/>
                <a:sym typeface="Roboto Slab"/>
              </a:defRPr>
            </a:pPr>
            <a:r>
              <a:t>It can seen in both acute and chronic inflammation.</a:t>
            </a:r>
          </a:p>
        </p:txBody>
      </p:sp>
      <p:sp>
        <p:nvSpPr>
          <p:cNvPr id="656" name="Google Shape;633;p6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57" name="Google Shape;634;p63" descr="Google Shape;634;p63"/>
          <p:cNvPicPr>
            <a:picLocks noChangeAspect="1"/>
          </p:cNvPicPr>
          <p:nvPr/>
        </p:nvPicPr>
        <p:blipFill>
          <a:blip r:embed="rId2">
            <a:extLst/>
          </a:blip>
          <a:stretch>
            <a:fillRect/>
          </a:stretch>
        </p:blipFill>
        <p:spPr>
          <a:xfrm>
            <a:off x="5223874" y="757971"/>
            <a:ext cx="2338226" cy="1742602"/>
          </a:xfrm>
          <a:prstGeom prst="rect">
            <a:avLst/>
          </a:prstGeom>
          <a:ln w="12700">
            <a:miter lim="400000"/>
          </a:ln>
        </p:spPr>
      </p:pic>
      <p:pic>
        <p:nvPicPr>
          <p:cNvPr id="658" name="Google Shape;635;p63" descr="Google Shape;635;p63"/>
          <p:cNvPicPr>
            <a:picLocks noChangeAspect="1"/>
          </p:cNvPicPr>
          <p:nvPr/>
        </p:nvPicPr>
        <p:blipFill>
          <a:blip r:embed="rId3">
            <a:extLst/>
          </a:blip>
          <a:srcRect l="46161" t="4578" r="32826" b="67122"/>
          <a:stretch>
            <a:fillRect/>
          </a:stretch>
        </p:blipFill>
        <p:spPr>
          <a:xfrm>
            <a:off x="5973148" y="6042183"/>
            <a:ext cx="1588949" cy="1605001"/>
          </a:xfrm>
          <a:prstGeom prst="rect">
            <a:avLst/>
          </a:prstGeom>
          <a:ln w="12700">
            <a:miter lim="400000"/>
          </a:ln>
        </p:spPr>
      </p:pic>
      <p:sp>
        <p:nvSpPr>
          <p:cNvPr id="659" name="Google Shape;636;p63"/>
          <p:cNvSpPr txBox="1"/>
          <p:nvPr>
            <p:ph type="title"/>
          </p:nvPr>
        </p:nvSpPr>
        <p:spPr>
          <a:xfrm>
            <a:off x="441124" y="2980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Cell in Chronic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Google Shape;641;p6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62" name="Google Shape;642;p64" descr="Google Shape;642;p64"/>
          <p:cNvPicPr>
            <a:picLocks noChangeAspect="1"/>
          </p:cNvPicPr>
          <p:nvPr/>
        </p:nvPicPr>
        <p:blipFill>
          <a:blip r:embed="rId2">
            <a:extLst/>
          </a:blip>
          <a:stretch>
            <a:fillRect/>
          </a:stretch>
        </p:blipFill>
        <p:spPr>
          <a:xfrm>
            <a:off x="971237" y="2728224"/>
            <a:ext cx="6222151" cy="4431450"/>
          </a:xfrm>
          <a:prstGeom prst="rect">
            <a:avLst/>
          </a:prstGeom>
          <a:ln w="12700">
            <a:miter lim="400000"/>
          </a:ln>
        </p:spPr>
      </p:pic>
      <p:sp>
        <p:nvSpPr>
          <p:cNvPr id="663" name="Google Shape;643;p64"/>
          <p:cNvSpPr txBox="1"/>
          <p:nvPr>
            <p:ph type="title"/>
          </p:nvPr>
        </p:nvSpPr>
        <p:spPr>
          <a:xfrm>
            <a:off x="441124" y="2980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Cell in Chronic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5" name="Google Shape;648;p65"/>
          <p:cNvSpPr txBox="1"/>
          <p:nvPr>
            <p:ph type="body" idx="1"/>
          </p:nvPr>
        </p:nvSpPr>
        <p:spPr>
          <a:xfrm>
            <a:off x="943649" y="1409225"/>
            <a:ext cx="6192601" cy="7572900"/>
          </a:xfrm>
          <a:prstGeom prst="rect">
            <a:avLst/>
          </a:prstGeom>
        </p:spPr>
        <p:txBody>
          <a:bodyPr/>
          <a:lstStyle/>
          <a:p>
            <a:pPr marL="0" indent="0">
              <a:buSzTx/>
              <a:buNone/>
              <a:defRPr sz="1800">
                <a:latin typeface="Roboto Slab"/>
                <a:ea typeface="Roboto Slab"/>
                <a:cs typeface="Roboto Slab"/>
                <a:sym typeface="Roboto Slab"/>
              </a:defRPr>
            </a:pPr>
            <a:r>
              <a:t>Chemical mediators are responsible for the vascular and cellular events in acute inflammation. Meditators may be produced locally by cells at the site of inflammation, or maybe derived from inactive circulating precursors. </a:t>
            </a:r>
          </a:p>
          <a:p>
            <a:pPr marL="0" indent="0">
              <a:buSzTx/>
              <a:buNone/>
              <a:defRPr sz="1800">
                <a:latin typeface="Roboto Slab"/>
                <a:ea typeface="Roboto Slab"/>
                <a:cs typeface="Roboto Slab"/>
                <a:sym typeface="Roboto Slab"/>
              </a:defRPr>
            </a:pPr>
            <a:r>
              <a:t>So these chemicals were circulating in the blood plasma (produced by the liver) and when they reach the site of inflammation, they become active. Examples: complement system &amp; kinin system.</a:t>
            </a:r>
          </a:p>
          <a:p>
            <a:pPr marL="0" indent="0">
              <a:buSzTx/>
              <a:buNone/>
              <a:defRPr b="1" sz="1800">
                <a:latin typeface="Roboto Slab"/>
                <a:ea typeface="Roboto Slab"/>
                <a:cs typeface="Roboto Slab"/>
                <a:sym typeface="Roboto Slab"/>
              </a:defRPr>
            </a:pPr>
            <a:r>
              <a:t>Chemical mediators are divided into two types:</a:t>
            </a:r>
          </a:p>
          <a:p>
            <a:pPr marL="0" indent="0">
              <a:buSzTx/>
              <a:buNone/>
              <a:defRPr b="1" sz="1800">
                <a:latin typeface="Roboto Slab"/>
                <a:ea typeface="Roboto Slab"/>
                <a:cs typeface="Roboto Slab"/>
                <a:sym typeface="Roboto Slab"/>
              </a:defRPr>
            </a:pPr>
            <a:r>
              <a:t>1. Cell derived:</a:t>
            </a:r>
          </a:p>
          <a:p>
            <a:pPr marL="0" indent="0">
              <a:buSzTx/>
              <a:buNone/>
              <a:defRPr sz="1800">
                <a:latin typeface="Roboto Slab"/>
                <a:ea typeface="Roboto Slab"/>
                <a:cs typeface="Roboto Slab"/>
                <a:sym typeface="Roboto Slab"/>
              </a:defRPr>
            </a:pPr>
            <a:r>
              <a:t>● Platelets. </a:t>
            </a:r>
          </a:p>
          <a:p>
            <a:pPr marL="0" indent="0">
              <a:buSzTx/>
              <a:buNone/>
              <a:defRPr sz="1800">
                <a:latin typeface="Roboto Slab"/>
                <a:ea typeface="Roboto Slab"/>
                <a:cs typeface="Roboto Slab"/>
                <a:sym typeface="Roboto Slab"/>
              </a:defRPr>
            </a:pPr>
            <a:r>
              <a:t>● Lymphocyte.</a:t>
            </a:r>
          </a:p>
          <a:p>
            <a:pPr marL="0" indent="0">
              <a:buSzTx/>
              <a:buNone/>
              <a:defRPr sz="1800">
                <a:latin typeface="Roboto Slab"/>
                <a:ea typeface="Roboto Slab"/>
                <a:cs typeface="Roboto Slab"/>
                <a:sym typeface="Roboto Slab"/>
              </a:defRPr>
            </a:pPr>
            <a:r>
              <a:t>● Macrophages.</a:t>
            </a:r>
          </a:p>
          <a:p>
            <a:pPr marL="0" indent="0">
              <a:buSzTx/>
              <a:buNone/>
              <a:defRPr sz="1800">
                <a:latin typeface="Roboto Slab"/>
                <a:ea typeface="Roboto Slab"/>
                <a:cs typeface="Roboto Slab"/>
                <a:sym typeface="Roboto Slab"/>
              </a:defRPr>
            </a:pPr>
            <a:r>
              <a:t>● Basophils</a:t>
            </a:r>
          </a:p>
          <a:p>
            <a:pPr marL="0" indent="0">
              <a:buSzTx/>
              <a:buNone/>
              <a:defRPr sz="1800">
                <a:latin typeface="Roboto Slab"/>
                <a:ea typeface="Roboto Slab"/>
                <a:cs typeface="Roboto Slab"/>
                <a:sym typeface="Roboto Slab"/>
              </a:defRPr>
            </a:pPr>
            <a:r>
              <a:t>● Endothelial cells.</a:t>
            </a:r>
          </a:p>
          <a:p>
            <a:pPr marL="0" indent="0">
              <a:buSzTx/>
              <a:buNone/>
              <a:defRPr sz="1800">
                <a:latin typeface="Roboto Slab"/>
                <a:ea typeface="Roboto Slab"/>
                <a:cs typeface="Roboto Slab"/>
                <a:sym typeface="Roboto Slab"/>
              </a:defRPr>
            </a:pPr>
            <a:r>
              <a:t>● Mast cell</a:t>
            </a:r>
          </a:p>
        </p:txBody>
      </p:sp>
      <p:sp>
        <p:nvSpPr>
          <p:cNvPr id="666" name="Google Shape;649;p65"/>
          <p:cNvSpPr txBox="1"/>
          <p:nvPr>
            <p:ph type="sldNum" sz="quarter" idx="2"/>
          </p:nvPr>
        </p:nvSpPr>
        <p:spPr>
          <a:xfrm>
            <a:off x="441130" y="9870927"/>
            <a:ext cx="379192"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67" name="Google Shape;650;p65"/>
          <p:cNvSpPr txBox="1"/>
          <p:nvPr/>
        </p:nvSpPr>
        <p:spPr>
          <a:xfrm>
            <a:off x="3397949" y="4468850"/>
            <a:ext cx="3738302" cy="1109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800">
                <a:latin typeface="Roboto Slab"/>
                <a:ea typeface="Roboto Slab"/>
                <a:cs typeface="Roboto Slab"/>
                <a:sym typeface="Roboto Slab"/>
              </a:defRPr>
            </a:pPr>
            <a:r>
              <a:t>2. Plasma protein</a:t>
            </a:r>
            <a:r>
              <a:rPr sz="1400"/>
              <a:t> </a:t>
            </a:r>
            <a:r>
              <a:t>derived:</a:t>
            </a:r>
            <a:r>
              <a:rPr b="0" sz="1400"/>
              <a:t> Proteins are usually manufactured in the liver and released to the circulation</a:t>
            </a:r>
          </a:p>
        </p:txBody>
      </p:sp>
      <p:pic>
        <p:nvPicPr>
          <p:cNvPr id="668" name="Google Shape;651;p65" descr="Google Shape;651;p65"/>
          <p:cNvPicPr>
            <a:picLocks noChangeAspect="1"/>
          </p:cNvPicPr>
          <p:nvPr/>
        </p:nvPicPr>
        <p:blipFill>
          <a:blip r:embed="rId2">
            <a:extLst/>
          </a:blip>
          <a:srcRect l="4220" t="17903" r="3824" b="5255"/>
          <a:stretch>
            <a:fillRect/>
          </a:stretch>
        </p:blipFill>
        <p:spPr>
          <a:xfrm>
            <a:off x="408200" y="7001974"/>
            <a:ext cx="7111101" cy="2868952"/>
          </a:xfrm>
          <a:prstGeom prst="rect">
            <a:avLst/>
          </a:prstGeom>
          <a:ln w="12700">
            <a:miter lim="400000"/>
          </a:ln>
        </p:spPr>
      </p:pic>
      <p:sp>
        <p:nvSpPr>
          <p:cNvPr id="669" name="Google Shape;652;p65"/>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Chemical Mediators of inflammation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1" name="Google Shape;657;p66"/>
          <p:cNvSpPr txBox="1"/>
          <p:nvPr>
            <p:ph type="body" idx="1"/>
          </p:nvPr>
        </p:nvSpPr>
        <p:spPr>
          <a:xfrm>
            <a:off x="441124" y="1194825"/>
            <a:ext cx="6941402" cy="8675400"/>
          </a:xfrm>
          <a:prstGeom prst="rect">
            <a:avLst/>
          </a:prstGeom>
          <a:solidFill>
            <a:srgbClr val="EFEFEF"/>
          </a:solidFill>
        </p:spPr>
        <p:txBody>
          <a:bodyPr/>
          <a:lstStyle/>
          <a:p>
            <a:pPr marL="0" indent="0">
              <a:buSzTx/>
              <a:buNone/>
              <a:defRPr b="1" sz="1600">
                <a:solidFill>
                  <a:srgbClr val="980000"/>
                </a:solidFill>
                <a:latin typeface="Roboto Slab"/>
                <a:ea typeface="Roboto Slab"/>
                <a:cs typeface="Roboto Slab"/>
                <a:sym typeface="Roboto Slab"/>
              </a:defRPr>
            </a:pPr>
            <a:r>
              <a:t>1. Cell derived </a:t>
            </a:r>
          </a:p>
          <a:p>
            <a:pPr marL="0" indent="0" algn="ctr">
              <a:buSzTx/>
              <a:buNone/>
              <a:defRPr b="1" sz="1600">
                <a:solidFill>
                  <a:srgbClr val="6FA8DC"/>
                </a:solidFill>
                <a:latin typeface="Roboto Slab"/>
                <a:ea typeface="Roboto Slab"/>
                <a:cs typeface="Roboto Slab"/>
                <a:sym typeface="Roboto Slab"/>
              </a:defRPr>
            </a:pPr>
            <a:r>
              <a:t>Histamine</a:t>
            </a:r>
          </a:p>
          <a:p>
            <a:pPr marL="0" indent="0">
              <a:buSzTx/>
              <a:buNone/>
              <a:defRPr b="1" sz="1600">
                <a:solidFill>
                  <a:srgbClr val="000000"/>
                </a:solidFill>
                <a:latin typeface="Roboto Slab"/>
                <a:ea typeface="Roboto Slab"/>
                <a:cs typeface="Roboto Slab"/>
                <a:sym typeface="Roboto Slab"/>
              </a:defRPr>
            </a:pPr>
            <a:r>
              <a:t>  </a:t>
            </a:r>
            <a:r>
              <a:rPr>
                <a:solidFill>
                  <a:srgbClr val="111111"/>
                </a:solidFill>
              </a:rPr>
              <a:t>Secreted by:</a:t>
            </a:r>
          </a:p>
          <a:p>
            <a:pPr indent="-330200">
              <a:buSzPts val="1600"/>
              <a:defRPr b="1" sz="1600">
                <a:latin typeface="Roboto Slab"/>
                <a:ea typeface="Roboto Slab"/>
                <a:cs typeface="Roboto Slab"/>
                <a:sym typeface="Roboto Slab"/>
              </a:defRPr>
            </a:pPr>
            <a:r>
              <a:t>Mast cells</a:t>
            </a:r>
            <a:r>
              <a:rPr b="0"/>
              <a:t> (It's a type of inflammatory cells that is found only in the tissue and it has granules inside them histamine and serotonin).</a:t>
            </a:r>
          </a:p>
          <a:p>
            <a:pPr indent="-330200">
              <a:spcBef>
                <a:spcPts val="0"/>
              </a:spcBef>
              <a:buSzPts val="1600"/>
              <a:defRPr b="1" sz="1600">
                <a:latin typeface="Roboto Slab"/>
                <a:ea typeface="Roboto Slab"/>
                <a:cs typeface="Roboto Slab"/>
                <a:sym typeface="Roboto Slab"/>
              </a:defRPr>
            </a:pPr>
            <a:r>
              <a:t>Basophils </a:t>
            </a:r>
            <a:r>
              <a:rPr b="0"/>
              <a:t>(Basophils are found in peripheral blood. I usually have multiple granules. And its nuclei have more than one lobe). </a:t>
            </a:r>
          </a:p>
          <a:p>
            <a:pPr indent="-330200">
              <a:spcBef>
                <a:spcPts val="0"/>
              </a:spcBef>
              <a:buSzPts val="1600"/>
              <a:buFont typeface="Helvetica"/>
              <a:defRPr b="1" sz="1600">
                <a:latin typeface="Roboto Slab"/>
                <a:ea typeface="Roboto Slab"/>
                <a:cs typeface="Roboto Slab"/>
                <a:sym typeface="Roboto Slab"/>
              </a:defRPr>
            </a:pPr>
            <a:r>
              <a:t>Platelets</a:t>
            </a:r>
          </a:p>
          <a:p>
            <a:pPr marL="0" indent="0">
              <a:buSzTx/>
              <a:buNone/>
              <a:defRPr b="1" sz="1600">
                <a:latin typeface="Roboto Slab"/>
                <a:ea typeface="Roboto Slab"/>
                <a:cs typeface="Roboto Slab"/>
                <a:sym typeface="Roboto Slab"/>
              </a:defRPr>
            </a:pPr>
            <a:r>
              <a:t>Histamine causes:</a:t>
            </a:r>
          </a:p>
          <a:p>
            <a:pPr marL="0" indent="0">
              <a:buSzTx/>
              <a:buNone/>
              <a:defRPr sz="1600">
                <a:latin typeface="Roboto Slab"/>
                <a:ea typeface="Roboto Slab"/>
                <a:cs typeface="Roboto Slab"/>
                <a:sym typeface="Roboto Slab"/>
              </a:defRPr>
            </a:pPr>
            <a:r>
              <a:t>● Vasodilatation. </a:t>
            </a:r>
          </a:p>
          <a:p>
            <a:pPr marL="0" indent="0">
              <a:buSzTx/>
              <a:buNone/>
              <a:defRPr sz="1600">
                <a:latin typeface="Roboto Slab"/>
                <a:ea typeface="Roboto Slab"/>
                <a:cs typeface="Roboto Slab"/>
                <a:sym typeface="Roboto Slab"/>
              </a:defRPr>
            </a:pPr>
            <a:r>
              <a:t>● Increase vascular permeability.</a:t>
            </a:r>
          </a:p>
          <a:p>
            <a:pPr marL="0" indent="0">
              <a:buSzTx/>
              <a:buNone/>
              <a:defRPr sz="1600">
                <a:latin typeface="Roboto Slab"/>
                <a:ea typeface="Roboto Slab"/>
                <a:cs typeface="Roboto Slab"/>
                <a:sym typeface="Roboto Slab"/>
              </a:defRPr>
            </a:pPr>
            <a:r>
              <a:t>● Endothelial activation</a:t>
            </a:r>
          </a:p>
          <a:p>
            <a:pPr marL="0" indent="0">
              <a:buSzTx/>
              <a:buNone/>
            </a:pPr>
            <a:endParaRPr b="1" sz="1600">
              <a:latin typeface="Roboto Slab"/>
              <a:ea typeface="Roboto Slab"/>
              <a:cs typeface="Roboto Slab"/>
              <a:sym typeface="Roboto Slab"/>
            </a:endParaRPr>
          </a:p>
          <a:p>
            <a:pPr marL="0" indent="0">
              <a:buSzTx/>
              <a:buNone/>
              <a:defRPr b="1" sz="1600">
                <a:latin typeface="Roboto Slab"/>
                <a:ea typeface="Roboto Slab"/>
                <a:cs typeface="Roboto Slab"/>
                <a:sym typeface="Roboto Slab"/>
              </a:defRPr>
            </a:pPr>
            <a:r>
              <a:t>How is histamine released? </a:t>
            </a:r>
            <a:r>
              <a:rPr b="0"/>
              <a:t>When there is a physical injury, such as trauma or heat, immune reactions involving binding of </a:t>
            </a:r>
            <a:r>
              <a:rPr b="0">
                <a:solidFill>
                  <a:srgbClr val="CC0000"/>
                </a:solidFill>
              </a:rPr>
              <a:t>IgE antibodies</a:t>
            </a:r>
            <a:r>
              <a:rPr b="0"/>
              <a:t> to their receptors on mast cells. After this binding, mast cells will release histamine from its granules</a:t>
            </a:r>
          </a:p>
          <a:p>
            <a:pPr marL="0" indent="0">
              <a:buSzTx/>
              <a:buNone/>
              <a:defRPr sz="1600">
                <a:solidFill>
                  <a:srgbClr val="6AA84F"/>
                </a:solidFill>
                <a:latin typeface="Roboto Slab"/>
                <a:ea typeface="Roboto Slab"/>
                <a:cs typeface="Roboto Slab"/>
                <a:sym typeface="Roboto Slab"/>
              </a:defRPr>
            </a:pPr>
            <a:r>
              <a:t>Example: When a bee stings you, its antigen will cause a hypersensitivity reaction in the body. This will lead to increased production of IgE, which will bind to mast cells and make it produce histamine. This explains how the bee sting leads to the production of all these effects on the body. </a:t>
            </a:r>
          </a:p>
          <a:p>
            <a:pPr marL="0" indent="0" algn="ctr">
              <a:buSzTx/>
              <a:buNone/>
              <a:defRPr b="1" sz="1600">
                <a:solidFill>
                  <a:srgbClr val="6D9EEB"/>
                </a:solidFill>
                <a:latin typeface="Roboto Slab"/>
                <a:ea typeface="Roboto Slab"/>
                <a:cs typeface="Roboto Slab"/>
                <a:sym typeface="Roboto Slab"/>
              </a:defRPr>
            </a:pPr>
            <a:r>
              <a:t>Serotonin (5 hydroxytryptamine)</a:t>
            </a:r>
          </a:p>
          <a:p>
            <a:pPr marL="0" indent="0">
              <a:buSzTx/>
              <a:buNone/>
              <a:defRPr sz="1600">
                <a:solidFill>
                  <a:srgbClr val="000000"/>
                </a:solidFill>
                <a:latin typeface="Roboto Slab"/>
                <a:ea typeface="Roboto Slab"/>
                <a:cs typeface="Roboto Slab"/>
                <a:sym typeface="Roboto Slab"/>
              </a:defRPr>
            </a:pPr>
            <a:r>
              <a:t>● Serotonin comes from metabolized amino acid called tryptophan.</a:t>
            </a:r>
          </a:p>
          <a:p>
            <a:pPr marL="0" indent="0">
              <a:buSzTx/>
              <a:buNone/>
              <a:defRPr sz="1600">
                <a:solidFill>
                  <a:srgbClr val="000000"/>
                </a:solidFill>
                <a:latin typeface="Roboto Slab"/>
                <a:ea typeface="Roboto Slab"/>
                <a:cs typeface="Roboto Slab"/>
                <a:sym typeface="Roboto Slab"/>
              </a:defRPr>
            </a:pPr>
            <a:r>
              <a:t>● Secreted by platelets. </a:t>
            </a:r>
          </a:p>
          <a:p>
            <a:pPr marL="0" indent="0">
              <a:buSzTx/>
              <a:buNone/>
              <a:defRPr sz="1600">
                <a:solidFill>
                  <a:srgbClr val="000000"/>
                </a:solidFill>
                <a:latin typeface="Roboto Slab"/>
                <a:ea typeface="Roboto Slab"/>
                <a:cs typeface="Roboto Slab"/>
                <a:sym typeface="Roboto Slab"/>
              </a:defRPr>
            </a:pPr>
            <a:r>
              <a:t>● Serotonin causes: vasoconstriction  </a:t>
            </a:r>
          </a:p>
          <a:p>
            <a:pPr marL="0" indent="0">
              <a:buSzTx/>
              <a:buNone/>
              <a:defRPr sz="1600">
                <a:solidFill>
                  <a:srgbClr val="666666"/>
                </a:solidFill>
                <a:latin typeface="Roboto Slab"/>
                <a:ea typeface="Roboto Slab"/>
                <a:cs typeface="Roboto Slab"/>
                <a:sym typeface="Roboto Slab"/>
              </a:defRPr>
            </a:pPr>
            <a:r>
              <a:t>Platelets play a major role in blood Coagulation. So serotonin is secreted by the platelets to cause vasoconstriction. </a:t>
            </a:r>
          </a:p>
        </p:txBody>
      </p:sp>
      <p:sp>
        <p:nvSpPr>
          <p:cNvPr id="672" name="Google Shape;658;p66"/>
          <p:cNvSpPr txBox="1"/>
          <p:nvPr>
            <p:ph type="sldNum" sz="quarter" idx="2"/>
          </p:nvPr>
        </p:nvSpPr>
        <p:spPr>
          <a:xfrm>
            <a:off x="441130" y="9981952"/>
            <a:ext cx="379192"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73" name="Google Shape;659;p66" descr="Google Shape;659;p66"/>
          <p:cNvPicPr>
            <a:picLocks noChangeAspect="1"/>
          </p:cNvPicPr>
          <p:nvPr/>
        </p:nvPicPr>
        <p:blipFill>
          <a:blip r:embed="rId2">
            <a:extLst/>
          </a:blip>
          <a:stretch>
            <a:fillRect/>
          </a:stretch>
        </p:blipFill>
        <p:spPr>
          <a:xfrm>
            <a:off x="3857641" y="3187133"/>
            <a:ext cx="3444852" cy="1825025"/>
          </a:xfrm>
          <a:prstGeom prst="rect">
            <a:avLst/>
          </a:prstGeom>
          <a:ln w="12700">
            <a:miter lim="400000"/>
          </a:ln>
        </p:spPr>
      </p:pic>
      <p:sp>
        <p:nvSpPr>
          <p:cNvPr id="674" name="Google Shape;660;p66"/>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Chemical Mediators of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Google Shape;665;p67"/>
          <p:cNvSpPr txBox="1"/>
          <p:nvPr>
            <p:ph type="body" idx="1"/>
          </p:nvPr>
        </p:nvSpPr>
        <p:spPr>
          <a:xfrm>
            <a:off x="991349" y="1241549"/>
            <a:ext cx="6352502" cy="9267602"/>
          </a:xfrm>
          <a:prstGeom prst="rect">
            <a:avLst/>
          </a:prstGeom>
          <a:solidFill>
            <a:srgbClr val="EFEFEF"/>
          </a:solidFill>
        </p:spPr>
        <p:txBody>
          <a:bodyPr/>
          <a:lstStyle/>
          <a:p>
            <a:pPr marL="0" indent="0" algn="ctr">
              <a:buSzTx/>
              <a:buNone/>
              <a:defRPr b="1" sz="1800">
                <a:solidFill>
                  <a:srgbClr val="6D9EEB"/>
                </a:solidFill>
                <a:latin typeface="Roboto Slab"/>
                <a:ea typeface="Roboto Slab"/>
                <a:cs typeface="Roboto Slab"/>
                <a:sym typeface="Roboto Slab"/>
              </a:defRPr>
            </a:pPr>
            <a:r>
              <a:t>Platelet activating factor (PAF)</a:t>
            </a:r>
          </a:p>
          <a:p>
            <a:pPr marL="0" indent="0">
              <a:buSzTx/>
              <a:buNone/>
              <a:defRPr b="1" sz="1800">
                <a:solidFill>
                  <a:srgbClr val="000000"/>
                </a:solidFill>
                <a:latin typeface="Roboto Slab"/>
                <a:ea typeface="Roboto Slab"/>
                <a:cs typeface="Roboto Slab"/>
                <a:sym typeface="Roboto Slab"/>
              </a:defRPr>
            </a:pPr>
            <a:r>
              <a:t>Secreted by: </a:t>
            </a:r>
          </a:p>
          <a:p>
            <a:pPr indent="-342900">
              <a:buClr>
                <a:srgbClr val="000000"/>
              </a:buClr>
              <a:buSzPts val="1800"/>
              <a:buFont typeface="Helvetica"/>
              <a:defRPr sz="1800">
                <a:solidFill>
                  <a:srgbClr val="000000"/>
                </a:solidFill>
                <a:latin typeface="Roboto Slab"/>
                <a:ea typeface="Roboto Slab"/>
                <a:cs typeface="Roboto Slab"/>
                <a:sym typeface="Roboto Slab"/>
              </a:defRPr>
            </a:pPr>
            <a:r>
              <a:t>mast cell</a:t>
            </a:r>
          </a:p>
          <a:p>
            <a:pPr indent="-342900">
              <a:spcBef>
                <a:spcPts val="0"/>
              </a:spcBef>
              <a:buClr>
                <a:srgbClr val="000000"/>
              </a:buClr>
              <a:buSzPts val="1800"/>
              <a:buFont typeface="Helvetica"/>
              <a:defRPr sz="1800">
                <a:solidFill>
                  <a:srgbClr val="000000"/>
                </a:solidFill>
                <a:latin typeface="Roboto Slab"/>
                <a:ea typeface="Roboto Slab"/>
                <a:cs typeface="Roboto Slab"/>
                <a:sym typeface="Roboto Slab"/>
              </a:defRPr>
            </a:pPr>
            <a:r>
              <a:t>leukocyte</a:t>
            </a:r>
          </a:p>
          <a:p>
            <a:pPr indent="-342900">
              <a:spcBef>
                <a:spcPts val="0"/>
              </a:spcBef>
              <a:buClr>
                <a:srgbClr val="000000"/>
              </a:buClr>
              <a:buSzPts val="1800"/>
              <a:buFont typeface="Helvetica"/>
              <a:defRPr sz="1800">
                <a:solidFill>
                  <a:srgbClr val="000000"/>
                </a:solidFill>
                <a:latin typeface="Roboto Slab"/>
                <a:ea typeface="Roboto Slab"/>
                <a:cs typeface="Roboto Slab"/>
                <a:sym typeface="Roboto Slab"/>
              </a:defRPr>
            </a:pPr>
            <a:r>
              <a:t>endothelial cell</a:t>
            </a:r>
          </a:p>
          <a:p>
            <a:pPr marL="0" indent="0">
              <a:buSzTx/>
              <a:buNone/>
            </a:pPr>
            <a:endParaRPr b="1" sz="1800">
              <a:solidFill>
                <a:srgbClr val="000000"/>
              </a:solidFill>
              <a:latin typeface="Roboto Slab"/>
              <a:ea typeface="Roboto Slab"/>
              <a:cs typeface="Roboto Slab"/>
              <a:sym typeface="Roboto Slab"/>
            </a:endParaRPr>
          </a:p>
          <a:p>
            <a:pPr marL="0" indent="0" algn="ctr">
              <a:buSzTx/>
              <a:buNone/>
            </a:pPr>
            <a:endParaRPr b="1" sz="1800">
              <a:solidFill>
                <a:srgbClr val="6D9EEB"/>
              </a:solidFill>
              <a:latin typeface="Roboto Slab"/>
              <a:ea typeface="Roboto Slab"/>
              <a:cs typeface="Roboto Slab"/>
              <a:sym typeface="Roboto Slab"/>
            </a:endParaRPr>
          </a:p>
          <a:p>
            <a:pPr marL="0" indent="0" algn="ctr">
              <a:buSzTx/>
              <a:buNone/>
              <a:defRPr b="1" sz="1800">
                <a:solidFill>
                  <a:srgbClr val="6D9EEB"/>
                </a:solidFill>
                <a:latin typeface="Roboto Slab"/>
                <a:ea typeface="Roboto Slab"/>
                <a:cs typeface="Roboto Slab"/>
                <a:sym typeface="Roboto Slab"/>
              </a:defRPr>
            </a:pPr>
            <a:r>
              <a:t>Reactive oxygen species (free radical) - ROS </a:t>
            </a:r>
          </a:p>
          <a:p>
            <a:pPr marL="0" indent="0">
              <a:buSzTx/>
              <a:buNone/>
              <a:defRPr sz="1800">
                <a:solidFill>
                  <a:srgbClr val="000000"/>
                </a:solidFill>
                <a:latin typeface="Roboto Slab"/>
                <a:ea typeface="Roboto Slab"/>
                <a:cs typeface="Roboto Slab"/>
                <a:sym typeface="Roboto Slab"/>
              </a:defRPr>
            </a:pPr>
            <a:r>
              <a:t>● Secreted by leukocyte. </a:t>
            </a:r>
          </a:p>
          <a:p>
            <a:pPr marL="0" indent="0">
              <a:buSzTx/>
              <a:buNone/>
              <a:defRPr sz="1800">
                <a:solidFill>
                  <a:srgbClr val="000000"/>
                </a:solidFill>
                <a:latin typeface="Roboto Slab"/>
                <a:ea typeface="Roboto Slab"/>
                <a:cs typeface="Roboto Slab"/>
                <a:sym typeface="Roboto Slab"/>
              </a:defRPr>
            </a:pPr>
            <a:r>
              <a:t>● ROS causes damage of tissue and killing of microbes. </a:t>
            </a:r>
          </a:p>
          <a:p>
            <a:pPr marL="0" indent="0">
              <a:buSzTx/>
              <a:buNone/>
              <a:defRPr b="1" sz="1800">
                <a:solidFill>
                  <a:srgbClr val="000000"/>
                </a:solidFill>
                <a:latin typeface="Roboto Slab"/>
                <a:ea typeface="Roboto Slab"/>
                <a:cs typeface="Roboto Slab"/>
                <a:sym typeface="Roboto Slab"/>
              </a:defRPr>
            </a:pPr>
            <a:r>
              <a:t>Note</a:t>
            </a:r>
            <a:r>
              <a:rPr b="0"/>
              <a:t>: in leukocytes there are different oxidative enzymes lead to formation of ROS. ROS are </a:t>
            </a:r>
            <a:r>
              <a:rPr b="0">
                <a:solidFill>
                  <a:srgbClr val="FF0000"/>
                </a:solidFill>
              </a:rPr>
              <a:t>not </a:t>
            </a:r>
            <a:r>
              <a:rPr b="0"/>
              <a:t>stable and have to go into reactions and these reactions damage the cell. </a:t>
            </a:r>
          </a:p>
          <a:p>
            <a:pPr marL="0" indent="0">
              <a:buSzTx/>
              <a:buNone/>
              <a:defRPr b="1" sz="1800">
                <a:solidFill>
                  <a:srgbClr val="000000"/>
                </a:solidFill>
                <a:latin typeface="Roboto Slab"/>
                <a:ea typeface="Roboto Slab"/>
                <a:cs typeface="Roboto Slab"/>
                <a:sym typeface="Roboto Slab"/>
              </a:defRPr>
            </a:pPr>
            <a:r>
              <a:t>ROS types:</a:t>
            </a:r>
          </a:p>
          <a:p>
            <a:pPr indent="-342900">
              <a:buClr>
                <a:srgbClr val="000000"/>
              </a:buClr>
              <a:buSzPts val="1800"/>
              <a:buFont typeface="Helvetica"/>
              <a:defRPr sz="1800">
                <a:solidFill>
                  <a:srgbClr val="000000"/>
                </a:solidFill>
                <a:latin typeface="Roboto Slab"/>
                <a:ea typeface="Roboto Slab"/>
                <a:cs typeface="Roboto Slab"/>
                <a:sym typeface="Roboto Slab"/>
              </a:defRPr>
            </a:pPr>
            <a:r>
              <a:t>Hydroxyl group (OH). </a:t>
            </a:r>
          </a:p>
          <a:p>
            <a:pPr indent="-342900">
              <a:spcBef>
                <a:spcPts val="0"/>
              </a:spcBef>
              <a:buClr>
                <a:srgbClr val="000000"/>
              </a:buClr>
              <a:buSzPts val="1800"/>
              <a:buFont typeface="Helvetica"/>
              <a:defRPr sz="1800">
                <a:solidFill>
                  <a:srgbClr val="000000"/>
                </a:solidFill>
                <a:latin typeface="Roboto Slab"/>
                <a:ea typeface="Roboto Slab"/>
                <a:cs typeface="Roboto Slab"/>
                <a:sym typeface="Roboto Slab"/>
              </a:defRPr>
            </a:pPr>
            <a:r>
              <a:t>Superoxide (O₂-). </a:t>
            </a:r>
          </a:p>
          <a:p>
            <a:pPr indent="-342900">
              <a:spcBef>
                <a:spcPts val="0"/>
              </a:spcBef>
              <a:buClr>
                <a:srgbClr val="000000"/>
              </a:buClr>
              <a:buSzPts val="1800"/>
              <a:buFont typeface="Helvetica"/>
              <a:defRPr sz="1800">
                <a:solidFill>
                  <a:srgbClr val="000000"/>
                </a:solidFill>
                <a:latin typeface="Roboto Slab"/>
                <a:ea typeface="Roboto Slab"/>
                <a:cs typeface="Roboto Slab"/>
                <a:sym typeface="Roboto Slab"/>
              </a:defRPr>
            </a:pPr>
            <a:r>
              <a:t>Hydrogen peroxide (H₂O₂).</a:t>
            </a:r>
          </a:p>
          <a:p>
            <a:pPr marL="0" indent="457200" algn="ctr">
              <a:buSzTx/>
              <a:buNone/>
              <a:defRPr b="1" sz="1800">
                <a:solidFill>
                  <a:srgbClr val="6D9EEB"/>
                </a:solidFill>
                <a:latin typeface="Roboto Slab"/>
                <a:ea typeface="Roboto Slab"/>
                <a:cs typeface="Roboto Slab"/>
                <a:sym typeface="Roboto Slab"/>
              </a:defRPr>
            </a:pPr>
            <a:r>
              <a:t>NITRIC OXIDE (NO) </a:t>
            </a:r>
          </a:p>
          <a:p>
            <a:pPr marL="0" indent="0">
              <a:buSzTx/>
              <a:buNone/>
            </a:pPr>
            <a:endParaRPr b="1" sz="1800">
              <a:solidFill>
                <a:srgbClr val="000000"/>
              </a:solidFill>
              <a:latin typeface="Roboto Slab"/>
              <a:ea typeface="Roboto Slab"/>
              <a:cs typeface="Roboto Slab"/>
              <a:sym typeface="Roboto Slab"/>
            </a:endParaRPr>
          </a:p>
          <a:p>
            <a:pPr marL="0" indent="0">
              <a:buSzTx/>
              <a:buNone/>
              <a:defRPr b="1" sz="1800">
                <a:solidFill>
                  <a:srgbClr val="000000"/>
                </a:solidFill>
                <a:latin typeface="Roboto Slab"/>
                <a:ea typeface="Roboto Slab"/>
                <a:cs typeface="Roboto Slab"/>
                <a:sym typeface="Roboto Slab"/>
              </a:defRPr>
            </a:pPr>
            <a:r>
              <a:t>Secreted by:</a:t>
            </a:r>
          </a:p>
          <a:p>
            <a:pPr marL="0" indent="0">
              <a:buSzTx/>
              <a:buNone/>
              <a:defRPr sz="1800">
                <a:solidFill>
                  <a:srgbClr val="000000"/>
                </a:solidFill>
                <a:latin typeface="Roboto Slab"/>
                <a:ea typeface="Roboto Slab"/>
                <a:cs typeface="Roboto Slab"/>
                <a:sym typeface="Roboto Slab"/>
              </a:defRPr>
            </a:pPr>
            <a:r>
              <a:t>1 - endothelial cells                                                                  (also called endothelium) </a:t>
            </a:r>
          </a:p>
          <a:p>
            <a:pPr marL="0" indent="0">
              <a:buSzTx/>
              <a:buNone/>
              <a:defRPr sz="1800">
                <a:solidFill>
                  <a:srgbClr val="000000"/>
                </a:solidFill>
                <a:latin typeface="Roboto Slab"/>
                <a:ea typeface="Roboto Slab"/>
                <a:cs typeface="Roboto Slab"/>
                <a:sym typeface="Roboto Slab"/>
              </a:defRPr>
            </a:pPr>
            <a:r>
              <a:t>2 - macrophage</a:t>
            </a:r>
          </a:p>
          <a:p>
            <a:pPr marL="0" indent="0">
              <a:buSzTx/>
              <a:buNone/>
              <a:defRPr b="1" sz="1800">
                <a:solidFill>
                  <a:srgbClr val="000000"/>
                </a:solidFill>
                <a:latin typeface="Roboto Slab"/>
                <a:ea typeface="Roboto Slab"/>
                <a:cs typeface="Roboto Slab"/>
                <a:sym typeface="Roboto Slab"/>
              </a:defRPr>
            </a:pPr>
            <a:r>
              <a:t>Nitric oxide causes:</a:t>
            </a:r>
          </a:p>
          <a:p>
            <a:pPr marL="0" indent="0">
              <a:buSzTx/>
              <a:buNone/>
              <a:defRPr sz="1800">
                <a:solidFill>
                  <a:srgbClr val="000000"/>
                </a:solidFill>
                <a:latin typeface="Roboto Slab"/>
                <a:ea typeface="Roboto Slab"/>
                <a:cs typeface="Roboto Slab"/>
                <a:sym typeface="Roboto Slab"/>
              </a:defRPr>
            </a:pPr>
            <a:r>
              <a:t> 1 - vasodilation: it relaxes the smooth muscles of the blood vessels. </a:t>
            </a:r>
          </a:p>
          <a:p>
            <a:pPr marL="0" indent="0">
              <a:buSzTx/>
              <a:buNone/>
              <a:defRPr sz="1800">
                <a:solidFill>
                  <a:srgbClr val="000000"/>
                </a:solidFill>
                <a:latin typeface="Roboto Slab"/>
                <a:ea typeface="Roboto Slab"/>
                <a:cs typeface="Roboto Slab"/>
                <a:sym typeface="Roboto Slab"/>
              </a:defRPr>
            </a:pPr>
            <a:r>
              <a:t>2 - killing of microbes. </a:t>
            </a:r>
          </a:p>
        </p:txBody>
      </p:sp>
      <p:sp>
        <p:nvSpPr>
          <p:cNvPr id="677" name="Google Shape;666;p67"/>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78" name="Google Shape;667;p67"/>
          <p:cNvSpPr txBox="1"/>
          <p:nvPr/>
        </p:nvSpPr>
        <p:spPr>
          <a:xfrm>
            <a:off x="3525249" y="1700650"/>
            <a:ext cx="3818701" cy="1871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600">
                <a:latin typeface="Roboto Slab"/>
                <a:ea typeface="Roboto Slab"/>
                <a:cs typeface="Roboto Slab"/>
                <a:sym typeface="Roboto Slab"/>
              </a:defRPr>
            </a:pPr>
            <a:r>
              <a:t>PAF causes:</a:t>
            </a:r>
          </a:p>
          <a:p>
            <a:pPr/>
            <a:endParaRPr b="1" sz="1600">
              <a:latin typeface="Roboto Slab"/>
              <a:ea typeface="Roboto Slab"/>
              <a:cs typeface="Roboto Slab"/>
              <a:sym typeface="Roboto Slab"/>
            </a:endParaRPr>
          </a:p>
          <a:p>
            <a:pPr marL="457200" indent="-330200">
              <a:buClr>
                <a:srgbClr val="000000"/>
              </a:buClr>
              <a:buSzPts val="1600"/>
              <a:buFont typeface="Helvetica"/>
              <a:buChar char="●"/>
              <a:defRPr sz="1600">
                <a:latin typeface="Roboto Slab"/>
                <a:ea typeface="Roboto Slab"/>
                <a:cs typeface="Roboto Slab"/>
                <a:sym typeface="Roboto Slab"/>
              </a:defRPr>
            </a:pPr>
            <a:r>
              <a:t>vasodilation</a:t>
            </a:r>
          </a:p>
          <a:p>
            <a:pPr marL="457200" indent="-330200">
              <a:buClr>
                <a:srgbClr val="000000"/>
              </a:buClr>
              <a:buSzPts val="1600"/>
              <a:buFont typeface="Helvetica"/>
              <a:buChar char="●"/>
              <a:defRPr sz="1600">
                <a:latin typeface="Roboto Slab"/>
                <a:ea typeface="Roboto Slab"/>
                <a:cs typeface="Roboto Slab"/>
                <a:sym typeface="Roboto Slab"/>
              </a:defRPr>
            </a:pPr>
            <a:r>
              <a:t>increase vascular permeability</a:t>
            </a:r>
          </a:p>
          <a:p>
            <a:pPr marL="457200" indent="-330200">
              <a:buClr>
                <a:srgbClr val="000000"/>
              </a:buClr>
              <a:buSzPts val="1600"/>
              <a:buFont typeface="Helvetica"/>
              <a:buChar char="●"/>
              <a:defRPr sz="1600">
                <a:latin typeface="Roboto Slab"/>
                <a:ea typeface="Roboto Slab"/>
                <a:cs typeface="Roboto Slab"/>
                <a:sym typeface="Roboto Slab"/>
              </a:defRPr>
            </a:pPr>
            <a:r>
              <a:t>leukocyte adhesion</a:t>
            </a:r>
          </a:p>
          <a:p>
            <a:pPr marL="457200" indent="-330200">
              <a:buClr>
                <a:srgbClr val="000000"/>
              </a:buClr>
              <a:buSzPts val="1600"/>
              <a:buFont typeface="Helvetica"/>
              <a:buChar char="●"/>
              <a:defRPr sz="1600">
                <a:latin typeface="Roboto Slab"/>
                <a:ea typeface="Roboto Slab"/>
                <a:cs typeface="Roboto Slab"/>
                <a:sym typeface="Roboto Slab"/>
              </a:defRPr>
            </a:pPr>
            <a:r>
              <a:t>chemotaxis</a:t>
            </a:r>
          </a:p>
          <a:p>
            <a:pPr marL="457200" indent="-330200">
              <a:buClr>
                <a:srgbClr val="000000"/>
              </a:buClr>
              <a:buSzPts val="1600"/>
              <a:buFont typeface="Helvetica"/>
              <a:buChar char="●"/>
              <a:defRPr sz="1600">
                <a:latin typeface="Roboto Slab"/>
                <a:ea typeface="Roboto Slab"/>
                <a:cs typeface="Roboto Slab"/>
                <a:sym typeface="Roboto Slab"/>
              </a:defRPr>
            </a:pPr>
            <a:r>
              <a:t>degranulation and oxidative burst </a:t>
            </a:r>
          </a:p>
        </p:txBody>
      </p:sp>
      <p:pic>
        <p:nvPicPr>
          <p:cNvPr id="679" name="Google Shape;668;p67" descr="Google Shape;668;p67"/>
          <p:cNvPicPr>
            <a:picLocks noChangeAspect="1"/>
          </p:cNvPicPr>
          <p:nvPr/>
        </p:nvPicPr>
        <p:blipFill>
          <a:blip r:embed="rId2">
            <a:extLst/>
          </a:blip>
          <a:stretch>
            <a:fillRect/>
          </a:stretch>
        </p:blipFill>
        <p:spPr>
          <a:xfrm>
            <a:off x="4681192" y="7555424"/>
            <a:ext cx="2506759" cy="1973401"/>
          </a:xfrm>
          <a:prstGeom prst="rect">
            <a:avLst/>
          </a:prstGeom>
          <a:ln w="12700">
            <a:miter lim="400000"/>
          </a:ln>
        </p:spPr>
      </p:pic>
      <p:sp>
        <p:nvSpPr>
          <p:cNvPr id="680" name="Google Shape;669;p67"/>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Chemical Mediators of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2" name="Google Shape;674;p68"/>
          <p:cNvSpPr txBox="1"/>
          <p:nvPr>
            <p:ph type="body" idx="1"/>
          </p:nvPr>
        </p:nvSpPr>
        <p:spPr>
          <a:xfrm>
            <a:off x="441124" y="1266974"/>
            <a:ext cx="6927902" cy="4961402"/>
          </a:xfrm>
          <a:prstGeom prst="rect">
            <a:avLst/>
          </a:prstGeom>
          <a:solidFill>
            <a:srgbClr val="F3F3F3"/>
          </a:solidFill>
        </p:spPr>
        <p:txBody>
          <a:bodyPr/>
          <a:lstStyle/>
          <a:p>
            <a:pPr marL="0" indent="0" algn="ctr">
              <a:buSzTx/>
              <a:buNone/>
              <a:defRPr b="1" sz="1600">
                <a:solidFill>
                  <a:srgbClr val="6D9EEB"/>
                </a:solidFill>
                <a:latin typeface="Roboto Slab"/>
                <a:ea typeface="Roboto Slab"/>
                <a:cs typeface="Roboto Slab"/>
                <a:sym typeface="Roboto Slab"/>
              </a:defRPr>
            </a:pPr>
            <a:r>
              <a:t>Cytokines</a:t>
            </a:r>
          </a:p>
          <a:p>
            <a:pPr marL="0" indent="0">
              <a:buSzTx/>
              <a:buNone/>
              <a:defRPr sz="1600">
                <a:solidFill>
                  <a:srgbClr val="000000"/>
                </a:solidFill>
                <a:latin typeface="Roboto Slab"/>
                <a:ea typeface="Roboto Slab"/>
                <a:cs typeface="Roboto Slab"/>
                <a:sym typeface="Roboto Slab"/>
              </a:defRPr>
            </a:pPr>
            <a:r>
              <a:t>● </a:t>
            </a:r>
            <a:r>
              <a:rPr b="1"/>
              <a:t>Cytokines</a:t>
            </a:r>
            <a:r>
              <a:t>: are polypeptide products of many cell types that function as mediators of inflammation and immune responses and they carry signals to neighboring cells. </a:t>
            </a:r>
          </a:p>
          <a:p>
            <a:pPr marL="0" indent="0">
              <a:buSzTx/>
              <a:buNone/>
              <a:defRPr sz="1600">
                <a:solidFill>
                  <a:srgbClr val="000000"/>
                </a:solidFill>
                <a:latin typeface="Roboto Slab"/>
                <a:ea typeface="Roboto Slab"/>
                <a:cs typeface="Roboto Slab"/>
                <a:sym typeface="Roboto Slab"/>
              </a:defRPr>
            </a:pPr>
            <a:r>
              <a:t>● Cytokines has different elements such as:</a:t>
            </a:r>
            <a:r>
              <a:rPr b="1"/>
              <a:t> Tumor Necrosis Factor</a:t>
            </a:r>
            <a:r>
              <a:t> (TNF) and </a:t>
            </a:r>
            <a:r>
              <a:rPr b="1"/>
              <a:t>Interleukin.</a:t>
            </a:r>
            <a:endParaRPr b="1"/>
          </a:p>
          <a:p>
            <a:pPr marL="0" indent="0">
              <a:buSzTx/>
              <a:buNone/>
              <a:defRPr b="1" sz="1600">
                <a:solidFill>
                  <a:srgbClr val="000000"/>
                </a:solidFill>
                <a:latin typeface="Roboto Slab"/>
                <a:ea typeface="Roboto Slab"/>
                <a:cs typeface="Roboto Slab"/>
                <a:sym typeface="Roboto Slab"/>
              </a:defRPr>
            </a:pPr>
            <a:r>
              <a:t>Secreted by: </a:t>
            </a:r>
          </a:p>
          <a:p>
            <a:pPr indent="-330200">
              <a:buClr>
                <a:srgbClr val="000000"/>
              </a:buClr>
              <a:buSzPts val="1600"/>
              <a:buFont typeface="Helvetica"/>
              <a:defRPr sz="1600">
                <a:solidFill>
                  <a:srgbClr val="000000"/>
                </a:solidFill>
                <a:latin typeface="Roboto Slab"/>
                <a:ea typeface="Roboto Slab"/>
                <a:cs typeface="Roboto Slab"/>
                <a:sym typeface="Roboto Slab"/>
              </a:defRPr>
            </a:pPr>
            <a:r>
              <a:t>macrophagous</a:t>
            </a:r>
          </a:p>
          <a:p>
            <a:pPr indent="-330200">
              <a:spcBef>
                <a:spcPts val="0"/>
              </a:spcBef>
              <a:buClr>
                <a:srgbClr val="000000"/>
              </a:buClr>
              <a:buSzPts val="1600"/>
              <a:buFont typeface="Helvetica"/>
              <a:defRPr sz="1600">
                <a:solidFill>
                  <a:srgbClr val="000000"/>
                </a:solidFill>
                <a:latin typeface="Roboto Slab"/>
                <a:ea typeface="Roboto Slab"/>
                <a:cs typeface="Roboto Slab"/>
                <a:sym typeface="Roboto Slab"/>
              </a:defRPr>
            </a:pPr>
            <a:r>
              <a:t>endothelial cells </a:t>
            </a:r>
          </a:p>
          <a:p>
            <a:pPr indent="-330200">
              <a:spcBef>
                <a:spcPts val="0"/>
              </a:spcBef>
              <a:buClr>
                <a:srgbClr val="000000"/>
              </a:buClr>
              <a:buSzPts val="1600"/>
              <a:buFont typeface="Helvetica"/>
              <a:defRPr sz="1600">
                <a:solidFill>
                  <a:srgbClr val="000000"/>
                </a:solidFill>
                <a:latin typeface="Roboto Slab"/>
                <a:ea typeface="Roboto Slab"/>
                <a:cs typeface="Roboto Slab"/>
                <a:sym typeface="Roboto Slab"/>
              </a:defRPr>
            </a:pPr>
            <a:r>
              <a:t>mast cell</a:t>
            </a:r>
          </a:p>
          <a:p>
            <a:pPr indent="-330200">
              <a:spcBef>
                <a:spcPts val="0"/>
              </a:spcBef>
              <a:buClr>
                <a:srgbClr val="000000"/>
              </a:buClr>
              <a:buSzPts val="1600"/>
              <a:buFont typeface="Helvetica"/>
              <a:defRPr sz="1600">
                <a:solidFill>
                  <a:srgbClr val="000000"/>
                </a:solidFill>
                <a:latin typeface="Roboto Slab"/>
                <a:ea typeface="Roboto Slab"/>
                <a:cs typeface="Roboto Slab"/>
                <a:sym typeface="Roboto Slab"/>
              </a:defRPr>
            </a:pPr>
            <a:r>
              <a:t>lymphocyte</a:t>
            </a:r>
          </a:p>
          <a:p>
            <a:pPr marL="0" indent="0">
              <a:buSzTx/>
              <a:buNone/>
              <a:defRPr b="1" sz="1600">
                <a:solidFill>
                  <a:srgbClr val="000000"/>
                </a:solidFill>
                <a:latin typeface="Roboto Slab"/>
                <a:ea typeface="Roboto Slab"/>
                <a:cs typeface="Roboto Slab"/>
                <a:sym typeface="Roboto Slab"/>
              </a:defRPr>
            </a:pPr>
            <a:r>
              <a:t> TNF and IL-1 cause: </a:t>
            </a:r>
          </a:p>
          <a:p>
            <a:pPr indent="-330200">
              <a:buClr>
                <a:srgbClr val="000000"/>
              </a:buClr>
              <a:buSzPts val="1600"/>
              <a:buFont typeface="Helvetica"/>
              <a:defRPr b="1" sz="1600">
                <a:solidFill>
                  <a:srgbClr val="000000"/>
                </a:solidFill>
                <a:latin typeface="Roboto Slab"/>
                <a:ea typeface="Roboto Slab"/>
                <a:cs typeface="Roboto Slab"/>
                <a:sym typeface="Roboto Slab"/>
              </a:defRPr>
            </a:pPr>
            <a:r>
              <a:t>local</a:t>
            </a:r>
            <a:r>
              <a:rPr b="0"/>
              <a:t>: stimulate the expression of adhesion molecules on endothelial cells (endothelial activation).</a:t>
            </a:r>
          </a:p>
          <a:p>
            <a:pPr indent="-330200">
              <a:spcBef>
                <a:spcPts val="0"/>
              </a:spcBef>
              <a:buClr>
                <a:srgbClr val="000000"/>
              </a:buClr>
              <a:buSzPts val="1600"/>
              <a:buFont typeface="Helvetica"/>
              <a:defRPr b="1" sz="1600">
                <a:solidFill>
                  <a:srgbClr val="000000"/>
                </a:solidFill>
                <a:latin typeface="Roboto Slab"/>
                <a:ea typeface="Roboto Slab"/>
                <a:cs typeface="Roboto Slab"/>
                <a:sym typeface="Roboto Slab"/>
              </a:defRPr>
            </a:pPr>
            <a:r>
              <a:t>Systemic</a:t>
            </a:r>
            <a:r>
              <a:rPr b="0"/>
              <a:t>: fever, metabolic abnormalities and shock (hypothesen). </a:t>
            </a:r>
          </a:p>
        </p:txBody>
      </p:sp>
      <p:sp>
        <p:nvSpPr>
          <p:cNvPr id="683" name="Google Shape;675;p68"/>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686" name="Google Shape;676;p68"/>
          <p:cNvGrpSpPr/>
          <p:nvPr/>
        </p:nvGrpSpPr>
        <p:grpSpPr>
          <a:xfrm>
            <a:off x="441124" y="6231949"/>
            <a:ext cx="2748902" cy="2466601"/>
            <a:chOff x="0" y="0"/>
            <a:chExt cx="2748900" cy="2466600"/>
          </a:xfrm>
        </p:grpSpPr>
        <p:sp>
          <p:nvSpPr>
            <p:cNvPr id="684" name="Rectangle"/>
            <p:cNvSpPr/>
            <p:nvPr/>
          </p:nvSpPr>
          <p:spPr>
            <a:xfrm>
              <a:off x="-1" y="-1"/>
              <a:ext cx="2748902" cy="2466602"/>
            </a:xfrm>
            <a:prstGeom prst="rect">
              <a:avLst/>
            </a:prstGeom>
            <a:solidFill>
              <a:srgbClr val="F4CCCC"/>
            </a:solidFill>
            <a:ln w="12700" cap="flat">
              <a:noFill/>
              <a:miter lim="400000"/>
            </a:ln>
            <a:effectLst/>
          </p:spPr>
          <p:txBody>
            <a:bodyPr wrap="square" lIns="0" tIns="0" rIns="0" bIns="0" numCol="1" anchor="t">
              <a:noAutofit/>
            </a:bodyPr>
            <a:lstStyle/>
            <a:p>
              <a:pPr>
                <a:defRPr>
                  <a:latin typeface="Roboto Slab"/>
                  <a:ea typeface="Roboto Slab"/>
                  <a:cs typeface="Roboto Slab"/>
                  <a:sym typeface="Roboto Slab"/>
                </a:defRPr>
              </a:pPr>
            </a:p>
          </p:txBody>
        </p:sp>
        <p:sp>
          <p:nvSpPr>
            <p:cNvPr id="685" name="Notes:…"/>
            <p:cNvSpPr txBox="1"/>
            <p:nvPr/>
          </p:nvSpPr>
          <p:spPr>
            <a:xfrm>
              <a:off x="-1" y="-1"/>
              <a:ext cx="2748902" cy="23418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b="1">
                  <a:latin typeface="Roboto Slab"/>
                  <a:ea typeface="Roboto Slab"/>
                  <a:cs typeface="Roboto Slab"/>
                  <a:sym typeface="Roboto Slab"/>
                </a:defRPr>
              </a:pPr>
              <a:r>
                <a:t>Notes:</a:t>
              </a:r>
              <a:r>
                <a:rPr b="0"/>
                <a:t> </a:t>
              </a:r>
            </a:p>
            <a:p>
              <a:pPr>
                <a:defRPr>
                  <a:latin typeface="Roboto Slab"/>
                  <a:ea typeface="Roboto Slab"/>
                  <a:cs typeface="Roboto Slab"/>
                  <a:sym typeface="Roboto Slab"/>
                </a:defRPr>
              </a:pPr>
              <a:r>
                <a:t>● The major cytokines in </a:t>
              </a:r>
              <a:r>
                <a:rPr b="1"/>
                <a:t>acute inflammation</a:t>
              </a:r>
              <a:r>
                <a:t> are </a:t>
              </a:r>
              <a:r>
                <a:rPr>
                  <a:solidFill>
                    <a:srgbClr val="FF0000"/>
                  </a:solidFill>
                </a:rPr>
                <a:t>TNF</a:t>
              </a:r>
              <a:r>
                <a:t>, </a:t>
              </a:r>
              <a:r>
                <a:rPr>
                  <a:solidFill>
                    <a:srgbClr val="FF0000"/>
                  </a:solidFill>
                </a:rPr>
                <a:t>IL-1</a:t>
              </a:r>
              <a:r>
                <a:t>, and </a:t>
              </a:r>
              <a:r>
                <a:rPr>
                  <a:solidFill>
                    <a:srgbClr val="FF0000"/>
                  </a:solidFill>
                </a:rPr>
                <a:t>IL-6</a:t>
              </a:r>
              <a:r>
                <a:t>. Other cytokines that is more important in </a:t>
              </a:r>
              <a:r>
                <a:rPr b="1"/>
                <a:t>chronic inflammation</a:t>
              </a:r>
              <a:r>
                <a:t> such as </a:t>
              </a:r>
              <a:r>
                <a:rPr>
                  <a:solidFill>
                    <a:srgbClr val="FF0000"/>
                  </a:solidFill>
                </a:rPr>
                <a:t>IL-12.</a:t>
              </a:r>
              <a:endParaRPr>
                <a:solidFill>
                  <a:srgbClr val="FF0000"/>
                </a:solidFill>
              </a:endParaRPr>
            </a:p>
            <a:p>
              <a:pPr/>
              <a:endParaRPr>
                <a:latin typeface="Roboto Slab"/>
                <a:ea typeface="Roboto Slab"/>
                <a:cs typeface="Roboto Slab"/>
                <a:sym typeface="Roboto Slab"/>
              </a:endParaRPr>
            </a:p>
            <a:p>
              <a:pPr>
                <a:defRPr>
                  <a:latin typeface="Roboto Slab"/>
                  <a:ea typeface="Roboto Slab"/>
                  <a:cs typeface="Roboto Slab"/>
                  <a:sym typeface="Roboto Slab"/>
                </a:defRPr>
              </a:pPr>
              <a:r>
                <a:t> ● Most of modern </a:t>
              </a:r>
              <a:r>
                <a:rPr b="1"/>
                <a:t>anti inflammation</a:t>
              </a:r>
              <a:r>
                <a:t> and immunity diseases drugs are </a:t>
              </a:r>
              <a:r>
                <a:rPr b="1"/>
                <a:t>anti TNF</a:t>
              </a:r>
              <a:r>
                <a:t>. </a:t>
              </a:r>
            </a:p>
          </p:txBody>
        </p:sp>
      </p:grpSp>
      <p:pic>
        <p:nvPicPr>
          <p:cNvPr id="687" name="Google Shape;677;p68" descr="Google Shape;677;p68"/>
          <p:cNvPicPr>
            <a:picLocks noChangeAspect="1"/>
          </p:cNvPicPr>
          <p:nvPr/>
        </p:nvPicPr>
        <p:blipFill>
          <a:blip r:embed="rId2">
            <a:extLst/>
          </a:blip>
          <a:srcRect l="11222" t="0" r="36775" b="0"/>
          <a:stretch>
            <a:fillRect/>
          </a:stretch>
        </p:blipFill>
        <p:spPr>
          <a:xfrm>
            <a:off x="3189947" y="6228374"/>
            <a:ext cx="4120400" cy="3921402"/>
          </a:xfrm>
          <a:prstGeom prst="rect">
            <a:avLst/>
          </a:prstGeom>
          <a:ln w="12700">
            <a:miter lim="400000"/>
          </a:ln>
        </p:spPr>
      </p:pic>
      <p:sp>
        <p:nvSpPr>
          <p:cNvPr id="688" name="Google Shape;678;p68"/>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Chemical Mediators of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Google Shape;683;p69"/>
          <p:cNvSpPr txBox="1"/>
          <p:nvPr>
            <p:ph type="body" idx="1"/>
          </p:nvPr>
        </p:nvSpPr>
        <p:spPr>
          <a:xfrm>
            <a:off x="986424" y="1139750"/>
            <a:ext cx="6357301" cy="8868000"/>
          </a:xfrm>
          <a:prstGeom prst="rect">
            <a:avLst/>
          </a:prstGeom>
        </p:spPr>
        <p:txBody>
          <a:bodyPr/>
          <a:lstStyle/>
          <a:p>
            <a:pPr marL="0" indent="0" algn="ctr">
              <a:buSzTx/>
              <a:buNone/>
              <a:defRPr b="1" sz="1600">
                <a:solidFill>
                  <a:srgbClr val="6D9EEB"/>
                </a:solidFill>
                <a:latin typeface="Roboto Slab"/>
                <a:ea typeface="Roboto Slab"/>
                <a:cs typeface="Roboto Slab"/>
                <a:sym typeface="Roboto Slab"/>
              </a:defRPr>
            </a:pPr>
            <a:r>
              <a:t>Chemokines </a:t>
            </a:r>
          </a:p>
          <a:p>
            <a:pPr marL="0" indent="0">
              <a:buSzTx/>
              <a:buNone/>
              <a:defRPr sz="1600">
                <a:solidFill>
                  <a:srgbClr val="000000"/>
                </a:solidFill>
                <a:latin typeface="Roboto Slab"/>
                <a:ea typeface="Roboto Slab"/>
                <a:cs typeface="Roboto Slab"/>
                <a:sym typeface="Roboto Slab"/>
              </a:defRPr>
            </a:pPr>
            <a:r>
              <a:t>Any of a class of cytokines with functions that include attracting white blood cells to sites of infection (chemotaxis).</a:t>
            </a:r>
          </a:p>
          <a:p>
            <a:pPr marL="0" indent="0">
              <a:buSzTx/>
              <a:buNone/>
              <a:defRPr b="1" sz="1600">
                <a:solidFill>
                  <a:srgbClr val="000000"/>
                </a:solidFill>
                <a:latin typeface="Roboto Slab"/>
                <a:ea typeface="Roboto Slab"/>
                <a:cs typeface="Roboto Slab"/>
                <a:sym typeface="Roboto Slab"/>
              </a:defRPr>
            </a:pPr>
            <a:r>
              <a:t>Secreted by:</a:t>
            </a:r>
            <a:r>
              <a:rPr b="0"/>
              <a:t> </a:t>
            </a:r>
          </a:p>
          <a:p>
            <a:pPr indent="-330200">
              <a:buClr>
                <a:srgbClr val="000000"/>
              </a:buClr>
              <a:buSzPts val="1600"/>
              <a:buFont typeface="Helvetica"/>
              <a:buChar char="●"/>
              <a:defRPr sz="1600">
                <a:solidFill>
                  <a:srgbClr val="000000"/>
                </a:solidFill>
                <a:latin typeface="Roboto Slab"/>
                <a:ea typeface="Roboto Slab"/>
                <a:cs typeface="Roboto Slab"/>
                <a:sym typeface="Roboto Slab"/>
              </a:defRPr>
            </a:pPr>
            <a:r>
              <a:t> leukocytes </a:t>
            </a:r>
          </a:p>
          <a:p>
            <a:pPr indent="-330200">
              <a:spcBef>
                <a:spcPts val="0"/>
              </a:spcBef>
              <a:buClr>
                <a:srgbClr val="000000"/>
              </a:buClr>
              <a:buSzPts val="1600"/>
              <a:buFont typeface="Helvetica"/>
              <a:buChar char="●"/>
              <a:defRPr sz="1600">
                <a:solidFill>
                  <a:srgbClr val="000000"/>
                </a:solidFill>
                <a:latin typeface="Roboto Slab"/>
                <a:ea typeface="Roboto Slab"/>
                <a:cs typeface="Roboto Slab"/>
                <a:sym typeface="Roboto Slab"/>
              </a:defRPr>
            </a:pPr>
            <a:r>
              <a:t>activated macrophages</a:t>
            </a:r>
          </a:p>
          <a:p>
            <a:pPr marL="0" indent="0" algn="ctr">
              <a:buSzTx/>
              <a:buNone/>
            </a:pPr>
            <a:endParaRPr b="1" sz="1600">
              <a:solidFill>
                <a:srgbClr val="6D9EEB"/>
              </a:solidFill>
              <a:latin typeface="Roboto Slab"/>
              <a:ea typeface="Roboto Slab"/>
              <a:cs typeface="Roboto Slab"/>
              <a:sym typeface="Roboto Slab"/>
            </a:endParaRPr>
          </a:p>
          <a:p>
            <a:pPr marL="0" indent="0" algn="ctr">
              <a:buSzTx/>
              <a:buNone/>
              <a:defRPr b="1" sz="1600">
                <a:solidFill>
                  <a:srgbClr val="6D9EEB"/>
                </a:solidFill>
                <a:latin typeface="Roboto Slab"/>
                <a:ea typeface="Roboto Slab"/>
                <a:cs typeface="Roboto Slab"/>
                <a:sym typeface="Roboto Slab"/>
              </a:defRPr>
            </a:pPr>
            <a:r>
              <a:t>Prostaglandins</a:t>
            </a:r>
          </a:p>
          <a:p>
            <a:pPr marL="0" indent="0">
              <a:buSzTx/>
              <a:buNone/>
              <a:defRPr b="1" sz="1600">
                <a:solidFill>
                  <a:srgbClr val="000000"/>
                </a:solidFill>
                <a:latin typeface="Roboto Slab"/>
                <a:ea typeface="Roboto Slab"/>
                <a:cs typeface="Roboto Slab"/>
                <a:sym typeface="Roboto Slab"/>
              </a:defRPr>
            </a:pPr>
            <a:r>
              <a:t>secreted by:</a:t>
            </a:r>
          </a:p>
          <a:p>
            <a:pPr indent="-330200">
              <a:buClr>
                <a:srgbClr val="000000"/>
              </a:buClr>
              <a:buSzPts val="1600"/>
              <a:buFont typeface="Helvetica"/>
              <a:buChar char="●"/>
              <a:defRPr sz="1600">
                <a:solidFill>
                  <a:srgbClr val="000000"/>
                </a:solidFill>
                <a:latin typeface="Roboto Slab"/>
                <a:ea typeface="Roboto Slab"/>
                <a:cs typeface="Roboto Slab"/>
                <a:sym typeface="Roboto Slab"/>
              </a:defRPr>
            </a:pPr>
            <a:r>
              <a:t>mast cells </a:t>
            </a:r>
          </a:p>
          <a:p>
            <a:pPr indent="-330200">
              <a:spcBef>
                <a:spcPts val="0"/>
              </a:spcBef>
              <a:buClr>
                <a:srgbClr val="000000"/>
              </a:buClr>
              <a:buSzPts val="1600"/>
              <a:buFont typeface="Helvetica"/>
              <a:buChar char="●"/>
              <a:defRPr sz="1600">
                <a:solidFill>
                  <a:srgbClr val="000000"/>
                </a:solidFill>
                <a:latin typeface="Roboto Slab"/>
                <a:ea typeface="Roboto Slab"/>
                <a:cs typeface="Roboto Slab"/>
                <a:sym typeface="Roboto Slab"/>
              </a:defRPr>
            </a:pPr>
            <a:r>
              <a:t>leukocytes </a:t>
            </a:r>
          </a:p>
          <a:p>
            <a:pPr marL="0" indent="0">
              <a:buSzTx/>
              <a:buNone/>
            </a:pPr>
            <a:endParaRPr sz="1600">
              <a:solidFill>
                <a:srgbClr val="000000"/>
              </a:solidFill>
              <a:latin typeface="Roboto Slab"/>
              <a:ea typeface="Roboto Slab"/>
              <a:cs typeface="Roboto Slab"/>
              <a:sym typeface="Roboto Slab"/>
            </a:endParaRPr>
          </a:p>
          <a:p>
            <a:pPr marL="0" indent="0">
              <a:buSzTx/>
              <a:buNone/>
              <a:defRPr sz="1600">
                <a:solidFill>
                  <a:srgbClr val="000000"/>
                </a:solidFill>
                <a:latin typeface="Roboto Slab"/>
                <a:ea typeface="Roboto Slab"/>
                <a:cs typeface="Roboto Slab"/>
                <a:sym typeface="Roboto Slab"/>
              </a:defRPr>
            </a:pPr>
            <a:r>
              <a:t>Prostaglandins are very important because a lot of </a:t>
            </a:r>
            <a:r>
              <a:rPr b="1"/>
              <a:t>anti inflammatory drugs</a:t>
            </a:r>
            <a:r>
              <a:t>, such as </a:t>
            </a:r>
            <a:r>
              <a:rPr b="1"/>
              <a:t>antipyretics </a:t>
            </a:r>
            <a:r>
              <a:t>and </a:t>
            </a:r>
            <a:r>
              <a:rPr b="1"/>
              <a:t>analgesics </a:t>
            </a:r>
            <a:r>
              <a:t>work on blocking prostaglandins (anti-prostaglandins).</a:t>
            </a:r>
          </a:p>
          <a:p>
            <a:pPr marL="0" indent="0">
              <a:buSzTx/>
              <a:buNone/>
              <a:defRPr sz="1600">
                <a:solidFill>
                  <a:srgbClr val="000000"/>
                </a:solidFill>
                <a:latin typeface="Roboto Slab"/>
                <a:ea typeface="Roboto Slab"/>
                <a:cs typeface="Roboto Slab"/>
                <a:sym typeface="Roboto Slab"/>
              </a:defRPr>
            </a:pPr>
            <a:r>
              <a:t>Note: when the phospholipid of the cell membrane is metabolized by the action of </a:t>
            </a:r>
            <a:r>
              <a:rPr b="1"/>
              <a:t>phospholipases</a:t>
            </a:r>
            <a:r>
              <a:t>, </a:t>
            </a:r>
            <a:r>
              <a:rPr b="1"/>
              <a:t>arachidonic acid </a:t>
            </a:r>
            <a:r>
              <a:t>(fatty acid) is produced. The arachidonic acid is further metabolized </a:t>
            </a:r>
            <a:r>
              <a:rPr b="1"/>
              <a:t>by cyclooxygenase</a:t>
            </a:r>
            <a:r>
              <a:t> and gives various </a:t>
            </a:r>
            <a:r>
              <a:rPr b="1"/>
              <a:t>prostaglandins</a:t>
            </a:r>
            <a:r>
              <a:t>. </a:t>
            </a:r>
          </a:p>
          <a:p>
            <a:pPr marL="0" indent="0" algn="ctr">
              <a:buSzTx/>
              <a:buNone/>
              <a:defRPr b="1" sz="1600">
                <a:solidFill>
                  <a:srgbClr val="000000"/>
                </a:solidFill>
                <a:latin typeface="Roboto Slab"/>
                <a:ea typeface="Roboto Slab"/>
                <a:cs typeface="Roboto Slab"/>
                <a:sym typeface="Roboto Slab"/>
              </a:defRPr>
            </a:pPr>
            <a:r>
              <a:t>Phospholipid → (via phospho lipases) arachidonic acid → (via cyclooxygenases) prostaglandins</a:t>
            </a:r>
            <a:br/>
          </a:p>
          <a:p>
            <a:pPr marL="0" indent="0" algn="ctr">
              <a:buSzTx/>
              <a:buNone/>
              <a:defRPr b="1" sz="1600">
                <a:solidFill>
                  <a:srgbClr val="6D9EEB"/>
                </a:solidFill>
                <a:latin typeface="Roboto Slab"/>
                <a:ea typeface="Roboto Slab"/>
                <a:cs typeface="Roboto Slab"/>
                <a:sym typeface="Roboto Slab"/>
              </a:defRPr>
            </a:pPr>
            <a:r>
              <a:t>Leukotrienes</a:t>
            </a:r>
          </a:p>
          <a:p>
            <a:pPr marL="0" indent="0">
              <a:buSzTx/>
              <a:buNone/>
              <a:defRPr b="1" sz="1600">
                <a:latin typeface="Roboto Slab"/>
                <a:ea typeface="Roboto Slab"/>
                <a:cs typeface="Roboto Slab"/>
                <a:sym typeface="Roboto Slab"/>
              </a:defRPr>
            </a:pPr>
            <a:r>
              <a:t>secreted by :</a:t>
            </a:r>
            <a:r>
              <a:rPr b="0"/>
              <a:t> </a:t>
            </a:r>
          </a:p>
          <a:p>
            <a:pPr indent="-330200">
              <a:buSzPts val="1600"/>
              <a:buFont typeface="Helvetica"/>
              <a:defRPr sz="1600">
                <a:latin typeface="Roboto Slab"/>
                <a:ea typeface="Roboto Slab"/>
                <a:cs typeface="Roboto Slab"/>
                <a:sym typeface="Roboto Slab"/>
              </a:defRPr>
            </a:pPr>
            <a:r>
              <a:t>mast cells </a:t>
            </a:r>
          </a:p>
          <a:p>
            <a:pPr indent="-330200">
              <a:spcBef>
                <a:spcPts val="0"/>
              </a:spcBef>
              <a:buSzPts val="1600"/>
              <a:buFont typeface="Helvetica"/>
              <a:defRPr sz="1600">
                <a:latin typeface="Roboto Slab"/>
                <a:ea typeface="Roboto Slab"/>
                <a:cs typeface="Roboto Slab"/>
                <a:sym typeface="Roboto Slab"/>
              </a:defRPr>
            </a:pPr>
            <a:r>
              <a:t>leukocytes</a:t>
            </a:r>
          </a:p>
        </p:txBody>
      </p:sp>
      <p:sp>
        <p:nvSpPr>
          <p:cNvPr id="691" name="Google Shape;684;p69"/>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692" name="Google Shape;685;p69"/>
          <p:cNvSpPr txBox="1"/>
          <p:nvPr/>
        </p:nvSpPr>
        <p:spPr>
          <a:xfrm>
            <a:off x="3728025" y="2099249"/>
            <a:ext cx="3278700" cy="906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600">
                <a:latin typeface="Roboto Slab"/>
                <a:ea typeface="Roboto Slab"/>
                <a:cs typeface="Roboto Slab"/>
                <a:sym typeface="Roboto Slab"/>
              </a:defRPr>
            </a:pPr>
            <a:r>
              <a:t>Chemokines causes:</a:t>
            </a:r>
          </a:p>
          <a:p>
            <a:pPr marL="457200" indent="-330200">
              <a:buClr>
                <a:srgbClr val="000000"/>
              </a:buClr>
              <a:buSzPts val="1600"/>
              <a:buFont typeface="Helvetica"/>
              <a:buChar char="●"/>
              <a:defRPr sz="1600">
                <a:latin typeface="Roboto Slab"/>
                <a:ea typeface="Roboto Slab"/>
                <a:cs typeface="Roboto Slab"/>
                <a:sym typeface="Roboto Slab"/>
              </a:defRPr>
            </a:pPr>
            <a:r>
              <a:t>chemotaxis </a:t>
            </a:r>
          </a:p>
          <a:p>
            <a:pPr marL="457200" indent="-330200">
              <a:buClr>
                <a:srgbClr val="000000"/>
              </a:buClr>
              <a:buSzPts val="1600"/>
              <a:buFont typeface="Helvetica"/>
              <a:buChar char="●"/>
              <a:defRPr sz="1600">
                <a:latin typeface="Roboto Slab"/>
                <a:ea typeface="Roboto Slab"/>
                <a:cs typeface="Roboto Slab"/>
                <a:sym typeface="Roboto Slab"/>
              </a:defRPr>
            </a:pPr>
            <a:r>
              <a:t>leukocyte activation</a:t>
            </a:r>
          </a:p>
        </p:txBody>
      </p:sp>
      <p:sp>
        <p:nvSpPr>
          <p:cNvPr id="693" name="Google Shape;686;p69"/>
          <p:cNvSpPr txBox="1"/>
          <p:nvPr/>
        </p:nvSpPr>
        <p:spPr>
          <a:xfrm>
            <a:off x="3728025" y="3617400"/>
            <a:ext cx="2694301" cy="114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600">
                <a:latin typeface="Roboto Slab"/>
                <a:ea typeface="Roboto Slab"/>
                <a:cs typeface="Roboto Slab"/>
                <a:sym typeface="Roboto Slab"/>
              </a:defRPr>
            </a:pPr>
            <a:r>
              <a:t>Prostaglandins causes: </a:t>
            </a:r>
          </a:p>
          <a:p>
            <a:pPr marL="457200" indent="-330200">
              <a:buClr>
                <a:srgbClr val="000000"/>
              </a:buClr>
              <a:buSzPts val="1600"/>
              <a:buFont typeface="Helvetica"/>
              <a:buChar char="●"/>
              <a:defRPr sz="1600">
                <a:latin typeface="Roboto Slab"/>
                <a:ea typeface="Roboto Slab"/>
                <a:cs typeface="Roboto Slab"/>
                <a:sym typeface="Roboto Slab"/>
              </a:defRPr>
            </a:pPr>
            <a:r>
              <a:t>pain </a:t>
            </a:r>
          </a:p>
          <a:p>
            <a:pPr marL="457200" indent="-330200">
              <a:buClr>
                <a:srgbClr val="000000"/>
              </a:buClr>
              <a:buSzPts val="1600"/>
              <a:buFont typeface="Helvetica"/>
              <a:buChar char="●"/>
              <a:defRPr sz="1600">
                <a:latin typeface="Roboto Slab"/>
                <a:ea typeface="Roboto Slab"/>
                <a:cs typeface="Roboto Slab"/>
                <a:sym typeface="Roboto Slab"/>
              </a:defRPr>
            </a:pPr>
            <a:r>
              <a:t>vasodilation </a:t>
            </a:r>
          </a:p>
          <a:p>
            <a:pPr marL="457200" indent="-330200">
              <a:buClr>
                <a:srgbClr val="000000"/>
              </a:buClr>
              <a:buSzPts val="1600"/>
              <a:buFont typeface="Helvetica"/>
              <a:buChar char="●"/>
              <a:defRPr sz="1600">
                <a:latin typeface="Roboto Slab"/>
                <a:ea typeface="Roboto Slab"/>
                <a:cs typeface="Roboto Slab"/>
                <a:sym typeface="Roboto Slab"/>
              </a:defRPr>
            </a:pPr>
            <a:r>
              <a:t>Fever </a:t>
            </a:r>
          </a:p>
        </p:txBody>
      </p:sp>
      <p:sp>
        <p:nvSpPr>
          <p:cNvPr id="694" name="Google Shape;687;p69"/>
          <p:cNvSpPr txBox="1"/>
          <p:nvPr/>
        </p:nvSpPr>
        <p:spPr>
          <a:xfrm>
            <a:off x="3214725" y="8166375"/>
            <a:ext cx="4152901" cy="13893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600">
                <a:latin typeface="Roboto Slab"/>
                <a:ea typeface="Roboto Slab"/>
                <a:cs typeface="Roboto Slab"/>
                <a:sym typeface="Roboto Slab"/>
              </a:defRPr>
            </a:pPr>
            <a:r>
              <a:t>leukotriene causes </a:t>
            </a:r>
            <a:r>
              <a:rPr b="0"/>
              <a:t>: </a:t>
            </a:r>
          </a:p>
          <a:p>
            <a:pPr/>
            <a:endParaRPr sz="1600">
              <a:latin typeface="Roboto Slab"/>
              <a:ea typeface="Roboto Slab"/>
              <a:cs typeface="Roboto Slab"/>
              <a:sym typeface="Roboto Slab"/>
            </a:endParaRPr>
          </a:p>
          <a:p>
            <a:pPr marL="457200" indent="-330200">
              <a:buClr>
                <a:srgbClr val="000000"/>
              </a:buClr>
              <a:buSzPts val="1600"/>
              <a:buFont typeface="Helvetica"/>
              <a:buChar char="●"/>
              <a:defRPr sz="1600">
                <a:latin typeface="Roboto Slab"/>
                <a:ea typeface="Roboto Slab"/>
                <a:cs typeface="Roboto Slab"/>
                <a:sym typeface="Roboto Slab"/>
              </a:defRPr>
            </a:pPr>
            <a:r>
              <a:t>increase vascular permeability </a:t>
            </a:r>
          </a:p>
          <a:p>
            <a:pPr marL="457200" indent="-330200">
              <a:buClr>
                <a:srgbClr val="000000"/>
              </a:buClr>
              <a:buSzPts val="1600"/>
              <a:buFont typeface="Helvetica"/>
              <a:buChar char="●"/>
              <a:defRPr sz="1600">
                <a:latin typeface="Roboto Slab"/>
                <a:ea typeface="Roboto Slab"/>
                <a:cs typeface="Roboto Slab"/>
                <a:sym typeface="Roboto Slab"/>
              </a:defRPr>
            </a:pPr>
            <a:r>
              <a:t>chemotaxis </a:t>
            </a:r>
          </a:p>
          <a:p>
            <a:pPr marL="457200" indent="-330200">
              <a:buClr>
                <a:srgbClr val="000000"/>
              </a:buClr>
              <a:buSzPts val="1600"/>
              <a:buFont typeface="Arial"/>
              <a:buChar char="●"/>
              <a:defRPr sz="1600">
                <a:latin typeface="Roboto Slab"/>
                <a:ea typeface="Roboto Slab"/>
                <a:cs typeface="Roboto Slab"/>
                <a:sym typeface="Roboto Slab"/>
              </a:defRPr>
            </a:pPr>
            <a:r>
              <a:t>leukocyte adhesion and activation</a:t>
            </a:r>
            <a:r>
              <a:rPr>
                <a:latin typeface="+mj-lt"/>
                <a:ea typeface="+mj-ea"/>
                <a:cs typeface="+mj-cs"/>
                <a:sym typeface="Arial"/>
              </a:rPr>
              <a:t> </a:t>
            </a:r>
          </a:p>
        </p:txBody>
      </p:sp>
      <p:sp>
        <p:nvSpPr>
          <p:cNvPr id="695" name="Google Shape;688;p69"/>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Chemical Mediators of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 name="Google Shape;95;p16"/>
          <p:cNvSpPr txBox="1"/>
          <p:nvPr>
            <p:ph type="title"/>
          </p:nvPr>
        </p:nvSpPr>
        <p:spPr>
          <a:xfrm>
            <a:off x="441125" y="831400"/>
            <a:ext cx="2264400" cy="977701"/>
          </a:xfrm>
          <a:prstGeom prst="rect">
            <a:avLst/>
          </a:prstGeom>
          <a:ln w="28575">
            <a:solidFill>
              <a:srgbClr val="E06666"/>
            </a:solidFill>
            <a:round/>
          </a:ln>
        </p:spPr>
        <p:txBody>
          <a:bodyPr/>
          <a:lstStyle>
            <a:lvl1pPr defTabSz="667512">
              <a:defRPr b="1" sz="1606">
                <a:solidFill>
                  <a:srgbClr val="434343"/>
                </a:solidFill>
              </a:defRPr>
            </a:lvl1pPr>
          </a:lstStyle>
          <a:p>
            <a:pPr/>
            <a:r>
              <a:t>Causes of inflammation:</a:t>
            </a:r>
          </a:p>
        </p:txBody>
      </p:sp>
      <p:sp>
        <p:nvSpPr>
          <p:cNvPr id="129" name="Google Shape;96;p16"/>
          <p:cNvSpPr txBox="1"/>
          <p:nvPr/>
        </p:nvSpPr>
        <p:spPr>
          <a:xfrm>
            <a:off x="441125" y="4800000"/>
            <a:ext cx="2264400" cy="977701"/>
          </a:xfrm>
          <a:prstGeom prst="rect">
            <a:avLst/>
          </a:prstGeom>
          <a:ln w="28575">
            <a:solidFill>
              <a:srgbClr val="E06666"/>
            </a:solidFill>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defRPr b="1" sz="2200">
                <a:solidFill>
                  <a:srgbClr val="434343"/>
                </a:solidFill>
                <a:latin typeface="Roboto Slab"/>
                <a:ea typeface="Roboto Slab"/>
                <a:cs typeface="Roboto Slab"/>
                <a:sym typeface="Roboto Slab"/>
              </a:defRPr>
            </a:lvl1pPr>
          </a:lstStyle>
          <a:p>
            <a:pPr/>
            <a:r>
              <a:t>Steps of inflammation:</a:t>
            </a:r>
          </a:p>
        </p:txBody>
      </p:sp>
      <p:sp>
        <p:nvSpPr>
          <p:cNvPr id="130" name="Google Shape;97;p16"/>
          <p:cNvSpPr txBox="1"/>
          <p:nvPr/>
        </p:nvSpPr>
        <p:spPr>
          <a:xfrm>
            <a:off x="1202825" y="2133325"/>
            <a:ext cx="3086401" cy="2138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457200" indent="-342900">
              <a:buClr>
                <a:srgbClr val="000000"/>
              </a:buClr>
              <a:buSzPts val="1800"/>
              <a:buFont typeface="Helvetica"/>
              <a:buChar char="➢"/>
              <a:defRPr sz="1800">
                <a:latin typeface="Roboto Slab"/>
                <a:ea typeface="Roboto Slab"/>
                <a:cs typeface="Roboto Slab"/>
                <a:sym typeface="Roboto Slab"/>
              </a:defRPr>
            </a:pPr>
            <a:r>
              <a:t>Bacteria.</a:t>
            </a:r>
          </a:p>
          <a:p>
            <a:pPr marL="457200" indent="-342900">
              <a:buClr>
                <a:srgbClr val="000000"/>
              </a:buClr>
              <a:buSzPts val="1800"/>
              <a:buFont typeface="Helvetica"/>
              <a:buChar char="➢"/>
              <a:defRPr sz="1800">
                <a:latin typeface="Roboto Slab"/>
                <a:ea typeface="Roboto Slab"/>
                <a:cs typeface="Roboto Slab"/>
                <a:sym typeface="Roboto Slab"/>
              </a:defRPr>
            </a:pPr>
            <a:r>
              <a:t> Viruses.</a:t>
            </a:r>
          </a:p>
          <a:p>
            <a:pPr marL="457200" indent="-342900">
              <a:buClr>
                <a:srgbClr val="000000"/>
              </a:buClr>
              <a:buSzPts val="1800"/>
              <a:buFont typeface="Helvetica"/>
              <a:buChar char="➢"/>
              <a:defRPr sz="1800">
                <a:latin typeface="Roboto Slab"/>
                <a:ea typeface="Roboto Slab"/>
                <a:cs typeface="Roboto Slab"/>
                <a:sym typeface="Roboto Slab"/>
              </a:defRPr>
            </a:pPr>
            <a:r>
              <a:t> Parasites.</a:t>
            </a:r>
          </a:p>
          <a:p>
            <a:pPr marL="457200" indent="-342900">
              <a:buClr>
                <a:srgbClr val="000000"/>
              </a:buClr>
              <a:buSzPts val="1800"/>
              <a:buFont typeface="Helvetica"/>
              <a:buChar char="➢"/>
              <a:defRPr sz="1800">
                <a:latin typeface="Roboto Slab"/>
                <a:ea typeface="Roboto Slab"/>
                <a:cs typeface="Roboto Slab"/>
                <a:sym typeface="Roboto Slab"/>
              </a:defRPr>
            </a:pPr>
            <a:r>
              <a:t> Fungi.</a:t>
            </a:r>
          </a:p>
          <a:p>
            <a:pPr marL="457200" indent="-342900">
              <a:buClr>
                <a:srgbClr val="000000"/>
              </a:buClr>
              <a:buSzPts val="1800"/>
              <a:buFont typeface="Helvetica"/>
              <a:buChar char="➢"/>
              <a:defRPr sz="1800">
                <a:latin typeface="Roboto Slab"/>
                <a:ea typeface="Roboto Slab"/>
                <a:cs typeface="Roboto Slab"/>
                <a:sym typeface="Roboto Slab"/>
              </a:defRPr>
            </a:pPr>
            <a:r>
              <a:t> Radiation.</a:t>
            </a:r>
          </a:p>
          <a:p>
            <a:pPr marL="457200" indent="-342900">
              <a:buClr>
                <a:srgbClr val="000000"/>
              </a:buClr>
              <a:buSzPts val="1800"/>
              <a:buFont typeface="Helvetica"/>
              <a:buChar char="➢"/>
              <a:defRPr sz="1800">
                <a:latin typeface="Roboto Slab"/>
                <a:ea typeface="Roboto Slab"/>
                <a:cs typeface="Roboto Slab"/>
                <a:sym typeface="Roboto Slab"/>
              </a:defRPr>
            </a:pPr>
            <a:r>
              <a:t> Physical injury (fractures), trauma.</a:t>
            </a:r>
          </a:p>
        </p:txBody>
      </p:sp>
      <p:sp>
        <p:nvSpPr>
          <p:cNvPr id="131" name="Google Shape;98;p16"/>
          <p:cNvSpPr txBox="1"/>
          <p:nvPr/>
        </p:nvSpPr>
        <p:spPr>
          <a:xfrm>
            <a:off x="3765699" y="2133325"/>
            <a:ext cx="3415502" cy="2697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457200" indent="-342900">
              <a:buClr>
                <a:srgbClr val="000000"/>
              </a:buClr>
              <a:buSzPts val="1800"/>
              <a:buFont typeface="Helvetica"/>
              <a:buChar char="➢"/>
              <a:defRPr sz="1800">
                <a:latin typeface="Roboto Slab"/>
                <a:ea typeface="Roboto Slab"/>
                <a:cs typeface="Roboto Slab"/>
                <a:sym typeface="Roboto Slab"/>
              </a:defRPr>
            </a:pPr>
            <a:r>
              <a:t>Thermal injury, frostbite. </a:t>
            </a:r>
          </a:p>
          <a:p>
            <a:pPr marL="457200" indent="-342900">
              <a:buClr>
                <a:srgbClr val="000000"/>
              </a:buClr>
              <a:buSzPts val="1800"/>
              <a:buFont typeface="Helvetica"/>
              <a:buChar char="➢"/>
              <a:defRPr sz="1800">
                <a:latin typeface="Roboto Slab"/>
                <a:ea typeface="Roboto Slab"/>
                <a:cs typeface="Roboto Slab"/>
                <a:sym typeface="Roboto Slab"/>
              </a:defRPr>
            </a:pPr>
            <a:r>
              <a:t>Burns.</a:t>
            </a:r>
          </a:p>
          <a:p>
            <a:pPr marL="457200" indent="-342900">
              <a:buClr>
                <a:srgbClr val="000000"/>
              </a:buClr>
              <a:buSzPts val="1800"/>
              <a:buFont typeface="Helvetica"/>
              <a:buChar char="➢"/>
              <a:defRPr sz="1800">
                <a:latin typeface="Roboto Slab"/>
                <a:ea typeface="Roboto Slab"/>
                <a:cs typeface="Roboto Slab"/>
                <a:sym typeface="Roboto Slab"/>
              </a:defRPr>
            </a:pPr>
            <a:r>
              <a:t>Immunological injury(AID).</a:t>
            </a:r>
          </a:p>
          <a:p>
            <a:pPr marL="457200" indent="-342900">
              <a:buClr>
                <a:srgbClr val="000000"/>
              </a:buClr>
              <a:buSzPts val="1800"/>
              <a:buFont typeface="Helvetica"/>
              <a:buChar char="➢"/>
              <a:defRPr sz="1800">
                <a:latin typeface="Roboto Slab"/>
                <a:ea typeface="Roboto Slab"/>
                <a:cs typeface="Roboto Slab"/>
                <a:sym typeface="Roboto Slab"/>
              </a:defRPr>
            </a:pPr>
            <a:r>
              <a:t>Infection after surgeries.</a:t>
            </a:r>
          </a:p>
          <a:p>
            <a:pPr marL="457200" indent="-342900">
              <a:buClr>
                <a:srgbClr val="000000"/>
              </a:buClr>
              <a:buSzPts val="1800"/>
              <a:buFont typeface="Helvetica"/>
              <a:buChar char="➢"/>
              <a:defRPr sz="1800">
                <a:latin typeface="Roboto Slab"/>
                <a:ea typeface="Roboto Slab"/>
                <a:cs typeface="Roboto Slab"/>
                <a:sym typeface="Roboto Slab"/>
              </a:defRPr>
            </a:pPr>
            <a:r>
              <a:t>Toxic substances.</a:t>
            </a:r>
          </a:p>
          <a:p>
            <a:pPr marL="457200" indent="-342900">
              <a:buClr>
                <a:srgbClr val="000000"/>
              </a:buClr>
              <a:buSzPts val="1800"/>
              <a:buFont typeface="Helvetica"/>
              <a:buChar char="➢"/>
              <a:defRPr sz="1800">
                <a:latin typeface="Roboto Slab"/>
                <a:ea typeface="Roboto Slab"/>
                <a:cs typeface="Roboto Slab"/>
                <a:sym typeface="Roboto Slab"/>
              </a:defRPr>
            </a:pPr>
            <a:r>
              <a:t>Chemical injury.</a:t>
            </a:r>
          </a:p>
          <a:p>
            <a:pPr marL="457200" indent="-342900">
              <a:buClr>
                <a:srgbClr val="000000"/>
              </a:buClr>
              <a:buSzPts val="1800"/>
              <a:buFont typeface="Helvetica"/>
              <a:buChar char="➢"/>
              <a:defRPr sz="1800">
                <a:latin typeface="Roboto Slab"/>
                <a:ea typeface="Roboto Slab"/>
                <a:cs typeface="Roboto Slab"/>
                <a:sym typeface="Roboto Slab"/>
              </a:defRPr>
            </a:pPr>
            <a:r>
              <a:t>Tissue death (MI).</a:t>
            </a:r>
          </a:p>
          <a:p>
            <a:pPr/>
            <a:endParaRPr sz="1800">
              <a:latin typeface="Roboto Slab"/>
              <a:ea typeface="Roboto Slab"/>
              <a:cs typeface="Roboto Slab"/>
              <a:sym typeface="Roboto Slab"/>
            </a:endParaRPr>
          </a:p>
        </p:txBody>
      </p:sp>
      <p:sp>
        <p:nvSpPr>
          <p:cNvPr id="132" name="Google Shape;99;p16"/>
          <p:cNvSpPr txBox="1"/>
          <p:nvPr>
            <p:ph type="sldNum" sz="quarter" idx="2"/>
          </p:nvPr>
        </p:nvSpPr>
        <p:spPr>
          <a:xfrm>
            <a:off x="-1" y="10326151"/>
            <a:ext cx="287372"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33" name="Google Shape;100;p16" descr="Google Shape;100;p16"/>
          <p:cNvPicPr>
            <a:picLocks noChangeAspect="1"/>
          </p:cNvPicPr>
          <p:nvPr/>
        </p:nvPicPr>
        <p:blipFill>
          <a:blip r:embed="rId2">
            <a:extLst/>
          </a:blip>
          <a:stretch>
            <a:fillRect/>
          </a:stretch>
        </p:blipFill>
        <p:spPr>
          <a:xfrm>
            <a:off x="2899374" y="4800000"/>
            <a:ext cx="4094076" cy="5309526"/>
          </a:xfrm>
          <a:prstGeom prst="rect">
            <a:avLst/>
          </a:prstGeom>
          <a:ln w="12700">
            <a:miter lim="400000"/>
          </a:ln>
        </p:spPr>
      </p:pic>
      <p:sp>
        <p:nvSpPr>
          <p:cNvPr id="134" name="Google Shape;101;p16"/>
          <p:cNvSpPr txBox="1"/>
          <p:nvPr/>
        </p:nvSpPr>
        <p:spPr>
          <a:xfrm>
            <a:off x="-157076" y="5909674"/>
            <a:ext cx="2938802" cy="114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indent="457200">
              <a:defRPr sz="1600">
                <a:latin typeface="Roboto Slab"/>
                <a:ea typeface="Roboto Slab"/>
                <a:cs typeface="Roboto Slab"/>
                <a:sym typeface="Roboto Slab"/>
              </a:defRPr>
            </a:pPr>
            <a:r>
              <a:t>The </a:t>
            </a:r>
            <a:r>
              <a:rPr b="1"/>
              <a:t>steps</a:t>
            </a:r>
            <a:r>
              <a:t> of the inflammatory response can be remembered as the five Rs:</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7" name="Google Shape;693;p70"/>
          <p:cNvSpPr txBox="1"/>
          <p:nvPr>
            <p:ph type="body" idx="1"/>
          </p:nvPr>
        </p:nvSpPr>
        <p:spPr>
          <a:xfrm>
            <a:off x="895024" y="1253875"/>
            <a:ext cx="6441602" cy="8667300"/>
          </a:xfrm>
          <a:prstGeom prst="rect">
            <a:avLst/>
          </a:prstGeom>
        </p:spPr>
        <p:txBody>
          <a:bodyPr/>
          <a:lstStyle/>
          <a:p>
            <a:pPr marL="0" indent="0" algn="ctr">
              <a:buSzTx/>
              <a:buNone/>
              <a:defRPr b="1" sz="1600">
                <a:solidFill>
                  <a:srgbClr val="6D9EEB"/>
                </a:solidFill>
                <a:latin typeface="Roboto Slab"/>
                <a:ea typeface="Roboto Slab"/>
                <a:cs typeface="Roboto Slab"/>
                <a:sym typeface="Roboto Slab"/>
              </a:defRPr>
            </a:pPr>
            <a:r>
              <a:t>Leukotrienes cont’</a:t>
            </a:r>
          </a:p>
          <a:p>
            <a:pPr marL="0" indent="0">
              <a:buSzTx/>
              <a:buNone/>
              <a:defRPr b="1" sz="1600">
                <a:solidFill>
                  <a:srgbClr val="000000"/>
                </a:solidFill>
                <a:latin typeface="Roboto Slab"/>
                <a:ea typeface="Roboto Slab"/>
                <a:cs typeface="Roboto Slab"/>
                <a:sym typeface="Roboto Slab"/>
              </a:defRPr>
            </a:pPr>
            <a:r>
              <a:t>Note</a:t>
            </a:r>
            <a:r>
              <a:rPr b="0"/>
              <a:t>: when the phospholipid of the cell membrane is metabolized by the action of </a:t>
            </a:r>
            <a:r>
              <a:t>phospholipases</a:t>
            </a:r>
            <a:r>
              <a:rPr b="0"/>
              <a:t>, </a:t>
            </a:r>
            <a:r>
              <a:t>arachidonic acid </a:t>
            </a:r>
            <a:r>
              <a:rPr b="0"/>
              <a:t>(fatty acid) is produced. The arachidonic acid is further metabolized by </a:t>
            </a:r>
            <a:r>
              <a:rPr b="0">
                <a:solidFill>
                  <a:srgbClr val="FF0000"/>
                </a:solidFill>
              </a:rPr>
              <a:t>5- lipoxygenase</a:t>
            </a:r>
            <a:r>
              <a:rPr b="0"/>
              <a:t> and gives rise to leukotrienes (</a:t>
            </a:r>
            <a:r>
              <a:rPr b="0">
                <a:solidFill>
                  <a:srgbClr val="FF0000"/>
                </a:solidFill>
              </a:rPr>
              <a:t>B4</a:t>
            </a:r>
            <a:r>
              <a:rPr b="0"/>
              <a:t> , </a:t>
            </a:r>
            <a:r>
              <a:rPr b="0">
                <a:solidFill>
                  <a:srgbClr val="FF0000"/>
                </a:solidFill>
              </a:rPr>
              <a:t>C4 </a:t>
            </a:r>
            <a:r>
              <a:rPr b="0"/>
              <a:t>, </a:t>
            </a:r>
            <a:r>
              <a:rPr b="0">
                <a:solidFill>
                  <a:srgbClr val="FF0000"/>
                </a:solidFill>
              </a:rPr>
              <a:t>D4 </a:t>
            </a:r>
            <a:r>
              <a:rPr b="0"/>
              <a:t>, </a:t>
            </a:r>
            <a:r>
              <a:rPr b="0">
                <a:solidFill>
                  <a:srgbClr val="FF0000"/>
                </a:solidFill>
              </a:rPr>
              <a:t>E4</a:t>
            </a:r>
            <a:r>
              <a:rPr b="0"/>
              <a:t>)</a:t>
            </a:r>
          </a:p>
          <a:p>
            <a:pPr marL="0" indent="0">
              <a:buSzTx/>
              <a:buNone/>
              <a:defRPr sz="1600">
                <a:solidFill>
                  <a:srgbClr val="000000"/>
                </a:solidFill>
                <a:latin typeface="Roboto Slab"/>
                <a:ea typeface="Roboto Slab"/>
                <a:cs typeface="Roboto Slab"/>
                <a:sym typeface="Roboto Slab"/>
              </a:defRPr>
            </a:pPr>
            <a:r>
              <a:t>●</a:t>
            </a:r>
            <a:r>
              <a:rPr b="1"/>
              <a:t> Leukotriene B4</a:t>
            </a:r>
            <a:r>
              <a:t> induced chemotaxis. </a:t>
            </a:r>
          </a:p>
          <a:p>
            <a:pPr marL="0" indent="0">
              <a:buSzTx/>
              <a:buNone/>
              <a:defRPr sz="1600">
                <a:solidFill>
                  <a:srgbClr val="000000"/>
                </a:solidFill>
                <a:latin typeface="Roboto Slab"/>
                <a:ea typeface="Roboto Slab"/>
                <a:cs typeface="Roboto Slab"/>
                <a:sym typeface="Roboto Slab"/>
              </a:defRPr>
            </a:pPr>
            <a:r>
              <a:t>● </a:t>
            </a:r>
            <a:r>
              <a:rPr b="1"/>
              <a:t>Leukotriene C4</a:t>
            </a:r>
            <a:r>
              <a:t> , </a:t>
            </a:r>
            <a:r>
              <a:rPr b="1"/>
              <a:t>D4 </a:t>
            </a:r>
            <a:r>
              <a:t>and </a:t>
            </a:r>
            <a:r>
              <a:rPr b="1"/>
              <a:t>E4 </a:t>
            </a:r>
            <a:r>
              <a:t>increase vascular permeability and active leukocytes. </a:t>
            </a:r>
          </a:p>
          <a:p>
            <a:pPr marL="0" indent="0" algn="ctr">
              <a:buSzTx/>
              <a:buNone/>
              <a:defRPr b="1" sz="1600">
                <a:solidFill>
                  <a:srgbClr val="000000"/>
                </a:solidFill>
                <a:latin typeface="Roboto Slab"/>
                <a:ea typeface="Roboto Slab"/>
                <a:cs typeface="Roboto Slab"/>
                <a:sym typeface="Roboto Slab"/>
              </a:defRPr>
            </a:pPr>
            <a:r>
              <a:t>phospholipid → (via phospholipase) arachidonic acid → (via 5-lipoxygenase) leukotriene</a:t>
            </a:r>
          </a:p>
        </p:txBody>
      </p:sp>
      <p:sp>
        <p:nvSpPr>
          <p:cNvPr id="698" name="Google Shape;694;p7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699" name="Google Shape;695;p70" descr="Google Shape;695;p70"/>
          <p:cNvPicPr>
            <a:picLocks noChangeAspect="1"/>
          </p:cNvPicPr>
          <p:nvPr/>
        </p:nvPicPr>
        <p:blipFill>
          <a:blip r:embed="rId2">
            <a:extLst/>
          </a:blip>
          <a:stretch>
            <a:fillRect/>
          </a:stretch>
        </p:blipFill>
        <p:spPr>
          <a:xfrm>
            <a:off x="1504750" y="4747662"/>
            <a:ext cx="4686301" cy="3429001"/>
          </a:xfrm>
          <a:prstGeom prst="rect">
            <a:avLst/>
          </a:prstGeom>
          <a:ln w="12700">
            <a:miter lim="400000"/>
          </a:ln>
        </p:spPr>
      </p:pic>
      <p:pic>
        <p:nvPicPr>
          <p:cNvPr id="700" name="Google Shape;696;p70" descr="Google Shape;696;p70"/>
          <p:cNvPicPr>
            <a:picLocks noChangeAspect="1"/>
          </p:cNvPicPr>
          <p:nvPr/>
        </p:nvPicPr>
        <p:blipFill>
          <a:blip r:embed="rId3">
            <a:extLst/>
          </a:blip>
          <a:stretch>
            <a:fillRect/>
          </a:stretch>
        </p:blipFill>
        <p:spPr>
          <a:xfrm>
            <a:off x="257850" y="8176675"/>
            <a:ext cx="7046401" cy="1227076"/>
          </a:xfrm>
          <a:prstGeom prst="rect">
            <a:avLst/>
          </a:prstGeom>
          <a:ln w="12700">
            <a:miter lim="400000"/>
          </a:ln>
        </p:spPr>
      </p:pic>
      <p:sp>
        <p:nvSpPr>
          <p:cNvPr id="701" name="Google Shape;697;p70"/>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Chemical Mediators of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3" name="Google Shape;702;p71"/>
          <p:cNvSpPr txBox="1"/>
          <p:nvPr>
            <p:ph type="body" sz="quarter" idx="1"/>
          </p:nvPr>
        </p:nvSpPr>
        <p:spPr>
          <a:xfrm>
            <a:off x="1022300" y="1403050"/>
            <a:ext cx="6080100" cy="1901701"/>
          </a:xfrm>
          <a:prstGeom prst="rect">
            <a:avLst/>
          </a:prstGeom>
        </p:spPr>
        <p:txBody>
          <a:bodyPr/>
          <a:lstStyle/>
          <a:p>
            <a:pPr marL="0" indent="0" algn="ctr">
              <a:buSzTx/>
              <a:buNone/>
              <a:defRPr b="1" sz="1600">
                <a:solidFill>
                  <a:srgbClr val="6D9EEB"/>
                </a:solidFill>
                <a:latin typeface="Roboto Slab"/>
                <a:ea typeface="Roboto Slab"/>
                <a:cs typeface="Roboto Slab"/>
                <a:sym typeface="Roboto Slab"/>
              </a:defRPr>
            </a:pPr>
            <a:r>
              <a:t>Leukotrienes cont’</a:t>
            </a:r>
          </a:p>
          <a:p>
            <a:pPr marL="0" indent="0">
              <a:buSzTx/>
              <a:buNone/>
              <a:defRPr sz="1600">
                <a:latin typeface="Roboto Slab"/>
                <a:ea typeface="Roboto Slab"/>
                <a:cs typeface="Roboto Slab"/>
                <a:sym typeface="Roboto Slab"/>
              </a:defRPr>
            </a:pPr>
            <a:r>
              <a:t>So if I want to </a:t>
            </a:r>
            <a:r>
              <a:rPr b="1"/>
              <a:t>stop </a:t>
            </a:r>
            <a:r>
              <a:t>the inflammation in the patient, I can </a:t>
            </a:r>
            <a:r>
              <a:rPr b="1"/>
              <a:t>inhibit </a:t>
            </a:r>
            <a:r>
              <a:t>the phospholipase and make it stop producing arachidonic acid by </a:t>
            </a:r>
            <a:r>
              <a:rPr b="1"/>
              <a:t>STEROIDS</a:t>
            </a:r>
            <a:r>
              <a:t>. </a:t>
            </a:r>
          </a:p>
          <a:p>
            <a:pPr marL="0" indent="0">
              <a:buSzTx/>
              <a:buNone/>
              <a:defRPr b="1" sz="1600">
                <a:latin typeface="Roboto Slab"/>
                <a:ea typeface="Roboto Slab"/>
                <a:cs typeface="Roboto Slab"/>
                <a:sym typeface="Roboto Slab"/>
              </a:defRPr>
            </a:pPr>
            <a:r>
              <a:t>Arachidonic</a:t>
            </a:r>
            <a:r>
              <a:rPr b="0"/>
              <a:t> acid may be digested by:</a:t>
            </a:r>
          </a:p>
        </p:txBody>
      </p:sp>
      <p:sp>
        <p:nvSpPr>
          <p:cNvPr id="704" name="Google Shape;703;p7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05" name="Google Shape;704;p71" descr="Google Shape;704;p71"/>
          <p:cNvPicPr>
            <a:picLocks noChangeAspect="1"/>
          </p:cNvPicPr>
          <p:nvPr/>
        </p:nvPicPr>
        <p:blipFill>
          <a:blip r:embed="rId2">
            <a:extLst/>
          </a:blip>
          <a:stretch>
            <a:fillRect/>
          </a:stretch>
        </p:blipFill>
        <p:spPr>
          <a:xfrm>
            <a:off x="334050" y="3496312"/>
            <a:ext cx="7046401" cy="3719326"/>
          </a:xfrm>
          <a:prstGeom prst="rect">
            <a:avLst/>
          </a:prstGeom>
          <a:ln w="12700">
            <a:miter lim="400000"/>
          </a:ln>
        </p:spPr>
      </p:pic>
      <p:sp>
        <p:nvSpPr>
          <p:cNvPr id="706" name="Google Shape;706;p71"/>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Chemical Mediators of inflammation cont.</a:t>
            </a:r>
          </a:p>
        </p:txBody>
      </p:sp>
      <p:sp>
        <p:nvSpPr>
          <p:cNvPr id="707" name="Google Shape;707;p71"/>
          <p:cNvSpPr txBox="1"/>
          <p:nvPr/>
        </p:nvSpPr>
        <p:spPr>
          <a:xfrm>
            <a:off x="1022300" y="7354474"/>
            <a:ext cx="3354000" cy="741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spcBef>
                <a:spcPts val="600"/>
              </a:spcBef>
              <a:defRPr sz="1600">
                <a:solidFill>
                  <a:srgbClr val="111111"/>
                </a:solidFill>
                <a:latin typeface="Roboto Slab"/>
                <a:ea typeface="Roboto Slab"/>
                <a:cs typeface="Roboto Slab"/>
                <a:sym typeface="Roboto Slab"/>
              </a:defRPr>
            </a:pPr>
            <a:r>
              <a:t>Note: PGD2: Prostaglandin D2 </a:t>
            </a:r>
          </a:p>
          <a:p>
            <a:pPr indent="457200">
              <a:spcBef>
                <a:spcPts val="600"/>
              </a:spcBef>
              <a:defRPr sz="1600">
                <a:solidFill>
                  <a:srgbClr val="111111"/>
                </a:solidFill>
                <a:latin typeface="Roboto Slab"/>
                <a:ea typeface="Roboto Slab"/>
                <a:cs typeface="Roboto Slab"/>
                <a:sym typeface="Roboto Slab"/>
              </a:defRPr>
            </a:pPr>
            <a:r>
              <a:t>  PGE2: Prostaglandin E2</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9" name="Google Shape;712;p72"/>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10" name="Google Shape;713;p72" descr="Google Shape;713;p72"/>
          <p:cNvPicPr>
            <a:picLocks noChangeAspect="1"/>
          </p:cNvPicPr>
          <p:nvPr/>
        </p:nvPicPr>
        <p:blipFill>
          <a:blip r:embed="rId2">
            <a:extLst/>
          </a:blip>
          <a:stretch>
            <a:fillRect/>
          </a:stretch>
        </p:blipFill>
        <p:spPr>
          <a:xfrm>
            <a:off x="0" y="2932575"/>
            <a:ext cx="7562102" cy="6211776"/>
          </a:xfrm>
          <a:prstGeom prst="rect">
            <a:avLst/>
          </a:prstGeom>
          <a:ln w="12700">
            <a:miter lim="400000"/>
          </a:ln>
        </p:spPr>
      </p:pic>
      <p:sp>
        <p:nvSpPr>
          <p:cNvPr id="711" name="Google Shape;714;p72"/>
          <p:cNvSpPr txBox="1"/>
          <p:nvPr/>
        </p:nvSpPr>
        <p:spPr>
          <a:xfrm>
            <a:off x="1227450" y="1641050"/>
            <a:ext cx="5107200" cy="442072"/>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1800">
                <a:solidFill>
                  <a:srgbClr val="FF0000"/>
                </a:solidFill>
              </a:defRPr>
            </a:lvl1pPr>
          </a:lstStyle>
          <a:p>
            <a:pPr/>
            <a:r>
              <a:t>Very important slide</a:t>
            </a:r>
          </a:p>
        </p:txBody>
      </p:sp>
      <p:sp>
        <p:nvSpPr>
          <p:cNvPr id="712" name="Google Shape;715;p72"/>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Summary of Chemical Mediators of inflammation </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Google Shape;720;p73"/>
          <p:cNvSpPr txBox="1"/>
          <p:nvPr>
            <p:ph type="body" idx="1"/>
          </p:nvPr>
        </p:nvSpPr>
        <p:spPr>
          <a:xfrm>
            <a:off x="876649" y="1350374"/>
            <a:ext cx="6275101" cy="8782802"/>
          </a:xfrm>
          <a:prstGeom prst="rect">
            <a:avLst/>
          </a:prstGeom>
          <a:solidFill>
            <a:srgbClr val="EFEFEF"/>
          </a:solidFill>
        </p:spPr>
        <p:txBody>
          <a:bodyPr/>
          <a:lstStyle/>
          <a:p>
            <a:pPr marL="0" indent="0">
              <a:buSzTx/>
              <a:buNone/>
              <a:defRPr b="1" sz="1400">
                <a:solidFill>
                  <a:srgbClr val="980000"/>
                </a:solidFill>
                <a:latin typeface="Roboto Slab"/>
                <a:ea typeface="Roboto Slab"/>
                <a:cs typeface="Roboto Slab"/>
                <a:sym typeface="Roboto Slab"/>
              </a:defRPr>
            </a:pPr>
            <a:r>
              <a:t>2.  Plasma protein derived mediators:</a:t>
            </a:r>
            <a:br/>
            <a:r>
              <a:rPr>
                <a:solidFill>
                  <a:srgbClr val="000000"/>
                </a:solidFill>
              </a:rPr>
              <a:t>Complement system</a:t>
            </a:r>
            <a:r>
              <a:t>: </a:t>
            </a:r>
            <a:r>
              <a:rPr b="0">
                <a:solidFill>
                  <a:srgbClr val="000000"/>
                </a:solidFill>
              </a:rPr>
              <a:t>The complement system ,which is consisted of a group of plasma</a:t>
            </a:r>
            <a:r>
              <a:rPr>
                <a:solidFill>
                  <a:srgbClr val="000000"/>
                </a:solidFill>
              </a:rPr>
              <a:t> </a:t>
            </a:r>
            <a:r>
              <a:rPr b="0">
                <a:solidFill>
                  <a:srgbClr val="000000"/>
                </a:solidFill>
              </a:rPr>
              <a:t>proteins, is synthesized by the liver and is found in the plasma.</a:t>
            </a:r>
            <a:endParaRPr>
              <a:solidFill>
                <a:srgbClr val="000000"/>
              </a:solidFill>
            </a:endParaRPr>
          </a:p>
          <a:p>
            <a:pPr marL="0" indent="0">
              <a:buSzTx/>
              <a:buNone/>
              <a:defRPr sz="1400">
                <a:solidFill>
                  <a:schemeClr val="accent5"/>
                </a:solidFill>
                <a:latin typeface="Roboto Slab"/>
                <a:ea typeface="Roboto Slab"/>
                <a:cs typeface="Roboto Slab"/>
                <a:sym typeface="Roboto Slab"/>
              </a:defRPr>
            </a:pPr>
            <a:r>
              <a:t>Usually found in blood (serum) produced by liver. They are acute phase proteins</a:t>
            </a:r>
            <a:r>
              <a:rPr>
                <a:solidFill>
                  <a:srgbClr val="000000"/>
                </a:solidFill>
              </a:rPr>
              <a:t>     </a:t>
            </a:r>
            <a:endParaRPr>
              <a:solidFill>
                <a:srgbClr val="000000"/>
              </a:solidFill>
            </a:endParaRPr>
          </a:p>
          <a:p>
            <a:pPr marL="0" indent="0">
              <a:buSzTx/>
              <a:buNone/>
              <a:defRPr sz="1400">
                <a:solidFill>
                  <a:srgbClr val="000000"/>
                </a:solidFill>
                <a:latin typeface="Roboto Slab"/>
                <a:ea typeface="Roboto Slab"/>
                <a:cs typeface="Roboto Slab"/>
                <a:sym typeface="Roboto Slab"/>
              </a:defRPr>
            </a:pPr>
            <a:r>
              <a:t>What is the difference between plasma and serum? </a:t>
            </a:r>
          </a:p>
          <a:p>
            <a:pPr marL="0" indent="0">
              <a:buSzTx/>
              <a:buNone/>
              <a:defRPr sz="1400">
                <a:solidFill>
                  <a:srgbClr val="000000"/>
                </a:solidFill>
                <a:latin typeface="Roboto Slab"/>
                <a:ea typeface="Roboto Slab"/>
                <a:cs typeface="Roboto Slab"/>
                <a:sym typeface="Roboto Slab"/>
              </a:defRPr>
            </a:pPr>
            <a:r>
              <a:t>They are the same; but plasma has coagulation factors and serum has no coagulation factors (they were used). </a:t>
            </a:r>
            <a:r>
              <a:rPr>
                <a:solidFill>
                  <a:schemeClr val="accent5"/>
                </a:solidFill>
              </a:rPr>
              <a:t>E.g. C-reactive proteins</a:t>
            </a:r>
            <a:endParaRPr>
              <a:solidFill>
                <a:schemeClr val="accent5"/>
              </a:solidFill>
            </a:endParaRPr>
          </a:p>
          <a:p>
            <a:pPr marL="0" indent="0">
              <a:buSzTx/>
              <a:buNone/>
              <a:defRPr sz="1400">
                <a:solidFill>
                  <a:srgbClr val="000000"/>
                </a:solidFill>
                <a:latin typeface="Roboto Slab"/>
                <a:ea typeface="Roboto Slab"/>
                <a:cs typeface="Roboto Slab"/>
                <a:sym typeface="Roboto Slab"/>
              </a:defRPr>
            </a:pPr>
            <a:r>
              <a:t>-  The complement system is made from 20 proteins.</a:t>
            </a:r>
          </a:p>
          <a:p>
            <a:pPr marL="0" indent="0">
              <a:buSzTx/>
              <a:buNone/>
              <a:defRPr sz="1400">
                <a:solidFill>
                  <a:srgbClr val="000000"/>
                </a:solidFill>
                <a:latin typeface="Roboto Slab"/>
                <a:ea typeface="Roboto Slab"/>
                <a:cs typeface="Roboto Slab"/>
                <a:sym typeface="Roboto Slab"/>
              </a:defRPr>
            </a:pPr>
            <a:br/>
            <a:r>
              <a:t>-  </a:t>
            </a:r>
            <a:r>
              <a:rPr b="1"/>
              <a:t>The complement system can be activated by</a:t>
            </a:r>
            <a:r>
              <a:t> :</a:t>
            </a:r>
            <a:br/>
            <a:r>
              <a:rPr>
                <a:solidFill>
                  <a:srgbClr val="111111"/>
                </a:solidFill>
              </a:rPr>
              <a:t>● </a:t>
            </a:r>
            <a:r>
              <a:rPr b="1"/>
              <a:t>Classical pathway</a:t>
            </a:r>
            <a:r>
              <a:t>; Activated by Immune Complexes that contain antibodies bound to an antigen.</a:t>
            </a:r>
          </a:p>
          <a:p>
            <a:pPr marL="0" indent="0">
              <a:buSzTx/>
              <a:buNone/>
              <a:defRPr sz="1400">
                <a:latin typeface="Roboto Slab"/>
                <a:ea typeface="Roboto Slab"/>
                <a:cs typeface="Roboto Slab"/>
                <a:sym typeface="Roboto Slab"/>
              </a:defRPr>
            </a:pPr>
            <a:r>
              <a:t>● </a:t>
            </a:r>
            <a:r>
              <a:rPr b="1">
                <a:solidFill>
                  <a:srgbClr val="000000"/>
                </a:solidFill>
              </a:rPr>
              <a:t>Alternative pathway</a:t>
            </a:r>
            <a:r>
              <a:rPr>
                <a:solidFill>
                  <a:srgbClr val="000000"/>
                </a:solidFill>
              </a:rPr>
              <a:t>:  Microbial products directly activate complement system. </a:t>
            </a:r>
            <a:endParaRPr>
              <a:solidFill>
                <a:srgbClr val="000000"/>
              </a:solidFill>
            </a:endParaRPr>
          </a:p>
          <a:p>
            <a:pPr marL="0" indent="0">
              <a:buSzTx/>
              <a:buNone/>
              <a:defRPr sz="1400">
                <a:latin typeface="Roboto Slab"/>
                <a:ea typeface="Roboto Slab"/>
                <a:cs typeface="Roboto Slab"/>
                <a:sym typeface="Roboto Slab"/>
              </a:defRPr>
            </a:pPr>
            <a:r>
              <a:t>● </a:t>
            </a:r>
            <a:r>
              <a:rPr b="1">
                <a:solidFill>
                  <a:srgbClr val="000000"/>
                </a:solidFill>
              </a:rPr>
              <a:t>Mannose-binding lectin (MBL) pathway</a:t>
            </a:r>
            <a:r>
              <a:rPr>
                <a:solidFill>
                  <a:srgbClr val="000000"/>
                </a:solidFill>
              </a:rPr>
              <a:t>; MBL binds to mannose on</a:t>
            </a:r>
            <a:br>
              <a:rPr>
                <a:solidFill>
                  <a:srgbClr val="000000"/>
                </a:solidFill>
              </a:rPr>
            </a:br>
            <a:r>
              <a:rPr>
                <a:solidFill>
                  <a:srgbClr val="000000"/>
                </a:solidFill>
              </a:rPr>
              <a:t>                   microorganisms and activates the complement system.</a:t>
            </a:r>
            <a:endParaRPr>
              <a:solidFill>
                <a:srgbClr val="000000"/>
              </a:solidFill>
            </a:endParaRPr>
          </a:p>
          <a:p>
            <a:pPr marL="0" indent="0">
              <a:buSzTx/>
              <a:buNone/>
              <a:defRPr b="1" sz="1400">
                <a:solidFill>
                  <a:srgbClr val="000000"/>
                </a:solidFill>
                <a:latin typeface="Roboto Slab"/>
                <a:ea typeface="Roboto Slab"/>
                <a:cs typeface="Roboto Slab"/>
                <a:sym typeface="Roboto Slab"/>
              </a:defRPr>
            </a:pPr>
            <a:r>
              <a:t> be careful</a:t>
            </a:r>
            <a:r>
              <a:rPr b="0"/>
              <a:t>, the classical pathway requires antibody to activate the pathway, but the alternative pathway does not require antibodies for its activation.</a:t>
            </a:r>
          </a:p>
          <a:p>
            <a:pPr marL="0" indent="0">
              <a:lnSpc>
                <a:spcPct val="115000"/>
              </a:lnSpc>
              <a:buSzTx/>
              <a:buNone/>
              <a:defRPr sz="1400">
                <a:solidFill>
                  <a:schemeClr val="accent5"/>
                </a:solidFill>
                <a:latin typeface="Roboto Slab"/>
                <a:ea typeface="Roboto Slab"/>
                <a:cs typeface="Roboto Slab"/>
                <a:sym typeface="Roboto Slab"/>
              </a:defRPr>
            </a:pPr>
            <a:r>
              <a:t>IgE causes histamine release</a:t>
            </a:r>
            <a:r>
              <a:rPr>
                <a:solidFill>
                  <a:srgbClr val="000000"/>
                </a:solidFill>
              </a:rPr>
              <a:t>   </a:t>
            </a:r>
            <a:endParaRPr>
              <a:solidFill>
                <a:srgbClr val="000000"/>
              </a:solidFill>
            </a:endParaRPr>
          </a:p>
          <a:p>
            <a:pPr marL="0" indent="0">
              <a:lnSpc>
                <a:spcPct val="115000"/>
              </a:lnSpc>
              <a:buSzTx/>
              <a:buNone/>
              <a:defRPr sz="1400">
                <a:solidFill>
                  <a:srgbClr val="000000"/>
                </a:solidFill>
                <a:latin typeface="Roboto Slab"/>
                <a:ea typeface="Roboto Slab"/>
                <a:cs typeface="Roboto Slab"/>
                <a:sym typeface="Roboto Slab"/>
              </a:defRPr>
            </a:pPr>
            <a:r>
              <a:t>Immunology talks about the complement system in detail, but what is important in pathology and inflammation?</a:t>
            </a:r>
            <a:br/>
            <a:r>
              <a:rPr>
                <a:solidFill>
                  <a:srgbClr val="111111"/>
                </a:solidFill>
              </a:rPr>
              <a:t>●</a:t>
            </a:r>
            <a:r>
              <a:t> C3a and C5a (anaphylatoxins)—Stimulate mast cell release of histamine</a:t>
            </a:r>
            <a:r>
              <a:rPr>
                <a:solidFill>
                  <a:schemeClr val="accent5"/>
                </a:solidFill>
              </a:rPr>
              <a:t> (vasoactive amines)</a:t>
            </a:r>
            <a:r>
              <a:t> → inflammation; </a:t>
            </a:r>
            <a:r>
              <a:rPr>
                <a:solidFill>
                  <a:schemeClr val="accent5"/>
                </a:solidFill>
              </a:rPr>
              <a:t>(cause vasodilation)</a:t>
            </a:r>
            <a:endParaRPr>
              <a:solidFill>
                <a:schemeClr val="accent5"/>
              </a:solidFill>
            </a:endParaRPr>
          </a:p>
          <a:p>
            <a:pPr marL="0" indent="0">
              <a:lnSpc>
                <a:spcPct val="115000"/>
              </a:lnSpc>
              <a:buSzTx/>
              <a:buNone/>
              <a:defRPr sz="1400">
                <a:solidFill>
                  <a:schemeClr val="accent5"/>
                </a:solidFill>
                <a:latin typeface="Roboto Slab"/>
                <a:ea typeface="Roboto Slab"/>
                <a:cs typeface="Roboto Slab"/>
                <a:sym typeface="Roboto Slab"/>
              </a:defRPr>
            </a:pPr>
            <a:r>
              <a:t>Note:When complements sit on the surface, they stimulate mast cells.</a:t>
            </a:r>
          </a:p>
          <a:p>
            <a:pPr marL="0" indent="0">
              <a:lnSpc>
                <a:spcPct val="115000"/>
              </a:lnSpc>
              <a:buSzTx/>
              <a:buNone/>
              <a:defRPr sz="1400">
                <a:latin typeface="Roboto Slab"/>
                <a:ea typeface="Roboto Slab"/>
                <a:cs typeface="Roboto Slab"/>
                <a:sym typeface="Roboto Slab"/>
              </a:defRPr>
            </a:pPr>
            <a:r>
              <a:t>● </a:t>
            </a:r>
            <a:r>
              <a:rPr>
                <a:solidFill>
                  <a:srgbClr val="000000"/>
                </a:solidFill>
              </a:rPr>
              <a:t>C5a —Leukocyte chemotactic factor. </a:t>
            </a:r>
            <a:br>
              <a:rPr>
                <a:solidFill>
                  <a:srgbClr val="000000"/>
                </a:solidFill>
              </a:rPr>
            </a:br>
            <a:r>
              <a:t>● </a:t>
            </a:r>
            <a:r>
              <a:rPr>
                <a:solidFill>
                  <a:srgbClr val="000000"/>
                </a:solidFill>
              </a:rPr>
              <a:t>C3b —It is an opsonin, it prepares the microorganism for phagocytosis. It will coat the antigen and prepare it for phagocytosis.     </a:t>
            </a:r>
            <a:br>
              <a:rPr>
                <a:solidFill>
                  <a:srgbClr val="000000"/>
                </a:solidFill>
              </a:rPr>
            </a:br>
            <a:r>
              <a:t>● </a:t>
            </a:r>
            <a:r>
              <a:rPr>
                <a:solidFill>
                  <a:srgbClr val="000000"/>
                </a:solidFill>
              </a:rPr>
              <a:t>C5b-C9 (Membrane Attack Complex [MAC]) —Cell lysis.</a:t>
            </a:r>
            <a:br>
              <a:rPr>
                <a:solidFill>
                  <a:srgbClr val="000000"/>
                </a:solidFill>
              </a:rPr>
            </a:br>
            <a:r>
              <a:rPr>
                <a:solidFill>
                  <a:srgbClr val="000000"/>
                </a:solidFill>
              </a:rPr>
              <a:t> </a:t>
            </a:r>
            <a:r>
              <a:t>● </a:t>
            </a:r>
            <a:r>
              <a:rPr>
                <a:solidFill>
                  <a:srgbClr val="000000"/>
                </a:solidFill>
              </a:rPr>
              <a:t>MAC (( C5b-9 )) is a part of the complement system. It will work on the cell membrane of the microorganism and cause their lysis. It can kill the bacteria. It may also cause cell injury</a:t>
            </a:r>
          </a:p>
        </p:txBody>
      </p:sp>
      <p:sp>
        <p:nvSpPr>
          <p:cNvPr id="715" name="Google Shape;721;p7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16" name="Google Shape;722;p73"/>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Chemical Mediators of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8" name="Google Shape;727;p74"/>
          <p:cNvSpPr txBox="1"/>
          <p:nvPr>
            <p:ph type="body" idx="1"/>
          </p:nvPr>
        </p:nvSpPr>
        <p:spPr>
          <a:xfrm>
            <a:off x="856550" y="1548299"/>
            <a:ext cx="6330901" cy="8441402"/>
          </a:xfrm>
          <a:prstGeom prst="rect">
            <a:avLst/>
          </a:prstGeom>
          <a:solidFill>
            <a:srgbClr val="EFEFEF"/>
          </a:solidFill>
        </p:spPr>
        <p:txBody>
          <a:bodyPr/>
          <a:lstStyle/>
          <a:p>
            <a:pPr marL="0" indent="0">
              <a:buSzTx/>
              <a:buNone/>
              <a:defRPr sz="1600">
                <a:latin typeface="Roboto Slab"/>
                <a:ea typeface="Roboto Slab"/>
                <a:cs typeface="Roboto Slab"/>
                <a:sym typeface="Roboto Slab"/>
              </a:defRPr>
            </a:pPr>
            <a:r>
              <a:t>Opsonins enhance recognition, attachment and phagocytosis of bacteria.</a:t>
            </a:r>
            <a:br/>
            <a:r>
              <a:t>• Important opsonins include immunoglobulins (Fc portion of IgG), complement system</a:t>
            </a:r>
            <a:br/>
            <a:r>
              <a:t>product (C3b), and plasma proteins such as collectins (which bind to bacterial cell walls).</a:t>
            </a:r>
            <a:br/>
            <a:r>
              <a:t>• When immunoglobulins coat the bacteria or antigen they make them amenable</a:t>
            </a:r>
          </a:p>
          <a:p>
            <a:pPr marL="0" indent="0">
              <a:buSzTx/>
              <a:buNone/>
            </a:pPr>
            <a:endParaRPr sz="1600">
              <a:latin typeface="Roboto Slab"/>
              <a:ea typeface="Roboto Slab"/>
              <a:cs typeface="Roboto Slab"/>
              <a:sym typeface="Roboto Slab"/>
            </a:endParaRPr>
          </a:p>
          <a:p>
            <a:pPr marL="0" indent="0">
              <a:buSzTx/>
              <a:buNone/>
            </a:pPr>
            <a:endParaRPr sz="1600">
              <a:latin typeface="Roboto Slab"/>
              <a:ea typeface="Roboto Slab"/>
              <a:cs typeface="Roboto Slab"/>
              <a:sym typeface="Roboto Slab"/>
            </a:endParaRPr>
          </a:p>
          <a:p>
            <a:pPr marL="0" indent="0">
              <a:buSzTx/>
              <a:buNone/>
            </a:pPr>
            <a:endParaRPr sz="1600">
              <a:latin typeface="Roboto Slab"/>
              <a:ea typeface="Roboto Slab"/>
              <a:cs typeface="Roboto Slab"/>
              <a:sym typeface="Roboto Slab"/>
            </a:endParaRPr>
          </a:p>
          <a:p>
            <a:pPr marL="0" indent="0">
              <a:buSzTx/>
              <a:buNone/>
            </a:pPr>
            <a:endParaRPr b="1" sz="1600">
              <a:latin typeface="Roboto Slab"/>
              <a:ea typeface="Roboto Slab"/>
              <a:cs typeface="Roboto Slab"/>
              <a:sym typeface="Roboto Slab"/>
            </a:endParaRPr>
          </a:p>
          <a:p>
            <a:pPr marL="0" indent="0">
              <a:buSzTx/>
              <a:buNone/>
            </a:pPr>
            <a:endParaRPr b="1" sz="1600">
              <a:latin typeface="Roboto Slab"/>
              <a:ea typeface="Roboto Slab"/>
              <a:cs typeface="Roboto Slab"/>
              <a:sym typeface="Roboto Slab"/>
            </a:endParaRPr>
          </a:p>
          <a:p>
            <a:pPr marL="0" indent="0">
              <a:buSzTx/>
              <a:buNone/>
            </a:pPr>
            <a:endParaRPr b="1" sz="1600">
              <a:latin typeface="Roboto Slab"/>
              <a:ea typeface="Roboto Slab"/>
              <a:cs typeface="Roboto Slab"/>
              <a:sym typeface="Roboto Slab"/>
            </a:endParaRPr>
          </a:p>
          <a:p>
            <a:pPr marL="0" indent="0">
              <a:buSzTx/>
              <a:buNone/>
              <a:defRPr b="1" sz="1600">
                <a:latin typeface="Roboto Slab"/>
                <a:ea typeface="Roboto Slab"/>
                <a:cs typeface="Roboto Slab"/>
                <a:sym typeface="Roboto Slab"/>
              </a:defRPr>
            </a:pPr>
            <a:r>
              <a:t>What are phagocytic cells? </a:t>
            </a:r>
          </a:p>
          <a:p>
            <a:pPr marL="0" indent="0">
              <a:buSzTx/>
              <a:buNone/>
              <a:defRPr sz="1600">
                <a:latin typeface="Roboto Slab"/>
                <a:ea typeface="Roboto Slab"/>
                <a:cs typeface="Roboto Slab"/>
                <a:sym typeface="Roboto Slab"/>
              </a:defRPr>
            </a:pPr>
            <a:r>
              <a:t>● Macrophages (histiocytes). Histiocytes is less active in phagocytosis, but other than that they are the same.</a:t>
            </a:r>
          </a:p>
          <a:p>
            <a:pPr marL="0" indent="0">
              <a:buSzTx/>
              <a:buNone/>
              <a:defRPr sz="1600">
                <a:latin typeface="Roboto Slab"/>
                <a:ea typeface="Roboto Slab"/>
                <a:cs typeface="Roboto Slab"/>
                <a:sym typeface="Roboto Slab"/>
              </a:defRPr>
            </a:pPr>
            <a:r>
              <a:t>● Neutrophils</a:t>
            </a:r>
          </a:p>
          <a:p>
            <a:pPr marL="0" indent="0">
              <a:buSzTx/>
              <a:buNone/>
              <a:defRPr sz="1600">
                <a:latin typeface="Roboto Slab"/>
                <a:ea typeface="Roboto Slab"/>
                <a:cs typeface="Roboto Slab"/>
                <a:sym typeface="Roboto Slab"/>
              </a:defRPr>
            </a:pPr>
            <a:r>
              <a:t>● Eosinophil (weakly phagocytic).</a:t>
            </a:r>
            <a:br/>
            <a:r>
              <a:t>-  In some diseases we check the blood for complement system protein. If they were low, this means that they have been used, and this means that I am dealing with an inflammatory process or inflammation. If it was normal it means that the immunologic system is not activated and I am not dealing with an inflammatory process.</a:t>
            </a:r>
          </a:p>
          <a:p>
            <a:pPr marL="0" indent="0">
              <a:buSzTx/>
              <a:buNone/>
              <a:defRPr b="1" sz="1600">
                <a:latin typeface="Roboto Slab"/>
                <a:ea typeface="Roboto Slab"/>
                <a:cs typeface="Roboto Slab"/>
                <a:sym typeface="Roboto Slab"/>
              </a:defRPr>
            </a:pPr>
            <a:r>
              <a:t>What do we mean by cascade? </a:t>
            </a:r>
          </a:p>
          <a:p>
            <a:pPr marL="0" indent="0">
              <a:buSzTx/>
              <a:buNone/>
              <a:defRPr sz="1600">
                <a:latin typeface="Roboto Slab"/>
                <a:ea typeface="Roboto Slab"/>
                <a:cs typeface="Roboto Slab"/>
                <a:sym typeface="Roboto Slab"/>
              </a:defRPr>
            </a:pPr>
            <a:r>
              <a:t>cascade: It is a process where one thing leads to another. We should know two cascades :  </a:t>
            </a:r>
            <a:r>
              <a:rPr b="1"/>
              <a:t>The complement system cascade </a:t>
            </a:r>
            <a:r>
              <a:t>and</a:t>
            </a:r>
            <a:r>
              <a:rPr b="1"/>
              <a:t> coagulation cascade.</a:t>
            </a:r>
            <a:br>
              <a:rPr b="1"/>
            </a:br>
          </a:p>
        </p:txBody>
      </p:sp>
      <p:sp>
        <p:nvSpPr>
          <p:cNvPr id="719" name="Google Shape;728;p74"/>
          <p:cNvSpPr txBox="1"/>
          <p:nvPr>
            <p:ph type="sldNum" sz="quarter" idx="2"/>
          </p:nvPr>
        </p:nvSpPr>
        <p:spPr>
          <a:xfrm>
            <a:off x="479900" y="9601527"/>
            <a:ext cx="379192"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0" name="Google Shape;729;p74" descr="Google Shape;729;p74"/>
          <p:cNvPicPr>
            <a:picLocks noChangeAspect="1"/>
          </p:cNvPicPr>
          <p:nvPr/>
        </p:nvPicPr>
        <p:blipFill>
          <a:blip r:embed="rId2">
            <a:extLst/>
          </a:blip>
          <a:stretch>
            <a:fillRect/>
          </a:stretch>
        </p:blipFill>
        <p:spPr>
          <a:xfrm>
            <a:off x="1663900" y="3770419"/>
            <a:ext cx="4716202" cy="1683226"/>
          </a:xfrm>
          <a:prstGeom prst="rect">
            <a:avLst/>
          </a:prstGeom>
          <a:ln w="12700">
            <a:miter lim="400000"/>
          </a:ln>
        </p:spPr>
      </p:pic>
      <p:sp>
        <p:nvSpPr>
          <p:cNvPr id="721" name="Google Shape;730;p74"/>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Chemical Mediators of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3" name="Google Shape;735;p7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24" name="Google Shape;736;p75" descr="Google Shape;736;p75"/>
          <p:cNvPicPr>
            <a:picLocks noChangeAspect="1"/>
          </p:cNvPicPr>
          <p:nvPr/>
        </p:nvPicPr>
        <p:blipFill>
          <a:blip r:embed="rId2">
            <a:extLst/>
          </a:blip>
          <a:stretch>
            <a:fillRect/>
          </a:stretch>
        </p:blipFill>
        <p:spPr>
          <a:xfrm>
            <a:off x="288724" y="1434425"/>
            <a:ext cx="7161826" cy="3752825"/>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6" name="Google Shape;741;p76"/>
          <p:cNvSpPr txBox="1"/>
          <p:nvPr>
            <p:ph type="body" idx="1"/>
          </p:nvPr>
        </p:nvSpPr>
        <p:spPr>
          <a:xfrm>
            <a:off x="702924" y="1473924"/>
            <a:ext cx="6560702" cy="8408401"/>
          </a:xfrm>
          <a:prstGeom prst="rect">
            <a:avLst/>
          </a:prstGeom>
          <a:solidFill>
            <a:srgbClr val="EFEFEF"/>
          </a:solidFill>
        </p:spPr>
        <p:txBody>
          <a:bodyPr/>
          <a:lstStyle/>
          <a:p>
            <a:pPr marL="0" indent="0">
              <a:buSzTx/>
              <a:buNone/>
              <a:defRPr b="1" sz="2400">
                <a:solidFill>
                  <a:srgbClr val="980000"/>
                </a:solidFill>
                <a:latin typeface="Roboto Slab"/>
                <a:ea typeface="Roboto Slab"/>
                <a:cs typeface="Roboto Slab"/>
                <a:sym typeface="Roboto Slab"/>
              </a:defRPr>
            </a:pPr>
            <a:r>
              <a:t>Kinin system</a:t>
            </a:r>
            <a:br/>
            <a:r>
              <a:rPr b="0" sz="1600">
                <a:solidFill>
                  <a:srgbClr val="111111"/>
                </a:solidFill>
              </a:rPr>
              <a:t>The kinin–kallikrein system, or simply the kinin system, consists of blood proteins that play a role in inflammation, blood pressure control, coagulation and pain. Its important mediators bradykinin and kallidin are vasodilators and act on many cell types.</a:t>
            </a:r>
            <a:endParaRPr sz="1600"/>
          </a:p>
          <a:p>
            <a:pPr marL="0" indent="0">
              <a:buSzTx/>
              <a:buNone/>
              <a:defRPr sz="1600">
                <a:solidFill>
                  <a:schemeClr val="accent5"/>
                </a:solidFill>
                <a:latin typeface="Roboto Slab"/>
                <a:ea typeface="Roboto Slab"/>
                <a:cs typeface="Roboto Slab"/>
                <a:sym typeface="Roboto Slab"/>
              </a:defRPr>
            </a:pPr>
            <a:r>
              <a:t>related to the second cascade: coagulation cascade (12 factors)</a:t>
            </a:r>
          </a:p>
          <a:p>
            <a:pPr marL="0" indent="0">
              <a:buSzTx/>
              <a:buNone/>
              <a:defRPr sz="1600">
                <a:latin typeface="Roboto Slab"/>
                <a:ea typeface="Roboto Slab"/>
                <a:cs typeface="Roboto Slab"/>
                <a:sym typeface="Roboto Slab"/>
              </a:defRPr>
            </a:pPr>
            <a:r>
              <a:t>The Kinin System does not get activated unless the coagulation cascade is activated.</a:t>
            </a:r>
            <a:br/>
            <a:r>
              <a:t>●  If the coagulation cascade was activated (especially factor 12 which is called the Hageman</a:t>
            </a:r>
            <a:br/>
            <a:r>
              <a:t>factor) it stimulates the cascade of the kinin system.</a:t>
            </a:r>
          </a:p>
          <a:p>
            <a:pPr marL="0" indent="0">
              <a:buSzTx/>
              <a:buNone/>
              <a:defRPr sz="1600">
                <a:latin typeface="Roboto Slab"/>
                <a:ea typeface="Roboto Slab"/>
                <a:cs typeface="Roboto Slab"/>
                <a:sym typeface="Roboto Slab"/>
              </a:defRPr>
            </a:pPr>
            <a:r>
              <a:t>●  What is important from the kinin system? Bradykinin. </a:t>
            </a:r>
          </a:p>
          <a:p>
            <a:pPr marL="0" indent="0">
              <a:buSzTx/>
              <a:buNone/>
              <a:defRPr sz="1600">
                <a:latin typeface="Roboto Slab"/>
                <a:ea typeface="Roboto Slab"/>
                <a:cs typeface="Roboto Slab"/>
                <a:sym typeface="Roboto Slab"/>
              </a:defRPr>
            </a:pPr>
            <a:r>
              <a:t>●  Bradykinin is a pain stimulator and increases the vascular permeability. </a:t>
            </a:r>
          </a:p>
          <a:p>
            <a:pPr marL="0" indent="0">
              <a:buSzTx/>
              <a:buNone/>
              <a:defRPr sz="1600">
                <a:latin typeface="Roboto Slab"/>
                <a:ea typeface="Roboto Slab"/>
                <a:cs typeface="Roboto Slab"/>
                <a:sym typeface="Roboto Slab"/>
              </a:defRPr>
            </a:pPr>
            <a:r>
              <a:t>●  The actions of Bradykinin are short-lived. WHY? Because it is rapidly degraded by</a:t>
            </a:r>
            <a:br/>
            <a:r>
              <a:t>kininases present in plasma and tissues. </a:t>
            </a:r>
          </a:p>
          <a:p>
            <a:pPr marL="0" indent="0">
              <a:lnSpc>
                <a:spcPct val="115000"/>
              </a:lnSpc>
              <a:buSzTx/>
              <a:buNone/>
              <a:defRPr sz="1600">
                <a:latin typeface="Roboto Slab"/>
                <a:ea typeface="Roboto Slab"/>
                <a:cs typeface="Roboto Slab"/>
                <a:sym typeface="Roboto Slab"/>
              </a:defRPr>
            </a:pPr>
            <a:r>
              <a:t>●  So when there is inflammation, the coagulation system is activated</a:t>
            </a:r>
            <a:br/>
            <a:r>
              <a:rPr>
                <a:solidFill>
                  <a:schemeClr val="accent5"/>
                </a:solidFill>
              </a:rPr>
              <a:t>● Inflammation stimulates coagulation Coagulation cascade starts from</a:t>
            </a:r>
            <a:endParaRPr>
              <a:solidFill>
                <a:schemeClr val="accent5"/>
              </a:solidFill>
            </a:endParaRPr>
          </a:p>
          <a:p>
            <a:pPr marL="0" indent="0">
              <a:lnSpc>
                <a:spcPct val="115000"/>
              </a:lnSpc>
              <a:buSzTx/>
              <a:buNone/>
              <a:defRPr sz="1600">
                <a:solidFill>
                  <a:schemeClr val="accent5"/>
                </a:solidFill>
                <a:latin typeface="Roboto Slab"/>
                <a:ea typeface="Roboto Slab"/>
                <a:cs typeface="Roboto Slab"/>
                <a:sym typeface="Roboto Slab"/>
              </a:defRPr>
            </a:pPr>
            <a:r>
              <a:t>hageman factor (factor 12). It stimulates the coagulation cascade</a:t>
            </a:r>
          </a:p>
          <a:p>
            <a:pPr marL="0" indent="0">
              <a:lnSpc>
                <a:spcPct val="115000"/>
              </a:lnSpc>
              <a:buSzTx/>
              <a:buNone/>
              <a:defRPr sz="1600">
                <a:solidFill>
                  <a:schemeClr val="accent5"/>
                </a:solidFill>
                <a:latin typeface="Roboto Slab"/>
                <a:ea typeface="Roboto Slab"/>
                <a:cs typeface="Roboto Slab"/>
                <a:sym typeface="Roboto Slab"/>
              </a:defRPr>
            </a:pPr>
            <a:r>
              <a:t>Kinens are lipids in the blood produced by the liver or kidney</a:t>
            </a:r>
          </a:p>
          <a:p>
            <a:pPr marL="0" indent="0">
              <a:buSzTx/>
              <a:buNone/>
              <a:defRPr sz="1600">
                <a:latin typeface="Roboto Slab"/>
                <a:ea typeface="Roboto Slab"/>
                <a:cs typeface="Roboto Slab"/>
                <a:sym typeface="Roboto Slab"/>
              </a:defRPr>
            </a:pPr>
            <a:r>
              <a:t> ●  Proteases activated during coagulation: NOT IMPORTANT</a:t>
            </a:r>
          </a:p>
          <a:p>
            <a:pPr marL="0" indent="0">
              <a:buSzTx/>
              <a:buNone/>
              <a:defRPr sz="1600">
                <a:solidFill>
                  <a:schemeClr val="accent5"/>
                </a:solidFill>
                <a:latin typeface="Roboto Slab"/>
                <a:ea typeface="Roboto Slab"/>
                <a:cs typeface="Roboto Slab"/>
                <a:sym typeface="Roboto Slab"/>
              </a:defRPr>
            </a:pPr>
            <a:r>
              <a:t>Notes:Hemophilia (factor 8 deficiency) (broken tooth and broken leg require</a:t>
            </a:r>
          </a:p>
          <a:p>
            <a:pPr marL="0" indent="0">
              <a:buSzTx/>
              <a:buNone/>
              <a:defRPr sz="1600">
                <a:solidFill>
                  <a:schemeClr val="accent5"/>
                </a:solidFill>
                <a:latin typeface="Roboto Slab"/>
                <a:ea typeface="Roboto Slab"/>
                <a:cs typeface="Roboto Slab"/>
                <a:sym typeface="Roboto Slab"/>
              </a:defRPr>
            </a:pPr>
            <a:r>
              <a:t>factor 8 addition)</a:t>
            </a:r>
            <a:br/>
          </a:p>
        </p:txBody>
      </p:sp>
      <p:sp>
        <p:nvSpPr>
          <p:cNvPr id="727" name="Google Shape;742;p76"/>
          <p:cNvSpPr txBox="1"/>
          <p:nvPr>
            <p:ph type="sldNum" sz="quarter" idx="2"/>
          </p:nvPr>
        </p:nvSpPr>
        <p:spPr>
          <a:xfrm>
            <a:off x="441130" y="9882327"/>
            <a:ext cx="379192"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28" name="Google Shape;743;p76"/>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Chemical Mediators of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0" name="Google Shape;748;p77"/>
          <p:cNvSpPr txBox="1"/>
          <p:nvPr>
            <p:ph type="body" sz="quarter" idx="1"/>
          </p:nvPr>
        </p:nvSpPr>
        <p:spPr>
          <a:xfrm>
            <a:off x="974999" y="1612800"/>
            <a:ext cx="6042302" cy="2081701"/>
          </a:xfrm>
          <a:prstGeom prst="rect">
            <a:avLst/>
          </a:prstGeom>
        </p:spPr>
        <p:txBody>
          <a:bodyPr/>
          <a:lstStyle/>
          <a:p>
            <a:pPr marL="0" indent="0" defTabSz="777240">
              <a:spcBef>
                <a:spcPts val="500"/>
              </a:spcBef>
              <a:buSzTx/>
              <a:buNone/>
              <a:defRPr b="1" sz="2380">
                <a:solidFill>
                  <a:srgbClr val="980000"/>
                </a:solidFill>
                <a:latin typeface="Roboto Slab"/>
                <a:ea typeface="Roboto Slab"/>
                <a:cs typeface="Roboto Slab"/>
                <a:sym typeface="Roboto Slab"/>
              </a:defRPr>
            </a:pPr>
            <a:r>
              <a:t>Kinin system cont’:</a:t>
            </a:r>
          </a:p>
          <a:p>
            <a:pPr marL="0" indent="0" defTabSz="777240">
              <a:spcBef>
                <a:spcPts val="500"/>
              </a:spcBef>
              <a:buSzTx/>
              <a:buNone/>
              <a:defRPr sz="1530">
                <a:solidFill>
                  <a:srgbClr val="000000"/>
                </a:solidFill>
                <a:latin typeface="Roboto Slab"/>
                <a:ea typeface="Roboto Slab"/>
                <a:cs typeface="Roboto Slab"/>
                <a:sym typeface="Roboto Slab"/>
              </a:defRPr>
            </a:pPr>
            <a:r>
              <a:t>Complement system: Leukocyte chemotaxis (C3a and C5a), opsonization (C3b) and cell killing</a:t>
            </a:r>
            <a:br/>
            <a:r>
              <a:t>(by C5b-9 Membrane attack complex).</a:t>
            </a:r>
          </a:p>
          <a:p>
            <a:pPr marL="0" indent="0" defTabSz="777240">
              <a:spcBef>
                <a:spcPts val="500"/>
              </a:spcBef>
              <a:buSzTx/>
              <a:buNone/>
              <a:defRPr sz="1530">
                <a:solidFill>
                  <a:srgbClr val="000000"/>
                </a:solidFill>
                <a:latin typeface="Roboto Slab"/>
                <a:ea typeface="Roboto Slab"/>
                <a:cs typeface="Roboto Slab"/>
                <a:sym typeface="Roboto Slab"/>
              </a:defRPr>
            </a:pPr>
            <a:r>
              <a:t> -  Hageman factor activation leads to kinin activation.</a:t>
            </a:r>
          </a:p>
          <a:p>
            <a:pPr marL="0" indent="0" defTabSz="777240">
              <a:spcBef>
                <a:spcPts val="500"/>
              </a:spcBef>
              <a:buSzTx/>
              <a:buNone/>
              <a:defRPr sz="1530">
                <a:solidFill>
                  <a:srgbClr val="000000"/>
                </a:solidFill>
                <a:latin typeface="Roboto Slab"/>
                <a:ea typeface="Roboto Slab"/>
                <a:cs typeface="Roboto Slab"/>
                <a:sym typeface="Roboto Slab"/>
              </a:defRPr>
            </a:pPr>
            <a:r>
              <a:t> -  Bradykinin is created after the kinin activation and it causes pain.</a:t>
            </a:r>
          </a:p>
        </p:txBody>
      </p:sp>
      <p:sp>
        <p:nvSpPr>
          <p:cNvPr id="731" name="Google Shape;749;p77"/>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32" name="Google Shape;750;p77" descr="Google Shape;750;p77"/>
          <p:cNvPicPr>
            <a:picLocks noChangeAspect="1"/>
          </p:cNvPicPr>
          <p:nvPr/>
        </p:nvPicPr>
        <p:blipFill>
          <a:blip r:embed="rId2">
            <a:extLst/>
          </a:blip>
          <a:stretch>
            <a:fillRect/>
          </a:stretch>
        </p:blipFill>
        <p:spPr>
          <a:xfrm>
            <a:off x="1162412" y="5573750"/>
            <a:ext cx="5854825" cy="4296875"/>
          </a:xfrm>
          <a:prstGeom prst="rect">
            <a:avLst/>
          </a:prstGeom>
          <a:ln w="12700">
            <a:miter lim="400000"/>
          </a:ln>
        </p:spPr>
      </p:pic>
      <p:sp>
        <p:nvSpPr>
          <p:cNvPr id="733" name="Google Shape;751;p77"/>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Chemical Mediators of inflammation cont.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5" name="Google Shape;756;p78"/>
          <p:cNvSpPr txBox="1"/>
          <p:nvPr>
            <p:ph type="body" sz="quarter" idx="1"/>
          </p:nvPr>
        </p:nvSpPr>
        <p:spPr>
          <a:xfrm>
            <a:off x="1062574" y="1475850"/>
            <a:ext cx="3610802" cy="2231401"/>
          </a:xfrm>
          <a:prstGeom prst="rect">
            <a:avLst/>
          </a:prstGeom>
        </p:spPr>
        <p:txBody>
          <a:bodyPr/>
          <a:lstStyle/>
          <a:p>
            <a:pPr marL="0" indent="0">
              <a:buSzTx/>
              <a:buNone/>
              <a:defRPr b="1" sz="1600">
                <a:latin typeface="Roboto Slab"/>
                <a:ea typeface="Roboto Slab"/>
                <a:cs typeface="Roboto Slab"/>
                <a:sym typeface="Roboto Slab"/>
              </a:defRPr>
            </a:pPr>
            <a:r>
              <a:t>1- Leukocytosis : </a:t>
            </a:r>
          </a:p>
          <a:p>
            <a:pPr marL="0" indent="0">
              <a:buSzTx/>
              <a:buNone/>
              <a:defRPr sz="1600">
                <a:latin typeface="Roboto Slab"/>
                <a:ea typeface="Roboto Slab"/>
                <a:cs typeface="Roboto Slab"/>
                <a:sym typeface="Roboto Slab"/>
              </a:defRPr>
            </a:pPr>
            <a:r>
              <a:t>Increase in WBC count 15,000 to 20,000</a:t>
            </a:r>
          </a:p>
          <a:p>
            <a:pPr marL="0" indent="0">
              <a:buSzTx/>
              <a:buNone/>
              <a:defRPr b="1" sz="1600">
                <a:latin typeface="Roboto Slab"/>
                <a:ea typeface="Roboto Slab"/>
                <a:cs typeface="Roboto Slab"/>
                <a:sym typeface="Roboto Slab"/>
              </a:defRPr>
            </a:pPr>
            <a:r>
              <a:t>2- Lymphocytosis :</a:t>
            </a:r>
          </a:p>
          <a:p>
            <a:pPr marL="0" indent="0">
              <a:buSzTx/>
              <a:buNone/>
              <a:defRPr sz="1600">
                <a:latin typeface="Roboto Slab"/>
                <a:ea typeface="Roboto Slab"/>
                <a:cs typeface="Roboto Slab"/>
                <a:sym typeface="Roboto Slab"/>
              </a:defRPr>
            </a:pPr>
            <a:r>
              <a:t>German measles.</a:t>
            </a:r>
          </a:p>
        </p:txBody>
      </p:sp>
      <p:sp>
        <p:nvSpPr>
          <p:cNvPr id="736" name="Google Shape;757;p78"/>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37" name="Google Shape;758;p78"/>
          <p:cNvSpPr txBox="1"/>
          <p:nvPr/>
        </p:nvSpPr>
        <p:spPr>
          <a:xfrm>
            <a:off x="4300575" y="1512300"/>
            <a:ext cx="3156001" cy="138554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nSpc>
                <a:spcPct val="115000"/>
              </a:lnSpc>
              <a:defRPr b="1" sz="1600">
                <a:latin typeface="Roboto Slab"/>
                <a:ea typeface="Roboto Slab"/>
                <a:cs typeface="Roboto Slab"/>
                <a:sym typeface="Roboto Slab"/>
              </a:defRPr>
            </a:pPr>
            <a:r>
              <a:t>3- Eosinophilia.</a:t>
            </a:r>
          </a:p>
          <a:p>
            <a:pPr>
              <a:lnSpc>
                <a:spcPct val="115000"/>
              </a:lnSpc>
              <a:spcBef>
                <a:spcPts val="1600"/>
              </a:spcBef>
              <a:defRPr b="1" sz="1600">
                <a:latin typeface="Roboto Slab"/>
                <a:ea typeface="Roboto Slab"/>
                <a:cs typeface="Roboto Slab"/>
                <a:sym typeface="Roboto Slab"/>
              </a:defRPr>
            </a:pPr>
            <a:r>
              <a:t> </a:t>
            </a:r>
          </a:p>
          <a:p>
            <a:pPr>
              <a:lnSpc>
                <a:spcPct val="115000"/>
              </a:lnSpc>
              <a:spcBef>
                <a:spcPts val="1600"/>
              </a:spcBef>
              <a:defRPr b="1" sz="1600">
                <a:latin typeface="Roboto Slab"/>
                <a:ea typeface="Roboto Slab"/>
                <a:cs typeface="Roboto Slab"/>
                <a:sym typeface="Roboto Slab"/>
              </a:defRPr>
            </a:pPr>
            <a:r>
              <a:t>4-Leukopenia.</a:t>
            </a:r>
          </a:p>
        </p:txBody>
      </p:sp>
      <p:sp>
        <p:nvSpPr>
          <p:cNvPr id="738" name="Google Shape;759;p78"/>
          <p:cNvSpPr txBox="1"/>
          <p:nvPr/>
        </p:nvSpPr>
        <p:spPr>
          <a:xfrm>
            <a:off x="383475" y="5741399"/>
            <a:ext cx="6795000" cy="551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400">
                <a:latin typeface="Roboto Slab"/>
                <a:ea typeface="Roboto Slab"/>
                <a:cs typeface="Roboto Slab"/>
                <a:sym typeface="Roboto Slab"/>
              </a:defRPr>
            </a:lvl1pPr>
          </a:lstStyle>
          <a:p>
            <a:pPr/>
            <a:r>
              <a:t>Systemic effects of inflammation </a:t>
            </a:r>
          </a:p>
        </p:txBody>
      </p:sp>
      <p:sp>
        <p:nvSpPr>
          <p:cNvPr id="739" name="Google Shape;760;p78"/>
          <p:cNvSpPr txBox="1"/>
          <p:nvPr/>
        </p:nvSpPr>
        <p:spPr>
          <a:xfrm>
            <a:off x="966525" y="6491849"/>
            <a:ext cx="2918400" cy="2837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600">
                <a:latin typeface="Roboto Slab"/>
                <a:ea typeface="Roboto Slab"/>
                <a:cs typeface="Roboto Slab"/>
                <a:sym typeface="Roboto Slab"/>
              </a:defRPr>
            </a:pPr>
            <a:r>
              <a:t>Acute phase</a:t>
            </a:r>
          </a:p>
          <a:p>
            <a:pPr/>
            <a:endParaRPr b="1" sz="1600">
              <a:latin typeface="Roboto Slab"/>
              <a:ea typeface="Roboto Slab"/>
              <a:cs typeface="Roboto Slab"/>
              <a:sym typeface="Roboto Slab"/>
            </a:endParaRPr>
          </a:p>
          <a:p>
            <a:pPr>
              <a:defRPr b="1" sz="1600">
                <a:latin typeface="Roboto Slab"/>
                <a:ea typeface="Roboto Slab"/>
                <a:cs typeface="Roboto Slab"/>
                <a:sym typeface="Roboto Slab"/>
              </a:defRPr>
            </a:pPr>
            <a:r>
              <a:t>Reaction/Response :</a:t>
            </a:r>
          </a:p>
          <a:p>
            <a:pPr>
              <a:defRPr sz="1600">
                <a:latin typeface="Roboto Slab"/>
                <a:ea typeface="Roboto Slab"/>
                <a:cs typeface="Roboto Slab"/>
                <a:sym typeface="Roboto Slab"/>
              </a:defRPr>
            </a:pPr>
            <a:r>
              <a:t> IL-1 and TNF</a:t>
            </a:r>
          </a:p>
          <a:p>
            <a:pPr/>
            <a:endParaRPr sz="1600">
              <a:latin typeface="Roboto Slab"/>
              <a:ea typeface="Roboto Slab"/>
              <a:cs typeface="Roboto Slab"/>
              <a:sym typeface="Roboto Slab"/>
            </a:endParaRPr>
          </a:p>
          <a:p>
            <a:pPr>
              <a:defRPr b="1" sz="1600">
                <a:latin typeface="Roboto Slab"/>
                <a:ea typeface="Roboto Slab"/>
                <a:cs typeface="Roboto Slab"/>
                <a:sym typeface="Roboto Slab"/>
              </a:defRPr>
            </a:pPr>
            <a:r>
              <a:t>Bone marrow : </a:t>
            </a:r>
          </a:p>
          <a:p>
            <a:pPr>
              <a:defRPr sz="1600">
                <a:latin typeface="Roboto Slab"/>
                <a:ea typeface="Roboto Slab"/>
                <a:cs typeface="Roboto Slab"/>
                <a:sym typeface="Roboto Slab"/>
              </a:defRPr>
            </a:pPr>
            <a:r>
              <a:t>IL-1 and TNF</a:t>
            </a:r>
          </a:p>
          <a:p>
            <a:pPr marL="457200" indent="-330200">
              <a:buClr>
                <a:srgbClr val="000000"/>
              </a:buClr>
              <a:buSzPts val="1600"/>
              <a:buFont typeface="Helvetica"/>
              <a:buChar char="●"/>
              <a:defRPr sz="1600">
                <a:latin typeface="Roboto Slab"/>
                <a:ea typeface="Roboto Slab"/>
                <a:cs typeface="Roboto Slab"/>
                <a:sym typeface="Roboto Slab"/>
              </a:defRPr>
            </a:pPr>
            <a:r>
              <a:t>Leukocytosis </a:t>
            </a:r>
          </a:p>
          <a:p>
            <a:pPr/>
            <a:endParaRPr sz="1600">
              <a:latin typeface="Roboto Slab"/>
              <a:ea typeface="Roboto Slab"/>
              <a:cs typeface="Roboto Slab"/>
              <a:sym typeface="Roboto Slab"/>
            </a:endParaRPr>
          </a:p>
          <a:p>
            <a:pPr>
              <a:defRPr b="1" sz="1600">
                <a:latin typeface="Roboto Slab"/>
                <a:ea typeface="Roboto Slab"/>
                <a:cs typeface="Roboto Slab"/>
                <a:sym typeface="Roboto Slab"/>
              </a:defRPr>
            </a:pPr>
            <a:r>
              <a:t>Lymphoid organs.</a:t>
            </a:r>
          </a:p>
        </p:txBody>
      </p:sp>
      <p:sp>
        <p:nvSpPr>
          <p:cNvPr id="740" name="Google Shape;761;p78"/>
          <p:cNvSpPr txBox="1"/>
          <p:nvPr/>
        </p:nvSpPr>
        <p:spPr>
          <a:xfrm>
            <a:off x="4148175" y="6508150"/>
            <a:ext cx="2918401" cy="223009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800">
                <a:latin typeface="Roboto Slab"/>
                <a:ea typeface="Roboto Slab"/>
                <a:cs typeface="Roboto Slab"/>
                <a:sym typeface="Roboto Slab"/>
              </a:defRPr>
            </a:pPr>
            <a:r>
              <a:t>Liver : </a:t>
            </a:r>
          </a:p>
          <a:p>
            <a:pPr>
              <a:defRPr b="1" sz="1800">
                <a:latin typeface="Roboto Slab"/>
                <a:ea typeface="Roboto Slab"/>
                <a:cs typeface="Roboto Slab"/>
                <a:sym typeface="Roboto Slab"/>
              </a:defRPr>
            </a:pPr>
            <a:r>
              <a:t>IL-6, IL-1, TNF</a:t>
            </a:r>
          </a:p>
          <a:p>
            <a:pPr/>
            <a:endParaRPr b="1" sz="1800">
              <a:latin typeface="Roboto Slab"/>
              <a:ea typeface="Roboto Slab"/>
              <a:cs typeface="Roboto Slab"/>
              <a:sym typeface="Roboto Slab"/>
            </a:endParaRPr>
          </a:p>
          <a:p>
            <a:pPr indent="457200">
              <a:lnSpc>
                <a:spcPct val="115000"/>
              </a:lnSpc>
            </a:pPr>
            <a:endParaRPr>
              <a:latin typeface="Roboto Slab"/>
              <a:ea typeface="Roboto Slab"/>
              <a:cs typeface="Roboto Slab"/>
              <a:sym typeface="Roboto Slab"/>
            </a:endParaRPr>
          </a:p>
          <a:p>
            <a:pPr marL="457200" indent="-317500">
              <a:lnSpc>
                <a:spcPct val="115000"/>
              </a:lnSpc>
              <a:buClr>
                <a:srgbClr val="FF0000"/>
              </a:buClr>
              <a:buSzPts val="1400"/>
              <a:buFont typeface="Helvetica"/>
              <a:buChar char="●"/>
              <a:defRPr>
                <a:solidFill>
                  <a:srgbClr val="FF0000"/>
                </a:solidFill>
                <a:latin typeface="Roboto Slab"/>
                <a:ea typeface="Roboto Slab"/>
                <a:cs typeface="Roboto Slab"/>
                <a:sym typeface="Roboto Slab"/>
              </a:defRPr>
            </a:pPr>
            <a:r>
              <a:t>C-reactive proteins.</a:t>
            </a:r>
          </a:p>
          <a:p>
            <a:pPr marL="457200" indent="-317500">
              <a:lnSpc>
                <a:spcPct val="115000"/>
              </a:lnSpc>
              <a:buClr>
                <a:srgbClr val="FF0000"/>
              </a:buClr>
              <a:buSzPts val="1400"/>
              <a:buFont typeface="Helvetica"/>
              <a:buChar char="●"/>
              <a:defRPr>
                <a:solidFill>
                  <a:srgbClr val="FF0000"/>
                </a:solidFill>
                <a:latin typeface="Roboto Slab"/>
                <a:ea typeface="Roboto Slab"/>
                <a:cs typeface="Roboto Slab"/>
                <a:sym typeface="Roboto Slab"/>
              </a:defRPr>
            </a:pPr>
            <a:r>
              <a:t>Serum amyloid A.</a:t>
            </a:r>
          </a:p>
          <a:p>
            <a:pPr marL="457200" indent="-317500">
              <a:lnSpc>
                <a:spcPct val="115000"/>
              </a:lnSpc>
              <a:buClr>
                <a:srgbClr val="000000"/>
              </a:buClr>
              <a:buSzPts val="1400"/>
              <a:buFont typeface="Helvetica"/>
              <a:buChar char="●"/>
              <a:defRPr>
                <a:latin typeface="Roboto Slab"/>
                <a:ea typeface="Roboto Slab"/>
                <a:cs typeface="Roboto Slab"/>
                <a:sym typeface="Roboto Slab"/>
              </a:defRPr>
            </a:pPr>
            <a:r>
              <a:t>Fibrinogen.</a:t>
            </a:r>
          </a:p>
        </p:txBody>
      </p:sp>
      <p:pic>
        <p:nvPicPr>
          <p:cNvPr id="741" name="Google Shape;762;p78" descr="Google Shape;762;p78"/>
          <p:cNvPicPr>
            <a:picLocks noChangeAspect="1"/>
          </p:cNvPicPr>
          <p:nvPr/>
        </p:nvPicPr>
        <p:blipFill>
          <a:blip r:embed="rId2">
            <a:extLst/>
          </a:blip>
          <a:stretch>
            <a:fillRect/>
          </a:stretch>
        </p:blipFill>
        <p:spPr>
          <a:xfrm>
            <a:off x="1062574" y="3707250"/>
            <a:ext cx="2726291" cy="1853701"/>
          </a:xfrm>
          <a:prstGeom prst="rect">
            <a:avLst/>
          </a:prstGeom>
          <a:ln w="12700">
            <a:miter lim="400000"/>
          </a:ln>
        </p:spPr>
      </p:pic>
      <p:sp>
        <p:nvSpPr>
          <p:cNvPr id="742" name="Google Shape;763;p78"/>
          <p:cNvSpPr/>
          <p:nvPr/>
        </p:nvSpPr>
        <p:spPr>
          <a:xfrm>
            <a:off x="1764725" y="3225300"/>
            <a:ext cx="305401" cy="3777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2867"/>
                </a:moveTo>
                <a:lnTo>
                  <a:pt x="5400" y="12867"/>
                </a:lnTo>
                <a:lnTo>
                  <a:pt x="5400" y="0"/>
                </a:lnTo>
                <a:lnTo>
                  <a:pt x="16200" y="0"/>
                </a:lnTo>
                <a:lnTo>
                  <a:pt x="16200" y="12867"/>
                </a:lnTo>
                <a:lnTo>
                  <a:pt x="21600" y="12867"/>
                </a:lnTo>
                <a:lnTo>
                  <a:pt x="10800" y="21600"/>
                </a:lnTo>
                <a:close/>
              </a:path>
            </a:pathLst>
          </a:custGeom>
          <a:solidFill>
            <a:srgbClr val="000000"/>
          </a:solidFill>
          <a:ln>
            <a:solidFill>
              <a:srgbClr val="666666"/>
            </a:solidFill>
          </a:ln>
        </p:spPr>
        <p:txBody>
          <a:bodyPr lIns="0" tIns="0" rIns="0" bIns="0" anchor="ctr"/>
          <a:lstStyle/>
          <a:p>
            <a:pPr/>
          </a:p>
        </p:txBody>
      </p:sp>
      <p:sp>
        <p:nvSpPr>
          <p:cNvPr id="743" name="Google Shape;764;p78"/>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Inflammation systemic manifestation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Google Shape;769;p79"/>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46" name="Google Shape;770;p79" descr="Google Shape;770;p79"/>
          <p:cNvPicPr>
            <a:picLocks noChangeAspect="1"/>
          </p:cNvPicPr>
          <p:nvPr/>
        </p:nvPicPr>
        <p:blipFill>
          <a:blip r:embed="rId2">
            <a:extLst/>
          </a:blip>
          <a:stretch>
            <a:fillRect/>
          </a:stretch>
        </p:blipFill>
        <p:spPr>
          <a:xfrm>
            <a:off x="294949" y="2499149"/>
            <a:ext cx="6972202" cy="5245677"/>
          </a:xfrm>
          <a:prstGeom prst="rect">
            <a:avLst/>
          </a:prstGeom>
          <a:ln w="12700">
            <a:miter lim="400000"/>
          </a:ln>
        </p:spPr>
      </p:pic>
      <p:sp>
        <p:nvSpPr>
          <p:cNvPr id="747" name="Google Shape;771;p79"/>
          <p:cNvSpPr txBox="1"/>
          <p:nvPr>
            <p:ph type="title"/>
          </p:nvPr>
        </p:nvSpPr>
        <p:spPr>
          <a:xfrm>
            <a:off x="441124" y="221800"/>
            <a:ext cx="4608602" cy="1041600"/>
          </a:xfrm>
          <a:prstGeom prst="rect">
            <a:avLst/>
          </a:prstGeom>
          <a:ln w="28575">
            <a:solidFill>
              <a:srgbClr val="E06666"/>
            </a:solidFill>
            <a:round/>
          </a:ln>
        </p:spPr>
        <p:txBody>
          <a:bodyPr anchor="ctr"/>
          <a:lstStyle>
            <a:lvl1pPr algn="ctr">
              <a:defRPr b="1" sz="2600">
                <a:solidFill>
                  <a:srgbClr val="666666"/>
                </a:solidFill>
              </a:defRPr>
            </a:lvl1pPr>
          </a:lstStyle>
          <a:p>
            <a:pPr/>
            <a:r>
              <a:t>Summary of Chemical Mediators of inflammation </a:t>
            </a:r>
          </a:p>
        </p:txBody>
      </p:sp>
      <p:sp>
        <p:nvSpPr>
          <p:cNvPr id="748" name="Google Shape;772;p79"/>
          <p:cNvSpPr txBox="1"/>
          <p:nvPr/>
        </p:nvSpPr>
        <p:spPr>
          <a:xfrm>
            <a:off x="895024" y="1509375"/>
            <a:ext cx="6372002" cy="741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800">
                <a:latin typeface="Roboto Slab"/>
                <a:ea typeface="Roboto Slab"/>
                <a:cs typeface="Roboto Slab"/>
                <a:sym typeface="Roboto Slab"/>
              </a:defRPr>
            </a:pPr>
            <a:r>
              <a:t>Highly </a:t>
            </a:r>
            <a:r>
              <a:rPr b="1">
                <a:solidFill>
                  <a:srgbClr val="980000"/>
                </a:solidFill>
              </a:rPr>
              <a:t>important</a:t>
            </a:r>
            <a:r>
              <a:t> table(it basically summarizes the mediators in this lecture</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 name="Google Shape;106;p17"/>
          <p:cNvSpPr txBox="1"/>
          <p:nvPr>
            <p:ph type="title" idx="4294967295"/>
          </p:nvPr>
        </p:nvSpPr>
        <p:spPr>
          <a:xfrm>
            <a:off x="288724" y="298000"/>
            <a:ext cx="3320702" cy="950099"/>
          </a:xfrm>
          <a:prstGeom prst="rect">
            <a:avLst/>
          </a:prstGeom>
          <a:ln w="28575">
            <a:solidFill>
              <a:srgbClr val="E06666"/>
            </a:solidFill>
            <a:round/>
          </a:ln>
        </p:spPr>
        <p:txBody>
          <a:bodyPr anchor="ctr">
            <a:normAutofit fontScale="100000" lnSpcReduction="0"/>
          </a:bodyPr>
          <a:lstStyle>
            <a:lvl1pPr>
              <a:defRPr b="1">
                <a:solidFill>
                  <a:srgbClr val="595959"/>
                </a:solidFill>
              </a:defRPr>
            </a:lvl1pPr>
          </a:lstStyle>
          <a:p>
            <a:pPr/>
            <a:r>
              <a:t>Chemical Mediators</a:t>
            </a:r>
          </a:p>
        </p:txBody>
      </p:sp>
      <p:pic>
        <p:nvPicPr>
          <p:cNvPr id="137" name="Google Shape;107;p17" descr="Google Shape;107;p17"/>
          <p:cNvPicPr>
            <a:picLocks noChangeAspect="1"/>
          </p:cNvPicPr>
          <p:nvPr/>
        </p:nvPicPr>
        <p:blipFill>
          <a:blip r:embed="rId2">
            <a:extLst/>
          </a:blip>
          <a:stretch>
            <a:fillRect/>
          </a:stretch>
        </p:blipFill>
        <p:spPr>
          <a:xfrm>
            <a:off x="2909249" y="2310475"/>
            <a:ext cx="4466599" cy="3244200"/>
          </a:xfrm>
          <a:prstGeom prst="rect">
            <a:avLst/>
          </a:prstGeom>
          <a:ln w="12700">
            <a:miter lim="400000"/>
          </a:ln>
        </p:spPr>
      </p:pic>
      <p:pic>
        <p:nvPicPr>
          <p:cNvPr id="138" name="Google Shape;108;p17" descr="Google Shape;108;p17"/>
          <p:cNvPicPr>
            <a:picLocks noChangeAspect="1"/>
          </p:cNvPicPr>
          <p:nvPr/>
        </p:nvPicPr>
        <p:blipFill>
          <a:blip r:embed="rId3">
            <a:extLst/>
          </a:blip>
          <a:stretch>
            <a:fillRect/>
          </a:stretch>
        </p:blipFill>
        <p:spPr>
          <a:xfrm>
            <a:off x="438037" y="7483563"/>
            <a:ext cx="6698976" cy="2035658"/>
          </a:xfrm>
          <a:prstGeom prst="rect">
            <a:avLst/>
          </a:prstGeom>
          <a:ln w="12700">
            <a:miter lim="400000"/>
          </a:ln>
        </p:spPr>
      </p:pic>
      <p:sp>
        <p:nvSpPr>
          <p:cNvPr id="139" name="Google Shape;109;p17"/>
          <p:cNvSpPr txBox="1"/>
          <p:nvPr/>
        </p:nvSpPr>
        <p:spPr>
          <a:xfrm>
            <a:off x="703549" y="1338999"/>
            <a:ext cx="6036902" cy="78356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457200" indent="-342900">
              <a:lnSpc>
                <a:spcPct val="115000"/>
              </a:lnSpc>
              <a:spcBef>
                <a:spcPts val="900"/>
              </a:spcBef>
              <a:buClr>
                <a:srgbClr val="000000"/>
              </a:buClr>
              <a:buSzPts val="1800"/>
              <a:buFont typeface="Helvetica"/>
              <a:buChar char="➢"/>
              <a:defRPr sz="1800">
                <a:latin typeface="Roboto Slab"/>
                <a:ea typeface="Roboto Slab"/>
                <a:cs typeface="Roboto Slab"/>
                <a:sym typeface="Roboto Slab"/>
              </a:defRPr>
            </a:pPr>
            <a:r>
              <a:t>Inflammation is mediated by chemical substances called </a:t>
            </a:r>
            <a:r>
              <a:rPr b="1">
                <a:solidFill>
                  <a:srgbClr val="FF0000"/>
                </a:solidFill>
              </a:rPr>
              <a:t>Chemical Mediators.</a:t>
            </a:r>
          </a:p>
        </p:txBody>
      </p:sp>
      <p:grpSp>
        <p:nvGrpSpPr>
          <p:cNvPr id="142" name="Google Shape;110;p17"/>
          <p:cNvGrpSpPr/>
          <p:nvPr/>
        </p:nvGrpSpPr>
        <p:grpSpPr>
          <a:xfrm>
            <a:off x="288724" y="2563099"/>
            <a:ext cx="2207702" cy="818401"/>
            <a:chOff x="0" y="0"/>
            <a:chExt cx="2207700" cy="818400"/>
          </a:xfrm>
        </p:grpSpPr>
        <p:sp>
          <p:nvSpPr>
            <p:cNvPr id="140" name="Rectangle"/>
            <p:cNvSpPr/>
            <p:nvPr/>
          </p:nvSpPr>
          <p:spPr>
            <a:xfrm>
              <a:off x="-1" y="-1"/>
              <a:ext cx="2207702" cy="818402"/>
            </a:xfrm>
            <a:prstGeom prst="rect">
              <a:avLst/>
            </a:prstGeom>
            <a:noFill/>
            <a:ln w="28575" cap="flat">
              <a:solidFill>
                <a:srgbClr val="E06666"/>
              </a:solidFill>
              <a:prstDash val="solid"/>
              <a:round/>
            </a:ln>
            <a:effectLst/>
          </p:spPr>
          <p:txBody>
            <a:bodyPr wrap="square" lIns="0" tIns="0" rIns="0" bIns="0" numCol="1" anchor="ctr">
              <a:noAutofit/>
            </a:bodyPr>
            <a:lstStyle/>
            <a:p>
              <a:pPr>
                <a:defRPr b="1" sz="2600">
                  <a:solidFill>
                    <a:srgbClr val="595959"/>
                  </a:solidFill>
                  <a:latin typeface="Roboto Slab"/>
                  <a:ea typeface="Roboto Slab"/>
                  <a:cs typeface="Roboto Slab"/>
                  <a:sym typeface="Roboto Slab"/>
                </a:defRPr>
              </a:pPr>
            </a:p>
          </p:txBody>
        </p:sp>
        <p:sp>
          <p:nvSpPr>
            <p:cNvPr id="141" name="Source:"/>
            <p:cNvSpPr txBox="1"/>
            <p:nvPr/>
          </p:nvSpPr>
          <p:spPr>
            <a:xfrm>
              <a:off x="-1" y="120925"/>
              <a:ext cx="2207702" cy="5765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b="1" sz="2600">
                  <a:solidFill>
                    <a:srgbClr val="595959"/>
                  </a:solidFill>
                  <a:latin typeface="Roboto Slab"/>
                  <a:ea typeface="Roboto Slab"/>
                  <a:cs typeface="Roboto Slab"/>
                  <a:sym typeface="Roboto Slab"/>
                </a:defRPr>
              </a:lvl1pPr>
            </a:lstStyle>
            <a:p>
              <a:pPr/>
              <a:r>
                <a:t>Source:</a:t>
              </a:r>
            </a:p>
          </p:txBody>
        </p:sp>
      </p:grpSp>
      <p:sp>
        <p:nvSpPr>
          <p:cNvPr id="143" name="Google Shape;111;p17"/>
          <p:cNvSpPr txBox="1"/>
          <p:nvPr/>
        </p:nvSpPr>
        <p:spPr>
          <a:xfrm>
            <a:off x="692274" y="3493375"/>
            <a:ext cx="2587202" cy="2697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endParaRPr sz="1800">
              <a:solidFill>
                <a:srgbClr val="595959"/>
              </a:solidFill>
              <a:latin typeface="Roboto Slab"/>
              <a:ea typeface="Roboto Slab"/>
              <a:cs typeface="Roboto Slab"/>
              <a:sym typeface="Roboto Slab"/>
            </a:endParaRPr>
          </a:p>
          <a:p>
            <a:pPr>
              <a:defRPr sz="1800">
                <a:latin typeface="Roboto Slab"/>
                <a:ea typeface="Roboto Slab"/>
                <a:cs typeface="Roboto Slab"/>
                <a:sym typeface="Roboto Slab"/>
              </a:defRPr>
            </a:pPr>
            <a:r>
              <a:t>1. Phagocytes and other host cells (leukocyte, endothelium, mast cell and</a:t>
            </a:r>
            <a:r>
              <a:rPr>
                <a:solidFill>
                  <a:srgbClr val="595959"/>
                </a:solidFill>
              </a:rPr>
              <a:t> </a:t>
            </a:r>
            <a:r>
              <a:rPr>
                <a:solidFill>
                  <a:srgbClr val="38761D"/>
                </a:solidFill>
              </a:rPr>
              <a:t>macrophages</a:t>
            </a:r>
            <a:r>
              <a:rPr>
                <a:solidFill>
                  <a:srgbClr val="595959"/>
                </a:solidFill>
              </a:rPr>
              <a:t>).</a:t>
            </a:r>
            <a:endParaRPr>
              <a:solidFill>
                <a:srgbClr val="595959"/>
              </a:solidFill>
            </a:endParaRPr>
          </a:p>
          <a:p>
            <a:pPr>
              <a:defRPr sz="1800">
                <a:latin typeface="Roboto Slab"/>
                <a:ea typeface="Roboto Slab"/>
                <a:cs typeface="Roboto Slab"/>
                <a:sym typeface="Roboto Slab"/>
              </a:defRPr>
            </a:pPr>
            <a:r>
              <a:t>2. Plasma proteins.</a:t>
            </a:r>
          </a:p>
          <a:p>
            <a:pPr/>
            <a:endParaRPr sz="1800">
              <a:solidFill>
                <a:srgbClr val="595959"/>
              </a:solidFill>
              <a:latin typeface="Roboto Slab"/>
              <a:ea typeface="Roboto Slab"/>
              <a:cs typeface="Roboto Slab"/>
              <a:sym typeface="Roboto Slab"/>
            </a:endParaRPr>
          </a:p>
        </p:txBody>
      </p:sp>
      <p:sp>
        <p:nvSpPr>
          <p:cNvPr id="144" name="Google Shape;112;p17"/>
          <p:cNvSpPr txBox="1"/>
          <p:nvPr/>
        </p:nvSpPr>
        <p:spPr>
          <a:xfrm>
            <a:off x="288724" y="6120274"/>
            <a:ext cx="3320702" cy="950100"/>
          </a:xfrm>
          <a:prstGeom prst="rect">
            <a:avLst/>
          </a:prstGeom>
          <a:ln w="28575">
            <a:solidFill>
              <a:srgbClr val="E06666"/>
            </a:solidFill>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a:defRPr b="1" sz="2400">
                <a:solidFill>
                  <a:srgbClr val="595959"/>
                </a:solidFill>
                <a:latin typeface="Roboto Slab"/>
                <a:ea typeface="Roboto Slab"/>
                <a:cs typeface="Roboto Slab"/>
                <a:sym typeface="Roboto Slab"/>
              </a:defRPr>
            </a:lvl1pPr>
          </a:lstStyle>
          <a:p>
            <a:pPr/>
            <a:r>
              <a:t>Cells of inflammation</a:t>
            </a:r>
          </a:p>
        </p:txBody>
      </p:sp>
      <p:sp>
        <p:nvSpPr>
          <p:cNvPr id="145" name="Google Shape;113;p17"/>
          <p:cNvSpPr txBox="1"/>
          <p:nvPr>
            <p:ph type="sldNum" sz="quarter" idx="2"/>
          </p:nvPr>
        </p:nvSpPr>
        <p:spPr>
          <a:xfrm>
            <a:off x="83264" y="10340419"/>
            <a:ext cx="287372"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0" name="Google Shape;777;p80"/>
          <p:cNvSpPr txBox="1"/>
          <p:nvPr>
            <p:ph type="title"/>
          </p:nvPr>
        </p:nvSpPr>
        <p:spPr>
          <a:xfrm>
            <a:off x="954724" y="831400"/>
            <a:ext cx="4317901" cy="657901"/>
          </a:xfrm>
          <a:prstGeom prst="rect">
            <a:avLst/>
          </a:prstGeom>
        </p:spPr>
        <p:txBody>
          <a:bodyPr/>
          <a:lstStyle>
            <a:lvl1pPr>
              <a:defRPr sz="2600"/>
            </a:lvl1pPr>
          </a:lstStyle>
          <a:p>
            <a:pPr/>
            <a:r>
              <a:t>Goal of the repair process </a:t>
            </a:r>
          </a:p>
        </p:txBody>
      </p:sp>
      <p:sp>
        <p:nvSpPr>
          <p:cNvPr id="751" name="Google Shape;778;p80"/>
          <p:cNvSpPr txBox="1"/>
          <p:nvPr>
            <p:ph type="body" sz="quarter" idx="1"/>
          </p:nvPr>
        </p:nvSpPr>
        <p:spPr>
          <a:xfrm>
            <a:off x="778699" y="1361424"/>
            <a:ext cx="4207802" cy="3154202"/>
          </a:xfrm>
          <a:prstGeom prst="rect">
            <a:avLst/>
          </a:prstGeom>
        </p:spPr>
        <p:txBody>
          <a:bodyPr/>
          <a:lstStyle/>
          <a:p>
            <a:pPr marL="384047" indent="-341375" defTabSz="768095">
              <a:spcBef>
                <a:spcPts val="500"/>
              </a:spcBef>
              <a:buSzPts val="2300"/>
              <a:defRPr sz="2351"/>
            </a:pPr>
            <a:r>
              <a:t></a:t>
            </a:r>
            <a:r>
              <a:rPr sz="1512">
                <a:latin typeface="Roboto Slab"/>
                <a:ea typeface="Roboto Slab"/>
                <a:cs typeface="Roboto Slab"/>
                <a:sym typeface="Roboto Slab"/>
              </a:rPr>
              <a:t>To </a:t>
            </a:r>
            <a:r>
              <a:rPr sz="1512">
                <a:solidFill>
                  <a:srgbClr val="FF0000"/>
                </a:solidFill>
                <a:latin typeface="Roboto Slab"/>
                <a:ea typeface="Roboto Slab"/>
                <a:cs typeface="Roboto Slab"/>
                <a:sym typeface="Roboto Slab"/>
              </a:rPr>
              <a:t>restore</a:t>
            </a:r>
            <a:r>
              <a:rPr sz="1512">
                <a:latin typeface="Roboto Slab"/>
                <a:ea typeface="Roboto Slab"/>
                <a:cs typeface="Roboto Slab"/>
                <a:sym typeface="Roboto Slab"/>
              </a:rPr>
              <a:t> the tissue to its original state after inflammatory reaction.</a:t>
            </a:r>
            <a:endParaRPr sz="1512">
              <a:latin typeface="Roboto Slab"/>
              <a:ea typeface="Roboto Slab"/>
              <a:cs typeface="Roboto Slab"/>
              <a:sym typeface="Roboto Slab"/>
            </a:endParaRPr>
          </a:p>
          <a:p>
            <a:pPr marL="384047" indent="-288035" defTabSz="768095">
              <a:spcBef>
                <a:spcPts val="0"/>
              </a:spcBef>
              <a:buSzPts val="1500"/>
              <a:buFont typeface="Helvetica"/>
              <a:defRPr sz="1512">
                <a:latin typeface="Roboto Slab"/>
                <a:ea typeface="Roboto Slab"/>
                <a:cs typeface="Roboto Slab"/>
                <a:sym typeface="Roboto Slab"/>
              </a:defRPr>
            </a:pPr>
            <a:r>
              <a:t>Some tissues can be </a:t>
            </a:r>
            <a:r>
              <a:rPr b="1"/>
              <a:t>completely reconstituted </a:t>
            </a:r>
            <a:r>
              <a:t>after injury, such as the repair of bone after a fracture or the regeneration of the surface epithelium in a cutaneous wound.</a:t>
            </a:r>
          </a:p>
          <a:p>
            <a:pPr marL="384047" indent="-288035" defTabSz="768095">
              <a:spcBef>
                <a:spcPts val="0"/>
              </a:spcBef>
              <a:buSzPts val="1500"/>
              <a:buFont typeface="Helvetica"/>
              <a:defRPr sz="1512">
                <a:latin typeface="Roboto Slab"/>
                <a:ea typeface="Roboto Slab"/>
                <a:cs typeface="Roboto Slab"/>
                <a:sym typeface="Roboto Slab"/>
              </a:defRPr>
            </a:pPr>
            <a:r>
              <a:t>For tissues that are </a:t>
            </a:r>
            <a:r>
              <a:rPr b="1"/>
              <a:t>incapable of regeneration</a:t>
            </a:r>
            <a:r>
              <a:t>, repair is accomplished by </a:t>
            </a:r>
            <a:r>
              <a:rPr>
                <a:solidFill>
                  <a:srgbClr val="FF0000"/>
                </a:solidFill>
              </a:rPr>
              <a:t>connective tissue deposition</a:t>
            </a:r>
            <a:r>
              <a:t>, producing a scar.	</a:t>
            </a:r>
            <a:br/>
          </a:p>
        </p:txBody>
      </p:sp>
      <p:sp>
        <p:nvSpPr>
          <p:cNvPr id="752" name="Google Shape;779;p8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3" name="Google Shape;780;p80" descr="Google Shape;780;p80"/>
          <p:cNvPicPr>
            <a:picLocks noChangeAspect="1"/>
          </p:cNvPicPr>
          <p:nvPr/>
        </p:nvPicPr>
        <p:blipFill>
          <a:blip r:embed="rId2">
            <a:extLst/>
          </a:blip>
          <a:stretch>
            <a:fillRect/>
          </a:stretch>
        </p:blipFill>
        <p:spPr>
          <a:xfrm>
            <a:off x="778701" y="5749974"/>
            <a:ext cx="6703976" cy="4713077"/>
          </a:xfrm>
          <a:prstGeom prst="rect">
            <a:avLst/>
          </a:prstGeom>
          <a:ln w="12700">
            <a:miter lim="400000"/>
          </a:ln>
        </p:spPr>
      </p:pic>
      <p:pic>
        <p:nvPicPr>
          <p:cNvPr id="754" name="Google Shape;781;p80" descr="Google Shape;781;p80"/>
          <p:cNvPicPr>
            <a:picLocks noChangeAspect="1"/>
          </p:cNvPicPr>
          <p:nvPr/>
        </p:nvPicPr>
        <p:blipFill>
          <a:blip r:embed="rId3">
            <a:extLst/>
          </a:blip>
          <a:stretch>
            <a:fillRect/>
          </a:stretch>
        </p:blipFill>
        <p:spPr>
          <a:xfrm>
            <a:off x="4986499" y="2051749"/>
            <a:ext cx="2618751" cy="33589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6" name="Google Shape;786;p8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57" name="Google Shape;787;p81" descr="Google Shape;787;p81"/>
          <p:cNvPicPr>
            <a:picLocks noChangeAspect="1"/>
          </p:cNvPicPr>
          <p:nvPr/>
        </p:nvPicPr>
        <p:blipFill>
          <a:blip r:embed="rId2">
            <a:extLst/>
          </a:blip>
          <a:stretch>
            <a:fillRect/>
          </a:stretch>
        </p:blipFill>
        <p:spPr>
          <a:xfrm>
            <a:off x="0" y="1107657"/>
            <a:ext cx="7562100" cy="5505544"/>
          </a:xfrm>
          <a:prstGeom prst="rect">
            <a:avLst/>
          </a:prstGeom>
          <a:ln w="12700">
            <a:miter lim="400000"/>
          </a:ln>
        </p:spPr>
      </p:pic>
      <p:sp>
        <p:nvSpPr>
          <p:cNvPr id="758" name="Google Shape;788;p81"/>
          <p:cNvSpPr txBox="1"/>
          <p:nvPr/>
        </p:nvSpPr>
        <p:spPr>
          <a:xfrm>
            <a:off x="5033624" y="6714900"/>
            <a:ext cx="2375401" cy="2468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500">
                <a:solidFill>
                  <a:srgbClr val="666666"/>
                </a:solidFill>
                <a:latin typeface="Roboto Slab"/>
                <a:ea typeface="Roboto Slab"/>
                <a:cs typeface="Roboto Slab"/>
                <a:sym typeface="Roboto Slab"/>
              </a:defRPr>
            </a:pPr>
            <a:r>
              <a:t>If damage persists, inflammation becomes chronic, and tissue damage and repair may occur concurrently. Connective tissue deposition in these conditions is usually referred to as fibrosis.</a:t>
            </a:r>
            <a:b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0" name="Google Shape;793;p82"/>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61" name="Google Shape;794;p82"/>
          <p:cNvSpPr txBox="1"/>
          <p:nvPr>
            <p:ph type="title"/>
          </p:nvPr>
        </p:nvSpPr>
        <p:spPr>
          <a:xfrm>
            <a:off x="1063250" y="530374"/>
            <a:ext cx="5956800" cy="977702"/>
          </a:xfrm>
          <a:prstGeom prst="rect">
            <a:avLst/>
          </a:prstGeom>
        </p:spPr>
        <p:txBody>
          <a:bodyPr/>
          <a:lstStyle/>
          <a:p>
            <a:pPr defTabSz="530351">
              <a:defRPr sz="1508"/>
            </a:pPr>
            <a:r>
              <a:t>The differences between the various cell in regenerative abilities types</a:t>
            </a:r>
            <a:br/>
          </a:p>
        </p:txBody>
      </p:sp>
      <p:sp>
        <p:nvSpPr>
          <p:cNvPr id="762" name="Google Shape;795;p82"/>
          <p:cNvSpPr txBox="1"/>
          <p:nvPr/>
        </p:nvSpPr>
        <p:spPr>
          <a:xfrm>
            <a:off x="1063250" y="1513149"/>
            <a:ext cx="5956800" cy="741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sz="1800">
                <a:latin typeface="Roboto Slab"/>
                <a:ea typeface="Roboto Slab"/>
                <a:cs typeface="Roboto Slab"/>
                <a:sym typeface="Roboto Slab"/>
              </a:defRPr>
            </a:lvl1pPr>
          </a:lstStyle>
          <a:p>
            <a:pPr/>
            <a:r>
              <a:t>Repair by tissue regeneration or healing depend on cell type.</a:t>
            </a:r>
          </a:p>
        </p:txBody>
      </p:sp>
      <p:graphicFrame>
        <p:nvGraphicFramePr>
          <p:cNvPr id="763" name="Google Shape;796;p82"/>
          <p:cNvGraphicFramePr/>
          <p:nvPr/>
        </p:nvGraphicFramePr>
        <p:xfrm>
          <a:off x="971599" y="2222083"/>
          <a:ext cx="6140102" cy="321925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442325"/>
                <a:gridCol w="4697775"/>
              </a:tblGrid>
              <a:tr h="426775">
                <a:tc>
                  <a:txBody>
                    <a:bodyPr/>
                    <a:lstStyle/>
                    <a:p>
                      <a:pPr algn="l">
                        <a:defRPr sz="1800"/>
                      </a:pPr>
                      <a:r>
                        <a:rPr>
                          <a:latin typeface="Roboto Slab"/>
                          <a:ea typeface="Roboto Slab"/>
                          <a:cs typeface="Roboto Slab"/>
                        </a:rPr>
                        <a:t>Cell type </a:t>
                      </a:r>
                    </a:p>
                  </a:txBody>
                  <a:tcPr marL="91425" marR="91425" marT="91425" marB="91425" anchor="t" anchorCtr="0" horzOverflow="overflow"/>
                </a:tc>
                <a:tc>
                  <a:txBody>
                    <a:bodyPr/>
                    <a:lstStyle/>
                    <a:p>
                      <a:pPr algn="l">
                        <a:defRPr sz="1800"/>
                      </a:pPr>
                      <a:r>
                        <a:rPr>
                          <a:latin typeface="Roboto Slab"/>
                          <a:ea typeface="Roboto Slab"/>
                          <a:cs typeface="Roboto Slab"/>
                        </a:rPr>
                        <a:t>Regenerative abilities </a:t>
                      </a:r>
                    </a:p>
                  </a:txBody>
                  <a:tcPr marL="91425" marR="91425" marT="91425" marB="91425" anchor="t" anchorCtr="0" horzOverflow="overflow"/>
                </a:tc>
              </a:tr>
              <a:tr h="940374">
                <a:tc>
                  <a:txBody>
                    <a:bodyPr/>
                    <a:lstStyle/>
                    <a:p>
                      <a:pPr algn="l">
                        <a:defRPr sz="1400">
                          <a:sym typeface="Arial"/>
                        </a:defRPr>
                      </a:pPr>
                      <a:endParaRPr sz="1800">
                        <a:latin typeface="Roboto Slab"/>
                        <a:ea typeface="Roboto Slab"/>
                        <a:cs typeface="Roboto Slab"/>
                        <a:sym typeface="Roboto Slab"/>
                      </a:endParaRPr>
                    </a:p>
                    <a:p>
                      <a:pPr algn="l">
                        <a:defRPr sz="1800">
                          <a:solidFill>
                            <a:srgbClr val="FF0000"/>
                          </a:solidFill>
                          <a:latin typeface="Roboto Slab"/>
                          <a:ea typeface="Roboto Slab"/>
                          <a:cs typeface="Roboto Slab"/>
                        </a:defRPr>
                      </a:pPr>
                      <a:r>
                        <a:t>Labile cells</a:t>
                      </a:r>
                    </a:p>
                  </a:txBody>
                  <a:tcPr marL="91425" marR="91425" marT="91425" marB="91425" anchor="t" anchorCtr="0" horzOverflow="overflow"/>
                </a:tc>
                <a:tc>
                  <a:txBody>
                    <a:bodyPr/>
                    <a:lstStyle/>
                    <a:p>
                      <a:pPr algn="l">
                        <a:defRPr sz="1800">
                          <a:latin typeface="Roboto Slab"/>
                          <a:ea typeface="Roboto Slab"/>
                          <a:cs typeface="Roboto Slab"/>
                        </a:defRPr>
                      </a:pPr>
                      <a:r>
                        <a:t>continue to </a:t>
                      </a:r>
                      <a:r>
                        <a:rPr>
                          <a:solidFill>
                            <a:srgbClr val="FF0000"/>
                          </a:solidFill>
                        </a:rPr>
                        <a:t>proliferate throughout life</a:t>
                      </a:r>
                      <a:r>
                        <a:t>: </a:t>
                      </a:r>
                    </a:p>
                    <a:p>
                      <a:pPr algn="l">
                        <a:defRPr sz="1800">
                          <a:latin typeface="Roboto Slab"/>
                          <a:ea typeface="Roboto Slab"/>
                          <a:cs typeface="Roboto Slab"/>
                        </a:defRPr>
                      </a:pPr>
                      <a:r>
                        <a:t>squamous, columnar, transitional epithelia; hematopoietic and  lymphoid tissues.</a:t>
                      </a:r>
                    </a:p>
                  </a:txBody>
                  <a:tcPr marL="91425" marR="91425" marT="91425" marB="91425" anchor="t" anchorCtr="0" horzOverflow="overflow"/>
                </a:tc>
              </a:tr>
              <a:tr h="1197175">
                <a:tc>
                  <a:txBody>
                    <a:bodyPr/>
                    <a:lstStyle/>
                    <a:p>
                      <a:pPr algn="l">
                        <a:defRPr sz="1400">
                          <a:sym typeface="Arial"/>
                        </a:defRPr>
                      </a:pPr>
                      <a:endParaRPr sz="1800">
                        <a:latin typeface="Roboto Slab"/>
                        <a:ea typeface="Roboto Slab"/>
                        <a:cs typeface="Roboto Slab"/>
                        <a:sym typeface="Roboto Slab"/>
                      </a:endParaRPr>
                    </a:p>
                    <a:p>
                      <a:pPr algn="l">
                        <a:defRPr sz="1800">
                          <a:solidFill>
                            <a:srgbClr val="FF0000"/>
                          </a:solidFill>
                          <a:latin typeface="Roboto Slab"/>
                          <a:ea typeface="Roboto Slab"/>
                          <a:cs typeface="Roboto Slab"/>
                        </a:defRPr>
                      </a:pPr>
                      <a:r>
                        <a:t>Stable cells</a:t>
                      </a:r>
                    </a:p>
                  </a:txBody>
                  <a:tcPr marL="91425" marR="91425" marT="91425" marB="91425" anchor="t" anchorCtr="0" horzOverflow="overflow"/>
                </a:tc>
                <a:tc>
                  <a:txBody>
                    <a:bodyPr/>
                    <a:lstStyle/>
                    <a:p>
                      <a:pPr algn="l">
                        <a:defRPr sz="1800">
                          <a:solidFill>
                            <a:srgbClr val="FF0000"/>
                          </a:solidFill>
                          <a:latin typeface="Roboto Slab"/>
                          <a:ea typeface="Roboto Slab"/>
                          <a:cs typeface="Roboto Slab"/>
                        </a:defRPr>
                      </a:pPr>
                      <a:r>
                        <a:t>retain the capacity of proliferation</a:t>
                      </a:r>
                      <a:r>
                        <a:rPr>
                          <a:solidFill>
                            <a:srgbClr val="000000"/>
                          </a:solidFill>
                        </a:rPr>
                        <a:t> but they don’t replicate normally: parenchymal cells of all glandular organs &amp; mesenchymal cells.</a:t>
                      </a:r>
                    </a:p>
                  </a:txBody>
                  <a:tcPr marL="91425" marR="91425" marT="91425" marB="91425" anchor="t" anchorCtr="0" horzOverflow="overflow"/>
                </a:tc>
              </a:tr>
              <a:tr h="654925">
                <a:tc>
                  <a:txBody>
                    <a:bodyPr/>
                    <a:lstStyle/>
                    <a:p>
                      <a:pPr algn="l">
                        <a:defRPr sz="1800"/>
                      </a:pPr>
                      <a:r>
                        <a:rPr>
                          <a:solidFill>
                            <a:srgbClr val="FF0000"/>
                          </a:solidFill>
                          <a:latin typeface="Roboto Slab"/>
                          <a:ea typeface="Roboto Slab"/>
                          <a:cs typeface="Roboto Slab"/>
                        </a:rPr>
                        <a:t>Permanent cells</a:t>
                      </a:r>
                    </a:p>
                  </a:txBody>
                  <a:tcPr marL="91425" marR="91425" marT="91425" marB="91425" anchor="t" anchorCtr="0" horzOverflow="overflow"/>
                </a:tc>
                <a:tc>
                  <a:txBody>
                    <a:bodyPr/>
                    <a:lstStyle/>
                    <a:p>
                      <a:pPr algn="l">
                        <a:defRPr sz="1800">
                          <a:solidFill>
                            <a:srgbClr val="FF0000"/>
                          </a:solidFill>
                          <a:latin typeface="Roboto Slab"/>
                          <a:ea typeface="Roboto Slab"/>
                          <a:cs typeface="Roboto Slab"/>
                        </a:defRPr>
                      </a:pPr>
                      <a:r>
                        <a:t>cannot reproduce</a:t>
                      </a:r>
                      <a:r>
                        <a:rPr>
                          <a:solidFill>
                            <a:srgbClr val="000000"/>
                          </a:solidFill>
                        </a:rPr>
                        <a:t> themselves after birth: neurons, cardiac muscle cells.</a:t>
                      </a:r>
                    </a:p>
                  </a:txBody>
                  <a:tcPr marL="91425" marR="91425" marT="91425" marB="91425" anchor="t" anchorCtr="0" horzOverflow="overflow"/>
                </a:tc>
              </a:tr>
            </a:tbl>
          </a:graphicData>
        </a:graphic>
      </p:graphicFrame>
      <p:pic>
        <p:nvPicPr>
          <p:cNvPr id="764" name="Google Shape;797;p82" descr="Google Shape;797;p82"/>
          <p:cNvPicPr>
            <a:picLocks noChangeAspect="1"/>
          </p:cNvPicPr>
          <p:nvPr/>
        </p:nvPicPr>
        <p:blipFill>
          <a:blip r:embed="rId2">
            <a:extLst/>
          </a:blip>
          <a:stretch>
            <a:fillRect/>
          </a:stretch>
        </p:blipFill>
        <p:spPr>
          <a:xfrm>
            <a:off x="1076150" y="6098785"/>
            <a:ext cx="5931002" cy="427380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6" name="Google Shape;802;p8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67" name="Google Shape;803;p83"/>
          <p:cNvSpPr txBox="1"/>
          <p:nvPr>
            <p:ph type="title"/>
          </p:nvPr>
        </p:nvSpPr>
        <p:spPr>
          <a:xfrm>
            <a:off x="441124" y="922574"/>
            <a:ext cx="6237602" cy="679802"/>
          </a:xfrm>
          <a:prstGeom prst="rect">
            <a:avLst/>
          </a:prstGeom>
        </p:spPr>
        <p:txBody>
          <a:bodyPr/>
          <a:lstStyle/>
          <a:p>
            <a:pPr defTabSz="365760">
              <a:defRPr sz="1040"/>
            </a:pPr>
            <a:r>
              <a:t>Examples of labile cells: STEM CELLS</a:t>
            </a:r>
            <a:br/>
          </a:p>
        </p:txBody>
      </p:sp>
      <p:pic>
        <p:nvPicPr>
          <p:cNvPr id="768" name="Google Shape;804;p83" descr="Google Shape;804;p83"/>
          <p:cNvPicPr>
            <a:picLocks noChangeAspect="1"/>
          </p:cNvPicPr>
          <p:nvPr/>
        </p:nvPicPr>
        <p:blipFill>
          <a:blip r:embed="rId2">
            <a:extLst/>
          </a:blip>
          <a:stretch>
            <a:fillRect/>
          </a:stretch>
        </p:blipFill>
        <p:spPr>
          <a:xfrm>
            <a:off x="219949" y="2352437"/>
            <a:ext cx="3657376" cy="2254551"/>
          </a:xfrm>
          <a:prstGeom prst="rect">
            <a:avLst/>
          </a:prstGeom>
          <a:ln w="12700">
            <a:miter lim="400000"/>
          </a:ln>
        </p:spPr>
      </p:pic>
      <p:pic>
        <p:nvPicPr>
          <p:cNvPr id="769" name="Google Shape;805;p83" descr="Google Shape;805;p83"/>
          <p:cNvPicPr>
            <a:picLocks noChangeAspect="1"/>
          </p:cNvPicPr>
          <p:nvPr/>
        </p:nvPicPr>
        <p:blipFill>
          <a:blip r:embed="rId3">
            <a:extLst/>
          </a:blip>
          <a:stretch>
            <a:fillRect/>
          </a:stretch>
        </p:blipFill>
        <p:spPr>
          <a:xfrm>
            <a:off x="3994150" y="2279175"/>
            <a:ext cx="3431150" cy="2401075"/>
          </a:xfrm>
          <a:prstGeom prst="rect">
            <a:avLst/>
          </a:prstGeom>
          <a:ln w="12700">
            <a:miter lim="400000"/>
          </a:ln>
        </p:spPr>
      </p:pic>
      <p:pic>
        <p:nvPicPr>
          <p:cNvPr id="770" name="Google Shape;806;p83" descr="Google Shape;806;p83"/>
          <p:cNvPicPr>
            <a:picLocks noChangeAspect="1"/>
          </p:cNvPicPr>
          <p:nvPr/>
        </p:nvPicPr>
        <p:blipFill>
          <a:blip r:embed="rId4">
            <a:extLst/>
          </a:blip>
          <a:stretch>
            <a:fillRect/>
          </a:stretch>
        </p:blipFill>
        <p:spPr>
          <a:xfrm>
            <a:off x="219938" y="4996400"/>
            <a:ext cx="3431150" cy="2545501"/>
          </a:xfrm>
          <a:prstGeom prst="rect">
            <a:avLst/>
          </a:prstGeom>
          <a:ln w="12700">
            <a:miter lim="400000"/>
          </a:ln>
        </p:spPr>
      </p:pic>
      <p:pic>
        <p:nvPicPr>
          <p:cNvPr id="771" name="Google Shape;807;p83" descr="Google Shape;807;p83"/>
          <p:cNvPicPr>
            <a:picLocks noChangeAspect="1"/>
          </p:cNvPicPr>
          <p:nvPr/>
        </p:nvPicPr>
        <p:blipFill>
          <a:blip r:embed="rId5">
            <a:extLst/>
          </a:blip>
          <a:stretch>
            <a:fillRect/>
          </a:stretch>
        </p:blipFill>
        <p:spPr>
          <a:xfrm>
            <a:off x="3865250" y="4953175"/>
            <a:ext cx="3688951" cy="2631951"/>
          </a:xfrm>
          <a:prstGeom prst="rect">
            <a:avLst/>
          </a:prstGeom>
          <a:ln w="12700">
            <a:miter lim="400000"/>
          </a:ln>
        </p:spPr>
      </p:pic>
      <p:sp>
        <p:nvSpPr>
          <p:cNvPr id="772" name="Google Shape;808;p83"/>
          <p:cNvSpPr txBox="1"/>
          <p:nvPr/>
        </p:nvSpPr>
        <p:spPr>
          <a:xfrm>
            <a:off x="697074" y="5933549"/>
            <a:ext cx="985502" cy="38023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r>
              <a:t>Bile duct</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4" name="Google Shape;813;p84"/>
          <p:cNvSpPr txBox="1"/>
          <p:nvPr>
            <p:ph type="title"/>
          </p:nvPr>
        </p:nvSpPr>
        <p:spPr>
          <a:xfrm>
            <a:off x="987825" y="682910"/>
            <a:ext cx="4288200" cy="621002"/>
          </a:xfrm>
          <a:prstGeom prst="rect">
            <a:avLst/>
          </a:prstGeom>
        </p:spPr>
        <p:txBody>
          <a:bodyPr/>
          <a:lstStyle>
            <a:lvl1pPr defTabSz="832104">
              <a:defRPr sz="2366"/>
            </a:lvl1pPr>
          </a:lstStyle>
          <a:p>
            <a:pPr/>
            <a:r>
              <a:t>The mechanism of repair </a:t>
            </a:r>
          </a:p>
        </p:txBody>
      </p:sp>
      <p:sp>
        <p:nvSpPr>
          <p:cNvPr id="775" name="Google Shape;814;p84"/>
          <p:cNvSpPr txBox="1"/>
          <p:nvPr>
            <p:ph type="body" sz="quarter" idx="1"/>
          </p:nvPr>
        </p:nvSpPr>
        <p:spPr>
          <a:xfrm>
            <a:off x="1078474" y="1400249"/>
            <a:ext cx="6049801" cy="1443602"/>
          </a:xfrm>
          <a:prstGeom prst="rect">
            <a:avLst/>
          </a:prstGeom>
        </p:spPr>
        <p:txBody>
          <a:bodyPr/>
          <a:lstStyle/>
          <a:p>
            <a:pPr marL="0" indent="0" defTabSz="365760">
              <a:spcBef>
                <a:spcPts val="200"/>
              </a:spcBef>
              <a:buSzTx/>
              <a:buNone/>
              <a:defRPr sz="720">
                <a:latin typeface="Roboto Slab"/>
                <a:ea typeface="Roboto Slab"/>
                <a:cs typeface="Roboto Slab"/>
                <a:sym typeface="Roboto Slab"/>
              </a:defRPr>
            </a:pPr>
            <a:r>
              <a:t>Healing is usually a tissue response to:</a:t>
            </a:r>
          </a:p>
          <a:p>
            <a:pPr marL="182880" indent="-137160" defTabSz="365760">
              <a:spcBef>
                <a:spcPts val="200"/>
              </a:spcBef>
              <a:buSzPts val="700"/>
              <a:buFont typeface="Helvetica"/>
              <a:defRPr sz="720">
                <a:latin typeface="Roboto Slab"/>
                <a:ea typeface="Roboto Slab"/>
                <a:cs typeface="Roboto Slab"/>
                <a:sym typeface="Roboto Slab"/>
              </a:defRPr>
            </a:pPr>
            <a:r>
              <a:t>A </a:t>
            </a:r>
            <a:r>
              <a:rPr>
                <a:solidFill>
                  <a:srgbClr val="FF0000"/>
                </a:solidFill>
              </a:rPr>
              <a:t>wound</a:t>
            </a:r>
            <a:r>
              <a:t> (commonly in the skin). </a:t>
            </a:r>
          </a:p>
          <a:p>
            <a:pPr marL="182880" indent="-137160" defTabSz="365760">
              <a:spcBef>
                <a:spcPts val="0"/>
              </a:spcBef>
              <a:buSzPts val="700"/>
              <a:buFont typeface="Helvetica"/>
              <a:defRPr sz="720">
                <a:latin typeface="Roboto Slab"/>
                <a:ea typeface="Roboto Slab"/>
                <a:cs typeface="Roboto Slab"/>
                <a:sym typeface="Roboto Slab"/>
              </a:defRPr>
            </a:pPr>
            <a:r>
              <a:t>An </a:t>
            </a:r>
            <a:r>
              <a:rPr>
                <a:solidFill>
                  <a:srgbClr val="FF0000"/>
                </a:solidFill>
              </a:rPr>
              <a:t>inflammatory processes</a:t>
            </a:r>
            <a:r>
              <a:t> in internal organs.</a:t>
            </a:r>
          </a:p>
          <a:p>
            <a:pPr marL="182880" indent="-137160" defTabSz="365760">
              <a:spcBef>
                <a:spcPts val="0"/>
              </a:spcBef>
              <a:buSzPts val="700"/>
              <a:buFont typeface="Helvetica"/>
              <a:defRPr sz="720">
                <a:solidFill>
                  <a:srgbClr val="FF0000"/>
                </a:solidFill>
                <a:latin typeface="Roboto Slab"/>
                <a:ea typeface="Roboto Slab"/>
                <a:cs typeface="Roboto Slab"/>
                <a:sym typeface="Roboto Slab"/>
              </a:defRPr>
            </a:pPr>
            <a:r>
              <a:t>Cell necrosis</a:t>
            </a:r>
            <a:r>
              <a:rPr>
                <a:solidFill>
                  <a:srgbClr val="111111"/>
                </a:solidFill>
              </a:rPr>
              <a:t> in organs incapable of regeneration.</a:t>
            </a:r>
          </a:p>
          <a:p>
            <a:pPr marL="0" indent="0" defTabSz="365760">
              <a:spcBef>
                <a:spcPts val="200"/>
              </a:spcBef>
              <a:buSzTx/>
              <a:buNone/>
              <a:defRPr sz="1120"/>
            </a:pPr>
            <a:endParaRPr sz="720">
              <a:latin typeface="Roboto Slab"/>
              <a:ea typeface="Roboto Slab"/>
              <a:cs typeface="Roboto Slab"/>
              <a:sym typeface="Roboto Slab"/>
            </a:endParaRPr>
          </a:p>
          <a:p>
            <a:pPr marL="0" indent="0" defTabSz="365760">
              <a:spcBef>
                <a:spcPts val="200"/>
              </a:spcBef>
              <a:buSzTx/>
              <a:buNone/>
              <a:defRPr sz="1120"/>
            </a:pPr>
            <a:endParaRPr sz="720">
              <a:latin typeface="Roboto Slab"/>
              <a:ea typeface="Roboto Slab"/>
              <a:cs typeface="Roboto Slab"/>
              <a:sym typeface="Roboto Slab"/>
            </a:endParaRPr>
          </a:p>
          <a:p>
            <a:pPr marL="0" indent="0" defTabSz="365760">
              <a:spcBef>
                <a:spcPts val="200"/>
              </a:spcBef>
              <a:buSzTx/>
              <a:buNone/>
              <a:defRPr sz="1120"/>
            </a:pPr>
            <a:endParaRPr sz="720">
              <a:latin typeface="Roboto Slab"/>
              <a:ea typeface="Roboto Slab"/>
              <a:cs typeface="Roboto Slab"/>
              <a:sym typeface="Roboto Slab"/>
            </a:endParaRPr>
          </a:p>
          <a:p>
            <a:pPr marL="0" indent="0" defTabSz="365760">
              <a:spcBef>
                <a:spcPts val="200"/>
              </a:spcBef>
              <a:buSzTx/>
              <a:buNone/>
              <a:defRPr sz="1120"/>
            </a:pPr>
            <a:endParaRPr sz="720">
              <a:latin typeface="Roboto Slab"/>
              <a:ea typeface="Roboto Slab"/>
              <a:cs typeface="Roboto Slab"/>
              <a:sym typeface="Roboto Slab"/>
            </a:endParaRPr>
          </a:p>
          <a:p>
            <a:pPr marL="0" indent="0" defTabSz="365760">
              <a:spcBef>
                <a:spcPts val="200"/>
              </a:spcBef>
              <a:buSzTx/>
              <a:buNone/>
              <a:defRPr sz="1120"/>
            </a:pPr>
            <a:endParaRPr sz="720">
              <a:latin typeface="Roboto Slab"/>
              <a:ea typeface="Roboto Slab"/>
              <a:cs typeface="Roboto Slab"/>
              <a:sym typeface="Roboto Slab"/>
            </a:endParaRPr>
          </a:p>
          <a:p>
            <a:pPr marL="0" indent="0" defTabSz="365760">
              <a:spcBef>
                <a:spcPts val="200"/>
              </a:spcBef>
              <a:buSzTx/>
              <a:buNone/>
              <a:defRPr sz="1120"/>
            </a:pPr>
            <a:endParaRPr sz="720">
              <a:latin typeface="Roboto Slab"/>
              <a:ea typeface="Roboto Slab"/>
              <a:cs typeface="Roboto Slab"/>
              <a:sym typeface="Roboto Slab"/>
            </a:endParaRPr>
          </a:p>
          <a:p>
            <a:pPr marL="0" indent="0" defTabSz="365760">
              <a:spcBef>
                <a:spcPts val="200"/>
              </a:spcBef>
              <a:buSzTx/>
              <a:buNone/>
              <a:defRPr sz="1120"/>
            </a:pPr>
            <a:endParaRPr sz="720">
              <a:latin typeface="Roboto Slab"/>
              <a:ea typeface="Roboto Slab"/>
              <a:cs typeface="Roboto Slab"/>
              <a:sym typeface="Roboto Slab"/>
            </a:endParaRPr>
          </a:p>
          <a:p>
            <a:pPr marL="0" indent="0" defTabSz="365760">
              <a:spcBef>
                <a:spcPts val="200"/>
              </a:spcBef>
              <a:buSzTx/>
              <a:buNone/>
              <a:defRPr sz="1120"/>
            </a:pPr>
            <a:endParaRPr sz="720">
              <a:latin typeface="Roboto Slab"/>
              <a:ea typeface="Roboto Slab"/>
              <a:cs typeface="Roboto Slab"/>
              <a:sym typeface="Roboto Slab"/>
            </a:endParaRPr>
          </a:p>
          <a:p>
            <a:pPr marL="0" indent="0" defTabSz="365760">
              <a:spcBef>
                <a:spcPts val="200"/>
              </a:spcBef>
              <a:buSzTx/>
              <a:buNone/>
              <a:defRPr sz="720">
                <a:latin typeface="Roboto Slab"/>
                <a:ea typeface="Roboto Slab"/>
                <a:cs typeface="Roboto Slab"/>
                <a:sym typeface="Roboto Slab"/>
              </a:defRPr>
            </a:pPr>
            <a:br/>
          </a:p>
        </p:txBody>
      </p:sp>
      <p:sp>
        <p:nvSpPr>
          <p:cNvPr id="776" name="Google Shape;815;p8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777" name="Google Shape;816;p84" descr="Google Shape;816;p84"/>
          <p:cNvPicPr>
            <a:picLocks noChangeAspect="1"/>
          </p:cNvPicPr>
          <p:nvPr/>
        </p:nvPicPr>
        <p:blipFill>
          <a:blip r:embed="rId2">
            <a:extLst/>
          </a:blip>
          <a:stretch>
            <a:fillRect/>
          </a:stretch>
        </p:blipFill>
        <p:spPr>
          <a:xfrm>
            <a:off x="3557299" y="2843850"/>
            <a:ext cx="3944647" cy="1658001"/>
          </a:xfrm>
          <a:prstGeom prst="rect">
            <a:avLst/>
          </a:prstGeom>
          <a:ln w="12700">
            <a:miter lim="400000"/>
          </a:ln>
        </p:spPr>
      </p:pic>
      <p:sp>
        <p:nvSpPr>
          <p:cNvPr id="778" name="Google Shape;817;p84"/>
          <p:cNvSpPr txBox="1"/>
          <p:nvPr/>
        </p:nvSpPr>
        <p:spPr>
          <a:xfrm>
            <a:off x="1078474" y="5624424"/>
            <a:ext cx="3800702" cy="3586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spcBef>
                <a:spcPts val="600"/>
              </a:spcBef>
            </a:pPr>
            <a:endParaRPr sz="1800">
              <a:solidFill>
                <a:srgbClr val="111111"/>
              </a:solidFill>
              <a:latin typeface="Roboto Slab"/>
              <a:ea typeface="Roboto Slab"/>
              <a:cs typeface="Roboto Slab"/>
              <a:sym typeface="Roboto Slab"/>
            </a:endParaRPr>
          </a:p>
          <a:p>
            <a:pPr>
              <a:spcBef>
                <a:spcPts val="600"/>
              </a:spcBef>
              <a:defRPr sz="1800">
                <a:solidFill>
                  <a:srgbClr val="111111"/>
                </a:solidFill>
                <a:latin typeface="Roboto Slab"/>
                <a:ea typeface="Roboto Slab"/>
                <a:cs typeface="Roboto Slab"/>
                <a:sym typeface="Roboto Slab"/>
              </a:defRPr>
            </a:pPr>
            <a:r>
              <a:t>• </a:t>
            </a:r>
            <a:r>
              <a:rPr b="1"/>
              <a:t>Repair begins early</a:t>
            </a:r>
            <a:r>
              <a:t> in inflammation.</a:t>
            </a:r>
          </a:p>
          <a:p>
            <a:pPr>
              <a:spcBef>
                <a:spcPts val="600"/>
              </a:spcBef>
              <a:defRPr sz="1800">
                <a:solidFill>
                  <a:srgbClr val="111111"/>
                </a:solidFill>
                <a:latin typeface="Roboto Slab"/>
                <a:ea typeface="Roboto Slab"/>
                <a:cs typeface="Roboto Slab"/>
                <a:sym typeface="Roboto Slab"/>
              </a:defRPr>
            </a:pPr>
            <a:r>
              <a:t>• At site of inflammation, fibroblasts and vascular endothelial cells begin proliferating to form a specialized type of tissue</a:t>
            </a:r>
            <a:r>
              <a:rPr b="1"/>
              <a:t> (hallmark of healing) </a:t>
            </a:r>
            <a:r>
              <a:t>called:</a:t>
            </a:r>
          </a:p>
          <a:p>
            <a:pPr>
              <a:spcBef>
                <a:spcPts val="600"/>
              </a:spcBef>
              <a:defRPr sz="1800">
                <a:solidFill>
                  <a:srgbClr val="111111"/>
                </a:solidFill>
                <a:latin typeface="Roboto Slab"/>
                <a:ea typeface="Roboto Slab"/>
                <a:cs typeface="Roboto Slab"/>
                <a:sym typeface="Roboto Slab"/>
              </a:defRPr>
            </a:pPr>
            <a:r>
              <a:t>	      </a:t>
            </a:r>
            <a:r>
              <a:rPr b="1" sz="2000">
                <a:solidFill>
                  <a:srgbClr val="FF0000"/>
                </a:solidFill>
              </a:rPr>
              <a:t>granulation tissue</a:t>
            </a:r>
            <a:endParaRPr b="1" sz="2000">
              <a:solidFill>
                <a:srgbClr val="FF0000"/>
              </a:solidFill>
            </a:endParaRPr>
          </a:p>
          <a:p>
            <a:pPr>
              <a:spcBef>
                <a:spcPts val="600"/>
              </a:spcBef>
              <a:defRPr sz="1800">
                <a:solidFill>
                  <a:srgbClr val="111111"/>
                </a:solidFill>
                <a:latin typeface="Roboto Slab"/>
                <a:ea typeface="Roboto Slab"/>
                <a:cs typeface="Roboto Slab"/>
                <a:sym typeface="Roboto Slab"/>
              </a:defRPr>
            </a:pPr>
            <a:r>
              <a:t>• The process is called </a:t>
            </a:r>
            <a:r>
              <a:rPr>
                <a:solidFill>
                  <a:srgbClr val="FF0000"/>
                </a:solidFill>
              </a:rPr>
              <a:t>organization.</a:t>
            </a:r>
            <a:r>
              <a:t>	</a:t>
            </a:r>
          </a:p>
        </p:txBody>
      </p:sp>
      <p:pic>
        <p:nvPicPr>
          <p:cNvPr id="779" name="Google Shape;818;p84" descr="Google Shape;818;p84"/>
          <p:cNvPicPr>
            <a:picLocks noChangeAspect="1"/>
          </p:cNvPicPr>
          <p:nvPr/>
        </p:nvPicPr>
        <p:blipFill>
          <a:blip r:embed="rId3">
            <a:extLst/>
          </a:blip>
          <a:stretch>
            <a:fillRect/>
          </a:stretch>
        </p:blipFill>
        <p:spPr>
          <a:xfrm>
            <a:off x="4879175" y="5040036"/>
            <a:ext cx="2622776" cy="3996601"/>
          </a:xfrm>
          <a:prstGeom prst="rect">
            <a:avLst/>
          </a:prstGeom>
          <a:ln w="12700">
            <a:miter lim="400000"/>
          </a:ln>
        </p:spPr>
      </p:pic>
      <p:pic>
        <p:nvPicPr>
          <p:cNvPr id="780" name="Google Shape;819;p84" descr="Google Shape;819;p84"/>
          <p:cNvPicPr>
            <a:picLocks noChangeAspect="1"/>
          </p:cNvPicPr>
          <p:nvPr/>
        </p:nvPicPr>
        <p:blipFill>
          <a:blip r:embed="rId4">
            <a:extLst/>
          </a:blip>
          <a:stretch>
            <a:fillRect/>
          </a:stretch>
        </p:blipFill>
        <p:spPr>
          <a:xfrm>
            <a:off x="3213749" y="9128694"/>
            <a:ext cx="4288201" cy="1458119"/>
          </a:xfrm>
          <a:prstGeom prst="rect">
            <a:avLst/>
          </a:prstGeom>
          <a:ln w="12700">
            <a:miter lim="400000"/>
          </a:ln>
        </p:spPr>
      </p:pic>
      <p:grpSp>
        <p:nvGrpSpPr>
          <p:cNvPr id="783" name="Google Shape;820;p84"/>
          <p:cNvGrpSpPr/>
          <p:nvPr/>
        </p:nvGrpSpPr>
        <p:grpSpPr>
          <a:xfrm>
            <a:off x="3092337" y="4622849"/>
            <a:ext cx="1543502" cy="1640176"/>
            <a:chOff x="0" y="0"/>
            <a:chExt cx="1543500" cy="1640174"/>
          </a:xfrm>
        </p:grpSpPr>
        <p:sp>
          <p:nvSpPr>
            <p:cNvPr id="781" name="Rectangle"/>
            <p:cNvSpPr/>
            <p:nvPr/>
          </p:nvSpPr>
          <p:spPr>
            <a:xfrm>
              <a:off x="0" y="0"/>
              <a:ext cx="1543501" cy="1443601"/>
            </a:xfrm>
            <a:prstGeom prst="rect">
              <a:avLst/>
            </a:prstGeom>
            <a:noFill/>
            <a:ln w="9525" cap="flat">
              <a:solidFill>
                <a:srgbClr val="B7B7B7"/>
              </a:solidFill>
              <a:prstDash val="solid"/>
              <a:round/>
            </a:ln>
            <a:effectLst/>
          </p:spPr>
          <p:txBody>
            <a:bodyPr wrap="square" lIns="0" tIns="0" rIns="0" bIns="0" numCol="1" anchor="t">
              <a:noAutofit/>
            </a:bodyPr>
            <a:lstStyle/>
            <a:p>
              <a:pPr/>
            </a:p>
          </p:txBody>
        </p:sp>
        <p:sp>
          <p:nvSpPr>
            <p:cNvPr id="782" name="Healing occur as a response to inflammatory processes in internal organs"/>
            <p:cNvSpPr txBox="1"/>
            <p:nvPr/>
          </p:nvSpPr>
          <p:spPr>
            <a:xfrm>
              <a:off x="0" y="0"/>
              <a:ext cx="1543501" cy="16401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lnSpc>
                  <a:spcPct val="115000"/>
                </a:lnSpc>
                <a:defRPr>
                  <a:solidFill>
                    <a:srgbClr val="666666"/>
                  </a:solidFill>
                  <a:latin typeface="Roboto Slab"/>
                  <a:ea typeface="Roboto Slab"/>
                  <a:cs typeface="Roboto Slab"/>
                  <a:sym typeface="Roboto Slab"/>
                </a:defRPr>
              </a:lvl1pPr>
            </a:lstStyle>
            <a:p>
              <a:pPr/>
              <a:r>
                <a:t>Healing occur as a response to inflammatory processes in internal organs</a:t>
              </a:r>
            </a:p>
          </p:txBody>
        </p:sp>
      </p:grpSp>
      <p:pic>
        <p:nvPicPr>
          <p:cNvPr id="784" name="Google Shape;821;p84" descr="Google Shape;821;p84"/>
          <p:cNvPicPr>
            <a:picLocks noChangeAspect="1"/>
          </p:cNvPicPr>
          <p:nvPr/>
        </p:nvPicPr>
        <p:blipFill>
          <a:blip r:embed="rId5">
            <a:extLst/>
          </a:blip>
          <a:stretch>
            <a:fillRect/>
          </a:stretch>
        </p:blipFill>
        <p:spPr>
          <a:xfrm>
            <a:off x="1165200" y="2843850"/>
            <a:ext cx="1683800" cy="2434825"/>
          </a:xfrm>
          <a:prstGeom prst="rect">
            <a:avLst/>
          </a:prstGeom>
          <a:ln w="12700">
            <a:miter lim="400000"/>
          </a:ln>
        </p:spPr>
      </p:pic>
      <p:sp>
        <p:nvSpPr>
          <p:cNvPr id="785" name="Google Shape;822;p84"/>
          <p:cNvSpPr/>
          <p:nvPr/>
        </p:nvSpPr>
        <p:spPr>
          <a:xfrm rot="15668492">
            <a:off x="2544591" y="5467399"/>
            <a:ext cx="453915" cy="3768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0" y="12150"/>
                </a:lnTo>
                <a:cubicBezTo>
                  <a:pt x="0" y="6931"/>
                  <a:pt x="3512" y="2700"/>
                  <a:pt x="7845" y="2700"/>
                </a:cubicBezTo>
                <a:lnTo>
                  <a:pt x="17117" y="2700"/>
                </a:lnTo>
                <a:lnTo>
                  <a:pt x="17117" y="0"/>
                </a:lnTo>
                <a:lnTo>
                  <a:pt x="21600" y="5400"/>
                </a:lnTo>
                <a:lnTo>
                  <a:pt x="17117" y="10800"/>
                </a:lnTo>
                <a:lnTo>
                  <a:pt x="17117" y="8100"/>
                </a:lnTo>
                <a:lnTo>
                  <a:pt x="7845" y="8100"/>
                </a:lnTo>
                <a:cubicBezTo>
                  <a:pt x="5988" y="8100"/>
                  <a:pt x="4483" y="9913"/>
                  <a:pt x="4483" y="12150"/>
                </a:cubicBezTo>
                <a:lnTo>
                  <a:pt x="4483" y="21600"/>
                </a:lnTo>
                <a:close/>
              </a:path>
            </a:pathLst>
          </a:custGeom>
          <a:ln>
            <a:solidFill>
              <a:srgbClr val="666666"/>
            </a:solidFill>
          </a:ln>
        </p:spPr>
        <p:txBody>
          <a:bodyPr lIns="0" tIns="0" rIns="0" bIns="0" anchor="ctr"/>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Google Shape;827;p8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88" name="Google Shape;828;p85"/>
          <p:cNvSpPr txBox="1"/>
          <p:nvPr>
            <p:ph type="title"/>
          </p:nvPr>
        </p:nvSpPr>
        <p:spPr>
          <a:xfrm>
            <a:off x="519474" y="718250"/>
            <a:ext cx="4748701" cy="935699"/>
          </a:xfrm>
          <a:prstGeom prst="rect">
            <a:avLst/>
          </a:prstGeom>
        </p:spPr>
        <p:txBody>
          <a:bodyPr/>
          <a:lstStyle/>
          <a:p>
            <a:pPr defTabSz="548640">
              <a:defRPr sz="1560"/>
            </a:pPr>
            <a:r>
              <a:t>Repair by connective tissue	 (granulation tissue)</a:t>
            </a:r>
            <a:br/>
          </a:p>
        </p:txBody>
      </p:sp>
      <p:sp>
        <p:nvSpPr>
          <p:cNvPr id="789" name="Google Shape;829;p85"/>
          <p:cNvSpPr txBox="1"/>
          <p:nvPr/>
        </p:nvSpPr>
        <p:spPr>
          <a:xfrm>
            <a:off x="1030024" y="2083355"/>
            <a:ext cx="6049802" cy="24180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800">
                <a:latin typeface="Roboto Slab"/>
                <a:ea typeface="Roboto Slab"/>
                <a:cs typeface="Roboto Slab"/>
                <a:sym typeface="Roboto Slab"/>
              </a:defRPr>
            </a:pPr>
            <a:r>
              <a:t>It consists of:</a:t>
            </a:r>
          </a:p>
          <a:p>
            <a:pPr/>
            <a:endParaRPr sz="1800">
              <a:latin typeface="Roboto Slab"/>
              <a:ea typeface="Roboto Slab"/>
              <a:cs typeface="Roboto Slab"/>
              <a:sym typeface="Roboto Slab"/>
            </a:endParaRPr>
          </a:p>
          <a:p>
            <a:pPr>
              <a:defRPr sz="1800">
                <a:latin typeface="Roboto Slab"/>
                <a:ea typeface="Roboto Slab"/>
                <a:cs typeface="Roboto Slab"/>
                <a:sym typeface="Roboto Slab"/>
              </a:defRPr>
            </a:pPr>
            <a:r>
              <a:t>1. </a:t>
            </a:r>
            <a:r>
              <a:rPr>
                <a:solidFill>
                  <a:srgbClr val="FF0000"/>
                </a:solidFill>
              </a:rPr>
              <a:t>Fibroblasts</a:t>
            </a:r>
            <a:r>
              <a:t> surrounded by abundant extracellular matrix.</a:t>
            </a:r>
          </a:p>
          <a:p>
            <a:pPr>
              <a:defRPr sz="1800">
                <a:latin typeface="Roboto Slab"/>
                <a:ea typeface="Roboto Slab"/>
                <a:cs typeface="Roboto Slab"/>
                <a:sym typeface="Roboto Slab"/>
              </a:defRPr>
            </a:pPr>
            <a:r>
              <a:t>2. Newly formed </a:t>
            </a:r>
            <a:r>
              <a:rPr>
                <a:solidFill>
                  <a:srgbClr val="FF0000"/>
                </a:solidFill>
              </a:rPr>
              <a:t>blood vessels.</a:t>
            </a:r>
            <a:endParaRPr>
              <a:solidFill>
                <a:srgbClr val="FF0000"/>
              </a:solidFill>
            </a:endParaRPr>
          </a:p>
          <a:p>
            <a:pPr>
              <a:defRPr sz="1800">
                <a:latin typeface="Roboto Slab"/>
                <a:ea typeface="Roboto Slab"/>
                <a:cs typeface="Roboto Slab"/>
                <a:sym typeface="Roboto Slab"/>
              </a:defRPr>
            </a:pPr>
            <a:r>
              <a:t>3. Scattered </a:t>
            </a:r>
            <a:r>
              <a:rPr>
                <a:solidFill>
                  <a:srgbClr val="FF0000"/>
                </a:solidFill>
              </a:rPr>
              <a:t>macrophages</a:t>
            </a:r>
            <a:r>
              <a:t> and some other inflammatory cells.</a:t>
            </a:r>
            <a:br/>
          </a:p>
        </p:txBody>
      </p:sp>
      <p:sp>
        <p:nvSpPr>
          <p:cNvPr id="790" name="Google Shape;830;p85"/>
          <p:cNvSpPr txBox="1"/>
          <p:nvPr/>
        </p:nvSpPr>
        <p:spPr>
          <a:xfrm>
            <a:off x="1325874" y="5481699"/>
            <a:ext cx="4477801" cy="449101"/>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365760">
              <a:defRPr sz="720">
                <a:solidFill>
                  <a:srgbClr val="999999"/>
                </a:solidFill>
                <a:latin typeface="Roboto Slab"/>
                <a:ea typeface="Roboto Slab"/>
                <a:cs typeface="Roboto Slab"/>
                <a:sym typeface="Roboto Slab"/>
              </a:defRPr>
            </a:pPr>
            <a:r>
              <a:t>Role of macrophages in wound healing</a:t>
            </a:r>
            <a:br/>
          </a:p>
        </p:txBody>
      </p:sp>
      <p:pic>
        <p:nvPicPr>
          <p:cNvPr id="791" name="Google Shape;831;p85" descr="Google Shape;831;p85"/>
          <p:cNvPicPr>
            <a:picLocks noChangeAspect="1"/>
          </p:cNvPicPr>
          <p:nvPr/>
        </p:nvPicPr>
        <p:blipFill>
          <a:blip r:embed="rId2">
            <a:extLst/>
          </a:blip>
          <a:stretch>
            <a:fillRect/>
          </a:stretch>
        </p:blipFill>
        <p:spPr>
          <a:xfrm>
            <a:off x="1030029" y="6222974"/>
            <a:ext cx="6181726" cy="3562351"/>
          </a:xfrm>
          <a:prstGeom prst="rect">
            <a:avLst/>
          </a:prstGeom>
          <a:ln w="12700">
            <a:miter lim="400000"/>
          </a:ln>
        </p:spPr>
      </p:pic>
      <p:grpSp>
        <p:nvGrpSpPr>
          <p:cNvPr id="794" name="Google Shape;832;p85"/>
          <p:cNvGrpSpPr/>
          <p:nvPr/>
        </p:nvGrpSpPr>
        <p:grpSpPr>
          <a:xfrm>
            <a:off x="6005150" y="5297049"/>
            <a:ext cx="1206601" cy="818401"/>
            <a:chOff x="0" y="0"/>
            <a:chExt cx="1206599" cy="818400"/>
          </a:xfrm>
        </p:grpSpPr>
        <p:sp>
          <p:nvSpPr>
            <p:cNvPr id="792" name="Rectangle"/>
            <p:cNvSpPr/>
            <p:nvPr/>
          </p:nvSpPr>
          <p:spPr>
            <a:xfrm>
              <a:off x="0" y="-1"/>
              <a:ext cx="1206600" cy="818402"/>
            </a:xfrm>
            <a:prstGeom prst="rect">
              <a:avLst/>
            </a:prstGeom>
            <a:noFill/>
            <a:ln w="9525" cap="flat">
              <a:solidFill>
                <a:srgbClr val="B7B7B7"/>
              </a:solidFill>
              <a:prstDash val="solid"/>
              <a:round/>
            </a:ln>
            <a:effectLst/>
          </p:spPr>
          <p:txBody>
            <a:bodyPr wrap="square" lIns="0" tIns="0" rIns="0" bIns="0" numCol="1" anchor="t">
              <a:noAutofit/>
            </a:bodyPr>
            <a:lstStyle/>
            <a:p>
              <a:pPr>
                <a:defRPr>
                  <a:solidFill>
                    <a:srgbClr val="666666"/>
                  </a:solidFill>
                  <a:latin typeface="Roboto Slab"/>
                  <a:ea typeface="Roboto Slab"/>
                  <a:cs typeface="Roboto Slab"/>
                  <a:sym typeface="Roboto Slab"/>
                </a:defRPr>
              </a:pPr>
            </a:p>
          </p:txBody>
        </p:sp>
        <p:sp>
          <p:nvSpPr>
            <p:cNvPr id="793" name="Will discuss in next slide"/>
            <p:cNvSpPr txBox="1"/>
            <p:nvPr/>
          </p:nvSpPr>
          <p:spPr>
            <a:xfrm>
              <a:off x="0" y="-1"/>
              <a:ext cx="1206600" cy="61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a:solidFill>
                    <a:srgbClr val="666666"/>
                  </a:solidFill>
                  <a:latin typeface="Roboto Slab"/>
                  <a:ea typeface="Roboto Slab"/>
                  <a:cs typeface="Roboto Slab"/>
                  <a:sym typeface="Roboto Slab"/>
                </a:defRPr>
              </a:lvl1pPr>
            </a:lstStyle>
            <a:p>
              <a:pPr/>
              <a:r>
                <a:t>Will discuss in next slide</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Google Shape;837;p86"/>
          <p:cNvSpPr txBox="1"/>
          <p:nvPr>
            <p:ph type="title"/>
          </p:nvPr>
        </p:nvSpPr>
        <p:spPr>
          <a:xfrm>
            <a:off x="441124" y="831400"/>
            <a:ext cx="3922202" cy="818401"/>
          </a:xfrm>
          <a:prstGeom prst="rect">
            <a:avLst/>
          </a:prstGeom>
        </p:spPr>
        <p:txBody>
          <a:bodyPr/>
          <a:lstStyle>
            <a:lvl1pPr defTabSz="667512">
              <a:defRPr sz="1752"/>
            </a:lvl1pPr>
          </a:lstStyle>
          <a:p>
            <a:pPr/>
            <a:r>
              <a:t>The role of macrophages in wound healing</a:t>
            </a:r>
          </a:p>
        </p:txBody>
      </p:sp>
      <p:sp>
        <p:nvSpPr>
          <p:cNvPr id="797" name="Google Shape;838;p86"/>
          <p:cNvSpPr txBox="1"/>
          <p:nvPr>
            <p:ph type="body" sz="half" idx="1"/>
          </p:nvPr>
        </p:nvSpPr>
        <p:spPr>
          <a:xfrm>
            <a:off x="1010850" y="1878575"/>
            <a:ext cx="6058500" cy="3840901"/>
          </a:xfrm>
          <a:prstGeom prst="rect">
            <a:avLst/>
          </a:prstGeom>
        </p:spPr>
        <p:txBody>
          <a:bodyPr/>
          <a:lstStyle/>
          <a:p>
            <a:pPr marL="0" indent="0" defTabSz="886968">
              <a:spcBef>
                <a:spcPts val="500"/>
              </a:spcBef>
              <a:buSzTx/>
              <a:buNone/>
              <a:defRPr sz="1455">
                <a:latin typeface="Roboto Slab"/>
                <a:ea typeface="Roboto Slab"/>
                <a:cs typeface="Roboto Slab"/>
                <a:sym typeface="Roboto Slab"/>
              </a:defRPr>
            </a:pPr>
            <a:r>
              <a:t>• </a:t>
            </a:r>
            <a:r>
              <a:rPr b="1" sz="1746"/>
              <a:t>Cleanup of debris</a:t>
            </a:r>
            <a:r>
              <a:rPr sz="1746"/>
              <a:t>, fibrin,	and other foreign material at the,site of repair.</a:t>
            </a:r>
            <a:endParaRPr sz="1746"/>
          </a:p>
          <a:p>
            <a:pPr marL="0" indent="0" defTabSz="886968">
              <a:spcBef>
                <a:spcPts val="500"/>
              </a:spcBef>
              <a:buSzTx/>
              <a:buNone/>
              <a:defRPr sz="1746">
                <a:latin typeface="Roboto Slab"/>
                <a:ea typeface="Roboto Slab"/>
                <a:cs typeface="Roboto Slab"/>
                <a:sym typeface="Roboto Slab"/>
              </a:defRPr>
            </a:pPr>
            <a:r>
              <a:t> • </a:t>
            </a:r>
            <a:r>
              <a:rPr b="1"/>
              <a:t>Macrophages recruit other cells</a:t>
            </a:r>
            <a:r>
              <a:t>: fibroblasts and angioblasts</a:t>
            </a:r>
          </a:p>
          <a:p>
            <a:pPr marL="0" indent="0" defTabSz="886968">
              <a:spcBef>
                <a:spcPts val="500"/>
              </a:spcBef>
              <a:buSzTx/>
              <a:buNone/>
              <a:defRPr sz="1746">
                <a:latin typeface="Roboto Slab"/>
                <a:ea typeface="Roboto Slab"/>
                <a:cs typeface="Roboto Slab"/>
                <a:sym typeface="Roboto Slab"/>
              </a:defRPr>
            </a:pPr>
            <a:r>
              <a:t> •</a:t>
            </a:r>
            <a:r>
              <a:rPr b="1"/>
              <a:t>Stimulation </a:t>
            </a:r>
            <a:r>
              <a:t>of matrix production, interleukins	that stimulate fibroblasts and angioblasts to produce	the	extracellular matrix.</a:t>
            </a:r>
          </a:p>
          <a:p>
            <a:pPr marL="0" indent="0" defTabSz="886968">
              <a:spcBef>
                <a:spcPts val="500"/>
              </a:spcBef>
              <a:buSzTx/>
              <a:buNone/>
              <a:defRPr sz="1746">
                <a:latin typeface="Roboto Slab"/>
                <a:ea typeface="Roboto Slab"/>
                <a:cs typeface="Roboto Slab"/>
                <a:sym typeface="Roboto Slab"/>
              </a:defRPr>
            </a:pPr>
            <a:r>
              <a:t>• </a:t>
            </a:r>
            <a:r>
              <a:rPr b="1"/>
              <a:t>Remodeling of the scar</a:t>
            </a:r>
            <a:r>
              <a:t>. They secrete collagenases</a:t>
            </a:r>
          </a:p>
          <a:p>
            <a:pPr marL="0" indent="0" defTabSz="886968">
              <a:spcBef>
                <a:spcPts val="500"/>
              </a:spcBef>
              <a:buSzTx/>
              <a:buNone/>
              <a:defRPr sz="1746">
                <a:latin typeface="Roboto Slab"/>
                <a:ea typeface="Roboto Slab"/>
                <a:cs typeface="Roboto Slab"/>
                <a:sym typeface="Roboto Slab"/>
              </a:defRPr>
            </a:pPr>
            <a:r>
              <a:t>• </a:t>
            </a:r>
            <a:r>
              <a:rPr b="1"/>
              <a:t>Secretion</a:t>
            </a:r>
            <a:r>
              <a:t> of transforming growth factor beta (TGF-B) </a:t>
            </a:r>
          </a:p>
          <a:p>
            <a:pPr marL="0" indent="0" defTabSz="886968">
              <a:spcBef>
                <a:spcPts val="500"/>
              </a:spcBef>
              <a:buSzTx/>
              <a:buNone/>
              <a:defRPr sz="1746">
                <a:latin typeface="Roboto Slab"/>
                <a:ea typeface="Roboto Slab"/>
                <a:cs typeface="Roboto Slab"/>
                <a:sym typeface="Roboto Slab"/>
              </a:defRPr>
            </a:pPr>
            <a:r>
              <a:t>• </a:t>
            </a:r>
            <a:r>
              <a:rPr b="1"/>
              <a:t>TGF-beta</a:t>
            </a:r>
            <a:r>
              <a:t> has anti inflammatory action and plays a role in tissue repair and fibrosis.</a:t>
            </a:r>
            <a:br/>
          </a:p>
        </p:txBody>
      </p:sp>
      <p:sp>
        <p:nvSpPr>
          <p:cNvPr id="798" name="Google Shape;839;p86"/>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799" name="Google Shape;840;p86"/>
          <p:cNvSpPr txBox="1"/>
          <p:nvPr/>
        </p:nvSpPr>
        <p:spPr>
          <a:xfrm>
            <a:off x="441125" y="5719474"/>
            <a:ext cx="6058500" cy="524701"/>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defTabSz="667512">
              <a:defRPr sz="1752">
                <a:solidFill>
                  <a:srgbClr val="999999"/>
                </a:solidFill>
                <a:latin typeface="Roboto Slab"/>
                <a:ea typeface="Roboto Slab"/>
                <a:cs typeface="Roboto Slab"/>
                <a:sym typeface="Roboto Slab"/>
              </a:defRPr>
            </a:lvl1pPr>
          </a:lstStyle>
          <a:p>
            <a:pPr/>
            <a:r>
              <a:t>Fibroblast Migration and Proliferation	</a:t>
            </a:r>
          </a:p>
        </p:txBody>
      </p:sp>
      <p:sp>
        <p:nvSpPr>
          <p:cNvPr id="800" name="Google Shape;841;p86"/>
          <p:cNvSpPr txBox="1"/>
          <p:nvPr/>
        </p:nvSpPr>
        <p:spPr>
          <a:xfrm>
            <a:off x="1175142" y="6474486"/>
            <a:ext cx="6049802" cy="2982668"/>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457200" indent="-317500">
              <a:buClr>
                <a:srgbClr val="000000"/>
              </a:buClr>
              <a:buSzPts val="1400"/>
              <a:buFont typeface="Arial"/>
              <a:buChar char="●"/>
            </a:pPr>
            <a:r>
              <a:t></a:t>
            </a:r>
            <a:r>
              <a:rPr sz="1800">
                <a:latin typeface="Bree Serif"/>
                <a:ea typeface="Bree Serif"/>
                <a:cs typeface="Bree Serif"/>
                <a:sym typeface="Bree Serif"/>
              </a:rPr>
              <a:t> </a:t>
            </a:r>
            <a:r>
              <a:rPr sz="1800">
                <a:latin typeface="Roboto Slab"/>
                <a:ea typeface="Roboto Slab"/>
                <a:cs typeface="Roboto Slab"/>
                <a:sym typeface="Roboto Slab"/>
              </a:rPr>
              <a:t>Migration of fibroblasts to the site of injury and their subsequent proliferation are  triggered by multiple growth factors, including  mainly TGF-β and	others e.g. PDGF,EGF,FGF,and the cytokines IL-1 and	TNF.           </a:t>
            </a:r>
            <a:endParaRPr sz="1800">
              <a:latin typeface="Roboto Slab"/>
              <a:ea typeface="Roboto Slab"/>
              <a:cs typeface="Roboto Slab"/>
              <a:sym typeface="Roboto Slab"/>
            </a:endParaRPr>
          </a:p>
          <a:p>
            <a:pPr marL="457200" indent="-317500">
              <a:buClr>
                <a:srgbClr val="000000"/>
              </a:buClr>
              <a:buSzPts val="1800"/>
              <a:buFont typeface="Helvetica"/>
              <a:buChar char="●"/>
              <a:defRPr sz="1800">
                <a:latin typeface="Roboto Slab"/>
                <a:ea typeface="Roboto Slab"/>
                <a:cs typeface="Roboto Slab"/>
                <a:sym typeface="Roboto Slab"/>
              </a:defRPr>
            </a:pPr>
            <a:r>
              <a:t>  This leads to:</a:t>
            </a:r>
            <a:br/>
            <a:r>
              <a:t>1. increased synthesis of collagen and fibronectin.     2. decreased degradation of extracellular matrix (ECM) by metalloproteinases.</a:t>
            </a:r>
            <a:b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2" name="Google Shape;846;p87"/>
          <p:cNvSpPr txBox="1"/>
          <p:nvPr>
            <p:ph type="title"/>
          </p:nvPr>
        </p:nvSpPr>
        <p:spPr>
          <a:xfrm>
            <a:off x="441124" y="831400"/>
            <a:ext cx="3103202" cy="953401"/>
          </a:xfrm>
          <a:prstGeom prst="rect">
            <a:avLst/>
          </a:prstGeom>
        </p:spPr>
        <p:txBody>
          <a:bodyPr/>
          <a:lstStyle>
            <a:lvl1pPr defTabSz="859536">
              <a:defRPr sz="2256"/>
            </a:lvl1pPr>
          </a:lstStyle>
          <a:p>
            <a:pPr/>
            <a:r>
              <a:t>ECM Deposition and Scar Formation</a:t>
            </a:r>
          </a:p>
        </p:txBody>
      </p:sp>
      <p:sp>
        <p:nvSpPr>
          <p:cNvPr id="803" name="Google Shape;847;p87"/>
          <p:cNvSpPr txBox="1"/>
          <p:nvPr>
            <p:ph type="body" sz="quarter" idx="1"/>
          </p:nvPr>
        </p:nvSpPr>
        <p:spPr>
          <a:xfrm>
            <a:off x="895025" y="1878575"/>
            <a:ext cx="6042000" cy="2068801"/>
          </a:xfrm>
          <a:prstGeom prst="rect">
            <a:avLst/>
          </a:prstGeom>
        </p:spPr>
        <p:txBody>
          <a:bodyPr/>
          <a:lstStyle/>
          <a:p>
            <a:pPr>
              <a:defRPr>
                <a:latin typeface="Roboto Slab"/>
                <a:ea typeface="Roboto Slab"/>
                <a:cs typeface="Roboto Slab"/>
                <a:sym typeface="Roboto Slab"/>
              </a:defRPr>
            </a:pPr>
            <a:r>
              <a:t> </a:t>
            </a:r>
            <a:r>
              <a:rPr sz="1800"/>
              <a:t>As repair continues, the number of	 proliferating endothelial cells and fibroblasts decreases.	</a:t>
            </a:r>
            <a:endParaRPr sz="1800"/>
          </a:p>
          <a:p>
            <a:pPr>
              <a:spcBef>
                <a:spcPts val="0"/>
              </a:spcBef>
              <a:buSzPts val="1800"/>
              <a:buFont typeface="Helvetica"/>
              <a:defRPr sz="1800">
                <a:latin typeface="Roboto Slab"/>
                <a:ea typeface="Roboto Slab"/>
                <a:cs typeface="Roboto Slab"/>
                <a:sym typeface="Roboto Slab"/>
              </a:defRPr>
            </a:pPr>
            <a:r>
              <a:t>  Net collagen accumulation,however, depends not only	 on increased collagen  synthesis but also on decreased degradation.</a:t>
            </a:r>
            <a:br/>
          </a:p>
        </p:txBody>
      </p:sp>
      <p:sp>
        <p:nvSpPr>
          <p:cNvPr id="804" name="Google Shape;848;p87"/>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05" name="Google Shape;849;p87"/>
          <p:cNvSpPr txBox="1"/>
          <p:nvPr/>
        </p:nvSpPr>
        <p:spPr>
          <a:xfrm>
            <a:off x="441125" y="4176150"/>
            <a:ext cx="4705501" cy="555901"/>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defTabSz="740663">
              <a:defRPr sz="1944">
                <a:solidFill>
                  <a:srgbClr val="999999"/>
                </a:solidFill>
                <a:latin typeface="Roboto Slab"/>
                <a:ea typeface="Roboto Slab"/>
                <a:cs typeface="Roboto Slab"/>
                <a:sym typeface="Roboto Slab"/>
              </a:defRPr>
            </a:lvl1pPr>
          </a:lstStyle>
          <a:p>
            <a:pPr/>
            <a:r>
              <a:t>Granulation tissue morphology</a:t>
            </a:r>
          </a:p>
        </p:txBody>
      </p:sp>
      <p:sp>
        <p:nvSpPr>
          <p:cNvPr id="806" name="Google Shape;850;p87"/>
          <p:cNvSpPr txBox="1"/>
          <p:nvPr/>
        </p:nvSpPr>
        <p:spPr>
          <a:xfrm>
            <a:off x="993341" y="4866583"/>
            <a:ext cx="6167400" cy="3535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800">
                <a:latin typeface="Roboto Slab"/>
                <a:ea typeface="Roboto Slab"/>
                <a:cs typeface="Roboto Slab"/>
                <a:sym typeface="Roboto Slab"/>
              </a:defRPr>
            </a:pPr>
            <a:r>
              <a:t>As early	as 24 hr.	after injury, fibroblasts and vascular	 endothelial cells begin proliferating to form (by 3-5 days) granulation tissue (pink soft granular appearance on the surface of the wound.)</a:t>
            </a:r>
          </a:p>
          <a:p>
            <a:pPr/>
            <a:endParaRPr sz="1800">
              <a:latin typeface="Roboto Slab"/>
              <a:ea typeface="Roboto Slab"/>
              <a:cs typeface="Roboto Slab"/>
              <a:sym typeface="Roboto Slab"/>
            </a:endParaRPr>
          </a:p>
          <a:p>
            <a:pPr>
              <a:defRPr sz="1800">
                <a:latin typeface="Roboto Slab"/>
                <a:ea typeface="Roboto Slab"/>
                <a:cs typeface="Roboto Slab"/>
                <a:sym typeface="Roboto Slab"/>
              </a:defRPr>
            </a:pPr>
            <a:r>
              <a:t> New granulation tissue  is often edematous. </a:t>
            </a:r>
          </a:p>
          <a:p>
            <a:pPr/>
            <a:endParaRPr sz="1800">
              <a:latin typeface="Roboto Slab"/>
              <a:ea typeface="Roboto Slab"/>
              <a:cs typeface="Roboto Slab"/>
              <a:sym typeface="Roboto Slab"/>
            </a:endParaRPr>
          </a:p>
          <a:p>
            <a:pPr>
              <a:defRPr sz="1800">
                <a:latin typeface="Roboto Slab"/>
                <a:ea typeface="Roboto Slab"/>
                <a:cs typeface="Roboto Slab"/>
                <a:sym typeface="Roboto Slab"/>
              </a:defRPr>
            </a:pPr>
            <a:r>
              <a:t>histologically : granulation tissue is composed of :	</a:t>
            </a:r>
          </a:p>
          <a:p>
            <a:pPr marL="457200" indent="-342900">
              <a:buClr>
                <a:srgbClr val="000000"/>
              </a:buClr>
              <a:buSzPts val="1800"/>
              <a:buAutoNum type="arabicPeriod" startAt="1"/>
              <a:defRPr sz="1800">
                <a:latin typeface="Roboto Slab"/>
                <a:ea typeface="Roboto Slab"/>
                <a:cs typeface="Roboto Slab"/>
                <a:sym typeface="Roboto Slab"/>
              </a:defRPr>
            </a:pPr>
            <a:r>
              <a:t>Proliferation	of new small blood vessels.</a:t>
            </a:r>
          </a:p>
          <a:p>
            <a:pPr marL="457200" indent="-342900">
              <a:buClr>
                <a:srgbClr val="000000"/>
              </a:buClr>
              <a:buSzPts val="1800"/>
              <a:buAutoNum type="arabicPeriod" startAt="1"/>
              <a:defRPr sz="1800">
                <a:latin typeface="Roboto Slab"/>
                <a:ea typeface="Roboto Slab"/>
                <a:cs typeface="Roboto Slab"/>
                <a:sym typeface="Roboto Slab"/>
              </a:defRPr>
            </a:pPr>
            <a:r>
              <a:t>Proliferation	of fibroblasts.</a:t>
            </a:r>
          </a:p>
          <a:p>
            <a:pPr marL="457200" indent="-342900">
              <a:buClr>
                <a:srgbClr val="000000"/>
              </a:buClr>
              <a:buSzPts val="1800"/>
              <a:buAutoNum type="arabicPeriod" startAt="1"/>
              <a:defRPr sz="1800">
                <a:latin typeface="Roboto Slab"/>
                <a:ea typeface="Roboto Slab"/>
                <a:cs typeface="Roboto Slab"/>
                <a:sym typeface="Roboto Slab"/>
              </a:defRPr>
            </a:pPr>
            <a:r>
              <a:t>Macrophages.</a:t>
            </a:r>
            <a:br/>
          </a:p>
        </p:txBody>
      </p:sp>
      <p:pic>
        <p:nvPicPr>
          <p:cNvPr id="807" name="Google Shape;851;p87" descr="Google Shape;851;p87"/>
          <p:cNvPicPr>
            <a:picLocks noChangeAspect="1"/>
          </p:cNvPicPr>
          <p:nvPr/>
        </p:nvPicPr>
        <p:blipFill>
          <a:blip r:embed="rId2">
            <a:extLst/>
          </a:blip>
          <a:stretch>
            <a:fillRect/>
          </a:stretch>
        </p:blipFill>
        <p:spPr>
          <a:xfrm>
            <a:off x="1124305" y="8508109"/>
            <a:ext cx="5905501" cy="2181226"/>
          </a:xfrm>
          <a:prstGeom prst="rect">
            <a:avLst/>
          </a:prstGeom>
          <a:ln w="12700">
            <a:miter lim="400000"/>
          </a:ln>
        </p:spPr>
      </p:pic>
      <p:grpSp>
        <p:nvGrpSpPr>
          <p:cNvPr id="810" name="Google Shape;852;p87"/>
          <p:cNvGrpSpPr/>
          <p:nvPr/>
        </p:nvGrpSpPr>
        <p:grpSpPr>
          <a:xfrm>
            <a:off x="2856500" y="8062575"/>
            <a:ext cx="4173300" cy="614651"/>
            <a:chOff x="0" y="0"/>
            <a:chExt cx="4173299" cy="614649"/>
          </a:xfrm>
        </p:grpSpPr>
        <p:sp>
          <p:nvSpPr>
            <p:cNvPr id="808" name="Rectangle"/>
            <p:cNvSpPr/>
            <p:nvPr/>
          </p:nvSpPr>
          <p:spPr>
            <a:xfrm>
              <a:off x="0" y="0"/>
              <a:ext cx="4173300" cy="358201"/>
            </a:xfrm>
            <a:prstGeom prst="rect">
              <a:avLst/>
            </a:prstGeom>
            <a:noFill/>
            <a:ln w="9525" cap="flat">
              <a:solidFill>
                <a:srgbClr val="CCCCCC"/>
              </a:solidFill>
              <a:prstDash val="solid"/>
              <a:round/>
            </a:ln>
            <a:effectLst/>
          </p:spPr>
          <p:txBody>
            <a:bodyPr wrap="square" lIns="0" tIns="0" rIns="0" bIns="0" numCol="1" anchor="t">
              <a:noAutofit/>
            </a:bodyPr>
            <a:lstStyle/>
            <a:p>
              <a:pPr>
                <a:defRPr>
                  <a:solidFill>
                    <a:srgbClr val="999999"/>
                  </a:solidFill>
                  <a:latin typeface="Roboto Slab"/>
                  <a:ea typeface="Roboto Slab"/>
                  <a:cs typeface="Roboto Slab"/>
                  <a:sym typeface="Roboto Slab"/>
                </a:defRPr>
              </a:pPr>
            </a:p>
          </p:txBody>
        </p:sp>
        <p:sp>
          <p:nvSpPr>
            <p:cNvPr id="809" name="Angiogenesis from Endothelial Precursor Cells"/>
            <p:cNvSpPr txBox="1"/>
            <p:nvPr/>
          </p:nvSpPr>
          <p:spPr>
            <a:xfrm>
              <a:off x="0" y="0"/>
              <a:ext cx="4173300" cy="6146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a:solidFill>
                    <a:srgbClr val="666666"/>
                  </a:solidFill>
                  <a:latin typeface="Roboto Slab"/>
                  <a:ea typeface="Roboto Slab"/>
                  <a:cs typeface="Roboto Slab"/>
                  <a:sym typeface="Roboto Slab"/>
                </a:defRPr>
              </a:pPr>
              <a:r>
                <a:t>Angiogenesis</a:t>
              </a:r>
              <a:r>
                <a:rPr>
                  <a:solidFill>
                    <a:srgbClr val="999999"/>
                  </a:solidFill>
                </a:rPr>
                <a:t> from Endothelial Precursor Cells </a:t>
              </a:r>
              <a:br>
                <a:rPr>
                  <a:solidFill>
                    <a:srgbClr val="999999"/>
                  </a:solidFill>
                </a:rPr>
              </a:b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2" name="Google Shape;857;p88"/>
          <p:cNvSpPr txBox="1"/>
          <p:nvPr>
            <p:ph type="title"/>
          </p:nvPr>
        </p:nvSpPr>
        <p:spPr>
          <a:xfrm>
            <a:off x="441124" y="831400"/>
            <a:ext cx="2405702" cy="543001"/>
          </a:xfrm>
          <a:prstGeom prst="rect">
            <a:avLst/>
          </a:prstGeom>
        </p:spPr>
        <p:txBody>
          <a:bodyPr/>
          <a:lstStyle>
            <a:lvl1pPr defTabSz="713231">
              <a:defRPr sz="1871"/>
            </a:lvl1pPr>
          </a:lstStyle>
          <a:p>
            <a:pPr/>
            <a:r>
              <a:t>Scar formation</a:t>
            </a:r>
          </a:p>
        </p:txBody>
      </p:sp>
      <p:sp>
        <p:nvSpPr>
          <p:cNvPr id="813" name="Google Shape;858;p88"/>
          <p:cNvSpPr txBox="1"/>
          <p:nvPr>
            <p:ph type="body" sz="quarter" idx="1"/>
          </p:nvPr>
        </p:nvSpPr>
        <p:spPr>
          <a:xfrm>
            <a:off x="957949" y="1374400"/>
            <a:ext cx="3981301" cy="2427000"/>
          </a:xfrm>
          <a:prstGeom prst="rect">
            <a:avLst/>
          </a:prstGeom>
        </p:spPr>
        <p:txBody>
          <a:bodyPr/>
          <a:lstStyle/>
          <a:p>
            <a:pPr marL="0" indent="0" defTabSz="822959">
              <a:spcBef>
                <a:spcPts val="500"/>
              </a:spcBef>
              <a:buSzTx/>
              <a:buNone/>
              <a:defRPr sz="1619">
                <a:latin typeface="Roboto Slab"/>
                <a:ea typeface="Roboto Slab"/>
                <a:cs typeface="Roboto Slab"/>
                <a:sym typeface="Roboto Slab"/>
              </a:defRPr>
            </a:pPr>
            <a:r>
              <a:t>• Further healing: increased collagen, decreased active fibroblasts and new vessels (thrombosis	 and degeneration)</a:t>
            </a:r>
          </a:p>
          <a:p>
            <a:pPr marL="0" indent="0" defTabSz="822959">
              <a:spcBef>
                <a:spcPts val="500"/>
              </a:spcBef>
              <a:buSzTx/>
              <a:buNone/>
              <a:defRPr sz="1619">
                <a:latin typeface="Roboto Slab"/>
                <a:ea typeface="Roboto Slab"/>
                <a:cs typeface="Roboto Slab"/>
                <a:sym typeface="Roboto Slab"/>
              </a:defRPr>
            </a:pPr>
            <a:r>
              <a:t>• At	the end: scar (inactive fibroblasts, dense collagen,fragments of elastic tissue, extracellular matrix,few vessels).</a:t>
            </a:r>
            <a:br/>
          </a:p>
        </p:txBody>
      </p:sp>
      <p:sp>
        <p:nvSpPr>
          <p:cNvPr id="814" name="Google Shape;859;p88"/>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15" name="Google Shape;860;p88"/>
          <p:cNvSpPr txBox="1"/>
          <p:nvPr/>
        </p:nvSpPr>
        <p:spPr>
          <a:xfrm>
            <a:off x="441125" y="4282463"/>
            <a:ext cx="5629200" cy="543001"/>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defTabSz="713231">
              <a:defRPr sz="1871">
                <a:solidFill>
                  <a:srgbClr val="999999"/>
                </a:solidFill>
                <a:latin typeface="Roboto Slab"/>
                <a:ea typeface="Roboto Slab"/>
                <a:cs typeface="Roboto Slab"/>
                <a:sym typeface="Roboto Slab"/>
              </a:defRPr>
            </a:lvl1pPr>
          </a:lstStyle>
          <a:p>
            <a:pPr/>
            <a:r>
              <a:t>Functions of	 the Extracellular Matrix</a:t>
            </a:r>
          </a:p>
        </p:txBody>
      </p:sp>
      <p:sp>
        <p:nvSpPr>
          <p:cNvPr id="816" name="Google Shape;861;p88"/>
          <p:cNvSpPr txBox="1"/>
          <p:nvPr/>
        </p:nvSpPr>
        <p:spPr>
          <a:xfrm>
            <a:off x="1012134" y="4825481"/>
            <a:ext cx="6049802" cy="2418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800">
                <a:latin typeface="Roboto Slab"/>
                <a:ea typeface="Roboto Slab"/>
                <a:cs typeface="Roboto Slab"/>
                <a:sym typeface="Roboto Slab"/>
              </a:defRPr>
            </a:pPr>
            <a:r>
              <a:t>The	ECM is much  more than a space filler around cells.</a:t>
            </a:r>
          </a:p>
          <a:p>
            <a:pPr>
              <a:defRPr sz="1800">
                <a:latin typeface="Roboto Slab"/>
                <a:ea typeface="Roboto Slab"/>
                <a:cs typeface="Roboto Slab"/>
                <a:sym typeface="Roboto Slab"/>
              </a:defRPr>
            </a:pPr>
            <a:r>
              <a:t>Its various functions:</a:t>
            </a:r>
            <a:br/>
          </a:p>
          <a:p>
            <a:pPr marL="457200" indent="-342900">
              <a:buClr>
                <a:srgbClr val="000000"/>
              </a:buClr>
              <a:buSzPts val="1800"/>
              <a:buFont typeface="Helvetica"/>
              <a:buChar char="●"/>
              <a:defRPr sz="1800">
                <a:latin typeface="Roboto Slab"/>
                <a:ea typeface="Roboto Slab"/>
                <a:cs typeface="Roboto Slab"/>
                <a:sym typeface="Roboto Slab"/>
              </a:defRPr>
            </a:pPr>
            <a:r>
              <a:t>Mechanical support.</a:t>
            </a:r>
          </a:p>
          <a:p>
            <a:pPr marL="457200" indent="-342900">
              <a:buClr>
                <a:srgbClr val="000000"/>
              </a:buClr>
              <a:buSzPts val="1800"/>
              <a:buFont typeface="Helvetica"/>
              <a:buChar char="●"/>
              <a:defRPr sz="1800">
                <a:latin typeface="Roboto Slab"/>
                <a:ea typeface="Roboto Slab"/>
                <a:cs typeface="Roboto Slab"/>
                <a:sym typeface="Roboto Slab"/>
              </a:defRPr>
            </a:pPr>
            <a:r>
              <a:t>Control of cell proliferation.</a:t>
            </a:r>
          </a:p>
          <a:p>
            <a:pPr marL="457200" indent="-342900">
              <a:buClr>
                <a:srgbClr val="000000"/>
              </a:buClr>
              <a:buSzPts val="1800"/>
              <a:buFont typeface="Helvetica"/>
              <a:buChar char="●"/>
              <a:defRPr sz="1800">
                <a:latin typeface="Roboto Slab"/>
                <a:ea typeface="Roboto Slab"/>
                <a:cs typeface="Roboto Slab"/>
                <a:sym typeface="Roboto Slab"/>
              </a:defRPr>
            </a:pPr>
            <a:r>
              <a:t>Scaffolding for tissue renewal.</a:t>
            </a:r>
          </a:p>
          <a:p>
            <a:pPr marL="457200" indent="-342900">
              <a:buClr>
                <a:srgbClr val="000000"/>
              </a:buClr>
              <a:buSzPts val="1800"/>
              <a:buFont typeface="Helvetica"/>
              <a:buChar char="●"/>
              <a:defRPr sz="1800">
                <a:latin typeface="Roboto Slab"/>
                <a:ea typeface="Roboto Slab"/>
                <a:cs typeface="Roboto Slab"/>
                <a:sym typeface="Roboto Slab"/>
              </a:defRPr>
            </a:pPr>
            <a:r>
              <a:t>Establishment of tissue microenvironments.</a:t>
            </a:r>
          </a:p>
        </p:txBody>
      </p:sp>
      <p:pic>
        <p:nvPicPr>
          <p:cNvPr id="817" name="Google Shape;862;p88" descr="Google Shape;862;p88"/>
          <p:cNvPicPr>
            <a:picLocks noChangeAspect="1"/>
          </p:cNvPicPr>
          <p:nvPr/>
        </p:nvPicPr>
        <p:blipFill>
          <a:blip r:embed="rId2">
            <a:extLst/>
          </a:blip>
          <a:stretch>
            <a:fillRect/>
          </a:stretch>
        </p:blipFill>
        <p:spPr>
          <a:xfrm>
            <a:off x="957938" y="7239324"/>
            <a:ext cx="6158175" cy="3450001"/>
          </a:xfrm>
          <a:prstGeom prst="rect">
            <a:avLst/>
          </a:prstGeom>
          <a:ln w="12700">
            <a:miter lim="400000"/>
          </a:ln>
        </p:spPr>
      </p:pic>
      <p:pic>
        <p:nvPicPr>
          <p:cNvPr id="818" name="Google Shape;863;p88" descr="Google Shape;863;p88"/>
          <p:cNvPicPr>
            <a:picLocks noChangeAspect="1"/>
          </p:cNvPicPr>
          <p:nvPr/>
        </p:nvPicPr>
        <p:blipFill>
          <a:blip r:embed="rId3">
            <a:extLst/>
          </a:blip>
          <a:stretch>
            <a:fillRect/>
          </a:stretch>
        </p:blipFill>
        <p:spPr>
          <a:xfrm>
            <a:off x="4524574" y="1765075"/>
            <a:ext cx="3037527" cy="22908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0" name="Google Shape;868;p89"/>
          <p:cNvSpPr txBox="1"/>
          <p:nvPr>
            <p:ph type="title"/>
          </p:nvPr>
        </p:nvSpPr>
        <p:spPr>
          <a:xfrm>
            <a:off x="441125" y="183950"/>
            <a:ext cx="4580400" cy="968700"/>
          </a:xfrm>
          <a:prstGeom prst="rect">
            <a:avLst/>
          </a:prstGeom>
        </p:spPr>
        <p:txBody>
          <a:bodyPr anchor="ctr"/>
          <a:lstStyle>
            <a:lvl1pPr algn="ctr">
              <a:defRPr b="1" sz="2600">
                <a:solidFill>
                  <a:srgbClr val="666666"/>
                </a:solidFill>
              </a:defRPr>
            </a:lvl1pPr>
          </a:lstStyle>
          <a:p>
            <a:pPr/>
            <a:r>
              <a:t>Cutaneous Wound healing</a:t>
            </a:r>
          </a:p>
        </p:txBody>
      </p:sp>
      <p:sp>
        <p:nvSpPr>
          <p:cNvPr id="821" name="Google Shape;869;p89"/>
          <p:cNvSpPr txBox="1"/>
          <p:nvPr>
            <p:ph type="sldNum" sz="quarter" idx="2"/>
          </p:nvPr>
        </p:nvSpPr>
        <p:spPr>
          <a:xfrm>
            <a:off x="441130" y="9372352"/>
            <a:ext cx="379192"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aphicFrame>
        <p:nvGraphicFramePr>
          <p:cNvPr id="822" name="Google Shape;870;p89"/>
          <p:cNvGraphicFramePr/>
          <p:nvPr/>
        </p:nvGraphicFramePr>
        <p:xfrm>
          <a:off x="224125" y="1381237"/>
          <a:ext cx="7232351" cy="299827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616175"/>
                <a:gridCol w="3616175"/>
              </a:tblGrid>
              <a:tr h="607950">
                <a:tc>
                  <a:txBody>
                    <a:bodyPr/>
                    <a:lstStyle/>
                    <a:p>
                      <a:pPr>
                        <a:defRPr b="1" sz="1800">
                          <a:latin typeface="Roboto Slab"/>
                          <a:ea typeface="Roboto Slab"/>
                          <a:cs typeface="Roboto Slab"/>
                        </a:defRPr>
                      </a:pPr>
                      <a:r>
                        <a:t>Primary union</a:t>
                      </a:r>
                    </a:p>
                    <a:p>
                      <a:pPr>
                        <a:defRPr sz="1200">
                          <a:solidFill>
                            <a:srgbClr val="FF0000"/>
                          </a:solidFill>
                          <a:latin typeface="Roboto Slab"/>
                          <a:ea typeface="Roboto Slab"/>
                          <a:cs typeface="Roboto Slab"/>
                        </a:defRPr>
                      </a:pPr>
                      <a:r>
                        <a:t>(healing by 1st intention)</a:t>
                      </a:r>
                    </a:p>
                  </a:txBody>
                  <a:tcPr marL="91425" marR="91425" marT="91425" marB="91425" anchor="t" anchorCtr="0" horzOverflow="overflow">
                    <a:lnL w="28575">
                      <a:solidFill>
                        <a:srgbClr val="999999"/>
                      </a:solidFill>
                    </a:lnL>
                    <a:lnR w="28575">
                      <a:solidFill>
                        <a:srgbClr val="999999"/>
                      </a:solidFill>
                    </a:lnR>
                    <a:lnT w="28575">
                      <a:solidFill>
                        <a:srgbClr val="999999"/>
                      </a:solidFill>
                    </a:lnT>
                    <a:lnB w="28575">
                      <a:solidFill>
                        <a:srgbClr val="999999"/>
                      </a:solidFill>
                    </a:lnB>
                    <a:solidFill>
                      <a:srgbClr val="EFEFEF"/>
                    </a:solidFill>
                  </a:tcPr>
                </a:tc>
                <a:tc>
                  <a:txBody>
                    <a:bodyPr/>
                    <a:lstStyle/>
                    <a:p>
                      <a:pPr>
                        <a:defRPr b="1" sz="1800">
                          <a:latin typeface="Roboto Slab"/>
                          <a:ea typeface="Roboto Slab"/>
                          <a:cs typeface="Roboto Slab"/>
                        </a:defRPr>
                      </a:pPr>
                      <a:r>
                        <a:t>Secondary union</a:t>
                      </a:r>
                    </a:p>
                    <a:p>
                      <a:pPr>
                        <a:defRPr sz="1200">
                          <a:solidFill>
                            <a:srgbClr val="FF0000"/>
                          </a:solidFill>
                          <a:latin typeface="Roboto Slab"/>
                          <a:ea typeface="Roboto Slab"/>
                          <a:cs typeface="Roboto Slab"/>
                        </a:defRPr>
                      </a:pPr>
                      <a:r>
                        <a:t>(healing by 2nd intention)</a:t>
                      </a:r>
                    </a:p>
                  </a:txBody>
                  <a:tcPr marL="91425" marR="91425" marT="91425" marB="91425" anchor="t" anchorCtr="0" horzOverflow="overflow">
                    <a:lnL w="28575">
                      <a:solidFill>
                        <a:srgbClr val="999999"/>
                      </a:solidFill>
                    </a:lnL>
                    <a:lnR w="28575">
                      <a:solidFill>
                        <a:srgbClr val="999999"/>
                      </a:solidFill>
                    </a:lnR>
                    <a:lnT w="28575">
                      <a:solidFill>
                        <a:srgbClr val="999999"/>
                      </a:solidFill>
                    </a:lnT>
                    <a:lnB w="28575">
                      <a:solidFill>
                        <a:srgbClr val="999999"/>
                      </a:solidFill>
                    </a:lnB>
                    <a:solidFill>
                      <a:srgbClr val="EFEFEF"/>
                    </a:solidFill>
                  </a:tcPr>
                </a:tc>
              </a:tr>
              <a:tr h="2390325">
                <a:tc>
                  <a:txBody>
                    <a:bodyPr/>
                    <a:lstStyle/>
                    <a:p>
                      <a:pPr marL="457200" indent="-317500" algn="l">
                        <a:buClr>
                          <a:srgbClr val="000000"/>
                        </a:buClr>
                        <a:buSzPts val="1400"/>
                        <a:buFont typeface="Helvetica"/>
                        <a:buChar char="➔"/>
                        <a:defRPr sz="1400">
                          <a:latin typeface="Roboto Slab"/>
                          <a:ea typeface="Roboto Slab"/>
                          <a:cs typeface="Roboto Slab"/>
                        </a:defRPr>
                      </a:pPr>
                      <a:r>
                        <a:t>Clean surgical incision.</a:t>
                      </a:r>
                    </a:p>
                    <a:p>
                      <a:pPr marL="457200" indent="-317500" algn="l">
                        <a:buClr>
                          <a:srgbClr val="000000"/>
                        </a:buClr>
                        <a:buSzPts val="1400"/>
                        <a:buFont typeface="Helvetica"/>
                        <a:buChar char="➔"/>
                        <a:defRPr sz="1400">
                          <a:latin typeface="Roboto Slab"/>
                          <a:ea typeface="Roboto Slab"/>
                          <a:cs typeface="Roboto Slab"/>
                        </a:defRPr>
                      </a:pPr>
                      <a:r>
                        <a:t>No significant bacterial contamination. </a:t>
                      </a:r>
                    </a:p>
                    <a:p>
                      <a:pPr marL="457200" indent="-317500" algn="l">
                        <a:buClr>
                          <a:srgbClr val="000000"/>
                        </a:buClr>
                        <a:buSzPts val="1400"/>
                        <a:buFont typeface="Helvetica"/>
                        <a:buChar char="➔"/>
                        <a:defRPr sz="1400">
                          <a:latin typeface="Roboto Slab"/>
                          <a:ea typeface="Roboto Slab"/>
                          <a:cs typeface="Roboto Slab"/>
                        </a:defRPr>
                      </a:pPr>
                      <a:r>
                        <a:t>Minimal loss of tissue. </a:t>
                      </a:r>
                    </a:p>
                    <a:p>
                      <a:pPr marL="457200" indent="-317500" algn="l">
                        <a:buClr>
                          <a:srgbClr val="000000"/>
                        </a:buClr>
                        <a:buSzPts val="1400"/>
                        <a:buFont typeface="Helvetica"/>
                        <a:buChar char="➔"/>
                        <a:defRPr sz="1400">
                          <a:latin typeface="Roboto Slab"/>
                          <a:ea typeface="Roboto Slab"/>
                          <a:cs typeface="Roboto Slab"/>
                        </a:defRPr>
                      </a:pPr>
                      <a:r>
                        <a:t>Clot, scab formation.</a:t>
                      </a:r>
                    </a:p>
                  </a:txBody>
                  <a:tcPr marL="91425" marR="91425" marT="91425" marB="91425" anchor="t" anchorCtr="0" horzOverflow="overflow">
                    <a:lnL w="28575">
                      <a:solidFill>
                        <a:srgbClr val="999999"/>
                      </a:solidFill>
                    </a:lnL>
                    <a:lnR w="28575">
                      <a:solidFill>
                        <a:srgbClr val="999999"/>
                      </a:solidFill>
                    </a:lnR>
                    <a:lnT w="28575">
                      <a:solidFill>
                        <a:srgbClr val="999999"/>
                      </a:solidFill>
                    </a:lnT>
                    <a:lnB w="28575">
                      <a:solidFill>
                        <a:srgbClr val="999999"/>
                      </a:solidFill>
                    </a:lnB>
                    <a:solidFill>
                      <a:srgbClr val="EFEFEF"/>
                    </a:solidFill>
                  </a:tcPr>
                </a:tc>
                <a:tc>
                  <a:txBody>
                    <a:bodyPr/>
                    <a:lstStyle/>
                    <a:p>
                      <a:pPr algn="l">
                        <a:defRPr sz="1400">
                          <a:latin typeface="Roboto Slab"/>
                          <a:ea typeface="Roboto Slab"/>
                          <a:cs typeface="Roboto Slab"/>
                        </a:defRPr>
                      </a:pPr>
                      <a:r>
                        <a:t>					</a:t>
                      </a:r>
                    </a:p>
                    <a:p>
                      <a:pPr marL="457200" indent="-317500" algn="l">
                        <a:buClr>
                          <a:srgbClr val="000000"/>
                        </a:buClr>
                        <a:buSzPts val="1400"/>
                        <a:buFont typeface="Helvetica"/>
                        <a:buChar char="➔"/>
                        <a:defRPr sz="1400">
                          <a:latin typeface="Roboto Slab"/>
                          <a:ea typeface="Roboto Slab"/>
                          <a:cs typeface="Roboto Slab"/>
                        </a:defRPr>
                      </a:pPr>
                      <a:r>
                        <a:t>More extensive loss of cells and tissue:		</a:t>
                      </a:r>
                    </a:p>
                    <a:p>
                      <a:pPr marL="457200" indent="-317500" algn="l">
                        <a:buClr>
                          <a:srgbClr val="000000"/>
                        </a:buClr>
                        <a:buSzPts val="1400"/>
                        <a:buFont typeface="Helvetica"/>
                        <a:buChar char="-"/>
                        <a:defRPr sz="1400">
                          <a:latin typeface="Roboto Slab"/>
                          <a:ea typeface="Roboto Slab"/>
                          <a:cs typeface="Roboto Slab"/>
                        </a:defRPr>
                      </a:pPr>
                      <a:r>
                        <a:t>Infarction. </a:t>
                      </a:r>
                    </a:p>
                    <a:p>
                      <a:pPr marL="457200" indent="-317500" algn="l">
                        <a:buClr>
                          <a:srgbClr val="000000"/>
                        </a:buClr>
                        <a:buSzPts val="1400"/>
                        <a:buFont typeface="Helvetica"/>
                        <a:buChar char="-"/>
                        <a:defRPr sz="1400">
                          <a:latin typeface="Roboto Slab"/>
                          <a:ea typeface="Roboto Slab"/>
                          <a:cs typeface="Roboto Slab"/>
                        </a:defRPr>
                      </a:pPr>
                      <a:r>
                        <a:t>Inflammatory ulceration.</a:t>
                      </a:r>
                    </a:p>
                    <a:p>
                      <a:pPr marL="457200" indent="-317500" algn="l">
                        <a:buClr>
                          <a:srgbClr val="000000"/>
                        </a:buClr>
                        <a:buSzPts val="1400"/>
                        <a:buFont typeface="Helvetica"/>
                        <a:buChar char="-"/>
                        <a:defRPr sz="1400">
                          <a:latin typeface="Roboto Slab"/>
                          <a:ea typeface="Roboto Slab"/>
                          <a:cs typeface="Roboto Slab"/>
                        </a:defRPr>
                      </a:pPr>
                      <a:r>
                        <a:t>Abscess formation.</a:t>
                      </a:r>
                    </a:p>
                    <a:p>
                      <a:pPr algn="l">
                        <a:defRPr sz="1400">
                          <a:latin typeface="Roboto Slab"/>
                          <a:ea typeface="Roboto Slab"/>
                          <a:cs typeface="Roboto Slab"/>
                        </a:defRPr>
                      </a:pPr>
                      <a:r>
                        <a:t>						</a:t>
                      </a:r>
                    </a:p>
                    <a:p>
                      <a:pPr marL="457200" indent="-317500" algn="l">
                        <a:buClr>
                          <a:srgbClr val="000000"/>
                        </a:buClr>
                        <a:buSzPts val="1400"/>
                        <a:buFont typeface="Helvetica"/>
                        <a:buChar char="➔"/>
                        <a:defRPr sz="1400">
                          <a:latin typeface="Roboto Slab"/>
                          <a:ea typeface="Roboto Slab"/>
                          <a:cs typeface="Roboto Slab"/>
                        </a:defRPr>
                      </a:pPr>
                      <a:r>
                        <a:t>Surface wound with large defect.</a:t>
                      </a:r>
                    </a:p>
                    <a:p>
                      <a:pPr marL="457200" indent="-317500" algn="l">
                        <a:buClr>
                          <a:srgbClr val="000000"/>
                        </a:buClr>
                        <a:buSzPts val="1400"/>
                        <a:buFont typeface="Helvetica"/>
                        <a:buChar char="➔"/>
                        <a:defRPr sz="1400">
                          <a:latin typeface="Roboto Slab"/>
                          <a:ea typeface="Roboto Slab"/>
                          <a:cs typeface="Roboto Slab"/>
                        </a:defRPr>
                      </a:pPr>
                      <a:r>
                        <a:t>Large tissue defect that must be filled.</a:t>
                      </a:r>
                    </a:p>
                  </a:txBody>
                  <a:tcPr marL="91425" marR="91425" marT="91425" marB="91425" anchor="t" anchorCtr="0" horzOverflow="overflow">
                    <a:lnL w="28575">
                      <a:solidFill>
                        <a:srgbClr val="999999"/>
                      </a:solidFill>
                    </a:lnL>
                    <a:lnR w="28575">
                      <a:solidFill>
                        <a:srgbClr val="999999"/>
                      </a:solidFill>
                    </a:lnR>
                    <a:lnT w="28575">
                      <a:solidFill>
                        <a:srgbClr val="999999"/>
                      </a:solidFill>
                    </a:lnT>
                    <a:lnB w="28575">
                      <a:solidFill>
                        <a:srgbClr val="999999"/>
                      </a:solidFill>
                    </a:lnB>
                    <a:solidFill>
                      <a:srgbClr val="EFEFEF"/>
                    </a:solidFill>
                  </a:tcPr>
                </a:tc>
              </a:tr>
            </a:tbl>
          </a:graphicData>
        </a:graphic>
      </p:graphicFrame>
      <p:sp>
        <p:nvSpPr>
          <p:cNvPr id="823" name="Google Shape;871;p89"/>
          <p:cNvSpPr/>
          <p:nvPr/>
        </p:nvSpPr>
        <p:spPr>
          <a:xfrm>
            <a:off x="2647449" y="5914783"/>
            <a:ext cx="599101" cy="39901"/>
          </a:xfrm>
          <a:prstGeom prst="roundRect">
            <a:avLst>
              <a:gd name="adj" fmla="val 50000"/>
            </a:avLst>
          </a:prstGeom>
          <a:solidFill>
            <a:srgbClr val="A72A1E"/>
          </a:solidFill>
          <a:ln w="12700">
            <a:miter lim="400000"/>
          </a:ln>
        </p:spPr>
        <p:txBody>
          <a:bodyPr lIns="0" tIns="0" rIns="0" bIns="0" anchor="ctr"/>
          <a:lstStyle/>
          <a:p>
            <a:pPr/>
          </a:p>
        </p:txBody>
      </p:sp>
      <p:grpSp>
        <p:nvGrpSpPr>
          <p:cNvPr id="827" name="Google Shape;872;p89"/>
          <p:cNvGrpSpPr/>
          <p:nvPr/>
        </p:nvGrpSpPr>
        <p:grpSpPr>
          <a:xfrm>
            <a:off x="3186294" y="5600853"/>
            <a:ext cx="1722945" cy="1763185"/>
            <a:chOff x="0" y="0"/>
            <a:chExt cx="1722944" cy="1763183"/>
          </a:xfrm>
        </p:grpSpPr>
        <p:sp>
          <p:nvSpPr>
            <p:cNvPr id="824" name="Google Shape;873;p89"/>
            <p:cNvSpPr/>
            <p:nvPr/>
          </p:nvSpPr>
          <p:spPr>
            <a:xfrm>
              <a:off x="561913" y="0"/>
              <a:ext cx="599115" cy="641131"/>
            </a:xfrm>
            <a:prstGeom prst="ellipse">
              <a:avLst/>
            </a:prstGeom>
            <a:noFill/>
            <a:ln w="38100" cap="flat">
              <a:solidFill>
                <a:srgbClr val="A72A1E"/>
              </a:solidFill>
              <a:prstDash val="solid"/>
              <a:round/>
            </a:ln>
            <a:effectLst/>
          </p:spPr>
          <p:txBody>
            <a:bodyPr wrap="square" lIns="0" tIns="0" rIns="0" bIns="0" numCol="1" anchor="ctr">
              <a:noAutofit/>
            </a:bodyPr>
            <a:lstStyle/>
            <a:p>
              <a:pPr/>
            </a:p>
          </p:txBody>
        </p:sp>
        <p:sp>
          <p:nvSpPr>
            <p:cNvPr id="825" name="Google Shape;874;p89"/>
            <p:cNvSpPr txBox="1"/>
            <p:nvPr/>
          </p:nvSpPr>
          <p:spPr>
            <a:xfrm>
              <a:off x="-1" y="1147798"/>
              <a:ext cx="1722946" cy="61538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b">
              <a:spAutoFit/>
            </a:bodyPr>
            <a:lstStyle>
              <a:lvl1pPr algn="ctr">
                <a:lnSpc>
                  <a:spcPct val="115000"/>
                </a:lnSpc>
                <a:defRPr>
                  <a:latin typeface="Roboto Slab"/>
                  <a:ea typeface="Roboto Slab"/>
                  <a:cs typeface="Roboto Slab"/>
                  <a:sym typeface="Roboto Slab"/>
                </a:defRPr>
              </a:lvl1pPr>
            </a:lstStyle>
            <a:p>
              <a:pPr/>
              <a:r>
                <a:t>Macrophages &amp; granulation tissue.</a:t>
              </a:r>
            </a:p>
          </p:txBody>
        </p:sp>
        <p:sp>
          <p:nvSpPr>
            <p:cNvPr id="826" name="Google Shape;875;p89"/>
            <p:cNvSpPr txBox="1"/>
            <p:nvPr/>
          </p:nvSpPr>
          <p:spPr>
            <a:xfrm>
              <a:off x="641300" y="173874"/>
              <a:ext cx="440339" cy="25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t">
              <a:spAutoFit/>
            </a:bodyPr>
            <a:lstStyle>
              <a:lvl1pPr algn="ctr">
                <a:lnSpc>
                  <a:spcPct val="115000"/>
                </a:lnSpc>
                <a:spcBef>
                  <a:spcPts val="1300"/>
                </a:spcBef>
                <a:defRPr b="1" sz="700">
                  <a:solidFill>
                    <a:srgbClr val="A72A1E"/>
                  </a:solidFill>
                  <a:latin typeface="Roboto"/>
                  <a:ea typeface="Roboto"/>
                  <a:cs typeface="Roboto"/>
                  <a:sym typeface="Roboto"/>
                </a:defRPr>
              </a:lvl1pPr>
            </a:lstStyle>
            <a:p>
              <a:pPr/>
              <a:r>
                <a:t>Day 3</a:t>
              </a:r>
            </a:p>
          </p:txBody>
        </p:sp>
      </p:grpSp>
      <p:grpSp>
        <p:nvGrpSpPr>
          <p:cNvPr id="831" name="Google Shape;876;p89"/>
          <p:cNvGrpSpPr/>
          <p:nvPr/>
        </p:nvGrpSpPr>
        <p:grpSpPr>
          <a:xfrm>
            <a:off x="5285151" y="5600853"/>
            <a:ext cx="2034448" cy="1588573"/>
            <a:chOff x="0" y="0"/>
            <a:chExt cx="2034446" cy="1588571"/>
          </a:xfrm>
        </p:grpSpPr>
        <p:sp>
          <p:nvSpPr>
            <p:cNvPr id="828" name="Google Shape;877;p89"/>
            <p:cNvSpPr/>
            <p:nvPr/>
          </p:nvSpPr>
          <p:spPr>
            <a:xfrm>
              <a:off x="561903" y="-1"/>
              <a:ext cx="599115" cy="641132"/>
            </a:xfrm>
            <a:prstGeom prst="ellipse">
              <a:avLst/>
            </a:prstGeom>
            <a:noFill/>
            <a:ln w="38100" cap="flat">
              <a:solidFill>
                <a:srgbClr val="858585"/>
              </a:solidFill>
              <a:prstDash val="solid"/>
              <a:round/>
            </a:ln>
            <a:effectLst/>
          </p:spPr>
          <p:txBody>
            <a:bodyPr wrap="square" lIns="0" tIns="0" rIns="0" bIns="0" numCol="1" anchor="ctr">
              <a:noAutofit/>
            </a:bodyPr>
            <a:lstStyle/>
            <a:p>
              <a:pPr/>
            </a:p>
          </p:txBody>
        </p:sp>
        <p:sp>
          <p:nvSpPr>
            <p:cNvPr id="829" name="Google Shape;878;p89"/>
            <p:cNvSpPr txBox="1"/>
            <p:nvPr/>
          </p:nvSpPr>
          <p:spPr>
            <a:xfrm>
              <a:off x="0" y="586471"/>
              <a:ext cx="2034447" cy="100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b">
              <a:spAutoFit/>
            </a:bodyPr>
            <a:lstStyle/>
            <a:p>
              <a:pPr/>
              <a:r>
                <a:t>			</a:t>
              </a:r>
            </a:p>
            <a:p>
              <a:pPr>
                <a:defRPr>
                  <a:latin typeface="Roboto Slab"/>
                  <a:ea typeface="Roboto Slab"/>
                  <a:cs typeface="Roboto Slab"/>
                  <a:sym typeface="Roboto Slab"/>
                </a:defRPr>
              </a:pPr>
              <a:r>
                <a:t>collagen bridges the incision, epidermis thickens.</a:t>
              </a:r>
            </a:p>
          </p:txBody>
        </p:sp>
        <p:sp>
          <p:nvSpPr>
            <p:cNvPr id="830" name="Google Shape;879;p89"/>
            <p:cNvSpPr txBox="1"/>
            <p:nvPr/>
          </p:nvSpPr>
          <p:spPr>
            <a:xfrm>
              <a:off x="641291" y="173874"/>
              <a:ext cx="440339" cy="25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t">
              <a:spAutoFit/>
            </a:bodyPr>
            <a:lstStyle>
              <a:lvl1pPr algn="ctr">
                <a:lnSpc>
                  <a:spcPct val="115000"/>
                </a:lnSpc>
                <a:spcBef>
                  <a:spcPts val="1300"/>
                </a:spcBef>
                <a:defRPr b="1" sz="700">
                  <a:solidFill>
                    <a:srgbClr val="858585"/>
                  </a:solidFill>
                  <a:latin typeface="Roboto"/>
                  <a:ea typeface="Roboto"/>
                  <a:cs typeface="Roboto"/>
                  <a:sym typeface="Roboto"/>
                </a:defRPr>
              </a:lvl1pPr>
            </a:lstStyle>
            <a:p>
              <a:pPr/>
              <a:r>
                <a:t>Day 5</a:t>
              </a:r>
            </a:p>
          </p:txBody>
        </p:sp>
      </p:grpSp>
      <p:sp>
        <p:nvSpPr>
          <p:cNvPr id="832" name="Google Shape;880;p89"/>
          <p:cNvSpPr/>
          <p:nvPr/>
        </p:nvSpPr>
        <p:spPr>
          <a:xfrm>
            <a:off x="4837203" y="5914783"/>
            <a:ext cx="599101" cy="39901"/>
          </a:xfrm>
          <a:prstGeom prst="roundRect">
            <a:avLst>
              <a:gd name="adj" fmla="val 50000"/>
            </a:avLst>
          </a:prstGeom>
          <a:solidFill>
            <a:srgbClr val="858585"/>
          </a:solidFill>
          <a:ln w="12700">
            <a:miter lim="400000"/>
          </a:ln>
        </p:spPr>
        <p:txBody>
          <a:bodyPr lIns="0" tIns="0" rIns="0" bIns="0" anchor="ctr"/>
          <a:lstStyle/>
          <a:p>
            <a:pPr/>
          </a:p>
        </p:txBody>
      </p:sp>
      <p:sp>
        <p:nvSpPr>
          <p:cNvPr id="833" name="Google Shape;881;p89"/>
          <p:cNvSpPr/>
          <p:nvPr/>
        </p:nvSpPr>
        <p:spPr>
          <a:xfrm>
            <a:off x="2647449" y="8121649"/>
            <a:ext cx="599101" cy="39901"/>
          </a:xfrm>
          <a:prstGeom prst="roundRect">
            <a:avLst>
              <a:gd name="adj" fmla="val 50000"/>
            </a:avLst>
          </a:prstGeom>
          <a:solidFill>
            <a:srgbClr val="A72A1E"/>
          </a:solidFill>
          <a:ln w="12700">
            <a:miter lim="400000"/>
          </a:ln>
        </p:spPr>
        <p:txBody>
          <a:bodyPr lIns="0" tIns="0" rIns="0" bIns="0" anchor="ctr"/>
          <a:lstStyle/>
          <a:p>
            <a:pPr/>
          </a:p>
        </p:txBody>
      </p:sp>
      <p:grpSp>
        <p:nvGrpSpPr>
          <p:cNvPr id="837" name="Google Shape;882;p89"/>
          <p:cNvGrpSpPr/>
          <p:nvPr/>
        </p:nvGrpSpPr>
        <p:grpSpPr>
          <a:xfrm>
            <a:off x="1064299" y="7807720"/>
            <a:ext cx="2121850" cy="1774159"/>
            <a:chOff x="0" y="0"/>
            <a:chExt cx="2121848" cy="1774158"/>
          </a:xfrm>
        </p:grpSpPr>
        <p:sp>
          <p:nvSpPr>
            <p:cNvPr id="834" name="Google Shape;883;p89"/>
            <p:cNvSpPr/>
            <p:nvPr/>
          </p:nvSpPr>
          <p:spPr>
            <a:xfrm>
              <a:off x="561918" y="0"/>
              <a:ext cx="599116" cy="641131"/>
            </a:xfrm>
            <a:prstGeom prst="ellipse">
              <a:avLst/>
            </a:prstGeom>
            <a:noFill/>
            <a:ln w="38100" cap="flat">
              <a:solidFill>
                <a:srgbClr val="A72A1E"/>
              </a:solidFill>
              <a:prstDash val="solid"/>
              <a:round/>
            </a:ln>
            <a:effectLst/>
          </p:spPr>
          <p:txBody>
            <a:bodyPr wrap="square" lIns="0" tIns="0" rIns="0" bIns="0" numCol="1" anchor="ctr">
              <a:noAutofit/>
            </a:bodyPr>
            <a:lstStyle/>
            <a:p>
              <a:pPr/>
            </a:p>
          </p:txBody>
        </p:sp>
        <p:sp>
          <p:nvSpPr>
            <p:cNvPr id="835" name="Google Shape;884;p89"/>
            <p:cNvSpPr txBox="1"/>
            <p:nvPr/>
          </p:nvSpPr>
          <p:spPr>
            <a:xfrm>
              <a:off x="641306" y="173874"/>
              <a:ext cx="440339" cy="369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t">
              <a:spAutoFit/>
            </a:bodyPr>
            <a:lstStyle>
              <a:lvl1pPr algn="ctr">
                <a:lnSpc>
                  <a:spcPct val="115000"/>
                </a:lnSpc>
                <a:spcBef>
                  <a:spcPts val="1300"/>
                </a:spcBef>
                <a:defRPr b="1" sz="700">
                  <a:solidFill>
                    <a:srgbClr val="A72A1E"/>
                  </a:solidFill>
                  <a:latin typeface="Roboto"/>
                  <a:ea typeface="Roboto"/>
                  <a:cs typeface="Roboto"/>
                  <a:sym typeface="Roboto"/>
                </a:defRPr>
              </a:lvl1pPr>
            </a:lstStyle>
            <a:p>
              <a:pPr/>
              <a:r>
                <a:t>2nd week</a:t>
              </a:r>
            </a:p>
          </p:txBody>
        </p:sp>
        <p:sp>
          <p:nvSpPr>
            <p:cNvPr id="836" name="Google Shape;885;p89"/>
            <p:cNvSpPr txBox="1"/>
            <p:nvPr/>
          </p:nvSpPr>
          <p:spPr>
            <a:xfrm>
              <a:off x="0" y="772058"/>
              <a:ext cx="2121849" cy="1002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b">
              <a:spAutoFit/>
            </a:bodyPr>
            <a:lstStyle/>
            <a:p>
              <a:pPr/>
            </a:p>
            <a:p>
              <a:pPr>
                <a:defRPr>
                  <a:latin typeface="Roboto Slab"/>
                  <a:ea typeface="Roboto Slab"/>
                  <a:cs typeface="Roboto Slab"/>
                  <a:sym typeface="Roboto Slab"/>
                </a:defRPr>
              </a:pPr>
              <a:r>
                <a:t>continued collagen and fibroblasts, blanching.</a:t>
              </a:r>
            </a:p>
          </p:txBody>
        </p:sp>
      </p:grpSp>
      <p:grpSp>
        <p:nvGrpSpPr>
          <p:cNvPr id="841" name="Google Shape;886;p89"/>
          <p:cNvGrpSpPr/>
          <p:nvPr/>
        </p:nvGrpSpPr>
        <p:grpSpPr>
          <a:xfrm>
            <a:off x="3186301" y="7807720"/>
            <a:ext cx="1835146" cy="1788031"/>
            <a:chOff x="0" y="0"/>
            <a:chExt cx="1835144" cy="1788030"/>
          </a:xfrm>
        </p:grpSpPr>
        <p:sp>
          <p:nvSpPr>
            <p:cNvPr id="838" name="Google Shape;887;p89"/>
            <p:cNvSpPr/>
            <p:nvPr/>
          </p:nvSpPr>
          <p:spPr>
            <a:xfrm>
              <a:off x="561905" y="0"/>
              <a:ext cx="599115" cy="641131"/>
            </a:xfrm>
            <a:prstGeom prst="ellipse">
              <a:avLst/>
            </a:prstGeom>
            <a:noFill/>
            <a:ln w="38100" cap="flat">
              <a:solidFill>
                <a:srgbClr val="A72A1E"/>
              </a:solidFill>
              <a:prstDash val="solid"/>
              <a:round/>
            </a:ln>
            <a:effectLst/>
          </p:spPr>
          <p:txBody>
            <a:bodyPr wrap="square" lIns="0" tIns="0" rIns="0" bIns="0" numCol="1" anchor="ctr">
              <a:noAutofit/>
            </a:bodyPr>
            <a:lstStyle/>
            <a:p>
              <a:pPr/>
            </a:p>
          </p:txBody>
        </p:sp>
        <p:sp>
          <p:nvSpPr>
            <p:cNvPr id="839" name="Google Shape;888;p89"/>
            <p:cNvSpPr txBox="1"/>
            <p:nvPr/>
          </p:nvSpPr>
          <p:spPr>
            <a:xfrm>
              <a:off x="0" y="341430"/>
              <a:ext cx="1835145" cy="144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b">
              <a:spAutoFit/>
            </a:bodyPr>
            <a:lstStyle/>
            <a:p>
              <a:pPr>
                <a:defRPr>
                  <a:latin typeface="Roboto Slab"/>
                  <a:ea typeface="Roboto Slab"/>
                  <a:cs typeface="Roboto Slab"/>
                  <a:sym typeface="Roboto Slab"/>
                </a:defRPr>
              </a:pPr>
              <a:r>
                <a:t>			</a:t>
              </a:r>
            </a:p>
            <a:p>
              <a:pPr>
                <a:defRPr>
                  <a:latin typeface="Roboto Slab"/>
                  <a:ea typeface="Roboto Slab"/>
                  <a:cs typeface="Roboto Slab"/>
                  <a:sym typeface="Roboto Slab"/>
                </a:defRPr>
              </a:pPr>
              <a:r>
                <a:t>scar (cellular connective tissue, intact epidermis, lost appendages).</a:t>
              </a:r>
              <a:r>
                <a:rPr>
                  <a:solidFill>
                    <a:srgbClr val="6AA84F"/>
                  </a:solidFill>
                </a:rPr>
                <a:t> </a:t>
              </a:r>
            </a:p>
          </p:txBody>
        </p:sp>
        <p:sp>
          <p:nvSpPr>
            <p:cNvPr id="840" name="Google Shape;889;p89"/>
            <p:cNvSpPr txBox="1"/>
            <p:nvPr/>
          </p:nvSpPr>
          <p:spPr>
            <a:xfrm>
              <a:off x="641293" y="97674"/>
              <a:ext cx="440339" cy="4864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t">
              <a:spAutoFit/>
            </a:bodyPr>
            <a:lstStyle>
              <a:lvl1pPr algn="ctr">
                <a:lnSpc>
                  <a:spcPct val="115000"/>
                </a:lnSpc>
                <a:spcBef>
                  <a:spcPts val="1300"/>
                </a:spcBef>
                <a:defRPr b="1" sz="700">
                  <a:solidFill>
                    <a:srgbClr val="A72A1E"/>
                  </a:solidFill>
                  <a:latin typeface="Roboto"/>
                  <a:ea typeface="Roboto"/>
                  <a:cs typeface="Roboto"/>
                  <a:sym typeface="Roboto"/>
                </a:defRPr>
              </a:lvl1pPr>
            </a:lstStyle>
            <a:p>
              <a:pPr/>
              <a:r>
                <a:t>End of 1st month</a:t>
              </a:r>
            </a:p>
          </p:txBody>
        </p:sp>
      </p:grpSp>
      <p:grpSp>
        <p:nvGrpSpPr>
          <p:cNvPr id="845" name="Google Shape;890;p89"/>
          <p:cNvGrpSpPr/>
          <p:nvPr/>
        </p:nvGrpSpPr>
        <p:grpSpPr>
          <a:xfrm>
            <a:off x="5285123" y="7807720"/>
            <a:ext cx="2034448" cy="1950932"/>
            <a:chOff x="0" y="0"/>
            <a:chExt cx="2034446" cy="1950930"/>
          </a:xfrm>
        </p:grpSpPr>
        <p:sp>
          <p:nvSpPr>
            <p:cNvPr id="842" name="Google Shape;891;p89"/>
            <p:cNvSpPr/>
            <p:nvPr/>
          </p:nvSpPr>
          <p:spPr>
            <a:xfrm>
              <a:off x="561931" y="-1"/>
              <a:ext cx="599115" cy="641131"/>
            </a:xfrm>
            <a:prstGeom prst="ellipse">
              <a:avLst/>
            </a:prstGeom>
            <a:noFill/>
            <a:ln w="38100" cap="flat">
              <a:solidFill>
                <a:srgbClr val="858585"/>
              </a:solidFill>
              <a:prstDash val="solid"/>
              <a:round/>
            </a:ln>
            <a:effectLst/>
          </p:spPr>
          <p:txBody>
            <a:bodyPr wrap="square" lIns="0" tIns="0" rIns="0" bIns="0" numCol="1" anchor="ctr">
              <a:noAutofit/>
            </a:bodyPr>
            <a:lstStyle/>
            <a:p>
              <a:pPr/>
            </a:p>
          </p:txBody>
        </p:sp>
        <p:sp>
          <p:nvSpPr>
            <p:cNvPr id="843" name="Google Shape;892;p89"/>
            <p:cNvSpPr txBox="1"/>
            <p:nvPr/>
          </p:nvSpPr>
          <p:spPr>
            <a:xfrm>
              <a:off x="0" y="313830"/>
              <a:ext cx="2034447" cy="16371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b">
              <a:spAutoFit/>
            </a:bodyPr>
            <a:lstStyle/>
            <a:p>
              <a:pPr/>
            </a:p>
            <a:p>
              <a:pPr/>
              <a:r>
                <a:t>			</a:t>
              </a:r>
            </a:p>
            <a:p>
              <a:pPr>
                <a:defRPr>
                  <a:latin typeface="Roboto Slab"/>
                  <a:ea typeface="Roboto Slab"/>
                  <a:cs typeface="Roboto Slab"/>
                  <a:sym typeface="Roboto Slab"/>
                </a:defRPr>
              </a:pPr>
              <a:r>
                <a:t>collagen type III is slowly replaced by collagen type I and the wound acquires tensile strength.</a:t>
              </a:r>
            </a:p>
          </p:txBody>
        </p:sp>
        <p:sp>
          <p:nvSpPr>
            <p:cNvPr id="844" name="Google Shape;893;p89"/>
            <p:cNvSpPr txBox="1"/>
            <p:nvPr/>
          </p:nvSpPr>
          <p:spPr>
            <a:xfrm>
              <a:off x="641319" y="173874"/>
              <a:ext cx="440339" cy="252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t">
              <a:spAutoFit/>
            </a:bodyPr>
            <a:lstStyle>
              <a:lvl1pPr algn="ctr">
                <a:lnSpc>
                  <a:spcPct val="115000"/>
                </a:lnSpc>
                <a:spcBef>
                  <a:spcPts val="1300"/>
                </a:spcBef>
                <a:defRPr b="1" sz="700">
                  <a:solidFill>
                    <a:srgbClr val="858585"/>
                  </a:solidFill>
                  <a:latin typeface="Roboto"/>
                  <a:ea typeface="Roboto"/>
                  <a:cs typeface="Roboto"/>
                  <a:sym typeface="Roboto"/>
                </a:defRPr>
              </a:lvl1pPr>
            </a:lstStyle>
            <a:p>
              <a:pPr/>
              <a:r>
                <a:t>Later</a:t>
              </a:r>
            </a:p>
          </p:txBody>
        </p:sp>
      </p:grpSp>
      <p:sp>
        <p:nvSpPr>
          <p:cNvPr id="846" name="Google Shape;894;p89"/>
          <p:cNvSpPr/>
          <p:nvPr/>
        </p:nvSpPr>
        <p:spPr>
          <a:xfrm>
            <a:off x="4837203" y="8121649"/>
            <a:ext cx="599101" cy="39901"/>
          </a:xfrm>
          <a:prstGeom prst="roundRect">
            <a:avLst>
              <a:gd name="adj" fmla="val 50000"/>
            </a:avLst>
          </a:prstGeom>
          <a:solidFill>
            <a:srgbClr val="858585"/>
          </a:solidFill>
          <a:ln w="12700">
            <a:miter lim="400000"/>
          </a:ln>
        </p:spPr>
        <p:txBody>
          <a:bodyPr lIns="0" tIns="0" rIns="0" bIns="0" anchor="ctr"/>
          <a:lstStyle/>
          <a:p>
            <a:pPr/>
          </a:p>
        </p:txBody>
      </p:sp>
      <p:grpSp>
        <p:nvGrpSpPr>
          <p:cNvPr id="850" name="Google Shape;895;p89"/>
          <p:cNvGrpSpPr/>
          <p:nvPr/>
        </p:nvGrpSpPr>
        <p:grpSpPr>
          <a:xfrm>
            <a:off x="1047425" y="5600853"/>
            <a:ext cx="2034447" cy="2282788"/>
            <a:chOff x="0" y="0"/>
            <a:chExt cx="2034446" cy="2282786"/>
          </a:xfrm>
        </p:grpSpPr>
        <p:sp>
          <p:nvSpPr>
            <p:cNvPr id="847" name="Google Shape;896;p89"/>
            <p:cNvSpPr/>
            <p:nvPr/>
          </p:nvSpPr>
          <p:spPr>
            <a:xfrm>
              <a:off x="578794" y="-1"/>
              <a:ext cx="599115" cy="641131"/>
            </a:xfrm>
            <a:prstGeom prst="ellipse">
              <a:avLst/>
            </a:prstGeom>
            <a:noFill/>
            <a:ln w="38100" cap="flat">
              <a:solidFill>
                <a:srgbClr val="A72A1E"/>
              </a:solidFill>
              <a:prstDash val="solid"/>
              <a:round/>
            </a:ln>
            <a:effectLst/>
          </p:spPr>
          <p:txBody>
            <a:bodyPr wrap="square" lIns="0" tIns="0" rIns="0" bIns="0" numCol="1" anchor="ctr">
              <a:noAutofit/>
            </a:bodyPr>
            <a:lstStyle/>
            <a:p>
              <a:pPr/>
            </a:p>
          </p:txBody>
        </p:sp>
        <p:sp>
          <p:nvSpPr>
            <p:cNvPr id="848" name="Google Shape;897;p89"/>
            <p:cNvSpPr txBox="1"/>
            <p:nvPr/>
          </p:nvSpPr>
          <p:spPr>
            <a:xfrm>
              <a:off x="658182" y="173874"/>
              <a:ext cx="440339" cy="3696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t">
              <a:spAutoFit/>
            </a:bodyPr>
            <a:lstStyle>
              <a:lvl1pPr algn="ctr">
                <a:lnSpc>
                  <a:spcPct val="115000"/>
                </a:lnSpc>
                <a:spcBef>
                  <a:spcPts val="1300"/>
                </a:spcBef>
                <a:defRPr b="1" sz="700">
                  <a:solidFill>
                    <a:srgbClr val="A72A1E"/>
                  </a:solidFill>
                  <a:latin typeface="Roboto"/>
                  <a:ea typeface="Roboto"/>
                  <a:cs typeface="Roboto"/>
                  <a:sym typeface="Roboto"/>
                </a:defRPr>
              </a:lvl1pPr>
            </a:lstStyle>
            <a:p>
              <a:pPr/>
              <a:r>
                <a:t>24 Hours</a:t>
              </a:r>
            </a:p>
          </p:txBody>
        </p:sp>
        <p:sp>
          <p:nvSpPr>
            <p:cNvPr id="849" name="Google Shape;898;p89"/>
            <p:cNvSpPr txBox="1"/>
            <p:nvPr/>
          </p:nvSpPr>
          <p:spPr>
            <a:xfrm>
              <a:off x="0" y="912386"/>
              <a:ext cx="2034447" cy="137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75600" tIns="75600" rIns="75600" bIns="75600" numCol="1" anchor="b">
              <a:spAutoFit/>
            </a:bodyPr>
            <a:lstStyle/>
            <a:p>
              <a:pPr>
                <a:defRPr sz="1000">
                  <a:latin typeface="Roboto Slab"/>
                  <a:ea typeface="Roboto Slab"/>
                  <a:cs typeface="Roboto Slab"/>
                  <a:sym typeface="Roboto Slab"/>
                </a:defRPr>
              </a:pPr>
              <a:r>
                <a:t>hematoma &amp; neutrophils, mitotic activity of basal layer, thin epithelial layer.</a:t>
              </a:r>
            </a:p>
            <a:p>
              <a:pPr>
                <a:defRPr sz="1000">
                  <a:latin typeface="Roboto Slab"/>
                  <a:ea typeface="Roboto Slab"/>
                  <a:cs typeface="Roboto Slab"/>
                  <a:sym typeface="Roboto Slab"/>
                </a:defRPr>
              </a:pPr>
              <a:r>
                <a:t>Hageman factor (factor 12) will activate both the coagulation sequence and the kinin system as an initial response to this injury.</a:t>
              </a:r>
            </a:p>
          </p:txBody>
        </p:sp>
      </p:grpSp>
      <p:sp>
        <p:nvSpPr>
          <p:cNvPr id="851" name="Google Shape;899;p89"/>
          <p:cNvSpPr txBox="1"/>
          <p:nvPr/>
        </p:nvSpPr>
        <p:spPr>
          <a:xfrm>
            <a:off x="999800" y="9758799"/>
            <a:ext cx="5085901" cy="8305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solidFill>
                  <a:srgbClr val="FF0000"/>
                </a:solidFill>
                <a:latin typeface="Roboto Slab"/>
                <a:ea typeface="Roboto Slab"/>
                <a:cs typeface="Roboto Slab"/>
                <a:sym typeface="Roboto Slab"/>
              </a:defRPr>
            </a:lvl1pPr>
          </a:lstStyle>
          <a:p>
            <a:pPr/>
            <a:r>
              <a:t>By the end of third month, the tissue has approximately 80% of its original strength.</a:t>
            </a:r>
          </a:p>
        </p:txBody>
      </p:sp>
      <p:sp>
        <p:nvSpPr>
          <p:cNvPr id="852" name="Google Shape;900;p89"/>
          <p:cNvSpPr txBox="1"/>
          <p:nvPr/>
        </p:nvSpPr>
        <p:spPr>
          <a:xfrm>
            <a:off x="2284399" y="4827425"/>
            <a:ext cx="3663601" cy="551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400">
                <a:latin typeface="Roboto Slab"/>
                <a:ea typeface="Roboto Slab"/>
                <a:cs typeface="Roboto Slab"/>
                <a:sym typeface="Roboto Slab"/>
              </a:defRPr>
            </a:lvl1pPr>
          </a:lstStyle>
          <a:p>
            <a:pPr/>
            <a:r>
              <a:t>Primary union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Google Shape;118;p18"/>
          <p:cNvSpPr txBox="1"/>
          <p:nvPr>
            <p:ph type="title"/>
          </p:nvPr>
        </p:nvSpPr>
        <p:spPr>
          <a:xfrm>
            <a:off x="441125" y="526599"/>
            <a:ext cx="3530401" cy="1097701"/>
          </a:xfrm>
          <a:prstGeom prst="rect">
            <a:avLst/>
          </a:prstGeom>
          <a:ln w="28575">
            <a:solidFill>
              <a:srgbClr val="E06666"/>
            </a:solidFill>
            <a:round/>
          </a:ln>
        </p:spPr>
        <p:txBody>
          <a:bodyPr/>
          <a:lstStyle>
            <a:lvl1pPr>
              <a:defRPr b="1">
                <a:solidFill>
                  <a:srgbClr val="595959"/>
                </a:solidFill>
              </a:defRPr>
            </a:lvl1pPr>
          </a:lstStyle>
          <a:p>
            <a:pPr/>
            <a:r>
              <a:t>Types of inflammation:</a:t>
            </a:r>
          </a:p>
        </p:txBody>
      </p:sp>
      <p:sp>
        <p:nvSpPr>
          <p:cNvPr id="148" name="Google Shape;119;p18"/>
          <p:cNvSpPr txBox="1"/>
          <p:nvPr/>
        </p:nvSpPr>
        <p:spPr>
          <a:xfrm>
            <a:off x="1068325" y="1950124"/>
            <a:ext cx="2950200" cy="2240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2000" u="sng">
                <a:latin typeface="Roboto Slab"/>
                <a:ea typeface="Roboto Slab"/>
                <a:cs typeface="Roboto Slab"/>
                <a:sym typeface="Roboto Slab"/>
              </a:defRPr>
            </a:pPr>
            <a:r>
              <a:t>Acute:</a:t>
            </a:r>
          </a:p>
          <a:p>
            <a:pPr>
              <a:spcBef>
                <a:spcPts val="600"/>
              </a:spcBef>
              <a:defRPr sz="1800">
                <a:latin typeface="Roboto Slab"/>
                <a:ea typeface="Roboto Slab"/>
                <a:cs typeface="Roboto Slab"/>
                <a:sym typeface="Roboto Slab"/>
              </a:defRPr>
            </a:pPr>
            <a:r>
              <a:t>A </a:t>
            </a:r>
            <a:r>
              <a:rPr b="1">
                <a:solidFill>
                  <a:srgbClr val="FF0000"/>
                </a:solidFill>
              </a:rPr>
              <a:t>rapid response</a:t>
            </a:r>
            <a:r>
              <a:t> to an injurious agent that serves to deliver mediators of host defense leukocytes and plasma proteins to the site of injury.</a:t>
            </a:r>
          </a:p>
        </p:txBody>
      </p:sp>
      <p:sp>
        <p:nvSpPr>
          <p:cNvPr id="149" name="Google Shape;120;p18"/>
          <p:cNvSpPr txBox="1"/>
          <p:nvPr/>
        </p:nvSpPr>
        <p:spPr>
          <a:xfrm>
            <a:off x="4148375" y="1950124"/>
            <a:ext cx="2950201" cy="767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2000" u="sng">
                <a:latin typeface="Roboto Slab"/>
                <a:ea typeface="Roboto Slab"/>
                <a:cs typeface="Roboto Slab"/>
                <a:sym typeface="Roboto Slab"/>
              </a:defRPr>
            </a:pPr>
            <a:r>
              <a:t>Chronic</a:t>
            </a:r>
            <a:r>
              <a:rPr sz="1800"/>
              <a:t>: </a:t>
            </a:r>
            <a:endParaRPr sz="1800"/>
          </a:p>
          <a:p>
            <a:pPr>
              <a:defRPr sz="1800">
                <a:latin typeface="Roboto Slab"/>
                <a:ea typeface="Roboto Slab"/>
                <a:cs typeface="Roboto Slab"/>
                <a:sym typeface="Roboto Slab"/>
              </a:defRPr>
            </a:pPr>
            <a:r>
              <a:t>persistent injury.</a:t>
            </a:r>
          </a:p>
        </p:txBody>
      </p:sp>
      <p:graphicFrame>
        <p:nvGraphicFramePr>
          <p:cNvPr id="150" name="Google Shape;121;p18"/>
          <p:cNvGraphicFramePr/>
          <p:nvPr/>
        </p:nvGraphicFramePr>
        <p:xfrm>
          <a:off x="1466175" y="8854437"/>
          <a:ext cx="5034200" cy="117265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2734775"/>
                <a:gridCol w="2299425"/>
              </a:tblGrid>
              <a:tr h="1172650">
                <a:tc>
                  <a:txBody>
                    <a:bodyPr/>
                    <a:lstStyle/>
                    <a:p>
                      <a:pPr algn="l">
                        <a:defRPr sz="1800"/>
                      </a:pPr>
                      <a:r>
                        <a:rPr>
                          <a:latin typeface="Roboto Slab"/>
                          <a:ea typeface="Roboto Slab"/>
                          <a:cs typeface="Roboto Slab"/>
                        </a:rPr>
                        <a:t>Elimination of the noxious stimulus, followed by decline of the reaction and repair of the damaged tissue.</a:t>
                      </a:r>
                    </a:p>
                  </a:txBody>
                  <a:tcPr marL="91425" marR="91425" marT="91425" marB="91425" anchor="t" anchorCtr="0" horzOverflow="overflow">
                    <a:lnL w="38100">
                      <a:solidFill>
                        <a:srgbClr val="595959"/>
                      </a:solidFill>
                    </a:lnL>
                    <a:lnR w="38100">
                      <a:solidFill>
                        <a:srgbClr val="595959"/>
                      </a:solidFill>
                    </a:lnR>
                    <a:lnT w="38100">
                      <a:solidFill>
                        <a:srgbClr val="595959"/>
                      </a:solidFill>
                    </a:lnT>
                    <a:lnB w="38100">
                      <a:solidFill>
                        <a:srgbClr val="595959"/>
                      </a:solidFill>
                    </a:lnB>
                    <a:solidFill>
                      <a:srgbClr val="EFEFEF"/>
                    </a:solidFill>
                  </a:tcPr>
                </a:tc>
                <a:tc>
                  <a:txBody>
                    <a:bodyPr/>
                    <a:lstStyle/>
                    <a:p>
                      <a:pPr algn="l">
                        <a:defRPr sz="1800"/>
                      </a:pPr>
                      <a:r>
                        <a:rPr>
                          <a:latin typeface="Roboto Slab"/>
                          <a:ea typeface="Roboto Slab"/>
                          <a:cs typeface="Roboto Slab"/>
                        </a:rPr>
                        <a:t>Persistent injury resulting in chronic inflammation. </a:t>
                      </a:r>
                    </a:p>
                  </a:txBody>
                  <a:tcPr marL="91425" marR="91425" marT="91425" marB="91425" anchor="t" anchorCtr="0" horzOverflow="overflow">
                    <a:lnL w="38100">
                      <a:solidFill>
                        <a:srgbClr val="595959"/>
                      </a:solidFill>
                    </a:lnL>
                    <a:lnR w="38100">
                      <a:solidFill>
                        <a:srgbClr val="595959"/>
                      </a:solidFill>
                    </a:lnR>
                    <a:lnT w="38100">
                      <a:solidFill>
                        <a:srgbClr val="595959"/>
                      </a:solidFill>
                    </a:lnT>
                    <a:lnB w="38100">
                      <a:solidFill>
                        <a:srgbClr val="595959"/>
                      </a:solidFill>
                    </a:lnB>
                    <a:solidFill>
                      <a:srgbClr val="EFEFEF"/>
                    </a:solidFill>
                  </a:tcPr>
                </a:tc>
              </a:tr>
            </a:tbl>
          </a:graphicData>
        </a:graphic>
      </p:graphicFrame>
      <p:pic>
        <p:nvPicPr>
          <p:cNvPr id="151" name="Google Shape;122;p18" descr="Google Shape;122;p18"/>
          <p:cNvPicPr>
            <a:picLocks noChangeAspect="1"/>
          </p:cNvPicPr>
          <p:nvPr/>
        </p:nvPicPr>
        <p:blipFill>
          <a:blip r:embed="rId2">
            <a:extLst/>
          </a:blip>
          <a:stretch>
            <a:fillRect/>
          </a:stretch>
        </p:blipFill>
        <p:spPr>
          <a:xfrm>
            <a:off x="78875" y="4682749"/>
            <a:ext cx="7404325" cy="2623376"/>
          </a:xfrm>
          <a:prstGeom prst="rect">
            <a:avLst/>
          </a:prstGeom>
          <a:ln w="19050">
            <a:solidFill>
              <a:srgbClr val="666666"/>
            </a:solidFill>
          </a:ln>
        </p:spPr>
      </p:pic>
      <p:grpSp>
        <p:nvGrpSpPr>
          <p:cNvPr id="154" name="Google Shape;123;p18"/>
          <p:cNvGrpSpPr/>
          <p:nvPr/>
        </p:nvGrpSpPr>
        <p:grpSpPr>
          <a:xfrm>
            <a:off x="441125" y="7729287"/>
            <a:ext cx="3722100" cy="1363951"/>
            <a:chOff x="0" y="0"/>
            <a:chExt cx="3722099" cy="1363949"/>
          </a:xfrm>
        </p:grpSpPr>
        <p:sp>
          <p:nvSpPr>
            <p:cNvPr id="152" name="Rectangle"/>
            <p:cNvSpPr/>
            <p:nvPr/>
          </p:nvSpPr>
          <p:spPr>
            <a:xfrm>
              <a:off x="0" y="0"/>
              <a:ext cx="3722100" cy="930600"/>
            </a:xfrm>
            <a:prstGeom prst="rect">
              <a:avLst/>
            </a:prstGeom>
            <a:noFill/>
            <a:ln w="28575" cap="flat">
              <a:solidFill>
                <a:srgbClr val="E06666"/>
              </a:solidFill>
              <a:prstDash val="solid"/>
              <a:round/>
            </a:ln>
            <a:effectLst/>
          </p:spPr>
          <p:txBody>
            <a:bodyPr wrap="square" lIns="0" tIns="0" rIns="0" bIns="0" numCol="1" anchor="t">
              <a:noAutofit/>
            </a:bodyPr>
            <a:lstStyle/>
            <a:p>
              <a:pPr>
                <a:defRPr sz="2600">
                  <a:solidFill>
                    <a:srgbClr val="595959"/>
                  </a:solidFill>
                </a:defRPr>
              </a:pPr>
            </a:p>
          </p:txBody>
        </p:sp>
        <p:sp>
          <p:nvSpPr>
            <p:cNvPr id="153" name="The outcome of acute inflammation:"/>
            <p:cNvSpPr txBox="1"/>
            <p:nvPr/>
          </p:nvSpPr>
          <p:spPr>
            <a:xfrm>
              <a:off x="0" y="0"/>
              <a:ext cx="3722100" cy="13639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b="1" sz="2600">
                  <a:solidFill>
                    <a:srgbClr val="595959"/>
                  </a:solidFill>
                  <a:latin typeface="Roboto Slab"/>
                  <a:ea typeface="Roboto Slab"/>
                  <a:cs typeface="Roboto Slab"/>
                  <a:sym typeface="Roboto Slab"/>
                </a:defRPr>
              </a:lvl1pPr>
            </a:lstStyle>
            <a:p>
              <a:pPr/>
              <a:r>
                <a:t>The outcome of acute inflammation:</a:t>
              </a:r>
            </a:p>
          </p:txBody>
        </p:sp>
      </p:grpSp>
      <p:sp>
        <p:nvSpPr>
          <p:cNvPr id="155" name="Google Shape;124;p18"/>
          <p:cNvSpPr txBox="1"/>
          <p:nvPr>
            <p:ph type="sldNum" sz="quarter" idx="2"/>
          </p:nvPr>
        </p:nvSpPr>
        <p:spPr>
          <a:xfrm>
            <a:off x="-1" y="10285076"/>
            <a:ext cx="287372"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4" name="Google Shape;905;p9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55" name="Google Shape;906;p90"/>
          <p:cNvSpPr txBox="1"/>
          <p:nvPr/>
        </p:nvSpPr>
        <p:spPr>
          <a:xfrm>
            <a:off x="2284399" y="1627024"/>
            <a:ext cx="3663601" cy="551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gn="ctr">
              <a:defRPr b="1" sz="2400">
                <a:latin typeface="Roboto Slab"/>
                <a:ea typeface="Roboto Slab"/>
                <a:cs typeface="Roboto Slab"/>
                <a:sym typeface="Roboto Slab"/>
              </a:defRPr>
            </a:lvl1pPr>
          </a:lstStyle>
          <a:p>
            <a:pPr/>
            <a:r>
              <a:t>Secondary union</a:t>
            </a:r>
          </a:p>
        </p:txBody>
      </p:sp>
      <p:sp>
        <p:nvSpPr>
          <p:cNvPr id="856" name="Google Shape;907;p90"/>
          <p:cNvSpPr txBox="1"/>
          <p:nvPr>
            <p:ph type="title"/>
          </p:nvPr>
        </p:nvSpPr>
        <p:spPr>
          <a:xfrm>
            <a:off x="441125" y="183950"/>
            <a:ext cx="4580400" cy="968700"/>
          </a:xfrm>
          <a:prstGeom prst="rect">
            <a:avLst/>
          </a:prstGeom>
        </p:spPr>
        <p:txBody>
          <a:bodyPr anchor="ctr"/>
          <a:lstStyle>
            <a:lvl1pPr algn="ctr">
              <a:defRPr b="1" sz="2600">
                <a:solidFill>
                  <a:srgbClr val="666666"/>
                </a:solidFill>
              </a:defRPr>
            </a:lvl1pPr>
          </a:lstStyle>
          <a:p>
            <a:pPr/>
            <a:r>
              <a:t>Cutaneous Wound healing </a:t>
            </a:r>
          </a:p>
        </p:txBody>
      </p:sp>
      <p:sp>
        <p:nvSpPr>
          <p:cNvPr id="857" name="Google Shape;908;p90"/>
          <p:cNvSpPr txBox="1"/>
          <p:nvPr/>
        </p:nvSpPr>
        <p:spPr>
          <a:xfrm>
            <a:off x="1002049" y="1810924"/>
            <a:ext cx="6228302" cy="13004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defRPr sz="1800">
                <a:solidFill>
                  <a:srgbClr val="FF0000"/>
                </a:solidFill>
                <a:latin typeface="Roboto Slab"/>
                <a:ea typeface="Roboto Slab"/>
                <a:cs typeface="Roboto Slab"/>
                <a:sym typeface="Roboto Slab"/>
              </a:defRPr>
            </a:pPr>
            <a:r>
              <a:t>					</a:t>
            </a:r>
          </a:p>
          <a:p>
            <a:pPr>
              <a:defRPr sz="1800">
                <a:solidFill>
                  <a:srgbClr val="FF0000"/>
                </a:solidFill>
                <a:latin typeface="Roboto Slab"/>
                <a:ea typeface="Roboto Slab"/>
                <a:cs typeface="Roboto Slab"/>
                <a:sym typeface="Roboto Slab"/>
              </a:defRPr>
            </a:pPr>
            <a:r>
              <a:t>It occur in large, gaping wounds, as well those that are infected or contain foreign material.	</a:t>
            </a:r>
          </a:p>
        </p:txBody>
      </p:sp>
      <p:sp>
        <p:nvSpPr>
          <p:cNvPr id="858" name="Google Shape;909;p90"/>
          <p:cNvSpPr txBox="1"/>
          <p:nvPr/>
        </p:nvSpPr>
        <p:spPr>
          <a:xfrm>
            <a:off x="1099099" y="2478299"/>
            <a:ext cx="5606102" cy="1059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endParaRPr b="1" sz="1800"/>
          </a:p>
          <a:p>
            <a:pPr algn="ctr">
              <a:defRPr b="1" sz="2000">
                <a:latin typeface="Roboto Slab"/>
                <a:ea typeface="Roboto Slab"/>
                <a:cs typeface="Roboto Slab"/>
                <a:sym typeface="Roboto Slab"/>
              </a:defRPr>
            </a:pPr>
            <a:r>
              <a:t>Differences between primary intention and secondary intention:</a:t>
            </a:r>
          </a:p>
        </p:txBody>
      </p:sp>
      <p:sp>
        <p:nvSpPr>
          <p:cNvPr id="859" name="Google Shape;910;p90"/>
          <p:cNvSpPr txBox="1"/>
          <p:nvPr/>
        </p:nvSpPr>
        <p:spPr>
          <a:xfrm>
            <a:off x="895025" y="2345871"/>
            <a:ext cx="6228301" cy="436803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r>
              <a:t>		 	 	 		</a:t>
            </a:r>
          </a:p>
          <a:p>
            <a:pPr/>
            <a:r>
              <a:t>			</a:t>
            </a:r>
          </a:p>
          <a:p>
            <a:pPr/>
            <a:r>
              <a:t>				</a:t>
            </a:r>
          </a:p>
          <a:p>
            <a:pPr/>
            <a:r>
              <a:t>					</a:t>
            </a:r>
          </a:p>
          <a:p>
            <a:pPr/>
            <a:r>
              <a:t>						</a:t>
            </a:r>
          </a:p>
          <a:p>
            <a:pPr>
              <a:defRPr b="1">
                <a:latin typeface="Roboto Slab"/>
                <a:ea typeface="Roboto Slab"/>
                <a:cs typeface="Roboto Slab"/>
                <a:sym typeface="Roboto Slab"/>
              </a:defRPr>
            </a:pPr>
            <a:r>
              <a:t>The basic process of healing is the same in all wounds. In contrast to healing by primary intention, wounds healing by secondary intention:</a:t>
            </a:r>
            <a:r>
              <a:rPr b="0"/>
              <a:t>			</a:t>
            </a:r>
          </a:p>
          <a:p>
            <a:pPr marL="457200" indent="-317500">
              <a:buClr>
                <a:srgbClr val="000000"/>
              </a:buClr>
              <a:buSzPts val="1400"/>
              <a:buFont typeface="Helvetica"/>
              <a:buChar char="➔"/>
              <a:defRPr>
                <a:latin typeface="Roboto Slab"/>
                <a:ea typeface="Roboto Slab"/>
                <a:cs typeface="Roboto Slab"/>
                <a:sym typeface="Roboto Slab"/>
              </a:defRPr>
            </a:pPr>
            <a:r>
              <a:t>Require more time to close because the edges are far apart</a:t>
            </a:r>
          </a:p>
          <a:p>
            <a:pPr marL="457200" indent="-317500">
              <a:buClr>
                <a:srgbClr val="000000"/>
              </a:buClr>
              <a:buSzPts val="1400"/>
              <a:buFont typeface="Helvetica"/>
              <a:buChar char="➔"/>
              <a:defRPr>
                <a:latin typeface="Roboto Slab"/>
                <a:ea typeface="Roboto Slab"/>
                <a:cs typeface="Roboto Slab"/>
                <a:sym typeface="Roboto Slab"/>
              </a:defRPr>
            </a:pPr>
            <a:r>
              <a:t> Show a more prominent inflammatory reaction in and around the wound</a:t>
            </a:r>
          </a:p>
          <a:p>
            <a:pPr marL="457200" indent="-317500">
              <a:buClr>
                <a:srgbClr val="000000"/>
              </a:buClr>
              <a:buSzPts val="1400"/>
              <a:buFont typeface="Helvetica"/>
              <a:buChar char="➔"/>
              <a:defRPr>
                <a:latin typeface="Roboto Slab"/>
                <a:ea typeface="Roboto Slab"/>
                <a:cs typeface="Roboto Slab"/>
                <a:sym typeface="Roboto Slab"/>
              </a:defRPr>
            </a:pPr>
            <a:r>
              <a:t>Contain more copious granulation tissue inside the tissue defect</a:t>
            </a:r>
          </a:p>
          <a:p>
            <a:pPr marL="457200" indent="-317500">
              <a:buClr>
                <a:srgbClr val="000000"/>
              </a:buClr>
              <a:buSzPts val="1400"/>
              <a:buFont typeface="Helvetica"/>
              <a:buChar char="➔"/>
              <a:defRPr>
                <a:latin typeface="Roboto Slab"/>
                <a:ea typeface="Roboto Slab"/>
                <a:cs typeface="Roboto Slab"/>
                <a:sym typeface="Roboto Slab"/>
              </a:defRPr>
            </a:pPr>
            <a:r>
              <a:t>wound contraction (5 to 10%), due to myofibroblast (It </a:t>
            </a:r>
            <a:r>
              <a:rPr>
                <a:solidFill>
                  <a:srgbClr val="FF0000"/>
                </a:solidFill>
              </a:rPr>
              <a:t>has the ability to contract)</a:t>
            </a:r>
            <a:endParaRPr>
              <a:solidFill>
                <a:srgbClr val="FF0000"/>
              </a:solidFill>
            </a:endParaRPr>
          </a:p>
          <a:p>
            <a:pPr marL="228600">
              <a:defRPr>
                <a:latin typeface="Roboto Slab"/>
                <a:ea typeface="Roboto Slab"/>
                <a:cs typeface="Roboto Slab"/>
                <a:sym typeface="Roboto Slab"/>
              </a:defRPr>
            </a:pPr>
            <a:r>
              <a:t>							</a:t>
            </a:r>
          </a:p>
          <a:p>
            <a:pPr/>
            <a:r>
              <a:t>						 					</a:t>
            </a:r>
          </a:p>
          <a:p>
            <a:pPr/>
            <a:r>
              <a:t>				</a:t>
            </a:r>
          </a:p>
          <a:p>
            <a:pPr/>
            <a:r>
              <a:t>			</a:t>
            </a:r>
          </a:p>
          <a:p>
            <a:pPr/>
            <a:r>
              <a:t>		</a:t>
            </a:r>
          </a:p>
        </p:txBody>
      </p:sp>
      <p:sp>
        <p:nvSpPr>
          <p:cNvPr id="860" name="Google Shape;911;p90"/>
          <p:cNvSpPr txBox="1"/>
          <p:nvPr/>
        </p:nvSpPr>
        <p:spPr>
          <a:xfrm>
            <a:off x="4751525" y="5525725"/>
            <a:ext cx="2067301" cy="431701"/>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algn="ctr" defTabSz="557784">
              <a:defRPr b="1" sz="1098">
                <a:latin typeface="Roboto Slab"/>
                <a:ea typeface="Roboto Slab"/>
                <a:cs typeface="Roboto Slab"/>
                <a:sym typeface="Roboto Slab"/>
              </a:defRPr>
            </a:lvl1pPr>
          </a:lstStyle>
          <a:p>
            <a:pPr/>
            <a:r>
              <a:t>Secondary union</a:t>
            </a:r>
          </a:p>
        </p:txBody>
      </p:sp>
      <p:pic>
        <p:nvPicPr>
          <p:cNvPr id="861" name="Google Shape;912;p90" descr="Google Shape;912;p90"/>
          <p:cNvPicPr>
            <a:picLocks noChangeAspect="1"/>
          </p:cNvPicPr>
          <p:nvPr/>
        </p:nvPicPr>
        <p:blipFill>
          <a:blip r:embed="rId2">
            <a:extLst/>
          </a:blip>
          <a:stretch>
            <a:fillRect/>
          </a:stretch>
        </p:blipFill>
        <p:spPr>
          <a:xfrm>
            <a:off x="4563783" y="6097099"/>
            <a:ext cx="2442780" cy="4441401"/>
          </a:xfrm>
          <a:prstGeom prst="rect">
            <a:avLst/>
          </a:prstGeom>
          <a:ln w="12700">
            <a:miter lim="400000"/>
          </a:ln>
        </p:spPr>
      </p:pic>
      <p:pic>
        <p:nvPicPr>
          <p:cNvPr id="862" name="Google Shape;913;p90" descr="Google Shape;913;p90"/>
          <p:cNvPicPr>
            <a:picLocks noChangeAspect="1"/>
          </p:cNvPicPr>
          <p:nvPr/>
        </p:nvPicPr>
        <p:blipFill>
          <a:blip r:embed="rId3">
            <a:extLst/>
          </a:blip>
          <a:stretch>
            <a:fillRect/>
          </a:stretch>
        </p:blipFill>
        <p:spPr>
          <a:xfrm>
            <a:off x="1135277" y="6097099"/>
            <a:ext cx="2603941" cy="4441400"/>
          </a:xfrm>
          <a:prstGeom prst="rect">
            <a:avLst/>
          </a:prstGeom>
          <a:ln w="12700">
            <a:miter lim="400000"/>
          </a:ln>
        </p:spPr>
      </p:pic>
      <p:sp>
        <p:nvSpPr>
          <p:cNvPr id="863" name="Google Shape;914;p90"/>
          <p:cNvSpPr txBox="1"/>
          <p:nvPr/>
        </p:nvSpPr>
        <p:spPr>
          <a:xfrm>
            <a:off x="1516249" y="5525725"/>
            <a:ext cx="1842001" cy="431701"/>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lgn="ctr" defTabSz="557784">
              <a:defRPr b="1" sz="1098">
                <a:latin typeface="Roboto Slab"/>
                <a:ea typeface="Roboto Slab"/>
                <a:cs typeface="Roboto Slab"/>
                <a:sym typeface="Roboto Slab"/>
              </a:defRPr>
            </a:lvl1pPr>
          </a:lstStyle>
          <a:p>
            <a:pPr/>
            <a:r>
              <a:t>Primary union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5" name="Google Shape;919;p9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66" name="Google Shape;920;p91"/>
          <p:cNvSpPr txBox="1"/>
          <p:nvPr>
            <p:ph type="title"/>
          </p:nvPr>
        </p:nvSpPr>
        <p:spPr>
          <a:xfrm>
            <a:off x="554250" y="755500"/>
            <a:ext cx="4580400" cy="968700"/>
          </a:xfrm>
          <a:prstGeom prst="rect">
            <a:avLst/>
          </a:prstGeom>
        </p:spPr>
        <p:txBody>
          <a:bodyPr anchor="ctr"/>
          <a:lstStyle>
            <a:lvl1pPr algn="ctr">
              <a:defRPr b="1" sz="2600">
                <a:solidFill>
                  <a:srgbClr val="434343"/>
                </a:solidFill>
              </a:defRPr>
            </a:lvl1pPr>
          </a:lstStyle>
          <a:p>
            <a:pPr/>
            <a:r>
              <a:t>Delayed wound healing</a:t>
            </a:r>
          </a:p>
        </p:txBody>
      </p:sp>
      <p:sp>
        <p:nvSpPr>
          <p:cNvPr id="867" name="Google Shape;921;p91"/>
          <p:cNvSpPr txBox="1"/>
          <p:nvPr/>
        </p:nvSpPr>
        <p:spPr>
          <a:xfrm>
            <a:off x="895024" y="1724199"/>
            <a:ext cx="6193502" cy="28371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b="1" sz="1800">
                <a:latin typeface="Roboto Slab"/>
                <a:ea typeface="Roboto Slab"/>
                <a:cs typeface="Roboto Slab"/>
                <a:sym typeface="Roboto Slab"/>
              </a:defRPr>
            </a:pPr>
            <a:r>
              <a:t>Causes:</a:t>
            </a:r>
          </a:p>
          <a:p>
            <a:pPr marL="457200" indent="-317500">
              <a:buClr>
                <a:srgbClr val="000000"/>
              </a:buClr>
              <a:buSzPts val="1400"/>
              <a:buFont typeface="Helvetica"/>
              <a:buChar char="●"/>
              <a:defRPr>
                <a:latin typeface="Roboto Slab"/>
                <a:ea typeface="Roboto Slab"/>
                <a:cs typeface="Roboto Slab"/>
                <a:sym typeface="Roboto Slab"/>
              </a:defRPr>
            </a:pPr>
            <a:r>
              <a:t>Infection (</a:t>
            </a:r>
            <a:r>
              <a:rPr>
                <a:solidFill>
                  <a:srgbClr val="FF0000"/>
                </a:solidFill>
              </a:rPr>
              <a:t>the most important cause of delay in healing; it prolongs inflammation and potentially increases the local tissue injury).</a:t>
            </a:r>
            <a:endParaRPr>
              <a:solidFill>
                <a:srgbClr val="FF0000"/>
              </a:solidFill>
            </a:endParaRPr>
          </a:p>
          <a:p>
            <a:pPr marL="457200" indent="-317500">
              <a:buClr>
                <a:srgbClr val="000000"/>
              </a:buClr>
              <a:buSzPts val="1400"/>
              <a:buFont typeface="Helvetica"/>
              <a:buChar char="●"/>
              <a:defRPr>
                <a:latin typeface="Roboto Slab"/>
                <a:ea typeface="Roboto Slab"/>
                <a:cs typeface="Roboto Slab"/>
                <a:sym typeface="Roboto Slab"/>
              </a:defRPr>
            </a:pPr>
            <a:r>
              <a:t>Foreign bodies in the wound</a:t>
            </a:r>
          </a:p>
          <a:p>
            <a:pPr marL="457200" indent="-317500">
              <a:buClr>
                <a:srgbClr val="000000"/>
              </a:buClr>
              <a:buSzPts val="1400"/>
              <a:buFont typeface="Helvetica"/>
              <a:buChar char="●"/>
              <a:defRPr>
                <a:latin typeface="Roboto Slab"/>
                <a:ea typeface="Roboto Slab"/>
                <a:cs typeface="Roboto Slab"/>
                <a:sym typeface="Roboto Slab"/>
              </a:defRPr>
            </a:pPr>
            <a:r>
              <a:t>Mechanical factors (</a:t>
            </a:r>
            <a:r>
              <a:rPr>
                <a:solidFill>
                  <a:srgbClr val="FF0000"/>
                </a:solidFill>
              </a:rPr>
              <a:t>Suture help healing of wound)</a:t>
            </a:r>
          </a:p>
          <a:p>
            <a:pPr marL="457200" indent="-317500">
              <a:buClr>
                <a:srgbClr val="000000"/>
              </a:buClr>
              <a:buSzPts val="1400"/>
              <a:buFont typeface="Helvetica"/>
              <a:buChar char="●"/>
              <a:defRPr>
                <a:latin typeface="Roboto Slab"/>
                <a:ea typeface="Roboto Slab"/>
                <a:cs typeface="Roboto Slab"/>
                <a:sym typeface="Roboto Slab"/>
              </a:defRPr>
            </a:pPr>
            <a:r>
              <a:t>Nutritional deficiencies (</a:t>
            </a:r>
            <a:r>
              <a:rPr>
                <a:solidFill>
                  <a:srgbClr val="FF0000"/>
                </a:solidFill>
              </a:rPr>
              <a:t>protein deficiency and  vitamin C deficiency inhibit collagen synthesis and retard healing.   Zinc and copper deficiency)</a:t>
            </a:r>
            <a:endParaRPr>
              <a:solidFill>
                <a:srgbClr val="FF0000"/>
              </a:solidFill>
            </a:endParaRPr>
          </a:p>
          <a:p>
            <a:pPr marL="457200" indent="-317500">
              <a:buClr>
                <a:srgbClr val="000000"/>
              </a:buClr>
              <a:buSzPts val="1400"/>
              <a:buFont typeface="Helvetica"/>
              <a:buChar char="●"/>
              <a:defRPr>
                <a:latin typeface="Roboto Slab"/>
                <a:ea typeface="Roboto Slab"/>
                <a:cs typeface="Roboto Slab"/>
                <a:sym typeface="Roboto Slab"/>
              </a:defRPr>
            </a:pPr>
            <a:r>
              <a:t>Poor perfusion (</a:t>
            </a:r>
            <a:r>
              <a:rPr>
                <a:solidFill>
                  <a:srgbClr val="FF0000"/>
                </a:solidFill>
              </a:rPr>
              <a:t>due either to arteriosclerosis and diabetes or to obstructed venous drainage)</a:t>
            </a:r>
          </a:p>
          <a:p>
            <a:pPr marL="457200" indent="-317500">
              <a:buClr>
                <a:srgbClr val="000000"/>
              </a:buClr>
              <a:buSzPts val="1400"/>
              <a:buFont typeface="Helvetica"/>
              <a:buChar char="●"/>
              <a:defRPr>
                <a:latin typeface="Roboto Slab"/>
                <a:ea typeface="Roboto Slab"/>
                <a:cs typeface="Roboto Slab"/>
                <a:sym typeface="Roboto Slab"/>
              </a:defRPr>
            </a:pPr>
            <a:r>
              <a:t>Excess corticosteroid</a:t>
            </a:r>
          </a:p>
        </p:txBody>
      </p:sp>
      <p:sp>
        <p:nvSpPr>
          <p:cNvPr id="868" name="Google Shape;922;p91"/>
          <p:cNvSpPr txBox="1"/>
          <p:nvPr/>
        </p:nvSpPr>
        <p:spPr>
          <a:xfrm>
            <a:off x="1168849" y="5061913"/>
            <a:ext cx="2526302" cy="565501"/>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algn="ctr">
              <a:defRPr b="1" sz="1800">
                <a:solidFill>
                  <a:srgbClr val="434343"/>
                </a:solidFill>
                <a:latin typeface="Roboto Slab"/>
                <a:ea typeface="Roboto Slab"/>
                <a:cs typeface="Roboto Slab"/>
                <a:sym typeface="Roboto Slab"/>
              </a:defRPr>
            </a:lvl1pPr>
          </a:lstStyle>
          <a:p>
            <a:pPr/>
            <a:r>
              <a:t>Collagen synthesis</a:t>
            </a:r>
          </a:p>
        </p:txBody>
      </p:sp>
      <p:pic>
        <p:nvPicPr>
          <p:cNvPr id="869" name="Google Shape;923;p91" descr="Google Shape;923;p91"/>
          <p:cNvPicPr>
            <a:picLocks noChangeAspect="1"/>
          </p:cNvPicPr>
          <p:nvPr/>
        </p:nvPicPr>
        <p:blipFill>
          <a:blip r:embed="rId2">
            <a:extLst/>
          </a:blip>
          <a:stretch>
            <a:fillRect/>
          </a:stretch>
        </p:blipFill>
        <p:spPr>
          <a:xfrm>
            <a:off x="3403974" y="5825401"/>
            <a:ext cx="3777301" cy="4644926"/>
          </a:xfrm>
          <a:prstGeom prst="rect">
            <a:avLst/>
          </a:prstGeom>
          <a:ln w="12700">
            <a:miter lim="400000"/>
          </a:ln>
        </p:spPr>
      </p:pic>
      <p:grpSp>
        <p:nvGrpSpPr>
          <p:cNvPr id="872" name="Google Shape;924;p91"/>
          <p:cNvGrpSpPr/>
          <p:nvPr/>
        </p:nvGrpSpPr>
        <p:grpSpPr>
          <a:xfrm>
            <a:off x="1423325" y="6522925"/>
            <a:ext cx="1828801" cy="1300451"/>
            <a:chOff x="0" y="0"/>
            <a:chExt cx="1828800" cy="1300449"/>
          </a:xfrm>
        </p:grpSpPr>
        <p:sp>
          <p:nvSpPr>
            <p:cNvPr id="870" name="Rectangle"/>
            <p:cNvSpPr/>
            <p:nvPr/>
          </p:nvSpPr>
          <p:spPr>
            <a:xfrm>
              <a:off x="0" y="0"/>
              <a:ext cx="1828800" cy="1055700"/>
            </a:xfrm>
            <a:prstGeom prst="rect">
              <a:avLst/>
            </a:prstGeom>
            <a:noFill/>
            <a:ln w="9525" cap="flat">
              <a:solidFill>
                <a:srgbClr val="B7B7B7"/>
              </a:solidFill>
              <a:prstDash val="solid"/>
              <a:round/>
            </a:ln>
            <a:effectLst/>
          </p:spPr>
          <p:txBody>
            <a:bodyPr wrap="square" lIns="0" tIns="0" rIns="0" bIns="0" numCol="1" anchor="t">
              <a:noAutofit/>
            </a:bodyPr>
            <a:lstStyle/>
            <a:p>
              <a:pPr/>
            </a:p>
          </p:txBody>
        </p:sp>
        <p:sp>
          <p:nvSpPr>
            <p:cNvPr id="871" name="Proline…"/>
            <p:cNvSpPr txBox="1"/>
            <p:nvPr/>
          </p:nvSpPr>
          <p:spPr>
            <a:xfrm>
              <a:off x="0" y="0"/>
              <a:ext cx="1828800" cy="130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defRPr sz="1800">
                  <a:latin typeface="Roboto Slab"/>
                  <a:ea typeface="Roboto Slab"/>
                  <a:cs typeface="Roboto Slab"/>
                  <a:sym typeface="Roboto Slab"/>
                </a:defRPr>
              </a:pPr>
              <a:r>
                <a:t>Proline </a:t>
              </a:r>
            </a:p>
            <a:p>
              <a:pPr>
                <a:defRPr sz="1800">
                  <a:latin typeface="Roboto Slab"/>
                  <a:ea typeface="Roboto Slab"/>
                  <a:cs typeface="Roboto Slab"/>
                  <a:sym typeface="Roboto Slab"/>
                </a:defRPr>
              </a:pPr>
              <a:r>
                <a:t>hydroxylation </a:t>
              </a:r>
            </a:p>
            <a:p>
              <a:pPr>
                <a:defRPr sz="1800">
                  <a:latin typeface="Roboto Slab"/>
                  <a:ea typeface="Roboto Slab"/>
                  <a:cs typeface="Roboto Slab"/>
                  <a:sym typeface="Roboto Slab"/>
                </a:defRPr>
              </a:pPr>
              <a:r>
                <a:t>by vitamin C. </a:t>
              </a:r>
              <a:b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4" name="Google Shape;929;p92"/>
          <p:cNvSpPr txBox="1"/>
          <p:nvPr>
            <p:ph type="title"/>
          </p:nvPr>
        </p:nvSpPr>
        <p:spPr>
          <a:xfrm>
            <a:off x="441125" y="690175"/>
            <a:ext cx="3847501" cy="818401"/>
          </a:xfrm>
          <a:prstGeom prst="rect">
            <a:avLst/>
          </a:prstGeom>
        </p:spPr>
        <p:txBody>
          <a:bodyPr anchor="ctr"/>
          <a:lstStyle>
            <a:lvl1pPr algn="ctr">
              <a:defRPr b="1" sz="2600">
                <a:solidFill>
                  <a:srgbClr val="666666"/>
                </a:solidFill>
              </a:defRPr>
            </a:lvl1pPr>
          </a:lstStyle>
          <a:p>
            <a:pPr/>
            <a:r>
              <a:t>Excess corticosteroid</a:t>
            </a:r>
          </a:p>
        </p:txBody>
      </p:sp>
      <p:sp>
        <p:nvSpPr>
          <p:cNvPr id="875" name="Google Shape;930;p92"/>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76" name="Google Shape;931;p92"/>
          <p:cNvSpPr txBox="1"/>
          <p:nvPr/>
        </p:nvSpPr>
        <p:spPr>
          <a:xfrm>
            <a:off x="1022999" y="1680200"/>
            <a:ext cx="6067202" cy="1148050"/>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marL="457200" indent="-330200">
              <a:buClr>
                <a:srgbClr val="000000"/>
              </a:buClr>
              <a:buSzPts val="1600"/>
              <a:buFont typeface="Helvetica"/>
              <a:buChar char="●"/>
              <a:defRPr sz="1600">
                <a:latin typeface="Roboto Slab"/>
                <a:ea typeface="Roboto Slab"/>
                <a:cs typeface="Roboto Slab"/>
                <a:sym typeface="Roboto Slab"/>
              </a:defRPr>
            </a:pPr>
            <a:r>
              <a:t>Have well-documented anti-inflammatory effects, and their administration may result in weakness of the scar.</a:t>
            </a:r>
          </a:p>
          <a:p>
            <a:pPr marL="457200" indent="-330200">
              <a:buClr>
                <a:srgbClr val="000000"/>
              </a:buClr>
              <a:buSzPts val="1600"/>
              <a:buFont typeface="Helvetica"/>
              <a:buChar char="●"/>
              <a:defRPr sz="1600">
                <a:latin typeface="Roboto Slab"/>
                <a:ea typeface="Roboto Slab"/>
                <a:cs typeface="Roboto Slab"/>
                <a:sym typeface="Roboto Slab"/>
              </a:defRPr>
            </a:pPr>
            <a:r>
              <a:t>However, the anti-inflammatory effects of glucocorticoids are sometime desirable. For example, in corneal infections.</a:t>
            </a:r>
          </a:p>
        </p:txBody>
      </p:sp>
      <p:sp>
        <p:nvSpPr>
          <p:cNvPr id="877" name="Google Shape;932;p92"/>
          <p:cNvSpPr txBox="1"/>
          <p:nvPr/>
        </p:nvSpPr>
        <p:spPr>
          <a:xfrm>
            <a:off x="441125" y="2999875"/>
            <a:ext cx="4554900" cy="818401"/>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algn="ctr" defTabSz="612648">
              <a:defRPr b="1" sz="1742">
                <a:solidFill>
                  <a:srgbClr val="666666"/>
                </a:solidFill>
                <a:latin typeface="Roboto Slab"/>
                <a:ea typeface="Roboto Slab"/>
                <a:cs typeface="Roboto Slab"/>
                <a:sym typeface="Roboto Slab"/>
              </a:defRPr>
            </a:lvl1pPr>
          </a:lstStyle>
          <a:p>
            <a:pPr/>
            <a:r>
              <a:t>complications in cutaneous wound healing</a:t>
            </a:r>
          </a:p>
        </p:txBody>
      </p:sp>
      <p:sp>
        <p:nvSpPr>
          <p:cNvPr id="878" name="Google Shape;933;p92"/>
          <p:cNvSpPr txBox="1"/>
          <p:nvPr/>
        </p:nvSpPr>
        <p:spPr>
          <a:xfrm>
            <a:off x="1022999" y="3963074"/>
            <a:ext cx="6067202" cy="18719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a:defRPr b="1" sz="1600">
                <a:latin typeface="Roboto Slab"/>
                <a:ea typeface="Roboto Slab"/>
                <a:cs typeface="Roboto Slab"/>
                <a:sym typeface="Roboto Slab"/>
              </a:defRPr>
            </a:pPr>
            <a:r>
              <a:t>Complications in wound healing can arise from abnormalities in any of the basic components of the repair process. These aberrations can be grouped into three general categories:</a:t>
            </a:r>
          </a:p>
          <a:p>
            <a:pPr>
              <a:defRPr sz="1600">
                <a:latin typeface="Roboto Slab"/>
                <a:ea typeface="Roboto Slab"/>
                <a:cs typeface="Roboto Slab"/>
                <a:sym typeface="Roboto Slab"/>
              </a:defRPr>
            </a:pPr>
            <a:r>
              <a:t>(1) deficient scar formation</a:t>
            </a:r>
          </a:p>
          <a:p>
            <a:pPr>
              <a:defRPr sz="1600">
                <a:latin typeface="Roboto Slab"/>
                <a:ea typeface="Roboto Slab"/>
                <a:cs typeface="Roboto Slab"/>
                <a:sym typeface="Roboto Slab"/>
              </a:defRPr>
            </a:pPr>
            <a:r>
              <a:t>(2) excessive formation of the repair components</a:t>
            </a:r>
          </a:p>
          <a:p>
            <a:pPr>
              <a:defRPr sz="1600">
                <a:latin typeface="Roboto Slab"/>
                <a:ea typeface="Roboto Slab"/>
                <a:cs typeface="Roboto Slab"/>
                <a:sym typeface="Roboto Slab"/>
              </a:defRPr>
            </a:pPr>
            <a:r>
              <a:t>(3) formation of contractures.</a:t>
            </a:r>
          </a:p>
        </p:txBody>
      </p:sp>
      <p:pic>
        <p:nvPicPr>
          <p:cNvPr id="879" name="Google Shape;934;p92" descr="Google Shape;934;p92"/>
          <p:cNvPicPr>
            <a:picLocks noChangeAspect="1"/>
          </p:cNvPicPr>
          <p:nvPr/>
        </p:nvPicPr>
        <p:blipFill>
          <a:blip r:embed="rId2">
            <a:extLst/>
          </a:blip>
          <a:stretch>
            <a:fillRect/>
          </a:stretch>
        </p:blipFill>
        <p:spPr>
          <a:xfrm>
            <a:off x="1023004" y="5835274"/>
            <a:ext cx="1714501" cy="1714501"/>
          </a:xfrm>
          <a:prstGeom prst="rect">
            <a:avLst/>
          </a:prstGeom>
          <a:ln w="12700">
            <a:miter lim="400000"/>
          </a:ln>
        </p:spPr>
      </p:pic>
      <p:sp>
        <p:nvSpPr>
          <p:cNvPr id="880" name="Google Shape;935;p92"/>
          <p:cNvSpPr txBox="1"/>
          <p:nvPr/>
        </p:nvSpPr>
        <p:spPr>
          <a:xfrm>
            <a:off x="1022999" y="7498512"/>
            <a:ext cx="2055001"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solidFill>
                  <a:srgbClr val="666666"/>
                </a:solidFill>
                <a:latin typeface="Roboto Slab"/>
                <a:ea typeface="Roboto Slab"/>
                <a:cs typeface="Roboto Slab"/>
                <a:sym typeface="Roboto Slab"/>
              </a:defRPr>
            </a:lvl1pPr>
          </a:lstStyle>
          <a:p>
            <a:pPr/>
            <a:r>
              <a:t>Wound dehiscence</a:t>
            </a:r>
          </a:p>
        </p:txBody>
      </p:sp>
      <p:pic>
        <p:nvPicPr>
          <p:cNvPr id="881" name="Google Shape;936;p92" descr="Google Shape;936;p92"/>
          <p:cNvPicPr>
            <a:picLocks noChangeAspect="1"/>
          </p:cNvPicPr>
          <p:nvPr/>
        </p:nvPicPr>
        <p:blipFill>
          <a:blip r:embed="rId3">
            <a:extLst/>
          </a:blip>
          <a:stretch>
            <a:fillRect/>
          </a:stretch>
        </p:blipFill>
        <p:spPr>
          <a:xfrm>
            <a:off x="3650250" y="5821174"/>
            <a:ext cx="1771651" cy="1695451"/>
          </a:xfrm>
          <a:prstGeom prst="rect">
            <a:avLst/>
          </a:prstGeom>
          <a:ln w="12700">
            <a:miter lim="400000"/>
          </a:ln>
        </p:spPr>
      </p:pic>
      <p:sp>
        <p:nvSpPr>
          <p:cNvPr id="882" name="Google Shape;937;p92"/>
          <p:cNvSpPr txBox="1"/>
          <p:nvPr/>
        </p:nvSpPr>
        <p:spPr>
          <a:xfrm>
            <a:off x="3678825" y="7498499"/>
            <a:ext cx="1714501" cy="614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a:solidFill>
                  <a:srgbClr val="666666"/>
                </a:solidFill>
                <a:latin typeface="Roboto Slab"/>
                <a:ea typeface="Roboto Slab"/>
                <a:cs typeface="Roboto Slab"/>
                <a:sym typeface="Roboto Slab"/>
              </a:defRPr>
            </a:pPr>
            <a:r>
              <a:t>Wound ulceration</a:t>
            </a:r>
            <a:br/>
          </a:p>
        </p:txBody>
      </p:sp>
      <p:pic>
        <p:nvPicPr>
          <p:cNvPr id="883" name="Google Shape;938;p92" descr="Google Shape;938;p92"/>
          <p:cNvPicPr>
            <a:picLocks noChangeAspect="1"/>
          </p:cNvPicPr>
          <p:nvPr/>
        </p:nvPicPr>
        <p:blipFill>
          <a:blip r:embed="rId4">
            <a:extLst/>
          </a:blip>
          <a:stretch>
            <a:fillRect/>
          </a:stretch>
        </p:blipFill>
        <p:spPr>
          <a:xfrm>
            <a:off x="2291525" y="7974200"/>
            <a:ext cx="1997095" cy="1695451"/>
          </a:xfrm>
          <a:prstGeom prst="rect">
            <a:avLst/>
          </a:prstGeom>
          <a:ln w="12700">
            <a:miter lim="400000"/>
          </a:ln>
        </p:spPr>
      </p:pic>
      <p:sp>
        <p:nvSpPr>
          <p:cNvPr id="884" name="Google Shape;939;p92"/>
          <p:cNvSpPr txBox="1"/>
          <p:nvPr/>
        </p:nvSpPr>
        <p:spPr>
          <a:xfrm>
            <a:off x="2839674" y="9755824"/>
            <a:ext cx="1149901"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solidFill>
                  <a:srgbClr val="666666"/>
                </a:solidFill>
                <a:latin typeface="Roboto Slab"/>
                <a:ea typeface="Roboto Slab"/>
                <a:cs typeface="Roboto Slab"/>
                <a:sym typeface="Roboto Slab"/>
              </a:defRPr>
            </a:lvl1pPr>
          </a:lstStyle>
          <a:p>
            <a:pPr/>
            <a:r>
              <a:t>Keloid</a:t>
            </a:r>
          </a:p>
        </p:txBody>
      </p:sp>
      <p:pic>
        <p:nvPicPr>
          <p:cNvPr id="885" name="Google Shape;940;p92" descr="Google Shape;940;p92"/>
          <p:cNvPicPr>
            <a:picLocks noChangeAspect="1"/>
          </p:cNvPicPr>
          <p:nvPr/>
        </p:nvPicPr>
        <p:blipFill>
          <a:blip r:embed="rId5">
            <a:extLst/>
          </a:blip>
          <a:stretch>
            <a:fillRect/>
          </a:stretch>
        </p:blipFill>
        <p:spPr>
          <a:xfrm>
            <a:off x="4855769" y="8031337"/>
            <a:ext cx="2143126" cy="1581151"/>
          </a:xfrm>
          <a:prstGeom prst="rect">
            <a:avLst/>
          </a:prstGeom>
          <a:ln w="12700">
            <a:miter lim="400000"/>
          </a:ln>
        </p:spPr>
      </p:pic>
      <p:sp>
        <p:nvSpPr>
          <p:cNvPr id="886" name="Google Shape;941;p92"/>
          <p:cNvSpPr txBox="1"/>
          <p:nvPr/>
        </p:nvSpPr>
        <p:spPr>
          <a:xfrm>
            <a:off x="5093099" y="9755799"/>
            <a:ext cx="1997101"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solidFill>
                  <a:srgbClr val="666666"/>
                </a:solidFill>
                <a:latin typeface="Roboto Slab"/>
                <a:ea typeface="Roboto Slab"/>
                <a:cs typeface="Roboto Slab"/>
                <a:sym typeface="Roboto Slab"/>
              </a:defRPr>
            </a:lvl1pPr>
          </a:lstStyle>
          <a:p>
            <a:pPr/>
            <a:r>
              <a:t>Contracture</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8" name="Google Shape;946;p93"/>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89" name="Google Shape;947;p93"/>
          <p:cNvSpPr txBox="1"/>
          <p:nvPr>
            <p:ph type="title"/>
          </p:nvPr>
        </p:nvSpPr>
        <p:spPr>
          <a:xfrm>
            <a:off x="441125" y="668624"/>
            <a:ext cx="3847501" cy="818402"/>
          </a:xfrm>
          <a:prstGeom prst="rect">
            <a:avLst/>
          </a:prstGeom>
        </p:spPr>
        <p:txBody>
          <a:bodyPr anchor="ctr"/>
          <a:lstStyle>
            <a:lvl1pPr algn="ctr">
              <a:defRPr b="1" sz="2600">
                <a:solidFill>
                  <a:srgbClr val="666666"/>
                </a:solidFill>
              </a:defRPr>
            </a:lvl1pPr>
          </a:lstStyle>
          <a:p>
            <a:pPr/>
            <a:r>
              <a:t>What is keloid?</a:t>
            </a:r>
          </a:p>
        </p:txBody>
      </p:sp>
      <p:sp>
        <p:nvSpPr>
          <p:cNvPr id="890" name="Google Shape;948;p93"/>
          <p:cNvSpPr txBox="1"/>
          <p:nvPr/>
        </p:nvSpPr>
        <p:spPr>
          <a:xfrm>
            <a:off x="971225" y="1609157"/>
            <a:ext cx="3847501" cy="1256636"/>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lnSpc>
                <a:spcPct val="115000"/>
              </a:lnSpc>
              <a:spcBef>
                <a:spcPts val="800"/>
              </a:spcBef>
              <a:defRPr b="1" sz="1600">
                <a:latin typeface="Roboto Slab"/>
                <a:ea typeface="Roboto Slab"/>
                <a:cs typeface="Roboto Slab"/>
                <a:sym typeface="Roboto Slab"/>
              </a:defRPr>
            </a:lvl1pPr>
          </a:lstStyle>
          <a:p>
            <a:pPr/>
            <a:r>
              <a:t>Keloids are excessive scars composed of irregularly deposit hyalinized collagen bands. They may appear as bulging masses.</a:t>
            </a:r>
          </a:p>
        </p:txBody>
      </p:sp>
      <p:sp>
        <p:nvSpPr>
          <p:cNvPr id="891" name="Google Shape;949;p93"/>
          <p:cNvSpPr txBox="1"/>
          <p:nvPr/>
        </p:nvSpPr>
        <p:spPr>
          <a:xfrm>
            <a:off x="441124" y="3658599"/>
            <a:ext cx="5107502" cy="818401"/>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defTabSz="667512">
              <a:defRPr b="1" sz="1752">
                <a:solidFill>
                  <a:srgbClr val="666666"/>
                </a:solidFill>
                <a:latin typeface="Roboto Slab"/>
                <a:ea typeface="Roboto Slab"/>
                <a:cs typeface="Roboto Slab"/>
                <a:sym typeface="Roboto Slab"/>
              </a:defRPr>
            </a:lvl1pPr>
          </a:lstStyle>
          <a:p>
            <a:pPr/>
            <a:r>
              <a:t>What is the difference between keloid and hypertrophic scar?</a:t>
            </a:r>
          </a:p>
        </p:txBody>
      </p:sp>
      <p:graphicFrame>
        <p:nvGraphicFramePr>
          <p:cNvPr id="892" name="Google Shape;950;p93"/>
          <p:cNvGraphicFramePr/>
          <p:nvPr/>
        </p:nvGraphicFramePr>
        <p:xfrm>
          <a:off x="164875" y="4829188"/>
          <a:ext cx="7232351" cy="25349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616175"/>
                <a:gridCol w="3616175"/>
              </a:tblGrid>
              <a:tr h="514000">
                <a:tc>
                  <a:txBody>
                    <a:bodyPr/>
                    <a:lstStyle/>
                    <a:p>
                      <a:pPr>
                        <a:defRPr sz="1800"/>
                      </a:pPr>
                      <a:r>
                        <a:rPr b="1" sz="2400">
                          <a:latin typeface="Roboto Slab"/>
                          <a:ea typeface="Roboto Slab"/>
                          <a:cs typeface="Roboto Slab"/>
                        </a:rPr>
                        <a:t>Keloid</a:t>
                      </a:r>
                    </a:p>
                  </a:txBody>
                  <a:tcPr marL="91425" marR="91425" marT="91425" marB="91425" anchor="t" anchorCtr="0" horzOverflow="overflow">
                    <a:lnL w="28575">
                      <a:solidFill>
                        <a:srgbClr val="FFFFFF"/>
                      </a:solidFill>
                    </a:lnL>
                    <a:lnR w="28575">
                      <a:solidFill>
                        <a:srgbClr val="FFFFFF"/>
                      </a:solidFill>
                    </a:lnR>
                    <a:lnT w="28575">
                      <a:solidFill>
                        <a:srgbClr val="FFFFFF"/>
                      </a:solidFill>
                    </a:lnT>
                    <a:lnB w="28575">
                      <a:solidFill>
                        <a:srgbClr val="FFFFFF"/>
                      </a:solidFill>
                    </a:lnB>
                    <a:solidFill>
                      <a:srgbClr val="F4CCCC"/>
                    </a:solidFill>
                  </a:tcPr>
                </a:tc>
                <a:tc>
                  <a:txBody>
                    <a:bodyPr/>
                    <a:lstStyle/>
                    <a:p>
                      <a:pPr>
                        <a:defRPr sz="1800"/>
                      </a:pPr>
                      <a:r>
                        <a:rPr b="1" sz="2400">
                          <a:latin typeface="Roboto Slab"/>
                          <a:ea typeface="Roboto Slab"/>
                          <a:cs typeface="Roboto Slab"/>
                        </a:rPr>
                        <a:t>Hypertrophic Scar</a:t>
                      </a:r>
                    </a:p>
                  </a:txBody>
                  <a:tcPr marL="91425" marR="91425" marT="91425" marB="91425" anchor="t" anchorCtr="0" horzOverflow="overflow">
                    <a:lnL w="28575">
                      <a:solidFill>
                        <a:srgbClr val="FFFFFF"/>
                      </a:solidFill>
                    </a:lnL>
                    <a:lnR w="28575">
                      <a:solidFill>
                        <a:srgbClr val="FFFFFF"/>
                      </a:solidFill>
                    </a:lnR>
                    <a:lnT w="28575">
                      <a:solidFill>
                        <a:srgbClr val="FFFFFF"/>
                      </a:solidFill>
                    </a:lnT>
                    <a:lnB w="28575">
                      <a:solidFill>
                        <a:srgbClr val="FFFFFF"/>
                      </a:solidFill>
                    </a:lnB>
                    <a:solidFill>
                      <a:srgbClr val="F4CCCC"/>
                    </a:solidFill>
                  </a:tcPr>
                </a:tc>
              </a:tr>
              <a:tr h="2020925">
                <a:tc>
                  <a:txBody>
                    <a:bodyPr/>
                    <a:lstStyle/>
                    <a:p>
                      <a:pPr marL="457200" indent="-317500" algn="l">
                        <a:buClr>
                          <a:srgbClr val="000000"/>
                        </a:buClr>
                        <a:buSzPts val="1400"/>
                        <a:buFont typeface="Helvetica"/>
                        <a:buChar char="➔"/>
                        <a:defRPr sz="1400">
                          <a:latin typeface="Roboto Slab"/>
                          <a:ea typeface="Roboto Slab"/>
                          <a:cs typeface="Roboto Slab"/>
                        </a:defRPr>
                      </a:pPr>
                      <a:r>
                        <a:t>Keloids are the result of an overgrowth of dense fibrous tissue that usually develops after healing of a skin injury. The tissue extends beyond the borders of the original wound, does not usually regress spontaneously, and tends to recur after excision. </a:t>
                      </a:r>
                    </a:p>
                  </a:txBody>
                  <a:tcPr marL="91425" marR="91425" marT="91425" marB="91425" anchor="t" anchorCtr="0" horzOverflow="overflow">
                    <a:lnL w="28575">
                      <a:solidFill>
                        <a:srgbClr val="FFFFFF"/>
                      </a:solidFill>
                    </a:lnL>
                    <a:lnR w="28575">
                      <a:solidFill>
                        <a:srgbClr val="FFFFFF"/>
                      </a:solidFill>
                    </a:lnR>
                    <a:lnT w="28575">
                      <a:solidFill>
                        <a:srgbClr val="FFFFFF"/>
                      </a:solidFill>
                    </a:lnT>
                    <a:lnB w="28575">
                      <a:solidFill>
                        <a:srgbClr val="FFFFFF"/>
                      </a:solidFill>
                    </a:lnB>
                    <a:solidFill>
                      <a:srgbClr val="F4CCCC"/>
                    </a:solidFill>
                  </a:tcPr>
                </a:tc>
                <a:tc>
                  <a:txBody>
                    <a:bodyPr/>
                    <a:lstStyle/>
                    <a:p>
                      <a:pPr marL="457200" indent="-317500" algn="l">
                        <a:buClr>
                          <a:srgbClr val="000000"/>
                        </a:buClr>
                        <a:buSzPts val="1400"/>
                        <a:buFont typeface="Helvetica"/>
                        <a:buChar char="➔"/>
                        <a:defRPr sz="1400">
                          <a:latin typeface="Roboto Slab"/>
                          <a:ea typeface="Roboto Slab"/>
                          <a:cs typeface="Roboto Slab"/>
                        </a:defRPr>
                      </a:pPr>
                      <a:r>
                        <a:t>hypertrophic scars are characterized by erythematous, pruritic, raised fibrous lesions that typically do not expand beyond the boundaries of the initial injury and may undergo partial spontaneous resolution. Hypertrophic scars are common after thermal injuries.</a:t>
                      </a:r>
                    </a:p>
                  </a:txBody>
                  <a:tcPr marL="91425" marR="91425" marT="91425" marB="91425" anchor="t" anchorCtr="0" horzOverflow="overflow">
                    <a:lnL w="28575">
                      <a:solidFill>
                        <a:srgbClr val="FFFFFF"/>
                      </a:solidFill>
                    </a:lnL>
                    <a:lnR w="28575">
                      <a:solidFill>
                        <a:srgbClr val="FFFFFF"/>
                      </a:solidFill>
                    </a:lnR>
                    <a:lnT w="28575">
                      <a:solidFill>
                        <a:srgbClr val="FFFFFF"/>
                      </a:solidFill>
                    </a:lnT>
                    <a:lnB w="28575">
                      <a:solidFill>
                        <a:srgbClr val="FFFFFF"/>
                      </a:solidFill>
                    </a:lnB>
                    <a:solidFill>
                      <a:srgbClr val="F4CCCC"/>
                    </a:solidFill>
                  </a:tcPr>
                </a:tc>
              </a:tr>
            </a:tbl>
          </a:graphicData>
        </a:graphic>
      </p:graphicFrame>
      <p:pic>
        <p:nvPicPr>
          <p:cNvPr id="893" name="Google Shape;951;p93" descr="Google Shape;951;p93"/>
          <p:cNvPicPr>
            <a:picLocks noChangeAspect="1"/>
          </p:cNvPicPr>
          <p:nvPr/>
        </p:nvPicPr>
        <p:blipFill>
          <a:blip r:embed="rId2">
            <a:extLst/>
          </a:blip>
          <a:stretch>
            <a:fillRect/>
          </a:stretch>
        </p:blipFill>
        <p:spPr>
          <a:xfrm>
            <a:off x="4818724" y="1635949"/>
            <a:ext cx="2156676" cy="1810226"/>
          </a:xfrm>
          <a:prstGeom prst="rect">
            <a:avLst/>
          </a:prstGeom>
          <a:ln w="12700">
            <a:miter lim="400000"/>
          </a:ln>
        </p:spPr>
      </p:pic>
      <p:pic>
        <p:nvPicPr>
          <p:cNvPr id="894" name="Google Shape;952;p93" descr="Google Shape;952;p93"/>
          <p:cNvPicPr>
            <a:picLocks noChangeAspect="1"/>
          </p:cNvPicPr>
          <p:nvPr/>
        </p:nvPicPr>
        <p:blipFill>
          <a:blip r:embed="rId3">
            <a:extLst/>
          </a:blip>
          <a:stretch>
            <a:fillRect/>
          </a:stretch>
        </p:blipFill>
        <p:spPr>
          <a:xfrm>
            <a:off x="535375" y="7516624"/>
            <a:ext cx="2781345" cy="1810226"/>
          </a:xfrm>
          <a:prstGeom prst="rect">
            <a:avLst/>
          </a:prstGeom>
          <a:ln w="12700">
            <a:miter lim="400000"/>
          </a:ln>
        </p:spPr>
      </p:pic>
      <p:pic>
        <p:nvPicPr>
          <p:cNvPr id="895" name="Google Shape;953;p93" descr="Google Shape;953;p93"/>
          <p:cNvPicPr>
            <a:picLocks noChangeAspect="1"/>
          </p:cNvPicPr>
          <p:nvPr/>
        </p:nvPicPr>
        <p:blipFill>
          <a:blip r:embed="rId4">
            <a:extLst/>
          </a:blip>
          <a:stretch>
            <a:fillRect/>
          </a:stretch>
        </p:blipFill>
        <p:spPr>
          <a:xfrm>
            <a:off x="4194049" y="7516624"/>
            <a:ext cx="2781351" cy="194285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7" name="Google Shape;958;p94"/>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898" name="Google Shape;959;p94"/>
          <p:cNvSpPr txBox="1"/>
          <p:nvPr>
            <p:ph type="title"/>
          </p:nvPr>
        </p:nvSpPr>
        <p:spPr>
          <a:xfrm>
            <a:off x="441125" y="688524"/>
            <a:ext cx="3847501" cy="818402"/>
          </a:xfrm>
          <a:prstGeom prst="rect">
            <a:avLst/>
          </a:prstGeom>
        </p:spPr>
        <p:txBody>
          <a:bodyPr anchor="ctr"/>
          <a:lstStyle>
            <a:lvl1pPr algn="ctr" defTabSz="795527">
              <a:defRPr b="1" sz="2262">
                <a:solidFill>
                  <a:srgbClr val="666666"/>
                </a:solidFill>
              </a:defRPr>
            </a:lvl1pPr>
          </a:lstStyle>
          <a:p>
            <a:pPr/>
            <a:r>
              <a:t>Formation of contractures</a:t>
            </a:r>
          </a:p>
        </p:txBody>
      </p:sp>
      <p:sp>
        <p:nvSpPr>
          <p:cNvPr id="899" name="Google Shape;960;p94"/>
          <p:cNvSpPr txBox="1"/>
          <p:nvPr/>
        </p:nvSpPr>
        <p:spPr>
          <a:xfrm>
            <a:off x="925500" y="1742284"/>
            <a:ext cx="6097500" cy="142618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marL="457200" indent="-342900">
              <a:lnSpc>
                <a:spcPct val="115000"/>
              </a:lnSpc>
              <a:spcBef>
                <a:spcPts val="600"/>
              </a:spcBef>
              <a:buClr>
                <a:srgbClr val="000000"/>
              </a:buClr>
              <a:buSzPts val="1800"/>
              <a:buFont typeface="Helvetica"/>
              <a:buChar char="●"/>
              <a:defRPr sz="1800">
                <a:latin typeface="Roboto Slab"/>
                <a:ea typeface="Roboto Slab"/>
                <a:cs typeface="Roboto Slab"/>
                <a:sym typeface="Roboto Slab"/>
              </a:defRPr>
            </a:pPr>
            <a:r>
              <a:t>Common on the palms, the soles, and the anterior aspect of the thorax.</a:t>
            </a:r>
          </a:p>
          <a:p>
            <a:pPr marL="457200" indent="-342900">
              <a:lnSpc>
                <a:spcPct val="115000"/>
              </a:lnSpc>
              <a:buClr>
                <a:srgbClr val="000000"/>
              </a:buClr>
              <a:buSzPts val="1800"/>
              <a:buFont typeface="Helvetica"/>
              <a:buChar char="●"/>
              <a:defRPr sz="1800">
                <a:latin typeface="Roboto Slab"/>
                <a:ea typeface="Roboto Slab"/>
                <a:cs typeface="Roboto Slab"/>
                <a:sym typeface="Roboto Slab"/>
              </a:defRPr>
            </a:pPr>
            <a:r>
              <a:t>Contractures are commonly seen after serious burns</a:t>
            </a:r>
          </a:p>
          <a:p>
            <a:pPr marL="457200" indent="-342900">
              <a:lnSpc>
                <a:spcPct val="115000"/>
              </a:lnSpc>
              <a:buClr>
                <a:srgbClr val="000000"/>
              </a:buClr>
              <a:buSzPts val="1800"/>
              <a:buFont typeface="Helvetica"/>
              <a:buChar char="●"/>
              <a:defRPr sz="1800">
                <a:latin typeface="Roboto Slab"/>
                <a:ea typeface="Roboto Slab"/>
                <a:cs typeface="Roboto Slab"/>
                <a:sym typeface="Roboto Slab"/>
              </a:defRPr>
            </a:pPr>
            <a:r>
              <a:t>It can compromise the movement of joints.</a:t>
            </a:r>
          </a:p>
        </p:txBody>
      </p:sp>
      <p:sp>
        <p:nvSpPr>
          <p:cNvPr id="900" name="Google Shape;961;p94"/>
          <p:cNvSpPr txBox="1"/>
          <p:nvPr/>
        </p:nvSpPr>
        <p:spPr>
          <a:xfrm>
            <a:off x="441125" y="5226275"/>
            <a:ext cx="3847501" cy="818401"/>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nchor="ctr">
            <a:normAutofit fontScale="100000" lnSpcReduction="0"/>
          </a:bodyPr>
          <a:lstStyle>
            <a:lvl1pPr algn="ctr" defTabSz="694944">
              <a:defRPr b="1" sz="1824">
                <a:solidFill>
                  <a:srgbClr val="666666"/>
                </a:solidFill>
                <a:latin typeface="Roboto Slab"/>
                <a:ea typeface="Roboto Slab"/>
                <a:cs typeface="Roboto Slab"/>
                <a:sym typeface="Roboto Slab"/>
              </a:defRPr>
            </a:lvl1pPr>
          </a:lstStyle>
          <a:p>
            <a:pPr/>
            <a:r>
              <a:t>Fibrosis in Parenchymal Organs</a:t>
            </a:r>
          </a:p>
        </p:txBody>
      </p:sp>
      <p:sp>
        <p:nvSpPr>
          <p:cNvPr id="901" name="Google Shape;962;p94"/>
          <p:cNvSpPr txBox="1"/>
          <p:nvPr/>
        </p:nvSpPr>
        <p:spPr>
          <a:xfrm>
            <a:off x="895025" y="6281640"/>
            <a:ext cx="3317400" cy="271142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marL="457200" indent="-342900">
              <a:lnSpc>
                <a:spcPct val="115000"/>
              </a:lnSpc>
              <a:spcBef>
                <a:spcPts val="700"/>
              </a:spcBef>
              <a:buClr>
                <a:srgbClr val="000000"/>
              </a:buClr>
              <a:buSzPts val="1800"/>
              <a:buFont typeface="Helvetica"/>
              <a:buChar char="●"/>
              <a:defRPr sz="1800">
                <a:latin typeface="Roboto Slab"/>
                <a:ea typeface="Roboto Slab"/>
                <a:cs typeface="Roboto Slab"/>
                <a:sym typeface="Roboto Slab"/>
              </a:defRPr>
            </a:lvl1pPr>
          </a:lstStyle>
          <a:p>
            <a:pPr/>
            <a:r>
              <a:t>Fibrosis is a pathologic process induced by persistent injurious stimuli such as chronic infections and immunologic reactions, and is typically associated with loss of tissue.</a:t>
            </a:r>
          </a:p>
        </p:txBody>
      </p:sp>
      <p:pic>
        <p:nvPicPr>
          <p:cNvPr id="902" name="Google Shape;963;p94" descr="Google Shape;963;p94"/>
          <p:cNvPicPr>
            <a:picLocks noChangeAspect="1"/>
          </p:cNvPicPr>
          <p:nvPr/>
        </p:nvPicPr>
        <p:blipFill>
          <a:blip r:embed="rId2">
            <a:extLst/>
          </a:blip>
          <a:stretch>
            <a:fillRect/>
          </a:stretch>
        </p:blipFill>
        <p:spPr>
          <a:xfrm>
            <a:off x="4082675" y="3365775"/>
            <a:ext cx="2940326" cy="1653501"/>
          </a:xfrm>
          <a:prstGeom prst="rect">
            <a:avLst/>
          </a:prstGeom>
          <a:ln w="12700">
            <a:miter lim="400000"/>
          </a:ln>
        </p:spPr>
      </p:pic>
      <p:pic>
        <p:nvPicPr>
          <p:cNvPr id="903" name="Google Shape;964;p94" descr="Google Shape;964;p94"/>
          <p:cNvPicPr>
            <a:picLocks noChangeAspect="1"/>
          </p:cNvPicPr>
          <p:nvPr/>
        </p:nvPicPr>
        <p:blipFill>
          <a:blip r:embed="rId3">
            <a:extLst/>
          </a:blip>
          <a:stretch>
            <a:fillRect/>
          </a:stretch>
        </p:blipFill>
        <p:spPr>
          <a:xfrm>
            <a:off x="4082674" y="6251668"/>
            <a:ext cx="3447151" cy="4164008"/>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5" name="Google Shape;969;p95"/>
          <p:cNvSpPr txBox="1"/>
          <p:nvPr>
            <p:ph type="title"/>
          </p:nvPr>
        </p:nvSpPr>
        <p:spPr>
          <a:xfrm>
            <a:off x="441124" y="903374"/>
            <a:ext cx="3077702" cy="1323002"/>
          </a:xfrm>
          <a:prstGeom prst="rect">
            <a:avLst/>
          </a:prstGeom>
        </p:spPr>
        <p:txBody>
          <a:bodyPr/>
          <a:lstStyle>
            <a:lvl1pPr defTabSz="795527">
              <a:defRPr sz="2262"/>
            </a:lvl1pPr>
          </a:lstStyle>
          <a:p>
            <a:pPr/>
            <a:r>
              <a:t>The definition of granulomatous inflammation </a:t>
            </a:r>
          </a:p>
        </p:txBody>
      </p:sp>
      <p:sp>
        <p:nvSpPr>
          <p:cNvPr id="906" name="Google Shape;970;p95"/>
          <p:cNvSpPr txBox="1"/>
          <p:nvPr>
            <p:ph type="body" sz="quarter" idx="1"/>
          </p:nvPr>
        </p:nvSpPr>
        <p:spPr>
          <a:xfrm>
            <a:off x="1041174" y="2288956"/>
            <a:ext cx="6042302" cy="988200"/>
          </a:xfrm>
          <a:prstGeom prst="rect">
            <a:avLst/>
          </a:prstGeom>
        </p:spPr>
        <p:txBody>
          <a:bodyPr/>
          <a:lstStyle/>
          <a:p>
            <a:pPr marL="0" indent="0" defTabSz="886968">
              <a:spcBef>
                <a:spcPts val="500"/>
              </a:spcBef>
              <a:buSzTx/>
              <a:buNone/>
              <a:defRPr sz="1746">
                <a:latin typeface="Roboto Slab"/>
                <a:ea typeface="Roboto Slab"/>
                <a:cs typeface="Roboto Slab"/>
                <a:sym typeface="Roboto Slab"/>
              </a:defRPr>
            </a:pPr>
            <a:r>
              <a:t>A form of chronic inflammation characterized by the formation of </a:t>
            </a:r>
            <a:r>
              <a:rPr>
                <a:solidFill>
                  <a:srgbClr val="FF0000"/>
                </a:solidFill>
              </a:rPr>
              <a:t>granulomas</a:t>
            </a:r>
            <a:r>
              <a:t>.</a:t>
            </a:r>
            <a:br/>
          </a:p>
        </p:txBody>
      </p:sp>
      <p:sp>
        <p:nvSpPr>
          <p:cNvPr id="907" name="Google Shape;971;p95"/>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08" name="Google Shape;972;p95"/>
          <p:cNvSpPr txBox="1"/>
          <p:nvPr/>
        </p:nvSpPr>
        <p:spPr>
          <a:xfrm>
            <a:off x="559395" y="3339724"/>
            <a:ext cx="3531301" cy="565801"/>
          </a:xfrm>
          <a:prstGeom prst="rect">
            <a:avLst/>
          </a:prstGeom>
          <a:ln w="76200">
            <a:solidFill>
              <a:srgbClr val="FF0000"/>
            </a:solidFill>
            <a:miter lim="8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defTabSz="704087">
              <a:defRPr sz="2002">
                <a:solidFill>
                  <a:srgbClr val="999999"/>
                </a:solidFill>
                <a:latin typeface="Roboto Slab"/>
                <a:ea typeface="Roboto Slab"/>
                <a:cs typeface="Roboto Slab"/>
                <a:sym typeface="Roboto Slab"/>
              </a:defRPr>
            </a:lvl1pPr>
          </a:lstStyle>
          <a:p>
            <a:pPr/>
            <a:r>
              <a:t>Why is it important?</a:t>
            </a:r>
          </a:p>
        </p:txBody>
      </p:sp>
      <p:sp>
        <p:nvSpPr>
          <p:cNvPr id="909" name="Google Shape;973;p95"/>
          <p:cNvSpPr txBox="1"/>
          <p:nvPr/>
        </p:nvSpPr>
        <p:spPr>
          <a:xfrm>
            <a:off x="1041174" y="4070100"/>
            <a:ext cx="6042302" cy="1579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marL="457200" indent="-342900">
              <a:buClr>
                <a:srgbClr val="000000"/>
              </a:buClr>
              <a:buSzPts val="1800"/>
              <a:buFont typeface="Helvetica"/>
              <a:buChar char="●"/>
              <a:defRPr sz="1800">
                <a:latin typeface="Roboto Slab"/>
                <a:ea typeface="Roboto Slab"/>
                <a:cs typeface="Roboto Slab"/>
                <a:sym typeface="Roboto Slab"/>
              </a:defRPr>
            </a:pPr>
            <a:r>
              <a:t>Granulomas are encountered in certain </a:t>
            </a:r>
            <a:r>
              <a:rPr>
                <a:solidFill>
                  <a:srgbClr val="FF0000"/>
                </a:solidFill>
              </a:rPr>
              <a:t>specific</a:t>
            </a:r>
            <a:r>
              <a:t> pathologic states.</a:t>
            </a:r>
          </a:p>
          <a:p>
            <a:pPr marL="457200" indent="-342900">
              <a:buClr>
                <a:srgbClr val="000000"/>
              </a:buClr>
              <a:buSzPts val="1800"/>
              <a:buFont typeface="Helvetica"/>
              <a:buChar char="●"/>
              <a:defRPr sz="1800">
                <a:latin typeface="Roboto Slab"/>
                <a:ea typeface="Roboto Slab"/>
                <a:cs typeface="Roboto Slab"/>
                <a:sym typeface="Roboto Slab"/>
              </a:defRPr>
            </a:pPr>
            <a:r>
              <a:t>Recognition of the granulomatous pattern is important because of the </a:t>
            </a:r>
            <a:r>
              <a:rPr>
                <a:solidFill>
                  <a:srgbClr val="FF0000"/>
                </a:solidFill>
              </a:rPr>
              <a:t>limited number of conditions</a:t>
            </a:r>
            <a:r>
              <a:t> (some life-threatening) that cause it.</a:t>
            </a:r>
          </a:p>
        </p:txBody>
      </p:sp>
      <p:pic>
        <p:nvPicPr>
          <p:cNvPr id="910" name="Google Shape;974;p95" descr="Google Shape;974;p95"/>
          <p:cNvPicPr>
            <a:picLocks noChangeAspect="1"/>
          </p:cNvPicPr>
          <p:nvPr/>
        </p:nvPicPr>
        <p:blipFill>
          <a:blip r:embed="rId2">
            <a:extLst/>
          </a:blip>
          <a:stretch>
            <a:fillRect/>
          </a:stretch>
        </p:blipFill>
        <p:spPr>
          <a:xfrm>
            <a:off x="1041176" y="7476732"/>
            <a:ext cx="2918276" cy="2288351"/>
          </a:xfrm>
          <a:prstGeom prst="rect">
            <a:avLst/>
          </a:prstGeom>
          <a:ln w="12700">
            <a:miter lim="400000"/>
          </a:ln>
        </p:spPr>
      </p:pic>
      <p:pic>
        <p:nvPicPr>
          <p:cNvPr id="911" name="Google Shape;975;p95" descr="Google Shape;975;p95"/>
          <p:cNvPicPr>
            <a:picLocks noChangeAspect="1"/>
          </p:cNvPicPr>
          <p:nvPr/>
        </p:nvPicPr>
        <p:blipFill>
          <a:blip r:embed="rId3">
            <a:extLst/>
          </a:blip>
          <a:stretch>
            <a:fillRect/>
          </a:stretch>
        </p:blipFill>
        <p:spPr>
          <a:xfrm>
            <a:off x="4362660" y="6609550"/>
            <a:ext cx="2628790" cy="3155526"/>
          </a:xfrm>
          <a:prstGeom prst="rect">
            <a:avLst/>
          </a:prstGeom>
          <a:ln w="12700">
            <a:miter lim="400000"/>
          </a:ln>
        </p:spPr>
      </p:pic>
      <p:sp>
        <p:nvSpPr>
          <p:cNvPr id="912" name="Google Shape;976;p95"/>
          <p:cNvSpPr txBox="1"/>
          <p:nvPr/>
        </p:nvSpPr>
        <p:spPr>
          <a:xfrm>
            <a:off x="1041175" y="6466849"/>
            <a:ext cx="2918400" cy="741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defRPr sz="1800">
                <a:latin typeface="Roboto Slab"/>
                <a:ea typeface="Roboto Slab"/>
                <a:cs typeface="Roboto Slab"/>
                <a:sym typeface="Roboto Slab"/>
              </a:defRPr>
            </a:pPr>
            <a:r>
              <a:t>Acute inflammation </a:t>
            </a:r>
          </a:p>
          <a:p>
            <a:pPr algn="ctr">
              <a:defRPr sz="1800">
                <a:latin typeface="Roboto Slab"/>
                <a:ea typeface="Roboto Slab"/>
                <a:cs typeface="Roboto Slab"/>
                <a:sym typeface="Roboto Slab"/>
              </a:defRPr>
            </a:pPr>
            <a:r>
              <a:t>Neutrophils </a:t>
            </a:r>
          </a:p>
        </p:txBody>
      </p:sp>
      <p:sp>
        <p:nvSpPr>
          <p:cNvPr id="913" name="Google Shape;977;p95"/>
          <p:cNvSpPr txBox="1"/>
          <p:nvPr/>
        </p:nvSpPr>
        <p:spPr>
          <a:xfrm>
            <a:off x="3959574" y="5686299"/>
            <a:ext cx="3077702" cy="1021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lgn="ctr">
              <a:defRPr sz="1800">
                <a:latin typeface="Roboto Slab"/>
                <a:ea typeface="Roboto Slab"/>
                <a:cs typeface="Roboto Slab"/>
                <a:sym typeface="Roboto Slab"/>
              </a:defRPr>
            </a:pPr>
            <a:r>
              <a:t>Chronic inflammation </a:t>
            </a:r>
          </a:p>
          <a:p>
            <a:pPr algn="ctr">
              <a:defRPr sz="1800">
                <a:latin typeface="Roboto Slab"/>
                <a:ea typeface="Roboto Slab"/>
                <a:cs typeface="Roboto Slab"/>
                <a:sym typeface="Roboto Slab"/>
              </a:defRPr>
            </a:pPr>
            <a:r>
              <a:t>Macrophage, lymphocytes </a:t>
            </a:r>
          </a:p>
          <a:p>
            <a:pPr algn="ctr">
              <a:defRPr sz="1800">
                <a:latin typeface="Roboto Slab"/>
                <a:ea typeface="Roboto Slab"/>
                <a:cs typeface="Roboto Slab"/>
                <a:sym typeface="Roboto Slab"/>
              </a:defRPr>
            </a:pPr>
            <a:r>
              <a:t>and plasma cells </a:t>
            </a:r>
          </a:p>
        </p:txBody>
      </p:sp>
      <p:sp>
        <p:nvSpPr>
          <p:cNvPr id="914" name="Google Shape;978;p95"/>
          <p:cNvSpPr/>
          <p:nvPr/>
        </p:nvSpPr>
        <p:spPr>
          <a:xfrm>
            <a:off x="1041174" y="5686299"/>
            <a:ext cx="6042302" cy="1"/>
          </a:xfrm>
          <a:prstGeom prst="line">
            <a:avLst/>
          </a:prstGeom>
          <a:ln>
            <a:solidFill>
              <a:srgbClr val="666666"/>
            </a:solidFill>
          </a:ln>
        </p:spPr>
        <p:txBody>
          <a:bodyPr lIns="0" tIns="0" rIns="0" bIns="0"/>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6" name="Google Shape;983;p96"/>
          <p:cNvSpPr txBox="1"/>
          <p:nvPr>
            <p:ph type="title"/>
          </p:nvPr>
        </p:nvSpPr>
        <p:spPr>
          <a:xfrm>
            <a:off x="441125" y="831400"/>
            <a:ext cx="2553000" cy="1047301"/>
          </a:xfrm>
          <a:prstGeom prst="rect">
            <a:avLst/>
          </a:prstGeom>
        </p:spPr>
        <p:txBody>
          <a:bodyPr/>
          <a:lstStyle/>
          <a:p>
            <a:pPr defTabSz="886968">
              <a:defRPr sz="2522"/>
            </a:pPr>
            <a:r>
              <a:t>Morphology of granulomas</a:t>
            </a:r>
            <a:r>
              <a:rPr sz="2328"/>
              <a:t> </a:t>
            </a:r>
          </a:p>
        </p:txBody>
      </p:sp>
      <p:sp>
        <p:nvSpPr>
          <p:cNvPr id="917" name="Google Shape;984;p96"/>
          <p:cNvSpPr txBox="1"/>
          <p:nvPr>
            <p:ph type="body" sz="quarter" idx="1"/>
          </p:nvPr>
        </p:nvSpPr>
        <p:spPr>
          <a:xfrm>
            <a:off x="895025" y="1960399"/>
            <a:ext cx="2553001" cy="1297801"/>
          </a:xfrm>
          <a:prstGeom prst="rect">
            <a:avLst/>
          </a:prstGeom>
        </p:spPr>
        <p:txBody>
          <a:bodyPr/>
          <a:lstStyle/>
          <a:p>
            <a:pPr marL="0" indent="0" defTabSz="621791">
              <a:spcBef>
                <a:spcPts val="400"/>
              </a:spcBef>
              <a:buSzTx/>
              <a:buNone/>
              <a:defRPr sz="1224">
                <a:latin typeface="Roboto Slab"/>
                <a:ea typeface="Roboto Slab"/>
                <a:cs typeface="Roboto Slab"/>
                <a:sym typeface="Roboto Slab"/>
              </a:defRPr>
            </a:pPr>
            <a:r>
              <a:t>Granuloma: a nodular collection of </a:t>
            </a:r>
            <a:r>
              <a:rPr>
                <a:solidFill>
                  <a:srgbClr val="FF0000"/>
                </a:solidFill>
              </a:rPr>
              <a:t>epithelioid macrophages (squamous cell-like appearance) </a:t>
            </a:r>
            <a:r>
              <a:t>surrounded by a rim of lymphocytes.</a:t>
            </a:r>
            <a:br/>
          </a:p>
        </p:txBody>
      </p:sp>
      <p:sp>
        <p:nvSpPr>
          <p:cNvPr id="918" name="Google Shape;985;p96"/>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19" name="Google Shape;986;p96" descr="Google Shape;986;p96"/>
          <p:cNvPicPr>
            <a:picLocks noChangeAspect="1"/>
          </p:cNvPicPr>
          <p:nvPr/>
        </p:nvPicPr>
        <p:blipFill>
          <a:blip r:embed="rId2">
            <a:extLst/>
          </a:blip>
          <a:srcRect l="0" t="3372" r="40458" b="3965"/>
          <a:stretch>
            <a:fillRect/>
          </a:stretch>
        </p:blipFill>
        <p:spPr>
          <a:xfrm>
            <a:off x="3762909" y="1878710"/>
            <a:ext cx="3676625" cy="2942927"/>
          </a:xfrm>
          <a:prstGeom prst="rect">
            <a:avLst/>
          </a:prstGeom>
          <a:ln w="12700">
            <a:miter lim="400000"/>
          </a:ln>
        </p:spPr>
      </p:pic>
      <p:grpSp>
        <p:nvGrpSpPr>
          <p:cNvPr id="922" name="Google Shape;987;p96"/>
          <p:cNvGrpSpPr/>
          <p:nvPr/>
        </p:nvGrpSpPr>
        <p:grpSpPr>
          <a:xfrm>
            <a:off x="4922720" y="2423298"/>
            <a:ext cx="2247001" cy="386051"/>
            <a:chOff x="0" y="0"/>
            <a:chExt cx="2247000" cy="386049"/>
          </a:xfrm>
        </p:grpSpPr>
        <p:sp>
          <p:nvSpPr>
            <p:cNvPr id="920" name="Rectangle"/>
            <p:cNvSpPr/>
            <p:nvPr/>
          </p:nvSpPr>
          <p:spPr>
            <a:xfrm>
              <a:off x="0" y="0"/>
              <a:ext cx="2247001" cy="372001"/>
            </a:xfrm>
            <a:prstGeom prst="rect">
              <a:avLst/>
            </a:prstGeom>
            <a:solidFill>
              <a:srgbClr val="D9D9D9"/>
            </a:solidFill>
            <a:ln w="12700" cap="flat">
              <a:noFill/>
              <a:miter lim="400000"/>
            </a:ln>
            <a:effectLst/>
          </p:spPr>
          <p:txBody>
            <a:bodyPr wrap="square" lIns="0" tIns="0" rIns="0" bIns="0" numCol="1" anchor="t">
              <a:noAutofit/>
            </a:bodyPr>
            <a:lstStyle/>
            <a:p>
              <a:pPr>
                <a:defRPr sz="1300">
                  <a:latin typeface="Roboto Slab"/>
                  <a:ea typeface="Roboto Slab"/>
                  <a:cs typeface="Roboto Slab"/>
                  <a:sym typeface="Roboto Slab"/>
                </a:defRPr>
              </a:pPr>
            </a:p>
          </p:txBody>
        </p:sp>
        <p:sp>
          <p:nvSpPr>
            <p:cNvPr id="921" name="Langhans type giant cell"/>
            <p:cNvSpPr txBox="1"/>
            <p:nvPr/>
          </p:nvSpPr>
          <p:spPr>
            <a:xfrm>
              <a:off x="0" y="0"/>
              <a:ext cx="2247001" cy="386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1300">
                  <a:latin typeface="Roboto Slab"/>
                  <a:ea typeface="Roboto Slab"/>
                  <a:cs typeface="Roboto Slab"/>
                  <a:sym typeface="Roboto Slab"/>
                </a:defRPr>
              </a:lvl1pPr>
            </a:lstStyle>
            <a:p>
              <a:pPr/>
              <a:r>
                <a:t>Langhans type giant cell</a:t>
              </a:r>
            </a:p>
          </p:txBody>
        </p:sp>
      </p:grpSp>
      <p:grpSp>
        <p:nvGrpSpPr>
          <p:cNvPr id="925" name="Google Shape;988;p96"/>
          <p:cNvGrpSpPr/>
          <p:nvPr/>
        </p:nvGrpSpPr>
        <p:grpSpPr>
          <a:xfrm>
            <a:off x="6002525" y="4449624"/>
            <a:ext cx="1437001" cy="380235"/>
            <a:chOff x="0" y="0"/>
            <a:chExt cx="1436999" cy="380233"/>
          </a:xfrm>
        </p:grpSpPr>
        <p:sp>
          <p:nvSpPr>
            <p:cNvPr id="923" name="Rectangle"/>
            <p:cNvSpPr/>
            <p:nvPr/>
          </p:nvSpPr>
          <p:spPr>
            <a:xfrm>
              <a:off x="0" y="0"/>
              <a:ext cx="1437000" cy="372001"/>
            </a:xfrm>
            <a:prstGeom prst="rect">
              <a:avLst/>
            </a:prstGeom>
            <a:solidFill>
              <a:srgbClr val="D9D9D9"/>
            </a:solidFill>
            <a:ln w="12700" cap="flat">
              <a:noFill/>
              <a:miter lim="400000"/>
            </a:ln>
            <a:effectLst/>
          </p:spPr>
          <p:txBody>
            <a:bodyPr wrap="square" lIns="0" tIns="0" rIns="0" bIns="0" numCol="1" anchor="t">
              <a:noAutofit/>
            </a:bodyPr>
            <a:lstStyle/>
            <a:p>
              <a:pPr/>
            </a:p>
          </p:txBody>
        </p:sp>
        <p:sp>
          <p:nvSpPr>
            <p:cNvPr id="924" name="Lymphocytes"/>
            <p:cNvSpPr txBox="1"/>
            <p:nvPr/>
          </p:nvSpPr>
          <p:spPr>
            <a:xfrm>
              <a:off x="0" y="0"/>
              <a:ext cx="1437000" cy="3802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p>
              <a:pPr/>
              <a:r>
                <a:t>Lymphocytes</a:t>
              </a:r>
            </a:p>
          </p:txBody>
        </p:sp>
      </p:grpSp>
      <p:sp>
        <p:nvSpPr>
          <p:cNvPr id="926" name="Google Shape;989;p96"/>
          <p:cNvSpPr txBox="1"/>
          <p:nvPr/>
        </p:nvSpPr>
        <p:spPr>
          <a:xfrm>
            <a:off x="930874" y="4423974"/>
            <a:ext cx="2481302" cy="15798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800">
                <a:latin typeface="Roboto Slab"/>
                <a:ea typeface="Roboto Slab"/>
                <a:cs typeface="Roboto Slab"/>
                <a:sym typeface="Roboto Slab"/>
              </a:defRPr>
            </a:pPr>
            <a:r>
              <a:t>microscopic aggregation of  activated macrophages</a:t>
            </a:r>
            <a:br/>
          </a:p>
        </p:txBody>
      </p:sp>
      <p:pic>
        <p:nvPicPr>
          <p:cNvPr id="927" name="Google Shape;990;p96" descr="Google Shape;990;p96"/>
          <p:cNvPicPr>
            <a:picLocks noChangeAspect="1"/>
          </p:cNvPicPr>
          <p:nvPr/>
        </p:nvPicPr>
        <p:blipFill>
          <a:blip r:embed="rId3">
            <a:extLst/>
          </a:blip>
          <a:stretch>
            <a:fillRect/>
          </a:stretch>
        </p:blipFill>
        <p:spPr>
          <a:xfrm>
            <a:off x="3762900" y="4974025"/>
            <a:ext cx="3676625" cy="2641751"/>
          </a:xfrm>
          <a:prstGeom prst="rect">
            <a:avLst/>
          </a:prstGeom>
          <a:ln w="12700">
            <a:miter lim="400000"/>
          </a:ln>
        </p:spPr>
      </p:pic>
      <p:grpSp>
        <p:nvGrpSpPr>
          <p:cNvPr id="930" name="Google Shape;992;p96"/>
          <p:cNvGrpSpPr/>
          <p:nvPr/>
        </p:nvGrpSpPr>
        <p:grpSpPr>
          <a:xfrm>
            <a:off x="5290925" y="4939850"/>
            <a:ext cx="2148601" cy="386051"/>
            <a:chOff x="0" y="0"/>
            <a:chExt cx="2148600" cy="386049"/>
          </a:xfrm>
        </p:grpSpPr>
        <p:sp>
          <p:nvSpPr>
            <p:cNvPr id="928" name="Rectangle"/>
            <p:cNvSpPr/>
            <p:nvPr/>
          </p:nvSpPr>
          <p:spPr>
            <a:xfrm>
              <a:off x="0" y="34174"/>
              <a:ext cx="2148601" cy="317702"/>
            </a:xfrm>
            <a:prstGeom prst="rect">
              <a:avLst/>
            </a:prstGeom>
            <a:solidFill>
              <a:srgbClr val="D9D9D9"/>
            </a:solidFill>
            <a:ln w="12700" cap="flat">
              <a:noFill/>
              <a:miter lim="400000"/>
            </a:ln>
            <a:effectLst/>
          </p:spPr>
          <p:txBody>
            <a:bodyPr wrap="square" lIns="0" tIns="0" rIns="0" bIns="0" numCol="1" anchor="ctr">
              <a:noAutofit/>
            </a:bodyPr>
            <a:lstStyle/>
            <a:p>
              <a:pPr/>
            </a:p>
          </p:txBody>
        </p:sp>
        <p:sp>
          <p:nvSpPr>
            <p:cNvPr id="929" name="Langhans type giant cell"/>
            <p:cNvSpPr txBox="1"/>
            <p:nvPr/>
          </p:nvSpPr>
          <p:spPr>
            <a:xfrm>
              <a:off x="0" y="-1"/>
              <a:ext cx="2148601" cy="386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defRPr sz="1300">
                  <a:latin typeface="Roboto Slab"/>
                  <a:ea typeface="Roboto Slab"/>
                  <a:cs typeface="Roboto Slab"/>
                  <a:sym typeface="Roboto Slab"/>
                </a:defRPr>
              </a:lvl1pPr>
            </a:lstStyle>
            <a:p>
              <a:pPr/>
              <a:r>
                <a:t>Langhans type giant cell</a:t>
              </a:r>
            </a:p>
          </p:txBody>
        </p:sp>
      </p:grpSp>
      <p:sp>
        <p:nvSpPr>
          <p:cNvPr id="931" name="Google Shape;993;p96"/>
          <p:cNvSpPr/>
          <p:nvPr/>
        </p:nvSpPr>
        <p:spPr>
          <a:xfrm flipH="1">
            <a:off x="5825616" y="5291718"/>
            <a:ext cx="13801" cy="260100"/>
          </a:xfrm>
          <a:prstGeom prst="line">
            <a:avLst/>
          </a:prstGeom>
          <a:ln w="28575">
            <a:solidFill>
              <a:srgbClr val="000000"/>
            </a:solidFill>
          </a:ln>
        </p:spPr>
        <p:txBody>
          <a:bodyPr lIns="0" tIns="0" rIns="0" bIns="0"/>
          <a:lstStyle/>
          <a:p>
            <a:pPr/>
          </a:p>
        </p:txBody>
      </p:sp>
      <p:grpSp>
        <p:nvGrpSpPr>
          <p:cNvPr id="934" name="Google Shape;994;p96"/>
          <p:cNvGrpSpPr/>
          <p:nvPr/>
        </p:nvGrpSpPr>
        <p:grpSpPr>
          <a:xfrm>
            <a:off x="5839424" y="6034149"/>
            <a:ext cx="1600201" cy="386051"/>
            <a:chOff x="0" y="0"/>
            <a:chExt cx="1600200" cy="386049"/>
          </a:xfrm>
        </p:grpSpPr>
        <p:sp>
          <p:nvSpPr>
            <p:cNvPr id="932" name="Rectangle"/>
            <p:cNvSpPr/>
            <p:nvPr/>
          </p:nvSpPr>
          <p:spPr>
            <a:xfrm>
              <a:off x="0" y="0"/>
              <a:ext cx="1600200" cy="372001"/>
            </a:xfrm>
            <a:prstGeom prst="rect">
              <a:avLst/>
            </a:prstGeom>
            <a:solidFill>
              <a:srgbClr val="D9D9D9"/>
            </a:solidFill>
            <a:ln w="12700" cap="flat">
              <a:noFill/>
              <a:miter lim="400000"/>
            </a:ln>
            <a:effectLst/>
          </p:spPr>
          <p:txBody>
            <a:bodyPr wrap="square" lIns="0" tIns="0" rIns="0" bIns="0" numCol="1" anchor="t">
              <a:noAutofit/>
            </a:bodyPr>
            <a:lstStyle/>
            <a:p>
              <a:pPr>
                <a:defRPr sz="1300">
                  <a:latin typeface="Roboto Slab"/>
                  <a:ea typeface="Roboto Slab"/>
                  <a:cs typeface="Roboto Slab"/>
                  <a:sym typeface="Roboto Slab"/>
                </a:defRPr>
              </a:pPr>
            </a:p>
          </p:txBody>
        </p:sp>
        <p:sp>
          <p:nvSpPr>
            <p:cNvPr id="933" name="Caseous necrosis"/>
            <p:cNvSpPr txBox="1"/>
            <p:nvPr/>
          </p:nvSpPr>
          <p:spPr>
            <a:xfrm>
              <a:off x="0" y="0"/>
              <a:ext cx="1600200" cy="386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1300">
                  <a:latin typeface="Roboto Slab"/>
                  <a:ea typeface="Roboto Slab"/>
                  <a:cs typeface="Roboto Slab"/>
                  <a:sym typeface="Roboto Slab"/>
                </a:defRPr>
              </a:lvl1pPr>
            </a:lstStyle>
            <a:p>
              <a:pPr/>
              <a:r>
                <a:t>Caseous necrosis </a:t>
              </a:r>
            </a:p>
          </p:txBody>
        </p:sp>
      </p:grpSp>
      <p:sp>
        <p:nvSpPr>
          <p:cNvPr id="935" name="Google Shape;995;p96"/>
          <p:cNvSpPr/>
          <p:nvPr/>
        </p:nvSpPr>
        <p:spPr>
          <a:xfrm>
            <a:off x="5425425" y="6140949"/>
            <a:ext cx="414001" cy="79201"/>
          </a:xfrm>
          <a:prstGeom prst="line">
            <a:avLst/>
          </a:prstGeom>
          <a:ln w="28575">
            <a:solidFill>
              <a:srgbClr val="000000"/>
            </a:solidFill>
          </a:ln>
        </p:spPr>
        <p:txBody>
          <a:bodyPr lIns="0" tIns="0" rIns="0" bIns="0"/>
          <a:lstStyle/>
          <a:p>
            <a:pPr/>
          </a:p>
        </p:txBody>
      </p:sp>
      <p:grpSp>
        <p:nvGrpSpPr>
          <p:cNvPr id="938" name="Google Shape;996;p96"/>
          <p:cNvGrpSpPr/>
          <p:nvPr/>
        </p:nvGrpSpPr>
        <p:grpSpPr>
          <a:xfrm>
            <a:off x="3762900" y="5463728"/>
            <a:ext cx="1437001" cy="452401"/>
            <a:chOff x="0" y="0"/>
            <a:chExt cx="1436999" cy="452400"/>
          </a:xfrm>
        </p:grpSpPr>
        <p:sp>
          <p:nvSpPr>
            <p:cNvPr id="936" name="Rectangle"/>
            <p:cNvSpPr/>
            <p:nvPr/>
          </p:nvSpPr>
          <p:spPr>
            <a:xfrm>
              <a:off x="0" y="-1"/>
              <a:ext cx="1437000" cy="452402"/>
            </a:xfrm>
            <a:prstGeom prst="rect">
              <a:avLst/>
            </a:prstGeom>
            <a:solidFill>
              <a:srgbClr val="D9D9D9"/>
            </a:solidFill>
            <a:ln w="12700" cap="flat">
              <a:noFill/>
              <a:miter lim="400000"/>
            </a:ln>
            <a:effectLst/>
          </p:spPr>
          <p:txBody>
            <a:bodyPr wrap="square" lIns="0" tIns="0" rIns="0" bIns="0" numCol="1" anchor="t">
              <a:noAutofit/>
            </a:bodyPr>
            <a:lstStyle/>
            <a:p>
              <a:pPr>
                <a:defRPr sz="1300">
                  <a:latin typeface="Roboto Slab"/>
                  <a:ea typeface="Roboto Slab"/>
                  <a:cs typeface="Roboto Slab"/>
                  <a:sym typeface="Roboto Slab"/>
                </a:defRPr>
              </a:pPr>
            </a:p>
          </p:txBody>
        </p:sp>
        <p:sp>
          <p:nvSpPr>
            <p:cNvPr id="937" name="Lymphatic rim"/>
            <p:cNvSpPr txBox="1"/>
            <p:nvPr/>
          </p:nvSpPr>
          <p:spPr>
            <a:xfrm>
              <a:off x="0" y="-1"/>
              <a:ext cx="1437000" cy="386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1300">
                  <a:latin typeface="Roboto Slab"/>
                  <a:ea typeface="Roboto Slab"/>
                  <a:cs typeface="Roboto Slab"/>
                  <a:sym typeface="Roboto Slab"/>
                </a:defRPr>
              </a:lvl1pPr>
            </a:lstStyle>
            <a:p>
              <a:pPr/>
              <a:r>
                <a:t>Lymphatic rim </a:t>
              </a:r>
            </a:p>
          </p:txBody>
        </p:sp>
      </p:grpSp>
      <p:sp>
        <p:nvSpPr>
          <p:cNvPr id="939" name="Google Shape;997;p96"/>
          <p:cNvSpPr/>
          <p:nvPr/>
        </p:nvSpPr>
        <p:spPr>
          <a:xfrm>
            <a:off x="4354500" y="5185628"/>
            <a:ext cx="126900" cy="278101"/>
          </a:xfrm>
          <a:prstGeom prst="line">
            <a:avLst/>
          </a:prstGeom>
          <a:ln w="28575">
            <a:solidFill>
              <a:srgbClr val="000000"/>
            </a:solidFill>
          </a:ln>
        </p:spPr>
        <p:txBody>
          <a:bodyPr lIns="0" tIns="0" rIns="0" bIns="0"/>
          <a:lstStyle/>
          <a:p>
            <a:pPr/>
          </a:p>
        </p:txBody>
      </p:sp>
      <p:grpSp>
        <p:nvGrpSpPr>
          <p:cNvPr id="942" name="Google Shape;998;p96"/>
          <p:cNvGrpSpPr/>
          <p:nvPr/>
        </p:nvGrpSpPr>
        <p:grpSpPr>
          <a:xfrm>
            <a:off x="5318674" y="6611949"/>
            <a:ext cx="2093101" cy="386051"/>
            <a:chOff x="0" y="0"/>
            <a:chExt cx="2093099" cy="386049"/>
          </a:xfrm>
        </p:grpSpPr>
        <p:sp>
          <p:nvSpPr>
            <p:cNvPr id="940" name="Rectangle"/>
            <p:cNvSpPr/>
            <p:nvPr/>
          </p:nvSpPr>
          <p:spPr>
            <a:xfrm>
              <a:off x="0" y="0"/>
              <a:ext cx="2093100" cy="372001"/>
            </a:xfrm>
            <a:prstGeom prst="rect">
              <a:avLst/>
            </a:prstGeom>
            <a:solidFill>
              <a:srgbClr val="D9D9D9"/>
            </a:solidFill>
            <a:ln w="12700" cap="flat">
              <a:noFill/>
              <a:miter lim="400000"/>
            </a:ln>
            <a:effectLst/>
          </p:spPr>
          <p:txBody>
            <a:bodyPr wrap="square" lIns="0" tIns="0" rIns="0" bIns="0" numCol="1" anchor="t">
              <a:noAutofit/>
            </a:bodyPr>
            <a:lstStyle/>
            <a:p>
              <a:pPr>
                <a:defRPr sz="1300">
                  <a:latin typeface="Roboto Slab"/>
                  <a:ea typeface="Roboto Slab"/>
                  <a:cs typeface="Roboto Slab"/>
                  <a:sym typeface="Roboto Slab"/>
                </a:defRPr>
              </a:pPr>
            </a:p>
          </p:txBody>
        </p:sp>
        <p:sp>
          <p:nvSpPr>
            <p:cNvPr id="941" name="Epithelioid macrophage"/>
            <p:cNvSpPr txBox="1"/>
            <p:nvPr/>
          </p:nvSpPr>
          <p:spPr>
            <a:xfrm>
              <a:off x="0" y="0"/>
              <a:ext cx="2093100" cy="386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t">
              <a:spAutoFit/>
            </a:bodyPr>
            <a:lstStyle>
              <a:lvl1pPr>
                <a:defRPr sz="1300">
                  <a:latin typeface="Roboto Slab"/>
                  <a:ea typeface="Roboto Slab"/>
                  <a:cs typeface="Roboto Slab"/>
                  <a:sym typeface="Roboto Slab"/>
                </a:defRPr>
              </a:lvl1pPr>
            </a:lstStyle>
            <a:p>
              <a:pPr/>
              <a:r>
                <a:t>Epithelioid macrophage </a:t>
              </a:r>
            </a:p>
          </p:txBody>
        </p:sp>
      </p:grpSp>
      <p:pic>
        <p:nvPicPr>
          <p:cNvPr id="943" name="Google Shape;999;p96" descr="Google Shape;999;p96"/>
          <p:cNvPicPr>
            <a:picLocks noChangeAspect="1"/>
          </p:cNvPicPr>
          <p:nvPr/>
        </p:nvPicPr>
        <p:blipFill>
          <a:blip r:embed="rId4">
            <a:extLst/>
          </a:blip>
          <a:srcRect l="0" t="12369" r="0" b="0"/>
          <a:stretch>
            <a:fillRect/>
          </a:stretch>
        </p:blipFill>
        <p:spPr>
          <a:xfrm>
            <a:off x="3226587" y="6700787"/>
            <a:ext cx="1600201" cy="1052174"/>
          </a:xfrm>
          <a:prstGeom prst="rect">
            <a:avLst/>
          </a:prstGeom>
          <a:ln w="12700">
            <a:miter lim="400000"/>
          </a:ln>
        </p:spPr>
      </p:pic>
      <p:sp>
        <p:nvSpPr>
          <p:cNvPr id="950" name="Google Shape;1000;p96"/>
          <p:cNvSpPr/>
          <p:nvPr/>
        </p:nvSpPr>
        <p:spPr>
          <a:xfrm>
            <a:off x="4826787" y="6993771"/>
            <a:ext cx="491888" cy="887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28575">
            <a:solidFill>
              <a:srgbClr val="000000"/>
            </a:solidFill>
          </a:ln>
        </p:spPr>
        <p:txBody>
          <a:bodyPr/>
          <a:lstStyle/>
          <a:p>
            <a:pPr/>
          </a:p>
        </p:txBody>
      </p:sp>
      <p:sp>
        <p:nvSpPr>
          <p:cNvPr id="945" name="Google Shape;1001;p96"/>
          <p:cNvSpPr txBox="1"/>
          <p:nvPr/>
        </p:nvSpPr>
        <p:spPr>
          <a:xfrm>
            <a:off x="-1" y="7854250"/>
            <a:ext cx="2994002" cy="6141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defTabSz="512063">
              <a:spcBef>
                <a:spcPts val="300"/>
              </a:spcBef>
              <a:defRPr sz="1008">
                <a:solidFill>
                  <a:srgbClr val="111111"/>
                </a:solidFill>
                <a:latin typeface="Roboto Slab"/>
                <a:ea typeface="Roboto Slab"/>
                <a:cs typeface="Roboto Slab"/>
                <a:sym typeface="Roboto Slab"/>
              </a:defRPr>
            </a:pPr>
            <a:r>
              <a:t>Section of  a lymph node with caseation necrosis</a:t>
            </a:r>
            <a:br/>
          </a:p>
        </p:txBody>
      </p:sp>
      <p:pic>
        <p:nvPicPr>
          <p:cNvPr id="946" name="Google Shape;1002;p96" descr="Google Shape;1002;p96"/>
          <p:cNvPicPr>
            <a:picLocks noChangeAspect="1"/>
          </p:cNvPicPr>
          <p:nvPr/>
        </p:nvPicPr>
        <p:blipFill>
          <a:blip r:embed="rId5">
            <a:extLst/>
          </a:blip>
          <a:stretch>
            <a:fillRect/>
          </a:stretch>
        </p:blipFill>
        <p:spPr>
          <a:xfrm>
            <a:off x="0" y="6259900"/>
            <a:ext cx="3226600" cy="1516001"/>
          </a:xfrm>
          <a:prstGeom prst="rect">
            <a:avLst/>
          </a:prstGeom>
          <a:ln w="12700">
            <a:miter lim="400000"/>
          </a:ln>
        </p:spPr>
      </p:pic>
      <p:pic>
        <p:nvPicPr>
          <p:cNvPr id="947" name="Google Shape;1003;p96" descr="Google Shape;1003;p96"/>
          <p:cNvPicPr>
            <a:picLocks noChangeAspect="1"/>
          </p:cNvPicPr>
          <p:nvPr/>
        </p:nvPicPr>
        <p:blipFill>
          <a:blip r:embed="rId6">
            <a:extLst/>
          </a:blip>
          <a:stretch>
            <a:fillRect/>
          </a:stretch>
        </p:blipFill>
        <p:spPr>
          <a:xfrm>
            <a:off x="3635368" y="7768174"/>
            <a:ext cx="1500026" cy="1926401"/>
          </a:xfrm>
          <a:prstGeom prst="rect">
            <a:avLst/>
          </a:prstGeom>
          <a:ln w="12700">
            <a:miter lim="400000"/>
          </a:ln>
        </p:spPr>
      </p:pic>
      <p:pic>
        <p:nvPicPr>
          <p:cNvPr id="948" name="Google Shape;1004;p96" descr="Google Shape;1004;p96"/>
          <p:cNvPicPr>
            <a:picLocks noChangeAspect="1"/>
          </p:cNvPicPr>
          <p:nvPr/>
        </p:nvPicPr>
        <p:blipFill>
          <a:blip r:embed="rId7">
            <a:extLst/>
          </a:blip>
          <a:stretch>
            <a:fillRect/>
          </a:stretch>
        </p:blipFill>
        <p:spPr>
          <a:xfrm>
            <a:off x="5498374" y="7768170"/>
            <a:ext cx="1500026" cy="1926401"/>
          </a:xfrm>
          <a:prstGeom prst="rect">
            <a:avLst/>
          </a:prstGeom>
          <a:ln w="12700">
            <a:miter lim="400000"/>
          </a:ln>
        </p:spPr>
      </p:pic>
      <p:sp>
        <p:nvSpPr>
          <p:cNvPr id="949" name="Google Shape;1005;p96"/>
          <p:cNvSpPr txBox="1"/>
          <p:nvPr/>
        </p:nvSpPr>
        <p:spPr>
          <a:xfrm>
            <a:off x="1269449" y="9780637"/>
            <a:ext cx="6297002" cy="10210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defRPr sz="1800">
                <a:latin typeface="Roboto Slab"/>
                <a:ea typeface="Roboto Slab"/>
                <a:cs typeface="Roboto Slab"/>
                <a:sym typeface="Roboto Slab"/>
              </a:defRPr>
            </a:pPr>
            <a:r>
              <a:t>The nuclei arranged either </a:t>
            </a:r>
            <a:r>
              <a:rPr b="1"/>
              <a:t>peripherally</a:t>
            </a:r>
            <a:r>
              <a:rPr>
                <a:solidFill>
                  <a:srgbClr val="FF0000"/>
                </a:solidFill>
              </a:rPr>
              <a:t> (Langhans- type giant cell) </a:t>
            </a:r>
            <a:r>
              <a:t>or </a:t>
            </a:r>
            <a:r>
              <a:rPr b="1"/>
              <a:t>haphazardly</a:t>
            </a:r>
            <a:r>
              <a:t> </a:t>
            </a:r>
            <a:r>
              <a:rPr>
                <a:solidFill>
                  <a:srgbClr val="FF0000"/>
                </a:solidFill>
              </a:rPr>
              <a:t>(foreign body-type giant cell).</a:t>
            </a:r>
            <a:br>
              <a:rPr>
                <a:solidFill>
                  <a:srgbClr val="FF0000"/>
                </a:solidFill>
              </a:rPr>
            </a:b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2" name="Google Shape;1010;p97"/>
          <p:cNvSpPr txBox="1"/>
          <p:nvPr>
            <p:ph type="title"/>
          </p:nvPr>
        </p:nvSpPr>
        <p:spPr>
          <a:xfrm>
            <a:off x="441125" y="494874"/>
            <a:ext cx="6709799" cy="1155002"/>
          </a:xfrm>
          <a:prstGeom prst="rect">
            <a:avLst/>
          </a:prstGeom>
        </p:spPr>
        <p:txBody>
          <a:bodyPr/>
          <a:lstStyle>
            <a:lvl1pPr defTabSz="850391">
              <a:lnSpc>
                <a:spcPct val="115000"/>
              </a:lnSpc>
              <a:defRPr b="1" sz="2790">
                <a:solidFill>
                  <a:srgbClr val="000000"/>
                </a:solidFill>
              </a:defRPr>
            </a:lvl1pPr>
          </a:lstStyle>
          <a:p>
            <a:pPr/>
            <a:r>
              <a:t>Granulomatous Inflammation pathogenesis</a:t>
            </a:r>
          </a:p>
        </p:txBody>
      </p:sp>
      <p:sp>
        <p:nvSpPr>
          <p:cNvPr id="953" name="Google Shape;1011;p97"/>
          <p:cNvSpPr txBox="1"/>
          <p:nvPr>
            <p:ph type="body" sz="quarter" idx="1"/>
          </p:nvPr>
        </p:nvSpPr>
        <p:spPr>
          <a:xfrm>
            <a:off x="901425" y="1878575"/>
            <a:ext cx="6249600" cy="2578501"/>
          </a:xfrm>
          <a:prstGeom prst="rect">
            <a:avLst/>
          </a:prstGeom>
        </p:spPr>
        <p:txBody>
          <a:bodyPr/>
          <a:lstStyle/>
          <a:p>
            <a:pPr marL="0" indent="0">
              <a:buSzTx/>
              <a:buNone/>
              <a:defRPr sz="1800">
                <a:solidFill>
                  <a:srgbClr val="000000"/>
                </a:solidFill>
                <a:latin typeface="Roboto Slab"/>
                <a:ea typeface="Roboto Slab"/>
                <a:cs typeface="Roboto Slab"/>
                <a:sym typeface="Roboto Slab"/>
              </a:defRPr>
            </a:pPr>
            <a:r>
              <a:t>Neutrophils ordinarily remove agents that incite an acute inflammatory response. However, there are circumstances in which reactive neutrophils cannot digest the substances that provoke  acute inflammation.</a:t>
            </a:r>
          </a:p>
          <a:p>
            <a:pPr marL="0" indent="0">
              <a:buSzTx/>
              <a:buNone/>
              <a:defRPr b="1" sz="1800">
                <a:solidFill>
                  <a:srgbClr val="980000"/>
                </a:solidFill>
                <a:latin typeface="Roboto Slab"/>
                <a:ea typeface="Roboto Slab"/>
                <a:cs typeface="Roboto Slab"/>
                <a:sym typeface="Roboto Slab"/>
              </a:defRPr>
            </a:pPr>
            <a:r>
              <a:t>IFN-γ released by the CD4+ T cells of the TH1</a:t>
            </a:r>
            <a:r>
              <a:rPr b="0">
                <a:solidFill>
                  <a:srgbClr val="000000"/>
                </a:solidFill>
              </a:rPr>
              <a:t> subset is crucial in </a:t>
            </a:r>
            <a:r>
              <a:t>activating macrophages</a:t>
            </a:r>
            <a:r>
              <a:rPr b="0">
                <a:solidFill>
                  <a:srgbClr val="000000"/>
                </a:solidFill>
              </a:rPr>
              <a:t>. This is considered as type </a:t>
            </a:r>
            <a:r>
              <a:rPr b="0" u="sng">
                <a:solidFill>
                  <a:srgbClr val="000000"/>
                </a:solidFill>
              </a:rPr>
              <a:t>IV hypersensitivity.</a:t>
            </a:r>
          </a:p>
        </p:txBody>
      </p:sp>
      <p:sp>
        <p:nvSpPr>
          <p:cNvPr id="954" name="Google Shape;1012;p97"/>
          <p:cNvSpPr txBox="1"/>
          <p:nvPr>
            <p:ph type="sldNum" sz="quarter" idx="2"/>
          </p:nvPr>
        </p:nvSpPr>
        <p:spPr>
          <a:xfrm>
            <a:off x="447529" y="9677252"/>
            <a:ext cx="449824" cy="462251"/>
          </a:xfrm>
          <a:prstGeom prst="rect">
            <a:avLst/>
          </a:prstGeom>
          <a:extLst>
            <a:ext uri="{C572A759-6A51-4108-AA02-DFA0A04FC94B}">
              <ma14:wrappingTextBoxFlag xmlns:ma14="http://schemas.microsoft.com/office/mac/drawingml/2011/main" val="1"/>
            </a:ext>
          </a:extLst>
        </p:spPr>
        <p:txBody>
          <a:bodyPr/>
          <a:lstStyle>
            <a:lvl1pPr>
              <a:defRPr sz="1800">
                <a:solidFill>
                  <a:srgbClr val="000000"/>
                </a:solidFill>
              </a:defRPr>
            </a:lvl1pPr>
          </a:lstStyle>
          <a:p>
            <a:pPr/>
            <a:fld id="{86CB4B4D-7CA3-9044-876B-883B54F8677D}" type="slidenum"/>
          </a:p>
        </p:txBody>
      </p:sp>
      <p:grpSp>
        <p:nvGrpSpPr>
          <p:cNvPr id="957" name="Google Shape;1013;p97"/>
          <p:cNvGrpSpPr/>
          <p:nvPr/>
        </p:nvGrpSpPr>
        <p:grpSpPr>
          <a:xfrm>
            <a:off x="207074" y="4514250"/>
            <a:ext cx="5482801" cy="2578501"/>
            <a:chOff x="0" y="0"/>
            <a:chExt cx="5482799" cy="2578499"/>
          </a:xfrm>
        </p:grpSpPr>
        <p:sp>
          <p:nvSpPr>
            <p:cNvPr id="955" name="Arrow"/>
            <p:cNvSpPr/>
            <p:nvPr/>
          </p:nvSpPr>
          <p:spPr>
            <a:xfrm>
              <a:off x="0" y="0"/>
              <a:ext cx="5482800" cy="2578500"/>
            </a:xfrm>
            <a:prstGeom prst="rightArrow">
              <a:avLst>
                <a:gd name="adj1" fmla="val 50000"/>
                <a:gd name="adj2" fmla="val 50000"/>
              </a:avLst>
            </a:prstGeom>
            <a:noFill/>
            <a:ln w="76200" cap="flat">
              <a:solidFill>
                <a:srgbClr val="111111"/>
              </a:solidFill>
              <a:prstDash val="solid"/>
              <a:miter lim="8000"/>
            </a:ln>
            <a:effectLst/>
          </p:spPr>
          <p:txBody>
            <a:bodyPr wrap="square" lIns="0" tIns="0" rIns="0" bIns="0" numCol="1" anchor="ctr">
              <a:noAutofit/>
            </a:bodyPr>
            <a:lstStyle/>
            <a:p>
              <a:pPr>
                <a:lnSpc>
                  <a:spcPct val="115000"/>
                </a:lnSpc>
                <a:defRPr sz="1800">
                  <a:latin typeface="Roboto Slab"/>
                  <a:ea typeface="Roboto Slab"/>
                  <a:cs typeface="Roboto Slab"/>
                  <a:sym typeface="Roboto Slab"/>
                </a:defRPr>
              </a:pPr>
            </a:p>
          </p:txBody>
        </p:sp>
        <p:sp>
          <p:nvSpPr>
            <p:cNvPr id="956" name="When macrophages have successfully phagocytosed the injurious agent but it survives inside them."/>
            <p:cNvSpPr txBox="1"/>
            <p:nvPr/>
          </p:nvSpPr>
          <p:spPr>
            <a:xfrm>
              <a:off x="-1" y="736814"/>
              <a:ext cx="4838177" cy="110487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indent="457200">
                <a:lnSpc>
                  <a:spcPct val="115000"/>
                </a:lnSpc>
                <a:defRPr sz="1800">
                  <a:latin typeface="Roboto Slab"/>
                  <a:ea typeface="Roboto Slab"/>
                  <a:cs typeface="Roboto Slab"/>
                  <a:sym typeface="Roboto Slab"/>
                </a:defRPr>
              </a:lvl1pPr>
            </a:lstStyle>
            <a:p>
              <a:pPr/>
              <a:r>
                <a:t>When macrophages have successfully phagocytosed the injurious agent but it survives inside them.</a:t>
              </a:r>
            </a:p>
          </p:txBody>
        </p:sp>
      </p:grpSp>
      <p:grpSp>
        <p:nvGrpSpPr>
          <p:cNvPr id="960" name="Google Shape;1014;p97"/>
          <p:cNvGrpSpPr/>
          <p:nvPr/>
        </p:nvGrpSpPr>
        <p:grpSpPr>
          <a:xfrm>
            <a:off x="211324" y="6497125"/>
            <a:ext cx="7169402" cy="3400801"/>
            <a:chOff x="0" y="0"/>
            <a:chExt cx="7169400" cy="3400800"/>
          </a:xfrm>
        </p:grpSpPr>
        <p:sp>
          <p:nvSpPr>
            <p:cNvPr id="958" name="Arrow"/>
            <p:cNvSpPr/>
            <p:nvPr/>
          </p:nvSpPr>
          <p:spPr>
            <a:xfrm>
              <a:off x="0" y="0"/>
              <a:ext cx="7169401" cy="3400801"/>
            </a:xfrm>
            <a:prstGeom prst="rightArrow">
              <a:avLst>
                <a:gd name="adj1" fmla="val 50000"/>
                <a:gd name="adj2" fmla="val 50000"/>
              </a:avLst>
            </a:prstGeom>
            <a:noFill/>
            <a:ln w="76200" cap="flat">
              <a:solidFill>
                <a:srgbClr val="111111"/>
              </a:solidFill>
              <a:prstDash val="solid"/>
              <a:miter lim="8000"/>
            </a:ln>
            <a:effectLst/>
          </p:spPr>
          <p:txBody>
            <a:bodyPr wrap="square" lIns="0" tIns="0" rIns="0" bIns="0" numCol="1" anchor="ctr">
              <a:noAutofit/>
            </a:bodyPr>
            <a:lstStyle/>
            <a:p>
              <a:pPr>
                <a:lnSpc>
                  <a:spcPct val="115000"/>
                </a:lnSpc>
                <a:defRPr sz="1800">
                  <a:latin typeface="Roboto Slab"/>
                  <a:ea typeface="Roboto Slab"/>
                  <a:cs typeface="Roboto Slab"/>
                  <a:sym typeface="Roboto Slab"/>
                </a:defRPr>
              </a:pPr>
            </a:p>
          </p:txBody>
        </p:sp>
        <p:sp>
          <p:nvSpPr>
            <p:cNvPr id="959" name="When an active T lymphocyte-mediated cellular immune response occurs. Lymphokines produced by activated T lymphocytes inhibit migration of macrophages and cause them to aggregate in the area of injury and form granulomas."/>
            <p:cNvSpPr txBox="1"/>
            <p:nvPr/>
          </p:nvSpPr>
          <p:spPr>
            <a:xfrm>
              <a:off x="0" y="826655"/>
              <a:ext cx="6319200" cy="17474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indent="457200">
                <a:lnSpc>
                  <a:spcPct val="115000"/>
                </a:lnSpc>
                <a:defRPr sz="1800">
                  <a:latin typeface="Roboto Slab"/>
                  <a:ea typeface="Roboto Slab"/>
                  <a:cs typeface="Roboto Slab"/>
                  <a:sym typeface="Roboto Slab"/>
                </a:defRPr>
              </a:pPr>
              <a:r>
                <a:t>When an active T lymphocyte-mediated cellular immune response occurs. </a:t>
              </a:r>
              <a:r>
                <a:rPr u="sng"/>
                <a:t>Lymphokines produced by activated T lymphocytes</a:t>
              </a:r>
              <a:r>
                <a:rPr b="1"/>
                <a:t> inhibit migration of macrophages and cause them to aggregate</a:t>
              </a:r>
              <a:r>
                <a:t> in the area of injury and form granulomas.</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2" name="Google Shape;1019;p98"/>
          <p:cNvSpPr txBox="1"/>
          <p:nvPr>
            <p:ph type="title"/>
          </p:nvPr>
        </p:nvSpPr>
        <p:spPr>
          <a:xfrm>
            <a:off x="441127" y="656371"/>
            <a:ext cx="3468300" cy="1222202"/>
          </a:xfrm>
          <a:prstGeom prst="rect">
            <a:avLst/>
          </a:prstGeom>
        </p:spPr>
        <p:txBody>
          <a:bodyPr/>
          <a:lstStyle>
            <a:lvl1pPr>
              <a:defRPr sz="3000">
                <a:solidFill>
                  <a:srgbClr val="000000"/>
                </a:solidFill>
              </a:defRPr>
            </a:lvl1pPr>
          </a:lstStyle>
          <a:p>
            <a:pPr/>
            <a:r>
              <a:t>Types of granulomas</a:t>
            </a:r>
          </a:p>
        </p:txBody>
      </p:sp>
      <p:sp>
        <p:nvSpPr>
          <p:cNvPr id="963" name="Google Shape;1020;p98"/>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defRPr>
                <a:solidFill>
                  <a:srgbClr val="000000"/>
                </a:solidFill>
              </a:defRPr>
            </a:lvl1pPr>
          </a:lstStyle>
          <a:p>
            <a:pPr/>
            <a:fld id="{86CB4B4D-7CA3-9044-876B-883B54F8677D}" type="slidenum"/>
          </a:p>
        </p:txBody>
      </p:sp>
      <p:graphicFrame>
        <p:nvGraphicFramePr>
          <p:cNvPr id="964" name="Google Shape;1021;p98"/>
          <p:cNvGraphicFramePr/>
          <p:nvPr/>
        </p:nvGraphicFramePr>
        <p:xfrm>
          <a:off x="164875" y="2262063"/>
          <a:ext cx="7232351" cy="5087251"/>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3616175"/>
                <a:gridCol w="3616175"/>
              </a:tblGrid>
              <a:tr h="539725">
                <a:tc>
                  <a:txBody>
                    <a:bodyPr/>
                    <a:lstStyle/>
                    <a:p>
                      <a:pPr>
                        <a:defRPr b="1" sz="1800">
                          <a:latin typeface="Roboto Slab"/>
                          <a:ea typeface="Roboto Slab"/>
                          <a:cs typeface="Roboto Slab"/>
                        </a:defRPr>
                      </a:pPr>
                      <a:r>
                        <a:t>Foreign body granuloma </a:t>
                      </a:r>
                    </a:p>
                    <a:p>
                      <a:pPr>
                        <a:defRPr b="1" sz="1800">
                          <a:latin typeface="Roboto Slab"/>
                          <a:ea typeface="Roboto Slab"/>
                          <a:cs typeface="Roboto Slab"/>
                        </a:defRPr>
                      </a:pPr>
                      <a:r>
                        <a:t>(non immune)</a:t>
                      </a:r>
                    </a:p>
                  </a:txBody>
                  <a:tcPr marL="91425" marR="91425" marT="91425" marB="91425" anchor="t" anchorCtr="0" horzOverflow="overflow">
                    <a:lnL w="28575">
                      <a:solidFill>
                        <a:srgbClr val="FFFFFF"/>
                      </a:solidFill>
                    </a:lnL>
                    <a:lnR w="28575">
                      <a:solidFill>
                        <a:srgbClr val="FFFFFF"/>
                      </a:solidFill>
                    </a:lnR>
                    <a:lnT w="28575">
                      <a:solidFill>
                        <a:srgbClr val="FFFFFF"/>
                      </a:solidFill>
                    </a:lnT>
                    <a:lnB w="28575">
                      <a:solidFill>
                        <a:srgbClr val="FFFFFF"/>
                      </a:solidFill>
                    </a:lnB>
                    <a:solidFill>
                      <a:srgbClr val="F4CCCC"/>
                    </a:solidFill>
                  </a:tcPr>
                </a:tc>
                <a:tc>
                  <a:txBody>
                    <a:bodyPr/>
                    <a:lstStyle/>
                    <a:p>
                      <a:pPr>
                        <a:defRPr sz="1800"/>
                      </a:pPr>
                      <a:r>
                        <a:rPr b="1">
                          <a:latin typeface="Roboto Slab"/>
                          <a:ea typeface="Roboto Slab"/>
                          <a:cs typeface="Roboto Slab"/>
                        </a:rPr>
                        <a:t>Immune granuloma</a:t>
                      </a:r>
                    </a:p>
                  </a:txBody>
                  <a:tcPr marL="91425" marR="91425" marT="91425" marB="91425" anchor="t" anchorCtr="0" horzOverflow="overflow">
                    <a:lnL w="28575">
                      <a:solidFill>
                        <a:srgbClr val="FFFFFF"/>
                      </a:solidFill>
                    </a:lnL>
                    <a:lnR w="28575">
                      <a:solidFill>
                        <a:srgbClr val="FFFFFF"/>
                      </a:solidFill>
                    </a:lnR>
                    <a:lnT w="28575">
                      <a:solidFill>
                        <a:srgbClr val="FFFFFF"/>
                      </a:solidFill>
                    </a:lnT>
                    <a:lnB w="28575">
                      <a:solidFill>
                        <a:srgbClr val="FFFFFF"/>
                      </a:solidFill>
                    </a:lnB>
                    <a:solidFill>
                      <a:srgbClr val="F4CCCC"/>
                    </a:solidFill>
                  </a:tcPr>
                </a:tc>
              </a:tr>
              <a:tr h="3727875">
                <a:tc>
                  <a:txBody>
                    <a:bodyPr/>
                    <a:lstStyle/>
                    <a:p>
                      <a:pPr marL="457200" indent="-317500" algn="l">
                        <a:buClr>
                          <a:srgbClr val="000000"/>
                        </a:buClr>
                        <a:buSzPts val="1400"/>
                        <a:buFont typeface="Helvetica"/>
                        <a:buChar char="➔"/>
                        <a:defRPr sz="1400">
                          <a:latin typeface="Roboto Slab"/>
                          <a:ea typeface="Roboto Slab"/>
                          <a:cs typeface="Roboto Slab"/>
                        </a:defRPr>
                      </a:pPr>
                      <a:r>
                        <a:t>Forms when material such as </a:t>
                      </a:r>
                      <a:r>
                        <a:rPr u="sng"/>
                        <a:t>sutures</a:t>
                      </a:r>
                      <a:r>
                        <a:t> where they are </a:t>
                      </a:r>
                      <a:r>
                        <a:rPr b="1"/>
                        <a:t>large enough to preclude phagocytosis</a:t>
                      </a:r>
                      <a:r>
                        <a:t>.</a:t>
                      </a:r>
                    </a:p>
                    <a:p>
                      <a:pPr algn="l">
                        <a:defRPr sz="1400">
                          <a:sym typeface="Arial"/>
                        </a:defRPr>
                      </a:pPr>
                      <a:endParaRPr>
                        <a:latin typeface="Roboto Slab"/>
                        <a:ea typeface="Roboto Slab"/>
                        <a:cs typeface="Roboto Slab"/>
                        <a:sym typeface="Roboto Slab"/>
                      </a:endParaRPr>
                    </a:p>
                    <a:p>
                      <a:pPr algn="l">
                        <a:defRPr b="1" sz="1400">
                          <a:latin typeface="Roboto Slab"/>
                          <a:ea typeface="Roboto Slab"/>
                          <a:cs typeface="Roboto Slab"/>
                        </a:defRPr>
                      </a:pPr>
                      <a:r>
                        <a:t>Foreign bodies:</a:t>
                      </a:r>
                    </a:p>
                    <a:p>
                      <a:pPr marL="228600" algn="l">
                        <a:lnSpc>
                          <a:spcPct val="115000"/>
                        </a:lnSpc>
                        <a:defRPr b="1" sz="1400">
                          <a:latin typeface="Roboto Slab"/>
                          <a:ea typeface="Roboto Slab"/>
                          <a:cs typeface="Roboto Slab"/>
                        </a:defRPr>
                      </a:pPr>
                      <a:r>
                        <a:t> —Graft material</a:t>
                      </a:r>
                    </a:p>
                    <a:p>
                      <a:pPr marL="228600" algn="l">
                        <a:lnSpc>
                          <a:spcPct val="115000"/>
                        </a:lnSpc>
                        <a:defRPr sz="1400">
                          <a:latin typeface="Roboto Slab"/>
                          <a:ea typeface="Roboto Slab"/>
                          <a:cs typeface="Roboto Slab"/>
                        </a:defRPr>
                      </a:pPr>
                      <a:r>
                        <a:t> </a:t>
                      </a:r>
                      <a:r>
                        <a:rPr b="1"/>
                        <a:t>—talc</a:t>
                      </a:r>
                      <a:r>
                        <a:t> (associated with IV drug</a:t>
                      </a:r>
                    </a:p>
                    <a:p>
                      <a:pPr marL="228600" algn="l">
                        <a:lnSpc>
                          <a:spcPct val="115000"/>
                        </a:lnSpc>
                        <a:defRPr sz="1400">
                          <a:latin typeface="Roboto Slab"/>
                          <a:ea typeface="Roboto Slab"/>
                          <a:cs typeface="Roboto Slab"/>
                        </a:defRPr>
                      </a:pPr>
                      <a:r>
                        <a:t>abuse)</a:t>
                      </a:r>
                    </a:p>
                    <a:p>
                      <a:pPr algn="l">
                        <a:defRPr sz="1400">
                          <a:sym typeface="Arial"/>
                        </a:defRPr>
                      </a:pPr>
                      <a:endParaRPr>
                        <a:latin typeface="Roboto Slab"/>
                        <a:ea typeface="Roboto Slab"/>
                        <a:cs typeface="Roboto Slab"/>
                        <a:sym typeface="Roboto Slab"/>
                      </a:endParaRPr>
                    </a:p>
                    <a:p>
                      <a:pPr algn="l">
                        <a:defRPr sz="1400">
                          <a:sym typeface="Arial"/>
                        </a:defRPr>
                      </a:pPr>
                      <a:endParaRPr>
                        <a:latin typeface="Roboto Slab"/>
                        <a:ea typeface="Roboto Slab"/>
                        <a:cs typeface="Roboto Slab"/>
                        <a:sym typeface="Roboto Slab"/>
                      </a:endParaRPr>
                    </a:p>
                    <a:p>
                      <a:pPr algn="l">
                        <a:defRPr sz="1400">
                          <a:sym typeface="Arial"/>
                        </a:defRPr>
                      </a:pPr>
                      <a:endParaRPr>
                        <a:latin typeface="Roboto Slab"/>
                        <a:ea typeface="Roboto Slab"/>
                        <a:cs typeface="Roboto Slab"/>
                        <a:sym typeface="Roboto Slab"/>
                      </a:endParaRPr>
                    </a:p>
                    <a:p>
                      <a:pPr algn="l">
                        <a:defRPr sz="1400">
                          <a:sym typeface="Arial"/>
                        </a:defRPr>
                      </a:pPr>
                      <a:endParaRPr>
                        <a:latin typeface="Roboto Slab"/>
                        <a:ea typeface="Roboto Slab"/>
                        <a:cs typeface="Roboto Slab"/>
                        <a:sym typeface="Roboto Slab"/>
                      </a:endParaRPr>
                    </a:p>
                    <a:p>
                      <a:pPr algn="l">
                        <a:defRPr sz="1400">
                          <a:sym typeface="Arial"/>
                        </a:defRPr>
                      </a:pPr>
                      <a:endParaRPr>
                        <a:latin typeface="Roboto Slab"/>
                        <a:ea typeface="Roboto Slab"/>
                        <a:cs typeface="Roboto Slab"/>
                        <a:sym typeface="Roboto Slab"/>
                      </a:endParaRPr>
                    </a:p>
                    <a:p>
                      <a:pPr algn="l">
                        <a:defRPr sz="1400">
                          <a:sym typeface="Arial"/>
                        </a:defRPr>
                      </a:pPr>
                      <a:endParaRPr>
                        <a:latin typeface="Roboto Slab"/>
                        <a:ea typeface="Roboto Slab"/>
                        <a:cs typeface="Roboto Slab"/>
                        <a:sym typeface="Roboto Slab"/>
                      </a:endParaRPr>
                    </a:p>
                    <a:p>
                      <a:pPr algn="l">
                        <a:defRPr sz="1400">
                          <a:sym typeface="Arial"/>
                        </a:defRPr>
                      </a:pPr>
                      <a:endParaRPr>
                        <a:latin typeface="Roboto Slab"/>
                        <a:ea typeface="Roboto Slab"/>
                        <a:cs typeface="Roboto Slab"/>
                        <a:sym typeface="Roboto Slab"/>
                      </a:endParaRPr>
                    </a:p>
                    <a:p>
                      <a:pPr algn="l">
                        <a:defRPr sz="1400">
                          <a:sym typeface="Arial"/>
                        </a:defRPr>
                      </a:pPr>
                      <a:endParaRPr>
                        <a:latin typeface="Roboto Slab"/>
                        <a:ea typeface="Roboto Slab"/>
                        <a:cs typeface="Roboto Slab"/>
                        <a:sym typeface="Roboto Slab"/>
                      </a:endParaRPr>
                    </a:p>
                    <a:p>
                      <a:pPr algn="l">
                        <a:defRPr sz="1400">
                          <a:sym typeface="Arial"/>
                        </a:defRPr>
                      </a:pPr>
                      <a:endParaRPr>
                        <a:latin typeface="Roboto Slab"/>
                        <a:ea typeface="Roboto Slab"/>
                        <a:cs typeface="Roboto Slab"/>
                        <a:sym typeface="Roboto Slab"/>
                      </a:endParaRPr>
                    </a:p>
                    <a:p>
                      <a:pPr algn="l">
                        <a:defRPr sz="1400">
                          <a:sym typeface="Arial"/>
                        </a:defRPr>
                      </a:pPr>
                      <a:endParaRPr>
                        <a:latin typeface="Roboto Slab"/>
                        <a:ea typeface="Roboto Slab"/>
                        <a:cs typeface="Roboto Slab"/>
                        <a:sym typeface="Roboto Slab"/>
                      </a:endParaRPr>
                    </a:p>
                    <a:p>
                      <a:pPr algn="l">
                        <a:defRPr sz="1400">
                          <a:solidFill>
                            <a:srgbClr val="274E13"/>
                          </a:solidFill>
                          <a:latin typeface="Roboto Slab"/>
                          <a:ea typeface="Roboto Slab"/>
                          <a:cs typeface="Roboto Slab"/>
                        </a:defRPr>
                      </a:pPr>
                      <a:r>
                        <a:t>Can be identified in the center of the granuloma, by polarized light (appears refractile).</a:t>
                      </a:r>
                    </a:p>
                  </a:txBody>
                  <a:tcPr marL="91425" marR="91425" marT="91425" marB="91425" anchor="t" anchorCtr="0" horzOverflow="overflow">
                    <a:lnL w="28575">
                      <a:solidFill>
                        <a:srgbClr val="FFFFFF"/>
                      </a:solidFill>
                    </a:lnL>
                    <a:lnR w="28575">
                      <a:solidFill>
                        <a:srgbClr val="FFFFFF"/>
                      </a:solidFill>
                    </a:lnR>
                    <a:lnT w="28575">
                      <a:solidFill>
                        <a:srgbClr val="FFFFFF"/>
                      </a:solidFill>
                    </a:lnT>
                    <a:lnB w="28575">
                      <a:solidFill>
                        <a:srgbClr val="FFFFFF"/>
                      </a:solidFill>
                    </a:lnB>
                    <a:solidFill>
                      <a:srgbClr val="F4CCCC"/>
                    </a:solidFill>
                  </a:tcPr>
                </a:tc>
                <a:tc>
                  <a:txBody>
                    <a:bodyPr/>
                    <a:lstStyle/>
                    <a:p>
                      <a:pPr marL="457200" indent="-317500" algn="l">
                        <a:buClr>
                          <a:srgbClr val="000000"/>
                        </a:buClr>
                        <a:buSzPts val="1400"/>
                        <a:buFont typeface="Helvetica"/>
                        <a:buChar char="➔"/>
                        <a:defRPr sz="1400">
                          <a:latin typeface="Roboto Slab"/>
                          <a:ea typeface="Roboto Slab"/>
                          <a:cs typeface="Roboto Slab"/>
                        </a:defRPr>
                      </a:pPr>
                      <a:r>
                        <a:t>Caused by </a:t>
                      </a:r>
                      <a:r>
                        <a:rPr b="1">
                          <a:solidFill>
                            <a:srgbClr val="980000"/>
                          </a:solidFill>
                        </a:rPr>
                        <a:t>insoluble</a:t>
                      </a:r>
                      <a:r>
                        <a:t> particles, typically microbes.</a:t>
                      </a:r>
                    </a:p>
                    <a:p>
                      <a:pPr algn="l">
                        <a:defRPr sz="1400">
                          <a:sym typeface="Arial"/>
                        </a:defRPr>
                      </a:pPr>
                      <a:endParaRPr>
                        <a:latin typeface="Roboto Slab"/>
                        <a:ea typeface="Roboto Slab"/>
                        <a:cs typeface="Roboto Slab"/>
                        <a:sym typeface="Roboto Slab"/>
                      </a:endParaRPr>
                    </a:p>
                    <a:p>
                      <a:pPr algn="l">
                        <a:defRPr sz="1400">
                          <a:sym typeface="Arial"/>
                        </a:defRPr>
                      </a:pPr>
                      <a:endParaRPr>
                        <a:latin typeface="Roboto Slab"/>
                        <a:ea typeface="Roboto Slab"/>
                        <a:cs typeface="Roboto Slab"/>
                        <a:sym typeface="Roboto Slab"/>
                      </a:endParaRPr>
                    </a:p>
                    <a:p>
                      <a:pPr algn="l">
                        <a:defRPr sz="1400">
                          <a:latin typeface="Roboto Slab"/>
                          <a:ea typeface="Roboto Slab"/>
                          <a:cs typeface="Roboto Slab"/>
                        </a:defRPr>
                      </a:pPr>
                      <a:r>
                        <a:t> Bacteria</a:t>
                      </a:r>
                    </a:p>
                    <a:p>
                      <a:pPr marL="228600" algn="l">
                        <a:lnSpc>
                          <a:spcPct val="115000"/>
                        </a:lnSpc>
                        <a:defRPr b="1" sz="1400">
                          <a:solidFill>
                            <a:srgbClr val="980000"/>
                          </a:solidFill>
                          <a:latin typeface="Roboto Slab"/>
                          <a:ea typeface="Roboto Slab"/>
                          <a:cs typeface="Roboto Slab"/>
                        </a:defRPr>
                      </a:pPr>
                      <a:r>
                        <a:t>—Tuberculosis</a:t>
                      </a:r>
                    </a:p>
                    <a:p>
                      <a:pPr marL="228600" algn="l">
                        <a:lnSpc>
                          <a:spcPct val="115000"/>
                        </a:lnSpc>
                        <a:defRPr b="1" sz="1400">
                          <a:solidFill>
                            <a:srgbClr val="980000"/>
                          </a:solidFill>
                          <a:latin typeface="Roboto Slab"/>
                          <a:ea typeface="Roboto Slab"/>
                          <a:cs typeface="Roboto Slab"/>
                        </a:defRPr>
                      </a:pPr>
                      <a:r>
                        <a:t>—Leprosy</a:t>
                      </a:r>
                    </a:p>
                    <a:p>
                      <a:pPr marL="228600" algn="l">
                        <a:lnSpc>
                          <a:spcPct val="115000"/>
                        </a:lnSpc>
                        <a:defRPr b="1" sz="1400">
                          <a:solidFill>
                            <a:srgbClr val="980000"/>
                          </a:solidFill>
                          <a:latin typeface="Roboto Slab"/>
                          <a:ea typeface="Roboto Slab"/>
                          <a:cs typeface="Roboto Slab"/>
                        </a:defRPr>
                      </a:pPr>
                      <a:r>
                        <a:t>—Actinomycosis(</a:t>
                      </a:r>
                      <a:r>
                        <a:rPr b="0" sz="1300">
                          <a:solidFill>
                            <a:srgbClr val="000000"/>
                          </a:solidFill>
                          <a:latin typeface="+mj-lt"/>
                          <a:ea typeface="+mj-ea"/>
                          <a:cs typeface="+mj-cs"/>
                          <a:sym typeface="Arial"/>
                        </a:rPr>
                        <a:t>commonly affects the face and neck)</a:t>
                      </a:r>
                    </a:p>
                    <a:p>
                      <a:pPr marL="228600" algn="l">
                        <a:lnSpc>
                          <a:spcPct val="115000"/>
                        </a:lnSpc>
                        <a:defRPr sz="1400">
                          <a:latin typeface="Roboto Slab"/>
                          <a:ea typeface="Roboto Slab"/>
                          <a:cs typeface="Roboto Slab"/>
                        </a:defRPr>
                      </a:pPr>
                      <a:r>
                        <a:t>— Cat-scratch disease</a:t>
                      </a:r>
                    </a:p>
                    <a:p>
                      <a:pPr algn="l">
                        <a:lnSpc>
                          <a:spcPct val="115000"/>
                        </a:lnSpc>
                        <a:defRPr sz="1400">
                          <a:latin typeface="Roboto Slab"/>
                          <a:ea typeface="Roboto Slab"/>
                          <a:cs typeface="Roboto Slab"/>
                        </a:defRPr>
                      </a:pPr>
                      <a:r>
                        <a:t>Parasites</a:t>
                      </a:r>
                    </a:p>
                    <a:p>
                      <a:pPr marL="228600" algn="l">
                        <a:lnSpc>
                          <a:spcPct val="115000"/>
                        </a:lnSpc>
                        <a:defRPr b="1" sz="1400">
                          <a:solidFill>
                            <a:srgbClr val="980000"/>
                          </a:solidFill>
                          <a:latin typeface="Roboto Slab"/>
                          <a:ea typeface="Roboto Slab"/>
                          <a:cs typeface="Roboto Slab"/>
                        </a:defRPr>
                      </a:pPr>
                      <a:r>
                        <a:t>—Schistosomiasis —Leishmaniasis</a:t>
                      </a:r>
                    </a:p>
                    <a:p>
                      <a:pPr algn="l">
                        <a:lnSpc>
                          <a:spcPct val="115000"/>
                        </a:lnSpc>
                        <a:defRPr sz="1400">
                          <a:latin typeface="Roboto Slab"/>
                          <a:ea typeface="Roboto Slab"/>
                          <a:cs typeface="Roboto Slab"/>
                        </a:defRPr>
                      </a:pPr>
                      <a:r>
                        <a:t>Fungi</a:t>
                      </a:r>
                    </a:p>
                    <a:p>
                      <a:pPr marL="228600" algn="l">
                        <a:lnSpc>
                          <a:spcPct val="115000"/>
                        </a:lnSpc>
                        <a:defRPr b="1" sz="1400">
                          <a:solidFill>
                            <a:srgbClr val="980000"/>
                          </a:solidFill>
                          <a:latin typeface="Roboto Slab"/>
                          <a:ea typeface="Roboto Slab"/>
                          <a:cs typeface="Roboto Slab"/>
                        </a:defRPr>
                      </a:pPr>
                      <a:r>
                        <a:t>—Histoplasmosis</a:t>
                      </a:r>
                    </a:p>
                    <a:p>
                      <a:pPr marL="228600" algn="l">
                        <a:lnSpc>
                          <a:spcPct val="115000"/>
                        </a:lnSpc>
                        <a:defRPr sz="1400">
                          <a:latin typeface="Roboto Slab"/>
                          <a:ea typeface="Roboto Slab"/>
                          <a:cs typeface="Roboto Slab"/>
                        </a:defRPr>
                      </a:pPr>
                      <a:r>
                        <a:t>—Blastomycosis</a:t>
                      </a:r>
                    </a:p>
                    <a:p>
                      <a:pPr algn="l">
                        <a:lnSpc>
                          <a:spcPct val="115000"/>
                        </a:lnSpc>
                        <a:defRPr sz="1400">
                          <a:latin typeface="Roboto Slab"/>
                          <a:ea typeface="Roboto Slab"/>
                          <a:cs typeface="Roboto Slab"/>
                        </a:defRPr>
                      </a:pPr>
                      <a:r>
                        <a:t>Metal/Dust</a:t>
                      </a:r>
                    </a:p>
                    <a:p>
                      <a:pPr marL="228600" algn="l">
                        <a:lnSpc>
                          <a:spcPct val="115000"/>
                        </a:lnSpc>
                        <a:defRPr b="1" sz="1400">
                          <a:solidFill>
                            <a:srgbClr val="980000"/>
                          </a:solidFill>
                          <a:latin typeface="Roboto Slab"/>
                          <a:ea typeface="Roboto Slab"/>
                          <a:cs typeface="Roboto Slab"/>
                        </a:defRPr>
                      </a:pPr>
                      <a:r>
                        <a:t>—Berylliosis</a:t>
                      </a:r>
                    </a:p>
                    <a:p>
                      <a:pPr marL="228600" algn="l">
                        <a:lnSpc>
                          <a:spcPct val="115000"/>
                        </a:lnSpc>
                        <a:defRPr sz="1400">
                          <a:sym typeface="Arial"/>
                        </a:defRPr>
                      </a:pPr>
                      <a:endParaRPr>
                        <a:latin typeface="Roboto Slab"/>
                        <a:ea typeface="Roboto Slab"/>
                        <a:cs typeface="Roboto Slab"/>
                        <a:sym typeface="Roboto Slab"/>
                      </a:endParaRPr>
                    </a:p>
                    <a:p>
                      <a:pPr algn="l">
                        <a:defRPr sz="1400">
                          <a:latin typeface="Roboto Slab"/>
                          <a:ea typeface="Roboto Slab"/>
                          <a:cs typeface="Roboto Slab"/>
                        </a:defRPr>
                      </a:pPr>
                      <a:r>
                        <a:t>Diseases with unknown cause:</a:t>
                      </a:r>
                    </a:p>
                    <a:p>
                      <a:pPr algn="l">
                        <a:defRPr b="1" sz="1400">
                          <a:solidFill>
                            <a:srgbClr val="980000"/>
                          </a:solidFill>
                          <a:latin typeface="Roboto Slab"/>
                          <a:ea typeface="Roboto Slab"/>
                          <a:cs typeface="Roboto Slab"/>
                        </a:defRPr>
                      </a:pPr>
                      <a:r>
                        <a:t> 1. Sarcoidosis</a:t>
                      </a:r>
                      <a:r>
                        <a:rPr b="0">
                          <a:solidFill>
                            <a:srgbClr val="000000"/>
                          </a:solidFill>
                        </a:rPr>
                        <a:t>(</a:t>
                      </a:r>
                      <a:r>
                        <a:rPr b="0" sz="1300">
                          <a:solidFill>
                            <a:srgbClr val="000000"/>
                          </a:solidFill>
                          <a:latin typeface="+mj-lt"/>
                          <a:ea typeface="+mj-ea"/>
                          <a:cs typeface="+mj-cs"/>
                          <a:sym typeface="Arial"/>
                        </a:rPr>
                        <a:t>Non-caseating granuloma)</a:t>
                      </a:r>
                    </a:p>
                    <a:p>
                      <a:pPr algn="l">
                        <a:defRPr sz="1400">
                          <a:latin typeface="Roboto Slab"/>
                          <a:ea typeface="Roboto Slab"/>
                          <a:cs typeface="Roboto Slab"/>
                        </a:defRPr>
                      </a:pPr>
                      <a:r>
                        <a:t>2. Crohn’s disease</a:t>
                      </a:r>
                    </a:p>
                  </a:txBody>
                  <a:tcPr marL="91425" marR="91425" marT="91425" marB="91425" anchor="t" anchorCtr="0" horzOverflow="overflow">
                    <a:lnL w="28575">
                      <a:solidFill>
                        <a:srgbClr val="FFFFFF"/>
                      </a:solidFill>
                    </a:lnL>
                    <a:lnR w="28575">
                      <a:solidFill>
                        <a:srgbClr val="FFFFFF"/>
                      </a:solidFill>
                    </a:lnR>
                    <a:lnT w="28575">
                      <a:solidFill>
                        <a:srgbClr val="FFFFFF"/>
                      </a:solidFill>
                    </a:lnT>
                    <a:lnB w="28575">
                      <a:solidFill>
                        <a:srgbClr val="FFFFFF"/>
                      </a:solidFill>
                    </a:lnB>
                    <a:solidFill>
                      <a:srgbClr val="F4CCCC"/>
                    </a:solidFill>
                  </a:tcPr>
                </a:tc>
              </a:tr>
              <a:tr h="819650">
                <a:tc>
                  <a:txBody>
                    <a:bodyPr/>
                    <a:lstStyle/>
                    <a:p>
                      <a:pPr algn="l">
                        <a:defRPr sz="1400">
                          <a:latin typeface="Roboto Slab"/>
                          <a:ea typeface="Roboto Slab"/>
                          <a:cs typeface="Roboto Slab"/>
                        </a:defRPr>
                      </a:pPr>
                      <a:r>
                        <a:t>These material </a:t>
                      </a:r>
                      <a:r>
                        <a:rPr b="1">
                          <a:solidFill>
                            <a:srgbClr val="980000"/>
                          </a:solidFill>
                        </a:rPr>
                        <a:t>don’t</a:t>
                      </a:r>
                      <a:r>
                        <a:t> incite any specific inflammatory immune response.</a:t>
                      </a:r>
                    </a:p>
                  </a:txBody>
                  <a:tcPr marL="91425" marR="91425" marT="91425" marB="91425" anchor="t" anchorCtr="0" horzOverflow="overflow">
                    <a:lnL w="28575">
                      <a:solidFill>
                        <a:srgbClr val="FFFFFF"/>
                      </a:solidFill>
                    </a:lnL>
                    <a:lnR w="28575">
                      <a:solidFill>
                        <a:srgbClr val="FFFFFF"/>
                      </a:solidFill>
                    </a:lnR>
                    <a:lnT w="28575">
                      <a:solidFill>
                        <a:srgbClr val="FFFFFF"/>
                      </a:solidFill>
                    </a:lnT>
                    <a:lnB w="28575">
                      <a:solidFill>
                        <a:srgbClr val="FFFFFF"/>
                      </a:solidFill>
                    </a:lnB>
                    <a:solidFill>
                      <a:srgbClr val="F4CCCC"/>
                    </a:solidFill>
                  </a:tcPr>
                </a:tc>
                <a:tc>
                  <a:txBody>
                    <a:bodyPr/>
                    <a:lstStyle/>
                    <a:p>
                      <a:pPr algn="l">
                        <a:defRPr sz="1800"/>
                      </a:pPr>
                      <a:r>
                        <a:rPr sz="1400">
                          <a:latin typeface="Roboto Slab"/>
                          <a:ea typeface="Roboto Slab"/>
                          <a:cs typeface="Roboto Slab"/>
                        </a:rPr>
                        <a:t>They're capable of inducing a cell-mediated immune response.</a:t>
                      </a:r>
                    </a:p>
                  </a:txBody>
                  <a:tcPr marL="91425" marR="91425" marT="91425" marB="91425" anchor="t" anchorCtr="0" horzOverflow="overflow">
                    <a:lnL w="28575">
                      <a:solidFill>
                        <a:srgbClr val="FFFFFF"/>
                      </a:solidFill>
                    </a:lnL>
                    <a:lnR w="28575">
                      <a:solidFill>
                        <a:srgbClr val="FFFFFF"/>
                      </a:solidFill>
                    </a:lnR>
                    <a:lnT w="28575">
                      <a:solidFill>
                        <a:srgbClr val="FFFFFF"/>
                      </a:solidFill>
                    </a:lnT>
                    <a:lnB w="28575">
                      <a:solidFill>
                        <a:srgbClr val="FFFFFF"/>
                      </a:solidFill>
                    </a:lnB>
                    <a:solidFill>
                      <a:srgbClr val="F4CCCC"/>
                    </a:solidFill>
                  </a:tcPr>
                </a:tc>
              </a:tr>
            </a:tbl>
          </a:graphicData>
        </a:graphic>
      </p:graphicFrame>
      <p:pic>
        <p:nvPicPr>
          <p:cNvPr id="965" name="Google Shape;1022;p98" descr="Google Shape;1022;p98"/>
          <p:cNvPicPr>
            <a:picLocks noChangeAspect="1"/>
          </p:cNvPicPr>
          <p:nvPr/>
        </p:nvPicPr>
        <p:blipFill>
          <a:blip r:embed="rId2">
            <a:extLst/>
          </a:blip>
          <a:stretch>
            <a:fillRect/>
          </a:stretch>
        </p:blipFill>
        <p:spPr>
          <a:xfrm>
            <a:off x="317425" y="5036325"/>
            <a:ext cx="3187650" cy="1798876"/>
          </a:xfrm>
          <a:prstGeom prst="rect">
            <a:avLst/>
          </a:prstGeom>
          <a:ln w="12700">
            <a:miter lim="400000"/>
          </a:ln>
        </p:spPr>
      </p:pic>
      <p:grpSp>
        <p:nvGrpSpPr>
          <p:cNvPr id="968" name="Google Shape;1023;p98"/>
          <p:cNvGrpSpPr/>
          <p:nvPr/>
        </p:nvGrpSpPr>
        <p:grpSpPr>
          <a:xfrm>
            <a:off x="5674574" y="3513625"/>
            <a:ext cx="1887602" cy="1022701"/>
            <a:chOff x="0" y="0"/>
            <a:chExt cx="1887600" cy="1022699"/>
          </a:xfrm>
        </p:grpSpPr>
        <p:sp>
          <p:nvSpPr>
            <p:cNvPr id="966" name="Quote Bubble"/>
            <p:cNvSpPr/>
            <p:nvPr/>
          </p:nvSpPr>
          <p:spPr>
            <a:xfrm>
              <a:off x="0" y="0"/>
              <a:ext cx="1887601" cy="1022700"/>
            </a:xfrm>
            <a:prstGeom prst="wedgeEllipseCallout">
              <a:avLst>
                <a:gd name="adj1" fmla="val -51747"/>
                <a:gd name="adj2" fmla="val 66134"/>
              </a:avLst>
            </a:prstGeom>
            <a:solidFill>
              <a:srgbClr val="F3F3F3"/>
            </a:solidFill>
            <a:ln w="9525" cap="flat">
              <a:solidFill>
                <a:srgbClr val="666666"/>
              </a:solidFill>
              <a:prstDash val="solid"/>
              <a:round/>
            </a:ln>
            <a:effectLst/>
          </p:spPr>
          <p:txBody>
            <a:bodyPr wrap="square" lIns="0" tIns="0" rIns="0" bIns="0" numCol="1" anchor="ctr">
              <a:noAutofit/>
            </a:bodyPr>
            <a:lstStyle/>
            <a:p>
              <a:pPr>
                <a:defRPr sz="1100"/>
              </a:pPr>
            </a:p>
          </p:txBody>
        </p:sp>
        <p:sp>
          <p:nvSpPr>
            <p:cNvPr id="967" name="*filamentous, *gram-positive *non–acid-fast"/>
            <p:cNvSpPr txBox="1"/>
            <p:nvPr/>
          </p:nvSpPr>
          <p:spPr>
            <a:xfrm>
              <a:off x="276432" y="52577"/>
              <a:ext cx="1334736" cy="91754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nSpc>
                  <a:spcPct val="115000"/>
                </a:lnSpc>
                <a:defRPr sz="1100">
                  <a:latin typeface="Roboto Slab"/>
                  <a:ea typeface="Roboto Slab"/>
                  <a:cs typeface="Roboto Slab"/>
                  <a:sym typeface="Roboto Slab"/>
                </a:defRPr>
              </a:lvl1pPr>
            </a:lstStyle>
            <a:p>
              <a:pPr/>
              <a:r>
                <a:t>*filamentous, *gram-positive *non–acid-fast</a:t>
              </a:r>
            </a:p>
          </p:txBody>
        </p:sp>
      </p:gr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0" name="Google Shape;1028;p99"/>
          <p:cNvSpPr txBox="1"/>
          <p:nvPr>
            <p:ph type="title"/>
          </p:nvPr>
        </p:nvSpPr>
        <p:spPr>
          <a:xfrm>
            <a:off x="441123" y="633449"/>
            <a:ext cx="5571602" cy="1047302"/>
          </a:xfrm>
          <a:prstGeom prst="rect">
            <a:avLst/>
          </a:prstGeom>
        </p:spPr>
        <p:txBody>
          <a:bodyPr/>
          <a:lstStyle/>
          <a:p>
            <a:pPr defTabSz="685800">
              <a:lnSpc>
                <a:spcPct val="115000"/>
              </a:lnSpc>
              <a:defRPr sz="2250">
                <a:solidFill>
                  <a:srgbClr val="000000"/>
                </a:solidFill>
              </a:defRPr>
            </a:pPr>
            <a:r>
              <a:t>Tuberculosis: </a:t>
            </a:r>
            <a:r>
              <a:rPr i="1"/>
              <a:t>Mycobacterum tuberculosis  </a:t>
            </a:r>
            <a:endParaRPr i="1"/>
          </a:p>
        </p:txBody>
      </p:sp>
      <p:sp>
        <p:nvSpPr>
          <p:cNvPr id="971" name="Google Shape;1029;p99"/>
          <p:cNvSpPr txBox="1"/>
          <p:nvPr>
            <p:ph type="body" idx="1"/>
          </p:nvPr>
        </p:nvSpPr>
        <p:spPr>
          <a:xfrm>
            <a:off x="1063974" y="1878575"/>
            <a:ext cx="5873101" cy="7636800"/>
          </a:xfrm>
          <a:prstGeom prst="rect">
            <a:avLst/>
          </a:prstGeom>
        </p:spPr>
        <p:txBody>
          <a:bodyPr/>
          <a:lstStyle/>
          <a:p>
            <a:pPr marL="0" indent="2286000">
              <a:lnSpc>
                <a:spcPct val="115000"/>
              </a:lnSpc>
              <a:spcBef>
                <a:spcPts val="0"/>
              </a:spcBef>
              <a:buSzTx/>
              <a:buNone/>
              <a:defRPr b="1" sz="1800">
                <a:solidFill>
                  <a:srgbClr val="000000"/>
                </a:solidFill>
                <a:latin typeface="Roboto Slab"/>
                <a:ea typeface="Roboto Slab"/>
                <a:cs typeface="Roboto Slab"/>
                <a:sym typeface="Roboto Slab"/>
              </a:defRPr>
            </a:pPr>
            <a:r>
              <a:t>Myco</a:t>
            </a:r>
            <a:r>
              <a:rPr b="0"/>
              <a:t>bacteria – ‘</a:t>
            </a:r>
            <a:r>
              <a:t>fungus</a:t>
            </a:r>
            <a:r>
              <a:rPr b="0"/>
              <a:t> like bacteria”</a:t>
            </a:r>
          </a:p>
          <a:p>
            <a:pPr marL="1828800" indent="-342900">
              <a:lnSpc>
                <a:spcPct val="115000"/>
              </a:lnSpc>
              <a:spcBef>
                <a:spcPts val="0"/>
              </a:spcBef>
              <a:buClr>
                <a:srgbClr val="000000"/>
              </a:buClr>
              <a:buSzPts val="1800"/>
              <a:buFont typeface="Arial"/>
              <a:buChar char="●"/>
              <a:defRPr b="1" sz="1800">
                <a:solidFill>
                  <a:srgbClr val="000000"/>
                </a:solidFill>
                <a:latin typeface="Roboto Slab"/>
                <a:ea typeface="Roboto Slab"/>
                <a:cs typeface="Roboto Slab"/>
                <a:sym typeface="Roboto Slab"/>
              </a:defRPr>
            </a:pPr>
            <a:r>
              <a:t>acid fast bacilli </a:t>
            </a:r>
            <a:r>
              <a:rPr b="0"/>
              <a:t>[AFB] (they have a high content of complex lipids that readily bind the </a:t>
            </a:r>
            <a:r>
              <a:rPr b="0" u="sng">
                <a:solidFill>
                  <a:srgbClr val="980000"/>
                </a:solidFill>
              </a:rPr>
              <a:t>Ziehl-Neelsen</a:t>
            </a:r>
            <a:r>
              <a:rPr b="0">
                <a:solidFill>
                  <a:srgbClr val="980000"/>
                </a:solidFill>
              </a:rPr>
              <a:t> </a:t>
            </a:r>
            <a:r>
              <a:rPr b="0"/>
              <a:t>[carbol fuchsin] stain and subsequently </a:t>
            </a:r>
            <a:r>
              <a:t>resist decolorization).</a:t>
            </a:r>
          </a:p>
          <a:p>
            <a:pPr marL="0" indent="0">
              <a:buSzTx/>
              <a:buNone/>
            </a:pPr>
            <a:endParaRPr sz="1800">
              <a:solidFill>
                <a:srgbClr val="000000"/>
              </a:solidFill>
              <a:latin typeface="Roboto Slab"/>
              <a:ea typeface="Roboto Slab"/>
              <a:cs typeface="Roboto Slab"/>
              <a:sym typeface="Roboto Slab"/>
            </a:endParaRPr>
          </a:p>
          <a:p>
            <a:pPr marL="0" indent="0">
              <a:buSzTx/>
              <a:buNone/>
              <a:defRPr sz="1800">
                <a:solidFill>
                  <a:srgbClr val="000000"/>
                </a:solidFill>
                <a:latin typeface="Roboto Slab"/>
                <a:ea typeface="Roboto Slab"/>
                <a:cs typeface="Roboto Slab"/>
                <a:sym typeface="Roboto Slab"/>
              </a:defRPr>
            </a:pPr>
            <a:r>
              <a:t>Cord factor: is a glycolipid molecule </a:t>
            </a:r>
            <a:r>
              <a:rPr b="1"/>
              <a:t>found in the </a:t>
            </a:r>
            <a:r>
              <a:rPr b="1">
                <a:solidFill>
                  <a:srgbClr val="980000"/>
                </a:solidFill>
              </a:rPr>
              <a:t>cell wall</a:t>
            </a:r>
            <a:r>
              <a:rPr b="1"/>
              <a:t> of Mycobacterium TB </a:t>
            </a:r>
            <a:r>
              <a:t> and similar species.It </a:t>
            </a:r>
            <a:r>
              <a:rPr b="1"/>
              <a:t>protects</a:t>
            </a:r>
            <a:r>
              <a:t> M. tuberculosis from the defenses of the host</a:t>
            </a:r>
          </a:p>
          <a:p>
            <a:pPr marL="0" indent="0">
              <a:buSzTx/>
              <a:buNone/>
              <a:defRPr sz="1800">
                <a:solidFill>
                  <a:srgbClr val="000000"/>
                </a:solidFill>
                <a:latin typeface="Roboto Slab"/>
                <a:ea typeface="Roboto Slab"/>
                <a:cs typeface="Roboto Slab"/>
                <a:sym typeface="Roboto Slab"/>
              </a:defRPr>
            </a:pPr>
            <a:r>
              <a:t>Cord factor presence increases the production of the cytokines </a:t>
            </a:r>
            <a:r>
              <a:rPr b="1"/>
              <a:t>IL-12</a:t>
            </a:r>
            <a:r>
              <a:t> , IL-1β, IL-6 and </a:t>
            </a:r>
            <a:r>
              <a:rPr b="1"/>
              <a:t>TNF</a:t>
            </a:r>
            <a:r>
              <a:t> which are all </a:t>
            </a:r>
            <a:r>
              <a:rPr b="1"/>
              <a:t>pro-inflammatory cytokines</a:t>
            </a:r>
            <a:r>
              <a:t> important for granuloma formation.</a:t>
            </a:r>
          </a:p>
        </p:txBody>
      </p:sp>
      <p:sp>
        <p:nvSpPr>
          <p:cNvPr id="972" name="Google Shape;1030;p99"/>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973" name="Google Shape;1031;p99" descr="Google Shape;1031;p99"/>
          <p:cNvPicPr>
            <a:picLocks noChangeAspect="1"/>
          </p:cNvPicPr>
          <p:nvPr/>
        </p:nvPicPr>
        <p:blipFill>
          <a:blip r:embed="rId2">
            <a:extLst/>
          </a:blip>
          <a:stretch>
            <a:fillRect/>
          </a:stretch>
        </p:blipFill>
        <p:spPr>
          <a:xfrm>
            <a:off x="-3" y="2101400"/>
            <a:ext cx="2746551" cy="2288801"/>
          </a:xfrm>
          <a:prstGeom prst="rect">
            <a:avLst/>
          </a:prstGeom>
          <a:ln w="12700">
            <a:miter lim="400000"/>
          </a:ln>
        </p:spPr>
      </p:pic>
      <p:sp>
        <p:nvSpPr>
          <p:cNvPr id="974" name="Google Shape;1032;p99"/>
          <p:cNvSpPr txBox="1"/>
          <p:nvPr/>
        </p:nvSpPr>
        <p:spPr>
          <a:xfrm>
            <a:off x="222774" y="4390199"/>
            <a:ext cx="230100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lnSpc>
                <a:spcPct val="115000"/>
              </a:lnSpc>
              <a:defRPr>
                <a:solidFill>
                  <a:srgbClr val="434343"/>
                </a:solidFill>
                <a:latin typeface="Roboto Slab"/>
                <a:ea typeface="Roboto Slab"/>
                <a:cs typeface="Roboto Slab"/>
                <a:sym typeface="Roboto Slab"/>
              </a:defRPr>
            </a:lvl1pPr>
          </a:lstStyle>
          <a:p>
            <a:pPr/>
            <a:r>
              <a:t>Red cylindrical bacteria</a:t>
            </a:r>
          </a:p>
        </p:txBody>
      </p:sp>
      <p:pic>
        <p:nvPicPr>
          <p:cNvPr id="975" name="Google Shape;1033;p99" descr="Google Shape;1033;p99"/>
          <p:cNvPicPr>
            <a:picLocks noChangeAspect="1"/>
          </p:cNvPicPr>
          <p:nvPr/>
        </p:nvPicPr>
        <p:blipFill>
          <a:blip r:embed="rId3">
            <a:extLst/>
          </a:blip>
          <a:stretch>
            <a:fillRect/>
          </a:stretch>
        </p:blipFill>
        <p:spPr>
          <a:xfrm>
            <a:off x="1858036" y="7339375"/>
            <a:ext cx="4284976" cy="217600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 name="Google Shape;129;p19"/>
          <p:cNvSpPr txBox="1"/>
          <p:nvPr>
            <p:ph type="title"/>
          </p:nvPr>
        </p:nvSpPr>
        <p:spPr>
          <a:xfrm>
            <a:off x="441124" y="526599"/>
            <a:ext cx="3485102" cy="1120501"/>
          </a:xfrm>
          <a:prstGeom prst="rect">
            <a:avLst/>
          </a:prstGeom>
          <a:ln w="28575">
            <a:solidFill>
              <a:srgbClr val="E06666"/>
            </a:solidFill>
            <a:round/>
          </a:ln>
        </p:spPr>
        <p:txBody>
          <a:bodyPr/>
          <a:lstStyle>
            <a:lvl1pPr defTabSz="740663">
              <a:defRPr b="1" sz="1944">
                <a:solidFill>
                  <a:srgbClr val="595959"/>
                </a:solidFill>
              </a:defRPr>
            </a:lvl1pPr>
          </a:lstStyle>
          <a:p>
            <a:pPr/>
            <a:r>
              <a:t>Events of acute inflammation: </a:t>
            </a:r>
          </a:p>
        </p:txBody>
      </p:sp>
      <p:pic>
        <p:nvPicPr>
          <p:cNvPr id="158" name="Google Shape;130;p19" descr="Google Shape;130;p19"/>
          <p:cNvPicPr>
            <a:picLocks noChangeAspect="1"/>
          </p:cNvPicPr>
          <p:nvPr/>
        </p:nvPicPr>
        <p:blipFill>
          <a:blip r:embed="rId2">
            <a:extLst/>
          </a:blip>
          <a:stretch>
            <a:fillRect/>
          </a:stretch>
        </p:blipFill>
        <p:spPr>
          <a:xfrm>
            <a:off x="896373" y="7153548"/>
            <a:ext cx="5769366" cy="2493026"/>
          </a:xfrm>
          <a:prstGeom prst="rect">
            <a:avLst/>
          </a:prstGeom>
          <a:ln w="12700">
            <a:miter lim="400000"/>
          </a:ln>
        </p:spPr>
      </p:pic>
      <p:sp>
        <p:nvSpPr>
          <p:cNvPr id="159" name="Google Shape;131;p19"/>
          <p:cNvSpPr txBox="1"/>
          <p:nvPr/>
        </p:nvSpPr>
        <p:spPr>
          <a:xfrm>
            <a:off x="4328274" y="676725"/>
            <a:ext cx="2865902" cy="3987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lvl1pPr>
              <a:defRPr b="1" u="sng">
                <a:solidFill>
                  <a:srgbClr val="1155CC"/>
                </a:solidFill>
                <a:uFill>
                  <a:solidFill>
                    <a:srgbClr val="1155CC"/>
                  </a:solidFill>
                </a:uFill>
                <a:latin typeface="Roboto Slab"/>
                <a:ea typeface="Roboto Slab"/>
                <a:cs typeface="Roboto Slab"/>
                <a:sym typeface="Roboto Slab"/>
                <a:hlinkClick r:id="rId3" invalidUrl="" action="" tgtFrame="" tooltip="" history="1" highlightClick="0" endSnd="0"/>
              </a:defRPr>
            </a:lvl1pPr>
          </a:lstStyle>
          <a:p>
            <a:pPr>
              <a:defRPr>
                <a:solidFill>
                  <a:schemeClr val="accent1"/>
                </a:solidFill>
                <a:uFillTx/>
              </a:defRPr>
            </a:pPr>
            <a:r>
              <a:rPr>
                <a:solidFill>
                  <a:srgbClr val="1155CC"/>
                </a:solidFill>
                <a:uFill>
                  <a:solidFill>
                    <a:srgbClr val="1155CC"/>
                  </a:solidFill>
                </a:uFill>
                <a:hlinkClick r:id="rId3" invalidUrl="" action="" tgtFrame="" tooltip="" history="1" highlightClick="0" endSnd="0"/>
              </a:rPr>
              <a:t>Click me, I am a helpful Video!</a:t>
            </a:r>
          </a:p>
        </p:txBody>
      </p:sp>
      <p:pic>
        <p:nvPicPr>
          <p:cNvPr id="160" name="Google Shape;132;p19" descr="Google Shape;132;p19"/>
          <p:cNvPicPr>
            <a:picLocks noChangeAspect="1"/>
          </p:cNvPicPr>
          <p:nvPr/>
        </p:nvPicPr>
        <p:blipFill>
          <a:blip r:embed="rId4">
            <a:extLst/>
          </a:blip>
          <a:stretch>
            <a:fillRect/>
          </a:stretch>
        </p:blipFill>
        <p:spPr>
          <a:xfrm>
            <a:off x="260162" y="2752332"/>
            <a:ext cx="7041776" cy="3323092"/>
          </a:xfrm>
          <a:prstGeom prst="rect">
            <a:avLst/>
          </a:prstGeom>
          <a:ln w="12700">
            <a:miter lim="400000"/>
          </a:ln>
        </p:spPr>
      </p:pic>
      <p:grpSp>
        <p:nvGrpSpPr>
          <p:cNvPr id="163" name="Google Shape;133;p19"/>
          <p:cNvGrpSpPr/>
          <p:nvPr/>
        </p:nvGrpSpPr>
        <p:grpSpPr>
          <a:xfrm>
            <a:off x="4481710" y="7244391"/>
            <a:ext cx="1002301" cy="398751"/>
            <a:chOff x="0" y="0"/>
            <a:chExt cx="1002299" cy="398749"/>
          </a:xfrm>
        </p:grpSpPr>
        <p:sp>
          <p:nvSpPr>
            <p:cNvPr id="161" name="Rounded Rectangle"/>
            <p:cNvSpPr/>
            <p:nvPr/>
          </p:nvSpPr>
          <p:spPr>
            <a:xfrm>
              <a:off x="0" y="82974"/>
              <a:ext cx="1002300" cy="232802"/>
            </a:xfrm>
            <a:prstGeom prst="roundRect">
              <a:avLst>
                <a:gd name="adj" fmla="val 14825"/>
              </a:avLst>
            </a:prstGeom>
            <a:noFill/>
            <a:ln w="9525" cap="flat">
              <a:solidFill>
                <a:srgbClr val="666666"/>
              </a:solidFill>
              <a:prstDash val="solid"/>
              <a:round/>
            </a:ln>
            <a:effectLst/>
          </p:spPr>
          <p:txBody>
            <a:bodyPr wrap="square" lIns="0" tIns="0" rIns="0" bIns="0" numCol="1" anchor="ctr">
              <a:noAutofit/>
            </a:bodyPr>
            <a:lstStyle/>
            <a:p>
              <a:pPr algn="ctr">
                <a:defRPr b="1">
                  <a:solidFill>
                    <a:srgbClr val="595959"/>
                  </a:solidFill>
                </a:defRPr>
              </a:pPr>
            </a:p>
          </p:txBody>
        </p:sp>
        <p:sp>
          <p:nvSpPr>
            <p:cNvPr id="162" name="Edema"/>
            <p:cNvSpPr txBox="1"/>
            <p:nvPr/>
          </p:nvSpPr>
          <p:spPr>
            <a:xfrm>
              <a:off x="10108" y="-1"/>
              <a:ext cx="982083" cy="398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defRPr b="1">
                  <a:solidFill>
                    <a:srgbClr val="595959"/>
                  </a:solidFill>
                  <a:latin typeface="Roboto Slab"/>
                  <a:ea typeface="Roboto Slab"/>
                  <a:cs typeface="Roboto Slab"/>
                  <a:sym typeface="Roboto Slab"/>
                </a:defRPr>
              </a:pPr>
              <a:r>
                <a:t>Edema</a:t>
              </a:r>
              <a:r>
                <a:rPr>
                  <a:latin typeface="+mj-lt"/>
                  <a:ea typeface="+mj-ea"/>
                  <a:cs typeface="+mj-cs"/>
                  <a:sym typeface="Arial"/>
                </a:rPr>
                <a:t> </a:t>
              </a:r>
            </a:p>
          </p:txBody>
        </p:sp>
      </p:grpSp>
      <p:grpSp>
        <p:nvGrpSpPr>
          <p:cNvPr id="166" name="Google Shape;134;p19"/>
          <p:cNvGrpSpPr/>
          <p:nvPr/>
        </p:nvGrpSpPr>
        <p:grpSpPr>
          <a:xfrm>
            <a:off x="4087500" y="9057817"/>
            <a:ext cx="1790701" cy="614651"/>
            <a:chOff x="0" y="0"/>
            <a:chExt cx="1790700" cy="614649"/>
          </a:xfrm>
        </p:grpSpPr>
        <p:sp>
          <p:nvSpPr>
            <p:cNvPr id="164" name="Rounded Rectangle"/>
            <p:cNvSpPr/>
            <p:nvPr/>
          </p:nvSpPr>
          <p:spPr>
            <a:xfrm>
              <a:off x="0" y="71524"/>
              <a:ext cx="1790700" cy="471601"/>
            </a:xfrm>
            <a:prstGeom prst="roundRect">
              <a:avLst>
                <a:gd name="adj" fmla="val 16667"/>
              </a:avLst>
            </a:prstGeom>
            <a:noFill/>
            <a:ln w="9525" cap="flat">
              <a:solidFill>
                <a:srgbClr val="666666"/>
              </a:solidFill>
              <a:prstDash val="solid"/>
              <a:round/>
            </a:ln>
            <a:effectLst/>
          </p:spPr>
          <p:txBody>
            <a:bodyPr wrap="square" lIns="0" tIns="0" rIns="0" bIns="0" numCol="1" anchor="ctr">
              <a:noAutofit/>
            </a:bodyPr>
            <a:lstStyle/>
            <a:p>
              <a:pPr algn="ctr">
                <a:defRPr b="1">
                  <a:solidFill>
                    <a:srgbClr val="595959"/>
                  </a:solidFill>
                </a:defRPr>
              </a:pPr>
            </a:p>
          </p:txBody>
        </p:sp>
        <p:sp>
          <p:nvSpPr>
            <p:cNvPr id="165" name="Blood vessel dilation"/>
            <p:cNvSpPr txBox="1"/>
            <p:nvPr/>
          </p:nvSpPr>
          <p:spPr>
            <a:xfrm>
              <a:off x="23021" y="-1"/>
              <a:ext cx="1744658" cy="6146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p>
              <a:pPr algn="ctr">
                <a:defRPr b="1">
                  <a:solidFill>
                    <a:srgbClr val="595959"/>
                  </a:solidFill>
                  <a:latin typeface="Roboto Slab"/>
                  <a:ea typeface="Roboto Slab"/>
                  <a:cs typeface="Roboto Slab"/>
                  <a:sym typeface="Roboto Slab"/>
                </a:defRPr>
              </a:pPr>
              <a:r>
                <a:t>Blood vessel dilation </a:t>
              </a:r>
              <a:r>
                <a:rPr>
                  <a:latin typeface="+mj-lt"/>
                  <a:ea typeface="+mj-ea"/>
                  <a:cs typeface="+mj-cs"/>
                  <a:sym typeface="Arial"/>
                </a:rPr>
                <a:t> </a:t>
              </a:r>
            </a:p>
          </p:txBody>
        </p:sp>
      </p:grpSp>
      <p:grpSp>
        <p:nvGrpSpPr>
          <p:cNvPr id="169" name="Google Shape;135;p19"/>
          <p:cNvGrpSpPr/>
          <p:nvPr/>
        </p:nvGrpSpPr>
        <p:grpSpPr>
          <a:xfrm>
            <a:off x="1134392" y="8129092"/>
            <a:ext cx="1522501" cy="398751"/>
            <a:chOff x="0" y="0"/>
            <a:chExt cx="1522499" cy="398749"/>
          </a:xfrm>
        </p:grpSpPr>
        <p:sp>
          <p:nvSpPr>
            <p:cNvPr id="167" name="Rounded Rectangle"/>
            <p:cNvSpPr/>
            <p:nvPr/>
          </p:nvSpPr>
          <p:spPr>
            <a:xfrm>
              <a:off x="0" y="82974"/>
              <a:ext cx="1522500" cy="232802"/>
            </a:xfrm>
            <a:prstGeom prst="roundRect">
              <a:avLst>
                <a:gd name="adj" fmla="val 16667"/>
              </a:avLst>
            </a:prstGeom>
            <a:noFill/>
            <a:ln w="9525" cap="flat">
              <a:solidFill>
                <a:srgbClr val="666666"/>
              </a:solidFill>
              <a:prstDash val="solid"/>
              <a:round/>
            </a:ln>
            <a:effectLst/>
          </p:spPr>
          <p:txBody>
            <a:bodyPr wrap="square" lIns="0" tIns="0" rIns="0" bIns="0" numCol="1" anchor="ctr">
              <a:noAutofit/>
            </a:bodyPr>
            <a:lstStyle/>
            <a:p>
              <a:pPr algn="ctr">
                <a:defRPr b="1">
                  <a:solidFill>
                    <a:srgbClr val="595959"/>
                  </a:solidFill>
                  <a:latin typeface="Roboto Slab"/>
                  <a:ea typeface="Roboto Slab"/>
                  <a:cs typeface="Roboto Slab"/>
                  <a:sym typeface="Roboto Slab"/>
                </a:defRPr>
              </a:pPr>
            </a:p>
          </p:txBody>
        </p:sp>
        <p:sp>
          <p:nvSpPr>
            <p:cNvPr id="168" name="Neutrophils"/>
            <p:cNvSpPr txBox="1"/>
            <p:nvPr/>
          </p:nvSpPr>
          <p:spPr>
            <a:xfrm>
              <a:off x="11363" y="-1"/>
              <a:ext cx="1499774" cy="3987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24" tIns="91424" rIns="91424" bIns="91424" numCol="1" anchor="ctr">
              <a:spAutoFit/>
            </a:bodyPr>
            <a:lstStyle>
              <a:lvl1pPr algn="ctr">
                <a:defRPr b="1">
                  <a:solidFill>
                    <a:srgbClr val="595959"/>
                  </a:solidFill>
                  <a:latin typeface="Roboto Slab"/>
                  <a:ea typeface="Roboto Slab"/>
                  <a:cs typeface="Roboto Slab"/>
                  <a:sym typeface="Roboto Slab"/>
                </a:defRPr>
              </a:lvl1pPr>
            </a:lstStyle>
            <a:p>
              <a:pPr/>
              <a:r>
                <a:t>Neutrophils</a:t>
              </a:r>
            </a:p>
          </p:txBody>
        </p:sp>
      </p:grpSp>
      <p:sp>
        <p:nvSpPr>
          <p:cNvPr id="170" name="Google Shape;136;p19"/>
          <p:cNvSpPr txBox="1"/>
          <p:nvPr/>
        </p:nvSpPr>
        <p:spPr>
          <a:xfrm>
            <a:off x="2400013" y="6075424"/>
            <a:ext cx="2762101" cy="380235"/>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lvl1pPr>
              <a:defRPr>
                <a:solidFill>
                  <a:srgbClr val="666666"/>
                </a:solidFill>
              </a:defRPr>
            </a:lvl1pPr>
          </a:lstStyle>
          <a:p>
            <a:pPr/>
            <a:r>
              <a:t>*will be discussed later on</a:t>
            </a:r>
          </a:p>
        </p:txBody>
      </p:sp>
      <p:sp>
        <p:nvSpPr>
          <p:cNvPr id="171" name="Google Shape;137;p19"/>
          <p:cNvSpPr txBox="1"/>
          <p:nvPr>
            <p:ph type="sldNum" sz="quarter" idx="2"/>
          </p:nvPr>
        </p:nvSpPr>
        <p:spPr>
          <a:xfrm>
            <a:off x="-1" y="10217725"/>
            <a:ext cx="287372" cy="38605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Google Shape;1038;p100"/>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978" name="Google Shape;1039;p100"/>
          <p:cNvSpPr txBox="1"/>
          <p:nvPr>
            <p:ph type="title"/>
          </p:nvPr>
        </p:nvSpPr>
        <p:spPr>
          <a:xfrm>
            <a:off x="441125" y="183950"/>
            <a:ext cx="4580400" cy="968700"/>
          </a:xfrm>
          <a:prstGeom prst="rect">
            <a:avLst/>
          </a:prstGeom>
        </p:spPr>
        <p:txBody>
          <a:bodyPr anchor="ctr"/>
          <a:lstStyle>
            <a:lvl1pPr algn="ctr">
              <a:defRPr b="1" sz="2600">
                <a:solidFill>
                  <a:srgbClr val="666666"/>
                </a:solidFill>
              </a:defRPr>
            </a:lvl1pPr>
          </a:lstStyle>
          <a:p>
            <a:pPr/>
            <a:r>
              <a:t>Take home messages</a:t>
            </a:r>
          </a:p>
        </p:txBody>
      </p:sp>
      <p:sp>
        <p:nvSpPr>
          <p:cNvPr id="979" name="Google Shape;1040;p100"/>
          <p:cNvSpPr txBox="1"/>
          <p:nvPr/>
        </p:nvSpPr>
        <p:spPr>
          <a:xfrm>
            <a:off x="1034449" y="1962774"/>
            <a:ext cx="6163502" cy="41452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ctr">
            <a:spAutoFit/>
          </a:bodyPr>
          <a:lstStyle/>
          <a:p>
            <a:pPr marL="457200" indent="-355600">
              <a:buClr>
                <a:srgbClr val="000000"/>
              </a:buClr>
              <a:buSzPts val="2000"/>
              <a:buFont typeface="Helvetica"/>
              <a:buChar char="●"/>
              <a:defRPr sz="2000">
                <a:latin typeface="Roboto Slab"/>
                <a:ea typeface="Roboto Slab"/>
                <a:cs typeface="Roboto Slab"/>
                <a:sym typeface="Roboto Slab"/>
              </a:defRPr>
            </a:pPr>
            <a:r>
              <a:t>The various cell types (ie, labile, stable, and permanent cells) affect the outcome of healing.</a:t>
            </a:r>
          </a:p>
          <a:p>
            <a:pPr marL="457200" indent="-355600">
              <a:buClr>
                <a:srgbClr val="000000"/>
              </a:buClr>
              <a:buSzPts val="2000"/>
              <a:buFont typeface="Helvetica"/>
              <a:buChar char="●"/>
              <a:defRPr sz="2000">
                <a:latin typeface="Roboto Slab"/>
                <a:ea typeface="Roboto Slab"/>
                <a:cs typeface="Roboto Slab"/>
                <a:sym typeface="Roboto Slab"/>
              </a:defRPr>
            </a:pPr>
            <a:r>
              <a:t>Three main phases of cutaneous wound healing:</a:t>
            </a:r>
          </a:p>
          <a:p>
            <a:pPr>
              <a:defRPr sz="2000">
                <a:latin typeface="Roboto Slab"/>
                <a:ea typeface="Roboto Slab"/>
                <a:cs typeface="Roboto Slab"/>
                <a:sym typeface="Roboto Slab"/>
              </a:defRPr>
            </a:pPr>
            <a:r>
              <a:t>(1) inflammation, (2) formation of granulation tissue, and (3) ECM deposition and remodeling </a:t>
            </a:r>
          </a:p>
          <a:p>
            <a:pPr marL="457200" indent="-355600">
              <a:buClr>
                <a:srgbClr val="000000"/>
              </a:buClr>
              <a:buSzPts val="2000"/>
              <a:buFont typeface="Helvetica"/>
              <a:buChar char="●"/>
              <a:defRPr sz="2000">
                <a:latin typeface="Roboto Slab"/>
                <a:ea typeface="Roboto Slab"/>
                <a:cs typeface="Roboto Slab"/>
                <a:sym typeface="Roboto Slab"/>
              </a:defRPr>
            </a:pPr>
            <a:r>
              <a:t>Healing by primary intention occur in surgical clean wound  and healing by secondary intention occur when excessive tissue damage is present. </a:t>
            </a:r>
          </a:p>
          <a:p>
            <a:pPr marL="457200" indent="-355600">
              <a:buClr>
                <a:srgbClr val="000000"/>
              </a:buClr>
              <a:buSzPts val="2000"/>
              <a:buFont typeface="Helvetica"/>
              <a:buChar char="●"/>
              <a:defRPr sz="2000">
                <a:latin typeface="Roboto Slab"/>
                <a:ea typeface="Roboto Slab"/>
                <a:cs typeface="Roboto Slab"/>
                <a:sym typeface="Roboto Slab"/>
              </a:defRPr>
            </a:pPr>
            <a:r>
              <a:t>Several factors are associated with delayed wound healing.</a:t>
            </a:r>
          </a:p>
          <a:p>
            <a:pPr marL="457200" indent="-355600">
              <a:buClr>
                <a:srgbClr val="000000"/>
              </a:buClr>
              <a:buSzPts val="2000"/>
              <a:buFont typeface="Helvetica"/>
              <a:buChar char="●"/>
              <a:defRPr sz="2000">
                <a:latin typeface="Roboto Slab"/>
                <a:ea typeface="Roboto Slab"/>
                <a:cs typeface="Roboto Slab"/>
                <a:sym typeface="Roboto Slab"/>
              </a:defRPr>
            </a:pPr>
            <a:r>
              <a:t>Complication of wound healing include failure of healing, contracture and excessive scar formation.</a:t>
            </a:r>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1" name="Google Shape;1045;p101"/>
          <p:cNvSpPr txBox="1"/>
          <p:nvPr>
            <p:ph type="title"/>
          </p:nvPr>
        </p:nvSpPr>
        <p:spPr>
          <a:xfrm>
            <a:off x="502735" y="499496"/>
            <a:ext cx="1532701" cy="657301"/>
          </a:xfrm>
          <a:prstGeom prst="rect">
            <a:avLst/>
          </a:prstGeom>
        </p:spPr>
        <p:txBody>
          <a:bodyPr/>
          <a:lstStyle>
            <a:lvl1pPr defTabSz="804672">
              <a:defRPr sz="2640"/>
            </a:lvl1pPr>
          </a:lstStyle>
          <a:p>
            <a:pPr/>
            <a:r>
              <a:t>  Quiz</a:t>
            </a:r>
          </a:p>
        </p:txBody>
      </p:sp>
      <p:sp>
        <p:nvSpPr>
          <p:cNvPr id="982" name="Google Shape;1046;p101"/>
          <p:cNvSpPr txBox="1"/>
          <p:nvPr>
            <p:ph type="body" idx="1"/>
          </p:nvPr>
        </p:nvSpPr>
        <p:spPr>
          <a:xfrm>
            <a:off x="1031691" y="1717193"/>
            <a:ext cx="6314102" cy="7952100"/>
          </a:xfrm>
          <a:prstGeom prst="rect">
            <a:avLst/>
          </a:prstGeom>
        </p:spPr>
        <p:txBody>
          <a:bodyPr/>
          <a:lstStyle/>
          <a:p>
            <a:pPr marL="0" indent="0">
              <a:buSzTx/>
              <a:buNone/>
              <a:defRPr sz="1200"/>
            </a:pPr>
            <a:r>
              <a:t>Q1: Which of the following in not.                              Q2: A deficiency of the following in</a:t>
            </a:r>
          </a:p>
          <a:p>
            <a:pPr marL="0" indent="0">
              <a:buSzTx/>
              <a:buNone/>
              <a:defRPr sz="1200"/>
            </a:pPr>
            <a:r>
              <a:t> a part of the granulation tissue ?                                known to impair wound healing.</a:t>
            </a:r>
          </a:p>
          <a:p>
            <a:pPr marL="0" indent="0">
              <a:buSzTx/>
              <a:buNone/>
              <a:defRPr sz="1200"/>
            </a:pPr>
            <a:r>
              <a:t>A)Fibroblast.                                                                   A) Lead.                                                                 </a:t>
            </a:r>
          </a:p>
          <a:p>
            <a:pPr marL="0" indent="0">
              <a:buSzTx/>
              <a:buNone/>
              <a:defRPr sz="1200"/>
            </a:pPr>
            <a:r>
              <a:t>B)Blood vessels.                                                             B)Vitamin B12.</a:t>
            </a:r>
          </a:p>
          <a:p>
            <a:pPr marL="0" indent="0">
              <a:buSzTx/>
              <a:buNone/>
              <a:defRPr sz="1200"/>
            </a:pPr>
            <a:r>
              <a:t>C)Eosinophils.                                                                C)Zinc.</a:t>
            </a:r>
          </a:p>
          <a:p>
            <a:pPr marL="0" indent="0">
              <a:buSzTx/>
              <a:buNone/>
              <a:defRPr sz="1200"/>
            </a:pPr>
            <a:r>
              <a:t>D)Macrophages.                                                            D)Corticosteroids.</a:t>
            </a:r>
          </a:p>
          <a:p>
            <a:pPr marL="0" indent="0">
              <a:buSzTx/>
              <a:buNone/>
            </a:pPr>
            <a:endParaRPr sz="1200"/>
          </a:p>
          <a:p>
            <a:pPr marL="0" indent="0">
              <a:buSzTx/>
              <a:buNone/>
              <a:defRPr sz="1200"/>
            </a:pPr>
            <a:r>
              <a:t>Q3: Which of the following cells.                            Q4: One of the following is a</a:t>
            </a:r>
          </a:p>
          <a:p>
            <a:pPr marL="0" indent="0">
              <a:buSzTx/>
              <a:buNone/>
              <a:defRPr sz="1200"/>
            </a:pPr>
            <a:r>
              <a:t> proliferate but they don’t                                          complication of wound healing ?</a:t>
            </a:r>
          </a:p>
          <a:p>
            <a:pPr marL="0" indent="0">
              <a:buSzTx/>
              <a:buNone/>
              <a:defRPr sz="1200"/>
            </a:pPr>
            <a:r>
              <a:t>replicate normally ?                                                     A)Keloids.</a:t>
            </a:r>
          </a:p>
          <a:p>
            <a:pPr marL="0" indent="0">
              <a:buSzTx/>
              <a:buNone/>
              <a:defRPr sz="1200"/>
            </a:pPr>
            <a:r>
              <a:t>A)Hematopoietic.                                                        B)Fibrinoid necrosis</a:t>
            </a:r>
          </a:p>
          <a:p>
            <a:pPr marL="0" indent="0">
              <a:buSzTx/>
              <a:buNone/>
              <a:defRPr sz="1200"/>
            </a:pPr>
            <a:r>
              <a:t>B)Neurons.                                                                    C)Myocardial infarction</a:t>
            </a:r>
          </a:p>
          <a:p>
            <a:pPr marL="0" indent="0">
              <a:buSzTx/>
              <a:buNone/>
              <a:defRPr sz="1200"/>
            </a:pPr>
            <a:r>
              <a:t>C)Transitional.                                                             D)Inflammation </a:t>
            </a:r>
          </a:p>
          <a:p>
            <a:pPr marL="0" indent="0">
              <a:buSzTx/>
              <a:buNone/>
              <a:defRPr sz="1200"/>
            </a:pPr>
            <a:r>
              <a:t>D)Mesenchymal cells.                                                </a:t>
            </a:r>
          </a:p>
          <a:p>
            <a:pPr marL="0" indent="0">
              <a:buSzTx/>
              <a:buNone/>
            </a:pPr>
            <a:endParaRPr sz="1200"/>
          </a:p>
          <a:p>
            <a:pPr marL="0" indent="0">
              <a:buSzTx/>
              <a:buNone/>
              <a:defRPr sz="1200"/>
            </a:pPr>
            <a:r>
              <a:t>Q5: One of the following is not                                Q6:A patient has skin damage due to</a:t>
            </a:r>
          </a:p>
          <a:p>
            <a:pPr marL="0" indent="0">
              <a:buSzTx/>
              <a:buNone/>
              <a:defRPr sz="1200"/>
            </a:pPr>
            <a:r>
              <a:t>a characteristic of healing by primary                    trauma that heals by fibrosis. Which</a:t>
            </a:r>
          </a:p>
          <a:p>
            <a:pPr marL="0" indent="0">
              <a:buSzTx/>
              <a:buNone/>
              <a:defRPr sz="1200"/>
            </a:pPr>
            <a:r>
              <a:t>union ( healing by first intention )                          of the following is mainly responsible </a:t>
            </a:r>
          </a:p>
          <a:p>
            <a:pPr marL="0" indent="0">
              <a:buSzTx/>
              <a:buNone/>
              <a:defRPr sz="1200"/>
            </a:pPr>
            <a:r>
              <a:t>in the skin .                                                                    for contraction of the wound?</a:t>
            </a:r>
          </a:p>
          <a:p>
            <a:pPr marL="0" indent="0">
              <a:buSzTx/>
              <a:buNone/>
              <a:defRPr sz="1200"/>
            </a:pPr>
            <a:r>
              <a:t>A)Large amount of granulation tissue.                    A)Endothelial cells.</a:t>
            </a:r>
          </a:p>
          <a:p>
            <a:pPr marL="0" indent="0">
              <a:buSzTx/>
              <a:buNone/>
              <a:defRPr sz="1200"/>
            </a:pPr>
            <a:r>
              <a:t>B)Relatively inconspicuous scarring.                       B) Fibroblasts.</a:t>
            </a:r>
          </a:p>
          <a:p>
            <a:pPr marL="0" indent="0">
              <a:buSzTx/>
              <a:buNone/>
              <a:defRPr sz="1200"/>
            </a:pPr>
            <a:r>
              <a:t>C)Production of type | and type || collagen.           C) Macrophages.</a:t>
            </a:r>
          </a:p>
          <a:p>
            <a:pPr marL="0" indent="0">
              <a:buSzTx/>
              <a:buNone/>
              <a:defRPr sz="1200"/>
            </a:pPr>
            <a:r>
              <a:t>D)Proliferation of epidermal cell.                             D)Myofibroblasts.</a:t>
            </a:r>
          </a:p>
          <a:p>
            <a:pPr marL="0" indent="0">
              <a:buSzTx/>
              <a:buNone/>
            </a:pPr>
            <a:endParaRPr sz="1200"/>
          </a:p>
          <a:p>
            <a:pPr marL="0" indent="0">
              <a:buSzTx/>
              <a:buNone/>
            </a:pPr>
            <a:endParaRPr sz="1200"/>
          </a:p>
          <a:p>
            <a:pPr marL="0" indent="0">
              <a:buSzTx/>
              <a:buNone/>
              <a:defRPr sz="900"/>
            </a:pPr>
            <a:r>
              <a:t>Answers:</a:t>
            </a:r>
          </a:p>
          <a:p>
            <a:pPr marL="0" indent="0">
              <a:buSzTx/>
              <a:buNone/>
              <a:defRPr sz="900"/>
            </a:pPr>
            <a:r>
              <a:t>Q1:- C.    Q2:- C   </a:t>
            </a:r>
          </a:p>
          <a:p>
            <a:pPr marL="0" indent="0">
              <a:buSzTx/>
              <a:buNone/>
              <a:defRPr sz="900"/>
            </a:pPr>
            <a:r>
              <a:t>Q3:- D.   Q4:- A</a:t>
            </a:r>
          </a:p>
          <a:p>
            <a:pPr marL="0" indent="0">
              <a:buSzTx/>
              <a:buNone/>
              <a:defRPr sz="900"/>
            </a:pPr>
            <a:r>
              <a:t>Q5:- A.   Q6:- D</a:t>
            </a:r>
          </a:p>
        </p:txBody>
      </p:sp>
      <p:sp>
        <p:nvSpPr>
          <p:cNvPr id="983" name="Google Shape;1047;p101"/>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5" name="Google Shape;1052;p102"/>
          <p:cNvSpPr txBox="1"/>
          <p:nvPr>
            <p:ph type="title"/>
          </p:nvPr>
        </p:nvSpPr>
        <p:spPr>
          <a:xfrm>
            <a:off x="4059149" y="2047450"/>
            <a:ext cx="1847101" cy="953401"/>
          </a:xfrm>
          <a:prstGeom prst="rect">
            <a:avLst/>
          </a:prstGeom>
          <a:ln w="28575">
            <a:solidFill>
              <a:srgbClr val="E06666"/>
            </a:solidFill>
            <a:round/>
          </a:ln>
        </p:spPr>
        <p:txBody>
          <a:bodyPr/>
          <a:lstStyle>
            <a:lvl1pPr algn="ctr" defTabSz="905255">
              <a:defRPr sz="2376"/>
            </a:lvl1pPr>
          </a:lstStyle>
          <a:p>
            <a:pPr/>
            <a:r>
              <a:t>Team members</a:t>
            </a:r>
          </a:p>
        </p:txBody>
      </p:sp>
      <p:sp>
        <p:nvSpPr>
          <p:cNvPr id="986" name="Google Shape;1053;p102"/>
          <p:cNvSpPr txBox="1"/>
          <p:nvPr>
            <p:ph type="body" sz="quarter" idx="1"/>
          </p:nvPr>
        </p:nvSpPr>
        <p:spPr>
          <a:prstGeom prst="rect">
            <a:avLst/>
          </a:prstGeom>
        </p:spPr>
        <p:txBody>
          <a:bodyPr/>
          <a:lstStyle/>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نجود العبداللطيف</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مهند أحمد</a:t>
            </a:r>
          </a:p>
        </p:txBody>
      </p:sp>
      <p:sp>
        <p:nvSpPr>
          <p:cNvPr id="987" name="Google Shape;1054;p102"/>
          <p:cNvSpPr txBox="1"/>
          <p:nvPr>
            <p:ph type="body" idx="13"/>
          </p:nvPr>
        </p:nvSpPr>
        <p:spPr>
          <a:prstGeom prst="rect">
            <a:avLst/>
          </a:prstGeom>
          <a:extLst>
            <a:ext uri="{C572A759-6A51-4108-AA02-DFA0A04FC94B}">
              <ma14:wrappingTextBoxFlag xmlns:ma14="http://schemas.microsoft.com/office/mac/drawingml/2011/main" val="1"/>
            </a:ext>
          </a:extLst>
        </p:spPr>
        <p:txBody>
          <a:bodyPr/>
          <a:lstStyle/>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طيف الشمري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طارق العقيل</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عبدالرحمن الحواس</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عبدالله الحوامدة</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عبدالله العيسى</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عبدالله النويبت</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غادة السدحان </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غيداء الشهري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فيصل القبلان</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لمى الزامل</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لينا النصار</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محمد عجارم</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مهند مكاوي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نايف السليس</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نجود العلي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نورة المزروع</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هيفاء العيسى</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ياسمين الموسى</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عبد العزيز الشومر</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نايف الحسيني</a:t>
            </a:r>
          </a:p>
        </p:txBody>
      </p:sp>
      <p:sp>
        <p:nvSpPr>
          <p:cNvPr id="988" name="Google Shape;1055;p102"/>
          <p:cNvSpPr txBox="1"/>
          <p:nvPr>
            <p:ph type="body" idx="14"/>
          </p:nvPr>
        </p:nvSpPr>
        <p:spPr>
          <a:prstGeom prst="rect">
            <a:avLst/>
          </a:prstGeom>
          <a:extLst>
            <a:ext uri="{C572A759-6A51-4108-AA02-DFA0A04FC94B}">
              <ma14:wrappingTextBoxFlag xmlns:ma14="http://schemas.microsoft.com/office/mac/drawingml/2011/main" val="1"/>
            </a:ext>
          </a:extLst>
        </p:spPr>
        <p:txBody>
          <a:bodyPr/>
          <a:lstStyle/>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إبراهيم الدخيل</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إبراهيم الشقراوي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أمجد البارودي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أميرة الزهراني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الهنوف الهلولي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الوليد الصالح</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بدر القرني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حميد الحافظ</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دينا عورتاني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رهام يوسف</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ريما السرحاني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ريما المطوع</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ريما القحطاني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ريناد المطوع</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سارة العريفي</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سهيل باسهيل</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شهد بن سليم</a:t>
            </a:r>
          </a:p>
          <a:p>
            <a:pPr indent="-317500" algn="r" rtl="1">
              <a:lnSpc>
                <a:spcPct val="115000"/>
              </a:lnSpc>
              <a:spcBef>
                <a:spcPts val="0"/>
              </a:spcBef>
              <a:buClr>
                <a:srgbClr val="666666"/>
              </a:buClr>
              <a:buSzPts val="1400"/>
              <a:buFont typeface="Helvetica"/>
              <a:buChar char="●"/>
              <a:defRPr sz="1400">
                <a:solidFill>
                  <a:srgbClr val="666666"/>
                </a:solidFill>
                <a:latin typeface="Amiri"/>
                <a:ea typeface="Amiri"/>
                <a:cs typeface="Amiri"/>
                <a:sym typeface="Amiri"/>
              </a:defRPr>
            </a:pPr>
            <a:r>
              <a:t>طيبة الزيد</a:t>
            </a:r>
          </a:p>
        </p:txBody>
      </p:sp>
      <p:sp>
        <p:nvSpPr>
          <p:cNvPr id="989" name="Google Shape;1056;p102"/>
          <p:cNvSpPr txBox="1"/>
          <p:nvPr/>
        </p:nvSpPr>
        <p:spPr>
          <a:xfrm>
            <a:off x="1193325" y="2047450"/>
            <a:ext cx="1847101" cy="953401"/>
          </a:xfrm>
          <a:prstGeom prst="rect">
            <a:avLst/>
          </a:prstGeom>
          <a:ln w="28575">
            <a:solidFill>
              <a:srgbClr val="E06666"/>
            </a:solidFill>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lgn="ctr" defTabSz="905255">
              <a:defRPr sz="2376">
                <a:solidFill>
                  <a:srgbClr val="999999"/>
                </a:solidFill>
                <a:latin typeface="Roboto Slab"/>
                <a:ea typeface="Roboto Slab"/>
                <a:cs typeface="Roboto Slab"/>
                <a:sym typeface="Roboto Slab"/>
              </a:defRPr>
            </a:lvl1pPr>
          </a:lstStyle>
          <a:p>
            <a:pPr/>
            <a:r>
              <a:t>Team leaders</a:t>
            </a:r>
          </a:p>
        </p:txBody>
      </p:sp>
      <p:sp>
        <p:nvSpPr>
          <p:cNvPr id="990" name="Google Shape;1057;p102"/>
          <p:cNvSpPr txBox="1"/>
          <p:nvPr/>
        </p:nvSpPr>
        <p:spPr>
          <a:xfrm>
            <a:off x="1287949" y="5578950"/>
            <a:ext cx="1847102" cy="953401"/>
          </a:xfrm>
          <a:prstGeom prst="rect">
            <a:avLst/>
          </a:prstGeom>
          <a:ln w="28575">
            <a:solidFill>
              <a:srgbClr val="E06666"/>
            </a:solidFill>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lvl1pPr algn="ctr" defTabSz="905255">
              <a:defRPr sz="2376">
                <a:solidFill>
                  <a:srgbClr val="999999"/>
                </a:solidFill>
                <a:latin typeface="Roboto Slab"/>
                <a:ea typeface="Roboto Slab"/>
                <a:cs typeface="Roboto Slab"/>
                <a:sym typeface="Roboto Slab"/>
              </a:defRPr>
            </a:lvl1pPr>
          </a:lstStyle>
          <a:p>
            <a:pPr/>
            <a:r>
              <a:t>Special thanks to:</a:t>
            </a:r>
          </a:p>
        </p:txBody>
      </p:sp>
      <p:sp>
        <p:nvSpPr>
          <p:cNvPr id="991" name="Google Shape;1058;p102"/>
          <p:cNvSpPr txBox="1"/>
          <p:nvPr/>
        </p:nvSpPr>
        <p:spPr>
          <a:xfrm>
            <a:off x="1451399" y="7001999"/>
            <a:ext cx="1549501" cy="74165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spAutoFit/>
          </a:bodyPr>
          <a:lstStyle/>
          <a:p>
            <a:pPr/>
            <a:endParaRPr b="1" sz="1800">
              <a:solidFill>
                <a:srgbClr val="FF0000"/>
              </a:solidFill>
              <a:latin typeface="Roboto Slab"/>
              <a:ea typeface="Roboto Slab"/>
              <a:cs typeface="Roboto Slab"/>
              <a:sym typeface="Roboto Slab"/>
            </a:endParaRPr>
          </a:p>
          <a:p>
            <a:pPr algn="ctr">
              <a:defRPr b="1" sz="1800">
                <a:solidFill>
                  <a:srgbClr val="FF0000"/>
                </a:solidFill>
                <a:latin typeface="Roboto Slab"/>
                <a:ea typeface="Roboto Slab"/>
                <a:cs typeface="Roboto Slab"/>
                <a:sym typeface="Roboto Slab"/>
              </a:defRPr>
            </a:pPr>
            <a:r>
              <a:t>Team 434</a:t>
            </a:r>
          </a:p>
        </p:txBody>
      </p:sp>
      <p:sp>
        <p:nvSpPr>
          <p:cNvPr id="992" name="Google Shape;1059;p102"/>
          <p:cNvSpPr txBox="1"/>
          <p:nvPr>
            <p:ph type="sldNum" sz="quarter" idx="2"/>
          </p:nvPr>
        </p:nvSpPr>
        <p:spPr>
          <a:xfrm>
            <a:off x="98224" y="10134600"/>
            <a:ext cx="379193" cy="386050"/>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mc:AlternateContent xmlns:mc="http://schemas.openxmlformats.org/markup-compatibility/2006">
    <mc:Choice xmlns:p14="http://schemas.microsoft.com/office/powerpoint/2010/main" Requires="p14">
      <p:transition spd="med" advClick="1" p14:dur="1000">
        <p:fade thruBlk="1"/>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Lysander template">
  <a:themeElements>
    <a:clrScheme name="Lysander template">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Lysander template">
      <a:majorFont>
        <a:latin typeface="Arial"/>
        <a:ea typeface="Arial"/>
        <a:cs typeface="Arial"/>
      </a:majorFont>
      <a:minorFont>
        <a:latin typeface="Helvetica"/>
        <a:ea typeface="Helvetica"/>
        <a:cs typeface="Helvetica"/>
      </a:minorFont>
    </a:fontScheme>
    <a:fmtScheme name="Lysander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Lysander template">
  <a:themeElements>
    <a:clrScheme name="Lysander template">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Lysander template">
      <a:majorFont>
        <a:latin typeface="Arial"/>
        <a:ea typeface="Arial"/>
        <a:cs typeface="Arial"/>
      </a:majorFont>
      <a:minorFont>
        <a:latin typeface="Helvetica"/>
        <a:ea typeface="Helvetica"/>
        <a:cs typeface="Helvetica"/>
      </a:minorFont>
    </a:fontScheme>
    <a:fmtScheme name="Lysander templa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0" tIns="0" rIns="0" bIns="0"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