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83" r:id="rId2"/>
    <p:sldId id="358" r:id="rId3"/>
    <p:sldId id="384" r:id="rId4"/>
    <p:sldId id="359" r:id="rId5"/>
    <p:sldId id="385" r:id="rId6"/>
    <p:sldId id="360" r:id="rId7"/>
    <p:sldId id="361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86" r:id="rId16"/>
    <p:sldId id="372" r:id="rId17"/>
    <p:sldId id="373" r:id="rId18"/>
    <p:sldId id="387" r:id="rId19"/>
    <p:sldId id="374" r:id="rId20"/>
    <p:sldId id="376" r:id="rId21"/>
    <p:sldId id="377" r:id="rId22"/>
    <p:sldId id="378" r:id="rId23"/>
    <p:sldId id="379" r:id="rId24"/>
    <p:sldId id="380" r:id="rId25"/>
    <p:sldId id="3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6EA92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9" autoAdjust="0"/>
    <p:restoredTop sz="94660"/>
  </p:normalViewPr>
  <p:slideViewPr>
    <p:cSldViewPr>
      <p:cViewPr varScale="1">
        <p:scale>
          <a:sx n="95" d="100"/>
          <a:sy n="95" d="100"/>
        </p:scale>
        <p:origin x="-4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B669C-C1F7-4DC8-91FD-8FBDDA34B1D7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03F73-41E3-4C50-B8AF-77647CFB4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3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2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2970279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13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2196994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14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2846564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16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708836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17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2361505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18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2120430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19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2071838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20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3966418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21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4270262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22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3166317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23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4284506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4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4037364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24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3640118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25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3890123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6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1858462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7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885391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8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3464545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9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2625514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10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3990076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11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731651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12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2580097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B1874-B7F4-4C93-AF6B-1A9C8A4A7AF1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1804" y="381000"/>
            <a:ext cx="7772400" cy="14700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Radial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&amp; Ulnar Nerves </a:t>
            </a:r>
            <a:endParaRPr lang="ar-SA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Subtitle 4"/>
          <p:cNvSpPr txBox="1">
            <a:spLocks noGrp="1"/>
          </p:cNvSpPr>
          <p:nvPr>
            <p:ph type="subTitle" idx="1"/>
          </p:nvPr>
        </p:nvSpPr>
        <p:spPr>
          <a:xfrm>
            <a:off x="3067357" y="5186672"/>
            <a:ext cx="3009285" cy="136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Dr. </a:t>
            </a:r>
            <a:r>
              <a:rPr lang="en-US" sz="1800" dirty="0" err="1" smtClean="0">
                <a:solidFill>
                  <a:schemeClr val="tx1"/>
                </a:solidFill>
              </a:rPr>
              <a:t>Sameerah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Shaheen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ctr"/>
            <a:r>
              <a:rPr lang="en-US" sz="1800" dirty="0" err="1" smtClean="0">
                <a:solidFill>
                  <a:schemeClr val="tx1"/>
                </a:solidFill>
              </a:rPr>
              <a:t>Assisstant</a:t>
            </a:r>
            <a:r>
              <a:rPr lang="en-US" sz="1800" dirty="0" smtClean="0">
                <a:solidFill>
                  <a:schemeClr val="tx1"/>
                </a:solidFill>
              </a:rPr>
              <a:t> Professor Anatomy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sshahee@ksu.edu.sa 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20 Nov 2018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508" y="2024822"/>
            <a:ext cx="88569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Department of Anatomy </a:t>
            </a:r>
            <a:endParaRPr lang="en-US" sz="4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3723" y="2945685"/>
            <a:ext cx="55607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King Saud University </a:t>
            </a:r>
            <a:endParaRPr lang="en-US" sz="48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859" y="3962400"/>
            <a:ext cx="2230282" cy="82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0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48" y="152400"/>
            <a:ext cx="4705352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</a:t>
            </a:r>
            <a:endParaRPr lang="en-US" altLang="en-US" sz="28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b="1" dirty="0">
                <a:solidFill>
                  <a:srgbClr val="002060"/>
                </a:solidFill>
              </a:rPr>
              <a:t>Terminal Branches </a:t>
            </a:r>
          </a:p>
          <a:p>
            <a:r>
              <a:rPr lang="en-US" sz="2400" b="1" dirty="0" smtClean="0"/>
              <a:t>Deep Branch (Post. interosseous</a:t>
            </a:r>
            <a:r>
              <a:rPr lang="en-US" sz="2400" b="1" dirty="0" smtClean="0"/>
              <a:t>)</a:t>
            </a:r>
          </a:p>
          <a:p>
            <a:endParaRPr lang="en-US" sz="2400" b="1" dirty="0"/>
          </a:p>
          <a:p>
            <a:r>
              <a:rPr lang="en-US" sz="2000" b="1" i="1" dirty="0" smtClean="0">
                <a:solidFill>
                  <a:srgbClr val="336600"/>
                </a:solidFill>
              </a:rPr>
              <a:t>Course</a:t>
            </a:r>
            <a:endParaRPr lang="en-US" sz="2000" b="1" i="1" dirty="0">
              <a:solidFill>
                <a:srgbClr val="336600"/>
              </a:solidFill>
            </a:endParaRPr>
          </a:p>
          <a:p>
            <a:r>
              <a:rPr lang="en-US" sz="2000" b="1" i="1" dirty="0"/>
              <a:t>It winds around the neck of the radius, within the supinator muscle, and enters the posterior </a:t>
            </a:r>
            <a:r>
              <a:rPr lang="en-US" sz="2000" b="1" i="1" dirty="0" smtClean="0"/>
              <a:t>compartment </a:t>
            </a:r>
            <a:r>
              <a:rPr lang="en-US" sz="2000" b="1" i="1" dirty="0"/>
              <a:t>of </a:t>
            </a:r>
            <a:r>
              <a:rPr lang="en-US" sz="2000" b="1" i="1" dirty="0" smtClean="0"/>
              <a:t>the forearm.</a:t>
            </a:r>
          </a:p>
          <a:p>
            <a:endParaRPr lang="en-US" sz="2000" b="1" i="1" dirty="0" smtClean="0">
              <a:solidFill>
                <a:srgbClr val="336600"/>
              </a:solidFill>
            </a:endParaRPr>
          </a:p>
          <a:p>
            <a:r>
              <a:rPr lang="en-US" sz="2000" b="1" i="1" dirty="0" smtClean="0">
                <a:solidFill>
                  <a:srgbClr val="336600"/>
                </a:solidFill>
              </a:rPr>
              <a:t>Muscular: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>
                <a:solidFill>
                  <a:srgbClr val="C00000"/>
                </a:solidFill>
              </a:rPr>
              <a:t>Extensor carpi </a:t>
            </a:r>
            <a:r>
              <a:rPr lang="en-US" sz="2000" b="1" i="1" dirty="0" err="1">
                <a:solidFill>
                  <a:srgbClr val="C00000"/>
                </a:solidFill>
              </a:rPr>
              <a:t>radialis</a:t>
            </a:r>
            <a:r>
              <a:rPr lang="en-US" sz="2000" b="1" i="1" dirty="0">
                <a:solidFill>
                  <a:srgbClr val="C00000"/>
                </a:solidFill>
              </a:rPr>
              <a:t> brevis.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>
                <a:solidFill>
                  <a:srgbClr val="C00000"/>
                </a:solidFill>
              </a:rPr>
              <a:t>Supinator</a:t>
            </a:r>
            <a:r>
              <a:rPr lang="en-US" sz="2000" b="1" i="1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 smtClean="0"/>
              <a:t>Extensor </a:t>
            </a:r>
            <a:r>
              <a:rPr lang="en-US" sz="2000" b="1" i="1" dirty="0"/>
              <a:t>carpi </a:t>
            </a:r>
            <a:r>
              <a:rPr lang="en-US" sz="2000" b="1" i="1" dirty="0" err="1"/>
              <a:t>ulnaris</a:t>
            </a:r>
            <a:r>
              <a:rPr lang="en-US" sz="2000" b="1" i="1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 smtClean="0"/>
              <a:t>Extensor </a:t>
            </a:r>
            <a:r>
              <a:rPr lang="en-US" sz="2000" b="1" i="1" dirty="0" err="1" smtClean="0"/>
              <a:t>digitorium</a:t>
            </a:r>
            <a:endParaRPr lang="en-US" sz="2000" b="1" i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 smtClean="0"/>
              <a:t>Extensor </a:t>
            </a:r>
            <a:r>
              <a:rPr lang="en-US" sz="2000" b="1" i="1" dirty="0" err="1" smtClean="0"/>
              <a:t>digiti</a:t>
            </a:r>
            <a:r>
              <a:rPr lang="en-US" sz="2000" b="1" i="1" dirty="0" smtClean="0"/>
              <a:t> mini</a:t>
            </a:r>
            <a:endParaRPr lang="en-US" sz="2000" b="1" i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</a:rPr>
              <a:t>Abductor </a:t>
            </a:r>
            <a:r>
              <a:rPr lang="en-US" sz="2000" b="1" i="1" dirty="0" err="1">
                <a:solidFill>
                  <a:schemeClr val="tx2">
                    <a:lumMod val="75000"/>
                  </a:schemeClr>
                </a:solidFill>
              </a:rPr>
              <a:t>pollicis</a:t>
            </a: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</a:rPr>
              <a:t> longus.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Extensor </a:t>
            </a:r>
            <a:r>
              <a:rPr lang="en-US" sz="2000" b="1" i="1" dirty="0" err="1">
                <a:solidFill>
                  <a:schemeClr val="tx2">
                    <a:lumMod val="75000"/>
                  </a:schemeClr>
                </a:solidFill>
              </a:rPr>
              <a:t>pollicis</a:t>
            </a: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</a:rPr>
              <a:t> brevis.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</a:rPr>
              <a:t>Extensor </a:t>
            </a:r>
            <a:r>
              <a:rPr lang="en-US" sz="2000" b="1" i="1" dirty="0" err="1">
                <a:solidFill>
                  <a:schemeClr val="tx2">
                    <a:lumMod val="75000"/>
                  </a:schemeClr>
                </a:solidFill>
              </a:rPr>
              <a:t>pollicis</a:t>
            </a: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</a:rPr>
              <a:t> longus.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/>
              <a:t>Extensor </a:t>
            </a:r>
            <a:r>
              <a:rPr lang="en-US" sz="2000" b="1" i="1" dirty="0" err="1"/>
              <a:t>indicis</a:t>
            </a:r>
            <a:r>
              <a:rPr lang="en-US" sz="2000" b="1" i="1" dirty="0"/>
              <a:t>.</a:t>
            </a:r>
          </a:p>
          <a:p>
            <a:endParaRPr lang="en-US" sz="2000" b="1" i="1" dirty="0">
              <a:solidFill>
                <a:srgbClr val="336600"/>
              </a:solidFill>
            </a:endParaRPr>
          </a:p>
          <a:p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73"/>
          <a:stretch/>
        </p:blipFill>
        <p:spPr>
          <a:xfrm>
            <a:off x="5486400" y="693825"/>
            <a:ext cx="2819400" cy="615328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428309" y="1662749"/>
            <a:ext cx="15240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93475" y="1651863"/>
            <a:ext cx="3074125" cy="6341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28608" y="3657600"/>
            <a:ext cx="36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8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39000" y="3842266"/>
            <a:ext cx="36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7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38800" y="4278868"/>
            <a:ext cx="36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00"/>
                </a:solidFill>
              </a:rPr>
              <a:t>4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15000" y="3200400"/>
            <a:ext cx="36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6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86400" y="1981200"/>
            <a:ext cx="36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04559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8600"/>
            <a:ext cx="5455210" cy="617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71448" y="493942"/>
            <a:ext cx="4705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 </a:t>
            </a:r>
          </a:p>
          <a:p>
            <a:r>
              <a:rPr lang="en-US" alt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Summary </a:t>
            </a:r>
            <a:r>
              <a:rPr lang="en-US" alt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</a:t>
            </a:r>
          </a:p>
          <a:p>
            <a:r>
              <a:rPr lang="en-US" alt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main </a:t>
            </a:r>
            <a:r>
              <a:rPr lang="en-US" alt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branches</a:t>
            </a:r>
            <a:endParaRPr lang="en-US" altLang="en-US" sz="20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b="1" i="1" dirty="0">
              <a:solidFill>
                <a:srgbClr val="336600"/>
              </a:solidFill>
            </a:endParaRPr>
          </a:p>
          <a:p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396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58998" r="1462"/>
          <a:stretch/>
        </p:blipFill>
        <p:spPr>
          <a:xfrm>
            <a:off x="6983816" y="2475530"/>
            <a:ext cx="2062212" cy="4224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4076" r="10834" b="5677"/>
          <a:stretch/>
        </p:blipFill>
        <p:spPr>
          <a:xfrm>
            <a:off x="4678583" y="1853349"/>
            <a:ext cx="2293518" cy="1455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71448" y="493942"/>
            <a:ext cx="47053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 </a:t>
            </a:r>
          </a:p>
          <a:p>
            <a:r>
              <a:rPr lang="en-US" alt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Applied Anatomy</a:t>
            </a:r>
          </a:p>
          <a:p>
            <a:endParaRPr lang="en-US" altLang="en-US" sz="11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Transient paralysis</a:t>
            </a:r>
          </a:p>
          <a:p>
            <a:pPr marL="457200" indent="-457200">
              <a:buAutoNum type="arabicPeriod"/>
            </a:pPr>
            <a:r>
              <a:rPr lang="en-US" altLang="en-US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Improper use of crutch</a:t>
            </a:r>
            <a:r>
              <a:rPr lang="en-US" alt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sz="16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(pressing the nerve in the axilla)</a:t>
            </a:r>
            <a:endParaRPr lang="en-US" altLang="en-US" sz="1400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AutoNum type="arabicPeriod"/>
            </a:pPr>
            <a:r>
              <a:rPr lang="en-US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Saturday night </a:t>
            </a:r>
            <a:r>
              <a:rPr lang="en-US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palsy</a:t>
            </a:r>
            <a:r>
              <a:rPr lang="en-US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sz="16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(draping the arm over the chair in a state of diminished consciousness)</a:t>
            </a:r>
            <a:endParaRPr lang="en-US" altLang="en-US" sz="20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1100" b="1" i="1" dirty="0">
              <a:solidFill>
                <a:srgbClr val="336600"/>
              </a:solidFill>
            </a:endParaRPr>
          </a:p>
          <a:p>
            <a:r>
              <a:rPr lang="en-US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Test. Extension of elbow. </a:t>
            </a:r>
            <a:r>
              <a:rPr lang="en-US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Result ?</a:t>
            </a:r>
          </a:p>
          <a:p>
            <a:endParaRPr lang="en-US" sz="1200" b="1" i="1" dirty="0"/>
          </a:p>
          <a:p>
            <a:r>
              <a:rPr lang="en-US" alt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Injury of the radial nerve</a:t>
            </a:r>
          </a:p>
          <a:p>
            <a:pPr lvl="1"/>
            <a:r>
              <a:rPr lang="en-US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Most common-fracture of the </a:t>
            </a:r>
            <a:r>
              <a:rPr lang="en-US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shaft </a:t>
            </a:r>
            <a:r>
              <a:rPr lang="en-US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of the </a:t>
            </a:r>
            <a:r>
              <a:rPr lang="en-US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humerus</a:t>
            </a:r>
          </a:p>
          <a:p>
            <a:pPr lvl="1"/>
            <a:r>
              <a:rPr lang="en-US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characteristic lesion is </a:t>
            </a:r>
            <a:r>
              <a:rPr lang="en-US" altLang="en-US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“WRIST DROP”</a:t>
            </a:r>
          </a:p>
          <a:p>
            <a:pPr lvl="1"/>
            <a:r>
              <a:rPr lang="en-US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Inability to extend </a:t>
            </a:r>
            <a:r>
              <a:rPr lang="en-US" altLang="en-US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WRIST and metacarpophalangeal joint</a:t>
            </a:r>
          </a:p>
          <a:p>
            <a:pPr lvl="1"/>
            <a:endParaRPr lang="en-US" alt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r>
              <a:rPr lang="en-US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Sensory </a:t>
            </a:r>
            <a:r>
              <a:rPr lang="en-US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loss –MINIMAL </a:t>
            </a:r>
            <a:r>
              <a:rPr lang="en-US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–</a:t>
            </a:r>
            <a:endParaRPr lang="en-US" altLang="en-US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83" y="287757"/>
            <a:ext cx="1905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06181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48" y="493942"/>
            <a:ext cx="470535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 </a:t>
            </a:r>
          </a:p>
          <a:p>
            <a:r>
              <a:rPr lang="en-US" alt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Applied Anatomy</a:t>
            </a:r>
          </a:p>
          <a:p>
            <a:endParaRPr lang="en-US" altLang="en-US" sz="11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1100" b="1" i="1" dirty="0">
              <a:solidFill>
                <a:srgbClr val="336600"/>
              </a:solidFill>
            </a:endParaRPr>
          </a:p>
          <a:p>
            <a:endParaRPr lang="en-US" sz="1200" b="1" i="1" dirty="0"/>
          </a:p>
          <a:p>
            <a:r>
              <a:rPr lang="en-US" alt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Injury of the radial nerve</a:t>
            </a:r>
          </a:p>
          <a:p>
            <a:pPr lvl="1"/>
            <a:endParaRPr lang="en-US" alt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r>
              <a:rPr lang="en-US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Sensory loss –MINIMAL – </a:t>
            </a:r>
            <a:r>
              <a:rPr lang="en-US" altLang="en-US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WHY??</a:t>
            </a:r>
          </a:p>
          <a:p>
            <a:pPr lvl="1"/>
            <a:endParaRPr lang="en-US" altLang="en-US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dirty="0" smtClean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dirty="0" smtClean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dirty="0" smtClean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dirty="0" smtClean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r>
              <a:rPr lang="en-US" altLang="en-US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Overlapping by the median and ulnar nerves</a:t>
            </a:r>
            <a:endParaRPr lang="en-US" altLang="en-US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8922" t="22222" r="-1160" b="28889"/>
          <a:stretch/>
        </p:blipFill>
        <p:spPr>
          <a:xfrm>
            <a:off x="6248400" y="727398"/>
            <a:ext cx="1524000" cy="2312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1112" r="57766" b="57777"/>
          <a:stretch/>
        </p:blipFill>
        <p:spPr>
          <a:xfrm>
            <a:off x="6324600" y="3316672"/>
            <a:ext cx="2071881" cy="2819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33406" y="1219200"/>
            <a:ext cx="165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Sensory supply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53048" y="4357040"/>
            <a:ext cx="165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Sensory loss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477000" y="1514565"/>
            <a:ext cx="533400" cy="3142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629400" y="4541706"/>
            <a:ext cx="914400" cy="208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71198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48" y="493942"/>
            <a:ext cx="4705352" cy="951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 </a:t>
            </a:r>
          </a:p>
          <a:p>
            <a:r>
              <a:rPr lang="en-US" alt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Applied Anatomy</a:t>
            </a:r>
          </a:p>
          <a:p>
            <a:endParaRPr lang="en-US" altLang="en-US" sz="11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1100" b="1" i="1" dirty="0">
              <a:solidFill>
                <a:srgbClr val="336600"/>
              </a:solidFill>
            </a:endParaRPr>
          </a:p>
          <a:p>
            <a:endParaRPr lang="en-US" sz="1200" b="1" i="1" dirty="0"/>
          </a:p>
          <a:p>
            <a:r>
              <a:rPr lang="en-US" alt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Injury of the </a:t>
            </a:r>
            <a:r>
              <a:rPr 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Deep </a:t>
            </a:r>
            <a:r>
              <a:rPr lang="en-US" sz="2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Branch (Post. interosseous)</a:t>
            </a:r>
          </a:p>
          <a:p>
            <a:r>
              <a:rPr lang="en-US" alt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Causes: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Fractures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of the proximal end of the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radius.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During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dislocation of the radial head.</a:t>
            </a:r>
            <a:endParaRPr lang="en-US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r>
              <a:rPr lang="en-US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Clinical picture</a:t>
            </a:r>
          </a:p>
          <a:p>
            <a:pPr lvl="1"/>
            <a:endParaRPr lang="en-US" b="1" dirty="0" smtClean="0">
              <a:solidFill>
                <a:srgbClr val="C00000"/>
              </a:solidFill>
            </a:endParaRP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“No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wrist </a:t>
            </a:r>
            <a:r>
              <a:rPr lang="en-US" b="1" dirty="0" smtClean="0">
                <a:solidFill>
                  <a:srgbClr val="C00000"/>
                </a:solidFill>
              </a:rPr>
              <a:t>Drop”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sz="1100" dirty="0" smtClean="0">
                <a:solidFill>
                  <a:srgbClr val="7030A0"/>
                </a:solidFill>
              </a:rPr>
              <a:t>{Ref. </a:t>
            </a:r>
            <a:r>
              <a:rPr lang="en-US" sz="1100" dirty="0" err="1" smtClean="0">
                <a:solidFill>
                  <a:srgbClr val="7030A0"/>
                </a:solidFill>
              </a:rPr>
              <a:t>snell</a:t>
            </a:r>
            <a:r>
              <a:rPr lang="en-US" sz="1100" dirty="0" smtClean="0">
                <a:solidFill>
                  <a:srgbClr val="7030A0"/>
                </a:solidFill>
              </a:rPr>
              <a:t> p-539}</a:t>
            </a:r>
            <a:endParaRPr lang="en-US" sz="1100" dirty="0">
              <a:solidFill>
                <a:srgbClr val="7030A0"/>
              </a:solidFill>
            </a:endParaRPr>
          </a:p>
          <a:p>
            <a:pPr lvl="1"/>
            <a:r>
              <a:rPr lang="en-US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Why?</a:t>
            </a:r>
            <a:endParaRPr lang="en-US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r>
              <a:rPr lang="en-US" sz="1600" b="1" dirty="0">
                <a:solidFill>
                  <a:srgbClr val="336600"/>
                </a:solidFill>
              </a:rPr>
              <a:t>The nerve </a:t>
            </a:r>
            <a:r>
              <a:rPr lang="en-US" sz="1600" b="1" dirty="0" smtClean="0">
                <a:solidFill>
                  <a:srgbClr val="336600"/>
                </a:solidFill>
              </a:rPr>
              <a:t>supply to the </a:t>
            </a:r>
            <a:r>
              <a:rPr lang="en-US" sz="1600" b="1" dirty="0">
                <a:solidFill>
                  <a:srgbClr val="336600"/>
                </a:solidFill>
              </a:rPr>
              <a:t>supinator and the extensor carpi </a:t>
            </a:r>
            <a:r>
              <a:rPr lang="en-US" sz="1600" b="1" dirty="0" err="1">
                <a:solidFill>
                  <a:srgbClr val="336600"/>
                </a:solidFill>
              </a:rPr>
              <a:t>radialis</a:t>
            </a:r>
            <a:r>
              <a:rPr lang="en-US" sz="1600" b="1" dirty="0">
                <a:solidFill>
                  <a:srgbClr val="336600"/>
                </a:solidFill>
              </a:rPr>
              <a:t> longus will be undamaged, and because the latter muscle is powerful, it will keep the wrist joint </a:t>
            </a:r>
            <a:r>
              <a:rPr lang="en-US" sz="1600" b="1" dirty="0" smtClean="0">
                <a:solidFill>
                  <a:srgbClr val="336600"/>
                </a:solidFill>
              </a:rPr>
              <a:t>extended -------</a:t>
            </a:r>
            <a:r>
              <a:rPr lang="en-US" sz="1600" b="1" dirty="0" smtClean="0">
                <a:solidFill>
                  <a:srgbClr val="C00000"/>
                </a:solidFill>
              </a:rPr>
              <a:t>No </a:t>
            </a:r>
            <a:r>
              <a:rPr lang="en-US" sz="1600" b="1" dirty="0">
                <a:solidFill>
                  <a:srgbClr val="C00000"/>
                </a:solidFill>
              </a:rPr>
              <a:t>wrist </a:t>
            </a:r>
            <a:r>
              <a:rPr lang="en-US" sz="1600" b="1" dirty="0" smtClean="0">
                <a:solidFill>
                  <a:srgbClr val="C00000"/>
                </a:solidFill>
              </a:rPr>
              <a:t>Drop. </a:t>
            </a:r>
            <a:endParaRPr lang="en-US" sz="1600" b="1" dirty="0">
              <a:solidFill>
                <a:srgbClr val="C00000"/>
              </a:solidFill>
            </a:endParaRPr>
          </a:p>
          <a:p>
            <a:pPr lvl="1"/>
            <a:endParaRPr lang="en-US" alt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r>
              <a:rPr lang="en-US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Sensory loss – </a:t>
            </a:r>
            <a:r>
              <a:rPr lang="en-US" altLang="en-US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Nothing</a:t>
            </a:r>
          </a:p>
          <a:p>
            <a:pPr lvl="1"/>
            <a:endParaRPr lang="en-US" altLang="en-US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dirty="0" smtClean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dirty="0" smtClean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dirty="0" smtClean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dirty="0" smtClean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r>
              <a:rPr lang="en-US" altLang="en-US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Overlapping by the median and ulnar nerves</a:t>
            </a:r>
            <a:endParaRPr lang="en-US" altLang="en-US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8922" t="22222" r="-1160" b="28889"/>
          <a:stretch/>
        </p:blipFill>
        <p:spPr>
          <a:xfrm>
            <a:off x="6248400" y="727398"/>
            <a:ext cx="1524000" cy="2312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1112" r="57766" b="57777"/>
          <a:stretch/>
        </p:blipFill>
        <p:spPr>
          <a:xfrm>
            <a:off x="6324600" y="3316672"/>
            <a:ext cx="2071881" cy="2819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33406" y="1219200"/>
            <a:ext cx="165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Sensory supply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53048" y="4357040"/>
            <a:ext cx="165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Sensory loss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477000" y="1514565"/>
            <a:ext cx="533400" cy="3142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629400" y="4541706"/>
            <a:ext cx="914400" cy="208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42557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28955"/>
            <a:ext cx="6019800" cy="52389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27415" y="1371600"/>
            <a:ext cx="276167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/>
              <a:t>The </a:t>
            </a:r>
            <a:r>
              <a:rPr lang="en-US" sz="2000" dirty="0" smtClean="0"/>
              <a:t>ulnar</a:t>
            </a:r>
            <a:r>
              <a:rPr lang="en-US" sz="2000" dirty="0" smtClean="0"/>
              <a:t> </a:t>
            </a:r>
            <a:r>
              <a:rPr lang="en-US" sz="2000" dirty="0" smtClean="0"/>
              <a:t>nerve </a:t>
            </a:r>
            <a:r>
              <a:rPr lang="en-US" sz="2000" dirty="0" smtClean="0"/>
              <a:t>originates</a:t>
            </a:r>
            <a:r>
              <a:rPr lang="en-US" sz="2000" dirty="0" smtClean="0"/>
              <a:t> </a:t>
            </a:r>
            <a:r>
              <a:rPr lang="en-US" sz="2000" dirty="0" smtClean="0"/>
              <a:t>from the </a:t>
            </a:r>
            <a:r>
              <a:rPr lang="en-US" sz="2000" dirty="0" smtClean="0"/>
              <a:t>C8-T1 nerve roots which form the medial </a:t>
            </a:r>
            <a:r>
              <a:rPr lang="en-US" sz="2000" dirty="0" smtClean="0"/>
              <a:t>cord of the brachial plexus.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4623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94740"/>
            <a:ext cx="47244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  <a:endParaRPr lang="en-US" altLang="en-US" sz="32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altLang="en-US" sz="1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Origin: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7030A0"/>
                </a:solidFill>
              </a:rPr>
              <a:t>Begins in </a:t>
            </a:r>
            <a:r>
              <a:rPr lang="en-US" sz="2000" b="1" i="1" dirty="0">
                <a:solidFill>
                  <a:srgbClr val="7030A0"/>
                </a:solidFill>
              </a:rPr>
              <a:t>the axilla </a:t>
            </a:r>
            <a:endParaRPr lang="en-US" sz="2000" b="1" i="1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336600"/>
                </a:solidFill>
              </a:rPr>
              <a:t>Continuation of the medial cord</a:t>
            </a:r>
            <a:endParaRPr lang="en-US" sz="2000" b="1" i="1" dirty="0">
              <a:solidFill>
                <a:srgbClr val="33660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Supplies:</a:t>
            </a:r>
            <a:endParaRPr lang="en-US" sz="2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/>
              <a:t>Some </a:t>
            </a:r>
            <a:r>
              <a:rPr lang="en-US" sz="1600" b="1" i="1" dirty="0" smtClean="0"/>
              <a:t>flexors muscles on ulnar side of the forearm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 smtClean="0"/>
              <a:t>Most of the intrinsic muscles of the hand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 smtClean="0"/>
              <a:t>Skin of the ulnar one and a half digits </a:t>
            </a:r>
            <a:endParaRPr lang="en-US" sz="1600" b="1" i="1" dirty="0"/>
          </a:p>
          <a:p>
            <a:r>
              <a:rPr lang="en-US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Course: In Arm </a:t>
            </a:r>
            <a:endParaRPr lang="en-US" sz="2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 smtClean="0"/>
              <a:t>Descends </a:t>
            </a:r>
            <a:r>
              <a:rPr lang="en-US" b="1" i="1" dirty="0"/>
              <a:t>along the medial side of the following arteries: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Axillary.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Brachial.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/>
              <a:t>Pierces the Medial Intermuscular Septum.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/>
              <a:t>Passes behind the Medial Epicondyle of the </a:t>
            </a:r>
            <a:r>
              <a:rPr lang="en-US" b="1" i="1" dirty="0" err="1" smtClean="0"/>
              <a:t>humerus</a:t>
            </a:r>
            <a:r>
              <a:rPr lang="en-US" b="1" i="1" dirty="0" smtClean="0"/>
              <a:t> at the elbow.</a:t>
            </a:r>
            <a:endParaRPr lang="en-US" b="1" i="1" dirty="0"/>
          </a:p>
          <a:p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2" descr="C:\Documents and Settings\User\My Documents\Student Gray\7. Upper limb\F66122-007-f067.jpg"/>
          <p:cNvPicPr>
            <a:picLocks noChangeAspect="1" noChangeArrowheads="1"/>
          </p:cNvPicPr>
          <p:nvPr/>
        </p:nvPicPr>
        <p:blipFill>
          <a:blip r:embed="rId3" cstate="print">
            <a:lum bright="-18000" contrast="41000"/>
          </a:blip>
          <a:srcRect b="5499"/>
          <a:stretch>
            <a:fillRect/>
          </a:stretch>
        </p:blipFill>
        <p:spPr bwMode="auto">
          <a:xfrm>
            <a:off x="4876800" y="729575"/>
            <a:ext cx="3657600" cy="4916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9833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472403"/>
            <a:ext cx="37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" name="Picture 2" descr="C:\Documents and Settings\Jamila\My Documents\Student Gray\7. Upper limb\F66122-007-f085.jpg"/>
          <p:cNvPicPr>
            <a:picLocks noChangeAspect="1" noChangeArrowheads="1"/>
          </p:cNvPicPr>
          <p:nvPr/>
        </p:nvPicPr>
        <p:blipFill>
          <a:blip r:embed="rId3" cstate="print">
            <a:lum bright="-22000" contrast="39000"/>
          </a:blip>
          <a:srcRect l="12000" r="12000" b="2763"/>
          <a:stretch>
            <a:fillRect/>
          </a:stretch>
        </p:blipFill>
        <p:spPr bwMode="auto">
          <a:xfrm>
            <a:off x="5334000" y="591880"/>
            <a:ext cx="3035723" cy="5622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Oval Callout 13"/>
          <p:cNvSpPr/>
          <p:nvPr/>
        </p:nvSpPr>
        <p:spPr>
          <a:xfrm rot="21234406">
            <a:off x="382844" y="1295475"/>
            <a:ext cx="4964478" cy="2342459"/>
          </a:xfrm>
          <a:prstGeom prst="wedgeEllipseCallout">
            <a:avLst>
              <a:gd name="adj1" fmla="val 56179"/>
              <a:gd name="adj2" fmla="val 4402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Course</a:t>
            </a:r>
            <a:r>
              <a:rPr lang="en-US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In Forearm </a:t>
            </a:r>
            <a:endParaRPr lang="en-US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b="1" i="1" dirty="0" smtClean="0">
                <a:solidFill>
                  <a:schemeClr val="tx1"/>
                </a:solidFill>
                <a:cs typeface="Aharoni" panose="02010803020104030203" pitchFamily="2" charset="-79"/>
              </a:rPr>
              <a:t>Enters between the two heads of the </a:t>
            </a:r>
            <a:r>
              <a:rPr lang="en-US" b="1" i="1" dirty="0">
                <a:solidFill>
                  <a:schemeClr val="tx1"/>
                </a:solidFill>
              </a:rPr>
              <a:t>Flexor Carpi </a:t>
            </a:r>
            <a:r>
              <a:rPr lang="en-US" b="1" i="1" dirty="0" err="1" smtClean="0">
                <a:solidFill>
                  <a:schemeClr val="tx1"/>
                </a:solidFill>
              </a:rPr>
              <a:t>Ulnaris</a:t>
            </a:r>
            <a:r>
              <a:rPr lang="en-US" b="1" i="1" dirty="0" smtClean="0">
                <a:solidFill>
                  <a:schemeClr val="tx1"/>
                </a:solidFill>
              </a:rPr>
              <a:t> muscle.</a:t>
            </a:r>
            <a:endParaRPr lang="en-US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</a:rPr>
              <a:t>Lies deep to the Flexor Carpi </a:t>
            </a:r>
            <a:r>
              <a:rPr lang="en-US" b="1" i="1" dirty="0" err="1">
                <a:solidFill>
                  <a:schemeClr val="tx1"/>
                </a:solidFill>
              </a:rPr>
              <a:t>Ulnaris</a:t>
            </a:r>
            <a:r>
              <a:rPr lang="en-US" b="1" i="1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</a:rPr>
              <a:t>It is medial to </a:t>
            </a:r>
            <a:r>
              <a:rPr lang="en-US" b="1" i="1" dirty="0">
                <a:solidFill>
                  <a:srgbClr val="FF0000"/>
                </a:solidFill>
              </a:rPr>
              <a:t>Ulnar Artery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96923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0"/>
            <a:ext cx="37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" y="457200"/>
            <a:ext cx="42084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Branches: in the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Forearm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b="1" i="1" dirty="0" smtClean="0">
              <a:solidFill>
                <a:srgbClr val="C00000"/>
              </a:solidFill>
            </a:endParaRPr>
          </a:p>
          <a:p>
            <a:pPr marL="342900" indent="-342900"/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Muscular 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en-US" b="1" i="1" dirty="0"/>
              <a:t>(1 &amp; 1/2 muscles)</a:t>
            </a:r>
          </a:p>
          <a:p>
            <a:pPr marL="342900" indent="-342900"/>
            <a:r>
              <a:rPr lang="en-US" b="1" i="1" dirty="0"/>
              <a:t>	1. Flexor Carpi </a:t>
            </a:r>
            <a:r>
              <a:rPr lang="en-US" b="1" i="1" dirty="0" err="1"/>
              <a:t>Ulnaris</a:t>
            </a:r>
            <a:endParaRPr lang="en-US" b="1" i="1" dirty="0"/>
          </a:p>
          <a:p>
            <a:pPr marL="342900" indent="-342900"/>
            <a:r>
              <a:rPr lang="en-US" b="1" i="1" dirty="0"/>
              <a:t>	2. Medial 1l2 of Flexor </a:t>
            </a:r>
            <a:r>
              <a:rPr lang="en-US" b="1" i="1" dirty="0" err="1"/>
              <a:t>Digitorum</a:t>
            </a:r>
            <a:r>
              <a:rPr lang="en-US" b="1" i="1" dirty="0"/>
              <a:t> </a:t>
            </a:r>
            <a:r>
              <a:rPr lang="en-US" b="1" i="1" dirty="0" err="1" smtClean="0"/>
              <a:t>Profundus</a:t>
            </a:r>
            <a:endParaRPr lang="en-US" b="1" i="1" dirty="0" smtClean="0"/>
          </a:p>
          <a:p>
            <a:pPr marL="342900" indent="-342900"/>
            <a:endParaRPr lang="en-US" b="1" i="1" dirty="0"/>
          </a:p>
          <a:p>
            <a:pPr marL="342900" indent="-342900"/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Articular  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en-US" b="1" i="1" dirty="0"/>
              <a:t>Elbow </a:t>
            </a:r>
            <a:r>
              <a:rPr lang="en-US" b="1" i="1" dirty="0" smtClean="0"/>
              <a:t>joint</a:t>
            </a:r>
          </a:p>
          <a:p>
            <a:pPr marL="342900" indent="-342900"/>
            <a:endParaRPr lang="en-US" b="1" i="1" dirty="0"/>
          </a:p>
          <a:p>
            <a:pPr marL="342900" indent="-342900"/>
            <a:r>
              <a:rPr lang="en-US" b="1" i="1" dirty="0" smtClean="0"/>
              <a:t>The ulnar nerve then travels alongside the ulna bone of the forearm into the wrist.</a:t>
            </a:r>
            <a:endParaRPr lang="en-US" b="1" i="1" dirty="0"/>
          </a:p>
          <a:p>
            <a:pPr marL="342900" indent="-342900"/>
            <a:r>
              <a:rPr lang="en-US" b="1" i="1" dirty="0" smtClean="0"/>
              <a:t>In the lower part of the forearm the ulnar nerve lies lateral to the FCU &amp; medial to ulnar artery.</a:t>
            </a:r>
            <a:endParaRPr lang="en-US" b="1" i="1" dirty="0" smtClean="0"/>
          </a:p>
          <a:p>
            <a:pPr marL="342900" indent="-342900"/>
            <a:endParaRPr lang="en-US" b="1" i="1" dirty="0" smtClean="0"/>
          </a:p>
        </p:txBody>
      </p:sp>
      <p:pic>
        <p:nvPicPr>
          <p:cNvPr id="9" name="Picture 2" descr="C:\Documents and Settings\Jamila\My Documents\Student Gray\7. Upper limb\F66122-007-f086.jpg"/>
          <p:cNvPicPr>
            <a:picLocks noChangeAspect="1" noChangeArrowheads="1"/>
          </p:cNvPicPr>
          <p:nvPr/>
        </p:nvPicPr>
        <p:blipFill>
          <a:blip r:embed="rId3" cstate="print">
            <a:lum bright="-17000" contrast="36000"/>
          </a:blip>
          <a:srcRect l="13725" r="13726" b="2639"/>
          <a:stretch>
            <a:fillRect/>
          </a:stretch>
        </p:blipFill>
        <p:spPr bwMode="auto">
          <a:xfrm>
            <a:off x="5087983" y="81066"/>
            <a:ext cx="2383972" cy="402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Documents and Settings\User\My Documents\My Pictures\Picture24.jpg"/>
          <p:cNvPicPr>
            <a:picLocks noChangeAspect="1" noChangeArrowheads="1"/>
          </p:cNvPicPr>
          <p:nvPr/>
        </p:nvPicPr>
        <p:blipFill>
          <a:blip r:embed="rId4" cstate="print">
            <a:lum bright="-16000" contrast="30000"/>
          </a:blip>
          <a:srcRect l="11086" t="53287" r="3923"/>
          <a:stretch>
            <a:fillRect/>
          </a:stretch>
        </p:blipFill>
        <p:spPr bwMode="auto">
          <a:xfrm>
            <a:off x="6676172" y="4147753"/>
            <a:ext cx="2403473" cy="2208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Documents and Settings\User\My Documents\My Pictures\Picture24.jpg"/>
          <p:cNvPicPr>
            <a:picLocks noChangeAspect="1" noChangeArrowheads="1"/>
          </p:cNvPicPr>
          <p:nvPr/>
        </p:nvPicPr>
        <p:blipFill>
          <a:blip r:embed="rId4" cstate="print">
            <a:lum bright="-14000" contrast="27000"/>
          </a:blip>
          <a:srcRect l="7391" b="53696"/>
          <a:stretch>
            <a:fillRect/>
          </a:stretch>
        </p:blipFill>
        <p:spPr bwMode="auto">
          <a:xfrm>
            <a:off x="4114800" y="4188310"/>
            <a:ext cx="2625538" cy="2221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  <p:sp>
        <p:nvSpPr>
          <p:cNvPr id="13" name="Rectangle 12"/>
          <p:cNvSpPr/>
          <p:nvPr/>
        </p:nvSpPr>
        <p:spPr>
          <a:xfrm>
            <a:off x="76200" y="4658142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</a:rPr>
              <a:t>Cutaneous: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b="1" i="1" dirty="0">
                <a:solidFill>
                  <a:srgbClr val="0033CC"/>
                </a:solidFill>
              </a:rPr>
              <a:t>Dorsal (posterior) cutaneous:</a:t>
            </a:r>
          </a:p>
          <a:p>
            <a:pPr lvl="1"/>
            <a:r>
              <a:rPr lang="en-US" sz="1600" b="1" i="1" dirty="0"/>
              <a:t>	Supplies the skin over the back of 	Medial side of the hand &amp; Medial 	1+1/2 fingers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-US" sz="1600" b="1" i="1" dirty="0">
                <a:solidFill>
                  <a:srgbClr val="0033CC"/>
                </a:solidFill>
              </a:rPr>
              <a:t>Palmar cutaneous:</a:t>
            </a:r>
          </a:p>
          <a:p>
            <a:pPr lvl="1"/>
            <a:r>
              <a:rPr lang="en-US" sz="1600" b="1" i="1" dirty="0"/>
              <a:t>	Supplies the skin over the Medial 	part of the palm.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59574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4444" r="2500"/>
          <a:stretch/>
        </p:blipFill>
        <p:spPr>
          <a:xfrm>
            <a:off x="3832975" y="1518607"/>
            <a:ext cx="5158625" cy="38915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152400"/>
            <a:ext cx="4648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</a:t>
            </a:r>
            <a:r>
              <a:rPr lang="en-US" altLang="en-US" sz="32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Nerve</a:t>
            </a:r>
          </a:p>
          <a:p>
            <a:endParaRPr lang="en-US" altLang="en-US" sz="3200" dirty="0" smtClean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000" b="1" dirty="0">
                <a:cs typeface="Aharoni" panose="02010803020104030203" pitchFamily="2" charset="-79"/>
              </a:rPr>
              <a:t>The ulnar nerve enters the palm of the hand.</a:t>
            </a:r>
          </a:p>
          <a:p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1182" y="2105323"/>
            <a:ext cx="474181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Course: At 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wrist</a:t>
            </a:r>
          </a:p>
          <a:p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Passes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/>
              <a:t>Anterior to Flexor Retinaculum.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/>
              <a:t>Lateral to Pisiform bone.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/>
              <a:t>Medial to Ulnar artery.</a:t>
            </a:r>
          </a:p>
          <a:p>
            <a:endParaRPr lang="en-US" b="1" i="1" dirty="0" smtClean="0"/>
          </a:p>
          <a:p>
            <a:endParaRPr lang="en-US" b="1" i="1" dirty="0"/>
          </a:p>
          <a:p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Divides into :</a:t>
            </a:r>
          </a:p>
          <a:p>
            <a:r>
              <a:rPr lang="en-US" b="1" i="1" dirty="0"/>
              <a:t>Superficial &amp; Deep branches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19293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295400"/>
            <a:ext cx="80010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Objectives</a:t>
            </a:r>
          </a:p>
          <a:p>
            <a:endParaRPr lang="en-US" alt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By the end of </a:t>
            </a:r>
            <a:r>
              <a:rPr lang="en-US" alt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this session we should </a:t>
            </a:r>
            <a:r>
              <a:rPr lang="en-US" alt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be able </a:t>
            </a:r>
            <a:r>
              <a:rPr lang="en-US" alt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to: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Describe </a:t>
            </a: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the anatomy of the radial &amp; ulnar nerves regarding: 	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- Origin,</a:t>
            </a:r>
          </a:p>
          <a:p>
            <a:pPr lvl="1">
              <a:lnSpc>
                <a:spcPct val="150000"/>
              </a:lnSpc>
            </a:pP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	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- Course </a:t>
            </a: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&amp; </a:t>
            </a:r>
            <a:endParaRPr lang="en-US" sz="2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  <a:p>
            <a:pPr lvl="1">
              <a:lnSpc>
                <a:spcPct val="150000"/>
              </a:lnSpc>
            </a:pP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	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- Distribution</a:t>
            </a: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List the branches of the nerves.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Describe the causes and manifestations of nerve injury.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01022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1" y="2768916"/>
            <a:ext cx="3276600" cy="34794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0" t="14705" r="24000" b="8823"/>
          <a:stretch/>
        </p:blipFill>
        <p:spPr>
          <a:xfrm rot="10800000">
            <a:off x="3228703" y="2260600"/>
            <a:ext cx="1600200" cy="231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Documents and Settings\User\My Documents\My Pictures\Picture24.jpg"/>
          <p:cNvPicPr>
            <a:picLocks noChangeAspect="1" noChangeArrowheads="1"/>
          </p:cNvPicPr>
          <p:nvPr/>
        </p:nvPicPr>
        <p:blipFill>
          <a:blip r:embed="rId5" cstate="print">
            <a:lum bright="-14000" contrast="27000"/>
          </a:blip>
          <a:srcRect l="7391" b="53696"/>
          <a:stretch>
            <a:fillRect/>
          </a:stretch>
        </p:blipFill>
        <p:spPr bwMode="auto">
          <a:xfrm>
            <a:off x="5103222" y="764790"/>
            <a:ext cx="3797170" cy="321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6200" y="472403"/>
            <a:ext cx="37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1182" y="1026698"/>
            <a:ext cx="474181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Terminal Branches: Superficial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/>
            <a:endParaRPr lang="en-US" sz="1600" b="1" i="1" dirty="0" smtClean="0">
              <a:solidFill>
                <a:srgbClr val="C00000"/>
              </a:solidFill>
            </a:endParaRPr>
          </a:p>
          <a:p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Muscular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</a:rPr>
              <a:t>Palmaris Brevis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342900" indent="-342900"/>
            <a:r>
              <a:rPr lang="en-US" sz="2400" b="1" i="1" dirty="0"/>
              <a:t>	</a:t>
            </a:r>
            <a:endParaRPr lang="en-US" sz="1600" b="1" i="1" dirty="0"/>
          </a:p>
          <a:p>
            <a:pPr lvl="1"/>
            <a:endParaRPr lang="en-US" b="1" i="1" dirty="0"/>
          </a:p>
          <a:p>
            <a:pPr lvl="1"/>
            <a:endParaRPr lang="en-US" i="1" dirty="0"/>
          </a:p>
          <a:p>
            <a:pPr lvl="1"/>
            <a:endParaRPr lang="en-US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03222" y="4343400"/>
            <a:ext cx="358357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</a:rPr>
              <a:t>Cutaneous:</a:t>
            </a:r>
          </a:p>
          <a:p>
            <a:pPr lvl="1"/>
            <a:r>
              <a:rPr lang="en-US" sz="1600" b="1" i="1" dirty="0"/>
              <a:t>Supplies the skin over the Palmar aspect of the medial 1+ ½ fingers  </a:t>
            </a:r>
            <a:r>
              <a:rPr lang="en-US" sz="1600" b="1" i="1" dirty="0">
                <a:solidFill>
                  <a:schemeClr val="tx2"/>
                </a:solidFill>
              </a:rPr>
              <a:t>(including nail beds).</a:t>
            </a:r>
          </a:p>
          <a:p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7876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165531"/>
            <a:ext cx="6076950" cy="45624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2805" y="356028"/>
            <a:ext cx="37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3829" y="815154"/>
            <a:ext cx="48920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Terminal Branches: Deep Branch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</a:rPr>
              <a:t>Muscular to:</a:t>
            </a:r>
          </a:p>
          <a:p>
            <a:pPr marL="457200" indent="-457200">
              <a:buAutoNum type="arabicPeriod"/>
            </a:pP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Hypothenar Eminence.</a:t>
            </a:r>
          </a:p>
          <a:p>
            <a:pPr marL="457200" indent="-457200">
              <a:buAutoNum type="arabicPeriod"/>
            </a:pP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All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Interossei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(Palmar &amp; Dorsal).</a:t>
            </a:r>
          </a:p>
          <a:p>
            <a:pPr marL="457200" indent="-457200">
              <a:buAutoNum type="arabicPeriod"/>
            </a:pP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1600" b="1" i="1" baseline="30000" dirty="0">
                <a:solidFill>
                  <a:schemeClr val="accent6">
                    <a:lumMod val="50000"/>
                  </a:schemeClr>
                </a:solidFill>
              </a:rPr>
              <a:t>rd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&amp; 4</a:t>
            </a:r>
            <a:r>
              <a:rPr lang="en-US" sz="1600" b="1" i="1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</a:rPr>
              <a:t>( Radial)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</a:rPr>
              <a:t>Lumbricals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Adductor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</a:rPr>
              <a:t>pollicis</a:t>
            </a:r>
            <a:endParaRPr lang="en-US" sz="16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 b="1" i="1" dirty="0"/>
              <a:t> </a:t>
            </a:r>
            <a:r>
              <a:rPr lang="en-US" sz="1600" b="1" i="1" dirty="0" smtClean="0"/>
              <a:t>         (ends by supplying it)</a:t>
            </a:r>
            <a:endParaRPr lang="en-US" sz="1400" b="1" i="1" dirty="0"/>
          </a:p>
          <a:p>
            <a:pPr marL="342900" indent="-342900"/>
            <a:r>
              <a:rPr lang="en-US" sz="2400" b="1" i="1" dirty="0"/>
              <a:t>	</a:t>
            </a:r>
            <a:endParaRPr lang="en-US" sz="1600" b="1" i="1" dirty="0"/>
          </a:p>
          <a:p>
            <a:pPr lvl="1"/>
            <a:endParaRPr lang="en-US" b="1" i="1" dirty="0"/>
          </a:p>
          <a:p>
            <a:pPr lvl="1"/>
            <a:endParaRPr lang="en-US" i="1" dirty="0"/>
          </a:p>
          <a:p>
            <a:pPr lvl="1"/>
            <a:endParaRPr lang="en-US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84121" y="1088515"/>
            <a:ext cx="3583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</a:rPr>
              <a:t>Articular to </a:t>
            </a:r>
            <a:r>
              <a:rPr lang="en-US" sz="2000" b="1" i="1" dirty="0" smtClean="0"/>
              <a:t>Carpal joints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96200" y="3838988"/>
            <a:ext cx="19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467600" y="4319907"/>
            <a:ext cx="914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86400" y="5040868"/>
            <a:ext cx="19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00"/>
                </a:solidFill>
              </a:rPr>
              <a:t>2</a:t>
            </a:r>
            <a:endParaRPr lang="en-US" dirty="0">
              <a:solidFill>
                <a:srgbClr val="3366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715000" y="5410200"/>
            <a:ext cx="1981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96200" y="5334000"/>
            <a:ext cx="19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5676899" y="5609102"/>
            <a:ext cx="2095501" cy="2969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09800" y="3831364"/>
            <a:ext cx="40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438400" y="4114800"/>
            <a:ext cx="1219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1843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805" y="356028"/>
            <a:ext cx="37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3829" y="815154"/>
            <a:ext cx="489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Summary of main branches</a:t>
            </a:r>
          </a:p>
        </p:txBody>
      </p:sp>
      <p:pic>
        <p:nvPicPr>
          <p:cNvPr id="18" name="Picture 2" descr="C9FF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836925"/>
            <a:ext cx="4619129" cy="519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5264"/>
            <a:ext cx="3068459" cy="5114098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82492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006" y="404232"/>
            <a:ext cx="37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958229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Applied Anatomy</a:t>
            </a:r>
            <a:endParaRPr lang="en-US" altLang="en-US" sz="20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954" y="1524000"/>
            <a:ext cx="45970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Most commonly injured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Behind the elbow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At wrist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The classical sign of a low lesion “CLAW HAND”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Hyperextension of the MCP joints of ring and little fingers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Flexion of the IP joints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lvl="1"/>
            <a:r>
              <a:rPr lang="en-US" b="1" dirty="0" smtClean="0">
                <a:solidFill>
                  <a:srgbClr val="336600"/>
                </a:solidFill>
              </a:rPr>
              <a:t>WHY?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Paralysis of </a:t>
            </a:r>
            <a:r>
              <a:rPr lang="en-US" b="1" dirty="0" err="1" smtClean="0"/>
              <a:t>interossei</a:t>
            </a:r>
            <a:r>
              <a:rPr lang="en-US" b="1" dirty="0" smtClean="0"/>
              <a:t> &amp; </a:t>
            </a:r>
            <a:r>
              <a:rPr lang="en-US" b="1" dirty="0" err="1" smtClean="0"/>
              <a:t>lumbricals</a:t>
            </a:r>
            <a:endParaRPr lang="en-U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Unopposed actions of extensors &amp; FDP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1553" b="58889"/>
          <a:stretch/>
        </p:blipFill>
        <p:spPr>
          <a:xfrm>
            <a:off x="4786994" y="296180"/>
            <a:ext cx="2376680" cy="2819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5" t="9111" r="9644" b="7333"/>
          <a:stretch/>
        </p:blipFill>
        <p:spPr>
          <a:xfrm>
            <a:off x="6683285" y="2147517"/>
            <a:ext cx="1752600" cy="2657168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4921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006" y="404232"/>
            <a:ext cx="37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958229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Applied Anatomy</a:t>
            </a:r>
            <a:endParaRPr lang="en-US" altLang="en-US" sz="20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077" y="1513308"/>
            <a:ext cx="45970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Behind </a:t>
            </a:r>
            <a:r>
              <a:rPr lang="en-US" sz="2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elbow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/>
              <a:t>Atrophy of Ulnar side of forearm.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/>
              <a:t>Flexion of the wrist with Abduction.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/>
              <a:t>Wasting of </a:t>
            </a:r>
            <a:r>
              <a:rPr lang="en-US" sz="2000" b="1" i="1" dirty="0" err="1"/>
              <a:t>Hypothenar</a:t>
            </a:r>
            <a:r>
              <a:rPr lang="en-US" sz="2000" b="1" i="1" dirty="0"/>
              <a:t> Eminence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Claw </a:t>
            </a:r>
            <a:r>
              <a:rPr lang="en-US" sz="2000" b="1" i="1" dirty="0"/>
              <a:t>hand</a:t>
            </a:r>
            <a:r>
              <a:rPr lang="en-US" sz="2000" b="1" i="1" dirty="0" smtClean="0"/>
              <a:t>.</a:t>
            </a:r>
            <a:endParaRPr lang="en-US" sz="2000" b="1" i="1" dirty="0"/>
          </a:p>
        </p:txBody>
      </p:sp>
      <p:pic>
        <p:nvPicPr>
          <p:cNvPr id="11" name="Content Placeholder 4" descr="6D123306"/>
          <p:cNvPicPr>
            <a:picLocks noChangeAspect="1" noChangeArrowheads="1"/>
          </p:cNvPicPr>
          <p:nvPr/>
        </p:nvPicPr>
        <p:blipFill>
          <a:blip r:embed="rId3" cstate="print"/>
          <a:srcRect t="41953" r="67870" b="3470"/>
          <a:stretch>
            <a:fillRect/>
          </a:stretch>
        </p:blipFill>
        <p:spPr>
          <a:xfrm>
            <a:off x="4967072" y="387667"/>
            <a:ext cx="2611643" cy="3190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420077" y="3437992"/>
            <a:ext cx="41447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 </a:t>
            </a:r>
            <a:r>
              <a:rPr lang="en-US" sz="2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elbow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i="1" dirty="0"/>
              <a:t>Claw Hand.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/>
              <a:t>Wasting of Hypothenar Eminence.</a:t>
            </a:r>
          </a:p>
          <a:p>
            <a:endParaRPr lang="en-US" sz="20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5" t="9111" r="9644" b="7333"/>
          <a:stretch/>
        </p:blipFill>
        <p:spPr>
          <a:xfrm>
            <a:off x="5943600" y="3836622"/>
            <a:ext cx="1752600" cy="2657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>
            <a:off x="4276323" y="2038413"/>
            <a:ext cx="2286000" cy="533400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76323" y="2654050"/>
            <a:ext cx="2286000" cy="442868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51956" y="2944061"/>
            <a:ext cx="4348844" cy="4238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45461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5867400"/>
            <a:ext cx="6994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Thanks for Listening</a:t>
            </a:r>
            <a:endParaRPr lang="ar-SA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5080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3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28955"/>
            <a:ext cx="6019800" cy="523892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  <p:sp>
        <p:nvSpPr>
          <p:cNvPr id="6" name="Rectangle 5"/>
          <p:cNvSpPr/>
          <p:nvPr/>
        </p:nvSpPr>
        <p:spPr>
          <a:xfrm>
            <a:off x="6227415" y="1371600"/>
            <a:ext cx="2761673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/>
              <a:t>The radial nerve arises from the posterior cord of the brachial plexus.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6122351" y="3276600"/>
            <a:ext cx="2971800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/>
              <a:t>The radial nerve receives branches from each nerve root from C5-T1.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074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692564"/>
            <a:ext cx="33147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</a:t>
            </a:r>
            <a:endParaRPr lang="en-US" altLang="en-US" sz="3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alt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Origin:</a:t>
            </a:r>
          </a:p>
          <a:p>
            <a:r>
              <a:rPr lang="en-US" sz="2000" b="1" i="1" dirty="0" smtClean="0"/>
              <a:t>One of the five branches of the Posterior </a:t>
            </a:r>
            <a:r>
              <a:rPr lang="en-US" sz="2000" b="1" i="1" dirty="0"/>
              <a:t>cord of the brachial plexus </a:t>
            </a:r>
            <a:endParaRPr lang="en-US" sz="2000" b="1" i="1" dirty="0" smtClean="0"/>
          </a:p>
          <a:p>
            <a:r>
              <a:rPr lang="en-US" sz="2000" b="1" i="1" dirty="0" smtClean="0">
                <a:solidFill>
                  <a:srgbClr val="7030A0"/>
                </a:solidFill>
              </a:rPr>
              <a:t>Begins in </a:t>
            </a:r>
            <a:r>
              <a:rPr lang="en-US" sz="2000" b="1" i="1" dirty="0">
                <a:solidFill>
                  <a:srgbClr val="7030A0"/>
                </a:solidFill>
              </a:rPr>
              <a:t>the axilla </a:t>
            </a:r>
            <a:endParaRPr lang="en-US" sz="2000" b="1" i="1" dirty="0" smtClean="0">
              <a:solidFill>
                <a:srgbClr val="7030A0"/>
              </a:solidFill>
            </a:endParaRPr>
          </a:p>
          <a:p>
            <a:r>
              <a:rPr lang="en-US" sz="2000" b="1" i="1" dirty="0" smtClean="0">
                <a:solidFill>
                  <a:srgbClr val="336600"/>
                </a:solidFill>
              </a:rPr>
              <a:t>the </a:t>
            </a:r>
            <a:r>
              <a:rPr lang="en-US" sz="2000" b="1" i="1" dirty="0">
                <a:solidFill>
                  <a:srgbClr val="336600"/>
                </a:solidFill>
              </a:rPr>
              <a:t>largest </a:t>
            </a:r>
            <a:r>
              <a:rPr lang="en-US" sz="2000" b="1" i="1" dirty="0" smtClean="0">
                <a:solidFill>
                  <a:srgbClr val="336600"/>
                </a:solidFill>
              </a:rPr>
              <a:t>branch</a:t>
            </a:r>
            <a:endParaRPr lang="en-US" sz="2000" b="1" i="1" dirty="0">
              <a:solidFill>
                <a:srgbClr val="33660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Supplies: </a:t>
            </a:r>
          </a:p>
          <a:p>
            <a:endParaRPr lang="en-US" sz="2000" b="1" i="1" dirty="0" smtClean="0"/>
          </a:p>
          <a:p>
            <a:r>
              <a:rPr lang="en-US" sz="2000" b="1" i="1" dirty="0" smtClean="0"/>
              <a:t>Nerve of the extensor compartment </a:t>
            </a:r>
          </a:p>
          <a:p>
            <a:r>
              <a:rPr lang="en-US" sz="2000" b="1" i="1" dirty="0" smtClean="0"/>
              <a:t>Muscles </a:t>
            </a:r>
            <a:r>
              <a:rPr lang="en-US" sz="2000" b="1" i="1" dirty="0"/>
              <a:t>of  the posterior compartment of the arm &amp; the fore arm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2" descr="C:\Documents and Settings\Jamila\My Documents\Student Gray\7. Upper limb\F66122-007-f055.jpg"/>
          <p:cNvPicPr>
            <a:picLocks noChangeAspect="1" noChangeArrowheads="1"/>
          </p:cNvPicPr>
          <p:nvPr/>
        </p:nvPicPr>
        <p:blipFill>
          <a:blip r:embed="rId3" cstate="print"/>
          <a:srcRect b="2703"/>
          <a:stretch>
            <a:fillRect/>
          </a:stretch>
        </p:blipFill>
        <p:spPr bwMode="auto">
          <a:xfrm>
            <a:off x="4076700" y="737911"/>
            <a:ext cx="48387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365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In </a:t>
            </a:r>
            <a:r>
              <a:rPr lang="en-US" sz="2400" b="1" dirty="0" smtClean="0">
                <a:solidFill>
                  <a:srgbClr val="002060"/>
                </a:solidFill>
              </a:rPr>
              <a:t>the Axilla</a:t>
            </a:r>
            <a:endParaRPr lang="en-US" sz="2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3" descr="C9FF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4177" y="493942"/>
            <a:ext cx="4116694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1257" y="1219200"/>
            <a:ext cx="42345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The radial </a:t>
            </a:r>
            <a:r>
              <a:rPr lang="en-US" dirty="0" smtClean="0"/>
              <a:t>nerve lies posterior to the axillary artery.</a:t>
            </a:r>
          </a:p>
          <a:p>
            <a:endParaRPr lang="en-US" dirty="0" smtClean="0"/>
          </a:p>
          <a:p>
            <a:r>
              <a:rPr lang="en-US" dirty="0" smtClean="0"/>
              <a:t>The radial nerve continuous into the posterior compartment of the arm. </a:t>
            </a:r>
          </a:p>
          <a:p>
            <a:endParaRPr lang="en-US" dirty="0"/>
          </a:p>
          <a:p>
            <a:r>
              <a:rPr lang="en-US" dirty="0" smtClean="0"/>
              <a:t>The radial nerve then gives three branches </a:t>
            </a:r>
          </a:p>
          <a:p>
            <a:r>
              <a:rPr lang="en-US" dirty="0" smtClean="0"/>
              <a:t>in the axilla: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38862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smtClean="0">
                <a:solidFill>
                  <a:srgbClr val="336600"/>
                </a:solidFill>
              </a:rPr>
              <a:t>Cutaneous</a:t>
            </a:r>
            <a:r>
              <a:rPr lang="en-US" b="1" i="1" dirty="0">
                <a:solidFill>
                  <a:srgbClr val="336600"/>
                </a:solidFill>
              </a:rPr>
              <a:t>:</a:t>
            </a:r>
          </a:p>
          <a:p>
            <a:r>
              <a:rPr lang="en-US" b="1" i="1" dirty="0"/>
              <a:t>Posterior cutaneous nerve of arm.</a:t>
            </a:r>
          </a:p>
          <a:p>
            <a:r>
              <a:rPr lang="en-US" b="1" i="1" dirty="0">
                <a:solidFill>
                  <a:srgbClr val="336600"/>
                </a:solidFill>
              </a:rPr>
              <a:t>Muscular:</a:t>
            </a:r>
          </a:p>
          <a:p>
            <a:r>
              <a:rPr lang="en-US" b="1" i="1" dirty="0"/>
              <a:t>Long  &amp; Medial Heads of Triceps</a:t>
            </a:r>
            <a:r>
              <a:rPr lang="en-US" b="1" i="1" dirty="0" smtClean="0"/>
              <a:t>.</a:t>
            </a:r>
          </a:p>
          <a:p>
            <a:endParaRPr lang="en-US" b="1" i="1" dirty="0"/>
          </a:p>
          <a:p>
            <a:r>
              <a:rPr lang="en-US" dirty="0" smtClean="0"/>
              <a:t>The radial nerve next travels through the triangular interval with the </a:t>
            </a:r>
            <a:r>
              <a:rPr lang="en-US" dirty="0" err="1" smtClean="0"/>
              <a:t>profunda</a:t>
            </a:r>
            <a:r>
              <a:rPr lang="en-US" dirty="0" smtClean="0"/>
              <a:t> </a:t>
            </a:r>
            <a:r>
              <a:rPr lang="en-US" dirty="0" err="1" smtClean="0"/>
              <a:t>brachi</a:t>
            </a:r>
            <a:r>
              <a:rPr lang="en-US" dirty="0" smtClean="0"/>
              <a:t> artery posteriorly.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79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48" y="152400"/>
            <a:ext cx="447675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</a:t>
            </a:r>
            <a:endParaRPr lang="en-US" altLang="en-US" sz="3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In </a:t>
            </a:r>
            <a:r>
              <a:rPr lang="en-US" sz="2800" b="1" dirty="0">
                <a:solidFill>
                  <a:srgbClr val="002060"/>
                </a:solidFill>
              </a:rPr>
              <a:t>the Arm</a:t>
            </a:r>
            <a:endParaRPr lang="en-US" sz="28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000" i="1" dirty="0" smtClean="0"/>
              <a:t>It </a:t>
            </a:r>
            <a:r>
              <a:rPr lang="en-US" sz="2000" i="1" dirty="0" smtClean="0"/>
              <a:t>winds around </a:t>
            </a:r>
            <a:r>
              <a:rPr lang="en-US" sz="2000" i="1" dirty="0"/>
              <a:t>the back of the arm in the Spiral Groove on the back of the humerus between the heads of the triceps. </a:t>
            </a:r>
            <a:endParaRPr lang="en-US" sz="2000" i="1" dirty="0" smtClean="0"/>
          </a:p>
          <a:p>
            <a:endParaRPr lang="en-US" sz="2000" i="1" dirty="0"/>
          </a:p>
          <a:p>
            <a:r>
              <a:rPr lang="en-US" sz="2000" b="1" i="1" dirty="0"/>
              <a:t>In the spiral groove, the nerve is accompanied </a:t>
            </a:r>
            <a:r>
              <a:rPr lang="en-US" sz="2000" b="1" i="1" dirty="0">
                <a:solidFill>
                  <a:srgbClr val="FF0000"/>
                </a:solidFill>
              </a:rPr>
              <a:t>by the </a:t>
            </a:r>
            <a:r>
              <a:rPr lang="en-US" sz="2000" b="1" i="1" dirty="0" err="1">
                <a:solidFill>
                  <a:srgbClr val="FF0000"/>
                </a:solidFill>
              </a:rPr>
              <a:t>Profunda</a:t>
            </a:r>
            <a:r>
              <a:rPr lang="en-US" sz="2000" b="1" i="1" dirty="0">
                <a:solidFill>
                  <a:srgbClr val="FF0000"/>
                </a:solidFill>
              </a:rPr>
              <a:t> Vessels</a:t>
            </a:r>
            <a:r>
              <a:rPr lang="en-US" sz="2000" b="1" i="1" dirty="0"/>
              <a:t>, and it lies directly </a:t>
            </a:r>
            <a:r>
              <a:rPr lang="en-US" sz="2000" b="1" i="1" dirty="0">
                <a:solidFill>
                  <a:srgbClr val="7030A0"/>
                </a:solidFill>
              </a:rPr>
              <a:t>in contact with the shaft of the humerus </a:t>
            </a:r>
            <a:r>
              <a:rPr lang="en-US" sz="2000" b="1" i="1" dirty="0"/>
              <a:t>(</a:t>
            </a:r>
            <a:r>
              <a:rPr lang="en-US" sz="2000" b="1" i="1" dirty="0">
                <a:solidFill>
                  <a:srgbClr val="C00000"/>
                </a:solidFill>
              </a:rPr>
              <a:t>a Dangerous Position). </a:t>
            </a:r>
            <a:endParaRPr lang="en-US" sz="2000" b="1" i="1" dirty="0" smtClean="0">
              <a:solidFill>
                <a:srgbClr val="C00000"/>
              </a:solidFill>
            </a:endParaRPr>
          </a:p>
          <a:p>
            <a:endParaRPr lang="en-US" sz="2000" b="1" i="1" dirty="0">
              <a:solidFill>
                <a:srgbClr val="C00000"/>
              </a:solidFill>
            </a:endParaRPr>
          </a:p>
          <a:p>
            <a:r>
              <a:rPr lang="en-US" sz="2000" i="1" dirty="0">
                <a:solidFill>
                  <a:srgbClr val="336600"/>
                </a:solidFill>
              </a:rPr>
              <a:t>Cutaneous:</a:t>
            </a:r>
          </a:p>
          <a:p>
            <a:pPr marL="342900" indent="-342900">
              <a:buAutoNum type="arabicPeriod"/>
            </a:pPr>
            <a:r>
              <a:rPr lang="en-US" sz="2000" i="1" dirty="0"/>
              <a:t>Lower lateral cutaneous nerve of arm.</a:t>
            </a:r>
          </a:p>
          <a:p>
            <a:pPr marL="342900" indent="-342900">
              <a:buAutoNum type="arabicPeriod"/>
            </a:pPr>
            <a:r>
              <a:rPr lang="en-US" sz="2000" i="1" dirty="0"/>
              <a:t>Posterior cutaneous nerve of forearm</a:t>
            </a:r>
            <a:r>
              <a:rPr lang="en-US" sz="2000" i="1" dirty="0" smtClean="0"/>
              <a:t>.</a:t>
            </a:r>
            <a:endParaRPr lang="en-US" sz="2000" i="1" dirty="0">
              <a:solidFill>
                <a:srgbClr val="336600"/>
              </a:solidFill>
            </a:endParaRPr>
          </a:p>
          <a:p>
            <a:r>
              <a:rPr lang="en-US" sz="2000" i="1" dirty="0">
                <a:solidFill>
                  <a:srgbClr val="336600"/>
                </a:solidFill>
              </a:rPr>
              <a:t>Muscular:</a:t>
            </a:r>
          </a:p>
          <a:p>
            <a:pPr marL="342900" indent="-342900"/>
            <a:r>
              <a:rPr lang="en-US" sz="2000" i="1" dirty="0" smtClean="0"/>
              <a:t>3. Lateral </a:t>
            </a:r>
            <a:r>
              <a:rPr lang="en-US" sz="2000" i="1" dirty="0"/>
              <a:t>&amp; </a:t>
            </a:r>
            <a:r>
              <a:rPr lang="en-US" sz="2000" i="1" dirty="0" smtClean="0"/>
              <a:t>4. Medial </a:t>
            </a:r>
            <a:r>
              <a:rPr lang="en-US" sz="2000" i="1" dirty="0"/>
              <a:t>heads of triceps.</a:t>
            </a:r>
          </a:p>
          <a:p>
            <a:pPr marL="342900" indent="-342900"/>
            <a:r>
              <a:rPr lang="en-US" sz="2000" i="1" dirty="0"/>
              <a:t>Anconeus.</a:t>
            </a:r>
          </a:p>
          <a:p>
            <a:endParaRPr lang="en-US" sz="2000" b="1" i="1" dirty="0"/>
          </a:p>
          <a:p>
            <a:endParaRPr lang="en-US" sz="2000" b="1" i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3" descr="C9FF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8706" y="493942"/>
            <a:ext cx="4116694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00916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48" y="493942"/>
            <a:ext cx="45529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</a:t>
            </a:r>
            <a:endParaRPr lang="en-US" altLang="en-US" sz="3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In </a:t>
            </a:r>
            <a:r>
              <a:rPr lang="en-US" sz="2800" b="1" dirty="0">
                <a:solidFill>
                  <a:srgbClr val="002060"/>
                </a:solidFill>
              </a:rPr>
              <a:t>the </a:t>
            </a:r>
            <a:r>
              <a:rPr lang="en-US" sz="2800" b="1" dirty="0" smtClean="0">
                <a:solidFill>
                  <a:srgbClr val="002060"/>
                </a:solidFill>
              </a:rPr>
              <a:t>Forearm</a:t>
            </a:r>
            <a:endParaRPr lang="en-US" sz="28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b="1" i="1" dirty="0"/>
          </a:p>
          <a:p>
            <a:r>
              <a:rPr lang="en-US" sz="2000" i="1" dirty="0" smtClean="0"/>
              <a:t>It </a:t>
            </a:r>
            <a:r>
              <a:rPr lang="en-US" sz="2000" i="1" dirty="0"/>
              <a:t>pierces the Lateral Intermuscular </a:t>
            </a:r>
            <a:r>
              <a:rPr lang="en-US" sz="2000" i="1" dirty="0" smtClean="0"/>
              <a:t>septum &amp; enters the ant. </a:t>
            </a:r>
            <a:r>
              <a:rPr lang="en-US" sz="2000" i="1" dirty="0" smtClean="0"/>
              <a:t>compartment</a:t>
            </a:r>
            <a:r>
              <a:rPr lang="en-US" sz="2000" i="1" dirty="0" smtClean="0"/>
              <a:t> of the arm (7.5 cm) above elbow joint.</a:t>
            </a:r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  <p:sp>
        <p:nvSpPr>
          <p:cNvPr id="7" name="Rectangle 6"/>
          <p:cNvSpPr/>
          <p:nvPr/>
        </p:nvSpPr>
        <p:spPr>
          <a:xfrm>
            <a:off x="228600" y="297180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i="1" dirty="0"/>
              <a:t>Descends in front of the Lateral Epicondyle. </a:t>
            </a:r>
            <a:endParaRPr lang="en-US" sz="2000" i="1" dirty="0" smtClean="0"/>
          </a:p>
          <a:p>
            <a:endParaRPr lang="en-US" sz="2000" i="1" dirty="0"/>
          </a:p>
          <a:p>
            <a:r>
              <a:rPr lang="en-US" sz="2000" i="1" dirty="0"/>
              <a:t>Passes forward into the Cubital Fossa</a:t>
            </a:r>
          </a:p>
          <a:p>
            <a:r>
              <a:rPr lang="en-US" sz="2000" i="1" dirty="0"/>
              <a:t>Divides into </a:t>
            </a:r>
          </a:p>
          <a:p>
            <a:r>
              <a:rPr lang="en-US" sz="2000" b="1" i="1" dirty="0">
                <a:solidFill>
                  <a:srgbClr val="002060"/>
                </a:solidFill>
              </a:rPr>
              <a:t>1.Superficial branch</a:t>
            </a:r>
          </a:p>
          <a:p>
            <a:pPr lvl="1"/>
            <a:r>
              <a:rPr lang="en-US" sz="2000" b="1" dirty="0"/>
              <a:t>Conti. of the radial nerve</a:t>
            </a:r>
          </a:p>
          <a:p>
            <a:pPr lvl="1"/>
            <a:r>
              <a:rPr lang="en-US" sz="2000" b="1" dirty="0"/>
              <a:t>Purely cutaneous</a:t>
            </a:r>
          </a:p>
          <a:p>
            <a:endParaRPr lang="en-US" sz="2000" b="1" i="1" dirty="0"/>
          </a:p>
          <a:p>
            <a:r>
              <a:rPr lang="en-US" sz="2000" b="1" i="1" dirty="0"/>
              <a:t>2. </a:t>
            </a:r>
            <a:r>
              <a:rPr lang="en-US" sz="2000" b="1" i="1" dirty="0">
                <a:solidFill>
                  <a:srgbClr val="002060"/>
                </a:solidFill>
              </a:rPr>
              <a:t>Deep</a:t>
            </a:r>
            <a:r>
              <a:rPr lang="en-US" sz="2000" b="1" i="1" dirty="0"/>
              <a:t> </a:t>
            </a:r>
            <a:r>
              <a:rPr lang="en-US" sz="2000" b="1" i="1" dirty="0">
                <a:solidFill>
                  <a:srgbClr val="002060"/>
                </a:solidFill>
              </a:rPr>
              <a:t>branch (Post. interosseous)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pic>
        <p:nvPicPr>
          <p:cNvPr id="8" name="Picture 2" descr="C:\Users\galmadani\Desktop\Documents\Documents\Student Gray\7. Upper limb\F66122-007-f086.jpg"/>
          <p:cNvPicPr>
            <a:picLocks noChangeAspect="1" noChangeArrowheads="1"/>
          </p:cNvPicPr>
          <p:nvPr/>
        </p:nvPicPr>
        <p:blipFill>
          <a:blip r:embed="rId3" cstate="print">
            <a:lum bright="-21000" contrast="40000"/>
          </a:blip>
          <a:srcRect l="13405" r="8843" b="3135"/>
          <a:stretch>
            <a:fillRect/>
          </a:stretch>
        </p:blipFill>
        <p:spPr bwMode="auto">
          <a:xfrm>
            <a:off x="4876800" y="304800"/>
            <a:ext cx="3352800" cy="6056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68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hand-wrist\scan0088.jpg"/>
          <p:cNvPicPr>
            <a:picLocks noChangeAspect="1" noChangeArrowheads="1"/>
          </p:cNvPicPr>
          <p:nvPr/>
        </p:nvPicPr>
        <p:blipFill>
          <a:blip r:embed="rId3" cstate="print">
            <a:lum bright="-20000" contrast="41000"/>
          </a:blip>
          <a:srcRect/>
          <a:stretch>
            <a:fillRect/>
          </a:stretch>
        </p:blipFill>
        <p:spPr bwMode="auto">
          <a:xfrm>
            <a:off x="4234832" y="863274"/>
            <a:ext cx="4423665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71448" y="493942"/>
            <a:ext cx="47053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</a:t>
            </a:r>
            <a:endParaRPr lang="en-US" altLang="en-US" sz="3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Branches 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Close </a:t>
            </a:r>
            <a:r>
              <a:rPr lang="en-US" sz="2000" b="1" dirty="0">
                <a:solidFill>
                  <a:srgbClr val="002060"/>
                </a:solidFill>
              </a:rPr>
              <a:t>to Lateral </a:t>
            </a:r>
            <a:r>
              <a:rPr lang="en-US" sz="2000" b="1" dirty="0" smtClean="0">
                <a:solidFill>
                  <a:srgbClr val="002060"/>
                </a:solidFill>
              </a:rPr>
              <a:t>Epicondyle</a:t>
            </a:r>
            <a:r>
              <a:rPr lang="en-US" sz="2000" b="1" dirty="0">
                <a:solidFill>
                  <a:srgbClr val="002060"/>
                </a:solidFill>
              </a:rPr>
              <a:t>: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In the flexor compartment of Arm</a:t>
            </a:r>
            <a:endParaRPr lang="en-US" sz="2000" b="1" dirty="0">
              <a:solidFill>
                <a:srgbClr val="002060"/>
              </a:solidFill>
            </a:endParaRPr>
          </a:p>
          <a:p>
            <a:endParaRPr lang="en-US" sz="2000" b="1" i="1" dirty="0" smtClean="0">
              <a:solidFill>
                <a:srgbClr val="336600"/>
              </a:solidFill>
            </a:endParaRPr>
          </a:p>
          <a:p>
            <a:r>
              <a:rPr lang="en-US" sz="2000" b="1" i="1" dirty="0" smtClean="0">
                <a:solidFill>
                  <a:srgbClr val="336600"/>
                </a:solidFill>
              </a:rPr>
              <a:t>Muscular</a:t>
            </a:r>
            <a:r>
              <a:rPr lang="en-US" sz="2000" b="1" i="1" dirty="0">
                <a:solidFill>
                  <a:srgbClr val="336600"/>
                </a:solidFill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/>
              <a:t>Brachialis.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 err="1" smtClean="0"/>
              <a:t>Brachioradialis</a:t>
            </a:r>
            <a:r>
              <a:rPr lang="en-US" sz="2000" b="1" i="1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/>
              <a:t>Extensor carpi </a:t>
            </a:r>
            <a:r>
              <a:rPr lang="en-US" sz="2000" b="1" i="1" dirty="0" err="1"/>
              <a:t>radialis</a:t>
            </a:r>
            <a:r>
              <a:rPr lang="en-US" sz="2000" b="1" i="1" dirty="0"/>
              <a:t> longus. </a:t>
            </a:r>
            <a:endParaRPr lang="en-US" sz="2000" b="1" i="1" dirty="0" smtClean="0"/>
          </a:p>
          <a:p>
            <a:pPr lvl="0"/>
            <a:endParaRPr lang="en-US" sz="2000" b="1" i="1" dirty="0"/>
          </a:p>
          <a:p>
            <a:pPr lvl="0"/>
            <a:r>
              <a:rPr lang="en-US" sz="2000" b="1" i="1" dirty="0" smtClean="0">
                <a:solidFill>
                  <a:srgbClr val="336600"/>
                </a:solidFill>
              </a:rPr>
              <a:t>Articular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to </a:t>
            </a:r>
            <a:r>
              <a:rPr lang="en-US" sz="2000" b="1" i="1" dirty="0"/>
              <a:t>the elbow joint</a:t>
            </a:r>
          </a:p>
          <a:p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12478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50399"/>
            <a:ext cx="401955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</a:t>
            </a:r>
            <a:endParaRPr lang="en-US" altLang="en-US" sz="3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Terminal Branches </a:t>
            </a:r>
          </a:p>
          <a:p>
            <a:r>
              <a:rPr lang="en-US" sz="2400" b="1" dirty="0" smtClean="0"/>
              <a:t>Superficial </a:t>
            </a:r>
            <a:r>
              <a:rPr lang="en-US" sz="2400" b="1" dirty="0"/>
              <a:t>Branch </a:t>
            </a:r>
            <a:endParaRPr lang="en-US" sz="2400" b="1" dirty="0" smtClean="0"/>
          </a:p>
          <a:p>
            <a:endParaRPr lang="en-US" sz="24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Conti</a:t>
            </a:r>
            <a:r>
              <a:rPr lang="en-US" b="1" dirty="0"/>
              <a:t>. of the radial nerve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/>
              <a:t>Purely </a:t>
            </a:r>
            <a:r>
              <a:rPr lang="en-US" b="1" dirty="0" smtClean="0"/>
              <a:t>cutaneous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Runs down the flexor comp of the forearm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Winds around the lower end of the radius deep to BR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Crosses the </a:t>
            </a:r>
            <a:r>
              <a:rPr lang="en-US" b="1" dirty="0" err="1" smtClean="0"/>
              <a:t>pollicis</a:t>
            </a:r>
            <a:r>
              <a:rPr lang="en-US" b="1" dirty="0" smtClean="0"/>
              <a:t> muscles to reach the back of the hand.</a:t>
            </a:r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" name="Picture 2" descr="C:\Users\galmadani\Desktop\Documents\Documents\Student Gray\7. Upper limb\F66122-007-f110.jpg"/>
          <p:cNvPicPr>
            <a:picLocks noChangeAspect="1" noChangeArrowheads="1"/>
          </p:cNvPicPr>
          <p:nvPr/>
        </p:nvPicPr>
        <p:blipFill>
          <a:blip r:embed="rId3" cstate="print">
            <a:lum bright="-21000" contrast="40000"/>
          </a:blip>
          <a:srcRect b="6061"/>
          <a:stretch>
            <a:fillRect/>
          </a:stretch>
        </p:blipFill>
        <p:spPr bwMode="auto">
          <a:xfrm>
            <a:off x="3855719" y="3657600"/>
            <a:ext cx="521208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000500" y="426003"/>
            <a:ext cx="4038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Supplies: </a:t>
            </a:r>
            <a:endParaRPr lang="en-US" sz="2000" b="1" dirty="0" smtClean="0"/>
          </a:p>
          <a:p>
            <a:pPr lvl="1"/>
            <a:r>
              <a:rPr lang="en-US" dirty="0" smtClean="0"/>
              <a:t>The superficial radial nerve is a sensory nerve supplying the majority of the dorsum of the hand.</a:t>
            </a:r>
          </a:p>
          <a:p>
            <a:pPr lvl="1"/>
            <a:endParaRPr lang="en-US" dirty="0"/>
          </a:p>
          <a:p>
            <a:pPr marL="1200150" lvl="2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600" b="1" i="1" dirty="0"/>
              <a:t>The skin on the lateral (radial) two and half digits or three and a half of proximal phalanges  </a:t>
            </a:r>
          </a:p>
          <a:p>
            <a:pPr marL="1200150" lvl="2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600" b="1" i="1" dirty="0"/>
              <a:t>The skin of the corresponding half of the hand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82751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2052</TotalTime>
  <Words>1222</Words>
  <Application>Microsoft Office PowerPoint</Application>
  <PresentationFormat>On-screen Show (4:3)</PresentationFormat>
  <Paragraphs>342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Radial &amp; Ulnar Nerves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 Khaled Univercity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Radial &amp; Ulnar Nerves</dc:title>
  <dc:creator>Vohra</dc:creator>
  <cp:lastModifiedBy>Sameera Shahee</cp:lastModifiedBy>
  <cp:revision>246</cp:revision>
  <dcterms:created xsi:type="dcterms:W3CDTF">2011-01-02T11:15:48Z</dcterms:created>
  <dcterms:modified xsi:type="dcterms:W3CDTF">2018-11-20T04:47:57Z</dcterms:modified>
</cp:coreProperties>
</file>