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34" r:id="rId5"/>
    <p:sldId id="335" r:id="rId6"/>
    <p:sldId id="336" r:id="rId7"/>
    <p:sldId id="337" r:id="rId8"/>
    <p:sldId id="338" r:id="rId9"/>
    <p:sldId id="339" r:id="rId10"/>
    <p:sldId id="305" r:id="rId11"/>
    <p:sldId id="318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4" r:id="rId20"/>
    <p:sldId id="319" r:id="rId21"/>
    <p:sldId id="320" r:id="rId22"/>
    <p:sldId id="321" r:id="rId23"/>
    <p:sldId id="323" r:id="rId24"/>
    <p:sldId id="325" r:id="rId25"/>
    <p:sldId id="326" r:id="rId26"/>
    <p:sldId id="313" r:id="rId27"/>
    <p:sldId id="340" r:id="rId28"/>
    <p:sldId id="342" r:id="rId29"/>
    <p:sldId id="343" r:id="rId30"/>
    <p:sldId id="344" r:id="rId31"/>
    <p:sldId id="347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AC429D"/>
    <a:srgbClr val="1308A8"/>
    <a:srgbClr val="A20E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86" autoAdjust="0"/>
  </p:normalViewPr>
  <p:slideViewPr>
    <p:cSldViewPr>
      <p:cViewPr>
        <p:scale>
          <a:sx n="97" d="100"/>
          <a:sy n="97" d="100"/>
        </p:scale>
        <p:origin x="-60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33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30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4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18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89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62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68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7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2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72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7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87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08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69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732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693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9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0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68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83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46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46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772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34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0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9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1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2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2ahUKEwjK0ZzV_rzeAhVKTBoKHY1yCh0QjRx6BAgBEAU&amp;url=http://www.ethermag.co/diagram-of-knee-joint-sagittal-view.html&amp;psig=AOvVaw2ZwBEEvE_g4pMkD7pXjw-e&amp;ust=15414981123346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rsitis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2ahUKEwiHw6qM-ezeAhUJCxoKHWUmCdkQjRx6BAgBEAU&amp;url=https://pdubyah.com/2012/06/14/as-i-get-older-the-one-with-the-bakers-cyst/&amp;psig=AOvVaw31FGmbsQ-m582fo_amnwB6&amp;ust=154314564812163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rct=j&amp;q=&amp;esrc=s&amp;source=images&amp;cd=&amp;cad=rja&amp;uact=8&amp;ved=2ahUKEwiMpPaM8L3eAhUN2BoKHa1AB8wQjRx6BAgBEAU&amp;url=https://fineartamerica.com/featured/supra-patellar-bursitis-swollen-right-knee-dr-p-marazziscience-photo-library.html&amp;psig=AOvVaw2SeyJpzz64aMzrI1CYWnx_&amp;ust=154152861935098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rct=j&amp;q=&amp;esrc=s&amp;source=images&amp;cd=&amp;cad=rja&amp;uact=8&amp;ved=2ahUKEwilxNOew6jeAhUC0xoKHYv3BKYQjRx6BAgBEAU&amp;url=https://www.myinnergo.co.uk/blogs/news/17054592-knowing-knees&amp;psig=AOvVaw1DvsW32t5WBgRDWmlsW00U&amp;ust=15407944977105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2ahUKEwi9w4Cm9b3eAhXlzoUKHargC6wQjRx6BAgBEAU&amp;url=http://www.centerworks.com/improving-knee-strength-with-a-2-leg-hamstring-curl-exercise/&amp;psig=AOvVaw3f2SG2T8_3qnXy_QzHkQ5O&amp;ust=15415300972797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ucsonacupuncturist.org/anterolateral-ligament-a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oganatomy.org/projanat/gross/9/seven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uqaaGiL_eAhUH1hoKHfPsBwkQjRx6BAgBEAU&amp;url=https://profeet.co.uk/plus/ankle-range-motion-injuries/&amp;psig=AOvVaw2prvvEGCx0W82cJPTKUKkw&amp;ust=1541569499961372" TargetMode="External"/><Relationship Id="rId2" Type="http://schemas.openxmlformats.org/officeDocument/2006/relationships/hyperlink" Target="https://www.google.com/url?sa=i&amp;rct=j&amp;q=&amp;esrc=s&amp;source=images&amp;cd=&amp;cad=rja&amp;uact=8&amp;ved=2ahUKEwifz6vnh7_eAhUG3RoKHabOC88QjRx6BAgBEAU&amp;url=https://profeet.co.uk/plus/ankle-range-motion-injuries/&amp;psig=AOvVaw1fp16FVeJGAmtmL9jI4vO6&amp;ust=1541569433595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2ahUKEwjG6eW5ib_eAhUNyoUKHdOUDS0QjRx6BAgBEAU&amp;url=https://www.pinterest.com/pin/643944446689454841/&amp;psig=AOvVaw3EHw7AvizDJKycsuyiUKBV&amp;ust=154156975909970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54rrhcLeAhVQ2xoKHVtGAiMQjRx6BAgBEAU&amp;url=https://orthoinfo.aaos.org/en/diseases--conditions/developmental-dislocation-dysplasia-of-the-hip-ddh/&amp;psig=AOvVaw3fQXfPVVrIpRuU-vnMruKs&amp;ust=15416719728704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/url?sa=i&amp;rct=j&amp;q=&amp;esrc=s&amp;source=images&amp;cd=&amp;cad=rja&amp;uact=8&amp;ved=2ahUKEwiT7NTfo8TeAhVDzRoKHV22CcQQjRx6BAgBEAU&amp;url=http://www.5-a-side.com/fitness/guide-to-football-knee-injury/&amp;psig=AOvVaw1YXyz_3-8HbQhrCAL6fkfY&amp;ust=1541748712113620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thamfootcare.com/services/ankle-sprain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2ahUKEwjLg87pv6jeAhVGgxoKHSshAzoQjRx6BAgBEAU&amp;url=https://jogazin.wordpress.com/2013/06/19/ah-ti-kukovi/&amp;psig=AOvVaw1Ohu_Ainjlvk4LDIn8Q7Pi&amp;ust=15407939858130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5715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BY DR.SANAA ALSHAARAWY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HIP JOINT KNEE JOINT 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ANKLE JOINT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44958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15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763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8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8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8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one for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popliteus</a:t>
            </a:r>
            <a:r>
              <a:rPr lang="en-US" sz="2800" b="1" u="sng" dirty="0" smtClean="0">
                <a:solidFill>
                  <a:srgbClr val="7030A0"/>
                </a:solidFill>
              </a:rPr>
              <a:t> tendon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suprapatellar</a:t>
            </a:r>
            <a:r>
              <a:rPr lang="en-US" sz="2800" b="1" u="sng" dirty="0" smtClean="0">
                <a:solidFill>
                  <a:srgbClr val="7030A0"/>
                </a:solidFill>
              </a:rPr>
              <a:t> bursa.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600200"/>
            <a:ext cx="228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2286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3810000"/>
            <a:ext cx="3048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1242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8" t="2931" r="6122" b="14717"/>
          <a:stretch/>
        </p:blipFill>
        <p:spPr bwMode="auto">
          <a:xfrm>
            <a:off x="4571999" y="1143000"/>
            <a:ext cx="3886201" cy="335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0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EXTRA-CAPSULAR LIGAMENTS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medial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dirty="0" smtClean="0">
                <a:solidFill>
                  <a:srgbClr val="0070C0"/>
                </a:solidFill>
              </a:rPr>
              <a:t>to upper part of medial surface of tibia (</a:t>
            </a:r>
            <a:r>
              <a:rPr lang="en-US" sz="2000" b="1" u="sng" dirty="0" smtClean="0">
                <a:solidFill>
                  <a:srgbClr val="0070C0"/>
                </a:solidFill>
              </a:rPr>
              <a:t>firmly attached to </a:t>
            </a:r>
            <a:r>
              <a:rPr lang="en-US" sz="2000" b="1" dirty="0" smtClean="0">
                <a:solidFill>
                  <a:srgbClr val="0070C0"/>
                </a:solidFill>
              </a:rPr>
              <a:t>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lateral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dirty="0" smtClean="0">
                <a:solidFill>
                  <a:srgbClr val="0070C0"/>
                </a:solidFill>
              </a:rPr>
              <a:t>to head of fibula (</a:t>
            </a:r>
            <a:r>
              <a:rPr lang="en-US" sz="2000" b="1" u="sng" dirty="0" smtClean="0">
                <a:solidFill>
                  <a:srgbClr val="0070C0"/>
                </a:solidFill>
              </a:rPr>
              <a:t>separated from </a:t>
            </a:r>
            <a:r>
              <a:rPr lang="en-US" sz="2000" b="1" dirty="0" smtClean="0">
                <a:solidFill>
                  <a:srgbClr val="0070C0"/>
                </a:solidFill>
              </a:rPr>
              <a:t>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810000" y="3886200"/>
            <a:ext cx="304800" cy="2286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3048000"/>
            <a:ext cx="3048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124200"/>
            <a:ext cx="304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27432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305800" y="3048000"/>
            <a:ext cx="304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41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7526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886200" cy="5943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Each meniscus is attached by anterior &amp; posterior horns into </a:t>
            </a:r>
            <a:r>
              <a:rPr lang="en-US" sz="2400" b="1" dirty="0" smtClean="0">
                <a:solidFill>
                  <a:srgbClr val="A20E7B"/>
                </a:solidFill>
              </a:rPr>
              <a:t>upper surface of tibia.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 outer surface of </a:t>
            </a:r>
            <a:r>
              <a:rPr lang="en-US" sz="2400" b="1" dirty="0" smtClean="0">
                <a:solidFill>
                  <a:srgbClr val="00B050"/>
                </a:solidFill>
              </a:rPr>
              <a:t>medial meniscus </a:t>
            </a:r>
            <a:r>
              <a:rPr lang="en-US" sz="2400" b="1" dirty="0" smtClean="0">
                <a:solidFill>
                  <a:srgbClr val="0070C0"/>
                </a:solidFill>
              </a:rPr>
              <a:t>is also </a:t>
            </a:r>
            <a:r>
              <a:rPr lang="en-US" sz="2400" b="1" u="sng" dirty="0" smtClean="0">
                <a:solidFill>
                  <a:srgbClr val="0070C0"/>
                </a:solidFill>
              </a:rPr>
              <a:t>attached to </a:t>
            </a:r>
            <a:r>
              <a:rPr lang="en-US" sz="2400" b="1" dirty="0" smtClean="0">
                <a:solidFill>
                  <a:srgbClr val="0070C0"/>
                </a:solidFill>
              </a:rPr>
              <a:t>capsule &amp; medial collateral ligament: so; </a:t>
            </a:r>
            <a:r>
              <a:rPr lang="en-US" sz="2400" b="1" i="1" dirty="0" smtClean="0">
                <a:solidFill>
                  <a:srgbClr val="FF0000"/>
                </a:solidFill>
              </a:rPr>
              <a:t>medial meniscus is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less mobile </a:t>
            </a:r>
            <a:r>
              <a:rPr lang="en-US" sz="2400" b="1" i="1" dirty="0" smtClean="0">
                <a:solidFill>
                  <a:srgbClr val="FF0000"/>
                </a:solidFill>
              </a:rPr>
              <a:t>&amp;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more liable to be injured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deepen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serve as cushions between tibia &amp; femur.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007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5257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They are 2 C-shaped plates of fibro-cartilage.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05800" y="1905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00600" y="3048000"/>
            <a:ext cx="3048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3056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321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0"/>
            <a:ext cx="719184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762000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POSTERIOR CRUCIATE LIGAMENTS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43400"/>
            <a:ext cx="8527014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of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of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posterior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anterior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5800" y="1676400"/>
            <a:ext cx="381000" cy="381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2800" y="17526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10200" y="1905000"/>
            <a:ext cx="3810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57" r="31758" b="76385"/>
          <a:stretch>
            <a:fillRect/>
          </a:stretch>
        </p:blipFill>
        <p:spPr>
          <a:xfrm>
            <a:off x="228600" y="1420812"/>
            <a:ext cx="4263507" cy="28733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7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303" b="77629"/>
          <a:stretch>
            <a:fillRect/>
          </a:stretch>
        </p:blipFill>
        <p:spPr bwMode="auto">
          <a:xfrm>
            <a:off x="4800600" y="1420812"/>
            <a:ext cx="4113213" cy="287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rsa"/>
          <p:cNvPicPr>
            <a:picLocks noChangeAspect="1" noChangeArrowheads="1"/>
          </p:cNvPicPr>
          <p:nvPr/>
        </p:nvPicPr>
        <p:blipFill>
          <a:blip r:embed="rId2" cstate="print"/>
          <a:srcRect b="11125"/>
          <a:stretch>
            <a:fillRect/>
          </a:stretch>
        </p:blipFill>
        <p:spPr bwMode="auto">
          <a:xfrm>
            <a:off x="1071538" y="642918"/>
            <a:ext cx="4953000" cy="3386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BURSAE RELATED TO KNEE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33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femur &amp; quadriceps tendon,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synovial membrane of knee joint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(Clinical importance?)---It is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commonly inflamed bursa </a:t>
            </a:r>
            <a:r>
              <a:rPr lang="en-US" sz="2000" b="1" dirty="0" smtClean="0"/>
              <a:t>leads to </a:t>
            </a:r>
            <a:r>
              <a:rPr lang="en-US" sz="2000" b="1" dirty="0" smtClean="0">
                <a:hlinkClick r:id="rId3" tooltip="Bursitis"/>
              </a:rPr>
              <a:t>bursitis</a:t>
            </a:r>
            <a:r>
              <a:rPr lang="en-US" sz="2000" b="1" dirty="0" smtClean="0"/>
              <a:t>.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patella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tibia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ligamentum</a:t>
            </a:r>
            <a:r>
              <a:rPr lang="en-US" sz="2000" b="1" dirty="0" smtClean="0">
                <a:solidFill>
                  <a:srgbClr val="0070C0"/>
                </a:solidFill>
              </a:rPr>
              <a:t> patella.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 (not shown):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 &amp; capsule,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 synovial membrane of knee joint.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86380" y="1463978"/>
            <a:ext cx="381000" cy="10763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214942" y="2214554"/>
            <a:ext cx="304800" cy="1524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572132" y="3357562"/>
            <a:ext cx="2286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357818" y="3071810"/>
            <a:ext cx="3048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نتيجة بحث الصور عن ‪suprapatellar bursiti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3"/>
            <a:ext cx="3000364" cy="30003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314324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Bursitis</a:t>
            </a:r>
            <a:endParaRPr lang="en-US" dirty="0">
              <a:solidFill>
                <a:srgbClr val="1308A8"/>
              </a:solidFill>
            </a:endParaRPr>
          </a:p>
        </p:txBody>
      </p:sp>
      <p:pic>
        <p:nvPicPr>
          <p:cNvPr id="16388" name="Picture 4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14357"/>
            <a:ext cx="2928926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214422"/>
            <a:ext cx="3857652" cy="428628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smtClean="0">
                <a:solidFill>
                  <a:srgbClr val="0070C0"/>
                </a:solidFill>
              </a:rPr>
              <a:t>hamstring muscles : </a:t>
            </a:r>
            <a:r>
              <a:rPr lang="en-US" b="1" dirty="0" smtClean="0">
                <a:solidFill>
                  <a:srgbClr val="AC429D"/>
                </a:solidFill>
              </a:rPr>
              <a:t>biceps </a:t>
            </a:r>
            <a:r>
              <a:rPr lang="en-US" b="1" dirty="0" err="1" smtClean="0">
                <a:solidFill>
                  <a:srgbClr val="AC429D"/>
                </a:solidFill>
              </a:rPr>
              <a:t>femoris</a:t>
            </a:r>
            <a:r>
              <a:rPr lang="en-US" b="1" dirty="0" smtClean="0">
                <a:solidFill>
                  <a:srgbClr val="AC429D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AC429D"/>
                </a:solidFill>
              </a:rPr>
              <a:t>popliteus</a:t>
            </a:r>
            <a:r>
              <a:rPr lang="en-US" b="1" dirty="0" smtClean="0">
                <a:solidFill>
                  <a:srgbClr val="AC429D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 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416425" cy="2171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نتيجة بحث الصور عن ‪hamstring muscle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14842" cy="2400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3857652" cy="40005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 :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0070C0"/>
                </a:solidFill>
              </a:rPr>
              <a:t>Slight Lateral rotation of tibia (or medial rotation of femur</a:t>
            </a:r>
            <a:r>
              <a:rPr lang="en-US" sz="2900" b="1" dirty="0" smtClean="0">
                <a:solidFill>
                  <a:srgbClr val="0070C0"/>
                </a:solidFill>
              </a:rPr>
              <a:t> due to the shape of </a:t>
            </a:r>
            <a:r>
              <a:rPr lang="en-US" sz="2900" b="1" dirty="0" err="1" smtClean="0">
                <a:solidFill>
                  <a:srgbClr val="0070C0"/>
                </a:solidFill>
              </a:rPr>
              <a:t>condyles</a:t>
            </a:r>
            <a:r>
              <a:rPr lang="en-US" sz="3800" b="1" dirty="0" smtClean="0">
                <a:solidFill>
                  <a:srgbClr val="0070C0"/>
                </a:solidFill>
              </a:rPr>
              <a:t>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end of extension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Results mainly by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tension of anterior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In locked knee</a:t>
            </a:r>
            <a:r>
              <a:rPr lang="en-US" sz="3800" b="1" dirty="0" smtClean="0">
                <a:solidFill>
                  <a:srgbClr val="0070C0"/>
                </a:solidFill>
              </a:rPr>
              <a:t>, all ligaments become tight.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0070C0"/>
                </a:solidFill>
              </a:rPr>
              <a:t>Medial rotation of tibia (lateral rotation of femur),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beginning of flexion.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Performed by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Popliteus</a:t>
            </a:r>
            <a:r>
              <a:rPr lang="en-US" sz="3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  <p:pic>
        <p:nvPicPr>
          <p:cNvPr id="9222" name="Picture 6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2571768" cy="1909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5357818" y="1714488"/>
            <a:ext cx="45719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00760" y="2000240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786446" y="178592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نتيجة بحث الصور عن ‪locking and unlocking of knee joint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14752"/>
            <a:ext cx="1214446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667000"/>
            <a:ext cx="62536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Apply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36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3600" b="1" i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895600"/>
            <a:ext cx="479490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3050"/>
            <a:ext cx="8382000" cy="6413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86868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the </a:t>
            </a:r>
            <a:r>
              <a:rPr lang="en-US" sz="2400" b="1" dirty="0" smtClean="0">
                <a:solidFill>
                  <a:srgbClr val="FF0000"/>
                </a:solidFill>
              </a:rPr>
              <a:t>lower end of tibia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medial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</a:rPr>
              <a:t>lateral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762000"/>
            <a:ext cx="4419600" cy="274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ligaments.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86152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Initiated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soleus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Maintained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Assisted</a:t>
            </a:r>
            <a:r>
              <a:rPr lang="en-US" b="1" dirty="0" smtClean="0">
                <a:solidFill>
                  <a:srgbClr val="0070C0"/>
                </a:solidFill>
              </a:rPr>
              <a:t> by other muscles in </a:t>
            </a:r>
            <a:r>
              <a:rPr lang="en-US" b="1" u="sng" dirty="0" smtClean="0">
                <a:solidFill>
                  <a:srgbClr val="0070C0"/>
                </a:solidFill>
              </a:rPr>
              <a:t>posterior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0070C0"/>
                </a:solidFill>
              </a:rPr>
              <a:t> muscles of </a:t>
            </a:r>
            <a:r>
              <a:rPr lang="en-US" b="1" u="sng" dirty="0" smtClean="0">
                <a:solidFill>
                  <a:srgbClr val="0070C0"/>
                </a:solidFill>
              </a:rPr>
              <a:t>lateral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1308A8"/>
                </a:solidFill>
              </a:rPr>
              <a:t>.</a:t>
            </a:r>
            <a:endParaRPr lang="en-US" b="1" dirty="0">
              <a:solidFill>
                <a:srgbClr val="1308A8"/>
              </a:solidFill>
            </a:endParaRPr>
          </a:p>
        </p:txBody>
      </p:sp>
      <p:sp>
        <p:nvSpPr>
          <p:cNvPr id="2" name="AutoShape 2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859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3335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1950" y="-11811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نتيجة بحث الصور عن ‪dorsiflexion and plantar flexion of foot‬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050"/>
            <a:ext cx="3861445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&amp; EVERSION MOVEMENTS </a:t>
            </a:r>
            <a:r>
              <a:rPr lang="en-US" b="1" dirty="0" smtClean="0">
                <a:solidFill>
                  <a:srgbClr val="0070C0"/>
                </a:solidFill>
              </a:rPr>
              <a:t>occur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talo-calcaneo-navicular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upload.orthobullets.com/topic/7006/images/inversion_eversion_mo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996952"/>
            <a:ext cx="3714776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0826" y="2928934"/>
            <a:ext cx="2500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EVERSION 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928934"/>
            <a:ext cx="24288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INVERSION 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643314"/>
            <a:ext cx="235745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643314"/>
            <a:ext cx="242889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anterior.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posterior.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</a:t>
            </a:r>
            <a:r>
              <a:rPr lang="en-US" b="1" i="1" u="sng" dirty="0" smtClean="0">
                <a:solidFill>
                  <a:srgbClr val="0070C0"/>
                </a:solidFill>
              </a:rPr>
              <a:t>The joint is supplied by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branches</a:t>
            </a:r>
            <a:r>
              <a:rPr lang="en-US" b="1" i="1" dirty="0" smtClean="0">
                <a:solidFill>
                  <a:srgbClr val="0070C0"/>
                </a:solidFill>
              </a:rPr>
              <a:t> from                 </a:t>
            </a:r>
            <a:r>
              <a:rPr lang="en-US" b="1" i="1" u="sng" dirty="0" smtClean="0">
                <a:solidFill>
                  <a:srgbClr val="0070C0"/>
                </a:solidFill>
              </a:rPr>
              <a:t>nerves supplying muscles</a:t>
            </a:r>
            <a:r>
              <a:rPr lang="en-US" b="1" i="1" dirty="0" smtClean="0">
                <a:solidFill>
                  <a:srgbClr val="0070C0"/>
                </a:solidFill>
              </a:rPr>
              <a:t>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17627"/>
            <a:ext cx="4581525" cy="3251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1308A8"/>
                </a:solidFill>
              </a:rPr>
              <a:t>THANK YOU</a:t>
            </a:r>
            <a:endParaRPr lang="en-US" sz="8000" b="1" i="1" dirty="0">
              <a:solidFill>
                <a:srgbClr val="1308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90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909"/>
          <a:stretch>
            <a:fillRect/>
          </a:stretch>
        </p:blipFill>
        <p:spPr>
          <a:xfrm>
            <a:off x="251520" y="1340768"/>
            <a:ext cx="3429000" cy="2719388"/>
          </a:xfrm>
          <a:ln>
            <a:solidFill>
              <a:schemeClr val="tx1"/>
            </a:solidFill>
          </a:ln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341439"/>
            <a:ext cx="5184576" cy="3239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cs typeface="Tahoma" pitchFamily="34" charset="0"/>
              </a:rPr>
              <a:t>It is common after age of (60) years especially in women because of </a:t>
            </a:r>
            <a:r>
              <a:rPr lang="en-US" sz="2800" b="1" dirty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>
                <a:cs typeface="Tahom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results in </a:t>
            </a:r>
            <a:r>
              <a:rPr lang="en-US" sz="2800" b="1" dirty="0">
                <a:solidFill>
                  <a:srgbClr val="C00000"/>
                </a:solidFill>
                <a:cs typeface="Tahoma" pitchFamily="34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femur.</a:t>
            </a:r>
          </a:p>
          <a:p>
            <a:r>
              <a:rPr lang="en-US" dirty="0"/>
              <a:t>Blood supply to femoral </a:t>
            </a:r>
            <a:r>
              <a:rPr lang="en-US" dirty="0" smtClean="0"/>
              <a:t>head;</a:t>
            </a:r>
            <a:r>
              <a:rPr lang="en-US" dirty="0"/>
              <a:t> </a:t>
            </a:r>
            <a:r>
              <a:rPr lang="en-US" dirty="0" smtClean="0"/>
              <a:t>Mainly is</a:t>
            </a:r>
            <a:r>
              <a:rPr lang="en-US" dirty="0"/>
              <a:t> </a:t>
            </a:r>
            <a:r>
              <a:rPr lang="en-US" dirty="0">
                <a:solidFill>
                  <a:srgbClr val="C00000"/>
                </a:solidFill>
              </a:rPr>
              <a:t>medial </a:t>
            </a:r>
            <a:r>
              <a:rPr lang="en-US" dirty="0" smtClean="0">
                <a:solidFill>
                  <a:srgbClr val="C00000"/>
                </a:solidFill>
              </a:rPr>
              <a:t>femoral circumflex.</a:t>
            </a:r>
          </a:p>
          <a:p>
            <a:r>
              <a:rPr lang="en-US" b="1" dirty="0" smtClean="0"/>
              <a:t>Displacement </a:t>
            </a:r>
            <a:r>
              <a:rPr lang="en-US" b="1" dirty="0"/>
              <a:t>of femoral neck fracture </a:t>
            </a:r>
            <a:r>
              <a:rPr lang="en-US" dirty="0"/>
              <a:t>will </a:t>
            </a:r>
            <a:r>
              <a:rPr lang="en-US" b="1" dirty="0"/>
              <a:t>disrupt the blood supply</a:t>
            </a:r>
            <a:r>
              <a:rPr lang="en-US" dirty="0"/>
              <a:t> and </a:t>
            </a:r>
            <a:r>
              <a:rPr lang="en-US" b="1" u="sng" dirty="0"/>
              <a:t>cause </a:t>
            </a:r>
            <a:r>
              <a:rPr lang="en-US" dirty="0"/>
              <a:t>an </a:t>
            </a:r>
            <a:r>
              <a:rPr lang="en-US" dirty="0" err="1">
                <a:solidFill>
                  <a:srgbClr val="C00000"/>
                </a:solidFill>
              </a:rPr>
              <a:t>intracapsular</a:t>
            </a:r>
            <a:r>
              <a:rPr lang="en-US" dirty="0">
                <a:solidFill>
                  <a:srgbClr val="C00000"/>
                </a:solidFill>
              </a:rPr>
              <a:t> hematoma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89330"/>
            <a:ext cx="65527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Tahoma" pitchFamily="34" charset="0"/>
              </a:rPr>
              <a:t>     Fracture 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neck of the femur</a:t>
            </a:r>
            <a:endParaRPr lang="en-US" sz="3600" dirty="0"/>
          </a:p>
        </p:txBody>
      </p:sp>
      <p:pic>
        <p:nvPicPr>
          <p:cNvPr id="6" name="Picture 2" descr="https://upload.orthobullets.com/topic/1037/images/femoral neck blood suppl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926"/>
            <a:ext cx="3456384" cy="2702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143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79"/>
          <a:stretch>
            <a:fillRect/>
          </a:stretch>
        </p:blipFill>
        <p:spPr>
          <a:xfrm>
            <a:off x="467544" y="1628800"/>
            <a:ext cx="3600400" cy="2664296"/>
          </a:xfrm>
          <a:ln>
            <a:solidFill>
              <a:schemeClr val="tx1"/>
            </a:solidFill>
          </a:ln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More common in girls and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adduct the thigh.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Tahoma" pitchFamily="34" charset="0"/>
              </a:rPr>
              <a:t>The upper lip of the acetabulum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fails to develop</a:t>
            </a:r>
            <a:r>
              <a:rPr lang="en-US" sz="2800" dirty="0" smtClean="0">
                <a:cs typeface="Tahoma" pitchFamily="34" charset="0"/>
              </a:rPr>
              <a:t> adequately.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head of the femur rides up out </a:t>
            </a:r>
            <a:r>
              <a:rPr lang="en-US" sz="2800" dirty="0" smtClean="0">
                <a:cs typeface="Tahoma" pitchFamily="34" charset="0"/>
              </a:rPr>
              <a:t>of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acetabulum </a:t>
            </a:r>
            <a:r>
              <a:rPr lang="en-US" sz="2800" dirty="0" smtClean="0">
                <a:cs typeface="Tahoma" pitchFamily="34" charset="0"/>
              </a:rPr>
              <a:t>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26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8641"/>
            <a:ext cx="2808312" cy="3888432"/>
          </a:xfrm>
          <a:ln>
            <a:solidFill>
              <a:schemeClr val="tx1"/>
            </a:solidFill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0"/>
            <a:ext cx="4906962" cy="4679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 Hip Dislocation: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is 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common in motor vehicle accidents </a:t>
            </a:r>
            <a:r>
              <a:rPr lang="en-US" sz="2800" dirty="0" smtClean="0">
                <a:cs typeface="Tahoma" pitchFamily="34" charset="0"/>
              </a:rPr>
              <a:t>when the thigh is flexed and adducted.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b="1" dirty="0" smtClean="0">
                <a:cs typeface="Tahoma" pitchFamily="34" charset="0"/>
              </a:rPr>
              <a:t>dislocation </a:t>
            </a:r>
            <a:r>
              <a:rPr lang="en-US" sz="2800" dirty="0" smtClean="0">
                <a:cs typeface="Tahoma" pitchFamily="34" charset="0"/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</a:t>
            </a:r>
            <a:r>
              <a:rPr lang="en-US" sz="2800" b="1" dirty="0" smtClean="0">
                <a:cs typeface="Tahoma" pitchFamily="34" charset="0"/>
              </a:rPr>
              <a:t>injured.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cs typeface="Tahoma" pitchFamily="34" charset="0"/>
            </a:endParaRPr>
          </a:p>
        </p:txBody>
      </p:sp>
      <p:pic>
        <p:nvPicPr>
          <p:cNvPr id="2050" name="Picture 2" descr="نتيجة بحث الصور عن ‪hip joint dislocation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024336" cy="2045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35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Knee joint injury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4892179" cy="53553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20E7B"/>
                </a:solidFill>
              </a:rPr>
              <a:t>1. Meniscal tears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pieces of cartilage can tear suddenly during sporting </a:t>
            </a:r>
            <a:r>
              <a:rPr lang="en-US" dirty="0" smtClean="0"/>
              <a:t>activities; </a:t>
            </a:r>
            <a:r>
              <a:rPr lang="en-US" dirty="0">
                <a:solidFill>
                  <a:srgbClr val="FF0000"/>
                </a:solidFill>
              </a:rPr>
              <a:t>With a sudden meniscus tear, </a:t>
            </a:r>
            <a:r>
              <a:rPr lang="en-US" dirty="0"/>
              <a:t>a pop may be heard or felt in the </a:t>
            </a:r>
            <a:r>
              <a:rPr lang="en-US" dirty="0" smtClean="0"/>
              <a:t>knee.</a:t>
            </a:r>
            <a:r>
              <a:rPr lang="en-US" dirty="0"/>
              <a:t> </a:t>
            </a:r>
            <a:r>
              <a:rPr lang="en-US" dirty="0" smtClean="0"/>
              <a:t>They </a:t>
            </a:r>
            <a:r>
              <a:rPr lang="en-US" dirty="0"/>
              <a:t>may also tear slowly due to </a:t>
            </a:r>
            <a:r>
              <a:rPr lang="en-US" dirty="0" smtClean="0"/>
              <a:t>aging (</a:t>
            </a:r>
            <a:r>
              <a:rPr lang="en-US" dirty="0">
                <a:solidFill>
                  <a:srgbClr val="FF0000"/>
                </a:solidFill>
              </a:rPr>
              <a:t>degenerative meniscus </a:t>
            </a:r>
            <a:r>
              <a:rPr lang="en-US" dirty="0" smtClean="0">
                <a:solidFill>
                  <a:srgbClr val="FF0000"/>
                </a:solidFill>
              </a:rPr>
              <a:t>tear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A20E7B"/>
                </a:solidFill>
              </a:rPr>
              <a:t>2. Anterior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Injuries to the ACL can be </a:t>
            </a:r>
            <a:r>
              <a:rPr lang="en-US" dirty="0">
                <a:solidFill>
                  <a:srgbClr val="FF0000"/>
                </a:solidFill>
              </a:rPr>
              <a:t>serious and require surgery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grade 1 sprain is a mild injury to the ACL, while a grade 3 refers to a complete tear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1308A8"/>
                </a:solidFill>
              </a:rPr>
              <a:t>Causes : </a:t>
            </a:r>
            <a:r>
              <a:rPr lang="en-US" dirty="0" smtClean="0"/>
              <a:t>sports as in </a:t>
            </a:r>
            <a:r>
              <a:rPr lang="en-US" dirty="0" smtClean="0">
                <a:solidFill>
                  <a:srgbClr val="1308A8"/>
                </a:solidFill>
              </a:rPr>
              <a:t>Football</a:t>
            </a:r>
            <a:r>
              <a:rPr lang="en-US" dirty="0" smtClean="0"/>
              <a:t>; Improperly </a:t>
            </a:r>
            <a:r>
              <a:rPr lang="en-US" dirty="0"/>
              <a:t>landing from a </a:t>
            </a:r>
            <a:r>
              <a:rPr lang="en-US" dirty="0">
                <a:solidFill>
                  <a:srgbClr val="1308A8"/>
                </a:solidFill>
              </a:rPr>
              <a:t>jump</a:t>
            </a:r>
            <a:r>
              <a:rPr lang="en-US" dirty="0"/>
              <a:t> or </a:t>
            </a:r>
            <a:r>
              <a:rPr lang="en-US" dirty="0">
                <a:solidFill>
                  <a:srgbClr val="1308A8"/>
                </a:solidFill>
              </a:rPr>
              <a:t>quickly changing the </a:t>
            </a:r>
            <a:r>
              <a:rPr lang="en-US" dirty="0" smtClean="0">
                <a:solidFill>
                  <a:srgbClr val="1308A8"/>
                </a:solidFill>
              </a:rPr>
              <a:t>direction.</a:t>
            </a:r>
            <a:endParaRPr lang="en-US" dirty="0">
              <a:solidFill>
                <a:srgbClr val="1308A8"/>
              </a:solidFill>
            </a:endParaRPr>
          </a:p>
          <a:p>
            <a:r>
              <a:rPr lang="en-US" b="1" dirty="0" smtClean="0">
                <a:solidFill>
                  <a:srgbClr val="A20E7B"/>
                </a:solidFill>
              </a:rPr>
              <a:t>3. Posterior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 injury to the posterior cruciate </a:t>
            </a:r>
            <a:r>
              <a:rPr lang="en-US" dirty="0">
                <a:solidFill>
                  <a:srgbClr val="FF0000"/>
                </a:solidFill>
              </a:rPr>
              <a:t>requires powerful force while the knee is in a bent position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</a:t>
            </a:r>
            <a:r>
              <a:rPr lang="en-US" dirty="0" smtClean="0"/>
              <a:t>happens </a:t>
            </a:r>
            <a:r>
              <a:rPr lang="en-US" dirty="0">
                <a:solidFill>
                  <a:srgbClr val="FF0000"/>
                </a:solidFill>
              </a:rPr>
              <a:t>when someone falls hard onto a bent knee </a:t>
            </a:r>
            <a:r>
              <a:rPr lang="en-US" dirty="0"/>
              <a:t>or is in an </a:t>
            </a:r>
            <a:r>
              <a:rPr lang="en-US" dirty="0" smtClean="0">
                <a:solidFill>
                  <a:srgbClr val="FF0000"/>
                </a:solidFill>
              </a:rPr>
              <a:t>accident.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نتيجة بحث الصور عن ‪kne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793802" cy="30289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19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/>
              <a:t>What </a:t>
            </a:r>
            <a:r>
              <a:rPr lang="en-US" sz="3600" b="1" smtClean="0"/>
              <a:t>are Kinds </a:t>
            </a:r>
            <a:r>
              <a:rPr lang="en-US" sz="3600" b="1" dirty="0"/>
              <a:t>of Ankle </a:t>
            </a:r>
            <a:r>
              <a:rPr lang="en-US" sz="3600" b="1" dirty="0" smtClean="0"/>
              <a:t>Injuries?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4176464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Ankle </a:t>
            </a:r>
            <a:r>
              <a:rPr lang="en-US" b="1" dirty="0" smtClean="0">
                <a:solidFill>
                  <a:srgbClr val="FF0000"/>
                </a:solidFill>
              </a:rPr>
              <a:t>injuries </a:t>
            </a:r>
            <a:r>
              <a:rPr lang="en-US" b="1" dirty="0">
                <a:solidFill>
                  <a:srgbClr val="FF0000"/>
                </a:solidFill>
              </a:rPr>
              <a:t>are </a:t>
            </a:r>
            <a:r>
              <a:rPr lang="en-US" b="1" dirty="0"/>
              <a:t>Sprains, Strains, and </a:t>
            </a:r>
            <a:r>
              <a:rPr lang="en-US" b="1" dirty="0" smtClean="0"/>
              <a:t>Fracture; That affect </a:t>
            </a:r>
            <a:r>
              <a:rPr lang="en-US" b="1" dirty="0" smtClean="0">
                <a:solidFill>
                  <a:srgbClr val="FF0000"/>
                </a:solidFill>
              </a:rPr>
              <a:t>bone</a:t>
            </a:r>
            <a:r>
              <a:rPr lang="en-US" b="1" dirty="0">
                <a:solidFill>
                  <a:srgbClr val="FF0000"/>
                </a:solidFill>
              </a:rPr>
              <a:t>, ligament, or </a:t>
            </a:r>
            <a:r>
              <a:rPr lang="en-US" b="1" dirty="0" smtClean="0">
                <a:solidFill>
                  <a:srgbClr val="FF0000"/>
                </a:solidFill>
              </a:rPr>
              <a:t>tendon.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</a:t>
            </a:r>
            <a:r>
              <a:rPr lang="en-US" b="1" dirty="0">
                <a:solidFill>
                  <a:srgbClr val="1308A8"/>
                </a:solidFill>
              </a:rPr>
              <a:t>sprain </a:t>
            </a:r>
            <a:r>
              <a:rPr lang="en-US" dirty="0"/>
              <a:t>is </a:t>
            </a:r>
            <a:r>
              <a:rPr lang="en-US" dirty="0" smtClean="0"/>
              <a:t>a common sports injury, but can also happen any time a sudden twist displaces the ankle joint.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sprain </a:t>
            </a:r>
            <a:r>
              <a:rPr lang="en-US" dirty="0" smtClean="0"/>
              <a:t>is the </a:t>
            </a:r>
            <a:r>
              <a:rPr lang="en-US" dirty="0"/>
              <a:t>term that describes damage to </a:t>
            </a:r>
            <a:r>
              <a:rPr lang="en-US" b="1" dirty="0">
                <a:solidFill>
                  <a:srgbClr val="FF0000"/>
                </a:solidFill>
              </a:rPr>
              <a:t>ligaments </a:t>
            </a:r>
            <a:r>
              <a:rPr lang="en-US" dirty="0"/>
              <a:t>when they are stretched beyond their normal range of </a:t>
            </a:r>
            <a:r>
              <a:rPr lang="en-US" dirty="0" smtClean="0"/>
              <a:t>motion. It </a:t>
            </a:r>
            <a:r>
              <a:rPr lang="en-US" dirty="0"/>
              <a:t>ranged from mild </a:t>
            </a:r>
            <a:r>
              <a:rPr lang="en-US" dirty="0" smtClean="0"/>
              <a:t>to </a:t>
            </a:r>
            <a:r>
              <a:rPr lang="en-US" dirty="0"/>
              <a:t>a complete tear or rupture.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strain </a:t>
            </a:r>
            <a:r>
              <a:rPr lang="en-US" dirty="0"/>
              <a:t>refers to damage to </a:t>
            </a:r>
            <a:r>
              <a:rPr lang="en-US" b="1" dirty="0">
                <a:solidFill>
                  <a:srgbClr val="FF0000"/>
                </a:solidFill>
              </a:rPr>
              <a:t>muscles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tendons </a:t>
            </a:r>
            <a:r>
              <a:rPr lang="en-US" dirty="0"/>
              <a:t>as a result of being pulled or stretched too far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fracture </a:t>
            </a:r>
            <a:r>
              <a:rPr lang="en-US" dirty="0"/>
              <a:t>describes a break in one or more of 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bones </a:t>
            </a:r>
            <a:r>
              <a:rPr lang="en-US" dirty="0" smtClean="0"/>
              <a:t>in the ankle joint.</a:t>
            </a:r>
            <a:endParaRPr lang="en-US" dirty="0"/>
          </a:p>
        </p:txBody>
      </p:sp>
      <p:pic>
        <p:nvPicPr>
          <p:cNvPr id="1026" name="Picture 2" descr="نتيجة بحث الصور عن ‪ankl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484784"/>
            <a:ext cx="3860998" cy="38862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445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It is a </a:t>
            </a:r>
            <a:r>
              <a:rPr lang="en-US" sz="2800" b="1" u="sng" dirty="0" smtClean="0">
                <a:solidFill>
                  <a:srgbClr val="0070C0"/>
                </a:solidFill>
              </a:rPr>
              <a:t>synovial,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femur.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27081" cy="4572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696200" y="2667000"/>
            <a:ext cx="2286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1816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6769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3400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Iliofemoral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 </a:t>
            </a:r>
            <a:r>
              <a:rPr lang="en-US" sz="2000" b="1" dirty="0" smtClean="0">
                <a:solidFill>
                  <a:srgbClr val="0070C0"/>
                </a:solidFill>
              </a:rPr>
              <a:t>Y-shaped strong ligament, anterior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extension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Pubofemoral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err="1" smtClean="0">
                <a:solidFill>
                  <a:srgbClr val="0070C0"/>
                </a:solidFill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</a:rPr>
              <a:t>-inferior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abduction &amp; lateral rotation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Ischiofemoral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posterior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medial rotation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rot="10800000">
            <a:off x="3657600" y="4038600"/>
            <a:ext cx="228600" cy="595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62300" y="3467100"/>
            <a:ext cx="30480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162300" y="4000500"/>
            <a:ext cx="6096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733800"/>
            <a:ext cx="4572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14800" y="2667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43000" y="4800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62600" y="4953000"/>
            <a:ext cx="304800" cy="38100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562" y="4857760"/>
            <a:ext cx="8907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</a:t>
            </a:r>
            <a:r>
              <a:rPr lang="en-US" sz="2000" b="1" dirty="0" smtClean="0">
                <a:solidFill>
                  <a:srgbClr val="0070C0"/>
                </a:solidFill>
              </a:rPr>
              <a:t>fibro-cartilaginous collar attached to margins of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acetabulum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to increase its depth for better retaining of head of femur </a:t>
            </a:r>
            <a:r>
              <a:rPr lang="en-US" sz="1400" b="1" dirty="0" smtClean="0"/>
              <a:t>(it is completed inferiorly by    transverse ligament).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acetabular ligament:</a:t>
            </a:r>
            <a:r>
              <a:rPr lang="en-US" sz="2000" b="1" dirty="0" smtClean="0">
                <a:solidFill>
                  <a:srgbClr val="0070C0"/>
                </a:solidFill>
              </a:rPr>
              <a:t> converts acetabular notch into foramen </a:t>
            </a:r>
            <a:r>
              <a:rPr lang="en-US" sz="1600" b="1" dirty="0" smtClean="0">
                <a:solidFill>
                  <a:srgbClr val="0070C0"/>
                </a:solidFill>
              </a:rPr>
              <a:t>(acetabular foramen) </a:t>
            </a:r>
            <a:r>
              <a:rPr lang="en-US" sz="2000" b="1" dirty="0" smtClean="0">
                <a:solidFill>
                  <a:srgbClr val="0070C0"/>
                </a:solidFill>
              </a:rPr>
              <a:t>through which pass acetabular vessels.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femoral head: </a:t>
            </a:r>
            <a:r>
              <a:rPr lang="en-US" sz="2000" b="1" dirty="0" smtClean="0">
                <a:solidFill>
                  <a:srgbClr val="0070C0"/>
                </a:solidFill>
              </a:rPr>
              <a:t>carries vessels to head of femur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862229" cy="348616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2971800" y="15240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14414" y="4214818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71934" y="4214818"/>
            <a:ext cx="3810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334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Iliopsoas</a:t>
            </a:r>
            <a:r>
              <a:rPr lang="en-US" sz="2400" b="1" dirty="0" smtClean="0">
                <a:solidFill>
                  <a:srgbClr val="00B050"/>
                </a:solidFill>
              </a:rPr>
              <a:t> (mainly), </a:t>
            </a:r>
            <a:r>
              <a:rPr lang="en-US" sz="24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pectineus</a:t>
            </a:r>
            <a:r>
              <a:rPr lang="en-US" sz="2400" b="1" dirty="0" smtClean="0">
                <a:solidFill>
                  <a:srgbClr val="0070C0"/>
                </a:solidFill>
              </a:rPr>
              <a:t>, rectus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sz="2400" b="1" dirty="0" smtClean="0">
                <a:solidFill>
                  <a:srgbClr val="0070C0"/>
                </a:solidFill>
              </a:rPr>
              <a:t> Hamstrings (mainly),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B05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sz="2400" b="1" dirty="0" smtClean="0">
                <a:solidFill>
                  <a:srgbClr val="0070C0"/>
                </a:solidFill>
              </a:rPr>
              <a:t> Adductors, </a:t>
            </a:r>
            <a:r>
              <a:rPr lang="en-US" sz="2400" b="1" dirty="0" err="1" smtClean="0">
                <a:solidFill>
                  <a:srgbClr val="0070C0"/>
                </a:solidFill>
              </a:rPr>
              <a:t>gracilis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quadratus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piriformis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obturator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externus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internus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3434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61382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291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b="1" i="1" dirty="0" smtClean="0">
                <a:solidFill>
                  <a:srgbClr val="0070C0"/>
                </a:solidFill>
              </a:rPr>
              <a:t>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i="1" dirty="0" smtClean="0">
                <a:solidFill>
                  <a:srgbClr val="0070C0"/>
                </a:solidFill>
              </a:rPr>
              <a:t> of knee joint, its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&amp; intra-capsular ligaments.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important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1500</Words>
  <Application>Microsoft Office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 * HIP JOINT KNEE JOINT  * ANKLE JOINT </vt:lpstr>
      <vt:lpstr>Slide 2</vt:lpstr>
      <vt:lpstr>OBJECTIVES</vt:lpstr>
      <vt:lpstr>TYPES &amp; ARTICULAR SURFACES</vt:lpstr>
      <vt:lpstr>LIGAMENTS (3 Extracapsular)</vt:lpstr>
      <vt:lpstr>LIGAMENTS (3 Intracapsular)</vt:lpstr>
      <vt:lpstr>MOVEMENTS</vt:lpstr>
      <vt:lpstr>Slide 8</vt:lpstr>
      <vt:lpstr>OBJECTIVES</vt:lpstr>
      <vt:lpstr>TYPES &amp; ARTICULAR SURFACES</vt:lpstr>
      <vt:lpstr>Slide 11</vt:lpstr>
      <vt:lpstr>Slide 12</vt:lpstr>
      <vt:lpstr>INTRA-CAPSULAR LIGAMENTS</vt:lpstr>
      <vt:lpstr>Slide 14</vt:lpstr>
      <vt:lpstr>Slide 15</vt:lpstr>
      <vt:lpstr>MOVEMENTS</vt:lpstr>
      <vt:lpstr>MOVEMENTS (cont’d)</vt:lpstr>
      <vt:lpstr>Slide 18</vt:lpstr>
      <vt:lpstr>OBJECTIVES</vt:lpstr>
      <vt:lpstr>TYPES &amp; ARTICULAR SURFACES</vt:lpstr>
      <vt:lpstr>LIGAMENTS</vt:lpstr>
      <vt:lpstr>MOVEMENTS</vt:lpstr>
      <vt:lpstr>N.B.</vt:lpstr>
      <vt:lpstr>NERVE SUPPLY</vt:lpstr>
      <vt:lpstr>THANK YOU</vt:lpstr>
      <vt:lpstr>Slide 26</vt:lpstr>
      <vt:lpstr>DISLOCATION OF HIP JOINT</vt:lpstr>
      <vt:lpstr>Slide 28</vt:lpstr>
      <vt:lpstr>Knee joint injury</vt:lpstr>
      <vt:lpstr> What are Kinds of Ankle Injuries?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user</cp:lastModifiedBy>
  <cp:revision>375</cp:revision>
  <dcterms:created xsi:type="dcterms:W3CDTF">2010-01-27T08:25:16Z</dcterms:created>
  <dcterms:modified xsi:type="dcterms:W3CDTF">2018-11-24T15:34:57Z</dcterms:modified>
</cp:coreProperties>
</file>