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6"/>
  </p:notesMasterIdLst>
  <p:sldIdLst>
    <p:sldId id="256" r:id="rId4"/>
    <p:sldId id="304" r:id="rId5"/>
    <p:sldId id="303" r:id="rId6"/>
    <p:sldId id="257" r:id="rId7"/>
    <p:sldId id="310" r:id="rId8"/>
    <p:sldId id="311" r:id="rId9"/>
    <p:sldId id="297" r:id="rId10"/>
    <p:sldId id="305" r:id="rId11"/>
    <p:sldId id="260" r:id="rId12"/>
    <p:sldId id="259" r:id="rId13"/>
    <p:sldId id="262" r:id="rId14"/>
    <p:sldId id="298" r:id="rId15"/>
    <p:sldId id="263" r:id="rId16"/>
    <p:sldId id="269" r:id="rId17"/>
    <p:sldId id="265" r:id="rId18"/>
    <p:sldId id="280" r:id="rId19"/>
    <p:sldId id="281" r:id="rId20"/>
    <p:sldId id="307" r:id="rId21"/>
    <p:sldId id="285" r:id="rId22"/>
    <p:sldId id="299" r:id="rId23"/>
    <p:sldId id="283" r:id="rId24"/>
    <p:sldId id="289" r:id="rId25"/>
    <p:sldId id="286" r:id="rId26"/>
    <p:sldId id="287" r:id="rId27"/>
    <p:sldId id="288" r:id="rId28"/>
    <p:sldId id="300" r:id="rId29"/>
    <p:sldId id="301" r:id="rId30"/>
    <p:sldId id="302" r:id="rId31"/>
    <p:sldId id="309" r:id="rId32"/>
    <p:sldId id="296" r:id="rId33"/>
    <p:sldId id="308" r:id="rId34"/>
    <p:sldId id="268"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528693"/>
    <a:srgbClr val="9F9F9F"/>
    <a:srgbClr val="3399FF"/>
    <a:srgbClr val="0099FF"/>
    <a:srgbClr val="00CCFF"/>
    <a:srgbClr val="00FF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18/02/1440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ASO: </a:t>
            </a:r>
            <a:r>
              <a:rPr lang="en-US" dirty="0" err="1" smtClean="0"/>
              <a:t>antistreptolysin</a:t>
            </a:r>
            <a:r>
              <a:rPr lang="en-US" dirty="0" smtClean="0"/>
              <a:t> O</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9</a:t>
            </a:fld>
            <a:endParaRPr lang="ar-SA"/>
          </a:p>
        </p:txBody>
      </p:sp>
    </p:spTree>
    <p:extLst>
      <p:ext uri="{BB962C8B-B14F-4D97-AF65-F5344CB8AC3E}">
        <p14:creationId xmlns:p14="http://schemas.microsoft.com/office/powerpoint/2010/main" val="243086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22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18/02/1440</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18/02/1440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18/02/1440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18/02/1440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10/28/2018</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10/28/2018</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10/28/2018</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10/28/2018</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10/28/2018</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10/28/2018</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10/28/2018</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18/02/1440</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10/28/2018</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10/28/2018</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10/28/2018</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10/28/2018</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18/02/1440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18/02/1440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18/02/1440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18/02/1440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18/02/1440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18/02/1440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18/02/1440</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10/28/2018</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162.129.70.33/images/impetigo_1_021223.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latin typeface="Footlight MT Light" pitchFamily="18" charset="0"/>
                <a:ea typeface="Batang" pitchFamily="18" charset="-127"/>
              </a:rPr>
              <a:t>Skin and Soft-Tissue Infections</a:t>
            </a:r>
            <a:endParaRPr lang="ar-SA" b="1" dirty="0">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b="1" i="1" dirty="0" smtClean="0">
                <a:latin typeface="Footlight MT Light" pitchFamily="18" charset="0"/>
                <a:cs typeface="Times New Roman" pitchFamily="18" charset="0"/>
              </a:rPr>
              <a:t>S. </a:t>
            </a:r>
            <a:r>
              <a:rPr lang="en-US" sz="2800" b="1" i="1" dirty="0" err="1" smtClean="0">
                <a:latin typeface="Footlight MT Light" pitchFamily="18" charset="0"/>
                <a:cs typeface="Times New Roman" pitchFamily="18" charset="0"/>
              </a:rPr>
              <a:t>aureus</a:t>
            </a:r>
            <a:r>
              <a:rPr lang="en-US" sz="2800" b="1"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stain, culture,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10</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latin typeface="Footlight MT Light" pitchFamily="18" charset="0"/>
                <a:cs typeface="Andalus" pitchFamily="18" charset="-78"/>
              </a:rPr>
              <a:t>Furuncles and carbuncles.</a:t>
            </a:r>
            <a:endParaRPr lang="en-US" i="1" u="sng" dirty="0" smtClean="0">
              <a:latin typeface="Footlight MT Light" pitchFamily="18" charset="0"/>
              <a:cs typeface="Andalus" pitchFamily="18" charset="-78"/>
            </a:endParaRPr>
          </a:p>
          <a:p>
            <a:pPr lvl="1" algn="l" rtl="0"/>
            <a:r>
              <a:rPr lang="en-US" sz="2800" b="1" dirty="0" smtClean="0">
                <a:solidFill>
                  <a:schemeClr val="tx1"/>
                </a:solidFill>
                <a:latin typeface="Footlight MT Light" pitchFamily="18" charset="0"/>
                <a:cs typeface="Times New Roman" pitchFamily="18" charset="0"/>
              </a:rPr>
              <a:t>Furuncles</a:t>
            </a:r>
            <a:r>
              <a:rPr lang="en-US" sz="2800" b="1" dirty="0" smtClean="0">
                <a:solidFill>
                  <a:srgbClr val="FFFF00"/>
                </a:solidFill>
                <a:latin typeface="Footlight MT Light" pitchFamily="18" charset="0"/>
                <a:cs typeface="Times New Roman" pitchFamily="18" charset="0"/>
              </a:rPr>
              <a:t> </a:t>
            </a:r>
            <a:r>
              <a:rPr lang="en-US" sz="2800" dirty="0" smtClean="0">
                <a:solidFill>
                  <a:schemeClr val="tx1"/>
                </a:solidFill>
                <a:latin typeface="Footlight MT Light" pitchFamily="18" charset="0"/>
                <a:cs typeface="Times New Roman" pitchFamily="18" charset="0"/>
              </a:rPr>
              <a:t>(or “boils”) are infections of the hair follicle (folliculitis ), usually caused by </a:t>
            </a:r>
            <a:r>
              <a:rPr lang="en-US" sz="2800" i="1" dirty="0" smtClean="0">
                <a:solidFill>
                  <a:schemeClr val="tx1"/>
                </a:solidFill>
                <a:latin typeface="Footlight MT Light" pitchFamily="18" charset="0"/>
                <a:cs typeface="Times New Roman" pitchFamily="18" charset="0"/>
              </a:rPr>
              <a:t>S. </a:t>
            </a:r>
            <a:r>
              <a:rPr lang="en-US" sz="2800" i="1" dirty="0" err="1" smtClean="0">
                <a:solidFill>
                  <a:schemeClr val="tx1"/>
                </a:solidFill>
                <a:latin typeface="Footlight MT Light" pitchFamily="18" charset="0"/>
                <a:cs typeface="Times New Roman" pitchFamily="18" charset="0"/>
              </a:rPr>
              <a:t>aureus</a:t>
            </a:r>
            <a:r>
              <a:rPr lang="en-US" sz="2800" i="1" dirty="0" smtClean="0">
                <a:solidFill>
                  <a:schemeClr val="tx1"/>
                </a:solidFill>
                <a:latin typeface="Footlight MT Light" pitchFamily="18" charset="0"/>
                <a:cs typeface="Times New Roman" pitchFamily="18" charset="0"/>
              </a:rPr>
              <a:t>, </a:t>
            </a:r>
            <a:r>
              <a:rPr lang="en-US" sz="2800" dirty="0" smtClean="0">
                <a:solidFill>
                  <a:schemeClr val="tx1"/>
                </a:solidFill>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chemeClr val="tx1"/>
                </a:solidFill>
                <a:latin typeface="Footlight MT Light" pitchFamily="18" charset="0"/>
                <a:cs typeface="Times New Roman" pitchFamily="18" charset="0"/>
              </a:rPr>
              <a:t>Carbuncle</a:t>
            </a:r>
            <a:r>
              <a:rPr lang="en-US" sz="2800" dirty="0" smtClean="0">
                <a:solidFill>
                  <a:schemeClr val="tx1"/>
                </a:solidFill>
                <a:latin typeface="Footlight MT Light" pitchFamily="18" charset="0"/>
                <a:cs typeface="Times New Roman" pitchFamily="18" charset="0"/>
              </a:rPr>
              <a:t>-</a:t>
            </a:r>
            <a:r>
              <a:rPr lang="en-US" sz="2800" dirty="0" smtClean="0">
                <a:latin typeface="Footlight MT Light" pitchFamily="18" charset="0"/>
                <a:cs typeface="Times New Roman" pitchFamily="18" charset="0"/>
              </a:rPr>
              <a:t> </a:t>
            </a:r>
            <a:r>
              <a:rPr lang="en-US" sz="2800" dirty="0" smtClean="0">
                <a:solidFill>
                  <a:schemeClr val="tx1"/>
                </a:solidFill>
                <a:latin typeface="Footlight MT Light" pitchFamily="18" charset="0"/>
                <a:cs typeface="Times New Roman" pitchFamily="18" charset="0"/>
              </a:rPr>
              <a:t>extension to involve several adjacent follicles with coalescent inflammatory mass - back of the neck  especially  in diabetics</a:t>
            </a:r>
          </a:p>
          <a:p>
            <a:pPr lvl="1" algn="l" rtl="0"/>
            <a:r>
              <a:rPr lang="en-US" sz="2800" dirty="0" smtClean="0">
                <a:solidFill>
                  <a:schemeClr val="tx1"/>
                </a:solidFill>
                <a:latin typeface="Footlight MT Light" pitchFamily="18" charset="0"/>
                <a:cs typeface="Times New Roman" pitchFamily="18" charset="0"/>
              </a:rPr>
              <a:t>Larger furuncles and all carbuncles require incision and drainage.</a:t>
            </a:r>
          </a:p>
          <a:p>
            <a:pPr lvl="1" algn="l" rtl="0"/>
            <a:r>
              <a:rPr lang="en-US" sz="2800" dirty="0" smtClean="0">
                <a:solidFill>
                  <a:schemeClr val="tx1"/>
                </a:solidFill>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tx1"/>
                </a:solidFill>
                <a:latin typeface="Footlight MT Light" pitchFamily="18" charset="0"/>
                <a:cs typeface="Andalus" pitchFamily="18" charset="-78"/>
              </a:rPr>
              <a:t>Outbreaks of </a:t>
            </a:r>
            <a:r>
              <a:rPr lang="en-US" sz="2800" b="1" dirty="0" err="1" smtClean="0">
                <a:solidFill>
                  <a:schemeClr val="tx1"/>
                </a:solidFill>
                <a:latin typeface="Footlight MT Light" pitchFamily="18" charset="0"/>
                <a:cs typeface="Andalus" pitchFamily="18" charset="-78"/>
              </a:rPr>
              <a:t>furunculosis</a:t>
            </a:r>
            <a:r>
              <a:rPr lang="en-US" sz="2800" b="1" dirty="0" smtClean="0">
                <a:solidFill>
                  <a:schemeClr val="tx1"/>
                </a:solidFill>
                <a:latin typeface="Footlight MT Light" pitchFamily="18" charset="0"/>
                <a:cs typeface="Andalus" pitchFamily="18" charset="-78"/>
              </a:rPr>
              <a:t> caused by MSSA, and MRSA</a:t>
            </a:r>
            <a:r>
              <a:rPr lang="en-US" sz="2100" b="1" dirty="0" smtClean="0">
                <a:solidFill>
                  <a:schemeClr val="tx1"/>
                </a:solidFill>
                <a:latin typeface="Footlight MT Light" pitchFamily="18" charset="0"/>
                <a:cs typeface="Andalus" pitchFamily="18" charset="-78"/>
              </a:rPr>
              <a:t>,</a:t>
            </a:r>
            <a:r>
              <a:rPr lang="en-US" sz="5700" b="1" dirty="0" smtClean="0">
                <a:solidFill>
                  <a:schemeClr val="tx1"/>
                </a:solidFill>
                <a:latin typeface="Footlight MT Light" pitchFamily="18" charset="0"/>
                <a:cs typeface="Andalus" pitchFamily="18" charset="-78"/>
              </a:rPr>
              <a:t/>
            </a:r>
            <a:br>
              <a:rPr lang="en-US" sz="5700" b="1" dirty="0" smtClean="0">
                <a:solidFill>
                  <a:schemeClr val="tx1"/>
                </a:solidFill>
                <a:latin typeface="Footlight MT Light" pitchFamily="18" charset="0"/>
                <a:cs typeface="Andalus" pitchFamily="18" charset="-78"/>
              </a:rPr>
            </a:br>
            <a:endParaRPr lang="en-US" b="1"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12</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narse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latin typeface="+mj-lt"/>
                <a:cs typeface="+mj-cs"/>
              </a:rPr>
              <a:t>Erysipelas </a:t>
            </a:r>
            <a:r>
              <a:rPr lang="en-US" b="1" i="1" u="sng" dirty="0" smtClean="0">
                <a:latin typeface="+mj-lt"/>
                <a:cs typeface="+mj-cs"/>
              </a:rPr>
              <a:t>and Cellulitis</a:t>
            </a:r>
            <a:r>
              <a:rPr lang="en-US" b="1" i="1" u="sng" dirty="0" smtClean="0">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solidFill>
                  <a:schemeClr val="tx1"/>
                </a:solidFill>
                <a:latin typeface="Andalus" pitchFamily="18" charset="-78"/>
                <a:cs typeface="Andalus" pitchFamily="18" charset="-78"/>
              </a:rPr>
              <a:t>Diffuse spreading skin infections, excluding infections associated with underlying suppurative foci</a:t>
            </a:r>
          </a:p>
          <a:p>
            <a:pPr lvl="1" algn="l" rtl="0"/>
            <a:r>
              <a:rPr lang="en-US" sz="2200" dirty="0" smtClean="0">
                <a:solidFill>
                  <a:schemeClr val="tx1"/>
                </a:solidFill>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tx1"/>
                </a:solidFill>
                <a:latin typeface="Andalus" pitchFamily="18" charset="-78"/>
                <a:cs typeface="Andalus" pitchFamily="18" charset="-78"/>
              </a:rPr>
              <a:t>Erysipelas</a:t>
            </a:r>
            <a:r>
              <a:rPr lang="en-US" sz="2400" b="1" u="sng" dirty="0" smtClean="0">
                <a:solidFill>
                  <a:schemeClr val="bg1"/>
                </a:solidFill>
                <a:latin typeface="Andalus" pitchFamily="18" charset="-78"/>
                <a:cs typeface="Andalus" pitchFamily="18" charset="-78"/>
              </a:rPr>
              <a:t>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l-GR" dirty="0" smtClean="0">
                <a:latin typeface="Century Gothic"/>
                <a:cs typeface="Andalus" pitchFamily="18" charset="-78"/>
              </a:rPr>
              <a:t>β</a:t>
            </a:r>
            <a:r>
              <a:rPr lang="en-US" dirty="0" smtClean="0">
                <a:latin typeface="Andalus" pitchFamily="18" charset="-78"/>
                <a:cs typeface="Andalus" pitchFamily="18" charset="-78"/>
              </a:rPr>
              <a:t>-hemolytic streptococci ( group A or </a:t>
            </a:r>
            <a:r>
              <a:rPr lang="en-US" b="1" i="1" dirty="0" smtClean="0">
                <a:latin typeface="Andalus" pitchFamily="18" charset="-78"/>
                <a:cs typeface="Andalus" pitchFamily="18" charset="-78"/>
              </a:rPr>
              <a:t>S. </a:t>
            </a:r>
            <a:r>
              <a:rPr lang="en-US" b="1" i="1" dirty="0" err="1" smtClean="0">
                <a:latin typeface="Andalus" pitchFamily="18" charset="-78"/>
                <a:cs typeface="Andalus" pitchFamily="18" charset="-78"/>
              </a:rPr>
              <a:t>pyogenes</a:t>
            </a:r>
            <a:r>
              <a:rPr lang="en-US" dirty="0" smtClean="0">
                <a:latin typeface="Andalus" pitchFamily="18" charset="-78"/>
                <a:cs typeface="Andalus" pitchFamily="18" charset="-78"/>
              </a:rPr>
              <a:t>)</a:t>
            </a:r>
            <a:endParaRPr lang="en-US" dirty="0" smtClean="0">
              <a:latin typeface="Andalus" pitchFamily="18" charset="-78"/>
              <a:cs typeface="Andalus" pitchFamily="18" charset="-78"/>
            </a:endParaRP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13</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tx1"/>
                </a:solidFill>
                <a:latin typeface="Footlight MT Light" pitchFamily="18" charset="0"/>
                <a:cs typeface="Andalus" pitchFamily="18" charset="-78"/>
              </a:rPr>
              <a:t>Cellulitis</a:t>
            </a:r>
            <a:endParaRPr lang="en-US" sz="2400" b="1" dirty="0" smtClean="0">
              <a:solidFill>
                <a:schemeClr val="tx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streptococci-diabetics</a:t>
            </a:r>
            <a:endParaRPr lang="en-US" i="1" dirty="0" smtClean="0">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14</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524329" y="0"/>
            <a:ext cx="1601300" cy="1680052"/>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500309" y="3068960"/>
            <a:ext cx="1581330" cy="1870869"/>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Diagnosis and Treatment </a:t>
            </a:r>
            <a:endParaRPr lang="ar-SA" b="1" dirty="0">
              <a:solidFill>
                <a:schemeClr val="tx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neutropenia (</a:t>
            </a:r>
            <a:r>
              <a:rPr lang="en-US" sz="2400" i="1" dirty="0" smtClean="0">
                <a:latin typeface="Footlight MT Light" pitchFamily="18" charset="0"/>
                <a:cs typeface="Times New Roman" pitchFamily="18" charset="0"/>
              </a:rPr>
              <a:t>Pseudomonas aeruginosa </a:t>
            </a:r>
            <a:r>
              <a:rPr lang="en-US" sz="2400" i="1" dirty="0" smtClean="0">
                <a:latin typeface="Footlight MT Light" pitchFamily="18" charset="0"/>
                <a:cs typeface="Times New Roman" pitchFamily="18" charset="0"/>
              </a:rPr>
              <a:t>), </a:t>
            </a:r>
            <a:r>
              <a:rPr lang="en-US" sz="2400" dirty="0" smtClean="0">
                <a:latin typeface="Footlight MT Light" pitchFamily="18" charset="0"/>
                <a:cs typeface="Times New Roman" pitchFamily="18" charset="0"/>
              </a:rPr>
              <a:t>immunodeficiency</a:t>
            </a:r>
            <a:r>
              <a:rPr lang="en-US" sz="2400" dirty="0" smtClean="0">
                <a:latin typeface="Footlight MT Light" pitchFamily="18" charset="0"/>
                <a:cs typeface="Times New Roman" pitchFamily="18" charset="0"/>
              </a:rPr>
              <a:t>,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lvl="1" algn="l" rtl="0"/>
            <a:r>
              <a:rPr lang="en-US" dirty="0" smtClean="0">
                <a:solidFill>
                  <a:schemeClr val="tx1"/>
                </a:solidFill>
                <a:latin typeface="Footlight MT Light" pitchFamily="18" charset="0"/>
                <a:cs typeface="Andalus" pitchFamily="18" charset="-78"/>
              </a:rPr>
              <a:t>Penicillin, </a:t>
            </a:r>
            <a:r>
              <a:rPr lang="en-US" dirty="0" err="1" smtClean="0">
                <a:solidFill>
                  <a:schemeClr val="tx1"/>
                </a:solidFill>
                <a:latin typeface="Footlight MT Light" pitchFamily="18" charset="0"/>
                <a:cs typeface="Andalus" pitchFamily="18" charset="-78"/>
              </a:rPr>
              <a:t>cloxacillin</a:t>
            </a:r>
            <a:r>
              <a:rPr lang="en-US" dirty="0" smtClean="0">
                <a:solidFill>
                  <a:schemeClr val="tx1"/>
                </a:solidFill>
                <a:latin typeface="Footlight MT Light" pitchFamily="18" charset="0"/>
                <a:cs typeface="Andalus" pitchFamily="18" charset="-78"/>
              </a:rPr>
              <a:t>, </a:t>
            </a:r>
            <a:r>
              <a:rPr lang="en-US" dirty="0" err="1" smtClean="0">
                <a:solidFill>
                  <a:schemeClr val="tx1"/>
                </a:solidFill>
                <a:latin typeface="Footlight MT Light" pitchFamily="18" charset="0"/>
                <a:cs typeface="Andalus" pitchFamily="18" charset="-78"/>
              </a:rPr>
              <a:t>cefazolin</a:t>
            </a:r>
            <a:r>
              <a:rPr lang="en-US" dirty="0" smtClean="0">
                <a:solidFill>
                  <a:schemeClr val="tx1"/>
                </a:solidFill>
                <a:latin typeface="Footlight MT Light" pitchFamily="18" charset="0"/>
                <a:cs typeface="Andalus" pitchFamily="18" charset="-78"/>
              </a:rPr>
              <a:t>(cephalexin),clindamycin</a:t>
            </a:r>
          </a:p>
          <a:p>
            <a:pPr lvl="1" algn="l" rtl="0"/>
            <a:r>
              <a:rPr lang="en-US" dirty="0" err="1" smtClean="0">
                <a:solidFill>
                  <a:schemeClr val="tx1"/>
                </a:solidFill>
                <a:latin typeface="Footlight MT Light" pitchFamily="18" charset="0"/>
                <a:cs typeface="Andalus" pitchFamily="18" charset="-78"/>
              </a:rPr>
              <a:t>Vancomycin</a:t>
            </a:r>
            <a:r>
              <a:rPr lang="en-US" dirty="0" smtClean="0">
                <a:solidFill>
                  <a:schemeClr val="tx1"/>
                </a:solidFill>
                <a:latin typeface="Footlight MT Light" pitchFamily="18" charset="0"/>
                <a:cs typeface="Andalus" pitchFamily="18" charset="-78"/>
              </a:rPr>
              <a:t> or </a:t>
            </a:r>
            <a:r>
              <a:rPr lang="en-US" dirty="0" err="1" smtClean="0">
                <a:solidFill>
                  <a:schemeClr val="tx1"/>
                </a:solidFill>
                <a:latin typeface="Footlight MT Light" pitchFamily="18" charset="0"/>
                <a:cs typeface="Andalus" pitchFamily="18" charset="-78"/>
              </a:rPr>
              <a:t>linazolid</a:t>
            </a:r>
            <a:r>
              <a:rPr lang="en-US" dirty="0" smtClean="0">
                <a:solidFill>
                  <a:schemeClr val="tx1"/>
                </a:solidFill>
                <a:latin typeface="Footlight MT Light" pitchFamily="18" charset="0"/>
                <a:cs typeface="Andalus" pitchFamily="18" charset="-78"/>
              </a:rPr>
              <a:t> in case of MRSA</a:t>
            </a:r>
          </a:p>
          <a:p>
            <a:pPr marL="548640" lvl="2" algn="l" rtl="0">
              <a:spcBef>
                <a:spcPts val="600"/>
              </a:spcBef>
              <a:buClr>
                <a:schemeClr val="accent1"/>
              </a:buClr>
            </a:pPr>
            <a:r>
              <a:rPr lang="en-US" sz="2100" dirty="0" err="1" smtClean="0">
                <a:solidFill>
                  <a:schemeClr val="tx1"/>
                </a:solidFill>
                <a:latin typeface="Footlight MT Light" pitchFamily="18" charset="0"/>
                <a:cs typeface="Andalus" pitchFamily="18" charset="-78"/>
              </a:rPr>
              <a:t>Clindamycin</a:t>
            </a:r>
            <a:r>
              <a:rPr lang="en-US" sz="2100" dirty="0" smtClean="0">
                <a:solidFill>
                  <a:schemeClr val="tx1"/>
                </a:solidFill>
                <a:latin typeface="Footlight MT Light" pitchFamily="18" charset="0"/>
                <a:cs typeface="Andalus" pitchFamily="18" charset="-78"/>
              </a:rPr>
              <a:t>, TMP-SMZ for </a:t>
            </a:r>
            <a:r>
              <a:rPr lang="en-US" sz="2100" b="1" dirty="0" err="1" smtClean="0">
                <a:solidFill>
                  <a:schemeClr val="tx1"/>
                </a:solidFill>
                <a:latin typeface="Footlight MT Light" pitchFamily="18" charset="0"/>
                <a:cs typeface="Andalus" pitchFamily="18" charset="-78"/>
              </a:rPr>
              <a:t>CaMRSA</a:t>
            </a:r>
            <a:endParaRPr lang="en-US" sz="21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7740352" y="82383"/>
            <a:ext cx="1368330" cy="182444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latin typeface="Footlight MT Light" pitchFamily="18" charset="0"/>
              </a:rPr>
              <a:t>Necrotizing fasciitis</a:t>
            </a:r>
            <a:endParaRPr lang="en-US" sz="4400" dirty="0">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tx1"/>
                </a:solidFill>
                <a:latin typeface="Footlight MT Light" pitchFamily="18" charset="0"/>
              </a:rPr>
              <a:t>Flesh-eating disease</a:t>
            </a:r>
            <a:r>
              <a:rPr lang="en-US" sz="2400" dirty="0" smtClean="0">
                <a:solidFill>
                  <a:schemeClr val="tx1"/>
                </a:solidFill>
                <a:latin typeface="Footlight MT Light" pitchFamily="18" charset="0"/>
              </a:rPr>
              <a:t> </a:t>
            </a:r>
            <a:endParaRPr lang="en-US" sz="2400" dirty="0">
              <a:solidFill>
                <a:schemeClr val="tx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Introduction</a:t>
            </a:r>
            <a:r>
              <a:rPr lang="en-US" b="1" dirty="0" smtClean="0">
                <a:solidFill>
                  <a:schemeClr val="bg1"/>
                </a:solidFill>
                <a:latin typeface="Footlight MT Light" pitchFamily="18" charset="0"/>
              </a:rPr>
              <a: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400" dirty="0" smtClean="0">
                <a:latin typeface="Footlight MT Light" pitchFamily="18" charset="0"/>
                <a:cs typeface="Times New Roman" pitchFamily="18" charset="0"/>
              </a:rPr>
              <a:t>It is a rare deep skin and subcutaneous tissues  infection </a:t>
            </a:r>
          </a:p>
          <a:p>
            <a:pPr algn="l" rtl="0">
              <a:lnSpc>
                <a:spcPct val="110000"/>
              </a:lnSpc>
            </a:pPr>
            <a:r>
              <a:rPr lang="en-US" sz="2400" dirty="0" smtClean="0">
                <a:latin typeface="Footlight MT Light" pitchFamily="18" charset="0"/>
                <a:cs typeface="Times New Roman" pitchFamily="18" charset="0"/>
              </a:rPr>
              <a:t>It can be </a:t>
            </a:r>
            <a:r>
              <a:rPr lang="en-US" sz="2400" dirty="0" err="1" smtClean="0">
                <a:latin typeface="Footlight MT Light" pitchFamily="18" charset="0"/>
                <a:cs typeface="Times New Roman" pitchFamily="18" charset="0"/>
              </a:rPr>
              <a:t>monomicrobial</a:t>
            </a:r>
            <a:r>
              <a:rPr lang="en-US" sz="2400" dirty="0" smtClean="0">
                <a:latin typeface="Footlight MT Light" pitchFamily="18" charset="0"/>
                <a:cs typeface="Times New Roman" pitchFamily="18" charset="0"/>
              </a:rPr>
              <a:t> (Type II) or (</a:t>
            </a:r>
            <a:r>
              <a:rPr lang="en-US" sz="2400" dirty="0" err="1" smtClean="0">
                <a:latin typeface="Footlight MT Light" pitchFamily="18" charset="0"/>
                <a:cs typeface="Times New Roman" pitchFamily="18" charset="0"/>
              </a:rPr>
              <a:t>polymicrobial</a:t>
            </a:r>
            <a:r>
              <a:rPr lang="en-US" sz="2400" dirty="0" smtClean="0">
                <a:latin typeface="Footlight MT Light" pitchFamily="18" charset="0"/>
                <a:cs typeface="Times New Roman" pitchFamily="18" charset="0"/>
              </a:rPr>
              <a:t> Type I) infection</a:t>
            </a:r>
          </a:p>
          <a:p>
            <a:pPr algn="l" rtl="0"/>
            <a:r>
              <a:rPr lang="en-US" sz="2400" dirty="0" smtClean="0">
                <a:latin typeface="Footlight MT Light" pitchFamily="18" charset="0"/>
                <a:cs typeface="Times New Roman" pitchFamily="18" charset="0"/>
              </a:rPr>
              <a:t>Most common in the arms, legs, and abdominal wall and is fatal in 30%-40% of cases</a:t>
            </a:r>
            <a:r>
              <a:rPr lang="en-US" sz="2400" dirty="0" smtClean="0">
                <a:latin typeface="Footlight MT Light" pitchFamily="18" charset="0"/>
                <a:cs typeface="Times New Roman" pitchFamily="18" charset="0"/>
              </a:rPr>
              <a:t>.</a:t>
            </a:r>
            <a:endParaRPr lang="en-US" sz="2400" dirty="0" smtClean="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Introduction</a:t>
            </a:r>
            <a:r>
              <a:rPr lang="en-US" b="1" dirty="0" smtClean="0">
                <a:solidFill>
                  <a:schemeClr val="bg1"/>
                </a:solidFill>
                <a:latin typeface="Footlight MT Light" pitchFamily="18" charset="0"/>
              </a:rPr>
              <a: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18</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err="1" smtClean="0">
                <a:latin typeface="Footlight MT Light" pitchFamily="18" charset="0"/>
                <a:cs typeface="Times New Roman" pitchFamily="18" charset="0"/>
              </a:rPr>
              <a:t>Monomicrobial</a:t>
            </a:r>
            <a:endParaRPr lang="en-US" sz="2000" dirty="0" smtClean="0">
              <a:latin typeface="Footlight MT Light" pitchFamily="18" charset="0"/>
              <a:cs typeface="Times New Roman" pitchFamily="18" charset="0"/>
            </a:endParaRPr>
          </a:p>
          <a:p>
            <a:pPr lvl="1" algn="l" rtl="0"/>
            <a:r>
              <a:rPr lang="en-US" sz="1700" dirty="0">
                <a:solidFill>
                  <a:schemeClr val="tx1"/>
                </a:solidFill>
                <a:latin typeface="Footlight MT Light" pitchFamily="18" charset="0"/>
                <a:cs typeface="Times New Roman" pitchFamily="18" charset="0"/>
              </a:rPr>
              <a:t>Group A streptococcus (</a:t>
            </a:r>
            <a:r>
              <a:rPr lang="en-US" sz="1700" i="1" dirty="0">
                <a:solidFill>
                  <a:schemeClr val="tx1"/>
                </a:solidFill>
                <a:latin typeface="Footlight MT Light" pitchFamily="18" charset="0"/>
                <a:cs typeface="Times New Roman" pitchFamily="18" charset="0"/>
              </a:rPr>
              <a:t>Streptococcus </a:t>
            </a:r>
            <a:r>
              <a:rPr lang="en-US" sz="1700" i="1" dirty="0" err="1">
                <a:solidFill>
                  <a:schemeClr val="tx1"/>
                </a:solidFill>
                <a:latin typeface="Footlight MT Light" pitchFamily="18" charset="0"/>
                <a:cs typeface="Times New Roman" pitchFamily="18" charset="0"/>
              </a:rPr>
              <a:t>pyogenes</a:t>
            </a:r>
            <a:r>
              <a:rPr lang="en-US" sz="1700" dirty="0">
                <a:solidFill>
                  <a:schemeClr val="tx1"/>
                </a:solidFill>
                <a:latin typeface="Footlight MT Light" pitchFamily="18" charset="0"/>
                <a:cs typeface="Times New Roman" pitchFamily="18" charset="0"/>
              </a:rPr>
              <a:t>)</a:t>
            </a:r>
          </a:p>
          <a:p>
            <a:pPr lvl="1" algn="l" rtl="0"/>
            <a:r>
              <a:rPr lang="en-US" sz="1700" i="1" dirty="0">
                <a:solidFill>
                  <a:schemeClr val="tx1"/>
                </a:solidFill>
                <a:latin typeface="Footlight MT Light" pitchFamily="18" charset="0"/>
                <a:cs typeface="Times New Roman" pitchFamily="18" charset="0"/>
              </a:rPr>
              <a:t>Staphylococcus aureus or </a:t>
            </a:r>
            <a:r>
              <a:rPr lang="en-US" sz="1700" dirty="0">
                <a:solidFill>
                  <a:schemeClr val="tx1"/>
                </a:solidFill>
                <a:latin typeface="Footlight MT Light" pitchFamily="18" charset="0"/>
                <a:cs typeface="Times New Roman" pitchFamily="18" charset="0"/>
              </a:rPr>
              <a:t>CA-MRSA</a:t>
            </a:r>
          </a:p>
          <a:p>
            <a:pPr lvl="1" algn="l" rtl="0"/>
            <a:r>
              <a:rPr lang="en-US" sz="1700" i="1" dirty="0" smtClean="0">
                <a:solidFill>
                  <a:schemeClr val="tx1"/>
                </a:solidFill>
                <a:latin typeface="Footlight MT Light" pitchFamily="18" charset="0"/>
                <a:cs typeface="Times New Roman" pitchFamily="18" charset="0"/>
              </a:rPr>
              <a:t>Vibrio </a:t>
            </a:r>
            <a:r>
              <a:rPr lang="en-US" sz="1700" i="1" dirty="0" err="1">
                <a:solidFill>
                  <a:schemeClr val="tx1"/>
                </a:solidFill>
                <a:latin typeface="Footlight MT Light" pitchFamily="18" charset="0"/>
                <a:cs typeface="Times New Roman" pitchFamily="18" charset="0"/>
              </a:rPr>
              <a:t>vulnificus</a:t>
            </a:r>
            <a:r>
              <a:rPr lang="en-US" sz="1700" i="1" dirty="0">
                <a:solidFill>
                  <a:schemeClr val="tx1"/>
                </a:solidFill>
                <a:latin typeface="Footlight MT Light" pitchFamily="18" charset="0"/>
                <a:cs typeface="Times New Roman" pitchFamily="18" charset="0"/>
              </a:rPr>
              <a:t> </a:t>
            </a:r>
            <a:r>
              <a:rPr lang="en-US" sz="1700" dirty="0">
                <a:solidFill>
                  <a:schemeClr val="tx1"/>
                </a:solidFill>
                <a:latin typeface="Footlight MT Light" pitchFamily="18" charset="0"/>
                <a:cs typeface="Times New Roman" pitchFamily="18" charset="0"/>
              </a:rPr>
              <a:t>(liver function</a:t>
            </a:r>
            <a:r>
              <a:rPr lang="en-US" sz="1700" dirty="0" smtClean="0">
                <a:solidFill>
                  <a:schemeClr val="tx1"/>
                </a:solidFill>
                <a:latin typeface="Footlight MT Light" pitchFamily="18" charset="0"/>
                <a:cs typeface="Times New Roman" pitchFamily="18" charset="0"/>
              </a:rPr>
              <a:t>)</a:t>
            </a:r>
          </a:p>
          <a:p>
            <a:pPr lvl="1" algn="l" rtl="0"/>
            <a:r>
              <a:rPr lang="en-US" sz="1700" i="1" dirty="0">
                <a:solidFill>
                  <a:schemeClr val="tx1"/>
                </a:solidFill>
                <a:latin typeface="Footlight MT Light" pitchFamily="18" charset="0"/>
                <a:cs typeface="Times New Roman" pitchFamily="18" charset="0"/>
              </a:rPr>
              <a:t>Clostridium </a:t>
            </a:r>
            <a:r>
              <a:rPr lang="en-US" sz="1700" i="1" dirty="0" err="1">
                <a:solidFill>
                  <a:schemeClr val="tx1"/>
                </a:solidFill>
                <a:latin typeface="Footlight MT Light" pitchFamily="18" charset="0"/>
                <a:cs typeface="Times New Roman" pitchFamily="18" charset="0"/>
              </a:rPr>
              <a:t>perfringens</a:t>
            </a:r>
            <a:r>
              <a:rPr lang="en-US" sz="1700" i="1" dirty="0">
                <a:solidFill>
                  <a:schemeClr val="tx1"/>
                </a:solidFill>
                <a:latin typeface="Footlight MT Light" pitchFamily="18" charset="0"/>
                <a:cs typeface="Times New Roman" pitchFamily="18" charset="0"/>
              </a:rPr>
              <a:t> </a:t>
            </a:r>
            <a:r>
              <a:rPr lang="en-US" sz="1700" dirty="0">
                <a:solidFill>
                  <a:schemeClr val="tx1"/>
                </a:solidFill>
                <a:latin typeface="Footlight MT Light" pitchFamily="18" charset="0"/>
                <a:cs typeface="Times New Roman" pitchFamily="18" charset="0"/>
              </a:rPr>
              <a:t>(gas in tissues) (Type III</a:t>
            </a:r>
            <a:r>
              <a:rPr lang="en-US" sz="1700" dirty="0" smtClean="0">
                <a:solidFill>
                  <a:schemeClr val="tx1"/>
                </a:solidFill>
                <a:latin typeface="Footlight MT Light" pitchFamily="18" charset="0"/>
                <a:cs typeface="Times New Roman" pitchFamily="18" charset="0"/>
              </a:rPr>
              <a:t>)</a:t>
            </a:r>
            <a:endParaRPr lang="en-US" sz="1700" dirty="0" smtClean="0">
              <a:solidFill>
                <a:schemeClr val="tx1"/>
              </a:solidFill>
              <a:latin typeface="Footlight MT Light" pitchFamily="18" charset="0"/>
              <a:cs typeface="Times New Roman" pitchFamily="18" charset="0"/>
            </a:endParaRPr>
          </a:p>
          <a:p>
            <a:pPr algn="l" rtl="0">
              <a:lnSpc>
                <a:spcPct val="110000"/>
              </a:lnSpc>
            </a:pPr>
            <a:r>
              <a:rPr lang="en-US" sz="2000" dirty="0" err="1" smtClean="0">
                <a:latin typeface="Footlight MT Light" pitchFamily="18" charset="0"/>
                <a:cs typeface="Times New Roman" pitchFamily="18" charset="0"/>
              </a:rPr>
              <a:t>Polymicrobial</a:t>
            </a:r>
            <a:endParaRPr lang="en-US" sz="2000" dirty="0" smtClean="0">
              <a:latin typeface="Footlight MT Light" pitchFamily="18" charset="0"/>
              <a:cs typeface="Times New Roman" pitchFamily="18" charset="0"/>
            </a:endParaRPr>
          </a:p>
          <a:p>
            <a:pPr lvl="1" algn="l" rtl="0"/>
            <a:r>
              <a:rPr lang="en-US" sz="1700" dirty="0" smtClean="0">
                <a:solidFill>
                  <a:schemeClr val="tx1"/>
                </a:solidFill>
                <a:latin typeface="Footlight MT Light" pitchFamily="18" charset="0"/>
                <a:cs typeface="Times New Roman" pitchFamily="18" charset="0"/>
              </a:rPr>
              <a:t>Caused by aerobic and anaerobic bacteria</a:t>
            </a:r>
          </a:p>
          <a:p>
            <a:pPr lvl="1" algn="l" rtl="0"/>
            <a:r>
              <a:rPr lang="en-US" sz="1700" dirty="0" smtClean="0">
                <a:solidFill>
                  <a:schemeClr val="tx1"/>
                </a:solidFill>
                <a:latin typeface="Footlight MT Light" pitchFamily="18" charset="0"/>
                <a:cs typeface="Times New Roman" pitchFamily="18" charset="0"/>
              </a:rPr>
              <a:t>E.g. Fournier's </a:t>
            </a:r>
            <a:r>
              <a:rPr lang="en-US" sz="1700" dirty="0" smtClean="0">
                <a:solidFill>
                  <a:schemeClr val="tx1"/>
                </a:solidFill>
                <a:latin typeface="Footlight MT Light" pitchFamily="18" charset="0"/>
                <a:cs typeface="Times New Roman" pitchFamily="18" charset="0"/>
              </a:rPr>
              <a:t>gangrene </a:t>
            </a:r>
            <a:r>
              <a:rPr lang="en-US" sz="1700" dirty="0">
                <a:solidFill>
                  <a:schemeClr val="tx1"/>
                </a:solidFill>
                <a:latin typeface="Footlight MT Light" pitchFamily="18" charset="0"/>
                <a:cs typeface="Times New Roman" pitchFamily="18" charset="0"/>
              </a:rPr>
              <a:t>(perineum and genital </a:t>
            </a:r>
            <a:r>
              <a:rPr lang="en-US" sz="1700" dirty="0" smtClean="0">
                <a:solidFill>
                  <a:schemeClr val="tx1"/>
                </a:solidFill>
                <a:latin typeface="Footlight MT Light" pitchFamily="18" charset="0"/>
                <a:cs typeface="Times New Roman" pitchFamily="18" charset="0"/>
              </a:rPr>
              <a:t>area)</a:t>
            </a:r>
            <a:endParaRPr lang="en-US" sz="1700" dirty="0" smtClean="0">
              <a:solidFill>
                <a:schemeClr val="tx1"/>
              </a:solidFill>
              <a:latin typeface="Footlight MT Light" pitchFamily="18" charset="0"/>
              <a:cs typeface="Times New Roman" pitchFamily="18" charset="0"/>
            </a:endParaRPr>
          </a:p>
          <a:p>
            <a:pPr lvl="1" algn="l" rtl="0"/>
            <a:r>
              <a:rPr lang="en-US" sz="1700" i="1" dirty="0" err="1" smtClean="0">
                <a:solidFill>
                  <a:schemeClr val="tx1"/>
                </a:solidFill>
                <a:latin typeface="Footlight MT Light" pitchFamily="18" charset="0"/>
                <a:cs typeface="Times New Roman" pitchFamily="18" charset="0"/>
              </a:rPr>
              <a:t>Bacteroides</a:t>
            </a:r>
            <a:r>
              <a:rPr lang="en-US" sz="1700" i="1" dirty="0" smtClean="0">
                <a:solidFill>
                  <a:schemeClr val="tx1"/>
                </a:solidFill>
                <a:latin typeface="Footlight MT Light" pitchFamily="18" charset="0"/>
                <a:cs typeface="Times New Roman" pitchFamily="18" charset="0"/>
              </a:rPr>
              <a:t> </a:t>
            </a:r>
            <a:r>
              <a:rPr lang="en-US" sz="1700" i="1" dirty="0" err="1" smtClean="0">
                <a:solidFill>
                  <a:schemeClr val="tx1"/>
                </a:solidFill>
                <a:latin typeface="Footlight MT Light" pitchFamily="18" charset="0"/>
                <a:cs typeface="Times New Roman" pitchFamily="18" charset="0"/>
              </a:rPr>
              <a:t>fragilis</a:t>
            </a:r>
            <a:endParaRPr lang="en-US" sz="1700" i="1" dirty="0" smtClean="0">
              <a:solidFill>
                <a:schemeClr val="tx1"/>
              </a:solidFill>
              <a:latin typeface="Footlight MT Light" pitchFamily="18" charset="0"/>
              <a:cs typeface="Times New Roman" pitchFamily="18" charset="0"/>
            </a:endParaRPr>
          </a:p>
          <a:p>
            <a:pPr lvl="1" algn="l" rtl="0"/>
            <a:r>
              <a:rPr lang="en-US" sz="1700" i="1" dirty="0" smtClean="0">
                <a:solidFill>
                  <a:schemeClr val="tx1"/>
                </a:solidFill>
                <a:latin typeface="Footlight MT Light" pitchFamily="18" charset="0"/>
                <a:cs typeface="Times New Roman" pitchFamily="18" charset="0"/>
              </a:rPr>
              <a:t>Gram-negative </a:t>
            </a:r>
            <a:r>
              <a:rPr lang="en-US" sz="1700" i="1" dirty="0" smtClean="0">
                <a:solidFill>
                  <a:schemeClr val="tx1"/>
                </a:solidFill>
                <a:latin typeface="Footlight MT Light" pitchFamily="18" charset="0"/>
                <a:cs typeface="Times New Roman" pitchFamily="18" charset="0"/>
              </a:rPr>
              <a:t>bacteria </a:t>
            </a:r>
            <a:r>
              <a:rPr lang="en-US" sz="1700" dirty="0" smtClean="0">
                <a:solidFill>
                  <a:schemeClr val="tx1"/>
                </a:solidFill>
                <a:latin typeface="Footlight MT Light" pitchFamily="18" charset="0"/>
                <a:cs typeface="Times New Roman" pitchFamily="18" charset="0"/>
              </a:rPr>
              <a:t>(synergy).</a:t>
            </a:r>
            <a:r>
              <a:rPr lang="en-US" sz="1700" i="1" dirty="0" smtClean="0">
                <a:solidFill>
                  <a:schemeClr val="tx1"/>
                </a:solidFill>
                <a:latin typeface="Footlight MT Light" pitchFamily="18" charset="0"/>
                <a:cs typeface="Times New Roman" pitchFamily="18" charset="0"/>
              </a:rPr>
              <a:t> </a:t>
            </a:r>
          </a:p>
          <a:p>
            <a:pPr lvl="2" algn="l" rtl="0"/>
            <a:r>
              <a:rPr lang="en-US" sz="1700" i="1" dirty="0" smtClean="0">
                <a:latin typeface="Footlight MT Light" pitchFamily="18" charset="0"/>
                <a:cs typeface="Times New Roman" pitchFamily="18" charset="0"/>
              </a:rPr>
              <a:t>E. coli</a:t>
            </a:r>
            <a:r>
              <a:rPr lang="en-US" sz="1700" dirty="0" smtClean="0">
                <a:latin typeface="Footlight MT Light" pitchFamily="18" charset="0"/>
                <a:cs typeface="Times New Roman" pitchFamily="18" charset="0"/>
              </a:rPr>
              <a:t>, </a:t>
            </a:r>
            <a:r>
              <a:rPr lang="en-US" sz="1700" i="1" dirty="0" smtClean="0">
                <a:latin typeface="Footlight MT Light" pitchFamily="18" charset="0"/>
                <a:cs typeface="Times New Roman" pitchFamily="18" charset="0"/>
              </a:rPr>
              <a:t>Klebsiella</a:t>
            </a:r>
            <a:r>
              <a:rPr lang="en-US" sz="1700" dirty="0" smtClean="0">
                <a:latin typeface="Footlight MT Light" pitchFamily="18" charset="0"/>
                <a:cs typeface="Times New Roman" pitchFamily="18" charset="0"/>
              </a:rPr>
              <a:t>, </a:t>
            </a:r>
            <a:r>
              <a:rPr lang="en-US" sz="1700" i="1" dirty="0" smtClean="0">
                <a:latin typeface="Footlight MT Light" pitchFamily="18" charset="0"/>
                <a:cs typeface="Times New Roman" pitchFamily="18" charset="0"/>
              </a:rPr>
              <a:t>Pseudomonas</a:t>
            </a:r>
          </a:p>
          <a:p>
            <a:pPr lvl="1" algn="l" rtl="0"/>
            <a:r>
              <a:rPr lang="en-US" sz="1700" i="1" dirty="0" err="1" smtClean="0">
                <a:solidFill>
                  <a:schemeClr val="tx1"/>
                </a:solidFill>
                <a:latin typeface="Footlight MT Light" pitchFamily="18" charset="0"/>
                <a:cs typeface="Times New Roman" pitchFamily="18" charset="0"/>
              </a:rPr>
              <a:t>Stretptococcus</a:t>
            </a:r>
            <a:r>
              <a:rPr lang="en-US" sz="1700" i="1" dirty="0" smtClean="0">
                <a:solidFill>
                  <a:schemeClr val="tx1"/>
                </a:solidFill>
                <a:latin typeface="Footlight MT Light" pitchFamily="18" charset="0"/>
                <a:cs typeface="Times New Roman" pitchFamily="18" charset="0"/>
              </a:rPr>
              <a:t> </a:t>
            </a:r>
            <a:r>
              <a:rPr lang="en-US" sz="1700" dirty="0" smtClean="0">
                <a:solidFill>
                  <a:schemeClr val="tx1"/>
                </a:solidFill>
                <a:latin typeface="Footlight MT Light" pitchFamily="18" charset="0"/>
                <a:cs typeface="Times New Roman" pitchFamily="18" charset="0"/>
              </a:rPr>
              <a:t>(other than group A)</a:t>
            </a:r>
          </a:p>
          <a:p>
            <a:pPr lvl="1" algn="l" rtl="0"/>
            <a:r>
              <a:rPr lang="en-US" sz="1700" dirty="0" smtClean="0">
                <a:solidFill>
                  <a:schemeClr val="tx1"/>
                </a:solidFill>
                <a:latin typeface="Footlight MT Light" pitchFamily="18" charset="0"/>
                <a:cs typeface="Times New Roman" pitchFamily="18" charset="0"/>
              </a:rPr>
              <a:t>Uncommonly fungi</a:t>
            </a:r>
            <a:endParaRPr lang="en-US" sz="1700" dirty="0" smtClean="0">
              <a:solidFill>
                <a:schemeClr val="tx1"/>
              </a:solidFill>
              <a:latin typeface="Footlight MT Light" pitchFamily="18" charset="0"/>
              <a:cs typeface="Times New Roman" pitchFamily="18" charset="0"/>
            </a:endParaRPr>
          </a:p>
        </p:txBody>
      </p:sp>
    </p:spTree>
    <p:extLst>
      <p:ext uri="{BB962C8B-B14F-4D97-AF65-F5344CB8AC3E}">
        <p14:creationId xmlns:p14="http://schemas.microsoft.com/office/powerpoint/2010/main" val="4050575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tx1"/>
                </a:solidFill>
                <a:latin typeface="Footlight MT Light" pitchFamily="18" charset="0"/>
              </a:rPr>
              <a:t>Risk factors </a:t>
            </a:r>
            <a:endParaRPr lang="en-US" b="1"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19</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Objectives</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55000" lnSpcReduction="20000"/>
          </a:bodyPr>
          <a:lstStyle/>
          <a:p>
            <a:pPr algn="just" rtl="0">
              <a:lnSpc>
                <a:spcPct val="150000"/>
              </a:lnSpc>
              <a:spcBef>
                <a:spcPts val="0"/>
              </a:spcBef>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Recognize specimens that are acceptable </a:t>
            </a:r>
            <a:r>
              <a:rPr lang="en-US" sz="3300" dirty="0" smtClean="0">
                <a:latin typeface="Footlight MT Light"/>
                <a:ea typeface="Times New Roman"/>
                <a:cs typeface="Arial"/>
              </a:rPr>
              <a:t>for </a:t>
            </a:r>
            <a:r>
              <a:rPr lang="en-US" sz="3300" dirty="0">
                <a:latin typeface="Footlight MT Light"/>
                <a:ea typeface="Times New Roman"/>
                <a:cs typeface="Arial"/>
              </a:rPr>
              <a:t>different types of skin and soft tissue infections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Describe the microscopic </a:t>
            </a:r>
            <a:r>
              <a:rPr lang="en-US" sz="3300" dirty="0" smtClean="0">
                <a:latin typeface="Footlight MT Light"/>
                <a:ea typeface="Times New Roman"/>
                <a:cs typeface="Arial"/>
              </a:rPr>
              <a:t>features and </a:t>
            </a:r>
            <a:r>
              <a:rPr lang="en-US" sz="3300" dirty="0">
                <a:latin typeface="Footlight MT Light"/>
                <a:ea typeface="Times New Roman"/>
                <a:cs typeface="Arial"/>
              </a:rPr>
              <a:t>colony </a:t>
            </a:r>
            <a:r>
              <a:rPr lang="en-US" sz="3300" dirty="0" smtClean="0">
                <a:latin typeface="Footlight MT Light"/>
                <a:ea typeface="Times New Roman"/>
                <a:cs typeface="Arial"/>
              </a:rPr>
              <a:t>morphology of </a:t>
            </a:r>
            <a:r>
              <a:rPr lang="en-US" sz="3300" i="1" dirty="0">
                <a:latin typeface="Footlight MT Light"/>
                <a:ea typeface="Times New Roman"/>
                <a:cs typeface="Arial"/>
              </a:rPr>
              <a:t>Staphylococcus aureus</a:t>
            </a:r>
            <a:r>
              <a:rPr lang="en-US" sz="3300" dirty="0">
                <a:latin typeface="Footlight MT Light"/>
                <a:ea typeface="Times New Roman"/>
                <a:cs typeface="Arial"/>
              </a:rPr>
              <a:t> and </a:t>
            </a:r>
            <a:r>
              <a:rPr lang="en-US" sz="3300" i="1" dirty="0">
                <a:latin typeface="Footlight MT Light"/>
                <a:ea typeface="Times New Roman"/>
                <a:cs typeface="Arial"/>
              </a:rPr>
              <a:t>group A Streptococcus</a:t>
            </a:r>
            <a:r>
              <a:rPr lang="en-US" sz="3300" i="1" dirty="0" smtClean="0">
                <a:latin typeface="Footlight MT Light"/>
                <a:ea typeface="Times New Roman"/>
                <a:cs typeface="Arial"/>
              </a:rPr>
              <a:t> </a:t>
            </a:r>
            <a:r>
              <a:rPr lang="en-US" sz="3300" dirty="0" smtClean="0">
                <a:latin typeface="Footlight MT Light"/>
                <a:ea typeface="Times New Roman"/>
                <a:cs typeface="Arial"/>
              </a:rPr>
              <a:t>and how to differentiate them from </a:t>
            </a:r>
            <a:r>
              <a:rPr lang="en-US" sz="3300" dirty="0">
                <a:latin typeface="Footlight MT Light"/>
                <a:ea typeface="Times New Roman"/>
                <a:cs typeface="Arial"/>
              </a:rPr>
              <a:t>other bacteria</a:t>
            </a:r>
          </a:p>
          <a:p>
            <a:pPr algn="just" rtl="0">
              <a:lnSpc>
                <a:spcPct val="150000"/>
              </a:lnSpc>
              <a:spcBef>
                <a:spcPts val="0"/>
              </a:spcBef>
            </a:pPr>
            <a:r>
              <a:rPr lang="en-US" sz="3300" dirty="0" smtClean="0">
                <a:latin typeface="Footlight MT Light"/>
                <a:ea typeface="Times New Roman"/>
                <a:cs typeface="Arial"/>
              </a:rPr>
              <a:t>Discuss </a:t>
            </a:r>
            <a:r>
              <a:rPr lang="en-US" sz="3300" dirty="0" smtClean="0">
                <a:latin typeface="Footlight MT Light"/>
                <a:ea typeface="Times New Roman"/>
                <a:cs typeface="Arial"/>
              </a:rPr>
              <a:t>non-microbiological investigations </a:t>
            </a:r>
            <a:endParaRPr lang="en-US" sz="3300" dirty="0">
              <a:latin typeface="Calibri"/>
              <a:ea typeface="Times New Roman"/>
              <a:cs typeface="Arial"/>
            </a:endParaRPr>
          </a:p>
          <a:p>
            <a:pPr algn="just" rtl="0">
              <a:lnSpc>
                <a:spcPct val="150000"/>
              </a:lnSpc>
              <a:spcBef>
                <a:spcPts val="0"/>
              </a:spcBef>
            </a:pPr>
            <a:r>
              <a:rPr lang="en-US" sz="3300" dirty="0" smtClean="0">
                <a:latin typeface="Footlight MT Light"/>
                <a:ea typeface="Times New Roman"/>
                <a:cs typeface="Arial"/>
              </a:rPr>
              <a:t>Describe </a:t>
            </a:r>
            <a:r>
              <a:rPr lang="en-US" sz="3300" dirty="0">
                <a:latin typeface="Footlight MT Light"/>
                <a:ea typeface="Times New Roman"/>
                <a:cs typeface="Arial"/>
              </a:rPr>
              <a:t>the major approaches to treat of skin and soft tissue </a:t>
            </a:r>
            <a:r>
              <a:rPr lang="en-US" sz="3300" dirty="0" smtClean="0">
                <a:latin typeface="Footlight MT Light"/>
                <a:ea typeface="Times New Roman"/>
                <a:cs typeface="Arial"/>
              </a:rPr>
              <a:t>infections</a:t>
            </a:r>
            <a:r>
              <a:rPr lang="en-US" sz="3300" dirty="0">
                <a:latin typeface="Calibri"/>
                <a:ea typeface="Times New Roman"/>
                <a:cs typeface="Arial"/>
              </a:rPr>
              <a:t> </a:t>
            </a:r>
            <a:r>
              <a:rPr lang="en-US" sz="3300" dirty="0" smtClean="0">
                <a:latin typeface="Footlight MT Light"/>
                <a:ea typeface="Times New Roman"/>
                <a:cs typeface="Arial"/>
              </a:rPr>
              <a:t>either </a:t>
            </a:r>
            <a:r>
              <a:rPr lang="en-US" sz="3300" dirty="0">
                <a:latin typeface="Footlight MT Light"/>
                <a:ea typeface="Times New Roman"/>
                <a:cs typeface="Arial"/>
              </a:rPr>
              <a:t>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tx1"/>
                </a:solidFill>
                <a:latin typeface="Footlight MT Light" pitchFamily="18" charset="0"/>
              </a:rPr>
              <a:t>Pathophysiology</a:t>
            </a:r>
            <a:endParaRPr lang="en-US" sz="2800"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a:solidFill>
                  <a:schemeClr val="tx1"/>
                </a:solidFill>
                <a:latin typeface="Footlight MT Light" pitchFamily="18" charset="0"/>
              </a:rPr>
              <a:t>pyrogenic exotoxin</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t>
            </a:r>
            <a:r>
              <a:rPr lang="en-US" sz="1800" dirty="0" smtClean="0">
                <a:latin typeface="Footlight MT Light" pitchFamily="18" charset="0"/>
              </a:rPr>
              <a:t>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latin typeface="Footlight MT Light" pitchFamily="18" charset="0"/>
              </a:rPr>
              <a:t>Signs and symptoms</a:t>
            </a:r>
            <a:endParaRPr lang="en-US" sz="2800"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21</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22</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23</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chemeClr val="tx1"/>
                </a:solidFill>
                <a:latin typeface="Footlight MT Light" pitchFamily="18" charset="0"/>
              </a:rPr>
              <a:t>CBC-WBC , differential , ESR </a:t>
            </a:r>
          </a:p>
          <a:p>
            <a:pPr lvl="1" algn="l" rtl="0"/>
            <a:r>
              <a:rPr lang="en-US" sz="2000" dirty="0" smtClean="0">
                <a:solidFill>
                  <a:schemeClr val="tx1"/>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solidFill>
                  <a:schemeClr val="tx1"/>
                </a:solidFill>
                <a:latin typeface="Footlight MT Light" pitchFamily="18" charset="0"/>
              </a:rPr>
              <a:t>X-rays : </a:t>
            </a:r>
            <a:r>
              <a:rPr lang="en-US" sz="2000" dirty="0" smtClean="0">
                <a:solidFill>
                  <a:schemeClr val="tx1"/>
                </a:solidFill>
                <a:latin typeface="Footlight MT Light" pitchFamily="18" charset="0"/>
              </a:rPr>
              <a:t>subcutaneous gases</a:t>
            </a:r>
            <a:endParaRPr lang="en-US" sz="2100" dirty="0" smtClean="0">
              <a:solidFill>
                <a:schemeClr val="tx1"/>
              </a:solidFill>
              <a:latin typeface="Footlight MT Light" pitchFamily="18" charset="0"/>
            </a:endParaRPr>
          </a:p>
          <a:p>
            <a:pPr lvl="1" algn="l" rtl="0"/>
            <a:r>
              <a:rPr lang="en-US" sz="2100" dirty="0" smtClean="0">
                <a:solidFill>
                  <a:schemeClr val="tx1"/>
                </a:solidFill>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chemeClr val="tx1"/>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chemeClr val="tx1"/>
                </a:solidFill>
                <a:latin typeface="Footlight MT Light" pitchFamily="18" charset="0"/>
              </a:rPr>
              <a:t>Susceptibility tests  </a:t>
            </a:r>
            <a:endParaRPr lang="en-US" dirty="0">
              <a:solidFill>
                <a:schemeClr val="tx1"/>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Treatment</a:t>
            </a:r>
            <a:r>
              <a:rPr lang="en-US" b="1" dirty="0" smtClean="0">
                <a:solidFill>
                  <a:schemeClr val="bg1"/>
                </a:solidFill>
                <a:latin typeface="Footlight MT Light" pitchFamily="18" charset="0"/>
              </a:rPr>
              <a: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24</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solidFill>
                  <a:schemeClr val="tx1"/>
                </a:solidFill>
                <a:latin typeface="Footlight MT Light" pitchFamily="18" charset="0"/>
              </a:rPr>
              <a:t>methicillin-resistant </a:t>
            </a:r>
            <a:r>
              <a:rPr lang="en-US" sz="1800" i="1" dirty="0" smtClean="0">
                <a:solidFill>
                  <a:schemeClr val="tx1"/>
                </a:solidFill>
                <a:latin typeface="Footlight MT Light" pitchFamily="18" charset="0"/>
              </a:rPr>
              <a:t>Staphylococcus aureus</a:t>
            </a:r>
            <a:r>
              <a:rPr lang="en-US" sz="1800" dirty="0" smtClean="0">
                <a:solidFill>
                  <a:schemeClr val="tx1"/>
                </a:solidFill>
                <a:latin typeface="Footlight MT Light" pitchFamily="18" charset="0"/>
              </a:rPr>
              <a:t> (MRSA)</a:t>
            </a:r>
          </a:p>
          <a:p>
            <a:pPr lvl="1" algn="l" rtl="0"/>
            <a:r>
              <a:rPr lang="en-US" sz="1800" dirty="0" smtClean="0">
                <a:solidFill>
                  <a:schemeClr val="tx1"/>
                </a:solidFill>
                <a:latin typeface="Footlight MT Light" pitchFamily="18" charset="0"/>
              </a:rPr>
              <a:t>anaerobic bacteria</a:t>
            </a:r>
          </a:p>
          <a:p>
            <a:pPr lvl="1" algn="l" rtl="0"/>
            <a:r>
              <a:rPr lang="en-US" sz="1800" dirty="0" smtClean="0">
                <a:solidFill>
                  <a:schemeClr val="tx1"/>
                </a:solidFill>
                <a:latin typeface="Footlight MT Light" pitchFamily="18" charset="0"/>
              </a:rPr>
              <a:t>Gram-negative and gram-positive bacilli</a:t>
            </a:r>
          </a:p>
          <a:p>
            <a:pPr algn="l" rtl="0"/>
            <a:r>
              <a:rPr lang="en-US" sz="2400" b="1" dirty="0" smtClean="0">
                <a:latin typeface="Footlight MT Light" pitchFamily="18" charset="0"/>
              </a:rPr>
              <a:t>Surgeon consultation</a:t>
            </a:r>
          </a:p>
          <a:p>
            <a:pPr lvl="1" algn="l" rtl="0"/>
            <a:r>
              <a:rPr lang="en-US" sz="1800" u="sng" dirty="0" smtClean="0">
                <a:solidFill>
                  <a:schemeClr val="tx1"/>
                </a:solidFill>
                <a:latin typeface="Footlight MT Light" pitchFamily="18" charset="0"/>
              </a:rPr>
              <a:t>Extensive Debridement </a:t>
            </a:r>
            <a:r>
              <a:rPr lang="en-US" sz="1800" dirty="0" smtClean="0">
                <a:solidFill>
                  <a:schemeClr val="tx1"/>
                </a:solidFill>
                <a:latin typeface="Footlight MT Light" pitchFamily="18" charset="0"/>
              </a:rPr>
              <a:t>of necrotic tissue and collection of tissue samples</a:t>
            </a:r>
          </a:p>
          <a:p>
            <a:pPr lvl="1" algn="l" rtl="0"/>
            <a:r>
              <a:rPr lang="en-US" sz="2000" dirty="0" smtClean="0">
                <a:solidFill>
                  <a:schemeClr val="tx1"/>
                </a:solidFill>
                <a:latin typeface="Footlight MT Light" pitchFamily="18" charset="0"/>
              </a:rPr>
              <a:t>Can reduce morbidity and mortality </a:t>
            </a:r>
            <a:r>
              <a:rPr lang="en-US" sz="2100" dirty="0" smtClean="0">
                <a:solidFill>
                  <a:schemeClr val="tx1"/>
                </a:solidFill>
                <a:latin typeface="Footlight MT Light" pitchFamily="18" charset="0"/>
              </a:rPr>
              <a:t> </a:t>
            </a:r>
            <a:endParaRPr lang="en-US" sz="1800" dirty="0" smtClean="0">
              <a:solidFill>
                <a:schemeClr val="tx1"/>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Treatment</a:t>
            </a:r>
            <a:r>
              <a:rPr lang="en-US" b="1" dirty="0" smtClean="0">
                <a:solidFill>
                  <a:schemeClr val="bg1"/>
                </a:solidFill>
              </a:rPr>
              <a: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tx1"/>
                </a:solidFill>
                <a:latin typeface="Footlight MT Light" pitchFamily="18" charset="0"/>
              </a:rPr>
              <a:t>Pyomyositis</a:t>
            </a:r>
            <a:endParaRPr lang="en-US" b="1" dirty="0">
              <a:solidFill>
                <a:schemeClr val="tx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a:t>
            </a:r>
            <a:r>
              <a:rPr lang="en-US" i="1" dirty="0" smtClean="0">
                <a:latin typeface="Footlight MT Light" pitchFamily="18" charset="0"/>
              </a:rPr>
              <a:t>Staphylococcus </a:t>
            </a:r>
            <a:r>
              <a:rPr lang="en-US" i="1" dirty="0">
                <a:latin typeface="Footlight MT Light" pitchFamily="18" charset="0"/>
              </a:rPr>
              <a:t>aureus</a:t>
            </a: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tx1"/>
                </a:solidFill>
                <a:latin typeface="Footlight MT Light" pitchFamily="18" charset="0"/>
              </a:rPr>
              <a:t>Pyomyositis</a:t>
            </a:r>
            <a:endParaRPr lang="en-US" b="1" dirty="0">
              <a:solidFill>
                <a:schemeClr val="tx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tx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29</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sz="2800" dirty="0">
                <a:solidFill>
                  <a:schemeClr val="tx1"/>
                </a:solidFill>
                <a:latin typeface="Footlight MT Light" pitchFamily="18" charset="0"/>
                <a:cs typeface="Times New Roman" pitchFamily="18" charset="0"/>
              </a:rPr>
              <a:t>Most commonly caused by </a:t>
            </a:r>
            <a:r>
              <a:rPr lang="en-US" sz="2800" i="1" dirty="0">
                <a:solidFill>
                  <a:schemeClr val="tx1"/>
                </a:solidFill>
                <a:latin typeface="Footlight MT Light" pitchFamily="18" charset="0"/>
                <a:cs typeface="Times New Roman" pitchFamily="18" charset="0"/>
              </a:rPr>
              <a:t>Staphylococcus aureus and Streptococcus </a:t>
            </a:r>
            <a:r>
              <a:rPr lang="en-US" sz="2800" i="1" dirty="0" err="1">
                <a:solidFill>
                  <a:schemeClr val="tx1"/>
                </a:solidFill>
                <a:latin typeface="Footlight MT Light" pitchFamily="18" charset="0"/>
                <a:cs typeface="Times New Roman" pitchFamily="18" charset="0"/>
              </a:rPr>
              <a:t>pyogenes</a:t>
            </a:r>
            <a:r>
              <a:rPr lang="en-US" sz="2800" i="1" dirty="0">
                <a:solidFill>
                  <a:schemeClr val="tx1"/>
                </a:solidFill>
                <a:latin typeface="Footlight MT Light" pitchFamily="18" charset="0"/>
                <a:cs typeface="Times New Roman" pitchFamily="18" charset="0"/>
              </a:rPr>
              <a:t> </a:t>
            </a:r>
          </a:p>
          <a:p>
            <a:pPr algn="l" rtl="0"/>
            <a:r>
              <a:rPr lang="en-US" sz="2800" dirty="0">
                <a:solidFill>
                  <a:schemeClr val="tx1"/>
                </a:solidFill>
                <a:latin typeface="Footlight MT Light" pitchFamily="18" charset="0"/>
                <a:cs typeface="Times New Roman" pitchFamily="18" charset="0"/>
              </a:rPr>
              <a:t>Risk factors for developing SSTIs include breakdown of the epidermis,  surgical procedures, crowding, comorbidities, venous stasis, lymphedema</a:t>
            </a:r>
          </a:p>
          <a:p>
            <a:pPr algn="l" rtl="0"/>
            <a:r>
              <a:rPr lang="en-US" sz="2800" dirty="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TAKE HOME POINTS</a:t>
            </a:r>
            <a:br>
              <a:rPr lang="en-US" sz="2400" b="1" dirty="0" smtClean="0">
                <a:solidFill>
                  <a:schemeClr val="tx1"/>
                </a:solidFill>
                <a:latin typeface="Footlight MT Light" pitchFamily="18" charset="0"/>
              </a:rPr>
            </a:br>
            <a:endParaRPr lang="en-US" sz="2400" b="1" dirty="0">
              <a:solidFill>
                <a:schemeClr val="tx1"/>
              </a:solidFill>
              <a:latin typeface="Footlight MT Light" pitchFamily="18" charset="0"/>
            </a:endParaRPr>
          </a:p>
        </p:txBody>
      </p:sp>
    </p:spTree>
    <p:extLst>
      <p:ext uri="{BB962C8B-B14F-4D97-AF65-F5344CB8AC3E}">
        <p14:creationId xmlns:p14="http://schemas.microsoft.com/office/powerpoint/2010/main" val="185313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30</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Superficial </a:t>
            </a:r>
            <a:r>
              <a:rPr lang="en-US" dirty="0" smtClean="0">
                <a:solidFill>
                  <a:schemeClr val="tx1"/>
                </a:solidFill>
                <a:latin typeface="Footlight MT Light" pitchFamily="18" charset="0"/>
                <a:cs typeface="Times New Roman" pitchFamily="18" charset="0"/>
              </a:rPr>
              <a:t>SSTIs typically do not require systemic antibiotic treatment and can be managed with topical antibiotic agents, heat packs, or incision and drainage.</a:t>
            </a:r>
          </a:p>
          <a:p>
            <a:pPr algn="l" rtl="0"/>
            <a:endParaRPr lang="en-US" dirty="0" smtClean="0">
              <a:solidFill>
                <a:schemeClr val="tx1"/>
              </a:solidFill>
              <a:latin typeface="Footlight MT Light" pitchFamily="18" charset="0"/>
              <a:cs typeface="Times New Roman" pitchFamily="18" charset="0"/>
            </a:endParaRPr>
          </a:p>
          <a:p>
            <a:pPr algn="l" rtl="0"/>
            <a:r>
              <a:rPr lang="en-US" dirty="0" smtClean="0">
                <a:solidFill>
                  <a:schemeClr val="tx1"/>
                </a:solidFill>
                <a:latin typeface="Footlight MT Light" pitchFamily="18" charset="0"/>
                <a:cs typeface="Times New Roman" pitchFamily="18" charset="0"/>
              </a:rPr>
              <a:t>Systemic </a:t>
            </a:r>
            <a:r>
              <a:rPr lang="en-US" dirty="0" smtClean="0">
                <a:solidFill>
                  <a:schemeClr val="tx1"/>
                </a:solidFill>
                <a:latin typeface="Footlight MT Light" pitchFamily="18" charset="0"/>
                <a:cs typeface="Times New Roman" pitchFamily="18" charset="0"/>
              </a:rPr>
              <a:t>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TAKE HOME POINTS</a:t>
            </a:r>
            <a:br>
              <a:rPr lang="en-US" sz="2400" b="1" dirty="0" smtClean="0">
                <a:solidFill>
                  <a:schemeClr val="tx1"/>
                </a:solidFill>
                <a:latin typeface="Footlight MT Light" pitchFamily="18" charset="0"/>
              </a:rPr>
            </a:br>
            <a:endParaRPr lang="en-US" sz="2400" b="1" dirty="0">
              <a:solidFill>
                <a:schemeClr val="tx1"/>
              </a:solidFill>
              <a:latin typeface="Footlight MT Light"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31</a:t>
            </a:fld>
            <a:endParaRPr lang="ar-SA"/>
          </a:p>
        </p:txBody>
      </p:sp>
      <p:sp>
        <p:nvSpPr>
          <p:cNvPr id="4" name="Content Placeholder 3"/>
          <p:cNvSpPr>
            <a:spLocks noGrp="1"/>
          </p:cNvSpPr>
          <p:nvPr>
            <p:ph sz="quarter" idx="1"/>
          </p:nvPr>
        </p:nvSpPr>
        <p:spPr/>
        <p:txBody>
          <a:bodyPr/>
          <a:lstStyle/>
          <a:p>
            <a:pPr algn="l" rtl="0"/>
            <a:r>
              <a:rPr lang="en-US" dirty="0"/>
              <a:t>Ryan, Kenneth J.. </a:t>
            </a:r>
            <a:r>
              <a:rPr lang="en-US" dirty="0" err="1"/>
              <a:t>Sherris</a:t>
            </a:r>
            <a:r>
              <a:rPr lang="en-US" dirty="0"/>
              <a:t> Medical Microbiology, Seventh Edition. McGraw-Hill Education.</a:t>
            </a:r>
          </a:p>
          <a:p>
            <a:pPr lvl="1" algn="l" rtl="0"/>
            <a:r>
              <a:rPr lang="en-US" dirty="0" smtClean="0"/>
              <a:t>Skin and Wound Infections, </a:t>
            </a:r>
            <a:r>
              <a:rPr lang="en-US" dirty="0"/>
              <a:t>part of the chapter on Infectious Diseases: Syndromes and Etiologies </a:t>
            </a:r>
          </a:p>
          <a:p>
            <a:pPr lvl="1" algn="l" rtl="0"/>
            <a:r>
              <a:rPr lang="en-US" i="1" dirty="0" smtClean="0"/>
              <a:t>Staphylococci</a:t>
            </a:r>
            <a:r>
              <a:rPr lang="en-US" dirty="0" smtClean="0"/>
              <a:t>, chapter 24 </a:t>
            </a:r>
            <a:endParaRPr lang="en-US" dirty="0"/>
          </a:p>
          <a:p>
            <a:pPr lvl="1" algn="l" rtl="0"/>
            <a:r>
              <a:rPr lang="en-US" i="1" dirty="0" smtClean="0"/>
              <a:t>Streptococci</a:t>
            </a:r>
            <a:r>
              <a:rPr lang="en-US" dirty="0" smtClean="0"/>
              <a:t>, chapter 25 </a:t>
            </a:r>
            <a:endParaRPr lang="en-US" dirty="0"/>
          </a:p>
        </p:txBody>
      </p:sp>
    </p:spTree>
    <p:extLst>
      <p:ext uri="{BB962C8B-B14F-4D97-AF65-F5344CB8AC3E}">
        <p14:creationId xmlns:p14="http://schemas.microsoft.com/office/powerpoint/2010/main" val="3144436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32</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tx1"/>
                </a:solidFill>
                <a:latin typeface="Footlight MT Light" pitchFamily="18" charset="0"/>
              </a:rPr>
              <a:t>Introduction</a:t>
            </a:r>
            <a:r>
              <a:rPr lang="en-US" sz="3600" b="1" dirty="0" smtClean="0">
                <a:solidFill>
                  <a:schemeClr val="bg1"/>
                </a:solidFill>
                <a:latin typeface="Footlight MT Light" pitchFamily="18" charset="0"/>
              </a:rPr>
              <a:t>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infection . </a:t>
            </a:r>
          </a:p>
          <a:p>
            <a:pPr algn="l" rtl="0"/>
            <a:r>
              <a:rPr lang="en-US" sz="2800" b="1" i="1" dirty="0" smtClean="0">
                <a:latin typeface="Footlight MT Light" pitchFamily="18" charset="0"/>
                <a:cs typeface="Times New Roman" pitchFamily="18" charset="0"/>
              </a:rPr>
              <a:t>Staphylococcus aureus</a:t>
            </a:r>
            <a:r>
              <a:rPr lang="en-US" sz="2800" b="1" dirty="0" smtClean="0">
                <a:latin typeface="Footlight MT Light" pitchFamily="18" charset="0"/>
                <a:cs typeface="Times New Roman" pitchFamily="18" charset="0"/>
              </a:rPr>
              <a:t>  and </a:t>
            </a:r>
            <a:r>
              <a:rPr lang="en-US" sz="2800" b="1" i="1" dirty="0" smtClean="0">
                <a:latin typeface="Footlight MT Light" pitchFamily="18" charset="0"/>
                <a:cs typeface="Times New Roman" pitchFamily="18" charset="0"/>
              </a:rPr>
              <a:t>Streptococcus</a:t>
            </a:r>
            <a:r>
              <a:rPr lang="en-US" sz="2800" b="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are the most cause common</a:t>
            </a:r>
          </a:p>
          <a:p>
            <a:pPr algn="l" rtl="0"/>
            <a:r>
              <a:rPr lang="en-US" sz="2800" b="1" dirty="0" smtClean="0">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5</a:t>
            </a:fld>
            <a:endParaRPr lang="ar-SA"/>
          </a:p>
        </p:txBody>
      </p:sp>
      <p:sp>
        <p:nvSpPr>
          <p:cNvPr id="4" name="Content Placeholder 3"/>
          <p:cNvSpPr>
            <a:spLocks noGrp="1"/>
          </p:cNvSpPr>
          <p:nvPr>
            <p:ph sz="quarter" idx="1"/>
          </p:nvPr>
        </p:nvSpPr>
        <p:spPr/>
        <p:txBody>
          <a:bodyPr/>
          <a:lstStyle/>
          <a:p>
            <a:endParaRPr lang="en-US" dirty="0"/>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08" y="143918"/>
            <a:ext cx="2590800" cy="23352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433" y="2754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2220" y="4864331"/>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476952" y="666775"/>
            <a:ext cx="3456384" cy="400110"/>
          </a:xfrm>
          <a:prstGeom prst="rect">
            <a:avLst/>
          </a:prstGeom>
          <a:noFill/>
        </p:spPr>
        <p:txBody>
          <a:bodyPr wrap="square" rtlCol="0">
            <a:spAutoFit/>
          </a:bodyPr>
          <a:lstStyle/>
          <a:p>
            <a:pPr algn="l" rtl="0"/>
            <a:r>
              <a:rPr lang="en-US" sz="2000" dirty="0" smtClean="0"/>
              <a:t>Gram positive cocci in clusters</a:t>
            </a:r>
            <a:endParaRPr lang="en-US" sz="2000" dirty="0"/>
          </a:p>
        </p:txBody>
      </p:sp>
      <p:sp>
        <p:nvSpPr>
          <p:cNvPr id="11" name="TextBox 10"/>
          <p:cNvSpPr txBox="1"/>
          <p:nvPr/>
        </p:nvSpPr>
        <p:spPr>
          <a:xfrm>
            <a:off x="4644008" y="5488005"/>
            <a:ext cx="3096344" cy="400110"/>
          </a:xfrm>
          <a:prstGeom prst="rect">
            <a:avLst/>
          </a:prstGeom>
          <a:noFill/>
        </p:spPr>
        <p:txBody>
          <a:bodyPr wrap="square" rtlCol="0">
            <a:spAutoFit/>
          </a:bodyPr>
          <a:lstStyle/>
          <a:p>
            <a:pPr algn="l" rtl="0"/>
            <a:r>
              <a:rPr lang="en-US" sz="2000" dirty="0" smtClean="0"/>
              <a:t>Coagulase positive</a:t>
            </a:r>
            <a:endParaRPr lang="en-US" sz="2000" dirty="0"/>
          </a:p>
        </p:txBody>
      </p:sp>
      <p:sp>
        <p:nvSpPr>
          <p:cNvPr id="12" name="TextBox 11"/>
          <p:cNvSpPr txBox="1"/>
          <p:nvPr/>
        </p:nvSpPr>
        <p:spPr>
          <a:xfrm>
            <a:off x="4612432" y="2953493"/>
            <a:ext cx="3096344" cy="400110"/>
          </a:xfrm>
          <a:prstGeom prst="rect">
            <a:avLst/>
          </a:prstGeom>
          <a:noFill/>
        </p:spPr>
        <p:txBody>
          <a:bodyPr wrap="square" rtlCol="0">
            <a:spAutoFit/>
          </a:bodyPr>
          <a:lstStyle/>
          <a:p>
            <a:pPr algn="l" rtl="0"/>
            <a:r>
              <a:rPr lang="en-US" sz="2000" dirty="0" smtClean="0"/>
              <a:t>Catalase positive</a:t>
            </a:r>
            <a:endParaRPr lang="en-US" sz="2000" dirty="0"/>
          </a:p>
        </p:txBody>
      </p:sp>
    </p:spTree>
    <p:extLst>
      <p:ext uri="{BB962C8B-B14F-4D97-AF65-F5344CB8AC3E}">
        <p14:creationId xmlns:p14="http://schemas.microsoft.com/office/powerpoint/2010/main" val="4356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6</a:t>
            </a:fld>
            <a:endParaRPr lang="ar-SA"/>
          </a:p>
        </p:txBody>
      </p:sp>
      <p:sp>
        <p:nvSpPr>
          <p:cNvPr id="4" name="Content Placeholder 3"/>
          <p:cNvSpPr>
            <a:spLocks noGrp="1"/>
          </p:cNvSpPr>
          <p:nvPr>
            <p:ph sz="quarter" idx="1"/>
          </p:nvPr>
        </p:nvSpPr>
        <p:spPr/>
        <p:txBody>
          <a:bodyPr/>
          <a:lstStyle/>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12" y="-34359"/>
            <a:ext cx="3080793" cy="231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عنصر نائب للمحتوى 9" descr="bacitracin1.jpg"/>
          <p:cNvPicPr>
            <a:picLocks noChangeAspect="1"/>
          </p:cNvPicPr>
          <p:nvPr/>
        </p:nvPicPr>
        <p:blipFill>
          <a:blip r:embed="rId3" cstate="print"/>
          <a:stretch>
            <a:fillRect/>
          </a:stretch>
        </p:blipFill>
        <p:spPr>
          <a:xfrm>
            <a:off x="1115616" y="4481058"/>
            <a:ext cx="2058172" cy="2058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214" y="2369066"/>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476952" y="666775"/>
            <a:ext cx="3456384" cy="400110"/>
          </a:xfrm>
          <a:prstGeom prst="rect">
            <a:avLst/>
          </a:prstGeom>
          <a:noFill/>
        </p:spPr>
        <p:txBody>
          <a:bodyPr wrap="square" rtlCol="0">
            <a:spAutoFit/>
          </a:bodyPr>
          <a:lstStyle/>
          <a:p>
            <a:pPr algn="l" rtl="0"/>
            <a:r>
              <a:rPr lang="en-US" sz="2000" dirty="0" smtClean="0"/>
              <a:t>Gram positive cocci in chain</a:t>
            </a:r>
            <a:endParaRPr lang="en-US" sz="2000" dirty="0"/>
          </a:p>
        </p:txBody>
      </p:sp>
      <p:sp>
        <p:nvSpPr>
          <p:cNvPr id="10" name="TextBox 9"/>
          <p:cNvSpPr txBox="1"/>
          <p:nvPr/>
        </p:nvSpPr>
        <p:spPr>
          <a:xfrm>
            <a:off x="4629263" y="3488025"/>
            <a:ext cx="3096344" cy="400110"/>
          </a:xfrm>
          <a:prstGeom prst="rect">
            <a:avLst/>
          </a:prstGeom>
          <a:noFill/>
        </p:spPr>
        <p:txBody>
          <a:bodyPr wrap="square" rtlCol="0">
            <a:spAutoFit/>
          </a:bodyPr>
          <a:lstStyle/>
          <a:p>
            <a:pPr algn="l" rtl="0"/>
            <a:r>
              <a:rPr lang="en-US" sz="2000" dirty="0" smtClean="0"/>
              <a:t>Catalase negative</a:t>
            </a:r>
            <a:endParaRPr lang="en-US" sz="2000" dirty="0"/>
          </a:p>
        </p:txBody>
      </p:sp>
      <p:sp>
        <p:nvSpPr>
          <p:cNvPr id="11" name="TextBox 10"/>
          <p:cNvSpPr txBox="1"/>
          <p:nvPr/>
        </p:nvSpPr>
        <p:spPr>
          <a:xfrm>
            <a:off x="4644008" y="5488005"/>
            <a:ext cx="3096344" cy="707886"/>
          </a:xfrm>
          <a:prstGeom prst="rect">
            <a:avLst/>
          </a:prstGeom>
          <a:noFill/>
        </p:spPr>
        <p:txBody>
          <a:bodyPr wrap="square" rtlCol="0">
            <a:spAutoFit/>
          </a:bodyPr>
          <a:lstStyle/>
          <a:p>
            <a:pPr algn="l" rtl="0"/>
            <a:r>
              <a:rPr lang="en-US" sz="2000" dirty="0" smtClean="0"/>
              <a:t>Beta hemolytic</a:t>
            </a:r>
          </a:p>
          <a:p>
            <a:pPr algn="l" rtl="0"/>
            <a:r>
              <a:rPr lang="en-US" sz="2000" dirty="0" smtClean="0"/>
              <a:t>Bacitracin sensitive</a:t>
            </a:r>
            <a:endParaRPr lang="en-US" sz="2000" dirty="0"/>
          </a:p>
        </p:txBody>
      </p:sp>
    </p:spTree>
    <p:extLst>
      <p:ext uri="{BB962C8B-B14F-4D97-AF65-F5344CB8AC3E}">
        <p14:creationId xmlns:p14="http://schemas.microsoft.com/office/powerpoint/2010/main" val="21176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latin typeface="Footlight MT Light" pitchFamily="18" charset="0"/>
                <a:ea typeface="Batang" pitchFamily="18" charset="-127"/>
              </a:rPr>
              <a:t>   </a:t>
            </a:r>
            <a:r>
              <a:rPr lang="en-US" b="1" dirty="0" smtClean="0">
                <a:latin typeface="Footlight MT Light" pitchFamily="18" charset="0"/>
                <a:ea typeface="Batang" pitchFamily="18" charset="-127"/>
              </a:rPr>
              <a:t>Key to developing an adequate differential </a:t>
            </a:r>
            <a:r>
              <a:rPr lang="en-US" b="1" dirty="0" smtClean="0">
                <a:latin typeface="Footlight MT Light" pitchFamily="18" charset="0"/>
                <a:ea typeface="Batang" pitchFamily="18" charset="-127"/>
                <a:cs typeface="+mj-cs"/>
              </a:rPr>
              <a:t>diagnosis requires</a:t>
            </a:r>
            <a:endParaRPr lang="en-US" sz="2400" b="1" dirty="0" smtClean="0">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smtClean="0">
                <a:solidFill>
                  <a:schemeClr val="tx1"/>
                </a:solidFill>
                <a:latin typeface="Footlight MT Light" pitchFamily="18" charset="0"/>
                <a:cs typeface="Times New Roman" pitchFamily="18" charset="0"/>
              </a:rPr>
              <a:t>To determine the severity </a:t>
            </a:r>
            <a:r>
              <a:rPr lang="en-US" sz="2800" dirty="0">
                <a:solidFill>
                  <a:schemeClr val="tx1"/>
                </a:solidFill>
                <a:latin typeface="Footlight MT Light" pitchFamily="18" charset="0"/>
                <a:cs typeface="Times New Roman" pitchFamily="18" charset="0"/>
              </a:rPr>
              <a:t>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procedures (X-rays, CT, MRI)</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Antibiotics treatment</a:t>
            </a: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8</a:t>
            </a:fld>
            <a:endParaRPr lang="ar-SA"/>
          </a:p>
        </p:txBody>
      </p:sp>
      <p:sp>
        <p:nvSpPr>
          <p:cNvPr id="6" name="Content Placeholder 5"/>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53988"/>
            <a:ext cx="7705725"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0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a:bodyPr>
          <a:lstStyle/>
          <a:p>
            <a:r>
              <a:rPr lang="en-US" b="1" dirty="0" smtClean="0">
                <a:solidFill>
                  <a:schemeClr val="tx1"/>
                </a:solidFill>
                <a:latin typeface="Footlight MT Light" pitchFamily="18" charset="0"/>
              </a:rPr>
              <a:t>   </a:t>
            </a:r>
            <a:r>
              <a:rPr lang="en-US" b="1" u="sng" dirty="0" smtClean="0">
                <a:solidFill>
                  <a:schemeClr val="tx1"/>
                </a:solidFill>
                <a:latin typeface="Footlight MT Light" pitchFamily="18" charset="0"/>
                <a:ea typeface="Batang" pitchFamily="18" charset="-127"/>
              </a:rPr>
              <a:t>IMPETIGO-(</a:t>
            </a:r>
            <a:r>
              <a:rPr lang="en-US" b="1" u="sng" dirty="0" smtClean="0">
                <a:solidFill>
                  <a:schemeClr val="tx1"/>
                </a:solidFill>
                <a:latin typeface="Footlight MT Light" pitchFamily="18" charset="0"/>
              </a:rPr>
              <a:t> </a:t>
            </a:r>
            <a:r>
              <a:rPr lang="en-US" b="1" u="sng" dirty="0" smtClean="0">
                <a:solidFill>
                  <a:schemeClr val="tx1"/>
                </a:solidFill>
                <a:latin typeface="Footlight MT Light" pitchFamily="18" charset="0"/>
                <a:ea typeface="Batang" pitchFamily="18" charset="-127"/>
              </a:rPr>
              <a:t>Pyoderma)</a:t>
            </a:r>
            <a:endParaRPr lang="ar-SA" b="1" dirty="0">
              <a:solidFill>
                <a:schemeClr val="tx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dirty="0" smtClean="0">
                <a:solidFill>
                  <a:schemeClr val="tx1"/>
                </a:solidFill>
                <a:latin typeface="Footlight MT Light" pitchFamily="18" charset="0"/>
                <a:ea typeface="Batang" pitchFamily="18" charset="-127"/>
              </a:rPr>
              <a:t>A common skin infection</a:t>
            </a:r>
          </a:p>
          <a:p>
            <a:pPr lvl="1" algn="l" rtl="0">
              <a:lnSpc>
                <a:spcPct val="120000"/>
              </a:lnSpc>
            </a:pPr>
            <a:r>
              <a:rPr lang="en-US" sz="8000" dirty="0" smtClean="0">
                <a:solidFill>
                  <a:schemeClr val="tx1"/>
                </a:solidFill>
                <a:latin typeface="Footlight MT Light" pitchFamily="18" charset="0"/>
                <a:ea typeface="Batang" pitchFamily="18" charset="-127"/>
              </a:rPr>
              <a:t>Children </a:t>
            </a:r>
            <a:r>
              <a:rPr lang="en-US" sz="8000" dirty="0">
                <a:solidFill>
                  <a:schemeClr val="tx1"/>
                </a:solidFill>
                <a:latin typeface="Footlight MT Light" pitchFamily="18" charset="0"/>
                <a:ea typeface="Batang" pitchFamily="18" charset="-127"/>
              </a:rPr>
              <a:t>2–5 </a:t>
            </a:r>
            <a:r>
              <a:rPr lang="en-US" sz="8000" dirty="0" err="1">
                <a:solidFill>
                  <a:schemeClr val="tx1"/>
                </a:solidFill>
                <a:latin typeface="Footlight MT Light" pitchFamily="18" charset="0"/>
                <a:ea typeface="Batang" pitchFamily="18" charset="-127"/>
              </a:rPr>
              <a:t>Yr</a:t>
            </a:r>
            <a:r>
              <a:rPr lang="en-US" sz="8000" dirty="0">
                <a:solidFill>
                  <a:schemeClr val="tx1"/>
                </a:solidFill>
                <a:latin typeface="Footlight MT Light" pitchFamily="18" charset="0"/>
                <a:ea typeface="Batang" pitchFamily="18" charset="-127"/>
              </a:rPr>
              <a:t>  in tropical or subtropical regions</a:t>
            </a:r>
          </a:p>
          <a:p>
            <a:pPr lvl="1" algn="l" rtl="0">
              <a:lnSpc>
                <a:spcPct val="120000"/>
              </a:lnSpc>
            </a:pPr>
            <a:r>
              <a:rPr lang="en-US" sz="8000" dirty="0" smtClean="0">
                <a:solidFill>
                  <a:schemeClr val="tx1"/>
                </a:solidFill>
                <a:latin typeface="Footlight MT Light" pitchFamily="18" charset="0"/>
                <a:ea typeface="Batang" pitchFamily="18" charset="-127"/>
              </a:rPr>
              <a:t>Nearly always caused by </a:t>
            </a:r>
            <a:r>
              <a:rPr lang="el-GR" sz="8000" b="1" dirty="0" smtClean="0">
                <a:solidFill>
                  <a:schemeClr val="tx1"/>
                </a:solidFill>
                <a:latin typeface="+mj-lt"/>
                <a:ea typeface="Batang" pitchFamily="18" charset="-127"/>
              </a:rPr>
              <a:t>β</a:t>
            </a:r>
            <a:r>
              <a:rPr lang="en-US" sz="8000" b="1" dirty="0" smtClean="0">
                <a:solidFill>
                  <a:schemeClr val="tx1"/>
                </a:solidFill>
                <a:latin typeface="Footlight MT Light" pitchFamily="18" charset="0"/>
                <a:ea typeface="Batang" pitchFamily="18" charset="-127"/>
              </a:rPr>
              <a:t>-hemolytic streptococci (GAS)</a:t>
            </a:r>
          </a:p>
          <a:p>
            <a:pPr lvl="1" algn="l" rtl="0">
              <a:lnSpc>
                <a:spcPct val="120000"/>
              </a:lnSpc>
            </a:pPr>
            <a:r>
              <a:rPr lang="en-US" sz="8000" b="1" dirty="0" smtClean="0">
                <a:solidFill>
                  <a:schemeClr val="tx1"/>
                </a:solidFill>
                <a:latin typeface="Footlight MT Light" pitchFamily="18" charset="0"/>
                <a:ea typeface="Batang" pitchFamily="18" charset="-127"/>
              </a:rPr>
              <a:t>In some cases </a:t>
            </a:r>
            <a:r>
              <a:rPr lang="el-GR" sz="8000" b="1" dirty="0">
                <a:solidFill>
                  <a:schemeClr val="tx1"/>
                </a:solidFill>
                <a:latin typeface="Footlight MT Light" pitchFamily="18" charset="0"/>
                <a:ea typeface="Batang" pitchFamily="18" charset="-127"/>
              </a:rPr>
              <a:t>β-</a:t>
            </a:r>
            <a:r>
              <a:rPr lang="en-US" sz="8000" b="1" dirty="0">
                <a:solidFill>
                  <a:schemeClr val="tx1"/>
                </a:solidFill>
                <a:latin typeface="Footlight MT Light" pitchFamily="18" charset="0"/>
                <a:ea typeface="Batang" pitchFamily="18" charset="-127"/>
              </a:rPr>
              <a:t>hemolytic streptococci (</a:t>
            </a:r>
            <a:r>
              <a:rPr lang="en-US" sz="8000" b="1" dirty="0" smtClean="0">
                <a:solidFill>
                  <a:schemeClr val="tx1"/>
                </a:solidFill>
                <a:latin typeface="Footlight MT Light" pitchFamily="18" charset="0"/>
                <a:ea typeface="Batang" pitchFamily="18" charset="-127"/>
              </a:rPr>
              <a:t>GAS) </a:t>
            </a:r>
            <a:r>
              <a:rPr lang="en-US" sz="8000" b="1" dirty="0" smtClean="0">
                <a:solidFill>
                  <a:schemeClr val="tx1"/>
                </a:solidFill>
                <a:latin typeface="Footlight MT Light" pitchFamily="18" charset="0"/>
                <a:ea typeface="Batang" pitchFamily="18" charset="-127"/>
              </a:rPr>
              <a:t>and </a:t>
            </a:r>
            <a:r>
              <a:rPr lang="en-US" sz="8000" b="1" i="1" dirty="0" smtClean="0">
                <a:solidFill>
                  <a:schemeClr val="tx1"/>
                </a:solidFill>
                <a:latin typeface="Footlight MT Light" pitchFamily="18" charset="0"/>
                <a:ea typeface="Batang" pitchFamily="18" charset="-127"/>
              </a:rPr>
              <a:t>S. aureus</a:t>
            </a:r>
            <a:r>
              <a:rPr lang="en-US" sz="8000" b="1" i="1" dirty="0" smtClean="0">
                <a:solidFill>
                  <a:schemeClr val="tx1"/>
                </a:solidFill>
                <a:latin typeface="Footlight MT Light" pitchFamily="18" charset="0"/>
                <a:ea typeface="Batang" pitchFamily="18" charset="-127"/>
              </a:rPr>
              <a:t>.</a:t>
            </a:r>
          </a:p>
          <a:p>
            <a:pPr lvl="1" algn="l" rtl="0">
              <a:lnSpc>
                <a:spcPct val="120000"/>
              </a:lnSpc>
            </a:pPr>
            <a:r>
              <a:rPr lang="en-US" sz="8000" dirty="0" smtClean="0">
                <a:solidFill>
                  <a:schemeClr val="tx1"/>
                </a:solidFill>
                <a:latin typeface="Footlight MT Light" pitchFamily="18" charset="0"/>
                <a:ea typeface="Batang" pitchFamily="18" charset="-127"/>
              </a:rPr>
              <a:t>Rarely  by </a:t>
            </a:r>
            <a:r>
              <a:rPr lang="en-US" sz="8000" i="1" dirty="0" smtClean="0">
                <a:solidFill>
                  <a:schemeClr val="tx1"/>
                </a:solidFill>
                <a:latin typeface="Footlight MT Light" pitchFamily="18" charset="0"/>
                <a:ea typeface="Batang" pitchFamily="18" charset="-127"/>
              </a:rPr>
              <a:t>S</a:t>
            </a:r>
            <a:r>
              <a:rPr lang="en-US" sz="8000" i="1" dirty="0" smtClean="0">
                <a:solidFill>
                  <a:schemeClr val="tx1"/>
                </a:solidFill>
                <a:latin typeface="Footlight MT Light" pitchFamily="18" charset="0"/>
                <a:ea typeface="Batang" pitchFamily="18" charset="-127"/>
              </a:rPr>
              <a:t>. aureus </a:t>
            </a:r>
            <a:r>
              <a:rPr lang="en-US" sz="8000" i="1" dirty="0" smtClean="0">
                <a:solidFill>
                  <a:schemeClr val="tx1"/>
                </a:solidFill>
                <a:latin typeface="Footlight MT Light" pitchFamily="18" charset="0"/>
                <a:ea typeface="Batang" pitchFamily="18" charset="-127"/>
              </a:rPr>
              <a:t>only </a:t>
            </a:r>
          </a:p>
          <a:p>
            <a:pPr lvl="1" algn="l" rtl="0">
              <a:lnSpc>
                <a:spcPct val="120000"/>
              </a:lnSpc>
            </a:pPr>
            <a:r>
              <a:rPr lang="en-US" sz="8000" dirty="0" err="1">
                <a:solidFill>
                  <a:schemeClr val="tx1"/>
                </a:solidFill>
                <a:latin typeface="Footlight MT Light" pitchFamily="18" charset="0"/>
                <a:ea typeface="Batang" pitchFamily="18" charset="-127"/>
                <a:cs typeface="Times New Roman" pitchFamily="18" charset="0"/>
              </a:rPr>
              <a:t>Nonbullous</a:t>
            </a:r>
            <a:r>
              <a:rPr lang="en-US" sz="8000" dirty="0">
                <a:solidFill>
                  <a:schemeClr val="tx1"/>
                </a:solidFill>
                <a:latin typeface="Footlight MT Light" pitchFamily="18" charset="0"/>
                <a:ea typeface="Batang" pitchFamily="18" charset="-127"/>
                <a:cs typeface="Times New Roman" pitchFamily="18" charset="0"/>
              </a:rPr>
              <a:t> (Streptococcus) or Bullous  (</a:t>
            </a:r>
            <a:r>
              <a:rPr lang="en-US" sz="8000" i="1" dirty="0">
                <a:solidFill>
                  <a:schemeClr val="tx1"/>
                </a:solidFill>
                <a:latin typeface="Footlight MT Light" pitchFamily="18" charset="0"/>
                <a:cs typeface="Times New Roman" pitchFamily="18" charset="0"/>
              </a:rPr>
              <a:t>S. </a:t>
            </a:r>
            <a:r>
              <a:rPr lang="en-US" sz="8000" i="1" dirty="0" err="1">
                <a:solidFill>
                  <a:schemeClr val="tx1"/>
                </a:solidFill>
                <a:latin typeface="Footlight MT Light" pitchFamily="18" charset="0"/>
                <a:cs typeface="Times New Roman" pitchFamily="18" charset="0"/>
              </a:rPr>
              <a:t>aureus</a:t>
            </a:r>
            <a:r>
              <a:rPr lang="en-US" sz="8000" i="1" dirty="0">
                <a:solidFill>
                  <a:schemeClr val="tx1"/>
                </a:solidFill>
                <a:latin typeface="Footlight MT Light" pitchFamily="18" charset="0"/>
                <a:cs typeface="Times New Roman" pitchFamily="18" charset="0"/>
              </a:rPr>
              <a:t> )</a:t>
            </a:r>
          </a:p>
          <a:p>
            <a:pPr lvl="1" algn="l" rtl="0">
              <a:lnSpc>
                <a:spcPct val="120000"/>
              </a:lnSpc>
            </a:pPr>
            <a:r>
              <a:rPr lang="en-US" sz="8000" dirty="0" smtClean="0">
                <a:solidFill>
                  <a:schemeClr val="tx1"/>
                </a:solidFill>
                <a:latin typeface="Footlight MT Light" pitchFamily="18" charset="0"/>
                <a:ea typeface="Batang" pitchFamily="18" charset="-127"/>
              </a:rPr>
              <a:t>Consists </a:t>
            </a:r>
            <a:r>
              <a:rPr lang="en-US" sz="8000" dirty="0">
                <a:solidFill>
                  <a:schemeClr val="tx1"/>
                </a:solidFill>
                <a:latin typeface="Footlight MT Light" pitchFamily="18" charset="0"/>
                <a:ea typeface="Batang" pitchFamily="18" charset="-127"/>
              </a:rPr>
              <a:t>of discrete purulent lesions </a:t>
            </a:r>
            <a:endParaRPr lang="en-US" sz="8000" dirty="0" smtClean="0">
              <a:solidFill>
                <a:schemeClr val="tx1"/>
              </a:solidFill>
              <a:latin typeface="Footlight MT Light" pitchFamily="18" charset="0"/>
              <a:ea typeface="Batang" pitchFamily="18" charset="-127"/>
            </a:endParaRPr>
          </a:p>
          <a:p>
            <a:pPr lvl="1" algn="l" rtl="0">
              <a:lnSpc>
                <a:spcPct val="120000"/>
              </a:lnSpc>
            </a:pPr>
            <a:r>
              <a:rPr lang="en-US" sz="8000" dirty="0" smtClean="0">
                <a:solidFill>
                  <a:schemeClr val="tx1"/>
                </a:solidFill>
                <a:latin typeface="Footlight MT Light" pitchFamily="18" charset="0"/>
                <a:ea typeface="Batang" pitchFamily="18" charset="-127"/>
              </a:rPr>
              <a:t>Exposed </a:t>
            </a:r>
            <a:r>
              <a:rPr lang="en-US" sz="8000" dirty="0">
                <a:solidFill>
                  <a:schemeClr val="tx1"/>
                </a:solidFill>
                <a:latin typeface="Footlight MT Light" pitchFamily="18" charset="0"/>
                <a:ea typeface="Batang" pitchFamily="18" charset="-127"/>
              </a:rPr>
              <a:t>areas of the </a:t>
            </a:r>
            <a:r>
              <a:rPr lang="en-US" sz="8000" dirty="0" smtClean="0">
                <a:solidFill>
                  <a:schemeClr val="tx1"/>
                </a:solidFill>
                <a:latin typeface="Footlight MT Light" pitchFamily="18" charset="0"/>
                <a:ea typeface="Batang" pitchFamily="18" charset="-127"/>
              </a:rPr>
              <a:t>body( </a:t>
            </a:r>
            <a:r>
              <a:rPr lang="en-US" sz="8000" dirty="0">
                <a:solidFill>
                  <a:schemeClr val="tx1"/>
                </a:solidFill>
                <a:latin typeface="Footlight MT Light" pitchFamily="18" charset="0"/>
                <a:ea typeface="Batang" pitchFamily="18" charset="-127"/>
              </a:rPr>
              <a:t>face and </a:t>
            </a:r>
            <a:r>
              <a:rPr lang="en-US" sz="8000" dirty="0" smtClean="0">
                <a:solidFill>
                  <a:schemeClr val="tx1"/>
                </a:solidFill>
                <a:latin typeface="Footlight MT Light" pitchFamily="18" charset="0"/>
                <a:ea typeface="Batang" pitchFamily="18" charset="-127"/>
              </a:rPr>
              <a:t>extremities</a:t>
            </a:r>
            <a:r>
              <a:rPr lang="en-US" sz="8000" dirty="0" smtClean="0">
                <a:solidFill>
                  <a:schemeClr val="tx1"/>
                </a:solidFill>
                <a:latin typeface="Footlight MT Light" pitchFamily="18" charset="0"/>
              </a:rPr>
              <a:t>)</a:t>
            </a:r>
          </a:p>
          <a:p>
            <a:pPr lvl="1" algn="l" rtl="0">
              <a:lnSpc>
                <a:spcPct val="120000"/>
              </a:lnSpc>
            </a:pPr>
            <a:r>
              <a:rPr lang="en-US" sz="8000" dirty="0" smtClean="0">
                <a:solidFill>
                  <a:schemeClr val="tx1"/>
                </a:solidFill>
                <a:latin typeface="Footlight MT Light" pitchFamily="18" charset="0"/>
                <a:ea typeface="Batang" pitchFamily="18" charset="-127"/>
              </a:rPr>
              <a:t>Skin colonization- Inoculation by abrasions, minor trauma, or insect bites</a:t>
            </a:r>
            <a:endParaRPr lang="en-US" sz="8000" dirty="0" smtClean="0">
              <a:solidFill>
                <a:schemeClr val="tx1"/>
              </a:solidFill>
              <a:latin typeface="Footlight MT Light" pitchFamily="18" charset="0"/>
            </a:endParaRPr>
          </a:p>
          <a:p>
            <a:pPr lvl="1" algn="l" rtl="0">
              <a:lnSpc>
                <a:spcPct val="120000"/>
              </a:lnSpc>
            </a:pPr>
            <a:r>
              <a:rPr lang="en-US" sz="8000" dirty="0" smtClean="0">
                <a:solidFill>
                  <a:schemeClr val="tx1"/>
                </a:solidFill>
                <a:latin typeface="Footlight MT Light" pitchFamily="18" charset="0"/>
                <a:ea typeface="Batang" pitchFamily="18" charset="-127"/>
                <a:cs typeface="Times New Roman" pitchFamily="18" charset="0"/>
              </a:rPr>
              <a:t>Systemic </a:t>
            </a:r>
            <a:r>
              <a:rPr lang="en-US" sz="8000" dirty="0">
                <a:solidFill>
                  <a:schemeClr val="tx1"/>
                </a:solidFill>
                <a:latin typeface="Footlight MT Light" pitchFamily="18" charset="0"/>
                <a:ea typeface="Batang" pitchFamily="18" charset="-127"/>
                <a:cs typeface="Times New Roman" pitchFamily="18" charset="0"/>
              </a:rPr>
              <a:t>symptoms are </a:t>
            </a:r>
            <a:r>
              <a:rPr lang="en-US" sz="8000" dirty="0" smtClean="0">
                <a:solidFill>
                  <a:schemeClr val="tx1"/>
                </a:solidFill>
                <a:latin typeface="Footlight MT Light" pitchFamily="18" charset="0"/>
                <a:ea typeface="Batang" pitchFamily="18" charset="-127"/>
                <a:cs typeface="Times New Roman" pitchFamily="18" charset="0"/>
              </a:rPr>
              <a:t>usually absent</a:t>
            </a:r>
            <a:r>
              <a:rPr lang="en-US" sz="8000" b="1" dirty="0" smtClean="0">
                <a:latin typeface="Footlight MT Light" pitchFamily="18" charset="0"/>
                <a:ea typeface="Batang" pitchFamily="18" charset="-127"/>
                <a:cs typeface="Times New Roman" pitchFamily="18" charset="0"/>
              </a:rPr>
              <a:t>.</a:t>
            </a:r>
          </a:p>
          <a:p>
            <a:pPr lvl="1" algn="l" rtl="0">
              <a:lnSpc>
                <a:spcPct val="120000"/>
              </a:lnSpc>
            </a:pPr>
            <a:r>
              <a:rPr lang="en-US" sz="8000" b="1" dirty="0" err="1" smtClean="0">
                <a:solidFill>
                  <a:schemeClr val="tx1"/>
                </a:solidFill>
                <a:latin typeface="Footlight MT Light" pitchFamily="18" charset="0"/>
                <a:cs typeface="Times New Roman" pitchFamily="18" charset="0"/>
              </a:rPr>
              <a:t>Poststreptococcal</a:t>
            </a:r>
            <a:r>
              <a:rPr lang="en-US" sz="8000" b="1" dirty="0" smtClean="0">
                <a:solidFill>
                  <a:schemeClr val="tx1"/>
                </a:solidFill>
                <a:latin typeface="Footlight MT Light" pitchFamily="18" charset="0"/>
                <a:cs typeface="Times New Roman" pitchFamily="18" charset="0"/>
              </a:rPr>
              <a:t> </a:t>
            </a:r>
            <a:r>
              <a:rPr lang="en-US" sz="8000" b="1" dirty="0">
                <a:solidFill>
                  <a:schemeClr val="tx1"/>
                </a:solidFill>
                <a:latin typeface="Footlight MT Light" pitchFamily="18" charset="0"/>
                <a:cs typeface="Times New Roman" pitchFamily="18" charset="0"/>
              </a:rPr>
              <a:t>glomerulonephritis</a:t>
            </a:r>
            <a:r>
              <a:rPr lang="en-US" sz="8000" b="1" dirty="0" smtClean="0">
                <a:solidFill>
                  <a:schemeClr val="tx1"/>
                </a:solidFill>
                <a:latin typeface="Footlight MT Light" pitchFamily="18" charset="0"/>
                <a:cs typeface="Times New Roman" pitchFamily="18" charset="0"/>
              </a:rPr>
              <a:t>. </a:t>
            </a:r>
          </a:p>
          <a:p>
            <a:pPr lvl="2" algn="l" rtl="0">
              <a:lnSpc>
                <a:spcPct val="120000"/>
              </a:lnSpc>
            </a:pPr>
            <a:r>
              <a:rPr lang="en-US" sz="7700" b="1" dirty="0" smtClean="0">
                <a:solidFill>
                  <a:schemeClr val="tx1"/>
                </a:solidFill>
                <a:latin typeface="Footlight MT Light" pitchFamily="18" charset="0"/>
                <a:cs typeface="Times New Roman" pitchFamily="18" charset="0"/>
              </a:rPr>
              <a:t>(</a:t>
            </a:r>
            <a:r>
              <a:rPr lang="en-US" sz="7700" b="1" dirty="0">
                <a:solidFill>
                  <a:schemeClr val="tx1"/>
                </a:solidFill>
                <a:latin typeface="Footlight MT Light" pitchFamily="18" charset="0"/>
                <a:cs typeface="Times New Roman" pitchFamily="18" charset="0"/>
              </a:rPr>
              <a:t>anti–</a:t>
            </a:r>
            <a:r>
              <a:rPr lang="en-US" sz="7700" b="1" dirty="0" err="1">
                <a:solidFill>
                  <a:schemeClr val="tx1"/>
                </a:solidFill>
                <a:latin typeface="Footlight MT Light" pitchFamily="18" charset="0"/>
                <a:cs typeface="Times New Roman" pitchFamily="18" charset="0"/>
              </a:rPr>
              <a:t>DNAse</a:t>
            </a:r>
            <a:r>
              <a:rPr lang="en-US" sz="7700" b="1" dirty="0">
                <a:solidFill>
                  <a:schemeClr val="tx1"/>
                </a:solidFill>
                <a:latin typeface="Footlight MT Light" pitchFamily="18" charset="0"/>
                <a:cs typeface="Times New Roman" pitchFamily="18" charset="0"/>
              </a:rPr>
              <a:t> </a:t>
            </a:r>
            <a:r>
              <a:rPr lang="en-US" sz="7700" b="1" dirty="0" smtClean="0">
                <a:solidFill>
                  <a:schemeClr val="tx1"/>
                </a:solidFill>
                <a:latin typeface="Footlight MT Light" pitchFamily="18" charset="0"/>
                <a:cs typeface="Times New Roman" pitchFamily="18" charset="0"/>
              </a:rPr>
              <a:t>B, ASO)</a:t>
            </a:r>
            <a:endParaRPr lang="en-US" sz="7700" b="1" dirty="0" smtClean="0">
              <a:solidFill>
                <a:schemeClr val="tx1"/>
              </a:solidFill>
              <a:latin typeface="Footlight MT Light" pitchFamily="18" charset="0"/>
              <a:cs typeface="Times New Roman" pitchFamily="18" charset="0"/>
            </a:endParaRPr>
          </a:p>
          <a:p>
            <a:pPr lvl="1" algn="l" rtl="0">
              <a:lnSpc>
                <a:spcPct val="120000"/>
              </a:lnSpc>
            </a:pPr>
            <a:r>
              <a:rPr lang="en-US" sz="8000" b="1" dirty="0" smtClean="0">
                <a:solidFill>
                  <a:schemeClr val="tx1"/>
                </a:solidFill>
                <a:latin typeface="Footlight MT Light" pitchFamily="18" charset="0"/>
                <a:ea typeface="Batang" pitchFamily="18" charset="-127"/>
                <a:cs typeface="Times New Roman" pitchFamily="18" charset="0"/>
              </a:rPr>
              <a:t>Treatment</a:t>
            </a:r>
          </a:p>
          <a:p>
            <a:pPr lvl="2" algn="l" rtl="0">
              <a:lnSpc>
                <a:spcPct val="120000"/>
              </a:lnSpc>
            </a:pPr>
            <a:r>
              <a:rPr lang="en-US" sz="7700" b="1" dirty="0" smtClean="0">
                <a:solidFill>
                  <a:schemeClr val="tx1"/>
                </a:solidFill>
                <a:latin typeface="Footlight MT Light" pitchFamily="18" charset="0"/>
                <a:ea typeface="Batang" pitchFamily="18" charset="-127"/>
                <a:cs typeface="Times New Roman" pitchFamily="18" charset="0"/>
              </a:rPr>
              <a:t>Cefazolin, </a:t>
            </a:r>
            <a:r>
              <a:rPr lang="en-US" sz="7700" b="1" dirty="0" err="1" smtClean="0">
                <a:solidFill>
                  <a:schemeClr val="tx1"/>
                </a:solidFill>
                <a:latin typeface="Footlight MT Light" pitchFamily="18" charset="0"/>
                <a:ea typeface="Batang" pitchFamily="18" charset="-127"/>
                <a:cs typeface="Times New Roman" pitchFamily="18" charset="0"/>
              </a:rPr>
              <a:t>Cloxacillin</a:t>
            </a:r>
            <a:r>
              <a:rPr lang="en-US" sz="7700" b="1" dirty="0" smtClean="0">
                <a:solidFill>
                  <a:schemeClr val="tx1"/>
                </a:solidFill>
                <a:latin typeface="Footlight MT Light" pitchFamily="18" charset="0"/>
                <a:ea typeface="Batang" pitchFamily="18" charset="-127"/>
                <a:cs typeface="Times New Roman" pitchFamily="18" charset="0"/>
              </a:rPr>
              <a:t> , or erythromycin</a:t>
            </a:r>
          </a:p>
          <a:p>
            <a:pPr lvl="2" algn="l" rtl="0">
              <a:lnSpc>
                <a:spcPct val="120000"/>
              </a:lnSpc>
            </a:pPr>
            <a:r>
              <a:rPr lang="en-US" sz="7700" b="1" dirty="0" err="1" smtClean="0">
                <a:latin typeface="Footlight MT Light" pitchFamily="18" charset="0"/>
                <a:ea typeface="Batang" pitchFamily="18" charset="-127"/>
              </a:rPr>
              <a:t>Mupirocin</a:t>
            </a:r>
            <a:r>
              <a:rPr lang="en-US" sz="7700" b="1" i="1" dirty="0" smtClean="0">
                <a:latin typeface="Footlight MT Light" pitchFamily="18" charset="0"/>
                <a:ea typeface="Batang" pitchFamily="18" charset="-127"/>
              </a:rPr>
              <a:t> </a:t>
            </a:r>
            <a:endParaRPr lang="en-US" sz="77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dirty="0">
              <a:latin typeface="Footlight MT Light" pitchFamily="18" charset="0"/>
            </a:endParaRPr>
          </a:p>
        </p:txBody>
      </p:sp>
      <p:pic>
        <p:nvPicPr>
          <p:cNvPr id="6" name="Picture 5" descr="FACE: impetigo, bullous">
            <a:hlinkClick r:id="rId3"/>
          </p:cNvPr>
          <p:cNvPicPr>
            <a:picLocks noChangeAspect="1" noChangeArrowheads="1"/>
          </p:cNvPicPr>
          <p:nvPr/>
        </p:nvPicPr>
        <p:blipFill>
          <a:blip r:embed="rId4"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6127</TotalTime>
  <Words>1584</Words>
  <Application>Microsoft Office PowerPoint</Application>
  <PresentationFormat>On-screen Show (4:3)</PresentationFormat>
  <Paragraphs>274</Paragraphs>
  <Slides>32</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32</vt:i4>
      </vt:variant>
    </vt:vector>
  </HeadingPairs>
  <TitlesOfParts>
    <vt:vector size="50" baseType="lpstr">
      <vt:lpstr>MS PGothic</vt:lpstr>
      <vt:lpstr>Andalus</vt:lpstr>
      <vt:lpstr>Arial</vt:lpstr>
      <vt:lpstr>Batang</vt:lpstr>
      <vt:lpstr>Book Antiqua</vt:lpstr>
      <vt:lpstr>Bookman Old Style</vt:lpstr>
      <vt:lpstr>Calibri</vt:lpstr>
      <vt:lpstr>Cambria</vt:lpstr>
      <vt:lpstr>Century Gothic</vt:lpstr>
      <vt:lpstr>Footlight MT Light</vt:lpstr>
      <vt:lpstr>Gill Sans MT</vt:lpstr>
      <vt:lpstr>Times New Roman</vt:lpstr>
      <vt:lpstr>Verdana</vt:lpstr>
      <vt:lpstr>Wingdings</vt:lpstr>
      <vt:lpstr>Wingdings 3</vt:lpstr>
      <vt:lpstr>Origin</vt:lpstr>
      <vt:lpstr>Eclipse</vt:lpstr>
      <vt:lpstr>1_Origin</vt:lpstr>
      <vt:lpstr>Skin and Soft-Tissue Infections</vt:lpstr>
      <vt:lpstr>Objectives</vt:lpstr>
      <vt:lpstr>PowerPoint Presentation</vt:lpstr>
      <vt:lpstr>Introduction </vt:lpstr>
      <vt:lpstr>PowerPoint Presentation</vt:lpstr>
      <vt:lpstr>PowerPoint Presentation</vt:lpstr>
      <vt:lpstr>PowerPoint Presentation</vt:lpstr>
      <vt:lpstr>PowerPoint Presentation</vt:lpstr>
      <vt:lpstr>   IMPETIGO-( Pyoderma)</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   TAKE HOME POINTS </vt:lpstr>
      <vt:lpstr>   TAKE HOME POINTS </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Khalida Mohammed Binkhamis</cp:lastModifiedBy>
  <cp:revision>114</cp:revision>
  <dcterms:created xsi:type="dcterms:W3CDTF">2010-12-21T19:22:49Z</dcterms:created>
  <dcterms:modified xsi:type="dcterms:W3CDTF">2018-10-28T05:13:54Z</dcterms:modified>
</cp:coreProperties>
</file>