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0" r:id="rId2"/>
    <p:sldId id="317" r:id="rId3"/>
    <p:sldId id="319" r:id="rId4"/>
    <p:sldId id="339" r:id="rId5"/>
    <p:sldId id="322" r:id="rId6"/>
    <p:sldId id="324" r:id="rId7"/>
    <p:sldId id="345" r:id="rId8"/>
    <p:sldId id="323" r:id="rId9"/>
    <p:sldId id="265" r:id="rId10"/>
    <p:sldId id="338" r:id="rId11"/>
    <p:sldId id="267" r:id="rId12"/>
    <p:sldId id="268" r:id="rId13"/>
    <p:sldId id="270" r:id="rId14"/>
    <p:sldId id="340" r:id="rId15"/>
    <p:sldId id="346" r:id="rId16"/>
    <p:sldId id="269" r:id="rId17"/>
    <p:sldId id="295" r:id="rId18"/>
    <p:sldId id="297" r:id="rId19"/>
    <p:sldId id="341" r:id="rId20"/>
    <p:sldId id="342" r:id="rId21"/>
    <p:sldId id="325" r:id="rId22"/>
    <p:sldId id="326" r:id="rId23"/>
    <p:sldId id="327" r:id="rId24"/>
    <p:sldId id="343" r:id="rId25"/>
    <p:sldId id="328" r:id="rId26"/>
    <p:sldId id="303" r:id="rId27"/>
    <p:sldId id="304" r:id="rId28"/>
    <p:sldId id="347" r:id="rId29"/>
    <p:sldId id="348" r:id="rId30"/>
    <p:sldId id="305" r:id="rId31"/>
    <p:sldId id="306" r:id="rId32"/>
    <p:sldId id="349" r:id="rId33"/>
    <p:sldId id="344" r:id="rId34"/>
    <p:sldId id="330" r:id="rId35"/>
    <p:sldId id="283" r:id="rId36"/>
    <p:sldId id="331" r:id="rId37"/>
    <p:sldId id="284" r:id="rId38"/>
    <p:sldId id="332" r:id="rId39"/>
    <p:sldId id="333" r:id="rId40"/>
    <p:sldId id="288" r:id="rId41"/>
    <p:sldId id="334" r:id="rId42"/>
    <p:sldId id="335" r:id="rId43"/>
    <p:sldId id="289" r:id="rId44"/>
    <p:sldId id="314" r:id="rId45"/>
    <p:sldId id="336" r:id="rId46"/>
    <p:sldId id="33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14" autoAdjust="0"/>
  </p:normalViewPr>
  <p:slideViewPr>
    <p:cSldViewPr>
      <p:cViewPr varScale="1">
        <p:scale>
          <a:sx n="62" d="100"/>
          <a:sy n="62" d="100"/>
        </p:scale>
        <p:origin x="162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BF484-58D1-488E-92C8-8DA6CC97C12F}" type="datetimeFigureOut">
              <a:rPr lang="en-US" smtClean="0"/>
              <a:pPr/>
              <a:t>11/10/2018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735D9-9133-4ECC-A0F6-34398984C7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735D9-9133-4ECC-A0F6-34398984C771}"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10</a:t>
            </a:fld>
            <a:endParaRPr lang="en-US"/>
          </a:p>
        </p:txBody>
      </p:sp>
    </p:spTree>
    <p:extLst>
      <p:ext uri="{BB962C8B-B14F-4D97-AF65-F5344CB8AC3E}">
        <p14:creationId xmlns:p14="http://schemas.microsoft.com/office/powerpoint/2010/main" val="119323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16</a:t>
            </a:fld>
            <a:endParaRPr lang="en-US"/>
          </a:p>
        </p:txBody>
      </p:sp>
    </p:spTree>
    <p:extLst>
      <p:ext uri="{BB962C8B-B14F-4D97-AF65-F5344CB8AC3E}">
        <p14:creationId xmlns:p14="http://schemas.microsoft.com/office/powerpoint/2010/main" val="219759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375898-511A-4D2A-8CA5-7DCC9F2CD82A}"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375898-511A-4D2A-8CA5-7DCC9F2CD82A}"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375898-511A-4D2A-8CA5-7DCC9F2CD82A}"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375898-511A-4D2A-8CA5-7DCC9F2CD82A}"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75898-511A-4D2A-8CA5-7DCC9F2CD82A}"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375898-511A-4D2A-8CA5-7DCC9F2CD82A}" type="datetimeFigureOut">
              <a:rPr lang="en-US" smtClean="0"/>
              <a:pPr/>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375898-511A-4D2A-8CA5-7DCC9F2CD82A}" type="datetimeFigureOut">
              <a:rPr lang="en-US" smtClean="0"/>
              <a:pPr/>
              <a:t>11/10/2018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375898-511A-4D2A-8CA5-7DCC9F2CD82A}" type="datetimeFigureOut">
              <a:rPr lang="en-US" smtClean="0"/>
              <a:pPr/>
              <a:t>11/10/2018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75898-511A-4D2A-8CA5-7DCC9F2CD82A}" type="datetimeFigureOut">
              <a:rPr lang="en-US" smtClean="0"/>
              <a:pPr/>
              <a:t>11/10/2018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375898-511A-4D2A-8CA5-7DCC9F2CD82A}" type="datetimeFigureOut">
              <a:rPr lang="en-US" smtClean="0"/>
              <a:pPr/>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375898-511A-4D2A-8CA5-7DCC9F2CD82A}" type="datetimeFigureOut">
              <a:rPr lang="en-US" smtClean="0"/>
              <a:pPr/>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75898-511A-4D2A-8CA5-7DCC9F2CD82A}" type="datetimeFigureOut">
              <a:rPr lang="en-US" smtClean="0"/>
              <a:pPr/>
              <a:t>11/10/2018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C07A6-1ADD-4BCC-B1CB-9C073558B6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u="sng" dirty="0"/>
              <a:t>MUSCULOSKELETAL SYSTEM BLOCK</a:t>
            </a:r>
            <a:br>
              <a:rPr lang="en-US" dirty="0"/>
            </a:br>
            <a:r>
              <a:rPr lang="en-US" b="1" dirty="0"/>
              <a:t> </a:t>
            </a:r>
            <a:br>
              <a:rPr lang="en-US" dirty="0"/>
            </a:br>
            <a:r>
              <a:rPr lang="en-US" b="1" dirty="0"/>
              <a:t>An introduction to myopathies and muscular dystrophy</a:t>
            </a:r>
            <a:br>
              <a:rPr lang="en-US" dirty="0"/>
            </a:b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p:txBody>
          <a:bodyPr>
            <a:normAutofit/>
          </a:bodyPr>
          <a:lstStyle/>
          <a:p>
            <a:r>
              <a:rPr lang="en-US" b="1" dirty="0"/>
              <a:t>Pathology</a:t>
            </a:r>
          </a:p>
          <a:p>
            <a:endParaRPr lang="en-US" b="1" dirty="0"/>
          </a:p>
          <a:p>
            <a:r>
              <a:rPr lang="en-US" b="1" dirty="0" err="1"/>
              <a:t>Dr.Amany</a:t>
            </a:r>
            <a:r>
              <a:rPr lang="en-US" b="1" dirty="0"/>
              <a:t> </a:t>
            </a:r>
            <a:r>
              <a:rPr lang="en-US" b="1" dirty="0" err="1"/>
              <a:t>Fathaddin</a:t>
            </a:r>
            <a:endParaRPr lang="en-US" b="1" dirty="0"/>
          </a:p>
          <a:p>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MYOPATHY</a:t>
            </a:r>
            <a:br>
              <a:rPr lang="en-US" dirty="0"/>
            </a:br>
            <a:endParaRPr lang="en-US" dirty="0"/>
          </a:p>
        </p:txBody>
      </p:sp>
      <p:sp>
        <p:nvSpPr>
          <p:cNvPr id="3" name="Content Placeholder 2"/>
          <p:cNvSpPr>
            <a:spLocks noGrp="1"/>
          </p:cNvSpPr>
          <p:nvPr>
            <p:ph idx="1"/>
          </p:nvPr>
        </p:nvSpPr>
        <p:spPr/>
        <p:txBody>
          <a:bodyPr>
            <a:normAutofit/>
          </a:bodyPr>
          <a:lstStyle/>
          <a:p>
            <a:r>
              <a:rPr lang="en-US" dirty="0" err="1"/>
              <a:t>Myopathy</a:t>
            </a:r>
            <a:r>
              <a:rPr lang="en-US" dirty="0"/>
              <a:t> as a term may encompasses a heterogeneous group of disorders, both morphologically and clinically </a:t>
            </a:r>
          </a:p>
          <a:p>
            <a:endParaRPr lang="en-US" dirty="0"/>
          </a:p>
          <a:p>
            <a:r>
              <a:rPr lang="en-US" dirty="0"/>
              <a:t>Recognition of these disorders is important for genetic counseling or appropriate treatment of acquired disease</a:t>
            </a:r>
          </a:p>
        </p:txBody>
      </p:sp>
    </p:spTree>
    <p:extLst>
      <p:ext uri="{BB962C8B-B14F-4D97-AF65-F5344CB8AC3E}">
        <p14:creationId xmlns:p14="http://schemas.microsoft.com/office/powerpoint/2010/main" val="595205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ATROPHY</a:t>
            </a:r>
          </a:p>
        </p:txBody>
      </p:sp>
      <p:sp>
        <p:nvSpPr>
          <p:cNvPr id="3" name="Content Placeholder 2"/>
          <p:cNvSpPr>
            <a:spLocks noGrp="1"/>
          </p:cNvSpPr>
          <p:nvPr>
            <p:ph idx="1"/>
          </p:nvPr>
        </p:nvSpPr>
        <p:spPr/>
        <p:txBody>
          <a:bodyPr>
            <a:normAutofit/>
          </a:bodyPr>
          <a:lstStyle/>
          <a:p>
            <a:r>
              <a:rPr lang="en-US" dirty="0"/>
              <a:t>A non-specific response  </a:t>
            </a:r>
          </a:p>
          <a:p>
            <a:r>
              <a:rPr lang="en-US" dirty="0"/>
              <a:t>Characterized by abnormally small myofibers</a:t>
            </a:r>
          </a:p>
          <a:p>
            <a:endParaRPr lang="en-US" i="1" dirty="0">
              <a:latin typeface="Chronicle Text G3 A"/>
            </a:endParaRPr>
          </a:p>
          <a:p>
            <a:r>
              <a:rPr lang="en-US" i="1" dirty="0">
                <a:latin typeface="Chronicle Text G3 A"/>
              </a:rPr>
              <a:t>Muscle fiber atrophy</a:t>
            </a:r>
            <a:r>
              <a:rPr lang="en-US" dirty="0">
                <a:latin typeface="Chronicle Text G3 A"/>
              </a:rPr>
              <a:t> is shared by both neuropathic and myopathic processes. However, certain disorders are associated with particular patterns of atrophy.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ATROPHY</a:t>
            </a:r>
          </a:p>
        </p:txBody>
      </p:sp>
      <p:sp>
        <p:nvSpPr>
          <p:cNvPr id="3" name="Content Placeholder 2"/>
          <p:cNvSpPr>
            <a:spLocks noGrp="1"/>
          </p:cNvSpPr>
          <p:nvPr>
            <p:ph idx="1"/>
          </p:nvPr>
        </p:nvSpPr>
        <p:spPr/>
        <p:txBody>
          <a:bodyPr>
            <a:normAutofit/>
          </a:bodyPr>
          <a:lstStyle/>
          <a:p>
            <a:r>
              <a:rPr lang="en-US" dirty="0"/>
              <a:t>Causes:</a:t>
            </a:r>
          </a:p>
          <a:p>
            <a:pPr lvl="1"/>
            <a:r>
              <a:rPr lang="en-US" dirty="0"/>
              <a:t>Simple disuse, type II fibers</a:t>
            </a:r>
          </a:p>
          <a:p>
            <a:pPr lvl="1"/>
            <a:r>
              <a:rPr lang="en-US" dirty="0"/>
              <a:t>Exogenous glucocorticoids or endogenous </a:t>
            </a:r>
            <a:r>
              <a:rPr lang="en-US" dirty="0" err="1"/>
              <a:t>hypercortisolism</a:t>
            </a:r>
            <a:r>
              <a:rPr lang="en-US" dirty="0"/>
              <a:t> (proximal weakness)</a:t>
            </a:r>
          </a:p>
          <a:p>
            <a:pPr lvl="1"/>
            <a:r>
              <a:rPr lang="en-US" dirty="0" err="1"/>
              <a:t>Myopathies</a:t>
            </a:r>
            <a:endParaRPr lang="en-US" dirty="0"/>
          </a:p>
          <a:p>
            <a:pPr lvl="1"/>
            <a:r>
              <a:rPr lang="en-US" dirty="0" err="1"/>
              <a:t>Neurogenic</a:t>
            </a:r>
            <a:r>
              <a:rPr lang="en-US" dirty="0"/>
              <a:t> atrophy</a:t>
            </a:r>
          </a:p>
          <a:p>
            <a:pPr lvl="1">
              <a:buNone/>
            </a:pP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MUSCLE ATROPHY</a:t>
            </a:r>
            <a:br>
              <a:rPr lang="en-US" dirty="0"/>
            </a:br>
            <a:r>
              <a:rPr lang="en-US" sz="3100" dirty="0"/>
              <a:t>Neurogenic Atrophy</a:t>
            </a:r>
            <a:endParaRPr lang="en-US" dirty="0"/>
          </a:p>
        </p:txBody>
      </p:sp>
      <p:sp>
        <p:nvSpPr>
          <p:cNvPr id="3" name="Content Placeholder 2"/>
          <p:cNvSpPr>
            <a:spLocks noGrp="1"/>
          </p:cNvSpPr>
          <p:nvPr>
            <p:ph idx="1"/>
          </p:nvPr>
        </p:nvSpPr>
        <p:spPr/>
        <p:txBody>
          <a:bodyPr>
            <a:normAutofit/>
          </a:bodyPr>
          <a:lstStyle/>
          <a:p>
            <a:r>
              <a:rPr lang="en-US" dirty="0"/>
              <a:t>Neurogenic Atrophy : </a:t>
            </a:r>
          </a:p>
          <a:p>
            <a:pPr lvl="1"/>
            <a:r>
              <a:rPr lang="en-US" dirty="0"/>
              <a:t>Both fiber types</a:t>
            </a:r>
          </a:p>
          <a:p>
            <a:pPr lvl="1"/>
            <a:r>
              <a:rPr lang="en-US" i="1" dirty="0"/>
              <a:t>C</a:t>
            </a:r>
            <a:r>
              <a:rPr lang="en-US" dirty="0"/>
              <a:t>haracterized </a:t>
            </a:r>
            <a:r>
              <a:rPr lang="en-US" b="1" dirty="0">
                <a:solidFill>
                  <a:srgbClr val="FF0000"/>
                </a:solidFill>
              </a:rPr>
              <a:t>by fiber type grouping and grouped atrophy</a:t>
            </a:r>
          </a:p>
          <a:p>
            <a:pPr lvl="1"/>
            <a:r>
              <a:rPr lang="en-US" dirty="0"/>
              <a:t>Deprived of their normal enervation, skeletal fibers undergo progressive atrophy</a:t>
            </a:r>
          </a:p>
          <a:p>
            <a:pPr lvl="1"/>
            <a:r>
              <a:rPr lang="en-US" dirty="0"/>
              <a:t>injury and regeneration of peripheral nerves alters muscle innervation, it will change the distribution of type I and type II </a:t>
            </a:r>
            <a:r>
              <a:rPr lang="en-US" dirty="0" err="1"/>
              <a:t>myofibers</a:t>
            </a:r>
            <a:r>
              <a:rPr 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84B1-5805-40E5-A2A6-B76E90794265}"/>
              </a:ext>
            </a:extLst>
          </p:cNvPr>
          <p:cNvSpPr>
            <a:spLocks noGrp="1"/>
          </p:cNvSpPr>
          <p:nvPr>
            <p:ph type="title"/>
          </p:nvPr>
        </p:nvSpPr>
        <p:spPr/>
        <p:txBody>
          <a:bodyPr>
            <a:noAutofit/>
          </a:bodyPr>
          <a:lstStyle/>
          <a:p>
            <a:r>
              <a:rPr lang="en-US" sz="1800" dirty="0"/>
              <a:t>Clusters of both atrophic myofibers </a:t>
            </a:r>
            <a:r>
              <a:rPr lang="en-US" sz="1800" b="1" dirty="0"/>
              <a:t>(C)</a:t>
            </a:r>
            <a:r>
              <a:rPr lang="en-US" sz="1800" dirty="0"/>
              <a:t> (grouped atrophy) and fiber-type grouping </a:t>
            </a:r>
            <a:r>
              <a:rPr lang="en-US" sz="1800" b="1" dirty="0"/>
              <a:t>(D),</a:t>
            </a:r>
            <a:r>
              <a:rPr lang="en-US" sz="1800" dirty="0"/>
              <a:t> patchy areas in which myofibers share the same fiber type, are features of neurogenic remodeling. The ATPase reaction shown in </a:t>
            </a:r>
            <a:r>
              <a:rPr lang="en-US" sz="1800" b="1" dirty="0"/>
              <a:t>D</a:t>
            </a:r>
            <a:r>
              <a:rPr lang="en-US" sz="1800" dirty="0"/>
              <a:t> is one method of distinguishing between fiber types, as type I fibers stain more lightly than type II fibers. Note loss of the “checkerboard” pattern </a:t>
            </a:r>
          </a:p>
        </p:txBody>
      </p:sp>
      <p:pic>
        <p:nvPicPr>
          <p:cNvPr id="4" name="Content Placeholder 3">
            <a:extLst>
              <a:ext uri="{FF2B5EF4-FFF2-40B4-BE49-F238E27FC236}">
                <a16:creationId xmlns:a16="http://schemas.microsoft.com/office/drawing/2014/main" id="{7E719414-FE92-417B-9EAC-AFB0B9587BAD}"/>
              </a:ext>
            </a:extLst>
          </p:cNvPr>
          <p:cNvPicPr>
            <a:picLocks noGrp="1" noChangeAspect="1"/>
          </p:cNvPicPr>
          <p:nvPr>
            <p:ph idx="1"/>
          </p:nvPr>
        </p:nvPicPr>
        <p:blipFill>
          <a:blip r:embed="rId2"/>
          <a:stretch>
            <a:fillRect/>
          </a:stretch>
        </p:blipFill>
        <p:spPr>
          <a:xfrm>
            <a:off x="609600" y="1981200"/>
            <a:ext cx="8077200" cy="4602162"/>
          </a:xfrm>
          <a:prstGeom prst="rect">
            <a:avLst/>
          </a:prstGeom>
        </p:spPr>
      </p:pic>
    </p:spTree>
    <p:extLst>
      <p:ext uri="{BB962C8B-B14F-4D97-AF65-F5344CB8AC3E}">
        <p14:creationId xmlns:p14="http://schemas.microsoft.com/office/powerpoint/2010/main" val="2835428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46FE-738C-4347-B798-8742DC1E5D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0E7A0A-F8FF-4268-94EA-FAC849225480}"/>
              </a:ext>
            </a:extLst>
          </p:cNvPr>
          <p:cNvSpPr>
            <a:spLocks noGrp="1"/>
          </p:cNvSpPr>
          <p:nvPr>
            <p:ph idx="1"/>
          </p:nvPr>
        </p:nvSpPr>
        <p:spPr/>
        <p:txBody>
          <a:bodyPr>
            <a:normAutofit fontScale="85000" lnSpcReduction="10000"/>
          </a:bodyPr>
          <a:lstStyle/>
          <a:p>
            <a:r>
              <a:rPr lang="en-US" dirty="0"/>
              <a:t>inflammatory infiltrates usually are absent in skeletal muscle disorders caused by abnormal innervation.</a:t>
            </a:r>
          </a:p>
          <a:p>
            <a:r>
              <a:rPr lang="en-US" dirty="0"/>
              <a:t>Prolonged disuse of muscles due to any cause (e.g., prolonged bed rest in the sick, casting of a broken bone) can cause focal or generalized muscle atrophy, which tends to affect </a:t>
            </a:r>
            <a:r>
              <a:rPr lang="en-US" dirty="0">
                <a:solidFill>
                  <a:schemeClr val="accent2"/>
                </a:solidFill>
              </a:rPr>
              <a:t>type II fibers </a:t>
            </a:r>
            <a:r>
              <a:rPr lang="en-US" dirty="0"/>
              <a:t>more than type I fibers.</a:t>
            </a:r>
          </a:p>
          <a:p>
            <a:r>
              <a:rPr lang="en-US" dirty="0"/>
              <a:t>Glucocorticoid exposure, whether exogenous or endogenous (e.g., in Cushing syndrome), also can cause muscle atrophy</a:t>
            </a:r>
            <a:r>
              <a:rPr lang="en-US" dirty="0">
                <a:solidFill>
                  <a:schemeClr val="accent2"/>
                </a:solidFill>
              </a:rPr>
              <a:t>. Proximal muscles and type II myofibers </a:t>
            </a:r>
            <a:r>
              <a:rPr lang="en-US" dirty="0"/>
              <a:t>are affected preferentially by these agents.</a:t>
            </a:r>
          </a:p>
        </p:txBody>
      </p:sp>
    </p:spTree>
    <p:extLst>
      <p:ext uri="{BB962C8B-B14F-4D97-AF65-F5344CB8AC3E}">
        <p14:creationId xmlns:p14="http://schemas.microsoft.com/office/powerpoint/2010/main" val="1713967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MUSCLE ATROPHY</a:t>
            </a:r>
            <a:br>
              <a:rPr lang="en-US" dirty="0"/>
            </a:br>
            <a:r>
              <a:rPr lang="en-US" sz="3100" dirty="0" err="1"/>
              <a:t>Neurogenic</a:t>
            </a:r>
            <a:r>
              <a:rPr lang="en-US" sz="3100" dirty="0"/>
              <a:t> Atrophy</a:t>
            </a:r>
            <a:endParaRPr lang="en-US" dirty="0"/>
          </a:p>
        </p:txBody>
      </p:sp>
      <p:pic>
        <p:nvPicPr>
          <p:cNvPr id="4" name="Content Placeholder 3" descr="fiberType.jpg"/>
          <p:cNvPicPr>
            <a:picLocks noGrp="1" noChangeAspect="1"/>
          </p:cNvPicPr>
          <p:nvPr>
            <p:ph idx="1"/>
          </p:nvPr>
        </p:nvPicPr>
        <p:blipFill>
          <a:blip r:embed="rId3" cstate="print"/>
          <a:stretch>
            <a:fillRect/>
          </a:stretch>
        </p:blipFill>
        <p:spPr>
          <a:xfrm>
            <a:off x="152400" y="1447800"/>
            <a:ext cx="8550974" cy="4953000"/>
          </a:xfrm>
        </p:spPr>
      </p:pic>
    </p:spTree>
    <p:extLst>
      <p:ext uri="{BB962C8B-B14F-4D97-AF65-F5344CB8AC3E}">
        <p14:creationId xmlns:p14="http://schemas.microsoft.com/office/powerpoint/2010/main" val="282329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MUSCULAR DYSTROPHIES</a:t>
            </a:r>
          </a:p>
        </p:txBody>
      </p:sp>
      <p:sp>
        <p:nvSpPr>
          <p:cNvPr id="3" name="Content Placeholder 2"/>
          <p:cNvSpPr>
            <a:spLocks noGrp="1"/>
          </p:cNvSpPr>
          <p:nvPr>
            <p:ph idx="1"/>
          </p:nvPr>
        </p:nvSpPr>
        <p:spPr/>
        <p:txBody>
          <a:bodyPr>
            <a:normAutofit/>
          </a:bodyPr>
          <a:lstStyle/>
          <a:p>
            <a:r>
              <a:rPr lang="en-US" dirty="0"/>
              <a:t>A heterogeneous group of inherited disorders </a:t>
            </a:r>
          </a:p>
          <a:p>
            <a:pPr lvl="1"/>
            <a:r>
              <a:rPr lang="en-US" dirty="0"/>
              <a:t>Often presenting in childhood</a:t>
            </a:r>
          </a:p>
          <a:p>
            <a:pPr lvl="1"/>
            <a:r>
              <a:rPr lang="en-US" dirty="0"/>
              <a:t>Characterized by progressive degeneration of muscle fibers leading to muscle weakness and wasting</a:t>
            </a:r>
          </a:p>
          <a:p>
            <a:pPr lvl="1"/>
            <a:r>
              <a:rPr lang="en-US" dirty="0" err="1"/>
              <a:t>Histologically</a:t>
            </a:r>
            <a:r>
              <a:rPr lang="en-US" dirty="0"/>
              <a:t>, in advanced cases muscle fibers are replaced by fibrofatty tissue</a:t>
            </a:r>
          </a:p>
          <a:p>
            <a:pPr marL="914400" lvl="2" indent="0">
              <a:buNone/>
            </a:pPr>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fontScale="90000"/>
          </a:bodyPr>
          <a:lstStyle/>
          <a:p>
            <a:r>
              <a:rPr lang="en-US" dirty="0"/>
              <a:t>Duchenne Muscular dystrophy (DMD)and Becker Muscular Dystrophy(BMD</a:t>
            </a:r>
          </a:p>
        </p:txBody>
      </p:sp>
      <p:sp>
        <p:nvSpPr>
          <p:cNvPr id="3" name="Content Placeholder 2"/>
          <p:cNvSpPr>
            <a:spLocks noGrp="1"/>
          </p:cNvSpPr>
          <p:nvPr>
            <p:ph idx="1"/>
          </p:nvPr>
        </p:nvSpPr>
        <p:spPr>
          <a:xfrm>
            <a:off x="457200" y="1905000"/>
            <a:ext cx="8229600" cy="4221163"/>
          </a:xfrm>
        </p:spPr>
        <p:txBody>
          <a:bodyPr>
            <a:normAutofit fontScale="85000" lnSpcReduction="20000"/>
          </a:bodyPr>
          <a:lstStyle/>
          <a:p>
            <a:r>
              <a:rPr lang="en-US" dirty="0">
                <a:solidFill>
                  <a:srgbClr val="FF0000"/>
                </a:solidFill>
              </a:rPr>
              <a:t>X-Linked</a:t>
            </a:r>
            <a:r>
              <a:rPr lang="en-US" dirty="0"/>
              <a:t> Muscular Dystrophy </a:t>
            </a:r>
          </a:p>
          <a:p>
            <a:r>
              <a:rPr lang="en-US" dirty="0"/>
              <a:t>The two most common forms of muscular dystrophy </a:t>
            </a:r>
          </a:p>
          <a:p>
            <a:r>
              <a:rPr lang="en-US" dirty="0"/>
              <a:t>DMD is the most severe and the most common form of muscular dystrophy, with an incidence of about 1 per 3500  male births</a:t>
            </a:r>
          </a:p>
          <a:p>
            <a:r>
              <a:rPr lang="en-US" dirty="0"/>
              <a:t>DMD becomes clinically evident by age of 5, </a:t>
            </a:r>
            <a:r>
              <a:rPr lang="en-US" dirty="0">
                <a:sym typeface="Wingdings" pitchFamily="2" charset="2"/>
              </a:rPr>
              <a:t></a:t>
            </a:r>
            <a:r>
              <a:rPr lang="en-US" dirty="0"/>
              <a:t>progressive weakness leading to wheelchair dependence by age 10 to 12 years </a:t>
            </a:r>
            <a:r>
              <a:rPr lang="en-US" dirty="0">
                <a:sym typeface="Wingdings" pitchFamily="2" charset="2"/>
              </a:rPr>
              <a:t></a:t>
            </a:r>
            <a:r>
              <a:rPr lang="en-US" dirty="0"/>
              <a:t>death by the early 20s</a:t>
            </a:r>
          </a:p>
          <a:p>
            <a:r>
              <a:rPr lang="en-US" dirty="0"/>
              <a:t>Although the same gene is involved in both BMD and DMD, BMD is less common and much less severe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CD1B-6421-4D20-930F-9D7CAB66ACE3}"/>
              </a:ext>
            </a:extLst>
          </p:cNvPr>
          <p:cNvSpPr>
            <a:spLocks noGrp="1"/>
          </p:cNvSpPr>
          <p:nvPr>
            <p:ph type="title"/>
          </p:nvPr>
        </p:nvSpPr>
        <p:spPr/>
        <p:txBody>
          <a:bodyPr/>
          <a:lstStyle/>
          <a:p>
            <a:r>
              <a:rPr lang="en-US" dirty="0"/>
              <a:t>Pathogenesis </a:t>
            </a:r>
          </a:p>
        </p:txBody>
      </p:sp>
      <p:sp>
        <p:nvSpPr>
          <p:cNvPr id="3" name="Content Placeholder 2">
            <a:extLst>
              <a:ext uri="{FF2B5EF4-FFF2-40B4-BE49-F238E27FC236}">
                <a16:creationId xmlns:a16="http://schemas.microsoft.com/office/drawing/2014/main" id="{EE144711-CB9A-4A0C-8E70-C8DF2FE9038B}"/>
              </a:ext>
            </a:extLst>
          </p:cNvPr>
          <p:cNvSpPr>
            <a:spLocks noGrp="1"/>
          </p:cNvSpPr>
          <p:nvPr>
            <p:ph idx="1"/>
          </p:nvPr>
        </p:nvSpPr>
        <p:spPr/>
        <p:txBody>
          <a:bodyPr>
            <a:normAutofit/>
          </a:bodyPr>
          <a:lstStyle/>
          <a:p>
            <a:r>
              <a:rPr lang="en-US" dirty="0"/>
              <a:t>Both DMD and BMD are caused by  mutations in the </a:t>
            </a:r>
            <a:r>
              <a:rPr lang="en-US" b="1" u="sng" dirty="0">
                <a:solidFill>
                  <a:srgbClr val="FF0000"/>
                </a:solidFill>
              </a:rPr>
              <a:t>dystrophin gene </a:t>
            </a:r>
            <a:r>
              <a:rPr lang="en-US" dirty="0"/>
              <a:t>located on the short arm of the X chromosome (Xp21). </a:t>
            </a:r>
          </a:p>
          <a:p>
            <a:r>
              <a:rPr lang="en-US" dirty="0"/>
              <a:t>Dystrophin is a very large protein  found in skeletal and cardiac muscle, brain, and peripheral nerves</a:t>
            </a:r>
          </a:p>
        </p:txBody>
      </p:sp>
    </p:spTree>
    <p:extLst>
      <p:ext uri="{BB962C8B-B14F-4D97-AF65-F5344CB8AC3E}">
        <p14:creationId xmlns:p14="http://schemas.microsoft.com/office/powerpoint/2010/main" val="257379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a:t>Objectives:  </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a:t>At the end of this lecture, the students should be able to:</a:t>
            </a:r>
          </a:p>
          <a:p>
            <a:endParaRPr lang="en-US" dirty="0"/>
          </a:p>
          <a:p>
            <a:pPr lvl="0"/>
            <a:r>
              <a:rPr lang="en-US" dirty="0"/>
              <a:t>Understand the structure of the various types of  muscle fibers.</a:t>
            </a:r>
          </a:p>
          <a:p>
            <a:pPr lvl="0"/>
            <a:r>
              <a:rPr lang="en-US" dirty="0"/>
              <a:t>Acquire a basic knowledge of the classification of </a:t>
            </a:r>
            <a:r>
              <a:rPr lang="en-US" dirty="0" err="1"/>
              <a:t>myopathies</a:t>
            </a:r>
            <a:r>
              <a:rPr lang="en-US" dirty="0"/>
              <a:t> and give  examples of these disorders.</a:t>
            </a:r>
          </a:p>
          <a:p>
            <a:pPr lvl="0"/>
            <a:r>
              <a:rPr lang="en-US" dirty="0"/>
              <a:t>Understand the meaning of the term muscular dystrophy and have  a basic knowledge of the incidence and </a:t>
            </a:r>
            <a:r>
              <a:rPr lang="en-US" dirty="0" err="1"/>
              <a:t>clinicopathological</a:t>
            </a:r>
            <a:r>
              <a:rPr lang="en-US" dirty="0"/>
              <a:t> manifestations of </a:t>
            </a:r>
            <a:r>
              <a:rPr lang="en-US" dirty="0" err="1"/>
              <a:t>Duchenne's</a:t>
            </a:r>
            <a:r>
              <a:rPr lang="en-US" dirty="0"/>
              <a:t> and Becker's muscular dystrophies.</a:t>
            </a:r>
          </a:p>
          <a:p>
            <a:pPr lvl="0"/>
            <a:r>
              <a:rPr lang="en-US" dirty="0"/>
              <a:t>Know the pattern of inheritance of </a:t>
            </a:r>
            <a:r>
              <a:rPr lang="en-US" dirty="0" err="1"/>
              <a:t>myotonic</a:t>
            </a:r>
            <a:r>
              <a:rPr lang="en-US" dirty="0"/>
              <a:t> dystrophy and its </a:t>
            </a:r>
            <a:r>
              <a:rPr lang="en-US" dirty="0" err="1"/>
              <a:t>clinicopathological</a:t>
            </a:r>
            <a:r>
              <a:rPr lang="en-US" dirty="0"/>
              <a:t> presentations.</a:t>
            </a:r>
          </a:p>
          <a:p>
            <a:pPr>
              <a:buNone/>
            </a:pP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A44A-2ACD-4153-BE66-CD23FD78BE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FFDEE4-ACA4-4157-895B-95EC5D10BEFD}"/>
              </a:ext>
            </a:extLst>
          </p:cNvPr>
          <p:cNvSpPr>
            <a:spLocks noGrp="1"/>
          </p:cNvSpPr>
          <p:nvPr>
            <p:ph idx="1"/>
          </p:nvPr>
        </p:nvSpPr>
        <p:spPr/>
        <p:txBody>
          <a:bodyPr>
            <a:normAutofit fontScale="85000" lnSpcReduction="20000"/>
          </a:bodyPr>
          <a:lstStyle/>
          <a:p>
            <a:r>
              <a:rPr lang="en-US" dirty="0"/>
              <a:t> It is part of the dystrophin-glycoprotein complex . This complex stabilizes the muscle cell during contraction and may be involved in cell signaling through interaction with other proteins. </a:t>
            </a:r>
          </a:p>
          <a:p>
            <a:r>
              <a:rPr lang="en-US" dirty="0"/>
              <a:t>Dystrophin-glycoprotein complex defects are thought to make muscle cells vulnerable to transient membrane tears during contraction that lead to calcium influx.</a:t>
            </a:r>
          </a:p>
          <a:p>
            <a:r>
              <a:rPr lang="en-US" dirty="0"/>
              <a:t> The result is </a:t>
            </a:r>
            <a:r>
              <a:rPr lang="en-US" dirty="0" err="1"/>
              <a:t>myofiber</a:t>
            </a:r>
            <a:r>
              <a:rPr lang="en-US" dirty="0"/>
              <a:t> degeneration that with time outpaces the capacity for repair. </a:t>
            </a:r>
          </a:p>
          <a:p>
            <a:r>
              <a:rPr lang="en-US" dirty="0"/>
              <a:t>The dystrophin-glycoprotein complex also is important for cardiac muscle function; this explains why cardiomyopathy eventually develops in many patients</a:t>
            </a:r>
          </a:p>
        </p:txBody>
      </p:sp>
    </p:spTree>
    <p:extLst>
      <p:ext uri="{BB962C8B-B14F-4D97-AF65-F5344CB8AC3E}">
        <p14:creationId xmlns:p14="http://schemas.microsoft.com/office/powerpoint/2010/main" val="126346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D5E9-11AE-40F7-8248-D4BEE7627433}"/>
              </a:ext>
            </a:extLst>
          </p:cNvPr>
          <p:cNvSpPr>
            <a:spLocks noGrp="1"/>
          </p:cNvSpPr>
          <p:nvPr>
            <p:ph type="title"/>
          </p:nvPr>
        </p:nvSpPr>
        <p:spPr/>
        <p:txBody>
          <a:bodyPr/>
          <a:lstStyle/>
          <a:p>
            <a:r>
              <a:rPr lang="en-US" dirty="0"/>
              <a:t>Pathogenesis </a:t>
            </a:r>
          </a:p>
        </p:txBody>
      </p:sp>
      <p:sp>
        <p:nvSpPr>
          <p:cNvPr id="3" name="Content Placeholder 2">
            <a:extLst>
              <a:ext uri="{FF2B5EF4-FFF2-40B4-BE49-F238E27FC236}">
                <a16:creationId xmlns:a16="http://schemas.microsoft.com/office/drawing/2014/main" id="{D577131C-2165-43F5-A705-5C919DEA5292}"/>
              </a:ext>
            </a:extLst>
          </p:cNvPr>
          <p:cNvSpPr>
            <a:spLocks noGrp="1"/>
          </p:cNvSpPr>
          <p:nvPr>
            <p:ph idx="1"/>
          </p:nvPr>
        </p:nvSpPr>
        <p:spPr/>
        <p:txBody>
          <a:bodyPr>
            <a:normAutofit fontScale="85000" lnSpcReduction="10000"/>
          </a:bodyPr>
          <a:lstStyle/>
          <a:p>
            <a:pPr marL="0" indent="0">
              <a:buNone/>
            </a:pPr>
            <a:endParaRPr lang="en-US" baseline="30000" dirty="0"/>
          </a:p>
          <a:p>
            <a:endParaRPr lang="en-US" dirty="0"/>
          </a:p>
          <a:p>
            <a:r>
              <a:rPr lang="en-US" dirty="0"/>
              <a:t> In the affected families females are carriers; they are clinically asymptomatic but often have elevated serum creatine kinase and show minimal histologic abnormalities on muscle biopsy. </a:t>
            </a:r>
          </a:p>
          <a:p>
            <a:endParaRPr lang="en-US" dirty="0"/>
          </a:p>
          <a:p>
            <a:endParaRPr lang="en-US" dirty="0"/>
          </a:p>
          <a:p>
            <a:r>
              <a:rPr lang="en-US" dirty="0"/>
              <a:t>Female carriers and affected males who survive into adulthood are also at risk for developing dilated cardiomyopathy</a:t>
            </a:r>
          </a:p>
        </p:txBody>
      </p:sp>
    </p:spTree>
    <p:extLst>
      <p:ext uri="{BB962C8B-B14F-4D97-AF65-F5344CB8AC3E}">
        <p14:creationId xmlns:p14="http://schemas.microsoft.com/office/powerpoint/2010/main" val="3672178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E703-C692-4B8F-97A5-BC4FD40096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4BE5BA-F4E9-4D6A-99A4-76D2D52B6C87}"/>
              </a:ext>
            </a:extLst>
          </p:cNvPr>
          <p:cNvSpPr>
            <a:spLocks noGrp="1"/>
          </p:cNvSpPr>
          <p:nvPr>
            <p:ph idx="1"/>
          </p:nvPr>
        </p:nvSpPr>
        <p:spPr/>
        <p:txBody>
          <a:bodyPr>
            <a:normAutofit fontScale="92500" lnSpcReduction="10000"/>
          </a:bodyPr>
          <a:lstStyle/>
          <a:p>
            <a:pPr marL="0" indent="0">
              <a:buNone/>
            </a:pPr>
            <a:endParaRPr lang="en-US" b="1" dirty="0"/>
          </a:p>
          <a:p>
            <a:r>
              <a:rPr lang="en-US" dirty="0"/>
              <a:t>Muscle biopsy specimens from individuals with DMD show little or no dystrophin by both staining and western blot analysis </a:t>
            </a:r>
          </a:p>
          <a:p>
            <a:endParaRPr lang="en-US" dirty="0"/>
          </a:p>
          <a:p>
            <a:r>
              <a:rPr lang="en-US" dirty="0"/>
              <a:t> People with </a:t>
            </a:r>
            <a:r>
              <a:rPr lang="en-US" dirty="0">
                <a:solidFill>
                  <a:srgbClr val="FF0000"/>
                </a:solidFill>
              </a:rPr>
              <a:t>BMD</a:t>
            </a:r>
            <a:r>
              <a:rPr lang="en-US" dirty="0"/>
              <a:t>, who also have mutations in the dystrophin gene, have diminished amounts of dystrophin, usually of an abnormal molecular weight, reflecting mutations that allow synthesis of an </a:t>
            </a:r>
            <a:r>
              <a:rPr lang="en-US" dirty="0">
                <a:solidFill>
                  <a:srgbClr val="FF0000"/>
                </a:solidFill>
              </a:rPr>
              <a:t>abnormal protein of smaller size </a:t>
            </a:r>
          </a:p>
        </p:txBody>
      </p:sp>
    </p:spTree>
    <p:extLst>
      <p:ext uri="{BB962C8B-B14F-4D97-AF65-F5344CB8AC3E}">
        <p14:creationId xmlns:p14="http://schemas.microsoft.com/office/powerpoint/2010/main" val="536826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3AA9-7B94-485D-B4EF-5566DD39DAE6}"/>
              </a:ext>
            </a:extLst>
          </p:cNvPr>
          <p:cNvSpPr>
            <a:spLocks noGrp="1"/>
          </p:cNvSpPr>
          <p:nvPr>
            <p:ph type="title"/>
          </p:nvPr>
        </p:nvSpPr>
        <p:spPr/>
        <p:txBody>
          <a:bodyPr/>
          <a:lstStyle/>
          <a:p>
            <a:r>
              <a:rPr lang="en-US" dirty="0"/>
              <a:t>Morphology </a:t>
            </a:r>
          </a:p>
        </p:txBody>
      </p:sp>
      <p:graphicFrame>
        <p:nvGraphicFramePr>
          <p:cNvPr id="4" name="Content Placeholder 3">
            <a:extLst>
              <a:ext uri="{FF2B5EF4-FFF2-40B4-BE49-F238E27FC236}">
                <a16:creationId xmlns:a16="http://schemas.microsoft.com/office/drawing/2014/main" id="{34512740-70D7-4240-B1A4-D78D565EB539}"/>
              </a:ext>
            </a:extLst>
          </p:cNvPr>
          <p:cNvGraphicFramePr>
            <a:graphicFrameLocks noGrp="1"/>
          </p:cNvGraphicFramePr>
          <p:nvPr>
            <p:ph idx="1"/>
            <p:extLst>
              <p:ext uri="{D42A27DB-BD31-4B8C-83A1-F6EECF244321}">
                <p14:modId xmlns:p14="http://schemas.microsoft.com/office/powerpoint/2010/main" val="3653317311"/>
              </p:ext>
            </p:extLst>
          </p:nvPr>
        </p:nvGraphicFramePr>
        <p:xfrm>
          <a:off x="539496" y="1692275"/>
          <a:ext cx="8065008" cy="4266406"/>
        </p:xfrm>
        <a:graphic>
          <a:graphicData uri="http://schemas.openxmlformats.org/drawingml/2006/table">
            <a:tbl>
              <a:tblPr/>
              <a:tblGrid>
                <a:gridCol w="8065008">
                  <a:extLst>
                    <a:ext uri="{9D8B030D-6E8A-4147-A177-3AD203B41FA5}">
                      <a16:colId xmlns:a16="http://schemas.microsoft.com/office/drawing/2014/main" val="1350019999"/>
                    </a:ext>
                  </a:extLst>
                </a:gridCol>
              </a:tblGrid>
              <a:tr h="4266406">
                <a:tc>
                  <a:txBody>
                    <a:bodyPr/>
                    <a:lstStyle/>
                    <a:p>
                      <a:r>
                        <a:rPr lang="en-US" sz="2400" b="0" i="0" kern="1200" dirty="0">
                          <a:solidFill>
                            <a:schemeClr val="tx1"/>
                          </a:solidFill>
                          <a:effectLst/>
                          <a:latin typeface="+mn-lt"/>
                          <a:ea typeface="+mn-ea"/>
                          <a:cs typeface="+mn-cs"/>
                        </a:rPr>
                        <a:t>The histologic alterations in skeletal muscles affected by DMD and BMD are similar except that the changes are milder in BMD </a:t>
                      </a:r>
                    </a:p>
                    <a:p>
                      <a:r>
                        <a:rPr lang="en-US" sz="2400" b="0" i="0" kern="1200" dirty="0">
                          <a:solidFill>
                            <a:schemeClr val="tx1"/>
                          </a:solidFill>
                          <a:effectLst/>
                          <a:latin typeface="+mn-lt"/>
                          <a:ea typeface="+mn-ea"/>
                          <a:cs typeface="+mn-cs"/>
                        </a:rPr>
                        <a:t>1- The hallmarks  are ongoing </a:t>
                      </a:r>
                      <a:r>
                        <a:rPr lang="en-US" sz="2400" b="0" i="0" kern="1200" dirty="0" err="1">
                          <a:solidFill>
                            <a:schemeClr val="tx1"/>
                          </a:solidFill>
                          <a:effectLst/>
                          <a:latin typeface="+mn-lt"/>
                          <a:ea typeface="+mn-ea"/>
                          <a:cs typeface="+mn-cs"/>
                        </a:rPr>
                        <a:t>myofiber</a:t>
                      </a:r>
                      <a:r>
                        <a:rPr lang="en-US" sz="2400" b="0" i="0" kern="1200" dirty="0">
                          <a:solidFill>
                            <a:schemeClr val="tx1"/>
                          </a:solidFill>
                          <a:effectLst/>
                          <a:latin typeface="+mn-lt"/>
                          <a:ea typeface="+mn-ea"/>
                          <a:cs typeface="+mn-cs"/>
                        </a:rPr>
                        <a:t> necrosis and regeneration.</a:t>
                      </a:r>
                    </a:p>
                    <a:p>
                      <a:r>
                        <a:rPr lang="en-US" sz="2400" b="0" i="0" kern="1200" dirty="0">
                          <a:solidFill>
                            <a:schemeClr val="tx1"/>
                          </a:solidFill>
                          <a:effectLst/>
                          <a:latin typeface="+mn-lt"/>
                          <a:ea typeface="+mn-ea"/>
                          <a:cs typeface="+mn-cs"/>
                        </a:rPr>
                        <a:t>2- Progressive replacement of muscle tissue by fibrosis and fat is the result of degeneration outpacing repair. </a:t>
                      </a:r>
                    </a:p>
                    <a:p>
                      <a:r>
                        <a:rPr lang="en-US" sz="2400" b="0" i="0" kern="1200" dirty="0">
                          <a:solidFill>
                            <a:schemeClr val="tx1"/>
                          </a:solidFill>
                          <a:effectLst/>
                          <a:latin typeface="+mn-lt"/>
                          <a:ea typeface="+mn-ea"/>
                          <a:cs typeface="+mn-cs"/>
                        </a:rPr>
                        <a:t>3- marked variation in </a:t>
                      </a:r>
                      <a:r>
                        <a:rPr lang="en-US" sz="2400" b="0" i="0" kern="1200" dirty="0" err="1">
                          <a:solidFill>
                            <a:schemeClr val="tx1"/>
                          </a:solidFill>
                          <a:effectLst/>
                          <a:latin typeface="+mn-lt"/>
                          <a:ea typeface="+mn-ea"/>
                          <a:cs typeface="+mn-cs"/>
                        </a:rPr>
                        <a:t>myofiber</a:t>
                      </a:r>
                      <a:r>
                        <a:rPr lang="en-US" sz="2400" b="0" i="0" kern="1200" dirty="0">
                          <a:solidFill>
                            <a:schemeClr val="tx1"/>
                          </a:solidFill>
                          <a:effectLst/>
                          <a:latin typeface="+mn-lt"/>
                          <a:ea typeface="+mn-ea"/>
                          <a:cs typeface="+mn-cs"/>
                        </a:rPr>
                        <a:t> size and</a:t>
                      </a:r>
                    </a:p>
                    <a:p>
                      <a:r>
                        <a:rPr lang="en-US" sz="2400" b="0" i="0" kern="1200" dirty="0">
                          <a:solidFill>
                            <a:schemeClr val="tx1"/>
                          </a:solidFill>
                          <a:effectLst/>
                          <a:latin typeface="+mn-lt"/>
                          <a:ea typeface="+mn-ea"/>
                          <a:cs typeface="+mn-cs"/>
                        </a:rPr>
                        <a:t>4- abnormal internally placed nuclei.</a:t>
                      </a:r>
                    </a:p>
                    <a:p>
                      <a:endParaRPr lang="en-US" sz="2400" b="0" i="0" kern="1200" dirty="0">
                        <a:solidFill>
                          <a:schemeClr val="tx1"/>
                        </a:solidFill>
                        <a:effectLst/>
                        <a:latin typeface="+mn-lt"/>
                        <a:ea typeface="+mn-ea"/>
                        <a:cs typeface="+mn-cs"/>
                      </a:endParaRPr>
                    </a:p>
                    <a:p>
                      <a:r>
                        <a:rPr lang="en-US" sz="2400" b="0" i="0" kern="1200" dirty="0">
                          <a:solidFill>
                            <a:schemeClr val="tx1"/>
                          </a:solidFill>
                          <a:effectLst/>
                          <a:latin typeface="+mn-lt"/>
                          <a:ea typeface="+mn-ea"/>
                          <a:cs typeface="+mn-cs"/>
                        </a:rPr>
                        <a:t> Both DMD and BMD also affect cardiac muscles, which show variable degrees of  interstitial fibrosis</a:t>
                      </a:r>
                      <a:endParaRPr lang="en-US" sz="2400" dirty="0">
                        <a:effectLst/>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540506"/>
                  </a:ext>
                </a:extLst>
              </a:tr>
            </a:tbl>
          </a:graphicData>
        </a:graphic>
      </p:graphicFrame>
      <p:sp>
        <p:nvSpPr>
          <p:cNvPr id="5" name="Rectangle 1">
            <a:extLst>
              <a:ext uri="{FF2B5EF4-FFF2-40B4-BE49-F238E27FC236}">
                <a16:creationId xmlns:a16="http://schemas.microsoft.com/office/drawing/2014/main" id="{51293C31-AB47-4862-82D9-8DEDC98BBFE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Clinical Course.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885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1FBD-7FD1-423C-A341-A1E723653487}"/>
              </a:ext>
            </a:extLst>
          </p:cNvPr>
          <p:cNvSpPr>
            <a:spLocks noGrp="1"/>
          </p:cNvSpPr>
          <p:nvPr>
            <p:ph type="title"/>
          </p:nvPr>
        </p:nvSpPr>
        <p:spPr/>
        <p:txBody>
          <a:bodyPr>
            <a:normAutofit fontScale="90000"/>
          </a:bodyPr>
          <a:lstStyle/>
          <a:p>
            <a:r>
              <a:rPr lang="en-US" sz="1400" dirty="0">
                <a:latin typeface="Source Sans Pro" panose="020B0503030403020204" pitchFamily="34" charset="0"/>
              </a:rPr>
              <a:t>Duchenne muscular dystrophy. Histologic images of muscle biopsy specimens from two brothers. A and B, Specimens from a 3-year-old boy. C, Specimen from his brother, 9 years of age. As seen in A, at a younger age fascicular muscle architecture is maintained, but myofibers show variation in size. Additionally, there is a cluster of basophilic regenerating myofibers (left side) and slight </a:t>
            </a:r>
            <a:r>
              <a:rPr lang="en-US" sz="1400" dirty="0" err="1">
                <a:latin typeface="Source Sans Pro" panose="020B0503030403020204" pitchFamily="34" charset="0"/>
              </a:rPr>
              <a:t>endomysial</a:t>
            </a:r>
            <a:r>
              <a:rPr lang="en-US" sz="1400" dirty="0">
                <a:latin typeface="Source Sans Pro" panose="020B0503030403020204" pitchFamily="34" charset="0"/>
              </a:rPr>
              <a:t> fibrosis, seen as focal pink-staining connective tissue between myofibers. In B, immunohistochemical staining shows a complete absence of membrane-associated dystrophin, seen as a brown stain in normal muscle (inset). In C, the biopsy from the older brother illustrates disease progression, which is marked by extensive variation in myofiber size, fatty replacement, and </a:t>
            </a:r>
            <a:r>
              <a:rPr lang="en-US" sz="1400" dirty="0" err="1">
                <a:latin typeface="Source Sans Pro" panose="020B0503030403020204" pitchFamily="34" charset="0"/>
              </a:rPr>
              <a:t>endomysial</a:t>
            </a:r>
            <a:r>
              <a:rPr lang="en-US" sz="1400" dirty="0">
                <a:latin typeface="Source Sans Pro" panose="020B0503030403020204" pitchFamily="34" charset="0"/>
              </a:rPr>
              <a:t> fibrosis.</a:t>
            </a:r>
            <a:endParaRPr lang="en-US" sz="1400" dirty="0"/>
          </a:p>
        </p:txBody>
      </p:sp>
      <p:pic>
        <p:nvPicPr>
          <p:cNvPr id="4" name="Content Placeholder 3">
            <a:extLst>
              <a:ext uri="{FF2B5EF4-FFF2-40B4-BE49-F238E27FC236}">
                <a16:creationId xmlns:a16="http://schemas.microsoft.com/office/drawing/2014/main" id="{DFF47D56-5ED2-418C-B854-138343298E94}"/>
              </a:ext>
            </a:extLst>
          </p:cNvPr>
          <p:cNvPicPr>
            <a:picLocks noGrp="1" noChangeAspect="1"/>
          </p:cNvPicPr>
          <p:nvPr>
            <p:ph idx="1"/>
          </p:nvPr>
        </p:nvPicPr>
        <p:blipFill>
          <a:blip r:embed="rId2"/>
          <a:stretch>
            <a:fillRect/>
          </a:stretch>
        </p:blipFill>
        <p:spPr>
          <a:xfrm>
            <a:off x="169950" y="1724643"/>
            <a:ext cx="8804099" cy="4876800"/>
          </a:xfrm>
          <a:prstGeom prst="rect">
            <a:avLst/>
          </a:prstGeom>
        </p:spPr>
      </p:pic>
    </p:spTree>
    <p:extLst>
      <p:ext uri="{BB962C8B-B14F-4D97-AF65-F5344CB8AC3E}">
        <p14:creationId xmlns:p14="http://schemas.microsoft.com/office/powerpoint/2010/main" val="1783101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57B1-C2B3-4D55-9125-0D62D361B1C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0598D6B-69FA-4D5D-BF67-C091111DFB1E}"/>
              </a:ext>
            </a:extLst>
          </p:cNvPr>
          <p:cNvPicPr>
            <a:picLocks noGrp="1" noChangeAspect="1"/>
          </p:cNvPicPr>
          <p:nvPr>
            <p:ph idx="1"/>
          </p:nvPr>
        </p:nvPicPr>
        <p:blipFill>
          <a:blip r:embed="rId2"/>
          <a:stretch>
            <a:fillRect/>
          </a:stretch>
        </p:blipFill>
        <p:spPr>
          <a:xfrm>
            <a:off x="1353638" y="990600"/>
            <a:ext cx="6436723" cy="5135563"/>
          </a:xfrm>
          <a:prstGeom prst="rect">
            <a:avLst/>
          </a:prstGeom>
        </p:spPr>
      </p:pic>
    </p:spTree>
    <p:extLst>
      <p:ext uri="{BB962C8B-B14F-4D97-AF65-F5344CB8AC3E}">
        <p14:creationId xmlns:p14="http://schemas.microsoft.com/office/powerpoint/2010/main" val="519612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Features</a:t>
            </a:r>
          </a:p>
        </p:txBody>
      </p:sp>
      <p:sp>
        <p:nvSpPr>
          <p:cNvPr id="3" name="Content Placeholder 2"/>
          <p:cNvSpPr>
            <a:spLocks noGrp="1"/>
          </p:cNvSpPr>
          <p:nvPr>
            <p:ph idx="1"/>
          </p:nvPr>
        </p:nvSpPr>
        <p:spPr/>
        <p:txBody>
          <a:bodyPr>
            <a:normAutofit fontScale="77500" lnSpcReduction="20000"/>
          </a:bodyPr>
          <a:lstStyle/>
          <a:p>
            <a:r>
              <a:rPr lang="en-US" dirty="0"/>
              <a:t>Boys with DMD:</a:t>
            </a:r>
          </a:p>
          <a:p>
            <a:pPr lvl="1"/>
            <a:r>
              <a:rPr lang="en-US" dirty="0"/>
              <a:t>Normal at birth, and early motor milestones are met on time</a:t>
            </a:r>
          </a:p>
          <a:p>
            <a:pPr lvl="1"/>
            <a:r>
              <a:rPr lang="en-US" dirty="0"/>
              <a:t>first symptoms of DMD are clumsiness and an inability to keep up with peers due to muscle weakness</a:t>
            </a:r>
          </a:p>
          <a:p>
            <a:pPr lvl="1"/>
            <a:r>
              <a:rPr lang="en-US" dirty="0"/>
              <a:t>Weakness begins in the pelvic girdle muscles and then extends to the shoulder girdle</a:t>
            </a:r>
          </a:p>
          <a:p>
            <a:pPr lvl="1"/>
            <a:r>
              <a:rPr lang="en-US" dirty="0"/>
              <a:t>Enlargement of the calf muscles associated with weakness, a phenomenon termed </a:t>
            </a:r>
            <a:r>
              <a:rPr lang="en-US" i="1" dirty="0" err="1"/>
              <a:t>pseudohypertrophy</a:t>
            </a:r>
            <a:r>
              <a:rPr lang="en-US" i="1" dirty="0"/>
              <a:t>,</a:t>
            </a:r>
            <a:r>
              <a:rPr lang="en-US" dirty="0"/>
              <a:t> is an important clinical finding</a:t>
            </a:r>
          </a:p>
          <a:p>
            <a:pPr lvl="2"/>
            <a:r>
              <a:rPr lang="en-US" dirty="0"/>
              <a:t>The increased muscle bulk is caused initially by an increase in the size of the muscle fibers and then, as the muscle atrophies, by an increase in fat and connective tissue</a:t>
            </a:r>
          </a:p>
          <a:p>
            <a:pPr lvl="1"/>
            <a:r>
              <a:rPr lang="en-US" dirty="0"/>
              <a:t>Pathologic changes are also found in the heart, and patients may develop heart failure or arrhythmias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normAutofit/>
          </a:bodyPr>
          <a:lstStyle/>
          <a:p>
            <a:pPr lvl="1"/>
            <a:r>
              <a:rPr lang="en-US" dirty="0"/>
              <a:t>Cognitive impairment seems to be a component of the disease and is severe enough in some patients to be considered mental retardation</a:t>
            </a:r>
          </a:p>
          <a:p>
            <a:pPr lvl="1"/>
            <a:r>
              <a:rPr lang="en-US" dirty="0"/>
              <a:t>Serum </a:t>
            </a:r>
            <a:r>
              <a:rPr lang="en-US" u="sng" dirty="0" err="1">
                <a:solidFill>
                  <a:srgbClr val="FF0000"/>
                </a:solidFill>
              </a:rPr>
              <a:t>creatine</a:t>
            </a:r>
            <a:r>
              <a:rPr lang="en-US" u="sng" dirty="0">
                <a:solidFill>
                  <a:srgbClr val="FF0000"/>
                </a:solidFill>
              </a:rPr>
              <a:t> </a:t>
            </a:r>
            <a:r>
              <a:rPr lang="en-US" u="sng" dirty="0" err="1">
                <a:solidFill>
                  <a:srgbClr val="FF0000"/>
                </a:solidFill>
              </a:rPr>
              <a:t>kinase</a:t>
            </a:r>
            <a:r>
              <a:rPr lang="en-US" u="sng" dirty="0">
                <a:solidFill>
                  <a:srgbClr val="FF0000"/>
                </a:solidFill>
              </a:rPr>
              <a:t> is elevated </a:t>
            </a:r>
            <a:r>
              <a:rPr lang="en-US" dirty="0"/>
              <a:t>during the first decade of life but returns to normal in the later stages of the disease, as muscle mass decreases</a:t>
            </a:r>
          </a:p>
          <a:p>
            <a:pPr lvl="1"/>
            <a:r>
              <a:rPr lang="en-US" dirty="0"/>
              <a:t>Death results from respiratory insufficiency, pulmonary infection, and cardiac decompensation</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CF34-ACB8-4A67-AA92-76F6A97F4A0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82FD148-8739-45FD-AE55-63AE09021149}"/>
              </a:ext>
            </a:extLst>
          </p:cNvPr>
          <p:cNvPicPr>
            <a:picLocks noGrp="1" noChangeAspect="1"/>
          </p:cNvPicPr>
          <p:nvPr>
            <p:ph idx="1"/>
          </p:nvPr>
        </p:nvPicPr>
        <p:blipFill>
          <a:blip r:embed="rId2"/>
          <a:stretch>
            <a:fillRect/>
          </a:stretch>
        </p:blipFill>
        <p:spPr>
          <a:xfrm>
            <a:off x="1752600" y="405478"/>
            <a:ext cx="4569380" cy="6177884"/>
          </a:xfrm>
          <a:prstGeom prst="rect">
            <a:avLst/>
          </a:prstGeom>
        </p:spPr>
      </p:pic>
    </p:spTree>
    <p:extLst>
      <p:ext uri="{BB962C8B-B14F-4D97-AF65-F5344CB8AC3E}">
        <p14:creationId xmlns:p14="http://schemas.microsoft.com/office/powerpoint/2010/main" val="3293803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AAD-4648-4978-A0CE-4A4436FFDEF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847B541-3589-4070-9199-630459334A6A}"/>
              </a:ext>
            </a:extLst>
          </p:cNvPr>
          <p:cNvPicPr>
            <a:picLocks noGrp="1" noChangeAspect="1"/>
          </p:cNvPicPr>
          <p:nvPr>
            <p:ph idx="1"/>
          </p:nvPr>
        </p:nvPicPr>
        <p:blipFill>
          <a:blip r:embed="rId2"/>
          <a:stretch>
            <a:fillRect/>
          </a:stretch>
        </p:blipFill>
        <p:spPr>
          <a:xfrm>
            <a:off x="1154710" y="274638"/>
            <a:ext cx="6834580" cy="5851525"/>
          </a:xfrm>
          <a:prstGeom prst="rect">
            <a:avLst/>
          </a:prstGeom>
        </p:spPr>
      </p:pic>
    </p:spTree>
    <p:extLst>
      <p:ext uri="{BB962C8B-B14F-4D97-AF65-F5344CB8AC3E}">
        <p14:creationId xmlns:p14="http://schemas.microsoft.com/office/powerpoint/2010/main" val="105158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7596F0D-3F29-4937-ADE8-415E3C654155}"/>
              </a:ext>
            </a:extLst>
          </p:cNvPr>
          <p:cNvPicPr>
            <a:picLocks noGrp="1" noChangeAspect="1"/>
          </p:cNvPicPr>
          <p:nvPr>
            <p:ph idx="1"/>
          </p:nvPr>
        </p:nvPicPr>
        <p:blipFill>
          <a:blip r:embed="rId2"/>
          <a:stretch>
            <a:fillRect/>
          </a:stretch>
        </p:blipFill>
        <p:spPr>
          <a:xfrm>
            <a:off x="1143000" y="207688"/>
            <a:ext cx="6553200" cy="657411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BMD</a:t>
            </a:r>
          </a:p>
        </p:txBody>
      </p:sp>
      <p:sp>
        <p:nvSpPr>
          <p:cNvPr id="3" name="Content Placeholder 2"/>
          <p:cNvSpPr>
            <a:spLocks noGrp="1"/>
          </p:cNvSpPr>
          <p:nvPr>
            <p:ph idx="1"/>
          </p:nvPr>
        </p:nvSpPr>
        <p:spPr/>
        <p:txBody>
          <a:bodyPr>
            <a:normAutofit fontScale="92500"/>
          </a:bodyPr>
          <a:lstStyle/>
          <a:p>
            <a:pPr marL="342900" lvl="1" indent="-342900">
              <a:buFont typeface="Arial" pitchFamily="34" charset="0"/>
              <a:buChar char="•"/>
            </a:pPr>
            <a:endParaRPr lang="en-US" dirty="0"/>
          </a:p>
          <a:p>
            <a:r>
              <a:rPr lang="en-US" dirty="0"/>
              <a:t>BMD becomes symptomatic later in childhood or adolescence and progresses at a slower and more variable rate. </a:t>
            </a:r>
          </a:p>
          <a:p>
            <a:r>
              <a:rPr lang="en-US" dirty="0"/>
              <a:t>Many patients live well into adulthood and have a nearly normal life span. </a:t>
            </a:r>
          </a:p>
          <a:p>
            <a:r>
              <a:rPr lang="en-US" dirty="0"/>
              <a:t>Cardiac involvement can be the dominant clinical feature and may result in death in the absence of significant skeletal muscle weakness.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Myotonic Dystrophy</a:t>
            </a:r>
          </a:p>
        </p:txBody>
      </p:sp>
      <p:sp>
        <p:nvSpPr>
          <p:cNvPr id="3" name="Content Placeholder 2"/>
          <p:cNvSpPr>
            <a:spLocks noGrp="1"/>
          </p:cNvSpPr>
          <p:nvPr>
            <p:ph idx="1"/>
          </p:nvPr>
        </p:nvSpPr>
        <p:spPr/>
        <p:txBody>
          <a:bodyPr>
            <a:normAutofit/>
          </a:bodyPr>
          <a:lstStyle/>
          <a:p>
            <a:r>
              <a:rPr lang="en-US" b="1" i="1" dirty="0">
                <a:solidFill>
                  <a:srgbClr val="FF0000"/>
                </a:solidFill>
              </a:rPr>
              <a:t>Myotonia</a:t>
            </a:r>
            <a:r>
              <a:rPr lang="en-US" b="1" dirty="0"/>
              <a:t>, the sustained involuntary contraction of a group of muscles, is the cardinal symptom in this disease. </a:t>
            </a:r>
          </a:p>
          <a:p>
            <a:r>
              <a:rPr lang="en-US" b="1" dirty="0"/>
              <a:t>Patients often complain of “stiffness” and have difficulty in releasing their grip, for instance, after a handshake. </a:t>
            </a:r>
          </a:p>
          <a:p>
            <a:r>
              <a:rPr lang="en-US" b="1" dirty="0"/>
              <a:t>Myotonia can often be elicited by percussion of the thenar eminence.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A38A-4C35-444A-8454-BEF2DBF2C23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FCED688-66BE-420D-A117-C468322EC502}"/>
              </a:ext>
            </a:extLst>
          </p:cNvPr>
          <p:cNvPicPr>
            <a:picLocks noGrp="1" noChangeAspect="1"/>
          </p:cNvPicPr>
          <p:nvPr>
            <p:ph idx="1"/>
          </p:nvPr>
        </p:nvPicPr>
        <p:blipFill>
          <a:blip r:embed="rId2"/>
          <a:stretch>
            <a:fillRect/>
          </a:stretch>
        </p:blipFill>
        <p:spPr>
          <a:xfrm>
            <a:off x="1524000" y="918114"/>
            <a:ext cx="5772150" cy="5021771"/>
          </a:xfrm>
          <a:prstGeom prst="rect">
            <a:avLst/>
          </a:prstGeom>
        </p:spPr>
      </p:pic>
    </p:spTree>
    <p:extLst>
      <p:ext uri="{BB962C8B-B14F-4D97-AF65-F5344CB8AC3E}">
        <p14:creationId xmlns:p14="http://schemas.microsoft.com/office/powerpoint/2010/main" val="2211056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6226-D96D-4089-8C66-BF1CA11E061D}"/>
              </a:ext>
            </a:extLst>
          </p:cNvPr>
          <p:cNvSpPr>
            <a:spLocks noGrp="1"/>
          </p:cNvSpPr>
          <p:nvPr>
            <p:ph type="title"/>
          </p:nvPr>
        </p:nvSpPr>
        <p:spPr/>
        <p:txBody>
          <a:bodyPr/>
          <a:lstStyle/>
          <a:p>
            <a:r>
              <a:rPr lang="en-US" dirty="0" err="1"/>
              <a:t>Pathogeneis</a:t>
            </a:r>
            <a:r>
              <a:rPr lang="en-US" dirty="0"/>
              <a:t> </a:t>
            </a:r>
          </a:p>
        </p:txBody>
      </p:sp>
      <p:sp>
        <p:nvSpPr>
          <p:cNvPr id="3" name="Content Placeholder 2">
            <a:extLst>
              <a:ext uri="{FF2B5EF4-FFF2-40B4-BE49-F238E27FC236}">
                <a16:creationId xmlns:a16="http://schemas.microsoft.com/office/drawing/2014/main" id="{62C9CB35-646B-4703-A013-D7561B35926C}"/>
              </a:ext>
            </a:extLst>
          </p:cNvPr>
          <p:cNvSpPr>
            <a:spLocks noGrp="1"/>
          </p:cNvSpPr>
          <p:nvPr>
            <p:ph idx="1"/>
          </p:nvPr>
        </p:nvSpPr>
        <p:spPr/>
        <p:txBody>
          <a:bodyPr>
            <a:normAutofit fontScale="77500" lnSpcReduction="20000"/>
          </a:bodyPr>
          <a:lstStyle/>
          <a:p>
            <a:r>
              <a:rPr lang="en-US" dirty="0"/>
              <a:t>Mutations in the gene that encodes the dystrophia </a:t>
            </a:r>
            <a:r>
              <a:rPr lang="en-US" dirty="0" err="1"/>
              <a:t>myotonica</a:t>
            </a:r>
            <a:r>
              <a:rPr lang="en-US" dirty="0"/>
              <a:t> protein kinase (</a:t>
            </a:r>
            <a:r>
              <a:rPr lang="en-US" b="1" dirty="0">
                <a:solidFill>
                  <a:srgbClr val="FF0000"/>
                </a:solidFill>
              </a:rPr>
              <a:t>DMPK).</a:t>
            </a:r>
          </a:p>
          <a:p>
            <a:r>
              <a:rPr lang="en-US" b="1" dirty="0">
                <a:solidFill>
                  <a:srgbClr val="FF0000"/>
                </a:solidFill>
              </a:rPr>
              <a:t> </a:t>
            </a:r>
            <a:r>
              <a:rPr lang="en-US" dirty="0"/>
              <a:t>In normal subjects, this gene contains fewer than 30 repeats of the sequence CTG, whereas in severely affected persons, several thousand repeats may be present. </a:t>
            </a:r>
          </a:p>
          <a:p>
            <a:r>
              <a:rPr lang="en-US" dirty="0"/>
              <a:t>Myotonic dystrophy thus falls into the group of disorders associated with </a:t>
            </a:r>
            <a:r>
              <a:rPr lang="en-US" dirty="0">
                <a:solidFill>
                  <a:srgbClr val="FF0000"/>
                </a:solidFill>
              </a:rPr>
              <a:t>trinucleotide repeat expansions </a:t>
            </a:r>
          </a:p>
          <a:p>
            <a:r>
              <a:rPr lang="en-US" dirty="0"/>
              <a:t> Myotonic dystrophy exhibits the phenomenon of </a:t>
            </a:r>
            <a:r>
              <a:rPr lang="en-US" i="1" dirty="0"/>
              <a:t>anticipation,</a:t>
            </a:r>
            <a:r>
              <a:rPr lang="en-US" dirty="0"/>
              <a:t> characterized by worsening of the disease manifestations with each passing generation due to further trinucleotide repeat expansion.</a:t>
            </a:r>
          </a:p>
        </p:txBody>
      </p:sp>
    </p:spTree>
    <p:extLst>
      <p:ext uri="{BB962C8B-B14F-4D97-AF65-F5344CB8AC3E}">
        <p14:creationId xmlns:p14="http://schemas.microsoft.com/office/powerpoint/2010/main" val="2707828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674B-E087-4870-8DF9-566972E60421}"/>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739C30CF-4D97-4350-96BC-DFC8AE92449B}"/>
              </a:ext>
            </a:extLst>
          </p:cNvPr>
          <p:cNvSpPr>
            <a:spLocks noGrp="1"/>
          </p:cNvSpPr>
          <p:nvPr>
            <p:ph idx="1"/>
          </p:nvPr>
        </p:nvSpPr>
        <p:spPr/>
        <p:txBody>
          <a:bodyPr>
            <a:normAutofit/>
          </a:bodyPr>
          <a:lstStyle/>
          <a:p>
            <a:r>
              <a:rPr lang="en-US" b="1" dirty="0"/>
              <a:t>Skeletal muscle may show variation in fiber size. </a:t>
            </a:r>
          </a:p>
          <a:p>
            <a:r>
              <a:rPr lang="en-US" b="1" dirty="0"/>
              <a:t>Increase in the number of internal nuclei.</a:t>
            </a:r>
          </a:p>
          <a:p>
            <a:r>
              <a:rPr lang="en-US" b="1" dirty="0"/>
              <a:t>Another well-recognized abnormality is the ring fiber</a:t>
            </a:r>
          </a:p>
        </p:txBody>
      </p:sp>
    </p:spTree>
    <p:extLst>
      <p:ext uri="{BB962C8B-B14F-4D97-AF65-F5344CB8AC3E}">
        <p14:creationId xmlns:p14="http://schemas.microsoft.com/office/powerpoint/2010/main" val="1487141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Course.</a:t>
            </a:r>
            <a:r>
              <a:rPr lang="en-US" b="1" dirty="0"/>
              <a:t> </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r>
              <a:rPr lang="en-US" b="1" dirty="0"/>
              <a:t>The disease often presents in late childhood with abnormalities in gait </a:t>
            </a:r>
          </a:p>
          <a:p>
            <a:r>
              <a:rPr lang="en-US" b="1" dirty="0"/>
              <a:t> weakness of the hand intrinsic muscles and wrist extensors.</a:t>
            </a:r>
          </a:p>
          <a:p>
            <a:r>
              <a:rPr lang="en-US" b="1" dirty="0"/>
              <a:t> Atrophy of muscles of the face and ptosis .</a:t>
            </a:r>
          </a:p>
          <a:p>
            <a:r>
              <a:rPr lang="en-US" b="1" dirty="0"/>
              <a:t> Cataracts</a:t>
            </a:r>
          </a:p>
          <a:p>
            <a:r>
              <a:rPr lang="en-US" b="1" dirty="0"/>
              <a:t> Other associated abnormalities include frontal balding, gonadal atrophy, cardiomyopathy, smooth muscle involvement, decreased plasma IgG, and abnormal glucose tolerance. </a:t>
            </a:r>
          </a:p>
          <a:p>
            <a:r>
              <a:rPr lang="en-US" b="1" dirty="0"/>
              <a:t>Dementia has been reported in some cases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BB60-40DD-461F-AC9F-CDEC016E242C}"/>
              </a:ext>
            </a:extLst>
          </p:cNvPr>
          <p:cNvSpPr>
            <a:spLocks noGrp="1"/>
          </p:cNvSpPr>
          <p:nvPr>
            <p:ph type="title"/>
          </p:nvPr>
        </p:nvSpPr>
        <p:spPr/>
        <p:txBody>
          <a:bodyPr/>
          <a:lstStyle/>
          <a:p>
            <a:r>
              <a:rPr lang="en-US" dirty="0"/>
              <a:t>Inflammatory myopathies</a:t>
            </a:r>
          </a:p>
        </p:txBody>
      </p:sp>
      <p:sp>
        <p:nvSpPr>
          <p:cNvPr id="3" name="Content Placeholder 2">
            <a:extLst>
              <a:ext uri="{FF2B5EF4-FFF2-40B4-BE49-F238E27FC236}">
                <a16:creationId xmlns:a16="http://schemas.microsoft.com/office/drawing/2014/main" id="{A77AE033-25DE-49AF-B649-ADACBF747F97}"/>
              </a:ext>
            </a:extLst>
          </p:cNvPr>
          <p:cNvSpPr>
            <a:spLocks noGrp="1"/>
          </p:cNvSpPr>
          <p:nvPr>
            <p:ph idx="1"/>
          </p:nvPr>
        </p:nvSpPr>
        <p:spPr/>
        <p:txBody>
          <a:bodyPr/>
          <a:lstStyle/>
          <a:p>
            <a:pPr marL="0" indent="0">
              <a:buNone/>
            </a:pPr>
            <a:endParaRPr lang="en-US" b="1" dirty="0"/>
          </a:p>
          <a:p>
            <a:pPr marL="0" indent="0">
              <a:buNone/>
            </a:pPr>
            <a:r>
              <a:rPr lang="en-US" b="1" dirty="0"/>
              <a:t> 1- Infectious</a:t>
            </a:r>
          </a:p>
          <a:p>
            <a:pPr marL="0" indent="0">
              <a:buNone/>
            </a:pPr>
            <a:r>
              <a:rPr lang="en-US" b="1" dirty="0"/>
              <a:t>2 - </a:t>
            </a:r>
            <a:r>
              <a:rPr lang="en-US" b="1" u="sng" dirty="0">
                <a:solidFill>
                  <a:srgbClr val="FF0000"/>
                </a:solidFill>
              </a:rPr>
              <a:t>Noninfectious inflammatory</a:t>
            </a:r>
          </a:p>
        </p:txBody>
      </p:sp>
    </p:spTree>
    <p:extLst>
      <p:ext uri="{BB962C8B-B14F-4D97-AF65-F5344CB8AC3E}">
        <p14:creationId xmlns:p14="http://schemas.microsoft.com/office/powerpoint/2010/main" val="4248963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Noninfectious Inflammatory Myopathies</a:t>
            </a:r>
          </a:p>
        </p:txBody>
      </p:sp>
      <p:sp>
        <p:nvSpPr>
          <p:cNvPr id="3" name="Content Placeholder 2"/>
          <p:cNvSpPr>
            <a:spLocks noGrp="1"/>
          </p:cNvSpPr>
          <p:nvPr>
            <p:ph idx="1"/>
          </p:nvPr>
        </p:nvSpPr>
        <p:spPr>
          <a:xfrm>
            <a:off x="457200" y="1828800"/>
            <a:ext cx="8229600" cy="4525963"/>
          </a:xfrm>
        </p:spPr>
        <p:txBody>
          <a:bodyPr>
            <a:normAutofit/>
          </a:bodyPr>
          <a:lstStyle/>
          <a:p>
            <a:r>
              <a:rPr lang="en-US" dirty="0"/>
              <a:t>Inflammatory </a:t>
            </a:r>
            <a:r>
              <a:rPr lang="en-US" dirty="0" err="1"/>
              <a:t>myopathies</a:t>
            </a:r>
            <a:r>
              <a:rPr lang="en-US" dirty="0"/>
              <a:t> make up a heterogeneous group of rare disorders characterized </a:t>
            </a:r>
            <a:r>
              <a:rPr lang="en-US" b="1" u="sng" dirty="0">
                <a:solidFill>
                  <a:srgbClr val="FF0000"/>
                </a:solidFill>
              </a:rPr>
              <a:t>by immune-mediated </a:t>
            </a:r>
            <a:r>
              <a:rPr lang="en-US" dirty="0"/>
              <a:t>muscle injury and inflammation</a:t>
            </a:r>
          </a:p>
          <a:p>
            <a:pPr lvl="1"/>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EC5B-2708-4A60-B677-275AE58168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9859DD-D62D-4F3F-87C9-B8949FB9F5E8}"/>
              </a:ext>
            </a:extLst>
          </p:cNvPr>
          <p:cNvSpPr>
            <a:spLocks noGrp="1"/>
          </p:cNvSpPr>
          <p:nvPr>
            <p:ph idx="1"/>
          </p:nvPr>
        </p:nvSpPr>
        <p:spPr/>
        <p:txBody>
          <a:bodyPr/>
          <a:lstStyle/>
          <a:p>
            <a:r>
              <a:rPr lang="en-US" dirty="0"/>
              <a:t>Based on the clinical, morphologic, and immunologic features, three disorders:</a:t>
            </a:r>
          </a:p>
          <a:p>
            <a:pPr lvl="1"/>
            <a:r>
              <a:rPr lang="en-US" i="1" dirty="0"/>
              <a:t>Polymyositis </a:t>
            </a:r>
          </a:p>
          <a:p>
            <a:pPr lvl="1"/>
            <a:r>
              <a:rPr lang="en-US" i="1" dirty="0"/>
              <a:t>Dermatomyositis</a:t>
            </a:r>
          </a:p>
          <a:p>
            <a:pPr lvl="1"/>
            <a:r>
              <a:rPr lang="en-US" i="1" dirty="0"/>
              <a:t>Inclusion body myositi</a:t>
            </a:r>
            <a:r>
              <a:rPr lang="en-US" dirty="0"/>
              <a:t>s</a:t>
            </a:r>
          </a:p>
          <a:p>
            <a:endParaRPr lang="en-US" dirty="0"/>
          </a:p>
        </p:txBody>
      </p:sp>
    </p:spTree>
    <p:extLst>
      <p:ext uri="{BB962C8B-B14F-4D97-AF65-F5344CB8AC3E}">
        <p14:creationId xmlns:p14="http://schemas.microsoft.com/office/powerpoint/2010/main" val="1106162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707B-D068-45A1-9084-98D3A28B6905}"/>
              </a:ext>
            </a:extLst>
          </p:cNvPr>
          <p:cNvSpPr>
            <a:spLocks noGrp="1"/>
          </p:cNvSpPr>
          <p:nvPr>
            <p:ph type="title"/>
          </p:nvPr>
        </p:nvSpPr>
        <p:spPr/>
        <p:txBody>
          <a:bodyPr/>
          <a:lstStyle/>
          <a:p>
            <a:r>
              <a:rPr lang="en-US" dirty="0"/>
              <a:t>Dermatomyositis </a:t>
            </a:r>
          </a:p>
        </p:txBody>
      </p:sp>
      <p:sp>
        <p:nvSpPr>
          <p:cNvPr id="3" name="Content Placeholder 2">
            <a:extLst>
              <a:ext uri="{FF2B5EF4-FFF2-40B4-BE49-F238E27FC236}">
                <a16:creationId xmlns:a16="http://schemas.microsoft.com/office/drawing/2014/main" id="{AE54967E-449C-4F26-98B7-2B85A516821F}"/>
              </a:ext>
            </a:extLst>
          </p:cNvPr>
          <p:cNvSpPr>
            <a:spLocks noGrp="1"/>
          </p:cNvSpPr>
          <p:nvPr>
            <p:ph idx="1"/>
          </p:nvPr>
        </p:nvSpPr>
        <p:spPr/>
        <p:txBody>
          <a:bodyPr>
            <a:normAutofit fontScale="70000" lnSpcReduction="20000"/>
          </a:bodyPr>
          <a:lstStyle/>
          <a:p>
            <a:r>
              <a:rPr lang="en-US" b="1" dirty="0"/>
              <a:t>inflammatory disorder of the skin as well as skeletal muscle.</a:t>
            </a:r>
          </a:p>
          <a:p>
            <a:r>
              <a:rPr lang="en-US" b="1" dirty="0"/>
              <a:t> </a:t>
            </a:r>
            <a:r>
              <a:rPr lang="en-US" sz="3600" b="1" dirty="0">
                <a:solidFill>
                  <a:srgbClr val="FF0000"/>
                </a:solidFill>
              </a:rPr>
              <a:t>skin rash </a:t>
            </a:r>
            <a:r>
              <a:rPr lang="en-US" b="1" dirty="0"/>
              <a:t>that may accompany or precede the onset of muscle disease. The </a:t>
            </a:r>
            <a:r>
              <a:rPr lang="en-US" b="1" i="1" dirty="0"/>
              <a:t>classic rash takes the form of ** a discoloration of the upper eyelids associated with periorbital edema</a:t>
            </a:r>
            <a:r>
              <a:rPr lang="en-US" b="1" dirty="0"/>
              <a:t>  ** scaling erythematous eruption  over the knuckles(</a:t>
            </a:r>
            <a:r>
              <a:rPr lang="en-US" b="1" dirty="0" err="1"/>
              <a:t>Gottron’s</a:t>
            </a:r>
            <a:r>
              <a:rPr lang="en-US" b="1" dirty="0"/>
              <a:t> lesions). </a:t>
            </a:r>
          </a:p>
          <a:p>
            <a:r>
              <a:rPr lang="en-US" b="1" i="1" dirty="0">
                <a:solidFill>
                  <a:srgbClr val="FF0000"/>
                </a:solidFill>
              </a:rPr>
              <a:t>Muscle weakness</a:t>
            </a:r>
            <a:r>
              <a:rPr lang="en-US" b="1" dirty="0">
                <a:solidFill>
                  <a:srgbClr val="FF0000"/>
                </a:solidFill>
              </a:rPr>
              <a:t> </a:t>
            </a:r>
            <a:r>
              <a:rPr lang="en-US" b="1" dirty="0"/>
              <a:t>is slow in onset, bilaterally symmetric</a:t>
            </a:r>
          </a:p>
          <a:p>
            <a:pPr marL="0" indent="0">
              <a:buNone/>
            </a:pPr>
            <a:r>
              <a:rPr lang="en-US" b="1" dirty="0"/>
              <a:t> </a:t>
            </a:r>
            <a:r>
              <a:rPr lang="en-US" b="1" i="1" dirty="0"/>
              <a:t>It typically affects the proximal muscles first</a:t>
            </a:r>
            <a:r>
              <a:rPr lang="en-US" b="1" dirty="0"/>
              <a:t>. As a result, tasks such as getting up from a chair  become increasingly difficult.</a:t>
            </a:r>
          </a:p>
          <a:p>
            <a:r>
              <a:rPr lang="en-US" b="1" dirty="0"/>
              <a:t> Dysphagia </a:t>
            </a:r>
          </a:p>
          <a:p>
            <a:r>
              <a:rPr lang="en-US" b="1" dirty="0"/>
              <a:t> </a:t>
            </a:r>
            <a:r>
              <a:rPr lang="en-US" b="1" dirty="0" err="1"/>
              <a:t>Extramuscular</a:t>
            </a:r>
            <a:r>
              <a:rPr lang="en-US" b="1" dirty="0"/>
              <a:t> manifestations, including interstitial lung disease, vasculitis, and myocarditis, may be present in some cases</a:t>
            </a:r>
          </a:p>
          <a:p>
            <a:endParaRPr lang="en-US" b="1" dirty="0"/>
          </a:p>
          <a:p>
            <a:r>
              <a:rPr lang="en-US" b="1" dirty="0"/>
              <a:t>According to several studies, 20% to 25% of adults with </a:t>
            </a:r>
          </a:p>
          <a:p>
            <a:pPr marL="0" indent="0">
              <a:buNone/>
            </a:pPr>
            <a:r>
              <a:rPr lang="en-US" b="1" dirty="0"/>
              <a:t>dermatomyositis have cancer (paraneoplastic)</a:t>
            </a:r>
            <a:endParaRPr lang="en-US" dirty="0"/>
          </a:p>
        </p:txBody>
      </p:sp>
    </p:spTree>
    <p:extLst>
      <p:ext uri="{BB962C8B-B14F-4D97-AF65-F5344CB8AC3E}">
        <p14:creationId xmlns:p14="http://schemas.microsoft.com/office/powerpoint/2010/main" val="90063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0677-C715-4545-B220-614C31517EFF}"/>
              </a:ext>
            </a:extLst>
          </p:cNvPr>
          <p:cNvSpPr>
            <a:spLocks noGrp="1"/>
          </p:cNvSpPr>
          <p:nvPr>
            <p:ph type="title"/>
          </p:nvPr>
        </p:nvSpPr>
        <p:spPr>
          <a:xfrm>
            <a:off x="457200" y="1371600"/>
            <a:ext cx="8229600" cy="46038"/>
          </a:xfrm>
        </p:spPr>
        <p:txBody>
          <a:bodyPr>
            <a:normAutofit fontScale="90000"/>
          </a:bodyPr>
          <a:lstStyle/>
          <a:p>
            <a:r>
              <a:rPr lang="en-US" sz="2200" dirty="0">
                <a:solidFill>
                  <a:srgbClr val="191919"/>
                </a:solidFill>
                <a:latin typeface="Source Sans Pro" panose="020B0503030403020204" pitchFamily="34" charset="0"/>
              </a:rPr>
              <a:t>Normal skeletal muscle has relatively uniform polygonal myofibers with peripherally placed nuclei that are tightly packed together into fascicles separated by scant connective tissue. A </a:t>
            </a:r>
            <a:r>
              <a:rPr lang="en-US" sz="2200" dirty="0" err="1">
                <a:solidFill>
                  <a:srgbClr val="191919"/>
                </a:solidFill>
                <a:latin typeface="Source Sans Pro" panose="020B0503030403020204" pitchFamily="34" charset="0"/>
              </a:rPr>
              <a:t>perimysial</a:t>
            </a:r>
            <a:r>
              <a:rPr lang="en-US" sz="2200" dirty="0">
                <a:solidFill>
                  <a:srgbClr val="191919"/>
                </a:solidFill>
                <a:latin typeface="Source Sans Pro" panose="020B0503030403020204" pitchFamily="34" charset="0"/>
              </a:rPr>
              <a:t> interfascicular septum containing a blood vessel is present </a:t>
            </a:r>
            <a:endParaRPr lang="en-US" dirty="0"/>
          </a:p>
        </p:txBody>
      </p:sp>
      <p:pic>
        <p:nvPicPr>
          <p:cNvPr id="4" name="Content Placeholder 3">
            <a:extLst>
              <a:ext uri="{FF2B5EF4-FFF2-40B4-BE49-F238E27FC236}">
                <a16:creationId xmlns:a16="http://schemas.microsoft.com/office/drawing/2014/main" id="{374E604A-9A5F-4D16-827B-313008B7519E}"/>
              </a:ext>
            </a:extLst>
          </p:cNvPr>
          <p:cNvPicPr>
            <a:picLocks noGrp="1" noChangeAspect="1"/>
          </p:cNvPicPr>
          <p:nvPr>
            <p:ph idx="1"/>
          </p:nvPr>
        </p:nvPicPr>
        <p:blipFill>
          <a:blip r:embed="rId2"/>
          <a:stretch>
            <a:fillRect/>
          </a:stretch>
        </p:blipFill>
        <p:spPr>
          <a:xfrm>
            <a:off x="1442719" y="2514600"/>
            <a:ext cx="6258561" cy="3957232"/>
          </a:xfrm>
          <a:prstGeom prst="rect">
            <a:avLst/>
          </a:prstGeom>
        </p:spPr>
      </p:pic>
    </p:spTree>
    <p:extLst>
      <p:ext uri="{BB962C8B-B14F-4D97-AF65-F5344CB8AC3E}">
        <p14:creationId xmlns:p14="http://schemas.microsoft.com/office/powerpoint/2010/main" val="2636787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490630F-69BE-4931-8B4D-8F9DEB7F3902}"/>
              </a:ext>
            </a:extLst>
          </p:cNvPr>
          <p:cNvPicPr>
            <a:picLocks noGrp="1" noChangeAspect="1"/>
          </p:cNvPicPr>
          <p:nvPr>
            <p:ph idx="1"/>
          </p:nvPr>
        </p:nvPicPr>
        <p:blipFill>
          <a:blip r:embed="rId3"/>
          <a:stretch>
            <a:fillRect/>
          </a:stretch>
        </p:blipFill>
        <p:spPr>
          <a:xfrm>
            <a:off x="4724400" y="1600199"/>
            <a:ext cx="4097144" cy="4525963"/>
          </a:xfrm>
          <a:prstGeom prst="rect">
            <a:avLst/>
          </a:prstGeom>
        </p:spPr>
      </p:pic>
      <p:pic>
        <p:nvPicPr>
          <p:cNvPr id="3" name="Picture 2">
            <a:extLst>
              <a:ext uri="{FF2B5EF4-FFF2-40B4-BE49-F238E27FC236}">
                <a16:creationId xmlns:a16="http://schemas.microsoft.com/office/drawing/2014/main" id="{4FF2A753-3313-4080-8B6A-FEF6EE89DB4B}"/>
              </a:ext>
            </a:extLst>
          </p:cNvPr>
          <p:cNvPicPr>
            <a:picLocks noChangeAspect="1"/>
          </p:cNvPicPr>
          <p:nvPr/>
        </p:nvPicPr>
        <p:blipFill>
          <a:blip r:embed="rId4"/>
          <a:stretch>
            <a:fillRect/>
          </a:stretch>
        </p:blipFill>
        <p:spPr>
          <a:xfrm>
            <a:off x="306958" y="1752600"/>
            <a:ext cx="4417442" cy="437356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F603-D157-421C-83E1-60B59A809635}"/>
              </a:ext>
            </a:extLst>
          </p:cNvPr>
          <p:cNvSpPr>
            <a:spLocks noGrp="1"/>
          </p:cNvSpPr>
          <p:nvPr>
            <p:ph type="title"/>
          </p:nvPr>
        </p:nvSpPr>
        <p:spPr/>
        <p:txBody>
          <a:bodyPr/>
          <a:lstStyle/>
          <a:p>
            <a:r>
              <a:rPr lang="en-US" dirty="0"/>
              <a:t>Morphology </a:t>
            </a:r>
          </a:p>
        </p:txBody>
      </p:sp>
      <p:sp>
        <p:nvSpPr>
          <p:cNvPr id="3" name="Content Placeholder 2">
            <a:extLst>
              <a:ext uri="{FF2B5EF4-FFF2-40B4-BE49-F238E27FC236}">
                <a16:creationId xmlns:a16="http://schemas.microsoft.com/office/drawing/2014/main" id="{CFD2D22A-805B-4072-9929-D1ACAE66C760}"/>
              </a:ext>
            </a:extLst>
          </p:cNvPr>
          <p:cNvSpPr>
            <a:spLocks noGrp="1"/>
          </p:cNvSpPr>
          <p:nvPr>
            <p:ph idx="1"/>
          </p:nvPr>
        </p:nvSpPr>
        <p:spPr/>
        <p:txBody>
          <a:bodyPr>
            <a:normAutofit lnSpcReduction="10000"/>
          </a:bodyPr>
          <a:lstStyle/>
          <a:p>
            <a:r>
              <a:rPr lang="en-US" b="1" dirty="0">
                <a:solidFill>
                  <a:srgbClr val="FF0000"/>
                </a:solidFill>
              </a:rPr>
              <a:t>Mononuclear inflammatory infiltrate </a:t>
            </a:r>
            <a:r>
              <a:rPr lang="en-US" b="1" dirty="0"/>
              <a:t>located predominantly around small blood vessels.</a:t>
            </a:r>
          </a:p>
          <a:p>
            <a:r>
              <a:rPr lang="en-US" b="1" dirty="0"/>
              <a:t>Groups of atrophic fibers are particularly prominent at the periphery of fascicles. This “</a:t>
            </a:r>
            <a:r>
              <a:rPr lang="en-US" b="1" dirty="0">
                <a:solidFill>
                  <a:srgbClr val="FF0000"/>
                </a:solidFill>
              </a:rPr>
              <a:t>perifascicular atrophy</a:t>
            </a:r>
            <a:r>
              <a:rPr lang="en-US" b="1" dirty="0"/>
              <a:t>” is sufficient for diagnosis, even if the inflammation is mild or absent.</a:t>
            </a:r>
          </a:p>
          <a:p>
            <a:r>
              <a:rPr lang="en-US" b="1" dirty="0"/>
              <a:t>marked reduction in the intramuscular capillaries</a:t>
            </a:r>
            <a:endParaRPr lang="en-US" dirty="0"/>
          </a:p>
        </p:txBody>
      </p:sp>
    </p:spTree>
    <p:extLst>
      <p:ext uri="{BB962C8B-B14F-4D97-AF65-F5344CB8AC3E}">
        <p14:creationId xmlns:p14="http://schemas.microsoft.com/office/powerpoint/2010/main" val="1925220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E6EA-B19C-48A9-BF1B-84131F23B68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053AB68-EF75-40BC-A836-CCB319819935}"/>
              </a:ext>
            </a:extLst>
          </p:cNvPr>
          <p:cNvPicPr>
            <a:picLocks noGrp="1" noChangeAspect="1"/>
          </p:cNvPicPr>
          <p:nvPr>
            <p:ph idx="1"/>
          </p:nvPr>
        </p:nvPicPr>
        <p:blipFill>
          <a:blip r:embed="rId2"/>
          <a:stretch>
            <a:fillRect/>
          </a:stretch>
        </p:blipFill>
        <p:spPr>
          <a:xfrm>
            <a:off x="457200" y="274638"/>
            <a:ext cx="8077200" cy="5851525"/>
          </a:xfrm>
          <a:prstGeom prst="rect">
            <a:avLst/>
          </a:prstGeom>
        </p:spPr>
      </p:pic>
    </p:spTree>
    <p:extLst>
      <p:ext uri="{BB962C8B-B14F-4D97-AF65-F5344CB8AC3E}">
        <p14:creationId xmlns:p14="http://schemas.microsoft.com/office/powerpoint/2010/main" val="1998108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rmatomy.jpg"/>
          <p:cNvPicPr>
            <a:picLocks noGrp="1" noChangeAspect="1"/>
          </p:cNvPicPr>
          <p:nvPr>
            <p:ph idx="1"/>
          </p:nvPr>
        </p:nvPicPr>
        <p:blipFill>
          <a:blip r:embed="rId3" cstate="print"/>
          <a:stretch>
            <a:fillRect/>
          </a:stretch>
        </p:blipFill>
        <p:spPr>
          <a:xfrm>
            <a:off x="1295400" y="838200"/>
            <a:ext cx="6845206" cy="528796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Polymyositis.</a:t>
            </a:r>
            <a:r>
              <a:rPr lang="en-US" b="1" dirty="0"/>
              <a:t> </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This inflammatory myopathy is characterized by symmetric proximal muscle involvement, similar to that seen in dermatomyositis.</a:t>
            </a:r>
          </a:p>
          <a:p>
            <a:r>
              <a:rPr lang="en-US" sz="2800" dirty="0"/>
              <a:t> It </a:t>
            </a:r>
            <a:r>
              <a:rPr lang="en-US" sz="2800" i="1" dirty="0"/>
              <a:t>differs from dermatomyositis by the lack of cutaneous involvement and its occurrence mainly in adults</a:t>
            </a:r>
            <a:r>
              <a:rPr lang="en-US" sz="2800" dirty="0"/>
              <a:t>. </a:t>
            </a:r>
          </a:p>
          <a:p>
            <a:r>
              <a:rPr lang="en-US" sz="2800" dirty="0"/>
              <a:t>Similar to dermatomyositis, there may be inflammatory involvement of heart, lungs, and blood vessels.</a:t>
            </a:r>
          </a:p>
          <a:p>
            <a:pPr marL="0" indent="0">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E395-57AE-4E7E-8E1B-A20C6335D2E2}"/>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7C5D04CB-0B89-4BD7-9335-C41897B987AD}"/>
              </a:ext>
            </a:extLst>
          </p:cNvPr>
          <p:cNvSpPr>
            <a:spLocks noGrp="1"/>
          </p:cNvSpPr>
          <p:nvPr>
            <p:ph idx="1"/>
          </p:nvPr>
        </p:nvSpPr>
        <p:spPr/>
        <p:txBody>
          <a:bodyPr/>
          <a:lstStyle/>
          <a:p>
            <a:r>
              <a:rPr lang="en-US" sz="2800" dirty="0"/>
              <a:t>lymphocytes  surround and invade healthy muscle fibers. </a:t>
            </a:r>
          </a:p>
          <a:p>
            <a:r>
              <a:rPr lang="en-US" sz="2800" dirty="0"/>
              <a:t>Both necrotic and regenerating muscle fibers are scattered throughout the fascicle, without the perifascicular atrophy seen in dermatomyositis. </a:t>
            </a:r>
          </a:p>
          <a:p>
            <a:r>
              <a:rPr lang="en-US" sz="2800" dirty="0"/>
              <a:t>There is no evidence of vascular injury in polymyositis</a:t>
            </a:r>
            <a:r>
              <a:rPr lang="en-US" b="1" dirty="0"/>
              <a:t>.</a:t>
            </a:r>
            <a:endParaRPr lang="en-US" dirty="0"/>
          </a:p>
        </p:txBody>
      </p:sp>
    </p:spTree>
    <p:extLst>
      <p:ext uri="{BB962C8B-B14F-4D97-AF65-F5344CB8AC3E}">
        <p14:creationId xmlns:p14="http://schemas.microsoft.com/office/powerpoint/2010/main" val="3267164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9592-C826-4E53-9037-7AD4EE6C75E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4497C00A-6998-4843-AE45-A76E3E41EE3A}"/>
              </a:ext>
            </a:extLst>
          </p:cNvPr>
          <p:cNvPicPr>
            <a:picLocks noGrp="1" noChangeAspect="1"/>
          </p:cNvPicPr>
          <p:nvPr>
            <p:ph idx="1"/>
          </p:nvPr>
        </p:nvPicPr>
        <p:blipFill>
          <a:blip r:embed="rId2"/>
          <a:stretch>
            <a:fillRect/>
          </a:stretch>
        </p:blipFill>
        <p:spPr>
          <a:xfrm>
            <a:off x="1981200" y="645117"/>
            <a:ext cx="4081034" cy="5567765"/>
          </a:xfrm>
          <a:prstGeom prst="rect">
            <a:avLst/>
          </a:prstGeom>
        </p:spPr>
      </p:pic>
    </p:spTree>
    <p:extLst>
      <p:ext uri="{BB962C8B-B14F-4D97-AF65-F5344CB8AC3E}">
        <p14:creationId xmlns:p14="http://schemas.microsoft.com/office/powerpoint/2010/main" val="1217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6C67-2FB6-47C0-BD9F-8FBFD82C80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5935EA-EBBD-45E1-9922-72519DEDA107}"/>
              </a:ext>
            </a:extLst>
          </p:cNvPr>
          <p:cNvSpPr>
            <a:spLocks noGrp="1"/>
          </p:cNvSpPr>
          <p:nvPr>
            <p:ph idx="1"/>
          </p:nvPr>
        </p:nvSpPr>
        <p:spPr/>
        <p:txBody>
          <a:bodyPr/>
          <a:lstStyle/>
          <a:p>
            <a:r>
              <a:rPr lang="en-US" b="1" dirty="0"/>
              <a:t>The two principal pathologic processes seen in skeletal muscle are </a:t>
            </a:r>
            <a:r>
              <a:rPr lang="en-US" b="1" i="1" dirty="0"/>
              <a:t>denervation atrophy</a:t>
            </a:r>
            <a:r>
              <a:rPr lang="en-US" b="1" dirty="0"/>
              <a:t>, which follows loss of axons</a:t>
            </a:r>
          </a:p>
          <a:p>
            <a:r>
              <a:rPr lang="en-US" b="1" dirty="0"/>
              <a:t>and those due to a primary abnormality of the muscle fiber itself, referred to as </a:t>
            </a:r>
            <a:r>
              <a:rPr lang="en-US" b="1" i="1" dirty="0"/>
              <a:t>myopathy</a:t>
            </a:r>
            <a:endParaRPr lang="en-US" dirty="0"/>
          </a:p>
        </p:txBody>
      </p:sp>
    </p:spTree>
    <p:extLst>
      <p:ext uri="{BB962C8B-B14F-4D97-AF65-F5344CB8AC3E}">
        <p14:creationId xmlns:p14="http://schemas.microsoft.com/office/powerpoint/2010/main" val="420244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B7EC-3C77-4433-9E71-509465207BDA}"/>
              </a:ext>
            </a:extLst>
          </p:cNvPr>
          <p:cNvSpPr>
            <a:spLocks noGrp="1"/>
          </p:cNvSpPr>
          <p:nvPr>
            <p:ph type="title"/>
          </p:nvPr>
        </p:nvSpPr>
        <p:spPr/>
        <p:txBody>
          <a:bodyPr/>
          <a:lstStyle/>
          <a:p>
            <a:r>
              <a:rPr lang="en-US" dirty="0"/>
              <a:t>Muscle fiber types</a:t>
            </a:r>
          </a:p>
        </p:txBody>
      </p:sp>
      <p:sp>
        <p:nvSpPr>
          <p:cNvPr id="3" name="Content Placeholder 2">
            <a:extLst>
              <a:ext uri="{FF2B5EF4-FFF2-40B4-BE49-F238E27FC236}">
                <a16:creationId xmlns:a16="http://schemas.microsoft.com/office/drawing/2014/main" id="{C3BF8246-BAD2-498D-BFCA-15A46F062D20}"/>
              </a:ext>
            </a:extLst>
          </p:cNvPr>
          <p:cNvSpPr>
            <a:spLocks noGrp="1"/>
          </p:cNvSpPr>
          <p:nvPr>
            <p:ph idx="1"/>
          </p:nvPr>
        </p:nvSpPr>
        <p:spPr/>
        <p:txBody>
          <a:bodyPr>
            <a:normAutofit fontScale="70000" lnSpcReduction="20000"/>
          </a:bodyPr>
          <a:lstStyle/>
          <a:p>
            <a:r>
              <a:rPr lang="en-US" b="1" dirty="0"/>
              <a:t>The fiber types, are determined by the neuron of the motor unit:</a:t>
            </a:r>
          </a:p>
          <a:p>
            <a:endParaRPr lang="en-US" b="1" dirty="0"/>
          </a:p>
          <a:p>
            <a:r>
              <a:rPr lang="en-US" b="1" dirty="0"/>
              <a:t> Type 1 fibers:  </a:t>
            </a:r>
            <a:r>
              <a:rPr lang="en-US" dirty="0"/>
              <a:t>slow twitch “aerobic” type I </a:t>
            </a:r>
            <a:r>
              <a:rPr lang="en-US" b="1" dirty="0"/>
              <a:t>are high in myoglobin and oxidative enzymes and have many mitochondria, in keeping with their ability to perform tonic contraction</a:t>
            </a:r>
          </a:p>
          <a:p>
            <a:endParaRPr lang="en-US" b="1" dirty="0"/>
          </a:p>
          <a:p>
            <a:r>
              <a:rPr lang="en-US" b="1" dirty="0"/>
              <a:t> Type 2 fibers :</a:t>
            </a:r>
            <a:r>
              <a:rPr lang="en-US" dirty="0"/>
              <a:t> fast twitch </a:t>
            </a:r>
            <a:r>
              <a:rPr lang="en-US" b="1" dirty="0"/>
              <a:t> are rich in glycolytic enzymes and are involved in rapid phasic contractions</a:t>
            </a:r>
          </a:p>
          <a:p>
            <a:r>
              <a:rPr lang="en-US" b="1" dirty="0"/>
              <a:t> </a:t>
            </a:r>
            <a:r>
              <a:rPr lang="en-US" b="1" i="1" dirty="0"/>
              <a:t>Since the motor neuron determines fiber type, all muscle fibers of a single unit are of the same type</a:t>
            </a:r>
            <a:r>
              <a:rPr lang="en-US" b="1" dirty="0"/>
              <a:t>.</a:t>
            </a:r>
          </a:p>
          <a:p>
            <a:r>
              <a:rPr lang="en-US" b="1" dirty="0"/>
              <a:t> The fibers of a single motor unit are distributed across the muscle, giving rise to a checkerboard pattern of alternating fiber types</a:t>
            </a:r>
            <a:br>
              <a:rPr lang="en-US" b="1" dirty="0"/>
            </a:br>
            <a:endParaRPr lang="en-US" b="1" dirty="0"/>
          </a:p>
          <a:p>
            <a:endParaRPr lang="en-US" dirty="0"/>
          </a:p>
        </p:txBody>
      </p:sp>
    </p:spTree>
    <p:extLst>
      <p:ext uri="{BB962C8B-B14F-4D97-AF65-F5344CB8AC3E}">
        <p14:creationId xmlns:p14="http://schemas.microsoft.com/office/powerpoint/2010/main" val="26615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A007-786F-4752-BC89-38858DF4695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CC4194D-9F57-4A55-9358-5BB839FCFE52}"/>
              </a:ext>
            </a:extLst>
          </p:cNvPr>
          <p:cNvPicPr>
            <a:picLocks noGrp="1" noChangeAspect="1"/>
          </p:cNvPicPr>
          <p:nvPr>
            <p:ph idx="1"/>
          </p:nvPr>
        </p:nvPicPr>
        <p:blipFill>
          <a:blip r:embed="rId2"/>
          <a:stretch>
            <a:fillRect/>
          </a:stretch>
        </p:blipFill>
        <p:spPr>
          <a:xfrm>
            <a:off x="1219200" y="638242"/>
            <a:ext cx="5621711" cy="5581516"/>
          </a:xfrm>
          <a:prstGeom prst="rect">
            <a:avLst/>
          </a:prstGeom>
        </p:spPr>
      </p:pic>
    </p:spTree>
    <p:extLst>
      <p:ext uri="{BB962C8B-B14F-4D97-AF65-F5344CB8AC3E}">
        <p14:creationId xmlns:p14="http://schemas.microsoft.com/office/powerpoint/2010/main" val="201664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27AE-A01B-48A8-9CFC-7B5F8C3729A0}"/>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BE2A182B-399F-4ACD-B0E0-B908A383C4B3}"/>
              </a:ext>
            </a:extLst>
          </p:cNvPr>
          <p:cNvPicPr>
            <a:picLocks noChangeAspect="1"/>
          </p:cNvPicPr>
          <p:nvPr/>
        </p:nvPicPr>
        <p:blipFill>
          <a:blip r:embed="rId2"/>
          <a:stretch>
            <a:fillRect/>
          </a:stretch>
        </p:blipFill>
        <p:spPr>
          <a:xfrm>
            <a:off x="1219200" y="2096908"/>
            <a:ext cx="6705600" cy="3313292"/>
          </a:xfrm>
          <a:prstGeom prst="rect">
            <a:avLst/>
          </a:prstGeom>
        </p:spPr>
      </p:pic>
      <p:sp>
        <p:nvSpPr>
          <p:cNvPr id="6" name="Content Placeholder 5">
            <a:extLst>
              <a:ext uri="{FF2B5EF4-FFF2-40B4-BE49-F238E27FC236}">
                <a16:creationId xmlns:a16="http://schemas.microsoft.com/office/drawing/2014/main" id="{DE4DA502-3C61-4562-8CF3-06822505BE9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77443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Diseases that affect skeletal muscle can involve any portion of the motor unit:</a:t>
            </a:r>
          </a:p>
          <a:p>
            <a:pPr lvl="1"/>
            <a:r>
              <a:rPr lang="en-US" dirty="0"/>
              <a:t>primary disorders of the motor neuron or axon</a:t>
            </a:r>
          </a:p>
          <a:p>
            <a:pPr lvl="1"/>
            <a:r>
              <a:rPr lang="en-US" dirty="0"/>
              <a:t>abnormalities of the neuromuscular junction</a:t>
            </a:r>
          </a:p>
          <a:p>
            <a:pPr lvl="1"/>
            <a:r>
              <a:rPr lang="en-US" dirty="0"/>
              <a:t>a wide variety of disorders </a:t>
            </a:r>
            <a:r>
              <a:rPr lang="en-US" u="sng" dirty="0"/>
              <a:t>primarily</a:t>
            </a:r>
            <a:r>
              <a:rPr lang="en-US" dirty="0"/>
              <a:t> affecting the skeletal muscle itself (</a:t>
            </a:r>
            <a:r>
              <a:rPr lang="en-US" b="1" i="1" dirty="0" err="1"/>
              <a:t>myopathies</a:t>
            </a:r>
            <a:r>
              <a:rPr lang="en-US"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1668</TotalTime>
  <Words>1830</Words>
  <Application>Microsoft Office PowerPoint</Application>
  <PresentationFormat>On-screen Show (4:3)</PresentationFormat>
  <Paragraphs>179</Paragraphs>
  <Slides>46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Chronicle Text G3 A</vt:lpstr>
      <vt:lpstr>Source Sans Pro</vt:lpstr>
      <vt:lpstr>Wingdings</vt:lpstr>
      <vt:lpstr>Office Theme</vt:lpstr>
      <vt:lpstr>MUSCULOSKELETAL SYSTEM BLOCK   An introduction to myopathies and muscular dystrophy </vt:lpstr>
      <vt:lpstr>Objectives:  </vt:lpstr>
      <vt:lpstr>PowerPoint Presentation</vt:lpstr>
      <vt:lpstr>Normal skeletal muscle has relatively uniform polygonal myofibers with peripherally placed nuclei that are tightly packed together into fascicles separated by scant connective tissue. A perimysial interfascicular septum containing a blood vessel is present </vt:lpstr>
      <vt:lpstr>PowerPoint Presentation</vt:lpstr>
      <vt:lpstr>Muscle fiber types</vt:lpstr>
      <vt:lpstr>PowerPoint Presentation</vt:lpstr>
      <vt:lpstr>PowerPoint Presentation</vt:lpstr>
      <vt:lpstr>PowerPoint Presentation</vt:lpstr>
      <vt:lpstr>MYOPATHY </vt:lpstr>
      <vt:lpstr>MUSCLE ATROPHY</vt:lpstr>
      <vt:lpstr>MUSCLE ATROPHY</vt:lpstr>
      <vt:lpstr>MUSCLE ATROPHY Neurogenic Atrophy</vt:lpstr>
      <vt:lpstr>Clusters of both atrophic myofibers (C) (grouped atrophy) and fiber-type grouping (D), patchy areas in which myofibers share the same fiber type, are features of neurogenic remodeling. The ATPase reaction shown in D is one method of distinguishing between fiber types, as type I fibers stain more lightly than type II fibers. Note loss of the “checkerboard” pattern </vt:lpstr>
      <vt:lpstr>PowerPoint Presentation</vt:lpstr>
      <vt:lpstr>MUSCLE ATROPHY Neurogenic Atrophy</vt:lpstr>
      <vt:lpstr>MUSCULAR DYSTROPHIES</vt:lpstr>
      <vt:lpstr>Duchenne Muscular dystrophy (DMD)and Becker Muscular Dystrophy(BMD</vt:lpstr>
      <vt:lpstr>Pathogenesis </vt:lpstr>
      <vt:lpstr>PowerPoint Presentation</vt:lpstr>
      <vt:lpstr>Pathogenesis </vt:lpstr>
      <vt:lpstr>PowerPoint Presentation</vt:lpstr>
      <vt:lpstr>Morphology </vt:lpstr>
      <vt:lpstr>Duchenne muscular dystrophy. Histologic images of muscle biopsy specimens from two brothers. A and B, Specimens from a 3-year-old boy. C, Specimen from his brother, 9 years of age. As seen in A, at a younger age fascicular muscle architecture is maintained, but myofibers show variation in size. Additionally, there is a cluster of basophilic regenerating myofibers (left side) and slight endomysial fibrosis, seen as focal pink-staining connective tissue between myofibers. In B, immunohistochemical staining shows a complete absence of membrane-associated dystrophin, seen as a brown stain in normal muscle (inset). In C, the biopsy from the older brother illustrates disease progression, which is marked by extensive variation in myofiber size, fatty replacement, and endomysial fibrosis.</vt:lpstr>
      <vt:lpstr>PowerPoint Presentation</vt:lpstr>
      <vt:lpstr>Clinical Features</vt:lpstr>
      <vt:lpstr>Clinical Features</vt:lpstr>
      <vt:lpstr>PowerPoint Presentation</vt:lpstr>
      <vt:lpstr>PowerPoint Presentation</vt:lpstr>
      <vt:lpstr>BMD</vt:lpstr>
      <vt:lpstr>Myotonic Dystrophy</vt:lpstr>
      <vt:lpstr>PowerPoint Presentation</vt:lpstr>
      <vt:lpstr>Pathogeneis </vt:lpstr>
      <vt:lpstr>Morphology</vt:lpstr>
      <vt:lpstr>Clinical Course.  </vt:lpstr>
      <vt:lpstr>Inflammatory myopathies</vt:lpstr>
      <vt:lpstr>Noninfectious Inflammatory Myopathies</vt:lpstr>
      <vt:lpstr>PowerPoint Presentation</vt:lpstr>
      <vt:lpstr>Dermatomyositis </vt:lpstr>
      <vt:lpstr>PowerPoint Presentation</vt:lpstr>
      <vt:lpstr>Morphology </vt:lpstr>
      <vt:lpstr>PowerPoint Presentation</vt:lpstr>
      <vt:lpstr>PowerPoint Presentation</vt:lpstr>
      <vt:lpstr>Polymyositis.  </vt:lpstr>
      <vt:lpstr>Morphology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Amona</cp:lastModifiedBy>
  <cp:revision>68</cp:revision>
  <dcterms:created xsi:type="dcterms:W3CDTF">2011-01-15T20:35:59Z</dcterms:created>
  <dcterms:modified xsi:type="dcterms:W3CDTF">2018-11-10T17:58:59Z</dcterms:modified>
</cp:coreProperties>
</file>