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6" r:id="rId24"/>
    <p:sldId id="291" r:id="rId25"/>
    <p:sldId id="281" r:id="rId26"/>
    <p:sldId id="282" r:id="rId27"/>
    <p:sldId id="290" r:id="rId28"/>
    <p:sldId id="280" r:id="rId29"/>
    <p:sldId id="287" r:id="rId30"/>
    <p:sldId id="288" r:id="rId31"/>
    <p:sldId id="289" r:id="rId32"/>
    <p:sldId id="292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61" autoAdjust="0"/>
  </p:normalViewPr>
  <p:slideViewPr>
    <p:cSldViewPr>
      <p:cViewPr>
        <p:scale>
          <a:sx n="59" d="100"/>
          <a:sy n="59" d="100"/>
        </p:scale>
        <p:origin x="171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PGS</a:t>
          </a: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Nociceptors</a:t>
          </a:r>
          <a:r>
            <a:rPr lang="en-US" sz="2000" b="1" dirty="0">
              <a:solidFill>
                <a:schemeClr val="bg1"/>
              </a:solidFill>
            </a:rPr>
            <a:t> at nerve endings</a:t>
          </a: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PAIN</a:t>
          </a: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238954" custScaleY="182796" custLinFactX="-42465" custLinFactY="-311950" custLinFactNeighborX="-100000" custLinFactNeighborY="-400000">
        <dgm:presLayoutVars>
          <dgm:chMax val="0"/>
          <dgm:chPref val="0"/>
          <dgm:bulletEnabled val="1"/>
        </dgm:presLayoutVars>
      </dgm:prSet>
      <dgm:spPr/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396941" custScaleY="290843" custLinFactX="-319334" custLinFactNeighborX="-400000" custLinFactNeighborY="97013">
        <dgm:presLayoutVars>
          <dgm:chMax val="0"/>
          <dgm:chPref val="0"/>
          <dgm:bulletEnabled val="1"/>
        </dgm:presLayoutVars>
      </dgm:prSet>
      <dgm:spPr/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ScaleX="163608" custScaleY="134606" custLinFactX="-567167" custLinFactY="400000" custLinFactNeighborX="-600000" custLinFactNeighborY="453970">
        <dgm:presLayoutVars>
          <dgm:chMax val="0"/>
          <dgm:chPref val="0"/>
          <dgm:bulletEnabled val="1"/>
        </dgm:presLayoutVars>
      </dgm:prSet>
      <dgm:spPr/>
    </dgm:pt>
  </dgm:ptLst>
  <dgm:cxnLst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386885" y="719228"/>
          <a:ext cx="1773708" cy="542743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PGS</a:t>
          </a:r>
        </a:p>
      </dsp:txBody>
      <dsp:txXfrm>
        <a:off x="-115514" y="719229"/>
        <a:ext cx="1230965" cy="542743"/>
      </dsp:txXfrm>
    </dsp:sp>
    <dsp:sp modelId="{DBB7C897-68F8-471F-9E85-B3AE7BCA8056}">
      <dsp:nvSpPr>
        <dsp:cNvPr id="0" name=""/>
        <dsp:cNvSpPr/>
      </dsp:nvSpPr>
      <dsp:spPr>
        <a:xfrm rot="5400000">
          <a:off x="-965233" y="2960734"/>
          <a:ext cx="2946414" cy="863548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Nociceptors</a:t>
          </a:r>
          <a:r>
            <a:rPr lang="en-US" sz="2000" b="1" kern="1200" dirty="0">
              <a:solidFill>
                <a:schemeClr val="bg1"/>
              </a:solidFill>
            </a:rPr>
            <a:t> at nerve endings</a:t>
          </a:r>
        </a:p>
      </dsp:txBody>
      <dsp:txXfrm>
        <a:off x="-533459" y="2960734"/>
        <a:ext cx="2082866" cy="863548"/>
      </dsp:txXfrm>
    </dsp:sp>
    <dsp:sp modelId="{10110A5C-CAAD-45A8-8B34-E9ABD4228313}">
      <dsp:nvSpPr>
        <dsp:cNvPr id="0" name=""/>
        <dsp:cNvSpPr/>
      </dsp:nvSpPr>
      <dsp:spPr>
        <a:xfrm rot="5400000">
          <a:off x="-81118" y="5401885"/>
          <a:ext cx="1214429" cy="399661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PAIN</a:t>
          </a:r>
        </a:p>
      </dsp:txBody>
      <dsp:txXfrm>
        <a:off x="118713" y="5401886"/>
        <a:ext cx="814768" cy="39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741F-81BB-4744-90D5-92547EF8970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7A2B-10DA-4863-97E3-644FC670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3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0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9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1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5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1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0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3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4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9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0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1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ECE-827A-4B1D-A5F2-D9D31010CDDB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0830-D4DB-44F9-8DF8-A17022769E14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E54C-3DEA-4D8E-80B1-F6BFF25A94E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A8B9-7042-4CDD-81B3-81581E301240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5AA7-1654-4ADB-A726-4D9419A261A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F0E-9D44-41A0-8FE2-0EFF7FC5E34A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08D-2599-4E0C-B975-70630574E9F4}" type="datetime1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E551-412D-4FC6-BFAD-EB5F4D740004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CB4D-DE62-4089-AE40-F0F5DFF5EDCD}" type="datetime1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1BA5-6582-43FE-8DC8-C0F8847F731B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0B23CB-B893-4280-A0EE-7D953908B74B}" type="datetime1">
              <a:rPr lang="en-US" smtClean="0"/>
              <a:t>11/12/2018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F4C0CF-D553-48D5-8B4F-BF072391F742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is the most prominent risk for gastric ulceration, hemorrhage &amp; perforation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90% of all NSAIDs prescriptions are issued to patients at  ages over 65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increases with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account for 3.8% of all prescriptions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NSAIDs Epidemiology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significant quantity is sold over the counter (OTC)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prevalence of NSAID-induced ulcers is 10% to 30%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Salt &amp; water retention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Hypersensitivity reaction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GIT upsets (nausea,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045" y="32657"/>
            <a:ext cx="28368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815" y="3364114"/>
            <a:ext cx="3048000" cy="32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cause </a:t>
            </a:r>
            <a:r>
              <a:rPr lang="en-US" sz="2800" dirty="0" err="1">
                <a:solidFill>
                  <a:schemeClr val="bg1"/>
                </a:solidFill>
              </a:rPr>
              <a:t>hemodynamically</a:t>
            </a:r>
            <a:r>
              <a:rPr lang="en-US" sz="2800" dirty="0">
                <a:solidFill>
                  <a:schemeClr val="bg1"/>
                </a:solidFill>
              </a:rPr>
              <a:t>- mediated acute renal failure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Naproxen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Aspirin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Ketoprofen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Ibuprofen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Indomethacin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Piroxicam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Mechanism of action</a:t>
            </a:r>
          </a:p>
        </p:txBody>
      </p:sp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Aspirin inhibits COX irreversibly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4067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a high dose has a long plasma half- life?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Metabolized by hydrolysis &amp; then conjugation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32811"/>
            <a:ext cx="4114896" cy="32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06681"/>
            <a:ext cx="19772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83100"/>
            <a:ext cx="3810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4495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reduce the incidence of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>
                <a:solidFill>
                  <a:schemeClr val="bg1"/>
                </a:solidFill>
              </a:rPr>
              <a:t>eclampsia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>
                <a:solidFill>
                  <a:schemeClr val="bg1"/>
                </a:solidFill>
              </a:rPr>
              <a:t>cardioprotective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096" y="106681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616" y="1843314"/>
            <a:ext cx="2868959" cy="249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343400"/>
            <a:ext cx="3181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Impaired </a:t>
            </a:r>
            <a:r>
              <a:rPr lang="en-US" sz="2800" dirty="0" err="1">
                <a:solidFill>
                  <a:schemeClr val="bg1"/>
                </a:solidFill>
              </a:rPr>
              <a:t>haemostasis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Mucosal damage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GIT side effects, dyspepsia, nausea, vomiting</a:t>
            </a: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874931"/>
            <a:ext cx="3370684" cy="15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2" y="2674114"/>
            <a:ext cx="3581400" cy="3805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b="1" dirty="0" err="1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Salicylism</a:t>
            </a:r>
            <a:r>
              <a:rPr lang="en-US" sz="2800" b="1" dirty="0">
                <a:solidFill>
                  <a:schemeClr val="bg1"/>
                </a:solidFill>
              </a:rPr>
              <a:t> (ringing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4331743" y="1374440"/>
            <a:ext cx="2198671" cy="17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7636386" y="438645"/>
            <a:ext cx="1268720" cy="11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11253"/>
            <a:ext cx="1525353" cy="292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901302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61901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Hemophilic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Gout (small doses)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036751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5048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detail on the pharmaco</a:t>
            </a:r>
            <a:r>
              <a:rPr lang="en-US" sz="2800" u="sng" dirty="0">
                <a:solidFill>
                  <a:schemeClr val="bg1"/>
                </a:solidFill>
              </a:rPr>
              <a:t>kinetic</a:t>
            </a:r>
            <a:r>
              <a:rPr lang="en-US" sz="2800" dirty="0">
                <a:solidFill>
                  <a:schemeClr val="bg1"/>
                </a:solidFill>
              </a:rPr>
              <a:t> properties &amp; </a:t>
            </a:r>
            <a:r>
              <a:rPr lang="en-US" sz="2800" dirty="0" err="1">
                <a:solidFill>
                  <a:schemeClr val="bg1"/>
                </a:solidFill>
              </a:rPr>
              <a:t>pharmaco</a:t>
            </a:r>
            <a:r>
              <a:rPr lang="en-US" sz="2800" u="sng" dirty="0" err="1">
                <a:solidFill>
                  <a:schemeClr val="bg1"/>
                </a:solidFill>
              </a:rPr>
              <a:t>dynamic</a:t>
            </a:r>
            <a:r>
              <a:rPr lang="en-US" sz="2800" dirty="0">
                <a:solidFill>
                  <a:schemeClr val="bg1"/>
                </a:solidFill>
              </a:rPr>
              <a:t> effects of </a:t>
            </a:r>
            <a:r>
              <a:rPr lang="en-US" sz="2800" b="1" u="sng" dirty="0">
                <a:solidFill>
                  <a:srgbClr val="FF0000"/>
                </a:solidFill>
              </a:rPr>
              <a:t>selected</a:t>
            </a:r>
            <a:r>
              <a:rPr lang="en-US" sz="2800" dirty="0">
                <a:solidFill>
                  <a:schemeClr val="bg1"/>
                </a:solidFill>
              </a:rPr>
              <a:t> NSAIDs.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u="sng" dirty="0">
                <a:solidFill>
                  <a:schemeClr val="bg1"/>
                </a:solidFill>
              </a:rPr>
              <a:t>classify NSAIDs </a:t>
            </a:r>
            <a:r>
              <a:rPr lang="en-US" sz="2800" dirty="0">
                <a:solidFill>
                  <a:schemeClr val="bg1"/>
                </a:solidFill>
              </a:rPr>
              <a:t>on basis of their specificity to COX </a:t>
            </a:r>
            <a:r>
              <a:rPr lang="en-US" sz="2800" dirty="0" err="1">
                <a:solidFill>
                  <a:schemeClr val="bg1"/>
                </a:solidFill>
              </a:rPr>
              <a:t>isoenzymes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outline the common </a:t>
            </a:r>
            <a:r>
              <a:rPr lang="en-US" sz="2800" u="sng" dirty="0" err="1">
                <a:solidFill>
                  <a:schemeClr val="bg1"/>
                </a:solidFill>
              </a:rPr>
              <a:t>pharmacodynamic</a:t>
            </a:r>
            <a:r>
              <a:rPr lang="en-US" sz="2800" dirty="0">
                <a:solidFill>
                  <a:schemeClr val="bg1"/>
                </a:solidFill>
              </a:rPr>
              <a:t> effects &amp; </a:t>
            </a:r>
            <a:r>
              <a:rPr lang="en-US" sz="2800" u="sng" dirty="0">
                <a:solidFill>
                  <a:schemeClr val="bg1"/>
                </a:solidFill>
              </a:rPr>
              <a:t>ADRs</a:t>
            </a:r>
            <a:r>
              <a:rPr lang="en-US" sz="2800" dirty="0">
                <a:solidFill>
                  <a:schemeClr val="bg1"/>
                </a:solidFill>
              </a:rPr>
              <a:t> of NSAIDs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focus on the general </a:t>
            </a:r>
            <a:r>
              <a:rPr lang="en-US" sz="2800" u="sng" dirty="0">
                <a:solidFill>
                  <a:schemeClr val="bg1"/>
                </a:solidFill>
              </a:rPr>
              <a:t>mechanism of action</a:t>
            </a:r>
            <a:r>
              <a:rPr lang="en-US" sz="2800" dirty="0">
                <a:solidFill>
                  <a:schemeClr val="bg1"/>
                </a:solidFill>
              </a:rPr>
              <a:t> of NSAIDs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Locally to prevent post- operative ophthalmic inflammation (solution)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1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4936411"/>
            <a:ext cx="3225604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Anti-inflammatory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579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 preparations for pain &amp; fever.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>
                <a:solidFill>
                  <a:schemeClr val="bg1"/>
                </a:solidFill>
              </a:rPr>
              <a:t>keratoses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0.1% ophthalmic preparation for postoperative ophthalmic inflammation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 err="1">
                <a:solidFill>
                  <a:srgbClr val="FF0000"/>
                </a:solidFill>
              </a:rPr>
              <a:t>omeprazole</a:t>
            </a:r>
            <a:r>
              <a:rPr lang="en-US" sz="2800" dirty="0">
                <a:solidFill>
                  <a:schemeClr val="bg1"/>
                </a:solidFill>
              </a:rPr>
              <a:t> to prevent recurrent bleeding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>
                <a:solidFill>
                  <a:srgbClr val="FF0000"/>
                </a:solidFill>
              </a:rPr>
              <a:t>misoprostol</a:t>
            </a:r>
            <a:r>
              <a:rPr lang="en-US" sz="2800" dirty="0">
                <a:solidFill>
                  <a:schemeClr val="bg1"/>
                </a:solidFill>
              </a:rPr>
              <a:t> decreases upper gastrointestinal ulceration, but result in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preparations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Oral mouth wash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Lumira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Etori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Rofe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Cele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91579"/>
            <a:ext cx="678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inhibitors: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coxibs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Para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286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Valde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4192952">
            <a:off x="6516563" y="3401353"/>
            <a:ext cx="2362200" cy="222159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Withdrawn because of risk of myocardial infarction &amp; stroke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819400" y="4419600"/>
            <a:ext cx="609600" cy="304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837" y="5725180"/>
            <a:ext cx="723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 No effect on platelet aggregation (COX-1)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AEC05-DEFF-4D77-8DA2-B46597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ECAF3-3472-48BF-8AD1-BE85FD56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" y="2590800"/>
            <a:ext cx="8620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16722-DAD5-438D-A3A1-689B1A712B22}"/>
              </a:ext>
            </a:extLst>
          </p:cNvPr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Cardiovascular (do not offer the </a:t>
            </a:r>
            <a:r>
              <a:rPr lang="en-US" sz="2800" dirty="0" err="1">
                <a:solidFill>
                  <a:schemeClr val="bg1"/>
                </a:solidFill>
              </a:rPr>
              <a:t>cardioprotective</a:t>
            </a:r>
            <a:r>
              <a:rPr lang="en-US" sz="2800" dirty="0">
                <a:solidFill>
                  <a:schemeClr val="bg1"/>
                </a:solidFill>
              </a:rPr>
              <a:t> effects of non-selective group)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9138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22938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General ADRs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4876800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Should not be given to a patient with CV disease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Ankylosing</a:t>
            </a:r>
            <a:r>
              <a:rPr lang="en-US" sz="2800" dirty="0">
                <a:solidFill>
                  <a:schemeClr val="bg1"/>
                </a:solidFill>
              </a:rPr>
              <a:t> spondylitis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9700" y="127576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Half-life 11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4801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Contraindicated in patients allergic to </a:t>
            </a:r>
            <a:r>
              <a:rPr lang="en-US" sz="2800" dirty="0" err="1">
                <a:solidFill>
                  <a:schemeClr val="bg1"/>
                </a:solidFill>
              </a:rPr>
              <a:t>sulphonamides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400300" cy="21717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t½=20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Associated with </a:t>
            </a:r>
            <a:r>
              <a:rPr lang="en-US" sz="2800" u="sng" dirty="0">
                <a:solidFill>
                  <a:schemeClr val="bg1"/>
                </a:solidFill>
              </a:rPr>
              <a:t>lower</a:t>
            </a:r>
            <a:r>
              <a:rPr lang="en-US" sz="2800" dirty="0">
                <a:solidFill>
                  <a:schemeClr val="bg1"/>
                </a:solidFill>
              </a:rPr>
              <a:t> GIT symptoms &amp; complains, compared to non –selective COX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Preferentially inhibits COX-2 over COX-1, particularly at low 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2524780"/>
            <a:ext cx="68453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Meloxicam, </a:t>
            </a:r>
            <a:r>
              <a:rPr lang="en-US" sz="2800" dirty="0" err="1">
                <a:solidFill>
                  <a:schemeClr val="bg1"/>
                </a:solidFill>
              </a:rPr>
              <a:t>nimesulide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nambumetone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preferential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Used for osteoarthritis &amp; rheumatoid arthritis.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75955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Given orally, well absorbed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182" y="4572000"/>
            <a:ext cx="3001018" cy="52836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t½=2-4h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Metabolized by conjugation at therapeutic doses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Weak anti inflammatory effect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163" y="102845"/>
            <a:ext cx="1931437" cy="16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380" y="3705419"/>
            <a:ext cx="3029876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319" y="1602387"/>
            <a:ext cx="26950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97130"/>
            <a:ext cx="2695075" cy="11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cox-3 inhibitors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Curved Down Ribbon 10"/>
          <p:cNvSpPr/>
          <p:nvPr/>
        </p:nvSpPr>
        <p:spPr>
          <a:xfrm>
            <a:off x="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NSAIDs inhibit </a:t>
            </a:r>
            <a:r>
              <a:rPr lang="en-US" sz="2800" b="1" dirty="0" err="1">
                <a:solidFill>
                  <a:schemeClr val="bg1"/>
                </a:solidFill>
              </a:rPr>
              <a:t>cyclo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oxygenase</a:t>
            </a:r>
            <a:r>
              <a:rPr lang="en-US" sz="2800" b="1" dirty="0">
                <a:solidFill>
                  <a:schemeClr val="bg1"/>
                </a:solidFill>
              </a:rPr>
              <a:t> enzyme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55250"/>
            <a:ext cx="4867275" cy="42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Allergy to aspirin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Bleeding tendency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Peptic or gastric ulcers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instead of aspirin in cases of:-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Viral infections in children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54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038600"/>
            <a:ext cx="251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>
                <a:solidFill>
                  <a:schemeClr val="bg1"/>
                </a:solidFill>
              </a:rPr>
              <a:t>paracetamol</a:t>
            </a:r>
            <a:r>
              <a:rPr lang="en-US" sz="2800" dirty="0">
                <a:solidFill>
                  <a:schemeClr val="bg1"/>
                </a:solidFill>
              </a:rPr>
              <a:t> is by </a:t>
            </a:r>
            <a:r>
              <a:rPr lang="en-US" sz="2800" b="1" dirty="0">
                <a:solidFill>
                  <a:srgbClr val="FF0000"/>
                </a:solidFill>
              </a:rPr>
              <a:t>N- </a:t>
            </a:r>
            <a:r>
              <a:rPr lang="en-US" sz="2800" b="1" dirty="0" err="1">
                <a:solidFill>
                  <a:srgbClr val="FF0000"/>
                </a:solidFill>
              </a:rPr>
              <a:t>acetylcysteine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neutralize the toxic metabolite.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large  doses it is metabolized into N- acetyl-p-benzoquinone imine, which causes liver damage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1752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546D2-0B8E-48E8-9A9A-73EBEFE2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Horizontal Scroll 10">
            <a:extLst>
              <a:ext uri="{FF2B5EF4-FFF2-40B4-BE49-F238E27FC236}">
                <a16:creationId xmlns:a16="http://schemas.microsoft.com/office/drawing/2014/main" id="{681C24EC-6444-481B-891D-500B69E6BE98}"/>
              </a:ext>
            </a:extLst>
          </p:cNvPr>
          <p:cNvSpPr/>
          <p:nvPr/>
        </p:nvSpPr>
        <p:spPr>
          <a:xfrm>
            <a:off x="762000" y="990600"/>
            <a:ext cx="7315200" cy="4566910"/>
          </a:xfrm>
          <a:prstGeom prst="horizontalScroll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chemeClr val="bg1"/>
                </a:solidFill>
              </a:rPr>
              <a:t>Binding of </a:t>
            </a:r>
            <a:r>
              <a:rPr lang="en-US" sz="3200" b="1" i="1" dirty="0" err="1">
                <a:solidFill>
                  <a:schemeClr val="bg1"/>
                </a:solidFill>
              </a:rPr>
              <a:t>paracetamol</a:t>
            </a:r>
            <a:r>
              <a:rPr lang="en-US" sz="3200" b="1" i="1" dirty="0">
                <a:solidFill>
                  <a:schemeClr val="bg1"/>
                </a:solidFill>
              </a:rPr>
              <a:t> to COX is </a:t>
            </a:r>
            <a:r>
              <a:rPr lang="en-US" sz="3200" b="1" i="1" u="sng" dirty="0">
                <a:solidFill>
                  <a:schemeClr val="bg1"/>
                </a:solidFill>
              </a:rPr>
              <a:t>inhibited</a:t>
            </a:r>
            <a:r>
              <a:rPr lang="en-US" sz="3200" b="1" i="1" dirty="0">
                <a:solidFill>
                  <a:schemeClr val="bg1"/>
                </a:solidFill>
              </a:rPr>
              <a:t> by peroxides produced in inflammatory sites.</a:t>
            </a:r>
          </a:p>
          <a:p>
            <a:pPr algn="just"/>
            <a:endParaRPr lang="en-US" sz="900" b="1" i="1" dirty="0">
              <a:solidFill>
                <a:schemeClr val="bg1"/>
              </a:solidFill>
            </a:endParaRPr>
          </a:p>
          <a:p>
            <a:pPr algn="just"/>
            <a:r>
              <a:rPr lang="en-US" sz="3200" b="1" i="1" dirty="0">
                <a:solidFill>
                  <a:schemeClr val="bg1"/>
                </a:solidFill>
              </a:rPr>
              <a:t>There is no evidence that COX3 exists in humans.</a:t>
            </a:r>
          </a:p>
          <a:p>
            <a:pPr algn="just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A9892-C6DF-4B93-88EB-4CC9B51C9D3B}"/>
              </a:ext>
            </a:extLst>
          </p:cNvPr>
          <p:cNvSpPr txBox="1"/>
          <p:nvPr/>
        </p:nvSpPr>
        <p:spPr>
          <a:xfrm>
            <a:off x="990600" y="457200"/>
            <a:ext cx="1752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</a:t>
            </a:r>
          </a:p>
        </p:txBody>
      </p:sp>
    </p:spTree>
    <p:extLst>
      <p:ext uri="{BB962C8B-B14F-4D97-AF65-F5344CB8AC3E}">
        <p14:creationId xmlns:p14="http://schemas.microsoft.com/office/powerpoint/2010/main" val="8006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6576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COX3 is found in the brain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0787" y="304800"/>
            <a:ext cx="3962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Nonselective 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/COX-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931313"/>
            <a:ext cx="3200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Aspirin, </a:t>
            </a:r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Ibuprofen, naproxen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Preferential COX-2 inhibitors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COX-3 inhibitors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Selective 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Inflammatory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effects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Bradykinin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Histamine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1-analgesic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19253675"/>
              </p:ext>
            </p:extLst>
          </p:nvPr>
        </p:nvGraphicFramePr>
        <p:xfrm>
          <a:off x="304800" y="304799"/>
          <a:ext cx="5791200" cy="620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89123" y="536528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pai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876800"/>
            <a:ext cx="1676400" cy="1828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2-Antipyretic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PGs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Thermoregulatory centre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Set point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Heat production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Times New Roman"/>
              </a:rPr>
              <a:t>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Fever</a:t>
            </a: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PGs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Symptoms of inflammation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Red , Heat , Swelling, Pain</a:t>
            </a:r>
            <a:endParaRPr 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Inflammatory factors</a:t>
            </a: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Bradykinin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Histamine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Serotonin</a:t>
            </a: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86400"/>
            <a:ext cx="2438400" cy="1219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>
                <a:solidFill>
                  <a:schemeClr val="bg1"/>
                </a:solidFill>
              </a:rPr>
              <a:t>myositis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cold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Dental pain, </a:t>
            </a:r>
            <a:r>
              <a:rPr lang="en-US" sz="2800" dirty="0" err="1">
                <a:solidFill>
                  <a:schemeClr val="bg1"/>
                </a:solidFill>
              </a:rPr>
              <a:t>Dysmenorrhea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40542</TotalTime>
  <Words>812</Words>
  <Application>Microsoft Office PowerPoint</Application>
  <PresentationFormat>On-screen Show (4:3)</PresentationFormat>
  <Paragraphs>255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Algerian</vt:lpstr>
      <vt:lpstr>Arial</vt:lpstr>
      <vt:lpstr>Arial Narrow</vt:lpstr>
      <vt:lpstr>Calibri</vt:lpstr>
      <vt:lpstr>Corbel</vt:lpstr>
      <vt:lpstr>Courier New</vt:lpstr>
      <vt:lpstr>Symbol</vt:lpstr>
      <vt:lpstr>Times New Roman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Allokie !</cp:lastModifiedBy>
  <cp:revision>1086</cp:revision>
  <cp:lastPrinted>2018-09-17T08:31:40Z</cp:lastPrinted>
  <dcterms:created xsi:type="dcterms:W3CDTF">2015-11-17T08:01:44Z</dcterms:created>
  <dcterms:modified xsi:type="dcterms:W3CDTF">2018-11-12T13:45:49Z</dcterms:modified>
</cp:coreProperties>
</file>