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307" r:id="rId2"/>
    <p:sldId id="319" r:id="rId3"/>
    <p:sldId id="308" r:id="rId4"/>
    <p:sldId id="312" r:id="rId5"/>
    <p:sldId id="294" r:id="rId6"/>
    <p:sldId id="315" r:id="rId7"/>
    <p:sldId id="313" r:id="rId8"/>
    <p:sldId id="290" r:id="rId9"/>
    <p:sldId id="274" r:id="rId10"/>
    <p:sldId id="316" r:id="rId11"/>
    <p:sldId id="314" r:id="rId12"/>
    <p:sldId id="292" r:id="rId13"/>
    <p:sldId id="295" r:id="rId14"/>
    <p:sldId id="273" r:id="rId15"/>
    <p:sldId id="282" r:id="rId16"/>
    <p:sldId id="284" r:id="rId17"/>
    <p:sldId id="296" r:id="rId18"/>
    <p:sldId id="283" r:id="rId19"/>
    <p:sldId id="285" r:id="rId20"/>
    <p:sldId id="286" r:id="rId21"/>
    <p:sldId id="258" r:id="rId22"/>
    <p:sldId id="279" r:id="rId23"/>
    <p:sldId id="318" r:id="rId24"/>
    <p:sldId id="271" r:id="rId25"/>
    <p:sldId id="277" r:id="rId26"/>
    <p:sldId id="259" r:id="rId27"/>
    <p:sldId id="272" r:id="rId28"/>
    <p:sldId id="260" r:id="rId29"/>
    <p:sldId id="261" r:id="rId30"/>
    <p:sldId id="268" r:id="rId31"/>
    <p:sldId id="262" r:id="rId32"/>
    <p:sldId id="267" r:id="rId33"/>
    <p:sldId id="269" r:id="rId34"/>
    <p:sldId id="263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8" autoAdjust="0"/>
    <p:restoredTop sz="85978" autoAdjust="0"/>
  </p:normalViewPr>
  <p:slideViewPr>
    <p:cSldViewPr snapToGrid="0">
      <p:cViewPr varScale="1">
        <p:scale>
          <a:sx n="78" d="100"/>
          <a:sy n="78" d="100"/>
        </p:scale>
        <p:origin x="36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5FFFB-339B-4413-838D-04E55E6F82B1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FB01A-D19B-4E3C-830A-91C8D3412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9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308184-B1B1-403D-8F49-501C3EB08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7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01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most cases diagnosis of gout is based on clinical presentation, which is quite characteristic: severe pain developing within hours, tenderness, warmth, swelling and erythema, e. g. in the first metatarsophalangeal or </a:t>
            </a:r>
            <a:r>
              <a:rPr lang="en-US" dirty="0" err="1"/>
              <a:t>metacarpophalangeal</a:t>
            </a:r>
            <a:r>
              <a:rPr lang="en-US" dirty="0"/>
              <a:t> joint. Frequently, gout flares up following rich meals and alcohol consumption, in the middle of the night.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/>
              <a:t>Dietary measures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Weight reduction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alcohol</a:t>
            </a:r>
          </a:p>
          <a:p>
            <a:pPr lvl="1" eaLnBrk="1" hangingPunct="1">
              <a:buFont typeface="Wingdings" pitchFamily="2" charset="2"/>
              <a:buChar char="l"/>
              <a:defRPr/>
            </a:pPr>
            <a:r>
              <a:rPr lang="en-US" dirty="0"/>
              <a:t>Avoidance of foods high in purines</a:t>
            </a:r>
          </a:p>
          <a:p>
            <a:pPr lvl="2" eaLnBrk="1" hangingPunct="1">
              <a:defRPr/>
            </a:pPr>
            <a:r>
              <a:rPr lang="en-US" dirty="0"/>
              <a:t>High: Sardines, anchovies, herring, mussels, liver, kidney, goose, venison, meat soups, sweetbreads, beer &amp; wine</a:t>
            </a:r>
          </a:p>
          <a:p>
            <a:pPr lvl="2" eaLnBrk="1" hangingPunct="1">
              <a:defRPr/>
            </a:pPr>
            <a:r>
              <a:rPr lang="en-US" dirty="0"/>
              <a:t>Moderate: Chicken, salmon, crab, veal, mutton, bacon, pork, beef, ham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22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PUD : Peptic</a:t>
            </a:r>
            <a:r>
              <a:rPr lang="en-US" baseline="0" dirty="0"/>
              <a:t> ulcer disease   IHD : ischemic heart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1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Familial Mediterranean fever (FMF) is also called recurrent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polyserositis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brief recurrent episodes of peritonitis,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pleuritis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arthritis, usually with accompanying fever.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3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4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FB01A-D19B-4E3C-830A-91C8D3412E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2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heuminfo.com/diseases/gout/treatment-gou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irror.co.uk/lifestyle/health/gout-no-laughing-matter-serious-3155837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eg/url?sa=i&amp;rct=j&amp;q=&amp;esrc=s&amp;source=images&amp;cd=&amp;cad=rja&amp;uact=8&amp;ved=0ahUKEwjej_j7v7XJAhXHuxQKHS0WDtcQjRwIBw&amp;url=http://www.hydingout.org/treatment-for-gout/&amp;psig=AFQjCNH2iGQU3ubECxGqCHMfVYWuGIRpdQ&amp;ust=144887758095721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.eg/url?sa=i&amp;rct=j&amp;q=&amp;esrc=s&amp;source=images&amp;cd=&amp;cad=rja&amp;uact=8&amp;ved=0ahUKEwjJwqrPjrXJAhXM1hQKHc8tCfwQjRwIBw&amp;url=https://robinkirbygattodotcom.wordpress.com/2014/01/30/you-beautiful-autumn-crocus-by-robin-kirby-gatto/&amp;psig=AFQjCNFffDDyj_gxuL2hYUeCvrd65EXvYQ&amp;ust=1448868615730202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l-cPD5aPJAhXJ5xoKHTycCyMQjRwIBw&amp;url=http://tmedweb.tulane.edu/pharmwiki/doku.php/probenecid&amp;psig=AFQjCNG8NE_ilwZWphMVgsT6H5wvX2molg&amp;ust=14482735446533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eg/url?sa=i&amp;rct=j&amp;q=&amp;esrc=s&amp;source=images&amp;cd=&amp;cad=rja&amp;uact=8&amp;ved=0ahUKEwjcjfeLytDJAhVLwBQKHVgpAbEQjRwIBw&amp;url=https://pegsandtails.wordpress.com/2010/06/08/making-a-gout-stool-part-one/&amp;psig=AFQjCNGs79vTcUXTqD1ad1npKzreGF2HoA&amp;ust=1449812028138861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W_uSEgLXJAhVCuBQKHXJAD0cQjRwIBw&amp;url=http://www.buzzle.com/articles/gout-diet-menu.html&amp;bvm=bv.108194040,d.d24&amp;psig=AFQjCNG4fxPF4Cz4aM2sGWBGY_kh_7HFeg&amp;ust=144886471155333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85801" y="829904"/>
            <a:ext cx="10131425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60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6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7773" y="2141538"/>
            <a:ext cx="5839459" cy="364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 descr="14-C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114550"/>
            <a:ext cx="40081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5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2400" y="152400"/>
            <a:ext cx="9956800" cy="7078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Aim of pharmacotherapy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753" y="1282700"/>
            <a:ext cx="11768447" cy="4308872"/>
          </a:xfrm>
          <a:prstGeom prst="rect">
            <a:avLst/>
          </a:prstGeom>
          <a:solidFill>
            <a:schemeClr val="tx1"/>
          </a:solidFill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Most therapeutic strategies for gout involve lowering the uric acid level below the saturation point (&lt;6 mg/</a:t>
            </a:r>
            <a:r>
              <a:rPr lang="en-US" sz="3400" dirty="0" err="1">
                <a:solidFill>
                  <a:schemeClr val="bg1"/>
                </a:solidFill>
              </a:rPr>
              <a:t>dL</a:t>
            </a:r>
            <a:r>
              <a:rPr lang="en-US" sz="3400" dirty="0">
                <a:solidFill>
                  <a:schemeClr val="bg1"/>
                </a:solidFill>
              </a:rPr>
              <a:t>), thus preventing the deposition of </a:t>
            </a:r>
            <a:r>
              <a:rPr lang="en-US" sz="3400" dirty="0" err="1">
                <a:solidFill>
                  <a:schemeClr val="bg1"/>
                </a:solidFill>
              </a:rPr>
              <a:t>urate</a:t>
            </a:r>
            <a:r>
              <a:rPr lang="en-US" sz="3400" dirty="0">
                <a:solidFill>
                  <a:schemeClr val="bg1"/>
                </a:solidFill>
              </a:rPr>
              <a:t> crystals.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solidFill>
                  <a:schemeClr val="bg1"/>
                </a:solidFill>
              </a:rPr>
              <a:t>This can be accomplished by: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interfering with uric acid synthesis </a:t>
            </a:r>
            <a:r>
              <a:rPr lang="en-US" sz="3400" dirty="0">
                <a:solidFill>
                  <a:schemeClr val="bg1"/>
                </a:solidFill>
              </a:rPr>
              <a:t>with allopurinol, </a:t>
            </a:r>
            <a:r>
              <a:rPr lang="en-TT" sz="3600" dirty="0" err="1">
                <a:solidFill>
                  <a:schemeClr val="bg1"/>
                </a:solidFill>
              </a:rPr>
              <a:t>Febuxostat</a:t>
            </a:r>
            <a:endParaRPr lang="en-US" sz="3600" dirty="0">
              <a:solidFill>
                <a:schemeClr val="bg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increasing uric acid excretion </a:t>
            </a:r>
            <a:r>
              <a:rPr lang="en-US" sz="3400" dirty="0">
                <a:solidFill>
                  <a:schemeClr val="bg1"/>
                </a:solidFill>
              </a:rPr>
              <a:t>with probenecid or sulfinpyrazone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inhibiting leukocyte entry </a:t>
            </a:r>
            <a:r>
              <a:rPr lang="en-US" sz="3400" dirty="0">
                <a:solidFill>
                  <a:schemeClr val="bg1"/>
                </a:solidFill>
              </a:rPr>
              <a:t>into the affected joint with colchicine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400" dirty="0">
                <a:solidFill>
                  <a:srgbClr val="FF0000"/>
                </a:solidFill>
              </a:rPr>
              <a:t>administration of NSAIDs</a:t>
            </a:r>
          </a:p>
        </p:txBody>
      </p:sp>
    </p:spTree>
    <p:extLst>
      <p:ext uri="{BB962C8B-B14F-4D97-AF65-F5344CB8AC3E}">
        <p14:creationId xmlns:p14="http://schemas.microsoft.com/office/powerpoint/2010/main" val="122395602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2864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365" y="5589264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Colchicine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742" y="5579270"/>
            <a:ext cx="296113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Tubulin</a:t>
            </a:r>
            <a:r>
              <a:rPr lang="en-TT" sz="2800" dirty="0">
                <a:solidFill>
                  <a:srgbClr val="FF0000"/>
                </a:solidFill>
              </a:rPr>
              <a:t> inhibitors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1890" y="4547447"/>
            <a:ext cx="26438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NSAIDs, Steroids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245" y="4537455"/>
            <a:ext cx="30285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srgbClr val="FF0000"/>
                </a:solidFill>
              </a:rPr>
              <a:t>Anti- inflammatory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754" y="1691822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Uricostatic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96933" y="2983473"/>
            <a:ext cx="2423986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Probenecid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Sulfinpyrazone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833" y="2985973"/>
            <a:ext cx="19767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Uricosuric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01928" y="1714307"/>
            <a:ext cx="226908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Allopurinol</a:t>
            </a:r>
            <a:r>
              <a:rPr lang="en-TT" sz="2800" dirty="0">
                <a:solidFill>
                  <a:srgbClr val="FF0000"/>
                </a:solidFill>
              </a:rPr>
              <a:t> , </a:t>
            </a:r>
          </a:p>
          <a:p>
            <a:r>
              <a:rPr lang="en-TT" sz="2800" dirty="0" err="1">
                <a:solidFill>
                  <a:srgbClr val="FF0000"/>
                </a:solidFill>
              </a:rPr>
              <a:t>Febuxostat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rheuminfo.com/wp-content/uploads/2012/01/Gout-Sink-2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71241"/>
            <a:ext cx="4612337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0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9861" y="450462"/>
            <a:ext cx="691410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Treatment of acute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Straight Connector 3"/>
          <p:cNvSpPr/>
          <p:nvPr/>
        </p:nvSpPr>
        <p:spPr>
          <a:xfrm>
            <a:off x="2610318" y="3458120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16"/>
          <p:cNvSpPr/>
          <p:nvPr/>
        </p:nvSpPr>
        <p:spPr>
          <a:xfrm>
            <a:off x="132444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1610193" y="4432563"/>
            <a:ext cx="2571749" cy="1633061"/>
            <a:chOff x="3429000" y="3938706"/>
            <a:chExt cx="2571749" cy="1633061"/>
          </a:xfrm>
        </p:grpSpPr>
        <p:sp>
          <p:nvSpPr>
            <p:cNvPr id="23" name="Rounded Rectangle 22"/>
            <p:cNvSpPr/>
            <p:nvPr/>
          </p:nvSpPr>
          <p:spPr>
            <a:xfrm>
              <a:off x="342900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2"/>
            <p:cNvSpPr/>
            <p:nvPr/>
          </p:nvSpPr>
          <p:spPr>
            <a:xfrm>
              <a:off x="347683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Colchicine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467693" y="4161101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/>
        </p:nvGrpSpPr>
        <p:grpSpPr>
          <a:xfrm>
            <a:off x="4768433" y="4417573"/>
            <a:ext cx="2876550" cy="1633061"/>
            <a:chOff x="6572250" y="3938706"/>
            <a:chExt cx="2571749" cy="1633061"/>
          </a:xfrm>
        </p:grpSpPr>
        <p:sp>
          <p:nvSpPr>
            <p:cNvPr id="21" name="Rounded Rectangle 20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5"/>
            <p:cNvSpPr/>
            <p:nvPr/>
          </p:nvSpPr>
          <p:spPr>
            <a:xfrm>
              <a:off x="6620081" y="3986537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NSAIDs</a:t>
              </a:r>
            </a:p>
          </p:txBody>
        </p:sp>
      </p:grpSp>
      <p:sp>
        <p:nvSpPr>
          <p:cNvPr id="29" name="Straight Connector 3"/>
          <p:cNvSpPr/>
          <p:nvPr/>
        </p:nvSpPr>
        <p:spPr>
          <a:xfrm>
            <a:off x="5705943" y="3368997"/>
            <a:ext cx="3143250" cy="74795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09706"/>
                </a:lnTo>
                <a:lnTo>
                  <a:pt x="3143250" y="509706"/>
                </a:lnTo>
                <a:lnTo>
                  <a:pt x="3143250" y="74795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Rounded Rectangle 30"/>
          <p:cNvSpPr/>
          <p:nvPr/>
        </p:nvSpPr>
        <p:spPr>
          <a:xfrm>
            <a:off x="4420068" y="1735936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2" name="Group 31"/>
          <p:cNvGrpSpPr/>
          <p:nvPr/>
        </p:nvGrpSpPr>
        <p:grpSpPr>
          <a:xfrm>
            <a:off x="4301084" y="2067359"/>
            <a:ext cx="2571749" cy="1633061"/>
            <a:chOff x="3429000" y="1557694"/>
            <a:chExt cx="2571749" cy="1633061"/>
          </a:xfrm>
        </p:grpSpPr>
        <p:sp>
          <p:nvSpPr>
            <p:cNvPr id="45" name="Rounded Rectangle 44"/>
            <p:cNvSpPr/>
            <p:nvPr/>
          </p:nvSpPr>
          <p:spPr>
            <a:xfrm>
              <a:off x="3429000" y="1557694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3476831" y="1605525"/>
              <a:ext cx="2476087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Acute gouty arthritis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953062" y="4116949"/>
            <a:ext cx="2571749" cy="163306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8" name="Group 37"/>
          <p:cNvGrpSpPr/>
          <p:nvPr/>
        </p:nvGrpSpPr>
        <p:grpSpPr>
          <a:xfrm>
            <a:off x="8163863" y="4358431"/>
            <a:ext cx="3453513" cy="1660180"/>
            <a:chOff x="6572250" y="3938706"/>
            <a:chExt cx="2695028" cy="1660180"/>
          </a:xfrm>
        </p:grpSpPr>
        <p:sp>
          <p:nvSpPr>
            <p:cNvPr id="39" name="Rounded Rectangle 38"/>
            <p:cNvSpPr/>
            <p:nvPr/>
          </p:nvSpPr>
          <p:spPr>
            <a:xfrm>
              <a:off x="6572250" y="3938706"/>
              <a:ext cx="2571749" cy="163306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16"/>
            <p:cNvSpPr/>
            <p:nvPr/>
          </p:nvSpPr>
          <p:spPr>
            <a:xfrm>
              <a:off x="6791192" y="4061487"/>
              <a:ext cx="2476086" cy="15373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540" tIns="129540" rIns="129540" bIns="12954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400" b="1" kern="1200" dirty="0"/>
                <a:t>Corticosteroids</a:t>
              </a:r>
            </a:p>
          </p:txBody>
        </p:sp>
      </p:grpSp>
      <p:pic>
        <p:nvPicPr>
          <p:cNvPr id="25602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0017"/>
            <a:ext cx="4058616" cy="2105370"/>
          </a:xfrm>
          <a:prstGeom prst="rect">
            <a:avLst/>
          </a:prstGeom>
          <a:noFill/>
        </p:spPr>
      </p:pic>
      <p:pic>
        <p:nvPicPr>
          <p:cNvPr id="25" name="Picture 2" descr="http://i1.mirror.co.uk/incoming/article3152264.ece/ALTERNATES/s1200/Gou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2278" y="1371599"/>
            <a:ext cx="4399722" cy="2266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8031" y="435473"/>
            <a:ext cx="189239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684" y="10922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NSAIDs are the most commonly used first-line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119" y="2240176"/>
            <a:ext cx="867295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Head-to-head studies show few differences between drugs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5" y="3028373"/>
            <a:ext cx="767918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Full doses of NSAID should be initiated immediately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and tapered after resolution of symptoms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4180344"/>
            <a:ext cx="4766666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Avoid NSAIDs: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GI ulcer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Bleeding or perforation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Renal insufficiency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Heart failure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Use of oral anticoagulants</a:t>
            </a:r>
          </a:p>
        </p:txBody>
      </p:sp>
      <p:pic>
        <p:nvPicPr>
          <p:cNvPr id="57346" name="Picture 2" descr="http://www.hydingout.org/wp-content/uploads/2014/02/gout-pain-foot-300x22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817" y="3013023"/>
            <a:ext cx="4292184" cy="3616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756" y="2928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steroids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88" y="1250826"/>
            <a:ext cx="817828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Corticosteroids are a good alternative where NSAIDs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dirty="0" err="1">
                <a:solidFill>
                  <a:srgbClr val="FF0000"/>
                </a:solidFill>
              </a:rPr>
              <a:t>colchicine</a:t>
            </a:r>
            <a:r>
              <a:rPr lang="en-US" sz="2800" dirty="0">
                <a:solidFill>
                  <a:srgbClr val="FF0000"/>
                </a:solidFill>
              </a:rPr>
              <a:t> cannot be used or in refractory cases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10" y="2362706"/>
            <a:ext cx="818028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Studies showed equal efficacy between corticosteroid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NSAIDs, with no reported side-effects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short-term use of corticosteroids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9" y="3906513"/>
            <a:ext cx="821440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 elderly people, patients with liver or hepatic impairment, IHD, PUD, hypersensitivity to NSAIDs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0" y="5188192"/>
            <a:ext cx="9774950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-Intra </a:t>
            </a:r>
            <a:r>
              <a:rPr lang="en-US" sz="2800" dirty="0" err="1">
                <a:solidFill>
                  <a:srgbClr val="FF0000"/>
                </a:solidFill>
              </a:rPr>
              <a:t>articularly</a:t>
            </a:r>
            <a:r>
              <a:rPr lang="en-US" sz="2800" dirty="0">
                <a:solidFill>
                  <a:srgbClr val="FF0000"/>
                </a:solidFill>
              </a:rPr>
              <a:t> (preferred route if one or two joints affected)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-Orally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-Intramuscularly or intravenously.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9345" y="821258"/>
            <a:ext cx="3257862" cy="426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5" y="600364"/>
            <a:ext cx="3046846" cy="76944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400" b="1" dirty="0">
                <a:solidFill>
                  <a:srgbClr val="FF0000"/>
                </a:solidFill>
              </a:rPr>
              <a:t>Colchicine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00" y="1933333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Alkaloid obtained from autumn crocus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567" y="3382116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 algn="l">
              <a:defRPr/>
            </a:pPr>
            <a:r>
              <a:rPr lang="en-US" sz="2800" dirty="0">
                <a:solidFill>
                  <a:srgbClr val="FF0000"/>
                </a:solidFill>
              </a:rPr>
              <a:t>Minimal effect on uric acid synthesis , excretion &amp; is not analgesic</a:t>
            </a:r>
          </a:p>
        </p:txBody>
      </p:sp>
      <p:pic>
        <p:nvPicPr>
          <p:cNvPr id="29698" name="Picture 2" descr="https://robinkirbygattodotcom.files.wordpress.com/2014/01/1549575_720013181342553_6280353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603" y="1808449"/>
            <a:ext cx="529220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684" y="199162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42" y="3004969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Binds to microtubules in neutrophils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9652" y="1625574"/>
            <a:ext cx="3602793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68950" y="5690706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inflamosomes</a:t>
            </a:r>
            <a:r>
              <a:rPr lang="en-US" sz="2800" dirty="0">
                <a:solidFill>
                  <a:srgbClr val="FF0000"/>
                </a:solidFill>
              </a:rPr>
              <a:t> &amp; IL-1 production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1449" y="3864405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cell division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3966" y="4676372"/>
            <a:ext cx="602423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defRPr/>
            </a:pPr>
            <a:r>
              <a:rPr lang="en-US" sz="2800" dirty="0">
                <a:solidFill>
                  <a:srgbClr val="FF0000"/>
                </a:solidFill>
              </a:rPr>
              <a:t>Inhibits </a:t>
            </a:r>
            <a:r>
              <a:rPr lang="en-US" sz="2800" dirty="0" err="1">
                <a:solidFill>
                  <a:srgbClr val="FF0000"/>
                </a:solidFill>
              </a:rPr>
              <a:t>chemotactic</a:t>
            </a:r>
            <a:r>
              <a:rPr lang="en-US" sz="2800" dirty="0">
                <a:solidFill>
                  <a:srgbClr val="FF0000"/>
                </a:solidFill>
              </a:rPr>
              <a:t> factors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3464" y="1558977"/>
            <a:ext cx="5000625" cy="40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01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015" y="375511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674" y="142199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99" y="2330118"/>
            <a:ext cx="945244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Administered orally, rapidly absorbed from the GI tract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5" y="3163285"/>
            <a:ext cx="839871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Reaches peak plasma levels within 2 hours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950" y="5330579"/>
            <a:ext cx="974340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Use should be avoided in patients with a </a:t>
            </a:r>
            <a:r>
              <a:rPr lang="en-GB" sz="3200" dirty="0" err="1">
                <a:solidFill>
                  <a:srgbClr val="002060"/>
                </a:solidFill>
              </a:rPr>
              <a:t>creatinine</a:t>
            </a:r>
            <a:r>
              <a:rPr lang="en-GB" sz="3200" dirty="0">
                <a:solidFill>
                  <a:srgbClr val="002060"/>
                </a:solidFill>
              </a:rPr>
              <a:t> clearance of less than 50 </a:t>
            </a:r>
            <a:r>
              <a:rPr lang="en-GB" sz="3200" dirty="0" err="1">
                <a:solidFill>
                  <a:srgbClr val="002060"/>
                </a:solidFill>
              </a:rPr>
              <a:t>mL</a:t>
            </a:r>
            <a:r>
              <a:rPr lang="en-GB" sz="3200" dirty="0">
                <a:solidFill>
                  <a:srgbClr val="002060"/>
                </a:solidFill>
              </a:rPr>
              <a:t>/min.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405" y="4020153"/>
            <a:ext cx="9738975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3200" dirty="0">
                <a:solidFill>
                  <a:srgbClr val="002060"/>
                </a:solidFill>
              </a:rPr>
              <a:t>Recycled in the bile and is excreted unchanged in the faeces or urine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Colchicine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310960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Treatment of gout flares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9727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marL="573088" lvl="1" indent="-285750" defTabSz="914400">
              <a:buFont typeface="Arial" charset="0"/>
              <a:buChar char="-"/>
              <a:defRPr/>
            </a:pPr>
            <a:r>
              <a:rPr lang="en-US" sz="2800" kern="0" dirty="0">
                <a:solidFill>
                  <a:srgbClr val="FF0000"/>
                </a:solidFill>
              </a:rPr>
              <a:t>Prophylaxis of gout flares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42" y="4910854"/>
            <a:ext cx="5006509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FF0000"/>
                </a:solidFill>
              </a:rPr>
              <a:t>   - Treatment of Mediterranean </a:t>
            </a:r>
          </a:p>
          <a:p>
            <a:pPr lvl="0"/>
            <a:r>
              <a:rPr lang="en-GB" sz="2800" dirty="0">
                <a:solidFill>
                  <a:srgbClr val="FF0000"/>
                </a:solidFill>
              </a:rPr>
              <a:t>   fever</a:t>
            </a:r>
          </a:p>
        </p:txBody>
      </p:sp>
    </p:spTree>
    <p:extLst>
      <p:ext uri="{BB962C8B-B14F-4D97-AF65-F5344CB8AC3E}">
        <p14:creationId xmlns:p14="http://schemas.microsoft.com/office/powerpoint/2010/main" val="286761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0647" y="22560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6" y="128338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b="1" dirty="0">
                <a:solidFill>
                  <a:srgbClr val="FF0000"/>
                </a:solidFill>
              </a:rPr>
              <a:t>Diarrhea (sometimes severe)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992" y="2115384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Nausea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448" y="32865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Abdominal cramps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Dehydration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638" y="445199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800" dirty="0">
                <a:solidFill>
                  <a:srgbClr val="FF0000"/>
                </a:solidFill>
              </a:rPr>
              <a:t>      Bone marrow depression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4297" y="5264337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Cardiac toxicity, arrhythmia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Vascular collapse</a:t>
            </a:r>
          </a:p>
          <a:p>
            <a:pPr lvl="1">
              <a:spcBef>
                <a:spcPct val="0"/>
              </a:spcBef>
              <a:buFont typeface="Arial" charset="0"/>
              <a:buChar char="-"/>
              <a:defRPr/>
            </a:pPr>
            <a:r>
              <a:rPr lang="en-US" sz="2800" dirty="0">
                <a:solidFill>
                  <a:srgbClr val="FF0000"/>
                </a:solidFill>
              </a:rPr>
              <a:t> Hepatotoxicity , alopecia  </a:t>
            </a:r>
          </a:p>
        </p:txBody>
      </p:sp>
    </p:spTree>
    <p:extLst>
      <p:ext uri="{BB962C8B-B14F-4D97-AF65-F5344CB8AC3E}">
        <p14:creationId xmlns:p14="http://schemas.microsoft.com/office/powerpoint/2010/main" val="201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555" y="244147"/>
            <a:ext cx="1740875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291" y="316188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Describe drug and non-drug treatment of gout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055" y="4528302"/>
            <a:ext cx="7059018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Identify the mechanism of action of drugs used for treatment of gout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037" y="2055359"/>
            <a:ext cx="7034035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Outline the stages of gout and the therapeutic objectives in each stage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547" y="5617647"/>
            <a:ext cx="6986564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Study in detail the pharmacology of drugs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used for treatment of gout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055" y="3836879"/>
            <a:ext cx="702903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Classify drugs used for treatment of gout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9875" y="1966209"/>
            <a:ext cx="4202243" cy="390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5531" y="1302604"/>
            <a:ext cx="700980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Know the pathophysiology of gout</a:t>
            </a:r>
          </a:p>
        </p:txBody>
      </p:sp>
    </p:spTree>
    <p:extLst>
      <p:ext uri="{BB962C8B-B14F-4D97-AF65-F5344CB8AC3E}">
        <p14:creationId xmlns:p14="http://schemas.microsoft.com/office/powerpoint/2010/main" val="421714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19400" y="762000"/>
            <a:ext cx="36131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00400" y="1143000"/>
            <a:ext cx="3841750" cy="1981200"/>
            <a:chOff x="2797526" y="1338701"/>
            <a:chExt cx="3917900" cy="2945066"/>
          </a:xfrm>
        </p:grpSpPr>
        <p:sp>
          <p:nvSpPr>
            <p:cNvPr id="14" name="Rounded Rectangle 13"/>
            <p:cNvSpPr/>
            <p:nvPr/>
          </p:nvSpPr>
          <p:spPr>
            <a:xfrm>
              <a:off x="2797526" y="1480291"/>
              <a:ext cx="3917900" cy="24872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797526" y="1338701"/>
              <a:ext cx="3772193" cy="29450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/>
                <a:t>Prevention of recurrent attack</a:t>
              </a: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69235" y="3107635"/>
            <a:ext cx="3689350" cy="19542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ounded Rectangle 16"/>
          <p:cNvSpPr/>
          <p:nvPr/>
        </p:nvSpPr>
        <p:spPr>
          <a:xfrm>
            <a:off x="4876800" y="3505200"/>
            <a:ext cx="3733800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838200" y="3312826"/>
            <a:ext cx="3733800" cy="2679987"/>
            <a:chOff x="436438" y="1856729"/>
            <a:chExt cx="3999523" cy="4166006"/>
          </a:xfrm>
        </p:grpSpPr>
        <p:sp>
          <p:nvSpPr>
            <p:cNvPr id="19" name="Rounded Rectangle 18"/>
            <p:cNvSpPr/>
            <p:nvPr/>
          </p:nvSpPr>
          <p:spPr>
            <a:xfrm>
              <a:off x="681307" y="2114572"/>
              <a:ext cx="3754654" cy="321365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436438" y="1856729"/>
              <a:ext cx="3917900" cy="4166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u="sng" dirty="0"/>
                <a:t>Inhibition of uric acid synthesis 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-</a:t>
              </a:r>
              <a:r>
                <a:rPr lang="en-US" sz="3000" b="1" dirty="0" err="1"/>
                <a:t>Allopurinol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/>
                <a:t>-</a:t>
              </a:r>
              <a:r>
                <a:rPr lang="en-US" sz="3000" b="1" dirty="0" err="1"/>
                <a:t>Febuxostat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b="1" dirty="0"/>
            </a:p>
          </p:txBody>
        </p:sp>
      </p:grp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5181600" y="4191000"/>
            <a:ext cx="3962400" cy="1801813"/>
            <a:chOff x="5224983" y="3705971"/>
            <a:chExt cx="3917900" cy="2487866"/>
          </a:xfrm>
        </p:grpSpPr>
        <p:sp>
          <p:nvSpPr>
            <p:cNvPr id="22" name="Rounded Rectangle 21"/>
            <p:cNvSpPr/>
            <p:nvPr/>
          </p:nvSpPr>
          <p:spPr>
            <a:xfrm>
              <a:off x="5224983" y="3705971"/>
              <a:ext cx="3917900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u="sng" dirty="0" err="1"/>
                <a:t>Uricosuric</a:t>
              </a:r>
              <a:r>
                <a:rPr lang="en-US" sz="3000" b="1" u="sng" dirty="0"/>
                <a:t> drugs</a:t>
              </a:r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dirty="0"/>
                <a:t>-</a:t>
              </a:r>
              <a:r>
                <a:rPr lang="en-US" sz="3000" b="1" dirty="0" err="1"/>
                <a:t>Probenacid</a:t>
              </a:r>
              <a:endParaRPr lang="en-US" sz="3000" b="1" dirty="0"/>
            </a:p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buFontTx/>
                <a:buChar char="-"/>
                <a:defRPr/>
              </a:pPr>
              <a:r>
                <a:rPr lang="en-US" sz="3000" b="1" dirty="0" err="1"/>
                <a:t>Sulfinpyrazone</a:t>
              </a:r>
              <a:endParaRPr lang="en-US" sz="3000" b="1" dirty="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443802" y="3672591"/>
            <a:ext cx="2278505" cy="218281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9803568" y="4508292"/>
            <a:ext cx="2733206" cy="1517754"/>
            <a:chOff x="5402988" y="3681400"/>
            <a:chExt cx="3578315" cy="2487866"/>
          </a:xfrm>
        </p:grpSpPr>
        <p:sp>
          <p:nvSpPr>
            <p:cNvPr id="26" name="Rounded Rectangle 25"/>
            <p:cNvSpPr/>
            <p:nvPr/>
          </p:nvSpPr>
          <p:spPr>
            <a:xfrm>
              <a:off x="5402988" y="3681400"/>
              <a:ext cx="2761769" cy="248786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800" b="1" dirty="0"/>
                <a:t>Mammalian</a:t>
              </a:r>
            </a:p>
            <a:p>
              <a:pPr algn="ctr"/>
              <a:r>
                <a:rPr lang="en-US" sz="2800" b="1" dirty="0" err="1"/>
                <a:t>Uricase</a:t>
              </a:r>
              <a:endParaRPr lang="en-US" sz="2800" b="1" dirty="0"/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713055" y="3892288"/>
              <a:ext cx="3268248" cy="20538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 anchor="ctr"/>
            <a:lstStyle/>
            <a:p>
              <a:pPr algn="ctr" defTabSz="13335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000" dirty="0"/>
            </a:p>
          </p:txBody>
        </p:sp>
      </p:grpSp>
      <p:pic>
        <p:nvPicPr>
          <p:cNvPr id="28" name="Picture 6" descr="G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807" y="227351"/>
            <a:ext cx="3962400" cy="311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0494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9874" y="600364"/>
            <a:ext cx="7955280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Inhibitors of uric acid synthesis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585" y="205158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Inhibit </a:t>
            </a:r>
            <a:r>
              <a:rPr lang="en-TT" sz="3200" dirty="0" err="1">
                <a:solidFill>
                  <a:srgbClr val="FF0000"/>
                </a:solidFill>
              </a:rPr>
              <a:t>xanthine</a:t>
            </a:r>
            <a:r>
              <a:rPr lang="en-TT" sz="3200" dirty="0">
                <a:solidFill>
                  <a:srgbClr val="FF0000"/>
                </a:solidFill>
              </a:rPr>
              <a:t> </a:t>
            </a:r>
            <a:r>
              <a:rPr lang="en-TT" sz="3200" dirty="0" err="1">
                <a:solidFill>
                  <a:srgbClr val="FF0000"/>
                </a:solidFill>
              </a:rPr>
              <a:t>oxidase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0367" y="1723870"/>
            <a:ext cx="4916774" cy="446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61552" y="4035283"/>
            <a:ext cx="5070763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Allopurinol is metabolized by xanthine oxidase into </a:t>
            </a:r>
            <a:r>
              <a:rPr lang="en-TT" sz="3200" dirty="0" err="1">
                <a:solidFill>
                  <a:srgbClr val="FF0000"/>
                </a:solidFill>
              </a:rPr>
              <a:t>alloxanthine</a:t>
            </a:r>
            <a:r>
              <a:rPr lang="en-TT" sz="3200" dirty="0">
                <a:solidFill>
                  <a:srgbClr val="FF0000"/>
                </a:solidFill>
              </a:rPr>
              <a:t> which is pharmacologically active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091" y="3018450"/>
            <a:ext cx="57468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</a:rPr>
              <a:t>Include </a:t>
            </a:r>
            <a:r>
              <a:rPr lang="en-TT" sz="3200" dirty="0" err="1">
                <a:solidFill>
                  <a:srgbClr val="FF0000"/>
                </a:solidFill>
              </a:rPr>
              <a:t>allopurinol</a:t>
            </a:r>
            <a:r>
              <a:rPr lang="en-TT" sz="3200" dirty="0">
                <a:solidFill>
                  <a:srgbClr val="FF0000"/>
                </a:solidFill>
              </a:rPr>
              <a:t> &amp; </a:t>
            </a:r>
            <a:r>
              <a:rPr lang="en-TT" sz="3200" dirty="0" err="1">
                <a:solidFill>
                  <a:srgbClr val="FF0000"/>
                </a:solidFill>
              </a:rPr>
              <a:t>febuxostat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58897" y="180639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041" y="113090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Absorption 70%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505" y="192847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Protein binding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negligble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 5%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05" y="3645249"/>
            <a:ext cx="737167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is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elminated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unchanged in urine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212" y="2794361"/>
            <a:ext cx="1153793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Hepatic metabolism, 70% converted to active metabolite(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oxypurinol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97243" y="4002374"/>
            <a:ext cx="8675556" cy="2855626"/>
            <a:chOff x="381000" y="955532"/>
            <a:chExt cx="8675556" cy="2743343"/>
          </a:xfrm>
        </p:grpSpPr>
        <p:sp>
          <p:nvSpPr>
            <p:cNvPr id="16" name="Rectangle 15"/>
            <p:cNvSpPr/>
            <p:nvPr/>
          </p:nvSpPr>
          <p:spPr>
            <a:xfrm>
              <a:off x="381000" y="2047875"/>
              <a:ext cx="14478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3938" y="2009775"/>
              <a:ext cx="1470025" cy="8588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87363" y="2254250"/>
              <a:ext cx="1295400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Allopurinol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3657600" y="2214563"/>
              <a:ext cx="1317625" cy="44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altLang="en-US" b="1" dirty="0" err="1">
                  <a:solidFill>
                    <a:schemeClr val="bg1"/>
                  </a:solidFill>
                  <a:latin typeface="Calibri" pitchFamily="34" charset="0"/>
                </a:rPr>
                <a:t>Oxypurinol</a:t>
              </a:r>
              <a:endParaRPr lang="en-US" alt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057400" y="2466975"/>
              <a:ext cx="1295400" cy="1857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2057400" y="1819275"/>
              <a:ext cx="12954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Xanthine </a:t>
              </a:r>
            </a:p>
            <a:p>
              <a:r>
                <a:rPr lang="en-US" altLang="en-US" b="1">
                  <a:solidFill>
                    <a:srgbClr val="CC0000"/>
                  </a:solidFill>
                  <a:latin typeface="Calibri" pitchFamily="34" charset="0"/>
                </a:rPr>
                <a:t>Oxidase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 rot="1200000">
              <a:off x="5199063" y="3017838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 rot="20400000">
              <a:off x="5199063" y="1831975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5229225" y="2457450"/>
              <a:ext cx="1295400" cy="92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880044" y="956016"/>
              <a:ext cx="1836737" cy="741364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850063" y="2068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850063" y="2957513"/>
              <a:ext cx="1836737" cy="741362"/>
            </a:xfrm>
            <a:prstGeom prst="ellipse">
              <a:avLst/>
            </a:prstGeom>
            <a:solidFill>
              <a:srgbClr val="CC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</a:rPr>
                <a:t>Dress Syndrome</a:t>
              </a:r>
            </a:p>
            <a:p>
              <a:pPr>
                <a:defRPr/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7105285" y="955532"/>
              <a:ext cx="1951271" cy="709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en-US" sz="1400" b="1" dirty="0" err="1">
                  <a:latin typeface="Calibri" pitchFamily="34" charset="0"/>
                </a:rPr>
                <a:t>Allopurinol</a:t>
              </a:r>
              <a:r>
                <a:rPr lang="en-US" altLang="en-US" sz="1400" b="1" dirty="0">
                  <a:latin typeface="Calibri" pitchFamily="34" charset="0"/>
                </a:rPr>
                <a:t> Hypersensitivity Syndrome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7010400" y="2214563"/>
              <a:ext cx="1524000" cy="56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latin typeface="Calibri" pitchFamily="34" charset="0"/>
                </a:rPr>
                <a:t>Toxic Epidermal </a:t>
              </a:r>
              <a:r>
                <a:rPr lang="en-US" altLang="en-US" sz="1600" b="1" dirty="0" err="1">
                  <a:latin typeface="Calibri" pitchFamily="34" charset="0"/>
                </a:rPr>
                <a:t>Necrolysis</a:t>
              </a:r>
              <a:endParaRPr lang="en-US" altLang="en-US" sz="1600" b="1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995" y="390502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060" y="1580609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Diarrhea, nausea, abnormal liver tests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85" y="265362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Acute attacks of gout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931" y="3336886"/>
            <a:ext cx="574102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Fever, rash, </a:t>
            </a:r>
            <a:r>
              <a:rPr lang="en-US" sz="2800" b="1" dirty="0">
                <a:solidFill>
                  <a:srgbClr val="FF0000"/>
                </a:solidFill>
              </a:rPr>
              <a:t>toxic epidermal </a:t>
            </a:r>
            <a:r>
              <a:rPr lang="en-US" sz="2800" b="1" dirty="0" err="1">
                <a:solidFill>
                  <a:srgbClr val="FF0000"/>
                </a:solidFill>
              </a:rPr>
              <a:t>necrolysis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hepatotoxicity</a:t>
            </a:r>
            <a:r>
              <a:rPr lang="en-US" sz="2800" dirty="0">
                <a:solidFill>
                  <a:srgbClr val="FF0000"/>
                </a:solidFill>
              </a:rPr>
              <a:t>, marrow suppression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vasculitis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377" y="4847246"/>
            <a:ext cx="5841531" cy="181588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DRESS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chemeClr val="bg2"/>
                </a:solidFill>
              </a:rPr>
              <a:t>syndrome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D</a:t>
            </a:r>
            <a:r>
              <a:rPr lang="en-US" altLang="en-US" sz="2800" dirty="0">
                <a:solidFill>
                  <a:schemeClr val="bg2"/>
                </a:solidFill>
              </a:rPr>
              <a:t>rug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R</a:t>
            </a:r>
            <a:r>
              <a:rPr lang="en-US" altLang="en-US" sz="2800" dirty="0">
                <a:solidFill>
                  <a:schemeClr val="bg2"/>
                </a:solidFill>
              </a:rPr>
              <a:t>eaction</a:t>
            </a:r>
            <a:r>
              <a:rPr lang="en-US" altLang="en-US" sz="2800" dirty="0"/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E</a:t>
            </a:r>
            <a:r>
              <a:rPr lang="en-US" altLang="en-US" sz="2800" dirty="0" err="1">
                <a:solidFill>
                  <a:schemeClr val="bg2"/>
                </a:solidFill>
              </a:rPr>
              <a:t>osinophilia</a:t>
            </a:r>
            <a:r>
              <a:rPr lang="en-US" altLang="en-US" sz="2800" dirty="0"/>
              <a:t>, </a:t>
            </a:r>
          </a:p>
          <a:p>
            <a:pPr lvl="1"/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ystemic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</a:t>
            </a:r>
            <a:r>
              <a:rPr lang="en-US" altLang="en-US" sz="2800" dirty="0">
                <a:solidFill>
                  <a:schemeClr val="bg2"/>
                </a:solidFill>
              </a:rPr>
              <a:t>ymptoms</a:t>
            </a:r>
          </a:p>
          <a:p>
            <a:r>
              <a:rPr lang="en-US" altLang="en-US" sz="2800" dirty="0">
                <a:solidFill>
                  <a:schemeClr val="bg2"/>
                </a:solidFill>
              </a:rPr>
              <a:t>20% mortality rate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5633" y="1558977"/>
            <a:ext cx="5306518" cy="512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35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255590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4000" b="1" dirty="0">
                <a:solidFill>
                  <a:srgbClr val="FF0000"/>
                </a:solidFill>
              </a:rPr>
              <a:t>Allopurinol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664" y="1302077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09" y="2180216"/>
            <a:ext cx="618823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b="1" dirty="0" err="1">
                <a:solidFill>
                  <a:srgbClr val="FF0000"/>
                </a:solidFill>
              </a:rPr>
              <a:t>hyperuricemia</a:t>
            </a:r>
            <a:r>
              <a:rPr lang="en-US" sz="2800" b="1" dirty="0">
                <a:solidFill>
                  <a:srgbClr val="FF0000"/>
                </a:solidFill>
              </a:rPr>
              <a:t> of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566" y="5381830"/>
            <a:ext cx="977317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Management of </a:t>
            </a:r>
            <a:r>
              <a:rPr lang="en-US" sz="2800" b="1" dirty="0" err="1">
                <a:solidFill>
                  <a:srgbClr val="FF0000"/>
                </a:solidFill>
              </a:rPr>
              <a:t>hyperuricemia</a:t>
            </a:r>
            <a:r>
              <a:rPr lang="en-US" sz="2800" b="1" dirty="0">
                <a:solidFill>
                  <a:srgbClr val="FF0000"/>
                </a:solidFill>
              </a:rPr>
              <a:t> associated with chemotherapy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000" y="6146685"/>
            <a:ext cx="8049511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Prevention of </a:t>
            </a:r>
            <a:r>
              <a:rPr lang="en-US" sz="2800" b="1" dirty="0">
                <a:solidFill>
                  <a:srgbClr val="FF0000"/>
                </a:solidFill>
              </a:rPr>
              <a:t>recurrent calcium oxalate </a:t>
            </a:r>
            <a:r>
              <a:rPr lang="en-US" sz="2800" dirty="0">
                <a:solidFill>
                  <a:srgbClr val="FF0000"/>
                </a:solidFill>
              </a:rPr>
              <a:t>kidney stones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048" y="287890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Uric acid stones or nephropathy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506" y="4689690"/>
            <a:ext cx="8839494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Severe </a:t>
            </a:r>
            <a:r>
              <a:rPr lang="en-US" sz="2800" dirty="0" err="1">
                <a:solidFill>
                  <a:srgbClr val="FF0000"/>
                </a:solidFill>
              </a:rPr>
              <a:t>tophaceous</a:t>
            </a:r>
            <a:r>
              <a:rPr lang="en-US" sz="2800" dirty="0">
                <a:solidFill>
                  <a:srgbClr val="FF0000"/>
                </a:solidFill>
              </a:rPr>
              <a:t> deposits (uric acid deposits in tissues)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544" y="3557598"/>
            <a:ext cx="547363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is a </a:t>
            </a:r>
            <a:r>
              <a:rPr lang="en-US" sz="2800" b="1" dirty="0">
                <a:solidFill>
                  <a:srgbClr val="FF0000"/>
                </a:solidFill>
              </a:rPr>
              <a:t>drug of choice </a:t>
            </a:r>
            <a:r>
              <a:rPr lang="en-US" sz="2800" dirty="0">
                <a:solidFill>
                  <a:srgbClr val="FF0000"/>
                </a:solidFill>
              </a:rPr>
              <a:t>in patients with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both gout &amp; </a:t>
            </a:r>
            <a:r>
              <a:rPr lang="en-US" sz="2800" b="1" dirty="0">
                <a:solidFill>
                  <a:srgbClr val="FF0000"/>
                </a:solidFill>
              </a:rPr>
              <a:t>ischemic heart disease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856" y="1034321"/>
            <a:ext cx="4167265" cy="351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itchFamily="18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4" y="2065006"/>
            <a:ext cx="5120640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Warfarin</a:t>
            </a: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 &amp; </a:t>
            </a:r>
            <a:r>
              <a:rPr lang="en-US" sz="3200" b="1" dirty="0" err="1">
                <a:solidFill>
                  <a:srgbClr val="FF0000"/>
                </a:solidFill>
                <a:latin typeface="Cambria" pitchFamily="18" charset="0"/>
              </a:rPr>
              <a:t>dicumarol</a:t>
            </a:r>
            <a:endParaRPr lang="en-US" sz="3200" b="1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Tx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itchFamily="18" charset="0"/>
              </a:rPr>
              <a:t>inhibits their metabolism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574" y="3612991"/>
            <a:ext cx="4171486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Reduce the metabolism of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6-mercaptopurine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  <a:latin typeface="Cambria" pitchFamily="18" charset="0"/>
              </a:rPr>
              <a:t>azathioprine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91" y="5510460"/>
            <a:ext cx="6100790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With ampicillin : increases frequency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itchFamily="18" charset="0"/>
              </a:rPr>
              <a:t>of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skin rash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5495" y="2276339"/>
            <a:ext cx="5066675" cy="36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Febuxostat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752" y="2081567"/>
            <a:ext cx="602412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Oral specific </a:t>
            </a:r>
            <a:r>
              <a:rPr lang="en-US" sz="2800" b="1" dirty="0" err="1">
                <a:solidFill>
                  <a:srgbClr val="FF0000"/>
                </a:solidFill>
              </a:rPr>
              <a:t>xanthine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oxidase</a:t>
            </a:r>
            <a:r>
              <a:rPr lang="en-US" sz="2800" b="1" dirty="0">
                <a:solidFill>
                  <a:srgbClr val="FF0000"/>
                </a:solidFill>
              </a:rPr>
              <a:t> inhibitor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79" y="2944715"/>
            <a:ext cx="6109642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Indicated for the management of </a:t>
            </a:r>
            <a:r>
              <a:rPr lang="en-US" sz="2800" b="1" dirty="0" err="1">
                <a:solidFill>
                  <a:srgbClr val="FF0000"/>
                </a:solidFill>
              </a:rPr>
              <a:t>hyperuricemia</a:t>
            </a:r>
            <a:r>
              <a:rPr lang="en-US" sz="2800" b="1" dirty="0">
                <a:solidFill>
                  <a:srgbClr val="FF0000"/>
                </a:solidFill>
              </a:rPr>
              <a:t> in patients with gout    (as it reduces serum uric acid levels)</a:t>
            </a:r>
            <a:endParaRPr lang="en-US" sz="28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604" y="454279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Chemically distinct from allopurinol (non purine)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019" y="5664111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Can be used in patients with </a:t>
            </a:r>
            <a:r>
              <a:rPr lang="en-US" sz="2800" b="1" u="sng" dirty="0">
                <a:solidFill>
                  <a:srgbClr val="FF0000"/>
                </a:solidFill>
              </a:rPr>
              <a:t>renal disease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2921016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Metabolized in liver , mainly conjugated to </a:t>
            </a:r>
            <a:r>
              <a:rPr lang="en-US" sz="2800" dirty="0" err="1">
                <a:solidFill>
                  <a:srgbClr val="FF0000"/>
                </a:solidFill>
              </a:rPr>
              <a:t>glucouronic</a:t>
            </a:r>
            <a:r>
              <a:rPr lang="en-US" sz="2800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070" y="406897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Given to patients who do not tolerate </a:t>
            </a:r>
            <a:r>
              <a:rPr lang="en-US" sz="2800" b="1" dirty="0" err="1">
                <a:solidFill>
                  <a:srgbClr val="FF0000"/>
                </a:solidFill>
              </a:rPr>
              <a:t>allopurinol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5505" y="52019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99% protein bound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902" y="60051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t½  8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96" y="139687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9834" y="2207199"/>
            <a:ext cx="701119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orally once daily, well absorbed (85%)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19054" y="374739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002" y="128991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536" y="2306418"/>
            <a:ext cx="64238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number of gout attacks during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first few months of treatment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962" y="355931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level of liver enzymes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357" y="4287548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Nausea, diarrhea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209" y="508688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Headache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9189" y="58639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Numbness of arm or leg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7330" y="183138"/>
            <a:ext cx="5070763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Febuxostat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9270" y="240600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00" y="1063306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Mechanism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4774" y="1803534"/>
            <a:ext cx="691975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Blocks tubular reabsorption </a:t>
            </a:r>
            <a:r>
              <a:rPr lang="en-US" sz="2800" dirty="0">
                <a:solidFill>
                  <a:srgbClr val="FF0000"/>
                </a:solidFill>
              </a:rPr>
              <a:t>of uric acid &amp;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enhances urine uric acid excretion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250" y="295642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Probenecid</a:t>
            </a:r>
            <a:r>
              <a:rPr lang="en-US" sz="2800" dirty="0">
                <a:solidFill>
                  <a:srgbClr val="FF0000"/>
                </a:solidFill>
              </a:rPr>
              <a:t> inhibits </a:t>
            </a:r>
            <a:r>
              <a:rPr lang="en-US" sz="2800" dirty="0" err="1">
                <a:solidFill>
                  <a:srgbClr val="FF0000"/>
                </a:solidFill>
              </a:rPr>
              <a:t>Urate</a:t>
            </a:r>
            <a:r>
              <a:rPr lang="en-US" sz="2800" dirty="0">
                <a:solidFill>
                  <a:srgbClr val="FF0000"/>
                </a:solidFill>
              </a:rPr>
              <a:t> Transporters (URAT) in the apical membrane of the proximal tubule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889" y="4544451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It also inhibits organic acid transporter(OAT)</a:t>
            </a:r>
            <a:r>
              <a:rPr lang="en-US" sz="2800" dirty="0">
                <a:solidFill>
                  <a:srgbClr val="FF0000"/>
                </a:solidFill>
                <a:latin typeface="Times New Roman"/>
                <a:cs typeface="Times New Roman"/>
              </a:rPr>
              <a:t>→↑plasma concentration of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penicilin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020" y="6093986"/>
            <a:ext cx="5840888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Sulfinpyrazol</a:t>
            </a:r>
            <a:r>
              <a:rPr lang="en-US" sz="2800" dirty="0">
                <a:solidFill>
                  <a:srgbClr val="FF0000"/>
                </a:solidFill>
              </a:rPr>
              <a:t> inhibits URAT1 &amp; OAT4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Picture 2" descr="http://tmedweb.tulane.edu/pharmwiki/lib/exe/fetch.php/probenecid.png?w=600&amp;tok=7307a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5063" y="1355693"/>
            <a:ext cx="4457075" cy="3747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3"/>
          <p:cNvSpPr>
            <a:spLocks noGrp="1" noChangeArrowheads="1"/>
          </p:cNvSpPr>
          <p:nvPr>
            <p:ph idx="1"/>
          </p:nvPr>
        </p:nvSpPr>
        <p:spPr>
          <a:xfrm>
            <a:off x="171450" y="1828801"/>
            <a:ext cx="8446770" cy="49831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2800" dirty="0"/>
          </a:p>
          <a:p>
            <a:pPr>
              <a:buFont typeface="Wingdings" pitchFamily="2" charset="2"/>
              <a:buChar char="Ø"/>
              <a:defRPr/>
            </a:pPr>
            <a:r>
              <a:rPr lang="en-US" sz="3400" dirty="0"/>
              <a:t>Gout  is usually characterized by recurrent attacks of acute inflammatory arthritis with red, tender, hot and swollen joints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Deposits of sodium </a:t>
            </a:r>
            <a:r>
              <a:rPr lang="en-US" sz="3400" dirty="0" err="1"/>
              <a:t>urate</a:t>
            </a:r>
            <a:r>
              <a:rPr lang="en-US" sz="3400" dirty="0"/>
              <a:t> crystals in articular, </a:t>
            </a:r>
            <a:r>
              <a:rPr lang="en-US" sz="3400" dirty="0" err="1"/>
              <a:t>periarticular</a:t>
            </a:r>
            <a:r>
              <a:rPr lang="en-US" sz="3400" dirty="0"/>
              <a:t>, and subcutaneous tissues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400" dirty="0"/>
              <a:t> May be primary or  secondary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Primary – hereditary error  of purine metabolism</a:t>
            </a:r>
          </a:p>
          <a:p>
            <a:pPr lvl="1">
              <a:buFont typeface="Wingdings" pitchFamily="2" charset="2"/>
              <a:buChar char="l"/>
              <a:defRPr/>
            </a:pPr>
            <a:r>
              <a:rPr lang="en-US" sz="3400" dirty="0"/>
              <a:t>Secondary – drugs that inhibit uric acid excretion or increase rate of cell death or another acquired disorder</a:t>
            </a:r>
          </a:p>
          <a:p>
            <a:pPr lvl="1">
              <a:buFont typeface="Wingdings" pitchFamily="2" charset="2"/>
              <a:buChar char="l"/>
              <a:defRPr/>
            </a:pPr>
            <a:endParaRPr lang="en-US" sz="2900" dirty="0"/>
          </a:p>
          <a:p>
            <a:pPr defTabSz="914400">
              <a:spcBef>
                <a:spcPct val="70000"/>
              </a:spcBef>
              <a:buFont typeface="Wingdings" pitchFamily="2" charset="2"/>
              <a:buChar char="Ø"/>
              <a:defRPr/>
            </a:pPr>
            <a:endParaRPr lang="en-US" dirty="0"/>
          </a:p>
          <a:p>
            <a:pPr marL="285750" lvl="1">
              <a:buFont typeface="Wingdings" pitchFamily="2" charset="2"/>
              <a:buChar char="Ø"/>
              <a:defRPr/>
            </a:pPr>
            <a:endParaRPr lang="en-US" sz="2400" dirty="0"/>
          </a:p>
          <a:p>
            <a:pPr lvl="1">
              <a:buFont typeface="Wingdings" pitchFamily="2" charset="2"/>
              <a:buChar char="l"/>
              <a:defRPr/>
            </a:pPr>
            <a:endParaRPr lang="en-US" sz="2400" dirty="0"/>
          </a:p>
        </p:txBody>
      </p:sp>
      <p:pic>
        <p:nvPicPr>
          <p:cNvPr id="51204" name="Picture 3" descr="gou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/>
          <a:stretch>
            <a:fillRect/>
          </a:stretch>
        </p:blipFill>
        <p:spPr bwMode="auto">
          <a:xfrm>
            <a:off x="8618220" y="354330"/>
            <a:ext cx="3573780" cy="259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4-C-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3074670"/>
            <a:ext cx="3573780" cy="357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97181" y="224114"/>
            <a:ext cx="8172449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Algerian" panose="04020705040A02060702" pitchFamily="82" charset="0"/>
              </a:rPr>
              <a:t>What is Gout?</a:t>
            </a:r>
          </a:p>
        </p:txBody>
      </p:sp>
    </p:spTree>
    <p:extLst>
      <p:ext uri="{BB962C8B-B14F-4D97-AF65-F5344CB8AC3E}">
        <p14:creationId xmlns:p14="http://schemas.microsoft.com/office/powerpoint/2010/main" val="2924120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00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00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00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00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00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5991" y="306463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Probenecid moderately effective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427" y="382285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Increases risk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862" y="4581070"/>
            <a:ext cx="619694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used in patients with renal disease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307" y="5324297"/>
            <a:ext cx="6149045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Some drugs reduce efficacy (e.g., aspirin)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77" y="1800964"/>
            <a:ext cx="5070763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Control hyperuricemia and Prevent tophus formation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280" y="46545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lgerian" pitchFamily="82" charset="0"/>
              </a:rPr>
              <a:t>Uricosuric</a:t>
            </a:r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 drugs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 err="1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0" y="3214537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Exacerbation of acute attack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6" y="404770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Risk of uric acid stone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9833" y="488087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GIT upset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4238" y="571404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Allergic rash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8491" y="2131859"/>
            <a:ext cx="2759326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Probenecid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Contra-indications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556" y="208156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History of </a:t>
            </a:r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92" y="297469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     Recent acute gout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417" y="385283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</a:rPr>
              <a:t>Existing renal disease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852" y="476095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Less effective in elderly patients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60036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566" y="2036595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600" b="1" dirty="0">
                <a:solidFill>
                  <a:srgbClr val="FF0000"/>
                </a:solidFill>
              </a:rPr>
              <a:t>Sulfinpyrazone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971" y="3169567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can aggravate peptic ulcer disease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407" y="4317528"/>
            <a:ext cx="507076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Aspirin reduces efficacy of </a:t>
            </a:r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4843" y="5555431"/>
            <a:ext cx="5321301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Sulfinpyrazone</a:t>
            </a:r>
            <a:r>
              <a:rPr lang="en-US" sz="2800" dirty="0">
                <a:solidFill>
                  <a:srgbClr val="FF0000"/>
                </a:solidFill>
              </a:rPr>
              <a:t> enhance the action of certain anti-diabetic drugs 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6103" y="600364"/>
            <a:ext cx="736745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Recombinant mammalian </a:t>
            </a:r>
            <a:r>
              <a:rPr lang="en-US" sz="3200" b="1" dirty="0" err="1">
                <a:solidFill>
                  <a:srgbClr val="FF0000"/>
                </a:solidFill>
              </a:rPr>
              <a:t>uricase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617" y="1741289"/>
            <a:ext cx="318413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Pegloticase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44" y="2774042"/>
            <a:ext cx="7513362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uric acid specific enzyme which is a recombinant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modified mammalian </a:t>
            </a:r>
            <a:r>
              <a:rPr lang="en-US" sz="2800" dirty="0" err="1">
                <a:solidFill>
                  <a:srgbClr val="FF0000"/>
                </a:solidFill>
              </a:rPr>
              <a:t>uricase</a:t>
            </a:r>
            <a:r>
              <a:rPr lang="en-US" sz="2800" dirty="0">
                <a:solidFill>
                  <a:srgbClr val="FF0000"/>
                </a:solidFill>
              </a:rPr>
              <a:t> enzyme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992" y="4070994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enzymatically convert urate to </a:t>
            </a:r>
            <a:r>
              <a:rPr lang="en-US" sz="2800" dirty="0" err="1">
                <a:solidFill>
                  <a:srgbClr val="FF0000"/>
                </a:solidFill>
              </a:rPr>
              <a:t>allantoin</a:t>
            </a:r>
            <a:r>
              <a:rPr lang="en-US" sz="2800" dirty="0">
                <a:solidFill>
                  <a:srgbClr val="FF0000"/>
                </a:solidFill>
              </a:rPr>
              <a:t>, which is more soluble and readily excreted in the urine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180" y="5867634"/>
            <a:ext cx="10420599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Given I.V.</a:t>
            </a: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 peak decline in uric acid level within 24-72 hours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9816" y="1933732"/>
            <a:ext cx="4055837" cy="361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093" y="405492"/>
            <a:ext cx="5070763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b="1" dirty="0" err="1">
                <a:solidFill>
                  <a:srgbClr val="FF0000"/>
                </a:solidFill>
              </a:rPr>
              <a:t>Pegloticase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142" y="1377671"/>
            <a:ext cx="7803673" cy="9541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Used for the treatment of chronic gout in adult patients refractory to conventional therapy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493" y="2541693"/>
            <a:ext cx="1629308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142" y="3362655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Infusion reactions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416" y="4043350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Anaphylaxis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416" y="6073804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58" y="5406671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Arthralgia</a:t>
            </a:r>
            <a:r>
              <a:rPr lang="en-US" sz="2800" dirty="0">
                <a:solidFill>
                  <a:srgbClr val="FF0000"/>
                </a:solidFill>
              </a:rPr>
              <a:t>, muscle spasm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442" y="471291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flare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188011"/>
            <a:ext cx="114170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999" y="2451100"/>
            <a:ext cx="2257769" cy="245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5760" y="0"/>
            <a:ext cx="11417009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Untreated Gout May Lead to…   </a:t>
            </a:r>
            <a:r>
              <a:rPr lang="en-US" sz="2800" b="1" dirty="0" err="1">
                <a:solidFill>
                  <a:srgbClr val="FF0000"/>
                </a:solidFill>
              </a:rPr>
              <a:t>Tophaceous</a:t>
            </a:r>
            <a:r>
              <a:rPr lang="en-US" sz="2800" b="1" dirty="0">
                <a:solidFill>
                  <a:srgbClr val="FF0000"/>
                </a:solidFill>
              </a:rPr>
              <a:t> masses of MSU crystals in cartilage &amp; joints, Renal stones, </a:t>
            </a:r>
            <a:r>
              <a:rPr lang="en-US" sz="2800" b="1" dirty="0" err="1">
                <a:solidFill>
                  <a:srgbClr val="FF0000"/>
                </a:solidFill>
              </a:rPr>
              <a:t>Urate</a:t>
            </a:r>
            <a:r>
              <a:rPr lang="en-US" sz="2800" b="1" dirty="0">
                <a:solidFill>
                  <a:srgbClr val="FF0000"/>
                </a:solidFill>
              </a:rPr>
              <a:t> nephropathy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4117" y="6003861"/>
            <a:ext cx="2400147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Nephrolithiasis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2352" y="4646333"/>
            <a:ext cx="1113182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2800" dirty="0" err="1">
                <a:solidFill>
                  <a:srgbClr val="FF0000"/>
                </a:solidFill>
              </a:rPr>
              <a:t>Tofi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7617" y="3971861"/>
            <a:ext cx="3056883" cy="8233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endParaRPr lang="en-TT" sz="1050" dirty="0">
              <a:solidFill>
                <a:srgbClr val="FF0000"/>
              </a:solidFill>
            </a:endParaRPr>
          </a:p>
          <a:p>
            <a:r>
              <a:rPr lang="en-TT" sz="2800" dirty="0">
                <a:solidFill>
                  <a:srgbClr val="FF0000"/>
                </a:solidFill>
              </a:rPr>
              <a:t>Joint inflammation</a:t>
            </a:r>
          </a:p>
          <a:p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2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6655" y="538516"/>
            <a:ext cx="3355877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epidemiology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067" y="5183246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Male to female ratio 10:1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8595" y="3662243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</a:t>
            </a:r>
            <a:r>
              <a:rPr lang="en-US" sz="2800" dirty="0" err="1">
                <a:solidFill>
                  <a:srgbClr val="FF0000"/>
                </a:solidFill>
              </a:rPr>
              <a:t>hyperuricemia</a:t>
            </a:r>
            <a:r>
              <a:rPr lang="en-US" sz="2800" dirty="0">
                <a:solidFill>
                  <a:srgbClr val="FF0000"/>
                </a:solidFill>
              </a:rPr>
              <a:t> 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102" y="4408962"/>
            <a:ext cx="5070763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Prevalence of gout 0.2%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987" y="2149683"/>
            <a:ext cx="57721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3995" y="1985843"/>
            <a:ext cx="5070763" cy="138499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Gout was historically known as "the disease of kings" or "rich man's disease."</a:t>
            </a:r>
          </a:p>
        </p:txBody>
      </p:sp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184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9054" y="4918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Stages of gout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049" y="4835902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Treat or not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to treat?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71" y="1588957"/>
            <a:ext cx="11317573" cy="307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415148" y="4868615"/>
            <a:ext cx="300445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Prevent recurrent attacks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166" y="4870880"/>
            <a:ext cx="2128397" cy="1077218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Terminate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The attack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44469" y="4795897"/>
            <a:ext cx="3232672" cy="206210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-Prevent complications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-Lower serum uric acid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433" y="1610347"/>
            <a:ext cx="6391275" cy="327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0049" y="750302"/>
            <a:ext cx="117370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>
              <a:buFont typeface="Wingdings" pitchFamily="2" charset="2"/>
              <a:buChar char="Ø"/>
              <a:defRPr/>
            </a:pPr>
            <a:r>
              <a:rPr lang="en-US" sz="2400" dirty="0"/>
              <a:t>Four distinct stages: a)asymptomatic </a:t>
            </a:r>
            <a:r>
              <a:rPr lang="en-US" sz="2400" dirty="0" err="1"/>
              <a:t>hyperuricemia</a:t>
            </a:r>
            <a:r>
              <a:rPr lang="en-US" sz="2400" dirty="0"/>
              <a:t>; b)acute intermittent gout;                 c) </a:t>
            </a:r>
            <a:r>
              <a:rPr lang="en-US" sz="2400" dirty="0" err="1"/>
              <a:t>Intercritical</a:t>
            </a:r>
            <a:r>
              <a:rPr lang="en-US" sz="2400" dirty="0"/>
              <a:t> stage ; d) chronic gout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04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113" y="225610"/>
            <a:ext cx="4368687" cy="646331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TT" sz="3600" dirty="0">
                <a:solidFill>
                  <a:srgbClr val="FF0000"/>
                </a:solidFill>
                <a:latin typeface="Algerian" panose="04020705040A02060702" pitchFamily="82" charset="0"/>
              </a:rPr>
              <a:t>Drugs in gout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4" name="Straight Connector 3"/>
          <p:cNvSpPr/>
          <p:nvPr/>
        </p:nvSpPr>
        <p:spPr>
          <a:xfrm>
            <a:off x="6625753" y="3056369"/>
            <a:ext cx="939180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1219"/>
                </a:lnTo>
                <a:lnTo>
                  <a:pt x="939180" y="221219"/>
                </a:lnTo>
                <a:lnTo>
                  <a:pt x="93918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Straight Connector 4"/>
          <p:cNvSpPr/>
          <p:nvPr/>
        </p:nvSpPr>
        <p:spPr>
          <a:xfrm>
            <a:off x="4333280" y="3056369"/>
            <a:ext cx="2292473" cy="46616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92473" y="0"/>
                </a:moveTo>
                <a:lnTo>
                  <a:pt x="2292473" y="221219"/>
                </a:lnTo>
                <a:lnTo>
                  <a:pt x="0" y="221219"/>
                </a:lnTo>
                <a:lnTo>
                  <a:pt x="0" y="46616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ounded Rectangle 35"/>
          <p:cNvSpPr/>
          <p:nvPr/>
        </p:nvSpPr>
        <p:spPr>
          <a:xfrm>
            <a:off x="5303713" y="1287437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7" name="Group 36"/>
          <p:cNvGrpSpPr/>
          <p:nvPr/>
        </p:nvGrpSpPr>
        <p:grpSpPr>
          <a:xfrm>
            <a:off x="5597500" y="1570741"/>
            <a:ext cx="2841962" cy="1764726"/>
            <a:chOff x="3265586" y="498163"/>
            <a:chExt cx="2841962" cy="1764726"/>
          </a:xfrm>
        </p:grpSpPr>
        <p:sp>
          <p:nvSpPr>
            <p:cNvPr id="46" name="Rounded Rectangle 45"/>
            <p:cNvSpPr/>
            <p:nvPr/>
          </p:nvSpPr>
          <p:spPr>
            <a:xfrm>
              <a:off x="3265586" y="583898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Rounded Rectangle 7"/>
            <p:cNvSpPr/>
            <p:nvPr/>
          </p:nvSpPr>
          <p:spPr>
            <a:xfrm>
              <a:off x="3329752" y="498163"/>
              <a:ext cx="2777796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Treatment </a:t>
              </a:r>
            </a:p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0000"/>
                  </a:solidFill>
                </a:rPr>
                <a:t>of gout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3011239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9" name="Group 38"/>
          <p:cNvGrpSpPr/>
          <p:nvPr/>
        </p:nvGrpSpPr>
        <p:grpSpPr>
          <a:xfrm>
            <a:off x="2458387" y="3801631"/>
            <a:ext cx="3490719" cy="1678991"/>
            <a:chOff x="973112" y="2729053"/>
            <a:chExt cx="2644080" cy="1678991"/>
          </a:xfrm>
        </p:grpSpPr>
        <p:sp>
          <p:nvSpPr>
            <p:cNvPr id="44" name="Rounded Rectangle 43"/>
            <p:cNvSpPr/>
            <p:nvPr/>
          </p:nvSpPr>
          <p:spPr>
            <a:xfrm>
              <a:off x="973112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ounded Rectangle 10"/>
            <p:cNvSpPr/>
            <p:nvPr/>
          </p:nvSpPr>
          <p:spPr>
            <a:xfrm>
              <a:off x="1022288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Non-pharmacologic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2893" y="3522533"/>
            <a:ext cx="2644080" cy="167899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1" name="Group 40"/>
          <p:cNvGrpSpPr/>
          <p:nvPr/>
        </p:nvGrpSpPr>
        <p:grpSpPr>
          <a:xfrm>
            <a:off x="6536679" y="3801631"/>
            <a:ext cx="3221917" cy="1678991"/>
            <a:chOff x="4204766" y="2729053"/>
            <a:chExt cx="2644080" cy="1678991"/>
          </a:xfrm>
        </p:grpSpPr>
        <p:sp>
          <p:nvSpPr>
            <p:cNvPr id="42" name="Rounded Rectangle 41"/>
            <p:cNvSpPr/>
            <p:nvPr/>
          </p:nvSpPr>
          <p:spPr>
            <a:xfrm>
              <a:off x="4204766" y="2729053"/>
              <a:ext cx="2644080" cy="16789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13"/>
            <p:cNvSpPr/>
            <p:nvPr/>
          </p:nvSpPr>
          <p:spPr>
            <a:xfrm>
              <a:off x="4253942" y="2778229"/>
              <a:ext cx="2545728" cy="158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5730" tIns="125730" rIns="125730" bIns="125730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kern="1200" dirty="0">
                  <a:solidFill>
                    <a:srgbClr val="FF0000"/>
                  </a:solidFill>
                </a:rPr>
                <a:t>Pharmacologic</a:t>
              </a:r>
            </a:p>
          </p:txBody>
        </p:sp>
      </p:grpSp>
      <p:pic>
        <p:nvPicPr>
          <p:cNvPr id="27650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723" y="1073426"/>
            <a:ext cx="4038600" cy="2325758"/>
          </a:xfrm>
          <a:prstGeom prst="rect">
            <a:avLst/>
          </a:prstGeom>
          <a:noFill/>
        </p:spPr>
      </p:pic>
      <p:pic>
        <p:nvPicPr>
          <p:cNvPr id="18" name="Picture 2" descr="https://pegsandtails.files.wordpress.com/2010/06/cruikshank__consolation_in_the_gout_c1796_01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0235" y="914400"/>
            <a:ext cx="3117574" cy="2418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416" y="405492"/>
            <a:ext cx="662565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itchFamily="82" charset="0"/>
              </a:rPr>
              <a:t>Non-pharmacologic Therapy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10" y="1466970"/>
            <a:ext cx="5882152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TT" sz="3200" dirty="0">
                <a:solidFill>
                  <a:srgbClr val="FF0000"/>
                </a:solidFill>
                <a:latin typeface="Algerian" panose="04020705040A02060702" pitchFamily="82" charset="0"/>
              </a:rPr>
              <a:t>Lifestyle modifications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70" y="3004675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Loss of weight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518" y="5825324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Smoking cessation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1047" y="4808492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Diet control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585" y="3866611"/>
            <a:ext cx="5070763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1587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Exercise</a:t>
            </a:r>
          </a:p>
        </p:txBody>
      </p:sp>
      <p:pic>
        <p:nvPicPr>
          <p:cNvPr id="32770" name="Picture 2" descr="http://www.buzzle.com/img/articleImages/427510-4125-1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508" y="1477006"/>
            <a:ext cx="5021704" cy="547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072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7817</TotalTime>
  <Words>1219</Words>
  <Application>Microsoft Office PowerPoint</Application>
  <PresentationFormat>Widescreen</PresentationFormat>
  <Paragraphs>262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Algerian</vt:lpstr>
      <vt:lpstr>Arial</vt:lpstr>
      <vt:lpstr>Calibri</vt:lpstr>
      <vt:lpstr>Calibri Light</vt:lpstr>
      <vt:lpstr>Cambria</vt:lpstr>
      <vt:lpstr>Times New Roman</vt:lpstr>
      <vt:lpstr>Wingdings</vt:lpstr>
      <vt:lpstr>Celestial</vt:lpstr>
      <vt:lpstr>Drugs in gout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Allokie !</cp:lastModifiedBy>
  <cp:revision>390</cp:revision>
  <dcterms:created xsi:type="dcterms:W3CDTF">2015-09-22T14:03:28Z</dcterms:created>
  <dcterms:modified xsi:type="dcterms:W3CDTF">2018-12-11T20:52:41Z</dcterms:modified>
</cp:coreProperties>
</file>