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1"/>
  </p:notesMasterIdLst>
  <p:sldIdLst>
    <p:sldId id="318" r:id="rId2"/>
    <p:sldId id="325" r:id="rId3"/>
    <p:sldId id="319" r:id="rId4"/>
    <p:sldId id="277" r:id="rId5"/>
    <p:sldId id="326" r:id="rId6"/>
    <p:sldId id="327" r:id="rId7"/>
    <p:sldId id="328" r:id="rId8"/>
    <p:sldId id="329" r:id="rId9"/>
    <p:sldId id="347" r:id="rId10"/>
    <p:sldId id="348" r:id="rId11"/>
    <p:sldId id="349" r:id="rId12"/>
    <p:sldId id="330" r:id="rId13"/>
    <p:sldId id="331" r:id="rId14"/>
    <p:sldId id="332" r:id="rId15"/>
    <p:sldId id="351" r:id="rId16"/>
    <p:sldId id="373" r:id="rId17"/>
    <p:sldId id="368" r:id="rId18"/>
    <p:sldId id="352" r:id="rId19"/>
    <p:sldId id="334" r:id="rId20"/>
    <p:sldId id="369" r:id="rId21"/>
    <p:sldId id="335" r:id="rId22"/>
    <p:sldId id="339" r:id="rId23"/>
    <p:sldId id="340" r:id="rId24"/>
    <p:sldId id="356" r:id="rId25"/>
    <p:sldId id="370" r:id="rId26"/>
    <p:sldId id="371" r:id="rId27"/>
    <p:sldId id="341" r:id="rId28"/>
    <p:sldId id="372" r:id="rId29"/>
    <p:sldId id="355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A789"/>
    <a:srgbClr val="000000"/>
    <a:srgbClr val="FF9933"/>
    <a:srgbClr val="00FF00"/>
    <a:srgbClr val="0033CC"/>
    <a:srgbClr val="FD9D73"/>
    <a:srgbClr val="00660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8" autoAdjust="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206C7-20D4-463E-8080-D31EE1A9A54D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CEDFD7-EC0A-4D8A-A2E0-399DAB306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024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53966F3-2DCE-4389-9CCE-C133821F6AC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1211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5528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7362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592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8487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7671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0440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4199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9614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7956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795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0166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3891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2160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3909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351BB0-5B54-4CF6-94D8-F77851BE61DA}" type="slidenum">
              <a:rPr lang="ar-SA" smtClean="0">
                <a:latin typeface="Arial" pitchFamily="34" charset="0"/>
                <a:cs typeface="Arial" pitchFamily="34" charset="0"/>
              </a:rPr>
              <a:pPr/>
              <a:t>24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821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Prof. Saeed Abuel Makarem</a:t>
            </a:r>
          </a:p>
        </p:txBody>
      </p:sp>
    </p:spTree>
    <p:extLst>
      <p:ext uri="{BB962C8B-B14F-4D97-AF65-F5344CB8AC3E}">
        <p14:creationId xmlns:p14="http://schemas.microsoft.com/office/powerpoint/2010/main" val="27846502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351BB0-5B54-4CF6-94D8-F77851BE61DA}" type="slidenum">
              <a:rPr lang="ar-SA" smtClean="0">
                <a:latin typeface="Arial" pitchFamily="34" charset="0"/>
                <a:cs typeface="Arial" pitchFamily="34" charset="0"/>
              </a:rPr>
              <a:pPr/>
              <a:t>25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821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Prof. Saeed Abuel Makarem</a:t>
            </a:r>
          </a:p>
        </p:txBody>
      </p:sp>
    </p:spTree>
    <p:extLst>
      <p:ext uri="{BB962C8B-B14F-4D97-AF65-F5344CB8AC3E}">
        <p14:creationId xmlns:p14="http://schemas.microsoft.com/office/powerpoint/2010/main" val="27846502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7710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7710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C76942-4C9F-4D7B-9E7B-4D97D5337C37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198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31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419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787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674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413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950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CEDFD7-EC0A-4D8A-A2E0-399DAB30633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745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68404-BCD7-42E9-AAF7-47F51F9C011C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68404-BCD7-42E9-AAF7-47F51F9C011C}" type="datetimeFigureOut">
              <a:rPr lang="en-US" smtClean="0"/>
              <a:pPr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B6B22-6219-4F96-A627-83931B6F4EE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1372065" y="692696"/>
            <a:ext cx="6444208" cy="129614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5400" kern="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ELBOW </a:t>
            </a:r>
            <a:r>
              <a:rPr lang="en-US" altLang="zh-CN" sz="5400" kern="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>JOINT</a:t>
            </a:r>
          </a:p>
        </p:txBody>
      </p:sp>
      <p:pic>
        <p:nvPicPr>
          <p:cNvPr id="61442" name="Picture 2" descr="http://us.123rf.com/400wm/400/400/eraxion/eraxion1110/eraxion111000300/11023589-3d-rendered-medical-illustration-of-an-elbow-bursit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718386"/>
            <a:ext cx="4680520" cy="3510390"/>
          </a:xfrm>
          <a:prstGeom prst="rect">
            <a:avLst/>
          </a:prstGeom>
          <a:noFill/>
        </p:spPr>
      </p:pic>
      <p:sp>
        <p:nvSpPr>
          <p:cNvPr id="6" name="TextBox 13"/>
          <p:cNvSpPr txBox="1">
            <a:spLocks noChangeArrowheads="1"/>
          </p:cNvSpPr>
          <p:nvPr/>
        </p:nvSpPr>
        <p:spPr bwMode="auto">
          <a:xfrm>
            <a:off x="5364088" y="4100879"/>
            <a:ext cx="320384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  <a:t>Khaleel Alyahya, PhD, MEd</a:t>
            </a:r>
          </a:p>
          <a:p>
            <a:pPr>
              <a:defRPr/>
            </a:pP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  <a:t>King Saud University</a:t>
            </a:r>
          </a:p>
          <a:p>
            <a:pPr>
              <a:defRPr/>
            </a:pP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  <a:t>College of Medicine </a:t>
            </a:r>
          </a:p>
          <a:p>
            <a:pPr>
              <a:defRPr/>
            </a:pP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itchFamily="34" charset="0"/>
              </a:rPr>
              <a:t>@khaleelya</a:t>
            </a:r>
          </a:p>
        </p:txBody>
      </p:sp>
      <p:sp>
        <p:nvSpPr>
          <p:cNvPr id="3" name="Rectangle 2"/>
          <p:cNvSpPr/>
          <p:nvPr/>
        </p:nvSpPr>
        <p:spPr>
          <a:xfrm>
            <a:off x="1763688" y="109081"/>
            <a:ext cx="225734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6000" b="1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Rockwell Condensed" pitchFamily="18" charset="0"/>
              </a:rPr>
              <a:t>ARM</a:t>
            </a:r>
            <a:r>
              <a:rPr lang="ar-SA" altLang="zh-CN" sz="6000" b="1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Rockwell Condensed" pitchFamily="18" charset="0"/>
              </a:rPr>
              <a:t> </a:t>
            </a:r>
            <a:r>
              <a:rPr lang="en-US" altLang="zh-CN" sz="6000" b="1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Rockwell Condensed" pitchFamily="18" charset="0"/>
              </a:rPr>
              <a:t>&amp;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79512" y="4797152"/>
            <a:ext cx="8784976" cy="1800200"/>
          </a:xfr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 algn="just">
              <a:buClr>
                <a:schemeClr val="tx1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  <a:cs typeface="Adobe Arabic" pitchFamily="18" charset="-78"/>
              </a:rPr>
              <a:t>Muscles</a:t>
            </a:r>
            <a:r>
              <a:rPr lang="en-US" sz="2000" dirty="0">
                <a:solidFill>
                  <a:schemeClr val="tx1"/>
                </a:solidFill>
                <a:latin typeface="Arial Narrow" pitchFamily="34" charset="0"/>
                <a:cs typeface="Adobe Arabic" pitchFamily="18" charset="-78"/>
              </a:rPr>
              <a:t>: </a:t>
            </a:r>
            <a:r>
              <a:rPr lang="en-US" sz="2000" dirty="0">
                <a:solidFill>
                  <a:srgbClr val="C00000"/>
                </a:solidFill>
                <a:latin typeface="Arial Narrow" pitchFamily="34" charset="0"/>
                <a:cs typeface="Adobe Arabic" pitchFamily="18" charset="-78"/>
              </a:rPr>
              <a:t>Triceps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  <a:cs typeface="Adobe Arabic" pitchFamily="18" charset="-78"/>
              </a:rPr>
              <a:t>Vessels</a:t>
            </a:r>
            <a:r>
              <a:rPr lang="en-US" sz="2000" dirty="0">
                <a:solidFill>
                  <a:schemeClr val="tx1"/>
                </a:solidFill>
                <a:latin typeface="Arial Narrow" pitchFamily="34" charset="0"/>
                <a:cs typeface="Adobe Arabic" pitchFamily="18" charset="-78"/>
              </a:rPr>
              <a:t>: </a:t>
            </a:r>
            <a:r>
              <a:rPr lang="en-US" sz="2000" dirty="0" err="1">
                <a:solidFill>
                  <a:srgbClr val="FF0000"/>
                </a:solidFill>
                <a:latin typeface="Arial Narrow" pitchFamily="34" charset="0"/>
                <a:cs typeface="Adobe Arabic" pitchFamily="18" charset="-78"/>
              </a:rPr>
              <a:t>Profunda</a:t>
            </a:r>
            <a:r>
              <a:rPr lang="en-US" sz="2000" dirty="0">
                <a:solidFill>
                  <a:srgbClr val="FF0000"/>
                </a:solidFill>
                <a:latin typeface="Arial Narrow" pitchFamily="34" charset="0"/>
                <a:cs typeface="Adobe Arabic" pitchFamily="18" charset="-78"/>
              </a:rPr>
              <a:t> brachii &amp; Ulnar collateral arteries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  <a:cs typeface="Adobe Arabic" pitchFamily="18" charset="-78"/>
              </a:rPr>
              <a:t>Nerves</a:t>
            </a:r>
            <a:r>
              <a:rPr lang="en-US" sz="2000" dirty="0">
                <a:solidFill>
                  <a:schemeClr val="tx1"/>
                </a:solidFill>
                <a:latin typeface="Arial Narrow" pitchFamily="34" charset="0"/>
                <a:cs typeface="Adobe Arabic" pitchFamily="18" charset="-78"/>
              </a:rPr>
              <a:t>: </a:t>
            </a:r>
            <a:r>
              <a:rPr lang="en-US" sz="2000" dirty="0">
                <a:solidFill>
                  <a:srgbClr val="FFC000"/>
                </a:solidFill>
                <a:latin typeface="Arial Narrow" pitchFamily="34" charset="0"/>
                <a:cs typeface="Adobe Arabic" pitchFamily="18" charset="-78"/>
              </a:rPr>
              <a:t>Radial &amp; Ulnar</a:t>
            </a:r>
          </a:p>
          <a:p>
            <a:pPr algn="just">
              <a:buFont typeface="Wingdings" pitchFamily="2" charset="2"/>
              <a:buChar char="Ø"/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algn="ctr" fontAlgn="base">
              <a:spcAft>
                <a:spcPct val="0"/>
              </a:spcAft>
            </a:pPr>
            <a:r>
              <a:rPr lang="en-US" altLang="zh-CN" sz="3200" dirty="0">
                <a:solidFill>
                  <a:schemeClr val="bg2">
                    <a:lumMod val="50000"/>
                  </a:schemeClr>
                </a:solidFill>
                <a:latin typeface="Bodoni MT Black" pitchFamily="18" charset="0"/>
                <a:ea typeface="+mj-ea"/>
                <a:cs typeface="+mj-cs"/>
              </a:rPr>
              <a:t>POSTERIOR FASCIAL COMPARTMENT</a:t>
            </a:r>
          </a:p>
        </p:txBody>
      </p:sp>
      <p:pic>
        <p:nvPicPr>
          <p:cNvPr id="6" name="Content Placeholder 4" descr="Untitled-14"/>
          <p:cNvPicPr>
            <a:picLocks noChangeAspect="1" noChangeArrowheads="1"/>
          </p:cNvPicPr>
          <p:nvPr/>
        </p:nvPicPr>
        <p:blipFill>
          <a:blip r:embed="rId3" cstate="print"/>
          <a:srcRect r="1888"/>
          <a:stretch>
            <a:fillRect/>
          </a:stretch>
        </p:blipFill>
        <p:spPr bwMode="auto">
          <a:xfrm>
            <a:off x="1785034" y="908720"/>
            <a:ext cx="5379254" cy="3720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val 4"/>
          <p:cNvSpPr/>
          <p:nvPr/>
        </p:nvSpPr>
        <p:spPr>
          <a:xfrm>
            <a:off x="1835696" y="2564904"/>
            <a:ext cx="122413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Oval 7"/>
          <p:cNvSpPr/>
          <p:nvPr/>
        </p:nvSpPr>
        <p:spPr>
          <a:xfrm>
            <a:off x="3563888" y="4221088"/>
            <a:ext cx="1224136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Oval 8"/>
          <p:cNvSpPr/>
          <p:nvPr/>
        </p:nvSpPr>
        <p:spPr>
          <a:xfrm>
            <a:off x="5004048" y="3933056"/>
            <a:ext cx="108012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Oval 9"/>
          <p:cNvSpPr/>
          <p:nvPr/>
        </p:nvSpPr>
        <p:spPr>
          <a:xfrm>
            <a:off x="1683296" y="3708648"/>
            <a:ext cx="1520552" cy="5844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Oval 10"/>
          <p:cNvSpPr/>
          <p:nvPr/>
        </p:nvSpPr>
        <p:spPr>
          <a:xfrm>
            <a:off x="2123728" y="2204864"/>
            <a:ext cx="1008112" cy="43204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Oval 11"/>
          <p:cNvSpPr/>
          <p:nvPr/>
        </p:nvSpPr>
        <p:spPr>
          <a:xfrm>
            <a:off x="4499992" y="4149080"/>
            <a:ext cx="1008112" cy="432048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96752"/>
          </a:xfr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US" altLang="zh-CN" sz="3200" dirty="0">
                <a:solidFill>
                  <a:schemeClr val="bg2">
                    <a:lumMod val="50000"/>
                  </a:schemeClr>
                </a:solidFill>
                <a:latin typeface="Bodoni MT Black" pitchFamily="18" charset="0"/>
                <a:ea typeface="+mj-ea"/>
                <a:cs typeface="+mj-cs"/>
              </a:rPr>
              <a:t>MUSCLES OF POSTERIOR COMPARTMENT</a:t>
            </a:r>
          </a:p>
        </p:txBody>
      </p:sp>
      <p:pic>
        <p:nvPicPr>
          <p:cNvPr id="2" name="Picture 2" descr="Fig 3 - The long and lateral heads of the triceps brachii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00808"/>
            <a:ext cx="4176463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79512" y="1052736"/>
            <a:ext cx="4968552" cy="5544616"/>
          </a:xfr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 algn="just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C00000"/>
                </a:solidFill>
                <a:latin typeface="Arial Narrow" pitchFamily="34" charset="0"/>
                <a:cs typeface="Adobe Arabic" pitchFamily="18" charset="-78"/>
              </a:rPr>
              <a:t>Origin:</a:t>
            </a:r>
          </a:p>
          <a:p>
            <a:pPr marL="800100" lvl="1" indent="-34290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Adobe Arabic" pitchFamily="18" charset="-78"/>
              </a:rPr>
              <a:t>Long Head </a:t>
            </a:r>
            <a:r>
              <a:rPr lang="en-US" sz="2000" dirty="0" smtClean="0">
                <a:latin typeface="Arial Narrow" pitchFamily="34" charset="0"/>
                <a:cs typeface="Adobe Arabic" pitchFamily="18" charset="-78"/>
              </a:rPr>
              <a:t>from </a:t>
            </a:r>
            <a:r>
              <a:rPr lang="en-US" sz="2000" dirty="0" err="1" smtClean="0">
                <a:latin typeface="Arial Narrow" pitchFamily="34" charset="0"/>
                <a:cs typeface="Adobe Arabic" pitchFamily="18" charset="-78"/>
              </a:rPr>
              <a:t>infrglenoid</a:t>
            </a:r>
            <a:r>
              <a:rPr lang="en-US" sz="2000" dirty="0" smtClean="0">
                <a:latin typeface="Arial Narrow" pitchFamily="34" charset="0"/>
                <a:cs typeface="Adobe Arabic" pitchFamily="18" charset="-78"/>
              </a:rPr>
              <a:t> tubercle of the scapula</a:t>
            </a:r>
          </a:p>
          <a:p>
            <a:pPr marL="800100" lvl="1" indent="-34290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  <a:latin typeface="Arial Narrow" pitchFamily="34" charset="0"/>
                <a:cs typeface="Adobe Arabic" pitchFamily="18" charset="-78"/>
              </a:rPr>
              <a:t>Lateral Head </a:t>
            </a:r>
            <a:r>
              <a:rPr lang="en-US" sz="2000" dirty="0" smtClean="0">
                <a:latin typeface="Arial Narrow" pitchFamily="34" charset="0"/>
                <a:cs typeface="Adobe Arabic" pitchFamily="18" charset="-78"/>
              </a:rPr>
              <a:t>from the upper half of the posterior surface of the shaft of humerus above the spiral groove</a:t>
            </a:r>
          </a:p>
          <a:p>
            <a:pPr marL="800100" lvl="1" indent="-34290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B050"/>
                </a:solidFill>
                <a:latin typeface="Arial Narrow" pitchFamily="34" charset="0"/>
                <a:cs typeface="Adobe Arabic" pitchFamily="18" charset="-78"/>
              </a:rPr>
              <a:t>Medial Head </a:t>
            </a:r>
            <a:r>
              <a:rPr lang="en-US" sz="2000" dirty="0" smtClean="0">
                <a:latin typeface="Arial Narrow" pitchFamily="34" charset="0"/>
                <a:cs typeface="Adobe Arabic" pitchFamily="18" charset="-78"/>
              </a:rPr>
              <a:t>from the lower half of the posterior surface of the shaft of humerus below the spiral groove</a:t>
            </a:r>
          </a:p>
          <a:p>
            <a:pPr marL="342900" indent="-342900" algn="just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C00000"/>
                </a:solidFill>
                <a:latin typeface="Arial Narrow" pitchFamily="34" charset="0"/>
                <a:cs typeface="Adobe Arabic" pitchFamily="18" charset="-78"/>
              </a:rPr>
              <a:t>Insertion</a:t>
            </a:r>
            <a:r>
              <a:rPr lang="en-US" sz="2000" dirty="0">
                <a:solidFill>
                  <a:srgbClr val="C00000"/>
                </a:solidFill>
                <a:latin typeface="Arial Narrow" pitchFamily="34" charset="0"/>
                <a:cs typeface="Adobe Arabic" pitchFamily="18" charset="-78"/>
              </a:rPr>
              <a:t>: </a:t>
            </a:r>
          </a:p>
          <a:p>
            <a:pPr marL="800100" lvl="1" indent="-34290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  <a:cs typeface="Adobe Arabic" pitchFamily="18" charset="-78"/>
              </a:rPr>
              <a:t>Common </a:t>
            </a:r>
            <a:r>
              <a:rPr lang="en-US" sz="2000" dirty="0">
                <a:solidFill>
                  <a:schemeClr val="tx1"/>
                </a:solidFill>
                <a:latin typeface="Arial Narrow" pitchFamily="34" charset="0"/>
                <a:cs typeface="Adobe Arabic" pitchFamily="18" charset="-78"/>
              </a:rPr>
              <a:t>tendon inserted into the upper surface of the olecranon process of ulna</a:t>
            </a:r>
          </a:p>
          <a:p>
            <a:pPr marL="342900" indent="-342900" algn="just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C00000"/>
                </a:solidFill>
                <a:latin typeface="Arial Narrow" pitchFamily="34" charset="0"/>
                <a:cs typeface="Adobe Arabic" pitchFamily="18" charset="-78"/>
              </a:rPr>
              <a:t>Nerve </a:t>
            </a:r>
            <a:r>
              <a:rPr lang="en-US" sz="2000" dirty="0">
                <a:solidFill>
                  <a:srgbClr val="C00000"/>
                </a:solidFill>
                <a:latin typeface="Arial Narrow" pitchFamily="34" charset="0"/>
                <a:cs typeface="Adobe Arabic" pitchFamily="18" charset="-78"/>
              </a:rPr>
              <a:t>supply: </a:t>
            </a:r>
          </a:p>
          <a:p>
            <a:pPr marL="800100" lvl="1" indent="-34290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  <a:latin typeface="Arial Narrow" pitchFamily="34" charset="0"/>
                <a:cs typeface="Adobe Arabic" pitchFamily="18" charset="-78"/>
              </a:rPr>
              <a:t>Radial nerve</a:t>
            </a:r>
          </a:p>
          <a:p>
            <a:pPr marL="342900" indent="-342900" algn="just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C00000"/>
                </a:solidFill>
                <a:latin typeface="Arial Narrow" pitchFamily="34" charset="0"/>
                <a:cs typeface="Adobe Arabic" pitchFamily="18" charset="-78"/>
              </a:rPr>
              <a:t>Action</a:t>
            </a:r>
            <a:r>
              <a:rPr lang="en-US" sz="2000" dirty="0">
                <a:solidFill>
                  <a:srgbClr val="C00000"/>
                </a:solidFill>
                <a:latin typeface="Arial Narrow" pitchFamily="34" charset="0"/>
                <a:cs typeface="Adobe Arabic" pitchFamily="18" charset="-78"/>
              </a:rPr>
              <a:t>: </a:t>
            </a:r>
          </a:p>
          <a:p>
            <a:pPr marL="800100" lvl="1" indent="-34290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  <a:cs typeface="Adobe Arabic" pitchFamily="18" charset="-78"/>
              </a:rPr>
              <a:t>Strong </a:t>
            </a:r>
            <a:r>
              <a:rPr lang="en-US" sz="2000" dirty="0">
                <a:solidFill>
                  <a:schemeClr val="tx1"/>
                </a:solidFill>
                <a:latin typeface="Arial Narrow" pitchFamily="34" charset="0"/>
                <a:cs typeface="Adobe Arabic" pitchFamily="18" charset="-78"/>
              </a:rPr>
              <a:t>extensor of the elbow joint</a:t>
            </a:r>
          </a:p>
          <a:p>
            <a:pPr lvl="1" algn="just">
              <a:lnSpc>
                <a:spcPct val="90000"/>
              </a:lnSpc>
              <a:buFont typeface="Wingdings" pitchFamily="2" charset="2"/>
              <a:buChar char="Ø"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72008"/>
            <a:ext cx="9144000" cy="620688"/>
          </a:xfr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altLang="zh-CN" sz="3200" dirty="0">
                <a:solidFill>
                  <a:schemeClr val="bg2">
                    <a:lumMod val="50000"/>
                  </a:schemeClr>
                </a:solidFill>
                <a:latin typeface="Bodoni MT Black" pitchFamily="18" charset="0"/>
                <a:ea typeface="+mj-ea"/>
                <a:cs typeface="+mj-cs"/>
              </a:rPr>
              <a:t>TRICEPS</a:t>
            </a:r>
          </a:p>
        </p:txBody>
      </p:sp>
      <p:pic>
        <p:nvPicPr>
          <p:cNvPr id="9" name="Picture 5" descr="C:\Users\user\Pictures\C6-FF62 - Copy (2).png"/>
          <p:cNvPicPr>
            <a:picLocks noChangeAspect="1" noChangeArrowheads="1"/>
          </p:cNvPicPr>
          <p:nvPr/>
        </p:nvPicPr>
        <p:blipFill>
          <a:blip r:embed="rId3" cstate="print"/>
          <a:srcRect l="29411" t="54147" r="22353" b="4347"/>
          <a:stretch>
            <a:fillRect/>
          </a:stretch>
        </p:blipFill>
        <p:spPr>
          <a:xfrm>
            <a:off x="5146550" y="1052736"/>
            <a:ext cx="3817938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val 4"/>
          <p:cNvSpPr/>
          <p:nvPr/>
        </p:nvSpPr>
        <p:spPr>
          <a:xfrm>
            <a:off x="7596336" y="3645024"/>
            <a:ext cx="1403648" cy="432048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Oval 5"/>
          <p:cNvSpPr/>
          <p:nvPr/>
        </p:nvSpPr>
        <p:spPr>
          <a:xfrm>
            <a:off x="7164288" y="2780928"/>
            <a:ext cx="1403648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Oval 7"/>
          <p:cNvSpPr/>
          <p:nvPr/>
        </p:nvSpPr>
        <p:spPr>
          <a:xfrm>
            <a:off x="7308304" y="3212976"/>
            <a:ext cx="1403648" cy="43204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23528" y="1549006"/>
            <a:ext cx="4525311" cy="2592288"/>
          </a:xfr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 algn="just">
              <a:buFont typeface="Wingdings" pitchFamily="2" charset="2"/>
              <a:buChar char="q"/>
            </a:pPr>
            <a:r>
              <a:rPr lang="en-US" sz="2000" dirty="0" smtClean="0">
                <a:latin typeface="Arial Narrow" pitchFamily="34" charset="0"/>
                <a:cs typeface="Adobe Arabic" pitchFamily="18" charset="-78"/>
              </a:rPr>
              <a:t>It is </a:t>
            </a:r>
            <a:r>
              <a:rPr lang="en-US" sz="2000" dirty="0">
                <a:latin typeface="Arial Narrow" pitchFamily="34" charset="0"/>
                <a:cs typeface="Adobe Arabic" pitchFamily="18" charset="-78"/>
              </a:rPr>
              <a:t>an area of </a:t>
            </a:r>
            <a:r>
              <a:rPr lang="en-US" sz="2000" dirty="0">
                <a:solidFill>
                  <a:srgbClr val="0070C0"/>
                </a:solidFill>
                <a:latin typeface="Arial Narrow" pitchFamily="34" charset="0"/>
                <a:cs typeface="Adobe Arabic" pitchFamily="18" charset="-78"/>
              </a:rPr>
              <a:t>transition</a:t>
            </a:r>
            <a:r>
              <a:rPr lang="en-US" sz="2000" dirty="0">
                <a:latin typeface="Arial Narrow" pitchFamily="34" charset="0"/>
                <a:cs typeface="Adobe Arabic" pitchFamily="18" charset="-78"/>
              </a:rPr>
              <a:t> between the anatomical arm and the forearm. </a:t>
            </a:r>
            <a:endParaRPr lang="en-US" sz="2000" dirty="0" smtClean="0">
              <a:latin typeface="Arial Narrow" pitchFamily="34" charset="0"/>
              <a:cs typeface="Adobe Arabic" pitchFamily="18" charset="-78"/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en-US" sz="2000" dirty="0" smtClean="0">
                <a:latin typeface="Arial Narrow" pitchFamily="34" charset="0"/>
                <a:cs typeface="Adobe Arabic" pitchFamily="18" charset="-78"/>
              </a:rPr>
              <a:t>It </a:t>
            </a:r>
            <a:r>
              <a:rPr lang="en-US" sz="2000" dirty="0">
                <a:latin typeface="Arial Narrow" pitchFamily="34" charset="0"/>
                <a:cs typeface="Adobe Arabic" pitchFamily="18" charset="-78"/>
              </a:rPr>
              <a:t>is located as a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Adobe Arabic" pitchFamily="18" charset="-78"/>
              </a:rPr>
              <a:t>triangular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Adobe Arabic" pitchFamily="18" charset="-78"/>
              </a:rPr>
              <a:t>depression </a:t>
            </a:r>
            <a:r>
              <a:rPr lang="en-US" sz="2000" dirty="0">
                <a:latin typeface="Arial Narrow" pitchFamily="34" charset="0"/>
                <a:cs typeface="Adobe Arabic" pitchFamily="18" charset="-78"/>
              </a:rPr>
              <a:t>on the anterior surface of the elbow joint.</a:t>
            </a:r>
          </a:p>
          <a:p>
            <a:pPr algn="just">
              <a:buFont typeface="Wingdings" pitchFamily="2" charset="2"/>
              <a:buChar char="v"/>
            </a:pP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Arial Narrow" pitchFamily="34" charset="0"/>
              <a:cs typeface="Adobe Arabic" pitchFamily="18" charset="-78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72008"/>
            <a:ext cx="9144000" cy="620688"/>
          </a:xfr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altLang="zh-CN" sz="3200" dirty="0">
                <a:solidFill>
                  <a:schemeClr val="bg2">
                    <a:lumMod val="50000"/>
                  </a:schemeClr>
                </a:solidFill>
                <a:latin typeface="Bodoni MT Black" pitchFamily="18" charset="0"/>
                <a:ea typeface="+mj-ea"/>
                <a:cs typeface="+mj-cs"/>
              </a:rPr>
              <a:t>CUBITAL FOSSA</a:t>
            </a:r>
          </a:p>
        </p:txBody>
      </p:sp>
      <p:pic>
        <p:nvPicPr>
          <p:cNvPr id="17" name="Picture 4" descr="前臂肌前群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lum contrast="18000"/>
          </a:blip>
          <a:srcRect/>
          <a:stretch>
            <a:fillRect/>
          </a:stretch>
        </p:blipFill>
        <p:spPr>
          <a:xfrm>
            <a:off x="4932040" y="908720"/>
            <a:ext cx="3200400" cy="5400600"/>
          </a:xfrm>
        </p:spPr>
      </p:pic>
      <p:sp>
        <p:nvSpPr>
          <p:cNvPr id="21" name="Isosceles Triangle 20"/>
          <p:cNvSpPr/>
          <p:nvPr/>
        </p:nvSpPr>
        <p:spPr>
          <a:xfrm rot="18549985">
            <a:off x="6215448" y="1217164"/>
            <a:ext cx="1548000" cy="1260000"/>
          </a:xfrm>
          <a:prstGeom prst="triangl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79512" y="1052736"/>
            <a:ext cx="4176464" cy="5328592"/>
          </a:xfr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42900" indent="-342900" algn="just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q"/>
            </a:pPr>
            <a:r>
              <a:rPr lang="en-US" altLang="zh-CN" sz="2000" dirty="0" smtClean="0">
                <a:solidFill>
                  <a:srgbClr val="C00000"/>
                </a:solidFill>
                <a:latin typeface="Arial Narrow" pitchFamily="34" charset="0"/>
                <a:cs typeface="Adobe Arabic" pitchFamily="18" charset="-78"/>
              </a:rPr>
              <a:t>Base</a:t>
            </a:r>
          </a:p>
          <a:p>
            <a:pPr marL="800100" lvl="1" indent="-342900" algn="just">
              <a:lnSpc>
                <a:spcPct val="13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zh-CN" sz="1800" dirty="0">
                <a:solidFill>
                  <a:schemeClr val="tx1"/>
                </a:solidFill>
                <a:latin typeface="Arial Narrow" pitchFamily="34" charset="0"/>
                <a:cs typeface="Adobe Arabic" pitchFamily="18" charset="-78"/>
              </a:rPr>
              <a:t>Line drawn through the two epicondyles of humerus</a:t>
            </a:r>
          </a:p>
          <a:p>
            <a:pPr marL="342900" indent="-342900" algn="just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q"/>
            </a:pPr>
            <a:r>
              <a:rPr lang="en-US" altLang="zh-CN" sz="2000" dirty="0" smtClean="0">
                <a:solidFill>
                  <a:srgbClr val="C00000"/>
                </a:solidFill>
                <a:latin typeface="Arial Narrow" pitchFamily="34" charset="0"/>
                <a:cs typeface="Adobe Arabic" pitchFamily="18" charset="-78"/>
              </a:rPr>
              <a:t>Laterally</a:t>
            </a:r>
            <a:endParaRPr lang="en-US" altLang="zh-CN" sz="2000" dirty="0">
              <a:solidFill>
                <a:srgbClr val="C00000"/>
              </a:solidFill>
              <a:latin typeface="Arial Narrow" pitchFamily="34" charset="0"/>
              <a:cs typeface="Adobe Arabic" pitchFamily="18" charset="-78"/>
            </a:endParaRPr>
          </a:p>
          <a:p>
            <a:pPr marL="800100" lvl="1" indent="-342900" algn="just">
              <a:lnSpc>
                <a:spcPct val="13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zh-CN" sz="1800" dirty="0" err="1">
                <a:solidFill>
                  <a:schemeClr val="tx1"/>
                </a:solidFill>
                <a:latin typeface="Arial Narrow" pitchFamily="34" charset="0"/>
                <a:cs typeface="Adobe Arabic" pitchFamily="18" charset="-78"/>
              </a:rPr>
              <a:t>Brachioradialis</a:t>
            </a:r>
            <a:endParaRPr lang="en-US" altLang="zh-CN" sz="1800" dirty="0">
              <a:solidFill>
                <a:schemeClr val="tx1"/>
              </a:solidFill>
              <a:latin typeface="Arial Narrow" pitchFamily="34" charset="0"/>
              <a:cs typeface="Adobe Arabic" pitchFamily="18" charset="-78"/>
            </a:endParaRPr>
          </a:p>
          <a:p>
            <a:pPr marL="342900" indent="-342900" algn="just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q"/>
            </a:pPr>
            <a:r>
              <a:rPr lang="en-US" altLang="zh-CN" sz="2000" dirty="0" smtClean="0">
                <a:solidFill>
                  <a:srgbClr val="C00000"/>
                </a:solidFill>
                <a:latin typeface="Arial Narrow" pitchFamily="34" charset="0"/>
                <a:cs typeface="Adobe Arabic" pitchFamily="18" charset="-78"/>
              </a:rPr>
              <a:t>Medially</a:t>
            </a:r>
            <a:endParaRPr lang="en-US" altLang="zh-CN" sz="2000" dirty="0">
              <a:solidFill>
                <a:srgbClr val="C00000"/>
              </a:solidFill>
              <a:latin typeface="Arial Narrow" pitchFamily="34" charset="0"/>
              <a:cs typeface="Adobe Arabic" pitchFamily="18" charset="-78"/>
            </a:endParaRPr>
          </a:p>
          <a:p>
            <a:pPr marL="800100" lvl="1" indent="-342900" algn="just">
              <a:lnSpc>
                <a:spcPct val="13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zh-CN" sz="1800" dirty="0">
                <a:solidFill>
                  <a:schemeClr val="tx1"/>
                </a:solidFill>
                <a:latin typeface="Arial Narrow" pitchFamily="34" charset="0"/>
                <a:cs typeface="Adobe Arabic" pitchFamily="18" charset="-78"/>
              </a:rPr>
              <a:t>Pronator </a:t>
            </a:r>
            <a:r>
              <a:rPr lang="en-US" altLang="zh-CN" sz="1800" dirty="0" err="1">
                <a:solidFill>
                  <a:schemeClr val="tx1"/>
                </a:solidFill>
                <a:latin typeface="Arial Narrow" pitchFamily="34" charset="0"/>
                <a:cs typeface="Adobe Arabic" pitchFamily="18" charset="-78"/>
              </a:rPr>
              <a:t>teres</a:t>
            </a:r>
            <a:endParaRPr lang="en-US" altLang="zh-CN" sz="1800" dirty="0">
              <a:solidFill>
                <a:schemeClr val="tx1"/>
              </a:solidFill>
              <a:latin typeface="Arial Narrow" pitchFamily="34" charset="0"/>
              <a:cs typeface="Adobe Arabic" pitchFamily="18" charset="-78"/>
            </a:endParaRPr>
          </a:p>
          <a:p>
            <a:pPr marL="342900" indent="-342900" algn="just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q"/>
            </a:pPr>
            <a:r>
              <a:rPr lang="en-US" altLang="zh-CN" sz="2000" dirty="0" smtClean="0">
                <a:solidFill>
                  <a:srgbClr val="C00000"/>
                </a:solidFill>
                <a:latin typeface="Arial Narrow" pitchFamily="34" charset="0"/>
                <a:cs typeface="Adobe Arabic" pitchFamily="18" charset="-78"/>
              </a:rPr>
              <a:t>Roof</a:t>
            </a:r>
            <a:endParaRPr lang="en-US" altLang="zh-CN" sz="2000" dirty="0">
              <a:solidFill>
                <a:srgbClr val="C00000"/>
              </a:solidFill>
              <a:latin typeface="Arial Narrow" pitchFamily="34" charset="0"/>
              <a:cs typeface="Adobe Arabic" pitchFamily="18" charset="-78"/>
            </a:endParaRPr>
          </a:p>
          <a:p>
            <a:pPr marL="800100" lvl="1" indent="-342900" algn="just">
              <a:lnSpc>
                <a:spcPct val="13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zh-CN" sz="1800" dirty="0">
                <a:solidFill>
                  <a:schemeClr val="tx1"/>
                </a:solidFill>
                <a:latin typeface="Arial Narrow" pitchFamily="34" charset="0"/>
                <a:cs typeface="Adobe Arabic" pitchFamily="18" charset="-78"/>
              </a:rPr>
              <a:t>Skin, superficial &amp; deep fascia and bicipital aponeurosis</a:t>
            </a:r>
          </a:p>
          <a:p>
            <a:pPr marL="342900" indent="-342900" algn="just"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q"/>
            </a:pPr>
            <a:r>
              <a:rPr lang="en-US" altLang="zh-CN" sz="2000" dirty="0" smtClean="0">
                <a:solidFill>
                  <a:srgbClr val="C00000"/>
                </a:solidFill>
                <a:latin typeface="Arial Narrow" pitchFamily="34" charset="0"/>
                <a:cs typeface="Adobe Arabic" pitchFamily="18" charset="-78"/>
              </a:rPr>
              <a:t>Floor</a:t>
            </a:r>
            <a:endParaRPr lang="en-US" altLang="zh-CN" sz="2000" dirty="0">
              <a:solidFill>
                <a:srgbClr val="C00000"/>
              </a:solidFill>
              <a:latin typeface="Arial Narrow" pitchFamily="34" charset="0"/>
              <a:cs typeface="Adobe Arabic" pitchFamily="18" charset="-78"/>
            </a:endParaRPr>
          </a:p>
          <a:p>
            <a:pPr marL="800100" lvl="1" indent="-342900" algn="just">
              <a:lnSpc>
                <a:spcPct val="13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zh-CN" sz="1800" dirty="0">
                <a:solidFill>
                  <a:schemeClr val="tx1"/>
                </a:solidFill>
                <a:latin typeface="Arial Narrow" pitchFamily="34" charset="0"/>
                <a:cs typeface="Adobe Arabic" pitchFamily="18" charset="-78"/>
              </a:rPr>
              <a:t>Brachialis medially and supinator laterally.</a:t>
            </a:r>
            <a:r>
              <a:rPr lang="en-US" sz="1800" dirty="0">
                <a:solidFill>
                  <a:schemeClr val="tx1"/>
                </a:solidFill>
                <a:latin typeface="Arial Narrow" pitchFamily="34" charset="0"/>
                <a:cs typeface="Adobe Arabic" pitchFamily="18" charset="-78"/>
              </a:rPr>
              <a:t> </a:t>
            </a:r>
          </a:p>
          <a:p>
            <a:pPr algn="just">
              <a:buFont typeface="Wingdings" pitchFamily="2" charset="2"/>
              <a:buChar char="v"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20688"/>
          </a:xfr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altLang="zh-CN" sz="3200" dirty="0">
                <a:solidFill>
                  <a:schemeClr val="bg2">
                    <a:lumMod val="50000"/>
                  </a:schemeClr>
                </a:solidFill>
                <a:latin typeface="Bodoni MT Black" pitchFamily="18" charset="0"/>
                <a:ea typeface="+mj-ea"/>
                <a:cs typeface="+mj-cs"/>
              </a:rPr>
              <a:t>BOUNDARIES OF CUBITAL FOSSA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336386" y="1340768"/>
            <a:ext cx="4682676" cy="2880320"/>
            <a:chOff x="4336386" y="1052736"/>
            <a:chExt cx="4682676" cy="2880320"/>
          </a:xfrm>
        </p:grpSpPr>
        <p:pic>
          <p:nvPicPr>
            <p:cNvPr id="5122" name="Picture 2" descr="Fig 1 - Anterior view of the superficial forearm, showing the borders of the cubital fossa.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6386" y="1052736"/>
              <a:ext cx="4682676" cy="2880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7452320" y="3563724"/>
              <a:ext cx="1566742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20688"/>
          </a:xfr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altLang="zh-CN" sz="3200" dirty="0">
                <a:solidFill>
                  <a:schemeClr val="bg2">
                    <a:lumMod val="50000"/>
                  </a:schemeClr>
                </a:solidFill>
                <a:latin typeface="Bodoni MT Black" pitchFamily="18" charset="0"/>
                <a:ea typeface="+mj-ea"/>
                <a:cs typeface="+mj-cs"/>
              </a:rPr>
              <a:t>CONTENT OF CUBITAL FOSSA</a:t>
            </a:r>
          </a:p>
        </p:txBody>
      </p:sp>
      <p:pic>
        <p:nvPicPr>
          <p:cNvPr id="8" name="Picture 8" descr="肘窝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lum bright="-6000" contrast="24000"/>
          </a:blip>
          <a:srcRect/>
          <a:stretch>
            <a:fillRect/>
          </a:stretch>
        </p:blipFill>
        <p:spPr>
          <a:xfrm>
            <a:off x="3276600" y="990600"/>
            <a:ext cx="2819400" cy="5522913"/>
          </a:xfrm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477000" y="1905000"/>
            <a:ext cx="15167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</a:rPr>
              <a:t>1</a:t>
            </a:r>
            <a:r>
              <a:rPr lang="en-US" altLang="zh-CN" sz="2000" dirty="0"/>
              <a:t>. </a:t>
            </a:r>
            <a:r>
              <a:rPr lang="en-US" altLang="zh-CN" sz="2000" b="1" dirty="0">
                <a:latin typeface="Adobe Arabic" pitchFamily="18" charset="-78"/>
                <a:cs typeface="Adobe Arabic" pitchFamily="18" charset="-78"/>
              </a:rPr>
              <a:t>Median nerve</a:t>
            </a:r>
            <a:endParaRPr lang="en-US" sz="2000" b="1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6477000" y="2590800"/>
            <a:ext cx="2667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</a:rPr>
              <a:t>2</a:t>
            </a:r>
            <a:r>
              <a:rPr lang="en-US" altLang="zh-CN" sz="2000" dirty="0"/>
              <a:t>. </a:t>
            </a:r>
            <a:r>
              <a:rPr lang="en-US" altLang="zh-CN" sz="2000" b="1" dirty="0">
                <a:latin typeface="Adobe Arabic" pitchFamily="18" charset="-78"/>
                <a:cs typeface="Adobe Arabic" pitchFamily="18" charset="-78"/>
              </a:rPr>
              <a:t>Brachial artery</a:t>
            </a:r>
          </a:p>
          <a:p>
            <a:r>
              <a:rPr lang="en-US" altLang="zh-CN" sz="2000" b="1" dirty="0">
                <a:latin typeface="Adobe Arabic" pitchFamily="18" charset="-78"/>
                <a:cs typeface="Adobe Arabic" pitchFamily="18" charset="-78"/>
              </a:rPr>
              <a:t>divides into radial   &amp; </a:t>
            </a:r>
            <a:r>
              <a:rPr lang="en-US" altLang="zh-CN" sz="2000" b="1" dirty="0" err="1">
                <a:latin typeface="Adobe Arabic" pitchFamily="18" charset="-78"/>
                <a:cs typeface="Adobe Arabic" pitchFamily="18" charset="-78"/>
              </a:rPr>
              <a:t>ulnar</a:t>
            </a:r>
            <a:r>
              <a:rPr lang="en-US" altLang="zh-CN" sz="2000" b="1" dirty="0">
                <a:latin typeface="Adobe Arabic" pitchFamily="18" charset="-78"/>
                <a:cs typeface="Adobe Arabic" pitchFamily="18" charset="-78"/>
              </a:rPr>
              <a:t> arteries.</a:t>
            </a:r>
            <a:endParaRPr lang="en-US" sz="2000" b="1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1600200"/>
            <a:ext cx="26132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/>
            <a:r>
              <a:rPr lang="en-US" altLang="zh-CN" sz="2000" b="1" dirty="0">
                <a:solidFill>
                  <a:srgbClr val="FF0000"/>
                </a:solidFill>
              </a:rPr>
              <a:t>3</a:t>
            </a:r>
            <a:r>
              <a:rPr lang="en-US" altLang="zh-CN" sz="2000" dirty="0"/>
              <a:t>. </a:t>
            </a:r>
            <a:r>
              <a:rPr lang="en-US" altLang="zh-CN" sz="2000" b="1" dirty="0">
                <a:latin typeface="Adobe Arabic" pitchFamily="18" charset="-78"/>
                <a:cs typeface="Adobe Arabic" pitchFamily="18" charset="-78"/>
              </a:rPr>
              <a:t>Biceps brachii tendon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2590800"/>
            <a:ext cx="284380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/>
            <a:r>
              <a:rPr lang="en-US" altLang="zh-CN" sz="2000" b="1" dirty="0">
                <a:solidFill>
                  <a:srgbClr val="FF0000"/>
                </a:solidFill>
              </a:rPr>
              <a:t>4</a:t>
            </a:r>
            <a:r>
              <a:rPr lang="en-US" altLang="zh-CN" sz="2000" dirty="0"/>
              <a:t>. </a:t>
            </a:r>
            <a:r>
              <a:rPr lang="en-US" altLang="zh-CN" sz="2000" b="1" dirty="0">
                <a:latin typeface="Adobe Arabic" pitchFamily="18" charset="-78"/>
                <a:cs typeface="Adobe Arabic" pitchFamily="18" charset="-78"/>
              </a:rPr>
              <a:t>Deep branch of   radial nerve </a:t>
            </a:r>
            <a:endParaRPr lang="zh-CN" altLang="en-US" sz="2000" b="1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5881688" y="838200"/>
            <a:ext cx="32623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/>
              <a:t>(From medial to lateral side)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10800000" flipV="1">
            <a:off x="5410200" y="2209800"/>
            <a:ext cx="1143000" cy="1066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 flipV="1">
            <a:off x="5181600" y="2895600"/>
            <a:ext cx="137160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613216" y="1981200"/>
            <a:ext cx="2339784" cy="1447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771800" y="2895599"/>
            <a:ext cx="1876400" cy="83820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29"/>
          <p:cNvSpPr>
            <a:spLocks noChangeArrowheads="1"/>
          </p:cNvSpPr>
          <p:nvPr/>
        </p:nvSpPr>
        <p:spPr bwMode="auto">
          <a:xfrm>
            <a:off x="6172200" y="5638800"/>
            <a:ext cx="12073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 dirty="0">
                <a:latin typeface="Adobe Arabic" pitchFamily="18" charset="-78"/>
                <a:cs typeface="Adobe Arabic" pitchFamily="18" charset="-78"/>
              </a:rPr>
              <a:t>Radial artery</a:t>
            </a:r>
            <a:endParaRPr lang="en-US" sz="2000" b="1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20" name="Rectangle 30"/>
          <p:cNvSpPr>
            <a:spLocks noChangeArrowheads="1"/>
          </p:cNvSpPr>
          <p:nvPr/>
        </p:nvSpPr>
        <p:spPr bwMode="auto">
          <a:xfrm>
            <a:off x="6172200" y="5257800"/>
            <a:ext cx="11592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 dirty="0">
                <a:latin typeface="Adobe Arabic" pitchFamily="18" charset="-78"/>
                <a:cs typeface="Adobe Arabic" pitchFamily="18" charset="-78"/>
              </a:rPr>
              <a:t>Ulnar artery</a:t>
            </a:r>
            <a:endParaRPr lang="en-US" sz="2000" b="1" dirty="0">
              <a:latin typeface="Adobe Arabic" pitchFamily="18" charset="-78"/>
              <a:cs typeface="Adobe Arabic" pitchFamily="18" charset="-78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10800000">
            <a:off x="4800600" y="4267200"/>
            <a:ext cx="1524000" cy="1371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>
            <a:off x="5029200" y="4191000"/>
            <a:ext cx="1219200" cy="1066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/>
          <p:cNvSpPr txBox="1">
            <a:spLocks/>
          </p:cNvSpPr>
          <p:nvPr/>
        </p:nvSpPr>
        <p:spPr>
          <a:xfrm>
            <a:off x="107504" y="1124744"/>
            <a:ext cx="4968552" cy="3816424"/>
          </a:xfrm>
          <a:prstGeom prst="rect">
            <a:avLst/>
          </a:prstGeom>
          <a:ln w="38100" cap="flat" cmpd="sng" algn="ctr">
            <a:solidFill>
              <a:schemeClr val="bg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lvl="1" indent="-342900" algn="just">
              <a:buClr>
                <a:schemeClr val="tx1"/>
              </a:buClr>
              <a:buSzPct val="90000"/>
              <a:buFont typeface="Wingdings" pitchFamily="2" charset="2"/>
              <a:buChar char="q"/>
              <a:defRPr/>
            </a:pPr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</a:rPr>
              <a:t>The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brachial pulse </a:t>
            </a:r>
            <a:r>
              <a:rPr lang="en-US" sz="2000" dirty="0">
                <a:solidFill>
                  <a:schemeClr val="tx1"/>
                </a:solidFill>
                <a:latin typeface="Arial Narrow" pitchFamily="34" charset="0"/>
              </a:rPr>
              <a:t>can be felt by palpating immediately medial to the biceps tendon in the cubital fossa. </a:t>
            </a:r>
            <a:endParaRPr lang="en-US" sz="20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marL="342900" lvl="1" indent="-342900" algn="just">
              <a:buClr>
                <a:schemeClr val="tx1"/>
              </a:buClr>
              <a:buSzPct val="90000"/>
              <a:buFont typeface="Wingdings" pitchFamily="2" charset="2"/>
              <a:buChar char="q"/>
              <a:defRPr/>
            </a:pPr>
            <a:r>
              <a:rPr lang="en-US" sz="2000" dirty="0">
                <a:solidFill>
                  <a:schemeClr val="tx1"/>
                </a:solidFill>
                <a:latin typeface="Arial Narrow" pitchFamily="34" charset="0"/>
              </a:rPr>
              <a:t>The median cubital vein is located superficially within the roof of the cubital fossa. </a:t>
            </a:r>
            <a:endParaRPr lang="en-US" sz="20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marL="342900" lvl="1" indent="-342900" algn="just">
              <a:buClr>
                <a:schemeClr val="tx1"/>
              </a:buClr>
              <a:buSzPct val="90000"/>
              <a:buFont typeface="Wingdings" pitchFamily="2" charset="2"/>
              <a:buChar char="q"/>
              <a:defRPr/>
            </a:pPr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</a:rPr>
              <a:t>It </a:t>
            </a:r>
            <a:r>
              <a:rPr lang="en-US" sz="2000" dirty="0">
                <a:solidFill>
                  <a:schemeClr val="tx1"/>
                </a:solidFill>
                <a:latin typeface="Arial Narrow" pitchFamily="34" charset="0"/>
              </a:rPr>
              <a:t>connects the basilic and cephalic veins, and can be accessed easily – this makes it a common site for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venepuncture</a:t>
            </a:r>
            <a:r>
              <a:rPr lang="en-US" sz="2000" dirty="0">
                <a:solidFill>
                  <a:schemeClr val="tx1"/>
                </a:solidFill>
                <a:latin typeface="Arial Narrow" pitchFamily="34" charset="0"/>
              </a:rPr>
              <a:t>.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ar-SA" sz="20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11663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Bodoni MT Black" pitchFamily="18" charset="0"/>
                <a:ea typeface="+mj-ea"/>
                <a:cs typeface="+mj-cs"/>
              </a:rPr>
              <a:t>CLINICAL RELEVANCE</a:t>
            </a:r>
            <a:endParaRPr lang="en-US" sz="3200" b="1" dirty="0">
              <a:solidFill>
                <a:schemeClr val="bg2">
                  <a:lumMod val="50000"/>
                </a:schemeClr>
              </a:solidFill>
              <a:latin typeface="Bodoni MT Black" pitchFamily="18" charset="0"/>
              <a:ea typeface="+mj-ea"/>
              <a:cs typeface="+mj-cs"/>
            </a:endParaRPr>
          </a:p>
        </p:txBody>
      </p:sp>
      <p:pic>
        <p:nvPicPr>
          <p:cNvPr id="6148" name="Picture 4" descr="Image result for brachial pul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901" y="836712"/>
            <a:ext cx="3418415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venepunc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564" y="3212976"/>
            <a:ext cx="3418415" cy="227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14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2724728"/>
            <a:ext cx="9144000" cy="1168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kern="0" dirty="0" smtClean="0">
                <a:solidFill>
                  <a:schemeClr val="bg2">
                    <a:lumMod val="50000"/>
                  </a:schemeClr>
                </a:solidFill>
                <a:latin typeface="Bodoni MT Black" pitchFamily="18" charset="0"/>
                <a:ea typeface="+mj-ea"/>
                <a:cs typeface="Adobe Arabic" pitchFamily="18" charset="-78"/>
              </a:rPr>
              <a:t>ELBOW JOINT</a:t>
            </a:r>
            <a:endParaRPr lang="en-US" sz="5400" b="1" kern="0" dirty="0">
              <a:solidFill>
                <a:schemeClr val="bg2">
                  <a:lumMod val="50000"/>
                </a:schemeClr>
              </a:solidFill>
              <a:latin typeface="Bodoni MT Black" pitchFamily="18" charset="0"/>
              <a:ea typeface="+mj-ea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47683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07504" y="1124744"/>
            <a:ext cx="4248472" cy="3456384"/>
          </a:xfr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2628" indent="-342900" algn="just">
              <a:lnSpc>
                <a:spcPct val="80000"/>
              </a:lnSpc>
              <a:spcBef>
                <a:spcPts val="400"/>
              </a:spcBef>
              <a:buSzPct val="68000"/>
              <a:buFont typeface="Wingdings" pitchFamily="2" charset="2"/>
              <a:buChar char="q"/>
              <a:defRPr/>
            </a:pPr>
            <a:r>
              <a:rPr lang="en-US" sz="2000" dirty="0">
                <a:solidFill>
                  <a:schemeClr val="tx1"/>
                </a:solidFill>
                <a:latin typeface="Arial Narrow" pitchFamily="34" charset="0"/>
                <a:cs typeface="Adobe Arabic" pitchFamily="18" charset="-78"/>
              </a:rPr>
              <a:t>The elbow is the joint connecting the upper arm to the forearm. </a:t>
            </a:r>
            <a:endParaRPr lang="en-US" sz="2000" dirty="0" smtClean="0">
              <a:solidFill>
                <a:schemeClr val="tx1"/>
              </a:solidFill>
              <a:latin typeface="Arial Narrow" pitchFamily="34" charset="0"/>
              <a:cs typeface="Adobe Arabic" pitchFamily="18" charset="-78"/>
            </a:endParaRPr>
          </a:p>
          <a:p>
            <a:pPr marL="452628" indent="-342900" algn="just">
              <a:lnSpc>
                <a:spcPct val="80000"/>
              </a:lnSpc>
              <a:spcBef>
                <a:spcPts val="400"/>
              </a:spcBef>
              <a:buSzPct val="68000"/>
              <a:buFont typeface="Wingdings" pitchFamily="2" charset="2"/>
              <a:buChar char="q"/>
              <a:defRPr/>
            </a:pPr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  <a:cs typeface="Adobe Arabic" pitchFamily="18" charset="-78"/>
              </a:rPr>
              <a:t>It </a:t>
            </a:r>
            <a:r>
              <a:rPr lang="en-US" sz="2000" dirty="0">
                <a:solidFill>
                  <a:schemeClr val="tx1"/>
                </a:solidFill>
                <a:latin typeface="Arial Narrow" pitchFamily="34" charset="0"/>
                <a:cs typeface="Adobe Arabic" pitchFamily="18" charset="-78"/>
              </a:rPr>
              <a:t>is classed as a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Adobe Arabic" pitchFamily="18" charset="-78"/>
              </a:rPr>
              <a:t>hinge-type synovial joint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Adobe Arabic" pitchFamily="18" charset="-78"/>
              </a:rPr>
              <a:t>.</a:t>
            </a:r>
          </a:p>
          <a:p>
            <a:pPr marL="452628" indent="-342900" algn="just">
              <a:lnSpc>
                <a:spcPct val="80000"/>
              </a:lnSpc>
              <a:spcBef>
                <a:spcPts val="400"/>
              </a:spcBef>
              <a:buSzPct val="68000"/>
              <a:buFont typeface="Wingdings" pitchFamily="2" charset="2"/>
              <a:buChar char="q"/>
              <a:defRPr/>
            </a:pPr>
            <a:r>
              <a:rPr lang="en-US" sz="2000" dirty="0">
                <a:solidFill>
                  <a:schemeClr val="tx1"/>
                </a:solidFill>
                <a:latin typeface="Arial Narrow" pitchFamily="34" charset="0"/>
                <a:cs typeface="Adobe Arabic" pitchFamily="18" charset="-78"/>
              </a:rPr>
              <a:t>It consists of two separate </a:t>
            </a:r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  <a:cs typeface="Adobe Arabic" pitchFamily="18" charset="-78"/>
              </a:rPr>
              <a:t>articulations:</a:t>
            </a:r>
          </a:p>
          <a:p>
            <a:pPr marL="909828" lvl="1" indent="-342900" algn="just">
              <a:lnSpc>
                <a:spcPct val="80000"/>
              </a:lnSpc>
              <a:spcBef>
                <a:spcPts val="400"/>
              </a:spcBef>
              <a:buSzPct val="68000"/>
              <a:buFont typeface="Wingdings" pitchFamily="2" charset="2"/>
              <a:buChar char="§"/>
              <a:defRPr/>
            </a:pPr>
            <a:r>
              <a:rPr lang="en-US" sz="1800" dirty="0" smtClean="0">
                <a:solidFill>
                  <a:srgbClr val="00B0F0"/>
                </a:solidFill>
                <a:latin typeface="Arial Narrow" pitchFamily="34" charset="0"/>
                <a:cs typeface="Adobe Arabic" pitchFamily="18" charset="-78"/>
              </a:rPr>
              <a:t>Trochlea</a:t>
            </a:r>
            <a:r>
              <a:rPr lang="en-US" sz="1800" dirty="0" smtClean="0">
                <a:solidFill>
                  <a:schemeClr val="tx1"/>
                </a:solidFill>
                <a:latin typeface="Arial Narrow" pitchFamily="34" charset="0"/>
                <a:cs typeface="Adobe Arabic" pitchFamily="18" charset="-78"/>
              </a:rPr>
              <a:t> and </a:t>
            </a:r>
            <a:r>
              <a:rPr lang="en-US" sz="1800" dirty="0" smtClean="0">
                <a:solidFill>
                  <a:srgbClr val="00B0F0"/>
                </a:solidFill>
                <a:latin typeface="Arial Narrow" pitchFamily="34" charset="0"/>
                <a:cs typeface="Adobe Arabic" pitchFamily="18" charset="-78"/>
              </a:rPr>
              <a:t>capitulum</a:t>
            </a:r>
            <a:r>
              <a:rPr lang="en-US" sz="1800" dirty="0" smtClean="0">
                <a:solidFill>
                  <a:schemeClr val="tx1"/>
                </a:solidFill>
                <a:latin typeface="Arial Narrow" pitchFamily="34" charset="0"/>
                <a:cs typeface="Adobe Arabic" pitchFamily="18" charset="-78"/>
              </a:rPr>
              <a:t> of the humerus above</a:t>
            </a:r>
          </a:p>
          <a:p>
            <a:pPr marL="909828" lvl="1" indent="-342900" algn="just">
              <a:lnSpc>
                <a:spcPct val="80000"/>
              </a:lnSpc>
              <a:spcBef>
                <a:spcPts val="400"/>
              </a:spcBef>
              <a:buSzPct val="68000"/>
              <a:buFont typeface="Wingdings" pitchFamily="2" charset="2"/>
              <a:buChar char="§"/>
              <a:defRPr/>
            </a:pPr>
            <a:r>
              <a:rPr lang="en-US" sz="1800" dirty="0" smtClean="0">
                <a:solidFill>
                  <a:srgbClr val="00B0F0"/>
                </a:solidFill>
                <a:latin typeface="Arial Narrow" pitchFamily="34" charset="0"/>
                <a:cs typeface="Adobe Arabic" pitchFamily="18" charset="-78"/>
              </a:rPr>
              <a:t>Trochlear notch </a:t>
            </a:r>
            <a:r>
              <a:rPr lang="en-US" sz="1800" dirty="0" smtClean="0">
                <a:solidFill>
                  <a:schemeClr val="tx1"/>
                </a:solidFill>
                <a:latin typeface="Arial Narrow" pitchFamily="34" charset="0"/>
                <a:cs typeface="Adobe Arabic" pitchFamily="18" charset="-78"/>
              </a:rPr>
              <a:t>of ulna and the </a:t>
            </a:r>
            <a:r>
              <a:rPr lang="en-US" sz="1800" dirty="0" smtClean="0">
                <a:solidFill>
                  <a:srgbClr val="00B0F0"/>
                </a:solidFill>
                <a:latin typeface="Arial Narrow" pitchFamily="34" charset="0"/>
                <a:cs typeface="Adobe Arabic" pitchFamily="18" charset="-78"/>
              </a:rPr>
              <a:t>head of radius </a:t>
            </a:r>
            <a:r>
              <a:rPr lang="en-US" sz="1800" dirty="0" smtClean="0">
                <a:solidFill>
                  <a:schemeClr val="tx1"/>
                </a:solidFill>
                <a:latin typeface="Arial Narrow" pitchFamily="34" charset="0"/>
                <a:cs typeface="Adobe Arabic" pitchFamily="18" charset="-78"/>
              </a:rPr>
              <a:t>below</a:t>
            </a:r>
          </a:p>
          <a:p>
            <a:pPr marL="452628" indent="-342900" algn="just">
              <a:lnSpc>
                <a:spcPct val="90000"/>
              </a:lnSpc>
              <a:spcBef>
                <a:spcPts val="400"/>
              </a:spcBef>
              <a:buSzPct val="68000"/>
              <a:buFont typeface="Wingdings" pitchFamily="2" charset="2"/>
              <a:buChar char="q"/>
              <a:defRPr/>
            </a:pPr>
            <a:r>
              <a:rPr lang="en-US" sz="2000" dirty="0">
                <a:solidFill>
                  <a:schemeClr val="tx1"/>
                </a:solidFill>
                <a:latin typeface="Arial Narrow" pitchFamily="34" charset="0"/>
                <a:cs typeface="Adobe Arabic" pitchFamily="18" charset="-78"/>
              </a:rPr>
              <a:t>The articular surfaces are covered </a:t>
            </a:r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  <a:cs typeface="Adobe Arabic" pitchFamily="18" charset="-78"/>
              </a:rPr>
              <a:t>with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Adobe Arabic" pitchFamily="18" charset="-78"/>
              </a:rPr>
              <a:t>articular cartilage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Adobe Arabic" pitchFamily="18" charset="-78"/>
              </a:rPr>
              <a:t> (</a:t>
            </a:r>
            <a:r>
              <a:rPr lang="en-US" sz="2000" dirty="0">
                <a:solidFill>
                  <a:srgbClr val="00B0F0"/>
                </a:solidFill>
                <a:latin typeface="Arial Narrow" pitchFamily="34" charset="0"/>
                <a:cs typeface="Adobe Arabic" pitchFamily="18" charset="-78"/>
              </a:rPr>
              <a:t>hyaline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Adobe Arabic" pitchFamily="18" charset="-78"/>
              </a:rPr>
              <a:t>)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Adobe Arabic" pitchFamily="18" charset="-78"/>
              </a:rPr>
              <a:t>.</a:t>
            </a:r>
            <a:endParaRPr lang="en-US" sz="2000" dirty="0">
              <a:solidFill>
                <a:schemeClr val="accent6">
                  <a:lumMod val="75000"/>
                </a:schemeClr>
              </a:solidFill>
              <a:latin typeface="Arial Narrow" pitchFamily="34" charset="0"/>
              <a:cs typeface="Adobe Arabic" pitchFamily="18" charset="-78"/>
            </a:endParaRPr>
          </a:p>
          <a:p>
            <a:pPr marL="452628" indent="-342900" algn="just">
              <a:lnSpc>
                <a:spcPct val="80000"/>
              </a:lnSpc>
              <a:spcBef>
                <a:spcPts val="400"/>
              </a:spcBef>
              <a:buSzPct val="68000"/>
              <a:buFont typeface="Wingdings" pitchFamily="2" charset="2"/>
              <a:buChar char="q"/>
              <a:defRPr/>
            </a:pPr>
            <a:endParaRPr lang="en-US" sz="2000" dirty="0" smtClean="0">
              <a:solidFill>
                <a:schemeClr val="tx1"/>
              </a:solidFill>
              <a:latin typeface="Arial Narrow" pitchFamily="34" charset="0"/>
              <a:cs typeface="Adobe Arabic" pitchFamily="18" charset="-78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683568" y="188640"/>
            <a:ext cx="7704856" cy="493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09537" algn="ctr">
              <a:lnSpc>
                <a:spcPct val="80000"/>
              </a:lnSpc>
              <a:spcBef>
                <a:spcPct val="0"/>
              </a:spcBef>
              <a:buClr>
                <a:schemeClr val="accent1"/>
              </a:buClr>
              <a:buSzPct val="68000"/>
            </a:pP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Bodoni MT Black" pitchFamily="18" charset="0"/>
                <a:ea typeface="+mj-ea"/>
                <a:cs typeface="+mj-cs"/>
              </a:rPr>
              <a:t>ARTICULATING SURFACES</a:t>
            </a:r>
            <a:endParaRPr lang="en-US" sz="3200" b="1" dirty="0">
              <a:solidFill>
                <a:schemeClr val="bg2">
                  <a:lumMod val="50000"/>
                </a:schemeClr>
              </a:solidFill>
              <a:latin typeface="Bodoni MT Black" pitchFamily="18" charset="0"/>
              <a:ea typeface="+mj-ea"/>
              <a:cs typeface="+mj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860032" y="1124744"/>
            <a:ext cx="4135854" cy="3132348"/>
            <a:chOff x="2123728" y="3212976"/>
            <a:chExt cx="4495894" cy="3456384"/>
          </a:xfrm>
        </p:grpSpPr>
        <p:pic>
          <p:nvPicPr>
            <p:cNvPr id="1026" name="Picture 2" descr="http://teachmeanatomy.info/wp-content/uploads/Articulations-of-the-Elbow-Joint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728" y="3212976"/>
              <a:ext cx="4495894" cy="3315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705854" y="6021288"/>
              <a:ext cx="2913767" cy="64807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pic>
        <p:nvPicPr>
          <p:cNvPr id="10" name="Picture 2" descr="https://classconnection.s3.amazonaws.com/694/flashcards/597694/jpg/elbow_joint13112215126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762" y="4225277"/>
            <a:ext cx="232366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4192" y="1109936"/>
            <a:ext cx="5185880" cy="5487416"/>
          </a:xfr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2628" lvl="2" indent="-342900" algn="just">
              <a:lnSpc>
                <a:spcPct val="80000"/>
              </a:lnSpc>
              <a:spcBef>
                <a:spcPts val="400"/>
              </a:spcBef>
              <a:buSzPct val="68000"/>
              <a:buFont typeface="Wingdings" pitchFamily="2" charset="2"/>
              <a:buChar char="q"/>
              <a:defRPr/>
            </a:pPr>
            <a:r>
              <a:rPr lang="en-US" sz="1800" dirty="0" smtClean="0">
                <a:solidFill>
                  <a:schemeClr val="tx1"/>
                </a:solidFill>
                <a:latin typeface="Arial Narrow" pitchFamily="34" charset="0"/>
                <a:cs typeface="Adobe Arabic" pitchFamily="18" charset="-78"/>
              </a:rPr>
              <a:t>The </a:t>
            </a:r>
            <a:r>
              <a:rPr lang="en-US" sz="1800" dirty="0">
                <a:solidFill>
                  <a:schemeClr val="tx1"/>
                </a:solidFill>
                <a:latin typeface="Arial Narrow" pitchFamily="34" charset="0"/>
                <a:cs typeface="Adobe Arabic" pitchFamily="18" charset="-78"/>
              </a:rPr>
              <a:t>elbow joint has a capsule enclosing the joint. This in itself is strong and fibrous, strengthening the joint. </a:t>
            </a:r>
            <a:endParaRPr lang="en-US" sz="1800" dirty="0" smtClean="0">
              <a:solidFill>
                <a:schemeClr val="tx1"/>
              </a:solidFill>
              <a:latin typeface="Arial Narrow" pitchFamily="34" charset="0"/>
              <a:cs typeface="Adobe Arabic" pitchFamily="18" charset="-78"/>
            </a:endParaRPr>
          </a:p>
          <a:p>
            <a:pPr marL="452628" lvl="2" indent="-342900" algn="just">
              <a:lnSpc>
                <a:spcPct val="80000"/>
              </a:lnSpc>
              <a:spcBef>
                <a:spcPts val="400"/>
              </a:spcBef>
              <a:buSzPct val="68000"/>
              <a:buFont typeface="Wingdings" pitchFamily="2" charset="2"/>
              <a:buChar char="q"/>
              <a:defRPr/>
            </a:pPr>
            <a:r>
              <a:rPr lang="en-US" sz="1800" dirty="0" smtClean="0">
                <a:solidFill>
                  <a:schemeClr val="tx1"/>
                </a:solidFill>
                <a:latin typeface="Arial Narrow" pitchFamily="34" charset="0"/>
                <a:cs typeface="Adobe Arabic" pitchFamily="18" charset="-78"/>
              </a:rPr>
              <a:t>The </a:t>
            </a:r>
            <a:r>
              <a:rPr lang="en-US" sz="1800" dirty="0">
                <a:solidFill>
                  <a:schemeClr val="tx1"/>
                </a:solidFill>
                <a:latin typeface="Arial Narrow" pitchFamily="34" charset="0"/>
                <a:cs typeface="Adobe Arabic" pitchFamily="18" charset="-78"/>
              </a:rPr>
              <a:t>joint capsule is thickened medially and laterally to form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Adobe Arabic" pitchFamily="18" charset="-78"/>
              </a:rPr>
              <a:t>collateral ligaments</a:t>
            </a:r>
            <a:r>
              <a:rPr lang="en-US" sz="1800" dirty="0">
                <a:solidFill>
                  <a:schemeClr val="tx1"/>
                </a:solidFill>
                <a:latin typeface="Arial Narrow" pitchFamily="34" charset="0"/>
                <a:cs typeface="Adobe Arabic" pitchFamily="18" charset="-78"/>
              </a:rPr>
              <a:t>, which </a:t>
            </a:r>
            <a:r>
              <a:rPr lang="en-US" sz="1800" dirty="0" smtClean="0">
                <a:solidFill>
                  <a:schemeClr val="tx1"/>
                </a:solidFill>
                <a:latin typeface="Arial Narrow" pitchFamily="34" charset="0"/>
                <a:cs typeface="Adobe Arabic" pitchFamily="18" charset="-78"/>
              </a:rPr>
              <a:t>stabilize </a:t>
            </a:r>
            <a:r>
              <a:rPr lang="en-US" sz="1800" dirty="0">
                <a:solidFill>
                  <a:schemeClr val="tx1"/>
                </a:solidFill>
                <a:latin typeface="Arial Narrow" pitchFamily="34" charset="0"/>
                <a:cs typeface="Adobe Arabic" pitchFamily="18" charset="-78"/>
              </a:rPr>
              <a:t>the flexing and extending motion of the arm.</a:t>
            </a:r>
          </a:p>
          <a:p>
            <a:pPr algn="just"/>
            <a:r>
              <a:rPr lang="en-US" sz="2000" dirty="0" smtClean="0">
                <a:solidFill>
                  <a:srgbClr val="FF0000"/>
                </a:solidFill>
                <a:latin typeface="Arial Narrow" pitchFamily="34" charset="0"/>
                <a:cs typeface="Adobe Arabic" pitchFamily="18" charset="-78"/>
              </a:rPr>
              <a:t>Anteriorly: </a:t>
            </a:r>
            <a:r>
              <a:rPr lang="en-US" sz="2000" dirty="0" smtClean="0">
                <a:solidFill>
                  <a:srgbClr val="C00000"/>
                </a:solidFill>
                <a:latin typeface="Arial Narrow" pitchFamily="34" charset="0"/>
                <a:cs typeface="Adobe Arabic" pitchFamily="18" charset="-78"/>
              </a:rPr>
              <a:t>attached </a:t>
            </a:r>
          </a:p>
          <a:p>
            <a:pPr marL="800100" lvl="1" indent="-342900" algn="just"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Adobe Arabic" pitchFamily="18" charset="-78"/>
              </a:rPr>
              <a:t>Above - </a:t>
            </a:r>
            <a:r>
              <a:rPr lang="en-US" sz="1800" dirty="0" smtClean="0">
                <a:latin typeface="Arial Narrow" pitchFamily="34" charset="0"/>
                <a:cs typeface="Adobe Arabic" pitchFamily="18" charset="-78"/>
              </a:rPr>
              <a:t>To the humerus along the upper margins of the coronoid and radial fossae and to the front of the medial and lateral epicondyles.</a:t>
            </a:r>
          </a:p>
          <a:p>
            <a:pPr marL="800100" lvl="1" indent="-342900" algn="just">
              <a:buFont typeface="Wingdings" pitchFamily="2" charset="2"/>
              <a:buChar char="q"/>
            </a:pP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Adobe Arabic" pitchFamily="18" charset="-78"/>
              </a:rPr>
              <a:t>Below 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Adobe Arabic" pitchFamily="18" charset="-78"/>
              </a:rPr>
              <a:t>- </a:t>
            </a:r>
            <a:r>
              <a:rPr lang="en-US" sz="1800" dirty="0" smtClean="0">
                <a:latin typeface="Arial Narrow" pitchFamily="34" charset="0"/>
                <a:cs typeface="Adobe Arabic" pitchFamily="18" charset="-78"/>
              </a:rPr>
              <a:t>To </a:t>
            </a:r>
            <a:r>
              <a:rPr lang="en-US" sz="1800" dirty="0">
                <a:latin typeface="Arial Narrow" pitchFamily="34" charset="0"/>
                <a:cs typeface="Adobe Arabic" pitchFamily="18" charset="-78"/>
              </a:rPr>
              <a:t>the margin of the coronoid process of the ulna and to the </a:t>
            </a:r>
            <a:r>
              <a:rPr lang="en-US" sz="1800" dirty="0" err="1">
                <a:latin typeface="Arial Narrow" pitchFamily="34" charset="0"/>
                <a:cs typeface="Adobe Arabic" pitchFamily="18" charset="-78"/>
              </a:rPr>
              <a:t>anular</a:t>
            </a:r>
            <a:r>
              <a:rPr lang="en-US" sz="1800" dirty="0">
                <a:latin typeface="Arial Narrow" pitchFamily="34" charset="0"/>
                <a:cs typeface="Adobe Arabic" pitchFamily="18" charset="-78"/>
              </a:rPr>
              <a:t> ligament, which surrounds the head of the radius</a:t>
            </a:r>
            <a:r>
              <a:rPr lang="en-US" sz="1800" dirty="0" smtClean="0">
                <a:latin typeface="Arial Narrow" pitchFamily="34" charset="0"/>
                <a:cs typeface="Adobe Arabic" pitchFamily="18" charset="-78"/>
              </a:rPr>
              <a:t>.</a:t>
            </a:r>
            <a:endParaRPr lang="en-US" sz="1800" dirty="0">
              <a:solidFill>
                <a:srgbClr val="C00000"/>
              </a:solidFill>
              <a:latin typeface="Arial Narrow" pitchFamily="34" charset="0"/>
              <a:cs typeface="Adobe Arabic" pitchFamily="18" charset="-78"/>
            </a:endParaRPr>
          </a:p>
          <a:p>
            <a:pPr algn="just"/>
            <a:r>
              <a:rPr lang="en-US" sz="2000" dirty="0">
                <a:solidFill>
                  <a:srgbClr val="FF0000"/>
                </a:solidFill>
                <a:latin typeface="Arial Narrow" pitchFamily="34" charset="0"/>
                <a:cs typeface="Adobe Arabic" pitchFamily="18" charset="-78"/>
              </a:rPr>
              <a:t>Posteriorly: </a:t>
            </a:r>
            <a:r>
              <a:rPr lang="en-US" sz="2000" dirty="0">
                <a:solidFill>
                  <a:srgbClr val="C00000"/>
                </a:solidFill>
                <a:latin typeface="Arial Narrow" pitchFamily="34" charset="0"/>
                <a:cs typeface="Adobe Arabic" pitchFamily="18" charset="-78"/>
              </a:rPr>
              <a:t>attached </a:t>
            </a:r>
          </a:p>
          <a:p>
            <a:pPr marL="800100" lvl="1" indent="-342900" algn="just">
              <a:buFont typeface="Wingdings" pitchFamily="2" charset="2"/>
              <a:buChar char="§"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Adobe Arabic" pitchFamily="18" charset="-78"/>
              </a:rPr>
              <a:t>Above 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Adobe Arabic" pitchFamily="18" charset="-78"/>
              </a:rPr>
              <a:t>- </a:t>
            </a:r>
            <a:r>
              <a:rPr lang="en-US" sz="1800" dirty="0" smtClean="0">
                <a:solidFill>
                  <a:schemeClr val="tx1"/>
                </a:solidFill>
                <a:latin typeface="Arial Narrow" pitchFamily="34" charset="0"/>
                <a:cs typeface="Adobe Arabic" pitchFamily="18" charset="-78"/>
              </a:rPr>
              <a:t>To </a:t>
            </a:r>
            <a:r>
              <a:rPr lang="en-US" sz="1800" dirty="0">
                <a:solidFill>
                  <a:schemeClr val="tx1"/>
                </a:solidFill>
                <a:latin typeface="Arial Narrow" pitchFamily="34" charset="0"/>
                <a:cs typeface="Adobe Arabic" pitchFamily="18" charset="-78"/>
              </a:rPr>
              <a:t>the margins of the olecranon fossa of the humerus.</a:t>
            </a:r>
          </a:p>
          <a:p>
            <a:pPr marL="800100" lvl="1" indent="-342900" algn="just">
              <a:buFont typeface="Wingdings" pitchFamily="2" charset="2"/>
              <a:buChar char="§"/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Adobe Arabic" pitchFamily="18" charset="-78"/>
              </a:rPr>
              <a:t> 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Adobe Arabic" pitchFamily="18" charset="-78"/>
              </a:rPr>
              <a:t>Below - </a:t>
            </a:r>
            <a:r>
              <a:rPr lang="en-US" sz="1800" dirty="0" smtClean="0">
                <a:solidFill>
                  <a:schemeClr val="tx1"/>
                </a:solidFill>
                <a:latin typeface="Arial Narrow" pitchFamily="34" charset="0"/>
                <a:cs typeface="Adobe Arabic" pitchFamily="18" charset="-78"/>
              </a:rPr>
              <a:t>To </a:t>
            </a:r>
            <a:r>
              <a:rPr lang="en-US" sz="1800" dirty="0">
                <a:solidFill>
                  <a:schemeClr val="tx1"/>
                </a:solidFill>
                <a:latin typeface="Arial Narrow" pitchFamily="34" charset="0"/>
                <a:cs typeface="Adobe Arabic" pitchFamily="18" charset="-78"/>
              </a:rPr>
              <a:t>the upper margin and sides of the olecranon process of the ulna and to the </a:t>
            </a:r>
            <a:r>
              <a:rPr lang="en-US" sz="1800" dirty="0" err="1">
                <a:solidFill>
                  <a:schemeClr val="tx1"/>
                </a:solidFill>
                <a:latin typeface="Arial Narrow" pitchFamily="34" charset="0"/>
                <a:cs typeface="Adobe Arabic" pitchFamily="18" charset="-78"/>
              </a:rPr>
              <a:t>anular</a:t>
            </a:r>
            <a:r>
              <a:rPr lang="en-US" sz="1800" dirty="0">
                <a:solidFill>
                  <a:schemeClr val="tx1"/>
                </a:solidFill>
                <a:latin typeface="Arial Narrow" pitchFamily="34" charset="0"/>
                <a:cs typeface="Adobe Arabic" pitchFamily="18" charset="-78"/>
              </a:rPr>
              <a:t> ligament.</a:t>
            </a:r>
          </a:p>
          <a:p>
            <a:pPr marL="1257300" lvl="2" indent="-342900" algn="just">
              <a:buFont typeface="Arial" pitchFamily="34" charset="0"/>
              <a:buChar char="•"/>
            </a:pPr>
            <a:endParaRPr lang="ar-SA" sz="2000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620688"/>
          </a:xfr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Bodoni MT Black" pitchFamily="18" charset="0"/>
                <a:ea typeface="+mj-ea"/>
                <a:cs typeface="+mj-cs"/>
              </a:rPr>
              <a:t>CAPSULE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508104" y="1052736"/>
            <a:ext cx="3417392" cy="2747815"/>
            <a:chOff x="4648200" y="1447800"/>
            <a:chExt cx="4281488" cy="3657600"/>
          </a:xfrm>
        </p:grpSpPr>
        <p:pic>
          <p:nvPicPr>
            <p:cNvPr id="14" name="Picture 8" descr="C:\Users\user\Pictures\ffffff.jpg"/>
            <p:cNvPicPr>
              <a:picLocks noChangeAspect="1" noChangeArrowheads="1"/>
            </p:cNvPicPr>
            <p:nvPr/>
          </p:nvPicPr>
          <p:blipFill>
            <a:blip r:embed="rId3" cstate="print"/>
            <a:srcRect l="9938" t="2180" r="50311" b="8447"/>
            <a:stretch>
              <a:fillRect/>
            </a:stretch>
          </p:blipFill>
          <p:spPr bwMode="auto">
            <a:xfrm>
              <a:off x="4648200" y="1447800"/>
              <a:ext cx="4281488" cy="36576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5" name="Freeform 14"/>
            <p:cNvSpPr/>
            <p:nvPr/>
          </p:nvSpPr>
          <p:spPr>
            <a:xfrm>
              <a:off x="5445125" y="2395538"/>
              <a:ext cx="2124075" cy="2222500"/>
            </a:xfrm>
            <a:custGeom>
              <a:avLst/>
              <a:gdLst>
                <a:gd name="connsiteX0" fmla="*/ 81886 w 2124501"/>
                <a:gd name="connsiteY0" fmla="*/ 1166884 h 2222311"/>
                <a:gd name="connsiteX1" fmla="*/ 150125 w 2124501"/>
                <a:gd name="connsiteY1" fmla="*/ 825690 h 2222311"/>
                <a:gd name="connsiteX2" fmla="*/ 232012 w 2124501"/>
                <a:gd name="connsiteY2" fmla="*/ 648269 h 2222311"/>
                <a:gd name="connsiteX3" fmla="*/ 450376 w 2124501"/>
                <a:gd name="connsiteY3" fmla="*/ 498143 h 2222311"/>
                <a:gd name="connsiteX4" fmla="*/ 696036 w 2124501"/>
                <a:gd name="connsiteY4" fmla="*/ 429905 h 2222311"/>
                <a:gd name="connsiteX5" fmla="*/ 941695 w 2124501"/>
                <a:gd name="connsiteY5" fmla="*/ 266131 h 2222311"/>
                <a:gd name="connsiteX6" fmla="*/ 1078173 w 2124501"/>
                <a:gd name="connsiteY6" fmla="*/ 88711 h 2222311"/>
                <a:gd name="connsiteX7" fmla="*/ 1392071 w 2124501"/>
                <a:gd name="connsiteY7" fmla="*/ 6824 h 2222311"/>
                <a:gd name="connsiteX8" fmla="*/ 1528549 w 2124501"/>
                <a:gd name="connsiteY8" fmla="*/ 129654 h 2222311"/>
                <a:gd name="connsiteX9" fmla="*/ 1705970 w 2124501"/>
                <a:gd name="connsiteY9" fmla="*/ 348018 h 2222311"/>
                <a:gd name="connsiteX10" fmla="*/ 1883391 w 2124501"/>
                <a:gd name="connsiteY10" fmla="*/ 620973 h 2222311"/>
                <a:gd name="connsiteX11" fmla="*/ 2019868 w 2124501"/>
                <a:gd name="connsiteY11" fmla="*/ 784746 h 2222311"/>
                <a:gd name="connsiteX12" fmla="*/ 2060812 w 2124501"/>
                <a:gd name="connsiteY12" fmla="*/ 1084997 h 2222311"/>
                <a:gd name="connsiteX13" fmla="*/ 2101755 w 2124501"/>
                <a:gd name="connsiteY13" fmla="*/ 1357952 h 2222311"/>
                <a:gd name="connsiteX14" fmla="*/ 1924334 w 2124501"/>
                <a:gd name="connsiteY14" fmla="*/ 1562669 h 2222311"/>
                <a:gd name="connsiteX15" fmla="*/ 1542197 w 2124501"/>
                <a:gd name="connsiteY15" fmla="*/ 1671851 h 2222311"/>
                <a:gd name="connsiteX16" fmla="*/ 1214650 w 2124501"/>
                <a:gd name="connsiteY16" fmla="*/ 1685499 h 2222311"/>
                <a:gd name="connsiteX17" fmla="*/ 1037230 w 2124501"/>
                <a:gd name="connsiteY17" fmla="*/ 1862919 h 2222311"/>
                <a:gd name="connsiteX18" fmla="*/ 846161 w 2124501"/>
                <a:gd name="connsiteY18" fmla="*/ 2013045 h 2222311"/>
                <a:gd name="connsiteX19" fmla="*/ 832513 w 2124501"/>
                <a:gd name="connsiteY19" fmla="*/ 2135875 h 2222311"/>
                <a:gd name="connsiteX20" fmla="*/ 805218 w 2124501"/>
                <a:gd name="connsiteY20" fmla="*/ 2204114 h 2222311"/>
                <a:gd name="connsiteX21" fmla="*/ 668740 w 2124501"/>
                <a:gd name="connsiteY21" fmla="*/ 2026693 h 2222311"/>
                <a:gd name="connsiteX22" fmla="*/ 586853 w 2124501"/>
                <a:gd name="connsiteY22" fmla="*/ 1903863 h 2222311"/>
                <a:gd name="connsiteX23" fmla="*/ 368489 w 2124501"/>
                <a:gd name="connsiteY23" fmla="*/ 1876567 h 2222311"/>
                <a:gd name="connsiteX24" fmla="*/ 191068 w 2124501"/>
                <a:gd name="connsiteY24" fmla="*/ 1794681 h 2222311"/>
                <a:gd name="connsiteX25" fmla="*/ 27295 w 2124501"/>
                <a:gd name="connsiteY25" fmla="*/ 1630908 h 2222311"/>
                <a:gd name="connsiteX26" fmla="*/ 27295 w 2124501"/>
                <a:gd name="connsiteY26" fmla="*/ 1398896 h 2222311"/>
                <a:gd name="connsiteX27" fmla="*/ 68239 w 2124501"/>
                <a:gd name="connsiteY27" fmla="*/ 1112293 h 2222311"/>
                <a:gd name="connsiteX28" fmla="*/ 81886 w 2124501"/>
                <a:gd name="connsiteY28" fmla="*/ 1112293 h 2222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124501" h="2222311">
                  <a:moveTo>
                    <a:pt x="81886" y="1166884"/>
                  </a:moveTo>
                  <a:cubicBezTo>
                    <a:pt x="103495" y="1039505"/>
                    <a:pt x="125104" y="912126"/>
                    <a:pt x="150125" y="825690"/>
                  </a:cubicBezTo>
                  <a:cubicBezTo>
                    <a:pt x="175146" y="739254"/>
                    <a:pt x="181970" y="702860"/>
                    <a:pt x="232012" y="648269"/>
                  </a:cubicBezTo>
                  <a:cubicBezTo>
                    <a:pt x="282054" y="593678"/>
                    <a:pt x="373039" y="534537"/>
                    <a:pt x="450376" y="498143"/>
                  </a:cubicBezTo>
                  <a:cubicBezTo>
                    <a:pt x="527713" y="461749"/>
                    <a:pt x="614150" y="468574"/>
                    <a:pt x="696036" y="429905"/>
                  </a:cubicBezTo>
                  <a:cubicBezTo>
                    <a:pt x="777922" y="391236"/>
                    <a:pt x="878006" y="322997"/>
                    <a:pt x="941695" y="266131"/>
                  </a:cubicBezTo>
                  <a:cubicBezTo>
                    <a:pt x="1005384" y="209265"/>
                    <a:pt x="1003110" y="131929"/>
                    <a:pt x="1078173" y="88711"/>
                  </a:cubicBezTo>
                  <a:cubicBezTo>
                    <a:pt x="1153236" y="45493"/>
                    <a:pt x="1317008" y="0"/>
                    <a:pt x="1392071" y="6824"/>
                  </a:cubicBezTo>
                  <a:cubicBezTo>
                    <a:pt x="1467134" y="13648"/>
                    <a:pt x="1476233" y="72788"/>
                    <a:pt x="1528549" y="129654"/>
                  </a:cubicBezTo>
                  <a:cubicBezTo>
                    <a:pt x="1580866" y="186520"/>
                    <a:pt x="1646830" y="266132"/>
                    <a:pt x="1705970" y="348018"/>
                  </a:cubicBezTo>
                  <a:cubicBezTo>
                    <a:pt x="1765110" y="429905"/>
                    <a:pt x="1831075" y="548185"/>
                    <a:pt x="1883391" y="620973"/>
                  </a:cubicBezTo>
                  <a:cubicBezTo>
                    <a:pt x="1935707" y="693761"/>
                    <a:pt x="1990298" y="707409"/>
                    <a:pt x="2019868" y="784746"/>
                  </a:cubicBezTo>
                  <a:cubicBezTo>
                    <a:pt x="2049438" y="862083"/>
                    <a:pt x="2047164" y="989463"/>
                    <a:pt x="2060812" y="1084997"/>
                  </a:cubicBezTo>
                  <a:cubicBezTo>
                    <a:pt x="2074460" y="1180531"/>
                    <a:pt x="2124501" y="1278340"/>
                    <a:pt x="2101755" y="1357952"/>
                  </a:cubicBezTo>
                  <a:cubicBezTo>
                    <a:pt x="2079009" y="1437564"/>
                    <a:pt x="2017594" y="1510353"/>
                    <a:pt x="1924334" y="1562669"/>
                  </a:cubicBezTo>
                  <a:cubicBezTo>
                    <a:pt x="1831074" y="1614985"/>
                    <a:pt x="1660478" y="1651379"/>
                    <a:pt x="1542197" y="1671851"/>
                  </a:cubicBezTo>
                  <a:cubicBezTo>
                    <a:pt x="1423916" y="1692323"/>
                    <a:pt x="1298811" y="1653654"/>
                    <a:pt x="1214650" y="1685499"/>
                  </a:cubicBezTo>
                  <a:cubicBezTo>
                    <a:pt x="1130489" y="1717344"/>
                    <a:pt x="1098645" y="1808328"/>
                    <a:pt x="1037230" y="1862919"/>
                  </a:cubicBezTo>
                  <a:cubicBezTo>
                    <a:pt x="975815" y="1917510"/>
                    <a:pt x="880280" y="1967552"/>
                    <a:pt x="846161" y="2013045"/>
                  </a:cubicBezTo>
                  <a:cubicBezTo>
                    <a:pt x="812042" y="2058538"/>
                    <a:pt x="839337" y="2104030"/>
                    <a:pt x="832513" y="2135875"/>
                  </a:cubicBezTo>
                  <a:cubicBezTo>
                    <a:pt x="825689" y="2167720"/>
                    <a:pt x="832513" y="2222311"/>
                    <a:pt x="805218" y="2204114"/>
                  </a:cubicBezTo>
                  <a:cubicBezTo>
                    <a:pt x="777923" y="2185917"/>
                    <a:pt x="705134" y="2076735"/>
                    <a:pt x="668740" y="2026693"/>
                  </a:cubicBezTo>
                  <a:cubicBezTo>
                    <a:pt x="632346" y="1976651"/>
                    <a:pt x="636895" y="1928884"/>
                    <a:pt x="586853" y="1903863"/>
                  </a:cubicBezTo>
                  <a:cubicBezTo>
                    <a:pt x="536811" y="1878842"/>
                    <a:pt x="434453" y="1894764"/>
                    <a:pt x="368489" y="1876567"/>
                  </a:cubicBezTo>
                  <a:cubicBezTo>
                    <a:pt x="302525" y="1858370"/>
                    <a:pt x="247934" y="1835624"/>
                    <a:pt x="191068" y="1794681"/>
                  </a:cubicBezTo>
                  <a:cubicBezTo>
                    <a:pt x="134202" y="1753738"/>
                    <a:pt x="54591" y="1696872"/>
                    <a:pt x="27295" y="1630908"/>
                  </a:cubicBezTo>
                  <a:cubicBezTo>
                    <a:pt x="0" y="1564944"/>
                    <a:pt x="20471" y="1485332"/>
                    <a:pt x="27295" y="1398896"/>
                  </a:cubicBezTo>
                  <a:cubicBezTo>
                    <a:pt x="34119" y="1312460"/>
                    <a:pt x="59141" y="1160060"/>
                    <a:pt x="68239" y="1112293"/>
                  </a:cubicBezTo>
                  <a:cubicBezTo>
                    <a:pt x="77337" y="1064526"/>
                    <a:pt x="81886" y="1119117"/>
                    <a:pt x="81886" y="1112293"/>
                  </a:cubicBezTo>
                </a:path>
              </a:pathLst>
            </a:cu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8" name="Picture 9" descr="C:\Users\user\Pictures\ffffff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 l="54968" t="4224" r="7764" b="8583"/>
          <a:stretch>
            <a:fillRect/>
          </a:stretch>
        </p:blipFill>
        <p:spPr>
          <a:xfrm>
            <a:off x="5292080" y="3933056"/>
            <a:ext cx="3067959" cy="2728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536504"/>
          </a:xfrm>
        </p:spPr>
        <p:txBody>
          <a:bodyPr>
            <a:normAutofit/>
          </a:bodyPr>
          <a:lstStyle/>
          <a:p>
            <a:pPr marL="342900" lvl="1" indent="-342900" algn="just" eaLnBrk="0" fontAlgn="base" hangingPunct="0">
              <a:spcAft>
                <a:spcPct val="0"/>
              </a:spcAft>
              <a:buClr>
                <a:schemeClr val="hlink"/>
              </a:buClr>
              <a:buSzPct val="90000"/>
              <a:buNone/>
              <a:defRPr/>
            </a:pPr>
            <a:r>
              <a:rPr lang="en-US" sz="2200" i="1" dirty="0">
                <a:solidFill>
                  <a:srgbClr val="3333FF"/>
                </a:solidFill>
                <a:latin typeface="Arial Narrow" pitchFamily="34" charset="0"/>
              </a:rPr>
              <a:t>At the end of the lecture, students should:</a:t>
            </a:r>
          </a:p>
          <a:p>
            <a:pPr marL="342900" lvl="1" indent="-342900" algn="just">
              <a:spcBef>
                <a:spcPts val="0"/>
              </a:spcBef>
              <a:buSzPct val="90000"/>
              <a:buFont typeface="Wingdings" pitchFamily="2" charset="2"/>
              <a:buChar char="q"/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 Narrow" pitchFamily="34" charset="0"/>
              </a:rPr>
              <a:t>Describe </a:t>
            </a:r>
            <a:r>
              <a:rPr lang="en-US" sz="2000" dirty="0">
                <a:solidFill>
                  <a:srgbClr val="000000"/>
                </a:solidFill>
                <a:latin typeface="Arial Narrow" pitchFamily="34" charset="0"/>
              </a:rPr>
              <a:t>the attachments, actions and innervations of:</a:t>
            </a:r>
          </a:p>
          <a:p>
            <a:pPr marL="1135063" lvl="2" indent="-285750" algn="just" eaLnBrk="0" fontAlgn="base" hangingPunct="0">
              <a:lnSpc>
                <a:spcPct val="90000"/>
              </a:lnSpc>
              <a:spcAft>
                <a:spcPct val="0"/>
              </a:spcAft>
              <a:buSzPct val="90000"/>
              <a:buFont typeface="Wingdings" pitchFamily="2" charset="2"/>
              <a:buChar char="§"/>
              <a:defRPr/>
            </a:pPr>
            <a:r>
              <a:rPr lang="en-US" sz="1800" i="1" dirty="0">
                <a:solidFill>
                  <a:srgbClr val="000000"/>
                </a:solidFill>
                <a:latin typeface="Arial Narrow" pitchFamily="34" charset="0"/>
              </a:rPr>
              <a:t>Biceps brachii</a:t>
            </a:r>
          </a:p>
          <a:p>
            <a:pPr marL="1135063" lvl="2" indent="-285750" algn="just" eaLnBrk="0" fontAlgn="base" hangingPunct="0">
              <a:lnSpc>
                <a:spcPct val="90000"/>
              </a:lnSpc>
              <a:spcAft>
                <a:spcPct val="0"/>
              </a:spcAft>
              <a:buSzPct val="90000"/>
              <a:buFont typeface="Wingdings" pitchFamily="2" charset="2"/>
              <a:buChar char="§"/>
              <a:defRPr/>
            </a:pPr>
            <a:r>
              <a:rPr lang="en-US" sz="1800" i="1" dirty="0" err="1">
                <a:solidFill>
                  <a:srgbClr val="000000"/>
                </a:solidFill>
                <a:latin typeface="Arial Narrow" pitchFamily="34" charset="0"/>
              </a:rPr>
              <a:t>Coracobrachialis</a:t>
            </a:r>
            <a:endParaRPr lang="en-US" sz="1800" i="1" dirty="0">
              <a:solidFill>
                <a:srgbClr val="000000"/>
              </a:solidFill>
              <a:latin typeface="Arial Narrow" pitchFamily="34" charset="0"/>
            </a:endParaRPr>
          </a:p>
          <a:p>
            <a:pPr marL="1135063" lvl="2" indent="-285750" algn="just" eaLnBrk="0" fontAlgn="base" hangingPunct="0">
              <a:lnSpc>
                <a:spcPct val="90000"/>
              </a:lnSpc>
              <a:spcAft>
                <a:spcPct val="0"/>
              </a:spcAft>
              <a:buSzPct val="90000"/>
              <a:buFont typeface="Wingdings" pitchFamily="2" charset="2"/>
              <a:buChar char="§"/>
              <a:defRPr/>
            </a:pPr>
            <a:r>
              <a:rPr lang="en-US" sz="1800" i="1" dirty="0" err="1">
                <a:solidFill>
                  <a:srgbClr val="000000"/>
                </a:solidFill>
                <a:latin typeface="Arial Narrow" pitchFamily="34" charset="0"/>
              </a:rPr>
              <a:t>Brachialis</a:t>
            </a:r>
            <a:endParaRPr lang="en-US" sz="1800" i="1" dirty="0">
              <a:solidFill>
                <a:srgbClr val="000000"/>
              </a:solidFill>
              <a:latin typeface="Arial Narrow" pitchFamily="34" charset="0"/>
            </a:endParaRPr>
          </a:p>
          <a:p>
            <a:pPr marL="1135063" lvl="2" indent="-285750" algn="just" eaLnBrk="0" fontAlgn="base" hangingPunct="0">
              <a:lnSpc>
                <a:spcPct val="90000"/>
              </a:lnSpc>
              <a:spcAft>
                <a:spcPct val="0"/>
              </a:spcAft>
              <a:buSzPct val="90000"/>
              <a:buFont typeface="Wingdings" pitchFamily="2" charset="2"/>
              <a:buChar char="§"/>
              <a:defRPr/>
            </a:pPr>
            <a:r>
              <a:rPr lang="en-US" sz="1800" i="1" dirty="0">
                <a:solidFill>
                  <a:srgbClr val="000000"/>
                </a:solidFill>
                <a:latin typeface="Arial Narrow" pitchFamily="34" charset="0"/>
              </a:rPr>
              <a:t>Triceps brachii </a:t>
            </a:r>
          </a:p>
          <a:p>
            <a:pPr marL="342900" lvl="1" indent="-342900" algn="just" fontAlgn="base">
              <a:spcBef>
                <a:spcPts val="0"/>
              </a:spcBef>
              <a:spcAft>
                <a:spcPct val="0"/>
              </a:spcAft>
              <a:buSzPct val="90000"/>
              <a:buFont typeface="Wingdings" pitchFamily="2" charset="2"/>
              <a:buChar char="q"/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 Narrow" pitchFamily="34" charset="0"/>
              </a:rPr>
              <a:t>Demonstrate </a:t>
            </a:r>
            <a:r>
              <a:rPr lang="en-US" sz="2000" dirty="0">
                <a:solidFill>
                  <a:srgbClr val="000000"/>
                </a:solidFill>
                <a:latin typeface="Arial Narrow" pitchFamily="34" charset="0"/>
              </a:rPr>
              <a:t>the following features of the elbow joint: </a:t>
            </a:r>
          </a:p>
          <a:p>
            <a:pPr marL="1135063" lvl="2" indent="-285750" algn="just" eaLnBrk="0" fontAlgn="base" hangingPunct="0">
              <a:lnSpc>
                <a:spcPct val="90000"/>
              </a:lnSpc>
              <a:spcAft>
                <a:spcPct val="0"/>
              </a:spcAft>
              <a:buSzPct val="90000"/>
              <a:buFont typeface="Wingdings" pitchFamily="2" charset="2"/>
              <a:buChar char="§"/>
              <a:defRPr/>
            </a:pPr>
            <a:r>
              <a:rPr lang="en-US" sz="1800" i="1" dirty="0">
                <a:solidFill>
                  <a:srgbClr val="000000"/>
                </a:solidFill>
                <a:latin typeface="Arial Narrow" pitchFamily="34" charset="0"/>
              </a:rPr>
              <a:t>Articulating bones</a:t>
            </a:r>
          </a:p>
          <a:p>
            <a:pPr marL="1135063" lvl="2" indent="-285750" algn="just" eaLnBrk="0" fontAlgn="base" hangingPunct="0">
              <a:lnSpc>
                <a:spcPct val="90000"/>
              </a:lnSpc>
              <a:spcAft>
                <a:spcPct val="0"/>
              </a:spcAft>
              <a:buSzPct val="90000"/>
              <a:buFont typeface="Wingdings" pitchFamily="2" charset="2"/>
              <a:buChar char="§"/>
              <a:defRPr/>
            </a:pPr>
            <a:r>
              <a:rPr lang="en-US" sz="1800" i="1" dirty="0">
                <a:solidFill>
                  <a:srgbClr val="000000"/>
                </a:solidFill>
                <a:latin typeface="Arial Narrow" pitchFamily="34" charset="0"/>
              </a:rPr>
              <a:t>Capsule</a:t>
            </a:r>
          </a:p>
          <a:p>
            <a:pPr marL="1135063" lvl="2" indent="-285750" algn="just" eaLnBrk="0" fontAlgn="base" hangingPunct="0">
              <a:lnSpc>
                <a:spcPct val="90000"/>
              </a:lnSpc>
              <a:spcAft>
                <a:spcPct val="0"/>
              </a:spcAft>
              <a:buSzPct val="90000"/>
              <a:buFont typeface="Wingdings" pitchFamily="2" charset="2"/>
              <a:buChar char="§"/>
              <a:defRPr/>
            </a:pPr>
            <a:r>
              <a:rPr lang="en-US" sz="1800" i="1" dirty="0">
                <a:solidFill>
                  <a:srgbClr val="000000"/>
                </a:solidFill>
                <a:latin typeface="Arial Narrow" pitchFamily="34" charset="0"/>
              </a:rPr>
              <a:t>Lateral &amp; medial collateral ligaments</a:t>
            </a:r>
          </a:p>
          <a:p>
            <a:pPr marL="1135063" lvl="2" indent="-285750" algn="just" eaLnBrk="0" fontAlgn="base" hangingPunct="0">
              <a:lnSpc>
                <a:spcPct val="90000"/>
              </a:lnSpc>
              <a:spcAft>
                <a:spcPct val="0"/>
              </a:spcAft>
              <a:buSzPct val="90000"/>
              <a:buFont typeface="Wingdings" pitchFamily="2" charset="2"/>
              <a:buChar char="§"/>
              <a:defRPr/>
            </a:pPr>
            <a:r>
              <a:rPr lang="en-US" sz="1800" i="1" dirty="0">
                <a:solidFill>
                  <a:srgbClr val="000000"/>
                </a:solidFill>
                <a:latin typeface="Arial Narrow" pitchFamily="34" charset="0"/>
              </a:rPr>
              <a:t>Synovial membrane</a:t>
            </a:r>
          </a:p>
          <a:p>
            <a:pPr marL="342900" lvl="1" indent="-342900" algn="just" fontAlgn="base">
              <a:spcBef>
                <a:spcPts val="0"/>
              </a:spcBef>
              <a:spcAft>
                <a:spcPct val="0"/>
              </a:spcAft>
              <a:buSzPct val="90000"/>
              <a:buFont typeface="Wingdings" pitchFamily="2" charset="2"/>
              <a:buChar char="q"/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 Narrow" pitchFamily="34" charset="0"/>
              </a:rPr>
              <a:t>Demonstrate </a:t>
            </a:r>
            <a:r>
              <a:rPr lang="en-US" sz="2000" dirty="0">
                <a:solidFill>
                  <a:srgbClr val="000000"/>
                </a:solidFill>
                <a:latin typeface="Arial Narrow" pitchFamily="34" charset="0"/>
              </a:rPr>
              <a:t>the movements; flexion and extension of the elbow.</a:t>
            </a:r>
          </a:p>
          <a:p>
            <a:pPr marL="342900" lvl="1" indent="-342900" algn="just" fontAlgn="base">
              <a:spcBef>
                <a:spcPts val="0"/>
              </a:spcBef>
              <a:spcAft>
                <a:spcPct val="0"/>
              </a:spcAft>
              <a:buSzPct val="90000"/>
              <a:buFont typeface="Wingdings" pitchFamily="2" charset="2"/>
              <a:buChar char="q"/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 Narrow" pitchFamily="34" charset="0"/>
              </a:rPr>
              <a:t>List </a:t>
            </a:r>
            <a:r>
              <a:rPr lang="en-US" sz="2000" dirty="0">
                <a:solidFill>
                  <a:srgbClr val="000000"/>
                </a:solidFill>
                <a:latin typeface="Arial Narrow" pitchFamily="34" charset="0"/>
              </a:rPr>
              <a:t>the main muscles producing the above movements.</a:t>
            </a:r>
          </a:p>
          <a:p>
            <a:pPr marL="342900" lvl="1" indent="-342900" algn="just" fontAlgn="base">
              <a:spcBef>
                <a:spcPts val="0"/>
              </a:spcBef>
              <a:spcAft>
                <a:spcPct val="0"/>
              </a:spcAft>
              <a:buSzPct val="90000"/>
              <a:buFont typeface="Wingdings" pitchFamily="2" charset="2"/>
              <a:buChar char="q"/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 Narrow" pitchFamily="34" charset="0"/>
              </a:rPr>
              <a:t>Define </a:t>
            </a:r>
            <a:r>
              <a:rPr lang="en-US" sz="2000" dirty="0">
                <a:solidFill>
                  <a:srgbClr val="000000"/>
                </a:solidFill>
                <a:latin typeface="Arial Narrow" pitchFamily="34" charset="0"/>
              </a:rPr>
              <a:t>the boundaries of the cubital fossa and enumerate its contents.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b="1" dirty="0">
                <a:solidFill>
                  <a:schemeClr val="bg2">
                    <a:lumMod val="50000"/>
                  </a:schemeClr>
                </a:solidFill>
                <a:latin typeface="Bodoni MT Black" pitchFamily="18" charset="0"/>
              </a:rPr>
              <a:t>OBJECTIVES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4192" y="1109936"/>
            <a:ext cx="4825840" cy="5487416"/>
          </a:xfr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2628" lvl="2" indent="-342900" algn="just">
              <a:lnSpc>
                <a:spcPct val="80000"/>
              </a:lnSpc>
              <a:spcBef>
                <a:spcPts val="400"/>
              </a:spcBef>
              <a:buSzPct val="68000"/>
              <a:buFont typeface="Wingdings" pitchFamily="2" charset="2"/>
              <a:buChar char="q"/>
              <a:defRPr/>
            </a:pPr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  <a:cs typeface="Adobe Arabic" pitchFamily="18" charset="-78"/>
              </a:rPr>
              <a:t>A </a:t>
            </a:r>
            <a:r>
              <a:rPr lang="en-US" sz="2000" dirty="0">
                <a:solidFill>
                  <a:schemeClr val="tx1"/>
                </a:solidFill>
                <a:latin typeface="Arial Narrow" pitchFamily="34" charset="0"/>
                <a:cs typeface="Adobe Arabic" pitchFamily="18" charset="-78"/>
              </a:rPr>
              <a:t>bursa is a membranous sac filled with synovial fluid. </a:t>
            </a:r>
            <a:endParaRPr lang="en-US" sz="2000" dirty="0" smtClean="0">
              <a:solidFill>
                <a:schemeClr val="tx1"/>
              </a:solidFill>
              <a:latin typeface="Arial Narrow" pitchFamily="34" charset="0"/>
              <a:cs typeface="Adobe Arabic" pitchFamily="18" charset="-78"/>
            </a:endParaRPr>
          </a:p>
          <a:p>
            <a:pPr marL="452628" lvl="2" indent="-342900" algn="just">
              <a:lnSpc>
                <a:spcPct val="80000"/>
              </a:lnSpc>
              <a:spcBef>
                <a:spcPts val="400"/>
              </a:spcBef>
              <a:buSzPct val="68000"/>
              <a:buFont typeface="Wingdings" pitchFamily="2" charset="2"/>
              <a:buChar char="q"/>
              <a:defRPr/>
            </a:pPr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  <a:cs typeface="Adobe Arabic" pitchFamily="18" charset="-78"/>
              </a:rPr>
              <a:t>It </a:t>
            </a:r>
            <a:r>
              <a:rPr lang="en-US" sz="2000" dirty="0">
                <a:solidFill>
                  <a:schemeClr val="tx1"/>
                </a:solidFill>
                <a:latin typeface="Arial Narrow" pitchFamily="34" charset="0"/>
                <a:cs typeface="Adobe Arabic" pitchFamily="18" charset="-78"/>
              </a:rPr>
              <a:t>acts as a cushion to reduce friction between the moving parts of a joint, limiting degenerative damage. </a:t>
            </a:r>
            <a:endParaRPr lang="en-US" sz="2000" dirty="0" smtClean="0">
              <a:solidFill>
                <a:schemeClr val="tx1"/>
              </a:solidFill>
              <a:latin typeface="Arial Narrow" pitchFamily="34" charset="0"/>
              <a:cs typeface="Adobe Arabic" pitchFamily="18" charset="-78"/>
            </a:endParaRPr>
          </a:p>
          <a:p>
            <a:pPr marL="452628" lvl="2" indent="-342900" algn="just">
              <a:lnSpc>
                <a:spcPct val="80000"/>
              </a:lnSpc>
              <a:spcBef>
                <a:spcPts val="400"/>
              </a:spcBef>
              <a:buSzPct val="68000"/>
              <a:buFont typeface="Wingdings" pitchFamily="2" charset="2"/>
              <a:buChar char="q"/>
              <a:defRPr/>
            </a:pPr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  <a:cs typeface="Adobe Arabic" pitchFamily="18" charset="-78"/>
              </a:rPr>
              <a:t>There </a:t>
            </a:r>
            <a:r>
              <a:rPr lang="en-US" sz="2000" dirty="0">
                <a:solidFill>
                  <a:schemeClr val="tx1"/>
                </a:solidFill>
                <a:latin typeface="Arial Narrow" pitchFamily="34" charset="0"/>
                <a:cs typeface="Adobe Arabic" pitchFamily="18" charset="-78"/>
              </a:rPr>
              <a:t>are many bursae in the elbow, but only a few have clinical importance:</a:t>
            </a:r>
          </a:p>
          <a:p>
            <a:pPr marL="909828" lvl="3" indent="-342900" algn="just">
              <a:lnSpc>
                <a:spcPct val="80000"/>
              </a:lnSpc>
              <a:spcBef>
                <a:spcPts val="400"/>
              </a:spcBef>
              <a:buSzPct val="68000"/>
              <a:buFont typeface="Wingdings" pitchFamily="2" charset="2"/>
              <a:buChar char="q"/>
              <a:defRPr/>
            </a:pPr>
            <a:r>
              <a:rPr lang="en-US" sz="1800" dirty="0" err="1" smtClean="0">
                <a:solidFill>
                  <a:srgbClr val="00B050"/>
                </a:solidFill>
                <a:latin typeface="Arial Narrow" pitchFamily="34" charset="0"/>
                <a:cs typeface="Adobe Arabic" pitchFamily="18" charset="-78"/>
              </a:rPr>
              <a:t>Subtendinous</a:t>
            </a:r>
            <a:r>
              <a:rPr lang="en-US" sz="1800" dirty="0">
                <a:solidFill>
                  <a:schemeClr val="tx1"/>
                </a:solidFill>
                <a:latin typeface="Arial Narrow" pitchFamily="34" charset="0"/>
                <a:cs typeface="Adobe Arabic" pitchFamily="18" charset="-78"/>
              </a:rPr>
              <a:t> – between the olecranon and the tendon of the triceps </a:t>
            </a:r>
            <a:r>
              <a:rPr lang="en-US" sz="1800" dirty="0" err="1">
                <a:solidFill>
                  <a:schemeClr val="tx1"/>
                </a:solidFill>
                <a:latin typeface="Arial Narrow" pitchFamily="34" charset="0"/>
                <a:cs typeface="Adobe Arabic" pitchFamily="18" charset="-78"/>
              </a:rPr>
              <a:t>brachii</a:t>
            </a:r>
            <a:r>
              <a:rPr lang="en-US" sz="1800" dirty="0">
                <a:solidFill>
                  <a:schemeClr val="tx1"/>
                </a:solidFill>
                <a:latin typeface="Arial Narrow" pitchFamily="34" charset="0"/>
                <a:cs typeface="Adobe Arabic" pitchFamily="18" charset="-78"/>
              </a:rPr>
              <a:t>, reducing friction between the two structures during extension and flexion of the arm.</a:t>
            </a:r>
          </a:p>
          <a:p>
            <a:pPr marL="909828" lvl="3" indent="-342900" algn="just">
              <a:lnSpc>
                <a:spcPct val="80000"/>
              </a:lnSpc>
              <a:spcBef>
                <a:spcPts val="400"/>
              </a:spcBef>
              <a:buSzPct val="68000"/>
              <a:buFont typeface="Wingdings" pitchFamily="2" charset="2"/>
              <a:buChar char="q"/>
              <a:defRPr/>
            </a:pPr>
            <a:r>
              <a:rPr lang="en-US" sz="1800" dirty="0">
                <a:solidFill>
                  <a:srgbClr val="00B050"/>
                </a:solidFill>
                <a:latin typeface="Arial Narrow" pitchFamily="34" charset="0"/>
                <a:cs typeface="Adobe Arabic" pitchFamily="18" charset="-78"/>
              </a:rPr>
              <a:t>Subcutaneous (olecranon) bursa</a:t>
            </a:r>
            <a:r>
              <a:rPr lang="en-US" sz="1800" dirty="0">
                <a:solidFill>
                  <a:schemeClr val="tx1"/>
                </a:solidFill>
                <a:latin typeface="Arial Narrow" pitchFamily="34" charset="0"/>
                <a:cs typeface="Adobe Arabic" pitchFamily="18" charset="-78"/>
              </a:rPr>
              <a:t> – between the olecranon and the overlying connective tissue (implicated in olecranon bursitis).</a:t>
            </a:r>
          </a:p>
          <a:p>
            <a:pPr marL="1257300" lvl="2" indent="-342900" algn="just">
              <a:buFont typeface="Arial" pitchFamily="34" charset="0"/>
              <a:buChar char="•"/>
            </a:pPr>
            <a:endParaRPr lang="ar-SA" sz="2000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620688"/>
          </a:xfr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Bodoni MT Black" pitchFamily="18" charset="0"/>
                <a:ea typeface="+mj-ea"/>
                <a:cs typeface="+mj-cs"/>
              </a:rPr>
              <a:t>BURSAE</a:t>
            </a:r>
            <a:endParaRPr lang="en-US" sz="3200" dirty="0">
              <a:solidFill>
                <a:schemeClr val="bg2">
                  <a:lumMod val="50000"/>
                </a:schemeClr>
              </a:solidFill>
              <a:latin typeface="Bodoni MT Black" pitchFamily="18" charset="0"/>
              <a:ea typeface="+mj-ea"/>
              <a:cs typeface="+mj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004048" y="1124744"/>
            <a:ext cx="3968998" cy="3168352"/>
            <a:chOff x="4204146" y="836712"/>
            <a:chExt cx="4832350" cy="3352800"/>
          </a:xfrm>
        </p:grpSpPr>
        <p:pic>
          <p:nvPicPr>
            <p:cNvPr id="11" name="Picture 9" descr="C:\Users\user\Pictures\mnmn - Copy.jpg"/>
            <p:cNvPicPr>
              <a:picLocks noChangeAspect="1" noChangeArrowheads="1"/>
            </p:cNvPicPr>
            <p:nvPr/>
          </p:nvPicPr>
          <p:blipFill>
            <a:blip r:embed="rId3" cstate="print"/>
            <a:srcRect l="3773" t="360" r="3773" b="9526"/>
            <a:stretch>
              <a:fillRect/>
            </a:stretch>
          </p:blipFill>
          <p:spPr>
            <a:xfrm>
              <a:off x="4204146" y="836712"/>
              <a:ext cx="4832350" cy="33528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2" name="Oval 11"/>
            <p:cNvSpPr/>
            <p:nvPr/>
          </p:nvSpPr>
          <p:spPr>
            <a:xfrm>
              <a:off x="4432746" y="2055912"/>
              <a:ext cx="1066800" cy="533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432746" y="2817912"/>
              <a:ext cx="1219200" cy="533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8705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31120" y="1230642"/>
            <a:ext cx="4104456" cy="5150686"/>
          </a:xfr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109728" algn="just">
              <a:defRPr/>
            </a:pPr>
            <a:r>
              <a:rPr lang="en-US" sz="1900" b="1" dirty="0">
                <a:solidFill>
                  <a:srgbClr val="C00000"/>
                </a:solidFill>
                <a:latin typeface="Arial Narrow" pitchFamily="34" charset="0"/>
                <a:cs typeface="Adobe Arabic" pitchFamily="18" charset="-78"/>
              </a:rPr>
              <a:t>Lateral (Radial Collateral) Ligament </a:t>
            </a:r>
          </a:p>
          <a:p>
            <a:pPr marL="452628" indent="-342900" algn="just">
              <a:buFont typeface="Wingdings" pitchFamily="2" charset="2"/>
              <a:buChar char="q"/>
              <a:defRPr/>
            </a:pPr>
            <a:r>
              <a:rPr lang="en-US" sz="19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Adobe Arabic" pitchFamily="18" charset="-78"/>
              </a:rPr>
              <a:t>Triangular in shape:</a:t>
            </a:r>
          </a:p>
          <a:p>
            <a:pPr marL="452628" indent="-342900" algn="just">
              <a:buFont typeface="Wingdings" pitchFamily="2" charset="2"/>
              <a:buChar char="q"/>
              <a:defRPr/>
            </a:pPr>
            <a:r>
              <a:rPr lang="en-US" sz="1900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Adobe Arabic" pitchFamily="18" charset="-78"/>
              </a:rPr>
              <a:t>Apex </a:t>
            </a:r>
          </a:p>
          <a:p>
            <a:pPr marL="909828" lvl="1" indent="-342900" algn="just">
              <a:buFont typeface="Wingdings" pitchFamily="2" charset="2"/>
              <a:buChar char="§"/>
              <a:defRPr/>
            </a:pPr>
            <a:r>
              <a:rPr lang="en-US" sz="1900" dirty="0" smtClean="0">
                <a:solidFill>
                  <a:schemeClr val="tx1"/>
                </a:solidFill>
                <a:latin typeface="Arial Narrow" pitchFamily="34" charset="0"/>
                <a:cs typeface="Adobe Arabic" pitchFamily="18" charset="-78"/>
              </a:rPr>
              <a:t>Attached to the lateral epicondyle of humerus</a:t>
            </a:r>
          </a:p>
          <a:p>
            <a:pPr marL="452628" indent="-342900" algn="just">
              <a:buFont typeface="Wingdings" pitchFamily="2" charset="2"/>
              <a:buChar char="q"/>
              <a:defRPr/>
            </a:pPr>
            <a:r>
              <a:rPr lang="en-US" sz="1900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Adobe Arabic" pitchFamily="18" charset="-78"/>
              </a:rPr>
              <a:t>Base </a:t>
            </a:r>
          </a:p>
          <a:p>
            <a:pPr marL="909828" lvl="1" indent="-342900" algn="just">
              <a:buFont typeface="Wingdings" pitchFamily="2" charset="2"/>
              <a:buChar char="§"/>
              <a:defRPr/>
            </a:pPr>
            <a:r>
              <a:rPr lang="en-US" sz="1900" dirty="0" smtClean="0">
                <a:solidFill>
                  <a:schemeClr val="tx1"/>
                </a:solidFill>
                <a:latin typeface="Arial Narrow" pitchFamily="34" charset="0"/>
                <a:cs typeface="Adobe Arabic" pitchFamily="18" charset="-78"/>
              </a:rPr>
              <a:t>Attached </a:t>
            </a:r>
            <a:r>
              <a:rPr lang="en-US" sz="1900" dirty="0">
                <a:solidFill>
                  <a:schemeClr val="tx1"/>
                </a:solidFill>
                <a:latin typeface="Arial Narrow" pitchFamily="34" charset="0"/>
                <a:cs typeface="Adobe Arabic" pitchFamily="18" charset="-78"/>
              </a:rPr>
              <a:t>to the upper margin of annular ligament. </a:t>
            </a:r>
            <a:endParaRPr lang="en-US" sz="1900" dirty="0" smtClean="0">
              <a:solidFill>
                <a:schemeClr val="tx1"/>
              </a:solidFill>
              <a:latin typeface="Arial Narrow" pitchFamily="34" charset="0"/>
              <a:cs typeface="Adobe Arabic" pitchFamily="18" charset="-78"/>
            </a:endParaRPr>
          </a:p>
          <a:p>
            <a:pPr marL="566928" lvl="1" algn="just">
              <a:defRPr/>
            </a:pPr>
            <a:endParaRPr lang="en-US" sz="1900" dirty="0">
              <a:solidFill>
                <a:schemeClr val="tx1"/>
              </a:solidFill>
              <a:latin typeface="Arial Narrow" pitchFamily="34" charset="0"/>
              <a:cs typeface="Adobe Arabic" pitchFamily="18" charset="-78"/>
            </a:endParaRPr>
          </a:p>
          <a:p>
            <a:pPr marL="109728" lvl="1" algn="just">
              <a:defRPr/>
            </a:pPr>
            <a:r>
              <a:rPr lang="en-US" sz="1900" b="1" dirty="0">
                <a:solidFill>
                  <a:srgbClr val="C00000"/>
                </a:solidFill>
                <a:latin typeface="Arial Narrow" pitchFamily="34" charset="0"/>
                <a:cs typeface="Adobe Arabic" pitchFamily="18" charset="-78"/>
              </a:rPr>
              <a:t>Medial (Ulnar Collateral) Ligament </a:t>
            </a:r>
            <a:endParaRPr lang="en-US" sz="1900" dirty="0">
              <a:solidFill>
                <a:schemeClr val="tx1"/>
              </a:solidFill>
              <a:latin typeface="Arial Narrow" pitchFamily="34" charset="0"/>
              <a:cs typeface="Adobe Arabic" pitchFamily="18" charset="-78"/>
            </a:endParaRPr>
          </a:p>
          <a:p>
            <a:pPr marL="452628" lvl="1" indent="-342900" algn="just">
              <a:buFont typeface="Wingdings" pitchFamily="2" charset="2"/>
              <a:buChar char="q"/>
              <a:defRPr/>
            </a:pPr>
            <a:r>
              <a:rPr lang="en-US" sz="1900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Adobe Arabic" pitchFamily="18" charset="-78"/>
              </a:rPr>
              <a:t>Anterior strong cord-like </a:t>
            </a:r>
            <a:r>
              <a:rPr lang="en-US" sz="19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Adobe Arabic" pitchFamily="18" charset="-78"/>
              </a:rPr>
              <a:t>band</a:t>
            </a:r>
            <a:endParaRPr lang="en-US" sz="1900" dirty="0">
              <a:solidFill>
                <a:schemeClr val="accent6">
                  <a:lumMod val="75000"/>
                </a:schemeClr>
              </a:solidFill>
              <a:latin typeface="Arial Narrow" pitchFamily="34" charset="0"/>
              <a:cs typeface="Adobe Arabic" pitchFamily="18" charset="-78"/>
            </a:endParaRPr>
          </a:p>
          <a:p>
            <a:pPr marL="909828" lvl="1" indent="-342900" algn="just">
              <a:buFont typeface="Arial" pitchFamily="34" charset="0"/>
              <a:buChar char="•"/>
              <a:defRPr/>
            </a:pPr>
            <a:r>
              <a:rPr lang="en-US" sz="1900" dirty="0">
                <a:solidFill>
                  <a:schemeClr val="tx1"/>
                </a:solidFill>
                <a:latin typeface="Arial Narrow" pitchFamily="34" charset="0"/>
                <a:cs typeface="Adobe Arabic" pitchFamily="18" charset="-78"/>
              </a:rPr>
              <a:t>Between medial epicondyle and the coronoid process of ulna</a:t>
            </a:r>
          </a:p>
          <a:p>
            <a:pPr marL="452628" lvl="1" indent="-342900" algn="just">
              <a:buFont typeface="Wingdings" pitchFamily="2" charset="2"/>
              <a:buChar char="q"/>
              <a:defRPr/>
            </a:pPr>
            <a:r>
              <a:rPr lang="en-US" sz="1900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Adobe Arabic" pitchFamily="18" charset="-78"/>
              </a:rPr>
              <a:t>Posterior weaker fan-like </a:t>
            </a:r>
            <a:r>
              <a:rPr lang="en-US" sz="19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Adobe Arabic" pitchFamily="18" charset="-78"/>
              </a:rPr>
              <a:t>band</a:t>
            </a:r>
            <a:endParaRPr lang="en-US" sz="1900" dirty="0">
              <a:solidFill>
                <a:schemeClr val="accent6">
                  <a:lumMod val="75000"/>
                </a:schemeClr>
              </a:solidFill>
              <a:latin typeface="Arial Narrow" pitchFamily="34" charset="0"/>
              <a:cs typeface="Adobe Arabic" pitchFamily="18" charset="-78"/>
            </a:endParaRPr>
          </a:p>
          <a:p>
            <a:pPr marL="800100" lvl="2" indent="-342900" algn="just" eaLnBrk="0" hangingPunct="0">
              <a:buFont typeface="Arial" pitchFamily="34" charset="0"/>
              <a:buChar char="•"/>
              <a:defRPr/>
            </a:pPr>
            <a:r>
              <a:rPr lang="en-US" sz="1900" dirty="0">
                <a:solidFill>
                  <a:schemeClr val="tx1"/>
                </a:solidFill>
                <a:latin typeface="Arial Narrow" pitchFamily="34" charset="0"/>
                <a:cs typeface="Adobe Arabic" pitchFamily="18" charset="-78"/>
              </a:rPr>
              <a:t>Between medial epicondyle and the olecranon process of ulna</a:t>
            </a:r>
          </a:p>
          <a:p>
            <a:pPr marL="452628" lvl="1" indent="-342900" algn="just">
              <a:buFont typeface="Wingdings" pitchFamily="2" charset="2"/>
              <a:buChar char="q"/>
              <a:defRPr/>
            </a:pPr>
            <a:r>
              <a:rPr lang="en-US" sz="1900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Adobe Arabic" pitchFamily="18" charset="-78"/>
              </a:rPr>
              <a:t>Transverse </a:t>
            </a:r>
            <a:r>
              <a:rPr lang="en-US" sz="19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Adobe Arabic" pitchFamily="18" charset="-78"/>
              </a:rPr>
              <a:t>band</a:t>
            </a:r>
            <a:endParaRPr lang="en-US" sz="1900" dirty="0">
              <a:solidFill>
                <a:schemeClr val="accent6">
                  <a:lumMod val="75000"/>
                </a:schemeClr>
              </a:solidFill>
              <a:latin typeface="Arial Narrow" pitchFamily="34" charset="0"/>
              <a:cs typeface="Adobe Arabic" pitchFamily="18" charset="-78"/>
            </a:endParaRPr>
          </a:p>
          <a:p>
            <a:pPr marL="800100" lvl="2" indent="-342900" algn="just" eaLnBrk="0" hangingPunct="0">
              <a:buFont typeface="Arial" pitchFamily="34" charset="0"/>
              <a:buChar char="•"/>
              <a:defRPr/>
            </a:pPr>
            <a:r>
              <a:rPr lang="en-US" sz="1900" dirty="0">
                <a:solidFill>
                  <a:schemeClr val="tx1"/>
                </a:solidFill>
                <a:latin typeface="Arial Narrow" pitchFamily="34" charset="0"/>
                <a:cs typeface="Adobe Arabic" pitchFamily="18" charset="-78"/>
              </a:rPr>
              <a:t>Passes between the anterior and posterior bands</a:t>
            </a:r>
          </a:p>
          <a:p>
            <a:pPr marL="909828" lvl="1" indent="-342900" algn="just">
              <a:buFont typeface="Wingdings" pitchFamily="2" charset="2"/>
              <a:buChar char="§"/>
              <a:defRPr/>
            </a:pPr>
            <a:endParaRPr lang="en-US" sz="1800" dirty="0">
              <a:solidFill>
                <a:schemeClr val="tx1"/>
              </a:solidFill>
              <a:latin typeface="Arial Narrow" pitchFamily="34" charset="0"/>
              <a:cs typeface="Adobe Arabic" pitchFamily="18" charset="-78"/>
            </a:endParaRPr>
          </a:p>
          <a:p>
            <a:pPr marL="800100" lvl="2" indent="-342900" algn="just">
              <a:buFont typeface="Wingdings" pitchFamily="2" charset="2"/>
              <a:buChar char="q"/>
            </a:pP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Arial Narrow" pitchFamily="34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endParaRPr lang="en-US" sz="2000" dirty="0">
              <a:solidFill>
                <a:srgbClr val="0033CC"/>
              </a:solidFill>
              <a:latin typeface="Arial Narrow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72008"/>
            <a:ext cx="9144000" cy="620688"/>
          </a:xfr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Bodoni MT Black" pitchFamily="18" charset="0"/>
                <a:ea typeface="+mj-ea"/>
                <a:cs typeface="+mj-cs"/>
              </a:rPr>
              <a:t>LIGAMENTS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049144" y="1241875"/>
            <a:ext cx="3816424" cy="2736303"/>
            <a:chOff x="4355976" y="1628801"/>
            <a:chExt cx="4680520" cy="3344465"/>
          </a:xfrm>
        </p:grpSpPr>
        <p:pic>
          <p:nvPicPr>
            <p:cNvPr id="10" name="Picture 5" descr="C:\Users\user\Pictures\...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4355976" y="1628801"/>
              <a:ext cx="4680520" cy="334446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6" name="Rectangle 5"/>
            <p:cNvSpPr/>
            <p:nvPr/>
          </p:nvSpPr>
          <p:spPr>
            <a:xfrm>
              <a:off x="4644008" y="4581128"/>
              <a:ext cx="1512168" cy="369332"/>
            </a:xfrm>
            <a:prstGeom prst="rect">
              <a:avLst/>
            </a:prstGeom>
            <a:ln w="28575">
              <a:solidFill>
                <a:srgbClr val="C00000"/>
              </a:solidFill>
            </a:ln>
          </p:spPr>
          <p:txBody>
            <a:bodyPr wrap="square">
              <a:spAutoFit/>
            </a:bodyPr>
            <a:lstStyle/>
            <a:p>
              <a:endParaRPr lang="ar-SA" dirty="0"/>
            </a:p>
          </p:txBody>
        </p:sp>
      </p:grpSp>
      <p:pic>
        <p:nvPicPr>
          <p:cNvPr id="9" name="Picture 4" descr="C:\Users\user\Pictures\ff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8134" y="4178483"/>
            <a:ext cx="4170370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47022" y="1196752"/>
            <a:ext cx="4785018" cy="5184576"/>
          </a:xfr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2628" indent="-342900" algn="just">
              <a:buFont typeface="Wingdings" pitchFamily="2" charset="2"/>
              <a:buChar char="q"/>
              <a:defRPr/>
            </a:pPr>
            <a:r>
              <a:rPr lang="en-US" sz="2000" dirty="0">
                <a:solidFill>
                  <a:srgbClr val="C00000"/>
                </a:solidFill>
                <a:latin typeface="Arial Narrow" pitchFamily="34" charset="0"/>
                <a:cs typeface="Adobe Arabic" pitchFamily="18" charset="-78"/>
              </a:rPr>
              <a:t>Flexion </a:t>
            </a:r>
          </a:p>
          <a:p>
            <a:pPr marL="909828" lvl="1" indent="-342900" algn="just">
              <a:buFont typeface="Arial" pitchFamily="34" charset="0"/>
              <a:buChar char="•"/>
              <a:defRPr/>
            </a:pPr>
            <a:r>
              <a:rPr lang="en-US" sz="2000" dirty="0">
                <a:latin typeface="Arial Narrow" pitchFamily="34" charset="0"/>
                <a:cs typeface="Adobe Arabic" pitchFamily="18" charset="-78"/>
              </a:rPr>
              <a:t>Is limited by the anterior surfaces of the forearm and arm coming into contact. </a:t>
            </a:r>
          </a:p>
          <a:p>
            <a:pPr marL="452628" lvl="1" indent="-342900" algn="just">
              <a:buFont typeface="Wingdings" pitchFamily="2" charset="2"/>
              <a:buChar char="q"/>
              <a:defRPr/>
            </a:pPr>
            <a:r>
              <a:rPr lang="en-US" sz="2000" dirty="0">
                <a:solidFill>
                  <a:srgbClr val="C00000"/>
                </a:solidFill>
                <a:latin typeface="Arial Narrow" pitchFamily="34" charset="0"/>
                <a:cs typeface="Adobe Arabic" pitchFamily="18" charset="-78"/>
              </a:rPr>
              <a:t>Extension </a:t>
            </a:r>
          </a:p>
          <a:p>
            <a:pPr marL="909828" lvl="1" indent="-342900" algn="just">
              <a:buFont typeface="Arial" pitchFamily="34" charset="0"/>
              <a:buChar char="•"/>
              <a:defRPr/>
            </a:pPr>
            <a:r>
              <a:rPr lang="en-US" sz="2000" dirty="0">
                <a:latin typeface="Arial Narrow" pitchFamily="34" charset="0"/>
                <a:cs typeface="Adobe Arabic" pitchFamily="18" charset="-78"/>
              </a:rPr>
              <a:t>Is limited by the tension of the anterior ligament and the </a:t>
            </a:r>
            <a:r>
              <a:rPr lang="en-US" sz="2000" dirty="0" err="1">
                <a:latin typeface="Arial Narrow" pitchFamily="34" charset="0"/>
                <a:cs typeface="Adobe Arabic" pitchFamily="18" charset="-78"/>
              </a:rPr>
              <a:t>brachialis</a:t>
            </a:r>
            <a:r>
              <a:rPr lang="en-US" sz="2000" dirty="0">
                <a:latin typeface="Arial Narrow" pitchFamily="34" charset="0"/>
                <a:cs typeface="Adobe Arabic" pitchFamily="18" charset="-78"/>
              </a:rPr>
              <a:t> muscle. </a:t>
            </a:r>
          </a:p>
          <a:p>
            <a:pPr marL="452628" lvl="1" indent="-342900" algn="just">
              <a:buFont typeface="Wingdings" pitchFamily="2" charset="2"/>
              <a:buChar char="q"/>
              <a:defRPr/>
            </a:pPr>
            <a:r>
              <a:rPr lang="en-US" sz="2000" dirty="0">
                <a:solidFill>
                  <a:srgbClr val="C00000"/>
                </a:solidFill>
                <a:latin typeface="Arial Narrow" pitchFamily="34" charset="0"/>
                <a:cs typeface="Adobe Arabic" pitchFamily="18" charset="-78"/>
              </a:rPr>
              <a:t>The joint is supplied by branches from the:</a:t>
            </a:r>
          </a:p>
          <a:p>
            <a:pPr marL="909828" lvl="1" indent="-342900" algn="just">
              <a:buFont typeface="Arial" pitchFamily="34" charset="0"/>
              <a:buChar char="•"/>
              <a:defRPr/>
            </a:pPr>
            <a:r>
              <a:rPr lang="en-US" sz="2000" dirty="0">
                <a:latin typeface="Arial Narrow" pitchFamily="34" charset="0"/>
                <a:cs typeface="Adobe Arabic" pitchFamily="18" charset="-78"/>
              </a:rPr>
              <a:t>Median</a:t>
            </a:r>
          </a:p>
          <a:p>
            <a:pPr marL="909828" lvl="1" indent="-342900" algn="just">
              <a:buFont typeface="Arial" pitchFamily="34" charset="0"/>
              <a:buChar char="•"/>
              <a:defRPr/>
            </a:pPr>
            <a:r>
              <a:rPr lang="en-US" sz="2000" dirty="0">
                <a:latin typeface="Arial Narrow" pitchFamily="34" charset="0"/>
                <a:cs typeface="Adobe Arabic" pitchFamily="18" charset="-78"/>
              </a:rPr>
              <a:t>Ulnar</a:t>
            </a:r>
          </a:p>
          <a:p>
            <a:pPr marL="909828" lvl="1" indent="-342900" algn="just">
              <a:buFont typeface="Arial" pitchFamily="34" charset="0"/>
              <a:buChar char="•"/>
              <a:defRPr/>
            </a:pPr>
            <a:r>
              <a:rPr lang="en-US" sz="2000" dirty="0">
                <a:latin typeface="Arial Narrow" pitchFamily="34" charset="0"/>
                <a:cs typeface="Adobe Arabic" pitchFamily="18" charset="-78"/>
              </a:rPr>
              <a:t>Musculocutaneous</a:t>
            </a:r>
          </a:p>
          <a:p>
            <a:pPr marL="909828" lvl="1" indent="-342900" algn="just">
              <a:buFont typeface="Arial" pitchFamily="34" charset="0"/>
              <a:buChar char="•"/>
              <a:defRPr/>
            </a:pPr>
            <a:r>
              <a:rPr lang="en-US" sz="2000" dirty="0">
                <a:latin typeface="Arial Narrow" pitchFamily="34" charset="0"/>
                <a:cs typeface="Adobe Arabic" pitchFamily="18" charset="-78"/>
              </a:rPr>
              <a:t>Radial nerves</a:t>
            </a:r>
          </a:p>
          <a:p>
            <a:pPr marL="365760" indent="-256032" algn="just">
              <a:defRPr/>
            </a:pPr>
            <a:endParaRPr lang="en-US" sz="2000" dirty="0" smtClean="0">
              <a:latin typeface="Arial Narrow" pitchFamily="34" charset="0"/>
            </a:endParaRPr>
          </a:p>
          <a:p>
            <a:pPr lvl="2" algn="just"/>
            <a:endParaRPr lang="en-US" sz="2000" dirty="0" smtClean="0">
              <a:solidFill>
                <a:srgbClr val="C00000"/>
              </a:solidFill>
              <a:latin typeface="Arial Narrow" pitchFamily="34" charset="0"/>
            </a:endParaRPr>
          </a:p>
          <a:p>
            <a:pPr lvl="2" algn="just">
              <a:buFont typeface="Wingdings" pitchFamily="2" charset="2"/>
              <a:buChar char="ü"/>
            </a:pPr>
            <a:endParaRPr lang="en-US" sz="2000" dirty="0" smtClean="0">
              <a:solidFill>
                <a:srgbClr val="C00000"/>
              </a:solidFill>
              <a:latin typeface="Arial Narrow" pitchFamily="34" charset="0"/>
            </a:endParaRPr>
          </a:p>
          <a:p>
            <a:pPr algn="just"/>
            <a:endParaRPr lang="en-US" sz="2000" dirty="0">
              <a:solidFill>
                <a:srgbClr val="0033CC"/>
              </a:solidFill>
              <a:latin typeface="Arial Narrow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72008"/>
            <a:ext cx="9144000" cy="620688"/>
          </a:xfr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Bodoni MT Black" pitchFamily="18" charset="0"/>
                <a:ea typeface="+mj-ea"/>
                <a:cs typeface="+mj-cs"/>
              </a:rPr>
              <a:t>MOVEMENTS</a:t>
            </a:r>
          </a:p>
        </p:txBody>
      </p:sp>
      <p:pic>
        <p:nvPicPr>
          <p:cNvPr id="6" name="Picture 7" descr="C:\Documents and Settings\Free User\My Documents\My Pictures\img24.png"/>
          <p:cNvPicPr>
            <a:picLocks noChangeAspect="1" noChangeArrowheads="1"/>
          </p:cNvPicPr>
          <p:nvPr/>
        </p:nvPicPr>
        <p:blipFill>
          <a:blip r:embed="rId3" cstate="print"/>
          <a:srcRect l="30190" t="25157" r="24529" b="2390"/>
          <a:stretch>
            <a:fillRect/>
          </a:stretch>
        </p:blipFill>
        <p:spPr bwMode="auto">
          <a:xfrm>
            <a:off x="5069904" y="1067544"/>
            <a:ext cx="4038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http://resources.yesican-science.ca/red_rover/images/arm6.png"/>
          <p:cNvPicPr>
            <a:picLocks noChangeAspect="1" noChangeArrowheads="1"/>
          </p:cNvPicPr>
          <p:nvPr/>
        </p:nvPicPr>
        <p:blipFill>
          <a:blip r:embed="rId4" cstate="print"/>
          <a:srcRect t="21053"/>
          <a:stretch>
            <a:fillRect/>
          </a:stretch>
        </p:blipFill>
        <p:spPr bwMode="auto">
          <a:xfrm>
            <a:off x="5148064" y="4797152"/>
            <a:ext cx="3744416" cy="1474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79512" y="908720"/>
            <a:ext cx="5505098" cy="5040560"/>
          </a:xfr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 algn="just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000" dirty="0">
                <a:solidFill>
                  <a:srgbClr val="C00000"/>
                </a:solidFill>
                <a:latin typeface="Arial Narrow" pitchFamily="34" charset="0"/>
                <a:cs typeface="Adobe Arabic" pitchFamily="18" charset="-78"/>
              </a:rPr>
              <a:t> Angle </a:t>
            </a:r>
          </a:p>
          <a:p>
            <a:pPr marL="909828" lvl="1" indent="-342900" algn="just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000" dirty="0" smtClean="0">
                <a:latin typeface="Arial Narrow" pitchFamily="34" charset="0"/>
                <a:cs typeface="Adobe Arabic" pitchFamily="18" charset="-78"/>
              </a:rPr>
              <a:t>Between </a:t>
            </a:r>
            <a:r>
              <a:rPr lang="en-US" sz="2000" dirty="0">
                <a:latin typeface="Arial Narrow" pitchFamily="34" charset="0"/>
                <a:cs typeface="Adobe Arabic" pitchFamily="18" charset="-78"/>
              </a:rPr>
              <a:t>the long axis of the extended forearm and the long axis of the arm</a:t>
            </a:r>
          </a:p>
          <a:p>
            <a:pPr marL="342900" indent="-342900" algn="just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000" dirty="0">
                <a:solidFill>
                  <a:srgbClr val="C00000"/>
                </a:solidFill>
                <a:latin typeface="Arial Narrow" pitchFamily="34" charset="0"/>
                <a:cs typeface="Adobe Arabic" pitchFamily="18" charset="-78"/>
              </a:rPr>
              <a:t> Opens </a:t>
            </a:r>
          </a:p>
          <a:p>
            <a:pPr marL="909828" lvl="1" indent="-342900" algn="just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000" dirty="0">
                <a:latin typeface="Arial Narrow" pitchFamily="34" charset="0"/>
                <a:cs typeface="Adobe Arabic" pitchFamily="18" charset="-78"/>
              </a:rPr>
              <a:t>Laterally</a:t>
            </a:r>
          </a:p>
          <a:p>
            <a:pPr marL="342900" indent="-342900" algn="just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000" dirty="0">
                <a:solidFill>
                  <a:srgbClr val="C00000"/>
                </a:solidFill>
                <a:latin typeface="Arial Narrow" pitchFamily="34" charset="0"/>
                <a:cs typeface="Adobe Arabic" pitchFamily="18" charset="-78"/>
              </a:rPr>
              <a:t> About </a:t>
            </a:r>
          </a:p>
          <a:p>
            <a:pPr marL="909828" lvl="1" indent="-342900" algn="just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000" dirty="0">
                <a:latin typeface="Arial Narrow" pitchFamily="34" charset="0"/>
                <a:cs typeface="Adobe Arabic" pitchFamily="18" charset="-78"/>
              </a:rPr>
              <a:t>170 degrees in male and 167 degrees in females</a:t>
            </a:r>
          </a:p>
          <a:p>
            <a:pPr marL="342900" indent="-342900" algn="just"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zh-CN" sz="2000" dirty="0">
                <a:solidFill>
                  <a:srgbClr val="C00000"/>
                </a:solidFill>
                <a:latin typeface="Arial Narrow" pitchFamily="34" charset="0"/>
                <a:cs typeface="Adobe Arabic" pitchFamily="18" charset="-78"/>
              </a:rPr>
              <a:t> Disappears </a:t>
            </a:r>
          </a:p>
          <a:p>
            <a:pPr marL="909828" lvl="1" indent="-342900" algn="just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altLang="zh-CN" sz="2000" dirty="0">
                <a:latin typeface="Arial Narrow" pitchFamily="34" charset="0"/>
                <a:cs typeface="Adobe Arabic" pitchFamily="18" charset="-78"/>
              </a:rPr>
              <a:t>When the elbow joint is flexed</a:t>
            </a:r>
          </a:p>
          <a:p>
            <a:pPr marL="342900" indent="-342900" algn="just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000" dirty="0">
                <a:solidFill>
                  <a:srgbClr val="C00000"/>
                </a:solidFill>
                <a:latin typeface="Arial Narrow" pitchFamily="34" charset="0"/>
                <a:cs typeface="Adobe Arabic" pitchFamily="18" charset="-78"/>
              </a:rPr>
              <a:t> Permits </a:t>
            </a:r>
          </a:p>
          <a:p>
            <a:pPr marL="909828" lvl="1" indent="-342900" algn="just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000" dirty="0">
                <a:latin typeface="Arial Narrow" pitchFamily="34" charset="0"/>
                <a:cs typeface="Adobe Arabic" pitchFamily="18" charset="-78"/>
              </a:rPr>
              <a:t>The forearms to clear the hips in swinging movements during walking, and is important when carrying objects</a:t>
            </a:r>
          </a:p>
          <a:p>
            <a:pPr lvl="2" algn="just">
              <a:buFont typeface="Wingdings" pitchFamily="2" charset="2"/>
              <a:buChar char="Ø"/>
            </a:pPr>
            <a:endParaRPr lang="en-US" sz="2000" dirty="0" smtClean="0">
              <a:solidFill>
                <a:srgbClr val="C00000"/>
              </a:solidFill>
              <a:latin typeface="Arial Narrow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000" dirty="0">
              <a:solidFill>
                <a:srgbClr val="0033CC"/>
              </a:solidFill>
              <a:latin typeface="Arial Narrow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72008"/>
            <a:ext cx="9144000" cy="620688"/>
          </a:xfr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altLang="zh-CN" sz="4000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  <a:t/>
            </a:r>
            <a:br>
              <a:rPr lang="en-US" altLang="zh-CN" sz="4000" dirty="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doni MT Black" pitchFamily="18" charset="0"/>
                <a:ea typeface="+mj-ea"/>
                <a:cs typeface="+mj-cs"/>
              </a:rPr>
            </a:br>
            <a:r>
              <a:rPr lang="en-US" altLang="zh-CN" sz="3200" dirty="0">
                <a:solidFill>
                  <a:schemeClr val="bg2">
                    <a:lumMod val="50000"/>
                  </a:schemeClr>
                </a:solidFill>
                <a:latin typeface="Bodoni MT Black" pitchFamily="18" charset="0"/>
                <a:ea typeface="+mj-ea"/>
                <a:cs typeface="+mj-cs"/>
              </a:rPr>
              <a:t>CARRYING ANGLE</a:t>
            </a:r>
            <a:endParaRPr lang="en-US" sz="3200" dirty="0">
              <a:solidFill>
                <a:schemeClr val="bg2">
                  <a:lumMod val="50000"/>
                </a:schemeClr>
              </a:solidFill>
              <a:latin typeface="Bodoni MT Black" pitchFamily="18" charset="0"/>
              <a:ea typeface="+mj-ea"/>
              <a:cs typeface="+mj-cs"/>
            </a:endParaRPr>
          </a:p>
        </p:txBody>
      </p:sp>
      <p:pic>
        <p:nvPicPr>
          <p:cNvPr id="6" name="Picture 19" descr="上肢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868144" y="908720"/>
            <a:ext cx="2819400" cy="5043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Line 4"/>
          <p:cNvSpPr>
            <a:spLocks noChangeShapeType="1"/>
          </p:cNvSpPr>
          <p:nvPr/>
        </p:nvSpPr>
        <p:spPr bwMode="auto">
          <a:xfrm flipH="1">
            <a:off x="7011144" y="908720"/>
            <a:ext cx="685800" cy="4876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>
            <a:off x="6401544" y="2813720"/>
            <a:ext cx="1360488" cy="2743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11" name="Arc 6"/>
          <p:cNvSpPr>
            <a:spLocks/>
          </p:cNvSpPr>
          <p:nvPr/>
        </p:nvSpPr>
        <p:spPr bwMode="auto">
          <a:xfrm flipH="1">
            <a:off x="6782544" y="2966120"/>
            <a:ext cx="625475" cy="1436688"/>
          </a:xfrm>
          <a:custGeom>
            <a:avLst/>
            <a:gdLst>
              <a:gd name="T0" fmla="*/ 0 w 23355"/>
              <a:gd name="T1" fmla="*/ 2147483647 h 39162"/>
              <a:gd name="T2" fmla="*/ 2147483647 w 23355"/>
              <a:gd name="T3" fmla="*/ 2147483647 h 39162"/>
              <a:gd name="T4" fmla="*/ 2147483647 w 23355"/>
              <a:gd name="T5" fmla="*/ 2147483647 h 39162"/>
              <a:gd name="T6" fmla="*/ 0 60000 65536"/>
              <a:gd name="T7" fmla="*/ 0 60000 65536"/>
              <a:gd name="T8" fmla="*/ 0 60000 65536"/>
              <a:gd name="T9" fmla="*/ 0 w 23355"/>
              <a:gd name="T10" fmla="*/ 0 h 39162"/>
              <a:gd name="T11" fmla="*/ 23355 w 23355"/>
              <a:gd name="T12" fmla="*/ 39162 h 391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355" h="39162" fill="none" extrusionOk="0">
                <a:moveTo>
                  <a:pt x="0" y="71"/>
                </a:moveTo>
                <a:cubicBezTo>
                  <a:pt x="583" y="23"/>
                  <a:pt x="1169" y="-1"/>
                  <a:pt x="1755" y="0"/>
                </a:cubicBezTo>
                <a:cubicBezTo>
                  <a:pt x="13684" y="0"/>
                  <a:pt x="23355" y="9670"/>
                  <a:pt x="23355" y="21600"/>
                </a:cubicBezTo>
                <a:cubicBezTo>
                  <a:pt x="23355" y="28566"/>
                  <a:pt x="19994" y="35105"/>
                  <a:pt x="14330" y="39161"/>
                </a:cubicBezTo>
              </a:path>
              <a:path w="23355" h="39162" stroke="0" extrusionOk="0">
                <a:moveTo>
                  <a:pt x="0" y="71"/>
                </a:moveTo>
                <a:cubicBezTo>
                  <a:pt x="583" y="23"/>
                  <a:pt x="1169" y="-1"/>
                  <a:pt x="1755" y="0"/>
                </a:cubicBezTo>
                <a:cubicBezTo>
                  <a:pt x="13684" y="0"/>
                  <a:pt x="23355" y="9670"/>
                  <a:pt x="23355" y="21600"/>
                </a:cubicBezTo>
                <a:cubicBezTo>
                  <a:pt x="23355" y="28566"/>
                  <a:pt x="19994" y="35105"/>
                  <a:pt x="14330" y="39161"/>
                </a:cubicBezTo>
                <a:lnTo>
                  <a:pt x="1755" y="21600"/>
                </a:lnTo>
                <a:close/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5868144" y="2661320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/>
              <a:t>165</a:t>
            </a:r>
            <a:r>
              <a:rPr lang="en-US" altLang="zh-CN" b="1" baseline="30000"/>
              <a:t>0</a:t>
            </a:r>
            <a:r>
              <a:rPr lang="en-US" altLang="zh-CN" b="1"/>
              <a:t>-170</a:t>
            </a:r>
            <a:r>
              <a:rPr lang="en-US" altLang="zh-CN" b="1" baseline="30000"/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" y="1066800"/>
            <a:ext cx="3991744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sz="2000" spc="30" dirty="0" smtClean="0">
                <a:latin typeface="Arial Narrow" pitchFamily="34" charset="0"/>
              </a:rPr>
              <a:t>The </a:t>
            </a:r>
            <a:r>
              <a:rPr lang="en-US" sz="2000" spc="30" dirty="0">
                <a:latin typeface="Arial Narrow" pitchFamily="34" charset="0"/>
              </a:rPr>
              <a:t>arterial supply to the elbow joint is from the cubital anastomosis, which includes </a:t>
            </a:r>
            <a:r>
              <a:rPr lang="en-US" sz="2000" spc="30" dirty="0">
                <a:solidFill>
                  <a:srgbClr val="FF0000"/>
                </a:solidFill>
                <a:latin typeface="Arial Narrow" pitchFamily="34" charset="0"/>
              </a:rPr>
              <a:t>recurrent and collateral branches</a:t>
            </a:r>
            <a:r>
              <a:rPr lang="en-US" sz="2000" spc="30" dirty="0">
                <a:latin typeface="Arial Narrow" pitchFamily="34" charset="0"/>
              </a:rPr>
              <a:t> from </a:t>
            </a:r>
            <a:r>
              <a:rPr lang="en-US" sz="2000" spc="30" dirty="0" smtClean="0">
                <a:latin typeface="Arial Narrow" pitchFamily="34" charset="0"/>
              </a:rPr>
              <a:t>the</a:t>
            </a:r>
            <a:r>
              <a:rPr lang="en-US" sz="2000" spc="30" dirty="0">
                <a:latin typeface="Arial Narrow" pitchFamily="34" charset="0"/>
              </a:rPr>
              <a:t> </a:t>
            </a:r>
            <a:r>
              <a:rPr lang="en-US" sz="2000" spc="30" dirty="0">
                <a:solidFill>
                  <a:srgbClr val="C00000"/>
                </a:solidFill>
                <a:latin typeface="Arial Narrow" pitchFamily="34" charset="0"/>
              </a:rPr>
              <a:t>deep brachial arteries</a:t>
            </a:r>
            <a:r>
              <a:rPr lang="en-US" sz="2000" spc="30" dirty="0">
                <a:latin typeface="Arial Narrow" pitchFamily="34" charset="0"/>
              </a:rPr>
              <a:t>.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sz="2000" spc="30" dirty="0">
              <a:solidFill>
                <a:srgbClr val="313A4F"/>
              </a:solidFill>
              <a:latin typeface="Arial Narrow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0"/>
            <a:ext cx="9372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/>
          <a:p>
            <a:pPr marL="0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Bodoni MT Black" pitchFamily="18" charset="0"/>
                <a:ea typeface="+mj-ea"/>
                <a:cs typeface="+mj-cs"/>
              </a:rPr>
              <a:t>BLOOD </a:t>
            </a: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Bodoni MT Black" pitchFamily="18" charset="0"/>
                <a:ea typeface="+mj-ea"/>
                <a:cs typeface="+mj-cs"/>
              </a:rPr>
              <a:t>SUPPLY</a:t>
            </a:r>
            <a:endParaRPr lang="en-US" sz="3200" b="1" dirty="0">
              <a:solidFill>
                <a:schemeClr val="bg2">
                  <a:lumMod val="50000"/>
                </a:schemeClr>
              </a:solidFill>
              <a:latin typeface="Bodoni MT Black" pitchFamily="18" charset="0"/>
              <a:ea typeface="+mj-ea"/>
              <a:cs typeface="+mj-cs"/>
            </a:endParaRPr>
          </a:p>
        </p:txBody>
      </p:sp>
      <p:sp>
        <p:nvSpPr>
          <p:cNvPr id="41986" name="AutoShape 2" descr="http://upload.wikimedia.org/wikipedia/commons/e/e5/Diagram_of_the_human_heart_(cropped).svg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41988" name="AutoShape 4" descr="http://upload.wikimedia.org/wikipedia/commons/e/e5/Diagram_of_the_human_heart_(cropped).svg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41990" name="AutoShape 6" descr="http://upload.wikimedia.org/wikipedia/commons/e/e5/Diagram_of_the_human_heart_(cropped).svg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41992" name="AutoShape 8" descr="http://upload.wikimedia.org/wikipedia/commons/e/e5/Diagram_of_the_human_heart_(cropped).svg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7170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066799"/>
            <a:ext cx="4152156" cy="434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37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" y="1066800"/>
            <a:ext cx="528788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sz="2000" spc="30" dirty="0" smtClean="0">
                <a:latin typeface="Arial Narrow" pitchFamily="34" charset="0"/>
              </a:rPr>
              <a:t>The innervation is </a:t>
            </a:r>
            <a:r>
              <a:rPr lang="en-US" sz="2000" spc="30" dirty="0">
                <a:latin typeface="Arial Narrow" pitchFamily="34" charset="0"/>
              </a:rPr>
              <a:t>provided by the </a:t>
            </a:r>
            <a:r>
              <a:rPr lang="en-US" sz="2000" spc="30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median</a:t>
            </a:r>
            <a:r>
              <a:rPr lang="en-US" sz="2000" spc="30" dirty="0">
                <a:latin typeface="Arial Narrow" pitchFamily="34" charset="0"/>
              </a:rPr>
              <a:t>, </a:t>
            </a:r>
            <a:r>
              <a:rPr lang="en-US" sz="2000" spc="30" dirty="0" err="1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musculocutaneous</a:t>
            </a:r>
            <a:r>
              <a:rPr lang="en-US" sz="2000" spc="30" dirty="0">
                <a:latin typeface="Arial Narrow" pitchFamily="34" charset="0"/>
              </a:rPr>
              <a:t> and </a:t>
            </a:r>
            <a:r>
              <a:rPr lang="en-US" sz="2000" spc="30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radial</a:t>
            </a:r>
            <a:r>
              <a:rPr lang="en-US" sz="2000" spc="30" dirty="0">
                <a:latin typeface="Arial Narrow" pitchFamily="34" charset="0"/>
              </a:rPr>
              <a:t> </a:t>
            </a:r>
            <a:r>
              <a:rPr lang="en-US" sz="2000" spc="30" dirty="0" smtClean="0">
                <a:latin typeface="Arial Narrow" pitchFamily="34" charset="0"/>
              </a:rPr>
              <a:t>nerves </a:t>
            </a:r>
            <a:r>
              <a:rPr lang="en-US" sz="2000" spc="30" dirty="0">
                <a:latin typeface="Arial Narrow" pitchFamily="34" charset="0"/>
              </a:rPr>
              <a:t>anteriorly, and the </a:t>
            </a:r>
            <a:r>
              <a:rPr lang="en-US" sz="2000" spc="30" dirty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ulnar</a:t>
            </a:r>
            <a:r>
              <a:rPr lang="en-US" sz="2000" spc="30" dirty="0">
                <a:latin typeface="Arial Narrow" pitchFamily="34" charset="0"/>
              </a:rPr>
              <a:t> nerve posteriorly</a:t>
            </a:r>
            <a:r>
              <a:rPr lang="en-US" sz="2000" spc="30" dirty="0" smtClean="0">
                <a:latin typeface="Arial Narrow" pitchFamily="34" charset="0"/>
              </a:rPr>
              <a:t>.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endParaRPr lang="en-US" sz="2000" spc="30" dirty="0">
              <a:latin typeface="Arial Narrow" pitchFamily="34" charset="0"/>
            </a:endParaRPr>
          </a:p>
          <a:p>
            <a:r>
              <a:rPr lang="en-US" sz="2000" dirty="0"/>
              <a:t/>
            </a:r>
            <a:br>
              <a:rPr lang="en-US" sz="2000" dirty="0"/>
            </a:br>
            <a:endParaRPr lang="en-US" sz="2000" spc="30" dirty="0" smtClean="0">
              <a:latin typeface="Arial Narrow" pitchFamily="34" charset="0"/>
            </a:endParaRP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sz="2000" spc="30" dirty="0">
              <a:solidFill>
                <a:srgbClr val="313A4F"/>
              </a:solidFill>
              <a:latin typeface="Arial Narrow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0"/>
            <a:ext cx="9372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/>
          <a:p>
            <a:pPr marL="0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Bodoni MT Black" pitchFamily="18" charset="0"/>
                <a:ea typeface="+mj-ea"/>
                <a:cs typeface="+mj-cs"/>
              </a:rPr>
              <a:t>INNERVATION</a:t>
            </a:r>
            <a:endParaRPr lang="en-US" sz="3200" b="1" dirty="0">
              <a:solidFill>
                <a:schemeClr val="bg2">
                  <a:lumMod val="50000"/>
                </a:schemeClr>
              </a:solidFill>
              <a:latin typeface="Bodoni MT Black" pitchFamily="18" charset="0"/>
              <a:ea typeface="+mj-ea"/>
              <a:cs typeface="+mj-cs"/>
            </a:endParaRPr>
          </a:p>
        </p:txBody>
      </p:sp>
      <p:sp>
        <p:nvSpPr>
          <p:cNvPr id="41986" name="AutoShape 2" descr="http://upload.wikimedia.org/wikipedia/commons/e/e5/Diagram_of_the_human_heart_(cropped).svg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41988" name="AutoShape 4" descr="http://upload.wikimedia.org/wikipedia/commons/e/e5/Diagram_of_the_human_heart_(cropped).svg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41990" name="AutoShape 6" descr="http://upload.wikimedia.org/wikipedia/commons/e/e5/Diagram_of_the_human_heart_(cropped).svg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41992" name="AutoShape 8" descr="http://upload.wikimedia.org/wikipedia/commons/e/e5/Diagram_of_the_human_heart_(cropped).svg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grpSp>
        <p:nvGrpSpPr>
          <p:cNvPr id="5" name="Group 4"/>
          <p:cNvGrpSpPr/>
          <p:nvPr/>
        </p:nvGrpSpPr>
        <p:grpSpPr>
          <a:xfrm>
            <a:off x="4499992" y="1918772"/>
            <a:ext cx="4267101" cy="4479251"/>
            <a:chOff x="4499992" y="1918772"/>
            <a:chExt cx="4267101" cy="4479251"/>
          </a:xfrm>
        </p:grpSpPr>
        <p:grpSp>
          <p:nvGrpSpPr>
            <p:cNvPr id="3" name="Group 2"/>
            <p:cNvGrpSpPr/>
            <p:nvPr/>
          </p:nvGrpSpPr>
          <p:grpSpPr>
            <a:xfrm>
              <a:off x="4686300" y="1918772"/>
              <a:ext cx="4080793" cy="4479251"/>
              <a:chOff x="4686300" y="1918772"/>
              <a:chExt cx="4080793" cy="4479251"/>
            </a:xfrm>
          </p:grpSpPr>
          <p:pic>
            <p:nvPicPr>
              <p:cNvPr id="8194" name="Picture 2" descr="Image result for INNERVATION OF ELBOW JOINT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6300" y="1918772"/>
                <a:ext cx="4080793" cy="39439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TextBox 1"/>
              <p:cNvSpPr txBox="1"/>
              <p:nvPr/>
            </p:nvSpPr>
            <p:spPr>
              <a:xfrm>
                <a:off x="4686300" y="5474693"/>
                <a:ext cx="3744416" cy="92333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4499992" y="1918772"/>
              <a:ext cx="504056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536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2724728"/>
            <a:ext cx="9144000" cy="1168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 smtClean="0">
                <a:solidFill>
                  <a:schemeClr val="bg2">
                    <a:lumMod val="50000"/>
                  </a:schemeClr>
                </a:solidFill>
                <a:latin typeface="Bodoni MT Black" pitchFamily="18" charset="0"/>
                <a:ea typeface="+mj-ea"/>
                <a:cs typeface="Adobe Arabic" pitchFamily="18" charset="-78"/>
              </a:rPr>
              <a:t>CLINICAL RELEVANCE</a:t>
            </a:r>
            <a:endParaRPr lang="en-US" sz="4800" b="1" kern="0" dirty="0">
              <a:solidFill>
                <a:schemeClr val="bg2">
                  <a:lumMod val="50000"/>
                </a:schemeClr>
              </a:solidFill>
              <a:latin typeface="Bodoni MT Black" pitchFamily="18" charset="0"/>
              <a:ea typeface="+mj-ea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648054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48847" y="1124744"/>
            <a:ext cx="4871225" cy="4824536"/>
          </a:xfr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42900" indent="-342900" algn="just">
              <a:buFont typeface="Wingdings" pitchFamily="2" charset="2"/>
              <a:buChar char="q"/>
            </a:pPr>
            <a:r>
              <a:rPr lang="en-US" sz="2200" dirty="0" smtClean="0">
                <a:solidFill>
                  <a:srgbClr val="0070C0"/>
                </a:solidFill>
                <a:latin typeface="Arial Narrow" pitchFamily="34" charset="0"/>
                <a:cs typeface="Adobe Arabic" pitchFamily="18" charset="-78"/>
              </a:rPr>
              <a:t>Subcutaneous bursitis</a:t>
            </a:r>
            <a:r>
              <a:rPr lang="en-US" sz="2200" dirty="0">
                <a:solidFill>
                  <a:srgbClr val="0070C0"/>
                </a:solidFill>
                <a:latin typeface="Arial Narrow" pitchFamily="34" charset="0"/>
                <a:cs typeface="Adobe Arabic" pitchFamily="18" charset="-78"/>
              </a:rPr>
              <a:t> </a:t>
            </a:r>
            <a:endParaRPr lang="en-US" sz="2200" dirty="0" smtClean="0">
              <a:solidFill>
                <a:srgbClr val="0070C0"/>
              </a:solidFill>
              <a:latin typeface="Arial Narrow" pitchFamily="34" charset="0"/>
              <a:cs typeface="Adobe Arabic" pitchFamily="18" charset="-78"/>
            </a:endParaRPr>
          </a:p>
          <a:p>
            <a:pPr marL="800100" lvl="1" indent="-342900" algn="just">
              <a:buFont typeface="Wingdings" pitchFamily="2" charset="2"/>
              <a:buChar char="§"/>
            </a:pPr>
            <a:r>
              <a:rPr lang="en-US" sz="1800" dirty="0" smtClean="0">
                <a:latin typeface="Arial Narrow" pitchFamily="34" charset="0"/>
                <a:cs typeface="Adobe Arabic" pitchFamily="18" charset="-78"/>
              </a:rPr>
              <a:t>Repeated </a:t>
            </a:r>
            <a:r>
              <a:rPr lang="en-US" sz="1800" dirty="0">
                <a:latin typeface="Arial Narrow" pitchFamily="34" charset="0"/>
                <a:cs typeface="Adobe Arabic" pitchFamily="18" charset="-78"/>
              </a:rPr>
              <a:t>friction and pressure on the bursa can cause it to become inflamed. </a:t>
            </a:r>
            <a:endParaRPr lang="en-US" sz="1800" dirty="0" smtClean="0">
              <a:latin typeface="Arial Narrow" pitchFamily="34" charset="0"/>
              <a:cs typeface="Adobe Arabic" pitchFamily="18" charset="-78"/>
            </a:endParaRPr>
          </a:p>
          <a:p>
            <a:pPr marL="800100" lvl="1" indent="-342900" algn="just">
              <a:buFont typeface="Wingdings" pitchFamily="2" charset="2"/>
              <a:buChar char="§"/>
            </a:pPr>
            <a:r>
              <a:rPr lang="en-US" sz="1800" dirty="0" smtClean="0">
                <a:latin typeface="Arial Narrow" pitchFamily="34" charset="0"/>
                <a:cs typeface="Adobe Arabic" pitchFamily="18" charset="-78"/>
              </a:rPr>
              <a:t>Because </a:t>
            </a:r>
            <a:r>
              <a:rPr lang="en-US" sz="1800" dirty="0">
                <a:latin typeface="Arial Narrow" pitchFamily="34" charset="0"/>
                <a:cs typeface="Adobe Arabic" pitchFamily="18" charset="-78"/>
              </a:rPr>
              <a:t>this bursa lies relatively superficially, it can also become infected (</a:t>
            </a:r>
            <a:r>
              <a:rPr lang="en-US" sz="1800" dirty="0" err="1">
                <a:latin typeface="Arial Narrow" pitchFamily="34" charset="0"/>
                <a:cs typeface="Adobe Arabic" pitchFamily="18" charset="-78"/>
              </a:rPr>
              <a:t>e.g</a:t>
            </a:r>
            <a:r>
              <a:rPr lang="en-US" sz="1800" dirty="0">
                <a:latin typeface="Arial Narrow" pitchFamily="34" charset="0"/>
                <a:cs typeface="Adobe Arabic" pitchFamily="18" charset="-78"/>
              </a:rPr>
              <a:t> cut from a fall on the elbow)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en-US" sz="2200" dirty="0" err="1">
                <a:solidFill>
                  <a:srgbClr val="0070C0"/>
                </a:solidFill>
                <a:latin typeface="Arial Narrow" pitchFamily="34" charset="0"/>
                <a:cs typeface="Adobe Arabic" pitchFamily="18" charset="-78"/>
              </a:rPr>
              <a:t>Subtendinous</a:t>
            </a:r>
            <a:r>
              <a:rPr lang="en-US" sz="2200" dirty="0">
                <a:solidFill>
                  <a:srgbClr val="0070C0"/>
                </a:solidFill>
                <a:latin typeface="Arial Narrow" pitchFamily="34" charset="0"/>
                <a:cs typeface="Adobe Arabic" pitchFamily="18" charset="-78"/>
              </a:rPr>
              <a:t> </a:t>
            </a:r>
            <a:r>
              <a:rPr lang="en-US" sz="2200" dirty="0" smtClean="0">
                <a:solidFill>
                  <a:srgbClr val="0070C0"/>
                </a:solidFill>
                <a:latin typeface="Arial Narrow" pitchFamily="34" charset="0"/>
                <a:cs typeface="Adobe Arabic" pitchFamily="18" charset="-78"/>
              </a:rPr>
              <a:t>bursitis</a:t>
            </a:r>
            <a:r>
              <a:rPr lang="en-US" sz="2200" dirty="0">
                <a:solidFill>
                  <a:srgbClr val="0070C0"/>
                </a:solidFill>
                <a:latin typeface="Arial Narrow" pitchFamily="34" charset="0"/>
                <a:cs typeface="Adobe Arabic" pitchFamily="18" charset="-78"/>
              </a:rPr>
              <a:t> </a:t>
            </a:r>
            <a:endParaRPr lang="en-US" sz="2200" dirty="0" smtClean="0">
              <a:solidFill>
                <a:srgbClr val="0070C0"/>
              </a:solidFill>
              <a:latin typeface="Arial Narrow" pitchFamily="34" charset="0"/>
              <a:cs typeface="Adobe Arabic" pitchFamily="18" charset="-78"/>
            </a:endParaRPr>
          </a:p>
          <a:p>
            <a:pPr marL="800100" lvl="1" indent="-342900" algn="just">
              <a:buFont typeface="Wingdings" pitchFamily="2" charset="2"/>
              <a:buChar char="§"/>
            </a:pPr>
            <a:r>
              <a:rPr lang="en-US" sz="1800" dirty="0">
                <a:latin typeface="Arial Narrow" pitchFamily="34" charset="0"/>
                <a:cs typeface="Adobe Arabic" pitchFamily="18" charset="-78"/>
              </a:rPr>
              <a:t>This is caused by repeated flexion and extension of the forearm, commonly seen in assembly line workers.  </a:t>
            </a:r>
            <a:endParaRPr lang="en-US" sz="1800" dirty="0" smtClean="0">
              <a:latin typeface="Arial Narrow" pitchFamily="34" charset="0"/>
              <a:cs typeface="Adobe Arabic" pitchFamily="18" charset="-78"/>
            </a:endParaRPr>
          </a:p>
          <a:p>
            <a:pPr marL="800100" lvl="1" indent="-342900" algn="just">
              <a:buFont typeface="Wingdings" pitchFamily="2" charset="2"/>
              <a:buChar char="§"/>
            </a:pPr>
            <a:r>
              <a:rPr lang="en-US" sz="1800" dirty="0" smtClean="0">
                <a:latin typeface="Arial Narrow" pitchFamily="34" charset="0"/>
                <a:cs typeface="Adobe Arabic" pitchFamily="18" charset="-78"/>
              </a:rPr>
              <a:t>Usually </a:t>
            </a:r>
            <a:r>
              <a:rPr lang="en-US" sz="1800" dirty="0">
                <a:latin typeface="Arial Narrow" pitchFamily="34" charset="0"/>
                <a:cs typeface="Adobe Arabic" pitchFamily="18" charset="-78"/>
              </a:rPr>
              <a:t>flexion is more painful as more pressure is put on the bursa.</a:t>
            </a:r>
          </a:p>
          <a:p>
            <a:pPr marL="800100" lvl="1" indent="-342900" algn="just">
              <a:buFont typeface="Wingdings" pitchFamily="2" charset="2"/>
              <a:buChar char="q"/>
            </a:pPr>
            <a:endParaRPr lang="ar-SA" sz="2000" dirty="0">
              <a:latin typeface="Arial Narrow" pitchFamily="34" charset="0"/>
              <a:cs typeface="Adobe Arabic" pitchFamily="18" charset="-78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72008"/>
            <a:ext cx="9144000" cy="620688"/>
          </a:xfr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Bodoni MT Black" pitchFamily="18" charset="0"/>
                <a:ea typeface="+mj-ea"/>
                <a:cs typeface="+mj-cs"/>
              </a:rPr>
              <a:t>BURSITIES</a:t>
            </a:r>
            <a:endParaRPr lang="en-US" sz="3200" dirty="0">
              <a:solidFill>
                <a:schemeClr val="bg2">
                  <a:lumMod val="50000"/>
                </a:schemeClr>
              </a:solidFill>
              <a:latin typeface="Bodoni MT Black" pitchFamily="18" charset="0"/>
              <a:ea typeface="+mj-ea"/>
              <a:cs typeface="+mj-cs"/>
            </a:endParaRPr>
          </a:p>
        </p:txBody>
      </p:sp>
      <p:sp>
        <p:nvSpPr>
          <p:cNvPr id="2" name="AutoShape 2" descr="Image result for BURSITIS OF ELBOW J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Image result for BURSITIS OF ELBOW JOIN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233" y="1268760"/>
            <a:ext cx="3487393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48847" y="1124744"/>
            <a:ext cx="5231265" cy="4824536"/>
          </a:xfr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2628" lvl="2" indent="-342900" algn="just">
              <a:lnSpc>
                <a:spcPct val="80000"/>
              </a:lnSpc>
              <a:spcBef>
                <a:spcPts val="400"/>
              </a:spcBef>
              <a:buSzPct val="68000"/>
              <a:buFont typeface="Wingdings" pitchFamily="2" charset="2"/>
              <a:buChar char="q"/>
              <a:defRPr/>
            </a:pPr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  <a:cs typeface="Adobe Arabic" pitchFamily="18" charset="-78"/>
              </a:rPr>
              <a:t>An </a:t>
            </a:r>
            <a:r>
              <a:rPr lang="en-US" sz="2000" dirty="0">
                <a:solidFill>
                  <a:schemeClr val="tx1"/>
                </a:solidFill>
                <a:latin typeface="Arial Narrow" pitchFamily="34" charset="0"/>
                <a:cs typeface="Adobe Arabic" pitchFamily="18" charset="-78"/>
              </a:rPr>
              <a:t>elbow dislocation usually occurs when a young child falls on a hand with the elbow flexed. </a:t>
            </a:r>
            <a:endParaRPr lang="en-US" sz="2000" dirty="0" smtClean="0">
              <a:solidFill>
                <a:schemeClr val="tx1"/>
              </a:solidFill>
              <a:latin typeface="Arial Narrow" pitchFamily="34" charset="0"/>
              <a:cs typeface="Adobe Arabic" pitchFamily="18" charset="-78"/>
            </a:endParaRPr>
          </a:p>
          <a:p>
            <a:pPr marL="452628" lvl="2" indent="-342900" algn="just">
              <a:lnSpc>
                <a:spcPct val="80000"/>
              </a:lnSpc>
              <a:spcBef>
                <a:spcPts val="400"/>
              </a:spcBef>
              <a:buSzPct val="68000"/>
              <a:buFont typeface="Wingdings" pitchFamily="2" charset="2"/>
              <a:buChar char="q"/>
              <a:defRPr/>
            </a:pPr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  <a:cs typeface="Adobe Arabic" pitchFamily="18" charset="-78"/>
              </a:rPr>
              <a:t>The </a:t>
            </a:r>
            <a:r>
              <a:rPr lang="en-US" sz="2000" dirty="0">
                <a:solidFill>
                  <a:schemeClr val="tx1"/>
                </a:solidFill>
                <a:latin typeface="Arial Narrow" pitchFamily="34" charset="0"/>
                <a:cs typeface="Adobe Arabic" pitchFamily="18" charset="-78"/>
              </a:rPr>
              <a:t>distal end of the humerus is driven through the weakest part of the joint capsule, which is the anterior side. </a:t>
            </a:r>
            <a:endParaRPr lang="en-US" sz="2000" dirty="0" smtClean="0">
              <a:solidFill>
                <a:schemeClr val="tx1"/>
              </a:solidFill>
              <a:latin typeface="Arial Narrow" pitchFamily="34" charset="0"/>
              <a:cs typeface="Adobe Arabic" pitchFamily="18" charset="-78"/>
            </a:endParaRPr>
          </a:p>
          <a:p>
            <a:pPr marL="452628" lvl="2" indent="-342900" algn="just">
              <a:lnSpc>
                <a:spcPct val="80000"/>
              </a:lnSpc>
              <a:spcBef>
                <a:spcPts val="400"/>
              </a:spcBef>
              <a:buSzPct val="68000"/>
              <a:buFont typeface="Wingdings" pitchFamily="2" charset="2"/>
              <a:buChar char="q"/>
              <a:defRPr/>
            </a:pPr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  <a:cs typeface="Adobe Arabic" pitchFamily="18" charset="-78"/>
              </a:rPr>
              <a:t>The </a:t>
            </a:r>
            <a:r>
              <a:rPr lang="en-US" sz="2000" dirty="0">
                <a:solidFill>
                  <a:schemeClr val="tx1"/>
                </a:solidFill>
                <a:latin typeface="Arial Narrow" pitchFamily="34" charset="0"/>
                <a:cs typeface="Adobe Arabic" pitchFamily="18" charset="-78"/>
              </a:rPr>
              <a:t>ulnar collateral ligament is usually torn and there can also be ulnar nerve involvement</a:t>
            </a:r>
          </a:p>
          <a:p>
            <a:pPr marL="452628" lvl="2" indent="-342900" algn="just">
              <a:lnSpc>
                <a:spcPct val="80000"/>
              </a:lnSpc>
              <a:spcBef>
                <a:spcPts val="400"/>
              </a:spcBef>
              <a:buSzPct val="68000"/>
              <a:buFont typeface="Wingdings" pitchFamily="2" charset="2"/>
              <a:buChar char="q"/>
              <a:defRPr/>
            </a:pPr>
            <a:r>
              <a:rPr lang="en-US" sz="2000" dirty="0">
                <a:solidFill>
                  <a:schemeClr val="tx1"/>
                </a:solidFill>
                <a:latin typeface="Arial Narrow" pitchFamily="34" charset="0"/>
                <a:cs typeface="Adobe Arabic" pitchFamily="18" charset="-78"/>
              </a:rPr>
              <a:t>Most elbow dislocations are posterior, and it is important to note that elbow dislocations are named by the position of the ulna and radius, not the humerus.</a:t>
            </a:r>
          </a:p>
          <a:p>
            <a:pPr marL="800100" lvl="1" indent="-342900" algn="just"/>
            <a:endParaRPr lang="ar-SA" sz="2000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72008"/>
            <a:ext cx="9144000" cy="620688"/>
          </a:xfr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latin typeface="Bodoni MT Black" pitchFamily="18" charset="0"/>
                <a:ea typeface="+mj-ea"/>
                <a:cs typeface="+mj-cs"/>
              </a:rPr>
              <a:t>DISLOCATION</a:t>
            </a:r>
            <a:endParaRPr lang="en-US" sz="3200" dirty="0">
              <a:solidFill>
                <a:schemeClr val="bg2">
                  <a:lumMod val="50000"/>
                </a:schemeClr>
              </a:solidFill>
              <a:latin typeface="Bodoni MT Black" pitchFamily="18" charset="0"/>
              <a:ea typeface="+mj-ea"/>
              <a:cs typeface="+mj-cs"/>
            </a:endParaRPr>
          </a:p>
        </p:txBody>
      </p:sp>
      <p:pic>
        <p:nvPicPr>
          <p:cNvPr id="11" name="Picture 3" descr="C:\Users\user\Documents\Downloads\n5550403.jpg"/>
          <p:cNvPicPr>
            <a:picLocks noChangeAspect="1" noChangeArrowheads="1"/>
          </p:cNvPicPr>
          <p:nvPr/>
        </p:nvPicPr>
        <p:blipFill>
          <a:blip r:embed="rId3" cstate="print"/>
          <a:srcRect l="10869" r="60435"/>
          <a:stretch>
            <a:fillRect/>
          </a:stretch>
        </p:blipFill>
        <p:spPr bwMode="auto">
          <a:xfrm>
            <a:off x="6444208" y="934784"/>
            <a:ext cx="2160240" cy="4909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852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4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dirty="0" smtClean="0">
                <a:solidFill>
                  <a:schemeClr val="bg2">
                    <a:lumMod val="50000"/>
                  </a:schemeClr>
                </a:solidFill>
                <a:latin typeface="Bodoni MT Black" pitchFamily="18" charset="0"/>
                <a:cs typeface="Adobe Arabic" pitchFamily="18" charset="-78"/>
              </a:rPr>
              <a:t>QUESTIONS!</a:t>
            </a:r>
            <a:endParaRPr lang="en-US" sz="5400" dirty="0">
              <a:solidFill>
                <a:schemeClr val="bg2">
                  <a:lumMod val="50000"/>
                </a:schemeClr>
              </a:solidFill>
              <a:latin typeface="Bodoni MT Black" pitchFamily="18" charset="0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5440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1663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Bodoni MT Black" pitchFamily="18" charset="0"/>
                <a:ea typeface="+mj-ea"/>
                <a:cs typeface="+mj-cs"/>
              </a:rPr>
              <a:t>THE ARM</a:t>
            </a:r>
          </a:p>
        </p:txBody>
      </p:sp>
      <p:pic>
        <p:nvPicPr>
          <p:cNvPr id="1028" name="Picture 4" descr="http://cmapspublic2.ihmc.us/rid=1NHSV9MV8-13RP31Z-2738/muscoli%20bicipi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98" y="1340768"/>
            <a:ext cx="4283968" cy="4543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ellnessadvocate.com/images/anatomy/Humerus_Bon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72816"/>
            <a:ext cx="3376786" cy="313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"/>
          <p:cNvSpPr txBox="1">
            <a:spLocks/>
          </p:cNvSpPr>
          <p:nvPr/>
        </p:nvSpPr>
        <p:spPr>
          <a:xfrm>
            <a:off x="107504" y="1124744"/>
            <a:ext cx="4392488" cy="3816424"/>
          </a:xfrm>
          <a:prstGeom prst="rect">
            <a:avLst/>
          </a:prstGeom>
          <a:ln w="38100" cap="flat" cmpd="sng" algn="ctr">
            <a:solidFill>
              <a:schemeClr val="bg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lvl="1" indent="-342900" algn="just">
              <a:buClr>
                <a:schemeClr val="tx1"/>
              </a:buClr>
              <a:buSzPct val="90000"/>
              <a:buFont typeface="Wingdings" pitchFamily="2" charset="2"/>
              <a:buChar char="q"/>
              <a:defRPr/>
            </a:pPr>
            <a:r>
              <a:rPr lang="en-US" altLang="zh-CN" sz="2000" dirty="0">
                <a:solidFill>
                  <a:schemeClr val="tx1"/>
                </a:solidFill>
                <a:latin typeface="Arial Narrow" pitchFamily="34" charset="0"/>
              </a:rPr>
              <a:t>An aponeurotic sheet separating various muscles of the upper limbs, including </a:t>
            </a:r>
            <a:r>
              <a:rPr lang="en-US" altLang="zh-CN" sz="2000" dirty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lateral and medial humeral septa</a:t>
            </a:r>
            <a:r>
              <a:rPr lang="en-US" altLang="zh-CN" sz="2000" dirty="0">
                <a:solidFill>
                  <a:schemeClr val="tx1"/>
                </a:solidFill>
                <a:latin typeface="Arial Narrow" pitchFamily="34" charset="0"/>
              </a:rPr>
              <a:t>. </a:t>
            </a:r>
          </a:p>
          <a:p>
            <a:pPr marL="342900" lvl="1" indent="-342900" algn="just">
              <a:buClr>
                <a:schemeClr val="tx1"/>
              </a:buClr>
              <a:buSzPct val="90000"/>
              <a:buFont typeface="Wingdings" pitchFamily="2" charset="2"/>
              <a:buChar char="q"/>
              <a:defRPr/>
            </a:pPr>
            <a:r>
              <a:rPr lang="en-US" altLang="zh-CN" sz="2000" dirty="0">
                <a:solidFill>
                  <a:schemeClr val="tx1"/>
                </a:solidFill>
                <a:latin typeface="Arial Narrow" pitchFamily="34" charset="0"/>
              </a:rPr>
              <a:t>The lateral and medial intermuscular septa divide the distal part of the arm into two compartments:</a:t>
            </a:r>
          </a:p>
          <a:p>
            <a:pPr marL="800100" lvl="1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1" lang="en-US" altLang="zh-CN" sz="2000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kumimoji="1" lang="en-US" altLang="zh-CN" dirty="0">
                <a:solidFill>
                  <a:srgbClr val="C00000"/>
                </a:solidFill>
                <a:latin typeface="Arial Narrow" pitchFamily="34" charset="0"/>
              </a:rPr>
              <a:t>Anterior compartments </a:t>
            </a:r>
          </a:p>
          <a:p>
            <a:pPr marL="1200150" lvl="2" indent="-285750" algn="just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kumimoji="1" lang="en-US" dirty="0">
                <a:latin typeface="Arial Narrow" pitchFamily="34" charset="0"/>
                <a:cs typeface="Adobe Arabic" pitchFamily="18" charset="-78"/>
              </a:rPr>
              <a:t>also known as the flexor compartment</a:t>
            </a:r>
            <a:endParaRPr kumimoji="1" lang="en-US" altLang="zh-CN" dirty="0">
              <a:latin typeface="Arial Narrow" pitchFamily="34" charset="0"/>
              <a:cs typeface="Adobe Arabic" pitchFamily="18" charset="-78"/>
            </a:endParaRPr>
          </a:p>
          <a:p>
            <a:pPr marL="800100" lvl="1" indent="-34290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1" lang="en-US" altLang="zh-CN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kumimoji="1" lang="en-US" altLang="zh-CN" dirty="0">
                <a:solidFill>
                  <a:srgbClr val="C00000"/>
                </a:solidFill>
                <a:latin typeface="Arial Narrow" pitchFamily="34" charset="0"/>
              </a:rPr>
              <a:t>Posterior compartments </a:t>
            </a:r>
          </a:p>
          <a:p>
            <a:pPr marL="1200150" lvl="2" indent="-285750" algn="just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r>
              <a:rPr kumimoji="1" lang="en-US" dirty="0">
                <a:latin typeface="Arial Narrow" pitchFamily="34" charset="0"/>
                <a:cs typeface="Adobe Arabic" pitchFamily="18" charset="-78"/>
              </a:rPr>
              <a:t>also known as the extensor compartment</a:t>
            </a:r>
            <a:endParaRPr kumimoji="1" lang="en-US" altLang="zh-CN" dirty="0">
              <a:latin typeface="Arial Narrow" pitchFamily="34" charset="0"/>
              <a:cs typeface="Adobe Arabic" pitchFamily="18" charset="-78"/>
            </a:endParaRPr>
          </a:p>
          <a:p>
            <a:pPr marL="1200150" lvl="2" indent="-285750" algn="just">
              <a:spcBef>
                <a:spcPct val="20000"/>
              </a:spcBef>
              <a:buFont typeface="Wingdings" pitchFamily="2" charset="2"/>
              <a:buChar char="Ø"/>
              <a:defRPr/>
            </a:pPr>
            <a:endParaRPr kumimoji="1" lang="en-US" altLang="zh-CN" sz="2000" dirty="0" smtClean="0">
              <a:latin typeface="Arial Narrow" pitchFamily="34" charset="0"/>
            </a:endParaRPr>
          </a:p>
          <a:p>
            <a:pPr lvl="1" algn="just">
              <a:buFont typeface="Wingdings" pitchFamily="2" charset="2"/>
              <a:buChar char="ü"/>
            </a:pPr>
            <a:endParaRPr lang="ar-SA" sz="2000" b="1" i="1" dirty="0">
              <a:solidFill>
                <a:schemeClr val="tx2">
                  <a:lumMod val="60000"/>
                  <a:lumOff val="4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11663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Bodoni MT Black" pitchFamily="18" charset="0"/>
                <a:ea typeface="+mj-ea"/>
                <a:cs typeface="+mj-cs"/>
              </a:rPr>
              <a:t>INTRODUCTION</a:t>
            </a:r>
            <a:endParaRPr lang="en-US" sz="3200" b="1" dirty="0">
              <a:solidFill>
                <a:schemeClr val="bg2">
                  <a:lumMod val="50000"/>
                </a:schemeClr>
              </a:solidFill>
              <a:latin typeface="Bodoni MT Black" pitchFamily="18" charset="0"/>
              <a:ea typeface="+mj-ea"/>
              <a:cs typeface="+mj-cs"/>
            </a:endParaRPr>
          </a:p>
        </p:txBody>
      </p:sp>
      <p:pic>
        <p:nvPicPr>
          <p:cNvPr id="2" name="Picture 2" descr="Image result for The lateral and medial intermuscular sep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313737"/>
            <a:ext cx="329565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79512" y="4797152"/>
            <a:ext cx="8784976" cy="1800200"/>
          </a:xfr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 algn="just">
              <a:buFont typeface="Wingdings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  <a:latin typeface="Arial Narrow" pitchFamily="34" charset="0"/>
              </a:rPr>
              <a:t>Musc</a:t>
            </a:r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  <a:cs typeface="Adobe Arabic" pitchFamily="18" charset="-78"/>
              </a:rPr>
              <a:t>les: </a:t>
            </a:r>
            <a:r>
              <a:rPr lang="en-US" sz="2000" dirty="0" smtClean="0">
                <a:solidFill>
                  <a:srgbClr val="C00000"/>
                </a:solidFill>
                <a:latin typeface="Arial Narrow" pitchFamily="34" charset="0"/>
                <a:cs typeface="Adobe Arabic" pitchFamily="18" charset="-78"/>
              </a:rPr>
              <a:t>Biceps brachii, </a:t>
            </a:r>
            <a:r>
              <a:rPr lang="en-US" sz="2000" dirty="0" err="1" smtClean="0">
                <a:solidFill>
                  <a:srgbClr val="C00000"/>
                </a:solidFill>
                <a:latin typeface="Arial Narrow" pitchFamily="34" charset="0"/>
                <a:cs typeface="Adobe Arabic" pitchFamily="18" charset="-78"/>
              </a:rPr>
              <a:t>Coracobrachialis</a:t>
            </a:r>
            <a:r>
              <a:rPr lang="en-US" sz="2000" dirty="0" smtClean="0">
                <a:solidFill>
                  <a:srgbClr val="C00000"/>
                </a:solidFill>
                <a:latin typeface="Arial Narrow" pitchFamily="34" charset="0"/>
                <a:cs typeface="Adobe Arabic" pitchFamily="18" charset="-78"/>
              </a:rPr>
              <a:t> &amp; Brachialis.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  <a:cs typeface="Adobe Arabic" pitchFamily="18" charset="-78"/>
              </a:rPr>
              <a:t>Blood Vessels: </a:t>
            </a:r>
            <a:r>
              <a:rPr lang="en-US" sz="2000" dirty="0" smtClean="0">
                <a:solidFill>
                  <a:srgbClr val="FF0000"/>
                </a:solidFill>
                <a:latin typeface="Arial Narrow" pitchFamily="34" charset="0"/>
                <a:cs typeface="Adobe Arabic" pitchFamily="18" charset="-78"/>
              </a:rPr>
              <a:t>Brachial artery </a:t>
            </a:r>
            <a:r>
              <a:rPr lang="en-US" sz="2000" dirty="0" smtClean="0">
                <a:latin typeface="Arial Narrow" pitchFamily="34" charset="0"/>
                <a:cs typeface="Adobe Arabic" pitchFamily="18" charset="-78"/>
              </a:rPr>
              <a:t>&amp; </a:t>
            </a:r>
            <a:r>
              <a:rPr lang="en-US" sz="2000" dirty="0" smtClean="0">
                <a:solidFill>
                  <a:srgbClr val="0033CC"/>
                </a:solidFill>
                <a:latin typeface="Arial Narrow" pitchFamily="34" charset="0"/>
                <a:cs typeface="Adobe Arabic" pitchFamily="18" charset="-78"/>
              </a:rPr>
              <a:t>Basilic vein.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  <a:cs typeface="Adobe Arabic" pitchFamily="18" charset="-78"/>
              </a:rPr>
              <a:t>Nerves: </a:t>
            </a:r>
            <a:r>
              <a:rPr lang="en-US" sz="2000" dirty="0" err="1" smtClean="0">
                <a:solidFill>
                  <a:srgbClr val="FFC000"/>
                </a:solidFill>
                <a:latin typeface="Arial Narrow" pitchFamily="34" charset="0"/>
                <a:cs typeface="Adobe Arabic" pitchFamily="18" charset="-78"/>
              </a:rPr>
              <a:t>Musculocutaneous</a:t>
            </a:r>
            <a:r>
              <a:rPr lang="en-US" sz="2000" dirty="0" smtClean="0">
                <a:solidFill>
                  <a:srgbClr val="FFC000"/>
                </a:solidFill>
                <a:latin typeface="Arial Narrow" pitchFamily="34" charset="0"/>
                <a:cs typeface="Adobe Arabic" pitchFamily="18" charset="-78"/>
              </a:rPr>
              <a:t> and Median.</a:t>
            </a:r>
          </a:p>
          <a:p>
            <a:pPr algn="just">
              <a:buFont typeface="Wingdings" pitchFamily="2" charset="2"/>
              <a:buChar char="Ø"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6" name="Content Placeholder 4" descr="Untitled-14"/>
          <p:cNvPicPr>
            <a:picLocks noChangeAspect="1" noChangeArrowheads="1"/>
          </p:cNvPicPr>
          <p:nvPr/>
        </p:nvPicPr>
        <p:blipFill>
          <a:blip r:embed="rId3" cstate="print"/>
          <a:srcRect r="1888"/>
          <a:stretch>
            <a:fillRect/>
          </a:stretch>
        </p:blipFill>
        <p:spPr bwMode="auto">
          <a:xfrm>
            <a:off x="1691680" y="908720"/>
            <a:ext cx="5379254" cy="3720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Oval 8"/>
          <p:cNvSpPr/>
          <p:nvPr/>
        </p:nvSpPr>
        <p:spPr>
          <a:xfrm>
            <a:off x="5220072" y="1124744"/>
            <a:ext cx="864096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Oval 9"/>
          <p:cNvSpPr/>
          <p:nvPr/>
        </p:nvSpPr>
        <p:spPr>
          <a:xfrm>
            <a:off x="6012160" y="2348880"/>
            <a:ext cx="864096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Oval 10"/>
          <p:cNvSpPr/>
          <p:nvPr/>
        </p:nvSpPr>
        <p:spPr>
          <a:xfrm>
            <a:off x="3131840" y="1268760"/>
            <a:ext cx="79208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Oval 11"/>
          <p:cNvSpPr/>
          <p:nvPr/>
        </p:nvSpPr>
        <p:spPr>
          <a:xfrm>
            <a:off x="2411760" y="1772816"/>
            <a:ext cx="792088" cy="360040"/>
          </a:xfrm>
          <a:prstGeom prst="ellipse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Oval 12"/>
          <p:cNvSpPr/>
          <p:nvPr/>
        </p:nvSpPr>
        <p:spPr>
          <a:xfrm>
            <a:off x="2915816" y="1412776"/>
            <a:ext cx="792088" cy="36004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Oval 15"/>
          <p:cNvSpPr/>
          <p:nvPr/>
        </p:nvSpPr>
        <p:spPr>
          <a:xfrm>
            <a:off x="4283968" y="908720"/>
            <a:ext cx="1368152" cy="36004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Oval 16"/>
          <p:cNvSpPr/>
          <p:nvPr/>
        </p:nvSpPr>
        <p:spPr>
          <a:xfrm>
            <a:off x="4572000" y="4149080"/>
            <a:ext cx="792088" cy="36004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Oval 17"/>
          <p:cNvSpPr/>
          <p:nvPr/>
        </p:nvSpPr>
        <p:spPr>
          <a:xfrm>
            <a:off x="2051720" y="2276872"/>
            <a:ext cx="792088" cy="36004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2">
                    <a:lumMod val="50000"/>
                  </a:schemeClr>
                </a:solidFill>
                <a:latin typeface="Bodoni MT Black" pitchFamily="18" charset="0"/>
                <a:ea typeface="+mj-ea"/>
                <a:cs typeface="+mj-cs"/>
              </a:rPr>
              <a:t>ANTERIOR FASCIAL COMPARTMENT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441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2">
                    <a:lumMod val="50000"/>
                  </a:schemeClr>
                </a:solidFill>
                <a:latin typeface="Bodoni MT Black" pitchFamily="18" charset="0"/>
                <a:ea typeface="+mj-ea"/>
                <a:cs typeface="+mj-cs"/>
              </a:rPr>
              <a:t>MUSCLES OF ANTERIOR COMPARTMENT</a:t>
            </a:r>
            <a:endParaRPr lang="en-US" sz="3200" b="1" dirty="0">
              <a:solidFill>
                <a:schemeClr val="bg2">
                  <a:lumMod val="50000"/>
                </a:schemeClr>
              </a:solidFill>
              <a:latin typeface="Bodoni MT Black" pitchFamily="18" charset="0"/>
              <a:ea typeface="+mj-ea"/>
              <a:cs typeface="+mj-cs"/>
            </a:endParaRPr>
          </a:p>
        </p:txBody>
      </p:sp>
      <p:pic>
        <p:nvPicPr>
          <p:cNvPr id="3074" name="Picture 2" descr="Image result for ANTERIOR COMPARTMENT of a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554" y="1721637"/>
            <a:ext cx="6138638" cy="434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0815" y="980728"/>
            <a:ext cx="5447289" cy="4824536"/>
          </a:xfr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342900" indent="-342900" algn="just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C00000"/>
                </a:solidFill>
                <a:latin typeface="Arial Narrow" pitchFamily="34" charset="0"/>
                <a:cs typeface="Adobe Arabic" pitchFamily="18" charset="-78"/>
              </a:rPr>
              <a:t>Origin: </a:t>
            </a:r>
          </a:p>
          <a:p>
            <a:pPr marL="800100" lvl="1" indent="-34290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Adobe Arabic" pitchFamily="18" charset="-78"/>
              </a:rPr>
              <a:t>Long Head </a:t>
            </a:r>
            <a:r>
              <a:rPr lang="en-US" sz="2200" dirty="0" smtClean="0">
                <a:latin typeface="Arial Narrow" pitchFamily="34" charset="0"/>
                <a:cs typeface="Adobe Arabic" pitchFamily="18" charset="-78"/>
              </a:rPr>
              <a:t>from </a:t>
            </a:r>
            <a:r>
              <a:rPr lang="en-US" sz="2200" dirty="0" err="1" smtClean="0">
                <a:latin typeface="Arial Narrow" pitchFamily="34" charset="0"/>
                <a:cs typeface="Adobe Arabic" pitchFamily="18" charset="-78"/>
              </a:rPr>
              <a:t>supraglenoid</a:t>
            </a:r>
            <a:r>
              <a:rPr lang="en-US" sz="2200" dirty="0" smtClean="0">
                <a:latin typeface="Arial Narrow" pitchFamily="34" charset="0"/>
                <a:cs typeface="Adobe Arabic" pitchFamily="18" charset="-78"/>
              </a:rPr>
              <a:t> tubercle of scapula (intracapsular)</a:t>
            </a:r>
          </a:p>
          <a:p>
            <a:pPr marL="800100" lvl="1" indent="-34290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Adobe Arabic" pitchFamily="18" charset="-78"/>
              </a:rPr>
              <a:t>Short Head </a:t>
            </a:r>
            <a:r>
              <a:rPr lang="en-US" sz="2200" dirty="0" smtClean="0">
                <a:latin typeface="Arial Narrow" pitchFamily="34" charset="0"/>
                <a:cs typeface="Adobe Arabic" pitchFamily="18" charset="-78"/>
              </a:rPr>
              <a:t>from the tip of coracoid process of scapula</a:t>
            </a:r>
          </a:p>
          <a:p>
            <a:pPr marL="800100" lvl="1" indent="-34290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en-US" sz="2200" dirty="0" smtClean="0">
                <a:latin typeface="Arial Narrow" pitchFamily="34" charset="0"/>
                <a:cs typeface="Adobe Arabic" pitchFamily="18" charset="-78"/>
              </a:rPr>
              <a:t>The </a:t>
            </a:r>
            <a:r>
              <a:rPr lang="en-US" sz="2200" dirty="0" smtClean="0">
                <a:solidFill>
                  <a:srgbClr val="FF0000"/>
                </a:solidFill>
                <a:latin typeface="Arial Narrow" pitchFamily="34" charset="0"/>
                <a:cs typeface="Adobe Arabic" pitchFamily="18" charset="-78"/>
              </a:rPr>
              <a:t>two heads </a:t>
            </a:r>
            <a:r>
              <a:rPr lang="en-US" sz="2200" dirty="0" smtClean="0">
                <a:latin typeface="Arial Narrow" pitchFamily="34" charset="0"/>
                <a:cs typeface="Adobe Arabic" pitchFamily="18" charset="-78"/>
              </a:rPr>
              <a:t>join in the middle of the arm</a:t>
            </a:r>
          </a:p>
          <a:p>
            <a:pPr marL="342900" indent="-342900" algn="just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sz="2400" dirty="0" smtClean="0">
                <a:solidFill>
                  <a:srgbClr val="C00000"/>
                </a:solidFill>
                <a:latin typeface="Arial Narrow" pitchFamily="34" charset="0"/>
                <a:cs typeface="Adobe Arabic" pitchFamily="18" charset="-78"/>
              </a:rPr>
              <a:t>Insertion</a:t>
            </a:r>
            <a:r>
              <a:rPr lang="en-US" sz="2400" dirty="0">
                <a:solidFill>
                  <a:srgbClr val="C00000"/>
                </a:solidFill>
                <a:latin typeface="Arial Narrow" pitchFamily="34" charset="0"/>
                <a:cs typeface="Adobe Arabic" pitchFamily="18" charset="-78"/>
              </a:rPr>
              <a:t>: </a:t>
            </a:r>
          </a:p>
          <a:p>
            <a:pPr marL="800100" lvl="1" indent="-342900" algn="just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chemeClr val="tx1"/>
                </a:solidFill>
                <a:latin typeface="Arial Narrow" pitchFamily="34" charset="0"/>
                <a:cs typeface="Adobe Arabic" pitchFamily="18" charset="-78"/>
              </a:rPr>
              <a:t>In </a:t>
            </a:r>
            <a:r>
              <a:rPr lang="en-US" sz="2200" dirty="0">
                <a:solidFill>
                  <a:schemeClr val="tx1"/>
                </a:solidFill>
                <a:latin typeface="Arial Narrow" pitchFamily="34" charset="0"/>
                <a:cs typeface="Adobe Arabic" pitchFamily="18" charset="-78"/>
              </a:rPr>
              <a:t>the posterior part of the radial tuberosity.</a:t>
            </a:r>
          </a:p>
          <a:p>
            <a:pPr marL="800100" lvl="1" indent="-342900" algn="just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chemeClr val="tx1"/>
                </a:solidFill>
                <a:latin typeface="Arial Narrow" pitchFamily="34" charset="0"/>
                <a:cs typeface="Adobe Arabic" pitchFamily="18" charset="-78"/>
              </a:rPr>
              <a:t>Into </a:t>
            </a:r>
            <a:r>
              <a:rPr lang="en-US" sz="2200" dirty="0">
                <a:solidFill>
                  <a:schemeClr val="tx1"/>
                </a:solidFill>
                <a:latin typeface="Arial Narrow" pitchFamily="34" charset="0"/>
                <a:cs typeface="Adobe Arabic" pitchFamily="18" charset="-78"/>
              </a:rPr>
              <a:t>the deep fascia of the medial aspect of the forearm through bicipital aponeurosis.</a:t>
            </a:r>
          </a:p>
          <a:p>
            <a:pPr marL="342900" indent="-342900" algn="just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sz="2400" dirty="0">
                <a:solidFill>
                  <a:srgbClr val="C00000"/>
                </a:solidFill>
                <a:latin typeface="Arial Narrow" pitchFamily="34" charset="0"/>
                <a:cs typeface="Adobe Arabic" pitchFamily="18" charset="-78"/>
              </a:rPr>
              <a:t>Nerve supply: </a:t>
            </a:r>
          </a:p>
          <a:p>
            <a:pPr marL="800100" lvl="1" indent="-342900" algn="just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200" dirty="0" err="1" smtClean="0">
                <a:solidFill>
                  <a:srgbClr val="0070C0"/>
                </a:solidFill>
                <a:latin typeface="Arial Narrow" pitchFamily="34" charset="0"/>
                <a:cs typeface="Adobe Arabic" pitchFamily="18" charset="-78"/>
              </a:rPr>
              <a:t>Musculocutaneous</a:t>
            </a:r>
            <a:endParaRPr lang="en-US" sz="2200" dirty="0">
              <a:solidFill>
                <a:srgbClr val="0070C0"/>
              </a:solidFill>
              <a:latin typeface="Arial Narrow" pitchFamily="34" charset="0"/>
              <a:cs typeface="Adobe Arabic" pitchFamily="18" charset="-78"/>
            </a:endParaRPr>
          </a:p>
          <a:p>
            <a:pPr marL="342900" indent="-342900" algn="just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sz="2400" dirty="0" smtClean="0">
                <a:solidFill>
                  <a:srgbClr val="C00000"/>
                </a:solidFill>
                <a:latin typeface="Arial Narrow" pitchFamily="34" charset="0"/>
                <a:cs typeface="Adobe Arabic" pitchFamily="18" charset="-78"/>
              </a:rPr>
              <a:t>Action</a:t>
            </a:r>
            <a:r>
              <a:rPr lang="en-US" sz="2400" dirty="0">
                <a:solidFill>
                  <a:srgbClr val="C00000"/>
                </a:solidFill>
                <a:latin typeface="Arial Narrow" pitchFamily="34" charset="0"/>
                <a:cs typeface="Adobe Arabic" pitchFamily="18" charset="-78"/>
              </a:rPr>
              <a:t>: </a:t>
            </a:r>
          </a:p>
          <a:p>
            <a:pPr marL="800100" lvl="1" indent="-342900" algn="just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200" dirty="0">
                <a:solidFill>
                  <a:schemeClr val="tx1"/>
                </a:solidFill>
                <a:latin typeface="Arial Narrow" pitchFamily="34" charset="0"/>
                <a:cs typeface="Adobe Arabic" pitchFamily="18" charset="-78"/>
              </a:rPr>
              <a:t>Powerful flexor of elbow</a:t>
            </a:r>
          </a:p>
          <a:p>
            <a:pPr marL="800100" lvl="1" indent="-342900" algn="just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chemeClr val="tx1"/>
                </a:solidFill>
                <a:latin typeface="Arial Narrow" pitchFamily="34" charset="0"/>
                <a:cs typeface="Adobe Arabic" pitchFamily="18" charset="-78"/>
              </a:rPr>
              <a:t>Strong </a:t>
            </a:r>
            <a:r>
              <a:rPr lang="en-US" sz="2200" dirty="0">
                <a:solidFill>
                  <a:schemeClr val="tx1"/>
                </a:solidFill>
                <a:latin typeface="Arial Narrow" pitchFamily="34" charset="0"/>
                <a:cs typeface="Adobe Arabic" pitchFamily="18" charset="-78"/>
              </a:rPr>
              <a:t>supinator of the forearm</a:t>
            </a:r>
          </a:p>
          <a:p>
            <a:pPr marL="1257300" lvl="2" indent="-342900" algn="just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Adobe Arabic" pitchFamily="18" charset="-78"/>
              </a:rPr>
              <a:t>used in screwing.</a:t>
            </a:r>
          </a:p>
          <a:p>
            <a:pPr marL="800100" lvl="1" indent="-342900" algn="just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200" dirty="0" smtClean="0">
                <a:solidFill>
                  <a:schemeClr val="tx1"/>
                </a:solidFill>
                <a:latin typeface="Arial Narrow" pitchFamily="34" charset="0"/>
                <a:cs typeface="Adobe Arabic" pitchFamily="18" charset="-78"/>
              </a:rPr>
              <a:t>Weak </a:t>
            </a:r>
            <a:r>
              <a:rPr lang="en-US" sz="2200" dirty="0">
                <a:solidFill>
                  <a:schemeClr val="tx1"/>
                </a:solidFill>
                <a:latin typeface="Arial Narrow" pitchFamily="34" charset="0"/>
                <a:cs typeface="Adobe Arabic" pitchFamily="18" charset="-78"/>
              </a:rPr>
              <a:t>flexor of shoulder</a:t>
            </a:r>
          </a:p>
          <a:p>
            <a:pPr marL="621348" lvl="1" indent="-256032" algn="just">
              <a:buFont typeface="Wingdings" pitchFamily="2" charset="2"/>
              <a:buChar char="Ø"/>
              <a:defRPr/>
            </a:pPr>
            <a:endParaRPr lang="en-US" sz="2000" dirty="0" smtClean="0">
              <a:latin typeface="Arial Narrow" pitchFamily="34" charset="0"/>
            </a:endParaRPr>
          </a:p>
          <a:p>
            <a:pPr algn="just">
              <a:lnSpc>
                <a:spcPct val="90000"/>
              </a:lnSpc>
              <a:buFont typeface="Wingdings" pitchFamily="2" charset="2"/>
              <a:buChar char="v"/>
            </a:pPr>
            <a:endParaRPr lang="en-US" sz="2000" dirty="0" smtClean="0">
              <a:latin typeface="Arial Narrow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72008"/>
            <a:ext cx="9144000" cy="620688"/>
          </a:xfr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US" altLang="zh-CN" sz="3200" dirty="0">
                <a:solidFill>
                  <a:schemeClr val="bg2">
                    <a:lumMod val="50000"/>
                  </a:schemeClr>
                </a:solidFill>
                <a:latin typeface="Bodoni MT Black" pitchFamily="18" charset="0"/>
                <a:ea typeface="+mj-ea"/>
                <a:cs typeface="+mj-cs"/>
              </a:rPr>
              <a:t>BICEPS BRACHII</a:t>
            </a:r>
          </a:p>
        </p:txBody>
      </p:sp>
      <p:pic>
        <p:nvPicPr>
          <p:cNvPr id="10" name="Picture 6" descr="C:\Users\user\Pictures\C6-FF62 - Copy (2).png"/>
          <p:cNvPicPr>
            <a:picLocks noChangeAspect="1" noChangeArrowheads="1"/>
          </p:cNvPicPr>
          <p:nvPr/>
        </p:nvPicPr>
        <p:blipFill>
          <a:blip r:embed="rId3" cstate="print"/>
          <a:srcRect l="16789" r="54810" b="51430"/>
          <a:stretch>
            <a:fillRect/>
          </a:stretch>
        </p:blipFill>
        <p:spPr>
          <a:xfrm>
            <a:off x="5980112" y="980728"/>
            <a:ext cx="3200400" cy="5319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http://www.78stepshealth.us/medical-terminology/images/3431_329_334-biceps-brachii-muscle-origin-diagra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9" y="4926613"/>
            <a:ext cx="1734747" cy="137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23528" y="980728"/>
            <a:ext cx="4896544" cy="5472608"/>
          </a:xfr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 algn="just">
              <a:lnSpc>
                <a:spcPct val="70000"/>
              </a:lnSpc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C00000"/>
                </a:solidFill>
                <a:latin typeface="Arial Narrow" pitchFamily="34" charset="0"/>
                <a:cs typeface="Adobe Arabic" pitchFamily="18" charset="-78"/>
              </a:rPr>
              <a:t>Origin</a:t>
            </a:r>
            <a:r>
              <a:rPr lang="en-US" sz="2000" dirty="0">
                <a:solidFill>
                  <a:srgbClr val="C00000"/>
                </a:solidFill>
                <a:latin typeface="Arial Narrow" pitchFamily="34" charset="0"/>
                <a:cs typeface="Adobe Arabic" pitchFamily="18" charset="-78"/>
              </a:rPr>
              <a:t>: </a:t>
            </a:r>
          </a:p>
          <a:p>
            <a:pPr marL="800100" lvl="1" indent="-342900" algn="just">
              <a:lnSpc>
                <a:spcPct val="70000"/>
              </a:lnSpc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Arial Narrow" pitchFamily="34" charset="0"/>
                <a:cs typeface="Adobe Arabic" pitchFamily="18" charset="-78"/>
              </a:rPr>
              <a:t>Tip of the coracoid process</a:t>
            </a:r>
          </a:p>
          <a:p>
            <a:pPr marL="342900" indent="-342900" algn="just">
              <a:lnSpc>
                <a:spcPct val="70000"/>
              </a:lnSpc>
              <a:buFont typeface="Wingdings" pitchFamily="2" charset="2"/>
              <a:buChar char="q"/>
            </a:pPr>
            <a:r>
              <a:rPr lang="en-US" sz="2000" dirty="0">
                <a:solidFill>
                  <a:srgbClr val="C00000"/>
                </a:solidFill>
                <a:latin typeface="Arial Narrow" pitchFamily="34" charset="0"/>
                <a:cs typeface="Adobe Arabic" pitchFamily="18" charset="-78"/>
              </a:rPr>
              <a:t>Insertion: </a:t>
            </a:r>
          </a:p>
          <a:p>
            <a:pPr marL="800100" lvl="1" indent="-342900" algn="just">
              <a:lnSpc>
                <a:spcPct val="70000"/>
              </a:lnSpc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1"/>
                </a:solidFill>
                <a:latin typeface="Arial Narrow" pitchFamily="34" charset="0"/>
                <a:cs typeface="Adobe Arabic" pitchFamily="18" charset="-78"/>
              </a:rPr>
              <a:t>Middle of the medial side of the shaft of the humerus</a:t>
            </a:r>
          </a:p>
          <a:p>
            <a:pPr marL="342900" indent="-342900" algn="just">
              <a:lnSpc>
                <a:spcPct val="70000"/>
              </a:lnSpc>
              <a:buFont typeface="Wingdings" pitchFamily="2" charset="2"/>
              <a:buChar char="q"/>
            </a:pPr>
            <a:r>
              <a:rPr lang="en-US" sz="2000" dirty="0">
                <a:solidFill>
                  <a:srgbClr val="C00000"/>
                </a:solidFill>
                <a:latin typeface="Arial Narrow" pitchFamily="34" charset="0"/>
                <a:cs typeface="Adobe Arabic" pitchFamily="18" charset="-78"/>
              </a:rPr>
              <a:t>Nerve supply: </a:t>
            </a:r>
          </a:p>
          <a:p>
            <a:pPr marL="800100" lvl="1" indent="-342900" algn="just">
              <a:lnSpc>
                <a:spcPct val="70000"/>
              </a:lnSpc>
              <a:buFont typeface="Arial" pitchFamily="34" charset="0"/>
              <a:buChar char="•"/>
              <a:defRPr/>
            </a:pPr>
            <a:r>
              <a:rPr lang="en-US" sz="2000" dirty="0" err="1">
                <a:solidFill>
                  <a:srgbClr val="0070C0"/>
                </a:solidFill>
                <a:latin typeface="Arial Narrow" pitchFamily="34" charset="0"/>
                <a:cs typeface="Adobe Arabic" pitchFamily="18" charset="-78"/>
              </a:rPr>
              <a:t>Musculocutaneou</a:t>
            </a:r>
            <a:r>
              <a:rPr lang="en-US" sz="2000" dirty="0" err="1" smtClean="0">
                <a:solidFill>
                  <a:srgbClr val="0070C0"/>
                </a:solidFill>
                <a:latin typeface="Arial Narrow" pitchFamily="34" charset="0"/>
                <a:cs typeface="Adobe Arabic" pitchFamily="18" charset="-78"/>
              </a:rPr>
              <a:t>s</a:t>
            </a:r>
            <a:endParaRPr lang="en-US" sz="2000" dirty="0">
              <a:solidFill>
                <a:srgbClr val="0070C0"/>
              </a:solidFill>
              <a:latin typeface="Arial Narrow" pitchFamily="34" charset="0"/>
              <a:cs typeface="Adobe Arabic" pitchFamily="18" charset="-78"/>
            </a:endParaRPr>
          </a:p>
          <a:p>
            <a:pPr marL="342900" indent="-342900" algn="just">
              <a:lnSpc>
                <a:spcPct val="70000"/>
              </a:lnSpc>
              <a:buFont typeface="Wingdings" pitchFamily="2" charset="2"/>
              <a:buChar char="q"/>
            </a:pPr>
            <a:r>
              <a:rPr lang="en-US" sz="2000" dirty="0">
                <a:solidFill>
                  <a:srgbClr val="C00000"/>
                </a:solidFill>
                <a:latin typeface="Arial Narrow" pitchFamily="34" charset="0"/>
                <a:cs typeface="Adobe Arabic" pitchFamily="18" charset="-78"/>
              </a:rPr>
              <a:t>Action: </a:t>
            </a:r>
          </a:p>
          <a:p>
            <a:pPr marL="800100" lvl="1" indent="-342900" algn="just">
              <a:lnSpc>
                <a:spcPct val="70000"/>
              </a:lnSpc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  <a:cs typeface="Adobe Arabic" pitchFamily="18" charset="-78"/>
              </a:rPr>
              <a:t>Flexor</a:t>
            </a:r>
            <a:endParaRPr lang="en-US" sz="2000" dirty="0">
              <a:solidFill>
                <a:schemeClr val="tx1"/>
              </a:solidFill>
              <a:latin typeface="Arial Narrow" pitchFamily="34" charset="0"/>
              <a:cs typeface="Adobe Arabic" pitchFamily="18" charset="-78"/>
            </a:endParaRPr>
          </a:p>
          <a:p>
            <a:pPr marL="800100" lvl="1" indent="-342900" algn="just">
              <a:lnSpc>
                <a:spcPct val="70000"/>
              </a:lnSpc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  <a:cs typeface="Adobe Arabic" pitchFamily="18" charset="-78"/>
              </a:rPr>
              <a:t>Weak </a:t>
            </a:r>
            <a:r>
              <a:rPr lang="en-US" sz="2000" dirty="0">
                <a:solidFill>
                  <a:schemeClr val="tx1"/>
                </a:solidFill>
                <a:latin typeface="Arial Narrow" pitchFamily="34" charset="0"/>
                <a:cs typeface="Adobe Arabic" pitchFamily="18" charset="-78"/>
              </a:rPr>
              <a:t>adductor of the arm </a:t>
            </a:r>
          </a:p>
          <a:p>
            <a:pPr lvl="1" algn="just">
              <a:buFont typeface="Wingdings" pitchFamily="2" charset="2"/>
              <a:buChar char="Ø"/>
            </a:pPr>
            <a:endParaRPr lang="en-US" sz="2000" dirty="0" smtClean="0">
              <a:solidFill>
                <a:srgbClr val="C00000"/>
              </a:solidFill>
              <a:latin typeface="Arial Narrow" pitchFamily="34" charset="0"/>
            </a:endParaRPr>
          </a:p>
          <a:p>
            <a:pPr algn="just">
              <a:buFont typeface="Wingdings" pitchFamily="2" charset="2"/>
              <a:buChar char="v"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72008"/>
            <a:ext cx="9144000" cy="620688"/>
          </a:xfr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US" altLang="zh-CN" sz="3200" dirty="0">
                <a:solidFill>
                  <a:schemeClr val="bg2">
                    <a:lumMod val="50000"/>
                  </a:schemeClr>
                </a:solidFill>
                <a:latin typeface="Bodoni MT Black" pitchFamily="18" charset="0"/>
                <a:ea typeface="+mj-ea"/>
                <a:cs typeface="+mj-cs"/>
              </a:rPr>
              <a:t>CORACOBRACHIALIS</a:t>
            </a:r>
          </a:p>
        </p:txBody>
      </p:sp>
      <p:pic>
        <p:nvPicPr>
          <p:cNvPr id="10" name="Picture 5" descr="C:\Users\user\Pictures\C6-FF62 - Copy (2).png"/>
          <p:cNvPicPr>
            <a:picLocks noChangeAspect="1" noChangeArrowheads="1"/>
          </p:cNvPicPr>
          <p:nvPr/>
        </p:nvPicPr>
        <p:blipFill>
          <a:blip r:embed="rId3" cstate="print"/>
          <a:srcRect l="44986" r="26599" b="51778"/>
          <a:stretch>
            <a:fillRect/>
          </a:stretch>
        </p:blipFill>
        <p:spPr>
          <a:xfrm>
            <a:off x="5624264" y="990600"/>
            <a:ext cx="3124200" cy="5410200"/>
          </a:xfrm>
          <a:prstGeom prst="rect">
            <a:avLst/>
          </a:prstGeom>
          <a:ln>
            <a:solidFill>
              <a:schemeClr val="bg1"/>
            </a:solidFill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23528" y="980728"/>
            <a:ext cx="5184576" cy="5472608"/>
          </a:xfr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 algn="just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C00000"/>
                </a:solidFill>
                <a:latin typeface="Arial Narrow" pitchFamily="34" charset="0"/>
                <a:cs typeface="Adobe Arabic" pitchFamily="18" charset="-78"/>
              </a:rPr>
              <a:t>Origin</a:t>
            </a:r>
            <a:r>
              <a:rPr lang="en-US" sz="2000" dirty="0">
                <a:solidFill>
                  <a:srgbClr val="C00000"/>
                </a:solidFill>
                <a:latin typeface="Arial Narrow" pitchFamily="34" charset="0"/>
                <a:cs typeface="Adobe Arabic" pitchFamily="18" charset="-78"/>
              </a:rPr>
              <a:t>: </a:t>
            </a:r>
          </a:p>
          <a:p>
            <a:pPr marL="800100" lvl="1" indent="-34290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Arial Narrow" pitchFamily="34" charset="0"/>
                <a:cs typeface="Adobe Arabic" pitchFamily="18" charset="-78"/>
              </a:rPr>
              <a:t>Front </a:t>
            </a:r>
            <a:r>
              <a:rPr lang="en-US" sz="2000" dirty="0">
                <a:solidFill>
                  <a:schemeClr val="tx1"/>
                </a:solidFill>
                <a:latin typeface="Arial Narrow" pitchFamily="34" charset="0"/>
                <a:cs typeface="Adobe Arabic" pitchFamily="18" charset="-78"/>
              </a:rPr>
              <a:t>of the lower half of humerus</a:t>
            </a:r>
          </a:p>
          <a:p>
            <a:pPr marL="342900" indent="-342900" algn="just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C00000"/>
                </a:solidFill>
                <a:latin typeface="Arial Narrow" pitchFamily="34" charset="0"/>
                <a:cs typeface="Adobe Arabic" pitchFamily="18" charset="-78"/>
              </a:rPr>
              <a:t>Insertion</a:t>
            </a:r>
            <a:r>
              <a:rPr lang="en-US" sz="2000" dirty="0">
                <a:solidFill>
                  <a:srgbClr val="C00000"/>
                </a:solidFill>
                <a:latin typeface="Arial Narrow" pitchFamily="34" charset="0"/>
                <a:cs typeface="Adobe Arabic" pitchFamily="18" charset="-78"/>
              </a:rPr>
              <a:t>: </a:t>
            </a:r>
          </a:p>
          <a:p>
            <a:pPr marL="800100" lvl="1" indent="-34290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Arial Narrow" pitchFamily="34" charset="0"/>
              </a:rPr>
              <a:t>Anterior </a:t>
            </a:r>
            <a:r>
              <a:rPr lang="en-US" sz="2000" dirty="0">
                <a:latin typeface="Arial Narrow" pitchFamily="34" charset="0"/>
              </a:rPr>
              <a:t>surface of coronoid process of ulna</a:t>
            </a:r>
          </a:p>
          <a:p>
            <a:pPr marL="342900" indent="-342900" algn="just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C00000"/>
                </a:solidFill>
                <a:latin typeface="Arial Narrow" pitchFamily="34" charset="0"/>
                <a:cs typeface="Adobe Arabic" pitchFamily="18" charset="-78"/>
              </a:rPr>
              <a:t>Nerve </a:t>
            </a:r>
            <a:r>
              <a:rPr lang="en-US" sz="2000" dirty="0">
                <a:solidFill>
                  <a:srgbClr val="C00000"/>
                </a:solidFill>
                <a:latin typeface="Arial Narrow" pitchFamily="34" charset="0"/>
                <a:cs typeface="Adobe Arabic" pitchFamily="18" charset="-78"/>
              </a:rPr>
              <a:t>supply: </a:t>
            </a:r>
          </a:p>
          <a:p>
            <a:pPr marL="800100" lvl="1" indent="-34290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dirty="0" err="1" smtClean="0">
                <a:solidFill>
                  <a:srgbClr val="0070C0"/>
                </a:solidFill>
                <a:latin typeface="Arial Narrow" pitchFamily="34" charset="0"/>
              </a:rPr>
              <a:t>Musculocutaneous</a:t>
            </a:r>
            <a:r>
              <a:rPr lang="en-US" sz="2000" dirty="0" smtClean="0">
                <a:solidFill>
                  <a:srgbClr val="0070C0"/>
                </a:solidFill>
                <a:latin typeface="Arial Narrow" pitchFamily="34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Arial Narrow" pitchFamily="34" charset="0"/>
              </a:rPr>
              <a:t>&amp; Radial</a:t>
            </a:r>
          </a:p>
          <a:p>
            <a:pPr marL="342900" indent="-342900" algn="just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C00000"/>
                </a:solidFill>
                <a:latin typeface="Arial Narrow" pitchFamily="34" charset="0"/>
                <a:cs typeface="Adobe Arabic" pitchFamily="18" charset="-78"/>
              </a:rPr>
              <a:t>Action</a:t>
            </a:r>
            <a:r>
              <a:rPr lang="en-US" sz="2000" dirty="0">
                <a:solidFill>
                  <a:srgbClr val="C00000"/>
                </a:solidFill>
                <a:latin typeface="Arial Narrow" pitchFamily="34" charset="0"/>
                <a:cs typeface="Adobe Arabic" pitchFamily="18" charset="-78"/>
              </a:rPr>
              <a:t>: </a:t>
            </a:r>
          </a:p>
          <a:p>
            <a:pPr marL="800100" lvl="1" indent="-34290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Arial Narrow" pitchFamily="34" charset="0"/>
              </a:rPr>
              <a:t>Strong </a:t>
            </a:r>
            <a:r>
              <a:rPr lang="en-US" sz="2000" dirty="0">
                <a:latin typeface="Arial Narrow" pitchFamily="34" charset="0"/>
              </a:rPr>
              <a:t>flexor of the forearm </a:t>
            </a:r>
          </a:p>
          <a:p>
            <a:pPr lvl="1" algn="just">
              <a:buFont typeface="Wingdings" pitchFamily="2" charset="2"/>
              <a:buChar char="Ø"/>
            </a:pPr>
            <a:endParaRPr lang="en-US" sz="2000" dirty="0" smtClean="0">
              <a:solidFill>
                <a:srgbClr val="C00000"/>
              </a:solidFill>
              <a:latin typeface="Arial Narrow" pitchFamily="34" charset="0"/>
            </a:endParaRPr>
          </a:p>
          <a:p>
            <a:pPr algn="just">
              <a:buFont typeface="Wingdings" pitchFamily="2" charset="2"/>
              <a:buChar char="v"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72008"/>
            <a:ext cx="9144000" cy="620688"/>
          </a:xfr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altLang="zh-CN" sz="3200" dirty="0">
                <a:solidFill>
                  <a:schemeClr val="bg2">
                    <a:lumMod val="50000"/>
                  </a:schemeClr>
                </a:solidFill>
                <a:latin typeface="Bodoni MT Black" pitchFamily="18" charset="0"/>
                <a:ea typeface="+mj-ea"/>
                <a:cs typeface="+mj-cs"/>
              </a:rPr>
              <a:t>BRACHIALIS</a:t>
            </a:r>
          </a:p>
        </p:txBody>
      </p:sp>
      <p:pic>
        <p:nvPicPr>
          <p:cNvPr id="5" name="Picture 5" descr="C:\Users\user\Pictures\C6-FF62 - Copy (2).png"/>
          <p:cNvPicPr>
            <a:picLocks noChangeAspect="1" noChangeArrowheads="1"/>
          </p:cNvPicPr>
          <p:nvPr/>
        </p:nvPicPr>
        <p:blipFill>
          <a:blip r:embed="rId3" cstate="print"/>
          <a:srcRect l="73761" r="922" b="51746"/>
          <a:stretch>
            <a:fillRect/>
          </a:stretch>
        </p:blipFill>
        <p:spPr>
          <a:xfrm>
            <a:off x="5796136" y="980728"/>
            <a:ext cx="2971800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6753</TotalTime>
  <Words>1065</Words>
  <Application>Microsoft Office PowerPoint</Application>
  <PresentationFormat>On-screen Show (4:3)</PresentationFormat>
  <Paragraphs>227</Paragraphs>
  <Slides>29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宋体</vt:lpstr>
      <vt:lpstr>Adobe Arabic</vt:lpstr>
      <vt:lpstr>Arial</vt:lpstr>
      <vt:lpstr>Arial Narrow</vt:lpstr>
      <vt:lpstr>Bodoni MT Black</vt:lpstr>
      <vt:lpstr>Calibri</vt:lpstr>
      <vt:lpstr>Rockwell Condensed</vt:lpstr>
      <vt:lpstr>Wingdings</vt:lpstr>
      <vt:lpstr>Office Theme</vt:lpstr>
      <vt:lpstr>PowerPoint Presentation</vt:lpstr>
      <vt:lpstr>OBJECTIVES</vt:lpstr>
      <vt:lpstr>PowerPoint Presentation</vt:lpstr>
      <vt:lpstr>PowerPoint Presentation</vt:lpstr>
      <vt:lpstr>PowerPoint Presentation</vt:lpstr>
      <vt:lpstr>PowerPoint Presentation</vt:lpstr>
      <vt:lpstr>BICEPS BRACHII</vt:lpstr>
      <vt:lpstr>CORACOBRACHIALIS</vt:lpstr>
      <vt:lpstr>BRACHIALIS</vt:lpstr>
      <vt:lpstr>POSTERIOR FASCIAL COMPARTMENT</vt:lpstr>
      <vt:lpstr>MUSCLES OF POSTERIOR COMPARTMENT</vt:lpstr>
      <vt:lpstr>TRICEPS</vt:lpstr>
      <vt:lpstr>CUBITAL FOSSA</vt:lpstr>
      <vt:lpstr>BOUNDARIES OF CUBITAL FOSSA</vt:lpstr>
      <vt:lpstr>CONTENT OF CUBITAL FOSSA</vt:lpstr>
      <vt:lpstr>PowerPoint Presentation</vt:lpstr>
      <vt:lpstr>PowerPoint Presentation</vt:lpstr>
      <vt:lpstr>PowerPoint Presentation</vt:lpstr>
      <vt:lpstr>CAPSULE</vt:lpstr>
      <vt:lpstr>BURSAE</vt:lpstr>
      <vt:lpstr>LIGAMENTS</vt:lpstr>
      <vt:lpstr>MOVEMENTS</vt:lpstr>
      <vt:lpstr> CARRYING ANGLE</vt:lpstr>
      <vt:lpstr>PowerPoint Presentation</vt:lpstr>
      <vt:lpstr>PowerPoint Presentation</vt:lpstr>
      <vt:lpstr>PowerPoint Presentation</vt:lpstr>
      <vt:lpstr>BURSITIES</vt:lpstr>
      <vt:lpstr>DISLOCATION</vt:lpstr>
      <vt:lpstr>QUESTIONS!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Bones of upper limb</dc:title>
  <dc:creator>user</dc:creator>
  <cp:lastModifiedBy>Khaleel Alyahya</cp:lastModifiedBy>
  <cp:revision>203</cp:revision>
  <dcterms:created xsi:type="dcterms:W3CDTF">2010-12-19T14:08:49Z</dcterms:created>
  <dcterms:modified xsi:type="dcterms:W3CDTF">2018-11-19T04:36:32Z</dcterms:modified>
</cp:coreProperties>
</file>