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35"/>
  </p:notesMasterIdLst>
  <p:handoutMasterIdLst>
    <p:handoutMasterId r:id="rId36"/>
  </p:handoutMasterIdLst>
  <p:sldIdLst>
    <p:sldId id="256" r:id="rId6"/>
    <p:sldId id="570" r:id="rId7"/>
    <p:sldId id="571" r:id="rId8"/>
    <p:sldId id="363" r:id="rId9"/>
    <p:sldId id="565" r:id="rId10"/>
    <p:sldId id="553" r:id="rId11"/>
    <p:sldId id="513" r:id="rId12"/>
    <p:sldId id="545" r:id="rId13"/>
    <p:sldId id="544" r:id="rId14"/>
    <p:sldId id="514" r:id="rId15"/>
    <p:sldId id="568" r:id="rId16"/>
    <p:sldId id="557" r:id="rId17"/>
    <p:sldId id="567" r:id="rId18"/>
    <p:sldId id="546" r:id="rId19"/>
    <p:sldId id="559" r:id="rId20"/>
    <p:sldId id="548" r:id="rId21"/>
    <p:sldId id="558" r:id="rId22"/>
    <p:sldId id="550" r:id="rId23"/>
    <p:sldId id="401" r:id="rId24"/>
    <p:sldId id="561" r:id="rId25"/>
    <p:sldId id="551" r:id="rId26"/>
    <p:sldId id="562" r:id="rId27"/>
    <p:sldId id="543" r:id="rId28"/>
    <p:sldId id="566" r:id="rId29"/>
    <p:sldId id="575" r:id="rId30"/>
    <p:sldId id="574" r:id="rId31"/>
    <p:sldId id="569" r:id="rId32"/>
    <p:sldId id="572" r:id="rId33"/>
    <p:sldId id="573" r:id="rId3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85A00"/>
    <a:srgbClr val="33CC33"/>
    <a:srgbClr val="FFFF00"/>
    <a:srgbClr val="FFCDCD"/>
    <a:srgbClr val="E4D1FF"/>
    <a:srgbClr val="FF7171"/>
    <a:srgbClr val="9F5DFF"/>
    <a:srgbClr val="FFCF8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5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254" y="-10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4219270-08BC-0949-A3F5-E95A517DC7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1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1BB06A-B52A-3F47-A204-128C12453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D2160-DCAB-B447-87A3-524B11FA044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73D11-87C8-424C-B040-BE8B3A3AF95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3026F-D4A5-EA4B-97B7-027161D95E3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92BEC-85BE-774E-B611-91AD37308F8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ED8D-088A-FA4E-9118-F402A30A94B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7484A-5DE3-5B4D-B6D5-B5FEDBDE13F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EC9F5C-26ED-7547-9A9A-C21B7DFAC4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DFBD-B8DB-BE4A-A6D3-2D841F03FB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671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3289-5841-5047-BD36-DAD2A657A6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54019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447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364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5949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7307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3810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388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9129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581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0EC0-B6DE-1C46-8506-7B620CD0A9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4708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5007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4229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379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 dirty="0">
              <a:latin typeface="Times New Roman" charset="0"/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765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 dirty="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8765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8765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nimBg="1" autoUpdateAnimBg="0"/>
      <p:bldP spid="876548" grpId="0" autoUpdateAnimBg="0"/>
      <p:bldP spid="87654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6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765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2159-9E9D-074B-BC75-CCDE0DA29E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7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ABEA-E750-3149-9155-92DDF1B251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4C5BE-9B38-F641-880F-05C1BD518C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2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800B-C3B3-4644-9B7D-9305B0C355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5CD-7322-6D45-AFD0-89DE307EA5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7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F677-A778-A44B-ABA8-074FD986AA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A2A3C-3E60-F349-953D-C75428E01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08685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25D2-F8DB-8A44-9D53-6E953655D0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3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FB23F-15FC-3F4B-846A-9429D6EF02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2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6F19-7ACC-F642-8DB5-264D77FDFF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04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0297B-616A-3148-80DF-B6C27D470B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7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 dirty="0">
              <a:latin typeface="Times New Roman" charset="0"/>
            </a:endParaRPr>
          </a:p>
        </p:txBody>
      </p:sp>
      <p:sp>
        <p:nvSpPr>
          <p:cNvPr id="9021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2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021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9021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 dirty="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9021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9021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9021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6" grpId="0" animBg="1" autoUpdateAnimBg="0"/>
      <p:bldP spid="902148" grpId="0" autoUpdateAnimBg="0"/>
      <p:bldP spid="90214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2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021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A512-A55C-164B-83D4-41FD3BA8A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0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7F9E-5DA2-E94E-AD21-A3A2A03C92F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7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6F1C-D7E6-E24F-8822-E18B495D82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1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6F41-4E17-644A-9FFF-A8547B9BAB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90E8-BD30-D74B-B966-7ABAB97699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942B-D6F0-EF42-A598-81CB02E022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6943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2D290-1126-314A-9EA1-DC6F92087E8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990E9-50CA-C44C-BD9F-ACD03B109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85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5DFD-28FB-8F4D-B02C-F4046F403C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48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912C2-5729-A343-9C8A-DB6CBA38BD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678C-40BF-4347-8820-B9F22BAEF1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79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9379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7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79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379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379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D9CF60-82C4-1947-94E5-BCF9CF536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79BB-1262-D04F-A80F-AEBAF147E1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67328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6B51-CC48-8E41-9BAC-6B9A6A61E3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59269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1148-C40F-BA47-870B-124FC13A4F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37807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12D6-8569-BB4F-8576-0B05D48E7D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0328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1517-E5BF-4E4D-BAA2-861D213459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5761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FFC3-F2AE-4646-8B08-18E380A178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14520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C2B08-43E9-0446-8738-A747B104C3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18479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7307-3AA9-7A4F-B5EF-9394E1CE51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6674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B71D-FBBF-DA49-9922-44F3C10029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75875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1C93D-40D6-314E-9E3D-7CC7681FD9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25848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A05-6518-374B-9BF4-CDF733D375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7788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7581-133F-2F4D-BC4C-5851101FED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9443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4670-BEC5-1A41-B824-D550FDAEA0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7570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5BDE-B24C-4B4B-ABA2-E79B654EF3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1692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19A0-EF39-9A41-B776-BAC154A25D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0395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60D4E70-507F-6844-8309-0FBC68FF84F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9723B3D-BF82-AC47-86F5-11710BEE6AB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 dirty="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0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718123A-ADBC-3345-9D87-8234B61B651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 dirty="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3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3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7049C2-E73B-8040-89A9-8F4BC937531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533400"/>
            <a:ext cx="9372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Aerobic and anaerobic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 in muscle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800100" y="3124200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Musculoskeletal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Aerobic metabolism </a:t>
            </a:r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in</a:t>
            </a:r>
            <a:br>
              <a:rPr lang="en-US" sz="4000" dirty="0" smtClean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red muscle fibers</a:t>
            </a:r>
            <a:endParaRPr lang="en-US" sz="4000" dirty="0">
              <a:solidFill>
                <a:srgbClr val="161616"/>
              </a:solidFill>
              <a:latin typeface="Palatino Linotype" charset="0"/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828800"/>
            <a:ext cx="8724900" cy="426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Red muscle fibers are suitable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for prolonged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muscle activity</a:t>
            </a: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Their metabolism is mainly: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Aerobic and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D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epends on adequate supply of O</a:t>
            </a:r>
            <a:r>
              <a:rPr lang="en-US" sz="3200" baseline="-25000" dirty="0" smtClean="0">
                <a:solidFill>
                  <a:srgbClr val="161616"/>
                </a:solidFill>
                <a:latin typeface="Palatino Linotype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They obtain ATP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mainly from fatty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acids</a:t>
            </a: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Fatty acids are broken down by </a:t>
            </a:r>
            <a:r>
              <a:rPr lang="en-US" sz="3200" dirty="0">
                <a:solidFill>
                  <a:srgbClr val="161616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-oxidation,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Krebs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cycle, and the respiratory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chain</a:t>
            </a: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Aerobic </a:t>
            </a:r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metabolism</a:t>
            </a:r>
            <a:br>
              <a:rPr lang="en-US" sz="4000" dirty="0" smtClean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in</a:t>
            </a: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 </a:t>
            </a:r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red muscle fibers</a:t>
            </a:r>
            <a:endParaRPr lang="en-US" sz="4000" dirty="0">
              <a:solidFill>
                <a:srgbClr val="161616"/>
              </a:solidFill>
              <a:latin typeface="Palatino Linotype" charset="0"/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Red color is due to myoglobin</a:t>
            </a: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rgbClr val="161616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Myoglobin has higher O</a:t>
            </a:r>
            <a:r>
              <a:rPr lang="en-US" sz="3200" baseline="-25000" dirty="0" smtClean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 affinity than hemoglobin</a:t>
            </a: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rgbClr val="161616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It releases O</a:t>
            </a:r>
            <a:r>
              <a:rPr lang="en-US" sz="3200" baseline="-25000" dirty="0" smtClean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 when its level drops</a:t>
            </a: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65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85" name="Picture 9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Anaerobic metabolism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in white </a:t>
            </a:r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muscle fibers</a:t>
            </a:r>
            <a:endParaRPr lang="en-US" sz="4000" dirty="0">
              <a:solidFill>
                <a:srgbClr val="161616"/>
              </a:solidFill>
              <a:latin typeface="Palatino Linotype" charset="0"/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White muscle fibers are suitable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for fast, strong contractions</a:t>
            </a:r>
          </a:p>
          <a:p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During intense muscle activity (weightlifting, etc.) O</a:t>
            </a:r>
            <a:r>
              <a:rPr lang="en-US" sz="3200" baseline="-25000" dirty="0" smtClean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 supply from blood quickly drops</a:t>
            </a:r>
          </a:p>
          <a:p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They mainly obtain ATP from anaerobic glycolysis</a:t>
            </a:r>
          </a:p>
          <a:p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They have supplies of glycogen that is catabolized and undergoes glycolysis</a:t>
            </a:r>
          </a:p>
        </p:txBody>
      </p:sp>
    </p:spTree>
    <p:extLst>
      <p:ext uri="{BB962C8B-B14F-4D97-AF65-F5344CB8AC3E}">
        <p14:creationId xmlns:p14="http://schemas.microsoft.com/office/powerpoint/2010/main" val="24428840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Anaerobic metabolism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in white </a:t>
            </a:r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muscle fibers</a:t>
            </a:r>
            <a:endParaRPr lang="en-US" sz="4000" dirty="0">
              <a:solidFill>
                <a:srgbClr val="161616"/>
              </a:solidFill>
              <a:latin typeface="Palatino Linotype" charset="0"/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81200"/>
            <a:ext cx="8724900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Glycogen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 glucose-1-PO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  glucose-6-PO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  glycolysis 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  <a:sym typeface="Wingdings" charset="0"/>
              </a:rPr>
              <a:t>ATP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NADH+H</a:t>
            </a:r>
            <a:r>
              <a:rPr lang="en-US" sz="3200" baseline="300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+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is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  <a:sym typeface="Wingdings" charset="0"/>
              </a:rPr>
              <a:t>re-oxidized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to maintain glucose degradation and ATP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  <a:sym typeface="Wingdings" charset="0"/>
              </a:rPr>
              <a:t>formation</a:t>
            </a:r>
            <a:endParaRPr lang="en-US" sz="3200" dirty="0">
              <a:solidFill>
                <a:srgbClr val="161616"/>
              </a:solidFill>
              <a:latin typeface="Palatino Linotype" charset="0"/>
              <a:sym typeface="Wingdings" charset="0"/>
            </a:endParaRPr>
          </a:p>
          <a:p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Anaerobic glycolysis </a:t>
            </a:r>
            <a:r>
              <a:rPr lang="en-US" sz="3200" smtClean="0">
                <a:solidFill>
                  <a:srgbClr val="161616"/>
                </a:solidFill>
                <a:latin typeface="Palatino Linotype" charset="0"/>
              </a:rPr>
              <a:t>produces lactate</a:t>
            </a:r>
          </a:p>
          <a:p>
            <a:r>
              <a:rPr lang="en-US" sz="3200" smtClean="0">
                <a:solidFill>
                  <a:srgbClr val="161616"/>
                </a:solidFill>
                <a:latin typeface="Palatino Linotype" charset="0"/>
              </a:rPr>
              <a:t>Lactate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is resynthesized into glucose in the liver by Cori cycle</a:t>
            </a:r>
          </a:p>
          <a:p>
            <a:endParaRPr lang="en-US" sz="3200" baseline="300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0" name="Picture 2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274637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990600"/>
            <a:ext cx="8724900" cy="5638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>
                <a:solidFill>
                  <a:srgbClr val="161616"/>
                </a:solidFill>
                <a:latin typeface="Palatino Linotype" charset="0"/>
              </a:rPr>
              <a:t>In </a:t>
            </a:r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anaerobic glycolysis, the glucose is converted to lactate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Lactate in muscle is released into blood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Transported to the </a:t>
            </a:r>
            <a:r>
              <a:rPr lang="en-US" sz="3600" dirty="0" smtClean="0">
                <a:solidFill>
                  <a:srgbClr val="161616"/>
                </a:solidFill>
                <a:latin typeface="Palatino Linotype" charset="0"/>
              </a:rPr>
              <a:t>liver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Liver converts lactate into glucose via </a:t>
            </a:r>
            <a:r>
              <a:rPr lang="en-US" sz="3600" dirty="0" smtClean="0">
                <a:solidFill>
                  <a:srgbClr val="161616"/>
                </a:solidFill>
                <a:latin typeface="Palatino Linotype" charset="0"/>
              </a:rPr>
              <a:t>gluconeogenesis</a:t>
            </a:r>
            <a:endParaRPr lang="en-US" sz="36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The newly formed glucose is transported to muscles to be used for energy again</a:t>
            </a:r>
          </a:p>
          <a:p>
            <a:endParaRPr lang="en-US" sz="36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7" name="Picture 3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954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Why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skeletal muscles can</a:t>
            </a:r>
            <a:r>
              <a:rPr lang="en-US" sz="3200" dirty="0" smtClean="0">
                <a:solidFill>
                  <a:srgbClr val="161616"/>
                </a:solidFill>
                <a:latin typeface="Arial"/>
              </a:rPr>
              <a:t>’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t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produce new glucose from lactate?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Because: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Gluconeogenesis requires much more ATP than is supplied by glycolysis in muscle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</a:rPr>
              <a:t>2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deficiencies do not arise in the liver even during intense exercise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Therefore, liver always has sufficient ATP for gluconeogenesis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Muscles produce:</a:t>
            </a:r>
          </a:p>
          <a:p>
            <a:pPr lvl="1"/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Pyruvate from glycolysis during exercise and</a:t>
            </a:r>
          </a:p>
          <a:p>
            <a:pPr lvl="1"/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Amino nitrogen (NH</a:t>
            </a:r>
            <a:r>
              <a:rPr lang="en-US" sz="35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) from normal protein degradation</a:t>
            </a:r>
          </a:p>
          <a:p>
            <a:r>
              <a:rPr lang="en-US" sz="3700" dirty="0">
                <a:solidFill>
                  <a:srgbClr val="161616"/>
                </a:solidFill>
                <a:latin typeface="Palatino Linotype" charset="0"/>
              </a:rPr>
              <a:t>Pyruvate is converted to alanine in </a:t>
            </a:r>
            <a:r>
              <a:rPr lang="en-US" sz="3700" dirty="0" smtClean="0">
                <a:solidFill>
                  <a:srgbClr val="161616"/>
                </a:solidFill>
                <a:latin typeface="Palatino Linotype" charset="0"/>
              </a:rPr>
              <a:t>muscles</a:t>
            </a:r>
            <a:endParaRPr lang="en-US" sz="3700" dirty="0">
              <a:solidFill>
                <a:srgbClr val="161616"/>
              </a:solidFill>
              <a:latin typeface="Palatino Linotype" charset="0"/>
            </a:endParaRPr>
          </a:p>
          <a:p>
            <a:pPr lvl="1"/>
            <a:r>
              <a:rPr lang="en-US" sz="3400" dirty="0">
                <a:solidFill>
                  <a:srgbClr val="161616"/>
                </a:solidFill>
                <a:latin typeface="Palatino Linotype" charset="0"/>
              </a:rPr>
              <a:t>Pyruvate + NH</a:t>
            </a:r>
            <a:r>
              <a:rPr lang="en-US" sz="34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400" dirty="0">
                <a:solidFill>
                  <a:srgbClr val="161616"/>
                </a:solidFill>
                <a:latin typeface="Palatino Linotype" charset="0"/>
              </a:rPr>
              <a:t>  </a:t>
            </a:r>
            <a:r>
              <a:rPr lang="en-US" sz="34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  Alanine</a:t>
            </a:r>
            <a:endParaRPr lang="el-GR" sz="34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8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95300" y="1137820"/>
            <a:ext cx="9448799" cy="52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By the end of this lecture, the First year students will be able to:</a:t>
            </a:r>
          </a:p>
          <a:p>
            <a:pPr algn="l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Recognize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the importance of ATP as energy source in skeletal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muscle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Compare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three systems of energy transfer in the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body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Differentiate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between energy metabolism in red and white muscle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fibers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Understand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how skeletal muscles derive ATP from aerobic and anaerobic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metabolism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Discuss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the importance of Cori and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glucose-alanine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cycles in energy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metabolism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355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This alanine is transported to liver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Liver converts alanine back to pyruvate</a:t>
            </a:r>
          </a:p>
          <a:p>
            <a:pPr lvl="1"/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Alanine – NH</a:t>
            </a:r>
            <a:r>
              <a:rPr lang="en-US" sz="3500" baseline="-25000" dirty="0">
                <a:solidFill>
                  <a:srgbClr val="161616"/>
                </a:solidFill>
                <a:latin typeface="Palatino Linotype" charset="0"/>
              </a:rPr>
              <a:t>2</a:t>
            </a:r>
            <a:r>
              <a:rPr lang="en-US" sz="3500" dirty="0">
                <a:solidFill>
                  <a:srgbClr val="161616"/>
                </a:solidFill>
                <a:latin typeface="Palatino Linotype" charset="0"/>
              </a:rPr>
              <a:t> = Pyruvate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Pyruvate is used in gluconeogenesis</a:t>
            </a: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The newly formed glucose is transported to muscle to be used for energy again</a:t>
            </a:r>
            <a:endParaRPr lang="el-GR" sz="36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glucose–alanine cycle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68438"/>
            <a:ext cx="8743950" cy="300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98437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Exercise and AMPK</a:t>
            </a:r>
            <a:endParaRPr lang="en-US" sz="4000" dirty="0">
              <a:solidFill>
                <a:srgbClr val="161616"/>
              </a:solidFill>
              <a:latin typeface="Palatino Linotype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23900" y="789800"/>
            <a:ext cx="7117387" cy="5687200"/>
            <a:chOff x="6370710" y="1295400"/>
            <a:chExt cx="5742438" cy="5687200"/>
          </a:xfrm>
        </p:grpSpPr>
        <p:sp>
          <p:nvSpPr>
            <p:cNvPr id="3" name="Rectangle 2"/>
            <p:cNvSpPr/>
            <p:nvPr/>
          </p:nvSpPr>
          <p:spPr>
            <a:xfrm>
              <a:off x="6600503" y="1295400"/>
              <a:ext cx="332225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</a:rPr>
                <a:t>Exercise</a:t>
              </a:r>
            </a:p>
            <a:p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</a:rPr>
                <a:t>(</a:t>
              </a:r>
              <a:r>
                <a:rPr lang="en-US" sz="3000" dirty="0">
                  <a:solidFill>
                    <a:srgbClr val="161616"/>
                  </a:solidFill>
                  <a:latin typeface="Palatino Linotype" charset="0"/>
                </a:rPr>
                <a:t>H</a:t>
              </a:r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</a:rPr>
                <a:t>igh</a:t>
              </a:r>
              <a:r>
                <a:rPr lang="en-US" sz="3000" dirty="0">
                  <a:solidFill>
                    <a:srgbClr val="161616"/>
                  </a:solidFill>
                  <a:latin typeface="Palatino Linotype" charset="0"/>
                </a:rPr>
                <a:t>-energy demand</a:t>
              </a:r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</a:rPr>
                <a:t>)</a:t>
              </a:r>
              <a:endParaRPr lang="en-US" sz="3000" dirty="0">
                <a:solidFill>
                  <a:srgbClr val="161616"/>
                </a:solidFill>
                <a:latin typeface="Palatino Linotype" charset="0"/>
              </a:endParaRPr>
            </a:p>
          </p:txBody>
        </p:sp>
        <p:sp>
          <p:nvSpPr>
            <p:cNvPr id="4" name="Down Arrow 3"/>
            <p:cNvSpPr/>
            <p:nvPr/>
          </p:nvSpPr>
          <p:spPr bwMode="auto">
            <a:xfrm>
              <a:off x="8001227" y="2514600"/>
              <a:ext cx="484632" cy="533400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0710" y="3043535"/>
              <a:ext cx="101486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161616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</a:rPr>
                <a:t>ATP  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9538216" y="3581400"/>
              <a:ext cx="484632" cy="533400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23704" y="2971800"/>
              <a:ext cx="114809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161616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AMP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72296" y="4191000"/>
              <a:ext cx="243773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Activates AMPK 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17353" y="5505272"/>
              <a:ext cx="1676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Anabolic</a:t>
              </a:r>
            </a:p>
            <a:p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Pathways (Off)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7379228" y="3276600"/>
              <a:ext cx="1782907" cy="0"/>
            </a:xfrm>
            <a:prstGeom prst="straightConnector1">
              <a:avLst/>
            </a:prstGeom>
            <a:ln w="76200" cmpd="sng">
              <a:solidFill>
                <a:srgbClr val="9F5DFF"/>
              </a:solidFill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Left Brace 25"/>
            <p:cNvSpPr/>
            <p:nvPr/>
          </p:nvSpPr>
          <p:spPr bwMode="auto">
            <a:xfrm rot="5400000">
              <a:off x="9558928" y="3697224"/>
              <a:ext cx="612648" cy="2819400"/>
            </a:xfrm>
            <a:prstGeom prst="leftBrace">
              <a:avLst/>
            </a:prstGeom>
            <a:noFill/>
            <a:ln w="76200" cap="flat" cmpd="sng" algn="ctr">
              <a:solidFill>
                <a:srgbClr val="9F5D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360548" y="5486400"/>
              <a:ext cx="17526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Catabolic pathways</a:t>
              </a:r>
            </a:p>
            <a:p>
              <a:r>
                <a:rPr lang="en-US" sz="3000" dirty="0" smtClean="0">
                  <a:solidFill>
                    <a:srgbClr val="161616"/>
                  </a:solidFill>
                  <a:latin typeface="Palatino Linotype" charset="0"/>
                  <a:sym typeface="Wingdings"/>
                </a:rPr>
                <a:t>(ON) </a:t>
              </a:r>
              <a:endParaRPr lang="en-US" sz="3000" dirty="0">
                <a:solidFill>
                  <a:srgbClr val="161616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>
            <a:off x="7658100" y="5523033"/>
            <a:ext cx="762000" cy="0"/>
          </a:xfrm>
          <a:prstGeom prst="straightConnector1">
            <a:avLst/>
          </a:prstGeom>
          <a:ln w="76200" cmpd="sng">
            <a:solidFill>
              <a:srgbClr val="9F5DFF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496300" y="5181600"/>
            <a:ext cx="12578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161616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ATP  </a:t>
            </a:r>
            <a:endParaRPr lang="en-US" sz="3000" dirty="0">
              <a:solidFill>
                <a:srgbClr val="16161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7900" y="956608"/>
            <a:ext cx="4038600" cy="1938992"/>
          </a:xfrm>
          <a:prstGeom prst="rect">
            <a:avLst/>
          </a:prstGeom>
          <a:solidFill>
            <a:srgbClr val="E4D1FF"/>
          </a:solidFill>
          <a:ln>
            <a:solidFill>
              <a:srgbClr val="E4D1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161616"/>
                </a:solidFill>
              </a:rPr>
              <a:t>In exercise, the metabolic enzymes are regulated thru phosphorylation by AMP-activated protein kinase (AMPK)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AMPK activation shuts down ATP-requiring processes and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stimulates ATP-producing processes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:\Documents and Settings\Administrator\Desktop\u drive\devlin\filesForPowerpoint\ch22\c22f015.jpg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 bwMode="auto">
          <a:xfrm>
            <a:off x="800100" y="228600"/>
            <a:ext cx="8686800" cy="531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Muscle fatigue and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828800"/>
            <a:ext cx="8724900" cy="426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Muscle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fatigue:</a:t>
            </a:r>
          </a:p>
          <a:p>
            <a:pPr lvl="1"/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Inability </a:t>
            </a: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of </a:t>
            </a:r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muscles </a:t>
            </a: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to maintain a particular strength of contraction over time </a:t>
            </a: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Causes: muscle damage, accumulation of lactic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acid</a:t>
            </a: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Athletes are able to change the proportions of red and white muscle fibers by targeted training</a:t>
            </a:r>
          </a:p>
        </p:txBody>
      </p:sp>
    </p:spTree>
    <p:extLst>
      <p:ext uri="{BB962C8B-B14F-4D97-AF65-F5344CB8AC3E}">
        <p14:creationId xmlns:p14="http://schemas.microsoft.com/office/powerpoint/2010/main" val="4344740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Muscle fatigue and</a:t>
            </a:r>
            <a:br>
              <a:rPr lang="en-US" sz="4000" dirty="0">
                <a:solidFill>
                  <a:srgbClr val="161616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The expression of muscle proteins can also change during the course of training</a:t>
            </a: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This provides them with: </a:t>
            </a:r>
          </a:p>
          <a:p>
            <a:pPr lvl="1"/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H</a:t>
            </a:r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igh endurance during muscle activity</a:t>
            </a:r>
          </a:p>
          <a:p>
            <a:pPr lvl="1"/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Efficient energy production and consumption</a:t>
            </a:r>
            <a:endParaRPr lang="en-US" sz="3000" dirty="0">
              <a:solidFill>
                <a:srgbClr val="161616"/>
              </a:solidFill>
              <a:latin typeface="Palatino Linotype" charset="0"/>
            </a:endParaRPr>
          </a:p>
          <a:p>
            <a:pPr lvl="1"/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Delayed </a:t>
            </a: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32050397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Take home message</a:t>
            </a:r>
            <a:endParaRPr lang="en-US" sz="4000" dirty="0">
              <a:solidFill>
                <a:srgbClr val="161616"/>
              </a:solidFill>
              <a:latin typeface="Palatino Linotype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40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ATP is an important source of chemical energy needed by the cells to perform body </a:t>
            </a:r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functions</a:t>
            </a:r>
            <a:endParaRPr lang="en-US" sz="30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Muscular activity requires constant supply of ATP for energy either from aerobic or anaerobic </a:t>
            </a:r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metabolism</a:t>
            </a:r>
          </a:p>
          <a:p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Cori and glucose-alanine cycles play an important role in regenerating glucose for energy</a:t>
            </a:r>
            <a:endParaRPr lang="en-US" sz="30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Athletes are able to change proportions of </a:t>
            </a:r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their red </a:t>
            </a: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and white muscle fibers with appropriate </a:t>
            </a:r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training</a:t>
            </a:r>
            <a:endParaRPr lang="en-US" sz="3000" dirty="0">
              <a:solidFill>
                <a:srgbClr val="161616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608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161616"/>
                </a:solidFill>
                <a:latin typeface="Palatino Linotype" charset="0"/>
              </a:rPr>
              <a:t>References</a:t>
            </a:r>
            <a:endParaRPr lang="en-US" sz="4000" dirty="0">
              <a:solidFill>
                <a:srgbClr val="161616"/>
              </a:solidFill>
              <a:latin typeface="Palatino Linotype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Koolman, J., Roehm, K.H. Color Atlas of Biochemistry, Second Edition,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2015, Thieme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New York, pp. 336–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339</a:t>
            </a: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Textbook of Biochemistry with Clinical Correlations by Thomas M. Devlin, 6th Edition,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pp. 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866-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868</a:t>
            </a:r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77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533400"/>
            <a:ext cx="937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Overview</a:t>
            </a:r>
            <a:endParaRPr lang="en-US" sz="4800" b="1" dirty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161616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1920656"/>
            <a:ext cx="8048625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Three systems of energy transfer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ATP as energy source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Aerobic </a:t>
            </a:r>
            <a:r>
              <a:rPr lang="en-US" sz="2800" b="1" dirty="0" smtClean="0">
                <a:solidFill>
                  <a:srgbClr val="161616"/>
                </a:solidFill>
              </a:rPr>
              <a:t>metabolism: red </a:t>
            </a:r>
            <a:r>
              <a:rPr lang="en-US" sz="2800" b="1" dirty="0">
                <a:solidFill>
                  <a:srgbClr val="161616"/>
                </a:solidFill>
              </a:rPr>
              <a:t>muscle fibers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Anaerobic metabolism: white muscle fibers 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Cori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Glucose-alanine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161616"/>
                </a:solidFill>
              </a:rPr>
              <a:t>Muscle fatigue and endurance in athletes</a:t>
            </a:r>
          </a:p>
        </p:txBody>
      </p:sp>
    </p:spTree>
    <p:extLst>
      <p:ext uri="{BB962C8B-B14F-4D97-AF65-F5344CB8AC3E}">
        <p14:creationId xmlns:p14="http://schemas.microsoft.com/office/powerpoint/2010/main" val="4061780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1" name="Picture 6" descr="14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5353"/>
          <a:stretch>
            <a:fillRect/>
          </a:stretch>
        </p:blipFill>
        <p:spPr bwMode="auto">
          <a:xfrm>
            <a:off x="266700" y="784225"/>
            <a:ext cx="6705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8989FF"/>
                </a:solidFill>
                <a:latin typeface="Palatino Linotype" charset="0"/>
              </a:rPr>
              <a:t>Three systems of energy transfer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933700" y="5257800"/>
            <a:ext cx="2971800" cy="1349375"/>
          </a:xfrm>
          <a:prstGeom prst="rect">
            <a:avLst/>
          </a:prstGeom>
          <a:solidFill>
            <a:srgbClr val="FFCDCD"/>
          </a:solidFill>
          <a:ln w="38100">
            <a:solidFill>
              <a:srgbClr val="FF717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Phosphocreatine (PCr)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3-15 sec.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7048500" y="3244850"/>
            <a:ext cx="3048000" cy="1323439"/>
          </a:xfrm>
          <a:prstGeom prst="rect">
            <a:avLst/>
          </a:prstGeom>
          <a:solidFill>
            <a:srgbClr val="E4D1FF"/>
          </a:solidFill>
          <a:ln w="38100">
            <a:solidFill>
              <a:srgbClr val="9F5D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Glucose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15 sec. to 2 min.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7277100" y="1371600"/>
            <a:ext cx="2743200" cy="1349375"/>
          </a:xfrm>
          <a:prstGeom prst="rect">
            <a:avLst/>
          </a:prstGeom>
          <a:solidFill>
            <a:srgbClr val="FFCF8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Fatty acids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Continuous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Hours</a:t>
            </a:r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6286500" y="3603625"/>
            <a:ext cx="6096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6819900" y="2003425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3467100" y="4213225"/>
            <a:ext cx="83820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 nucleotide coenzyme </a:t>
            </a:r>
            <a:r>
              <a:rPr lang="en-US" sz="3200" u="sng" dirty="0">
                <a:solidFill>
                  <a:srgbClr val="161616"/>
                </a:solidFill>
                <a:latin typeface="Palatino Linotype" charset="0"/>
              </a:rPr>
              <a:t>a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denosine </a:t>
            </a:r>
            <a:r>
              <a:rPr lang="en-US" sz="3200" u="sng" dirty="0">
                <a:solidFill>
                  <a:srgbClr val="161616"/>
                </a:solidFill>
                <a:latin typeface="Palatino Linotype" charset="0"/>
              </a:rPr>
              <a:t>t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ri</a:t>
            </a:r>
            <a:r>
              <a:rPr lang="en-US" sz="3200" u="sng" dirty="0">
                <a:solidFill>
                  <a:srgbClr val="161616"/>
                </a:solidFill>
                <a:latin typeface="Palatino Linotype" charset="0"/>
              </a:rPr>
              <a:t>p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hosphate (ATP) is the most important form of chemical energy stored in cells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Breakdown of ATP into ADP+PO</a:t>
            </a:r>
            <a:r>
              <a:rPr lang="en-US" sz="3200" baseline="-25000" dirty="0">
                <a:solidFill>
                  <a:srgbClr val="161616"/>
                </a:solidFill>
                <a:latin typeface="Palatino Linotype" charset="0"/>
              </a:rPr>
              <a:t>4</a:t>
            </a:r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 releases energy</a:t>
            </a: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This energy is used for all body functions (biosynthesis, membrane transport, muscle contraction, etc.)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The main pathway for ATP synthesis is oxidative phosphorylation catalyzed by the respiratory chain</a:t>
            </a: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200" dirty="0">
                <a:solidFill>
                  <a:srgbClr val="161616"/>
                </a:solidFill>
                <a:latin typeface="Palatino Linotype" charset="0"/>
              </a:rPr>
              <a:t>ATP synthase catalyzes the synthesis of </a:t>
            </a: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ATP</a:t>
            </a: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161616"/>
                </a:solidFill>
                <a:latin typeface="Palatino Linotype" charset="0"/>
              </a:rPr>
              <a:t>	</a:t>
            </a:r>
            <a:r>
              <a:rPr lang="en-US" sz="3000" dirty="0" smtClean="0">
                <a:solidFill>
                  <a:srgbClr val="161616"/>
                </a:solidFill>
                <a:latin typeface="Palatino Linotype" charset="0"/>
              </a:rPr>
              <a:t>ADP  </a:t>
            </a:r>
            <a:r>
              <a:rPr lang="en-US" sz="3000" dirty="0">
                <a:solidFill>
                  <a:srgbClr val="161616"/>
                </a:solidFill>
                <a:latin typeface="Palatino Linotype" charset="0"/>
              </a:rPr>
              <a:t>+  Pi    </a:t>
            </a:r>
            <a:r>
              <a:rPr lang="en-US" sz="3000" dirty="0">
                <a:solidFill>
                  <a:srgbClr val="161616"/>
                </a:solidFill>
                <a:latin typeface="Palatino Linotype" charset="0"/>
                <a:sym typeface="Wingdings" charset="0"/>
              </a:rPr>
              <a:t>    ATP</a:t>
            </a:r>
            <a:endParaRPr lang="en-US" sz="3000" dirty="0">
              <a:solidFill>
                <a:srgbClr val="161616"/>
              </a:solidFill>
              <a:latin typeface="Palatino Linotype" charset="0"/>
            </a:endParaRPr>
          </a:p>
          <a:p>
            <a:endParaRPr lang="en-US" sz="32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Energy metabolism in muscle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Muscle contraction requires high level of ATP consumption</a:t>
            </a:r>
          </a:p>
          <a:p>
            <a:pPr>
              <a:buFont typeface="Wingdings" charset="0"/>
              <a:buNone/>
            </a:pPr>
            <a:endParaRPr lang="en-US" sz="3600" dirty="0">
              <a:solidFill>
                <a:srgbClr val="161616"/>
              </a:solidFill>
              <a:latin typeface="Palatino Linotype" charset="0"/>
            </a:endParaRPr>
          </a:p>
          <a:p>
            <a:r>
              <a:rPr lang="en-US" sz="3600" dirty="0">
                <a:solidFill>
                  <a:srgbClr val="161616"/>
                </a:solidFill>
                <a:latin typeface="Palatino Linotype" charset="0"/>
              </a:rPr>
              <a:t>Without constant resynthesis, the amount of ATP is used up in less than 1 sec. of contraction</a:t>
            </a:r>
          </a:p>
          <a:p>
            <a:endParaRPr lang="en-US" sz="3600" dirty="0">
              <a:solidFill>
                <a:srgbClr val="161616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161616"/>
                </a:solidFill>
                <a:latin typeface="Palatino Linotype" charset="0"/>
              </a:rPr>
              <a:t>Energy metabolism in muscle</a:t>
            </a:r>
          </a:p>
        </p:txBody>
      </p:sp>
      <p:grpSp>
        <p:nvGrpSpPr>
          <p:cNvPr id="879622" name="Group 6"/>
          <p:cNvGrpSpPr>
            <a:grpSpLocks noChangeAspect="1"/>
          </p:cNvGrpSpPr>
          <p:nvPr/>
        </p:nvGrpSpPr>
        <p:grpSpPr bwMode="auto">
          <a:xfrm>
            <a:off x="457200" y="1352550"/>
            <a:ext cx="9334500" cy="4667250"/>
            <a:chOff x="1488" y="1296"/>
            <a:chExt cx="3779" cy="2088"/>
          </a:xfrm>
        </p:grpSpPr>
        <p:sp>
          <p:nvSpPr>
            <p:cNvPr id="87962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8" y="1296"/>
              <a:ext cx="3779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161616"/>
                </a:solidFill>
              </a:endParaRPr>
            </a:p>
          </p:txBody>
        </p:sp>
        <p:cxnSp>
          <p:nvCxnSpPr>
            <p:cNvPr id="879650" name="_s879650"/>
            <p:cNvCxnSpPr>
              <a:cxnSpLocks noChangeShapeType="1"/>
              <a:stCxn id="879649" idx="1"/>
              <a:endCxn id="879635" idx="2"/>
            </p:cNvCxnSpPr>
            <p:nvPr/>
          </p:nvCxnSpPr>
          <p:spPr bwMode="auto">
            <a:xfrm rot="10800000">
              <a:off x="4008" y="2736"/>
              <a:ext cx="180" cy="432"/>
            </a:xfrm>
            <a:prstGeom prst="bentConnector2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48" name="_s879648"/>
            <p:cNvCxnSpPr>
              <a:cxnSpLocks noChangeShapeType="1"/>
              <a:stCxn id="879647" idx="3"/>
              <a:endCxn id="879633" idx="2"/>
            </p:cNvCxnSpPr>
            <p:nvPr/>
          </p:nvCxnSpPr>
          <p:spPr bwMode="auto">
            <a:xfrm flipV="1">
              <a:off x="2568" y="2736"/>
              <a:ext cx="180" cy="432"/>
            </a:xfrm>
            <a:prstGeom prst="bentConnector2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6" name="_s879636"/>
            <p:cNvCxnSpPr>
              <a:cxnSpLocks noChangeShapeType="1"/>
              <a:stCxn id="879635" idx="0"/>
              <a:endCxn id="879626" idx="2"/>
            </p:cNvCxnSpPr>
            <p:nvPr/>
          </p:nvCxnSpPr>
          <p:spPr bwMode="auto">
            <a:xfrm rot="16200000">
              <a:off x="3900" y="2195"/>
              <a:ext cx="217" cy="1"/>
            </a:xfrm>
            <a:prstGeom prst="straightConnector1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4" name="_s879634"/>
            <p:cNvCxnSpPr>
              <a:cxnSpLocks noChangeShapeType="1"/>
              <a:stCxn id="879633" idx="0"/>
              <a:endCxn id="879625" idx="2"/>
            </p:cNvCxnSpPr>
            <p:nvPr/>
          </p:nvCxnSpPr>
          <p:spPr bwMode="auto">
            <a:xfrm rot="16200000">
              <a:off x="264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9" name="_s879629"/>
            <p:cNvCxnSpPr>
              <a:cxnSpLocks noChangeShapeType="1"/>
              <a:stCxn id="879626" idx="0"/>
              <a:endCxn id="879623" idx="2"/>
            </p:cNvCxnSpPr>
            <p:nvPr/>
          </p:nvCxnSpPr>
          <p:spPr bwMode="auto">
            <a:xfrm rot="5400000" flipH="1">
              <a:off x="3586" y="1377"/>
              <a:ext cx="216" cy="629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8" name="_s879628"/>
            <p:cNvCxnSpPr>
              <a:cxnSpLocks noChangeShapeType="1"/>
              <a:stCxn id="879625" idx="0"/>
              <a:endCxn id="879623" idx="2"/>
            </p:cNvCxnSpPr>
            <p:nvPr/>
          </p:nvCxnSpPr>
          <p:spPr bwMode="auto">
            <a:xfrm rot="16200000">
              <a:off x="2956" y="1376"/>
              <a:ext cx="216" cy="631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9623" name="_s879623"/>
            <p:cNvSpPr>
              <a:spLocks noChangeArrowheads="1"/>
            </p:cNvSpPr>
            <p:nvPr/>
          </p:nvSpPr>
          <p:spPr bwMode="auto">
            <a:xfrm>
              <a:off x="2946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</a:rPr>
                <a:t>Skeletal Muscle</a:t>
              </a:r>
            </a:p>
          </p:txBody>
        </p:sp>
        <p:sp>
          <p:nvSpPr>
            <p:cNvPr id="879625" name="_s879625"/>
            <p:cNvSpPr>
              <a:spLocks noChangeArrowheads="1"/>
            </p:cNvSpPr>
            <p:nvPr/>
          </p:nvSpPr>
          <p:spPr bwMode="auto">
            <a:xfrm>
              <a:off x="231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 Fibers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I)</a:t>
              </a:r>
            </a:p>
          </p:txBody>
        </p:sp>
        <p:sp>
          <p:nvSpPr>
            <p:cNvPr id="879626" name="_s879626"/>
            <p:cNvSpPr>
              <a:spLocks noChangeArrowheads="1"/>
            </p:cNvSpPr>
            <p:nvPr/>
          </p:nvSpPr>
          <p:spPr bwMode="auto">
            <a:xfrm>
              <a:off x="357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White Fibers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II)</a:t>
              </a:r>
            </a:p>
          </p:txBody>
        </p:sp>
        <p:sp>
          <p:nvSpPr>
            <p:cNvPr id="879633" name="_s879633"/>
            <p:cNvSpPr>
              <a:spLocks noChangeArrowheads="1"/>
            </p:cNvSpPr>
            <p:nvPr/>
          </p:nvSpPr>
          <p:spPr bwMode="auto">
            <a:xfrm>
              <a:off x="220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Prolonged effort</a:t>
              </a:r>
            </a:p>
          </p:txBody>
        </p:sp>
        <p:sp>
          <p:nvSpPr>
            <p:cNvPr id="879635" name="_s879635"/>
            <p:cNvSpPr>
              <a:spLocks noChangeArrowheads="1"/>
            </p:cNvSpPr>
            <p:nvPr/>
          </p:nvSpPr>
          <p:spPr bwMode="auto">
            <a:xfrm>
              <a:off x="346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 fast, 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strong contractions</a:t>
              </a:r>
            </a:p>
          </p:txBody>
        </p:sp>
        <p:sp>
          <p:nvSpPr>
            <p:cNvPr id="879647" name="_s879647"/>
            <p:cNvSpPr>
              <a:spLocks noChangeArrowheads="1"/>
            </p:cNvSpPr>
            <p:nvPr/>
          </p:nvSpPr>
          <p:spPr bwMode="auto">
            <a:xfrm>
              <a:off x="1488" y="2952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Aerobic metabolism</a:t>
              </a:r>
            </a:p>
            <a:p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 O</a:t>
              </a:r>
              <a:r>
                <a:rPr lang="en-US" sz="2300" baseline="-250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3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 </a:t>
              </a:r>
            </a:p>
          </p:txBody>
        </p:sp>
        <p:sp>
          <p:nvSpPr>
            <p:cNvPr id="879649" name="_s879649"/>
            <p:cNvSpPr>
              <a:spLocks noChangeArrowheads="1"/>
            </p:cNvSpPr>
            <p:nvPr/>
          </p:nvSpPr>
          <p:spPr bwMode="auto">
            <a:xfrm>
              <a:off x="4188" y="2952"/>
              <a:ext cx="1079" cy="431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1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Anaerobic metabolism</a:t>
              </a:r>
            </a:p>
            <a:p>
              <a:r>
                <a:rPr lang="en-US" sz="21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(Without O</a:t>
              </a:r>
              <a:r>
                <a:rPr lang="en-US" sz="2100" baseline="-250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100" dirty="0">
                  <a:solidFill>
                    <a:srgbClr val="16161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182563"/>
            <a:ext cx="9858375" cy="50323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Overview of Energy Metabolism in Skeletal Muscle</a:t>
            </a:r>
            <a:endParaRPr lang="en-US" b="0" dirty="0">
              <a:solidFill>
                <a:schemeClr val="tx1"/>
              </a:solidFill>
              <a:latin typeface="Georgia" charset="0"/>
            </a:endParaRPr>
          </a:p>
        </p:txBody>
      </p:sp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8336"/>
          <a:stretch>
            <a:fillRect/>
          </a:stretch>
        </p:blipFill>
        <p:spPr bwMode="auto">
          <a:xfrm>
            <a:off x="461963" y="1033463"/>
            <a:ext cx="9482137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imes New Roman"/>
        <a:ea typeface="ＭＳ Ｐゴシック"/>
        <a:cs typeface="Arial"/>
      </a:majorFont>
      <a:minorFont>
        <a:latin typeface="Georgi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6479</TotalTime>
  <Words>855</Words>
  <Application>Microsoft Office PowerPoint</Application>
  <PresentationFormat>35mm Slides</PresentationFormat>
  <Paragraphs>149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Generic</vt:lpstr>
      <vt:lpstr>1_voet_template2</vt:lpstr>
      <vt:lpstr>Blank</vt:lpstr>
      <vt:lpstr>1_Blank</vt:lpstr>
      <vt:lpstr>1_Generic</vt:lpstr>
      <vt:lpstr>PowerPoint Presentation</vt:lpstr>
      <vt:lpstr>PowerPoint Presentation</vt:lpstr>
      <vt:lpstr>PowerPoint Presentation</vt:lpstr>
      <vt:lpstr>Three systems of energy transfer</vt:lpstr>
      <vt:lpstr>ATP as energy source</vt:lpstr>
      <vt:lpstr>ATP as energy source</vt:lpstr>
      <vt:lpstr>Energy metabolism in muscle</vt:lpstr>
      <vt:lpstr>Energy metabolism in muscle</vt:lpstr>
      <vt:lpstr>Overview of Energy Metabolism in Skeletal Muscle</vt:lpstr>
      <vt:lpstr>Aerobic metabolism in red muscle fibers</vt:lpstr>
      <vt:lpstr>Aerobic metabolism in red muscle fibers</vt:lpstr>
      <vt:lpstr>PowerPoint Presentation</vt:lpstr>
      <vt:lpstr>Anaerobic metabolism in white muscle fibers</vt:lpstr>
      <vt:lpstr>Anaerobic metabolism in white muscle fibers</vt:lpstr>
      <vt:lpstr>PowerPoint Presentation</vt:lpstr>
      <vt:lpstr>The Cori Cycle</vt:lpstr>
      <vt:lpstr>PowerPoint Presentation</vt:lpstr>
      <vt:lpstr>The Cori Cycle</vt:lpstr>
      <vt:lpstr>The glucose-alanine cycle</vt:lpstr>
      <vt:lpstr>PowerPoint Presentation</vt:lpstr>
      <vt:lpstr>The glucose-alanine cycle</vt:lpstr>
      <vt:lpstr>PowerPoint Presentation</vt:lpstr>
      <vt:lpstr>The glucose–alanine cycle</vt:lpstr>
      <vt:lpstr>Exercise and AMPK</vt:lpstr>
      <vt:lpstr>AMPK activation shuts down ATP-requiring processes and stimulates ATP-producing processes</vt:lpstr>
      <vt:lpstr>Muscle fatigue and endurance in athletes</vt:lpstr>
      <vt:lpstr>Muscle fatigue and endurance in athletes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Metabolism</dc:title>
  <dc:creator>Usman Ghani</dc:creator>
  <cp:lastModifiedBy>UOS</cp:lastModifiedBy>
  <cp:revision>382</cp:revision>
  <cp:lastPrinted>1601-01-01T00:00:00Z</cp:lastPrinted>
  <dcterms:created xsi:type="dcterms:W3CDTF">2001-02-07T02:23:56Z</dcterms:created>
  <dcterms:modified xsi:type="dcterms:W3CDTF">2017-12-06T21:06:51Z</dcterms:modified>
</cp:coreProperties>
</file>