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41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7" r:id="rId6"/>
    <p:sldId id="28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27" r:id="rId25"/>
    <p:sldId id="328" r:id="rId26"/>
    <p:sldId id="326" r:id="rId27"/>
    <p:sldId id="351" r:id="rId28"/>
    <p:sldId id="352" r:id="rId29"/>
    <p:sldId id="354" r:id="rId30"/>
    <p:sldId id="353" r:id="rId31"/>
    <p:sldId id="355" r:id="rId32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1" autoAdjust="0"/>
    <p:restoredTop sz="96462" autoAdjust="0"/>
  </p:normalViewPr>
  <p:slideViewPr>
    <p:cSldViewPr>
      <p:cViewPr>
        <p:scale>
          <a:sx n="90" d="100"/>
          <a:sy n="90" d="100"/>
        </p:scale>
        <p:origin x="-480" y="834"/>
      </p:cViewPr>
      <p:guideLst>
        <p:guide orient="horz" pos="2160"/>
        <p:guide pos="324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11/18/2018</a:t>
            </a:fld>
            <a:endParaRPr lang="en-US" dirty="0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8817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11/18/2018</a:t>
            </a:fld>
            <a:endParaRPr lang="en-US" dirty="0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262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621" y="2942602"/>
            <a:ext cx="8041422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19233" y="2944634"/>
            <a:ext cx="1339142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676803" y="3136658"/>
            <a:ext cx="102400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1169" y="3055622"/>
            <a:ext cx="7816326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0179" y="4625268"/>
            <a:ext cx="85725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550" y="4559277"/>
            <a:ext cx="7599562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6342" y="3139440"/>
            <a:ext cx="7605977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156" y="4648200"/>
            <a:ext cx="737235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293" y="3227034"/>
            <a:ext cx="7458075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11/18/2018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19415" y="228600"/>
            <a:ext cx="209169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24629" y="351410"/>
            <a:ext cx="1881264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9650" y="395428"/>
            <a:ext cx="1671222" cy="5788981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81000"/>
            <a:ext cx="6943725" cy="579120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11/18/2018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11/18/2018</a:t>
            </a:fld>
            <a:endParaRPr lang="en-US" sz="1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08473" y="2946400"/>
            <a:ext cx="929830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38613" y="3048000"/>
            <a:ext cx="903802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513" y="3200400"/>
            <a:ext cx="8658225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59933" y="4541521"/>
            <a:ext cx="8795385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513" y="4607511"/>
            <a:ext cx="8658225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0227" y="3124200"/>
            <a:ext cx="87947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394" y="1719071"/>
            <a:ext cx="4543425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19071"/>
            <a:ext cx="4543425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11/18/2018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94" y="1722438"/>
            <a:ext cx="454521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394" y="2438400"/>
            <a:ext cx="4545212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722438"/>
            <a:ext cx="454699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438400"/>
            <a:ext cx="454699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11/18/2018</a:t>
            </a:fld>
            <a:endParaRPr lang="en-US" sz="10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975" y="685800"/>
            <a:ext cx="51435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11/18/2018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0038" y="1505712"/>
            <a:ext cx="3056137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1276" y="1642472"/>
            <a:ext cx="2793661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125" y="2971800"/>
            <a:ext cx="2585963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125" y="1734312"/>
            <a:ext cx="2585963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525" y="621437"/>
            <a:ext cx="874395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11/18/2018</a:t>
            </a:fld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71525" y="4953000"/>
            <a:ext cx="874395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7249" y="5029200"/>
            <a:ext cx="8550861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028700" y="5638800"/>
            <a:ext cx="8244578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1288" y="5074920"/>
            <a:ext cx="8939403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825" y="5656557"/>
            <a:ext cx="815032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05401"/>
            <a:ext cx="8244578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52601"/>
            <a:ext cx="92583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11/18/2018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08610" y="278166"/>
            <a:ext cx="96697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471" y="372862"/>
            <a:ext cx="9428085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File:Ehlers-Danlos_thum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en.wikipedia.org/wiki/File:Ehlers-Danlos_syndrome4.jp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Creatine</a:t>
            </a:r>
            <a:r>
              <a:rPr lang="en-US" dirty="0" smtClean="0"/>
              <a:t> metabolism</a:t>
            </a:r>
            <a:br>
              <a:rPr lang="en-US" dirty="0" smtClean="0"/>
            </a:br>
            <a:r>
              <a:rPr lang="en-US" dirty="0" smtClean="0"/>
              <a:t>and collagen diseases</a:t>
            </a:r>
            <a:endParaRPr lang="en-US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1485900" y="381000"/>
            <a:ext cx="737235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</a:rPr>
              <a:t>Musculoskeletal block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3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9515475" cy="48768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A typical male excretes about </a:t>
            </a:r>
            <a:r>
              <a:rPr lang="en-US" altLang="en-US" sz="3200" dirty="0" smtClean="0"/>
              <a:t>15 </a:t>
            </a:r>
            <a:r>
              <a:rPr lang="en-US" altLang="en-US" sz="3200" dirty="0" err="1" smtClean="0"/>
              <a:t>mmol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creatinine</a:t>
            </a:r>
            <a:r>
              <a:rPr lang="en-US" altLang="en-US" sz="3200" dirty="0" smtClean="0"/>
              <a:t>/day</a:t>
            </a:r>
            <a:endParaRPr lang="en-US" altLang="en-US" sz="3200" dirty="0"/>
          </a:p>
          <a:p>
            <a:r>
              <a:rPr lang="en-US" altLang="en-US" sz="3200" dirty="0"/>
              <a:t>D</a:t>
            </a:r>
            <a:r>
              <a:rPr lang="en-US" altLang="en-US" sz="3200" dirty="0" smtClean="0"/>
              <a:t>ecrease </a:t>
            </a:r>
            <a:r>
              <a:rPr lang="en-US" altLang="en-US" sz="3200" dirty="0"/>
              <a:t>in muscle </a:t>
            </a:r>
            <a:r>
              <a:rPr lang="en-US" altLang="en-US" sz="3200" dirty="0" smtClean="0"/>
              <a:t>mass (in muscular dystrophy, paralysis) </a:t>
            </a:r>
            <a:r>
              <a:rPr lang="en-US" altLang="en-US" sz="3200" dirty="0"/>
              <a:t>leads to decreased level of </a:t>
            </a:r>
            <a:r>
              <a:rPr lang="en-US" altLang="en-US" sz="3200" dirty="0" smtClean="0"/>
              <a:t>urinary </a:t>
            </a:r>
            <a:r>
              <a:rPr lang="en-US" altLang="en-US" sz="3200" dirty="0" err="1" smtClean="0"/>
              <a:t>creatinine</a:t>
            </a:r>
            <a:endParaRPr lang="en-US" altLang="en-US" sz="3200" dirty="0"/>
          </a:p>
          <a:p>
            <a:r>
              <a:rPr lang="en-US" altLang="en-US" sz="3200" dirty="0"/>
              <a:t>The amount of </a:t>
            </a:r>
            <a:r>
              <a:rPr lang="en-US" altLang="en-US" sz="3200" dirty="0" err="1"/>
              <a:t>creatinine</a:t>
            </a:r>
            <a:r>
              <a:rPr lang="en-US" altLang="en-US" sz="3200" dirty="0"/>
              <a:t> in urine is used as an indicator for the proper collection of 24 hours urine </a:t>
            </a:r>
            <a:r>
              <a:rPr lang="en-US" altLang="en-US" sz="3200" dirty="0" smtClean="0"/>
              <a:t>sample</a:t>
            </a:r>
            <a:endParaRPr lang="en-US" alt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Urinary </a:t>
            </a: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Creatinine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3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4714875" cy="48006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CK is responsible </a:t>
            </a:r>
            <a:r>
              <a:rPr lang="en-US" altLang="en-US" sz="3200" dirty="0" smtClean="0"/>
              <a:t>for generation </a:t>
            </a:r>
            <a:r>
              <a:rPr lang="en-US" altLang="en-US" sz="3200" dirty="0"/>
              <a:t>of energy in contractile muscular </a:t>
            </a:r>
            <a:r>
              <a:rPr lang="en-US" altLang="en-US" sz="3200" dirty="0" smtClean="0"/>
              <a:t>tissues</a:t>
            </a:r>
          </a:p>
          <a:p>
            <a:endParaRPr lang="en-US" altLang="en-US" sz="3200" dirty="0"/>
          </a:p>
          <a:p>
            <a:r>
              <a:rPr lang="en-US" altLang="en-US" sz="3200" dirty="0"/>
              <a:t>CK </a:t>
            </a:r>
            <a:r>
              <a:rPr lang="en-US" altLang="en-US" sz="3200" dirty="0" smtClean="0"/>
              <a:t>levels change in cardiac </a:t>
            </a:r>
            <a:r>
              <a:rPr lang="en-US" altLang="en-US" sz="3200" dirty="0"/>
              <a:t>and skeletal </a:t>
            </a:r>
            <a:r>
              <a:rPr lang="en-US" altLang="en-US" sz="3200" dirty="0" smtClean="0"/>
              <a:t>muscle disorders</a:t>
            </a:r>
            <a:endParaRPr lang="en-US" alt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kinase (</a:t>
            </a: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ck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)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448300" y="2362202"/>
            <a:ext cx="4405991" cy="2423756"/>
            <a:chOff x="999428" y="3962421"/>
            <a:chExt cx="3916248" cy="2423417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558431" y="3962421"/>
              <a:ext cx="3357245" cy="2423417"/>
              <a:chOff x="1558431" y="3962421"/>
              <a:chExt cx="3357245" cy="2423417"/>
            </a:xfrm>
          </p:grpSpPr>
          <p:sp>
            <p:nvSpPr>
              <p:cNvPr id="8" name="TextBox 6"/>
              <p:cNvSpPr txBox="1">
                <a:spLocks noChangeArrowheads="1"/>
              </p:cNvSpPr>
              <p:nvPr/>
            </p:nvSpPr>
            <p:spPr bwMode="auto">
              <a:xfrm>
                <a:off x="2301860" y="3962421"/>
                <a:ext cx="1283538" cy="523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 b="1" dirty="0" err="1">
                    <a:solidFill>
                      <a:srgbClr val="008000"/>
                    </a:solidFill>
                    <a:latin typeface="Calibri" pitchFamily="34" charset="0"/>
                  </a:rPr>
                  <a:t>Creatine</a:t>
                </a:r>
                <a:r>
                  <a:rPr lang="en-US" altLang="en-US" sz="2800" b="1" dirty="0">
                    <a:solidFill>
                      <a:srgbClr val="008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9" name="TextBox 7"/>
              <p:cNvSpPr txBox="1">
                <a:spLocks noChangeArrowheads="1"/>
              </p:cNvSpPr>
              <p:nvPr/>
            </p:nvSpPr>
            <p:spPr bwMode="auto">
              <a:xfrm>
                <a:off x="1558431" y="5862691"/>
                <a:ext cx="2768538" cy="523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 b="1" dirty="0" err="1">
                    <a:solidFill>
                      <a:srgbClr val="FF6600"/>
                    </a:solidFill>
                    <a:latin typeface="Calibri" pitchFamily="34" charset="0"/>
                  </a:rPr>
                  <a:t>Creatine</a:t>
                </a:r>
                <a:r>
                  <a:rPr lang="en-US" altLang="en-US" sz="2800" b="1" dirty="0">
                    <a:solidFill>
                      <a:srgbClr val="FF6600"/>
                    </a:solidFill>
                    <a:latin typeface="Calibri" pitchFamily="34" charset="0"/>
                  </a:rPr>
                  <a:t> phosphate </a:t>
                </a:r>
              </a:p>
            </p:txBody>
          </p:sp>
          <p:sp>
            <p:nvSpPr>
              <p:cNvPr id="10" name="Down Arrow 9"/>
              <p:cNvSpPr/>
              <p:nvPr/>
            </p:nvSpPr>
            <p:spPr>
              <a:xfrm>
                <a:off x="2972596" y="4571936"/>
                <a:ext cx="76196" cy="12952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Curved Right Arrow 10"/>
              <p:cNvSpPr/>
              <p:nvPr/>
            </p:nvSpPr>
            <p:spPr>
              <a:xfrm>
                <a:off x="3048792" y="4800504"/>
                <a:ext cx="304785" cy="685704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0"/>
              <p:cNvSpPr txBox="1">
                <a:spLocks noChangeArrowheads="1"/>
              </p:cNvSpPr>
              <p:nvPr/>
            </p:nvSpPr>
            <p:spPr bwMode="auto">
              <a:xfrm>
                <a:off x="3352800" y="4648200"/>
                <a:ext cx="524909" cy="400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Calibri" pitchFamily="34" charset="0"/>
                  </a:rPr>
                  <a:t>ATP</a:t>
                </a:r>
                <a:endParaRPr lang="en-US" altLang="en-US" dirty="0">
                  <a:latin typeface="Calibri" pitchFamily="34" charset="0"/>
                </a:endParaRPr>
              </a:p>
            </p:txBody>
          </p:sp>
          <p:sp>
            <p:nvSpPr>
              <p:cNvPr id="13" name="TextBox 11"/>
              <p:cNvSpPr txBox="1">
                <a:spLocks noChangeArrowheads="1"/>
              </p:cNvSpPr>
              <p:nvPr/>
            </p:nvSpPr>
            <p:spPr bwMode="auto">
              <a:xfrm>
                <a:off x="3352800" y="5269468"/>
                <a:ext cx="988422" cy="400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Calibri" pitchFamily="34" charset="0"/>
                  </a:rPr>
                  <a:t>ADP + H</a:t>
                </a:r>
                <a:r>
                  <a:rPr lang="en-US" altLang="en-US" sz="2000" baseline="30000" dirty="0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14" name="Down Arrow 13"/>
              <p:cNvSpPr/>
              <p:nvPr/>
            </p:nvSpPr>
            <p:spPr>
              <a:xfrm flipH="1" flipV="1">
                <a:off x="2820203" y="4571936"/>
                <a:ext cx="76196" cy="12952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Curved Left Arrow 14"/>
              <p:cNvSpPr/>
              <p:nvPr/>
            </p:nvSpPr>
            <p:spPr>
              <a:xfrm flipV="1">
                <a:off x="2515418" y="4800504"/>
                <a:ext cx="304785" cy="761894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4"/>
              <p:cNvSpPr txBox="1">
                <a:spLocks noChangeArrowheads="1"/>
              </p:cNvSpPr>
              <p:nvPr/>
            </p:nvSpPr>
            <p:spPr bwMode="auto">
              <a:xfrm>
                <a:off x="2057400" y="4648200"/>
                <a:ext cx="524909" cy="400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Calibri" pitchFamily="34" charset="0"/>
                  </a:rPr>
                  <a:t>ATP</a:t>
                </a:r>
              </a:p>
            </p:txBody>
          </p:sp>
          <p:sp>
            <p:nvSpPr>
              <p:cNvPr id="17" name="TextBox 15"/>
              <p:cNvSpPr txBox="1">
                <a:spLocks noChangeArrowheads="1"/>
              </p:cNvSpPr>
              <p:nvPr/>
            </p:nvSpPr>
            <p:spPr bwMode="auto">
              <a:xfrm>
                <a:off x="2011795" y="5334000"/>
                <a:ext cx="554074" cy="400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Calibri" pitchFamily="34" charset="0"/>
                  </a:rPr>
                  <a:t>ADP</a:t>
                </a:r>
              </a:p>
            </p:txBody>
          </p:sp>
          <p:sp>
            <p:nvSpPr>
              <p:cNvPr id="18" name="TextBox 16"/>
              <p:cNvSpPr txBox="1">
                <a:spLocks noChangeArrowheads="1"/>
              </p:cNvSpPr>
              <p:nvPr/>
            </p:nvSpPr>
            <p:spPr bwMode="auto">
              <a:xfrm>
                <a:off x="3279182" y="4933773"/>
                <a:ext cx="1636494" cy="400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000" b="1" dirty="0" err="1">
                    <a:solidFill>
                      <a:srgbClr val="C00000"/>
                    </a:solidFill>
                    <a:latin typeface="Calibri" pitchFamily="34" charset="0"/>
                  </a:rPr>
                  <a:t>Creatine</a:t>
                </a:r>
                <a:r>
                  <a:rPr lang="en-US" altLang="en-US" sz="2000" b="1" dirty="0">
                    <a:solidFill>
                      <a:srgbClr val="C00000"/>
                    </a:solidFill>
                    <a:latin typeface="Calibri" pitchFamily="34" charset="0"/>
                  </a:rPr>
                  <a:t> Kinase</a:t>
                </a:r>
              </a:p>
            </p:txBody>
          </p:sp>
        </p:grp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999428" y="4953000"/>
              <a:ext cx="164140" cy="369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en-US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1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9515475" cy="4876800"/>
          </a:xfrm>
        </p:spPr>
        <p:txBody>
          <a:bodyPr>
            <a:normAutofit/>
          </a:bodyPr>
          <a:lstStyle/>
          <a:p>
            <a:r>
              <a:rPr lang="en-US" sz="3200" dirty="0"/>
              <a:t>Most abundant protein in the human body</a:t>
            </a:r>
          </a:p>
          <a:p>
            <a:r>
              <a:rPr lang="en-US" sz="3200" dirty="0" smtClean="0"/>
              <a:t>Collagen is a </a:t>
            </a:r>
            <a:r>
              <a:rPr lang="en-US" sz="3200" dirty="0"/>
              <a:t>highly stable </a:t>
            </a:r>
            <a:r>
              <a:rPr lang="en-US" sz="3200" dirty="0" smtClean="0"/>
              <a:t>molecule with a half</a:t>
            </a:r>
            <a:r>
              <a:rPr lang="en-US" sz="3200" dirty="0"/>
              <a:t>-</a:t>
            </a:r>
            <a:r>
              <a:rPr lang="en-US" sz="3200" dirty="0" smtClean="0"/>
              <a:t>life </a:t>
            </a:r>
            <a:r>
              <a:rPr lang="en-US" sz="3200" dirty="0"/>
              <a:t>as long as several years</a:t>
            </a:r>
          </a:p>
          <a:p>
            <a:r>
              <a:rPr lang="en-US" sz="3200" dirty="0"/>
              <a:t>A fibrous protein that serves structural functions</a:t>
            </a:r>
          </a:p>
          <a:p>
            <a:r>
              <a:rPr lang="en-US" altLang="en-US" sz="3200" dirty="0"/>
              <a:t>P</a:t>
            </a:r>
            <a:r>
              <a:rPr lang="en-US" altLang="en-US" sz="3200" dirty="0" smtClean="0"/>
              <a:t>art </a:t>
            </a:r>
            <a:r>
              <a:rPr lang="en-US" altLang="en-US" sz="3200" dirty="0"/>
              <a:t>of connective </a:t>
            </a:r>
            <a:r>
              <a:rPr lang="en-US" altLang="en-US" sz="3200" dirty="0" smtClean="0"/>
              <a:t>tissues, bone</a:t>
            </a:r>
            <a:r>
              <a:rPr lang="en-US" altLang="en-US" sz="3200" dirty="0"/>
              <a:t>, teeth, cartilage, </a:t>
            </a:r>
            <a:r>
              <a:rPr lang="en-US" altLang="en-US" sz="3200" dirty="0" smtClean="0"/>
              <a:t>tendons, </a:t>
            </a:r>
            <a:r>
              <a:rPr lang="en-US" altLang="en-US" sz="3200" dirty="0"/>
              <a:t>skin, blood </a:t>
            </a:r>
            <a:r>
              <a:rPr lang="en-US" altLang="en-US" sz="3200" dirty="0" smtClean="0"/>
              <a:t>vessels</a:t>
            </a:r>
            <a:endParaRPr lang="en-US" sz="3200" dirty="0"/>
          </a:p>
          <a:p>
            <a:r>
              <a:rPr lang="en-US" sz="3200" dirty="0" smtClean="0"/>
              <a:t>It has </a:t>
            </a:r>
            <a:r>
              <a:rPr lang="en-US" sz="3200" dirty="0"/>
              <a:t>a long rigid structure</a:t>
            </a:r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collagen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9515475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Collagen </a:t>
            </a:r>
            <a:r>
              <a:rPr lang="en-US" sz="3200" dirty="0" smtClean="0">
                <a:latin typeface="Symbol" charset="2"/>
                <a:cs typeface="Symbol" charset="2"/>
              </a:rPr>
              <a:t>a</a:t>
            </a:r>
            <a:r>
              <a:rPr lang="en-US" sz="3200" dirty="0" smtClean="0"/>
              <a:t>-</a:t>
            </a:r>
            <a:r>
              <a:rPr lang="en-US" sz="3200" dirty="0" smtClean="0">
                <a:cs typeface="Times New Roman"/>
              </a:rPr>
              <a:t>chain </a:t>
            </a:r>
            <a:r>
              <a:rPr lang="en-US" sz="3200" dirty="0"/>
              <a:t>(~1,000 amino acids </a:t>
            </a:r>
            <a:r>
              <a:rPr lang="en-US" sz="3200" dirty="0" smtClean="0"/>
              <a:t>long) is </a:t>
            </a:r>
            <a:r>
              <a:rPr lang="en-US" sz="3200" dirty="0"/>
              <a:t>rich in </a:t>
            </a:r>
            <a:r>
              <a:rPr lang="en-US" sz="3200" dirty="0" err="1"/>
              <a:t>proline</a:t>
            </a:r>
            <a:r>
              <a:rPr lang="en-US" sz="3200" dirty="0"/>
              <a:t> and </a:t>
            </a:r>
            <a:r>
              <a:rPr lang="en-US" sz="3200" dirty="0" smtClean="0"/>
              <a:t>glycine</a:t>
            </a:r>
          </a:p>
          <a:p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glycine residues are part of a </a:t>
            </a:r>
            <a:r>
              <a:rPr lang="en-US" sz="3200" dirty="0" smtClean="0"/>
              <a:t>repeating sequence:</a:t>
            </a:r>
          </a:p>
          <a:p>
            <a:r>
              <a:rPr lang="en-US" sz="2800" dirty="0" smtClean="0"/>
              <a:t>–</a:t>
            </a:r>
            <a:r>
              <a:rPr lang="en-US" sz="2800" dirty="0" err="1"/>
              <a:t>Gly</a:t>
            </a:r>
            <a:r>
              <a:rPr lang="en-US" sz="2800" dirty="0"/>
              <a:t>–</a:t>
            </a:r>
            <a:r>
              <a:rPr lang="en-US" sz="2800" dirty="0">
                <a:solidFill>
                  <a:srgbClr val="FF6600"/>
                </a:solidFill>
              </a:rPr>
              <a:t>X</a:t>
            </a:r>
            <a:r>
              <a:rPr lang="en-US" sz="2800" dirty="0"/>
              <a:t>–</a:t>
            </a:r>
            <a:r>
              <a:rPr lang="en-US" sz="2800" dirty="0">
                <a:solidFill>
                  <a:srgbClr val="008000"/>
                </a:solidFill>
              </a:rPr>
              <a:t>Y</a:t>
            </a:r>
            <a:r>
              <a:rPr lang="en-US" sz="2800" dirty="0"/>
              <a:t>–, 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FF6600"/>
                </a:solidFill>
              </a:rPr>
              <a:t>X</a:t>
            </a:r>
            <a:r>
              <a:rPr lang="en-US" sz="2800" dirty="0" smtClean="0"/>
              <a:t> = Frequently </a:t>
            </a:r>
            <a:r>
              <a:rPr lang="en-US" sz="2800" dirty="0" err="1" smtClean="0">
                <a:solidFill>
                  <a:srgbClr val="FF6600"/>
                </a:solidFill>
              </a:rPr>
              <a:t>proline</a:t>
            </a:r>
            <a:endParaRPr lang="en-US" sz="2800" dirty="0" smtClean="0">
              <a:solidFill>
                <a:srgbClr val="FF66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Y</a:t>
            </a:r>
            <a:r>
              <a:rPr lang="en-US" sz="2800" dirty="0" smtClean="0"/>
              <a:t> = Often </a:t>
            </a:r>
            <a:r>
              <a:rPr lang="en-US" sz="2800" dirty="0" err="1" smtClean="0">
                <a:solidFill>
                  <a:srgbClr val="00B050"/>
                </a:solidFill>
              </a:rPr>
              <a:t>hydroxyproline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/>
              <a:t>–</a:t>
            </a:r>
            <a:r>
              <a:rPr lang="en-US" sz="2800" dirty="0" err="1"/>
              <a:t>Gly</a:t>
            </a:r>
            <a:r>
              <a:rPr lang="en-US" sz="2800" dirty="0"/>
              <a:t>–</a:t>
            </a:r>
            <a:r>
              <a:rPr lang="en-US" sz="2800" dirty="0">
                <a:solidFill>
                  <a:srgbClr val="FF6600"/>
                </a:solidFill>
              </a:rPr>
              <a:t>Pro</a:t>
            </a:r>
            <a:r>
              <a:rPr lang="en-US" sz="2800" dirty="0"/>
              <a:t>–</a:t>
            </a:r>
            <a:r>
              <a:rPr lang="en-US" sz="2800" dirty="0" err="1">
                <a:solidFill>
                  <a:srgbClr val="008000"/>
                </a:solidFill>
              </a:rPr>
              <a:t>Hyp</a:t>
            </a:r>
            <a:r>
              <a:rPr lang="en-US" sz="2800" dirty="0"/>
              <a:t>)</a:t>
            </a:r>
            <a:r>
              <a:rPr lang="en-US" sz="2800" baseline="-25000" dirty="0" smtClean="0"/>
              <a:t>333</a:t>
            </a:r>
          </a:p>
          <a:p>
            <a:r>
              <a:rPr lang="en-US" sz="3200" dirty="0" smtClean="0"/>
              <a:t>(</a:t>
            </a:r>
            <a:r>
              <a:rPr lang="en-US" sz="3200" dirty="0">
                <a:solidFill>
                  <a:srgbClr val="008000"/>
                </a:solidFill>
              </a:rPr>
              <a:t>Y</a:t>
            </a:r>
            <a:r>
              <a:rPr lang="en-US" sz="3200" dirty="0"/>
              <a:t> can be also </a:t>
            </a:r>
            <a:r>
              <a:rPr lang="en-US" sz="3200" dirty="0" err="1">
                <a:solidFill>
                  <a:srgbClr val="00B050"/>
                </a:solidFill>
              </a:rPr>
              <a:t>hydroxylysine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Collagen structure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9515475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Collagen </a:t>
            </a:r>
            <a:r>
              <a:rPr lang="en-US" sz="3200" dirty="0"/>
              <a:t>consists of </a:t>
            </a:r>
            <a:r>
              <a:rPr lang="en-US" sz="3200" dirty="0" smtClean="0"/>
              <a:t>three </a:t>
            </a:r>
            <a:r>
              <a:rPr lang="en-US" sz="3200" dirty="0" smtClean="0">
                <a:latin typeface="Symbol" charset="2"/>
                <a:cs typeface="Symbol" charset="2"/>
              </a:rPr>
              <a:t>a</a:t>
            </a:r>
            <a:r>
              <a:rPr lang="en-US" sz="3200" dirty="0" smtClean="0"/>
              <a:t>-</a:t>
            </a:r>
            <a:r>
              <a:rPr lang="en-US" sz="3200" dirty="0" smtClean="0">
                <a:cs typeface="Times New Roman" pitchFamily="18" charset="0"/>
              </a:rPr>
              <a:t>chains </a:t>
            </a:r>
            <a:r>
              <a:rPr lang="en-US" sz="3200" dirty="0">
                <a:cs typeface="Times New Roman" pitchFamily="18" charset="0"/>
              </a:rPr>
              <a:t>wound around one another in </a:t>
            </a:r>
            <a:r>
              <a:rPr lang="en-US" sz="3200" dirty="0" smtClean="0">
                <a:cs typeface="Times New Roman" pitchFamily="18" charset="0"/>
              </a:rPr>
              <a:t>a rope-like </a:t>
            </a:r>
            <a:r>
              <a:rPr lang="en-US" sz="3200" dirty="0">
                <a:solidFill>
                  <a:srgbClr val="FF6600"/>
                </a:solidFill>
                <a:cs typeface="Times New Roman" pitchFamily="18" charset="0"/>
              </a:rPr>
              <a:t>triple </a:t>
            </a:r>
            <a:r>
              <a:rPr lang="en-US" sz="3200" dirty="0" smtClean="0">
                <a:solidFill>
                  <a:srgbClr val="FF6600"/>
                </a:solidFill>
                <a:cs typeface="Times New Roman" pitchFamily="18" charset="0"/>
              </a:rPr>
              <a:t>helix</a:t>
            </a:r>
          </a:p>
          <a:p>
            <a:endParaRPr lang="en-US" sz="3200" dirty="0" smtClean="0">
              <a:cs typeface="Times New Roman" pitchFamily="18" charset="0"/>
            </a:endParaRPr>
          </a:p>
          <a:p>
            <a:r>
              <a:rPr lang="en-US" sz="3200" dirty="0" smtClean="0">
                <a:cs typeface="Times New Roman" pitchFamily="18" charset="0"/>
              </a:rPr>
              <a:t>The </a:t>
            </a:r>
            <a:r>
              <a:rPr lang="en-US" sz="3200" dirty="0">
                <a:cs typeface="Times New Roman" pitchFamily="18" charset="0"/>
              </a:rPr>
              <a:t>three polypeptide chains are held together by hydrogen </a:t>
            </a:r>
            <a:r>
              <a:rPr lang="en-US" sz="3200" dirty="0" smtClean="0">
                <a:cs typeface="Times New Roman" pitchFamily="18" charset="0"/>
              </a:rPr>
              <a:t>bonds</a:t>
            </a:r>
          </a:p>
          <a:p>
            <a:endParaRPr lang="en-US" sz="3200" dirty="0">
              <a:cs typeface="Times New Roman" pitchFamily="18" charset="0"/>
            </a:endParaRPr>
          </a:p>
          <a:p>
            <a:r>
              <a:rPr lang="en-US" sz="3200" dirty="0" smtClean="0">
                <a:cs typeface="Times New Roman" pitchFamily="18" charset="0"/>
              </a:rPr>
              <a:t>Two examples </a:t>
            </a:r>
            <a:r>
              <a:rPr lang="en-US" sz="3200" dirty="0">
                <a:cs typeface="Times New Roman" pitchFamily="18" charset="0"/>
              </a:rPr>
              <a:t>of </a:t>
            </a:r>
            <a:r>
              <a:rPr lang="en-US" sz="3200" dirty="0" smtClean="0">
                <a:cs typeface="Times New Roman" pitchFamily="18" charset="0"/>
              </a:rPr>
              <a:t>protein </a:t>
            </a:r>
            <a:r>
              <a:rPr lang="en-US" sz="3200" dirty="0" smtClean="0">
                <a:cs typeface="Times New Roman"/>
              </a:rPr>
              <a:t>secondary structure: </a:t>
            </a:r>
            <a:r>
              <a:rPr lang="en-US" sz="3200" dirty="0" smtClean="0">
                <a:cs typeface="Times New Roman" pitchFamily="18" charset="0"/>
              </a:rPr>
              <a:t>collagen </a:t>
            </a:r>
            <a:r>
              <a:rPr lang="en-US" sz="3200" dirty="0" smtClean="0">
                <a:cs typeface="Times New Roman"/>
              </a:rPr>
              <a:t>helix and </a:t>
            </a:r>
            <a:r>
              <a:rPr lang="en-US" sz="3200" dirty="0" smtClean="0">
                <a:latin typeface="Symbol" charset="2"/>
                <a:cs typeface="Symbol" charset="2"/>
              </a:rPr>
              <a:t>a</a:t>
            </a:r>
            <a:r>
              <a:rPr lang="en-US" sz="3200" dirty="0" smtClean="0">
                <a:cs typeface="Times New Roman"/>
              </a:rPr>
              <a:t>-helix 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Collagen structure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6543675" cy="48768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Rich in </a:t>
            </a:r>
            <a:r>
              <a:rPr lang="en-US" altLang="en-US" sz="2800" dirty="0" err="1" smtClean="0"/>
              <a:t>proline</a:t>
            </a:r>
            <a:r>
              <a:rPr lang="en-US" altLang="en-US" sz="2800" dirty="0" smtClean="0"/>
              <a:t> and </a:t>
            </a:r>
            <a:r>
              <a:rPr lang="en-US" altLang="en-US" sz="2800" dirty="0"/>
              <a:t>glycine amino acids</a:t>
            </a:r>
          </a:p>
          <a:p>
            <a:r>
              <a:rPr lang="en-US" altLang="en-US" sz="2800" dirty="0"/>
              <a:t>Proline prevents collagen chains to </a:t>
            </a:r>
            <a:r>
              <a:rPr lang="en-US" altLang="en-US" sz="2800" dirty="0" smtClean="0"/>
              <a:t>form </a:t>
            </a:r>
            <a:r>
              <a:rPr lang="en-US" altLang="en-US" sz="2800" dirty="0" smtClean="0">
                <a:latin typeface="Symbol" charset="2"/>
                <a:cs typeface="Symbol" charset="2"/>
              </a:rPr>
              <a:t>a</a:t>
            </a:r>
            <a:r>
              <a:rPr lang="en-US" altLang="en-US" sz="2800" dirty="0" smtClean="0"/>
              <a:t>-helix because:</a:t>
            </a:r>
          </a:p>
          <a:p>
            <a:pPr lvl="1"/>
            <a:r>
              <a:rPr lang="en-US" altLang="en-US" sz="2800" dirty="0" smtClean="0"/>
              <a:t>Proline has no back </a:t>
            </a:r>
            <a:r>
              <a:rPr lang="en-US" altLang="en-US" sz="2800" dirty="0"/>
              <a:t>bone amino group (it is a ring structure with secondary amino group</a:t>
            </a:r>
            <a:r>
              <a:rPr lang="en-US" altLang="en-US" sz="2800" dirty="0" smtClean="0"/>
              <a:t>)</a:t>
            </a:r>
            <a:endParaRPr lang="en-US" altLang="en-US" sz="2800" dirty="0"/>
          </a:p>
          <a:p>
            <a:pPr lvl="1"/>
            <a:r>
              <a:rPr lang="en-US" altLang="en-US" sz="2800" dirty="0" smtClean="0"/>
              <a:t>Therefore hydrogen </a:t>
            </a:r>
            <a:r>
              <a:rPr lang="en-US" altLang="en-US" sz="2800" dirty="0"/>
              <a:t>bonding within the helix is not </a:t>
            </a:r>
            <a:r>
              <a:rPr lang="en-US" altLang="en-US" sz="2800" dirty="0" smtClean="0"/>
              <a:t>possible</a:t>
            </a:r>
            <a:endParaRPr lang="en-US" alt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6492906" cy="103942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Collagen structure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6259" y="0"/>
            <a:ext cx="3080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61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1" y="1676400"/>
            <a:ext cx="5257800" cy="4876800"/>
          </a:xfrm>
        </p:spPr>
        <p:txBody>
          <a:bodyPr>
            <a:noAutofit/>
          </a:bodyPr>
          <a:lstStyle/>
          <a:p>
            <a:r>
              <a:rPr lang="en-US" altLang="en-US" sz="2800" dirty="0" err="1"/>
              <a:t>Proline</a:t>
            </a:r>
            <a:r>
              <a:rPr lang="en-US" altLang="en-US" sz="2800" dirty="0"/>
              <a:t> and lysine </a:t>
            </a:r>
            <a:r>
              <a:rPr lang="en-US" altLang="en-US" sz="2800" dirty="0" smtClean="0"/>
              <a:t>are </a:t>
            </a:r>
            <a:r>
              <a:rPr lang="en-US" altLang="en-US" sz="2800" dirty="0"/>
              <a:t>converted </a:t>
            </a:r>
            <a:r>
              <a:rPr lang="en-US" altLang="en-US" sz="2800" dirty="0" smtClean="0"/>
              <a:t>to:</a:t>
            </a:r>
          </a:p>
          <a:p>
            <a:pPr lvl="1"/>
            <a:r>
              <a:rPr lang="en-US" altLang="en-US" sz="2800" dirty="0" err="1" smtClean="0">
                <a:solidFill>
                  <a:srgbClr val="FF6600"/>
                </a:solidFill>
              </a:rPr>
              <a:t>Hydroxyproline</a:t>
            </a:r>
            <a:r>
              <a:rPr lang="en-US" altLang="en-US" sz="2800" dirty="0" smtClean="0"/>
              <a:t> and </a:t>
            </a:r>
            <a:r>
              <a:rPr lang="en-US" altLang="en-US" sz="2800" dirty="0" err="1" smtClean="0">
                <a:solidFill>
                  <a:srgbClr val="008000"/>
                </a:solidFill>
              </a:rPr>
              <a:t>Hydroxylysine</a:t>
            </a:r>
            <a:endParaRPr lang="en-US" altLang="en-US" sz="2800" dirty="0"/>
          </a:p>
          <a:p>
            <a:pPr lvl="1"/>
            <a:r>
              <a:rPr lang="en-US" altLang="en-US" sz="2800" dirty="0"/>
              <a:t>B</a:t>
            </a:r>
            <a:r>
              <a:rPr lang="en-US" altLang="en-US" sz="2800" dirty="0" smtClean="0"/>
              <a:t>y </a:t>
            </a:r>
            <a:r>
              <a:rPr lang="en-US" altLang="en-US" sz="2800" dirty="0" smtClean="0">
                <a:solidFill>
                  <a:srgbClr val="FF0000"/>
                </a:solidFill>
              </a:rPr>
              <a:t>hydroxylase</a:t>
            </a:r>
            <a:r>
              <a:rPr lang="en-US" altLang="en-US" sz="2800" dirty="0" smtClean="0"/>
              <a:t> enzymes</a:t>
            </a:r>
          </a:p>
          <a:p>
            <a:pPr lvl="1"/>
            <a:r>
              <a:rPr lang="en-US" altLang="en-US" sz="2800" dirty="0"/>
              <a:t>D</a:t>
            </a:r>
            <a:r>
              <a:rPr lang="en-US" altLang="en-US" sz="2800" dirty="0" smtClean="0"/>
              <a:t>uring </a:t>
            </a:r>
            <a:r>
              <a:rPr lang="en-US" altLang="en-US" sz="2800" dirty="0"/>
              <a:t>post-translational </a:t>
            </a:r>
            <a:r>
              <a:rPr lang="en-US" altLang="en-US" sz="2800" dirty="0" smtClean="0"/>
              <a:t>modifications</a:t>
            </a:r>
            <a:endParaRPr lang="en-US" altLang="en-US" sz="2800" dirty="0"/>
          </a:p>
          <a:p>
            <a:r>
              <a:rPr lang="en-US" altLang="en-US" sz="2800" dirty="0"/>
              <a:t>The enzyme requires vitamin C for its function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Non-standard amino acids</a:t>
            </a:r>
            <a:br>
              <a:rPr lang="en-US" sz="4400" dirty="0" smtClean="0">
                <a:effectLst/>
                <a:ea typeface="+mj-ea"/>
                <a:cs typeface="Arial" pitchFamily="34" charset="0"/>
              </a:rPr>
            </a:br>
            <a:r>
              <a:rPr lang="en-US" sz="4400" dirty="0" smtClean="0">
                <a:effectLst/>
                <a:ea typeface="+mj-ea"/>
                <a:cs typeface="Arial" pitchFamily="34" charset="0"/>
              </a:rPr>
              <a:t>in Collagen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4981" y="1676400"/>
            <a:ext cx="460771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9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6019799" cy="487680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Types of collagen depend on function</a:t>
            </a:r>
          </a:p>
          <a:p>
            <a:endParaRPr lang="en-US" altLang="en-US" sz="2800" dirty="0"/>
          </a:p>
          <a:p>
            <a:r>
              <a:rPr lang="en-US" altLang="en-US" sz="2800" dirty="0"/>
              <a:t>Variations in the amino acid sequence </a:t>
            </a:r>
            <a:r>
              <a:rPr lang="en-US" altLang="en-US" sz="2800" dirty="0" smtClean="0"/>
              <a:t>of </a:t>
            </a:r>
            <a:r>
              <a:rPr lang="en-US" altLang="en-US" sz="2800" dirty="0" smtClean="0">
                <a:latin typeface="Symbol" charset="2"/>
                <a:cs typeface="Symbol" charset="2"/>
              </a:rPr>
              <a:t>a</a:t>
            </a:r>
            <a:r>
              <a:rPr lang="en-US" altLang="en-US" sz="2800" dirty="0" smtClean="0"/>
              <a:t>-chains </a:t>
            </a:r>
            <a:r>
              <a:rPr lang="en-US" altLang="en-US" sz="2800" dirty="0"/>
              <a:t>result in different </a:t>
            </a:r>
            <a:r>
              <a:rPr lang="en-US" altLang="en-US" sz="2800" dirty="0" smtClean="0"/>
              <a:t>properties</a:t>
            </a:r>
          </a:p>
          <a:p>
            <a:endParaRPr lang="en-US" altLang="en-US" sz="2800" dirty="0"/>
          </a:p>
          <a:p>
            <a:pPr marL="114300" indent="0">
              <a:buNone/>
            </a:pPr>
            <a:r>
              <a:rPr lang="en-US" altLang="en-US" sz="2800" dirty="0" smtClean="0"/>
              <a:t>Examples:</a:t>
            </a:r>
            <a:endParaRPr lang="en-US" altLang="en-US" sz="2800" dirty="0"/>
          </a:p>
          <a:p>
            <a:r>
              <a:rPr lang="en-US" altLang="en-US" sz="2800" dirty="0" smtClean="0"/>
              <a:t>Type I: (</a:t>
            </a:r>
            <a:r>
              <a:rPr lang="en-US" altLang="en-US" sz="2800" dirty="0" smtClean="0">
                <a:latin typeface="Symbol" charset="2"/>
                <a:cs typeface="Symbol" charset="2"/>
              </a:rPr>
              <a:t>a</a:t>
            </a:r>
            <a:r>
              <a:rPr lang="en-US" altLang="en-US" sz="2800" dirty="0" smtClean="0"/>
              <a:t>1)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latin typeface="Symbol" charset="2"/>
                <a:cs typeface="Symbol" charset="2"/>
              </a:rPr>
              <a:t>a</a:t>
            </a:r>
            <a:r>
              <a:rPr lang="en-US" altLang="en-US" sz="2800" baseline="-25000" dirty="0" smtClean="0"/>
              <a:t>2</a:t>
            </a:r>
            <a:endParaRPr lang="en-US" altLang="en-US" sz="2800" baseline="-25000" dirty="0"/>
          </a:p>
          <a:p>
            <a:r>
              <a:rPr lang="en-US" altLang="en-US" sz="2800" dirty="0" smtClean="0"/>
              <a:t>Type II: (</a:t>
            </a:r>
            <a:r>
              <a:rPr lang="en-US" altLang="en-US" sz="2800" dirty="0" smtClean="0">
                <a:latin typeface="Symbol" charset="2"/>
                <a:cs typeface="Symbol" charset="2"/>
              </a:rPr>
              <a:t>a</a:t>
            </a:r>
            <a:r>
              <a:rPr lang="en-US" altLang="en-US" sz="2800" dirty="0" smtClean="0"/>
              <a:t>1)</a:t>
            </a:r>
            <a:r>
              <a:rPr lang="en-US" altLang="en-US" sz="2800" baseline="-25000" dirty="0" smtClean="0"/>
              <a:t>3</a:t>
            </a:r>
            <a:endParaRPr lang="en-US" altLang="en-US" sz="2800" baseline="-25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Types of collagen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676400"/>
            <a:ext cx="3404522" cy="4938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9" t="68247" r="19502" b="24649"/>
          <a:stretch/>
        </p:blipFill>
        <p:spPr>
          <a:xfrm>
            <a:off x="9029700" y="5199320"/>
            <a:ext cx="457200" cy="3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447800"/>
            <a:ext cx="9753600" cy="4876800"/>
          </a:xfrm>
        </p:spPr>
        <p:txBody>
          <a:bodyPr>
            <a:noAutofit/>
          </a:bodyPr>
          <a:lstStyle/>
          <a:p>
            <a:r>
              <a:rPr lang="en-US" sz="2800" dirty="0"/>
              <a:t>Synthesized in fibroblasts, </a:t>
            </a:r>
            <a:r>
              <a:rPr lang="en-US" sz="2800" dirty="0" smtClean="0"/>
              <a:t>osteoblasts, </a:t>
            </a:r>
            <a:r>
              <a:rPr lang="en-US" sz="2800" dirty="0" err="1" smtClean="0"/>
              <a:t>chondroblasts</a:t>
            </a:r>
            <a:endParaRPr lang="en-US" sz="2800" dirty="0" smtClean="0"/>
          </a:p>
          <a:p>
            <a:pPr lvl="1"/>
            <a:r>
              <a:rPr lang="en-US" sz="2800" dirty="0">
                <a:solidFill>
                  <a:srgbClr val="FF6600"/>
                </a:solidFill>
              </a:rPr>
              <a:t>P</a:t>
            </a:r>
            <a:r>
              <a:rPr lang="en-US" sz="2800" dirty="0" smtClean="0">
                <a:solidFill>
                  <a:srgbClr val="FF6600"/>
                </a:solidFill>
              </a:rPr>
              <a:t>re</a:t>
            </a:r>
            <a:r>
              <a:rPr lang="en-US" sz="2800" dirty="0">
                <a:solidFill>
                  <a:srgbClr val="FF6600"/>
                </a:solidFill>
              </a:rPr>
              <a:t>-</a:t>
            </a:r>
            <a:r>
              <a:rPr lang="en-US" sz="2800" dirty="0" smtClean="0">
                <a:solidFill>
                  <a:srgbClr val="FF6600"/>
                </a:solidFill>
              </a:rPr>
              <a:t>pro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sym typeface="Wingdings"/>
              </a:rPr>
              <a:t> </a:t>
            </a:r>
            <a:r>
              <a:rPr lang="en-US" sz="2800" dirty="0">
                <a:solidFill>
                  <a:srgbClr val="FF6600"/>
                </a:solidFill>
                <a:sym typeface="Wingdings"/>
              </a:rPr>
              <a:t>P</a:t>
            </a:r>
            <a:r>
              <a:rPr lang="en-US" sz="2800" dirty="0" smtClean="0">
                <a:solidFill>
                  <a:srgbClr val="FF6600"/>
                </a:solidFill>
              </a:rPr>
              <a:t>ro </a:t>
            </a:r>
            <a:r>
              <a:rPr lang="en-US" sz="2800" dirty="0" smtClean="0">
                <a:solidFill>
                  <a:srgbClr val="FF6600"/>
                </a:solidFill>
                <a:sym typeface="Wingdings"/>
              </a:rPr>
              <a:t> </a:t>
            </a:r>
            <a:r>
              <a:rPr lang="en-US" sz="2800" dirty="0">
                <a:solidFill>
                  <a:srgbClr val="FF6600"/>
                </a:solidFill>
                <a:sym typeface="Wingdings"/>
              </a:rPr>
              <a:t>M</a:t>
            </a:r>
            <a:r>
              <a:rPr lang="en-US" sz="2800" dirty="0" smtClean="0">
                <a:solidFill>
                  <a:srgbClr val="FF6600"/>
                </a:solidFill>
              </a:rPr>
              <a:t>ature collagen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r>
              <a:rPr lang="en-US" sz="2800" dirty="0"/>
              <a:t>Polypeptide precursors are </a:t>
            </a:r>
            <a:r>
              <a:rPr lang="en-US" sz="2800" dirty="0">
                <a:solidFill>
                  <a:srgbClr val="FF6600"/>
                </a:solidFill>
              </a:rPr>
              <a:t>enzymatically</a:t>
            </a:r>
            <a:r>
              <a:rPr lang="en-US" sz="2800" dirty="0"/>
              <a:t> </a:t>
            </a:r>
            <a:r>
              <a:rPr lang="en-US" sz="2800" dirty="0" smtClean="0"/>
              <a:t>modified to form </a:t>
            </a:r>
            <a:r>
              <a:rPr lang="en-US" sz="2800" dirty="0"/>
              <a:t>triple </a:t>
            </a:r>
            <a:r>
              <a:rPr lang="en-US" sz="2800" dirty="0" smtClean="0"/>
              <a:t>helix</a:t>
            </a:r>
          </a:p>
          <a:p>
            <a:endParaRPr lang="en-US" sz="2800" dirty="0" smtClean="0"/>
          </a:p>
          <a:p>
            <a:r>
              <a:rPr lang="en-US" sz="2800" dirty="0" smtClean="0"/>
              <a:t>Hydroxylation of proline and lysine residues  </a:t>
            </a:r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GB" sz="2800" dirty="0"/>
              <a:t>Glycosylation of some </a:t>
            </a:r>
            <a:r>
              <a:rPr lang="en-GB" sz="2800" dirty="0" err="1"/>
              <a:t>hydroxylysine</a:t>
            </a:r>
            <a:r>
              <a:rPr lang="en-GB" sz="2800" dirty="0"/>
              <a:t> residues with glucose or galactose</a:t>
            </a:r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biosynthesis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of collagen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753600" cy="487680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GB" sz="2800" dirty="0"/>
              <a:t>Secreted from Golgi </a:t>
            </a:r>
            <a:r>
              <a:rPr lang="en-GB" sz="2800" dirty="0" err="1"/>
              <a:t>vacoules</a:t>
            </a:r>
            <a:r>
              <a:rPr lang="en-GB" sz="2800" dirty="0"/>
              <a:t> into the extracellular matrix as </a:t>
            </a:r>
            <a:r>
              <a:rPr lang="en-GB" sz="2800" dirty="0" smtClean="0"/>
              <a:t>procollagen</a:t>
            </a:r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US" sz="2800" dirty="0" smtClean="0"/>
              <a:t>Cleaved </a:t>
            </a:r>
            <a:r>
              <a:rPr lang="en-US" sz="2800" dirty="0"/>
              <a:t>by </a:t>
            </a:r>
            <a:r>
              <a:rPr lang="en-US" sz="2800" dirty="0">
                <a:solidFill>
                  <a:srgbClr val="FF6600"/>
                </a:solidFill>
              </a:rPr>
              <a:t>N- and C- procollagen peptidases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to release triple helical </a:t>
            </a:r>
            <a:r>
              <a:rPr lang="en-US" sz="2800" dirty="0" err="1">
                <a:solidFill>
                  <a:srgbClr val="FF6600"/>
                </a:solidFill>
              </a:rPr>
              <a:t>tropocollagen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molecules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Tropocollagen</a:t>
            </a:r>
            <a:r>
              <a:rPr lang="en-US" sz="2800" dirty="0" smtClean="0"/>
              <a:t> molecules spontaneously associate to form </a:t>
            </a:r>
            <a:r>
              <a:rPr lang="en-US" sz="2800" dirty="0" smtClean="0">
                <a:solidFill>
                  <a:srgbClr val="FF6600"/>
                </a:solidFill>
              </a:rPr>
              <a:t>collagen fibrils</a:t>
            </a:r>
          </a:p>
          <a:p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biosynthesis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of collagen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9258300" cy="4724399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sz="4000" dirty="0" smtClean="0"/>
              <a:t>By the end of this lecture the First Year students will be able to:</a:t>
            </a:r>
          </a:p>
          <a:p>
            <a:pPr marL="114300" indent="0">
              <a:buNone/>
            </a:pPr>
            <a:endParaRPr lang="en-US" sz="4000" dirty="0"/>
          </a:p>
          <a:p>
            <a:r>
              <a:rPr lang="en-US" sz="4000" dirty="0" smtClean="0"/>
              <a:t>Study </a:t>
            </a:r>
            <a:r>
              <a:rPr lang="en-US" sz="4000" dirty="0"/>
              <a:t>the importance of </a:t>
            </a:r>
            <a:r>
              <a:rPr lang="en-US" sz="4000" dirty="0" err="1"/>
              <a:t>creatine</a:t>
            </a:r>
            <a:r>
              <a:rPr lang="en-US" sz="4000" dirty="0"/>
              <a:t> in muscle as a storage form of </a:t>
            </a:r>
            <a:r>
              <a:rPr lang="en-US" sz="4000" dirty="0" smtClean="0"/>
              <a:t>energy</a:t>
            </a:r>
          </a:p>
          <a:p>
            <a:r>
              <a:rPr lang="en-US" sz="4000" dirty="0"/>
              <a:t>U</a:t>
            </a:r>
            <a:r>
              <a:rPr lang="en-US" sz="4000" dirty="0" smtClean="0"/>
              <a:t>nderstand </a:t>
            </a:r>
            <a:r>
              <a:rPr lang="en-US" sz="4000" dirty="0"/>
              <a:t>the biosynthesis of </a:t>
            </a:r>
            <a:r>
              <a:rPr lang="en-US" sz="4000" dirty="0" err="1" smtClean="0"/>
              <a:t>creatine</a:t>
            </a:r>
            <a:endParaRPr lang="en-US" sz="4000" dirty="0" smtClean="0"/>
          </a:p>
          <a:p>
            <a:r>
              <a:rPr lang="en-US" sz="4000" dirty="0"/>
              <a:t>S</a:t>
            </a:r>
            <a:r>
              <a:rPr lang="en-US" sz="4000" dirty="0" smtClean="0"/>
              <a:t>tudy </a:t>
            </a:r>
            <a:r>
              <a:rPr lang="en-US" sz="4000" dirty="0"/>
              <a:t>the process of </a:t>
            </a:r>
            <a:r>
              <a:rPr lang="en-US" sz="4000" dirty="0" err="1"/>
              <a:t>creatine</a:t>
            </a:r>
            <a:r>
              <a:rPr lang="en-US" sz="4000" dirty="0"/>
              <a:t> degradation and formation of </a:t>
            </a:r>
            <a:r>
              <a:rPr lang="en-US" sz="4000" dirty="0" err="1"/>
              <a:t>creatinine</a:t>
            </a:r>
            <a:r>
              <a:rPr lang="en-US" sz="4000" dirty="0"/>
              <a:t> as an end </a:t>
            </a:r>
            <a:r>
              <a:rPr lang="en-US" sz="4000" dirty="0" smtClean="0"/>
              <a:t>product</a:t>
            </a:r>
          </a:p>
          <a:p>
            <a:r>
              <a:rPr lang="en-US" sz="4000" dirty="0"/>
              <a:t>U</a:t>
            </a:r>
            <a:r>
              <a:rPr lang="en-US" sz="4000" dirty="0" smtClean="0"/>
              <a:t>nderstand </a:t>
            </a:r>
            <a:r>
              <a:rPr lang="en-US" sz="4000" dirty="0"/>
              <a:t>the clinical importance of </a:t>
            </a:r>
            <a:r>
              <a:rPr lang="en-US" sz="4000" dirty="0" err="1"/>
              <a:t>creatinine</a:t>
            </a:r>
            <a:r>
              <a:rPr lang="en-US" sz="4000" dirty="0"/>
              <a:t> as a sensitive indicator of kidney </a:t>
            </a:r>
            <a:r>
              <a:rPr lang="en-US" sz="4000" dirty="0" smtClean="0"/>
              <a:t>function</a:t>
            </a:r>
          </a:p>
          <a:p>
            <a:r>
              <a:rPr lang="en-US" sz="4000" dirty="0"/>
              <a:t>S</a:t>
            </a:r>
            <a:r>
              <a:rPr lang="en-US" sz="4000" dirty="0" smtClean="0"/>
              <a:t>tudy </a:t>
            </a:r>
            <a:r>
              <a:rPr lang="en-US" sz="4000" dirty="0"/>
              <a:t>the structure, function, types, and biosynthesis  of </a:t>
            </a:r>
            <a:r>
              <a:rPr lang="en-US" sz="4000" dirty="0" smtClean="0"/>
              <a:t>collagen</a:t>
            </a:r>
          </a:p>
          <a:p>
            <a:r>
              <a:rPr lang="en-US" sz="4000" dirty="0"/>
              <a:t>U</a:t>
            </a:r>
            <a:r>
              <a:rPr lang="en-US" sz="4000" dirty="0" smtClean="0"/>
              <a:t>nderstand </a:t>
            </a:r>
            <a:r>
              <a:rPr lang="en-US" sz="4000" dirty="0"/>
              <a:t>different diseases associated with collagen</a:t>
            </a:r>
          </a:p>
        </p:txBody>
      </p:sp>
    </p:spTree>
    <p:extLst>
      <p:ext uri="{BB962C8B-B14F-4D97-AF65-F5344CB8AC3E}">
        <p14:creationId xmlns:p14="http://schemas.microsoft.com/office/powerpoint/2010/main" val="29189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753600" cy="487680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 err="1">
                <a:solidFill>
                  <a:srgbClr val="FF6600"/>
                </a:solidFill>
              </a:rPr>
              <a:t>Lysyl</a:t>
            </a:r>
            <a:r>
              <a:rPr lang="en-US" sz="2800" dirty="0">
                <a:solidFill>
                  <a:srgbClr val="FF6600"/>
                </a:solidFill>
              </a:rPr>
              <a:t> oxidase </a:t>
            </a:r>
            <a:r>
              <a:rPr lang="en-US" sz="2800" dirty="0" err="1"/>
              <a:t>oxidatively</a:t>
            </a:r>
            <a:r>
              <a:rPr lang="en-US" sz="2800" dirty="0"/>
              <a:t> </a:t>
            </a:r>
            <a:r>
              <a:rPr lang="en-US" sz="2800" dirty="0" err="1"/>
              <a:t>deaminates</a:t>
            </a:r>
            <a:r>
              <a:rPr lang="en-US" sz="2800" dirty="0"/>
              <a:t> some of the lysine and </a:t>
            </a:r>
            <a:r>
              <a:rPr lang="en-US" sz="2800" dirty="0" err="1"/>
              <a:t>hydroxylysine</a:t>
            </a:r>
            <a:r>
              <a:rPr lang="en-US" sz="2800" dirty="0"/>
              <a:t> residues in </a:t>
            </a:r>
            <a:r>
              <a:rPr lang="en-US" sz="2800" dirty="0" smtClean="0"/>
              <a:t>collagen</a:t>
            </a:r>
          </a:p>
          <a:p>
            <a:endParaRPr lang="en-US" sz="2800" dirty="0"/>
          </a:p>
          <a:p>
            <a:r>
              <a:rPr lang="en-US" sz="2800" dirty="0"/>
              <a:t>The r</a:t>
            </a:r>
            <a:r>
              <a:rPr lang="en-US" sz="2800" dirty="0" smtClean="0"/>
              <a:t>eactive aldehydes – </a:t>
            </a:r>
            <a:r>
              <a:rPr lang="en-US" sz="2800" dirty="0" err="1" smtClean="0">
                <a:solidFill>
                  <a:srgbClr val="FF6600"/>
                </a:solidFill>
              </a:rPr>
              <a:t>allysine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err="1">
                <a:solidFill>
                  <a:srgbClr val="FF6600"/>
                </a:solidFill>
              </a:rPr>
              <a:t>hydroxyallysine</a:t>
            </a:r>
            <a:r>
              <a:rPr lang="en-US" sz="2800" dirty="0"/>
              <a:t> condense with lysine or </a:t>
            </a:r>
            <a:r>
              <a:rPr lang="en-US" sz="2800" dirty="0" err="1"/>
              <a:t>hydroxylysine</a:t>
            </a:r>
            <a:r>
              <a:rPr lang="en-US" sz="2800" dirty="0"/>
              <a:t> residues in </a:t>
            </a:r>
            <a:r>
              <a:rPr lang="en-US" sz="2800" dirty="0" err="1"/>
              <a:t>neighbouring</a:t>
            </a:r>
            <a:r>
              <a:rPr lang="en-US" sz="2800" dirty="0"/>
              <a:t> collagen molecules to form covalent cross-links</a:t>
            </a:r>
          </a:p>
          <a:p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produces </a:t>
            </a:r>
            <a:r>
              <a:rPr lang="en-US" sz="2800" dirty="0">
                <a:solidFill>
                  <a:srgbClr val="FF6600"/>
                </a:solidFill>
              </a:rPr>
              <a:t>mature collagen </a:t>
            </a:r>
            <a:r>
              <a:rPr lang="en-US" sz="2800" dirty="0" err="1">
                <a:solidFill>
                  <a:srgbClr val="FF6600"/>
                </a:solidFill>
              </a:rPr>
              <a:t>fibres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Crosslinking of</a:t>
            </a:r>
            <a:br>
              <a:rPr lang="en-US" sz="4400" dirty="0" smtClean="0">
                <a:cs typeface="Arial" pitchFamily="34" charset="0"/>
              </a:rPr>
            </a:br>
            <a:r>
              <a:rPr lang="en-US" sz="4400" dirty="0" smtClean="0">
                <a:cs typeface="Arial" pitchFamily="34" charset="0"/>
              </a:rPr>
              <a:t>collagen fibrils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44856"/>
            <a:ext cx="6140052" cy="666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966" y="2119314"/>
            <a:ext cx="8551069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825" y="473076"/>
            <a:ext cx="41148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753600" cy="4876800"/>
          </a:xfrm>
        </p:spPr>
        <p:txBody>
          <a:bodyPr>
            <a:noAutofit/>
          </a:bodyPr>
          <a:lstStyle/>
          <a:p>
            <a:pPr marL="114300" indent="0">
              <a:buNone/>
              <a:defRPr/>
            </a:pPr>
            <a:r>
              <a:rPr lang="en-US" sz="2800" dirty="0">
                <a:solidFill>
                  <a:srgbClr val="FF6600"/>
                </a:solidFill>
              </a:rPr>
              <a:t>Acquired </a:t>
            </a:r>
            <a:r>
              <a:rPr lang="en-US" sz="2800" dirty="0" smtClean="0">
                <a:solidFill>
                  <a:srgbClr val="FF6600"/>
                </a:solidFill>
              </a:rPr>
              <a:t>disease:</a:t>
            </a:r>
          </a:p>
          <a:p>
            <a:pPr>
              <a:defRPr/>
            </a:pPr>
            <a:r>
              <a:rPr lang="en-US" sz="2800" dirty="0" smtClean="0"/>
              <a:t>Scurvy due </a:t>
            </a:r>
            <a:r>
              <a:rPr lang="en-US" sz="2800" dirty="0"/>
              <a:t>to vitamin C deficiency</a:t>
            </a:r>
          </a:p>
          <a:p>
            <a:pPr>
              <a:defRPr/>
            </a:pPr>
            <a:endParaRPr lang="en-US" sz="2800" dirty="0"/>
          </a:p>
          <a:p>
            <a:pPr marL="114300" indent="0">
              <a:buNone/>
              <a:defRPr/>
            </a:pPr>
            <a:r>
              <a:rPr lang="en-US" sz="2800" dirty="0" err="1" smtClean="0">
                <a:solidFill>
                  <a:srgbClr val="FF6600"/>
                </a:solidFill>
              </a:rPr>
              <a:t>Geneticlly</a:t>
            </a:r>
            <a:r>
              <a:rPr lang="en-US" sz="2800" dirty="0" smtClean="0">
                <a:solidFill>
                  <a:srgbClr val="FF6600"/>
                </a:solidFill>
              </a:rPr>
              <a:t> inherited diseases:</a:t>
            </a:r>
          </a:p>
          <a:p>
            <a:pPr>
              <a:defRPr/>
            </a:pPr>
            <a:r>
              <a:rPr lang="en-US" sz="2800" dirty="0" smtClean="0"/>
              <a:t>Ehlers</a:t>
            </a:r>
            <a:r>
              <a:rPr lang="en-US" sz="2800" dirty="0"/>
              <a:t>-</a:t>
            </a:r>
            <a:r>
              <a:rPr lang="en-US" sz="2800" dirty="0" err="1"/>
              <a:t>Danlos</a:t>
            </a:r>
            <a:r>
              <a:rPr lang="en-US" sz="2800" dirty="0"/>
              <a:t> syndromes (EDS</a:t>
            </a:r>
            <a:r>
              <a:rPr lang="en-US" sz="2800" dirty="0" smtClean="0"/>
              <a:t>)</a:t>
            </a:r>
          </a:p>
          <a:p>
            <a:pPr>
              <a:defRPr/>
            </a:pPr>
            <a:r>
              <a:rPr lang="en-US" sz="2800" dirty="0" smtClean="0"/>
              <a:t>Osteogenesis </a:t>
            </a:r>
            <a:r>
              <a:rPr lang="en-US" sz="2800" dirty="0"/>
              <a:t>imperfecta (OI)</a:t>
            </a:r>
          </a:p>
          <a:p>
            <a:pPr>
              <a:buNone/>
              <a:defRPr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Collagen diseases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2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5791200" cy="4876800"/>
          </a:xfrm>
        </p:spPr>
        <p:txBody>
          <a:bodyPr>
            <a:noAutofit/>
          </a:bodyPr>
          <a:lstStyle/>
          <a:p>
            <a:pPr marL="114300" indent="0">
              <a:buNone/>
              <a:defRPr/>
            </a:pPr>
            <a:r>
              <a:rPr lang="en-US" sz="2800" dirty="0">
                <a:solidFill>
                  <a:srgbClr val="FF6600"/>
                </a:solidFill>
              </a:rPr>
              <a:t>Ehlers-</a:t>
            </a:r>
            <a:r>
              <a:rPr lang="en-US" sz="2800" dirty="0" err="1">
                <a:solidFill>
                  <a:srgbClr val="FF6600"/>
                </a:solidFill>
              </a:rPr>
              <a:t>Danlos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syndrome</a:t>
            </a:r>
          </a:p>
          <a:p>
            <a:pPr>
              <a:defRPr/>
            </a:pPr>
            <a:r>
              <a:rPr lang="en-US" sz="2800" dirty="0" smtClean="0"/>
              <a:t>Due to deficiency </a:t>
            </a:r>
            <a:r>
              <a:rPr lang="en-US" sz="2800" dirty="0"/>
              <a:t>of </a:t>
            </a:r>
            <a:r>
              <a:rPr lang="en-US" sz="2800" dirty="0" err="1">
                <a:solidFill>
                  <a:srgbClr val="FF6600"/>
                </a:solidFill>
              </a:rPr>
              <a:t>lysyl</a:t>
            </a:r>
            <a:r>
              <a:rPr lang="en-US" sz="2800" dirty="0">
                <a:solidFill>
                  <a:srgbClr val="FF6600"/>
                </a:solidFill>
              </a:rPr>
              <a:t> hydroxylase or N-</a:t>
            </a:r>
            <a:r>
              <a:rPr lang="en-US" sz="2800" dirty="0" err="1">
                <a:solidFill>
                  <a:srgbClr val="FF6600"/>
                </a:solidFill>
              </a:rPr>
              <a:t>procollagen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peptidase</a:t>
            </a:r>
            <a:endParaRPr lang="en-US" sz="2800" dirty="0">
              <a:solidFill>
                <a:srgbClr val="FF6600"/>
              </a:solidFill>
            </a:endParaRPr>
          </a:p>
          <a:p>
            <a:pPr>
              <a:defRPr/>
            </a:pPr>
            <a:r>
              <a:rPr lang="en-US" sz="2800" dirty="0" smtClean="0"/>
              <a:t>Mutations </a:t>
            </a:r>
            <a:r>
              <a:rPr lang="en-US" sz="2800" dirty="0"/>
              <a:t>in the amino acid sequences of </a:t>
            </a:r>
            <a:r>
              <a:rPr lang="en-US" sz="2800" dirty="0">
                <a:solidFill>
                  <a:srgbClr val="FF6600"/>
                </a:solidFill>
              </a:rPr>
              <a:t>collagen I, III and </a:t>
            </a:r>
            <a:r>
              <a:rPr lang="en-US" sz="2800" dirty="0" smtClean="0">
                <a:solidFill>
                  <a:srgbClr val="FF6600"/>
                </a:solidFill>
              </a:rPr>
              <a:t>V</a:t>
            </a:r>
            <a:endParaRPr lang="en-US" sz="2800" dirty="0">
              <a:solidFill>
                <a:srgbClr val="FF6600"/>
              </a:solidFill>
            </a:endParaRPr>
          </a:p>
          <a:p>
            <a:pPr>
              <a:defRPr/>
            </a:pPr>
            <a:r>
              <a:rPr lang="en-US" sz="2800" dirty="0" smtClean="0"/>
              <a:t>Characterized </a:t>
            </a:r>
            <a:r>
              <a:rPr lang="en-US" sz="2800" dirty="0"/>
              <a:t>by </a:t>
            </a:r>
            <a:r>
              <a:rPr lang="en-US" sz="2800" dirty="0" smtClean="0"/>
              <a:t>hyper-extensibility </a:t>
            </a:r>
            <a:r>
              <a:rPr lang="en-US" sz="2800" dirty="0"/>
              <a:t>of joints and skin</a:t>
            </a:r>
          </a:p>
          <a:p>
            <a:pPr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Collagen diseases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896100" y="2133599"/>
            <a:ext cx="2714625" cy="3780367"/>
            <a:chOff x="6858000" y="3873903"/>
            <a:chExt cx="1905000" cy="2984097"/>
          </a:xfrm>
        </p:grpSpPr>
        <p:pic>
          <p:nvPicPr>
            <p:cNvPr id="6" name="Picture 2" descr="http://upload.wikimedia.org/wikipedia/commons/thumb/3/3c/Ehlers-Danlos_thumb.jpg/200px-Ehlers-Danlos_thumb.jpg">
              <a:hlinkClick r:id="rId2" tooltip="Individual with EDS displaying hypermobile joints.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5429250"/>
              <a:ext cx="19050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http://upload.wikimedia.org/wikipedia/commons/thumb/2/2e/Ehlers-Danlos_syndrome4.jpg/220px-Ehlers-Danlos_syndrome4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3873903"/>
              <a:ext cx="1866900" cy="1688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6040" y="1981200"/>
            <a:ext cx="3366135" cy="230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82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8731448" cy="48768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800" dirty="0" err="1">
                <a:solidFill>
                  <a:srgbClr val="FF6600"/>
                </a:solidFill>
              </a:rPr>
              <a:t>Osteogenesis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err="1">
                <a:solidFill>
                  <a:srgbClr val="FF6600"/>
                </a:solidFill>
              </a:rPr>
              <a:t>imperfecta</a:t>
            </a:r>
            <a:r>
              <a:rPr lang="en-US" sz="2800" dirty="0">
                <a:solidFill>
                  <a:srgbClr val="FF6600"/>
                </a:solidFill>
              </a:rPr>
              <a:t> (brittle bone disease)</a:t>
            </a:r>
            <a:r>
              <a:rPr lang="en-US" sz="2800" dirty="0" smtClean="0">
                <a:solidFill>
                  <a:srgbClr val="FF6600"/>
                </a:solidFill>
              </a:rPr>
              <a:t>:</a:t>
            </a:r>
          </a:p>
          <a:p>
            <a:pPr marL="457200" indent="-457200">
              <a:defRPr/>
            </a:pPr>
            <a:r>
              <a:rPr lang="en-US" sz="2800" dirty="0" smtClean="0"/>
              <a:t>Bones fracture easily</a:t>
            </a:r>
            <a:r>
              <a:rPr lang="en-US" sz="2800" dirty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minor or no </a:t>
            </a:r>
            <a:r>
              <a:rPr lang="en-US" sz="2800" dirty="0" smtClean="0"/>
              <a:t>trauma</a:t>
            </a:r>
          </a:p>
          <a:p>
            <a:pPr marL="457200" indent="-457200">
              <a:defRPr/>
            </a:pPr>
            <a:r>
              <a:rPr lang="en-US" sz="2800" dirty="0" smtClean="0"/>
              <a:t>Mutations </a:t>
            </a:r>
            <a:r>
              <a:rPr lang="en-US" sz="2800" dirty="0">
                <a:solidFill>
                  <a:srgbClr val="FF6600"/>
                </a:solidFill>
              </a:rPr>
              <a:t>replace glycine with amino acids having bulky side </a:t>
            </a:r>
            <a:r>
              <a:rPr lang="en-US" sz="2800" dirty="0"/>
              <a:t>chains preventing the formation of triple helical </a:t>
            </a:r>
            <a:r>
              <a:rPr lang="en-US" sz="2800" dirty="0" smtClean="0"/>
              <a:t>conformation</a:t>
            </a:r>
            <a:endParaRPr lang="en-US" sz="2800" dirty="0"/>
          </a:p>
          <a:p>
            <a:pPr>
              <a:defRPr/>
            </a:pPr>
            <a:r>
              <a:rPr lang="en-US" sz="2800" dirty="0">
                <a:solidFill>
                  <a:srgbClr val="FF6600"/>
                </a:solidFill>
              </a:rPr>
              <a:t>Type </a:t>
            </a:r>
            <a:r>
              <a:rPr lang="en-US" sz="2800" dirty="0" smtClean="0">
                <a:solidFill>
                  <a:srgbClr val="FF6600"/>
                </a:solidFill>
              </a:rPr>
              <a:t>I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(most common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 smtClean="0"/>
              <a:t>characterized </a:t>
            </a:r>
            <a:r>
              <a:rPr lang="en-US" sz="2800" dirty="0"/>
              <a:t>by mild bone fragility, hearing loss and blue </a:t>
            </a:r>
            <a:r>
              <a:rPr lang="en-US" sz="2800" dirty="0" err="1" smtClean="0"/>
              <a:t>sclerae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Collagen diseases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5486400"/>
            <a:ext cx="1918097" cy="12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40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829800" cy="46482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800" dirty="0" err="1">
                <a:solidFill>
                  <a:srgbClr val="FF6600"/>
                </a:solidFill>
              </a:rPr>
              <a:t>Osteogenesis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err="1">
                <a:solidFill>
                  <a:srgbClr val="FF6600"/>
                </a:solidFill>
              </a:rPr>
              <a:t>imperfecta</a:t>
            </a:r>
            <a:r>
              <a:rPr lang="en-US" sz="2800" dirty="0">
                <a:solidFill>
                  <a:srgbClr val="FF6600"/>
                </a:solidFill>
              </a:rPr>
              <a:t> (brittle bone disease)</a:t>
            </a:r>
            <a:r>
              <a:rPr lang="en-US" sz="2800" dirty="0" smtClean="0">
                <a:solidFill>
                  <a:srgbClr val="FF6600"/>
                </a:solidFill>
              </a:rPr>
              <a:t>:</a:t>
            </a:r>
          </a:p>
          <a:p>
            <a:pPr>
              <a:defRPr/>
            </a:pPr>
            <a:endParaRPr lang="en-US" sz="2800" dirty="0" smtClean="0">
              <a:solidFill>
                <a:srgbClr val="FF6600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F6600"/>
                </a:solidFill>
              </a:rPr>
              <a:t>Type II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(most severe) </a:t>
            </a:r>
            <a:r>
              <a:rPr lang="en-US" sz="2800" dirty="0" smtClean="0"/>
              <a:t>and lethal </a:t>
            </a:r>
            <a:r>
              <a:rPr lang="en-US" sz="2800" dirty="0"/>
              <a:t>in the perinatal </a:t>
            </a:r>
            <a:r>
              <a:rPr lang="en-US" sz="2800" dirty="0" smtClean="0"/>
              <a:t>period (fractures </a:t>
            </a:r>
            <a:r>
              <a:rPr lang="en-US" sz="2800" i="1" u="sng" dirty="0" smtClean="0"/>
              <a:t>in utero</a:t>
            </a:r>
            <a:r>
              <a:rPr lang="en-US" sz="2800" dirty="0" smtClean="0"/>
              <a:t>)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>
                <a:solidFill>
                  <a:srgbClr val="FF6600"/>
                </a:solidFill>
              </a:rPr>
              <a:t>Type </a:t>
            </a:r>
            <a:r>
              <a:rPr lang="en-US" sz="2800" dirty="0" smtClean="0">
                <a:solidFill>
                  <a:srgbClr val="FF6600"/>
                </a:solidFill>
              </a:rPr>
              <a:t>III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(severe form)</a:t>
            </a:r>
          </a:p>
          <a:p>
            <a:pPr>
              <a:defRPr/>
            </a:pPr>
            <a:r>
              <a:rPr lang="en-US" sz="2800" dirty="0"/>
              <a:t>F</a:t>
            </a:r>
            <a:r>
              <a:rPr lang="en-US" sz="2800" dirty="0" smtClean="0"/>
              <a:t>ractures </a:t>
            </a:r>
            <a:r>
              <a:rPr lang="en-US" sz="2800" dirty="0"/>
              <a:t>at birth, short stature, spinal </a:t>
            </a:r>
            <a:r>
              <a:rPr lang="en-US" sz="2800" dirty="0" smtClean="0"/>
              <a:t>curvature</a:t>
            </a:r>
          </a:p>
          <a:p>
            <a:pPr>
              <a:defRPr/>
            </a:pPr>
            <a:r>
              <a:rPr lang="en-US" sz="2800" dirty="0"/>
              <a:t>L</a:t>
            </a:r>
            <a:r>
              <a:rPr lang="en-US" sz="2800" dirty="0" smtClean="0"/>
              <a:t>eading </a:t>
            </a:r>
            <a:r>
              <a:rPr lang="en-US" sz="2800" dirty="0"/>
              <a:t>to a humped back (</a:t>
            </a:r>
            <a:r>
              <a:rPr lang="en-US" sz="2800" dirty="0" err="1"/>
              <a:t>kyphotic</a:t>
            </a:r>
            <a:r>
              <a:rPr lang="en-US" sz="2800" dirty="0" smtClean="0"/>
              <a:t>)</a:t>
            </a:r>
          </a:p>
          <a:p>
            <a:pPr marL="114300" indent="0">
              <a:buNone/>
              <a:defRPr/>
            </a:pPr>
            <a:r>
              <a:rPr lang="en-US" sz="2800" dirty="0" smtClean="0"/>
              <a:t>appearance </a:t>
            </a:r>
            <a:r>
              <a:rPr lang="en-US" sz="2800" dirty="0"/>
              <a:t>and blue </a:t>
            </a:r>
            <a:r>
              <a:rPr lang="en-US" sz="2800" dirty="0" err="1" smtClean="0"/>
              <a:t>sclerae</a:t>
            </a:r>
            <a:endParaRPr lang="en-US" sz="2800" dirty="0"/>
          </a:p>
          <a:p>
            <a:pPr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Collagen diseases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5181600"/>
            <a:ext cx="1821655" cy="13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99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601200" cy="4648200"/>
          </a:xfrm>
        </p:spPr>
        <p:txBody>
          <a:bodyPr>
            <a:noAutofit/>
          </a:bodyPr>
          <a:lstStyle/>
          <a:p>
            <a:r>
              <a:rPr lang="en-US" sz="3200" dirty="0"/>
              <a:t>Lippincott’s Illustrated Reviews, Biochemistry, </a:t>
            </a:r>
            <a:r>
              <a:rPr lang="en-US" sz="3200" dirty="0" smtClean="0"/>
              <a:t>6th </a:t>
            </a:r>
            <a:r>
              <a:rPr lang="en-US" sz="3200" dirty="0"/>
              <a:t>edition, Denise R. Ferrier, Lippincott Williams &amp; Wilkins, USA, </a:t>
            </a:r>
            <a:r>
              <a:rPr lang="en-US" sz="3200" dirty="0" smtClean="0"/>
              <a:t>pp. </a:t>
            </a:r>
            <a:r>
              <a:rPr lang="en-US" sz="3200" dirty="0"/>
              <a:t>43-49 and 287-288.</a:t>
            </a:r>
          </a:p>
          <a:p>
            <a:endParaRPr lang="en-US" altLang="en-US" sz="3200" dirty="0"/>
          </a:p>
          <a:p>
            <a:r>
              <a:rPr lang="en-US" altLang="en-US" sz="3200" dirty="0" smtClean="0"/>
              <a:t>Bishop’s Clinical Chemistry </a:t>
            </a:r>
            <a:r>
              <a:rPr lang="en-US" altLang="en-US" sz="3200" dirty="0"/>
              <a:t>6</a:t>
            </a:r>
            <a:r>
              <a:rPr lang="en-US" altLang="en-US" sz="3200" baseline="30000" dirty="0"/>
              <a:t>th</a:t>
            </a:r>
            <a:r>
              <a:rPr lang="en-US" altLang="en-US" sz="3200" dirty="0"/>
              <a:t> edition, </a:t>
            </a:r>
            <a:r>
              <a:rPr lang="en-US" altLang="en-US" sz="3200" dirty="0" smtClean="0"/>
              <a:t>pp. </a:t>
            </a:r>
            <a:r>
              <a:rPr lang="en-US" altLang="en-US" sz="3200" dirty="0"/>
              <a:t>223-</a:t>
            </a:r>
            <a:r>
              <a:rPr lang="en-US" altLang="en-US" sz="3200" dirty="0" smtClean="0"/>
              <a:t>227.</a:t>
            </a:r>
            <a:endParaRPr lang="en-US" altLang="en-US" sz="3200" dirty="0"/>
          </a:p>
          <a:p>
            <a:pPr marL="114300" indent="0">
              <a:buNone/>
            </a:pPr>
            <a:endParaRPr lang="en-US" alt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references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8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228600"/>
            <a:ext cx="5502306" cy="142042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cs typeface="Arial" pitchFamily="34" charset="0"/>
              </a:rPr>
              <a:t>Creatine</a:t>
            </a:r>
            <a:r>
              <a:rPr lang="en-US" sz="4400" dirty="0">
                <a:cs typeface="Arial" pitchFamily="34" charset="0"/>
              </a:rPr>
              <a:t/>
            </a:r>
            <a:br>
              <a:rPr lang="en-US" sz="4400" dirty="0">
                <a:cs typeface="Arial" pitchFamily="34" charset="0"/>
              </a:rPr>
            </a:br>
            <a:r>
              <a:rPr lang="en-US" sz="4400" dirty="0" smtClean="0">
                <a:effectLst/>
                <a:cs typeface="Arial" pitchFamily="34" charset="0"/>
              </a:rPr>
              <a:t>Metabolism</a:t>
            </a:r>
            <a:endParaRPr lang="en-US" sz="4400" dirty="0">
              <a:effectLst/>
              <a:cs typeface="Arial" pitchFamily="34" charset="0"/>
            </a:endParaRPr>
          </a:p>
        </p:txBody>
      </p:sp>
      <p:pic>
        <p:nvPicPr>
          <p:cNvPr id="5" name="Picture 14" descr="21_016"/>
          <p:cNvPicPr>
            <a:picLocks noChangeAspect="1" noChangeArrowheads="1"/>
          </p:cNvPicPr>
          <p:nvPr/>
        </p:nvPicPr>
        <p:blipFill rotWithShape="1">
          <a:blip r:embed="rId2" cstate="print"/>
          <a:srcRect l="32267" r="29929" b="8218"/>
          <a:stretch/>
        </p:blipFill>
        <p:spPr bwMode="auto">
          <a:xfrm>
            <a:off x="7810500" y="0"/>
            <a:ext cx="2431514" cy="678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667500" y="57150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14900" y="5498068"/>
            <a:ext cx="172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End product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67500" y="6236732"/>
            <a:ext cx="1981200" cy="11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32305" y="6000690"/>
            <a:ext cx="1935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Energy source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2090738"/>
            <a:ext cx="9515475" cy="4005262"/>
          </a:xfrm>
        </p:spPr>
        <p:txBody>
          <a:bodyPr>
            <a:normAutofit lnSpcReduction="10000"/>
          </a:bodyPr>
          <a:lstStyle/>
          <a:p>
            <a:pPr marL="11430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/>
              <a:t>Three amino acids are </a:t>
            </a:r>
            <a:r>
              <a:rPr lang="en-US" sz="3200" dirty="0" smtClean="0"/>
              <a:t>required: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6600"/>
                </a:solidFill>
              </a:rPr>
              <a:t>Glycine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6600"/>
                </a:solidFill>
              </a:rPr>
              <a:t>Arginine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6600"/>
                </a:solidFill>
              </a:rPr>
              <a:t>Methionine </a:t>
            </a:r>
            <a:r>
              <a:rPr lang="en-US" sz="3200" dirty="0">
                <a:solidFill>
                  <a:srgbClr val="FF6600"/>
                </a:solidFill>
              </a:rPr>
              <a:t>(as </a:t>
            </a:r>
            <a:r>
              <a:rPr lang="en-US" sz="3600" i="1" dirty="0" smtClean="0">
                <a:solidFill>
                  <a:srgbClr val="FF6600"/>
                </a:solidFill>
              </a:rPr>
              <a:t>s</a:t>
            </a:r>
            <a:r>
              <a:rPr lang="en-US" sz="3200" dirty="0" smtClean="0">
                <a:solidFill>
                  <a:srgbClr val="FF6600"/>
                </a:solidFill>
              </a:rPr>
              <a:t>-</a:t>
            </a:r>
            <a:r>
              <a:rPr lang="en-US" sz="3200" dirty="0" err="1" smtClean="0">
                <a:solidFill>
                  <a:srgbClr val="FF6600"/>
                </a:solidFill>
              </a:rPr>
              <a:t>Adenosylmethionine</a:t>
            </a:r>
            <a:r>
              <a:rPr lang="en-US" sz="3200" dirty="0">
                <a:solidFill>
                  <a:srgbClr val="FF6600"/>
                </a:solidFill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  <a:p>
            <a:pPr marL="11430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 smtClean="0"/>
              <a:t>Sites </a:t>
            </a:r>
            <a:r>
              <a:rPr lang="en-US" sz="3200" dirty="0"/>
              <a:t>of </a:t>
            </a:r>
            <a:r>
              <a:rPr lang="en-US" sz="3200" dirty="0" smtClean="0"/>
              <a:t>biosynthesis: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8000"/>
                </a:solidFill>
              </a:rPr>
              <a:t>Step </a:t>
            </a:r>
            <a:r>
              <a:rPr lang="en-US" sz="3200" dirty="0">
                <a:solidFill>
                  <a:srgbClr val="008000"/>
                </a:solidFill>
              </a:rPr>
              <a:t>1: Kidneys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8000"/>
                </a:solidFill>
              </a:rPr>
              <a:t>Step </a:t>
            </a:r>
            <a:r>
              <a:rPr lang="en-US" sz="3200" dirty="0">
                <a:solidFill>
                  <a:srgbClr val="008000"/>
                </a:solidFill>
              </a:rPr>
              <a:t>2: Liver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biosynthesis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2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biosynthesis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19300" y="2133600"/>
            <a:ext cx="6544062" cy="3581400"/>
            <a:chOff x="2143125" y="2057401"/>
            <a:chExt cx="6544062" cy="3581400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4114798" y="2057401"/>
              <a:ext cx="4572389" cy="3581400"/>
              <a:chOff x="5334000" y="1676400"/>
              <a:chExt cx="4065048" cy="3581096"/>
            </a:xfrm>
          </p:grpSpPr>
          <p:sp>
            <p:nvSpPr>
              <p:cNvPr id="11" name="TextBox 4"/>
              <p:cNvSpPr txBox="1">
                <a:spLocks noChangeArrowheads="1"/>
              </p:cNvSpPr>
              <p:nvPr/>
            </p:nvSpPr>
            <p:spPr bwMode="auto">
              <a:xfrm>
                <a:off x="5334000" y="1676400"/>
                <a:ext cx="3210006" cy="461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FF0000"/>
                    </a:solidFill>
                    <a:latin typeface="Calibri" pitchFamily="34" charset="0"/>
                  </a:rPr>
                  <a:t>Arginine</a:t>
                </a:r>
                <a:r>
                  <a:rPr lang="en-US" altLang="en-US" sz="2400" b="1" dirty="0">
                    <a:latin typeface="Calibri" pitchFamily="34" charset="0"/>
                  </a:rPr>
                  <a:t>        +          </a:t>
                </a:r>
                <a:r>
                  <a:rPr lang="en-US" altLang="en-US" sz="2400" b="1" dirty="0">
                    <a:solidFill>
                      <a:srgbClr val="3366FF"/>
                    </a:solidFill>
                    <a:latin typeface="Calibri" pitchFamily="34" charset="0"/>
                  </a:rPr>
                  <a:t>Glycine</a:t>
                </a:r>
              </a:p>
            </p:txBody>
          </p:sp>
          <p:sp>
            <p:nvSpPr>
              <p:cNvPr id="12" name="TextBox 5"/>
              <p:cNvSpPr txBox="1">
                <a:spLocks noChangeArrowheads="1"/>
              </p:cNvSpPr>
              <p:nvPr/>
            </p:nvSpPr>
            <p:spPr bwMode="auto">
              <a:xfrm>
                <a:off x="5334000" y="2514600"/>
                <a:ext cx="1048540" cy="400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Calibri" pitchFamily="34" charset="0"/>
                  </a:rPr>
                  <a:t>Ornithine</a:t>
                </a:r>
                <a:endParaRPr lang="en-US" altLang="en-US" dirty="0">
                  <a:latin typeface="Calibri" pitchFamily="34" charset="0"/>
                </a:endParaRPr>
              </a:p>
            </p:txBody>
          </p:sp>
          <p:sp>
            <p:nvSpPr>
              <p:cNvPr id="13" name="TextBox 6"/>
              <p:cNvSpPr txBox="1">
                <a:spLocks noChangeArrowheads="1"/>
              </p:cNvSpPr>
              <p:nvPr/>
            </p:nvSpPr>
            <p:spPr bwMode="auto">
              <a:xfrm>
                <a:off x="7171586" y="2590722"/>
                <a:ext cx="2227462" cy="400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en-US" sz="2000" dirty="0" err="1" smtClean="0">
                    <a:solidFill>
                      <a:srgbClr val="FF6600"/>
                    </a:solidFill>
                    <a:latin typeface="Calibri" pitchFamily="34" charset="0"/>
                  </a:rPr>
                  <a:t>Amidinotransferase</a:t>
                </a:r>
                <a:endParaRPr lang="en-US" altLang="en-US" sz="2000" dirty="0">
                  <a:solidFill>
                    <a:srgbClr val="FF66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6019800" y="2133600"/>
                <a:ext cx="1905000" cy="152400"/>
                <a:chOff x="6019800" y="2133600"/>
                <a:chExt cx="1905000" cy="152400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6019918" y="2285948"/>
                  <a:ext cx="1905328" cy="0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5943725" y="2209755"/>
                  <a:ext cx="15238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7849053" y="2209755"/>
                  <a:ext cx="15238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7"/>
              <p:cNvSpPr txBox="1">
                <a:spLocks noChangeArrowheads="1"/>
              </p:cNvSpPr>
              <p:nvPr/>
            </p:nvSpPr>
            <p:spPr bwMode="auto">
              <a:xfrm>
                <a:off x="5943600" y="3429000"/>
                <a:ext cx="2146230" cy="461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 err="1">
                    <a:latin typeface="Calibri" pitchFamily="34" charset="0"/>
                  </a:rPr>
                  <a:t>Guanidinoacetate</a:t>
                </a: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6" name="TextBox 19"/>
              <p:cNvSpPr txBox="1">
                <a:spLocks noChangeArrowheads="1"/>
              </p:cNvSpPr>
              <p:nvPr/>
            </p:nvSpPr>
            <p:spPr bwMode="auto">
              <a:xfrm>
                <a:off x="5934184" y="3810000"/>
                <a:ext cx="564896" cy="369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latin typeface="Calibri" pitchFamily="34" charset="0"/>
                  </a:rPr>
                  <a:t>SAM</a:t>
                </a:r>
              </a:p>
            </p:txBody>
          </p:sp>
          <p:sp>
            <p:nvSpPr>
              <p:cNvPr id="17" name="TextBox 20"/>
              <p:cNvSpPr txBox="1">
                <a:spLocks noChangeArrowheads="1"/>
              </p:cNvSpPr>
              <p:nvPr/>
            </p:nvSpPr>
            <p:spPr bwMode="auto">
              <a:xfrm>
                <a:off x="6063283" y="4267200"/>
                <a:ext cx="505073" cy="369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SAH</a:t>
                </a:r>
              </a:p>
            </p:txBody>
          </p:sp>
          <p:grpSp>
            <p:nvGrpSpPr>
              <p:cNvPr id="18" name="Group 29"/>
              <p:cNvGrpSpPr>
                <a:grpSpLocks/>
              </p:cNvGrpSpPr>
              <p:nvPr/>
            </p:nvGrpSpPr>
            <p:grpSpPr bwMode="auto">
              <a:xfrm>
                <a:off x="6629400" y="3810000"/>
                <a:ext cx="304800" cy="1066800"/>
                <a:chOff x="6629400" y="3810000"/>
                <a:chExt cx="304800" cy="1066800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 rot="5400000">
                  <a:off x="6400328" y="4342379"/>
                  <a:ext cx="1066709" cy="1587"/>
                </a:xfrm>
                <a:prstGeom prst="straightConnector1">
                  <a:avLst/>
                </a:prstGeom>
                <a:ln w="412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Curved Left Arrow 22"/>
                <p:cNvSpPr/>
                <p:nvPr/>
              </p:nvSpPr>
              <p:spPr>
                <a:xfrm>
                  <a:off x="6629623" y="3962206"/>
                  <a:ext cx="304853" cy="533355"/>
                </a:xfrm>
                <a:prstGeom prst="curved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Down Arrow 18"/>
              <p:cNvSpPr/>
              <p:nvPr/>
            </p:nvSpPr>
            <p:spPr>
              <a:xfrm>
                <a:off x="6705837" y="2438335"/>
                <a:ext cx="484272" cy="977817"/>
              </a:xfrm>
              <a:prstGeom prst="downArrow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TextBox 24"/>
              <p:cNvSpPr txBox="1">
                <a:spLocks noChangeArrowheads="1"/>
              </p:cNvSpPr>
              <p:nvPr/>
            </p:nvSpPr>
            <p:spPr bwMode="auto">
              <a:xfrm>
                <a:off x="7127920" y="4038600"/>
                <a:ext cx="1872782" cy="400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 err="1">
                    <a:solidFill>
                      <a:srgbClr val="FF6600"/>
                    </a:solidFill>
                    <a:latin typeface="Calibri" pitchFamily="34" charset="0"/>
                  </a:rPr>
                  <a:t>Methyltransferase</a:t>
                </a:r>
                <a:endParaRPr lang="en-US" altLang="en-US" dirty="0">
                  <a:solidFill>
                    <a:srgbClr val="FF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21" name="TextBox 25"/>
              <p:cNvSpPr txBox="1">
                <a:spLocks noChangeArrowheads="1"/>
              </p:cNvSpPr>
              <p:nvPr/>
            </p:nvSpPr>
            <p:spPr bwMode="auto">
              <a:xfrm>
                <a:off x="6426390" y="4795870"/>
                <a:ext cx="1123872" cy="461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 err="1">
                    <a:latin typeface="Calibri" pitchFamily="34" charset="0"/>
                  </a:rPr>
                  <a:t>Creatine</a:t>
                </a:r>
                <a:endParaRPr lang="en-US" altLang="en-US" sz="2400" b="1" dirty="0">
                  <a:latin typeface="Calibri" pitchFamily="34" charset="0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3943350" y="3733800"/>
              <a:ext cx="4457700" cy="1905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2143125" y="2743201"/>
              <a:ext cx="168124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 dirty="0">
                  <a:solidFill>
                    <a:srgbClr val="008000"/>
                  </a:solidFill>
                  <a:latin typeface="Calibri" pitchFamily="34" charset="0"/>
                </a:rPr>
                <a:t>Kidneys</a:t>
              </a:r>
              <a:endParaRPr lang="en-US" altLang="en-US" sz="3600" dirty="0">
                <a:solidFill>
                  <a:srgbClr val="008000"/>
                </a:solidFill>
                <a:latin typeface="Calibri" pitchFamily="34" charset="0"/>
              </a:endParaRPr>
            </a:p>
          </p:txBody>
        </p:sp>
        <p:sp>
          <p:nvSpPr>
            <p:cNvPr id="9" name="Rectangle 35"/>
            <p:cNvSpPr>
              <a:spLocks noChangeArrowheads="1"/>
            </p:cNvSpPr>
            <p:nvPr/>
          </p:nvSpPr>
          <p:spPr bwMode="auto">
            <a:xfrm>
              <a:off x="2228851" y="4383088"/>
              <a:ext cx="110822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 dirty="0">
                  <a:solidFill>
                    <a:srgbClr val="008000"/>
                  </a:solidFill>
                  <a:latin typeface="Calibri" pitchFamily="34" charset="0"/>
                </a:rPr>
                <a:t>Liver</a:t>
              </a:r>
              <a:endParaRPr lang="en-US" altLang="en-US" sz="3600" dirty="0">
                <a:solidFill>
                  <a:srgbClr val="008000"/>
                </a:solidFill>
                <a:latin typeface="Calibri" pitchFamily="34" charset="0"/>
              </a:endParaRPr>
            </a:p>
          </p:txBody>
        </p:sp>
        <p:cxnSp>
          <p:nvCxnSpPr>
            <p:cNvPr id="10" name="Straight Arrow Connector 9"/>
            <p:cNvCxnSpPr>
              <a:endCxn id="12" idx="3"/>
            </p:cNvCxnSpPr>
            <p:nvPr/>
          </p:nvCxnSpPr>
          <p:spPr>
            <a:xfrm flipH="1">
              <a:off x="5294202" y="3048000"/>
              <a:ext cx="535098" cy="477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3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5019675" cy="48768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Transported from liver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to </a:t>
            </a:r>
            <a:r>
              <a:rPr lang="en-US" altLang="en-US" sz="3200" dirty="0"/>
              <a:t>other tissues</a:t>
            </a:r>
          </a:p>
          <a:p>
            <a:r>
              <a:rPr lang="en-US" altLang="en-US" sz="3200" dirty="0"/>
              <a:t>98</a:t>
            </a:r>
            <a:r>
              <a:rPr lang="en-US" altLang="en-US" sz="3200" dirty="0" smtClean="0"/>
              <a:t>% </a:t>
            </a:r>
            <a:r>
              <a:rPr lang="en-US" altLang="en-US" sz="3200" dirty="0"/>
              <a:t>present in skeletal and heart muscles</a:t>
            </a:r>
          </a:p>
          <a:p>
            <a:r>
              <a:rPr lang="en-US" altLang="en-US" sz="3200" dirty="0" smtClean="0"/>
              <a:t>In skeletal muscle it is converted to high-energy </a:t>
            </a:r>
            <a:r>
              <a:rPr lang="en-US" altLang="en-US" sz="3200" dirty="0"/>
              <a:t>source </a:t>
            </a:r>
            <a:r>
              <a:rPr lang="en-US" altLang="en-US" sz="3200" dirty="0" err="1">
                <a:solidFill>
                  <a:srgbClr val="FF6600"/>
                </a:solidFill>
              </a:rPr>
              <a:t>creatine</a:t>
            </a:r>
            <a:r>
              <a:rPr lang="en-US" altLang="en-US" sz="3200" dirty="0">
                <a:solidFill>
                  <a:srgbClr val="FF6600"/>
                </a:solidFill>
              </a:rPr>
              <a:t> phosphate (phosphocreatine)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Distribution of</a:t>
            </a:r>
            <a:br>
              <a:rPr lang="en-US" sz="4400" dirty="0" smtClean="0">
                <a:effectLst/>
                <a:ea typeface="+mj-ea"/>
                <a:cs typeface="Arial" pitchFamily="34" charset="0"/>
              </a:rPr>
            </a:br>
            <a:r>
              <a:rPr lang="en-US" sz="4400" dirty="0" smtClean="0">
                <a:effectLst/>
                <a:ea typeface="+mj-ea"/>
                <a:cs typeface="Arial" pitchFamily="34" charset="0"/>
              </a:rPr>
              <a:t>body </a:t>
            </a: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600699" y="2310825"/>
            <a:ext cx="4306041" cy="3251775"/>
            <a:chOff x="5600699" y="2743200"/>
            <a:chExt cx="4306041" cy="3251775"/>
          </a:xfrm>
        </p:grpSpPr>
        <p:grpSp>
          <p:nvGrpSpPr>
            <p:cNvPr id="3" name="Group 2"/>
            <p:cNvGrpSpPr/>
            <p:nvPr/>
          </p:nvGrpSpPr>
          <p:grpSpPr>
            <a:xfrm>
              <a:off x="5600699" y="2743200"/>
              <a:ext cx="3773110" cy="3251775"/>
              <a:chOff x="6286605" y="2743200"/>
              <a:chExt cx="3114739" cy="2684371"/>
            </a:xfrm>
          </p:grpSpPr>
          <p:sp>
            <p:nvSpPr>
              <p:cNvPr id="8" name="TextBox 3"/>
              <p:cNvSpPr txBox="1">
                <a:spLocks noChangeArrowheads="1"/>
              </p:cNvSpPr>
              <p:nvPr/>
            </p:nvSpPr>
            <p:spPr bwMode="auto">
              <a:xfrm>
                <a:off x="7084741" y="2743200"/>
                <a:ext cx="1340596" cy="48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3200" b="1" dirty="0" err="1">
                    <a:latin typeface="Calibri" pitchFamily="34" charset="0"/>
                  </a:rPr>
                  <a:t>Creatine</a:t>
                </a:r>
                <a:r>
                  <a:rPr lang="en-US" altLang="en-US" sz="3200" b="1" dirty="0">
                    <a:latin typeface="Calibri" pitchFamily="34" charset="0"/>
                  </a:rPr>
                  <a:t> </a:t>
                </a:r>
                <a:endParaRPr lang="en-US" altLang="en-US" sz="2400" b="1" dirty="0">
                  <a:latin typeface="Calibri" pitchFamily="34" charset="0"/>
                </a:endParaRPr>
              </a:p>
            </p:txBody>
          </p:sp>
          <p:sp>
            <p:nvSpPr>
              <p:cNvPr id="9" name="TextBox 4"/>
              <p:cNvSpPr txBox="1">
                <a:spLocks noChangeArrowheads="1"/>
              </p:cNvSpPr>
              <p:nvPr/>
            </p:nvSpPr>
            <p:spPr bwMode="auto">
              <a:xfrm>
                <a:off x="6286605" y="4944833"/>
                <a:ext cx="2916805" cy="48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 b="1" dirty="0" err="1">
                    <a:solidFill>
                      <a:srgbClr val="FF6600"/>
                    </a:solidFill>
                    <a:latin typeface="Calibri" pitchFamily="34" charset="0"/>
                  </a:rPr>
                  <a:t>Creatine</a:t>
                </a:r>
                <a:r>
                  <a:rPr lang="en-US" altLang="en-US" sz="3200" b="1" dirty="0">
                    <a:solidFill>
                      <a:srgbClr val="FF6600"/>
                    </a:solidFill>
                    <a:latin typeface="Calibri" pitchFamily="34" charset="0"/>
                  </a:rPr>
                  <a:t> phosphate </a:t>
                </a:r>
              </a:p>
            </p:txBody>
          </p:sp>
          <p:sp>
            <p:nvSpPr>
              <p:cNvPr id="10" name="Down Arrow 9"/>
              <p:cNvSpPr/>
              <p:nvPr/>
            </p:nvSpPr>
            <p:spPr bwMode="auto">
              <a:xfrm>
                <a:off x="7780703" y="3360976"/>
                <a:ext cx="100999" cy="152621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Curved Right Arrow 10"/>
              <p:cNvSpPr/>
              <p:nvPr/>
            </p:nvSpPr>
            <p:spPr bwMode="auto">
              <a:xfrm>
                <a:off x="7881702" y="3630308"/>
                <a:ext cx="403998" cy="80799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7"/>
              <p:cNvSpPr txBox="1">
                <a:spLocks noChangeArrowheads="1"/>
              </p:cNvSpPr>
              <p:nvPr/>
            </p:nvSpPr>
            <p:spPr bwMode="auto">
              <a:xfrm>
                <a:off x="8285542" y="3450841"/>
                <a:ext cx="554518" cy="381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ATP</a:t>
                </a:r>
                <a:endParaRPr lang="en-US" altLang="en-US" dirty="0">
                  <a:latin typeface="Calibri" pitchFamily="34" charset="0"/>
                </a:endParaRPr>
              </a:p>
            </p:txBody>
          </p:sp>
          <p:sp>
            <p:nvSpPr>
              <p:cNvPr id="13" name="TextBox 8"/>
              <p:cNvSpPr txBox="1">
                <a:spLocks noChangeArrowheads="1"/>
              </p:cNvSpPr>
              <p:nvPr/>
            </p:nvSpPr>
            <p:spPr bwMode="auto">
              <a:xfrm>
                <a:off x="8285542" y="4182908"/>
                <a:ext cx="1115802" cy="381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ADP + H</a:t>
                </a:r>
                <a:r>
                  <a:rPr lang="en-US" altLang="en-US" sz="2400" baseline="30000" dirty="0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14" name="Down Arrow 13"/>
              <p:cNvSpPr/>
              <p:nvPr/>
            </p:nvSpPr>
            <p:spPr bwMode="auto">
              <a:xfrm flipH="1" flipV="1">
                <a:off x="7578704" y="3360976"/>
                <a:ext cx="100999" cy="152621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Curved Left Arrow 14"/>
              <p:cNvSpPr/>
              <p:nvPr/>
            </p:nvSpPr>
            <p:spPr bwMode="auto">
              <a:xfrm flipV="1">
                <a:off x="7174706" y="3630308"/>
                <a:ext cx="403998" cy="897773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1"/>
              <p:cNvSpPr txBox="1">
                <a:spLocks noChangeArrowheads="1"/>
              </p:cNvSpPr>
              <p:nvPr/>
            </p:nvSpPr>
            <p:spPr bwMode="auto">
              <a:xfrm>
                <a:off x="6569147" y="3450841"/>
                <a:ext cx="554518" cy="381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ATP</a:t>
                </a:r>
                <a:endParaRPr lang="en-US" altLang="en-US" dirty="0">
                  <a:latin typeface="Calibri" pitchFamily="34" charset="0"/>
                </a:endParaRPr>
              </a:p>
            </p:txBody>
          </p:sp>
          <p:sp>
            <p:nvSpPr>
              <p:cNvPr id="17" name="TextBox 12"/>
              <p:cNvSpPr txBox="1">
                <a:spLocks noChangeArrowheads="1"/>
              </p:cNvSpPr>
              <p:nvPr/>
            </p:nvSpPr>
            <p:spPr bwMode="auto">
              <a:xfrm>
                <a:off x="6508721" y="4258949"/>
                <a:ext cx="587022" cy="381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ADP</a:t>
                </a:r>
                <a:endParaRPr lang="en-US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>
              <a:off x="7734300" y="3962400"/>
              <a:ext cx="21724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 dirty="0" err="1">
                  <a:solidFill>
                    <a:srgbClr val="C00000"/>
                  </a:solidFill>
                  <a:latin typeface="Calibri" pitchFamily="34" charset="0"/>
                </a:rPr>
                <a:t>Creatine</a:t>
              </a:r>
              <a:r>
                <a:rPr lang="en-US" altLang="en-US" sz="2400" b="1" dirty="0">
                  <a:solidFill>
                    <a:srgbClr val="C00000"/>
                  </a:solidFill>
                  <a:latin typeface="Calibri" pitchFamily="34" charset="0"/>
                </a:rPr>
                <a:t> Kinase</a:t>
              </a:r>
            </a:p>
          </p:txBody>
        </p:sp>
      </p:grp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5167343" y="3810000"/>
            <a:ext cx="217569" cy="43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b="1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9515475" cy="49530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A high</a:t>
            </a:r>
            <a:r>
              <a:rPr lang="en-US" altLang="en-US" sz="3200" dirty="0"/>
              <a:t>-energy phosphate compound</a:t>
            </a:r>
          </a:p>
          <a:p>
            <a:r>
              <a:rPr lang="en-US" altLang="en-US" sz="3200" dirty="0"/>
              <a:t>Acts as a storage form of energy in the muscle</a:t>
            </a:r>
          </a:p>
          <a:p>
            <a:r>
              <a:rPr lang="en-US" altLang="en-US" sz="3200" dirty="0" smtClean="0"/>
              <a:t>Provides small </a:t>
            </a:r>
            <a:r>
              <a:rPr lang="en-US" altLang="en-US" sz="3200" dirty="0"/>
              <a:t>but</a:t>
            </a:r>
            <a:r>
              <a:rPr lang="en-US" altLang="en-US" sz="3200" dirty="0" smtClean="0"/>
              <a:t>, ready </a:t>
            </a:r>
            <a:r>
              <a:rPr lang="en-US" altLang="en-US" sz="3200" dirty="0"/>
              <a:t>source of energy during first few </a:t>
            </a:r>
            <a:r>
              <a:rPr lang="en-US" altLang="en-US" sz="3200" dirty="0" smtClean="0"/>
              <a:t>seconds </a:t>
            </a:r>
            <a:r>
              <a:rPr lang="en-US" altLang="en-US" sz="3200" dirty="0"/>
              <a:t>of intense muscular </a:t>
            </a:r>
            <a:r>
              <a:rPr lang="en-US" altLang="en-US" sz="3200" dirty="0" smtClean="0"/>
              <a:t>contraction</a:t>
            </a:r>
          </a:p>
          <a:p>
            <a:r>
              <a:rPr lang="en-US" altLang="en-US" sz="3200" dirty="0" smtClean="0">
                <a:solidFill>
                  <a:srgbClr val="FF6600"/>
                </a:solidFill>
              </a:rPr>
              <a:t>The </a:t>
            </a:r>
            <a:r>
              <a:rPr lang="en-US" altLang="en-US" sz="3200" dirty="0">
                <a:solidFill>
                  <a:srgbClr val="FF6600"/>
                </a:solidFill>
              </a:rPr>
              <a:t>amount of </a:t>
            </a:r>
            <a:r>
              <a:rPr lang="en-US" altLang="en-US" sz="3200" dirty="0" err="1">
                <a:solidFill>
                  <a:srgbClr val="FF6600"/>
                </a:solidFill>
              </a:rPr>
              <a:t>creatine</a:t>
            </a:r>
            <a:r>
              <a:rPr lang="en-US" altLang="en-US" sz="3200" dirty="0">
                <a:solidFill>
                  <a:srgbClr val="FF6600"/>
                </a:solidFill>
              </a:rPr>
              <a:t> phosphate in the body is proportional to the muscle mass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phosphate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4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2090738"/>
            <a:ext cx="9515475" cy="4005262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1800"/>
              </a:spcAft>
              <a:buClrTx/>
              <a:buFont typeface="Arial"/>
              <a:buChar char="•"/>
              <a:defRPr/>
            </a:pPr>
            <a:r>
              <a:rPr lang="en-US" sz="2800" dirty="0" err="1">
                <a:solidFill>
                  <a:srgbClr val="FF6600"/>
                </a:solidFill>
              </a:rPr>
              <a:t>Creatine</a:t>
            </a:r>
            <a:r>
              <a:rPr lang="en-US" sz="2800" dirty="0">
                <a:solidFill>
                  <a:srgbClr val="564B3C"/>
                </a:solidFill>
              </a:rPr>
              <a:t> and </a:t>
            </a:r>
            <a:r>
              <a:rPr lang="en-US" sz="2800" dirty="0" err="1">
                <a:solidFill>
                  <a:srgbClr val="FF6600"/>
                </a:solidFill>
              </a:rPr>
              <a:t>creatine</a:t>
            </a:r>
            <a:r>
              <a:rPr lang="en-US" sz="2800" dirty="0">
                <a:solidFill>
                  <a:srgbClr val="FF6600"/>
                </a:solidFill>
              </a:rPr>
              <a:t> phosphate</a:t>
            </a:r>
            <a:r>
              <a:rPr lang="en-US" sz="2800" dirty="0">
                <a:solidFill>
                  <a:srgbClr val="564B3C"/>
                </a:solidFill>
              </a:rPr>
              <a:t> spontaneously form </a:t>
            </a:r>
            <a:r>
              <a:rPr lang="en-US" sz="2800" dirty="0" err="1">
                <a:solidFill>
                  <a:srgbClr val="008000"/>
                </a:solidFill>
              </a:rPr>
              <a:t>creatinine</a:t>
            </a:r>
            <a:r>
              <a:rPr lang="en-US" sz="2800" dirty="0">
                <a:solidFill>
                  <a:srgbClr val="564B3C"/>
                </a:solidFill>
              </a:rPr>
              <a:t> as an end product</a:t>
            </a:r>
          </a:p>
          <a:p>
            <a:pPr marL="514350" lvl="0" indent="-514350">
              <a:spcBef>
                <a:spcPts val="0"/>
              </a:spcBef>
              <a:spcAft>
                <a:spcPts val="1800"/>
              </a:spcAft>
              <a:buClrTx/>
              <a:buFont typeface="Arial"/>
              <a:buChar char="•"/>
              <a:defRPr/>
            </a:pPr>
            <a:r>
              <a:rPr lang="en-US" sz="2800" dirty="0" err="1">
                <a:solidFill>
                  <a:srgbClr val="008000"/>
                </a:solidFill>
              </a:rPr>
              <a:t>Creatinine</a:t>
            </a:r>
            <a:r>
              <a:rPr lang="en-US" sz="2800" dirty="0">
                <a:solidFill>
                  <a:srgbClr val="564B3C"/>
                </a:solidFill>
              </a:rPr>
              <a:t> is excreted in the urine</a:t>
            </a:r>
          </a:p>
          <a:p>
            <a:pPr marL="514350" lvl="0" indent="-514350">
              <a:spcBef>
                <a:spcPts val="0"/>
              </a:spcBef>
              <a:spcAft>
                <a:spcPts val="1800"/>
              </a:spcAft>
              <a:buClrTx/>
              <a:buFont typeface="Arial"/>
              <a:buChar char="•"/>
              <a:defRPr/>
            </a:pPr>
            <a:r>
              <a:rPr lang="en-US" sz="2800" dirty="0">
                <a:solidFill>
                  <a:srgbClr val="564B3C"/>
                </a:solidFill>
              </a:rPr>
              <a:t>Serum </a:t>
            </a:r>
            <a:r>
              <a:rPr lang="en-US" sz="2800" dirty="0" err="1">
                <a:solidFill>
                  <a:srgbClr val="564B3C"/>
                </a:solidFill>
              </a:rPr>
              <a:t>creatinine</a:t>
            </a:r>
            <a:r>
              <a:rPr lang="en-US" sz="2800" dirty="0">
                <a:solidFill>
                  <a:srgbClr val="564B3C"/>
                </a:solidFill>
              </a:rPr>
              <a:t> is a sensitive indicator of kidney disease (kidney function test)</a:t>
            </a:r>
          </a:p>
          <a:p>
            <a:pPr marL="514350" lvl="0" indent="-514350">
              <a:spcBef>
                <a:spcPts val="0"/>
              </a:spcBef>
              <a:spcAft>
                <a:spcPts val="1800"/>
              </a:spcAft>
              <a:buClrTx/>
              <a:buFont typeface="Arial"/>
              <a:buChar char="•"/>
              <a:defRPr/>
            </a:pPr>
            <a:r>
              <a:rPr lang="en-US" sz="2800" dirty="0">
                <a:solidFill>
                  <a:srgbClr val="564B3C"/>
                </a:solidFill>
              </a:rPr>
              <a:t>Serum </a:t>
            </a:r>
            <a:r>
              <a:rPr lang="en-US" sz="2800" dirty="0" err="1">
                <a:solidFill>
                  <a:srgbClr val="564B3C"/>
                </a:solidFill>
              </a:rPr>
              <a:t>creatinine</a:t>
            </a:r>
            <a:r>
              <a:rPr lang="en-US" sz="2800" dirty="0">
                <a:solidFill>
                  <a:srgbClr val="564B3C"/>
                </a:solidFill>
              </a:rPr>
              <a:t> </a:t>
            </a:r>
            <a:r>
              <a:rPr lang="en-US" sz="2800" dirty="0">
                <a:solidFill>
                  <a:srgbClr val="FF6600"/>
                </a:solidFill>
              </a:rPr>
              <a:t>increases</a:t>
            </a:r>
            <a:r>
              <a:rPr lang="en-US" sz="2800" dirty="0">
                <a:solidFill>
                  <a:srgbClr val="564B3C"/>
                </a:solidFill>
              </a:rPr>
              <a:t> with the impairment of kidney function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degradation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degradation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028700" y="1828800"/>
            <a:ext cx="8210549" cy="4495800"/>
            <a:chOff x="514350" y="1600200"/>
            <a:chExt cx="8210549" cy="4495800"/>
          </a:xfrm>
        </p:grpSpPr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1028700" y="1752600"/>
              <a:ext cx="14440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800" b="1" dirty="0" err="1">
                  <a:solidFill>
                    <a:srgbClr val="008000"/>
                  </a:solidFill>
                  <a:latin typeface="Calibri" pitchFamily="34" charset="0"/>
                </a:rPr>
                <a:t>Creatine</a:t>
              </a:r>
              <a:r>
                <a:rPr lang="en-US" altLang="en-US" sz="2800" b="1" dirty="0">
                  <a:solidFill>
                    <a:srgbClr val="008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694824" y="4150809"/>
              <a:ext cx="26961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 dirty="0" err="1">
                  <a:solidFill>
                    <a:srgbClr val="FF6600"/>
                  </a:solidFill>
                  <a:latin typeface="Calibri" pitchFamily="34" charset="0"/>
                </a:rPr>
                <a:t>Creatine</a:t>
              </a:r>
              <a:r>
                <a:rPr lang="en-US" altLang="en-US" sz="2400" b="1" dirty="0">
                  <a:solidFill>
                    <a:srgbClr val="FF6600"/>
                  </a:solidFill>
                  <a:latin typeface="Calibri" pitchFamily="34" charset="0"/>
                </a:rPr>
                <a:t> phosphate </a:t>
              </a: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1935956" y="2438400"/>
              <a:ext cx="114300" cy="18192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Curved Right Arrow 8"/>
            <p:cNvSpPr/>
            <p:nvPr/>
          </p:nvSpPr>
          <p:spPr bwMode="auto">
            <a:xfrm>
              <a:off x="2050256" y="2760663"/>
              <a:ext cx="451842" cy="96202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2501269" y="2545973"/>
              <a:ext cx="6717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Calibri" pitchFamily="34" charset="0"/>
                </a:rPr>
                <a:t>ATP</a:t>
              </a:r>
              <a:endParaRPr lang="en-US" altLang="en-US" dirty="0">
                <a:latin typeface="Calibri" pitchFamily="34" charset="0"/>
              </a:endParaRPr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2501269" y="3418268"/>
              <a:ext cx="13516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Calibri" pitchFamily="34" charset="0"/>
                </a:rPr>
                <a:t>ADP + H</a:t>
              </a:r>
              <a:r>
                <a:rPr lang="en-US" altLang="en-US" sz="2400" baseline="30000" dirty="0">
                  <a:latin typeface="Calibri" pitchFamily="34" charset="0"/>
                </a:rPr>
                <a:t>+</a:t>
              </a:r>
            </a:p>
          </p:txBody>
        </p:sp>
        <p:sp>
          <p:nvSpPr>
            <p:cNvPr id="12" name="Down Arrow 11"/>
            <p:cNvSpPr/>
            <p:nvPr/>
          </p:nvSpPr>
          <p:spPr bwMode="auto">
            <a:xfrm flipH="1" flipV="1">
              <a:off x="1710928" y="2438400"/>
              <a:ext cx="112515" cy="18192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Curved Left Arrow 12"/>
            <p:cNvSpPr/>
            <p:nvPr/>
          </p:nvSpPr>
          <p:spPr bwMode="auto">
            <a:xfrm flipV="1">
              <a:off x="1259086" y="2760663"/>
              <a:ext cx="451842" cy="10683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581921" y="2545973"/>
              <a:ext cx="6717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Calibri" pitchFamily="34" charset="0"/>
                </a:rPr>
                <a:t>ATP</a:t>
              </a:r>
              <a:endParaRPr lang="en-US" altLang="en-US" dirty="0">
                <a:latin typeface="Calibri" pitchFamily="34" charset="0"/>
              </a:endParaRPr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514350" y="3508875"/>
              <a:ext cx="7111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Calibri" pitchFamily="34" charset="0"/>
                </a:rPr>
                <a:t>ADP</a:t>
              </a:r>
              <a:endParaRPr lang="en-US" altLang="en-US" dirty="0">
                <a:latin typeface="Calibri" pitchFamily="34" charset="0"/>
              </a:endParaRPr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2247900" y="2967335"/>
              <a:ext cx="21724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 dirty="0" err="1">
                  <a:solidFill>
                    <a:srgbClr val="C00000"/>
                  </a:solidFill>
                  <a:latin typeface="Calibri" pitchFamily="34" charset="0"/>
                </a:rPr>
                <a:t>Creatine</a:t>
              </a:r>
              <a:r>
                <a:rPr lang="en-US" altLang="en-US" sz="2400" b="1" dirty="0">
                  <a:solidFill>
                    <a:srgbClr val="C00000"/>
                  </a:solidFill>
                  <a:latin typeface="Calibri" pitchFamily="34" charset="0"/>
                </a:rPr>
                <a:t> Kinase</a:t>
              </a:r>
            </a:p>
          </p:txBody>
        </p:sp>
        <p:grpSp>
          <p:nvGrpSpPr>
            <p:cNvPr id="18" name="Group 29"/>
            <p:cNvGrpSpPr>
              <a:grpSpLocks/>
            </p:cNvGrpSpPr>
            <p:nvPr/>
          </p:nvGrpSpPr>
          <p:grpSpPr bwMode="auto">
            <a:xfrm>
              <a:off x="2446943" y="1600200"/>
              <a:ext cx="5824039" cy="2823864"/>
              <a:chOff x="2216033" y="1479484"/>
              <a:chExt cx="5176358" cy="2824299"/>
            </a:xfrm>
          </p:grpSpPr>
          <p:sp>
            <p:nvSpPr>
              <p:cNvPr id="26" name="TextBox 15"/>
              <p:cNvSpPr txBox="1">
                <a:spLocks noChangeArrowheads="1"/>
              </p:cNvSpPr>
              <p:nvPr/>
            </p:nvSpPr>
            <p:spPr bwMode="auto">
              <a:xfrm>
                <a:off x="5859291" y="2165390"/>
                <a:ext cx="1533100" cy="5233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 b="1" dirty="0" err="1">
                    <a:solidFill>
                      <a:srgbClr val="0000FF"/>
                    </a:solidFill>
                    <a:latin typeface="Calibri" pitchFamily="34" charset="0"/>
                  </a:rPr>
                  <a:t>Creatinine</a:t>
                </a:r>
                <a:endParaRPr lang="en-US" altLang="en-US" sz="28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Down Arrow 26"/>
              <p:cNvSpPr/>
              <p:nvPr/>
            </p:nvSpPr>
            <p:spPr>
              <a:xfrm rot="16889363">
                <a:off x="3912863" y="581656"/>
                <a:ext cx="174652" cy="356831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TextBox 23"/>
              <p:cNvSpPr txBox="1">
                <a:spLocks noChangeArrowheads="1"/>
              </p:cNvSpPr>
              <p:nvPr/>
            </p:nvSpPr>
            <p:spPr bwMode="auto">
              <a:xfrm>
                <a:off x="4099837" y="1479484"/>
                <a:ext cx="608113" cy="46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H</a:t>
                </a:r>
                <a:r>
                  <a:rPr lang="en-US" altLang="en-US" sz="2400" baseline="-25000" dirty="0">
                    <a:latin typeface="Calibri" pitchFamily="34" charset="0"/>
                  </a:rPr>
                  <a:t>2</a:t>
                </a:r>
                <a:r>
                  <a:rPr lang="en-US" altLang="en-US" sz="2400" dirty="0"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30" name="Down Arrow 29"/>
              <p:cNvSpPr/>
              <p:nvPr/>
            </p:nvSpPr>
            <p:spPr>
              <a:xfrm rot="14830799">
                <a:off x="4441969" y="1986364"/>
                <a:ext cx="169889" cy="3217511"/>
              </a:xfrm>
              <a:prstGeom prst="downArrow">
                <a:avLst>
                  <a:gd name="adj1" fmla="val 54460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TextBox 28"/>
              <p:cNvSpPr txBox="1">
                <a:spLocks noChangeArrowheads="1"/>
              </p:cNvSpPr>
              <p:nvPr/>
            </p:nvSpPr>
            <p:spPr bwMode="auto">
              <a:xfrm>
                <a:off x="4678357" y="3842047"/>
                <a:ext cx="368223" cy="46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Pi</a:t>
                </a:r>
              </a:p>
            </p:txBody>
          </p:sp>
        </p:grpSp>
        <p:sp>
          <p:nvSpPr>
            <p:cNvPr id="19" name="Down Arrow 18"/>
            <p:cNvSpPr/>
            <p:nvPr/>
          </p:nvSpPr>
          <p:spPr bwMode="auto">
            <a:xfrm>
              <a:off x="7372351" y="2971800"/>
              <a:ext cx="171450" cy="838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6804910" y="3820180"/>
              <a:ext cx="125381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800" b="1" dirty="0">
                  <a:latin typeface="Calibri" pitchFamily="34" charset="0"/>
                </a:rPr>
                <a:t>Plasma</a:t>
              </a:r>
            </a:p>
          </p:txBody>
        </p:sp>
        <p:sp>
          <p:nvSpPr>
            <p:cNvPr id="21" name="Down Arrow 20"/>
            <p:cNvSpPr/>
            <p:nvPr/>
          </p:nvSpPr>
          <p:spPr bwMode="auto">
            <a:xfrm>
              <a:off x="7372351" y="4495800"/>
              <a:ext cx="171450" cy="762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TextBox 33"/>
            <p:cNvSpPr txBox="1">
              <a:spLocks noChangeArrowheads="1"/>
            </p:cNvSpPr>
            <p:nvPr/>
          </p:nvSpPr>
          <p:spPr bwMode="auto">
            <a:xfrm>
              <a:off x="6210300" y="5265003"/>
              <a:ext cx="251459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b="1" dirty="0" smtClean="0">
                  <a:latin typeface="Calibri" pitchFamily="34" charset="0"/>
                </a:rPr>
                <a:t>Glomerular</a:t>
              </a:r>
            </a:p>
            <a:p>
              <a:pPr algn="ctr"/>
              <a:r>
                <a:rPr lang="en-US" altLang="en-US" sz="2400" b="1" dirty="0" smtClean="0">
                  <a:latin typeface="Calibri" pitchFamily="34" charset="0"/>
                </a:rPr>
                <a:t>filtration</a:t>
              </a:r>
              <a:endParaRPr lang="en-US" altLang="en-US" sz="2400" b="1" dirty="0">
                <a:latin typeface="Calibri" pitchFamily="34" charset="0"/>
              </a:endParaRPr>
            </a:p>
          </p:txBody>
        </p:sp>
        <p:sp>
          <p:nvSpPr>
            <p:cNvPr id="23" name="Left Arrow 22"/>
            <p:cNvSpPr/>
            <p:nvPr/>
          </p:nvSpPr>
          <p:spPr bwMode="auto">
            <a:xfrm>
              <a:off x="5829300" y="5638800"/>
              <a:ext cx="685801" cy="152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TextBox 38"/>
            <p:cNvSpPr txBox="1">
              <a:spLocks noChangeArrowheads="1"/>
            </p:cNvSpPr>
            <p:nvPr/>
          </p:nvSpPr>
          <p:spPr bwMode="auto">
            <a:xfrm>
              <a:off x="4817712" y="5468129"/>
              <a:ext cx="8906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 dirty="0">
                  <a:latin typeface="Calibri" pitchFamily="34" charset="0"/>
                </a:rPr>
                <a:t>Urine</a:t>
              </a:r>
            </a:p>
          </p:txBody>
        </p:sp>
        <p:sp>
          <p:nvSpPr>
            <p:cNvPr id="34" name="Left Arrow 33"/>
            <p:cNvSpPr/>
            <p:nvPr/>
          </p:nvSpPr>
          <p:spPr bwMode="auto">
            <a:xfrm rot="11929224">
              <a:off x="4616350" y="3992746"/>
              <a:ext cx="685801" cy="152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Left Arrow 34"/>
            <p:cNvSpPr/>
            <p:nvPr/>
          </p:nvSpPr>
          <p:spPr bwMode="auto">
            <a:xfrm rot="8550623">
              <a:off x="3976055" y="2097957"/>
              <a:ext cx="685801" cy="152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52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>english</DirectSourceMarket>
    <MarketSpecific xmlns="4873beb7-5857-4685-be1f-d57550cc96cc" xsi:nil="true"/>
    <ApprovalStatus xmlns="4873beb7-5857-4685-be1f-d57550cc96cc">InProgress</ApprovalStatus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Contemporary blue design template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Contemporary blue design template</SourceTitle>
    <OpenTemplate xmlns="4873beb7-5857-4685-be1f-d57550cc96cc">true</OpenTemplate>
    <UALocComments xmlns="4873beb7-5857-4685-be1f-d57550cc96cc" xsi:nil="true"/>
    <ParentAssetId xmlns="4873beb7-5857-4685-be1f-d57550cc96cc" xsi:nil="true"/>
    <PublishStatusLookup xmlns="4873beb7-5857-4685-be1f-d57550cc96cc">
      <Value>71365</Value>
      <Value>1583080</Value>
    </PublishStatusLookup>
    <IntlLangReviewDate xmlns="4873beb7-5857-4685-be1f-d57550cc96cc" xsi:nil="true"/>
    <MachineTranslated xmlns="4873beb7-5857-4685-be1f-d57550cc96cc">false</MachineTranslated>
    <OriginalSourceMarket xmlns="4873beb7-5857-4685-be1f-d57550cc96cc">english</OriginalSourceMarket>
    <TPInstallLocation xmlns="4873beb7-5857-4685-be1f-d57550cc96cc">{My Templates}</TPInstallLocation>
    <APDescription xmlns="4873beb7-5857-4685-be1f-d57550cc96cc" xsi:nil="true"/>
    <IntlLangReview xmlns="4873beb7-5857-4685-be1f-d57550cc96cc" xsi:nil="true"/>
    <UAProjectedTotalWords xmlns="4873beb7-5857-4685-be1f-d57550cc96cc" xsi:nil="true"/>
    <OutputCachingOn xmlns="4873beb7-5857-4685-be1f-d57550cc96cc">false</OutputCachingOn>
    <ContentItem xmlns="4873beb7-5857-4685-be1f-d57550cc96cc" xsi:nil="true"/>
    <ClipArtFilename xmlns="4873beb7-5857-4685-be1f-d57550cc96cc" xsi:nil="true"/>
    <AverageRating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12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LastModifiedDateTime xmlns="4873beb7-5857-4685-be1f-d57550cc96cc" xsi:nil="true"/>
    <TimesCloned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2009-05-30T20:29:00+00:00</AssetStart>
    <LastHandOff xmlns="4873beb7-5857-4685-be1f-d57550cc96cc" xsi:nil="true"/>
    <TPClientViewer xmlns="4873beb7-5857-4685-be1f-d57550cc96cc">Microsoft Office PowerPoint</TPClientViewer>
    <ArtSampleDocs xmlns="4873beb7-5857-4685-be1f-d57550cc96cc" xsi:nil="true"/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only. Removed PPT 12 design template appver per bug AWS Intl Support bug 22543 as it was causing problems with download.. O14_beta1FedEx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BugNumber xmlns="4873beb7-5857-4685-be1f-d57550cc96cc">426091. 537272</BugNumber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TP010073846</AssetId>
    <TPApplication xmlns="4873beb7-5857-4685-be1f-d57550cc96cc">PowerPoint</TPApplication>
    <TPLaunchHelpLink xmlns="4873beb7-5857-4685-be1f-d57550cc96cc" xsi:nil="true"/>
    <IntlLocPriority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118287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A6A27F-3C5D-4FBA-9D24-506479B57DAA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FD1B72-46CC-4A99-8A37-DBF68CD60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0</TotalTime>
  <Words>921</Words>
  <Application>Microsoft Office PowerPoint</Application>
  <PresentationFormat>35mm Slides</PresentationFormat>
  <Paragraphs>180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Apothecary</vt:lpstr>
      <vt:lpstr>Creatine metabolism and collagen diseases</vt:lpstr>
      <vt:lpstr>objectives</vt:lpstr>
      <vt:lpstr>Creatine Metabolism</vt:lpstr>
      <vt:lpstr>Creatine biosynthesis</vt:lpstr>
      <vt:lpstr>Creatine biosynthesis</vt:lpstr>
      <vt:lpstr>Distribution of body creatine</vt:lpstr>
      <vt:lpstr>Creatine phosphate</vt:lpstr>
      <vt:lpstr>Creatine degradation</vt:lpstr>
      <vt:lpstr>Creatine degradation</vt:lpstr>
      <vt:lpstr>Urinary Creatinine</vt:lpstr>
      <vt:lpstr>Creatine kinase (ck)</vt:lpstr>
      <vt:lpstr>collagen</vt:lpstr>
      <vt:lpstr>Collagen structure</vt:lpstr>
      <vt:lpstr>Collagen structure</vt:lpstr>
      <vt:lpstr>Collagen structure</vt:lpstr>
      <vt:lpstr>Non-standard amino acids in Collagen</vt:lpstr>
      <vt:lpstr>Types of collagen</vt:lpstr>
      <vt:lpstr>biosynthesis of collagen</vt:lpstr>
      <vt:lpstr>biosynthesis of collagen</vt:lpstr>
      <vt:lpstr>Crosslinking of collagen fibrils</vt:lpstr>
      <vt:lpstr>PowerPoint Presentation</vt:lpstr>
      <vt:lpstr>PowerPoint Presentation</vt:lpstr>
      <vt:lpstr>PowerPoint Presentation</vt:lpstr>
      <vt:lpstr>Collagen diseases</vt:lpstr>
      <vt:lpstr>Collagen diseases</vt:lpstr>
      <vt:lpstr>Collagen diseases</vt:lpstr>
      <vt:lpstr>Collagen diseases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blue design template</dc:title>
  <dc:creator/>
  <cp:lastModifiedBy/>
  <cp:revision>1</cp:revision>
  <dcterms:created xsi:type="dcterms:W3CDTF">2006-11-07T22:05:12Z</dcterms:created>
  <dcterms:modified xsi:type="dcterms:W3CDTF">2018-11-18T17:20:59Z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Applications">
    <vt:lpwstr>65;#zpp120;#439;#tpl140;#79;#tpl120;#419;#zpp140;#496;#ppd140;#67;#ppd120</vt:lpwstr>
  </property>
  <property fmtid="{D5CDD505-2E9C-101B-9397-08002B2CF9AE}" pid="4" name="APTrustLevel">
    <vt:r8>1</vt:r8>
  </property>
</Properties>
</file>