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8" r:id="rId2"/>
    <p:sldId id="299" r:id="rId3"/>
    <p:sldId id="256" r:id="rId4"/>
    <p:sldId id="261" r:id="rId5"/>
    <p:sldId id="257" r:id="rId6"/>
    <p:sldId id="258" r:id="rId7"/>
    <p:sldId id="259" r:id="rId8"/>
    <p:sldId id="289" r:id="rId9"/>
    <p:sldId id="290" r:id="rId10"/>
    <p:sldId id="260" r:id="rId11"/>
    <p:sldId id="291" r:id="rId12"/>
    <p:sldId id="262" r:id="rId13"/>
    <p:sldId id="263" r:id="rId14"/>
    <p:sldId id="292" r:id="rId15"/>
    <p:sldId id="264" r:id="rId16"/>
    <p:sldId id="293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00" r:id="rId25"/>
    <p:sldId id="301" r:id="rId26"/>
    <p:sldId id="302" r:id="rId27"/>
    <p:sldId id="303" r:id="rId28"/>
    <p:sldId id="30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5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7A6AE-0DB9-4009-BBB9-CAB2B661F37A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25421-35C2-40B7-A715-D2680E6FC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A314A-A23E-4C0D-8899-BCA07491B84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4F46B-50D1-4D6F-9DBA-6074A1C9E61A}" type="datetimeFigureOut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FA43F-B62C-44D9-BAE9-3EAA29D79893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B6604-56F0-43B4-BAD7-ACA5C2C137C7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google.com.eg/url?sa=i&amp;rct=j&amp;q=&amp;esrc=s&amp;source=images&amp;cd=&amp;cad=rja&amp;uact=8&amp;ved=0ahUKEwir6cvVrabJAhWKORoKHWOHD6oQjRwIBw&amp;url=http://amoderm.com/reasons-why-botox-dysport-do-not-work/&amp;psig=AFQjCNGysh3AHazOpXiA3LVVETqxyRlz9g&amp;ust=144836133630799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jZn_eT7ajJAhXJuRQKHanmBJsQjRwIBw&amp;url=http://humorf1.info/impaired-drainage-of-aqueous-humor/&amp;psig=AFQjCNH4oSLmseIXBTvrTrT9xgDS7QCxcg&amp;ust=1448447114548404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http://www.google.com.eg/url?sa=i&amp;rct=j&amp;q=&amp;esrc=s&amp;source=images&amp;cd=&amp;cad=rja&amp;uact=8&amp;ved=0ahUKEwiKn-uSwsbJAhUJPhQKHbE-DVYQjRwIBw&amp;url=http://www.eyecarespecialists.net/glaucoma.html&amp;bvm=bv.108538919,d.d24&amp;psig=AFQjCNGpcIC2d5qQvKFbNOcwT17TMWTENQ&amp;ust=1449466547212300" TargetMode="Externa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carolinaeyecenter.blogspot.com/2012/05/glaucoma-therapy-selective-laser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hyperlink" Target="http://www.bpac.org.nz/BPJ/2014/March/glaucoma.asp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http://www.google.com.eg/url?sa=i&amp;rct=j&amp;q=&amp;esrc=s&amp;source=images&amp;cd=&amp;cad=rja&amp;uact=8&amp;ved=0ahUKEwiV0pC5_arJAhVM2xoKHWWvCDQQjRwIBw&amp;url=http://www.mun.ca/biology/desmid/brian/BIOL2060/BIOL2060-14/CB14.html&amp;psig=AFQjCNFi_OTm6Fnm1jNFpijoRDALR9699A&amp;ust=144852048074290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netterimages.com/image/2172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hyperlink" Target="http://www.google.com.eg/url?sa=i&amp;rct=j&amp;q=&amp;esrc=s&amp;source=images&amp;cd=&amp;cad=rja&amp;uact=8&amp;ved=2ahUKEwi85ov89NDeAhUHfxoKHfioBqYQjRx6BAgBEAU&amp;url=http%3A%2F%2Fwww.texascpapsupply.com%2Fhow-to-prevent-and-treat-cpap-dry-mouth%2Fdry-mouth%2F&amp;psig=AOvVaw0uwdRX6vc3G-owifP4g-05&amp;ust=1542182799786280" TargetMode="Externa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google.com.eg/url?sa=i&amp;rct=j&amp;q=&amp;esrc=s&amp;source=images&amp;cd=&amp;cad=rja&amp;uact=8&amp;ved=2ahUKEwj-_ubj9dDeAhUPbBoKHTHECAMQjRx6BAgBEAU&amp;url=https%3A%2F%2Fwww.sjogrens.org%2Fsometimes-you-simply-need-funds-to-combat-poor-health&amp;psig=AOvVaw2jnVyQCkcxx1371Q9rwa7B&amp;ust=1542183058825352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i94u-MyMvJAhWBthQKHXLnD6YQjRwIBw&amp;url=http://medication-of-diseases.com/tag/mechanical-ventilation&amp;psig=AFQjCNHq2Pj_DH1uafGoD6jnVX1C4F7mcQ&amp;ust=144963998855085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g/url?sa=i&amp;rct=j&amp;q=&amp;esrc=s&amp;source=images&amp;cd=&amp;cad=rja&amp;uact=8&amp;ved=0ahUKEwju8KOx1KjJAhXEPBQKHXUQCfUQjRwIBw&amp;url=https://en.wikipedia.org/wiki/Quaternary_ammonium_cation&amp;psig=AFQjCNEYfWiuQhzmj_yo3WxwC6Rbk3mxgw&amp;ust=144844071708300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://www.google.com.eg/url?sa=i&amp;rct=j&amp;q=&amp;esrc=s&amp;source=images&amp;cd=&amp;cad=rja&amp;uact=8&amp;ved=0ahUKEwiZnsXq1KjJAhWFwBQKHX7OAvMQjRwIBw&amp;url=http://www.ochempal.org/index.php/alphabetical/s-t/tertiary-amine/&amp;psig=AFQjCNEjg9bC2Rdw-IOuLLDYT2HTIv_eDg&amp;ust=1448440849823072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eg/url?sa=i&amp;rct=j&amp;q=&amp;esrc=s&amp;source=images&amp;cd=&amp;cad=rja&amp;uact=8&amp;ved=0ahUKEwi9g47U06jJAhUEwBQKHZhjAdAQjRwIBw&amp;url=http://drugsaffectingstm.wikispaces.com/Neurotransmitters+Involved+in+Short+Term+Memory&amp;psig=AFQjCNGdWqnZL6C5HjFL-My_lKimfv0DKQ&amp;ust=1448440507951917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hyperlink" Target="http://upload.wikimedia.org/wikipedia/commons/a/a3/Eye_dilate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upload.wikimedia.org/wikipedia/commons/8/81/Focus_in_an_eye.sv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2667000"/>
            <a:ext cx="3352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145E9"/>
                </a:solidFill>
              </a:rPr>
              <a:t>What is </a:t>
            </a:r>
            <a:r>
              <a:rPr lang="en-US" sz="2800" dirty="0" err="1" smtClean="0">
                <a:solidFill>
                  <a:srgbClr val="4145E9"/>
                </a:solidFill>
              </a:rPr>
              <a:t>botox</a:t>
            </a:r>
            <a:r>
              <a:rPr lang="en-US" sz="2800" dirty="0" smtClean="0">
                <a:solidFill>
                  <a:srgbClr val="4145E9"/>
                </a:solidFill>
              </a:rPr>
              <a:t>?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419600"/>
            <a:ext cx="38862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145E9"/>
                </a:solidFill>
              </a:rPr>
              <a:t>A toxin produced by </a:t>
            </a:r>
            <a:r>
              <a:rPr lang="en-US" sz="2800" i="1" dirty="0" smtClean="0">
                <a:solidFill>
                  <a:srgbClr val="4145E9"/>
                </a:solidFill>
              </a:rPr>
              <a:t>Clostridium </a:t>
            </a:r>
            <a:r>
              <a:rPr lang="en-US" sz="2800" i="1" dirty="0" err="1" smtClean="0">
                <a:solidFill>
                  <a:srgbClr val="4145E9"/>
                </a:solidFill>
              </a:rPr>
              <a:t>botulinum</a:t>
            </a:r>
            <a:endParaRPr lang="en-US" sz="2800" i="1" dirty="0">
              <a:solidFill>
                <a:srgbClr val="4145E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505200"/>
            <a:ext cx="32766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4145E9"/>
                </a:solidFill>
              </a:rPr>
              <a:t>Botulinum</a:t>
            </a:r>
            <a:r>
              <a:rPr lang="en-US" sz="2800" dirty="0" smtClean="0">
                <a:solidFill>
                  <a:srgbClr val="4145E9"/>
                </a:solidFill>
              </a:rPr>
              <a:t> toxin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152400"/>
            <a:ext cx="51816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145E9"/>
                </a:solidFill>
                <a:latin typeface="Algerian" pitchFamily="82" charset="0"/>
              </a:rPr>
              <a:t>Direct </a:t>
            </a:r>
            <a:r>
              <a:rPr lang="en-US" sz="3200" dirty="0" err="1" smtClean="0">
                <a:solidFill>
                  <a:srgbClr val="4145E9"/>
                </a:solidFill>
                <a:latin typeface="Algerian" pitchFamily="82" charset="0"/>
              </a:rPr>
              <a:t>Cholinomimetics</a:t>
            </a:r>
            <a:endParaRPr lang="en-US" sz="3200" dirty="0">
              <a:solidFill>
                <a:srgbClr val="4145E9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2057400"/>
            <a:ext cx="3352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4145E9"/>
                </a:solidFill>
              </a:rPr>
              <a:t>Muscarine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371600"/>
            <a:ext cx="3352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4145E9"/>
                </a:solidFill>
              </a:rPr>
              <a:t>Amanita </a:t>
            </a:r>
            <a:r>
              <a:rPr lang="en-US" sz="2800" i="1" dirty="0" err="1" smtClean="0">
                <a:solidFill>
                  <a:srgbClr val="4145E9"/>
                </a:solidFill>
              </a:rPr>
              <a:t>muscaria</a:t>
            </a:r>
            <a:endParaRPr lang="en-US" sz="2800" i="1" dirty="0">
              <a:solidFill>
                <a:srgbClr val="4145E9"/>
              </a:solidFill>
            </a:endParaRP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95400"/>
            <a:ext cx="36861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038600"/>
            <a:ext cx="36957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amoderm.com/welcome/wp-content/uploads/2013/11/HowBotoxWorks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905249"/>
            <a:ext cx="4038600" cy="2952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3962400"/>
            <a:ext cx="4724400" cy="267765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In some people drainage of aqueous </a:t>
            </a:r>
            <a:r>
              <a:rPr lang="en-US" sz="2800" dirty="0" err="1" smtClean="0">
                <a:sym typeface="Symbol" pitchFamily="18" charset="2"/>
              </a:rPr>
              <a:t>humour</a:t>
            </a:r>
            <a:r>
              <a:rPr lang="en-US" sz="2800" dirty="0" smtClean="0">
                <a:sym typeface="Symbol" pitchFamily="18" charset="2"/>
              </a:rPr>
              <a:t> is impeded  when the </a:t>
            </a:r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iris is dilated</a:t>
            </a:r>
            <a:r>
              <a:rPr lang="en-US" sz="2800" dirty="0" smtClean="0">
                <a:sym typeface="Symbol" pitchFamily="18" charset="2"/>
              </a:rPr>
              <a:t>  folding of the iris tissue occludes the drainage angle </a:t>
            </a:r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intraocular pressure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533400"/>
            <a:ext cx="60960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kern="10" dirty="0" err="1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Pharmacodynamic</a:t>
            </a:r>
            <a:r>
              <a:rPr lang="en-US" sz="3200" kern="10" dirty="0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 effects</a:t>
            </a:r>
            <a:endParaRPr lang="en-US" sz="3200" kern="10" dirty="0">
              <a:ln w="25400">
                <a:solidFill>
                  <a:srgbClr val="0000FF"/>
                </a:solidFill>
                <a:round/>
                <a:headEnd/>
                <a:tailEnd/>
              </a:ln>
              <a:solidFill>
                <a:srgbClr val="800080"/>
              </a:solidFill>
              <a:latin typeface="Algerian" pitchFamily="82" charset="0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1524000"/>
            <a:ext cx="5257800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b="1" dirty="0" smtClean="0">
                <a:solidFill>
                  <a:schemeClr val="accent2"/>
                </a:solidFill>
              </a:rPr>
              <a:t>Aqueous </a:t>
            </a:r>
            <a:r>
              <a:rPr lang="en-US" sz="2800" b="1" dirty="0" err="1" smtClean="0">
                <a:solidFill>
                  <a:schemeClr val="accent2"/>
                </a:solidFill>
              </a:rPr>
              <a:t>humour</a:t>
            </a:r>
            <a:r>
              <a:rPr lang="en-US" sz="2800" dirty="0" smtClean="0"/>
              <a:t> secreted </a:t>
            </a:r>
          </a:p>
          <a:p>
            <a:r>
              <a:rPr lang="en-US" sz="2800" dirty="0" smtClean="0"/>
              <a:t>by the cells of the epithelium </a:t>
            </a:r>
          </a:p>
          <a:p>
            <a:r>
              <a:rPr lang="en-US" sz="2800" dirty="0" smtClean="0"/>
              <a:t>covering the </a:t>
            </a:r>
            <a:r>
              <a:rPr lang="en-US" sz="2800" b="1" dirty="0" err="1" smtClean="0">
                <a:solidFill>
                  <a:srgbClr val="990099"/>
                </a:solidFill>
              </a:rPr>
              <a:t>ciliary</a:t>
            </a:r>
            <a:r>
              <a:rPr lang="en-US" sz="2800" b="1" dirty="0" smtClean="0">
                <a:solidFill>
                  <a:srgbClr val="990099"/>
                </a:solidFill>
              </a:rPr>
              <a:t> body</a:t>
            </a:r>
            <a:r>
              <a:rPr lang="en-US" sz="2800" dirty="0" smtClean="0"/>
              <a:t> , is </a:t>
            </a:r>
          </a:p>
          <a:p>
            <a:r>
              <a:rPr lang="en-US" sz="2800" dirty="0" smtClean="0"/>
              <a:t>removed continuously by drainage </a:t>
            </a:r>
          </a:p>
          <a:p>
            <a:r>
              <a:rPr lang="en-US" sz="2800" dirty="0" smtClean="0"/>
              <a:t>into the </a:t>
            </a:r>
            <a:r>
              <a:rPr lang="en-US" sz="2800" b="1" dirty="0" smtClean="0">
                <a:solidFill>
                  <a:srgbClr val="FF0000"/>
                </a:solidFill>
              </a:rPr>
              <a:t>canal of </a:t>
            </a:r>
            <a:r>
              <a:rPr lang="en-US" sz="2800" b="1" dirty="0" err="1" smtClean="0">
                <a:solidFill>
                  <a:srgbClr val="FF0000"/>
                </a:solidFill>
              </a:rPr>
              <a:t>Schlemm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059" name="Picture 11" descr="http://s3.hubimg.com/u/2865682_f49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219201"/>
            <a:ext cx="3505200" cy="2743200"/>
          </a:xfrm>
          <a:prstGeom prst="rect">
            <a:avLst/>
          </a:prstGeom>
          <a:noFill/>
        </p:spPr>
      </p:pic>
      <p:pic>
        <p:nvPicPr>
          <p:cNvPr id="92162" name="Picture 2" descr="http://www.eyecarespecialists.net/images/closed%20angle%20glacom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4038600"/>
            <a:ext cx="35052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3276600"/>
            <a:ext cx="41148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Also </a:t>
            </a:r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tension</a:t>
            </a:r>
            <a:r>
              <a:rPr lang="en-US" sz="2800" dirty="0" smtClean="0">
                <a:sym typeface="Symbol" pitchFamily="18" charset="2"/>
              </a:rPr>
              <a:t> in the </a:t>
            </a:r>
            <a:r>
              <a:rPr lang="en-US" sz="2800" dirty="0" err="1" smtClean="0">
                <a:sym typeface="Symbol" pitchFamily="18" charset="2"/>
              </a:rPr>
              <a:t>ciliary</a:t>
            </a:r>
            <a:r>
              <a:rPr lang="en-US" sz="2800" dirty="0" smtClean="0">
                <a:sym typeface="Symbol" pitchFamily="18" charset="2"/>
              </a:rPr>
              <a:t> body allow drainage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752600"/>
            <a:ext cx="47244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Activation of constrictor </a:t>
            </a:r>
            <a:r>
              <a:rPr lang="en-US" sz="2800" dirty="0" err="1" smtClean="0">
                <a:sym typeface="Symbol" pitchFamily="18" charset="2"/>
              </a:rPr>
              <a:t>pupillae</a:t>
            </a:r>
            <a:r>
              <a:rPr lang="en-US" sz="2800" dirty="0" smtClean="0">
                <a:sym typeface="Symbol" pitchFamily="18" charset="2"/>
              </a:rPr>
              <a:t>  intraocular pressure in these individuals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419600"/>
            <a:ext cx="4724400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Normal </a:t>
            </a:r>
            <a:r>
              <a:rPr lang="en-US" sz="2800" b="1" dirty="0" smtClean="0">
                <a:solidFill>
                  <a:srgbClr val="FF0000"/>
                </a:solidFill>
              </a:rPr>
              <a:t>intraocular pressure</a:t>
            </a:r>
            <a:r>
              <a:rPr lang="en-US" sz="2800" dirty="0" smtClean="0"/>
              <a:t> is 10-15mmHg above </a:t>
            </a:r>
            <a:r>
              <a:rPr lang="en-US" sz="2800" b="1" dirty="0" smtClean="0">
                <a:solidFill>
                  <a:schemeClr val="accent2"/>
                </a:solidFill>
              </a:rPr>
              <a:t>atmospheric pressure</a:t>
            </a:r>
            <a:r>
              <a:rPr lang="en-US" sz="2800" dirty="0" smtClean="0"/>
              <a:t> . Abnormally raised pressure </a:t>
            </a:r>
            <a:r>
              <a:rPr lang="en-US" sz="2800" dirty="0" smtClean="0">
                <a:sym typeface="Symbol" pitchFamily="18" charset="2"/>
              </a:rPr>
              <a:t></a:t>
            </a:r>
            <a:r>
              <a:rPr lang="en-US" sz="2800" b="1" dirty="0" smtClean="0">
                <a:solidFill>
                  <a:srgbClr val="990099"/>
                </a:solidFill>
                <a:sym typeface="Symbol" pitchFamily="18" charset="2"/>
              </a:rPr>
              <a:t>retinal detachment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533400"/>
            <a:ext cx="60960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kern="10" dirty="0" err="1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Pharmacodynamic</a:t>
            </a:r>
            <a:r>
              <a:rPr lang="en-US" sz="3200" kern="10" dirty="0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 effects</a:t>
            </a:r>
            <a:endParaRPr lang="en-US" sz="3200" kern="10" dirty="0">
              <a:ln w="25400">
                <a:solidFill>
                  <a:srgbClr val="0000FF"/>
                </a:solidFill>
                <a:round/>
                <a:headEnd/>
                <a:tailEnd/>
              </a:ln>
              <a:solidFill>
                <a:srgbClr val="800080"/>
              </a:solidFill>
              <a:latin typeface="Algerian" pitchFamily="82" charset="0"/>
              <a:cs typeface="Times New Roman"/>
            </a:endParaRPr>
          </a:p>
        </p:txBody>
      </p:sp>
      <p:pic>
        <p:nvPicPr>
          <p:cNvPr id="50178" name="Picture 2" descr="http://1.bp.blogspot.com/-YJEDegkN-go/T7wCMQruVxI/AAAAAAAAAMY/2NODhKkt2tY/s1600/Glaucoma+diagra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962400"/>
            <a:ext cx="3333750" cy="2762251"/>
          </a:xfrm>
          <a:prstGeom prst="rect">
            <a:avLst/>
          </a:prstGeom>
          <a:noFill/>
        </p:spPr>
      </p:pic>
      <p:pic>
        <p:nvPicPr>
          <p:cNvPr id="50180" name="Picture 4" descr="http://www.bpac.org.nz/BPJ/2014/March/img/glaucoma-img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219200"/>
            <a:ext cx="405765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381000"/>
            <a:ext cx="60960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kern="10" dirty="0" err="1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Pharmacodynamic</a:t>
            </a:r>
            <a:r>
              <a:rPr lang="en-US" sz="3200" kern="10" dirty="0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 effects</a:t>
            </a:r>
            <a:endParaRPr lang="en-US" sz="3200" kern="10" dirty="0">
              <a:ln w="25400">
                <a:solidFill>
                  <a:srgbClr val="0000FF"/>
                </a:solidFill>
                <a:round/>
                <a:headEnd/>
                <a:tailEnd/>
              </a:ln>
              <a:solidFill>
                <a:srgbClr val="800080"/>
              </a:solidFill>
              <a:latin typeface="Algerian" pitchFamily="82" charset="0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791200"/>
            <a:ext cx="4724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BP: Hypotension is opposed by </a:t>
            </a:r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reflex sympathetic</a:t>
            </a:r>
            <a:r>
              <a:rPr lang="en-US" sz="2800" dirty="0" smtClean="0">
                <a:sym typeface="Symbol" pitchFamily="18" charset="2"/>
              </a:rPr>
              <a:t> discharge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267200"/>
            <a:ext cx="47244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  <a:sym typeface="Symbol" pitchFamily="18" charset="2"/>
              </a:rPr>
              <a:t>Vasodilation</a:t>
            </a:r>
            <a:r>
              <a:rPr lang="en-US" sz="2800" dirty="0" smtClean="0">
                <a:sym typeface="Symbol" pitchFamily="18" charset="2"/>
              </a:rPr>
              <a:t> occurs , effect not </a:t>
            </a:r>
            <a:r>
              <a:rPr lang="en-US" sz="2800" dirty="0" err="1" smtClean="0">
                <a:sym typeface="Symbol" pitchFamily="18" charset="2"/>
              </a:rPr>
              <a:t>associted</a:t>
            </a:r>
            <a:r>
              <a:rPr lang="en-US" sz="2800" dirty="0" smtClean="0">
                <a:sym typeface="Symbol" pitchFamily="18" charset="2"/>
              </a:rPr>
              <a:t> with </a:t>
            </a:r>
            <a:r>
              <a:rPr lang="en-US" sz="2800" dirty="0" err="1" smtClean="0">
                <a:sym typeface="Symbol" pitchFamily="18" charset="2"/>
              </a:rPr>
              <a:t>muscarinic</a:t>
            </a:r>
            <a:r>
              <a:rPr lang="en-US" sz="2800" dirty="0" smtClean="0">
                <a:sym typeface="Symbol" pitchFamily="18" charset="2"/>
              </a:rPr>
              <a:t> innervations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133600"/>
            <a:ext cx="4724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Ventricle has sparse </a:t>
            </a:r>
            <a:r>
              <a:rPr lang="en-US" sz="2800" b="1" dirty="0" smtClean="0">
                <a:solidFill>
                  <a:srgbClr val="990099"/>
                </a:solidFill>
                <a:sym typeface="Symbol" pitchFamily="18" charset="2"/>
              </a:rPr>
              <a:t>parasympathetic</a:t>
            </a:r>
            <a:r>
              <a:rPr lang="en-US" sz="2800" dirty="0" smtClean="0">
                <a:sym typeface="Symbol" pitchFamily="18" charset="2"/>
              </a:rPr>
              <a:t> innervations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200400"/>
            <a:ext cx="4724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Cardiac </a:t>
            </a:r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slowing , COforce</a:t>
            </a:r>
            <a:r>
              <a:rPr lang="en-US" sz="2800" dirty="0" smtClean="0">
                <a:sym typeface="Symbol" pitchFamily="18" charset="2"/>
              </a:rPr>
              <a:t> of contraction of the atrium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219200"/>
            <a:ext cx="4724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sym typeface="Symbol" pitchFamily="18" charset="2"/>
              </a:rPr>
              <a:t>2-Cardiovascular effect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828800"/>
            <a:ext cx="33813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648200"/>
            <a:ext cx="3124200" cy="2028825"/>
          </a:xfrm>
          <a:prstGeom prst="rect">
            <a:avLst/>
          </a:prstGeom>
          <a:noFill/>
        </p:spPr>
      </p:pic>
      <p:pic>
        <p:nvPicPr>
          <p:cNvPr id="47106" name="Picture 2" descr="http://www.mun.ca/biology/desmid/brian/BIOL2060/BIOL2060-14/14_14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828800"/>
            <a:ext cx="37719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4572000"/>
            <a:ext cx="53340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99"/>
                </a:solidFill>
                <a:sym typeface="Symbol" pitchFamily="18" charset="2"/>
              </a:rPr>
              <a:t>Glandular secretion</a:t>
            </a:r>
            <a:r>
              <a:rPr lang="en-US" sz="2800" dirty="0" smtClean="0">
                <a:sym typeface="Symbol" pitchFamily="18" charset="2"/>
              </a:rPr>
              <a:t>, may cause symptoms in individuals with </a:t>
            </a:r>
            <a:r>
              <a:rPr lang="en-US" sz="2800" b="1" dirty="0" smtClean="0">
                <a:solidFill>
                  <a:srgbClr val="990099"/>
                </a:solidFill>
                <a:sym typeface="Symbol" pitchFamily="18" charset="2"/>
              </a:rPr>
              <a:t>asthma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667000"/>
            <a:ext cx="52578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Muscarinic</a:t>
            </a:r>
            <a:r>
              <a:rPr lang="en-US" sz="2800" dirty="0" smtClean="0"/>
              <a:t> stimulants contract smooth muscles of </a:t>
            </a:r>
            <a:r>
              <a:rPr lang="en-US" sz="2800" b="1" dirty="0" smtClean="0">
                <a:solidFill>
                  <a:schemeClr val="accent2"/>
                </a:solidFill>
              </a:rPr>
              <a:t>bronchial tree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447800"/>
            <a:ext cx="3581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3-Respiratory system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381000"/>
            <a:ext cx="60960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kern="10" dirty="0" err="1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Pharmacodynamic</a:t>
            </a:r>
            <a:r>
              <a:rPr lang="en-US" sz="3200" kern="10" dirty="0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 effects</a:t>
            </a:r>
            <a:endParaRPr lang="en-US" sz="3200" kern="10" dirty="0">
              <a:ln w="25400">
                <a:solidFill>
                  <a:srgbClr val="0000FF"/>
                </a:solidFill>
                <a:round/>
                <a:headEnd/>
                <a:tailEnd/>
              </a:ln>
              <a:solidFill>
                <a:srgbClr val="800080"/>
              </a:solidFill>
              <a:latin typeface="Algerian" pitchFamily="82" charset="0"/>
              <a:cs typeface="Times New Roman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19800" y="2057400"/>
            <a:ext cx="29718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5257800"/>
            <a:ext cx="41910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99"/>
                </a:solidFill>
                <a:sym typeface="Symbol" pitchFamily="18" charset="2"/>
              </a:rPr>
              <a:t>Sphincters relaxed</a:t>
            </a:r>
            <a:r>
              <a:rPr lang="en-US" sz="2800" dirty="0" smtClean="0">
                <a:sym typeface="Symbol" pitchFamily="18" charset="2"/>
              </a:rPr>
              <a:t>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505200"/>
            <a:ext cx="4114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</a:t>
            </a:r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Peristaltic movement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514600"/>
            <a:ext cx="4343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Secretion of </a:t>
            </a:r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gastric glands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676400"/>
            <a:ext cx="13716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4-GIT:-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381000"/>
            <a:ext cx="60960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kern="10" dirty="0" err="1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Pharmacodynamic</a:t>
            </a:r>
            <a:r>
              <a:rPr lang="en-US" sz="3200" kern="10" dirty="0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 effects</a:t>
            </a:r>
            <a:endParaRPr lang="en-US" sz="3200" kern="10" dirty="0">
              <a:ln w="25400">
                <a:solidFill>
                  <a:srgbClr val="0000FF"/>
                </a:solidFill>
                <a:round/>
                <a:headEnd/>
                <a:tailEnd/>
              </a:ln>
              <a:solidFill>
                <a:srgbClr val="800080"/>
              </a:solidFill>
              <a:latin typeface="Algerian" pitchFamily="82" charset="0"/>
              <a:cs typeface="Times New Roman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1066800"/>
            <a:ext cx="3276600" cy="2971800"/>
          </a:xfrm>
          <a:prstGeom prst="rect">
            <a:avLst/>
          </a:prstGeom>
        </p:spPr>
      </p:pic>
      <p:pic>
        <p:nvPicPr>
          <p:cNvPr id="91138" name="Picture 2" descr="https://upload.wikimedia.org/wikipedia/commons/0/0f/Peristalsi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114800"/>
            <a:ext cx="1990725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381000"/>
            <a:ext cx="60960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kern="10" dirty="0" err="1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Pharmacodynamic</a:t>
            </a:r>
            <a:r>
              <a:rPr lang="en-US" sz="3200" kern="10" dirty="0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 effects</a:t>
            </a:r>
            <a:endParaRPr lang="en-US" sz="3200" kern="10" dirty="0">
              <a:ln w="25400">
                <a:solidFill>
                  <a:srgbClr val="0000FF"/>
                </a:solidFill>
                <a:round/>
                <a:headEnd/>
                <a:tailEnd/>
              </a:ln>
              <a:solidFill>
                <a:srgbClr val="800080"/>
              </a:solidFill>
              <a:latin typeface="Algerian" pitchFamily="82" charset="0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638800"/>
            <a:ext cx="56388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Stimulate secretion of </a:t>
            </a:r>
            <a:r>
              <a:rPr lang="en-US" sz="2800" b="1" dirty="0" smtClean="0">
                <a:solidFill>
                  <a:schemeClr val="accent2"/>
                </a:solidFill>
              </a:rPr>
              <a:t>sweat , </a:t>
            </a:r>
            <a:r>
              <a:rPr lang="en-US" sz="2800" b="1" dirty="0" err="1" smtClean="0">
                <a:solidFill>
                  <a:schemeClr val="accent2"/>
                </a:solidFill>
              </a:rPr>
              <a:t>lacrimal</a:t>
            </a:r>
            <a:r>
              <a:rPr lang="en-US" sz="2800" b="1" dirty="0" smtClean="0">
                <a:solidFill>
                  <a:schemeClr val="accent2"/>
                </a:solidFill>
              </a:rPr>
              <a:t>, nasopharyngeal glands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876800"/>
            <a:ext cx="5638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6-Miscellaneous </a:t>
            </a:r>
            <a:r>
              <a:rPr lang="en-US" sz="2800" b="1" dirty="0" err="1" smtClean="0">
                <a:solidFill>
                  <a:srgbClr val="FF0000"/>
                </a:solidFill>
              </a:rPr>
              <a:t>secretory</a:t>
            </a:r>
            <a:r>
              <a:rPr lang="en-US" sz="2800" b="1" dirty="0" smtClean="0">
                <a:solidFill>
                  <a:srgbClr val="FF0000"/>
                </a:solidFill>
              </a:rPr>
              <a:t> glands:-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733800"/>
            <a:ext cx="4724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Human uterus is </a:t>
            </a:r>
            <a:r>
              <a:rPr lang="en-US" sz="2800" b="1" dirty="0" smtClean="0">
                <a:solidFill>
                  <a:srgbClr val="990099"/>
                </a:solidFill>
                <a:sym typeface="Symbol" pitchFamily="18" charset="2"/>
              </a:rPr>
              <a:t>not sensitive</a:t>
            </a:r>
            <a:r>
              <a:rPr lang="en-US" sz="2800" dirty="0" smtClean="0">
                <a:sym typeface="Symbol" pitchFamily="18" charset="2"/>
              </a:rPr>
              <a:t> to </a:t>
            </a:r>
            <a:r>
              <a:rPr lang="en-US" sz="2800" dirty="0" err="1" smtClean="0">
                <a:sym typeface="Symbol" pitchFamily="18" charset="2"/>
              </a:rPr>
              <a:t>muscarinic</a:t>
            </a:r>
            <a:r>
              <a:rPr lang="en-US" sz="2800" dirty="0" smtClean="0">
                <a:sym typeface="Symbol" pitchFamily="18" charset="2"/>
              </a:rPr>
              <a:t> agonists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133600"/>
            <a:ext cx="47244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Stimulate muscles of </a:t>
            </a:r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bladder &amp; relax sphincters</a:t>
            </a:r>
            <a:r>
              <a:rPr lang="en-US" sz="2800" dirty="0" smtClean="0">
                <a:sym typeface="Symbol" pitchFamily="18" charset="2"/>
              </a:rPr>
              <a:t> promoting voiding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295400"/>
            <a:ext cx="41910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5-Genitourinary tract:-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48400" y="2133600"/>
            <a:ext cx="2743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0"/>
            <a:ext cx="48006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1" pitchFamily="2" charset="2"/>
              </a:rPr>
              <a:t>High level of nicotine </a:t>
            </a:r>
            <a:r>
              <a:rPr lang="en-US" sz="2800" b="1" dirty="0" smtClean="0">
                <a:solidFill>
                  <a:srgbClr val="990099"/>
                </a:solidFill>
                <a:sym typeface="Symbol1" pitchFamily="2" charset="2"/>
              </a:rPr>
              <a:t>convulsions &amp; coma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81000"/>
            <a:ext cx="60960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kern="10" dirty="0" err="1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Pharmacodynamic</a:t>
            </a:r>
            <a:r>
              <a:rPr lang="en-US" sz="3200" kern="10" dirty="0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 effects</a:t>
            </a:r>
            <a:endParaRPr lang="en-US" sz="3200" kern="10" dirty="0">
              <a:ln w="25400">
                <a:solidFill>
                  <a:srgbClr val="0000FF"/>
                </a:solidFill>
                <a:round/>
                <a:headEnd/>
                <a:tailEnd/>
              </a:ln>
              <a:solidFill>
                <a:srgbClr val="800080"/>
              </a:solidFill>
              <a:latin typeface="Algerian" pitchFamily="82" charset="0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752600"/>
            <a:ext cx="4724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7-CNS:-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886200"/>
            <a:ext cx="48006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Nicotine &amp; </a:t>
            </a:r>
            <a:r>
              <a:rPr lang="en-US" sz="2800" dirty="0" err="1" smtClean="0"/>
              <a:t>lobeline</a:t>
            </a:r>
            <a:r>
              <a:rPr lang="en-US" sz="2800" dirty="0" smtClean="0"/>
              <a:t> </a:t>
            </a:r>
          </a:p>
          <a:p>
            <a:r>
              <a:rPr lang="en-US" sz="2800" dirty="0" smtClean="0">
                <a:sym typeface="Symbol1" pitchFamily="2" charset="2"/>
              </a:rPr>
              <a:t></a:t>
            </a:r>
            <a:r>
              <a:rPr lang="en-US" sz="2800" b="1" dirty="0" smtClean="0">
                <a:solidFill>
                  <a:schemeClr val="accent2"/>
                </a:solidFill>
                <a:sym typeface="Symbol1" pitchFamily="2" charset="2"/>
              </a:rPr>
              <a:t>alerting action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2590800"/>
            <a:ext cx="4724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Both </a:t>
            </a:r>
            <a:r>
              <a:rPr lang="en-US" sz="2800" dirty="0" err="1" smtClean="0"/>
              <a:t>muscarinic</a:t>
            </a:r>
            <a:r>
              <a:rPr lang="en-US" sz="2800" dirty="0" smtClean="0"/>
              <a:t> &amp; nicotinic receptors are found in the CNS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762000"/>
            <a:ext cx="4724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4145E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lgerian" pitchFamily="82" charset="0"/>
                <a:cs typeface="Times New Roman"/>
              </a:rPr>
              <a:t>Clinical Uses</a:t>
            </a:r>
            <a:endParaRPr lang="en-US" sz="3200" b="1" kern="10" dirty="0">
              <a:ln w="9525">
                <a:noFill/>
                <a:round/>
                <a:headEnd/>
                <a:tailEnd/>
              </a:ln>
              <a:solidFill>
                <a:srgbClr val="4145E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lgerian" pitchFamily="82" charset="0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953000"/>
            <a:ext cx="2590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B- Open angle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962400"/>
            <a:ext cx="26670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A- Angle closure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5791200"/>
            <a:ext cx="54102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caused by trauma, inflammation, surgical procedures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867400"/>
            <a:ext cx="2590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2- Secondary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276600"/>
            <a:ext cx="19812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1- Primary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514600"/>
            <a:ext cx="19812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Glaucoma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676400"/>
            <a:ext cx="2209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1-The Eye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1" name="Picture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267200" cy="3733800"/>
          </a:xfrm>
          <a:prstGeom prst="rect">
            <a:avLst/>
          </a:prstGeom>
          <a:noFill/>
        </p:spPr>
      </p:pic>
      <p:pic>
        <p:nvPicPr>
          <p:cNvPr id="22" name="Picture 21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752600"/>
            <a:ext cx="42672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52400"/>
            <a:ext cx="4724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4145E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lgerian" pitchFamily="82" charset="0"/>
                <a:cs typeface="Times New Roman"/>
              </a:rPr>
              <a:t>Clinical Uses</a:t>
            </a:r>
            <a:endParaRPr lang="en-US" sz="3200" b="1" kern="10" dirty="0">
              <a:ln w="9525">
                <a:noFill/>
                <a:round/>
                <a:headEnd/>
                <a:tailEnd/>
              </a:ln>
              <a:solidFill>
                <a:srgbClr val="4145E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lgerian" pitchFamily="82" charset="0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2667000"/>
            <a:ext cx="70866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Surgery for permanent correction </a:t>
            </a:r>
            <a:r>
              <a:rPr lang="en-US" sz="2800" b="1" dirty="0" smtClean="0">
                <a:solidFill>
                  <a:srgbClr val="990099"/>
                </a:solidFill>
              </a:rPr>
              <a:t>[</a:t>
            </a:r>
            <a:r>
              <a:rPr lang="en-US" sz="2800" b="1" dirty="0" err="1" smtClean="0">
                <a:solidFill>
                  <a:srgbClr val="990099"/>
                </a:solidFill>
              </a:rPr>
              <a:t>irridectomy</a:t>
            </a:r>
            <a:r>
              <a:rPr lang="en-US" sz="2800" b="1" dirty="0" smtClean="0">
                <a:solidFill>
                  <a:srgbClr val="990099"/>
                </a:solidFill>
              </a:rPr>
              <a:t>]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905000"/>
            <a:ext cx="7010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Medical emergency , initially treated by drugs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143000"/>
            <a:ext cx="31242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Acute angle closure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943600"/>
            <a:ext cx="35052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e.g. Direct </a:t>
            </a:r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stimulants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029200"/>
            <a:ext cx="48006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2-rate of its </a:t>
            </a:r>
            <a:r>
              <a:rPr lang="en-US" sz="2800" b="1" dirty="0" smtClean="0">
                <a:solidFill>
                  <a:srgbClr val="990099"/>
                </a:solidFill>
                <a:sym typeface="Symbol" pitchFamily="18" charset="2"/>
              </a:rPr>
              <a:t>secretion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3505200"/>
            <a:ext cx="72390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Muscarinic</a:t>
            </a:r>
            <a:r>
              <a:rPr lang="en-US" sz="2800" dirty="0" smtClean="0"/>
              <a:t> stimulants </a:t>
            </a:r>
            <a:r>
              <a:rPr lang="en-US" sz="2800" dirty="0" smtClean="0">
                <a:sym typeface="Symbol" pitchFamily="18" charset="2"/>
              </a:rPr>
              <a:t>intraocular pressure </a:t>
            </a:r>
            <a:r>
              <a:rPr lang="en-US" sz="2800" dirty="0" smtClean="0">
                <a:sym typeface="Symbol" pitchFamily="18" charset="2"/>
              </a:rPr>
              <a:t>by:-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4800" y="5791200"/>
            <a:ext cx="38862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ym typeface="Symbol" pitchFamily="18" charset="2"/>
              </a:rPr>
              <a:t>Methacholine</a:t>
            </a:r>
            <a:r>
              <a:rPr lang="en-US" sz="2800" dirty="0" smtClean="0">
                <a:sym typeface="Symbol" pitchFamily="18" charset="2"/>
              </a:rPr>
              <a:t>, </a:t>
            </a:r>
            <a:r>
              <a:rPr lang="en-US" sz="2800" dirty="0" err="1" smtClean="0">
                <a:sym typeface="Symbol" pitchFamily="18" charset="2"/>
              </a:rPr>
              <a:t>carbachol</a:t>
            </a:r>
            <a:r>
              <a:rPr lang="en-US" sz="2800" dirty="0" smtClean="0">
                <a:sym typeface="Symbol" pitchFamily="18" charset="2"/>
              </a:rPr>
              <a:t>,</a:t>
            </a:r>
          </a:p>
          <a:p>
            <a:r>
              <a:rPr lang="en-US" sz="2800" dirty="0" err="1" smtClean="0">
                <a:sym typeface="Symbol" pitchFamily="18" charset="2"/>
              </a:rPr>
              <a:t>pilocarpine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267200"/>
            <a:ext cx="72390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1-facilitating </a:t>
            </a:r>
            <a:r>
              <a:rPr lang="en-US" sz="2800" b="1" dirty="0" smtClean="0">
                <a:solidFill>
                  <a:srgbClr val="990099"/>
                </a:solidFill>
                <a:sym typeface="Symbol" pitchFamily="18" charset="2"/>
              </a:rPr>
              <a:t>outflow</a:t>
            </a:r>
            <a:r>
              <a:rPr lang="en-US" sz="2800" dirty="0" smtClean="0">
                <a:sym typeface="Symbol" pitchFamily="18" charset="2"/>
              </a:rPr>
              <a:t> of aqueous humor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20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762000"/>
            <a:ext cx="472440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Direct Cholinergic Agonists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724400"/>
            <a:ext cx="4343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Bethanechol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581400"/>
            <a:ext cx="3581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B-Postoperative </a:t>
            </a:r>
            <a:r>
              <a:rPr lang="en-US" sz="2800" b="1" dirty="0" smtClean="0">
                <a:solidFill>
                  <a:schemeClr val="accent2"/>
                </a:solidFill>
              </a:rPr>
              <a:t>urinary retention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514600"/>
            <a:ext cx="60960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A-Postoperative </a:t>
            </a:r>
            <a:r>
              <a:rPr lang="en-US" sz="2800" dirty="0" err="1" smtClean="0"/>
              <a:t>ileus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chemeClr val="accent2"/>
                </a:solidFill>
              </a:rPr>
              <a:t>“</a:t>
            </a:r>
            <a:r>
              <a:rPr lang="en-US" sz="2800" b="1" dirty="0" err="1" smtClean="0">
                <a:solidFill>
                  <a:schemeClr val="accent2"/>
                </a:solidFill>
              </a:rPr>
              <a:t>atony</a:t>
            </a:r>
            <a:r>
              <a:rPr lang="en-US" sz="2800" dirty="0" smtClean="0"/>
              <a:t> or paralysis of the stomach following surgery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828800"/>
            <a:ext cx="32766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2-GIT &amp; Urinary tract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762000"/>
            <a:ext cx="4724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4145E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lgerian" pitchFamily="82" charset="0"/>
                <a:cs typeface="Times New Roman"/>
              </a:rPr>
              <a:t>Clinical Uses</a:t>
            </a:r>
            <a:endParaRPr lang="en-US" sz="3200" b="1" kern="10" dirty="0">
              <a:ln w="9525">
                <a:noFill/>
                <a:round/>
                <a:headEnd/>
                <a:tailEnd/>
              </a:ln>
              <a:solidFill>
                <a:srgbClr val="4145E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lgerian" pitchFamily="82" charset="0"/>
              <a:cs typeface="Times New Roman"/>
            </a:endParaRPr>
          </a:p>
        </p:txBody>
      </p:sp>
      <p:pic>
        <p:nvPicPr>
          <p:cNvPr id="10" name="Picture 7" descr="Unlabeled image of Intestinal Obstruction, Adynamic Ileu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066800"/>
            <a:ext cx="2114550" cy="3352800"/>
          </a:xfrm>
          <a:prstGeom prst="rect">
            <a:avLst/>
          </a:prstGeom>
          <a:noFill/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648200"/>
            <a:ext cx="3810000" cy="1905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7200" y="5715000"/>
            <a:ext cx="44196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C-</a:t>
            </a:r>
            <a:r>
              <a:rPr lang="en-US" sz="2800" dirty="0" err="1" smtClean="0"/>
              <a:t>Xerostomia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→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Pilocarpine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6018" name="Picture 2" descr="صورة ذات صلة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648200"/>
            <a:ext cx="3886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905000"/>
            <a:ext cx="50292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145E9"/>
                </a:solidFill>
              </a:rPr>
              <a:t>To identify the mechanism of action of direct acting acetylcholine receptor stimulants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52400"/>
            <a:ext cx="57912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145E9"/>
                </a:solidFill>
                <a:latin typeface="Algerian" pitchFamily="82" charset="0"/>
              </a:rPr>
              <a:t>Direct </a:t>
            </a:r>
            <a:r>
              <a:rPr lang="en-US" sz="3200" dirty="0" err="1" smtClean="0">
                <a:solidFill>
                  <a:srgbClr val="4145E9"/>
                </a:solidFill>
                <a:latin typeface="Algerian" pitchFamily="82" charset="0"/>
              </a:rPr>
              <a:t>Cholinomimetics</a:t>
            </a:r>
            <a:endParaRPr lang="en-US" sz="3200" dirty="0">
              <a:solidFill>
                <a:srgbClr val="4145E9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657600"/>
            <a:ext cx="51816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145E9"/>
                </a:solidFill>
              </a:rPr>
              <a:t>To discuss the pharmacokinetic aspects and </a:t>
            </a:r>
            <a:r>
              <a:rPr lang="en-US" sz="2800" dirty="0" err="1" smtClean="0">
                <a:solidFill>
                  <a:srgbClr val="4145E9"/>
                </a:solidFill>
              </a:rPr>
              <a:t>pharmacodynamic</a:t>
            </a:r>
            <a:r>
              <a:rPr lang="en-US" sz="2800" dirty="0" smtClean="0">
                <a:solidFill>
                  <a:srgbClr val="4145E9"/>
                </a:solidFill>
              </a:rPr>
              <a:t> effects of direct </a:t>
            </a:r>
            <a:r>
              <a:rPr lang="en-US" sz="2800" dirty="0" err="1" smtClean="0">
                <a:solidFill>
                  <a:srgbClr val="4145E9"/>
                </a:solidFill>
              </a:rPr>
              <a:t>cholinomimetics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257800"/>
            <a:ext cx="57150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145E9"/>
                </a:solidFill>
              </a:rPr>
              <a:t>To outline the therapeutic uses and toxicity of direct cholinergic agonists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066800"/>
            <a:ext cx="48006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145E9"/>
                </a:solidFill>
              </a:rPr>
              <a:t>ILOS</a:t>
            </a:r>
            <a:endParaRPr lang="en-US" sz="3200" dirty="0">
              <a:solidFill>
                <a:srgbClr val="4145E9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295400"/>
            <a:ext cx="30765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28600"/>
            <a:ext cx="4724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Sjogren's</a:t>
            </a:r>
            <a:r>
              <a:rPr lang="en-US" sz="2800" b="1" dirty="0" smtClean="0"/>
              <a:t> Syndrome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429000"/>
            <a:ext cx="5334000" cy="68326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err="1">
                <a:solidFill>
                  <a:srgbClr val="4145E9"/>
                </a:solidFill>
              </a:rPr>
              <a:t>Cevimeline</a:t>
            </a:r>
            <a:r>
              <a:rPr lang="en-US" sz="2400" dirty="0"/>
              <a:t> is </a:t>
            </a:r>
            <a:r>
              <a:rPr lang="en-US" sz="2400" dirty="0" smtClean="0"/>
              <a:t>a direct </a:t>
            </a:r>
            <a:r>
              <a:rPr lang="en-US" sz="2400" dirty="0" err="1" smtClean="0"/>
              <a:t>muscarinic</a:t>
            </a:r>
            <a:r>
              <a:rPr lang="en-US" sz="2400" dirty="0" smtClean="0"/>
              <a:t> agonist with </a:t>
            </a:r>
            <a:r>
              <a:rPr lang="en-US" sz="2400" dirty="0"/>
              <a:t>particular effect on M3 receptors.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143000"/>
            <a:ext cx="5334000" cy="216059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err="1"/>
              <a:t>Sjogren's</a:t>
            </a:r>
            <a:r>
              <a:rPr lang="en-US" sz="2800" b="1" dirty="0"/>
              <a:t> Syndrome is an autoimmune disease.</a:t>
            </a:r>
            <a:r>
              <a:rPr lang="en-US" sz="2800" dirty="0"/>
              <a:t> characterized by the abnormal production of </a:t>
            </a:r>
            <a:r>
              <a:rPr lang="en-US" sz="2800" dirty="0" smtClean="0"/>
              <a:t> </a:t>
            </a:r>
            <a:r>
              <a:rPr lang="en-US" sz="2800" dirty="0"/>
              <a:t>antibodies </a:t>
            </a:r>
            <a:r>
              <a:rPr lang="en-US" sz="2800" dirty="0" smtClean="0"/>
              <a:t>directed to the </a:t>
            </a:r>
            <a:r>
              <a:rPr lang="en-US" sz="2800" dirty="0" err="1" smtClean="0"/>
              <a:t>lacrimal</a:t>
            </a:r>
            <a:r>
              <a:rPr lang="en-US" sz="2800" dirty="0" smtClean="0"/>
              <a:t> </a:t>
            </a:r>
            <a:r>
              <a:rPr lang="en-US" sz="2800" dirty="0"/>
              <a:t>and salivary glands→ eye and mouth dryness.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5791200"/>
            <a:ext cx="6172200" cy="68326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Rapidly absorbed after oral administration and excreted unchanged in urine 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267200"/>
            <a:ext cx="5410200" cy="128156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/>
              <a:t>By activating the M3 receptors</a:t>
            </a:r>
            <a:r>
              <a:rPr lang="en-US" sz="2400" dirty="0"/>
              <a:t> </a:t>
            </a:r>
            <a:r>
              <a:rPr lang="en-US" sz="2400" dirty="0" err="1"/>
              <a:t>cevimeline</a:t>
            </a:r>
            <a:r>
              <a:rPr lang="en-US" sz="2400" dirty="0"/>
              <a:t> stimulates secretion by the </a:t>
            </a:r>
            <a:r>
              <a:rPr lang="en-US" sz="2400" dirty="0" smtClean="0"/>
              <a:t>salivary &amp; </a:t>
            </a:r>
            <a:r>
              <a:rPr lang="en-US" sz="2400" dirty="0" err="1" smtClean="0"/>
              <a:t>lacrimal</a:t>
            </a:r>
            <a:r>
              <a:rPr lang="en-US" sz="2400" dirty="0" smtClean="0"/>
              <a:t> glands thereby </a:t>
            </a:r>
            <a:r>
              <a:rPr lang="en-US" sz="2400" dirty="0"/>
              <a:t>alleviating dry </a:t>
            </a:r>
            <a:r>
              <a:rPr lang="en-US" sz="2400" dirty="0" smtClean="0"/>
              <a:t>mouth &amp; dry eye</a:t>
            </a:r>
            <a:endParaRPr lang="en-US" sz="2400" dirty="0"/>
          </a:p>
        </p:txBody>
      </p:sp>
      <p:pic>
        <p:nvPicPr>
          <p:cNvPr id="84994" name="Picture 2" descr="نتيجة بحث الصور عن ‪sjogren syndrome‬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219200"/>
            <a:ext cx="3124200" cy="244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304800"/>
            <a:ext cx="4724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4145E9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lgerian" pitchFamily="82" charset="0"/>
              </a:rPr>
              <a:t>Toxicity</a:t>
            </a:r>
            <a:endParaRPr lang="en-US" sz="3200" kern="10" spc="720" dirty="0">
              <a:ln w="9525">
                <a:noFill/>
                <a:round/>
                <a:headEnd/>
                <a:tailEnd/>
              </a:ln>
              <a:solidFill>
                <a:srgbClr val="4145E9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029200"/>
            <a:ext cx="7467600" cy="8679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2800" b="1" dirty="0" smtClean="0">
                <a:solidFill>
                  <a:schemeClr val="accent2"/>
                </a:solidFill>
              </a:rPr>
              <a:t>2-Skeletal muscle endplate depolarization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 pitchFamily="18" charset="2"/>
              </a:rPr>
              <a:t>depolarization block &amp; respiratory paralysis</a:t>
            </a:r>
            <a:endParaRPr lang="en-US" sz="2800" dirty="0">
              <a:sym typeface="Symbol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038600"/>
            <a:ext cx="7543800" cy="8679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2800" b="1" dirty="0" smtClean="0">
                <a:solidFill>
                  <a:schemeClr val="accent2"/>
                </a:solidFill>
              </a:rPr>
              <a:t>1- CNS stimulant action</a:t>
            </a:r>
            <a:r>
              <a:rPr lang="en-US" sz="2800" dirty="0" smtClean="0"/>
              <a:t>, convulsions , coma , respiratory arrest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352800"/>
            <a:ext cx="31242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I] Acute toxicity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667000"/>
            <a:ext cx="67056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B-Directly- acting nicotinic stimulants</a:t>
            </a:r>
            <a:r>
              <a:rPr lang="en-US" sz="2800" dirty="0" smtClean="0"/>
              <a:t>:-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143000"/>
            <a:ext cx="73152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A-Directly- acting </a:t>
            </a:r>
            <a:r>
              <a:rPr lang="en-US" sz="2800" b="1" dirty="0" err="1" smtClean="0">
                <a:solidFill>
                  <a:srgbClr val="FF0000"/>
                </a:solidFill>
              </a:rPr>
              <a:t>muscarinic</a:t>
            </a:r>
            <a:r>
              <a:rPr lang="en-US" sz="2800" b="1" dirty="0" smtClean="0">
                <a:solidFill>
                  <a:srgbClr val="FF0000"/>
                </a:solidFill>
              </a:rPr>
              <a:t> stimulants</a:t>
            </a:r>
            <a:r>
              <a:rPr lang="en-US" sz="2800" dirty="0" smtClean="0"/>
              <a:t>:- </a:t>
            </a:r>
            <a:r>
              <a:rPr lang="en-US" sz="2800" dirty="0" smtClean="0"/>
              <a:t>nausea</a:t>
            </a:r>
            <a:r>
              <a:rPr lang="en-US" sz="2800" dirty="0" smtClean="0"/>
              <a:t>, vomiting </a:t>
            </a:r>
            <a:r>
              <a:rPr lang="en-US" sz="2800" dirty="0" smtClean="0"/>
              <a:t>,</a:t>
            </a:r>
            <a:r>
              <a:rPr lang="en-US" sz="2800" dirty="0" err="1" smtClean="0"/>
              <a:t>diarrhoea</a:t>
            </a:r>
            <a:r>
              <a:rPr lang="en-US" sz="2800" dirty="0" smtClean="0"/>
              <a:t>, salivation</a:t>
            </a:r>
            <a:r>
              <a:rPr lang="en-US" sz="2800" dirty="0" smtClean="0"/>
              <a:t>, </a:t>
            </a:r>
            <a:r>
              <a:rPr lang="en-US" sz="2800" dirty="0" err="1" smtClean="0"/>
              <a:t>cutaneous</a:t>
            </a:r>
            <a:r>
              <a:rPr lang="en-US" sz="2800" dirty="0" smtClean="0"/>
              <a:t> </a:t>
            </a:r>
            <a:r>
              <a:rPr lang="en-US" sz="2800" dirty="0" smtClean="0"/>
              <a:t>vasodilatation, </a:t>
            </a:r>
            <a:r>
              <a:rPr lang="en-US" sz="2800" dirty="0" smtClean="0"/>
              <a:t>bronchial </a:t>
            </a:r>
            <a:r>
              <a:rPr lang="en-US" sz="2800" dirty="0" smtClean="0"/>
              <a:t>constriction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6096000"/>
            <a:ext cx="7162800" cy="4801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2800" b="1" dirty="0" smtClean="0">
                <a:solidFill>
                  <a:schemeClr val="accent2"/>
                </a:solidFill>
              </a:rPr>
              <a:t>3-Hypertension &amp; cardiac arrhythmias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7467600" y="1447800"/>
            <a:ext cx="1676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145E9"/>
                </a:solidFill>
              </a:rPr>
              <a:t>DUMBELS</a:t>
            </a:r>
            <a:endParaRPr lang="en-US" sz="2800" dirty="0">
              <a:solidFill>
                <a:srgbClr val="4145E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609600"/>
            <a:ext cx="4724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4145E9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lgerian" pitchFamily="82" charset="0"/>
              </a:rPr>
              <a:t>Toxicity</a:t>
            </a:r>
            <a:endParaRPr lang="en-US" sz="2800" kern="10" spc="720" dirty="0">
              <a:ln w="9525">
                <a:noFill/>
                <a:round/>
                <a:headEnd/>
                <a:tailEnd/>
              </a:ln>
              <a:solidFill>
                <a:srgbClr val="4145E9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715000"/>
            <a:ext cx="7162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Neuromuscular block  </a:t>
            </a:r>
            <a:r>
              <a:rPr lang="en-US" sz="2800" b="1" dirty="0" smtClean="0">
                <a:solidFill>
                  <a:schemeClr val="tx2"/>
                </a:solidFill>
                <a:sym typeface="Symbol" pitchFamily="18" charset="2"/>
              </a:rPr>
              <a:t>mechanica</a:t>
            </a:r>
            <a:r>
              <a:rPr lang="en-US" sz="2800" dirty="0" smtClean="0">
                <a:sym typeface="Symbol" pitchFamily="18" charset="2"/>
              </a:rPr>
              <a:t>l respiration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419600"/>
            <a:ext cx="48768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CNS stimulation  central anticonvulsants e.g. </a:t>
            </a:r>
            <a:r>
              <a:rPr lang="en-US" sz="2800" b="1" dirty="0" smtClean="0">
                <a:solidFill>
                  <a:schemeClr val="tx2"/>
                </a:solidFill>
                <a:sym typeface="Symbol" pitchFamily="18" charset="2"/>
              </a:rPr>
              <a:t>diazepam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276600"/>
            <a:ext cx="4724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Muscarinic</a:t>
            </a:r>
            <a:r>
              <a:rPr lang="en-US" sz="2800" dirty="0" smtClean="0"/>
              <a:t> excess</a:t>
            </a:r>
            <a:r>
              <a:rPr lang="en-US" sz="2800" dirty="0" smtClean="0">
                <a:sym typeface="Symbol" pitchFamily="18" charset="2"/>
              </a:rPr>
              <a:t> </a:t>
            </a:r>
            <a:r>
              <a:rPr lang="en-US" sz="2800" b="1" dirty="0" smtClean="0">
                <a:solidFill>
                  <a:schemeClr val="tx2"/>
                </a:solidFill>
                <a:sym typeface="Symbol" pitchFamily="18" charset="2"/>
              </a:rPr>
              <a:t>atropine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057400"/>
            <a:ext cx="4724400" cy="4801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2800" dirty="0" smtClean="0"/>
              <a:t>Treatment of </a:t>
            </a:r>
            <a:r>
              <a:rPr lang="en-US" sz="2800" b="1" dirty="0" smtClean="0">
                <a:solidFill>
                  <a:schemeClr val="tx2"/>
                </a:solidFill>
              </a:rPr>
              <a:t>symptoms:-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11266" name="Picture 2" descr="http://medication-of-diseases.com/wp-content/uploads/2012/12/Continuous_Positive_Airway_Pressure-300x250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057400"/>
            <a:ext cx="34671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343400"/>
            <a:ext cx="5410200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Nicotine contributes to </a:t>
            </a:r>
            <a:r>
              <a:rPr lang="en-US" sz="2400" dirty="0" smtClean="0">
                <a:sym typeface="Symbol" pitchFamily="18" charset="2"/>
              </a:rPr>
              <a:t>risk of vascular diseases, sudden coronary death, ulcer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819400"/>
            <a:ext cx="5410200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30% of deaths due to cancer &amp; coronary heart disease are due to smoking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04800"/>
            <a:ext cx="4724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ii-</a:t>
            </a:r>
            <a:r>
              <a:rPr lang="en-US" sz="2800" b="1" dirty="0" smtClean="0">
                <a:solidFill>
                  <a:srgbClr val="FF0000"/>
                </a:solidFill>
              </a:rPr>
              <a:t>Chronic nicotinic toxicity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143000"/>
            <a:ext cx="2895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81000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248400" y="6248400"/>
            <a:ext cx="2590800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No. </a:t>
            </a:r>
            <a:r>
              <a:rPr lang="en-US" sz="2400" dirty="0" smtClean="0">
                <a:solidFill>
                  <a:srgbClr val="FF0000"/>
                </a:solidFill>
              </a:rPr>
              <a:t>cigarettes / day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160" name="Group 72"/>
          <p:cNvGraphicFramePr>
            <a:graphicFrameLocks noGrp="1"/>
          </p:cNvGraphicFramePr>
          <p:nvPr/>
        </p:nvGraphicFramePr>
        <p:xfrm>
          <a:off x="228600" y="692150"/>
          <a:ext cx="8812213" cy="6073837"/>
        </p:xfrm>
        <a:graphic>
          <a:graphicData uri="http://schemas.openxmlformats.org/drawingml/2006/table">
            <a:tbl>
              <a:tblPr rtl="1"/>
              <a:tblGrid>
                <a:gridCol w="4206875"/>
                <a:gridCol w="3032125"/>
                <a:gridCol w="1573213"/>
              </a:tblGrid>
              <a:tr h="5142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Pharmacological actions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Receptor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88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CNS excitation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Gastric acid secretion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2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CNS </a:t>
                      </a:r>
                    </a:p>
                    <a:p>
                      <a:pPr marL="358775" marR="0" lvl="2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gastric parietal cells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Excitatory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2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Cardiac inhibition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(Bradycardia)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Heart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Inhibitory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11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Secretion of glands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Smooth muscle contraction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Vasodilatation (via nitric oxide)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Exocrine glands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Smooth muscles (GIT, urinary tract, bronchial muscles)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Vascular endothelium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Excitatory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4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memory, arousal, attention and analgesia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M4 &amp; M5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90" name="Rectangle 49"/>
          <p:cNvSpPr>
            <a:spLocks/>
          </p:cNvSpPr>
          <p:nvPr/>
        </p:nvSpPr>
        <p:spPr bwMode="auto">
          <a:xfrm>
            <a:off x="457200" y="0"/>
            <a:ext cx="7920038" cy="685800"/>
          </a:xfrm>
          <a:prstGeom prst="rect">
            <a:avLst/>
          </a:prstGeom>
          <a:solidFill>
            <a:srgbClr val="DBA39D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en-US" sz="3600" b="1">
                <a:latin typeface="Times New Roman" pitchFamily="18" charset="0"/>
                <a:cs typeface="Times New Roman" pitchFamily="18" charset="0"/>
              </a:rPr>
              <a:t>Muscarinic receptors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7" name="Group 49"/>
          <p:cNvGraphicFramePr>
            <a:graphicFrameLocks noGrp="1"/>
          </p:cNvGraphicFramePr>
          <p:nvPr>
            <p:ph sz="half" idx="2"/>
          </p:nvPr>
        </p:nvGraphicFramePr>
        <p:xfrm>
          <a:off x="76200" y="762000"/>
          <a:ext cx="8991600" cy="5410199"/>
        </p:xfrm>
        <a:graphic>
          <a:graphicData uri="http://schemas.openxmlformats.org/drawingml/2006/table">
            <a:tbl>
              <a:tblPr rtl="1"/>
              <a:tblGrid>
                <a:gridCol w="4505681"/>
                <a:gridCol w="4485919"/>
              </a:tblGrid>
              <a:tr h="7619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Muscarinic receptors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Peripheral cholinoceptors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Nicotinic receptors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Central cholinoceptors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3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Excitatory or inhibitory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Almost excitatory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99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 all peripheral organs innervated by postganglionic parasympathetic fibers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Autonomic ganglia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sympathetic &amp; parasympathetic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stimulation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30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Heart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bradycardia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M2)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exocrine glands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(secretion, M3)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Adrenal medulla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release of catecholamines (adrenaline &amp; noradrenaline)</a:t>
                      </a:r>
                    </a:p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9984"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Smooth muscles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(contraction, M3)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(GIT, urinary tract, bronchial muscles, uterus)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Skeletal muscles Nm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contraction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2" name="Rectangle 2"/>
          <p:cNvSpPr>
            <a:spLocks/>
          </p:cNvSpPr>
          <p:nvPr/>
        </p:nvSpPr>
        <p:spPr bwMode="auto">
          <a:xfrm>
            <a:off x="684213" y="76200"/>
            <a:ext cx="7920037" cy="501650"/>
          </a:xfrm>
          <a:prstGeom prst="rect">
            <a:avLst/>
          </a:prstGeom>
          <a:solidFill>
            <a:srgbClr val="DBA39D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>
                <a:latin typeface="Times New Roman" pitchFamily="18" charset="0"/>
                <a:cs typeface="Times New Roman" pitchFamily="18" charset="0"/>
              </a:rPr>
              <a:t>Cholinergic or parasympathetic receptors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23850" y="109538"/>
            <a:ext cx="8208963" cy="576262"/>
          </a:xfrm>
          <a:prstGeom prst="rect">
            <a:avLst/>
          </a:prstGeom>
          <a:solidFill>
            <a:srgbClr val="008000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Muscarinic actions of Ach</a:t>
            </a:r>
          </a:p>
        </p:txBody>
      </p:sp>
      <p:graphicFrame>
        <p:nvGraphicFramePr>
          <p:cNvPr id="276608" name="Group 128"/>
          <p:cNvGraphicFramePr>
            <a:graphicFrameLocks noGrp="1"/>
          </p:cNvGraphicFramePr>
          <p:nvPr>
            <p:ph sz="half" idx="2"/>
          </p:nvPr>
        </p:nvGraphicFramePr>
        <p:xfrm>
          <a:off x="250825" y="785813"/>
          <a:ext cx="8713788" cy="5995354"/>
        </p:xfrm>
        <a:graphic>
          <a:graphicData uri="http://schemas.openxmlformats.org/drawingml/2006/table">
            <a:tbl>
              <a:tblPr rtl="1"/>
              <a:tblGrid>
                <a:gridCol w="6831013"/>
                <a:gridCol w="1882775"/>
              </a:tblGrid>
              <a:tr h="4492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Cholinergic actions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Organs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533400" marR="0" lvl="0" indent="-53340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Contraction of circular muscle of iris (miosis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)(M3)</a:t>
                      </a:r>
                    </a:p>
                    <a:p>
                      <a:pPr marL="533400" marR="0" lvl="0" indent="-53340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Contraction of ciliary muscles for near vision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(M3)</a:t>
                      </a:r>
                    </a:p>
                    <a:p>
                      <a:pPr marL="533400" marR="0" lvl="0" indent="-53340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Decrease in intraocular pressure (IOP)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Eye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bradycardia ( decrease in heart rate )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(M2)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Release of NO (EDRF)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Heart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endothelium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Constriction of bronchial smooth muscles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Increase in bronchial secretion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213"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Increase in motility (peristalsis)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Increase in secretion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Relaxation of sphincter  -defecation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M3 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GIT</a:t>
                      </a:r>
                    </a:p>
                    <a:p>
                      <a:pPr marL="0" marR="0" lvl="0" indent="0" algn="l" defTabSz="914400" rtl="1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Contraction of muscles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Relaxation of sphincter 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M3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Urination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Urinary bladder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Increase of secretions of exocrine glands</a:t>
                      </a:r>
                    </a:p>
                    <a:p>
                      <a:pPr marL="0" marR="0" lvl="0" indent="0" algn="l" defTabSz="914400" rtl="1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sweat, saliva,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lacrimal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 bronchial, intestinal secretions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M3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Exocrine glands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480" name="Group 64"/>
          <p:cNvGraphicFramePr>
            <a:graphicFrameLocks noGrp="1"/>
          </p:cNvGraphicFramePr>
          <p:nvPr/>
        </p:nvGraphicFramePr>
        <p:xfrm>
          <a:off x="95249" y="228600"/>
          <a:ext cx="8972551" cy="6476999"/>
        </p:xfrm>
        <a:graphic>
          <a:graphicData uri="http://schemas.openxmlformats.org/drawingml/2006/table">
            <a:tbl>
              <a:tblPr rtl="1"/>
              <a:tblGrid>
                <a:gridCol w="1889468"/>
                <a:gridCol w="1889468"/>
                <a:gridCol w="1782883"/>
                <a:gridCol w="1600981"/>
                <a:gridCol w="1809751"/>
              </a:tblGrid>
              <a:tr h="8422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Pilocarpine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Bethanechol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Carbachol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ACh</a:t>
                      </a: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75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Tertiary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 polar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Quaternary 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Quaternary 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Quaternary 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Polar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Chemistry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14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better absorbed than Ach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better absorbed than 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Absorption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9684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NOT metabolized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by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cholinesterase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metabolized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by 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cholinesterase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Metabolism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by </a:t>
                      </a: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cholinesterase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75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Longer (++)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Longer (++)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Longer (++)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Very short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Duration</a:t>
                      </a:r>
                      <a:endParaRPr kumimoji="0" lang="ar-S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614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oral,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eye drops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Oral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S.C.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Oral,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eye drops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S.C.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I.V.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eye drops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administration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52" name="Group 88"/>
          <p:cNvGraphicFramePr>
            <a:graphicFrameLocks noGrp="1"/>
          </p:cNvGraphicFramePr>
          <p:nvPr>
            <p:ph type="subTitle" idx="1"/>
          </p:nvPr>
        </p:nvGraphicFramePr>
        <p:xfrm>
          <a:off x="76200" y="685800"/>
          <a:ext cx="8991600" cy="5812733"/>
        </p:xfrm>
        <a:graphic>
          <a:graphicData uri="http://schemas.openxmlformats.org/drawingml/2006/table">
            <a:tbl>
              <a:tblPr rtl="1"/>
              <a:tblGrid>
                <a:gridCol w="1639831"/>
                <a:gridCol w="1433569"/>
                <a:gridCol w="1524000"/>
                <a:gridCol w="1524000"/>
                <a:gridCol w="1447800"/>
                <a:gridCol w="1422400"/>
              </a:tblGrid>
              <a:tr h="6725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Cevimeline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Pilocarpine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Bethanechol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Carbachol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M,N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ACh</a:t>
                      </a: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M,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650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Muscarinic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Muscarinic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Muscarinic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Muscarinic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Nicotinic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Muscarinic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Nicotinic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Receptors</a:t>
                      </a: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25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Muscarinic</a:t>
                      </a: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574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Exocrine glands</a:t>
                      </a: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More on eye, exocrine glands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GIT, Urinary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bladder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Eye, GIT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Urinary bladder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Selectivity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01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NO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Nicotinic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672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Sjogren's syndrome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Glaucoma</a:t>
                      </a: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Xerostomia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Paralytic ileus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Urinary retention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Glaucoma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8965" name="Rectangle 2"/>
          <p:cNvSpPr>
            <a:spLocks noChangeArrowheads="1"/>
          </p:cNvSpPr>
          <p:nvPr/>
        </p:nvSpPr>
        <p:spPr bwMode="auto">
          <a:xfrm>
            <a:off x="609600" y="152400"/>
            <a:ext cx="7958138" cy="4572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rtl="0" eaLnBrk="0" hangingPunct="0"/>
            <a:r>
              <a:rPr lang="en-US" sz="3200" b="1">
                <a:latin typeface="Times New Roman" pitchFamily="18" charset="0"/>
                <a:cs typeface="Times New Roman" pitchFamily="18" charset="0"/>
              </a:rPr>
              <a:t>direct Cholinomimetic</a:t>
            </a:r>
          </a:p>
        </p:txBody>
      </p:sp>
    </p:spTree>
  </p:cSld>
  <p:clrMapOvr>
    <a:masterClrMapping/>
  </p:clrMapOvr>
  <p:transition>
    <p:randomBar/>
    <p:sndAc>
      <p:stSnd>
        <p:snd r:embed="rId3" name="laser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381000"/>
            <a:ext cx="63246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145E9"/>
                </a:solidFill>
                <a:latin typeface="Algerian" pitchFamily="82" charset="0"/>
              </a:rPr>
              <a:t>Direct Cholinergic Agonists</a:t>
            </a:r>
            <a:endParaRPr lang="en-US" sz="3200" dirty="0">
              <a:solidFill>
                <a:srgbClr val="4145E9"/>
              </a:solidFill>
              <a:latin typeface="Algerian" pitchFamily="82" charset="0"/>
            </a:endParaRPr>
          </a:p>
        </p:txBody>
      </p:sp>
      <p:pic>
        <p:nvPicPr>
          <p:cNvPr id="5" name="Picture 4" descr="Direct cholinergic&#10;agentsAcetyl-choline is It is a natural direct parasympathomimetic.&#10;stimulates directly both muscarinic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219200"/>
            <a:ext cx="5791200" cy="52419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3200400"/>
            <a:ext cx="2667000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145E9"/>
                </a:solidFill>
              </a:rPr>
              <a:t>Classification of cholinergic agonists</a:t>
            </a:r>
            <a:endParaRPr lang="en-US" sz="3200" dirty="0">
              <a:solidFill>
                <a:srgbClr val="4145E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276600"/>
            <a:ext cx="335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62600" y="4800600"/>
            <a:ext cx="2667000" cy="181588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145E9"/>
                </a:solidFill>
              </a:rPr>
              <a:t>acetylcholine , </a:t>
            </a:r>
          </a:p>
          <a:p>
            <a:r>
              <a:rPr lang="en-US" sz="2800" b="1" dirty="0" err="1" smtClean="0">
                <a:solidFill>
                  <a:srgbClr val="4145E9"/>
                </a:solidFill>
              </a:rPr>
              <a:t>methacholine</a:t>
            </a:r>
            <a:r>
              <a:rPr lang="en-US" sz="2800" b="1" dirty="0" smtClean="0">
                <a:solidFill>
                  <a:srgbClr val="4145E9"/>
                </a:solidFill>
              </a:rPr>
              <a:t>, </a:t>
            </a:r>
          </a:p>
          <a:p>
            <a:r>
              <a:rPr lang="en-US" sz="2800" b="1" dirty="0" err="1" smtClean="0">
                <a:solidFill>
                  <a:srgbClr val="4145E9"/>
                </a:solidFill>
              </a:rPr>
              <a:t>carbachol</a:t>
            </a:r>
            <a:r>
              <a:rPr lang="en-US" sz="2800" b="1" dirty="0" smtClean="0">
                <a:solidFill>
                  <a:srgbClr val="4145E9"/>
                </a:solidFill>
              </a:rPr>
              <a:t>, </a:t>
            </a:r>
          </a:p>
          <a:p>
            <a:r>
              <a:rPr lang="en-US" sz="2800" b="1" dirty="0" err="1" smtClean="0">
                <a:solidFill>
                  <a:srgbClr val="4145E9"/>
                </a:solidFill>
              </a:rPr>
              <a:t>bethanechol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505200"/>
            <a:ext cx="3962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145E9"/>
                </a:solidFill>
              </a:rPr>
              <a:t>Tertiary </a:t>
            </a:r>
            <a:r>
              <a:rPr lang="en-US" sz="2800" b="1" dirty="0" err="1" smtClean="0">
                <a:solidFill>
                  <a:srgbClr val="4145E9"/>
                </a:solidFill>
              </a:rPr>
              <a:t>cholinomimetics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219200"/>
            <a:ext cx="6248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145E9"/>
                </a:solidFill>
              </a:rPr>
              <a:t>Produce primarily effect by activation of </a:t>
            </a:r>
            <a:r>
              <a:rPr lang="en-US" sz="2800" b="1" dirty="0" err="1" smtClean="0">
                <a:solidFill>
                  <a:srgbClr val="4145E9"/>
                </a:solidFill>
              </a:rPr>
              <a:t>muscarinic</a:t>
            </a:r>
            <a:r>
              <a:rPr lang="en-US" sz="2800" b="1" dirty="0" smtClean="0">
                <a:solidFill>
                  <a:srgbClr val="4145E9"/>
                </a:solidFill>
              </a:rPr>
              <a:t> or nicotinic</a:t>
            </a:r>
            <a:r>
              <a:rPr lang="en-US" sz="2800" dirty="0" smtClean="0">
                <a:solidFill>
                  <a:srgbClr val="4145E9"/>
                </a:solidFill>
              </a:rPr>
              <a:t> receptors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152400"/>
            <a:ext cx="6248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4145E9"/>
                </a:solidFill>
                <a:latin typeface="Algerian" pitchFamily="82" charset="0"/>
              </a:rPr>
              <a:t>Direct Cholinergic Agonists</a:t>
            </a:r>
            <a:endParaRPr lang="en-US" sz="3200" b="1" dirty="0">
              <a:solidFill>
                <a:srgbClr val="4145E9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029200"/>
            <a:ext cx="2971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145E9"/>
                </a:solidFill>
              </a:rPr>
              <a:t>Quaternary group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3352800"/>
            <a:ext cx="21336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4145E9"/>
                </a:solidFill>
              </a:rPr>
              <a:t>pilocarpine</a:t>
            </a:r>
            <a:r>
              <a:rPr lang="en-US" sz="2800" b="1" dirty="0" smtClean="0">
                <a:solidFill>
                  <a:srgbClr val="4145E9"/>
                </a:solidFill>
              </a:rPr>
              <a:t>, </a:t>
            </a:r>
          </a:p>
          <a:p>
            <a:r>
              <a:rPr lang="en-US" sz="2800" b="1" dirty="0" smtClean="0">
                <a:solidFill>
                  <a:srgbClr val="4145E9"/>
                </a:solidFill>
              </a:rPr>
              <a:t>nicotine , </a:t>
            </a:r>
          </a:p>
          <a:p>
            <a:r>
              <a:rPr lang="en-US" sz="2800" b="1" dirty="0" err="1" smtClean="0">
                <a:solidFill>
                  <a:srgbClr val="4145E9"/>
                </a:solidFill>
              </a:rPr>
              <a:t>lobeline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590800"/>
            <a:ext cx="74676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145E9"/>
                </a:solidFill>
              </a:rPr>
              <a:t>Classification according to chemical structure</a:t>
            </a:r>
            <a:endParaRPr lang="en-US" sz="2800" dirty="0">
              <a:solidFill>
                <a:srgbClr val="4145E9"/>
              </a:solidFill>
            </a:endParaRPr>
          </a:p>
        </p:txBody>
      </p:sp>
      <p:pic>
        <p:nvPicPr>
          <p:cNvPr id="6146" name="Picture 2" descr="https://upload.wikimedia.org/wikipedia/commons/thumb/9/92/Quaternary_ammonium_cation.svg/220px-Quaternary_ammonium_cation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419600"/>
            <a:ext cx="2095500" cy="2219326"/>
          </a:xfrm>
          <a:prstGeom prst="rect">
            <a:avLst/>
          </a:prstGeom>
          <a:noFill/>
        </p:spPr>
      </p:pic>
      <p:pic>
        <p:nvPicPr>
          <p:cNvPr id="6148" name="Picture 4" descr="http://www.ochempal.org/wp-content/images/T/tertiaryamine1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37435" y="3276600"/>
            <a:ext cx="269219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762000"/>
            <a:ext cx="42672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4145E9"/>
                </a:solidFill>
                <a:latin typeface="Algerian" pitchFamily="82" charset="0"/>
              </a:rPr>
              <a:t>Pharmacokinetics</a:t>
            </a:r>
            <a:endParaRPr lang="en-US" sz="3200" dirty="0">
              <a:solidFill>
                <a:srgbClr val="4145E9"/>
              </a:solidFill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029200"/>
            <a:ext cx="78486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4145E9"/>
                </a:solidFill>
                <a:sym typeface="Symbol" pitchFamily="18" charset="2"/>
              </a:rPr>
              <a:t>Methacholine</a:t>
            </a:r>
            <a:r>
              <a:rPr lang="en-US" sz="2800" dirty="0" smtClean="0">
                <a:solidFill>
                  <a:srgbClr val="4145E9"/>
                </a:solidFill>
                <a:sym typeface="Symbol" pitchFamily="18" charset="2"/>
              </a:rPr>
              <a:t> is 3 times more </a:t>
            </a:r>
            <a:r>
              <a:rPr lang="en-US" sz="2800" b="1" dirty="0" smtClean="0">
                <a:solidFill>
                  <a:srgbClr val="4145E9"/>
                </a:solidFill>
                <a:sym typeface="Symbol" pitchFamily="18" charset="2"/>
              </a:rPr>
              <a:t>resistant </a:t>
            </a:r>
            <a:r>
              <a:rPr lang="en-US" sz="2800" dirty="0" smtClean="0">
                <a:solidFill>
                  <a:srgbClr val="4145E9"/>
                </a:solidFill>
                <a:sym typeface="Symbol" pitchFamily="18" charset="2"/>
              </a:rPr>
              <a:t>to hydrolysis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191000"/>
            <a:ext cx="7772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145E9"/>
                </a:solidFill>
                <a:sym typeface="Symbol" pitchFamily="18" charset="2"/>
              </a:rPr>
              <a:t>Ach is very sensitive to hydrolysis by </a:t>
            </a:r>
            <a:r>
              <a:rPr lang="en-US" sz="2800" dirty="0" err="1" smtClean="0">
                <a:solidFill>
                  <a:srgbClr val="4145E9"/>
                </a:solidFill>
                <a:sym typeface="Symbol" pitchFamily="18" charset="2"/>
              </a:rPr>
              <a:t>cholinesterases</a:t>
            </a:r>
            <a:r>
              <a:rPr lang="en-US" sz="2800" dirty="0" smtClean="0">
                <a:solidFill>
                  <a:srgbClr val="4145E9"/>
                </a:solidFill>
                <a:sym typeface="Symbol" pitchFamily="18" charset="2"/>
              </a:rPr>
              <a:t> 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352800"/>
            <a:ext cx="7772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145E9"/>
                </a:solidFill>
                <a:sym typeface="Symbol" pitchFamily="18" charset="2"/>
              </a:rPr>
              <a:t>Hydrolyzed in the GIT , not active by the oral route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590800"/>
            <a:ext cx="68580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145E9"/>
                </a:solidFill>
                <a:sym typeface="Symbol" pitchFamily="18" charset="2"/>
              </a:rPr>
              <a:t>Poorly absorbed poorly distributed in the CNS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752600"/>
            <a:ext cx="5257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145E9"/>
                </a:solidFill>
              </a:rPr>
              <a:t>Acetylcholine low lipid- solubility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791200"/>
            <a:ext cx="78486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4145E9"/>
                </a:solidFill>
                <a:sym typeface="Symbol" pitchFamily="18" charset="2"/>
              </a:rPr>
              <a:t>Carbachol</a:t>
            </a:r>
            <a:r>
              <a:rPr lang="en-US" sz="2800" b="1" dirty="0" smtClean="0">
                <a:solidFill>
                  <a:srgbClr val="4145E9"/>
                </a:solidFill>
                <a:sym typeface="Symbol" pitchFamily="18" charset="2"/>
              </a:rPr>
              <a:t> &amp; </a:t>
            </a:r>
            <a:r>
              <a:rPr lang="en-US" sz="2800" b="1" dirty="0" err="1" smtClean="0">
                <a:solidFill>
                  <a:srgbClr val="4145E9"/>
                </a:solidFill>
                <a:sym typeface="Symbol" pitchFamily="18" charset="2"/>
              </a:rPr>
              <a:t>bethanechol</a:t>
            </a:r>
            <a:r>
              <a:rPr lang="en-US" sz="2800" dirty="0" smtClean="0">
                <a:solidFill>
                  <a:srgbClr val="4145E9"/>
                </a:solidFill>
                <a:sym typeface="Symbol" pitchFamily="18" charset="2"/>
              </a:rPr>
              <a:t> are completely resistant to hydrolysis</a:t>
            </a:r>
            <a:endParaRPr lang="en-US" sz="2800" dirty="0">
              <a:solidFill>
                <a:srgbClr val="4145E9"/>
              </a:solidFill>
            </a:endParaRPr>
          </a:p>
        </p:txBody>
      </p:sp>
      <p:pic>
        <p:nvPicPr>
          <p:cNvPr id="5122" name="Picture 2" descr="http://drugsaffectingstm.wikispaces.com/file/view/actylcholine/276006234/actylcholin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914400"/>
            <a:ext cx="3124200" cy="159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5867400"/>
            <a:ext cx="7543800" cy="8679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2800" dirty="0" smtClean="0">
                <a:sym typeface="Symbol" pitchFamily="18" charset="2"/>
              </a:rPr>
              <a:t>Excretion by</a:t>
            </a:r>
            <a:r>
              <a:rPr lang="en-US" sz="2800" b="1" dirty="0" smtClean="0">
                <a:sym typeface="Symbol" pitchFamily="18" charset="2"/>
              </a:rPr>
              <a:t> </a:t>
            </a:r>
            <a:r>
              <a:rPr lang="en-US" sz="2800" b="1" dirty="0" smtClean="0">
                <a:solidFill>
                  <a:srgbClr val="990099"/>
                </a:solidFill>
                <a:sym typeface="Symbol" pitchFamily="18" charset="2"/>
              </a:rPr>
              <a:t>kidney</a:t>
            </a:r>
            <a:r>
              <a:rPr lang="en-US" sz="2800" dirty="0" smtClean="0">
                <a:solidFill>
                  <a:srgbClr val="990099"/>
                </a:solidFill>
                <a:sym typeface="Symbol" pitchFamily="18" charset="2"/>
              </a:rPr>
              <a:t>,</a:t>
            </a:r>
            <a:r>
              <a:rPr lang="en-US" sz="2800" dirty="0" smtClean="0">
                <a:sym typeface="Symbol" pitchFamily="18" charset="2"/>
              </a:rPr>
              <a:t> clearance of tertiary amines can be enhanced by </a:t>
            </a:r>
            <a:r>
              <a:rPr lang="en-US" sz="2800" b="1" dirty="0" smtClean="0">
                <a:solidFill>
                  <a:srgbClr val="990099"/>
                </a:solidFill>
                <a:sym typeface="Symbol" pitchFamily="18" charset="2"/>
              </a:rPr>
              <a:t>acidification of urine</a:t>
            </a:r>
            <a:endParaRPr lang="en-US" sz="2800" b="1" dirty="0">
              <a:solidFill>
                <a:srgbClr val="99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495800"/>
            <a:ext cx="7543800" cy="125572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2800" b="1" dirty="0" err="1" smtClean="0">
                <a:solidFill>
                  <a:schemeClr val="accent2"/>
                </a:solidFill>
                <a:sym typeface="Symbol" pitchFamily="18" charset="2"/>
              </a:rPr>
              <a:t>Muscarinic</a:t>
            </a:r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 quaternary amines</a:t>
            </a:r>
            <a:r>
              <a:rPr lang="en-US" sz="2800" dirty="0" smtClean="0">
                <a:sym typeface="Symbol" pitchFamily="18" charset="2"/>
              </a:rPr>
              <a:t> , less completely absorbed from the GIT but still toxic when ingested in </a:t>
            </a:r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mushroom.</a:t>
            </a:r>
            <a:endParaRPr lang="en-US" sz="2800" b="1" dirty="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810000"/>
            <a:ext cx="74676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99"/>
                </a:solidFill>
                <a:sym typeface="Symbol" pitchFamily="18" charset="2"/>
              </a:rPr>
              <a:t>Nicotine</a:t>
            </a:r>
            <a:r>
              <a:rPr lang="en-US" sz="2800" dirty="0" smtClean="0">
                <a:sym typeface="Symbol" pitchFamily="18" charset="2"/>
              </a:rPr>
              <a:t>, lipid –soluble, absorbed across the skin.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667000"/>
            <a:ext cx="75438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Tertiary </a:t>
            </a:r>
            <a:r>
              <a:rPr lang="en-US" sz="2800" b="1" dirty="0" err="1" smtClean="0">
                <a:solidFill>
                  <a:schemeClr val="accent2"/>
                </a:solidFill>
                <a:sym typeface="Symbol" pitchFamily="18" charset="2"/>
              </a:rPr>
              <a:t>cholinomimetics</a:t>
            </a:r>
            <a:r>
              <a:rPr lang="en-US" sz="2800" dirty="0" smtClean="0">
                <a:sym typeface="Symbol" pitchFamily="18" charset="2"/>
              </a:rPr>
              <a:t> are well absorbed from most sites of administration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1524000"/>
            <a:ext cx="74676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Presence of a methyl group on</a:t>
            </a:r>
            <a:r>
              <a:rPr lang="en-US" sz="2800" b="1" dirty="0" smtClean="0">
                <a:solidFill>
                  <a:srgbClr val="990099"/>
                </a:solidFill>
                <a:sym typeface="Symbol" pitchFamily="18" charset="2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sym typeface="Symbol" pitchFamily="18" charset="2"/>
              </a:rPr>
              <a:t>bethanechol</a:t>
            </a:r>
            <a:r>
              <a:rPr lang="en-US" sz="2800" dirty="0" smtClean="0">
                <a:sym typeface="Symbol" pitchFamily="18" charset="2"/>
              </a:rPr>
              <a:t> reduces its potency at </a:t>
            </a:r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nicotinic</a:t>
            </a:r>
            <a:r>
              <a:rPr lang="en-US" sz="2800" dirty="0" smtClean="0">
                <a:sym typeface="Symbol" pitchFamily="18" charset="2"/>
              </a:rPr>
              <a:t> junction.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152400"/>
            <a:ext cx="42672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4145E9"/>
                </a:solidFill>
                <a:latin typeface="Algerian" pitchFamily="82" charset="0"/>
              </a:rPr>
              <a:t>Pharmacokinetics</a:t>
            </a:r>
            <a:endParaRPr lang="en-US" sz="3200" dirty="0">
              <a:solidFill>
                <a:srgbClr val="4145E9"/>
              </a:solidFill>
              <a:latin typeface="Algerian" pitchFamily="82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28600"/>
            <a:ext cx="320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-369332"/>
            <a:ext cx="472440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Direct Cholinergic Agonists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752600"/>
            <a:ext cx="4724400" cy="181588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parasympathetic innervates the </a:t>
            </a:r>
            <a:r>
              <a:rPr lang="en-US" sz="2800" b="1" dirty="0" smtClean="0">
                <a:solidFill>
                  <a:srgbClr val="FF0000"/>
                </a:solidFill>
              </a:rPr>
              <a:t>constrictor </a:t>
            </a:r>
            <a:r>
              <a:rPr lang="en-US" sz="2800" b="1" dirty="0" err="1" smtClean="0">
                <a:solidFill>
                  <a:srgbClr val="FF0000"/>
                </a:solidFill>
              </a:rPr>
              <a:t>pupillae</a:t>
            </a:r>
            <a:r>
              <a:rPr lang="en-US" sz="2800" dirty="0" smtClean="0"/>
              <a:t> , runs </a:t>
            </a:r>
            <a:r>
              <a:rPr lang="en-US" sz="2800" dirty="0" err="1" smtClean="0"/>
              <a:t>cirumferentially</a:t>
            </a:r>
            <a:r>
              <a:rPr lang="en-US" sz="2800" dirty="0" smtClean="0"/>
              <a:t> in the </a:t>
            </a:r>
            <a:r>
              <a:rPr lang="en-US" sz="2800" b="1" dirty="0" smtClean="0">
                <a:solidFill>
                  <a:srgbClr val="FF0000"/>
                </a:solidFill>
              </a:rPr>
              <a:t>iris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85800"/>
            <a:ext cx="18288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1-Eye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0"/>
            <a:ext cx="60960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kern="10" dirty="0" err="1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Pharmacodynamic</a:t>
            </a:r>
            <a:r>
              <a:rPr lang="en-US" sz="3200" kern="10" dirty="0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 effects</a:t>
            </a:r>
            <a:endParaRPr lang="en-US" sz="3200" kern="10" dirty="0">
              <a:ln w="25400">
                <a:solidFill>
                  <a:srgbClr val="0000FF"/>
                </a:solidFill>
                <a:round/>
                <a:headEnd/>
                <a:tailEnd/>
              </a:ln>
              <a:solidFill>
                <a:srgbClr val="800080"/>
              </a:solidFill>
              <a:latin typeface="Algerian" pitchFamily="82" charset="0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-369332"/>
            <a:ext cx="472440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Direct Cholinergic Agonists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-369332"/>
            <a:ext cx="472440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Direct Cholinergic Agonists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886200"/>
            <a:ext cx="4724400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99"/>
                </a:solidFill>
              </a:rPr>
              <a:t>Constrictor </a:t>
            </a:r>
            <a:r>
              <a:rPr lang="en-US" sz="2800" b="1" dirty="0" err="1" smtClean="0">
                <a:solidFill>
                  <a:srgbClr val="990099"/>
                </a:solidFill>
              </a:rPr>
              <a:t>pupillae</a:t>
            </a:r>
            <a:r>
              <a:rPr lang="en-US" sz="2800" dirty="0" smtClean="0"/>
              <a:t> is important for adjusting the pupil in response to change in </a:t>
            </a:r>
            <a:r>
              <a:rPr lang="en-US" sz="2800" b="1" dirty="0" smtClean="0">
                <a:solidFill>
                  <a:srgbClr val="FF0000"/>
                </a:solidFill>
              </a:rPr>
              <a:t>light intensity</a:t>
            </a:r>
            <a:r>
              <a:rPr lang="en-US" sz="2800" dirty="0" smtClean="0"/>
              <a:t> &amp; regulating the </a:t>
            </a:r>
            <a:r>
              <a:rPr lang="en-US" sz="2800" b="1" dirty="0" smtClean="0">
                <a:solidFill>
                  <a:schemeClr val="accent2"/>
                </a:solidFill>
              </a:rPr>
              <a:t>intraocular pressure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371600"/>
            <a:ext cx="35814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810000"/>
            <a:ext cx="35433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Image:Eye dilate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810000"/>
            <a:ext cx="35814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667000"/>
            <a:ext cx="4724400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Contraction of </a:t>
            </a:r>
            <a:r>
              <a:rPr lang="en-US" sz="2800" dirty="0" err="1" smtClean="0"/>
              <a:t>ciliary</a:t>
            </a:r>
            <a:r>
              <a:rPr lang="en-US" sz="2800" dirty="0" smtClean="0"/>
              <a:t> muscle pulls the </a:t>
            </a:r>
            <a:r>
              <a:rPr lang="en-US" sz="2800" dirty="0" err="1" smtClean="0"/>
              <a:t>ciliary</a:t>
            </a:r>
            <a:r>
              <a:rPr lang="en-US" sz="2800" dirty="0" smtClean="0"/>
              <a:t> body </a:t>
            </a:r>
            <a:r>
              <a:rPr lang="en-US" sz="2800" b="1" dirty="0" smtClean="0">
                <a:solidFill>
                  <a:schemeClr val="accent2"/>
                </a:solidFill>
              </a:rPr>
              <a:t>forward &amp; inward</a:t>
            </a:r>
            <a:r>
              <a:rPr lang="en-US" sz="2800" dirty="0" smtClean="0"/>
              <a:t> , relaxing the tension on the </a:t>
            </a:r>
            <a:r>
              <a:rPr lang="en-US" sz="2800" b="1" dirty="0" err="1" smtClean="0">
                <a:solidFill>
                  <a:srgbClr val="990099"/>
                </a:solidFill>
              </a:rPr>
              <a:t>suspensory</a:t>
            </a:r>
            <a:r>
              <a:rPr lang="en-US" sz="2800" dirty="0" smtClean="0"/>
              <a:t> ligaments of the lens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685800"/>
            <a:ext cx="18288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1-Eye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0"/>
            <a:ext cx="60960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kern="10" dirty="0" err="1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Pharmacodynamic</a:t>
            </a:r>
            <a:r>
              <a:rPr lang="en-US" sz="3200" kern="10" dirty="0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 effects</a:t>
            </a:r>
            <a:endParaRPr lang="en-US" sz="3200" kern="10" dirty="0">
              <a:ln w="25400">
                <a:solidFill>
                  <a:srgbClr val="0000FF"/>
                </a:solidFill>
                <a:round/>
                <a:headEnd/>
                <a:tailEnd/>
              </a:ln>
              <a:solidFill>
                <a:srgbClr val="800080"/>
              </a:solidFill>
              <a:latin typeface="Algerian" pitchFamily="82" charset="0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762000"/>
            <a:ext cx="28765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130" name="Object 3"/>
          <p:cNvGraphicFramePr>
            <a:graphicFrameLocks noChangeAspect="1"/>
          </p:cNvGraphicFramePr>
          <p:nvPr/>
        </p:nvGraphicFramePr>
        <p:xfrm>
          <a:off x="5867400" y="3886200"/>
          <a:ext cx="2768600" cy="2838450"/>
        </p:xfrm>
        <a:graphic>
          <a:graphicData uri="http://schemas.openxmlformats.org/presentationml/2006/ole">
            <p:oleObj spid="_x0000_s48130" name="صورة نقطية" r:id="rId4" imgW="11123810" imgH="7466667" progId="PBrush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1524000"/>
            <a:ext cx="4724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Parasympathetic activation contracts the </a:t>
            </a:r>
            <a:r>
              <a:rPr lang="en-US" sz="2800" b="1" dirty="0" err="1" smtClean="0">
                <a:solidFill>
                  <a:schemeClr val="accent2"/>
                </a:solidFill>
              </a:rPr>
              <a:t>ciliary</a:t>
            </a:r>
            <a:r>
              <a:rPr lang="en-US" sz="2800" b="1" dirty="0" smtClean="0">
                <a:solidFill>
                  <a:schemeClr val="accent2"/>
                </a:solidFill>
              </a:rPr>
              <a:t> muscle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438400"/>
            <a:ext cx="4724400" cy="267765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the </a:t>
            </a:r>
            <a:r>
              <a:rPr lang="en-US" sz="2800" dirty="0" err="1" smtClean="0"/>
              <a:t>ciliary</a:t>
            </a:r>
            <a:r>
              <a:rPr lang="en-US" sz="2800" dirty="0" smtClean="0"/>
              <a:t> muscle contracts, the lens</a:t>
            </a:r>
            <a:r>
              <a:rPr lang="en-US" sz="2800" b="1" dirty="0" smtClean="0">
                <a:solidFill>
                  <a:srgbClr val="FF0000"/>
                </a:solidFill>
              </a:rPr>
              <a:t> bulg</a:t>
            </a:r>
            <a:r>
              <a:rPr lang="en-US" sz="2800" dirty="0" smtClean="0"/>
              <a:t>e more </a:t>
            </a:r>
            <a:r>
              <a:rPr lang="en-US" sz="2800" dirty="0" smtClean="0">
                <a:sym typeface="Symbol" pitchFamily="18" charset="2"/>
              </a:rPr>
              <a:t></a:t>
            </a:r>
            <a:r>
              <a:rPr lang="en-US" sz="2800" b="1" dirty="0" smtClean="0">
                <a:solidFill>
                  <a:srgbClr val="990099"/>
                </a:solidFill>
                <a:sym typeface="Symbol" pitchFamily="18" charset="2"/>
              </a:rPr>
              <a:t>focal length</a:t>
            </a:r>
            <a:r>
              <a:rPr lang="en-US" sz="2800" dirty="0" smtClean="0">
                <a:sym typeface="Symbol" pitchFamily="18" charset="2"/>
              </a:rPr>
              <a:t>, this parasympathetic reflex is essential to </a:t>
            </a:r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accommodate for near vision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066800"/>
            <a:ext cx="18288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1-Eye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228600"/>
            <a:ext cx="60960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kern="10" dirty="0" err="1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Pharmacodynamic</a:t>
            </a:r>
            <a:r>
              <a:rPr lang="en-US" sz="3200" kern="10" dirty="0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 effects</a:t>
            </a:r>
            <a:endParaRPr lang="en-US" sz="3200" kern="10" dirty="0">
              <a:ln w="25400">
                <a:solidFill>
                  <a:srgbClr val="0000FF"/>
                </a:solidFill>
                <a:round/>
                <a:headEnd/>
                <a:tailEnd/>
              </a:ln>
              <a:solidFill>
                <a:srgbClr val="800080"/>
              </a:solidFill>
              <a:latin typeface="Algerian" pitchFamily="82" charset="0"/>
              <a:cs typeface="Times New Roman"/>
            </a:endParaRPr>
          </a:p>
        </p:txBody>
      </p:sp>
      <p:pic>
        <p:nvPicPr>
          <p:cNvPr id="14" name="Picture 7" descr="Image:Focus in an ey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590800"/>
            <a:ext cx="38100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8914</TotalTime>
  <Words>1232</Words>
  <Application>Microsoft Office PowerPoint</Application>
  <PresentationFormat>On-screen Show (4:3)</PresentationFormat>
  <Paragraphs>291</Paragraphs>
  <Slides>28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صورة نقطية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Osama</cp:lastModifiedBy>
  <cp:revision>658</cp:revision>
  <dcterms:created xsi:type="dcterms:W3CDTF">2015-11-09T08:25:28Z</dcterms:created>
  <dcterms:modified xsi:type="dcterms:W3CDTF">2018-11-14T06:50:55Z</dcterms:modified>
</cp:coreProperties>
</file>