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68" r:id="rId3"/>
    <p:sldId id="285" r:id="rId4"/>
    <p:sldId id="281" r:id="rId5"/>
    <p:sldId id="287" r:id="rId6"/>
    <p:sldId id="269" r:id="rId7"/>
    <p:sldId id="294" r:id="rId8"/>
    <p:sldId id="282" r:id="rId9"/>
    <p:sldId id="283" r:id="rId10"/>
    <p:sldId id="270" r:id="rId11"/>
    <p:sldId id="271" r:id="rId12"/>
    <p:sldId id="272" r:id="rId13"/>
    <p:sldId id="296" r:id="rId14"/>
    <p:sldId id="273" r:id="rId15"/>
    <p:sldId id="297" r:id="rId16"/>
    <p:sldId id="274" r:id="rId17"/>
    <p:sldId id="279" r:id="rId18"/>
    <p:sldId id="277" r:id="rId19"/>
    <p:sldId id="278" r:id="rId20"/>
    <p:sldId id="280" r:id="rId21"/>
    <p:sldId id="298" r:id="rId22"/>
    <p:sldId id="300" r:id="rId23"/>
    <p:sldId id="29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EE58B-458A-4E3C-813B-4F3E45645110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A314A-A23E-4C0D-8899-BCA07491B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A314A-A23E-4C0D-8899-BCA07491B84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B6604-56F0-43B4-BAD7-ACA5C2C137C7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B6604-56F0-43B4-BAD7-ACA5C2C137C7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4AAA-1EDC-4C8D-8E41-9A751EEAE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terimages.com/image/2172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com.eg/url?sa=i&amp;rct=j&amp;q=&amp;esrc=s&amp;source=images&amp;cd=&amp;cad=rja&amp;uact=8&amp;ved=0ahUKEwjX5I-Bjs7JAhUDvBQKHewvDmsQjRwIBw&amp;url=https://www.netterimages.com/mechanical-ventilation-labeled-kaminsky-gb-2e-pulmonary-medicine-frank-james-58740.html&amp;psig=AFQjCNG83LyXytdfZPzGITKGP1JpXtpLOQ&amp;ust=1449727463713247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://www.google.com.eg/url?sa=i&amp;rct=j&amp;q=&amp;esrc=s&amp;source=images&amp;cd=&amp;cad=rja&amp;uact=8&amp;ved=0ahUKEwjSuIGqsqjJAhUHPRoKHc4EBuUQjRwIBw&amp;url=http://www.lindau-nobel.org/epigenetics-how-the-environment-influences-our-genes/&amp;psig=AFQjCNHs6cUI3jRPIyjte2BXfylS1efTFw&amp;ust=144843157276877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52600"/>
            <a:ext cx="50292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To identify the mechanism of action of indirect acting acetylcholine receptor stimulants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52400"/>
            <a:ext cx="57912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4145E9"/>
                </a:solidFill>
                <a:latin typeface="Algerian" pitchFamily="82" charset="0"/>
              </a:rPr>
              <a:t>inDirect</a:t>
            </a:r>
            <a:r>
              <a:rPr lang="en-US" sz="3200" dirty="0" smtClean="0">
                <a:solidFill>
                  <a:srgbClr val="4145E9"/>
                </a:solidFill>
                <a:latin typeface="Algerian" pitchFamily="82" charset="0"/>
              </a:rPr>
              <a:t> </a:t>
            </a:r>
            <a:r>
              <a:rPr lang="en-US" sz="3200" dirty="0" err="1" smtClean="0">
                <a:solidFill>
                  <a:srgbClr val="4145E9"/>
                </a:solidFill>
                <a:latin typeface="Algerian" pitchFamily="82" charset="0"/>
              </a:rPr>
              <a:t>Cholinomimetics</a:t>
            </a:r>
            <a:endParaRPr lang="en-US" sz="3200" dirty="0">
              <a:solidFill>
                <a:srgbClr val="4145E9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276600"/>
            <a:ext cx="51816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To discuss the pharmacokinetic aspects and </a:t>
            </a:r>
            <a:r>
              <a:rPr lang="en-US" sz="2800" dirty="0" err="1" smtClean="0">
                <a:solidFill>
                  <a:srgbClr val="4145E9"/>
                </a:solidFill>
              </a:rPr>
              <a:t>pharmacodynamic</a:t>
            </a:r>
            <a:r>
              <a:rPr lang="en-US" sz="2800" dirty="0" smtClean="0">
                <a:solidFill>
                  <a:srgbClr val="4145E9"/>
                </a:solidFill>
              </a:rPr>
              <a:t> effects of indirect </a:t>
            </a:r>
            <a:r>
              <a:rPr lang="en-US" sz="2800" dirty="0" err="1" smtClean="0">
                <a:solidFill>
                  <a:srgbClr val="4145E9"/>
                </a:solidFill>
              </a:rPr>
              <a:t>cholinomimetics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800600"/>
            <a:ext cx="57150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To outline the therapeutic uses and toxicity of indirect cholinergic agonists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668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145E9"/>
                </a:solidFill>
              </a:rPr>
              <a:t>ILOS</a:t>
            </a:r>
            <a:endParaRPr lang="en-US" sz="3200" dirty="0">
              <a:solidFill>
                <a:srgbClr val="4145E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943600"/>
            <a:ext cx="8001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145E9"/>
                </a:solidFill>
              </a:rPr>
              <a:t>To highlight the therapy of cholinergic toxicity</a:t>
            </a:r>
            <a:endParaRPr lang="en-US" sz="3200" dirty="0">
              <a:solidFill>
                <a:srgbClr val="4145E9"/>
              </a:solidFill>
            </a:endParaRPr>
          </a:p>
        </p:txBody>
      </p:sp>
      <p:pic>
        <p:nvPicPr>
          <p:cNvPr id="9" name="Picture 4" descr="F:\creates\pc\CC27026.WBS\jpeg 144\8299.22.01.jpe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r="146"/>
          <a:stretch>
            <a:fillRect/>
          </a:stretch>
        </p:blipFill>
        <p:spPr bwMode="auto">
          <a:xfrm>
            <a:off x="5410200" y="1143000"/>
            <a:ext cx="35814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524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lgerian" pitchFamily="82" charset="0"/>
                <a:cs typeface="Times New Roman"/>
              </a:rPr>
              <a:t>Clinical Uses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lgerian" pitchFamily="82" charset="0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143000"/>
            <a:ext cx="3124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Acute angle closure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2743200"/>
            <a:ext cx="5410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ym typeface="Symbol" pitchFamily="18" charset="2"/>
              </a:rPr>
              <a:t>physostigmine</a:t>
            </a:r>
            <a:r>
              <a:rPr lang="en-US" sz="2800" dirty="0" smtClean="0">
                <a:sym typeface="Symbol" pitchFamily="18" charset="2"/>
              </a:rPr>
              <a:t>, </a:t>
            </a:r>
            <a:r>
              <a:rPr lang="en-US" sz="2800" dirty="0" err="1" smtClean="0">
                <a:sym typeface="Symbol" pitchFamily="18" charset="2"/>
              </a:rPr>
              <a:t>ecothiopate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2743200"/>
            <a:ext cx="3048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Indirect stimulants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0"/>
            <a:ext cx="4724400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 Cholinergic Agonists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724400"/>
            <a:ext cx="4343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Neostigmine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81400"/>
            <a:ext cx="3352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Postoperative </a:t>
            </a:r>
            <a:r>
              <a:rPr lang="en-US" sz="2800" b="1" dirty="0" smtClean="0">
                <a:solidFill>
                  <a:schemeClr val="accent2"/>
                </a:solidFill>
              </a:rPr>
              <a:t>urinary retention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14600"/>
            <a:ext cx="5867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Postoperative </a:t>
            </a:r>
            <a:r>
              <a:rPr lang="en-US" sz="2800" dirty="0" err="1" smtClean="0"/>
              <a:t>ileus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“</a:t>
            </a:r>
            <a:r>
              <a:rPr lang="en-US" sz="2800" b="1" dirty="0" err="1" smtClean="0">
                <a:solidFill>
                  <a:schemeClr val="accent2"/>
                </a:solidFill>
              </a:rPr>
              <a:t>atony</a:t>
            </a:r>
            <a:r>
              <a:rPr lang="en-US" sz="2800" dirty="0" smtClean="0"/>
              <a:t> or paralysis of the stomach following surgery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828800"/>
            <a:ext cx="32766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2-GIT &amp; Urinary tract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7620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lgerian" pitchFamily="82" charset="0"/>
                <a:cs typeface="Times New Roman"/>
              </a:rPr>
              <a:t>Clinical Uses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lgerian" pitchFamily="82" charset="0"/>
              <a:cs typeface="Times New Roman"/>
            </a:endParaRPr>
          </a:p>
        </p:txBody>
      </p:sp>
      <p:pic>
        <p:nvPicPr>
          <p:cNvPr id="10" name="Picture 7" descr="Unlabeled image of Intestinal Obstruction, Adynamic Ileu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066800"/>
            <a:ext cx="2114550" cy="3352800"/>
          </a:xfrm>
          <a:prstGeom prst="rect">
            <a:avLst/>
          </a:prstGeom>
          <a:noFill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648200"/>
            <a:ext cx="3810000" cy="1905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5715000"/>
            <a:ext cx="4191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Xerostomia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Pilocarpine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lgerian" pitchFamily="82" charset="0"/>
                <a:cs typeface="Times New Roman"/>
              </a:rPr>
              <a:t>Clinical Uses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lgerian" pitchFamily="82" charset="0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52578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Production of antibodies no. of functioning nicotinic receptors at endplate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200400"/>
            <a:ext cx="3581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Autoimmune disease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438400"/>
            <a:ext cx="3429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Myasthenia gravis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6764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3-Neuromuscular junction:-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3124200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514600"/>
            <a:ext cx="297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lgerian" pitchFamily="82" charset="0"/>
                <a:cs typeface="Times New Roman"/>
              </a:rPr>
              <a:t>Clinical Uses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lgerian" pitchFamily="82" charset="0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600200"/>
            <a:ext cx="3429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Myasthenia gravis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257800"/>
            <a:ext cx="5029200" cy="8679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smtClean="0">
                <a:sym typeface="Symbol" pitchFamily="18" charset="2"/>
              </a:rPr>
              <a:t>Treatment with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cholinesterase inhibitors+ </a:t>
            </a:r>
            <a:r>
              <a:rPr lang="en-US" sz="2800" b="1" dirty="0" err="1" smtClean="0">
                <a:solidFill>
                  <a:schemeClr val="accent2"/>
                </a:solidFill>
                <a:sym typeface="Symbol" pitchFamily="18" charset="2"/>
              </a:rPr>
              <a:t>immunosupressants</a:t>
            </a:r>
            <a:endParaRPr lang="en-US" sz="2800" b="1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114800"/>
            <a:ext cx="4495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</a:t>
            </a:r>
            <a:r>
              <a:rPr lang="en-US" sz="2800" dirty="0" err="1" smtClean="0">
                <a:sym typeface="Symbol" pitchFamily="18" charset="2"/>
              </a:rPr>
              <a:t>Ptosis</a:t>
            </a:r>
            <a:r>
              <a:rPr lang="en-US" sz="2800" dirty="0" smtClean="0">
                <a:sym typeface="Symbol" pitchFamily="18" charset="2"/>
              </a:rPr>
              <a:t>, </a:t>
            </a:r>
            <a:r>
              <a:rPr lang="en-US" sz="2800" dirty="0" err="1" smtClean="0">
                <a:sym typeface="Symbol" pitchFamily="18" charset="2"/>
              </a:rPr>
              <a:t>diplopia</a:t>
            </a:r>
            <a:r>
              <a:rPr lang="en-US" sz="2800" dirty="0" smtClean="0">
                <a:sym typeface="Symbol" pitchFamily="18" charset="2"/>
              </a:rPr>
              <a:t>, difficulty of speaking &amp; swallowing.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514600"/>
            <a:ext cx="44958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Weakness ,fatigue affecting muscles of hand ,head, neck , extremities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14600"/>
            <a:ext cx="350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5257800"/>
            <a:ext cx="7772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a patient improves with a dose of </a:t>
            </a:r>
            <a:r>
              <a:rPr lang="en-US" sz="2800" dirty="0" err="1" smtClean="0"/>
              <a:t>edrophonium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an increase  in cholinesterase inhibitor is indicated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657600"/>
            <a:ext cx="8686800" cy="12557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smtClean="0"/>
              <a:t>In case of excessive amount of cholinesterase inhibitor, a patient becomes weak because of </a:t>
            </a:r>
            <a:r>
              <a:rPr lang="en-US" sz="2800" b="1" dirty="0" smtClean="0">
                <a:solidFill>
                  <a:srgbClr val="008000"/>
                </a:solidFill>
              </a:rPr>
              <a:t>depolarization block</a:t>
            </a:r>
            <a:r>
              <a:rPr lang="en-US" sz="2800" dirty="0" smtClean="0"/>
              <a:t> + </a:t>
            </a:r>
            <a:r>
              <a:rPr lang="en-US" sz="2800" dirty="0" err="1" smtClean="0"/>
              <a:t>symtoms</a:t>
            </a:r>
            <a:r>
              <a:rPr lang="en-US" sz="2800" dirty="0" smtClean="0"/>
              <a:t> of </a:t>
            </a:r>
            <a:r>
              <a:rPr lang="en-US" sz="2800" dirty="0" err="1" smtClean="0"/>
              <a:t>muscarinic</a:t>
            </a:r>
            <a:r>
              <a:rPr lang="en-US" sz="2800" dirty="0" smtClean="0"/>
              <a:t> stimulation.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600200"/>
            <a:ext cx="83058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</a:rPr>
              <a:t>Edrophonium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 is used as(</a:t>
            </a:r>
            <a:r>
              <a:rPr lang="en-US" sz="2800" dirty="0" smtClean="0">
                <a:solidFill>
                  <a:srgbClr val="0070C0"/>
                </a:solidFill>
              </a:rPr>
              <a:t>1</a:t>
            </a:r>
            <a:r>
              <a:rPr lang="en-US" sz="2800" dirty="0" smtClean="0"/>
              <a:t>) </a:t>
            </a:r>
            <a:r>
              <a:rPr lang="en-US" sz="2800" b="1" dirty="0" smtClean="0">
                <a:solidFill>
                  <a:srgbClr val="990099"/>
                </a:solidFill>
              </a:rPr>
              <a:t>test for diagnosis</a:t>
            </a:r>
            <a:r>
              <a:rPr lang="en-US" sz="2800" dirty="0" smtClean="0"/>
              <a:t> . An improvement in muscle strength last for 5min is noted. It is also used(</a:t>
            </a:r>
            <a:r>
              <a:rPr lang="en-US" sz="28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/>
              <a:t>) to </a:t>
            </a:r>
            <a:r>
              <a:rPr lang="en-US" sz="2800" b="1" dirty="0" smtClean="0">
                <a:solidFill>
                  <a:srgbClr val="990099"/>
                </a:solidFill>
              </a:rPr>
              <a:t>assess the adequacy</a:t>
            </a:r>
            <a:r>
              <a:rPr lang="en-US" sz="2800" dirty="0" smtClean="0"/>
              <a:t> of treatment with the longer –acting cholinesterase inhibitors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57200"/>
            <a:ext cx="3429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Myasthenia gravis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4324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3048000"/>
            <a:ext cx="4343400" cy="8679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2800" dirty="0" smtClean="0"/>
              <a:t>Excess drug therapy </a:t>
            </a:r>
            <a:r>
              <a:rPr lang="en-US" sz="2800" b="1" dirty="0" smtClean="0">
                <a:solidFill>
                  <a:srgbClr val="FF0000"/>
                </a:solidFill>
              </a:rPr>
              <a:t>[cholinergic crisis]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343400"/>
            <a:ext cx="4419600" cy="24191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2800" dirty="0" smtClean="0"/>
              <a:t>Chronic long term therapy</a:t>
            </a:r>
            <a:r>
              <a:rPr lang="en-US" sz="2800" dirty="0" smtClean="0">
                <a:sym typeface="Symbol" pitchFamily="18" charset="2"/>
              </a:rPr>
              <a:t> </a:t>
            </a:r>
            <a:r>
              <a:rPr lang="en-US" sz="2800" b="1" dirty="0" err="1" smtClean="0">
                <a:solidFill>
                  <a:srgbClr val="FF0000"/>
                </a:solidFill>
                <a:sym typeface="Symbol" pitchFamily="18" charset="2"/>
              </a:rPr>
              <a:t>neostigmine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sym typeface="Symbol" pitchFamily="18" charset="2"/>
              </a:rPr>
              <a:t>pyridostigmine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sym typeface="Symbol" pitchFamily="18" charset="2"/>
              </a:rPr>
              <a:t>ambenonium</a:t>
            </a: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. </a:t>
            </a:r>
            <a:r>
              <a:rPr lang="en-US" sz="2800" dirty="0" err="1" smtClean="0">
                <a:sym typeface="Symbol" pitchFamily="18" charset="2"/>
              </a:rPr>
              <a:t>Muscarinic</a:t>
            </a:r>
            <a:r>
              <a:rPr lang="en-US" sz="2800" dirty="0" smtClean="0">
                <a:sym typeface="Symbol" pitchFamily="18" charset="2"/>
              </a:rPr>
              <a:t> side effects can be controlled by </a:t>
            </a:r>
            <a:r>
              <a:rPr lang="en-US" sz="2800" dirty="0" err="1" smtClean="0">
                <a:sym typeface="Symbol" pitchFamily="18" charset="2"/>
              </a:rPr>
              <a:t>antimuscarinics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447800"/>
            <a:ext cx="4343400" cy="12557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2800" dirty="0" smtClean="0"/>
              <a:t>Severe myasthenia </a:t>
            </a:r>
            <a:r>
              <a:rPr lang="en-US" sz="2800" b="1" dirty="0" smtClean="0">
                <a:solidFill>
                  <a:srgbClr val="FF0000"/>
                </a:solidFill>
              </a:rPr>
              <a:t>[myasthenia crisis</a:t>
            </a:r>
            <a:r>
              <a:rPr lang="en-US" sz="2800" dirty="0" smtClean="0"/>
              <a:t>], requires mechanical ventilation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57200"/>
            <a:ext cx="3429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Myasthenia gravis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6" name="Picture 2" descr="https://www.netterimages.com/images/vtn/000/000/057/57033-150x15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524000"/>
            <a:ext cx="3657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lgerian" pitchFamily="82" charset="0"/>
                <a:cs typeface="Times New Roman"/>
              </a:rPr>
              <a:t>Clinical Uses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lgerian" pitchFamily="82" charset="0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715000"/>
            <a:ext cx="853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sym typeface="Symbol" pitchFamily="18" charset="2"/>
              </a:rPr>
              <a:t>Physostigmin</a:t>
            </a:r>
            <a:r>
              <a:rPr lang="en-US" sz="2800" dirty="0" err="1" smtClean="0">
                <a:sym typeface="Symbol" pitchFamily="18" charset="2"/>
              </a:rPr>
              <a:t>e</a:t>
            </a:r>
            <a:r>
              <a:rPr lang="en-US" sz="2800" dirty="0" smtClean="0">
                <a:sym typeface="Symbol" pitchFamily="18" charset="2"/>
              </a:rPr>
              <a:t> is used because it crosses the BBB , reverses central &amp; peripheral signs.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648200"/>
            <a:ext cx="853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Blockade is competitive , overdose can be overcome by  amount of endogenous Ach.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505200"/>
            <a:ext cx="853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6-Antimuscarinic drug intoxication</a:t>
            </a:r>
            <a:r>
              <a:rPr lang="en-US" sz="2800" dirty="0" smtClean="0">
                <a:sym typeface="Symbol" pitchFamily="18" charset="2"/>
              </a:rPr>
              <a:t>:- atropine overdose is toxic in children  severe </a:t>
            </a:r>
            <a:r>
              <a:rPr lang="en-US" sz="2800" dirty="0" err="1" smtClean="0">
                <a:sym typeface="Symbol" pitchFamily="18" charset="2"/>
              </a:rPr>
              <a:t>muscarinic</a:t>
            </a:r>
            <a:r>
              <a:rPr lang="en-US" sz="2800" dirty="0" smtClean="0">
                <a:sym typeface="Symbol" pitchFamily="18" charset="2"/>
              </a:rPr>
              <a:t> block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133600"/>
            <a:ext cx="8610600" cy="12557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b="1" dirty="0" smtClean="0">
                <a:solidFill>
                  <a:srgbClr val="FF0000"/>
                </a:solidFill>
              </a:rPr>
              <a:t>5-Heart:-</a:t>
            </a:r>
            <a:r>
              <a:rPr lang="en-US" sz="2800" dirty="0" smtClean="0"/>
              <a:t> for treatment of </a:t>
            </a:r>
            <a:r>
              <a:rPr lang="en-US" sz="2800" dirty="0" err="1" smtClean="0"/>
              <a:t>supraventricular</a:t>
            </a:r>
            <a:r>
              <a:rPr lang="en-US" sz="2800" dirty="0" smtClean="0"/>
              <a:t> tachycardia, </a:t>
            </a:r>
            <a:r>
              <a:rPr lang="en-US" sz="2800" b="1" dirty="0" err="1" smtClean="0">
                <a:solidFill>
                  <a:schemeClr val="accent2"/>
                </a:solidFill>
              </a:rPr>
              <a:t>edrophonium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potentates the effect of Ach at AV node </a:t>
            </a:r>
            <a:r>
              <a:rPr lang="en-US" sz="2800" dirty="0" smtClean="0">
                <a:sym typeface="Symbol" pitchFamily="18" charset="2"/>
              </a:rPr>
              <a:t>slow AV conduction &amp; ventricular rate.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990600"/>
            <a:ext cx="8534400" cy="12557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b="1" dirty="0" smtClean="0">
                <a:solidFill>
                  <a:srgbClr val="FF0000"/>
                </a:solidFill>
              </a:rPr>
              <a:t>4-To reverse pharmacological paralysis</a:t>
            </a:r>
            <a:r>
              <a:rPr lang="en-US" sz="2800" dirty="0" smtClean="0"/>
              <a:t> produced in case of </a:t>
            </a:r>
            <a:r>
              <a:rPr lang="en-US" sz="2800" b="1" dirty="0" err="1" smtClean="0">
                <a:solidFill>
                  <a:schemeClr val="accent2"/>
                </a:solidFill>
              </a:rPr>
              <a:t>anaesthetic</a:t>
            </a:r>
            <a:r>
              <a:rPr lang="en-US" sz="2800" b="1" dirty="0" smtClean="0">
                <a:solidFill>
                  <a:schemeClr val="accent2"/>
                </a:solidFill>
              </a:rPr>
              <a:t> adjunct (neostigmine versus </a:t>
            </a:r>
            <a:r>
              <a:rPr lang="en-US" sz="2800" b="1" dirty="0" smtClean="0">
                <a:solidFill>
                  <a:schemeClr val="accent2"/>
                </a:solidFill>
              </a:rPr>
              <a:t>D-</a:t>
            </a:r>
            <a:r>
              <a:rPr lang="en-US" sz="2800" b="1" dirty="0" err="1" smtClean="0">
                <a:solidFill>
                  <a:schemeClr val="accent2"/>
                </a:solidFill>
              </a:rPr>
              <a:t>Tubacurarine</a:t>
            </a:r>
            <a:r>
              <a:rPr lang="en-US" sz="2800" b="1" dirty="0" smtClean="0">
                <a:solidFill>
                  <a:schemeClr val="accent2"/>
                </a:solidFill>
              </a:rPr>
              <a:t>)</a:t>
            </a:r>
            <a:r>
              <a:rPr lang="en-US" sz="2800" dirty="0" smtClean="0">
                <a:solidFill>
                  <a:schemeClr val="accent2"/>
                </a:solidFill>
              </a:rPr>
              <a:t>.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057400"/>
            <a:ext cx="472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90600"/>
            <a:ext cx="3352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145E9"/>
                </a:solidFill>
              </a:rPr>
              <a:t>Alzheimer’s Disease</a:t>
            </a:r>
            <a:endParaRPr lang="en-US" sz="2800" b="1" dirty="0">
              <a:solidFill>
                <a:srgbClr val="4145E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910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Donepezil</a:t>
            </a:r>
            <a:r>
              <a:rPr lang="en-US" sz="2800" dirty="0" smtClean="0"/>
              <a:t>, is not </a:t>
            </a:r>
            <a:r>
              <a:rPr lang="en-US" sz="2800" dirty="0" err="1" smtClean="0"/>
              <a:t>hepatotoxic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4724400" cy="113505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Characterized by loss of cholinergic neurons in the basal forebrain nuclei.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2286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4145E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lgerian" pitchFamily="82" charset="0"/>
                <a:cs typeface="Times New Roman"/>
              </a:rPr>
              <a:t>Clinical Uses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4145E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lgerian" pitchFamily="82" charset="0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096000"/>
            <a:ext cx="2438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Taken orally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53000"/>
            <a:ext cx="3733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for treatment of dementia of AD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143000"/>
            <a:ext cx="25241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http://lindau-nobel.org/wp-content/uploads/2015/06/PET_scan-normal_brain-alzheimers_disease_brai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876800"/>
            <a:ext cx="3733800" cy="1905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3200400"/>
            <a:ext cx="4724400" cy="79034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Thus cholinesterase inhibitors are used to treat AD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810000"/>
            <a:ext cx="49530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pitchFamily="18" charset="2"/>
              </a:rPr>
              <a:t>Dominant initial signs of </a:t>
            </a:r>
            <a:r>
              <a:rPr lang="en-US" sz="2400" dirty="0" err="1" smtClean="0">
                <a:sym typeface="Symbol" pitchFamily="18" charset="2"/>
              </a:rPr>
              <a:t>muscarinic</a:t>
            </a:r>
            <a:r>
              <a:rPr lang="en-US" sz="2400" dirty="0" smtClean="0">
                <a:sym typeface="Symbol" pitchFamily="18" charset="2"/>
              </a:rPr>
              <a:t> excess, </a:t>
            </a:r>
            <a:r>
              <a:rPr lang="en-US" sz="2400" dirty="0" err="1" smtClean="0">
                <a:sym typeface="Symbol" pitchFamily="18" charset="2"/>
              </a:rPr>
              <a:t>miosis</a:t>
            </a:r>
            <a:r>
              <a:rPr lang="en-US" sz="2400" dirty="0" smtClean="0">
                <a:sym typeface="Symbol" pitchFamily="18" charset="2"/>
              </a:rPr>
              <a:t>, salivation, sweating , bronchial constriction, V,D,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514600"/>
            <a:ext cx="4724400" cy="7571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2400" dirty="0" smtClean="0">
                <a:sym typeface="Symbol" pitchFamily="18" charset="2"/>
              </a:rPr>
              <a:t>Organophosphates are used as pesticides ,veterinary </a:t>
            </a:r>
            <a:r>
              <a:rPr lang="en-US" sz="2400" dirty="0" err="1" smtClean="0">
                <a:sym typeface="Symbol" pitchFamily="18" charset="2"/>
              </a:rPr>
              <a:t>vermifuge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371600"/>
            <a:ext cx="4724400" cy="4801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C- Cholinesterase inhibitors:-</a:t>
            </a:r>
            <a:endParaRPr lang="en-US" sz="28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048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ii-</a:t>
            </a:r>
            <a:r>
              <a:rPr lang="en-US" sz="2800" b="1" dirty="0" smtClean="0">
                <a:solidFill>
                  <a:srgbClr val="FF0000"/>
                </a:solidFill>
              </a:rPr>
              <a:t>Chronic nicotinic toxicity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791200"/>
            <a:ext cx="53340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 pitchFamily="18" charset="2"/>
              </a:rPr>
              <a:t>CNS involvement follows accompanied by peripheral nicotinic effects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5029200"/>
            <a:ext cx="6477000" cy="8679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b="1" dirty="0" err="1" smtClean="0">
                <a:solidFill>
                  <a:schemeClr val="accent2"/>
                </a:solidFill>
              </a:rPr>
              <a:t>Parenteral</a:t>
            </a:r>
            <a:r>
              <a:rPr lang="en-US" sz="2800" b="1" dirty="0" smtClean="0">
                <a:solidFill>
                  <a:schemeClr val="accent2"/>
                </a:solidFill>
              </a:rPr>
              <a:t> atropine</a:t>
            </a:r>
            <a:r>
              <a:rPr lang="en-US" sz="2800" dirty="0" smtClean="0"/>
              <a:t> in large doses. </a:t>
            </a:r>
            <a:r>
              <a:rPr lang="en-US" sz="2800" b="1" dirty="0" err="1" smtClean="0">
                <a:solidFill>
                  <a:schemeClr val="accent2"/>
                </a:solidFill>
              </a:rPr>
              <a:t>Pralidoxime</a:t>
            </a:r>
            <a:r>
              <a:rPr lang="en-US" sz="2800" b="1" dirty="0" smtClean="0">
                <a:solidFill>
                  <a:schemeClr val="accent2"/>
                </a:solidFill>
              </a:rPr>
              <a:t>[PAM][</a:t>
            </a:r>
            <a:r>
              <a:rPr lang="en-US" sz="2800" b="1" dirty="0" err="1" smtClean="0">
                <a:solidFill>
                  <a:schemeClr val="accent2"/>
                </a:solidFill>
              </a:rPr>
              <a:t>oxime</a:t>
            </a:r>
            <a:r>
              <a:rPr lang="en-US" sz="2800" b="1" dirty="0" smtClean="0">
                <a:solidFill>
                  <a:schemeClr val="accent2"/>
                </a:solidFill>
              </a:rPr>
              <a:t>]</a:t>
            </a:r>
            <a:r>
              <a:rPr lang="en-US" sz="2800" dirty="0" smtClean="0"/>
              <a:t> often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352800"/>
            <a:ext cx="6705600" cy="8679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</a:pPr>
            <a:r>
              <a:rPr lang="en-US" sz="2800" dirty="0" smtClean="0"/>
              <a:t>2-</a:t>
            </a:r>
            <a:r>
              <a:rPr lang="en-US" sz="2800" b="1" dirty="0" smtClean="0">
                <a:solidFill>
                  <a:srgbClr val="990099"/>
                </a:solidFill>
              </a:rPr>
              <a:t>Decontamination</a:t>
            </a:r>
            <a:r>
              <a:rPr lang="en-US" sz="2800" dirty="0" smtClean="0"/>
              <a:t> to prevent further absorption, removal of cloth, washing of skin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65532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1- </a:t>
            </a:r>
            <a:r>
              <a:rPr lang="en-US" sz="2800" b="1" dirty="0" smtClean="0">
                <a:solidFill>
                  <a:srgbClr val="990099"/>
                </a:solidFill>
              </a:rPr>
              <a:t>Maintenance of vital signs</a:t>
            </a:r>
            <a:r>
              <a:rPr lang="en-US" sz="2800" dirty="0" smtClean="0"/>
              <a:t> , respiration may be impaired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609600"/>
            <a:ext cx="59436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Therapy of </a:t>
            </a:r>
            <a:r>
              <a:rPr lang="en-US" sz="3200" b="1" dirty="0" err="1" smtClean="0">
                <a:solidFill>
                  <a:schemeClr val="accent2"/>
                </a:solidFill>
              </a:rPr>
              <a:t>cholinesterse</a:t>
            </a:r>
            <a:r>
              <a:rPr lang="en-US" sz="3200" b="1" dirty="0" smtClean="0">
                <a:solidFill>
                  <a:schemeClr val="accent2"/>
                </a:solidFill>
              </a:rPr>
              <a:t> toxicity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001000" cy="9787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4145E9"/>
                </a:solidFill>
                <a:latin typeface="Algerian" pitchFamily="82" charset="0"/>
                <a:sym typeface="Symbol1" pitchFamily="2" charset="2"/>
              </a:rPr>
              <a:t>Indirectly –acting </a:t>
            </a:r>
            <a:r>
              <a:rPr lang="en-US" sz="3200" dirty="0" err="1" smtClean="0">
                <a:solidFill>
                  <a:srgbClr val="4145E9"/>
                </a:solidFill>
                <a:latin typeface="Algerian" pitchFamily="82" charset="0"/>
                <a:sym typeface="Symbol1" pitchFamily="2" charset="2"/>
              </a:rPr>
              <a:t>cholinoceptor</a:t>
            </a:r>
            <a:r>
              <a:rPr lang="en-US" sz="3200" dirty="0" smtClean="0">
                <a:solidFill>
                  <a:srgbClr val="4145E9"/>
                </a:solidFill>
                <a:latin typeface="Algerian" pitchFamily="82" charset="0"/>
                <a:sym typeface="Symbol1" pitchFamily="2" charset="2"/>
              </a:rPr>
              <a:t> stimulants:-</a:t>
            </a:r>
            <a:endParaRPr lang="en-US" sz="3200" dirty="0">
              <a:solidFill>
                <a:srgbClr val="4145E9"/>
              </a:solidFill>
              <a:latin typeface="Algerian" pitchFamily="82" charset="0"/>
              <a:sym typeface="Symbol1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114800"/>
            <a:ext cx="2362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990099"/>
                </a:solidFill>
                <a:sym typeface="Symbol1" pitchFamily="2" charset="2"/>
              </a:rPr>
              <a:t>physostigmine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038600"/>
            <a:ext cx="4953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1" pitchFamily="2" charset="2"/>
              </a:rPr>
              <a:t>tertiary </a:t>
            </a:r>
            <a:r>
              <a:rPr lang="en-US" sz="2800" dirty="0" smtClean="0">
                <a:sym typeface="Symbol1" pitchFamily="2" charset="2"/>
              </a:rPr>
              <a:t>amine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124200"/>
            <a:ext cx="2286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990099"/>
                </a:solidFill>
                <a:sym typeface="Symbol1" pitchFamily="2" charset="2"/>
              </a:rPr>
              <a:t>neostigmine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020080"/>
            <a:ext cx="5334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sym typeface="Symbol1" pitchFamily="2" charset="2"/>
              </a:rPr>
              <a:t>quaternary </a:t>
            </a:r>
            <a:r>
              <a:rPr lang="en-US" sz="2800" b="1" dirty="0" smtClean="0">
                <a:solidFill>
                  <a:schemeClr val="accent2"/>
                </a:solidFill>
                <a:sym typeface="Symbol1" pitchFamily="2" charset="2"/>
              </a:rPr>
              <a:t>amine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905000"/>
            <a:ext cx="2590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990099"/>
                </a:solidFill>
                <a:sym typeface="Symbol1" pitchFamily="2" charset="2"/>
              </a:rPr>
              <a:t>edrophonium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752600"/>
            <a:ext cx="4800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sym typeface="Symbol1" pitchFamily="2" charset="2"/>
              </a:rPr>
              <a:t>1. quaternary </a:t>
            </a:r>
            <a:r>
              <a:rPr lang="en-US" sz="2800" b="1" dirty="0" smtClean="0">
                <a:solidFill>
                  <a:schemeClr val="accent2"/>
                </a:solidFill>
                <a:sym typeface="Symbol1" pitchFamily="2" charset="2"/>
              </a:rPr>
              <a:t>ammonium groups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181600"/>
            <a:ext cx="4724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1" pitchFamily="2" charset="2"/>
              </a:rPr>
              <a:t>Most of the organophosphates are  highly lipid soluble except </a:t>
            </a:r>
            <a:r>
              <a:rPr lang="en-US" sz="2800" b="1" dirty="0" err="1" smtClean="0">
                <a:solidFill>
                  <a:schemeClr val="accent2"/>
                </a:solidFill>
                <a:sym typeface="Symbol1" pitchFamily="2" charset="2"/>
              </a:rPr>
              <a:t>ecothiopate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334000"/>
            <a:ext cx="3886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1" pitchFamily="2" charset="2"/>
              </a:rPr>
              <a:t>3-Organophosphates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562600"/>
            <a:ext cx="5562600" cy="56015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marL="825500" lvl="1" indent="-533400">
              <a:lnSpc>
                <a:spcPct val="95000"/>
              </a:lnSpc>
              <a:spcBef>
                <a:spcPct val="0"/>
              </a:spcBef>
              <a:buSzPct val="75000"/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Intestinal obstruction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724400"/>
            <a:ext cx="4724400" cy="56015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marL="825500" lvl="1" indent="-533400">
              <a:lnSpc>
                <a:spcPct val="95000"/>
              </a:lnSpc>
              <a:spcBef>
                <a:spcPct val="0"/>
              </a:spcBef>
              <a:buSzPct val="75000"/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Urinary incontinence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962400"/>
            <a:ext cx="4724400" cy="56015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marL="825500" lvl="1" indent="-533400">
              <a:lnSpc>
                <a:spcPct val="95000"/>
              </a:lnSpc>
              <a:spcBef>
                <a:spcPct val="0"/>
              </a:spcBef>
              <a:buSzPct val="75000"/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Angina pectoris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124200"/>
            <a:ext cx="4724400" cy="56015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marL="825500" lvl="1" indent="-533400">
              <a:lnSpc>
                <a:spcPct val="95000"/>
              </a:lnSpc>
              <a:spcBef>
                <a:spcPct val="0"/>
              </a:spcBef>
              <a:buSzPct val="75000"/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Peptic ulcer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286000"/>
            <a:ext cx="4724400" cy="56015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marL="825500" lvl="1" indent="-533400">
              <a:lnSpc>
                <a:spcPct val="95000"/>
              </a:lnSpc>
              <a:spcBef>
                <a:spcPct val="0"/>
              </a:spcBef>
              <a:buSzPct val="75000"/>
              <a:buFont typeface="Wingdings" pitchFamily="2" charset="2"/>
              <a:buChar char="Ø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Bronchial asthma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5334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145E9"/>
                </a:solidFill>
              </a:rPr>
              <a:t>Contraindications</a:t>
            </a:r>
            <a:endParaRPr lang="en-US" sz="3200" b="1" dirty="0">
              <a:solidFill>
                <a:srgbClr val="4145E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23850" y="109538"/>
            <a:ext cx="8208963" cy="576262"/>
          </a:xfrm>
          <a:prstGeom prst="rect">
            <a:avLst/>
          </a:prstGeom>
          <a:solidFill>
            <a:srgbClr val="008000"/>
          </a:soli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Muscarinic actions</a:t>
            </a:r>
          </a:p>
        </p:txBody>
      </p:sp>
      <p:graphicFrame>
        <p:nvGraphicFramePr>
          <p:cNvPr id="24613" name="Group 37"/>
          <p:cNvGraphicFramePr>
            <a:graphicFrameLocks noGrp="1"/>
          </p:cNvGraphicFramePr>
          <p:nvPr>
            <p:ph sz="half" idx="4294967295"/>
          </p:nvPr>
        </p:nvGraphicFramePr>
        <p:xfrm>
          <a:off x="250825" y="785813"/>
          <a:ext cx="8713788" cy="5810696"/>
        </p:xfrm>
        <a:graphic>
          <a:graphicData uri="http://schemas.openxmlformats.org/drawingml/2006/table">
            <a:tbl>
              <a:tblPr rtl="1"/>
              <a:tblGrid>
                <a:gridCol w="683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26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Cholinergic actions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Organs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circular muscle of iris (miosis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)(M3)</a:t>
                      </a: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ciliary muscles for near vision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(M3)</a:t>
                      </a: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Decrease in intraocular pressure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Eye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bradycardia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(   heart rate )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(M2)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Release of NO (EDRF)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Heart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endothelium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Constriction of bronchial smooth muscles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bronchial secretion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Increased motility (peristalsis)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Increased secretion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Relaxation of sphincter 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Contraction of muscles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Relaxation of sphincter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Urinary bladder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Increase of sweat, saliva, lacrimal, bronchial, intestinal secretions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M3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Exocrine glands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3962400" y="2209800"/>
            <a:ext cx="0" cy="381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09600" y="152400"/>
            <a:ext cx="8001000" cy="6096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US" sz="3200" b="1">
                <a:latin typeface="Times New Roman" pitchFamily="18" charset="0"/>
                <a:cs typeface="Times New Roman" pitchFamily="18" charset="0"/>
              </a:rPr>
              <a:t>Carbamate esters</a:t>
            </a:r>
          </a:p>
        </p:txBody>
      </p:sp>
      <p:graphicFrame>
        <p:nvGraphicFramePr>
          <p:cNvPr id="27688" name="Group 40"/>
          <p:cNvGraphicFramePr>
            <a:graphicFrameLocks noGrp="1"/>
          </p:cNvGraphicFramePr>
          <p:nvPr/>
        </p:nvGraphicFramePr>
        <p:xfrm>
          <a:off x="152400" y="989013"/>
          <a:ext cx="8839200" cy="5472748"/>
        </p:xfrm>
        <a:graphic>
          <a:graphicData uri="http://schemas.openxmlformats.org/drawingml/2006/table">
            <a:tbl>
              <a:tblPr rtl="1"/>
              <a:tblGrid>
                <a:gridCol w="3425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Kinetics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Myasthenia gravis treatment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Paralytic ileus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Urinary retention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Curare toxicity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0.5-6 hr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&amp; 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M,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Neostigmine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Glaucoma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atropine 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0.5-2hr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Lipid soluble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muscarinic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M, N, CNS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Physostigmine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Myasthenia gravis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treatment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&amp; 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M,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Pyridostigmine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Myasthenia gravis treatment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Nicotinic &amp; muscarinic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M, 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3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Ambenonium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09600" y="0"/>
            <a:ext cx="7958138" cy="6096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US" sz="3200" b="1">
                <a:latin typeface="Times New Roman" pitchFamily="18" charset="0"/>
                <a:cs typeface="Times New Roman" pitchFamily="18" charset="0"/>
              </a:rPr>
              <a:t>Indirect Cholinomimetic</a:t>
            </a:r>
          </a:p>
        </p:txBody>
      </p:sp>
      <p:graphicFrame>
        <p:nvGraphicFramePr>
          <p:cNvPr id="139334" name="Group 70"/>
          <p:cNvGraphicFramePr>
            <a:graphicFrameLocks noGrp="1"/>
          </p:cNvGraphicFramePr>
          <p:nvPr/>
        </p:nvGraphicFramePr>
        <p:xfrm>
          <a:off x="152400" y="685800"/>
          <a:ext cx="8915400" cy="6096000"/>
        </p:xfrm>
        <a:graphic>
          <a:graphicData uri="http://schemas.openxmlformats.org/drawingml/2006/table">
            <a:tbl>
              <a:tblPr rtl="1"/>
              <a:tblGrid>
                <a:gridCol w="3817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Diagnosis of Myasthenia gravis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Very Short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5-15 min, Polar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Edrophonium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Myasthenia gravis treatment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Paralytic ileus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Urinary retention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curare   toxicity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Short   0.5-2hr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Neostigmine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Glaucoma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atropine toxicity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Short 0.5-2hr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Lipid soluble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Physostigmine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M,N, CNS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Myasthenia gravis treatment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Short    3-6, polar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Ambenonium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Pyridostigmine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Glaucoma.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Long  100hr, polar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Ecothiophate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 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dementia of Alzheimer’s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   disease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Donepezil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M, 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048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24001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</a:t>
            </a:r>
            <a:r>
              <a:rPr lang="en-US" sz="2800" b="1" dirty="0" err="1" smtClean="0">
                <a:solidFill>
                  <a:schemeClr val="accent2"/>
                </a:solidFill>
                <a:sym typeface="Symbol" pitchFamily="18" charset="2"/>
              </a:rPr>
              <a:t>Aetylcholinesterase</a:t>
            </a:r>
            <a:r>
              <a:rPr lang="en-US" sz="2800" dirty="0" smtClean="0">
                <a:sym typeface="Symbol" pitchFamily="18" charset="2"/>
              </a:rPr>
              <a:t>level of endogenous Ach.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27826"/>
            <a:ext cx="320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833688"/>
            <a:ext cx="21812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55626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Form covalent bond, more resistant to hydrolysis’ 0.5-6hr’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191000"/>
            <a:ext cx="2971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Carbamate</a:t>
            </a:r>
            <a:r>
              <a:rPr lang="en-US" sz="2800" dirty="0" smtClean="0">
                <a:solidFill>
                  <a:schemeClr val="accent2"/>
                </a:solidFill>
              </a:rPr>
              <a:t> esters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828800"/>
            <a:ext cx="54864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Bind reversibly by electrostatic forces to the active site, preventing access of Ach , enzyme-inhibitor complex is short lived’2-10min’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133600"/>
            <a:ext cx="22860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</a:rPr>
              <a:t>Edrophonium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41910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Physostigmine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4145E9"/>
                </a:solidFill>
              </a:rPr>
              <a:t>non-polar</a:t>
            </a:r>
            <a:r>
              <a:rPr lang="en-US" sz="2800" b="1" dirty="0" smtClean="0">
                <a:solidFill>
                  <a:srgbClr val="FF0000"/>
                </a:solidFill>
              </a:rPr>
              <a:t>), </a:t>
            </a:r>
            <a:r>
              <a:rPr lang="en-US" sz="2800" b="1" dirty="0" err="1" smtClean="0">
                <a:solidFill>
                  <a:srgbClr val="FF0000"/>
                </a:solidFill>
              </a:rPr>
              <a:t>neostigmine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pyridostigmine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3810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4800600"/>
            <a:ext cx="4724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b="1" dirty="0" err="1" smtClean="0">
                <a:solidFill>
                  <a:schemeClr val="accent2"/>
                </a:solidFill>
              </a:rPr>
              <a:t>Pralidoxime</a:t>
            </a:r>
            <a:r>
              <a:rPr lang="en-US" sz="2800" b="1" dirty="0" smtClean="0">
                <a:solidFill>
                  <a:schemeClr val="accent2"/>
                </a:solidFill>
              </a:rPr>
              <a:t> is </a:t>
            </a:r>
            <a:r>
              <a:rPr lang="en-US" sz="2800" dirty="0" smtClean="0"/>
              <a:t>used as cholinesterase </a:t>
            </a:r>
            <a:r>
              <a:rPr lang="en-US" sz="2800" b="1" dirty="0" smtClean="0">
                <a:solidFill>
                  <a:srgbClr val="FF0000"/>
                </a:solidFill>
              </a:rPr>
              <a:t>regenerator</a:t>
            </a:r>
            <a:r>
              <a:rPr lang="en-US" sz="2800" dirty="0" smtClean="0"/>
              <a:t> for organic phosphate poisoning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00400"/>
            <a:ext cx="4724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Due to the long duration they are called </a:t>
            </a:r>
            <a:r>
              <a:rPr lang="en-US" sz="2800" b="1" dirty="0" smtClean="0">
                <a:solidFill>
                  <a:srgbClr val="990099"/>
                </a:solidFill>
              </a:rPr>
              <a:t>irreversible inhibitors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905000"/>
            <a:ext cx="6324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Phosphorylate</a:t>
            </a:r>
            <a:r>
              <a:rPr lang="en-US" sz="2800" dirty="0" smtClean="0"/>
              <a:t> enzyme ,hydrolysis very slow </a:t>
            </a:r>
            <a:r>
              <a:rPr lang="en-US" sz="2800" b="1" dirty="0" smtClean="0">
                <a:solidFill>
                  <a:srgbClr val="990099"/>
                </a:solidFill>
              </a:rPr>
              <a:t>‘hundreds of hours’</a:t>
            </a:r>
            <a:r>
              <a:rPr lang="en-US" sz="2800" dirty="0" smtClean="0"/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0668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Organophosphates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228600"/>
            <a:ext cx="4724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Mechanism of action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71600"/>
            <a:ext cx="6705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Absorption of quaternary ammonium salts is poor (ionized)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867400"/>
            <a:ext cx="83058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Organophosphates</a:t>
            </a:r>
            <a:r>
              <a:rPr lang="en-US" sz="2400" dirty="0" smtClean="0"/>
              <a:t> , well absorbed from the skin , lung, gut &amp; conjunctiva except </a:t>
            </a:r>
            <a:r>
              <a:rPr lang="en-US" sz="2400" dirty="0" err="1" smtClean="0"/>
              <a:t>ecothiopate</a:t>
            </a:r>
            <a:r>
              <a:rPr lang="en-US" sz="2400" dirty="0" smtClean="0"/>
              <a:t>, (less stable in aqueous solution)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648200"/>
            <a:ext cx="79248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</a:rPr>
              <a:t>Carbamates</a:t>
            </a:r>
            <a:r>
              <a:rPr lang="en-US" sz="2800" dirty="0" smtClean="0"/>
              <a:t> are relatively stable in aqueous solution, but can be metabolized by </a:t>
            </a:r>
            <a:r>
              <a:rPr lang="en-US" sz="2800" dirty="0" err="1" smtClean="0"/>
              <a:t>esterases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429000"/>
            <a:ext cx="76200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</a:rPr>
              <a:t>Physostigmine</a:t>
            </a:r>
            <a:r>
              <a:rPr lang="en-US" sz="2800" dirty="0" smtClean="0"/>
              <a:t> well absorbed can be used topically in the eye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590800"/>
            <a:ext cx="6781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Distribution in the CNS is negligible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152400"/>
            <a:ext cx="42672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145E9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4145E9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810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latin typeface="Algerian" pitchFamily="82" charset="0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15000"/>
            <a:ext cx="6629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Concentration generalized </a:t>
            </a:r>
            <a:r>
              <a:rPr lang="en-US" sz="2800" dirty="0" smtClean="0">
                <a:solidFill>
                  <a:schemeClr val="accent2"/>
                </a:solidFill>
                <a:sym typeface="Symbol" pitchFamily="18" charset="2"/>
              </a:rPr>
              <a:t>convulsions</a:t>
            </a:r>
            <a:r>
              <a:rPr lang="en-US" sz="2800" dirty="0" smtClean="0">
                <a:sym typeface="Symbol" pitchFamily="18" charset="2"/>
              </a:rPr>
              <a:t> followed by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coma </a:t>
            </a:r>
            <a:r>
              <a:rPr lang="en-US" sz="2800" dirty="0" smtClean="0">
                <a:sym typeface="Symbol" pitchFamily="18" charset="2"/>
              </a:rPr>
              <a:t>&amp; respiratory arrest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429000"/>
            <a:ext cx="47244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low concentration:- The high lipid-soluble inhibitors cause diffuse activation of</a:t>
            </a:r>
            <a:r>
              <a:rPr lang="en-US" sz="2800" b="1" dirty="0" smtClean="0">
                <a:solidFill>
                  <a:schemeClr val="accent2"/>
                </a:solidFill>
              </a:rPr>
              <a:t> EEG</a:t>
            </a:r>
            <a:r>
              <a:rPr lang="en-US" sz="2800" dirty="0" smtClean="0">
                <a:sym typeface="Symbol" pitchFamily="18" charset="2"/>
              </a:rPr>
              <a:t> alerting response(</a:t>
            </a:r>
            <a:r>
              <a:rPr lang="en-US" sz="2800" dirty="0" smtClean="0">
                <a:latin typeface="Browallia New"/>
                <a:cs typeface="Browallia New"/>
                <a:sym typeface="Symbol" pitchFamily="18" charset="2"/>
              </a:rPr>
              <a:t>ß wave)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90800"/>
            <a:ext cx="12192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1-CNS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4724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Primary effect is to potentiate the action of </a:t>
            </a:r>
            <a:r>
              <a:rPr lang="en-US" sz="2800" b="1" dirty="0" smtClean="0">
                <a:solidFill>
                  <a:schemeClr val="accent2"/>
                </a:solidFill>
              </a:rPr>
              <a:t>endogenous Ach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4475" y="2133600"/>
            <a:ext cx="38195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286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latin typeface="Algerian" pitchFamily="82" charset="0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1447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2-CVS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886200"/>
            <a:ext cx="4572000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In the heart effects of </a:t>
            </a:r>
            <a:r>
              <a:rPr lang="en-US" sz="2800" b="1" dirty="0" smtClean="0">
                <a:solidFill>
                  <a:schemeClr val="accent2"/>
                </a:solidFill>
                <a:sym typeface="Symbol" pitchFamily="18" charset="2"/>
              </a:rPr>
              <a:t>parasympathetic</a:t>
            </a:r>
            <a:r>
              <a:rPr lang="en-US" sz="2800" dirty="0" smtClean="0">
                <a:sym typeface="Symbol" pitchFamily="18" charset="2"/>
              </a:rPr>
              <a:t> limb predominate, HR, conduction velocity through AV node, </a:t>
            </a:r>
            <a:r>
              <a:rPr lang="en-US" sz="2800" dirty="0" err="1" smtClean="0">
                <a:sym typeface="Symbol" pitchFamily="18" charset="2"/>
              </a:rPr>
              <a:t>atrial</a:t>
            </a:r>
            <a:r>
              <a:rPr lang="en-US" sz="2800" dirty="0" smtClean="0">
                <a:sym typeface="Symbol" pitchFamily="18" charset="2"/>
              </a:rPr>
              <a:t> contractility, CO. Modest change in Bp.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1828800"/>
            <a:ext cx="45720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Activation in both sympathetic &amp; </a:t>
            </a:r>
            <a:r>
              <a:rPr lang="en-US" sz="2800" dirty="0" err="1" smtClean="0">
                <a:sym typeface="Symbol" pitchFamily="18" charset="2"/>
              </a:rPr>
              <a:t>parassympathetic</a:t>
            </a:r>
            <a:r>
              <a:rPr lang="en-US" sz="2800" dirty="0" smtClean="0">
                <a:sym typeface="Symbol" pitchFamily="18" charset="2"/>
              </a:rPr>
              <a:t> ganglia &amp; </a:t>
            </a:r>
            <a:r>
              <a:rPr lang="en-US" sz="2800" dirty="0" err="1" smtClean="0">
                <a:sym typeface="Symbol" pitchFamily="18" charset="2"/>
              </a:rPr>
              <a:t>neuroeffector</a:t>
            </a:r>
            <a:r>
              <a:rPr lang="en-US" sz="2800" dirty="0" smtClean="0">
                <a:sym typeface="Symbol" pitchFamily="18" charset="2"/>
              </a:rPr>
              <a:t> junction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33400"/>
            <a:ext cx="6096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kern="10" dirty="0" err="1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Pharmacodynamic</a:t>
            </a:r>
            <a:r>
              <a:rPr lang="en-US" sz="3200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lgerian" pitchFamily="82" charset="0"/>
                <a:cs typeface="Times New Roman"/>
              </a:rPr>
              <a:t> effects</a:t>
            </a:r>
            <a:endParaRPr lang="en-US" sz="3200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80"/>
              </a:solidFill>
              <a:latin typeface="Algerian" pitchFamily="82" charset="0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5715000"/>
            <a:ext cx="28956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Release of </a:t>
            </a:r>
            <a:r>
              <a:rPr lang="en-US" sz="2800" dirty="0" err="1" smtClean="0">
                <a:solidFill>
                  <a:srgbClr val="4145E9"/>
                </a:solidFill>
              </a:rPr>
              <a:t>catecholamines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15000"/>
            <a:ext cx="2057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4145E9"/>
                </a:solidFill>
              </a:rPr>
              <a:t>Adrenal medulla</a:t>
            </a:r>
            <a:endParaRPr lang="en-US" sz="2800" dirty="0">
              <a:solidFill>
                <a:srgbClr val="4145E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733800"/>
            <a:ext cx="5105400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High concentration </a:t>
            </a:r>
            <a:r>
              <a:rPr lang="en-US" sz="2800" dirty="0" smtClean="0">
                <a:solidFill>
                  <a:schemeClr val="accent2"/>
                </a:solidFill>
                <a:sym typeface="Symbol" pitchFamily="18" charset="2"/>
              </a:rPr>
              <a:t>fibrillation</a:t>
            </a:r>
            <a:r>
              <a:rPr lang="en-US" sz="2800" dirty="0" smtClean="0">
                <a:sym typeface="Symbol" pitchFamily="18" charset="2"/>
              </a:rPr>
              <a:t> of muscle fibers, membrane depolarization becomes sustained  </a:t>
            </a:r>
            <a:r>
              <a:rPr lang="en-US" sz="2800" dirty="0" smtClean="0">
                <a:solidFill>
                  <a:schemeClr val="accent2"/>
                </a:solidFill>
                <a:sym typeface="Symbol" pitchFamily="18" charset="2"/>
              </a:rPr>
              <a:t>depolarization block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09800"/>
            <a:ext cx="47244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Low concentration</a:t>
            </a:r>
            <a:r>
              <a:rPr lang="en-US" sz="2800" dirty="0" smtClean="0">
                <a:sym typeface="Symbol" pitchFamily="18" charset="2"/>
              </a:rPr>
              <a:t> </a:t>
            </a:r>
            <a:r>
              <a:rPr lang="en-US" sz="2800" dirty="0" smtClean="0"/>
              <a:t> Intensify the effect of endogenous Ach </a:t>
            </a:r>
            <a:r>
              <a:rPr lang="en-US" sz="2800" dirty="0" smtClean="0">
                <a:sym typeface="Symbol" pitchFamily="18" charset="2"/>
              </a:rPr>
              <a:t> force of contraction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447800"/>
            <a:ext cx="4724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3-Neuromuscular junction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490913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86200"/>
            <a:ext cx="34194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8974</TotalTime>
  <Words>1009</Words>
  <Application>Microsoft Office PowerPoint</Application>
  <PresentationFormat>On-screen Show (4:3)</PresentationFormat>
  <Paragraphs>199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Algerian</vt:lpstr>
      <vt:lpstr>Arial</vt:lpstr>
      <vt:lpstr>Arial Unicode MS</vt:lpstr>
      <vt:lpstr>Browallia New</vt:lpstr>
      <vt:lpstr>Calibri</vt:lpstr>
      <vt:lpstr>Symbol</vt:lpstr>
      <vt:lpstr>Symbol1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Ishfaq Ali Bukhari</cp:lastModifiedBy>
  <cp:revision>533</cp:revision>
  <dcterms:created xsi:type="dcterms:W3CDTF">2015-11-09T08:25:28Z</dcterms:created>
  <dcterms:modified xsi:type="dcterms:W3CDTF">2018-11-20T07:05:11Z</dcterms:modified>
</cp:coreProperties>
</file>