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23"/>
  </p:handoutMasterIdLst>
  <p:sldIdLst>
    <p:sldId id="432" r:id="rId2"/>
    <p:sldId id="431" r:id="rId3"/>
    <p:sldId id="437" r:id="rId4"/>
    <p:sldId id="441" r:id="rId5"/>
    <p:sldId id="412" r:id="rId6"/>
    <p:sldId id="442" r:id="rId7"/>
    <p:sldId id="372" r:id="rId8"/>
    <p:sldId id="440" r:id="rId9"/>
    <p:sldId id="428" r:id="rId10"/>
    <p:sldId id="419" r:id="rId11"/>
    <p:sldId id="375" r:id="rId12"/>
    <p:sldId id="376" r:id="rId13"/>
    <p:sldId id="420" r:id="rId14"/>
    <p:sldId id="410" r:id="rId15"/>
    <p:sldId id="422" r:id="rId16"/>
    <p:sldId id="423" r:id="rId17"/>
    <p:sldId id="447" r:id="rId18"/>
    <p:sldId id="379" r:id="rId19"/>
    <p:sldId id="380" r:id="rId20"/>
    <p:sldId id="430" r:id="rId21"/>
    <p:sldId id="44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44C1FE-79C0-4FCD-A808-2254CFC4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7EA9-011F-458D-B6D8-6295E2634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84147-9C99-45E9-9FC6-864C0333F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4D37-1265-4463-A2E8-00C8DCA19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1460-A457-4CBF-8F01-59E21C36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A6A0-621F-4838-8EDD-013E1F396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6C35-46D6-41F5-8890-A91AB18209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FC90-BE41-456F-BFEA-8E7B48A5F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7610-15E7-4974-830F-41594623E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76B5-6C33-481C-B009-9DAAE9B7A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0D352-2908-43A7-977F-E7E2354AA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DAB5-A8CF-42DF-835D-20FFDE3EFD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B1F8-26F5-4759-BEFD-43EA86F8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DBB0-A86D-45D8-9978-870623EF2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99A2B-C5F3-4DE0-8BAC-14BD96891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4495800" cy="1752600"/>
          </a:xfr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Motor Unit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3733800" cy="1066800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Salah Elmalik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MBBS, PhD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USER\Desktop\Pictures\New Pictur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304800"/>
            <a:ext cx="4343400" cy="586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Motor Unit 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6" descr="C:\Users\USER\Desktop\New Picture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838200"/>
            <a:ext cx="3348631" cy="5821363"/>
          </a:xfrm>
          <a:noFill/>
          <a:ln w="25400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5105400" cy="579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anose="030F0702030302020204" pitchFamily="66" charset="0"/>
                <a:cs typeface="+mj-cs"/>
              </a:rPr>
              <a:t>It is the </a:t>
            </a: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α-motor </a:t>
            </a:r>
            <a:r>
              <a:rPr lang="en-US" sz="2400" dirty="0">
                <a:latin typeface="Comic Sans MS" panose="030F0702030302020204" pitchFamily="66" charset="0"/>
                <a:cs typeface="+mj-cs"/>
              </a:rPr>
              <a:t>neuron in the anterior horn cell , AHC ) and all the muscle fibers it innervates (supplies)</a:t>
            </a:r>
            <a:r>
              <a:rPr lang="x-none" sz="2400" dirty="0">
                <a:latin typeface="Comic Sans MS" panose="030F0702030302020204" pitchFamily="66" charset="0"/>
                <a:cs typeface="+mj-cs"/>
              </a:rPr>
              <a:t> </a:t>
            </a:r>
            <a:endParaRPr lang="en-US" sz="2400" dirty="0" smtClean="0">
              <a:latin typeface="Comic Sans MS" panose="030F0702030302020204" pitchFamily="66" charset="0"/>
              <a:cs typeface="+mj-cs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All </a:t>
            </a:r>
            <a:r>
              <a:rPr lang="en-US" sz="2400" dirty="0">
                <a:latin typeface="Comic Sans MS" panose="030F0702030302020204" pitchFamily="66" charset="0"/>
                <a:cs typeface="+mj-cs"/>
              </a:rPr>
              <a:t>of these muscle  fibers will be of the same type (either fast twitch or slow twitch</a:t>
            </a: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)</a:t>
            </a:r>
            <a:endParaRPr lang="en-US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 </a:t>
            </a:r>
            <a:r>
              <a:rPr lang="en-US" sz="2400" dirty="0">
                <a:latin typeface="Comic Sans MS" panose="030F0702030302020204" pitchFamily="66" charset="0"/>
                <a:cs typeface="+mj-cs"/>
              </a:rPr>
              <a:t>Each muscles consist of a number of motor units.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anose="030F0702030302020204" pitchFamily="66" charset="0"/>
                <a:cs typeface="+mj-cs"/>
              </a:rPr>
              <a:t>When a motor neuron is activated, all of the muscle fibers innervated by the motor neuron are stimulated and </a:t>
            </a: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contract</a:t>
            </a: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Motor Unit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3838" cy="4759325"/>
          </a:xfrm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The number of muscle fibers in a motor unit (innervated by 1 motor neuron) varies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>
                <a:latin typeface="Comic Sans MS" panose="030F0702030302020204" pitchFamily="66" charset="0"/>
              </a:rPr>
              <a:t>Gastrocnemius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>
                <a:latin typeface="Comic Sans MS" panose="030F0702030302020204" pitchFamily="66" charset="0"/>
              </a:rPr>
              <a:t>2,000 muscle fibers per motor neuron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>
                <a:latin typeface="Comic Sans MS" panose="030F0702030302020204" pitchFamily="66" charset="0"/>
              </a:rPr>
              <a:t>Extraocular</a:t>
            </a:r>
            <a:r>
              <a:rPr lang="en-US" sz="2000" dirty="0" smtClean="0">
                <a:latin typeface="Comic Sans MS" panose="030F0702030302020204" pitchFamily="66" charset="0"/>
              </a:rPr>
              <a:t> muscles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>
                <a:latin typeface="Comic Sans MS" panose="030F0702030302020204" pitchFamily="66" charset="0"/>
              </a:rPr>
              <a:t>&lt; 10 muscle fibers per motor neuron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Ratio of muscle fibers to motor neurons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Affects the precision of movement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endParaRPr lang="en-US" sz="2400" dirty="0" smtClean="0">
              <a:cs typeface="+mn-cs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724400" y="5638800"/>
            <a:ext cx="4419600" cy="762000"/>
            <a:chOff x="2304" y="3552"/>
            <a:chExt cx="3456" cy="480"/>
          </a:xfrm>
        </p:grpSpPr>
        <p:sp>
          <p:nvSpPr>
            <p:cNvPr id="22588" name="Rectangle 5"/>
            <p:cNvSpPr>
              <a:spLocks noChangeArrowheads="1"/>
            </p:cNvSpPr>
            <p:nvPr/>
          </p:nvSpPr>
          <p:spPr bwMode="auto">
            <a:xfrm>
              <a:off x="2400" y="3648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Rectangle 6"/>
            <p:cNvSpPr>
              <a:spLocks noChangeArrowheads="1"/>
            </p:cNvSpPr>
            <p:nvPr/>
          </p:nvSpPr>
          <p:spPr bwMode="auto">
            <a:xfrm>
              <a:off x="2304" y="3744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Rectangle 7"/>
            <p:cNvSpPr>
              <a:spLocks noChangeArrowheads="1"/>
            </p:cNvSpPr>
            <p:nvPr/>
          </p:nvSpPr>
          <p:spPr bwMode="auto">
            <a:xfrm>
              <a:off x="2400" y="3840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Rectangle 8"/>
            <p:cNvSpPr>
              <a:spLocks noChangeArrowheads="1"/>
            </p:cNvSpPr>
            <p:nvPr/>
          </p:nvSpPr>
          <p:spPr bwMode="auto">
            <a:xfrm>
              <a:off x="2304" y="3936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Rectangle 9"/>
            <p:cNvSpPr>
              <a:spLocks noChangeArrowheads="1"/>
            </p:cNvSpPr>
            <p:nvPr/>
          </p:nvSpPr>
          <p:spPr bwMode="auto">
            <a:xfrm>
              <a:off x="2304" y="3552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4556125" y="111125"/>
            <a:ext cx="4283075" cy="6253163"/>
            <a:chOff x="2870" y="119"/>
            <a:chExt cx="2698" cy="3939"/>
          </a:xfrm>
        </p:grpSpPr>
        <p:grpSp>
          <p:nvGrpSpPr>
            <p:cNvPr id="22534" name="Group 11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22539" name="Group 12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22557" name="Group 13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2582" name="Group 14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85" name="Line 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6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7" name="Line 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8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8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58" name="Group 20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2255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6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9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0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1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2" name="Group 27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6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7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8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3" name="Group 31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3" name="Line 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4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5" name="Lin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64" name="Freeform 35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6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7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8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39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0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1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2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3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40" name="Oval 44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1" name="Group 45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22542" name="Line 46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543" name="Group 47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2254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2255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4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535" name="Rectangle 61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62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63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64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111125"/>
            <a:ext cx="4648200" cy="6594475"/>
            <a:chOff x="2832" y="70"/>
            <a:chExt cx="2928" cy="4154"/>
          </a:xfrm>
        </p:grpSpPr>
        <p:grpSp>
          <p:nvGrpSpPr>
            <p:cNvPr id="23619" name="Group 3"/>
            <p:cNvGrpSpPr>
              <a:grpSpLocks/>
            </p:cNvGrpSpPr>
            <p:nvPr/>
          </p:nvGrpSpPr>
          <p:grpSpPr bwMode="auto">
            <a:xfrm>
              <a:off x="2832" y="2784"/>
              <a:ext cx="2928" cy="1440"/>
              <a:chOff x="2304" y="2784"/>
              <a:chExt cx="3504" cy="1440"/>
            </a:xfrm>
          </p:grpSpPr>
          <p:grpSp>
            <p:nvGrpSpPr>
              <p:cNvPr id="23705" name="Group 4"/>
              <p:cNvGrpSpPr>
                <a:grpSpLocks/>
              </p:cNvGrpSpPr>
              <p:nvPr/>
            </p:nvGrpSpPr>
            <p:grpSpPr bwMode="auto">
              <a:xfrm>
                <a:off x="2304" y="3744"/>
                <a:ext cx="3456" cy="480"/>
                <a:chOff x="2304" y="3552"/>
                <a:chExt cx="3456" cy="480"/>
              </a:xfrm>
            </p:grpSpPr>
            <p:sp>
              <p:nvSpPr>
                <p:cNvPr id="23718" name="Rectangle 5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9" name="Rectangle 6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6" name="Group 10"/>
              <p:cNvGrpSpPr>
                <a:grpSpLocks/>
              </p:cNvGrpSpPr>
              <p:nvPr/>
            </p:nvGrpSpPr>
            <p:grpSpPr bwMode="auto">
              <a:xfrm>
                <a:off x="2352" y="3265"/>
                <a:ext cx="3456" cy="480"/>
                <a:chOff x="2304" y="3552"/>
                <a:chExt cx="3456" cy="480"/>
              </a:xfrm>
            </p:grpSpPr>
            <p:sp>
              <p:nvSpPr>
                <p:cNvPr id="237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4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7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7" name="Group 16"/>
              <p:cNvGrpSpPr>
                <a:grpSpLocks/>
              </p:cNvGrpSpPr>
              <p:nvPr/>
            </p:nvGrpSpPr>
            <p:grpSpPr bwMode="auto">
              <a:xfrm>
                <a:off x="2352" y="2784"/>
                <a:ext cx="3456" cy="480"/>
                <a:chOff x="2304" y="3552"/>
                <a:chExt cx="3456" cy="480"/>
              </a:xfrm>
            </p:grpSpPr>
            <p:sp>
              <p:nvSpPr>
                <p:cNvPr id="2370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2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0" name="Group 22"/>
            <p:cNvGrpSpPr>
              <a:grpSpLocks/>
            </p:cNvGrpSpPr>
            <p:nvPr/>
          </p:nvGrpSpPr>
          <p:grpSpPr bwMode="auto">
            <a:xfrm>
              <a:off x="2870" y="70"/>
              <a:ext cx="2698" cy="4154"/>
              <a:chOff x="2880" y="70"/>
              <a:chExt cx="2698" cy="4154"/>
            </a:xfrm>
          </p:grpSpPr>
          <p:grpSp>
            <p:nvGrpSpPr>
              <p:cNvPr id="23621" name="Group 23"/>
              <p:cNvGrpSpPr>
                <a:grpSpLocks/>
              </p:cNvGrpSpPr>
              <p:nvPr/>
            </p:nvGrpSpPr>
            <p:grpSpPr bwMode="auto">
              <a:xfrm>
                <a:off x="2880" y="70"/>
                <a:ext cx="2698" cy="4154"/>
                <a:chOff x="2880" y="70"/>
                <a:chExt cx="2698" cy="4154"/>
              </a:xfrm>
            </p:grpSpPr>
            <p:grpSp>
              <p:nvGrpSpPr>
                <p:cNvPr id="23623" name="Group 24"/>
                <p:cNvGrpSpPr>
                  <a:grpSpLocks/>
                </p:cNvGrpSpPr>
                <p:nvPr/>
              </p:nvGrpSpPr>
              <p:grpSpPr bwMode="auto">
                <a:xfrm>
                  <a:off x="4826" y="70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3699" name="Group 25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3702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3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4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70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370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24" name="Group 31"/>
                <p:cNvGrpSpPr>
                  <a:grpSpLocks/>
                </p:cNvGrpSpPr>
                <p:nvPr/>
              </p:nvGrpSpPr>
              <p:grpSpPr bwMode="auto">
                <a:xfrm>
                  <a:off x="2880" y="70"/>
                  <a:ext cx="2698" cy="4154"/>
                  <a:chOff x="2870" y="70"/>
                  <a:chExt cx="2698" cy="4154"/>
                </a:xfrm>
              </p:grpSpPr>
              <p:sp>
                <p:nvSpPr>
                  <p:cNvPr id="2362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53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62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70" y="70"/>
                    <a:ext cx="2698" cy="4154"/>
                    <a:chOff x="2870" y="70"/>
                    <a:chExt cx="2698" cy="4154"/>
                  </a:xfrm>
                </p:grpSpPr>
                <p:grpSp>
                  <p:nvGrpSpPr>
                    <p:cNvPr id="2362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70"/>
                      <a:ext cx="2698" cy="2089"/>
                      <a:chOff x="2827" y="85"/>
                      <a:chExt cx="2698" cy="2089"/>
                    </a:xfrm>
                  </p:grpSpPr>
                  <p:sp>
                    <p:nvSpPr>
                      <p:cNvPr id="23676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432"/>
                        <a:ext cx="1632" cy="1392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66FF3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77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59" y="702"/>
                        <a:ext cx="1015" cy="855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78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0" y="288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6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7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8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8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79" name="Group 41"/>
                      <p:cNvGrpSpPr>
                        <a:grpSpLocks/>
                      </p:cNvGrpSpPr>
                      <p:nvPr/>
                    </p:nvGrpSpPr>
                    <p:grpSpPr bwMode="auto">
                      <a:xfrm rot="-1874426">
                        <a:off x="3072" y="816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3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7" y="527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5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4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80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2965709">
                        <a:off x="4080" y="133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0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1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289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8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941"/>
                        <a:ext cx="416" cy="168"/>
                      </a:xfrm>
                      <a:custGeom>
                        <a:avLst/>
                        <a:gdLst>
                          <a:gd name="T0" fmla="*/ 0 w 416"/>
                          <a:gd name="T1" fmla="*/ 168 h 168"/>
                          <a:gd name="T2" fmla="*/ 224 w 416"/>
                          <a:gd name="T3" fmla="*/ 136 h 168"/>
                          <a:gd name="T4" fmla="*/ 256 w 416"/>
                          <a:gd name="T5" fmla="*/ 104 h 168"/>
                          <a:gd name="T6" fmla="*/ 320 w 416"/>
                          <a:gd name="T7" fmla="*/ 72 h 168"/>
                          <a:gd name="T8" fmla="*/ 416 w 416"/>
                          <a:gd name="T9" fmla="*/ 8 h 1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168"/>
                          <a:gd name="T17" fmla="*/ 416 w 416"/>
                          <a:gd name="T18" fmla="*/ 168 h 1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168">
                            <a:moveTo>
                              <a:pt x="0" y="168"/>
                            </a:moveTo>
                            <a:cubicBezTo>
                              <a:pt x="75" y="157"/>
                              <a:pt x="151" y="154"/>
                              <a:pt x="224" y="136"/>
                            </a:cubicBezTo>
                            <a:cubicBezTo>
                              <a:pt x="239" y="132"/>
                              <a:pt x="243" y="112"/>
                              <a:pt x="256" y="104"/>
                            </a:cubicBezTo>
                            <a:cubicBezTo>
                              <a:pt x="276" y="91"/>
                              <a:pt x="301" y="86"/>
                              <a:pt x="320" y="72"/>
                            </a:cubicBezTo>
                            <a:cubicBezTo>
                              <a:pt x="415" y="0"/>
                              <a:pt x="345" y="8"/>
                              <a:pt x="416" y="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2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5" y="469"/>
                        <a:ext cx="640" cy="192"/>
                      </a:xfrm>
                      <a:custGeom>
                        <a:avLst/>
                        <a:gdLst>
                          <a:gd name="T0" fmla="*/ 640 w 640"/>
                          <a:gd name="T1" fmla="*/ 192 h 192"/>
                          <a:gd name="T2" fmla="*/ 256 w 640"/>
                          <a:gd name="T3" fmla="*/ 160 h 192"/>
                          <a:gd name="T4" fmla="*/ 192 w 640"/>
                          <a:gd name="T5" fmla="*/ 96 h 192"/>
                          <a:gd name="T6" fmla="*/ 0 w 640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40"/>
                          <a:gd name="T13" fmla="*/ 0 h 192"/>
                          <a:gd name="T14" fmla="*/ 640 w 640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40" h="192">
                            <a:moveTo>
                              <a:pt x="640" y="192"/>
                            </a:moveTo>
                            <a:cubicBezTo>
                              <a:pt x="512" y="181"/>
                              <a:pt x="382" y="187"/>
                              <a:pt x="256" y="160"/>
                            </a:cubicBezTo>
                            <a:cubicBezTo>
                              <a:pt x="226" y="154"/>
                              <a:pt x="213" y="117"/>
                              <a:pt x="192" y="96"/>
                            </a:cubicBezTo>
                            <a:cubicBezTo>
                              <a:pt x="132" y="36"/>
                              <a:pt x="96" y="0"/>
                              <a:pt x="0" y="0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3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5" y="1557"/>
                        <a:ext cx="512" cy="128"/>
                      </a:xfrm>
                      <a:custGeom>
                        <a:avLst/>
                        <a:gdLst>
                          <a:gd name="T0" fmla="*/ 0 w 512"/>
                          <a:gd name="T1" fmla="*/ 0 h 128"/>
                          <a:gd name="T2" fmla="*/ 512 w 512"/>
                          <a:gd name="T3" fmla="*/ 96 h 128"/>
                          <a:gd name="T4" fmla="*/ 0 60000 65536"/>
                          <a:gd name="T5" fmla="*/ 0 60000 65536"/>
                          <a:gd name="T6" fmla="*/ 0 w 512"/>
                          <a:gd name="T7" fmla="*/ 0 h 128"/>
                          <a:gd name="T8" fmla="*/ 512 w 512"/>
                          <a:gd name="T9" fmla="*/ 128 h 12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2" h="128">
                            <a:moveTo>
                              <a:pt x="0" y="0"/>
                            </a:moveTo>
                            <a:cubicBezTo>
                              <a:pt x="128" y="128"/>
                              <a:pt x="359" y="96"/>
                              <a:pt x="512" y="9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631"/>
                        <a:ext cx="320" cy="288"/>
                      </a:xfrm>
                      <a:custGeom>
                        <a:avLst/>
                        <a:gdLst>
                          <a:gd name="T0" fmla="*/ 0 w 320"/>
                          <a:gd name="T1" fmla="*/ 0 h 288"/>
                          <a:gd name="T2" fmla="*/ 160 w 320"/>
                          <a:gd name="T3" fmla="*/ 160 h 288"/>
                          <a:gd name="T4" fmla="*/ 192 w 320"/>
                          <a:gd name="T5" fmla="*/ 192 h 288"/>
                          <a:gd name="T6" fmla="*/ 256 w 320"/>
                          <a:gd name="T7" fmla="*/ 224 h 288"/>
                          <a:gd name="T8" fmla="*/ 320 w 320"/>
                          <a:gd name="T9" fmla="*/ 288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0"/>
                          <a:gd name="T16" fmla="*/ 0 h 288"/>
                          <a:gd name="T17" fmla="*/ 320 w 320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0" h="288">
                            <a:moveTo>
                              <a:pt x="0" y="0"/>
                            </a:moveTo>
                            <a:cubicBezTo>
                              <a:pt x="57" y="114"/>
                              <a:pt x="72" y="101"/>
                              <a:pt x="160" y="160"/>
                            </a:cubicBezTo>
                            <a:cubicBezTo>
                              <a:pt x="173" y="168"/>
                              <a:pt x="179" y="184"/>
                              <a:pt x="192" y="192"/>
                            </a:cubicBezTo>
                            <a:cubicBezTo>
                              <a:pt x="212" y="205"/>
                              <a:pt x="237" y="210"/>
                              <a:pt x="256" y="224"/>
                            </a:cubicBezTo>
                            <a:cubicBezTo>
                              <a:pt x="280" y="242"/>
                              <a:pt x="320" y="288"/>
                              <a:pt x="320" y="28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5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8" y="1790"/>
                        <a:ext cx="1" cy="384"/>
                      </a:xfrm>
                      <a:custGeom>
                        <a:avLst/>
                        <a:gdLst>
                          <a:gd name="T0" fmla="*/ 0 w 1"/>
                          <a:gd name="T1" fmla="*/ 0 h 384"/>
                          <a:gd name="T2" fmla="*/ 0 w 1"/>
                          <a:gd name="T3" fmla="*/ 384 h 384"/>
                          <a:gd name="T4" fmla="*/ 0 60000 65536"/>
                          <a:gd name="T5" fmla="*/ 0 60000 65536"/>
                          <a:gd name="T6" fmla="*/ 0 w 1"/>
                          <a:gd name="T7" fmla="*/ 0 h 384"/>
                          <a:gd name="T8" fmla="*/ 1 w 1"/>
                          <a:gd name="T9" fmla="*/ 384 h 384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84">
                            <a:moveTo>
                              <a:pt x="0" y="0"/>
                            </a:moveTo>
                            <a:cubicBezTo>
                              <a:pt x="0" y="128"/>
                              <a:pt x="0" y="256"/>
                              <a:pt x="0" y="384"/>
                            </a:cubicBezTo>
                          </a:path>
                        </a:pathLst>
                      </a:custGeom>
                      <a:noFill/>
                      <a:ln w="508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6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7" y="1130"/>
                        <a:ext cx="832" cy="103"/>
                      </a:xfrm>
                      <a:custGeom>
                        <a:avLst/>
                        <a:gdLst>
                          <a:gd name="T0" fmla="*/ 832 w 832"/>
                          <a:gd name="T1" fmla="*/ 0 h 103"/>
                          <a:gd name="T2" fmla="*/ 512 w 832"/>
                          <a:gd name="T3" fmla="*/ 32 h 103"/>
                          <a:gd name="T4" fmla="*/ 256 w 832"/>
                          <a:gd name="T5" fmla="*/ 96 h 103"/>
                          <a:gd name="T6" fmla="*/ 0 w 832"/>
                          <a:gd name="T7" fmla="*/ 96 h 10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32"/>
                          <a:gd name="T13" fmla="*/ 0 h 103"/>
                          <a:gd name="T14" fmla="*/ 832 w 832"/>
                          <a:gd name="T15" fmla="*/ 103 h 10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32" h="103">
                            <a:moveTo>
                              <a:pt x="832" y="0"/>
                            </a:moveTo>
                            <a:cubicBezTo>
                              <a:pt x="725" y="11"/>
                              <a:pt x="618" y="16"/>
                              <a:pt x="512" y="32"/>
                            </a:cubicBezTo>
                            <a:cubicBezTo>
                              <a:pt x="212" y="78"/>
                              <a:pt x="695" y="62"/>
                              <a:pt x="256" y="96"/>
                            </a:cubicBezTo>
                            <a:cubicBezTo>
                              <a:pt x="171" y="103"/>
                              <a:pt x="85" y="96"/>
                              <a:pt x="0" y="96"/>
                            </a:cubicBezTo>
                          </a:path>
                        </a:pathLst>
                      </a:custGeom>
                      <a:noFill/>
                      <a:ln w="635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7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1557"/>
                        <a:ext cx="448" cy="352"/>
                      </a:xfrm>
                      <a:custGeom>
                        <a:avLst/>
                        <a:gdLst>
                          <a:gd name="T0" fmla="*/ 448 w 448"/>
                          <a:gd name="T1" fmla="*/ 0 h 352"/>
                          <a:gd name="T2" fmla="*/ 192 w 448"/>
                          <a:gd name="T3" fmla="*/ 64 h 352"/>
                          <a:gd name="T4" fmla="*/ 0 w 448"/>
                          <a:gd name="T5" fmla="*/ 352 h 352"/>
                          <a:gd name="T6" fmla="*/ 0 60000 65536"/>
                          <a:gd name="T7" fmla="*/ 0 60000 65536"/>
                          <a:gd name="T8" fmla="*/ 0 60000 65536"/>
                          <a:gd name="T9" fmla="*/ 0 w 448"/>
                          <a:gd name="T10" fmla="*/ 0 h 352"/>
                          <a:gd name="T11" fmla="*/ 448 w 448"/>
                          <a:gd name="T12" fmla="*/ 352 h 3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48" h="352">
                            <a:moveTo>
                              <a:pt x="448" y="0"/>
                            </a:moveTo>
                            <a:cubicBezTo>
                              <a:pt x="414" y="7"/>
                              <a:pt x="241" y="34"/>
                              <a:pt x="192" y="64"/>
                            </a:cubicBezTo>
                            <a:cubicBezTo>
                              <a:pt x="113" y="112"/>
                              <a:pt x="0" y="262"/>
                              <a:pt x="0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8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" y="1516"/>
                        <a:ext cx="176" cy="649"/>
                      </a:xfrm>
                      <a:custGeom>
                        <a:avLst/>
                        <a:gdLst>
                          <a:gd name="T0" fmla="*/ 160 w 176"/>
                          <a:gd name="T1" fmla="*/ 73 h 649"/>
                          <a:gd name="T2" fmla="*/ 96 w 176"/>
                          <a:gd name="T3" fmla="*/ 521 h 649"/>
                          <a:gd name="T4" fmla="*/ 64 w 176"/>
                          <a:gd name="T5" fmla="*/ 585 h 649"/>
                          <a:gd name="T6" fmla="*/ 0 w 176"/>
                          <a:gd name="T7" fmla="*/ 649 h 64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6"/>
                          <a:gd name="T13" fmla="*/ 0 h 649"/>
                          <a:gd name="T14" fmla="*/ 176 w 176"/>
                          <a:gd name="T15" fmla="*/ 649 h 64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6" h="649">
                            <a:moveTo>
                              <a:pt x="160" y="73"/>
                            </a:moveTo>
                            <a:cubicBezTo>
                              <a:pt x="78" y="319"/>
                              <a:pt x="176" y="0"/>
                              <a:pt x="96" y="521"/>
                            </a:cubicBezTo>
                            <a:cubicBezTo>
                              <a:pt x="92" y="545"/>
                              <a:pt x="78" y="566"/>
                              <a:pt x="64" y="585"/>
                            </a:cubicBezTo>
                            <a:cubicBezTo>
                              <a:pt x="46" y="609"/>
                              <a:pt x="0" y="649"/>
                              <a:pt x="0" y="649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9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9" y="1909"/>
                        <a:ext cx="576" cy="224"/>
                      </a:xfrm>
                      <a:custGeom>
                        <a:avLst/>
                        <a:gdLst>
                          <a:gd name="T0" fmla="*/ 576 w 576"/>
                          <a:gd name="T1" fmla="*/ 0 h 224"/>
                          <a:gd name="T2" fmla="*/ 192 w 576"/>
                          <a:gd name="T3" fmla="*/ 64 h 224"/>
                          <a:gd name="T4" fmla="*/ 160 w 576"/>
                          <a:gd name="T5" fmla="*/ 96 h 224"/>
                          <a:gd name="T6" fmla="*/ 32 w 576"/>
                          <a:gd name="T7" fmla="*/ 192 h 224"/>
                          <a:gd name="T8" fmla="*/ 0 w 576"/>
                          <a:gd name="T9" fmla="*/ 224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6"/>
                          <a:gd name="T16" fmla="*/ 0 h 224"/>
                          <a:gd name="T17" fmla="*/ 576 w 576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6" h="224">
                            <a:moveTo>
                              <a:pt x="576" y="0"/>
                            </a:moveTo>
                            <a:cubicBezTo>
                              <a:pt x="502" y="9"/>
                              <a:pt x="288" y="26"/>
                              <a:pt x="192" y="64"/>
                            </a:cubicBezTo>
                            <a:cubicBezTo>
                              <a:pt x="178" y="70"/>
                              <a:pt x="173" y="88"/>
                              <a:pt x="160" y="96"/>
                            </a:cubicBezTo>
                            <a:cubicBezTo>
                              <a:pt x="24" y="187"/>
                              <a:pt x="170" y="54"/>
                              <a:pt x="32" y="192"/>
                            </a:cubicBezTo>
                            <a:cubicBezTo>
                              <a:pt x="21" y="203"/>
                              <a:pt x="0" y="224"/>
                              <a:pt x="0" y="22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2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1790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29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179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630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568"/>
                      <a:ext cx="2501" cy="1656"/>
                      <a:chOff x="2984" y="2568"/>
                      <a:chExt cx="2501" cy="1656"/>
                    </a:xfrm>
                  </p:grpSpPr>
                  <p:grpSp>
                    <p:nvGrpSpPr>
                      <p:cNvPr id="2363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361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6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70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3" y="3445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1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7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2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" y="3455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3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5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4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5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5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5" y="3663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64" name="Oval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7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5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8" y="378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6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21" y="3962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7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2" y="3825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8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9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32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568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3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964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4" name="Freeform 77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055" y="3163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5" name="Freeform 78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442" y="363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6" name="Freeform 79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211" y="3239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7" name="Freeform 80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20" y="3460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8" name="Freeform 81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141" y="3141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9" name="Freeform 82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94" y="4022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0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22" y="30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1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02" y="319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2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2984" y="349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3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333" y="376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4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562" y="40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5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840" y="41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46" name="Group 89"/>
                      <p:cNvGrpSpPr>
                        <a:grpSpLocks/>
                      </p:cNvGrpSpPr>
                      <p:nvPr/>
                    </p:nvGrpSpPr>
                    <p:grpSpPr bwMode="auto">
                      <a:xfrm rot="-2716311">
                        <a:off x="4446" y="308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50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57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2" y="3443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8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5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9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4" y="3453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0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3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1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3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2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4" y="3661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51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6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2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7" y="378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3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9" y="39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4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1" y="3823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5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47" name="Freeform 103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876" y="3132"/>
                        <a:ext cx="288" cy="672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225 h 544"/>
                          <a:gd name="T4" fmla="*/ 224 w 288"/>
                          <a:gd name="T5" fmla="*/ 298 h 544"/>
                          <a:gd name="T6" fmla="*/ 160 w 288"/>
                          <a:gd name="T7" fmla="*/ 595 h 544"/>
                          <a:gd name="T8" fmla="*/ 0 w 288"/>
                          <a:gd name="T9" fmla="*/ 1266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8" name="Freeform 104"/>
                      <p:cNvSpPr>
                        <a:spLocks/>
                      </p:cNvSpPr>
                      <p:nvPr/>
                    </p:nvSpPr>
                    <p:spPr bwMode="auto">
                      <a:xfrm rot="4306611" flipV="1">
                        <a:off x="4670" y="2965"/>
                        <a:ext cx="94" cy="659"/>
                      </a:xfrm>
                      <a:custGeom>
                        <a:avLst/>
                        <a:gdLst>
                          <a:gd name="T0" fmla="*/ 3 w 288"/>
                          <a:gd name="T1" fmla="*/ 0 h 544"/>
                          <a:gd name="T2" fmla="*/ 3 w 288"/>
                          <a:gd name="T3" fmla="*/ 207 h 544"/>
                          <a:gd name="T4" fmla="*/ 3 w 288"/>
                          <a:gd name="T5" fmla="*/ 276 h 544"/>
                          <a:gd name="T6" fmla="*/ 2 w 288"/>
                          <a:gd name="T7" fmla="*/ 551 h 544"/>
                          <a:gd name="T8" fmla="*/ 0 w 288"/>
                          <a:gd name="T9" fmla="*/ 1171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9" name="Freeform 105"/>
                      <p:cNvSpPr>
                        <a:spLocks/>
                      </p:cNvSpPr>
                      <p:nvPr/>
                    </p:nvSpPr>
                    <p:spPr bwMode="auto">
                      <a:xfrm rot="4696512" flipH="1" flipV="1">
                        <a:off x="4304" y="3415"/>
                        <a:ext cx="288" cy="160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1 h 544"/>
                          <a:gd name="T4" fmla="*/ 224 w 288"/>
                          <a:gd name="T5" fmla="*/ 1 h 544"/>
                          <a:gd name="T6" fmla="*/ 160 w 288"/>
                          <a:gd name="T7" fmla="*/ 2 h 544"/>
                          <a:gd name="T8" fmla="*/ 0 w 288"/>
                          <a:gd name="T9" fmla="*/ 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3622" name="Oval 106"/>
              <p:cNvSpPr>
                <a:spLocks noChangeArrowheads="1"/>
              </p:cNvSpPr>
              <p:nvPr/>
            </p:nvSpPr>
            <p:spPr bwMode="auto">
              <a:xfrm>
                <a:off x="4320" y="863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5" name="Group 107"/>
          <p:cNvGrpSpPr>
            <a:grpSpLocks/>
          </p:cNvGrpSpPr>
          <p:nvPr/>
        </p:nvGrpSpPr>
        <p:grpSpPr bwMode="auto">
          <a:xfrm>
            <a:off x="304800" y="304800"/>
            <a:ext cx="3797300" cy="6289675"/>
            <a:chOff x="30" y="189"/>
            <a:chExt cx="2698" cy="3962"/>
          </a:xfrm>
        </p:grpSpPr>
        <p:grpSp>
          <p:nvGrpSpPr>
            <p:cNvPr id="23558" name="Group 108"/>
            <p:cNvGrpSpPr>
              <a:grpSpLocks/>
            </p:cNvGrpSpPr>
            <p:nvPr/>
          </p:nvGrpSpPr>
          <p:grpSpPr bwMode="auto">
            <a:xfrm>
              <a:off x="654" y="3671"/>
              <a:ext cx="1824" cy="480"/>
              <a:chOff x="2304" y="3552"/>
              <a:chExt cx="3456" cy="480"/>
            </a:xfrm>
          </p:grpSpPr>
          <p:sp>
            <p:nvSpPr>
              <p:cNvPr id="23614" name="Rectangle 109"/>
              <p:cNvSpPr>
                <a:spLocks noChangeArrowheads="1"/>
              </p:cNvSpPr>
              <p:nvPr/>
            </p:nvSpPr>
            <p:spPr bwMode="auto">
              <a:xfrm>
                <a:off x="2401" y="3648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5" name="Rectangle 110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6" name="Rectangle 111"/>
              <p:cNvSpPr>
                <a:spLocks noChangeArrowheads="1"/>
              </p:cNvSpPr>
              <p:nvPr/>
            </p:nvSpPr>
            <p:spPr bwMode="auto">
              <a:xfrm>
                <a:off x="2401" y="3840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Rectangle 112"/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Rectangle 113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59" name="Group 114"/>
            <p:cNvGrpSpPr>
              <a:grpSpLocks/>
            </p:cNvGrpSpPr>
            <p:nvPr/>
          </p:nvGrpSpPr>
          <p:grpSpPr bwMode="auto">
            <a:xfrm>
              <a:off x="30" y="189"/>
              <a:ext cx="2698" cy="3939"/>
              <a:chOff x="2870" y="119"/>
              <a:chExt cx="2698" cy="3939"/>
            </a:xfrm>
          </p:grpSpPr>
          <p:grpSp>
            <p:nvGrpSpPr>
              <p:cNvPr id="23560" name="Group 115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3939"/>
                <a:chOff x="2870" y="119"/>
                <a:chExt cx="2698" cy="3939"/>
              </a:xfrm>
            </p:grpSpPr>
            <p:grpSp>
              <p:nvGrpSpPr>
                <p:cNvPr id="23565" name="Group 116"/>
                <p:cNvGrpSpPr>
                  <a:grpSpLocks/>
                </p:cNvGrpSpPr>
                <p:nvPr/>
              </p:nvGrpSpPr>
              <p:grpSpPr bwMode="auto">
                <a:xfrm>
                  <a:off x="2870" y="119"/>
                  <a:ext cx="2698" cy="2089"/>
                  <a:chOff x="2822" y="96"/>
                  <a:chExt cx="2698" cy="2089"/>
                </a:xfrm>
              </p:grpSpPr>
              <p:grpSp>
                <p:nvGrpSpPr>
                  <p:cNvPr id="2358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4778" y="96"/>
                    <a:ext cx="694" cy="576"/>
                    <a:chOff x="4778" y="96"/>
                    <a:chExt cx="694" cy="576"/>
                  </a:xfrm>
                </p:grpSpPr>
                <p:grpSp>
                  <p:nvGrpSpPr>
                    <p:cNvPr id="23608" name="Group 118"/>
                    <p:cNvGrpSpPr>
                      <a:grpSpLocks/>
                    </p:cNvGrpSpPr>
                    <p:nvPr/>
                  </p:nvGrpSpPr>
                  <p:grpSpPr bwMode="auto">
                    <a:xfrm rot="4416826">
                      <a:off x="4730" y="144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11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2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290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3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8" y="337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09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576"/>
                      <a:ext cx="528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1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" y="384"/>
                      <a:ext cx="192" cy="1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84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822" y="96"/>
                    <a:ext cx="2698" cy="2089"/>
                    <a:chOff x="2827" y="85"/>
                    <a:chExt cx="2698" cy="2089"/>
                  </a:xfrm>
                </p:grpSpPr>
                <p:sp>
                  <p:nvSpPr>
                    <p:cNvPr id="23585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432"/>
                      <a:ext cx="1632" cy="13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66FF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6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702"/>
                      <a:ext cx="1015" cy="855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87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88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5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6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8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7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8" name="Group 131"/>
                    <p:cNvGrpSpPr>
                      <a:grpSpLocks/>
                    </p:cNvGrpSpPr>
                    <p:nvPr/>
                  </p:nvGrpSpPr>
                  <p:grpSpPr bwMode="auto">
                    <a:xfrm rot="-1874426">
                      <a:off x="3072" y="816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2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527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3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6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4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4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9" name="Group 135"/>
                    <p:cNvGrpSpPr>
                      <a:grpSpLocks/>
                    </p:cNvGrpSpPr>
                    <p:nvPr/>
                  </p:nvGrpSpPr>
                  <p:grpSpPr bwMode="auto">
                    <a:xfrm rot="2965709">
                      <a:off x="4080" y="133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599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0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289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1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90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109" y="941"/>
                      <a:ext cx="416" cy="168"/>
                    </a:xfrm>
                    <a:custGeom>
                      <a:avLst/>
                      <a:gdLst>
                        <a:gd name="T0" fmla="*/ 0 w 416"/>
                        <a:gd name="T1" fmla="*/ 168 h 168"/>
                        <a:gd name="T2" fmla="*/ 224 w 416"/>
                        <a:gd name="T3" fmla="*/ 136 h 168"/>
                        <a:gd name="T4" fmla="*/ 256 w 416"/>
                        <a:gd name="T5" fmla="*/ 104 h 168"/>
                        <a:gd name="T6" fmla="*/ 320 w 416"/>
                        <a:gd name="T7" fmla="*/ 72 h 168"/>
                        <a:gd name="T8" fmla="*/ 416 w 416"/>
                        <a:gd name="T9" fmla="*/ 8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6"/>
                        <a:gd name="T16" fmla="*/ 0 h 168"/>
                        <a:gd name="T17" fmla="*/ 416 w 416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6" h="168">
                          <a:moveTo>
                            <a:pt x="0" y="168"/>
                          </a:moveTo>
                          <a:cubicBezTo>
                            <a:pt x="75" y="157"/>
                            <a:pt x="151" y="154"/>
                            <a:pt x="224" y="136"/>
                          </a:cubicBezTo>
                          <a:cubicBezTo>
                            <a:pt x="239" y="132"/>
                            <a:pt x="243" y="112"/>
                            <a:pt x="256" y="104"/>
                          </a:cubicBezTo>
                          <a:cubicBezTo>
                            <a:pt x="276" y="91"/>
                            <a:pt x="301" y="86"/>
                            <a:pt x="320" y="72"/>
                          </a:cubicBezTo>
                          <a:cubicBezTo>
                            <a:pt x="415" y="0"/>
                            <a:pt x="345" y="8"/>
                            <a:pt x="416" y="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125" y="469"/>
                      <a:ext cx="640" cy="192"/>
                    </a:xfrm>
                    <a:custGeom>
                      <a:avLst/>
                      <a:gdLst>
                        <a:gd name="T0" fmla="*/ 640 w 640"/>
                        <a:gd name="T1" fmla="*/ 192 h 192"/>
                        <a:gd name="T2" fmla="*/ 256 w 640"/>
                        <a:gd name="T3" fmla="*/ 160 h 192"/>
                        <a:gd name="T4" fmla="*/ 192 w 640"/>
                        <a:gd name="T5" fmla="*/ 96 h 192"/>
                        <a:gd name="T6" fmla="*/ 0 w 640"/>
                        <a:gd name="T7" fmla="*/ 0 h 1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0"/>
                        <a:gd name="T13" fmla="*/ 0 h 192"/>
                        <a:gd name="T14" fmla="*/ 640 w 640"/>
                        <a:gd name="T15" fmla="*/ 192 h 1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0" h="192">
                          <a:moveTo>
                            <a:pt x="640" y="192"/>
                          </a:moveTo>
                          <a:cubicBezTo>
                            <a:pt x="512" y="181"/>
                            <a:pt x="382" y="187"/>
                            <a:pt x="256" y="160"/>
                          </a:cubicBezTo>
                          <a:cubicBezTo>
                            <a:pt x="226" y="154"/>
                            <a:pt x="213" y="117"/>
                            <a:pt x="192" y="96"/>
                          </a:cubicBezTo>
                          <a:cubicBezTo>
                            <a:pt x="132" y="36"/>
                            <a:pt x="96" y="0"/>
                            <a:pt x="0" y="0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885" y="1557"/>
                      <a:ext cx="512" cy="128"/>
                    </a:xfrm>
                    <a:custGeom>
                      <a:avLst/>
                      <a:gdLst>
                        <a:gd name="T0" fmla="*/ 0 w 512"/>
                        <a:gd name="T1" fmla="*/ 0 h 128"/>
                        <a:gd name="T2" fmla="*/ 512 w 512"/>
                        <a:gd name="T3" fmla="*/ 96 h 128"/>
                        <a:gd name="T4" fmla="*/ 0 60000 65536"/>
                        <a:gd name="T5" fmla="*/ 0 60000 65536"/>
                        <a:gd name="T6" fmla="*/ 0 w 512"/>
                        <a:gd name="T7" fmla="*/ 0 h 128"/>
                        <a:gd name="T8" fmla="*/ 512 w 512"/>
                        <a:gd name="T9" fmla="*/ 128 h 12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12" h="128">
                          <a:moveTo>
                            <a:pt x="0" y="0"/>
                          </a:moveTo>
                          <a:cubicBezTo>
                            <a:pt x="128" y="128"/>
                            <a:pt x="359" y="96"/>
                            <a:pt x="512" y="9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970" y="1631"/>
                      <a:ext cx="320" cy="288"/>
                    </a:xfrm>
                    <a:custGeom>
                      <a:avLst/>
                      <a:gdLst>
                        <a:gd name="T0" fmla="*/ 0 w 320"/>
                        <a:gd name="T1" fmla="*/ 0 h 288"/>
                        <a:gd name="T2" fmla="*/ 160 w 320"/>
                        <a:gd name="T3" fmla="*/ 160 h 288"/>
                        <a:gd name="T4" fmla="*/ 192 w 320"/>
                        <a:gd name="T5" fmla="*/ 192 h 288"/>
                        <a:gd name="T6" fmla="*/ 256 w 320"/>
                        <a:gd name="T7" fmla="*/ 224 h 288"/>
                        <a:gd name="T8" fmla="*/ 320 w 320"/>
                        <a:gd name="T9" fmla="*/ 288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0"/>
                        <a:gd name="T16" fmla="*/ 0 h 288"/>
                        <a:gd name="T17" fmla="*/ 320 w 320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0" h="288">
                          <a:moveTo>
                            <a:pt x="0" y="0"/>
                          </a:moveTo>
                          <a:cubicBezTo>
                            <a:pt x="57" y="114"/>
                            <a:pt x="72" y="101"/>
                            <a:pt x="160" y="160"/>
                          </a:cubicBezTo>
                          <a:cubicBezTo>
                            <a:pt x="173" y="168"/>
                            <a:pt x="179" y="184"/>
                            <a:pt x="192" y="192"/>
                          </a:cubicBezTo>
                          <a:cubicBezTo>
                            <a:pt x="212" y="205"/>
                            <a:pt x="237" y="210"/>
                            <a:pt x="256" y="224"/>
                          </a:cubicBezTo>
                          <a:cubicBezTo>
                            <a:pt x="280" y="242"/>
                            <a:pt x="320" y="288"/>
                            <a:pt x="320" y="28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098" y="1790"/>
                      <a:ext cx="1" cy="384"/>
                    </a:xfrm>
                    <a:custGeom>
                      <a:avLst/>
                      <a:gdLst>
                        <a:gd name="T0" fmla="*/ 0 w 1"/>
                        <a:gd name="T1" fmla="*/ 0 h 384"/>
                        <a:gd name="T2" fmla="*/ 0 w 1"/>
                        <a:gd name="T3" fmla="*/ 384 h 384"/>
                        <a:gd name="T4" fmla="*/ 0 60000 65536"/>
                        <a:gd name="T5" fmla="*/ 0 60000 65536"/>
                        <a:gd name="T6" fmla="*/ 0 w 1"/>
                        <a:gd name="T7" fmla="*/ 0 h 384"/>
                        <a:gd name="T8" fmla="*/ 1 w 1"/>
                        <a:gd name="T9" fmla="*/ 384 h 38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384">
                          <a:moveTo>
                            <a:pt x="0" y="0"/>
                          </a:moveTo>
                          <a:cubicBezTo>
                            <a:pt x="0" y="128"/>
                            <a:pt x="0" y="256"/>
                            <a:pt x="0" y="384"/>
                          </a:cubicBezTo>
                        </a:path>
                      </a:pathLst>
                    </a:custGeom>
                    <a:noFill/>
                    <a:ln w="508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827" y="1130"/>
                      <a:ext cx="832" cy="103"/>
                    </a:xfrm>
                    <a:custGeom>
                      <a:avLst/>
                      <a:gdLst>
                        <a:gd name="T0" fmla="*/ 832 w 832"/>
                        <a:gd name="T1" fmla="*/ 0 h 103"/>
                        <a:gd name="T2" fmla="*/ 512 w 832"/>
                        <a:gd name="T3" fmla="*/ 32 h 103"/>
                        <a:gd name="T4" fmla="*/ 256 w 832"/>
                        <a:gd name="T5" fmla="*/ 96 h 103"/>
                        <a:gd name="T6" fmla="*/ 0 w 832"/>
                        <a:gd name="T7" fmla="*/ 96 h 10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32"/>
                        <a:gd name="T13" fmla="*/ 0 h 103"/>
                        <a:gd name="T14" fmla="*/ 832 w 832"/>
                        <a:gd name="T15" fmla="*/ 103 h 10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32" h="103">
                          <a:moveTo>
                            <a:pt x="832" y="0"/>
                          </a:moveTo>
                          <a:cubicBezTo>
                            <a:pt x="725" y="11"/>
                            <a:pt x="618" y="16"/>
                            <a:pt x="512" y="32"/>
                          </a:cubicBezTo>
                          <a:cubicBezTo>
                            <a:pt x="212" y="78"/>
                            <a:pt x="695" y="62"/>
                            <a:pt x="256" y="96"/>
                          </a:cubicBezTo>
                          <a:cubicBezTo>
                            <a:pt x="171" y="103"/>
                            <a:pt x="85" y="96"/>
                            <a:pt x="0" y="96"/>
                          </a:cubicBezTo>
                        </a:path>
                      </a:pathLst>
                    </a:custGeom>
                    <a:noFill/>
                    <a:ln w="635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6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413" y="1557"/>
                      <a:ext cx="448" cy="352"/>
                    </a:xfrm>
                    <a:custGeom>
                      <a:avLst/>
                      <a:gdLst>
                        <a:gd name="T0" fmla="*/ 448 w 448"/>
                        <a:gd name="T1" fmla="*/ 0 h 352"/>
                        <a:gd name="T2" fmla="*/ 192 w 448"/>
                        <a:gd name="T3" fmla="*/ 64 h 352"/>
                        <a:gd name="T4" fmla="*/ 0 w 448"/>
                        <a:gd name="T5" fmla="*/ 352 h 352"/>
                        <a:gd name="T6" fmla="*/ 0 60000 65536"/>
                        <a:gd name="T7" fmla="*/ 0 60000 65536"/>
                        <a:gd name="T8" fmla="*/ 0 60000 65536"/>
                        <a:gd name="T9" fmla="*/ 0 w 448"/>
                        <a:gd name="T10" fmla="*/ 0 h 352"/>
                        <a:gd name="T11" fmla="*/ 448 w 448"/>
                        <a:gd name="T12" fmla="*/ 352 h 3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48" h="352">
                          <a:moveTo>
                            <a:pt x="448" y="0"/>
                          </a:moveTo>
                          <a:cubicBezTo>
                            <a:pt x="414" y="7"/>
                            <a:pt x="241" y="34"/>
                            <a:pt x="192" y="64"/>
                          </a:cubicBezTo>
                          <a:cubicBezTo>
                            <a:pt x="113" y="112"/>
                            <a:pt x="0" y="262"/>
                            <a:pt x="0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7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669" y="1516"/>
                      <a:ext cx="176" cy="649"/>
                    </a:xfrm>
                    <a:custGeom>
                      <a:avLst/>
                      <a:gdLst>
                        <a:gd name="T0" fmla="*/ 160 w 176"/>
                        <a:gd name="T1" fmla="*/ 73 h 649"/>
                        <a:gd name="T2" fmla="*/ 96 w 176"/>
                        <a:gd name="T3" fmla="*/ 521 h 649"/>
                        <a:gd name="T4" fmla="*/ 64 w 176"/>
                        <a:gd name="T5" fmla="*/ 585 h 649"/>
                        <a:gd name="T6" fmla="*/ 0 w 176"/>
                        <a:gd name="T7" fmla="*/ 649 h 64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6"/>
                        <a:gd name="T13" fmla="*/ 0 h 649"/>
                        <a:gd name="T14" fmla="*/ 176 w 176"/>
                        <a:gd name="T15" fmla="*/ 649 h 64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6" h="649">
                          <a:moveTo>
                            <a:pt x="160" y="73"/>
                          </a:moveTo>
                          <a:cubicBezTo>
                            <a:pt x="78" y="319"/>
                            <a:pt x="176" y="0"/>
                            <a:pt x="96" y="521"/>
                          </a:cubicBezTo>
                          <a:cubicBezTo>
                            <a:pt x="92" y="545"/>
                            <a:pt x="78" y="566"/>
                            <a:pt x="64" y="585"/>
                          </a:cubicBezTo>
                          <a:cubicBezTo>
                            <a:pt x="46" y="609"/>
                            <a:pt x="0" y="649"/>
                            <a:pt x="0" y="649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8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189" y="1909"/>
                      <a:ext cx="576" cy="224"/>
                    </a:xfrm>
                    <a:custGeom>
                      <a:avLst/>
                      <a:gdLst>
                        <a:gd name="T0" fmla="*/ 576 w 576"/>
                        <a:gd name="T1" fmla="*/ 0 h 224"/>
                        <a:gd name="T2" fmla="*/ 192 w 576"/>
                        <a:gd name="T3" fmla="*/ 64 h 224"/>
                        <a:gd name="T4" fmla="*/ 160 w 576"/>
                        <a:gd name="T5" fmla="*/ 96 h 224"/>
                        <a:gd name="T6" fmla="*/ 32 w 576"/>
                        <a:gd name="T7" fmla="*/ 192 h 224"/>
                        <a:gd name="T8" fmla="*/ 0 w 576"/>
                        <a:gd name="T9" fmla="*/ 224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4"/>
                        <a:gd name="T17" fmla="*/ 576 w 576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4">
                          <a:moveTo>
                            <a:pt x="576" y="0"/>
                          </a:moveTo>
                          <a:cubicBezTo>
                            <a:pt x="502" y="9"/>
                            <a:pt x="288" y="26"/>
                            <a:pt x="192" y="64"/>
                          </a:cubicBezTo>
                          <a:cubicBezTo>
                            <a:pt x="178" y="70"/>
                            <a:pt x="173" y="88"/>
                            <a:pt x="160" y="96"/>
                          </a:cubicBezTo>
                          <a:cubicBezTo>
                            <a:pt x="24" y="187"/>
                            <a:pt x="170" y="54"/>
                            <a:pt x="32" y="192"/>
                          </a:cubicBezTo>
                          <a:cubicBezTo>
                            <a:pt x="21" y="203"/>
                            <a:pt x="0" y="224"/>
                            <a:pt x="0" y="22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566" name="Oval 148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384" cy="19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567" name="Group 149"/>
                <p:cNvGrpSpPr>
                  <a:grpSpLocks/>
                </p:cNvGrpSpPr>
                <p:nvPr/>
              </p:nvGrpSpPr>
              <p:grpSpPr bwMode="auto">
                <a:xfrm>
                  <a:off x="3659" y="1702"/>
                  <a:ext cx="1466" cy="2356"/>
                  <a:chOff x="3659" y="1702"/>
                  <a:chExt cx="1466" cy="2356"/>
                </a:xfrm>
              </p:grpSpPr>
              <p:sp>
                <p:nvSpPr>
                  <p:cNvPr id="2356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702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5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659" y="3445"/>
                    <a:ext cx="1466" cy="613"/>
                    <a:chOff x="3659" y="3445"/>
                    <a:chExt cx="1466" cy="613"/>
                  </a:xfrm>
                </p:grpSpPr>
                <p:grpSp>
                  <p:nvGrpSpPr>
                    <p:cNvPr id="23570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3" y="3445"/>
                      <a:ext cx="1344" cy="554"/>
                      <a:chOff x="3733" y="3445"/>
                      <a:chExt cx="1344" cy="554"/>
                    </a:xfrm>
                  </p:grpSpPr>
                  <p:sp>
                    <p:nvSpPr>
                      <p:cNvPr id="23577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3" y="3445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8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7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9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" y="3455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0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45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1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1" y="3615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2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5" y="3663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71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3670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2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378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3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1" y="3962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4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2" y="3825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5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1" y="3799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6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361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3561" name="Rectangle 165"/>
              <p:cNvSpPr>
                <a:spLocks noChangeArrowheads="1"/>
              </p:cNvSpPr>
              <p:nvPr/>
            </p:nvSpPr>
            <p:spPr bwMode="auto">
              <a:xfrm>
                <a:off x="4320" y="1839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Rectangle 166"/>
              <p:cNvSpPr>
                <a:spLocks noChangeArrowheads="1"/>
              </p:cNvSpPr>
              <p:nvPr/>
            </p:nvSpPr>
            <p:spPr bwMode="auto">
              <a:xfrm>
                <a:off x="4320" y="2228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Rectangle 167"/>
              <p:cNvSpPr>
                <a:spLocks noChangeArrowheads="1"/>
              </p:cNvSpPr>
              <p:nvPr/>
            </p:nvSpPr>
            <p:spPr bwMode="auto">
              <a:xfrm>
                <a:off x="4320" y="2617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168"/>
              <p:cNvSpPr>
                <a:spLocks noChangeArrowheads="1"/>
              </p:cNvSpPr>
              <p:nvPr/>
            </p:nvSpPr>
            <p:spPr bwMode="auto">
              <a:xfrm>
                <a:off x="4320" y="3013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409" name="Text Box 169"/>
          <p:cNvSpPr txBox="1">
            <a:spLocks noChangeArrowheads="1"/>
          </p:cNvSpPr>
          <p:nvPr/>
        </p:nvSpPr>
        <p:spPr bwMode="auto">
          <a:xfrm>
            <a:off x="727075" y="3810000"/>
            <a:ext cx="3387725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More precise movements</a:t>
            </a:r>
          </a:p>
        </p:txBody>
      </p:sp>
      <p:sp>
        <p:nvSpPr>
          <p:cNvPr id="138410" name="Text Box 170"/>
          <p:cNvSpPr txBox="1">
            <a:spLocks noChangeArrowheads="1"/>
          </p:cNvSpPr>
          <p:nvPr/>
        </p:nvSpPr>
        <p:spPr bwMode="auto">
          <a:xfrm>
            <a:off x="5181600" y="3810000"/>
            <a:ext cx="3657600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Less precise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09" grpId="0" animBg="1"/>
      <p:bldP spid="138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572000" cy="6019800"/>
          </a:xfrm>
          <a:ln w="222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effectLst/>
                <a:latin typeface="Comic Sans MS" panose="030F0702030302020204" pitchFamily="66" charset="0"/>
                <a:cs typeface="+mj-cs"/>
              </a:rPr>
              <a:t>Groups of motor units often work together to help the contractions of a single muscle</a:t>
            </a:r>
            <a:r>
              <a:rPr lang="x-none" sz="2400" dirty="0" smtClean="0">
                <a:effectLst/>
                <a:latin typeface="Comic Sans MS" panose="030F0702030302020204" pitchFamily="66" charset="0"/>
                <a:cs typeface="+mj-cs"/>
              </a:rPr>
              <a:t> </a:t>
            </a:r>
            <a:r>
              <a:rPr lang="en-US" sz="2400" dirty="0" smtClean="0">
                <a:effectLst/>
                <a:latin typeface="Comic Sans MS" panose="030F0702030302020204" pitchFamily="66" charset="0"/>
                <a:cs typeface="+mj-cs"/>
              </a:rPr>
              <a:t>.</a:t>
            </a:r>
            <a:endParaRPr lang="en-US" sz="2400" dirty="0" smtClean="0">
              <a:latin typeface="Comic Sans MS" panose="030F0702030302020204" pitchFamily="66" charset="0"/>
              <a:cs typeface="+mj-cs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The number of muscle fibers within each motor  unit can vary</a:t>
            </a:r>
            <a:r>
              <a:rPr lang="en-US" sz="2400" dirty="0" smtClean="0"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Muscles needed to perform </a:t>
            </a: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precise movements </a:t>
            </a:r>
            <a:r>
              <a:rPr lang="en-US" sz="2400" dirty="0" smtClean="0">
                <a:latin typeface="Comic Sans MS" panose="030F0702030302020204" pitchFamily="66" charset="0"/>
              </a:rPr>
              <a:t>generally consist of a large number of motor units and few muscle fibers in each motor unit  </a:t>
            </a:r>
            <a:r>
              <a:rPr lang="en-US" sz="2400" dirty="0" err="1" smtClean="0">
                <a:latin typeface="Comic Sans MS" panose="030F0702030302020204" pitchFamily="66" charset="0"/>
              </a:rPr>
              <a:t>e.g</a:t>
            </a:r>
            <a:r>
              <a:rPr lang="en-US" sz="2400" dirty="0" smtClean="0">
                <a:latin typeface="Comic Sans MS" panose="030F0702030302020204" pitchFamily="66" charset="0"/>
              </a:rPr>
              <a:t> Hand and eye muscles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Less precise movements </a:t>
            </a:r>
            <a:r>
              <a:rPr lang="en-US" sz="2400" dirty="0" smtClean="0">
                <a:latin typeface="Comic Sans MS" panose="030F0702030302020204" pitchFamily="66" charset="0"/>
              </a:rPr>
              <a:t>are carried out by muscles composed of fewer motor units with many fibers per unit </a:t>
            </a:r>
            <a:r>
              <a:rPr lang="en-US" sz="2400" dirty="0" err="1" smtClean="0">
                <a:latin typeface="Comic Sans MS" panose="030F0702030302020204" pitchFamily="66" charset="0"/>
              </a:rPr>
              <a:t>e.g</a:t>
            </a:r>
            <a:r>
              <a:rPr lang="en-US" sz="2400" dirty="0" smtClean="0">
                <a:latin typeface="Comic Sans MS" pitchFamily="66" charset="0"/>
              </a:rPr>
              <a:t> Trunk muscles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x-none" sz="1200" dirty="0" smtClean="0"/>
          </a:p>
        </p:txBody>
      </p:sp>
      <p:pic>
        <p:nvPicPr>
          <p:cNvPr id="18435" name="Picture 4" descr="C:\Users\USER\Desktop\Pictures\New Picture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533400"/>
            <a:ext cx="4114800" cy="5943600"/>
          </a:xfrm>
          <a:noFill/>
          <a:ln w="2222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4578F-66AF-44FD-AABC-4F8BFB5397FB}" type="slidenum">
              <a:rPr lang="x-none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6096000" cy="637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Motor unit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recruitment:</a:t>
            </a:r>
            <a:endParaRPr lang="x-none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group of motor units supplying a single muscle are </a:t>
            </a:r>
            <a:r>
              <a:rPr lang="en-US" sz="24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Motor Unit Pool</a:t>
            </a:r>
            <a:endParaRPr lang="en-US" sz="24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two ways the nervous system increases force production is </a:t>
            </a: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through</a:t>
            </a:r>
          </a:p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 **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recruitment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of new motor units 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**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increasing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stimulation frequency 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(rate coding</a:t>
            </a: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). </a:t>
            </a:r>
          </a:p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The activation of one motor neuron will result in a weak muscle contraction.</a:t>
            </a:r>
          </a:p>
          <a:p>
            <a:pPr marL="342900" indent="-3429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Times New Roman" pitchFamily="18" charset="0"/>
              </a:rPr>
              <a:t> The activation of more motor neurons will result in more muscle fibers being activated, and therefore a stronger muscle contraction. </a:t>
            </a:r>
          </a:p>
          <a:p>
            <a:pPr eaLnBrk="1" hangingPunct="1"/>
            <a:endParaRPr lang="en-US" sz="28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sz="4400" dirty="0">
                <a:latin typeface="Times New Roman" pitchFamily="18" charset="0"/>
              </a:rPr>
              <a:t>	</a:t>
            </a:r>
            <a:r>
              <a:rPr lang="en-US" sz="3600" dirty="0">
                <a:latin typeface="Times New Roman" pitchFamily="18" charset="0"/>
              </a:rPr>
              <a:t>	</a:t>
            </a:r>
          </a:p>
        </p:txBody>
      </p:sp>
      <p:pic>
        <p:nvPicPr>
          <p:cNvPr id="3" name="Picture 4" descr="motor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93688"/>
            <a:ext cx="2590800" cy="6324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953000"/>
          </a:xfrm>
          <a:ln w="254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Recruitment of motor units is the progressive activation of a muscle by successive recruitment of contractile units (motor units) to accomplish increasing  degrees of contractile strength ( force ).</a:t>
            </a:r>
            <a:endParaRPr lang="x-none" sz="2400" dirty="0" smtClean="0">
              <a:latin typeface="Comic Sans MS" panose="030F0702030302020204" pitchFamily="66" charset="0"/>
              <a:cs typeface="+mj-cs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When the AHC fires at slow rates , motor unit potentials (MUPs) will be at slow rate &amp; the force of muscle contraction is weak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cs typeface="+mj-cs"/>
              </a:rPr>
              <a:t>If AHCs fire at very fast rates </a:t>
            </a:r>
            <a:r>
              <a:rPr lang="en-US" sz="2400" dirty="0" smtClean="0">
                <a:latin typeface="Comic Sans MS" panose="030F0702030302020204" pitchFamily="66" charset="0"/>
                <a:cs typeface="+mj-cs"/>
                <a:sym typeface="Wingdings" pitchFamily="2" charset="2"/>
              </a:rPr>
              <a:t> fast MUPs  stronger contraction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x-none" sz="2400" dirty="0" smtClean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A3141-D51F-4919-92B1-4CB337B90177}" type="slidenum">
              <a:rPr lang="x-none"/>
              <a:pPr>
                <a:defRPr/>
              </a:pPr>
              <a:t>15</a:t>
            </a:fld>
            <a:endParaRPr lang="en-US"/>
          </a:p>
        </p:txBody>
      </p:sp>
      <p:sp>
        <p:nvSpPr>
          <p:cNvPr id="19460" name="Content Placeholder 3"/>
          <p:cNvSpPr txBox="1">
            <a:spLocks/>
          </p:cNvSpPr>
          <p:nvPr/>
        </p:nvSpPr>
        <p:spPr bwMode="auto">
          <a:xfrm>
            <a:off x="4859338" y="3068638"/>
            <a:ext cx="42846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19461" name="Picture 7" descr="C:\Users\USER\Desktop\New 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733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715000" y="5257800"/>
            <a:ext cx="28956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715000" y="55626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frequency of action potentials</a:t>
            </a:r>
          </a:p>
          <a:p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in stronger force of contraction</a:t>
            </a:r>
            <a:endParaRPr lang="x-none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903288" y="152400"/>
            <a:ext cx="70977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unit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19465" name="Picture 4" descr="muscl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66800"/>
            <a:ext cx="3505200" cy="2590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724400" cy="57150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The higher the motor unit recruitment , the stronger the muscle contraction 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The force produced by a single motor unit is determined  by </a:t>
            </a:r>
            <a:r>
              <a:rPr lang="en-US" sz="2400" dirty="0" smtClean="0">
                <a:latin typeface="Comic Sans MS" panose="030F0702030302020204" pitchFamily="66" charset="0"/>
                <a:sym typeface="Wingdings" pitchFamily="2" charset="2"/>
              </a:rPr>
              <a:t>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  <a:sym typeface="Wingdings" pitchFamily="2" charset="2"/>
              </a:rPr>
              <a:t>(1) </a:t>
            </a:r>
            <a:r>
              <a:rPr lang="en-US" sz="2400" dirty="0" smtClean="0">
                <a:latin typeface="Comic Sans MS" panose="030F0702030302020204" pitchFamily="66" charset="0"/>
              </a:rPr>
              <a:t> the number of muscle fibers in the unit , &amp;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(2) the frequency with which the muscle fibers are stimulated by their innervating axon.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omic Sans MS" panose="030F0702030302020204" pitchFamily="66" charset="0"/>
              </a:rPr>
              <a:t> Generally, this allows a 2 to 4-fold change in force.</a:t>
            </a:r>
          </a:p>
          <a:p>
            <a:pPr eaLnBrk="1" hangingPunct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x-none" sz="2000" dirty="0" smtClean="0"/>
          </a:p>
        </p:txBody>
      </p:sp>
      <p:pic>
        <p:nvPicPr>
          <p:cNvPr id="20485" name="Picture 4" descr="C:\Users\USER\Desktop\Pictures\New Picture (3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609600"/>
            <a:ext cx="3581400" cy="5715000"/>
          </a:xfrm>
          <a:noFill/>
          <a:ln w="22225">
            <a:solidFill>
              <a:schemeClr val="tx1"/>
            </a:solidFill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1B626-D23E-45C8-A77C-52B58DCF519D}" type="slidenum">
              <a:rPr lang="x-none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Size Principle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When CNS send a weak signal to contract muscle , the smaller motor units of the muscle stimulated first.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Then with increase the strength of signals larger and larger motor units begins to be excited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95350"/>
          </a:xfr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60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smtClean="0"/>
              <a:t>Varying the number of motor units activated.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788" y="1382713"/>
            <a:ext cx="4189413" cy="5367337"/>
            <a:chOff x="3169" y="871"/>
            <a:chExt cx="2639" cy="3381"/>
          </a:xfrm>
        </p:grpSpPr>
        <p:sp>
          <p:nvSpPr>
            <p:cNvPr id="27704" name="AutoShape 5"/>
            <p:cNvSpPr>
              <a:spLocks noChangeArrowheads="1"/>
            </p:cNvSpPr>
            <p:nvPr/>
          </p:nvSpPr>
          <p:spPr bwMode="auto">
            <a:xfrm rot="5400000">
              <a:off x="2705" y="1389"/>
              <a:ext cx="3327" cy="2400"/>
            </a:xfrm>
            <a:custGeom>
              <a:avLst/>
              <a:gdLst>
                <a:gd name="T0" fmla="*/ 11 w 21600"/>
                <a:gd name="T1" fmla="*/ 2 h 21600"/>
                <a:gd name="T2" fmla="*/ 6 w 21600"/>
                <a:gd name="T3" fmla="*/ 3 h 21600"/>
                <a:gd name="T4" fmla="*/ 1 w 21600"/>
                <a:gd name="T5" fmla="*/ 2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2 w 21600"/>
                <a:gd name="T13" fmla="*/ 3888 h 21600"/>
                <a:gd name="T14" fmla="*/ 17718 w 21600"/>
                <a:gd name="T15" fmla="*/ 1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68" y="21600"/>
                  </a:lnTo>
                  <a:lnTo>
                    <a:pt x="1743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5" name="Group 6"/>
            <p:cNvGrpSpPr>
              <a:grpSpLocks/>
            </p:cNvGrpSpPr>
            <p:nvPr/>
          </p:nvGrpSpPr>
          <p:grpSpPr bwMode="auto">
            <a:xfrm>
              <a:off x="3560" y="3230"/>
              <a:ext cx="1434" cy="479"/>
              <a:chOff x="3277" y="3148"/>
              <a:chExt cx="1434" cy="479"/>
            </a:xfrm>
          </p:grpSpPr>
          <p:grpSp>
            <p:nvGrpSpPr>
              <p:cNvPr id="27710" name="Group 7"/>
              <p:cNvGrpSpPr>
                <a:grpSpLocks/>
              </p:cNvGrpSpPr>
              <p:nvPr/>
            </p:nvGrpSpPr>
            <p:grpSpPr bwMode="auto">
              <a:xfrm>
                <a:off x="3277" y="3271"/>
                <a:ext cx="1296" cy="123"/>
                <a:chOff x="816" y="3504"/>
                <a:chExt cx="733" cy="48"/>
              </a:xfrm>
            </p:grpSpPr>
            <p:sp>
              <p:nvSpPr>
                <p:cNvPr id="27723" name="Rectangle 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Rectangle 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Rectangle 1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1" name="Group 11"/>
              <p:cNvGrpSpPr>
                <a:grpSpLocks/>
              </p:cNvGrpSpPr>
              <p:nvPr/>
            </p:nvGrpSpPr>
            <p:grpSpPr bwMode="auto">
              <a:xfrm>
                <a:off x="3415" y="3395"/>
                <a:ext cx="1296" cy="123"/>
                <a:chOff x="816" y="3504"/>
                <a:chExt cx="733" cy="48"/>
              </a:xfrm>
            </p:grpSpPr>
            <p:sp>
              <p:nvSpPr>
                <p:cNvPr id="27720" name="Rectangle 1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Rectangle 1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2" name="Group 15"/>
              <p:cNvGrpSpPr>
                <a:grpSpLocks/>
              </p:cNvGrpSpPr>
              <p:nvPr/>
            </p:nvGrpSpPr>
            <p:grpSpPr bwMode="auto">
              <a:xfrm>
                <a:off x="3360" y="3148"/>
                <a:ext cx="1296" cy="123"/>
                <a:chOff x="816" y="3504"/>
                <a:chExt cx="733" cy="48"/>
              </a:xfrm>
            </p:grpSpPr>
            <p:sp>
              <p:nvSpPr>
                <p:cNvPr id="27717" name="Rectangle 1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8" name="Rectangle 1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9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3" name="Group 19"/>
              <p:cNvGrpSpPr>
                <a:grpSpLocks/>
              </p:cNvGrpSpPr>
              <p:nvPr/>
            </p:nvGrpSpPr>
            <p:grpSpPr bwMode="auto">
              <a:xfrm>
                <a:off x="3311" y="3504"/>
                <a:ext cx="1296" cy="123"/>
                <a:chOff x="816" y="3504"/>
                <a:chExt cx="733" cy="48"/>
              </a:xfrm>
            </p:grpSpPr>
            <p:sp>
              <p:nvSpPr>
                <p:cNvPr id="27714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Rectangle 2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Rectangle 2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5519" y="871"/>
              <a:ext cx="289" cy="3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Number &amp; Size of Motor Units Recruited</a:t>
              </a:r>
            </a:p>
          </p:txBody>
        </p:sp>
        <p:grpSp>
          <p:nvGrpSpPr>
            <p:cNvPr id="27707" name="Group 24"/>
            <p:cNvGrpSpPr>
              <a:grpSpLocks/>
            </p:cNvGrpSpPr>
            <p:nvPr/>
          </p:nvGrpSpPr>
          <p:grpSpPr bwMode="auto">
            <a:xfrm>
              <a:off x="3408" y="1056"/>
              <a:ext cx="2304" cy="2544"/>
              <a:chOff x="3408" y="1056"/>
              <a:chExt cx="2304" cy="2544"/>
            </a:xfrm>
          </p:grpSpPr>
          <p:pic>
            <p:nvPicPr>
              <p:cNvPr id="27708" name="Picture 25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08" y="1056"/>
                <a:ext cx="158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38" name="Text Box 26"/>
              <p:cNvSpPr txBox="1">
                <a:spLocks noChangeArrowheads="1"/>
              </p:cNvSpPr>
              <p:nvPr/>
            </p:nvSpPr>
            <p:spPr bwMode="auto">
              <a:xfrm>
                <a:off x="4422" y="249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Largest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Highest stimulus threshold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28600" y="1676400"/>
            <a:ext cx="2438400" cy="3895725"/>
            <a:chOff x="0" y="816"/>
            <a:chExt cx="2002" cy="2303"/>
          </a:xfrm>
        </p:grpSpPr>
        <p:grpSp>
          <p:nvGrpSpPr>
            <p:cNvPr id="27682" name="Group 28"/>
            <p:cNvGrpSpPr>
              <a:grpSpLocks/>
            </p:cNvGrpSpPr>
            <p:nvPr/>
          </p:nvGrpSpPr>
          <p:grpSpPr bwMode="auto">
            <a:xfrm>
              <a:off x="89" y="2879"/>
              <a:ext cx="871" cy="213"/>
              <a:chOff x="89" y="3257"/>
              <a:chExt cx="871" cy="213"/>
            </a:xfrm>
          </p:grpSpPr>
          <p:grpSp>
            <p:nvGrpSpPr>
              <p:cNvPr id="27688" name="Group 29"/>
              <p:cNvGrpSpPr>
                <a:grpSpLocks/>
              </p:cNvGrpSpPr>
              <p:nvPr/>
            </p:nvGrpSpPr>
            <p:grpSpPr bwMode="auto">
              <a:xfrm>
                <a:off x="89" y="3312"/>
                <a:ext cx="733" cy="48"/>
                <a:chOff x="816" y="3504"/>
                <a:chExt cx="733" cy="48"/>
              </a:xfrm>
            </p:grpSpPr>
            <p:sp>
              <p:nvSpPr>
                <p:cNvPr id="27701" name="Rectangle 3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2" name="Rectangle 3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3" name="Rectangle 3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89" name="Group 33"/>
              <p:cNvGrpSpPr>
                <a:grpSpLocks/>
              </p:cNvGrpSpPr>
              <p:nvPr/>
            </p:nvGrpSpPr>
            <p:grpSpPr bwMode="auto">
              <a:xfrm>
                <a:off x="227" y="3367"/>
                <a:ext cx="733" cy="48"/>
                <a:chOff x="816" y="3504"/>
                <a:chExt cx="733" cy="48"/>
              </a:xfrm>
            </p:grpSpPr>
            <p:sp>
              <p:nvSpPr>
                <p:cNvPr id="27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Rectangle 3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0" name="Group 37"/>
              <p:cNvGrpSpPr>
                <a:grpSpLocks/>
              </p:cNvGrpSpPr>
              <p:nvPr/>
            </p:nvGrpSpPr>
            <p:grpSpPr bwMode="auto">
              <a:xfrm>
                <a:off x="172" y="3257"/>
                <a:ext cx="733" cy="48"/>
                <a:chOff x="816" y="3504"/>
                <a:chExt cx="733" cy="48"/>
              </a:xfrm>
            </p:grpSpPr>
            <p:sp>
              <p:nvSpPr>
                <p:cNvPr id="27695" name="Rectangle 3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6" name="Rectangle 3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1" name="Group 41"/>
              <p:cNvGrpSpPr>
                <a:grpSpLocks/>
              </p:cNvGrpSpPr>
              <p:nvPr/>
            </p:nvGrpSpPr>
            <p:grpSpPr bwMode="auto">
              <a:xfrm>
                <a:off x="137" y="3422"/>
                <a:ext cx="733" cy="48"/>
                <a:chOff x="816" y="3504"/>
                <a:chExt cx="733" cy="48"/>
              </a:xfrm>
            </p:grpSpPr>
            <p:sp>
              <p:nvSpPr>
                <p:cNvPr id="27692" name="Rectangle 4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Rectangle 4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83" name="Group 45"/>
            <p:cNvGrpSpPr>
              <a:grpSpLocks/>
            </p:cNvGrpSpPr>
            <p:nvPr/>
          </p:nvGrpSpPr>
          <p:grpSpPr bwMode="auto">
            <a:xfrm>
              <a:off x="0" y="816"/>
              <a:ext cx="2002" cy="2303"/>
              <a:chOff x="0" y="1201"/>
              <a:chExt cx="2002" cy="2303"/>
            </a:xfrm>
          </p:grpSpPr>
          <p:sp>
            <p:nvSpPr>
              <p:cNvPr id="27684" name="AutoShape 46"/>
              <p:cNvSpPr>
                <a:spLocks noChangeArrowheads="1"/>
              </p:cNvSpPr>
              <p:nvPr/>
            </p:nvSpPr>
            <p:spPr bwMode="auto">
              <a:xfrm rot="5400000">
                <a:off x="264" y="1929"/>
                <a:ext cx="1056" cy="12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380 w 21600"/>
                  <a:gd name="T13" fmla="*/ 5367 h 21600"/>
                  <a:gd name="T14" fmla="*/ 1622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46" y="21600"/>
                    </a:lnTo>
                    <a:lnTo>
                      <a:pt x="1445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>
                  <a:alpha val="4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85" name="Group 47"/>
              <p:cNvGrpSpPr>
                <a:grpSpLocks/>
              </p:cNvGrpSpPr>
              <p:nvPr/>
            </p:nvGrpSpPr>
            <p:grpSpPr bwMode="auto">
              <a:xfrm>
                <a:off x="0" y="1201"/>
                <a:ext cx="2002" cy="2303"/>
                <a:chOff x="0" y="1201"/>
                <a:chExt cx="2002" cy="2303"/>
              </a:xfrm>
            </p:grpSpPr>
            <p:pic>
              <p:nvPicPr>
                <p:cNvPr id="27686" name="Picture 48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1201"/>
                  <a:ext cx="864" cy="2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13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62" y="2486"/>
                  <a:ext cx="1440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Small motor units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Low stimulus threshold</a:t>
                  </a:r>
                </a:p>
              </p:txBody>
            </p:sp>
          </p:grpSp>
        </p:grp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2667000" y="1916113"/>
            <a:ext cx="2895600" cy="3808412"/>
            <a:chOff x="1440" y="1200"/>
            <a:chExt cx="2208" cy="2399"/>
          </a:xfrm>
        </p:grpSpPr>
        <p:sp>
          <p:nvSpPr>
            <p:cNvPr id="27661" name="AutoShape 51"/>
            <p:cNvSpPr>
              <a:spLocks noChangeArrowheads="1"/>
            </p:cNvSpPr>
            <p:nvPr/>
          </p:nvSpPr>
          <p:spPr bwMode="auto">
            <a:xfrm rot="5400000">
              <a:off x="1281" y="1760"/>
              <a:ext cx="2038" cy="164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98 w 21600"/>
                <a:gd name="T13" fmla="*/ 4399 h 21600"/>
                <a:gd name="T14" fmla="*/ 17202 w 21600"/>
                <a:gd name="T15" fmla="*/ 172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95" y="21600"/>
                  </a:lnTo>
                  <a:lnTo>
                    <a:pt x="164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2" name="Group 52"/>
            <p:cNvGrpSpPr>
              <a:grpSpLocks/>
            </p:cNvGrpSpPr>
            <p:nvPr/>
          </p:nvGrpSpPr>
          <p:grpSpPr bwMode="auto">
            <a:xfrm>
              <a:off x="1721" y="3213"/>
              <a:ext cx="1111" cy="295"/>
              <a:chOff x="1721" y="3353"/>
              <a:chExt cx="871" cy="213"/>
            </a:xfrm>
          </p:grpSpPr>
          <p:grpSp>
            <p:nvGrpSpPr>
              <p:cNvPr id="27666" name="Group 53"/>
              <p:cNvGrpSpPr>
                <a:grpSpLocks/>
              </p:cNvGrpSpPr>
              <p:nvPr/>
            </p:nvGrpSpPr>
            <p:grpSpPr bwMode="auto">
              <a:xfrm>
                <a:off x="1721" y="3408"/>
                <a:ext cx="733" cy="48"/>
                <a:chOff x="816" y="3504"/>
                <a:chExt cx="733" cy="48"/>
              </a:xfrm>
            </p:grpSpPr>
            <p:sp>
              <p:nvSpPr>
                <p:cNvPr id="27679" name="Rectangle 5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Rectangle 5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Rectangle 5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57"/>
              <p:cNvGrpSpPr>
                <a:grpSpLocks/>
              </p:cNvGrpSpPr>
              <p:nvPr/>
            </p:nvGrpSpPr>
            <p:grpSpPr bwMode="auto">
              <a:xfrm>
                <a:off x="1859" y="3463"/>
                <a:ext cx="733" cy="48"/>
                <a:chOff x="816" y="3504"/>
                <a:chExt cx="733" cy="48"/>
              </a:xfrm>
            </p:grpSpPr>
            <p:sp>
              <p:nvSpPr>
                <p:cNvPr id="27676" name="Rectangle 5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Rectangle 5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Rectangle 6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61"/>
              <p:cNvGrpSpPr>
                <a:grpSpLocks/>
              </p:cNvGrpSpPr>
              <p:nvPr/>
            </p:nvGrpSpPr>
            <p:grpSpPr bwMode="auto">
              <a:xfrm>
                <a:off x="1804" y="3353"/>
                <a:ext cx="733" cy="48"/>
                <a:chOff x="816" y="3504"/>
                <a:chExt cx="733" cy="48"/>
              </a:xfrm>
            </p:grpSpPr>
            <p:sp>
              <p:nvSpPr>
                <p:cNvPr id="27673" name="Rectangle 6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4" name="Rectangle 6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Rectangle 6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9" name="Group 65"/>
              <p:cNvGrpSpPr>
                <a:grpSpLocks/>
              </p:cNvGrpSpPr>
              <p:nvPr/>
            </p:nvGrpSpPr>
            <p:grpSpPr bwMode="auto">
              <a:xfrm>
                <a:off x="1769" y="3518"/>
                <a:ext cx="733" cy="48"/>
                <a:chOff x="816" y="3504"/>
                <a:chExt cx="733" cy="48"/>
              </a:xfrm>
            </p:grpSpPr>
            <p:sp>
              <p:nvSpPr>
                <p:cNvPr id="27670" name="Rectangle 6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1" name="Rectangle 6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2" name="Rectangle 6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3" name="Group 69"/>
            <p:cNvGrpSpPr>
              <a:grpSpLocks/>
            </p:cNvGrpSpPr>
            <p:nvPr/>
          </p:nvGrpSpPr>
          <p:grpSpPr bwMode="auto">
            <a:xfrm>
              <a:off x="1440" y="1200"/>
              <a:ext cx="2208" cy="2303"/>
              <a:chOff x="1440" y="1200"/>
              <a:chExt cx="2208" cy="2303"/>
            </a:xfrm>
          </p:grpSpPr>
          <p:pic>
            <p:nvPicPr>
              <p:cNvPr id="27664" name="Picture 7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0" y="1200"/>
                <a:ext cx="1440" cy="2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83" name="Text Box 71"/>
              <p:cNvSpPr txBox="1">
                <a:spLocks noChangeArrowheads="1"/>
              </p:cNvSpPr>
              <p:nvPr/>
            </p:nvSpPr>
            <p:spPr bwMode="auto">
              <a:xfrm>
                <a:off x="2358" y="248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Larger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Higher stimulus threshold</a:t>
                </a:r>
              </a:p>
            </p:txBody>
          </p:sp>
        </p:grp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130175" y="6224588"/>
            <a:ext cx="9002713" cy="598487"/>
            <a:chOff x="82" y="3921"/>
            <a:chExt cx="5671" cy="377"/>
          </a:xfrm>
        </p:grpSpPr>
        <p:sp>
          <p:nvSpPr>
            <p:cNvPr id="27657" name="Rectangle 73"/>
            <p:cNvSpPr>
              <a:spLocks noChangeArrowheads="1"/>
            </p:cNvSpPr>
            <p:nvPr/>
          </p:nvSpPr>
          <p:spPr bwMode="auto">
            <a:xfrm>
              <a:off x="144" y="4026"/>
              <a:ext cx="5424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6" name="Text Box 74"/>
            <p:cNvSpPr txBox="1">
              <a:spLocks noChangeArrowheads="1"/>
            </p:cNvSpPr>
            <p:nvPr/>
          </p:nvSpPr>
          <p:spPr bwMode="auto">
            <a:xfrm>
              <a:off x="144" y="4032"/>
              <a:ext cx="5424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Amount of Force Required During Movement</a:t>
              </a:r>
            </a:p>
          </p:txBody>
        </p:sp>
        <p:sp>
          <p:nvSpPr>
            <p:cNvPr id="141387" name="Text Box 75"/>
            <p:cNvSpPr txBox="1">
              <a:spLocks noChangeArrowheads="1"/>
            </p:cNvSpPr>
            <p:nvPr/>
          </p:nvSpPr>
          <p:spPr bwMode="auto">
            <a:xfrm>
              <a:off x="82" y="3921"/>
              <a:ext cx="24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↓</a:t>
              </a:r>
            </a:p>
          </p:txBody>
        </p:sp>
        <p:sp>
          <p:nvSpPr>
            <p:cNvPr id="141388" name="Text Box 76"/>
            <p:cNvSpPr txBox="1">
              <a:spLocks noChangeArrowheads="1"/>
            </p:cNvSpPr>
            <p:nvPr/>
          </p:nvSpPr>
          <p:spPr bwMode="auto">
            <a:xfrm>
              <a:off x="5225" y="3933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↑</a:t>
              </a:r>
            </a:p>
          </p:txBody>
        </p:sp>
      </p:grp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239713" y="5857875"/>
            <a:ext cx="8610600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Size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Rate Coding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953000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Rate coding refers to the motor unit firing rate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Active motor units can discharge at higher frequencies to generate greater tensions.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Recruitment versus rate coding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Smaller muscles (ex: first dorsal interosseous) rely more on rate coding.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Larger muscles of mixed fiber types (ex: deltoid) rely more on recruitment.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850" y="838200"/>
            <a:ext cx="8569325" cy="62170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</a:rPr>
              <a:t>Objectives</a:t>
            </a:r>
            <a:endParaRPr lang="en-GB" sz="3400" b="1" dirty="0">
              <a:solidFill>
                <a:srgbClr val="FF0000"/>
              </a:solidFill>
            </a:endParaRPr>
          </a:p>
          <a:p>
            <a:pPr algn="just"/>
            <a:endParaRPr lang="en-GB" sz="2800" b="1" dirty="0"/>
          </a:p>
          <a:p>
            <a:pPr algn="just"/>
            <a:r>
              <a:rPr lang="en-GB" sz="2800" b="1" dirty="0">
                <a:latin typeface="Comic Sans MS" panose="030F0702030302020204" pitchFamily="66" charset="0"/>
              </a:rPr>
              <a:t>At the end of this lecture </a:t>
            </a:r>
            <a:r>
              <a:rPr lang="en-GB" sz="2800" b="1" dirty="0" smtClean="0">
                <a:latin typeface="Comic Sans MS" panose="030F0702030302020204" pitchFamily="66" charset="0"/>
              </a:rPr>
              <a:t>you should </a:t>
            </a:r>
            <a:r>
              <a:rPr lang="en-GB" sz="2800" b="1" dirty="0">
                <a:latin typeface="Comic Sans MS" panose="030F0702030302020204" pitchFamily="66" charset="0"/>
              </a:rPr>
              <a:t>be able to: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Recognise the organization of the Nervous System 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Identify the </a:t>
            </a:r>
            <a:r>
              <a:rPr lang="en-GB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differences between </a:t>
            </a:r>
            <a:r>
              <a:rPr lang="en-GB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central </a:t>
            </a:r>
            <a:r>
              <a:rPr lang="en-GB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nervous system (CNS) &amp; peripheral nervous system (PNS)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 Understand the function &amp; the recruitment of the motor </a:t>
            </a:r>
            <a:r>
              <a:rPr lang="en-GB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unit.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Appreciate </a:t>
            </a: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effect of motor units number on motor action performance</a:t>
            </a:r>
            <a:endParaRPr lang="en-GB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Char char="-"/>
            </a:pPr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229600" cy="788987"/>
          </a:xfr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or non role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  <a:ln w="222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dirty="0" smtClean="0">
                <a:latin typeface="Comic Sans MS" panose="030F0702030302020204" pitchFamily="66" charset="0"/>
              </a:rPr>
              <a:t>Motor Units Follows </a:t>
            </a:r>
            <a:r>
              <a:rPr lang="ja-JP" altLang="en-US" dirty="0" smtClean="0">
                <a:latin typeface="Comic Sans MS" panose="030F0702030302020204" pitchFamily="66" charset="0"/>
              </a:rPr>
              <a:t>“</a:t>
            </a:r>
            <a:r>
              <a:rPr lang="en-US" altLang="ja-JP" dirty="0" smtClean="0">
                <a:latin typeface="Comic Sans MS" panose="030F0702030302020204" pitchFamily="66" charset="0"/>
              </a:rPr>
              <a:t>all-or-none</a:t>
            </a:r>
            <a:r>
              <a:rPr lang="ja-JP" altLang="en-US" dirty="0" smtClean="0">
                <a:latin typeface="Comic Sans MS" panose="030F0702030302020204" pitchFamily="66" charset="0"/>
              </a:rPr>
              <a:t>”</a:t>
            </a:r>
            <a:r>
              <a:rPr lang="en-US" altLang="ja-JP" dirty="0" smtClean="0">
                <a:latin typeface="Comic Sans MS" panose="030F0702030302020204" pitchFamily="66" charset="0"/>
              </a:rPr>
              <a:t> principle – impulse from motor neuron will cause contraction in all muscle fibers it innervates or none</a:t>
            </a:r>
            <a:endParaRPr lang="en-US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 In an </a:t>
            </a:r>
            <a:r>
              <a:rPr lang="en-US" dirty="0" err="1" smtClean="0">
                <a:latin typeface="Comic Sans MS" panose="030F0702030302020204" pitchFamily="66" charset="0"/>
              </a:rPr>
              <a:t>electrodiagnostic</a:t>
            </a:r>
            <a:r>
              <a:rPr lang="en-US" dirty="0" smtClean="0">
                <a:latin typeface="Comic Sans MS" panose="030F0702030302020204" pitchFamily="66" charset="0"/>
              </a:rPr>
              <a:t> testing (EMG , electromyography) for  a patient with weakness, careful analysis of the motor unit action potential (MUAP) size, shape, and recruitment pattern can help in distinguishing a </a:t>
            </a:r>
            <a:r>
              <a:rPr lang="en-US" dirty="0" err="1" smtClean="0">
                <a:latin typeface="Comic Sans MS" panose="030F0702030302020204" pitchFamily="66" charset="0"/>
              </a:rPr>
              <a:t>myopathy</a:t>
            </a:r>
            <a:r>
              <a:rPr lang="en-US" dirty="0" smtClean="0">
                <a:latin typeface="Comic Sans MS" panose="030F0702030302020204" pitchFamily="66" charset="0"/>
              </a:rPr>
              <a:t> from  neuropathy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en-US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Sensor and Motor System rela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4648200"/>
            <a:ext cx="3962400" cy="1981200"/>
          </a:xfr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7171" name="Picture 7" descr="1602abOrgSomatAutoNerSys_L.jpg                                 00201B77FAP7_JPEGS_ch12-18Labeled      BE4B5C3E:"/>
          <p:cNvPicPr>
            <a:picLocks noChangeAspect="1" noChangeArrowheads="1"/>
          </p:cNvPicPr>
          <p:nvPr/>
        </p:nvPicPr>
        <p:blipFill>
          <a:blip r:embed="rId3"/>
          <a:srcRect l="8360" t="24234" r="2777" b="25330"/>
          <a:stretch>
            <a:fillRect/>
          </a:stretch>
        </p:blipFill>
        <p:spPr bwMode="auto">
          <a:xfrm>
            <a:off x="4648200" y="152400"/>
            <a:ext cx="3962400" cy="4343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Content Placeholder 3" descr="Spinal nerves seg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33528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3810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Nervous System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31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Nerve-Muscle Interaction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05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 smtClean="0">
                <a:latin typeface="Comic Sans MS" panose="030F0702030302020204" pitchFamily="66" charset="0"/>
              </a:rPr>
              <a:t>The nervous </a:t>
            </a:r>
            <a:r>
              <a:rPr lang="en-US" sz="2200" dirty="0">
                <a:latin typeface="Comic Sans MS" panose="030F0702030302020204" pitchFamily="66" charset="0"/>
              </a:rPr>
              <a:t>system  can be divided into central (CNS) and peripheral (PNS) 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>
                <a:latin typeface="Comic Sans MS" panose="030F0702030302020204" pitchFamily="66" charset="0"/>
              </a:rPr>
              <a:t>It can also be divided in terms of function: motor and sensory activity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Sensory Neurons </a:t>
            </a:r>
            <a:r>
              <a:rPr lang="en-US" sz="2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200" dirty="0" smtClean="0"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anose="030F0702030302020204" pitchFamily="66" charset="0"/>
              </a:rPr>
              <a:t>collects info from the various sensors located throughout the body and transmits the info to the brain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Motor Neurons </a:t>
            </a:r>
            <a:r>
              <a:rPr lang="en-US" sz="2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200" dirty="0" smtClean="0"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anose="030F0702030302020204" pitchFamily="66" charset="0"/>
              </a:rPr>
              <a:t>conducts signals to activate muscle </a:t>
            </a:r>
            <a:r>
              <a:rPr lang="en-US" sz="2200" dirty="0" smtClean="0">
                <a:latin typeface="Comic Sans MS" panose="030F0702030302020204" pitchFamily="66" charset="0"/>
              </a:rPr>
              <a:t>contraction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200" dirty="0" smtClean="0">
                <a:latin typeface="Comic Sans MS" panose="030F0702030302020204" pitchFamily="66" charset="0"/>
              </a:rPr>
              <a:t>Skeletal muscle activation is initiated through neural activation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en-CA" sz="2200" dirty="0">
              <a:latin typeface="Times New Roman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E7788-938B-4F9E-B06E-6DD5CD1F2DA6}" type="slidenum">
              <a:rPr lang="en-CA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Organization of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 </a:t>
            </a: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Central nervous system (CNS)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It is the part that integrates the sensory information that it receives from diff  parts of body , and coordinates the activity of all parts of the body 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omic Sans MS" panose="030F0702030302020204" pitchFamily="66" charset="0"/>
              </a:rPr>
              <a:t>It  consists of :-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brain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spinal cord.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brain is protected by the skull, while the spinal cord is protected by the  vertebrae, and both are enclosed in the meninges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</a:p>
        </p:txBody>
      </p:sp>
      <p:pic>
        <p:nvPicPr>
          <p:cNvPr id="13317" name="Content Placeholder 3" descr="Neur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25" y="304800"/>
            <a:ext cx="3000375" cy="2819400"/>
          </a:xfrm>
          <a:solidFill>
            <a:schemeClr val="tx2"/>
          </a:solidFill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1000" y="1371600"/>
            <a:ext cx="3124200" cy="510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building unit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of the nervous system is the neuron which has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Cell body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Nucleus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Dendrites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Axon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Myelination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ＭＳ Ｐゴシック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Nodes of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Ranvier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Axon terminals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Synaptic end bulbs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Neurotransmitter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charset="0"/>
              </a:rPr>
              <a:t>Acetylcholine (ACH)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16" name="Group 77"/>
          <p:cNvGrpSpPr>
            <a:grpSpLocks/>
          </p:cNvGrpSpPr>
          <p:nvPr/>
        </p:nvGrpSpPr>
        <p:grpSpPr bwMode="auto">
          <a:xfrm>
            <a:off x="2706293" y="457200"/>
            <a:ext cx="2286000" cy="5795962"/>
            <a:chOff x="1152" y="119"/>
            <a:chExt cx="4416" cy="3939"/>
          </a:xfrm>
        </p:grpSpPr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13337" name="Group 9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13355" name="Group 10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13380" name="Group 11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83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4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5" name="Line 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8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8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17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1335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5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35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7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9" name="Line 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0" name="Group 24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4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5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6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1" name="Group 28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1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2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3" name="Line 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62" name="Freeform 32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3" name="Freeform 33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4" name="Freeform 34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5" name="Freeform 35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6" name="Freeform 36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7" name="Freeform 37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8" name="Freeform 38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9" name="Freeform 39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70" name="Freeform 40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8" name="Oval 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9" name="Group 42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13340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41" name="Group 44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1334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1334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4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5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19" name="Line 58"/>
            <p:cNvSpPr>
              <a:spLocks noChangeShapeType="1"/>
            </p:cNvSpPr>
            <p:nvPr/>
          </p:nvSpPr>
          <p:spPr bwMode="auto">
            <a:xfrm flipV="1">
              <a:off x="1439" y="1104"/>
              <a:ext cx="2593" cy="7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59"/>
            <p:cNvSpPr>
              <a:spLocks noChangeShapeType="1"/>
            </p:cNvSpPr>
            <p:nvPr/>
          </p:nvSpPr>
          <p:spPr bwMode="auto">
            <a:xfrm flipV="1">
              <a:off x="1536" y="1056"/>
              <a:ext cx="2928" cy="96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1" name="Group 60"/>
            <p:cNvGrpSpPr>
              <a:grpSpLocks/>
            </p:cNvGrpSpPr>
            <p:nvPr/>
          </p:nvGrpSpPr>
          <p:grpSpPr bwMode="auto">
            <a:xfrm>
              <a:off x="1440" y="1714"/>
              <a:ext cx="2304" cy="494"/>
              <a:chOff x="1440" y="1714"/>
              <a:chExt cx="2304" cy="494"/>
            </a:xfrm>
          </p:grpSpPr>
          <p:sp>
            <p:nvSpPr>
              <p:cNvPr id="13334" name="Line 61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0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62"/>
              <p:cNvSpPr>
                <a:spLocks noChangeShapeType="1"/>
              </p:cNvSpPr>
              <p:nvPr/>
            </p:nvSpPr>
            <p:spPr bwMode="auto">
              <a:xfrm flipV="1">
                <a:off x="2928" y="1714"/>
                <a:ext cx="624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63"/>
              <p:cNvSpPr>
                <a:spLocks noChangeShapeType="1"/>
              </p:cNvSpPr>
              <p:nvPr/>
            </p:nvSpPr>
            <p:spPr bwMode="auto">
              <a:xfrm>
                <a:off x="2928" y="2105"/>
                <a:ext cx="816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2" name="Group 64"/>
            <p:cNvGrpSpPr>
              <a:grpSpLocks/>
            </p:cNvGrpSpPr>
            <p:nvPr/>
          </p:nvGrpSpPr>
          <p:grpSpPr bwMode="auto">
            <a:xfrm>
              <a:off x="1152" y="1797"/>
              <a:ext cx="3115" cy="1584"/>
              <a:chOff x="1152" y="1797"/>
              <a:chExt cx="3115" cy="1584"/>
            </a:xfrm>
          </p:grpSpPr>
          <p:sp>
            <p:nvSpPr>
              <p:cNvPr id="13332" name="AutoShape 65"/>
              <p:cNvSpPr>
                <a:spLocks/>
              </p:cNvSpPr>
              <p:nvPr/>
            </p:nvSpPr>
            <p:spPr bwMode="auto">
              <a:xfrm>
                <a:off x="4075" y="1797"/>
                <a:ext cx="192" cy="1584"/>
              </a:xfrm>
              <a:prstGeom prst="leftBrace">
                <a:avLst>
                  <a:gd name="adj1" fmla="val 68750"/>
                  <a:gd name="adj2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Line 66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2928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Line 67"/>
            <p:cNvSpPr>
              <a:spLocks noChangeShapeType="1"/>
            </p:cNvSpPr>
            <p:nvPr/>
          </p:nvSpPr>
          <p:spPr bwMode="auto">
            <a:xfrm>
              <a:off x="1728" y="2640"/>
              <a:ext cx="264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68"/>
            <p:cNvSpPr>
              <a:spLocks noChangeShapeType="1"/>
            </p:cNvSpPr>
            <p:nvPr/>
          </p:nvSpPr>
          <p:spPr bwMode="auto">
            <a:xfrm>
              <a:off x="2160" y="2832"/>
              <a:ext cx="2112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69"/>
            <p:cNvSpPr>
              <a:spLocks noChangeShapeType="1"/>
            </p:cNvSpPr>
            <p:nvPr/>
          </p:nvSpPr>
          <p:spPr bwMode="auto">
            <a:xfrm>
              <a:off x="1824" y="3024"/>
              <a:ext cx="2304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70"/>
            <p:cNvSpPr>
              <a:spLocks noChangeShapeType="1"/>
            </p:cNvSpPr>
            <p:nvPr/>
          </p:nvSpPr>
          <p:spPr bwMode="auto">
            <a:xfrm>
              <a:off x="2112" y="3216"/>
              <a:ext cx="158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71"/>
            <p:cNvSpPr>
              <a:spLocks noChangeShapeType="1"/>
            </p:cNvSpPr>
            <p:nvPr/>
          </p:nvSpPr>
          <p:spPr bwMode="auto">
            <a:xfrm>
              <a:off x="1968" y="3456"/>
              <a:ext cx="1488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73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74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75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76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α-motor neuron in the anterior horn cell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Content Placeholder 3" descr="Cross section in the spinal cord dorsal and ventro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5562600" cy="4222750"/>
          </a:xfr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971800" cy="419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62000" y="1219200"/>
            <a:ext cx="7239000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  </a:t>
            </a:r>
            <a:r>
              <a:rPr lang="en-US" b="1" dirty="0" smtClean="0"/>
              <a:t>nerve </a:t>
            </a:r>
            <a:r>
              <a:rPr lang="en-US" b="1" dirty="0"/>
              <a:t>is made of a group of </a:t>
            </a:r>
            <a:r>
              <a:rPr lang="en-US" b="1" dirty="0" smtClean="0"/>
              <a:t>axons of neurons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uscl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143000"/>
            <a:ext cx="6705600" cy="542766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3429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Unit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935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Motor Unit</vt:lpstr>
      <vt:lpstr>PowerPoint Presentation</vt:lpstr>
      <vt:lpstr>PowerPoint Presentation</vt:lpstr>
      <vt:lpstr>PowerPoint Presentation</vt:lpstr>
      <vt:lpstr>Nerve-Muscle Interaction</vt:lpstr>
      <vt:lpstr>Organization of the Nervous System</vt:lpstr>
      <vt:lpstr>Neurons</vt:lpstr>
      <vt:lpstr>α-motor neuron in the anterior horn cell</vt:lpstr>
      <vt:lpstr>PowerPoint Presentation</vt:lpstr>
      <vt:lpstr>What is a Motor Unit ?</vt:lpstr>
      <vt:lpstr>Motor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Size Principle</vt:lpstr>
      <vt:lpstr>Recruitment</vt:lpstr>
      <vt:lpstr>Rate Coding</vt:lpstr>
      <vt:lpstr>All or non role</vt:lpstr>
      <vt:lpstr>PowerPoint Presentation</vt:lpstr>
    </vt:vector>
  </TitlesOfParts>
  <Company>UT-Arlington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</dc:creator>
  <cp:lastModifiedBy>Dr. Salah</cp:lastModifiedBy>
  <cp:revision>113</cp:revision>
  <dcterms:created xsi:type="dcterms:W3CDTF">2003-08-25T14:40:17Z</dcterms:created>
  <dcterms:modified xsi:type="dcterms:W3CDTF">2018-11-04T06:38:03Z</dcterms:modified>
</cp:coreProperties>
</file>