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65" r:id="rId8"/>
    <p:sldId id="278" r:id="rId9"/>
    <p:sldId id="260" r:id="rId10"/>
    <p:sldId id="259" r:id="rId11"/>
    <p:sldId id="268" r:id="rId12"/>
    <p:sldId id="269" r:id="rId13"/>
    <p:sldId id="270" r:id="rId14"/>
    <p:sldId id="262" r:id="rId15"/>
    <p:sldId id="279" r:id="rId16"/>
    <p:sldId id="271" r:id="rId17"/>
    <p:sldId id="272" r:id="rId18"/>
    <p:sldId id="273" r:id="rId19"/>
    <p:sldId id="274" r:id="rId20"/>
    <p:sldId id="276" r:id="rId21"/>
    <p:sldId id="267" r:id="rId22"/>
    <p:sldId id="275" r:id="rId23"/>
    <p:sldId id="280" r:id="rId24"/>
    <p:sldId id="277" r:id="rId25"/>
    <p:sldId id="263" r:id="rId26"/>
    <p:sldId id="264" r:id="rId27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86410"/>
  </p:normalViewPr>
  <p:slideViewPr>
    <p:cSldViewPr>
      <p:cViewPr varScale="1">
        <p:scale>
          <a:sx n="60" d="100"/>
          <a:sy n="60" d="100"/>
        </p:scale>
        <p:origin x="-1428" y="-90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1/6/2018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1/6/2018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2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1/6/2018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" y="228600"/>
            <a:ext cx="7372350" cy="45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Respiratory block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Phospholipids of clinical 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286001"/>
            <a:ext cx="4781550" cy="35813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Platelet activating factor (PAF)</a:t>
            </a:r>
          </a:p>
          <a:p>
            <a:r>
              <a:rPr lang="en-US" sz="2800" dirty="0"/>
              <a:t>Binds to cell surface receptors</a:t>
            </a:r>
          </a:p>
          <a:p>
            <a:r>
              <a:rPr lang="en-US" sz="2800" dirty="0"/>
              <a:t>Triggers thrombotic and acute inflammatory </a:t>
            </a:r>
            <a:r>
              <a:rPr lang="en-US" sz="2800" dirty="0" smtClean="0"/>
              <a:t>reaction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299500"/>
            <a:ext cx="4305300" cy="34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Lung surfactant </a:t>
            </a:r>
            <a:r>
              <a:rPr lang="en-US" sz="3200" dirty="0" smtClean="0"/>
              <a:t>is a complex mixture of:</a:t>
            </a:r>
          </a:p>
          <a:p>
            <a:pPr lvl="1"/>
            <a:r>
              <a:rPr lang="en-US" sz="3200" dirty="0" smtClean="0">
                <a:solidFill>
                  <a:srgbClr val="FF6600"/>
                </a:solidFill>
              </a:rPr>
              <a:t>Lipids (90%) </a:t>
            </a:r>
            <a:r>
              <a:rPr lang="en-US" sz="3200" dirty="0" smtClean="0"/>
              <a:t>including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Dipalmitoyl</a:t>
            </a:r>
            <a:r>
              <a:rPr lang="en-US" sz="3200" dirty="0"/>
              <a:t>phosphatidyl</a:t>
            </a:r>
            <a:r>
              <a:rPr lang="en-US" sz="3200" dirty="0">
                <a:solidFill>
                  <a:srgbClr val="CD921B"/>
                </a:solidFill>
              </a:rPr>
              <a:t>choline</a:t>
            </a:r>
            <a:r>
              <a:rPr lang="en-US" sz="3200" dirty="0"/>
              <a:t> (DPPC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>
                <a:solidFill>
                  <a:srgbClr val="660066"/>
                </a:solidFill>
              </a:rPr>
              <a:t>Proteins (10%)</a:t>
            </a:r>
          </a:p>
          <a:p>
            <a:r>
              <a:rPr lang="en-US" sz="3200" dirty="0" smtClean="0"/>
              <a:t>Alveolar cells of the lungs are lined </a:t>
            </a:r>
            <a:r>
              <a:rPr lang="en-US" sz="3200" dirty="0"/>
              <a:t>by </a:t>
            </a:r>
            <a:r>
              <a:rPr lang="en-US" sz="3200" dirty="0" smtClean="0"/>
              <a:t>the </a:t>
            </a:r>
            <a:r>
              <a:rPr lang="en-US" sz="3200" dirty="0"/>
              <a:t>extracellular fluid </a:t>
            </a:r>
            <a:r>
              <a:rPr lang="en-US" sz="3200" dirty="0" smtClean="0"/>
              <a:t>layer</a:t>
            </a:r>
          </a:p>
          <a:p>
            <a:r>
              <a:rPr lang="en-US" sz="3200" dirty="0" smtClean="0"/>
              <a:t>Alveolar cells secrete DPPC (a major lung surfactant)</a:t>
            </a:r>
          </a:p>
        </p:txBody>
      </p:sp>
    </p:spTree>
    <p:extLst>
      <p:ext uri="{BB962C8B-B14F-4D97-AF65-F5344CB8AC3E}">
        <p14:creationId xmlns:p14="http://schemas.microsoft.com/office/powerpoint/2010/main" val="17892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endParaRPr lang="en-US" sz="2600" dirty="0" smtClean="0"/>
          </a:p>
          <a:p>
            <a:r>
              <a:rPr lang="en-US" sz="3200" dirty="0" smtClean="0"/>
              <a:t>Surfactant </a:t>
            </a:r>
            <a:r>
              <a:rPr lang="en-US" sz="3200" dirty="0" smtClean="0">
                <a:solidFill>
                  <a:srgbClr val="FF6600"/>
                </a:solidFill>
              </a:rPr>
              <a:t>decreases the surface tension </a:t>
            </a:r>
            <a:r>
              <a:rPr lang="en-US" sz="3200" dirty="0" smtClean="0"/>
              <a:t>of the fluid layer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6600"/>
                </a:solidFill>
              </a:rPr>
              <a:t>Reduces pressure </a:t>
            </a:r>
            <a:r>
              <a:rPr lang="en-US" sz="3200" dirty="0" smtClean="0"/>
              <a:t>needed to re-inflate alveoli</a:t>
            </a:r>
          </a:p>
          <a:p>
            <a:endParaRPr lang="en-US" sz="3200" dirty="0" smtClean="0"/>
          </a:p>
          <a:p>
            <a:r>
              <a:rPr lang="en-US" sz="3200" dirty="0" smtClean="0"/>
              <a:t>Prevents alveolar collapse (</a:t>
            </a:r>
            <a:r>
              <a:rPr lang="en-US" sz="3200" dirty="0" smtClean="0">
                <a:solidFill>
                  <a:srgbClr val="FF6600"/>
                </a:solidFill>
              </a:rPr>
              <a:t>atelectasis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1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Respiratory </a:t>
            </a:r>
            <a:r>
              <a:rPr lang="en-US" sz="3200" dirty="0">
                <a:solidFill>
                  <a:srgbClr val="FF6600"/>
                </a:solidFill>
              </a:rPr>
              <a:t>distress syndrome (RDS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</a:p>
          <a:p>
            <a:r>
              <a:rPr lang="en-US" sz="3200" dirty="0">
                <a:solidFill>
                  <a:srgbClr val="008000"/>
                </a:solidFill>
              </a:rPr>
              <a:t>I</a:t>
            </a:r>
            <a:r>
              <a:rPr lang="en-US" sz="3200" dirty="0" smtClean="0">
                <a:solidFill>
                  <a:srgbClr val="008000"/>
                </a:solidFill>
              </a:rPr>
              <a:t>n </a:t>
            </a:r>
            <a:r>
              <a:rPr lang="en-US" sz="3200" dirty="0">
                <a:solidFill>
                  <a:srgbClr val="008000"/>
                </a:solidFill>
              </a:rPr>
              <a:t>preterm </a:t>
            </a:r>
            <a:r>
              <a:rPr lang="en-US" sz="3200" dirty="0" smtClean="0">
                <a:solidFill>
                  <a:srgbClr val="008000"/>
                </a:solidFill>
              </a:rPr>
              <a:t>infants </a:t>
            </a:r>
            <a:r>
              <a:rPr lang="en-US" sz="3200" dirty="0" smtClean="0"/>
              <a:t>due </a:t>
            </a:r>
            <a:r>
              <a:rPr lang="en-US" sz="3200" dirty="0"/>
              <a:t>to deficiency of lung surfactant</a:t>
            </a:r>
          </a:p>
          <a:p>
            <a:r>
              <a:rPr lang="en-US" sz="3200" dirty="0"/>
              <a:t>A major cause of neonatal </a:t>
            </a:r>
            <a:r>
              <a:rPr lang="en-US" sz="3200" dirty="0" smtClean="0"/>
              <a:t>death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Treatment</a:t>
            </a:r>
            <a:r>
              <a:rPr lang="en-US" sz="3200" dirty="0"/>
              <a:t>: </a:t>
            </a:r>
            <a:r>
              <a:rPr lang="en-US" sz="3200" dirty="0" smtClean="0"/>
              <a:t>Glucocorticoids to mother to promote </a:t>
            </a:r>
            <a:r>
              <a:rPr lang="en-US" sz="3200" dirty="0"/>
              <a:t>l</a:t>
            </a:r>
            <a:r>
              <a:rPr lang="en-US" sz="3200" dirty="0" smtClean="0"/>
              <a:t>ung maturation</a:t>
            </a:r>
          </a:p>
          <a:p>
            <a:r>
              <a:rPr lang="en-US" sz="3200" dirty="0">
                <a:solidFill>
                  <a:srgbClr val="008000"/>
                </a:solidFill>
              </a:rPr>
              <a:t>I</a:t>
            </a:r>
            <a:r>
              <a:rPr lang="en-US" sz="3200" dirty="0" smtClean="0">
                <a:solidFill>
                  <a:srgbClr val="008000"/>
                </a:solidFill>
              </a:rPr>
              <a:t>n adults </a:t>
            </a:r>
            <a:r>
              <a:rPr lang="en-US" sz="3200" dirty="0" smtClean="0"/>
              <a:t>due to damaged alveoli by infection or trauma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82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PI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cell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981201"/>
            <a:ext cx="4857750" cy="3657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Plays important role in intracellular signaling</a:t>
            </a:r>
          </a:p>
          <a:p>
            <a:endParaRPr lang="en-US" sz="3200" dirty="0" smtClean="0"/>
          </a:p>
          <a:p>
            <a:r>
              <a:rPr lang="en-US" sz="3200" dirty="0" smtClean="0"/>
              <a:t>PI is part of calcium-phosphatidyl inositol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828800"/>
            <a:ext cx="4510548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9062"/>
            <a:ext cx="9867900" cy="65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Role of PI</a:t>
            </a:r>
            <a:r>
              <a:rPr lang="en-US" dirty="0"/>
              <a:t> </a:t>
            </a:r>
            <a:r>
              <a:rPr lang="en-US" dirty="0" smtClean="0"/>
              <a:t>in membrane</a:t>
            </a:r>
            <a:br>
              <a:rPr lang="en-US" dirty="0" smtClean="0"/>
            </a:br>
            <a:r>
              <a:rPr lang="en-US" dirty="0" smtClean="0"/>
              <a:t>protein anchoring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6934200" cy="48005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Anchoring of proteins </a:t>
            </a:r>
            <a:r>
              <a:rPr lang="en-US" sz="2800" dirty="0" smtClean="0"/>
              <a:t>to membranes through </a:t>
            </a:r>
            <a:r>
              <a:rPr lang="en-US" sz="2800" dirty="0" smtClean="0">
                <a:solidFill>
                  <a:srgbClr val="FF6600"/>
                </a:solidFill>
              </a:rPr>
              <a:t>carbohydrate-PI bridge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Examples: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Alkaline phosphatase </a:t>
            </a:r>
            <a:r>
              <a:rPr lang="en-US" sz="2800" dirty="0" smtClean="0"/>
              <a:t>(on the surface of small intestine)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Acetylcholine esterase </a:t>
            </a:r>
            <a:r>
              <a:rPr lang="en-US" sz="2800" dirty="0" smtClean="0"/>
              <a:t>(on postsynaptic membrane of neurons)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nchoring proteins can be cleaved by </a:t>
            </a:r>
            <a:r>
              <a:rPr lang="en-US" sz="2800" dirty="0" smtClean="0">
                <a:solidFill>
                  <a:srgbClr val="FF6600"/>
                </a:solidFill>
              </a:rPr>
              <a:t>phospholipase C</a:t>
            </a:r>
            <a:r>
              <a:rPr lang="en-US" sz="2800" dirty="0" smtClean="0"/>
              <a:t> enzyme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55" y="152400"/>
            <a:ext cx="279324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sphingo</a:t>
            </a:r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752601"/>
            <a:ext cx="5391150" cy="4876799"/>
          </a:xfrm>
        </p:spPr>
        <p:txBody>
          <a:bodyPr>
            <a:normAutofit/>
          </a:bodyPr>
          <a:lstStyle/>
          <a:p>
            <a:r>
              <a:rPr lang="en-US" sz="3200" dirty="0"/>
              <a:t>A long-chain </a:t>
            </a:r>
            <a:r>
              <a:rPr lang="en-US" sz="3200" dirty="0">
                <a:solidFill>
                  <a:srgbClr val="FF6600"/>
                </a:solidFill>
              </a:rPr>
              <a:t>fatty acid </a:t>
            </a:r>
            <a:r>
              <a:rPr lang="en-US" sz="3200" dirty="0"/>
              <a:t>attached to </a:t>
            </a:r>
            <a:r>
              <a:rPr lang="en-US" sz="3200" dirty="0" smtClean="0">
                <a:solidFill>
                  <a:srgbClr val="FF6600"/>
                </a:solidFill>
              </a:rPr>
              <a:t>sphingosine</a:t>
            </a:r>
            <a:endParaRPr lang="en-US" sz="3200" dirty="0">
              <a:solidFill>
                <a:srgbClr val="FF66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Example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FF6600"/>
                </a:solidFill>
              </a:rPr>
              <a:t>Sphingomyelin</a:t>
            </a:r>
          </a:p>
          <a:p>
            <a:endParaRPr lang="en-US" sz="3200" dirty="0" smtClean="0"/>
          </a:p>
          <a:p>
            <a:r>
              <a:rPr lang="en-US" sz="3200" dirty="0" smtClean="0"/>
              <a:t>An </a:t>
            </a:r>
            <a:r>
              <a:rPr lang="en-US" sz="3200" dirty="0"/>
              <a:t>important component of </a:t>
            </a:r>
            <a:r>
              <a:rPr lang="en-US" sz="3200" dirty="0">
                <a:solidFill>
                  <a:srgbClr val="008000"/>
                </a:solidFill>
              </a:rPr>
              <a:t>myelin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/>
              <a:t>that </a:t>
            </a:r>
            <a:r>
              <a:rPr lang="en-US" sz="3200" dirty="0">
                <a:solidFill>
                  <a:srgbClr val="008000"/>
                </a:solidFill>
              </a:rPr>
              <a:t>protects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8000"/>
                </a:solidFill>
              </a:rPr>
              <a:t>insulates nerve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600200"/>
            <a:ext cx="416262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phospholipids in</a:t>
            </a:r>
            <a:br>
              <a:rPr lang="en-US" dirty="0" smtClean="0"/>
            </a:br>
            <a:r>
              <a:rPr lang="en-US" dirty="0" smtClean="0"/>
              <a:t>lipoprotein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543550" cy="47243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6600"/>
                </a:solidFill>
              </a:rPr>
              <a:t>outer core </a:t>
            </a:r>
            <a:r>
              <a:rPr lang="en-US" sz="3200" dirty="0" smtClean="0"/>
              <a:t>of lipoprotein particles is </a:t>
            </a:r>
            <a:r>
              <a:rPr lang="en-US" sz="3200" dirty="0" smtClean="0">
                <a:solidFill>
                  <a:srgbClr val="FF6600"/>
                </a:solidFill>
              </a:rPr>
              <a:t>hydrophilic</a:t>
            </a:r>
          </a:p>
          <a:p>
            <a:endParaRPr lang="en-US" sz="3200" dirty="0" smtClean="0"/>
          </a:p>
          <a:p>
            <a:r>
              <a:rPr lang="en-US" sz="3200" dirty="0" smtClean="0"/>
              <a:t>Contains </a:t>
            </a:r>
            <a:r>
              <a:rPr lang="en-US" sz="3200" dirty="0" smtClean="0">
                <a:solidFill>
                  <a:srgbClr val="FF6600"/>
                </a:solidFill>
              </a:rPr>
              <a:t>phospholipids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8000"/>
                </a:solidFill>
              </a:rPr>
              <a:t>free cholesterol</a:t>
            </a:r>
          </a:p>
          <a:p>
            <a:endParaRPr lang="en-US" sz="3200" dirty="0" smtClean="0"/>
          </a:p>
          <a:p>
            <a:r>
              <a:rPr lang="en-US" sz="3200" dirty="0" smtClean="0"/>
              <a:t>Allows </a:t>
            </a:r>
            <a:r>
              <a:rPr lang="en-US" sz="3200" dirty="0" smtClean="0">
                <a:solidFill>
                  <a:srgbClr val="008000"/>
                </a:solidFill>
              </a:rPr>
              <a:t>transport</a:t>
            </a:r>
            <a:r>
              <a:rPr lang="en-US" sz="3200" dirty="0" smtClean="0"/>
              <a:t> of core </a:t>
            </a:r>
            <a:r>
              <a:rPr lang="en-US" sz="3200" dirty="0" smtClean="0">
                <a:solidFill>
                  <a:srgbClr val="008000"/>
                </a:solidFill>
              </a:rPr>
              <a:t>lipids</a:t>
            </a:r>
            <a:r>
              <a:rPr lang="en-US" sz="3200" dirty="0" smtClean="0"/>
              <a:t> in aqueous plasma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26" y="304800"/>
            <a:ext cx="36255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Phospholipids are degraded by </a:t>
            </a:r>
            <a:r>
              <a:rPr lang="en-US" sz="3200" dirty="0" smtClean="0">
                <a:solidFill>
                  <a:srgbClr val="FF6600"/>
                </a:solidFill>
              </a:rPr>
              <a:t>phospholipase enzymes</a:t>
            </a:r>
          </a:p>
          <a:p>
            <a:r>
              <a:rPr lang="en-US" sz="3200" dirty="0" smtClean="0"/>
              <a:t>Present in all tissues including pancreatic juice</a:t>
            </a:r>
          </a:p>
          <a:p>
            <a:r>
              <a:rPr lang="en-US" sz="3200" dirty="0">
                <a:solidFill>
                  <a:srgbClr val="008000"/>
                </a:solidFill>
              </a:rPr>
              <a:t>Glycerophospholipids </a:t>
            </a:r>
            <a:r>
              <a:rPr lang="en-US" sz="3200" dirty="0"/>
              <a:t>are degraded by: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Phospholipase A</a:t>
            </a:r>
            <a:r>
              <a:rPr lang="en-US" sz="3200" baseline="-25000" dirty="0">
                <a:solidFill>
                  <a:srgbClr val="FF6600"/>
                </a:solidFill>
              </a:rPr>
              <a:t>1</a:t>
            </a:r>
            <a:r>
              <a:rPr lang="en-US" sz="3200" dirty="0">
                <a:solidFill>
                  <a:srgbClr val="FF6600"/>
                </a:solidFill>
              </a:rPr>
              <a:t>, A</a:t>
            </a:r>
            <a:r>
              <a:rPr lang="en-US" sz="3200" baseline="-25000" dirty="0">
                <a:solidFill>
                  <a:srgbClr val="FF6600"/>
                </a:solidFill>
              </a:rPr>
              <a:t>2</a:t>
            </a:r>
            <a:r>
              <a:rPr lang="en-US" sz="3200" dirty="0">
                <a:solidFill>
                  <a:srgbClr val="FF6600"/>
                </a:solidFill>
              </a:rPr>
              <a:t>, C, D</a:t>
            </a:r>
          </a:p>
          <a:p>
            <a:r>
              <a:rPr lang="en-US" sz="3200" dirty="0">
                <a:solidFill>
                  <a:srgbClr val="008000"/>
                </a:solidFill>
              </a:rPr>
              <a:t>Sphingophospholipids</a:t>
            </a:r>
            <a:r>
              <a:rPr lang="en-US" sz="3200" dirty="0"/>
              <a:t> are degraded by: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Sphingomyelinase</a:t>
            </a:r>
          </a:p>
          <a:p>
            <a:pPr marL="114300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 smtClean="0"/>
              <a:t>By the end of this lecture the First Year students will be able to:</a:t>
            </a:r>
          </a:p>
          <a:p>
            <a:r>
              <a:rPr lang="en-US" sz="2800" dirty="0" smtClean="0"/>
              <a:t>Identify the types and functions of phospholipids</a:t>
            </a:r>
          </a:p>
          <a:p>
            <a:r>
              <a:rPr lang="en-US" sz="2800" dirty="0" smtClean="0"/>
              <a:t>Discuss the physiological importance of phospholipids</a:t>
            </a:r>
          </a:p>
          <a:p>
            <a:r>
              <a:rPr lang="en-US" sz="2800" dirty="0" smtClean="0"/>
              <a:t>Understand the role of glycerophospholipids in lung surfactant and their clinical implications in respiratory distress syndrome (RDS)</a:t>
            </a:r>
          </a:p>
          <a:p>
            <a:r>
              <a:rPr lang="en-US" sz="2800" dirty="0" smtClean="0"/>
              <a:t>Identify the classes and physiological functions of phospholipase enzymes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Phospholipases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74837"/>
            <a:ext cx="9258300" cy="4373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Digestion </a:t>
            </a:r>
            <a:r>
              <a:rPr lang="en-US" sz="3200" dirty="0">
                <a:solidFill>
                  <a:srgbClr val="FF6600"/>
                </a:solidFill>
              </a:rPr>
              <a:t>of phospholipids</a:t>
            </a:r>
            <a:r>
              <a:rPr lang="en-US" sz="3200" dirty="0"/>
              <a:t> by pancreatic juice</a:t>
            </a:r>
          </a:p>
          <a:p>
            <a:r>
              <a:rPr lang="en-US" sz="3200" dirty="0"/>
              <a:t>Important for </a:t>
            </a:r>
            <a:r>
              <a:rPr lang="en-US" sz="3200" dirty="0">
                <a:solidFill>
                  <a:srgbClr val="FF6600"/>
                </a:solidFill>
              </a:rPr>
              <a:t>remodeling of phospholipids</a:t>
            </a:r>
          </a:p>
          <a:p>
            <a:r>
              <a:rPr lang="en-US" sz="3200" dirty="0"/>
              <a:t>Production of </a:t>
            </a:r>
            <a:r>
              <a:rPr lang="en-US" sz="3200" dirty="0">
                <a:solidFill>
                  <a:srgbClr val="FF6600"/>
                </a:solidFill>
              </a:rPr>
              <a:t>second messengers</a:t>
            </a:r>
          </a:p>
          <a:p>
            <a:r>
              <a:rPr lang="en-US" sz="3200" dirty="0">
                <a:solidFill>
                  <a:srgbClr val="FF6600"/>
                </a:solidFill>
              </a:rPr>
              <a:t>Pathogenic bacteria </a:t>
            </a:r>
            <a:r>
              <a:rPr lang="en-US" sz="3200" dirty="0"/>
              <a:t>produce phospholipases to </a:t>
            </a:r>
            <a:r>
              <a:rPr lang="en-US" sz="3200" dirty="0">
                <a:solidFill>
                  <a:srgbClr val="FF6600"/>
                </a:solidFill>
              </a:rPr>
              <a:t>dissolve cell membranes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6600"/>
                </a:solidFill>
              </a:rPr>
              <a:t>spread infection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10287000" cy="43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429750" cy="480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Phospholipids are complex lipids that perform important physiological functions in the body</a:t>
            </a:r>
          </a:p>
          <a:p>
            <a:r>
              <a:rPr lang="en-US" sz="2800" dirty="0" smtClean="0"/>
              <a:t>Membrane-bound phospholipids are involved in cell signaling, protein anchoring and myelin protective functions</a:t>
            </a:r>
          </a:p>
          <a:p>
            <a:r>
              <a:rPr lang="en-US" sz="2800" dirty="0" smtClean="0"/>
              <a:t>Nonmembrane-bound phospholipids function as lung surfactant and as detergent in the bile</a:t>
            </a:r>
          </a:p>
          <a:p>
            <a:r>
              <a:rPr lang="en-US" sz="2800" dirty="0" smtClean="0"/>
              <a:t>Phospholipases are enzymes that degrade phospholipids</a:t>
            </a:r>
          </a:p>
          <a:p>
            <a:r>
              <a:rPr lang="en-US" sz="2800" dirty="0" smtClean="0"/>
              <a:t>They are important for remodeling of phospholipids</a:t>
            </a:r>
          </a:p>
        </p:txBody>
      </p:sp>
    </p:spTree>
    <p:extLst>
      <p:ext uri="{BB962C8B-B14F-4D97-AF65-F5344CB8AC3E}">
        <p14:creationId xmlns:p14="http://schemas.microsoft.com/office/powerpoint/2010/main" val="2579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Lippincott’s Illustrated Reviews, Biochemistry, 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Edition</a:t>
            </a:r>
            <a:r>
              <a:rPr lang="en-US" sz="2800" dirty="0"/>
              <a:t>, Denise R. Ferrier, Lippincott Williams &amp; Wilkins, </a:t>
            </a:r>
            <a:r>
              <a:rPr lang="en-US" sz="2800" dirty="0" smtClean="0"/>
              <a:t>USA, pp 201-207.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4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51037"/>
            <a:ext cx="92583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Types and functions of </a:t>
            </a:r>
            <a:r>
              <a:rPr lang="en-US" sz="2800" dirty="0" smtClean="0">
                <a:solidFill>
                  <a:srgbClr val="FF6600"/>
                </a:solidFill>
              </a:rPr>
              <a:t>phospholipids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Glycerophospholipids</a:t>
            </a:r>
            <a:r>
              <a:rPr lang="en-US" sz="2800" dirty="0" smtClean="0"/>
              <a:t>: Types, functions and role in lung surfactant, cell signaling and protein anchoring</a:t>
            </a:r>
          </a:p>
          <a:p>
            <a:r>
              <a:rPr lang="en-US" sz="2800" dirty="0" smtClean="0"/>
              <a:t>Respiratory distress syndrome (RDS)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Sphingophospholipids</a:t>
            </a:r>
          </a:p>
          <a:p>
            <a:r>
              <a:rPr lang="en-US" sz="2800" dirty="0" smtClean="0"/>
              <a:t>Phospholipids in lipoprotein particles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Phospholipases</a:t>
            </a:r>
            <a:r>
              <a:rPr lang="en-US" sz="2800" dirty="0" smtClean="0"/>
              <a:t>: Types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232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677400" cy="48005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Phospholipids</a:t>
            </a:r>
            <a:r>
              <a:rPr lang="en-US" sz="3200" dirty="0" smtClean="0"/>
              <a:t> are polar, ionic compounds that contain an alcohol group attached either to:</a:t>
            </a:r>
          </a:p>
          <a:p>
            <a:pPr lvl="1"/>
            <a:r>
              <a:rPr lang="en-US" sz="3200" dirty="0" smtClean="0">
                <a:solidFill>
                  <a:srgbClr val="848058"/>
                </a:solidFill>
              </a:rPr>
              <a:t>Diacylglycerol </a:t>
            </a:r>
            <a:r>
              <a:rPr lang="en-US" sz="3200" dirty="0" smtClean="0">
                <a:solidFill>
                  <a:schemeClr val="tx1"/>
                </a:solidFill>
              </a:rPr>
              <a:t>or</a:t>
            </a:r>
          </a:p>
          <a:p>
            <a:pPr lvl="1"/>
            <a:r>
              <a:rPr lang="en-US" sz="3200" dirty="0" smtClean="0">
                <a:solidFill>
                  <a:srgbClr val="848058"/>
                </a:solidFill>
              </a:rPr>
              <a:t>Sphingosine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ajor </a:t>
            </a:r>
            <a:r>
              <a:rPr lang="en-US" sz="3200" dirty="0"/>
              <a:t>lipids of cell membranes</a:t>
            </a:r>
          </a:p>
          <a:p>
            <a:pPr marL="114300" indent="0">
              <a:buNone/>
            </a:pPr>
            <a:r>
              <a:rPr lang="en-US" sz="3200" dirty="0"/>
              <a:t>Two classes: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Glycerophospholipids</a:t>
            </a:r>
          </a:p>
          <a:p>
            <a:pPr lvl="1"/>
            <a:r>
              <a:rPr lang="en-US" sz="3200" dirty="0">
                <a:solidFill>
                  <a:srgbClr val="008000"/>
                </a:solidFill>
              </a:rPr>
              <a:t>Sphingophospholipids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584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4953000" cy="48005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Their </a:t>
            </a:r>
            <a:r>
              <a:rPr lang="en-US" sz="3200" dirty="0">
                <a:solidFill>
                  <a:srgbClr val="FF6600"/>
                </a:solidFill>
              </a:rPr>
              <a:t>hydrophobic (non-polar) </a:t>
            </a:r>
            <a:r>
              <a:rPr lang="en-US" sz="3200" dirty="0" smtClean="0"/>
              <a:t>portion is </a:t>
            </a:r>
            <a:r>
              <a:rPr lang="en-US" sz="3200" dirty="0"/>
              <a:t>attached to the membrane</a:t>
            </a:r>
          </a:p>
          <a:p>
            <a:endParaRPr lang="en-US" sz="3200" dirty="0" smtClean="0"/>
          </a:p>
          <a:p>
            <a:r>
              <a:rPr lang="en-US" sz="3200" dirty="0" smtClean="0"/>
              <a:t>Their </a:t>
            </a:r>
            <a:r>
              <a:rPr lang="en-US" sz="3200" dirty="0">
                <a:solidFill>
                  <a:srgbClr val="008000"/>
                </a:solidFill>
              </a:rPr>
              <a:t>hydrophilic (polar)</a:t>
            </a:r>
            <a:r>
              <a:rPr lang="en-US" sz="3200" dirty="0"/>
              <a:t> portion extends outward interacting with the aqueous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133600"/>
            <a:ext cx="4191000" cy="35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Membrane-bound phospholipids act as:</a:t>
            </a:r>
          </a:p>
          <a:p>
            <a:pPr lvl="1"/>
            <a:r>
              <a:rPr lang="en-US" sz="2800" dirty="0" smtClean="0"/>
              <a:t>Reservoir for intracellular messengers</a:t>
            </a:r>
          </a:p>
          <a:p>
            <a:pPr lvl="1"/>
            <a:r>
              <a:rPr lang="en-US" sz="2800" dirty="0" smtClean="0"/>
              <a:t>Anchors to cell membranes</a:t>
            </a:r>
          </a:p>
          <a:p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smtClean="0">
                <a:solidFill>
                  <a:srgbClr val="FF6600"/>
                </a:solidFill>
              </a:rPr>
              <a:t>Nonmembrane-bound phospholipids act as:</a:t>
            </a:r>
          </a:p>
          <a:p>
            <a:pPr lvl="1"/>
            <a:r>
              <a:rPr lang="en-US" sz="2800" dirty="0" smtClean="0"/>
              <a:t>Lung surfactant</a:t>
            </a:r>
          </a:p>
          <a:p>
            <a:pPr lvl="1"/>
            <a:r>
              <a:rPr lang="en-US" sz="2800" dirty="0" smtClean="0"/>
              <a:t>Components of bile (as detergents to solubilize cholesterol)</a:t>
            </a:r>
          </a:p>
        </p:txBody>
      </p:sp>
    </p:spTree>
    <p:extLst>
      <p:ext uri="{BB962C8B-B14F-4D97-AF65-F5344CB8AC3E}">
        <p14:creationId xmlns:p14="http://schemas.microsoft.com/office/powerpoint/2010/main" val="35573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Glycero</a:t>
            </a:r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7086600" cy="4800599"/>
          </a:xfrm>
        </p:spPr>
        <p:txBody>
          <a:bodyPr>
            <a:normAutofit fontScale="92500"/>
          </a:bodyPr>
          <a:lstStyle/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Also called </a:t>
            </a:r>
            <a:r>
              <a:rPr lang="en-US" sz="3600" dirty="0">
                <a:solidFill>
                  <a:srgbClr val="008000"/>
                </a:solidFill>
              </a:rPr>
              <a:t>phosphoglycerides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008000"/>
                </a:solidFill>
              </a:rPr>
              <a:t>Contain glycerol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 major class of phospholipids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All contain </a:t>
            </a:r>
            <a:r>
              <a:rPr lang="en-US" sz="3600" dirty="0">
                <a:solidFill>
                  <a:srgbClr val="FF6600"/>
                </a:solidFill>
              </a:rPr>
              <a:t>phosphatidic acid (PA)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PA is the simplest phospholipid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30" y="304800"/>
            <a:ext cx="2585274" cy="62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glycero</a:t>
            </a:r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50595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/>
              <a:t>P</a:t>
            </a:r>
            <a:r>
              <a:rPr lang="en-US" dirty="0" smtClean="0"/>
              <a:t>hospholipids are derived from PA such as: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5237"/>
              </p:ext>
            </p:extLst>
          </p:nvPr>
        </p:nvGraphicFramePr>
        <p:xfrm>
          <a:off x="419100" y="2446953"/>
          <a:ext cx="9525000" cy="4104014"/>
        </p:xfrm>
        <a:graphic>
          <a:graphicData uri="http://schemas.openxmlformats.org/drawingml/2006/table">
            <a:tbl>
              <a:tblPr firstRow="1" bandRow="1"/>
              <a:tblGrid>
                <a:gridCol w="2895600"/>
                <a:gridCol w="4191000"/>
                <a:gridCol w="2438400"/>
              </a:tblGrid>
              <a:tr h="90584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Serine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serine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(PS)</a:t>
                      </a:r>
                      <a:endParaRPr lang="en-US" sz="2400" b="0" dirty="0">
                        <a:solidFill>
                          <a:srgbClr val="564B3C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Cell signaling</a:t>
                      </a:r>
                    </a:p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Blood clotting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37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Ethanolamine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ethanolamine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(PE)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(cephalin)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Choline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choline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(PC)(lecithin) </a:t>
                      </a:r>
                      <a:endParaRPr lang="en-US" sz="2400" b="0" dirty="0">
                        <a:solidFill>
                          <a:srgbClr val="564B3C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Inositol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inositol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(PI)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Cell signaling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6423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Glycerol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glycerol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(PG)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3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391150" cy="48005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Cardiolipin</a:t>
            </a:r>
          </a:p>
          <a:p>
            <a:r>
              <a:rPr lang="en-US" sz="2800" dirty="0" smtClean="0"/>
              <a:t>Two molecules of </a:t>
            </a:r>
            <a:r>
              <a:rPr lang="en-US" sz="2800" dirty="0" smtClean="0">
                <a:solidFill>
                  <a:srgbClr val="FF6600"/>
                </a:solidFill>
              </a:rPr>
              <a:t>PA</a:t>
            </a:r>
            <a:r>
              <a:rPr lang="en-US" sz="2800" dirty="0" smtClean="0"/>
              <a:t> joined to an additional molecule of </a:t>
            </a:r>
            <a:r>
              <a:rPr lang="en-US" sz="2800" dirty="0" smtClean="0">
                <a:solidFill>
                  <a:srgbClr val="FF6600"/>
                </a:solidFill>
              </a:rPr>
              <a:t>glycerol</a:t>
            </a:r>
            <a:r>
              <a:rPr lang="en-US" sz="2800" dirty="0" smtClean="0"/>
              <a:t> through </a:t>
            </a:r>
            <a:r>
              <a:rPr lang="en-US" sz="2800" dirty="0" smtClean="0">
                <a:solidFill>
                  <a:srgbClr val="FF6600"/>
                </a:solidFill>
              </a:rPr>
              <a:t>PO</a:t>
            </a:r>
            <a:r>
              <a:rPr lang="en-US" sz="2800" baseline="-25000" dirty="0" smtClean="0">
                <a:solidFill>
                  <a:srgbClr val="FF6600"/>
                </a:solidFill>
              </a:rPr>
              <a:t>4</a:t>
            </a:r>
            <a:r>
              <a:rPr lang="en-US" sz="2800" dirty="0" smtClean="0"/>
              <a:t> groups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 the inner mitochondrial membrane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Function</a:t>
            </a:r>
            <a:r>
              <a:rPr lang="en-US" sz="2800" dirty="0" smtClean="0"/>
              <a:t>: maintenance of respiratory complexes of electron transport chain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286000"/>
            <a:ext cx="389549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685</Words>
  <Application>Microsoft Office PowerPoint</Application>
  <PresentationFormat>35mm Slides</PresentationFormat>
  <Paragraphs>133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Phospholipids of clinical significance</vt:lpstr>
      <vt:lpstr>objectives</vt:lpstr>
      <vt:lpstr>overview</vt:lpstr>
      <vt:lpstr>phospholipids</vt:lpstr>
      <vt:lpstr>phospholipids</vt:lpstr>
      <vt:lpstr>Functions of phospholipids</vt:lpstr>
      <vt:lpstr>Glycerophospholipids</vt:lpstr>
      <vt:lpstr>glycerophospholipids</vt:lpstr>
      <vt:lpstr>some examples</vt:lpstr>
      <vt:lpstr>some examples</vt:lpstr>
      <vt:lpstr>Role of PC in Lung surfactant</vt:lpstr>
      <vt:lpstr>Role of PC in Lung surfactant</vt:lpstr>
      <vt:lpstr>Role of PC in Lung surfactant</vt:lpstr>
      <vt:lpstr>Role of PI in cell signaling</vt:lpstr>
      <vt:lpstr>PowerPoint Presentation</vt:lpstr>
      <vt:lpstr>Role of PI in membrane protein anchoring</vt:lpstr>
      <vt:lpstr>sphingophospholipids</vt:lpstr>
      <vt:lpstr>phospholipids in lipoprotein particles</vt:lpstr>
      <vt:lpstr>Phospholipases</vt:lpstr>
      <vt:lpstr>Functions of Phospholipases</vt:lpstr>
      <vt:lpstr>PowerPoint Presentation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2018-01-06T21:30:54Z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