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7"/>
  </p:notesMasterIdLst>
  <p:sldIdLst>
    <p:sldId id="297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298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CC00"/>
    <a:srgbClr val="FF99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/>
    <p:restoredTop sz="94646"/>
  </p:normalViewPr>
  <p:slideViewPr>
    <p:cSldViewPr snapToObjects="1">
      <p:cViewPr varScale="1">
        <p:scale>
          <a:sx n="83" d="100"/>
          <a:sy n="83" d="100"/>
        </p:scale>
        <p:origin x="192" y="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1/14/19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5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97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71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8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0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02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75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5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8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9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B2F12-E42F-4336-A834-E50277A2D52D}" type="slidenum">
              <a:rPr lang="x-none"/>
              <a:pPr/>
              <a:t>20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8332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80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8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1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3E348-9AEE-407C-B97E-F7F3DEBE95E1}" type="slidenum">
              <a:rPr lang="x-none"/>
              <a:pPr/>
              <a:t>4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197578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9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3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2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2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E03A-E150-4F3F-9969-D9F7404E1E92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9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3657600"/>
            <a:ext cx="7162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Lecturer name: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 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022465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Respiratory Fungal Infections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6314" y="2742521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(Respiratory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4312" y="379735"/>
            <a:ext cx="7631113" cy="5191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b="1" dirty="0" err="1" smtClean="0">
                <a:solidFill>
                  <a:srgbClr val="FFFF00"/>
                </a:solidFill>
                <a:latin typeface="+mj-lt"/>
              </a:rPr>
              <a:t>Aspergilloma</a:t>
            </a:r>
            <a:endParaRPr lang="en-GB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44208" y="2564904"/>
            <a:ext cx="24870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</a:rPr>
              <a:t>Note the Air crescent 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6" descr="Riswana Kauser5166"/>
          <p:cNvPicPr>
            <a:picLocks noChangeAspect="1" noChangeArrowheads="1"/>
          </p:cNvPicPr>
          <p:nvPr/>
        </p:nvPicPr>
        <p:blipFill>
          <a:blip r:embed="rId3" cstate="print"/>
          <a:srcRect l="1473"/>
          <a:stretch>
            <a:fillRect/>
          </a:stretch>
        </p:blipFill>
        <p:spPr bwMode="auto">
          <a:xfrm>
            <a:off x="395536" y="1567582"/>
            <a:ext cx="5472608" cy="4957762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 rot="20587546">
            <a:off x="4416584" y="4081523"/>
            <a:ext cx="2029722" cy="20953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7620000" cy="11430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l" rtl="0">
              <a:spcBef>
                <a:spcPct val="0"/>
              </a:spcBef>
              <a:defRPr/>
            </a:pPr>
            <a:r>
              <a:rPr lang="en-US" sz="3600" b="1" dirty="0" smtClean="0">
                <a:ln w="635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Allergic </a:t>
            </a:r>
            <a:r>
              <a:rPr lang="en-US" sz="3600" b="1" dirty="0" err="1" smtClean="0">
                <a:ln w="635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bronchopulmonary</a:t>
            </a:r>
            <a:r>
              <a:rPr lang="en-US" sz="3600" b="1" dirty="0" smtClean="0">
                <a:ln w="635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 (ABPA)</a:t>
            </a:r>
            <a:endParaRPr kumimoji="0" lang="en-US" sz="3600" b="1" i="0" u="none" strike="noStrike" kern="1200" cap="none" spc="0" normalizeH="0" baseline="0" noProof="0" dirty="0">
              <a:ln w="635"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0" y="1828800"/>
            <a:ext cx="7162800" cy="4114800"/>
          </a:xfrm>
          <a:prstGeom prst="rect">
            <a:avLst/>
          </a:prstGeom>
        </p:spPr>
        <p:txBody>
          <a:bodyPr vert="horz" lIns="45720" rIns="45720" anchor="t">
            <a:normAutofit fontScale="925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Symptoms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 of Asthma</a:t>
            </a:r>
          </a:p>
          <a:p>
            <a:pPr marL="457200" lvl="0" indent="-4572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Bronchial obstruction</a:t>
            </a:r>
          </a:p>
          <a:p>
            <a:pPr marL="457200" lvl="0" indent="-4572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Eosinophilia</a:t>
            </a:r>
          </a:p>
          <a:p>
            <a:pPr marL="457200" lvl="0" indent="-4572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Wheezing +/-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Also:</a:t>
            </a:r>
          </a:p>
          <a:p>
            <a:pPr marL="914400" lvl="1" indent="-4572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Skin test reactivity to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Aspergillus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</a:endParaRPr>
          </a:p>
          <a:p>
            <a:pPr marL="914400" lvl="1" indent="-4572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Serum antibodies to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Aspergillus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</a:endParaRPr>
          </a:p>
          <a:p>
            <a:pPr marL="914400" lvl="1" indent="-4572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Serum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IgE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 &gt; 1000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</a:rPr>
              <a:t>/ml</a:t>
            </a:r>
          </a:p>
        </p:txBody>
      </p:sp>
    </p:spTree>
    <p:extLst>
      <p:ext uri="{BB962C8B-B14F-4D97-AF65-F5344CB8AC3E}">
        <p14:creationId xmlns:p14="http://schemas.microsoft.com/office/powerpoint/2010/main" val="21682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609600"/>
            <a:ext cx="7189125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82600" indent="-482600" algn="l">
              <a:spcBef>
                <a:spcPct val="5000"/>
              </a:spcBef>
              <a:spcAft>
                <a:spcPct val="25000"/>
              </a:spcAft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</a:rPr>
              <a:t>Common airborne Fungi</a:t>
            </a:r>
            <a:endParaRPr lang="en-GB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7681664" cy="36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828800" y="5794773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i="1" dirty="0" err="1">
                <a:solidFill>
                  <a:schemeClr val="bg1">
                    <a:lumMod val="95000"/>
                  </a:schemeClr>
                </a:solidFill>
              </a:rPr>
              <a:t>Aspergillus</a:t>
            </a:r>
            <a:r>
              <a:rPr lang="en-GB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95000"/>
                  </a:schemeClr>
                </a:solidFill>
              </a:rPr>
              <a:t>niger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6844" y="577329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i="1" dirty="0" err="1">
                <a:solidFill>
                  <a:schemeClr val="bg1">
                    <a:lumMod val="95000"/>
                  </a:schemeClr>
                </a:solidFill>
              </a:rPr>
              <a:t>Aspergillus</a:t>
            </a:r>
            <a:r>
              <a:rPr lang="en-GB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95000"/>
                  </a:schemeClr>
                </a:solidFill>
              </a:rPr>
              <a:t>fumigatus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Fungal sinusitis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404664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+mn-lt"/>
              </a:rPr>
              <a:t>Fungal sinusitis</a:t>
            </a:r>
            <a:endParaRPr lang="en-US" sz="3600" b="1" u="sng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2000" y="1828800"/>
            <a:ext cx="8136904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Clinical: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Nasal polyps – and other symptoms of sinusitis 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immunocompromised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Could disseminate  to  – eye            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craneum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(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Rhinocerebral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)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The most common cause in KSA  is </a:t>
            </a:r>
            <a:r>
              <a:rPr lang="en-US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flavus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l" rtl="0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 addition  to </a:t>
            </a:r>
            <a:r>
              <a:rPr lang="en-US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there are other fungi that can cause fungal sinusitis</a:t>
            </a:r>
          </a:p>
          <a:p>
            <a:pPr algn="l" rtl="0">
              <a:buFont typeface="Wingdings" pitchFamily="2" charset="2"/>
              <a:buChar char="Ø"/>
            </a:pPr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Aspergillus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sinusitis has the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same spectrum of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Aspergillus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disease in the lung 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 rtl="0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/>
            </a:r>
            <a:b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Diagnosis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Clinical and Radiology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Histology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Culture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/>
            </a:r>
            <a:b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endParaRPr lang="x-none" sz="16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Precipitating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antibodies useful in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diagnosis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Measurement of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IgE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level, RAST test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lvl="1" algn="l" rtl="0">
              <a:buFont typeface="Wingdings" pitchFamily="2" charset="2"/>
              <a:buChar char="§"/>
            </a:pPr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 rtl="0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Treatment :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depends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on the type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and severity of the disease and the immunological status of the patient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715000" y="2438400"/>
            <a:ext cx="360040" cy="7200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618344"/>
          </a:xfrm>
        </p:spPr>
        <p:txBody>
          <a:bodyPr/>
          <a:lstStyle/>
          <a:p>
            <a:pPr algn="l"/>
            <a:r>
              <a:rPr lang="en-US" sz="3600" cap="none" dirty="0" smtClean="0">
                <a:solidFill>
                  <a:srgbClr val="FFFF00"/>
                </a:solidFill>
              </a:rPr>
              <a:t>Diagnosis of </a:t>
            </a:r>
            <a:r>
              <a:rPr lang="en-US" sz="3600" cap="none" dirty="0" err="1" smtClean="0">
                <a:solidFill>
                  <a:srgbClr val="FFFF00"/>
                </a:solidFill>
              </a:rPr>
              <a:t>aspergillosis</a:t>
            </a:r>
            <a:endParaRPr lang="en-US" sz="3600" cap="none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116787"/>
            <a:ext cx="7772400" cy="532859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Specimen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: 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Respiratory specimens: Sputum, BAL, Lung biopsy,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Other  samples: 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Blood, etc.</a:t>
            </a:r>
          </a:p>
          <a:p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Lab. Investigations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Direct Microscopy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:</a:t>
            </a:r>
          </a:p>
          <a:p>
            <a:pPr lvl="1"/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Giemsa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Stain,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Grecott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methenamine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silver stain (GMS)</a:t>
            </a:r>
          </a:p>
          <a:p>
            <a:pPr lvl="3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Will show fungal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septate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hyphae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Culture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on SDA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Serology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: </a:t>
            </a:r>
          </a:p>
          <a:p>
            <a:pPr lvl="2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Test for Antibody </a:t>
            </a:r>
          </a:p>
          <a:p>
            <a:pPr lvl="2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ELISA test for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galactomannan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Antigen</a:t>
            </a:r>
          </a:p>
          <a:p>
            <a:pPr lvl="2"/>
            <a:endParaRPr lang="en-US" sz="1400" dirty="0" smtClean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b="1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PCR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Detection of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Aspergillus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DNA in clinical samples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5013176"/>
            <a:ext cx="3096146" cy="57606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Cultures of  </a:t>
            </a:r>
            <a:r>
              <a:rPr kumimoji="0" lang="en-US" sz="20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Aspergillus</a:t>
            </a:r>
            <a:endParaRPr kumimoji="0" lang="en-US" sz="2000" b="1" i="0" u="none" strike="noStrike" kern="1200" cap="none" spc="0" normalizeH="0" baseline="0" noProof="0" dirty="0">
              <a:ln w="635"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spergil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0344" y="2339663"/>
            <a:ext cx="3672408" cy="2673513"/>
          </a:xfrm>
          <a:prstGeom prst="rect">
            <a:avLst/>
          </a:prstGeom>
        </p:spPr>
      </p:pic>
      <p:pic>
        <p:nvPicPr>
          <p:cNvPr id="8" name="Picture 3" descr="Asp%5B1%5Dfumiga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0700" y="2371273"/>
            <a:ext cx="3480387" cy="2610291"/>
          </a:xfrm>
          <a:prstGeom prst="rect">
            <a:avLst/>
          </a:prstGeom>
          <a:noFill/>
          <a:ln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93771" y="5157057"/>
            <a:ext cx="4347592" cy="57606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Smear: </a:t>
            </a:r>
            <a:r>
              <a:rPr kumimoji="0" lang="en-US" sz="20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Septat</a:t>
            </a:r>
            <a:r>
              <a:rPr kumimoji="0" lang="en-US" sz="2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funga</a:t>
            </a:r>
            <a:r>
              <a:rPr lang="en-US" sz="2000" b="1" dirty="0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l </a:t>
            </a:r>
            <a:r>
              <a:rPr lang="en-US" sz="2000" b="1" dirty="0" err="1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hyphae</a:t>
            </a:r>
            <a:r>
              <a:rPr lang="en-US" sz="2000" b="1" dirty="0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000" b="1" dirty="0" err="1" smtClean="0">
                <a:ln w="635">
                  <a:noFill/>
                </a:ln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Aspergillosis</a:t>
            </a:r>
            <a:endParaRPr kumimoji="0" lang="en-US" sz="2000" b="1" i="0" u="none" strike="noStrike" kern="1200" cap="none" spc="0" normalizeH="0" baseline="0" noProof="0" dirty="0">
              <a:ln w="635"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618344"/>
          </a:xfrm>
        </p:spPr>
        <p:txBody>
          <a:bodyPr/>
          <a:lstStyle/>
          <a:p>
            <a:pPr algn="l"/>
            <a:r>
              <a:rPr lang="en-US" sz="4000" cap="none" dirty="0" smtClean="0">
                <a:solidFill>
                  <a:srgbClr val="FFFF00"/>
                </a:solidFill>
              </a:rPr>
              <a:t>Diagnosis of </a:t>
            </a:r>
            <a:r>
              <a:rPr lang="en-US" sz="4000" cap="none" dirty="0" err="1" smtClean="0">
                <a:solidFill>
                  <a:srgbClr val="FFFF00"/>
                </a:solidFill>
              </a:rPr>
              <a:t>aspergillosis</a:t>
            </a:r>
            <a:endParaRPr lang="en-US" sz="4000" cap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8631" y="402977"/>
            <a:ext cx="8348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3200" b="1" u="sng" dirty="0" smtClean="0">
                <a:solidFill>
                  <a:srgbClr val="FFFF00"/>
                </a:solidFill>
                <a:latin typeface="+mj-lt"/>
              </a:rPr>
              <a:t>Treatment of </a:t>
            </a:r>
            <a:r>
              <a:rPr lang="en-GB" sz="3200" b="1" u="sng" dirty="0" err="1" smtClean="0">
                <a:solidFill>
                  <a:srgbClr val="FFFF00"/>
                </a:solidFill>
                <a:latin typeface="+mj-lt"/>
              </a:rPr>
              <a:t>aspergillosis</a:t>
            </a:r>
            <a:endParaRPr lang="en-US" sz="3200" b="1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6524" y="1905000"/>
            <a:ext cx="799465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 defTabSz="187325" rtl="0"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800" dirty="0" err="1" smtClean="0">
                <a:solidFill>
                  <a:schemeClr val="bg1">
                    <a:lumMod val="95000"/>
                  </a:schemeClr>
                </a:solidFill>
              </a:rPr>
              <a:t>Voriconazole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 defTabSz="187325" rtl="0">
              <a:spcBef>
                <a:spcPct val="40000"/>
              </a:spcBef>
            </a:pPr>
            <a:endParaRPr lang="en-GB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 defTabSz="187325" rtl="0"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Alternative therapy</a:t>
            </a:r>
          </a:p>
          <a:p>
            <a:pPr marL="914400" lvl="1" indent="-457200" algn="l" defTabSz="187325" rtl="0">
              <a:spcBef>
                <a:spcPct val="40000"/>
              </a:spcBef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Am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photericin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B, </a:t>
            </a:r>
            <a:r>
              <a:rPr lang="en-GB" sz="2800" dirty="0" err="1" smtClean="0">
                <a:solidFill>
                  <a:schemeClr val="bg1">
                    <a:lumMod val="95000"/>
                  </a:schemeClr>
                </a:solidFill>
              </a:rPr>
              <a:t>Itraconazole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GB" sz="2800" dirty="0" err="1" smtClean="0">
                <a:solidFill>
                  <a:schemeClr val="bg1">
                    <a:lumMod val="95000"/>
                  </a:schemeClr>
                </a:solidFill>
              </a:rPr>
              <a:t>Caspofungin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 defTabSz="187325" rtl="0">
              <a:spcBef>
                <a:spcPct val="40000"/>
              </a:spcBef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 defTabSz="187325" rtl="0">
              <a:spcBef>
                <a:spcPct val="40000"/>
              </a:spcBef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764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6432"/>
          </a:xfrm>
        </p:spPr>
        <p:txBody>
          <a:bodyPr/>
          <a:lstStyle/>
          <a:p>
            <a:pPr algn="l"/>
            <a:r>
              <a:rPr lang="en-US" u="sng" dirty="0" err="1" smtClean="0">
                <a:solidFill>
                  <a:srgbClr val="FFFF00"/>
                </a:solidFill>
              </a:rPr>
              <a:t>Zygomycosis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42484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Pulmonary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zygomycosis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Rhinocerebral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zygomycosis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Risk factors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Transplant patients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Malignancy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AIDS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Diabetic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ketoacidosis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Many others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4800"/>
            <a:ext cx="7772400" cy="990600"/>
          </a:xfrm>
        </p:spPr>
        <p:txBody>
          <a:bodyPr/>
          <a:lstStyle/>
          <a:p>
            <a:pPr algn="l"/>
            <a:r>
              <a:rPr lang="en-US" sz="4000" cap="none" dirty="0" err="1" smtClean="0">
                <a:solidFill>
                  <a:srgbClr val="FFFF00"/>
                </a:solidFill>
              </a:rPr>
              <a:t>Pumonary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zygomycosis</a:t>
            </a:r>
            <a:endParaRPr lang="en-US" sz="4000" cap="none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905000"/>
            <a:ext cx="7772400" cy="4752528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Acute 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Consolidation , nodules, cavitation, pleural effusion,  hemoptysis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Infection may extend to chest wall, diaphragm, pericardium.</a:t>
            </a:r>
          </a:p>
          <a:p>
            <a:pPr marL="742950" lvl="1" indent="-28575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Pulmonary infractions and hemorrhage</a:t>
            </a:r>
          </a:p>
          <a:p>
            <a:pPr marL="742950" lvl="1" indent="-28575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Rapid evolving clinical course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Early recognition and intervention are critical</a:t>
            </a:r>
          </a:p>
          <a:p>
            <a:pPr>
              <a:buFont typeface="Wingdings" pitchFamily="2" charset="2"/>
              <a:buChar char="Ø"/>
            </a:pPr>
            <a:endParaRPr lang="en-US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FFFF00"/>
                </a:solidFill>
              </a:rPr>
              <a:t>Etiology:</a:t>
            </a:r>
          </a:p>
          <a:p>
            <a:pPr lvl="1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Zygomycetes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, Non-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septate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hyphae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e.g.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Rhizopus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37118"/>
            <a:ext cx="7318248" cy="864096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effectLst/>
              </a:rPr>
              <a:t>Respiratory fungal infections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4032448"/>
          </a:xfrm>
        </p:spPr>
        <p:txBody>
          <a:bodyPr>
            <a:noAutofit/>
          </a:bodyPr>
          <a:lstStyle/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Respiratory System</a:t>
            </a: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Rout of infection?</a:t>
            </a: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Respiratory fungal infections are less common than viral and bacterial infections.</a:t>
            </a: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Invasive  diseases have significant difficulties in diagnosis and treatment.</a:t>
            </a:r>
          </a:p>
          <a:p>
            <a:pPr marL="342900" indent="-342900" algn="just"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33400" y="360827"/>
            <a:ext cx="7772400" cy="78639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+mj-cs"/>
              </a:rPr>
              <a:t>Diagnosis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676400"/>
            <a:ext cx="7560840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Specimen: 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Respiratory specimens: Sputum, BAL, Lung biopsy,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Other  samples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Lab. Investigations: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Direct Microscopy:</a:t>
            </a:r>
          </a:p>
          <a:p>
            <a:pPr marL="1257300" lvl="2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Giemsa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Grecott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methenamine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silver stain (GMS)</a:t>
            </a:r>
          </a:p>
          <a:p>
            <a:pPr marL="1714500" lvl="3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Will show broad non-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septate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fungal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hyphae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Culture on SDA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(no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cycloheximide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)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Serology: Not available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Treatment:   </a:t>
            </a:r>
            <a:r>
              <a:rPr lang="en-US" sz="20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Amphotericin B 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                  Surgery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" name="Picture 6" descr="zygo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523704"/>
            <a:ext cx="3520698" cy="21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436313"/>
            <a:ext cx="5976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Pneumocystosis</a:t>
            </a:r>
            <a:r>
              <a:rPr lang="en-US" sz="3200" b="1" u="sng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(PCP)</a:t>
            </a:r>
            <a:endParaRPr lang="en-US" sz="3200" b="1" u="sng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8307" y="2209800"/>
            <a:ext cx="7561263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It is interstitial pneumonia of the alveolar area.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Affect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compromised host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Especially common in AIDS patients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sz="2000" u="sng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Etiology:</a:t>
            </a:r>
          </a:p>
          <a:p>
            <a:pPr marL="1371600" lvl="2" indent="-457200" algn="l" rtl="0">
              <a:spcBef>
                <a:spcPct val="50000"/>
              </a:spcBef>
            </a:pPr>
            <a:r>
              <a:rPr lang="en-US" sz="2000" i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Pneumocystis</a:t>
            </a: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jiroveci</a:t>
            </a:r>
            <a:endParaRPr lang="en-US" sz="2000" i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 algn="l" rtl="0">
              <a:lnSpc>
                <a:spcPct val="65000"/>
              </a:lnSpc>
              <a:spcBef>
                <a:spcPct val="50000"/>
              </a:spcBef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 algn="l" rtl="0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Previously thought to be a protozoan parasite, but later it has been proven to be a fungus 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Does not grow in laboratory media e.g. SDA</a:t>
            </a:r>
          </a:p>
          <a:p>
            <a:pPr marL="342900" indent="-3429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Naturally found in rodents (rats), other animals (goats, horses), Humans may contract it during childhood</a:t>
            </a:r>
            <a:endParaRPr lang="en-US" sz="2000" u="sng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6840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50000"/>
              </a:spcBef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Pneumocystis pneumonia (PCP)</a:t>
            </a:r>
          </a:p>
        </p:txBody>
      </p:sp>
    </p:spTree>
    <p:extLst>
      <p:ext uri="{BB962C8B-B14F-4D97-AF65-F5344CB8AC3E}">
        <p14:creationId xmlns:p14="http://schemas.microsoft.com/office/powerpoint/2010/main" val="36854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369530"/>
            <a:ext cx="5976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l"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Pneumocystosis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7047" y="1752600"/>
            <a:ext cx="8353425" cy="47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lnSpc>
                <a:spcPct val="80000"/>
              </a:lnSpc>
            </a:pPr>
            <a:r>
              <a:rPr lang="en-US" sz="22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Laboratory Diagnosis:</a:t>
            </a:r>
            <a:r>
              <a:rPr lang="en-US" sz="2200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 </a:t>
            </a:r>
            <a:endParaRPr lang="en-US" sz="2200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marL="914400" lvl="1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Patient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specimen: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Bronchoscopic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specimens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Bronchoalveolar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lavage), Sputum, Lung biopsy tissue.</a:t>
            </a: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Histological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sections or smears stained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by GMS stain. 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x-none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Immunuofluorescence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(better sensitivity)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If positive will see </a:t>
            </a:r>
            <a:r>
              <a:rPr lang="en-US" u="sng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cysts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of hat-shape, 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cup shape, crescent</a:t>
            </a: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Treatment: </a:t>
            </a: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Trimethoprim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sulfamethoxazole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Dapsone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457200" indent="-457200" algn="l" rtl="0">
              <a:lnSpc>
                <a:spcPct val="60000"/>
              </a:lnSpc>
              <a:spcBef>
                <a:spcPct val="50000"/>
              </a:spcBef>
            </a:pPr>
            <a:endParaRPr lang="en-US" sz="22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" name="Picture 6" descr="17FF2.jpg"/>
          <p:cNvPicPr>
            <a:picLocks noChangeAspect="1"/>
          </p:cNvPicPr>
          <p:nvPr/>
        </p:nvPicPr>
        <p:blipFill>
          <a:blip r:embed="rId3" cstate="print"/>
          <a:srcRect b="6315"/>
          <a:stretch>
            <a:fillRect/>
          </a:stretch>
        </p:blipFill>
        <p:spPr>
          <a:xfrm>
            <a:off x="5868144" y="3812622"/>
            <a:ext cx="2952328" cy="2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505200" y="3956824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869986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(Respiratory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987812"/>
            <a:ext cx="71628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2008"/>
            <a:ext cx="7772400" cy="786392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Respiratory fungal infection -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+mn-lt"/>
              </a:rPr>
              <a:t>Etiology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255" y="1654558"/>
            <a:ext cx="7772400" cy="133021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20000"/>
              </a:lnSpc>
              <a:buClrTx/>
              <a:buSzPct val="80000"/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</a:rPr>
              <a:t>YEAST</a:t>
            </a:r>
          </a:p>
          <a:p>
            <a:pPr marL="982980" lvl="1" indent="-342900">
              <a:lnSpc>
                <a:spcPct val="120000"/>
              </a:lnSpc>
              <a:buClrTx/>
              <a:buSzPct val="80000"/>
              <a:buFont typeface="Wingdings" pitchFamily="2" charset="2"/>
              <a:buChar char="Ø"/>
            </a:pPr>
            <a:r>
              <a:rPr lang="en-AU" sz="2300" dirty="0" smtClean="0">
                <a:solidFill>
                  <a:schemeClr val="bg1">
                    <a:lumMod val="95000"/>
                  </a:schemeClr>
                </a:solidFill>
              </a:rPr>
              <a:t>Candidiasis</a:t>
            </a:r>
          </a:p>
          <a:p>
            <a:pPr marL="982980" lvl="1" indent="-342900">
              <a:lnSpc>
                <a:spcPct val="120000"/>
              </a:lnSpc>
              <a:buClrTx/>
              <a:buSzPct val="80000"/>
              <a:buFont typeface="Wingdings" pitchFamily="2" charset="2"/>
              <a:buChar char="Ø"/>
            </a:pPr>
            <a:r>
              <a:rPr lang="en-AU" sz="2300" dirty="0" err="1" smtClean="0">
                <a:solidFill>
                  <a:schemeClr val="bg1">
                    <a:lumMod val="95000"/>
                  </a:schemeClr>
                </a:solidFill>
              </a:rPr>
              <a:t>Cryptococcosis</a:t>
            </a:r>
            <a:r>
              <a:rPr lang="en-AU" sz="23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AU" sz="2300" i="1" dirty="0" smtClean="0">
                <a:solidFill>
                  <a:schemeClr val="bg1">
                    <a:lumMod val="95000"/>
                  </a:schemeClr>
                </a:solidFill>
              </a:rPr>
              <a:t>Cryptococcus </a:t>
            </a:r>
            <a:r>
              <a:rPr lang="en-AU" sz="2300" i="1" dirty="0" err="1" smtClean="0">
                <a:solidFill>
                  <a:schemeClr val="bg1">
                    <a:lumMod val="95000"/>
                  </a:schemeClr>
                </a:solidFill>
              </a:rPr>
              <a:t>neoformans</a:t>
            </a:r>
            <a:r>
              <a:rPr lang="en-AU" sz="23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AU" sz="2300" i="1" dirty="0" smtClean="0">
                <a:solidFill>
                  <a:schemeClr val="bg1">
                    <a:lumMod val="95000"/>
                  </a:schemeClr>
                </a:solidFill>
              </a:rPr>
              <a:t>C. </a:t>
            </a:r>
            <a:r>
              <a:rPr lang="en-AU" sz="2300" i="1" dirty="0" err="1" smtClean="0">
                <a:solidFill>
                  <a:schemeClr val="bg1">
                    <a:lumMod val="95000"/>
                  </a:schemeClr>
                </a:solidFill>
              </a:rPr>
              <a:t>gattii</a:t>
            </a:r>
            <a:r>
              <a:rPr lang="en-AU" sz="23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AU" sz="2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444" y="3153635"/>
            <a:ext cx="7776864" cy="14588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Mould fungi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Aspergillosis</a:t>
            </a: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(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Aspergillus</a:t>
            </a: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species)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Zygomycosis</a:t>
            </a: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(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Zygomycetes</a:t>
            </a: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, </a:t>
            </a: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e.g. 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Rhizopus</a:t>
            </a: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, 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Mucor</a:t>
            </a: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)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Other mould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444" y="4950226"/>
            <a:ext cx="7776864" cy="11141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Dimorphic fungi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Histoplasma</a:t>
            </a: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capsulatum</a:t>
            </a:r>
            <a:endParaRPr lang="en-AU" sz="1600" i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Blastomyces</a:t>
            </a: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dermatitidis</a:t>
            </a:r>
            <a:endParaRPr lang="en-AU" sz="1600" i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5360393"/>
            <a:ext cx="3672408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Paracoccidioides</a:t>
            </a: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brasiliensis</a:t>
            </a:r>
            <a:endParaRPr lang="en-AU" sz="1600" i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742950" lvl="1" indent="-285750" algn="l" rtl="0">
              <a:lnSpc>
                <a:spcPct val="12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Coccidioides</a:t>
            </a: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AU" sz="16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immitis</a:t>
            </a:r>
            <a:endParaRPr lang="en-AU" sz="1600" i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 rot="19435340">
            <a:off x="6516217" y="2833534"/>
            <a:ext cx="2592288" cy="65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Opportunistic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469306">
            <a:off x="7028703" y="5367874"/>
            <a:ext cx="1748748" cy="5679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Primary  infections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5975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Primary Systemic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Mycoses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23528" y="1752600"/>
            <a:ext cx="8497887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Infections of the respiratory system, (Inhalation )</a:t>
            </a:r>
          </a:p>
          <a:p>
            <a:pPr marL="800100" lvl="1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Dissemination seen in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immunecompromised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hosts</a:t>
            </a:r>
          </a:p>
          <a:p>
            <a:pPr marL="800100" lvl="1" indent="-3429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Common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 North America and to a lesser extent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 South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America. 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Not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common in other parts of the World. </a:t>
            </a:r>
          </a:p>
          <a:p>
            <a:pPr marL="800100" lvl="1" indent="-342900" algn="l" rtl="0">
              <a:spcBef>
                <a:spcPct val="50000"/>
              </a:spcBef>
            </a:pPr>
            <a:r>
              <a:rPr lang="en-US" sz="1600" u="sng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Etiologies are dimorphic </a:t>
            </a:r>
            <a:r>
              <a:rPr lang="en-US" sz="1600" u="sng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fungi</a:t>
            </a:r>
          </a:p>
          <a:p>
            <a:pPr marL="800100" lvl="1" indent="-342900" algn="l" rtl="0">
              <a:spcBef>
                <a:spcPct val="50000"/>
              </a:spcBef>
            </a:pPr>
            <a:endParaRPr lang="en-US" sz="1600" u="sng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1257300" lvl="2" indent="-342900" algn="l" rtl="0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nature found in soil of restricted habitats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1257300" lvl="2" indent="-342900" algn="l" rtl="0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Primary pathogens </a:t>
            </a:r>
          </a:p>
          <a:p>
            <a:pPr marL="1257300" lvl="2" indent="-342900" algn="l" rtl="0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They are highly infectious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1600" b="1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They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include:  </a:t>
            </a:r>
            <a:endParaRPr lang="en-US" sz="1600" b="1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 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Histoplasmosis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 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Blastomycosis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  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Coccidioidomycosis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 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Paracoccidioidomycosis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584" y="332656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rgbClr val="FFFF00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Aspergillosis</a:t>
            </a:r>
            <a:endParaRPr kumimoji="0" lang="en-AU" sz="3200" b="1" i="0" u="none" strike="noStrike" kern="1200" cap="none" spc="0" normalizeH="0" baseline="0" noProof="0" dirty="0">
              <a:ln w="635">
                <a:noFill/>
              </a:ln>
              <a:solidFill>
                <a:srgbClr val="FFFF00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1752600"/>
            <a:ext cx="8153400" cy="43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Aspergillosis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is a spectrum of diseases of humans and animals caused by members of the genus </a:t>
            </a:r>
            <a:r>
              <a:rPr lang="en-AU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.  </a:t>
            </a:r>
            <a:endParaRPr lang="en-AU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These 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include </a:t>
            </a:r>
            <a:endParaRPr lang="x-none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1)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M</a:t>
            </a:r>
            <a:r>
              <a:rPr lang="en-AU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ycotoxicosis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x-none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2)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Allergy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3)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Colonization (without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invasion and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extension ) in 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preformed cavities </a:t>
            </a:r>
            <a:endParaRPr lang="en-AU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4)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Invasive disease of lungs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(5) Systemic and disseminated disease.   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u="sng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sz="2400" b="1" u="sng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Aetiological </a:t>
            </a:r>
            <a:r>
              <a:rPr lang="en-AU" sz="2400" b="1" u="sng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Agents:</a:t>
            </a:r>
            <a:r>
              <a:rPr lang="en-AU" sz="2400" b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</a:t>
            </a:r>
            <a:r>
              <a:rPr lang="en-AU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species, 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common species are: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A. </a:t>
            </a:r>
            <a:r>
              <a:rPr lang="en-AU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fumigatus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. </a:t>
            </a:r>
            <a:r>
              <a:rPr lang="en-AU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flavus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A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. </a:t>
            </a:r>
            <a:r>
              <a:rPr lang="en-AU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niger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A</a:t>
            </a:r>
            <a:r>
              <a:rPr lang="en-AU" i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. </a:t>
            </a:r>
            <a:r>
              <a:rPr lang="en-AU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terreus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and  </a:t>
            </a:r>
            <a:r>
              <a:rPr lang="en-AU" i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A. </a:t>
            </a:r>
            <a:r>
              <a:rPr lang="en-AU" i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nidulans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.</a:t>
            </a:r>
            <a:endParaRPr lang="en-AU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274"/>
            <a:ext cx="7772400" cy="749300"/>
          </a:xfrm>
        </p:spPr>
        <p:txBody>
          <a:bodyPr/>
          <a:lstStyle/>
          <a:p>
            <a:pPr algn="l"/>
            <a:r>
              <a:rPr lang="en-US" sz="2800" cap="none" dirty="0" smtClean="0">
                <a:solidFill>
                  <a:srgbClr val="FFFF00"/>
                </a:solidFill>
                <a:latin typeface="+mn-lt"/>
              </a:rPr>
              <a:t>Classification of </a:t>
            </a:r>
            <a:r>
              <a:rPr lang="en-US" sz="2800" cap="none" dirty="0" err="1" smtClean="0">
                <a:solidFill>
                  <a:srgbClr val="FFFF00"/>
                </a:solidFill>
                <a:latin typeface="+mn-lt"/>
              </a:rPr>
              <a:t>aspergillosis</a:t>
            </a:r>
            <a:endParaRPr lang="en-US" sz="2800" cap="non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9287" y="2544762"/>
            <a:ext cx="21145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Airways/nasal exposure to airborne </a:t>
            </a:r>
            <a:r>
              <a:rPr lang="en-US" sz="1800" i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Aspergillus</a:t>
            </a:r>
            <a:endParaRPr lang="en-US" sz="18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   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282824" y="1673224"/>
            <a:ext cx="6292850" cy="1190625"/>
            <a:chOff x="1272" y="730"/>
            <a:chExt cx="3964" cy="75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080" y="730"/>
              <a:ext cx="3156" cy="632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u="sng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Invasive  </a:t>
              </a:r>
              <a:r>
                <a:rPr lang="en-US" sz="1800" u="sng" dirty="0" err="1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aspergillosis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    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1272" y="1056"/>
              <a:ext cx="760" cy="4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282824" y="2863849"/>
            <a:ext cx="6292850" cy="1866900"/>
            <a:chOff x="1280" y="1522"/>
            <a:chExt cx="3964" cy="1176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080" y="1522"/>
              <a:ext cx="3164" cy="1176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u="sng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Chronic </a:t>
              </a:r>
              <a:r>
                <a:rPr lang="en-US" sz="1800" u="sng" dirty="0" err="1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aspergillosis</a:t>
              </a:r>
              <a:endParaRPr lang="en-US" sz="18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 err="1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Aspergilloma</a:t>
              </a:r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of lung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Maxillary (sinus) </a:t>
              </a:r>
              <a:r>
                <a:rPr lang="en-US" sz="1800" dirty="0" err="1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aspergilloma</a:t>
              </a:r>
              <a:endParaRPr lang="en-US" sz="1800" dirty="0" smtClean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    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280" y="1536"/>
              <a:ext cx="728" cy="4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2301874" y="3361190"/>
            <a:ext cx="6350000" cy="3146425"/>
            <a:chOff x="1252" y="1689"/>
            <a:chExt cx="4000" cy="198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088" y="2874"/>
              <a:ext cx="3164" cy="797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u="sng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Allergic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Allergic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bronchopulmonary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(ABPA</a:t>
              </a:r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)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Allergic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Aspergillus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</a:t>
              </a:r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sinusitis</a:t>
              </a:r>
              <a:endParaRPr lang="en-US" sz="18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252" y="1689"/>
              <a:ext cx="76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533400" y="3697287"/>
            <a:ext cx="1976437" cy="2486025"/>
            <a:chOff x="191" y="1872"/>
            <a:chExt cx="1245" cy="156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680" y="1872"/>
              <a:ext cx="0" cy="5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91" y="2491"/>
              <a:ext cx="1245" cy="947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Persistence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without disease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colonisation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of 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the airways or nose/sinuses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8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304800"/>
            <a:ext cx="8229600" cy="9144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FF00"/>
                </a:solidFill>
                <a:uLnTx/>
                <a:uFillTx/>
                <a:latin typeface="+mn-lt"/>
                <a:ea typeface="+mj-ea"/>
                <a:cs typeface="+mj-cs"/>
              </a:rPr>
              <a:t>Risk factors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412776"/>
            <a:ext cx="8229600" cy="496855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800100" lvl="1" indent="-3429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Bone marrow/ organ transplantation</a:t>
            </a:r>
          </a:p>
          <a:p>
            <a:pPr marL="800100" lvl="1" indent="-3429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Cancer: Leukemia, lymphoma,.. etc</a:t>
            </a:r>
          </a:p>
          <a:p>
            <a:pPr marL="800100" lvl="1" indent="-3429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AIDS</a:t>
            </a:r>
          </a:p>
          <a:p>
            <a:pPr marL="800100" lvl="1" indent="-3429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Drugs: Cytotoxic drugs, steroids,..  etc</a:t>
            </a:r>
          </a:p>
          <a:p>
            <a:pPr marL="800100" lvl="1" indent="-3429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Diabetes</a:t>
            </a:r>
          </a:p>
          <a:p>
            <a:pPr marL="800100" lvl="1" indent="-342900" algn="l" rtl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70" y="381000"/>
            <a:ext cx="7772400" cy="786392"/>
          </a:xfrm>
        </p:spPr>
        <p:txBody>
          <a:bodyPr/>
          <a:lstStyle/>
          <a:p>
            <a:pPr algn="l"/>
            <a:r>
              <a:rPr lang="en-US" cap="none" dirty="0" err="1" smtClean="0">
                <a:solidFill>
                  <a:srgbClr val="FFFF00"/>
                </a:solidFill>
              </a:rPr>
              <a:t>Aspergillosis</a:t>
            </a:r>
            <a:endParaRPr lang="en-US" cap="none" dirty="0">
              <a:solidFill>
                <a:srgbClr val="FFFF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9552" y="1905000"/>
            <a:ext cx="7920037" cy="40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 b="1" u="sng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Chronic </a:t>
            </a:r>
            <a:r>
              <a:rPr lang="en-US" sz="2100" b="1" u="sng" dirty="0" err="1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Aspergillosis</a:t>
            </a:r>
            <a:r>
              <a:rPr lang="en-US" sz="2100" b="1" u="sng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(Colonizing </a:t>
            </a:r>
            <a:r>
              <a:rPr lang="en-US" sz="21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aspergillosis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) 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     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Aspergilloma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OR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fungus ball)</a:t>
            </a: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Signs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include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: Cough,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hemoptysis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variable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fever</a:t>
            </a: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Radiology  will show mass in the lung , radiolucent crescent</a:t>
            </a: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Invasive pulmonary </a:t>
            </a:r>
            <a:r>
              <a:rPr lang="en-US" sz="2000" b="1" u="sng" dirty="0" err="1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Aspergillosis</a:t>
            </a:r>
            <a:r>
              <a:rPr lang="en-US" sz="2000" b="1" u="sng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Signs: Cough 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hemoptysis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, fever,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Leukocytosis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Radiology  will show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lesions  with halo sign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  </a:t>
            </a: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179" y="2482800"/>
            <a:ext cx="3537592" cy="15097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Note the Halo sign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3056" y="505718"/>
            <a:ext cx="8396287" cy="5191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  <a:latin typeface="+mn-lt"/>
              </a:rPr>
              <a:t>Invasive pulmonary </a:t>
            </a:r>
            <a:r>
              <a:rPr lang="en-GB" sz="2800" dirty="0" err="1" smtClean="0">
                <a:solidFill>
                  <a:srgbClr val="FFFF00"/>
                </a:solidFill>
                <a:latin typeface="+mn-lt"/>
              </a:rPr>
              <a:t>aspergillosis</a:t>
            </a:r>
            <a:endParaRPr lang="en-GB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Picture 6" descr="PtDF10 CT Feb 2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038" y="1369814"/>
            <a:ext cx="3805237" cy="2635250"/>
          </a:xfrm>
          <a:prstGeom prst="rect">
            <a:avLst/>
          </a:prstGeom>
          <a:noFill/>
        </p:spPr>
      </p:pic>
      <p:pic>
        <p:nvPicPr>
          <p:cNvPr id="9" name="Picture 7" descr="PtDFctscan06 feb 2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038" y="4057922"/>
            <a:ext cx="3836987" cy="2611438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401902" flipV="1">
            <a:off x="4341609" y="4839690"/>
            <a:ext cx="1028562" cy="18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401902" flipV="1">
            <a:off x="4338147" y="2188237"/>
            <a:ext cx="1251510" cy="23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794</Words>
  <Application>Microsoft Macintosh PowerPoint</Application>
  <PresentationFormat>On-screen Show (4:3)</PresentationFormat>
  <Paragraphs>252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Century Gothic</vt:lpstr>
      <vt:lpstr>Times New Roman</vt:lpstr>
      <vt:lpstr>Wingdings</vt:lpstr>
      <vt:lpstr>Wingdings 2</vt:lpstr>
      <vt:lpstr>Arial</vt:lpstr>
      <vt:lpstr>Office Theme</vt:lpstr>
      <vt:lpstr>1_Office Theme</vt:lpstr>
      <vt:lpstr>2_Office Theme</vt:lpstr>
      <vt:lpstr>PowerPoint Presentation</vt:lpstr>
      <vt:lpstr>Respiratory fungal infections</vt:lpstr>
      <vt:lpstr>Respiratory fungal infection - Etiology</vt:lpstr>
      <vt:lpstr>PowerPoint Presentation</vt:lpstr>
      <vt:lpstr>PowerPoint Presentation</vt:lpstr>
      <vt:lpstr>Classification of aspergillosis</vt:lpstr>
      <vt:lpstr>PowerPoint Presentation</vt:lpstr>
      <vt:lpstr>Aspergillosis</vt:lpstr>
      <vt:lpstr>PowerPoint Presentation</vt:lpstr>
      <vt:lpstr>PowerPoint Presentation</vt:lpstr>
      <vt:lpstr>PowerPoint Presentation</vt:lpstr>
      <vt:lpstr>PowerPoint Presentation</vt:lpstr>
      <vt:lpstr>Fungal sinusitis</vt:lpstr>
      <vt:lpstr>PowerPoint Presentation</vt:lpstr>
      <vt:lpstr>Diagnosis of aspergillosis</vt:lpstr>
      <vt:lpstr>Diagnosis of aspergillosis</vt:lpstr>
      <vt:lpstr>PowerPoint Presentation</vt:lpstr>
      <vt:lpstr>Zygomycosis</vt:lpstr>
      <vt:lpstr>Pumonary zygomycosis</vt:lpstr>
      <vt:lpstr>PowerPoint Presentation</vt:lpstr>
      <vt:lpstr>PowerPoint Presentation</vt:lpstr>
      <vt:lpstr>PowerPoint Presentation</vt:lpstr>
      <vt:lpstr>Thank You  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نوف</cp:lastModifiedBy>
  <cp:revision>200</cp:revision>
  <dcterms:created xsi:type="dcterms:W3CDTF">2011-06-14T17:07:28Z</dcterms:created>
  <dcterms:modified xsi:type="dcterms:W3CDTF">2019-01-14T18:20:08Z</dcterms:modified>
</cp:coreProperties>
</file>