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AABAEF-DC12-4A4E-BB25-2A9B3D203FF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C83682-EA61-43BE-A2A7-27E5021707C6}">
      <dgm:prSet phldrT="[Text]"/>
      <dgm:spPr/>
      <dgm:t>
        <a:bodyPr/>
        <a:lstStyle/>
        <a:p>
          <a:r>
            <a:rPr lang="en-US" dirty="0" smtClean="0"/>
            <a:t>Types</a:t>
          </a:r>
          <a:endParaRPr lang="en-US" dirty="0"/>
        </a:p>
      </dgm:t>
    </dgm:pt>
    <dgm:pt modelId="{30A782A2-86FD-447E-B5FD-1ABC3004BF9F}" type="parTrans" cxnId="{A1A09B7E-101A-4063-B00C-E8E31850142B}">
      <dgm:prSet/>
      <dgm:spPr/>
      <dgm:t>
        <a:bodyPr/>
        <a:lstStyle/>
        <a:p>
          <a:endParaRPr lang="en-US"/>
        </a:p>
      </dgm:t>
    </dgm:pt>
    <dgm:pt modelId="{1BA17711-75DB-4A27-B01E-2D6973DCF102}" type="sibTrans" cxnId="{A1A09B7E-101A-4063-B00C-E8E31850142B}">
      <dgm:prSet/>
      <dgm:spPr/>
      <dgm:t>
        <a:bodyPr/>
        <a:lstStyle/>
        <a:p>
          <a:endParaRPr lang="en-US"/>
        </a:p>
      </dgm:t>
    </dgm:pt>
    <dgm:pt modelId="{C0950D77-AC7E-42F7-8AF6-D37EA395EC3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 smtClean="0">
              <a:latin typeface="Tahoma" pitchFamily="34" charset="0"/>
              <a:cs typeface="Tahoma" pitchFamily="34" charset="0"/>
            </a:rPr>
            <a:t> </a:t>
          </a:r>
          <a:r>
            <a:rPr lang="en-US" sz="2000" b="1" dirty="0" smtClean="0"/>
            <a:t>Extrinsic asthma: Type 1 Hypersensitivity reaction, </a:t>
          </a:r>
          <a:r>
            <a:rPr lang="en-US" sz="2000" b="1" dirty="0" err="1" smtClean="0"/>
            <a:t>IgE</a:t>
          </a:r>
          <a:r>
            <a:rPr lang="en-US" sz="2000" b="1" dirty="0" smtClean="0"/>
            <a:t>, viral infection, childhood, family </a:t>
          </a:r>
          <a:r>
            <a:rPr lang="en-US" sz="2000" b="1" dirty="0" err="1" smtClean="0"/>
            <a:t>Hx</a:t>
          </a:r>
          <a:r>
            <a:rPr lang="en-US" sz="2000" b="1" dirty="0" smtClean="0"/>
            <a:t> of allergy.</a:t>
          </a:r>
          <a:endParaRPr lang="en-US" sz="2000" b="1" dirty="0"/>
        </a:p>
      </dgm:t>
    </dgm:pt>
    <dgm:pt modelId="{8F8D1F95-02D9-4166-9327-377DF5ED13DD}" type="parTrans" cxnId="{0555ED1C-268B-416E-89B6-237A5046BCEA}">
      <dgm:prSet/>
      <dgm:spPr/>
      <dgm:t>
        <a:bodyPr/>
        <a:lstStyle/>
        <a:p>
          <a:endParaRPr lang="en-US"/>
        </a:p>
      </dgm:t>
    </dgm:pt>
    <dgm:pt modelId="{881C0A7A-3AF2-4535-9E57-C36802CC114D}" type="sibTrans" cxnId="{0555ED1C-268B-416E-89B6-237A5046BCEA}">
      <dgm:prSet/>
      <dgm:spPr/>
      <dgm:t>
        <a:bodyPr/>
        <a:lstStyle/>
        <a:p>
          <a:endParaRPr lang="en-US"/>
        </a:p>
      </dgm:t>
    </dgm:pt>
    <dgm:pt modelId="{024615F0-84DE-42FA-9CB1-DC9F3FEEBB06}">
      <dgm:prSet phldrT="[Text]"/>
      <dgm:spPr/>
      <dgm:t>
        <a:bodyPr/>
        <a:lstStyle/>
        <a:p>
          <a:r>
            <a:rPr lang="en-US" dirty="0" smtClean="0"/>
            <a:t>Morphology</a:t>
          </a:r>
          <a:endParaRPr lang="en-US" dirty="0"/>
        </a:p>
      </dgm:t>
    </dgm:pt>
    <dgm:pt modelId="{B3CE8665-09AC-404A-BCFC-FD6FE7B58BBD}" type="parTrans" cxnId="{68FCC87E-BA64-4D9A-A01B-2711F3691100}">
      <dgm:prSet/>
      <dgm:spPr/>
      <dgm:t>
        <a:bodyPr/>
        <a:lstStyle/>
        <a:p>
          <a:endParaRPr lang="en-US"/>
        </a:p>
      </dgm:t>
    </dgm:pt>
    <dgm:pt modelId="{EBEE78B2-950E-4FDB-B443-A64FD4F0E573}" type="sibTrans" cxnId="{68FCC87E-BA64-4D9A-A01B-2711F3691100}">
      <dgm:prSet/>
      <dgm:spPr/>
      <dgm:t>
        <a:bodyPr/>
        <a:lstStyle/>
        <a:p>
          <a:endParaRPr lang="en-US"/>
        </a:p>
      </dgm:t>
    </dgm:pt>
    <dgm:pt modelId="{0222E519-929D-4DD7-B274-C8FF73761EC7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Hypertrophy of bronchial smooth muscle &amp; hyperplasia of goblet cells e </a:t>
          </a:r>
          <a:r>
            <a:rPr lang="en-US" sz="2000" b="1" dirty="0" err="1" smtClean="0"/>
            <a:t>eosinophils</a:t>
          </a:r>
          <a:r>
            <a:rPr lang="en-US" sz="2000" b="1" dirty="0" smtClean="0"/>
            <a:t>, thickened BM</a:t>
          </a:r>
          <a:endParaRPr lang="en-US" sz="2000" b="1" dirty="0"/>
        </a:p>
      </dgm:t>
    </dgm:pt>
    <dgm:pt modelId="{6135C83B-EEA7-4978-BDBE-1A068CA1DD5F}" type="parTrans" cxnId="{9E9DD531-5F9C-462D-8861-5CA3781BC3B8}">
      <dgm:prSet/>
      <dgm:spPr/>
      <dgm:t>
        <a:bodyPr/>
        <a:lstStyle/>
        <a:p>
          <a:endParaRPr lang="en-US"/>
        </a:p>
      </dgm:t>
    </dgm:pt>
    <dgm:pt modelId="{BFAC9557-D9DF-4494-B4B6-D0E0CD7233C5}" type="sibTrans" cxnId="{9E9DD531-5F9C-462D-8861-5CA3781BC3B8}">
      <dgm:prSet/>
      <dgm:spPr/>
      <dgm:t>
        <a:bodyPr/>
        <a:lstStyle/>
        <a:p>
          <a:endParaRPr lang="en-US"/>
        </a:p>
      </dgm:t>
    </dgm:pt>
    <dgm:pt modelId="{0327B52C-86E6-4AC7-801C-412FCC33A541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Mucous plug e </a:t>
          </a:r>
          <a:r>
            <a:rPr lang="en-US" sz="2000" b="1" dirty="0" err="1" smtClean="0"/>
            <a:t>Curschmann</a:t>
          </a:r>
          <a:r>
            <a:rPr lang="en-US" sz="2000" b="1" dirty="0" smtClean="0"/>
            <a:t> spirals &amp; Charcot-Leyden crystals.</a:t>
          </a:r>
          <a:endParaRPr lang="en-US" sz="2000" b="1" dirty="0"/>
        </a:p>
      </dgm:t>
    </dgm:pt>
    <dgm:pt modelId="{0F24F249-F86F-4B82-B4CC-286BF9F3DA52}" type="parTrans" cxnId="{2C8F582D-3978-4757-B048-39700141B2DD}">
      <dgm:prSet/>
      <dgm:spPr/>
      <dgm:t>
        <a:bodyPr/>
        <a:lstStyle/>
        <a:p>
          <a:endParaRPr lang="en-US"/>
        </a:p>
      </dgm:t>
    </dgm:pt>
    <dgm:pt modelId="{C07358C7-32DC-4325-BEBC-058272430D6E}" type="sibTrans" cxnId="{2C8F582D-3978-4757-B048-39700141B2DD}">
      <dgm:prSet/>
      <dgm:spPr/>
      <dgm:t>
        <a:bodyPr/>
        <a:lstStyle/>
        <a:p>
          <a:endParaRPr lang="en-US"/>
        </a:p>
      </dgm:t>
    </dgm:pt>
    <dgm:pt modelId="{9764E3D9-AEDA-47A2-8460-D679C3DF5711}">
      <dgm:prSet phldrT="[Text]"/>
      <dgm:spPr/>
      <dgm:t>
        <a:bodyPr/>
        <a:lstStyle/>
        <a:p>
          <a:r>
            <a:rPr lang="en-US" dirty="0" smtClean="0"/>
            <a:t>Complication</a:t>
          </a:r>
          <a:endParaRPr lang="en-US" dirty="0"/>
        </a:p>
      </dgm:t>
    </dgm:pt>
    <dgm:pt modelId="{08BB8029-EA4E-4479-B158-ED8DE7083A81}" type="parTrans" cxnId="{8E964842-86A5-457B-BE85-384119D76C50}">
      <dgm:prSet/>
      <dgm:spPr/>
      <dgm:t>
        <a:bodyPr/>
        <a:lstStyle/>
        <a:p>
          <a:endParaRPr lang="en-US"/>
        </a:p>
      </dgm:t>
    </dgm:pt>
    <dgm:pt modelId="{301EF411-3F3A-4554-AF3B-8B7B28F7D3B4}" type="sibTrans" cxnId="{8E964842-86A5-457B-BE85-384119D76C50}">
      <dgm:prSet/>
      <dgm:spPr/>
      <dgm:t>
        <a:bodyPr/>
        <a:lstStyle/>
        <a:p>
          <a:endParaRPr lang="en-US"/>
        </a:p>
      </dgm:t>
    </dgm:pt>
    <dgm:pt modelId="{3DC26CFD-7A20-436E-A87B-1922AE2B312A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Superimposed infection</a:t>
          </a:r>
          <a:endParaRPr lang="en-US" sz="2000" b="1" dirty="0"/>
        </a:p>
      </dgm:t>
    </dgm:pt>
    <dgm:pt modelId="{67F97652-F07C-413D-B4ED-44EE908B20EB}" type="parTrans" cxnId="{CC50F124-6C89-41A2-A60D-6978A498CFB6}">
      <dgm:prSet/>
      <dgm:spPr/>
      <dgm:t>
        <a:bodyPr/>
        <a:lstStyle/>
        <a:p>
          <a:endParaRPr lang="en-US"/>
        </a:p>
      </dgm:t>
    </dgm:pt>
    <dgm:pt modelId="{8B28439D-6CE8-4B85-BA6E-EF015D574154}" type="sibTrans" cxnId="{CC50F124-6C89-41A2-A60D-6978A498CFB6}">
      <dgm:prSet/>
      <dgm:spPr/>
      <dgm:t>
        <a:bodyPr/>
        <a:lstStyle/>
        <a:p>
          <a:endParaRPr lang="en-US"/>
        </a:p>
      </dgm:t>
    </dgm:pt>
    <dgm:pt modelId="{65E4E581-D1B4-45A5-A04E-340970E8AD4B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Chronic bronchitis</a:t>
          </a:r>
          <a:endParaRPr lang="en-US" sz="2000" b="1" dirty="0"/>
        </a:p>
      </dgm:t>
    </dgm:pt>
    <dgm:pt modelId="{E014DFB6-6F98-4AF3-B985-9120A6CB52AF}" type="parTrans" cxnId="{0255FAE6-9DF4-4D8D-B036-93330CBC4B6D}">
      <dgm:prSet/>
      <dgm:spPr/>
      <dgm:t>
        <a:bodyPr/>
        <a:lstStyle/>
        <a:p>
          <a:endParaRPr lang="en-US"/>
        </a:p>
      </dgm:t>
    </dgm:pt>
    <dgm:pt modelId="{459418C5-0A4D-40E6-B18F-F5F2C06552BA}" type="sibTrans" cxnId="{0255FAE6-9DF4-4D8D-B036-93330CBC4B6D}">
      <dgm:prSet/>
      <dgm:spPr/>
      <dgm:t>
        <a:bodyPr/>
        <a:lstStyle/>
        <a:p>
          <a:endParaRPr lang="en-US"/>
        </a:p>
      </dgm:t>
    </dgm:pt>
    <dgm:pt modelId="{74053312-014F-45D7-B847-B0A43E6D530F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Pulmonary emphysema</a:t>
          </a:r>
          <a:endParaRPr lang="en-US" sz="2000" b="1" dirty="0"/>
        </a:p>
      </dgm:t>
    </dgm:pt>
    <dgm:pt modelId="{1FBD70DC-660D-4EFF-B5DF-3EA1075F0743}" type="parTrans" cxnId="{36B67047-07CA-4FAF-9BC6-69797B4F9BE4}">
      <dgm:prSet/>
      <dgm:spPr/>
      <dgm:t>
        <a:bodyPr/>
        <a:lstStyle/>
        <a:p>
          <a:endParaRPr lang="en-US"/>
        </a:p>
      </dgm:t>
    </dgm:pt>
    <dgm:pt modelId="{4C86EE7E-1E5D-4E90-BCA9-D82B3CDC698A}" type="sibTrans" cxnId="{36B67047-07CA-4FAF-9BC6-69797B4F9BE4}">
      <dgm:prSet/>
      <dgm:spPr/>
      <dgm:t>
        <a:bodyPr/>
        <a:lstStyle/>
        <a:p>
          <a:endParaRPr lang="en-US"/>
        </a:p>
      </dgm:t>
    </dgm:pt>
    <dgm:pt modelId="{23DFB964-CB1F-4996-99DD-0BE9A278FA61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Status </a:t>
          </a:r>
          <a:r>
            <a:rPr lang="en-US" sz="2000" b="1" dirty="0" err="1" smtClean="0"/>
            <a:t>asthmaticus</a:t>
          </a:r>
          <a:r>
            <a:rPr lang="en-US" sz="2000" b="1" dirty="0" smtClean="0"/>
            <a:t> </a:t>
          </a:r>
          <a:r>
            <a:rPr lang="en-US" altLang="en-US" sz="2000" b="1" dirty="0" smtClean="0"/>
            <a:t>(</a:t>
          </a:r>
          <a:r>
            <a:rPr lang="en-US" sz="2000" b="1" dirty="0" smtClean="0"/>
            <a:t>Overinflated lungs with sever obstruction and air trapping</a:t>
          </a:r>
          <a:r>
            <a:rPr lang="en-US" altLang="en-US" sz="2000" b="1" dirty="0" smtClean="0"/>
            <a:t>)</a:t>
          </a:r>
          <a:endParaRPr lang="en-US" sz="2000" b="1" dirty="0"/>
        </a:p>
      </dgm:t>
    </dgm:pt>
    <dgm:pt modelId="{7BF680EE-048A-4CB5-95C8-2D82D14EF3C4}" type="parTrans" cxnId="{8B3C77CE-5C0D-41A2-A63E-F12BB1A5207E}">
      <dgm:prSet/>
      <dgm:spPr/>
      <dgm:t>
        <a:bodyPr/>
        <a:lstStyle/>
        <a:p>
          <a:endParaRPr lang="en-US"/>
        </a:p>
      </dgm:t>
    </dgm:pt>
    <dgm:pt modelId="{61340838-EBC4-4562-BA17-EF14F88269E2}" type="sibTrans" cxnId="{8B3C77CE-5C0D-41A2-A63E-F12BB1A5207E}">
      <dgm:prSet/>
      <dgm:spPr/>
      <dgm:t>
        <a:bodyPr/>
        <a:lstStyle/>
        <a:p>
          <a:endParaRPr lang="en-US"/>
        </a:p>
      </dgm:t>
    </dgm:pt>
    <dgm:pt modelId="{94203A55-4DAD-4B4F-AC2D-A55BE1F4E099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 Intrinsic asthma: BA associated with, aspirin, exercise, cold induced. No </a:t>
          </a:r>
          <a:r>
            <a:rPr lang="en-US" sz="2000" b="1" dirty="0" err="1" smtClean="0"/>
            <a:t>Hx</a:t>
          </a:r>
          <a:r>
            <a:rPr lang="en-US" sz="2000" b="1" dirty="0" smtClean="0"/>
            <a:t> of allergy</a:t>
          </a:r>
          <a:endParaRPr lang="en-US" sz="2000" b="1" dirty="0"/>
        </a:p>
      </dgm:t>
    </dgm:pt>
    <dgm:pt modelId="{A73FD146-08A1-45C9-B74B-BFF15515F416}" type="parTrans" cxnId="{A5DF6278-FC81-4819-B282-B0C044BC21DC}">
      <dgm:prSet/>
      <dgm:spPr/>
      <dgm:t>
        <a:bodyPr/>
        <a:lstStyle/>
        <a:p>
          <a:endParaRPr lang="en-US"/>
        </a:p>
      </dgm:t>
    </dgm:pt>
    <dgm:pt modelId="{AAD3465C-077A-497C-8E4C-36767C3ED143}" type="sibTrans" cxnId="{A5DF6278-FC81-4819-B282-B0C044BC21DC}">
      <dgm:prSet/>
      <dgm:spPr/>
      <dgm:t>
        <a:bodyPr/>
        <a:lstStyle/>
        <a:p>
          <a:endParaRPr lang="en-US"/>
        </a:p>
      </dgm:t>
    </dgm:pt>
    <dgm:pt modelId="{9F30C187-67E9-4B66-BA0A-6E63B39790BE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/>
            <a:t>Remodeloing</a:t>
          </a:r>
          <a:r>
            <a:rPr lang="en-US" sz="2000" b="1" dirty="0" smtClean="0"/>
            <a:t>  with s</a:t>
          </a:r>
          <a:r>
            <a:rPr lang="en-US" sz="2000" b="1" i="0" dirty="0" smtClean="0"/>
            <a:t>ub-basement membrane fibrosis and hypertrophy of muscle layer</a:t>
          </a:r>
          <a:endParaRPr lang="en-US" sz="2000" b="1" i="0" dirty="0"/>
        </a:p>
      </dgm:t>
    </dgm:pt>
    <dgm:pt modelId="{9E566209-DFBA-420D-BE20-7228D169B5CB}" type="parTrans" cxnId="{0FFF5B7E-A85F-4F04-AC0B-848DF8D86EA3}">
      <dgm:prSet/>
      <dgm:spPr/>
      <dgm:t>
        <a:bodyPr/>
        <a:lstStyle/>
        <a:p>
          <a:endParaRPr lang="en-US"/>
        </a:p>
      </dgm:t>
    </dgm:pt>
    <dgm:pt modelId="{53893D67-64AE-4A10-B596-CFBA69775A16}" type="sibTrans" cxnId="{0FFF5B7E-A85F-4F04-AC0B-848DF8D86EA3}">
      <dgm:prSet/>
      <dgm:spPr/>
      <dgm:t>
        <a:bodyPr/>
        <a:lstStyle/>
        <a:p>
          <a:endParaRPr lang="en-US"/>
        </a:p>
      </dgm:t>
    </dgm:pt>
    <dgm:pt modelId="{E479F3B6-473A-4E9A-AC7A-114F7F4D6B7C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2000" b="1" dirty="0"/>
        </a:p>
      </dgm:t>
    </dgm:pt>
    <dgm:pt modelId="{672D5EDB-DA3D-4168-9CC8-3E5DB3E198E8}" type="parTrans" cxnId="{5A59D215-D8F9-43CD-B447-8AA2A751EE49}">
      <dgm:prSet/>
      <dgm:spPr/>
      <dgm:t>
        <a:bodyPr/>
        <a:lstStyle/>
        <a:p>
          <a:endParaRPr lang="en-US"/>
        </a:p>
      </dgm:t>
    </dgm:pt>
    <dgm:pt modelId="{CEF4FA11-4D08-4B63-AC5A-47BCA1F0DF3C}" type="sibTrans" cxnId="{5A59D215-D8F9-43CD-B447-8AA2A751EE49}">
      <dgm:prSet/>
      <dgm:spPr/>
      <dgm:t>
        <a:bodyPr/>
        <a:lstStyle/>
        <a:p>
          <a:endParaRPr lang="en-US"/>
        </a:p>
      </dgm:t>
    </dgm:pt>
    <dgm:pt modelId="{41943EB4-1114-4411-8088-3E609AF2CDAF}" type="pres">
      <dgm:prSet presAssocID="{2EAABAEF-DC12-4A4E-BB25-2A9B3D203F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53A6B-7B85-4009-B5F2-82CEF6C4C47E}" type="pres">
      <dgm:prSet presAssocID="{F7C83682-EA61-43BE-A2A7-27E5021707C6}" presName="linNode" presStyleCnt="0"/>
      <dgm:spPr/>
    </dgm:pt>
    <dgm:pt modelId="{FE74B238-02DE-44E3-BC57-168E47C7C459}" type="pres">
      <dgm:prSet presAssocID="{F7C83682-EA61-43BE-A2A7-27E5021707C6}" presName="parentText" presStyleLbl="node1" presStyleIdx="0" presStyleCnt="3" custScaleX="72075" custLinFactNeighborX="276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7B4DD-9F48-4BD8-954B-4D592EE28D11}" type="pres">
      <dgm:prSet presAssocID="{F7C83682-EA61-43BE-A2A7-27E5021707C6}" presName="descendantText" presStyleLbl="alignAccFollowNode1" presStyleIdx="0" presStyleCnt="3" custScaleX="127166" custScaleY="105026" custLinFactNeighborX="-827" custLinFactNeighborY="-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58855-C3AD-41CE-BAC4-C47B0667D074}" type="pres">
      <dgm:prSet presAssocID="{1BA17711-75DB-4A27-B01E-2D6973DCF102}" presName="sp" presStyleCnt="0"/>
      <dgm:spPr/>
    </dgm:pt>
    <dgm:pt modelId="{EB55A3CE-B517-4EE3-AF01-31C3291B3141}" type="pres">
      <dgm:prSet presAssocID="{024615F0-84DE-42FA-9CB1-DC9F3FEEBB06}" presName="linNode" presStyleCnt="0"/>
      <dgm:spPr/>
    </dgm:pt>
    <dgm:pt modelId="{34B77269-1564-4D72-8E85-DA7FCE2A5DEA}" type="pres">
      <dgm:prSet presAssocID="{024615F0-84DE-42FA-9CB1-DC9F3FEEBB06}" presName="parentText" presStyleLbl="node1" presStyleIdx="1" presStyleCnt="3" custScaleX="888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DCB02E-D641-4460-928B-B23ABEA650C1}" type="pres">
      <dgm:prSet presAssocID="{024615F0-84DE-42FA-9CB1-DC9F3FEEBB06}" presName="descendantText" presStyleLbl="alignAccFollowNode1" presStyleIdx="1" presStyleCnt="3" custScaleX="146768" custScaleY="125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23D13-A3BC-4B5D-89E3-858B8880A544}" type="pres">
      <dgm:prSet presAssocID="{EBEE78B2-950E-4FDB-B443-A64FD4F0E573}" presName="sp" presStyleCnt="0"/>
      <dgm:spPr/>
    </dgm:pt>
    <dgm:pt modelId="{318C9E4B-8CBD-4272-8DFB-4AA0AF496631}" type="pres">
      <dgm:prSet presAssocID="{9764E3D9-AEDA-47A2-8460-D679C3DF5711}" presName="linNode" presStyleCnt="0"/>
      <dgm:spPr/>
    </dgm:pt>
    <dgm:pt modelId="{85D452CE-91B7-4F10-A856-C61C7C2BD761}" type="pres">
      <dgm:prSet presAssocID="{9764E3D9-AEDA-47A2-8460-D679C3DF5711}" presName="parentText" presStyleLbl="node1" presStyleIdx="2" presStyleCnt="3" custScaleX="72075" custLinFactNeighborX="-23" custLinFactNeighborY="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983A5-14D6-4B29-8E63-5FC6F0215F53}" type="pres">
      <dgm:prSet presAssocID="{9764E3D9-AEDA-47A2-8460-D679C3DF5711}" presName="descendantText" presStyleLbl="alignAccFollowNode1" presStyleIdx="2" presStyleCnt="3" custScaleX="118634" custScaleY="114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8F582D-3978-4757-B048-39700141B2DD}" srcId="{024615F0-84DE-42FA-9CB1-DC9F3FEEBB06}" destId="{0327B52C-86E6-4AC7-801C-412FCC33A541}" srcOrd="1" destOrd="0" parTransId="{0F24F249-F86F-4B82-B4CC-286BF9F3DA52}" sibTransId="{C07358C7-32DC-4325-BEBC-058272430D6E}"/>
    <dgm:cxn modelId="{BACDD872-7575-476D-9E7E-46590E76E11F}" type="presOf" srcId="{0327B52C-86E6-4AC7-801C-412FCC33A541}" destId="{86DCB02E-D641-4460-928B-B23ABEA650C1}" srcOrd="0" destOrd="1" presId="urn:microsoft.com/office/officeart/2005/8/layout/vList5"/>
    <dgm:cxn modelId="{CC50F124-6C89-41A2-A60D-6978A498CFB6}" srcId="{9764E3D9-AEDA-47A2-8460-D679C3DF5711}" destId="{3DC26CFD-7A20-436E-A87B-1922AE2B312A}" srcOrd="0" destOrd="0" parTransId="{67F97652-F07C-413D-B4ED-44EE908B20EB}" sibTransId="{8B28439D-6CE8-4B85-BA6E-EF015D574154}"/>
    <dgm:cxn modelId="{268E4E9D-B0E1-430F-A88D-D3D6852A6FD4}" type="presOf" srcId="{E479F3B6-473A-4E9A-AC7A-114F7F4D6B7C}" destId="{D2C7B4DD-9F48-4BD8-954B-4D592EE28D11}" srcOrd="0" destOrd="1" presId="urn:microsoft.com/office/officeart/2005/8/layout/vList5"/>
    <dgm:cxn modelId="{993A8EFB-22F5-4AB0-B234-F0EC7F154173}" type="presOf" srcId="{2EAABAEF-DC12-4A4E-BB25-2A9B3D203FF2}" destId="{41943EB4-1114-4411-8088-3E609AF2CDAF}" srcOrd="0" destOrd="0" presId="urn:microsoft.com/office/officeart/2005/8/layout/vList5"/>
    <dgm:cxn modelId="{DBBAC6FA-0366-402D-A041-22A068C645F8}" type="presOf" srcId="{65E4E581-D1B4-45A5-A04E-340970E8AD4B}" destId="{BAA983A5-14D6-4B29-8E63-5FC6F0215F53}" srcOrd="0" destOrd="1" presId="urn:microsoft.com/office/officeart/2005/8/layout/vList5"/>
    <dgm:cxn modelId="{B340021D-8F60-4D70-B5F2-52563234B901}" type="presOf" srcId="{9764E3D9-AEDA-47A2-8460-D679C3DF5711}" destId="{85D452CE-91B7-4F10-A856-C61C7C2BD761}" srcOrd="0" destOrd="0" presId="urn:microsoft.com/office/officeart/2005/8/layout/vList5"/>
    <dgm:cxn modelId="{0255FAE6-9DF4-4D8D-B036-93330CBC4B6D}" srcId="{9764E3D9-AEDA-47A2-8460-D679C3DF5711}" destId="{65E4E581-D1B4-45A5-A04E-340970E8AD4B}" srcOrd="1" destOrd="0" parTransId="{E014DFB6-6F98-4AF3-B985-9120A6CB52AF}" sibTransId="{459418C5-0A4D-40E6-B18F-F5F2C06552BA}"/>
    <dgm:cxn modelId="{5A59D215-D8F9-43CD-B447-8AA2A751EE49}" srcId="{F7C83682-EA61-43BE-A2A7-27E5021707C6}" destId="{E479F3B6-473A-4E9A-AC7A-114F7F4D6B7C}" srcOrd="1" destOrd="0" parTransId="{672D5EDB-DA3D-4168-9CC8-3E5DB3E198E8}" sibTransId="{CEF4FA11-4D08-4B63-AC5A-47BCA1F0DF3C}"/>
    <dgm:cxn modelId="{5C7985E5-3823-4ED9-BF88-C93D696F754B}" type="presOf" srcId="{74053312-014F-45D7-B847-B0A43E6D530F}" destId="{BAA983A5-14D6-4B29-8E63-5FC6F0215F53}" srcOrd="0" destOrd="2" presId="urn:microsoft.com/office/officeart/2005/8/layout/vList5"/>
    <dgm:cxn modelId="{A5DF6278-FC81-4819-B282-B0C044BC21DC}" srcId="{F7C83682-EA61-43BE-A2A7-27E5021707C6}" destId="{94203A55-4DAD-4B4F-AC2D-A55BE1F4E099}" srcOrd="2" destOrd="0" parTransId="{A73FD146-08A1-45C9-B74B-BFF15515F416}" sibTransId="{AAD3465C-077A-497C-8E4C-36767C3ED143}"/>
    <dgm:cxn modelId="{36B67047-07CA-4FAF-9BC6-69797B4F9BE4}" srcId="{9764E3D9-AEDA-47A2-8460-D679C3DF5711}" destId="{74053312-014F-45D7-B847-B0A43E6D530F}" srcOrd="2" destOrd="0" parTransId="{1FBD70DC-660D-4EFF-B5DF-3EA1075F0743}" sibTransId="{4C86EE7E-1E5D-4E90-BCA9-D82B3CDC698A}"/>
    <dgm:cxn modelId="{9E9DD531-5F9C-462D-8861-5CA3781BC3B8}" srcId="{024615F0-84DE-42FA-9CB1-DC9F3FEEBB06}" destId="{0222E519-929D-4DD7-B274-C8FF73761EC7}" srcOrd="0" destOrd="0" parTransId="{6135C83B-EEA7-4978-BDBE-1A068CA1DD5F}" sibTransId="{BFAC9557-D9DF-4494-B4B6-D0E0CD7233C5}"/>
    <dgm:cxn modelId="{992F04CB-C538-4BB1-9B2A-AF019B13B801}" type="presOf" srcId="{F7C83682-EA61-43BE-A2A7-27E5021707C6}" destId="{FE74B238-02DE-44E3-BC57-168E47C7C459}" srcOrd="0" destOrd="0" presId="urn:microsoft.com/office/officeart/2005/8/layout/vList5"/>
    <dgm:cxn modelId="{E82176B0-BE8A-4A0B-BD17-D1005E75C09A}" type="presOf" srcId="{94203A55-4DAD-4B4F-AC2D-A55BE1F4E099}" destId="{D2C7B4DD-9F48-4BD8-954B-4D592EE28D11}" srcOrd="0" destOrd="2" presId="urn:microsoft.com/office/officeart/2005/8/layout/vList5"/>
    <dgm:cxn modelId="{692774A7-B6B3-4A93-B126-DBBCA8C0318B}" type="presOf" srcId="{0222E519-929D-4DD7-B274-C8FF73761EC7}" destId="{86DCB02E-D641-4460-928B-B23ABEA650C1}" srcOrd="0" destOrd="0" presId="urn:microsoft.com/office/officeart/2005/8/layout/vList5"/>
    <dgm:cxn modelId="{0555ED1C-268B-416E-89B6-237A5046BCEA}" srcId="{F7C83682-EA61-43BE-A2A7-27E5021707C6}" destId="{C0950D77-AC7E-42F7-8AF6-D37EA395EC35}" srcOrd="0" destOrd="0" parTransId="{8F8D1F95-02D9-4166-9327-377DF5ED13DD}" sibTransId="{881C0A7A-3AF2-4535-9E57-C36802CC114D}"/>
    <dgm:cxn modelId="{0FFF5B7E-A85F-4F04-AC0B-848DF8D86EA3}" srcId="{024615F0-84DE-42FA-9CB1-DC9F3FEEBB06}" destId="{9F30C187-67E9-4B66-BA0A-6E63B39790BE}" srcOrd="2" destOrd="0" parTransId="{9E566209-DFBA-420D-BE20-7228D169B5CB}" sibTransId="{53893D67-64AE-4A10-B596-CFBA69775A16}"/>
    <dgm:cxn modelId="{A1A09B7E-101A-4063-B00C-E8E31850142B}" srcId="{2EAABAEF-DC12-4A4E-BB25-2A9B3D203FF2}" destId="{F7C83682-EA61-43BE-A2A7-27E5021707C6}" srcOrd="0" destOrd="0" parTransId="{30A782A2-86FD-447E-B5FD-1ABC3004BF9F}" sibTransId="{1BA17711-75DB-4A27-B01E-2D6973DCF102}"/>
    <dgm:cxn modelId="{8E964842-86A5-457B-BE85-384119D76C50}" srcId="{2EAABAEF-DC12-4A4E-BB25-2A9B3D203FF2}" destId="{9764E3D9-AEDA-47A2-8460-D679C3DF5711}" srcOrd="2" destOrd="0" parTransId="{08BB8029-EA4E-4479-B158-ED8DE7083A81}" sibTransId="{301EF411-3F3A-4554-AF3B-8B7B28F7D3B4}"/>
    <dgm:cxn modelId="{68FCC87E-BA64-4D9A-A01B-2711F3691100}" srcId="{2EAABAEF-DC12-4A4E-BB25-2A9B3D203FF2}" destId="{024615F0-84DE-42FA-9CB1-DC9F3FEEBB06}" srcOrd="1" destOrd="0" parTransId="{B3CE8665-09AC-404A-BCFC-FD6FE7B58BBD}" sibTransId="{EBEE78B2-950E-4FDB-B443-A64FD4F0E573}"/>
    <dgm:cxn modelId="{6CB03DE4-50AE-4A70-B70F-F8D44650F63E}" type="presOf" srcId="{9F30C187-67E9-4B66-BA0A-6E63B39790BE}" destId="{86DCB02E-D641-4460-928B-B23ABEA650C1}" srcOrd="0" destOrd="2" presId="urn:microsoft.com/office/officeart/2005/8/layout/vList5"/>
    <dgm:cxn modelId="{3B3B98E6-EFAC-4C0D-8593-6D2D4FBE476B}" type="presOf" srcId="{024615F0-84DE-42FA-9CB1-DC9F3FEEBB06}" destId="{34B77269-1564-4D72-8E85-DA7FCE2A5DEA}" srcOrd="0" destOrd="0" presId="urn:microsoft.com/office/officeart/2005/8/layout/vList5"/>
    <dgm:cxn modelId="{160C3DF2-DD37-4A8E-952A-F34CAA700044}" type="presOf" srcId="{3DC26CFD-7A20-436E-A87B-1922AE2B312A}" destId="{BAA983A5-14D6-4B29-8E63-5FC6F0215F53}" srcOrd="0" destOrd="0" presId="urn:microsoft.com/office/officeart/2005/8/layout/vList5"/>
    <dgm:cxn modelId="{F7FF030B-0201-43EA-9BD7-349498353EFB}" type="presOf" srcId="{23DFB964-CB1F-4996-99DD-0BE9A278FA61}" destId="{BAA983A5-14D6-4B29-8E63-5FC6F0215F53}" srcOrd="0" destOrd="3" presId="urn:microsoft.com/office/officeart/2005/8/layout/vList5"/>
    <dgm:cxn modelId="{8B3C77CE-5C0D-41A2-A63E-F12BB1A5207E}" srcId="{9764E3D9-AEDA-47A2-8460-D679C3DF5711}" destId="{23DFB964-CB1F-4996-99DD-0BE9A278FA61}" srcOrd="3" destOrd="0" parTransId="{7BF680EE-048A-4CB5-95C8-2D82D14EF3C4}" sibTransId="{61340838-EBC4-4562-BA17-EF14F88269E2}"/>
    <dgm:cxn modelId="{53703616-A378-4A95-9B2C-507D0A5D0DC5}" type="presOf" srcId="{C0950D77-AC7E-42F7-8AF6-D37EA395EC35}" destId="{D2C7B4DD-9F48-4BD8-954B-4D592EE28D11}" srcOrd="0" destOrd="0" presId="urn:microsoft.com/office/officeart/2005/8/layout/vList5"/>
    <dgm:cxn modelId="{E99B9BF0-EABD-4737-968A-5001F3D8894C}" type="presParOf" srcId="{41943EB4-1114-4411-8088-3E609AF2CDAF}" destId="{C4853A6B-7B85-4009-B5F2-82CEF6C4C47E}" srcOrd="0" destOrd="0" presId="urn:microsoft.com/office/officeart/2005/8/layout/vList5"/>
    <dgm:cxn modelId="{346C9A4F-760B-42EE-B0F6-10A2C9A1EC6E}" type="presParOf" srcId="{C4853A6B-7B85-4009-B5F2-82CEF6C4C47E}" destId="{FE74B238-02DE-44E3-BC57-168E47C7C459}" srcOrd="0" destOrd="0" presId="urn:microsoft.com/office/officeart/2005/8/layout/vList5"/>
    <dgm:cxn modelId="{AC320D7F-36B9-4C17-B0A8-678A52422534}" type="presParOf" srcId="{C4853A6B-7B85-4009-B5F2-82CEF6C4C47E}" destId="{D2C7B4DD-9F48-4BD8-954B-4D592EE28D11}" srcOrd="1" destOrd="0" presId="urn:microsoft.com/office/officeart/2005/8/layout/vList5"/>
    <dgm:cxn modelId="{E3BA31C1-7BE3-4BCC-9B59-EF9F751E412A}" type="presParOf" srcId="{41943EB4-1114-4411-8088-3E609AF2CDAF}" destId="{39D58855-C3AD-41CE-BAC4-C47B0667D074}" srcOrd="1" destOrd="0" presId="urn:microsoft.com/office/officeart/2005/8/layout/vList5"/>
    <dgm:cxn modelId="{9FDC1567-C6E2-4419-BA55-E1680A2FCBB7}" type="presParOf" srcId="{41943EB4-1114-4411-8088-3E609AF2CDAF}" destId="{EB55A3CE-B517-4EE3-AF01-31C3291B3141}" srcOrd="2" destOrd="0" presId="urn:microsoft.com/office/officeart/2005/8/layout/vList5"/>
    <dgm:cxn modelId="{710AF514-2D5E-4E01-8AC0-E954A4EE749C}" type="presParOf" srcId="{EB55A3CE-B517-4EE3-AF01-31C3291B3141}" destId="{34B77269-1564-4D72-8E85-DA7FCE2A5DEA}" srcOrd="0" destOrd="0" presId="urn:microsoft.com/office/officeart/2005/8/layout/vList5"/>
    <dgm:cxn modelId="{83CED83B-C03C-4D48-8712-E54E5A48358A}" type="presParOf" srcId="{EB55A3CE-B517-4EE3-AF01-31C3291B3141}" destId="{86DCB02E-D641-4460-928B-B23ABEA650C1}" srcOrd="1" destOrd="0" presId="urn:microsoft.com/office/officeart/2005/8/layout/vList5"/>
    <dgm:cxn modelId="{072D346A-2034-440D-B105-2E80917C458F}" type="presParOf" srcId="{41943EB4-1114-4411-8088-3E609AF2CDAF}" destId="{F7623D13-A3BC-4B5D-89E3-858B8880A544}" srcOrd="3" destOrd="0" presId="urn:microsoft.com/office/officeart/2005/8/layout/vList5"/>
    <dgm:cxn modelId="{3A298C49-4BFC-4619-8CA0-C2D0B23DCF12}" type="presParOf" srcId="{41943EB4-1114-4411-8088-3E609AF2CDAF}" destId="{318C9E4B-8CBD-4272-8DFB-4AA0AF496631}" srcOrd="4" destOrd="0" presId="urn:microsoft.com/office/officeart/2005/8/layout/vList5"/>
    <dgm:cxn modelId="{F95BAA26-F8BD-4F4D-8D98-70B62AB5331B}" type="presParOf" srcId="{318C9E4B-8CBD-4272-8DFB-4AA0AF496631}" destId="{85D452CE-91B7-4F10-A856-C61C7C2BD761}" srcOrd="0" destOrd="0" presId="urn:microsoft.com/office/officeart/2005/8/layout/vList5"/>
    <dgm:cxn modelId="{7E84990F-16A1-4586-BB13-9E74B5058231}" type="presParOf" srcId="{318C9E4B-8CBD-4272-8DFB-4AA0AF496631}" destId="{BAA983A5-14D6-4B29-8E63-5FC6F0215F53}" srcOrd="1" destOrd="0" presId="urn:microsoft.com/office/officeart/2005/8/layout/vList5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7B4DD-9F48-4BD8-954B-4D592EE28D11}">
      <dsp:nvSpPr>
        <dsp:cNvPr id="0" name=""/>
        <dsp:cNvSpPr/>
      </dsp:nvSpPr>
      <dsp:spPr>
        <a:xfrm rot="5400000">
          <a:off x="4920489" y="-2597760"/>
          <a:ext cx="1462701" cy="6933230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ahoma" pitchFamily="34" charset="0"/>
              <a:cs typeface="Tahoma" pitchFamily="34" charset="0"/>
            </a:rPr>
            <a:t> </a:t>
          </a:r>
          <a:r>
            <a:rPr lang="en-US" sz="2000" b="1" kern="1200" dirty="0" smtClean="0"/>
            <a:t>Extrinsic asthma: Type 1 Hypersensitivity reaction, </a:t>
          </a:r>
          <a:r>
            <a:rPr lang="en-US" sz="2000" b="1" kern="1200" dirty="0" err="1" smtClean="0"/>
            <a:t>IgE</a:t>
          </a:r>
          <a:r>
            <a:rPr lang="en-US" sz="2000" b="1" kern="1200" dirty="0" smtClean="0"/>
            <a:t>, viral infection, childhood, family </a:t>
          </a:r>
          <a:r>
            <a:rPr lang="en-US" sz="2000" b="1" kern="1200" dirty="0" err="1" smtClean="0"/>
            <a:t>Hx</a:t>
          </a:r>
          <a:r>
            <a:rPr lang="en-US" sz="2000" b="1" kern="1200" dirty="0" smtClean="0"/>
            <a:t> of allergy.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 Intrinsic asthma: BA associated with, aspirin, exercise, cold induced. No </a:t>
          </a:r>
          <a:r>
            <a:rPr lang="en-US" sz="2000" b="1" kern="1200" dirty="0" err="1" smtClean="0"/>
            <a:t>Hx</a:t>
          </a:r>
          <a:r>
            <a:rPr lang="en-US" sz="2000" b="1" kern="1200" dirty="0" smtClean="0"/>
            <a:t> of allergy</a:t>
          </a:r>
          <a:endParaRPr lang="en-US" sz="2000" b="1" kern="1200" dirty="0"/>
        </a:p>
      </dsp:txBody>
      <dsp:txXfrm rot="-5400000">
        <a:off x="2185225" y="208907"/>
        <a:ext cx="6861827" cy="1319895"/>
      </dsp:txXfrm>
    </dsp:sp>
    <dsp:sp modelId="{FE74B238-02DE-44E3-BC57-168E47C7C459}">
      <dsp:nvSpPr>
        <dsp:cNvPr id="0" name=""/>
        <dsp:cNvSpPr/>
      </dsp:nvSpPr>
      <dsp:spPr>
        <a:xfrm>
          <a:off x="15230" y="0"/>
          <a:ext cx="2210404" cy="1740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Types</a:t>
          </a:r>
          <a:endParaRPr lang="en-US" sz="2700" kern="1200" dirty="0"/>
        </a:p>
      </dsp:txBody>
      <dsp:txXfrm>
        <a:off x="100213" y="84983"/>
        <a:ext cx="2040438" cy="1570913"/>
      </dsp:txXfrm>
    </dsp:sp>
    <dsp:sp modelId="{86DCB02E-D641-4460-928B-B23ABEA650C1}">
      <dsp:nvSpPr>
        <dsp:cNvPr id="0" name=""/>
        <dsp:cNvSpPr/>
      </dsp:nvSpPr>
      <dsp:spPr>
        <a:xfrm rot="5400000">
          <a:off x="4849978" y="-701207"/>
          <a:ext cx="1752592" cy="6812614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Hypertrophy of bronchial smooth muscle &amp; hyperplasia of goblet cells e </a:t>
          </a:r>
          <a:r>
            <a:rPr lang="en-US" sz="2000" b="1" kern="1200" dirty="0" err="1" smtClean="0"/>
            <a:t>eosinophils</a:t>
          </a:r>
          <a:r>
            <a:rPr lang="en-US" sz="2000" b="1" kern="1200" dirty="0" smtClean="0"/>
            <a:t>, thickened BM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Mucous plug e </a:t>
          </a:r>
          <a:r>
            <a:rPr lang="en-US" sz="2000" b="1" kern="1200" dirty="0" err="1" smtClean="0"/>
            <a:t>Curschmann</a:t>
          </a:r>
          <a:r>
            <a:rPr lang="en-US" sz="2000" b="1" kern="1200" dirty="0" smtClean="0"/>
            <a:t> spirals &amp; Charcot-Leyden crystals.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/>
            <a:t>Remodeloing</a:t>
          </a:r>
          <a:r>
            <a:rPr lang="en-US" sz="2000" b="1" kern="1200" dirty="0" smtClean="0"/>
            <a:t>  with s</a:t>
          </a:r>
          <a:r>
            <a:rPr lang="en-US" sz="2000" b="1" i="0" kern="1200" dirty="0" smtClean="0"/>
            <a:t>ub-basement membrane fibrosis and hypertrophy of muscle layer</a:t>
          </a:r>
          <a:endParaRPr lang="en-US" sz="2000" b="1" i="0" kern="1200" dirty="0"/>
        </a:p>
      </dsp:txBody>
      <dsp:txXfrm rot="-5400000">
        <a:off x="2319967" y="1914358"/>
        <a:ext cx="6727060" cy="1581484"/>
      </dsp:txXfrm>
    </dsp:sp>
    <dsp:sp modelId="{34B77269-1564-4D72-8E85-DA7FCE2A5DEA}">
      <dsp:nvSpPr>
        <dsp:cNvPr id="0" name=""/>
        <dsp:cNvSpPr/>
      </dsp:nvSpPr>
      <dsp:spPr>
        <a:xfrm>
          <a:off x="182" y="1834660"/>
          <a:ext cx="2319785" cy="1740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Morphology</a:t>
          </a:r>
          <a:endParaRPr lang="en-US" sz="2700" kern="1200" dirty="0"/>
        </a:p>
      </dsp:txBody>
      <dsp:txXfrm>
        <a:off x="85165" y="1919643"/>
        <a:ext cx="2149819" cy="1570913"/>
      </dsp:txXfrm>
    </dsp:sp>
    <dsp:sp modelId="{BAA983A5-14D6-4B29-8E63-5FC6F0215F53}">
      <dsp:nvSpPr>
        <dsp:cNvPr id="0" name=""/>
        <dsp:cNvSpPr/>
      </dsp:nvSpPr>
      <dsp:spPr>
        <a:xfrm rot="5400000">
          <a:off x="4934886" y="1131963"/>
          <a:ext cx="1601567" cy="6813832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Superimposed infection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Chronic bronchitis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Pulmonary emphysema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Status </a:t>
          </a:r>
          <a:r>
            <a:rPr lang="en-US" sz="2000" b="1" kern="1200" dirty="0" err="1" smtClean="0"/>
            <a:t>asthmaticus</a:t>
          </a:r>
          <a:r>
            <a:rPr lang="en-US" sz="2000" b="1" kern="1200" dirty="0" smtClean="0"/>
            <a:t> </a:t>
          </a:r>
          <a:r>
            <a:rPr lang="en-US" altLang="en-US" sz="2000" b="1" kern="1200" dirty="0" smtClean="0"/>
            <a:t>(</a:t>
          </a:r>
          <a:r>
            <a:rPr lang="en-US" sz="2000" b="1" kern="1200" dirty="0" smtClean="0"/>
            <a:t>Overinflated lungs with sever obstruction and air trapping</a:t>
          </a:r>
          <a:r>
            <a:rPr lang="en-US" altLang="en-US" sz="2000" b="1" kern="1200" dirty="0" smtClean="0"/>
            <a:t>)</a:t>
          </a:r>
          <a:endParaRPr lang="en-US" sz="2000" b="1" kern="1200" dirty="0"/>
        </a:p>
      </dsp:txBody>
      <dsp:txXfrm rot="-5400000">
        <a:off x="2328754" y="3816277"/>
        <a:ext cx="6735650" cy="1445203"/>
      </dsp:txXfrm>
    </dsp:sp>
    <dsp:sp modelId="{85D452CE-91B7-4F10-A856-C61C7C2BD761}">
      <dsp:nvSpPr>
        <dsp:cNvPr id="0" name=""/>
        <dsp:cNvSpPr/>
      </dsp:nvSpPr>
      <dsp:spPr>
        <a:xfrm>
          <a:off x="0" y="3669320"/>
          <a:ext cx="2328570" cy="1740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Complication</a:t>
          </a:r>
          <a:endParaRPr lang="en-US" sz="2700" kern="1200" dirty="0"/>
        </a:p>
      </dsp:txBody>
      <dsp:txXfrm>
        <a:off x="84983" y="3754303"/>
        <a:ext cx="2158604" cy="1570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ED1B0-1532-4BE6-9CE7-11F52DA30946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86605-296A-4FB4-89C4-7E5F69E1E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9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A4716-3325-498C-A1CC-1DB4D890C63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40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42800-7B3A-44A1-9D5F-85B7C64B1F2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6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492FD9D-0BCB-4D4E-9DA5-FFF29495D21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8600"/>
            <a:ext cx="9144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the Respiratory System</a:t>
            </a:r>
          </a:p>
        </p:txBody>
      </p:sp>
      <p:pic>
        <p:nvPicPr>
          <p:cNvPr id="5" name="Picture 4" descr="redlogo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38400" y="2209800"/>
            <a:ext cx="3911321" cy="333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5486400"/>
            <a:ext cx="4953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Dr.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Ammar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 C.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Al-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Rikabi</a:t>
            </a:r>
            <a:endParaRPr lang="en-US" sz="3600" dirty="0" smtClean="0">
              <a:solidFill>
                <a:schemeClr val="accent6">
                  <a:lumMod val="75000"/>
                </a:schemeClr>
              </a:solidFill>
              <a:latin typeface="Ariston-Normal-Italic" pitchFamily="2" charset="0"/>
              <a:cs typeface="Arial" charset="0"/>
            </a:endParaRPr>
          </a:p>
          <a:p>
            <a:pPr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Dr.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Maha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Arafah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ston-Normal-Italic" pitchFamily="2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Extrinsic asthma: </a:t>
            </a:r>
          </a:p>
          <a:p>
            <a:pPr lvl="1"/>
            <a:r>
              <a:rPr lang="en-US" b="1" dirty="0" smtClean="0"/>
              <a:t>Type 1 Hypersensitivity reaction, </a:t>
            </a:r>
            <a:r>
              <a:rPr lang="en-US" b="1" dirty="0" err="1" smtClean="0"/>
              <a:t>IgE</a:t>
            </a:r>
            <a:endParaRPr lang="en-US" b="1" dirty="0" smtClean="0"/>
          </a:p>
          <a:p>
            <a:pPr lvl="1"/>
            <a:r>
              <a:rPr lang="en-US" b="1" dirty="0" smtClean="0"/>
              <a:t>Childhood </a:t>
            </a:r>
          </a:p>
          <a:p>
            <a:pPr lvl="1"/>
            <a:r>
              <a:rPr lang="en-US" b="1" dirty="0" smtClean="0"/>
              <a:t>Viral infection</a:t>
            </a:r>
          </a:p>
          <a:p>
            <a:pPr lvl="1"/>
            <a:r>
              <a:rPr lang="en-US" b="1" dirty="0" smtClean="0"/>
              <a:t> family </a:t>
            </a:r>
            <a:r>
              <a:rPr lang="en-US" b="1" dirty="0" err="1" smtClean="0"/>
              <a:t>Hx</a:t>
            </a:r>
            <a:r>
              <a:rPr lang="en-US" b="1" dirty="0" smtClean="0"/>
              <a:t> of allergy</a:t>
            </a:r>
          </a:p>
          <a:p>
            <a:r>
              <a:rPr lang="en-US" b="1" dirty="0" smtClean="0"/>
              <a:t>Intrinsic asthma: </a:t>
            </a:r>
          </a:p>
          <a:p>
            <a:pPr lvl="1"/>
            <a:r>
              <a:rPr lang="en-US" b="1" dirty="0" smtClean="0"/>
              <a:t>BA associated with, aspirin, exercise, cold induced. </a:t>
            </a:r>
          </a:p>
          <a:p>
            <a:pPr lvl="1"/>
            <a:r>
              <a:rPr lang="en-US" b="1" dirty="0" smtClean="0"/>
              <a:t>No </a:t>
            </a:r>
            <a:r>
              <a:rPr lang="en-US" b="1" dirty="0" err="1" smtClean="0"/>
              <a:t>Hx</a:t>
            </a:r>
            <a:r>
              <a:rPr lang="en-US" b="1" dirty="0" smtClean="0"/>
              <a:t> of allergy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470648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Pathogenesis of allergic asthma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/>
          <a:srcRect b="5128"/>
          <a:stretch>
            <a:fillRect/>
          </a:stretch>
        </p:blipFill>
        <p:spPr bwMode="auto">
          <a:xfrm>
            <a:off x="457200" y="2514600"/>
            <a:ext cx="8534400" cy="3048000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>
            <a:off x="-152400" y="762000"/>
            <a:ext cx="2819400" cy="175260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 </a:t>
            </a:r>
          </a:p>
          <a:p>
            <a:pPr algn="ctr"/>
            <a:r>
              <a:rPr lang="en-US" dirty="0" smtClean="0"/>
              <a:t>Pollen</a:t>
            </a:r>
          </a:p>
          <a:p>
            <a:pPr algn="ctr"/>
            <a:r>
              <a:rPr lang="en-US" dirty="0" smtClean="0"/>
              <a:t> dust, virus, animal fur, sand bacteria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16" y="838200"/>
            <a:ext cx="8392626" cy="556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11_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30225"/>
            <a:ext cx="81026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304800" y="609600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/>
              <a:t>Bronchitis in an asthmatic patient. Note the presence of congested mucosa and mucoid secretions.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5562600"/>
            <a:ext cx="91440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Bronchial airway in normal lung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85800"/>
            <a:ext cx="6354187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1722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Bronchial airway in asthma patient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48" y="851256"/>
            <a:ext cx="5029200" cy="5232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164068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3886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 smtClean="0"/>
              <a:t>Thick Basement Membrane</a:t>
            </a:r>
            <a:r>
              <a:rPr lang="en-US" sz="2000" dirty="0" smtClean="0"/>
              <a:t>. </a:t>
            </a:r>
            <a:r>
              <a:rPr lang="en-US" sz="2000" dirty="0" smtClean="0"/>
              <a:t>Sub-basement </a:t>
            </a:r>
            <a:r>
              <a:rPr lang="en-US" sz="2000" dirty="0"/>
              <a:t>membrane </a:t>
            </a:r>
            <a:r>
              <a:rPr lang="en-US" sz="2000" dirty="0" smtClean="0"/>
              <a:t>fibrosis (</a:t>
            </a:r>
            <a:r>
              <a:rPr lang="en-US" sz="2000" dirty="0"/>
              <a:t>airway remodeling 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Edema and inflammatory infiltrate in bronchial wall.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err="1" smtClean="0"/>
              <a:t>Submucosal</a:t>
            </a:r>
            <a:r>
              <a:rPr lang="en-US" sz="2000" dirty="0" smtClean="0"/>
              <a:t> glands increased.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Hypertrophy of the bronchial wall muscle.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Mucous contain </a:t>
            </a:r>
            <a:r>
              <a:rPr lang="en-US" sz="2000" dirty="0" err="1" smtClean="0"/>
              <a:t>Curschmann</a:t>
            </a:r>
            <a:r>
              <a:rPr lang="en-US" sz="2000" dirty="0" smtClean="0"/>
              <a:t> spirals, </a:t>
            </a:r>
            <a:r>
              <a:rPr lang="en-US" sz="2000" dirty="0" err="1" smtClean="0"/>
              <a:t>eosinophil</a:t>
            </a:r>
            <a:r>
              <a:rPr lang="en-US" sz="2000" dirty="0" smtClean="0"/>
              <a:t> and Charcot-Leyden crystals.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15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"/>
            <a:ext cx="6248400" cy="4797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5715000"/>
            <a:ext cx="8349343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Bronchial biopsy specimen from an asthmatic patient showing sub-basement membrane fibrosis,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eosinophilic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inflammation and smooth muscle hyperplasia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Roxie\Documents\My Scans\updated respi\figure 1.6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5669" r="3288" b="8412"/>
          <a:stretch>
            <a:fillRect/>
          </a:stretch>
        </p:blipFill>
        <p:spPr bwMode="auto">
          <a:xfrm>
            <a:off x="228600" y="373063"/>
            <a:ext cx="8607425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61245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/>
              <a:t>Composition of satisfactory specimen : Sputum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oxie\Documents\My Scans\updated respi\figure 1.9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4945" r="3287" b="11079"/>
          <a:stretch>
            <a:fillRect/>
          </a:stretch>
        </p:blipFill>
        <p:spPr bwMode="auto">
          <a:xfrm>
            <a:off x="381000" y="228600"/>
            <a:ext cx="8382000" cy="5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23813" y="61245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/>
              <a:t>Ciliated columnar cells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oxie\Documents\My Scans\updated respi\figure 1.28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3152" r="2460" b="10371"/>
          <a:stretch>
            <a:fillRect/>
          </a:stretch>
        </p:blipFill>
        <p:spPr bwMode="auto">
          <a:xfrm>
            <a:off x="246063" y="304800"/>
            <a:ext cx="86518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61245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/>
              <a:t>Curschmann’s spiral : Sputum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457200" y="2743200"/>
            <a:ext cx="7848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Review of the normal Anatomy and Histology of the Respiratory  </a:t>
            </a:r>
            <a:r>
              <a:rPr lang="en-US" altLang="en-US" sz="3200" b="1" dirty="0" smtClean="0"/>
              <a:t>System</a:t>
            </a:r>
          </a:p>
          <a:p>
            <a:pPr algn="ctr" eaLnBrk="1" hangingPunct="1"/>
            <a:endParaRPr lang="en-US" altLang="en-US" sz="3200" b="1" dirty="0" smtClean="0"/>
          </a:p>
          <a:p>
            <a:pPr algn="ctr" eaLnBrk="1" hangingPunct="1"/>
            <a:r>
              <a:rPr lang="en-US" altLang="en-US" sz="3200" b="1" dirty="0" smtClean="0"/>
              <a:t>Bronchial asthma</a:t>
            </a:r>
            <a:endParaRPr lang="en-US" alt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0" y="228600"/>
            <a:ext cx="9144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the Respiratory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1400" y="2133600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Lecture 1</a:t>
            </a:r>
          </a:p>
          <a:p>
            <a:pPr algn="ctr"/>
            <a:r>
              <a:rPr lang="en-US" dirty="0" smtClean="0"/>
              <a:t>2018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oxie\Documents\My Scans\updated respi\figure 2.2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4347" r="5074" b="13147"/>
          <a:stretch>
            <a:fillRect/>
          </a:stretch>
        </p:blipFill>
        <p:spPr bwMode="auto">
          <a:xfrm>
            <a:off x="342900" y="228600"/>
            <a:ext cx="83820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61245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 err="1"/>
              <a:t>Eosinophils</a:t>
            </a:r>
            <a:r>
              <a:rPr lang="en-US" altLang="en-US" sz="2000" dirty="0"/>
              <a:t> from a case of Bronchial Asthma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Roxie\Documents\My Scans\updated respi\figure 2.3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2420" r="4985" b="5081"/>
          <a:stretch>
            <a:fillRect/>
          </a:stretch>
        </p:blipFill>
        <p:spPr bwMode="auto">
          <a:xfrm>
            <a:off x="381000" y="228600"/>
            <a:ext cx="46482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724400" y="1828800"/>
            <a:ext cx="4267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800"/>
              <a:t>Bronchial asthma : Charcot – Leyden Crystals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13" y="762000"/>
            <a:ext cx="6419127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Bronchial Asthma, microscopic</a:t>
            </a:r>
            <a:endParaRPr lang="en-US" alt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:\MAY - IMAGES\Roxie Scans\lung lecture\4.16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52400"/>
            <a:ext cx="5994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6172200" y="88900"/>
            <a:ext cx="2895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/>
              <a:t>Skin prick testing in a patient with asthma.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9800" y="2286000"/>
            <a:ext cx="29718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IgE</a:t>
            </a:r>
            <a:r>
              <a:rPr lang="en-US" dirty="0" smtClean="0">
                <a:solidFill>
                  <a:srgbClr val="FF0000"/>
                </a:solidFill>
              </a:rPr>
              <a:t> mediated type I hypersensitivity reaction to inhaled allergens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  <a:t>CLINICAL Features</a:t>
            </a:r>
            <a:b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029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manifestations </a:t>
            </a:r>
            <a:r>
              <a:rPr lang="en-US" sz="2400" dirty="0">
                <a:solidFill>
                  <a:schemeClr val="tx1"/>
                </a:solidFill>
              </a:rPr>
              <a:t>vary from occasional wheezing to paroxysms of dyspnea and respiratory distress. 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In a classic asthmatic attack </a:t>
            </a:r>
            <a:r>
              <a:rPr lang="en-US" sz="2400" dirty="0" smtClean="0">
                <a:solidFill>
                  <a:schemeClr val="tx1"/>
                </a:solidFill>
              </a:rPr>
              <a:t>there </a:t>
            </a:r>
            <a:r>
              <a:rPr lang="en-US" sz="2400" dirty="0">
                <a:solidFill>
                  <a:schemeClr val="tx1"/>
                </a:solidFill>
              </a:rPr>
              <a:t>is </a:t>
            </a:r>
            <a:r>
              <a:rPr lang="en-US" sz="2400" b="1" dirty="0">
                <a:solidFill>
                  <a:schemeClr val="tx1"/>
                </a:solidFill>
              </a:rPr>
              <a:t>dyspnea, cough, difficult expiration, progressive hyperinflation of lung and mucous plug in bronchi</a:t>
            </a:r>
            <a:r>
              <a:rPr lang="en-US" sz="2400" dirty="0">
                <a:solidFill>
                  <a:schemeClr val="tx1"/>
                </a:solidFill>
              </a:rPr>
              <a:t>. This may resolve spontaneously or with </a:t>
            </a:r>
            <a:r>
              <a:rPr lang="en-US" sz="2400" dirty="0" smtClean="0">
                <a:solidFill>
                  <a:schemeClr val="tx1"/>
                </a:solidFill>
              </a:rPr>
              <a:t>treatment.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Nocturnal cough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Increased </a:t>
            </a:r>
            <a:r>
              <a:rPr lang="en-US" sz="2400" dirty="0" err="1">
                <a:solidFill>
                  <a:schemeClr val="tx1"/>
                </a:solidFill>
              </a:rPr>
              <a:t>anteroposterior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diameter, due </a:t>
            </a:r>
            <a:r>
              <a:rPr lang="en-US" sz="2400" dirty="0">
                <a:solidFill>
                  <a:schemeClr val="tx1"/>
                </a:solidFill>
              </a:rPr>
              <a:t>to air trapping and increase in residual volume</a:t>
            </a:r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Status </a:t>
            </a:r>
            <a:r>
              <a:rPr lang="en-US" sz="2400" dirty="0" err="1">
                <a:solidFill>
                  <a:schemeClr val="tx1"/>
                </a:solidFill>
              </a:rPr>
              <a:t>asthmaticus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–</a:t>
            </a:r>
            <a:r>
              <a:rPr lang="en-US" sz="2400" b="1" dirty="0"/>
              <a:t> </a:t>
            </a:r>
            <a:r>
              <a:rPr lang="en-US" sz="2400" dirty="0">
                <a:solidFill>
                  <a:schemeClr val="tx1"/>
                </a:solidFill>
              </a:rPr>
              <a:t>Overinflated </a:t>
            </a:r>
            <a:r>
              <a:rPr lang="en-US" sz="2400" dirty="0">
                <a:solidFill>
                  <a:schemeClr val="tx1"/>
                </a:solidFill>
              </a:rPr>
              <a:t>lungs with sever obstruction and air </a:t>
            </a:r>
            <a:r>
              <a:rPr lang="en-US" sz="2400" dirty="0">
                <a:solidFill>
                  <a:schemeClr val="tx1"/>
                </a:solidFill>
              </a:rPr>
              <a:t>trapping </a:t>
            </a:r>
            <a:r>
              <a:rPr lang="en-US" sz="2400" dirty="0" smtClean="0"/>
              <a:t>leading to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severe cyanosis and persistent dyspnea, may be fatal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69" y="18653"/>
            <a:ext cx="24008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 smtClean="0"/>
              <a:t>Clinical features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of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MAY - IMAGES\Roxie Scans\lung lecture\4.6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01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76200" y="5992813"/>
            <a:ext cx="9001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b="1" dirty="0"/>
              <a:t>The range of presentation in asthma. This patient was found incidentally to have a degree of reversible airways obstruction during a routine medical examination</a:t>
            </a:r>
            <a:r>
              <a:rPr lang="en-US" alt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8400" y="152400"/>
            <a:ext cx="231345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Clinical coarse of BA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MAY - IMAGES\Roxie Scans\lung lecture\4.7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5657671"/>
            <a:ext cx="9144000" cy="120032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/>
              <a:t>This patient presented as a medical emergency with acute severe breathlessness and diagnosed as a case of status </a:t>
            </a:r>
            <a:r>
              <a:rPr lang="en-US" altLang="en-US" b="1" dirty="0" err="1"/>
              <a:t>asthmaticus</a:t>
            </a:r>
            <a:r>
              <a:rPr lang="en-US" altLang="en-US" b="1" dirty="0"/>
              <a:t> </a:t>
            </a:r>
            <a:r>
              <a:rPr lang="en-US" altLang="en-US" b="1" dirty="0"/>
              <a:t>(</a:t>
            </a:r>
            <a:r>
              <a:rPr lang="en-US" b="1" dirty="0"/>
              <a:t>Overinflated lungs because of sever obstruction and air trapping</a:t>
            </a:r>
            <a:r>
              <a:rPr lang="en-US" altLang="en-US" b="1" dirty="0"/>
              <a:t>) </a:t>
            </a:r>
            <a:r>
              <a:rPr lang="en-US" altLang="en-US" b="1" dirty="0" smtClean="0"/>
              <a:t>which </a:t>
            </a:r>
            <a:r>
              <a:rPr lang="en-US" altLang="en-US" b="1" dirty="0"/>
              <a:t>required immediate intensive care including intermittent positive-pressure ventilation.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219803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Status </a:t>
            </a:r>
            <a:r>
              <a:rPr lang="en-US" dirty="0" err="1" smtClean="0"/>
              <a:t>asthmaticus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9935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COMPLICATIONS OF ASTHMA</a:t>
            </a:r>
            <a: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410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Airway remodeling</a:t>
            </a:r>
            <a:r>
              <a:rPr lang="en-US" sz="2400" dirty="0" smtClean="0"/>
              <a:t>: </a:t>
            </a:r>
          </a:p>
          <a:p>
            <a:pPr marL="897573" lvl="1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smtClean="0"/>
              <a:t>some </a:t>
            </a:r>
            <a:r>
              <a:rPr lang="en-US" sz="1800" dirty="0"/>
              <a:t>persons </a:t>
            </a:r>
            <a:r>
              <a:rPr lang="en-US" sz="1800" dirty="0" smtClean="0"/>
              <a:t>with long standing asthma develop permanent </a:t>
            </a:r>
            <a:r>
              <a:rPr lang="en-US" sz="1800" dirty="0"/>
              <a:t>structural </a:t>
            </a:r>
            <a:r>
              <a:rPr lang="en-US" sz="1800" dirty="0" smtClean="0"/>
              <a:t>changes </a:t>
            </a:r>
            <a:r>
              <a:rPr lang="en-US" sz="1800" dirty="0"/>
              <a:t>in the </a:t>
            </a:r>
            <a:r>
              <a:rPr lang="en-US" sz="1800" dirty="0" smtClean="0"/>
              <a:t>airway with s</a:t>
            </a:r>
            <a:r>
              <a:rPr lang="en-US" sz="1800" i="1" dirty="0" smtClean="0"/>
              <a:t>ub</a:t>
            </a:r>
            <a:r>
              <a:rPr lang="en-US" sz="1800" dirty="0" smtClean="0"/>
              <a:t>-basement membrane fibrosis, hypertrophy of muscle and </a:t>
            </a:r>
            <a:r>
              <a:rPr lang="en-US" sz="1800" dirty="0"/>
              <a:t>progressive loss of lung function </a:t>
            </a:r>
            <a:r>
              <a:rPr lang="en-US" sz="1800" dirty="0" smtClean="0"/>
              <a:t>that </a:t>
            </a:r>
            <a:r>
              <a:rPr lang="en-US" sz="1800" dirty="0"/>
              <a:t>increase airflow obstruction and airway </a:t>
            </a:r>
            <a:r>
              <a:rPr lang="en-US" sz="1800" dirty="0" smtClean="0"/>
              <a:t>responsiveness</a:t>
            </a:r>
            <a:r>
              <a:rPr lang="en-US" sz="1600" dirty="0" smtClean="0"/>
              <a:t>.</a:t>
            </a:r>
            <a:endParaRPr lang="en-US" sz="2000" dirty="0" smtClean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Superimposed </a:t>
            </a:r>
            <a:r>
              <a:rPr lang="en-US" sz="2400" b="1" dirty="0"/>
              <a:t>infection </a:t>
            </a:r>
            <a:r>
              <a:rPr lang="en-US" sz="2400" dirty="0"/>
              <a:t>i.e. pneumonia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/>
              <a:t>Chronic bronchi</a:t>
            </a:r>
            <a:r>
              <a:rPr lang="en-US" sz="2400" dirty="0"/>
              <a:t>tis </a:t>
            </a:r>
            <a:endParaRPr lang="en-US" sz="2400" dirty="0" smtClean="0"/>
          </a:p>
          <a:p>
            <a:pPr marL="897573" lvl="1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i.e. Asthmatic </a:t>
            </a:r>
            <a:r>
              <a:rPr lang="en-US" sz="2000" dirty="0"/>
              <a:t>bronchitis: chronic bronchitis with superimposed </a:t>
            </a:r>
            <a:r>
              <a:rPr lang="en-US" sz="2000" dirty="0" smtClean="0"/>
              <a:t>asthma</a:t>
            </a:r>
            <a:endParaRPr lang="en-US" sz="2000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/>
              <a:t>Emphysema, pneumothorax and </a:t>
            </a:r>
            <a:r>
              <a:rPr lang="en-US" sz="2400" b="1" dirty="0" err="1"/>
              <a:t>pneumomediastinum</a:t>
            </a:r>
            <a:endParaRPr lang="en-US" sz="2400" b="1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Bronchiectasis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Respiratory </a:t>
            </a:r>
            <a:r>
              <a:rPr lang="en-US" sz="2400" b="1" dirty="0"/>
              <a:t>failure </a:t>
            </a:r>
            <a:endParaRPr lang="en-US" sz="2400" b="1" dirty="0" smtClean="0"/>
          </a:p>
          <a:p>
            <a:pPr marL="897573" lvl="1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requiring </a:t>
            </a:r>
            <a:r>
              <a:rPr lang="en-US" sz="2000" dirty="0"/>
              <a:t>intubation in severe exacerbations i.e. status </a:t>
            </a:r>
            <a:r>
              <a:rPr lang="en-US" sz="2000" dirty="0" err="1"/>
              <a:t>asthmaticus</a:t>
            </a:r>
            <a:endParaRPr lang="en-US" sz="2000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In some cases </a:t>
            </a:r>
            <a:r>
              <a:rPr lang="en-US" sz="2000" b="1" dirty="0" err="1"/>
              <a:t>cor</a:t>
            </a:r>
            <a:r>
              <a:rPr lang="en-US" sz="2000" b="1" dirty="0"/>
              <a:t> </a:t>
            </a:r>
            <a:r>
              <a:rPr lang="en-US" sz="2000" b="1" dirty="0" err="1"/>
              <a:t>pulmonale</a:t>
            </a:r>
            <a:r>
              <a:rPr lang="en-US" sz="2000" b="1" dirty="0"/>
              <a:t> and heart failure </a:t>
            </a:r>
            <a:r>
              <a:rPr lang="en-US" sz="2000" dirty="0"/>
              <a:t>develop.</a:t>
            </a:r>
            <a:r>
              <a:rPr lang="en-US" sz="1800" dirty="0"/>
              <a:t>  </a:t>
            </a:r>
          </a:p>
          <a:p>
            <a:pPr eaLnBrk="1" hangingPunct="1">
              <a:defRPr/>
            </a:pP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7569" y="18653"/>
            <a:ext cx="18674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 smtClean="0"/>
              <a:t>Complications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of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838200"/>
          </a:xfrm>
        </p:spPr>
        <p:txBody>
          <a:bodyPr/>
          <a:lstStyle/>
          <a:p>
            <a:r>
              <a:rPr lang="en-US" dirty="0" smtClean="0"/>
              <a:t>Prognosis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7637"/>
            <a:ext cx="746760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 smtClean="0"/>
              <a:t>Remission-  approximately 50% of cases of childhood asthma resolve spontaneously but may recur later in life; remission in adult-onset asthma is less likely.</a:t>
            </a:r>
          </a:p>
          <a:p>
            <a:pPr>
              <a:buNone/>
            </a:pPr>
            <a:endParaRPr lang="en-US" sz="2800" b="1" dirty="0" smtClean="0"/>
          </a:p>
          <a:p>
            <a:r>
              <a:rPr lang="en-US" sz="2800" dirty="0" smtClean="0"/>
              <a:t>Mortality- death occurs in approximately 0.2% of asthmatics. Mortality is usually (but not always) preceded by an acute attack and about 50% are more than 65 years old.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569" y="18653"/>
            <a:ext cx="16388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 smtClean="0"/>
              <a:t>Prognosis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of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>Prevention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0846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 smtClean="0"/>
              <a:t>Control </a:t>
            </a:r>
            <a:r>
              <a:rPr lang="en-US" sz="2400" dirty="0"/>
              <a:t>of factors contributing to asthma </a:t>
            </a:r>
            <a:r>
              <a:rPr lang="en-US" sz="2400" dirty="0" smtClean="0"/>
              <a:t>severity.</a:t>
            </a:r>
          </a:p>
          <a:p>
            <a:pPr marL="948690" lvl="1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Exposure </a:t>
            </a:r>
            <a:r>
              <a:rPr lang="en-US" sz="2000" dirty="0"/>
              <a:t>to irritants or allergens has been shown to increase asthma symptoms and cause exacerbations. </a:t>
            </a:r>
            <a:endParaRPr lang="en-US" sz="20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 smtClean="0"/>
              <a:t>Skin test </a:t>
            </a:r>
          </a:p>
          <a:p>
            <a:pPr marL="948690" lvl="1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results </a:t>
            </a:r>
            <a:r>
              <a:rPr lang="en-US" sz="2000" dirty="0"/>
              <a:t>should be used to assess sensitivity to common indoor allergens. </a:t>
            </a:r>
            <a:endParaRPr lang="en-US" sz="2000" dirty="0" smtClean="0"/>
          </a:p>
          <a:p>
            <a:pPr marL="948690" lvl="1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All </a:t>
            </a:r>
            <a:r>
              <a:rPr lang="en-US" sz="2000" dirty="0"/>
              <a:t>patients with asthma should be advised to avoid exposure to allergens to which they are sensitive.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0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7569" y="18653"/>
            <a:ext cx="16388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 smtClean="0"/>
              <a:t>Prevention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of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respiratory system</a:t>
            </a:r>
          </a:p>
        </p:txBody>
      </p:sp>
      <p:pic>
        <p:nvPicPr>
          <p:cNvPr id="7171" name="Picture 6" descr="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557212"/>
            <a:ext cx="8858250" cy="5919788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>Asthma: Summary </a:t>
            </a:r>
            <a:b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2700" dirty="0" smtClean="0">
                <a:solidFill>
                  <a:schemeClr val="tx2">
                    <a:satMod val="130000"/>
                  </a:schemeClr>
                </a:solidFill>
              </a:rPr>
              <a:t>Episodic attacks of </a:t>
            </a:r>
            <a:r>
              <a:rPr lang="en-US" sz="2700" dirty="0" err="1" smtClean="0">
                <a:solidFill>
                  <a:schemeClr val="tx2">
                    <a:satMod val="130000"/>
                  </a:schemeClr>
                </a:solidFill>
              </a:rPr>
              <a:t>bronchoconstriction</a:t>
            </a:r>
            <a:r>
              <a:rPr lang="en-US" sz="2700" dirty="0" smtClean="0">
                <a:solidFill>
                  <a:schemeClr val="tx2">
                    <a:satMod val="130000"/>
                  </a:schemeClr>
                </a:solidFill>
              </a:rPr>
              <a:t> (reversible)</a:t>
            </a: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sz="45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70" r="39857"/>
          <a:stretch/>
        </p:blipFill>
        <p:spPr>
          <a:xfrm>
            <a:off x="533400" y="152400"/>
            <a:ext cx="8229600" cy="6468246"/>
          </a:xfrm>
        </p:spPr>
      </p:pic>
    </p:spTree>
    <p:extLst>
      <p:ext uri="{BB962C8B-B14F-4D97-AF65-F5344CB8AC3E}">
        <p14:creationId xmlns:p14="http://schemas.microsoft.com/office/powerpoint/2010/main" val="5686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18457"/>
            <a:ext cx="5419683" cy="4495800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5638800"/>
            <a:ext cx="91440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lung, CT image</a:t>
            </a:r>
          </a:p>
        </p:txBody>
      </p:sp>
    </p:spTree>
    <p:extLst>
      <p:ext uri="{BB962C8B-B14F-4D97-AF65-F5344CB8AC3E}">
        <p14:creationId xmlns:p14="http://schemas.microsoft.com/office/powerpoint/2010/main" val="20155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lower respiratory tract</a:t>
            </a:r>
          </a:p>
        </p:txBody>
      </p:sp>
      <p:pic>
        <p:nvPicPr>
          <p:cNvPr id="8195" name="Picture 6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517525"/>
            <a:ext cx="4191000" cy="5989638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-228600" y="5334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adult lung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48" y="762000"/>
            <a:ext cx="6488002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2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"/>
            <a:ext cx="9144000" cy="6836229"/>
          </a:xfrm>
        </p:spPr>
      </p:pic>
    </p:spTree>
    <p:extLst>
      <p:ext uri="{BB962C8B-B14F-4D97-AF65-F5344CB8AC3E}">
        <p14:creationId xmlns:p14="http://schemas.microsoft.com/office/powerpoint/2010/main" val="21387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9144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the Respiratory System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381000" y="2895600"/>
            <a:ext cx="861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Chronic Obstructive Pulmonary Diseases (COPD) including Bronchial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Bronchial asthma</a:t>
            </a:r>
            <a:br>
              <a:rPr lang="en-US" sz="4800" dirty="0" smtClean="0"/>
            </a:br>
            <a:r>
              <a:rPr lang="en-US" sz="3200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391400" cy="5257800"/>
          </a:xfrm>
        </p:spPr>
        <p:txBody>
          <a:bodyPr/>
          <a:lstStyle/>
          <a:p>
            <a:pPr lvl="0"/>
            <a:r>
              <a:rPr lang="en-US" sz="2400" dirty="0" smtClean="0"/>
              <a:t>Define bronchial asthma (BA)</a:t>
            </a:r>
          </a:p>
          <a:p>
            <a:pPr lvl="0">
              <a:buNone/>
            </a:pPr>
            <a:endParaRPr lang="en-US" sz="2400" b="1" u="words" dirty="0" smtClean="0"/>
          </a:p>
          <a:p>
            <a:pPr lvl="0"/>
            <a:r>
              <a:rPr lang="en-US" sz="2400" dirty="0" smtClean="0"/>
              <a:t>Understand </a:t>
            </a:r>
            <a:r>
              <a:rPr lang="en-US" sz="2400" dirty="0"/>
              <a:t>the pathogenesis </a:t>
            </a:r>
          </a:p>
          <a:p>
            <a:pPr lvl="0"/>
            <a:r>
              <a:rPr lang="en-US" sz="2400" dirty="0" smtClean="0"/>
              <a:t>Understanding the morphological changes</a:t>
            </a:r>
          </a:p>
          <a:p>
            <a:pPr lvl="0"/>
            <a:r>
              <a:rPr lang="en-US" sz="2400" dirty="0" smtClean="0"/>
              <a:t>Know the manifestation and clinical coarse of BA</a:t>
            </a:r>
          </a:p>
          <a:p>
            <a:pPr lvl="0"/>
            <a:r>
              <a:rPr lang="en-US" sz="2400" dirty="0" smtClean="0"/>
              <a:t>List the complications of BA</a:t>
            </a:r>
          </a:p>
          <a:p>
            <a:pPr lvl="0"/>
            <a:r>
              <a:rPr lang="en-US" sz="2400" dirty="0" smtClean="0"/>
              <a:t>Define status </a:t>
            </a:r>
            <a:r>
              <a:rPr lang="en-US" sz="2400" dirty="0" err="1" smtClean="0"/>
              <a:t>asthmaticus</a:t>
            </a:r>
            <a:r>
              <a:rPr lang="en-US" sz="2400" dirty="0" smtClean="0"/>
              <a:t> </a:t>
            </a:r>
          </a:p>
          <a:p>
            <a:pPr lvl="0"/>
            <a:r>
              <a:rPr lang="en-US" sz="2400" dirty="0" smtClean="0"/>
              <a:t>Know the prognosis and prevention of BA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29200" y="838200"/>
            <a:ext cx="381000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BA is an episodic, reversible </a:t>
            </a:r>
            <a:r>
              <a:rPr lang="en-US" sz="2000" dirty="0" err="1" smtClean="0"/>
              <a:t>bronchoconstriction</a:t>
            </a:r>
            <a:r>
              <a:rPr lang="en-US" sz="2000" dirty="0" smtClean="0"/>
              <a:t> caused by increased responsiveness of the </a:t>
            </a:r>
            <a:r>
              <a:rPr lang="en-US" sz="2000" dirty="0" err="1" smtClean="0"/>
              <a:t>tracheobronchial</a:t>
            </a:r>
            <a:r>
              <a:rPr lang="en-US" sz="2000" dirty="0" smtClean="0"/>
              <a:t> tree to various stimuli.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</TotalTime>
  <Words>814</Words>
  <Application>Microsoft Office PowerPoint</Application>
  <PresentationFormat>On-screen Show (4:3)</PresentationFormat>
  <Paragraphs>122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Ariston-Normal-Italic</vt:lpstr>
      <vt:lpstr>Calibri</vt:lpstr>
      <vt:lpstr>Franklin Gothic Book</vt:lpstr>
      <vt:lpstr>Franklin Gothic Medium</vt:lpstr>
      <vt:lpstr>Tahoma</vt:lpstr>
      <vt:lpstr>Wingdings</vt:lpstr>
      <vt:lpstr>Wingdings 2</vt:lpstr>
      <vt:lpstr>Trek</vt:lpstr>
      <vt:lpstr>PowerPoint Presentation</vt:lpstr>
      <vt:lpstr>PowerPoint Presentation</vt:lpstr>
      <vt:lpstr>The respiratory system</vt:lpstr>
      <vt:lpstr>Normal lung, CT image</vt:lpstr>
      <vt:lpstr>The lower respiratory tract</vt:lpstr>
      <vt:lpstr>PowerPoint Presentation</vt:lpstr>
      <vt:lpstr>PowerPoint Presentation</vt:lpstr>
      <vt:lpstr>PowerPoint Presentation</vt:lpstr>
      <vt:lpstr>Bronchial asthma Objectives</vt:lpstr>
      <vt:lpstr>PowerPoint Presentation</vt:lpstr>
      <vt:lpstr>Pathogenesis of allergic asthma</vt:lpstr>
      <vt:lpstr>PowerPoint Presentation</vt:lpstr>
      <vt:lpstr>PowerPoint Presentation</vt:lpstr>
      <vt:lpstr>Bronchial airway in normal lung</vt:lpstr>
      <vt:lpstr>PowerPoint Presentation</vt:lpstr>
      <vt:lpstr>Bronchial biopsy specimen from an asthmatic patient showing sub-basement membrane fibrosis, eosinophilic inflammation and smooth muscle hyperplasia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Features </vt:lpstr>
      <vt:lpstr>PowerPoint Presentation</vt:lpstr>
      <vt:lpstr>PowerPoint Presentation</vt:lpstr>
      <vt:lpstr>COMPLICATIONS OF ASTHMA </vt:lpstr>
      <vt:lpstr>Prognosis</vt:lpstr>
      <vt:lpstr>Prevention </vt:lpstr>
      <vt:lpstr> Asthma: Summary  Episodic attacks of bronchoconstriction (reversible)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Maha Arafah</dc:creator>
  <cp:lastModifiedBy>Maha Mohammead Arfah</cp:lastModifiedBy>
  <cp:revision>5</cp:revision>
  <dcterms:created xsi:type="dcterms:W3CDTF">2018-12-14T07:14:42Z</dcterms:created>
  <dcterms:modified xsi:type="dcterms:W3CDTF">2018-12-23T08:39:08Z</dcterms:modified>
</cp:coreProperties>
</file>