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9" r:id="rId3"/>
    <p:sldId id="260" r:id="rId4"/>
    <p:sldId id="295" r:id="rId5"/>
    <p:sldId id="293" r:id="rId6"/>
    <p:sldId id="266" r:id="rId7"/>
    <p:sldId id="275" r:id="rId8"/>
    <p:sldId id="276" r:id="rId9"/>
    <p:sldId id="271" r:id="rId10"/>
    <p:sldId id="268" r:id="rId11"/>
    <p:sldId id="269" r:id="rId12"/>
    <p:sldId id="274" r:id="rId13"/>
    <p:sldId id="273" r:id="rId14"/>
    <p:sldId id="270" r:id="rId15"/>
    <p:sldId id="296" r:id="rId16"/>
    <p:sldId id="267" r:id="rId17"/>
    <p:sldId id="272" r:id="rId18"/>
    <p:sldId id="305" r:id="rId19"/>
    <p:sldId id="277" r:id="rId20"/>
    <p:sldId id="298" r:id="rId21"/>
    <p:sldId id="299" r:id="rId22"/>
    <p:sldId id="300" r:id="rId23"/>
    <p:sldId id="301" r:id="rId24"/>
    <p:sldId id="302" r:id="rId25"/>
    <p:sldId id="303" r:id="rId26"/>
    <p:sldId id="304" r:id="rId27"/>
    <p:sldId id="278" r:id="rId28"/>
    <p:sldId id="279" r:id="rId29"/>
    <p:sldId id="280" r:id="rId30"/>
    <p:sldId id="281" r:id="rId31"/>
    <p:sldId id="282" r:id="rId32"/>
    <p:sldId id="283" r:id="rId33"/>
    <p:sldId id="284" r:id="rId34"/>
    <p:sldId id="286" r:id="rId35"/>
    <p:sldId id="287" r:id="rId36"/>
    <p:sldId id="285" r:id="rId37"/>
    <p:sldId id="297" r:id="rId38"/>
    <p:sldId id="288" r:id="rId39"/>
    <p:sldId id="290"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12" y="-116"/>
      </p:cViewPr>
      <p:guideLst>
        <p:guide orient="horz" pos="2160"/>
        <p:guide pos="2880"/>
      </p:guideLst>
    </p:cSldViewPr>
  </p:slideViewPr>
  <p:notesTextViewPr>
    <p:cViewPr>
      <p:scale>
        <a:sx n="66" d="100"/>
        <a:sy n="66" d="100"/>
      </p:scale>
      <p:origin x="0" y="0"/>
    </p:cViewPr>
  </p:notesTextViewPr>
  <p:sorterViewPr>
    <p:cViewPr>
      <p:scale>
        <a:sx n="66" d="100"/>
        <a:sy n="66" d="100"/>
      </p:scale>
      <p:origin x="0" y="14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9C744-D4B9-4C95-816C-823F3CA4DC2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35BAAFA-E231-42D3-9CEF-28E52950BC6B}">
      <dgm:prSet phldrT="[Text]"/>
      <dgm:spPr/>
      <dgm:t>
        <a:bodyPr/>
        <a:lstStyle/>
        <a:p>
          <a:r>
            <a:rPr lang="en-US" dirty="0" smtClean="0"/>
            <a:t>Types</a:t>
          </a:r>
          <a:endParaRPr lang="en-US" dirty="0"/>
        </a:p>
      </dgm:t>
    </dgm:pt>
    <dgm:pt modelId="{24ADE419-2BBA-47D8-A47A-7119E2043216}" type="parTrans" cxnId="{3B181B1A-6AB5-4965-B0D9-04416F311E74}">
      <dgm:prSet/>
      <dgm:spPr/>
      <dgm:t>
        <a:bodyPr/>
        <a:lstStyle/>
        <a:p>
          <a:endParaRPr lang="en-US"/>
        </a:p>
      </dgm:t>
    </dgm:pt>
    <dgm:pt modelId="{5A8AAACD-14C7-4292-9985-2ACD6252E711}" type="sibTrans" cxnId="{3B181B1A-6AB5-4965-B0D9-04416F311E74}">
      <dgm:prSet/>
      <dgm:spPr/>
      <dgm:t>
        <a:bodyPr/>
        <a:lstStyle/>
        <a:p>
          <a:endParaRPr lang="en-US"/>
        </a:p>
      </dgm:t>
    </dgm:pt>
    <dgm:pt modelId="{C1167E93-DADD-4ACE-9673-7CD66B409CD0}">
      <dgm:prSet phldrT="[Text]" custT="1"/>
      <dgm:spPr/>
      <dgm:t>
        <a:bodyPr/>
        <a:lstStyle/>
        <a:p>
          <a:r>
            <a:rPr lang="en-US" sz="2400" b="1" kern="1200" dirty="0" err="1" smtClean="0">
              <a:solidFill>
                <a:schemeClr val="tx1"/>
              </a:solidFill>
              <a:latin typeface="Arial" pitchFamily="34" charset="0"/>
              <a:ea typeface="+mn-ea"/>
              <a:cs typeface="+mn-cs"/>
            </a:rPr>
            <a:t>Centriacinar</a:t>
          </a:r>
          <a:r>
            <a:rPr lang="en-US" sz="2400" b="1" kern="1200" dirty="0" smtClean="0">
              <a:solidFill>
                <a:schemeClr val="tx1"/>
              </a:solidFill>
              <a:latin typeface="Arial" pitchFamily="34" charset="0"/>
              <a:ea typeface="+mn-ea"/>
              <a:cs typeface="+mn-cs"/>
            </a:rPr>
            <a:t>: Smoking</a:t>
          </a:r>
          <a:endParaRPr lang="en-US" sz="2400" b="1" kern="1200" dirty="0">
            <a:solidFill>
              <a:schemeClr val="tx1"/>
            </a:solidFill>
            <a:latin typeface="Arial" pitchFamily="34" charset="0"/>
            <a:ea typeface="+mn-ea"/>
            <a:cs typeface="+mn-cs"/>
          </a:endParaRPr>
        </a:p>
      </dgm:t>
    </dgm:pt>
    <dgm:pt modelId="{3E42FCF7-ADB4-40CA-B558-EC9473D70C29}" type="parTrans" cxnId="{39AD0B20-EA45-4633-846D-DE9198AE37E0}">
      <dgm:prSet/>
      <dgm:spPr/>
      <dgm:t>
        <a:bodyPr/>
        <a:lstStyle/>
        <a:p>
          <a:endParaRPr lang="en-US"/>
        </a:p>
      </dgm:t>
    </dgm:pt>
    <dgm:pt modelId="{E5B8902D-A45C-43A4-A45A-D3C336693E05}" type="sibTrans" cxnId="{39AD0B20-EA45-4633-846D-DE9198AE37E0}">
      <dgm:prSet/>
      <dgm:spPr/>
      <dgm:t>
        <a:bodyPr/>
        <a:lstStyle/>
        <a:p>
          <a:endParaRPr lang="en-US"/>
        </a:p>
      </dgm:t>
    </dgm:pt>
    <dgm:pt modelId="{EF8906E7-2EB7-4A00-80BE-31BA925FD8AF}">
      <dgm:prSet phldrT="[Text]"/>
      <dgm:spPr/>
      <dgm:t>
        <a:bodyPr/>
        <a:lstStyle/>
        <a:p>
          <a:r>
            <a:rPr lang="en-US" dirty="0" smtClean="0"/>
            <a:t>Clinical features</a:t>
          </a:r>
          <a:endParaRPr lang="en-US" dirty="0"/>
        </a:p>
      </dgm:t>
    </dgm:pt>
    <dgm:pt modelId="{5D21D319-28D6-4FB6-8A89-94CDA3BE674C}" type="parTrans" cxnId="{D004BF16-2E4B-4B8F-AAAB-2665FFA49DBA}">
      <dgm:prSet/>
      <dgm:spPr/>
      <dgm:t>
        <a:bodyPr/>
        <a:lstStyle/>
        <a:p>
          <a:endParaRPr lang="en-US"/>
        </a:p>
      </dgm:t>
    </dgm:pt>
    <dgm:pt modelId="{ABBB00A1-7648-489A-8978-803AF1B9D71B}" type="sibTrans" cxnId="{D004BF16-2E4B-4B8F-AAAB-2665FFA49DBA}">
      <dgm:prSet/>
      <dgm:spPr/>
      <dgm:t>
        <a:bodyPr/>
        <a:lstStyle/>
        <a:p>
          <a:endParaRPr lang="en-US"/>
        </a:p>
      </dgm:t>
    </dgm:pt>
    <dgm:pt modelId="{4EC8C46B-491A-4DAA-9C74-37758F2A4C3F}">
      <dgm:prSet phldrT="[Text]" custT="1"/>
      <dgm:spPr/>
      <dgm:t>
        <a:bodyPr/>
        <a:lstStyle/>
        <a:p>
          <a:r>
            <a:rPr lang="en-US" sz="2000" b="1" kern="1200" dirty="0" smtClean="0">
              <a:solidFill>
                <a:schemeClr val="tx1"/>
              </a:solidFill>
              <a:latin typeface="Arial" pitchFamily="34" charset="0"/>
              <a:ea typeface="+mn-ea"/>
              <a:cs typeface="+mn-cs"/>
            </a:rPr>
            <a:t>Cough and wheezing. </a:t>
          </a:r>
          <a:r>
            <a:rPr lang="en-US" sz="2000" b="1" kern="1200" dirty="0" err="1" smtClean="0">
              <a:solidFill>
                <a:schemeClr val="tx1"/>
              </a:solidFill>
              <a:latin typeface="Arial" pitchFamily="34" charset="0"/>
              <a:ea typeface="+mn-ea"/>
              <a:cs typeface="+mn-cs"/>
            </a:rPr>
            <a:t>Dyspnea</a:t>
          </a:r>
          <a:endParaRPr lang="en-US" sz="1800" kern="1200" dirty="0"/>
        </a:p>
      </dgm:t>
    </dgm:pt>
    <dgm:pt modelId="{A4192DB9-E733-4053-9326-6A1A48EBE6F2}" type="parTrans" cxnId="{B20FE821-B580-4245-8A7D-427F588A305F}">
      <dgm:prSet/>
      <dgm:spPr/>
      <dgm:t>
        <a:bodyPr/>
        <a:lstStyle/>
        <a:p>
          <a:endParaRPr lang="en-US"/>
        </a:p>
      </dgm:t>
    </dgm:pt>
    <dgm:pt modelId="{922FAF5C-50DD-460C-82B6-AE296333EA4A}" type="sibTrans" cxnId="{B20FE821-B580-4245-8A7D-427F588A305F}">
      <dgm:prSet/>
      <dgm:spPr/>
      <dgm:t>
        <a:bodyPr/>
        <a:lstStyle/>
        <a:p>
          <a:endParaRPr lang="en-US"/>
        </a:p>
      </dgm:t>
    </dgm:pt>
    <dgm:pt modelId="{F8ECB017-4B63-4106-9731-0A9CBDAC3C1C}">
      <dgm:prSet phldrT="[Text]"/>
      <dgm:spPr/>
      <dgm:t>
        <a:bodyPr/>
        <a:lstStyle/>
        <a:p>
          <a:r>
            <a:rPr lang="en-US" dirty="0" smtClean="0"/>
            <a:t>Complications</a:t>
          </a:r>
          <a:endParaRPr lang="en-US" dirty="0"/>
        </a:p>
      </dgm:t>
    </dgm:pt>
    <dgm:pt modelId="{CC19E322-01C1-45CB-9761-0448B4C17B70}" type="parTrans" cxnId="{19C0B666-C48D-4645-9604-F784EED25D6B}">
      <dgm:prSet/>
      <dgm:spPr/>
      <dgm:t>
        <a:bodyPr/>
        <a:lstStyle/>
        <a:p>
          <a:endParaRPr lang="en-US"/>
        </a:p>
      </dgm:t>
    </dgm:pt>
    <dgm:pt modelId="{C12EC0A6-1656-4140-B5CF-059BE725DF1E}" type="sibTrans" cxnId="{19C0B666-C48D-4645-9604-F784EED25D6B}">
      <dgm:prSet/>
      <dgm:spPr/>
      <dgm:t>
        <a:bodyPr/>
        <a:lstStyle/>
        <a:p>
          <a:endParaRPr lang="en-US"/>
        </a:p>
      </dgm:t>
    </dgm:pt>
    <dgm:pt modelId="{FB4E2CCC-AF3B-43C5-B96A-BD2B760A7D2E}">
      <dgm:prSet phldrT="[Text]" custT="1"/>
      <dgm:spPr/>
      <dgm:t>
        <a:bodyPr/>
        <a:lstStyle/>
        <a:p>
          <a:r>
            <a:rPr lang="en-US" sz="2000" b="1" kern="1200" dirty="0" err="1" smtClean="0">
              <a:solidFill>
                <a:schemeClr val="tx1"/>
              </a:solidFill>
              <a:latin typeface="Arial" pitchFamily="34" charset="0"/>
              <a:ea typeface="+mn-ea"/>
              <a:cs typeface="+mn-cs"/>
            </a:rPr>
            <a:t>Pneumothorax</a:t>
          </a:r>
          <a:endParaRPr lang="en-US" sz="2000" b="1" kern="1200" dirty="0">
            <a:solidFill>
              <a:schemeClr val="tx1"/>
            </a:solidFill>
            <a:latin typeface="Arial" pitchFamily="34" charset="0"/>
            <a:ea typeface="+mn-ea"/>
            <a:cs typeface="+mn-cs"/>
          </a:endParaRPr>
        </a:p>
      </dgm:t>
    </dgm:pt>
    <dgm:pt modelId="{89332393-6A72-449D-821F-86386B8B2169}" type="parTrans" cxnId="{03AB8CA6-AE91-468E-A360-79067535F898}">
      <dgm:prSet/>
      <dgm:spPr/>
      <dgm:t>
        <a:bodyPr/>
        <a:lstStyle/>
        <a:p>
          <a:endParaRPr lang="en-US"/>
        </a:p>
      </dgm:t>
    </dgm:pt>
    <dgm:pt modelId="{6DC4980F-EFEB-40E4-AB49-3A3DE12D8120}" type="sibTrans" cxnId="{03AB8CA6-AE91-468E-A360-79067535F898}">
      <dgm:prSet/>
      <dgm:spPr/>
      <dgm:t>
        <a:bodyPr/>
        <a:lstStyle/>
        <a:p>
          <a:endParaRPr lang="en-US"/>
        </a:p>
      </dgm:t>
    </dgm:pt>
    <dgm:pt modelId="{5C4E7ADA-ACFB-48F5-B755-7A2B92AFDFB1}">
      <dgm:prSet phldrT="[Text]" custT="1"/>
      <dgm:spPr/>
      <dgm:t>
        <a:bodyPr/>
        <a:lstStyle/>
        <a:p>
          <a:r>
            <a:rPr lang="en-US" sz="2400" b="1" kern="1200" dirty="0" err="1" smtClean="0">
              <a:solidFill>
                <a:schemeClr val="tx1"/>
              </a:solidFill>
              <a:latin typeface="Arial" pitchFamily="34" charset="0"/>
              <a:ea typeface="+mn-ea"/>
              <a:cs typeface="+mn-cs"/>
            </a:rPr>
            <a:t>Panacinar</a:t>
          </a:r>
          <a:r>
            <a:rPr lang="en-US" sz="2400" b="1" kern="1200" dirty="0" smtClean="0">
              <a:solidFill>
                <a:schemeClr val="tx1"/>
              </a:solidFill>
              <a:latin typeface="Arial" pitchFamily="34" charset="0"/>
              <a:ea typeface="+mn-ea"/>
              <a:cs typeface="+mn-cs"/>
            </a:rPr>
            <a:t>: deficiency of </a:t>
          </a:r>
          <a:r>
            <a:rPr lang="el-GR" sz="2400" b="1" kern="1200" dirty="0" smtClean="0">
              <a:solidFill>
                <a:schemeClr val="tx1"/>
              </a:solidFill>
              <a:latin typeface="Arial" pitchFamily="34" charset="0"/>
              <a:ea typeface="+mn-ea"/>
              <a:cs typeface="+mn-cs"/>
            </a:rPr>
            <a:t>α</a:t>
          </a:r>
          <a:r>
            <a:rPr lang="en-US" sz="2400" b="1" kern="1200" dirty="0" smtClean="0">
              <a:solidFill>
                <a:schemeClr val="tx1"/>
              </a:solidFill>
              <a:latin typeface="Arial" pitchFamily="34" charset="0"/>
              <a:ea typeface="+mn-ea"/>
              <a:cs typeface="+mn-cs"/>
            </a:rPr>
            <a:t>1 AT</a:t>
          </a:r>
          <a:endParaRPr lang="en-US" sz="2400" b="1" kern="1200" dirty="0">
            <a:solidFill>
              <a:schemeClr val="tx1"/>
            </a:solidFill>
            <a:latin typeface="Arial" pitchFamily="34" charset="0"/>
            <a:ea typeface="+mn-ea"/>
            <a:cs typeface="+mn-cs"/>
          </a:endParaRPr>
        </a:p>
      </dgm:t>
    </dgm:pt>
    <dgm:pt modelId="{9FB5385D-E0DB-4CEF-A16A-4649B694462A}" type="parTrans" cxnId="{F3BA3441-408E-4096-854D-488EC02D9FAE}">
      <dgm:prSet/>
      <dgm:spPr/>
      <dgm:t>
        <a:bodyPr/>
        <a:lstStyle/>
        <a:p>
          <a:endParaRPr lang="en-US"/>
        </a:p>
      </dgm:t>
    </dgm:pt>
    <dgm:pt modelId="{D229B145-78BA-40A4-A668-A7D73125499C}" type="sibTrans" cxnId="{F3BA3441-408E-4096-854D-488EC02D9FAE}">
      <dgm:prSet/>
      <dgm:spPr/>
      <dgm:t>
        <a:bodyPr/>
        <a:lstStyle/>
        <a:p>
          <a:endParaRPr lang="en-US"/>
        </a:p>
      </dgm:t>
    </dgm:pt>
    <dgm:pt modelId="{F977E55A-E571-4A7E-809D-1FD5933D0D13}">
      <dgm:prSet phldrT="[Text]" custT="1"/>
      <dgm:spPr/>
      <dgm:t>
        <a:bodyPr/>
        <a:lstStyle/>
        <a:p>
          <a:r>
            <a:rPr lang="en-US" sz="2400" b="1" kern="1200" dirty="0" err="1" smtClean="0">
              <a:solidFill>
                <a:schemeClr val="tx1"/>
              </a:solidFill>
              <a:latin typeface="Arial" pitchFamily="34" charset="0"/>
              <a:ea typeface="+mn-ea"/>
              <a:cs typeface="+mn-cs"/>
            </a:rPr>
            <a:t>Paraseptal</a:t>
          </a:r>
          <a:r>
            <a:rPr lang="en-US" sz="2400" b="1" kern="1200" dirty="0" smtClean="0">
              <a:solidFill>
                <a:schemeClr val="tx1"/>
              </a:solidFill>
              <a:latin typeface="Arial" pitchFamily="34" charset="0"/>
              <a:ea typeface="+mn-ea"/>
              <a:cs typeface="+mn-cs"/>
            </a:rPr>
            <a:t>: Occurs adjacent to areas of fibrosis or </a:t>
          </a:r>
          <a:r>
            <a:rPr lang="en-US" sz="2400" b="1" kern="1200" dirty="0" err="1" smtClean="0">
              <a:solidFill>
                <a:schemeClr val="tx1"/>
              </a:solidFill>
              <a:latin typeface="Arial" pitchFamily="34" charset="0"/>
              <a:ea typeface="+mn-ea"/>
              <a:cs typeface="+mn-cs"/>
            </a:rPr>
            <a:t>atelectasis</a:t>
          </a:r>
          <a:r>
            <a:rPr lang="en-US" sz="2400" b="1" kern="1200" dirty="0" smtClean="0">
              <a:solidFill>
                <a:schemeClr val="tx1"/>
              </a:solidFill>
              <a:latin typeface="Arial" pitchFamily="34" charset="0"/>
              <a:ea typeface="+mn-ea"/>
              <a:cs typeface="+mn-cs"/>
            </a:rPr>
            <a:t>.</a:t>
          </a:r>
          <a:endParaRPr lang="en-US" sz="2400" b="1" kern="1200" dirty="0">
            <a:solidFill>
              <a:schemeClr val="tx1"/>
            </a:solidFill>
            <a:latin typeface="Arial" pitchFamily="34" charset="0"/>
            <a:ea typeface="+mn-ea"/>
            <a:cs typeface="+mn-cs"/>
          </a:endParaRPr>
        </a:p>
      </dgm:t>
    </dgm:pt>
    <dgm:pt modelId="{BFDB7711-0B0D-43D7-A6D9-31B4A6A9C71B}" type="parTrans" cxnId="{E972D5FE-33F2-46F6-8749-FF4D7C19DD2A}">
      <dgm:prSet/>
      <dgm:spPr/>
      <dgm:t>
        <a:bodyPr/>
        <a:lstStyle/>
        <a:p>
          <a:endParaRPr lang="en-US"/>
        </a:p>
      </dgm:t>
    </dgm:pt>
    <dgm:pt modelId="{2BF062E6-12C0-4BCC-BB7E-D7DAD8D5CBAB}" type="sibTrans" cxnId="{E972D5FE-33F2-46F6-8749-FF4D7C19DD2A}">
      <dgm:prSet/>
      <dgm:spPr/>
      <dgm:t>
        <a:bodyPr/>
        <a:lstStyle/>
        <a:p>
          <a:endParaRPr lang="en-US"/>
        </a:p>
      </dgm:t>
    </dgm:pt>
    <dgm:pt modelId="{EFE29FED-41AB-443A-9236-B04E457BDCD2}">
      <dgm:prSet phldrT="[Text]" custT="1"/>
      <dgm:spPr/>
      <dgm:t>
        <a:bodyPr/>
        <a:lstStyle/>
        <a:p>
          <a:r>
            <a:rPr lang="en-US" sz="2400" b="1" kern="1200" dirty="0" smtClean="0">
              <a:solidFill>
                <a:schemeClr val="tx1"/>
              </a:solidFill>
              <a:latin typeface="Arial" pitchFamily="34" charset="0"/>
              <a:ea typeface="+mn-ea"/>
              <a:cs typeface="+mn-cs"/>
            </a:rPr>
            <a:t>Irregular:  scar</a:t>
          </a:r>
          <a:endParaRPr lang="en-US" sz="2400" b="1" kern="1200" dirty="0">
            <a:solidFill>
              <a:schemeClr val="tx1"/>
            </a:solidFill>
            <a:latin typeface="Arial" pitchFamily="34" charset="0"/>
            <a:ea typeface="+mn-ea"/>
            <a:cs typeface="+mn-cs"/>
          </a:endParaRPr>
        </a:p>
      </dgm:t>
    </dgm:pt>
    <dgm:pt modelId="{8F5EBC01-3953-463C-8F3E-E73CB319EB26}" type="parTrans" cxnId="{88D377B8-7F6C-48BE-9453-BC8BDB47B4CF}">
      <dgm:prSet/>
      <dgm:spPr/>
      <dgm:t>
        <a:bodyPr/>
        <a:lstStyle/>
        <a:p>
          <a:endParaRPr lang="en-US"/>
        </a:p>
      </dgm:t>
    </dgm:pt>
    <dgm:pt modelId="{2096D092-3CDA-44BE-A89C-F790529B6A01}" type="sibTrans" cxnId="{88D377B8-7F6C-48BE-9453-BC8BDB47B4CF}">
      <dgm:prSet/>
      <dgm:spPr/>
      <dgm:t>
        <a:bodyPr/>
        <a:lstStyle/>
        <a:p>
          <a:endParaRPr lang="en-US"/>
        </a:p>
      </dgm:t>
    </dgm:pt>
    <dgm:pt modelId="{D2EFE0ED-0FE3-44A2-A1BF-53EF64C1A051}">
      <dgm:prSet custT="1"/>
      <dgm:spPr/>
      <dgm:t>
        <a:bodyPr/>
        <a:lstStyle/>
        <a:p>
          <a:r>
            <a:rPr lang="en-US" sz="2000" b="1" kern="1200" dirty="0" smtClean="0">
              <a:solidFill>
                <a:schemeClr val="tx1"/>
              </a:solidFill>
              <a:latin typeface="Arial" pitchFamily="34" charset="0"/>
              <a:ea typeface="+mn-ea"/>
              <a:cs typeface="+mn-cs"/>
            </a:rPr>
            <a:t>Weight loss</a:t>
          </a:r>
          <a:endParaRPr lang="en-US" sz="2000" b="1" kern="1200" dirty="0">
            <a:solidFill>
              <a:schemeClr val="tx1"/>
            </a:solidFill>
            <a:latin typeface="Arial" pitchFamily="34" charset="0"/>
            <a:ea typeface="+mn-ea"/>
            <a:cs typeface="+mn-cs"/>
          </a:endParaRPr>
        </a:p>
      </dgm:t>
    </dgm:pt>
    <dgm:pt modelId="{97D926EA-9549-4D68-8DD5-F8A74B365839}" type="parTrans" cxnId="{B1E015F8-60C0-41AF-A8E8-039E3341BD3E}">
      <dgm:prSet/>
      <dgm:spPr/>
      <dgm:t>
        <a:bodyPr/>
        <a:lstStyle/>
        <a:p>
          <a:endParaRPr lang="en-US"/>
        </a:p>
      </dgm:t>
    </dgm:pt>
    <dgm:pt modelId="{94DABA36-ECE7-49C5-A4E1-6AFA77EE3716}" type="sibTrans" cxnId="{B1E015F8-60C0-41AF-A8E8-039E3341BD3E}">
      <dgm:prSet/>
      <dgm:spPr/>
      <dgm:t>
        <a:bodyPr/>
        <a:lstStyle/>
        <a:p>
          <a:endParaRPr lang="en-US"/>
        </a:p>
      </dgm:t>
    </dgm:pt>
    <dgm:pt modelId="{4F2E1B0A-8B71-4FDD-A252-EC87DAAE79C0}">
      <dgm:prSet custT="1"/>
      <dgm:spPr/>
      <dgm:t>
        <a:bodyPr/>
        <a:lstStyle/>
        <a:p>
          <a:r>
            <a:rPr lang="en-US" sz="2000" b="1" kern="1200" dirty="0" smtClean="0">
              <a:solidFill>
                <a:schemeClr val="tx1"/>
              </a:solidFill>
              <a:latin typeface="Arial" pitchFamily="34" charset="0"/>
              <a:ea typeface="+mn-ea"/>
              <a:cs typeface="+mn-cs"/>
            </a:rPr>
            <a:t>Pulmonary function tests reveal low </a:t>
          </a:r>
          <a:r>
            <a:rPr lang="en-US" sz="1800" b="1" kern="1200" dirty="0" smtClean="0">
              <a:solidFill>
                <a:schemeClr val="tx1"/>
              </a:solidFill>
              <a:latin typeface="Arial" pitchFamily="34" charset="0"/>
              <a:ea typeface="+mn-ea"/>
              <a:cs typeface="+mn-cs"/>
            </a:rPr>
            <a:t>FEV1</a:t>
          </a:r>
          <a:endParaRPr lang="en-US" sz="2000" b="1" kern="1200" dirty="0">
            <a:solidFill>
              <a:schemeClr val="tx1"/>
            </a:solidFill>
            <a:latin typeface="Arial" pitchFamily="34" charset="0"/>
            <a:ea typeface="+mn-ea"/>
            <a:cs typeface="+mn-cs"/>
          </a:endParaRPr>
        </a:p>
      </dgm:t>
    </dgm:pt>
    <dgm:pt modelId="{79EB8059-2CB6-432B-8AFC-7C55A20F6029}" type="parTrans" cxnId="{BEB4E734-B1E4-40C7-AE91-E07B01EEB3BF}">
      <dgm:prSet/>
      <dgm:spPr/>
      <dgm:t>
        <a:bodyPr/>
        <a:lstStyle/>
        <a:p>
          <a:endParaRPr lang="en-US"/>
        </a:p>
      </dgm:t>
    </dgm:pt>
    <dgm:pt modelId="{A13A3CDF-49DC-400A-8847-A07A96710F33}" type="sibTrans" cxnId="{BEB4E734-B1E4-40C7-AE91-E07B01EEB3BF}">
      <dgm:prSet/>
      <dgm:spPr/>
      <dgm:t>
        <a:bodyPr/>
        <a:lstStyle/>
        <a:p>
          <a:endParaRPr lang="en-US"/>
        </a:p>
      </dgm:t>
    </dgm:pt>
    <dgm:pt modelId="{59B06C81-8F0F-409A-94C7-DD068DF59D9B}">
      <dgm:prSet custT="1"/>
      <dgm:spPr/>
      <dgm:t>
        <a:bodyPr/>
        <a:lstStyle/>
        <a:p>
          <a:r>
            <a:rPr lang="en-US" sz="2000" b="1" dirty="0" smtClean="0">
              <a:solidFill>
                <a:schemeClr val="tx1"/>
              </a:solidFill>
              <a:latin typeface="Arial" pitchFamily="34" charset="0"/>
              <a:ea typeface="+mn-ea"/>
              <a:cs typeface="+mn-cs"/>
            </a:rPr>
            <a:t>Pulmonary failure with respiratory acidosis, hypoxia and coma.</a:t>
          </a:r>
          <a:endParaRPr lang="en-US" sz="2000" b="1" dirty="0">
            <a:solidFill>
              <a:schemeClr val="tx1"/>
            </a:solidFill>
            <a:latin typeface="Arial" pitchFamily="34" charset="0"/>
            <a:ea typeface="+mn-ea"/>
            <a:cs typeface="+mn-cs"/>
          </a:endParaRPr>
        </a:p>
      </dgm:t>
    </dgm:pt>
    <dgm:pt modelId="{99A65248-238C-4F2B-BFA2-DA9EFFE17402}" type="parTrans" cxnId="{CE142F4D-FB34-46E7-B2BA-5F2312CA244F}">
      <dgm:prSet/>
      <dgm:spPr/>
      <dgm:t>
        <a:bodyPr/>
        <a:lstStyle/>
        <a:p>
          <a:endParaRPr lang="en-US"/>
        </a:p>
      </dgm:t>
    </dgm:pt>
    <dgm:pt modelId="{B510ED1B-7257-4D21-8C9F-80374A8D23BC}" type="sibTrans" cxnId="{CE142F4D-FB34-46E7-B2BA-5F2312CA244F}">
      <dgm:prSet/>
      <dgm:spPr/>
      <dgm:t>
        <a:bodyPr/>
        <a:lstStyle/>
        <a:p>
          <a:endParaRPr lang="en-US"/>
        </a:p>
      </dgm:t>
    </dgm:pt>
    <dgm:pt modelId="{75BC3B81-1A2E-4DAF-B59F-594BFEFCC7C0}">
      <dgm:prSet phldrT="[Text]" custT="1"/>
      <dgm:spPr/>
      <dgm:t>
        <a:bodyPr/>
        <a:lstStyle/>
        <a:p>
          <a:r>
            <a:rPr lang="en-US" sz="2000" b="1" dirty="0" smtClean="0">
              <a:solidFill>
                <a:schemeClr val="tx1"/>
              </a:solidFill>
              <a:latin typeface="Arial" pitchFamily="34" charset="0"/>
              <a:ea typeface="+mn-ea"/>
              <a:cs typeface="+mn-cs"/>
            </a:rPr>
            <a:t>Right-sided heart failure (</a:t>
          </a:r>
          <a:r>
            <a:rPr lang="en-US" sz="2000" b="1" dirty="0" err="1" smtClean="0">
              <a:solidFill>
                <a:schemeClr val="tx1"/>
              </a:solidFill>
              <a:latin typeface="Arial" pitchFamily="34" charset="0"/>
              <a:ea typeface="+mn-ea"/>
              <a:cs typeface="+mn-cs"/>
            </a:rPr>
            <a:t>Cor</a:t>
          </a:r>
          <a:r>
            <a:rPr lang="en-US" sz="2000" b="1" dirty="0" smtClean="0">
              <a:solidFill>
                <a:schemeClr val="tx1"/>
              </a:solidFill>
              <a:latin typeface="Arial" pitchFamily="34" charset="0"/>
              <a:ea typeface="+mn-ea"/>
              <a:cs typeface="+mn-cs"/>
            </a:rPr>
            <a:t> </a:t>
          </a:r>
          <a:r>
            <a:rPr lang="en-US" sz="2000" b="1" dirty="0" err="1" smtClean="0">
              <a:solidFill>
                <a:schemeClr val="tx1"/>
              </a:solidFill>
              <a:latin typeface="Arial" pitchFamily="34" charset="0"/>
              <a:ea typeface="+mn-ea"/>
              <a:cs typeface="+mn-cs"/>
            </a:rPr>
            <a:t>pulmonale</a:t>
          </a:r>
          <a:r>
            <a:rPr lang="en-US" sz="2000" b="1" dirty="0" smtClean="0">
              <a:solidFill>
                <a:schemeClr val="tx1"/>
              </a:solidFill>
              <a:latin typeface="Arial" pitchFamily="34" charset="0"/>
              <a:ea typeface="+mn-ea"/>
              <a:cs typeface="+mn-cs"/>
            </a:rPr>
            <a:t>)</a:t>
          </a:r>
          <a:endParaRPr lang="en-US" sz="2000" b="1" dirty="0">
            <a:solidFill>
              <a:schemeClr val="tx1"/>
            </a:solidFill>
            <a:latin typeface="Arial" pitchFamily="34" charset="0"/>
            <a:ea typeface="+mn-ea"/>
            <a:cs typeface="+mn-cs"/>
          </a:endParaRPr>
        </a:p>
      </dgm:t>
    </dgm:pt>
    <dgm:pt modelId="{A21C6C8A-6306-490E-A506-2A3133C4D61A}" type="parTrans" cxnId="{526E8318-F834-4D34-9B4F-2F852D291F96}">
      <dgm:prSet/>
      <dgm:spPr/>
      <dgm:t>
        <a:bodyPr/>
        <a:lstStyle/>
        <a:p>
          <a:endParaRPr lang="en-US"/>
        </a:p>
      </dgm:t>
    </dgm:pt>
    <dgm:pt modelId="{77866A93-C213-4337-A7BA-CC268E0C3520}" type="sibTrans" cxnId="{526E8318-F834-4D34-9B4F-2F852D291F96}">
      <dgm:prSet/>
      <dgm:spPr/>
      <dgm:t>
        <a:bodyPr/>
        <a:lstStyle/>
        <a:p>
          <a:endParaRPr lang="en-US"/>
        </a:p>
      </dgm:t>
    </dgm:pt>
    <dgm:pt modelId="{38198860-5D31-4C4E-A175-F0CEE31ED432}">
      <dgm:prSet phldrT="[Text]" custT="1"/>
      <dgm:spPr/>
      <dgm:t>
        <a:bodyPr/>
        <a:lstStyle/>
        <a:p>
          <a:r>
            <a:rPr lang="en-US" sz="2000" b="1" kern="1200" dirty="0" smtClean="0">
              <a:solidFill>
                <a:schemeClr val="tx1"/>
              </a:solidFill>
              <a:latin typeface="Arial" pitchFamily="34" charset="0"/>
              <a:ea typeface="+mn-ea"/>
              <a:cs typeface="+mn-cs"/>
            </a:rPr>
            <a:t>Pulmonary hypertension.</a:t>
          </a:r>
          <a:endParaRPr lang="en-US" sz="2000" b="1" kern="1200" dirty="0">
            <a:solidFill>
              <a:schemeClr val="tx1"/>
            </a:solidFill>
            <a:latin typeface="Arial" pitchFamily="34" charset="0"/>
            <a:ea typeface="+mn-ea"/>
            <a:cs typeface="+mn-cs"/>
          </a:endParaRPr>
        </a:p>
      </dgm:t>
    </dgm:pt>
    <dgm:pt modelId="{6BBD5F61-D465-4EA8-99D3-319D4FD565D5}" type="parTrans" cxnId="{D516C04B-8842-46ED-A0E4-3DD1E0BD0B01}">
      <dgm:prSet/>
      <dgm:spPr/>
    </dgm:pt>
    <dgm:pt modelId="{1DE805E1-AA1C-4A9B-9090-779106970946}" type="sibTrans" cxnId="{D516C04B-8842-46ED-A0E4-3DD1E0BD0B01}">
      <dgm:prSet/>
      <dgm:spPr/>
    </dgm:pt>
    <dgm:pt modelId="{190C50C9-C02A-4D1A-859D-457D0932A66F}">
      <dgm:prSet custT="1"/>
      <dgm:spPr/>
      <dgm:t>
        <a:bodyPr/>
        <a:lstStyle/>
        <a:p>
          <a:r>
            <a:rPr lang="en-US" sz="2000" b="1" kern="1200" dirty="0" smtClean="0">
              <a:solidFill>
                <a:schemeClr val="tx1"/>
              </a:solidFill>
              <a:latin typeface="Arial" pitchFamily="34" charset="0"/>
              <a:ea typeface="+mn-ea"/>
              <a:cs typeface="+mn-cs"/>
            </a:rPr>
            <a:t>Pink puffers. Respiratory acidosis</a:t>
          </a:r>
          <a:endParaRPr lang="en-US" sz="2000" b="1" kern="1200" dirty="0">
            <a:solidFill>
              <a:schemeClr val="tx1"/>
            </a:solidFill>
            <a:latin typeface="Arial" pitchFamily="34" charset="0"/>
            <a:ea typeface="+mn-ea"/>
            <a:cs typeface="+mn-cs"/>
          </a:endParaRPr>
        </a:p>
      </dgm:t>
    </dgm:pt>
    <dgm:pt modelId="{B7DA1AB9-1CC2-49AB-9BE0-B8990904D5AB}" type="parTrans" cxnId="{CA457437-C8E7-48C5-A909-3C2D675F5E1F}">
      <dgm:prSet/>
      <dgm:spPr/>
    </dgm:pt>
    <dgm:pt modelId="{3F4AFF4D-E069-4D25-9DD7-8EE98B4F7EDF}" type="sibTrans" cxnId="{CA457437-C8E7-48C5-A909-3C2D675F5E1F}">
      <dgm:prSet/>
      <dgm:spPr/>
    </dgm:pt>
    <dgm:pt modelId="{9FD3D4DB-2CAB-4FDF-ACCA-6228DC9AB3AF}" type="pres">
      <dgm:prSet presAssocID="{F489C744-D4B9-4C95-816C-823F3CA4DC2A}" presName="Name0" presStyleCnt="0">
        <dgm:presLayoutVars>
          <dgm:dir/>
          <dgm:animLvl val="lvl"/>
          <dgm:resizeHandles val="exact"/>
        </dgm:presLayoutVars>
      </dgm:prSet>
      <dgm:spPr/>
      <dgm:t>
        <a:bodyPr/>
        <a:lstStyle/>
        <a:p>
          <a:endParaRPr lang="en-US"/>
        </a:p>
      </dgm:t>
    </dgm:pt>
    <dgm:pt modelId="{B858514C-D4FE-4524-98AD-2705047DF130}" type="pres">
      <dgm:prSet presAssocID="{F35BAAFA-E231-42D3-9CEF-28E52950BC6B}" presName="linNode" presStyleCnt="0"/>
      <dgm:spPr/>
    </dgm:pt>
    <dgm:pt modelId="{72CADBB7-C491-4D59-BF17-CC5936F18FAE}" type="pres">
      <dgm:prSet presAssocID="{F35BAAFA-E231-42D3-9CEF-28E52950BC6B}" presName="parentText" presStyleLbl="node1" presStyleIdx="0" presStyleCnt="3" custScaleX="90402" custLinFactNeighborX="-19" custLinFactNeighborY="-4925">
        <dgm:presLayoutVars>
          <dgm:chMax val="1"/>
          <dgm:bulletEnabled val="1"/>
        </dgm:presLayoutVars>
      </dgm:prSet>
      <dgm:spPr/>
      <dgm:t>
        <a:bodyPr/>
        <a:lstStyle/>
        <a:p>
          <a:endParaRPr lang="en-US"/>
        </a:p>
      </dgm:t>
    </dgm:pt>
    <dgm:pt modelId="{81CABD08-B0F0-4A6E-95DE-137CB1AE257B}" type="pres">
      <dgm:prSet presAssocID="{F35BAAFA-E231-42D3-9CEF-28E52950BC6B}" presName="descendantText" presStyleLbl="alignAccFollowNode1" presStyleIdx="0" presStyleCnt="3" custScaleX="103677" custScaleY="165772">
        <dgm:presLayoutVars>
          <dgm:bulletEnabled val="1"/>
        </dgm:presLayoutVars>
      </dgm:prSet>
      <dgm:spPr/>
      <dgm:t>
        <a:bodyPr/>
        <a:lstStyle/>
        <a:p>
          <a:endParaRPr lang="en-US"/>
        </a:p>
      </dgm:t>
    </dgm:pt>
    <dgm:pt modelId="{A11CAB56-9924-48CE-9397-3AB21B93DDFE}" type="pres">
      <dgm:prSet presAssocID="{5A8AAACD-14C7-4292-9985-2ACD6252E711}" presName="sp" presStyleCnt="0"/>
      <dgm:spPr/>
    </dgm:pt>
    <dgm:pt modelId="{CF6601ED-8DCD-42AB-833C-369044A921B9}" type="pres">
      <dgm:prSet presAssocID="{EF8906E7-2EB7-4A00-80BE-31BA925FD8AF}" presName="linNode" presStyleCnt="0"/>
      <dgm:spPr/>
    </dgm:pt>
    <dgm:pt modelId="{28995E55-9B65-4507-B8CA-137BF2C24715}" type="pres">
      <dgm:prSet presAssocID="{EF8906E7-2EB7-4A00-80BE-31BA925FD8AF}" presName="parentText" presStyleLbl="node1" presStyleIdx="1" presStyleCnt="3" custScaleX="90356">
        <dgm:presLayoutVars>
          <dgm:chMax val="1"/>
          <dgm:bulletEnabled val="1"/>
        </dgm:presLayoutVars>
      </dgm:prSet>
      <dgm:spPr/>
      <dgm:t>
        <a:bodyPr/>
        <a:lstStyle/>
        <a:p>
          <a:endParaRPr lang="en-US"/>
        </a:p>
      </dgm:t>
    </dgm:pt>
    <dgm:pt modelId="{DD3C25BD-7668-46CC-BC77-412444EEBD21}" type="pres">
      <dgm:prSet presAssocID="{EF8906E7-2EB7-4A00-80BE-31BA925FD8AF}" presName="descendantText" presStyleLbl="alignAccFollowNode1" presStyleIdx="1" presStyleCnt="3" custScaleX="110464" custScaleY="113266">
        <dgm:presLayoutVars>
          <dgm:bulletEnabled val="1"/>
        </dgm:presLayoutVars>
      </dgm:prSet>
      <dgm:spPr/>
      <dgm:t>
        <a:bodyPr/>
        <a:lstStyle/>
        <a:p>
          <a:endParaRPr lang="en-US"/>
        </a:p>
      </dgm:t>
    </dgm:pt>
    <dgm:pt modelId="{58FC59EC-3FA3-4CDF-AA86-9963D7588DB2}" type="pres">
      <dgm:prSet presAssocID="{ABBB00A1-7648-489A-8978-803AF1B9D71B}" presName="sp" presStyleCnt="0"/>
      <dgm:spPr/>
    </dgm:pt>
    <dgm:pt modelId="{A67D5EE2-E85C-4F5C-9D36-37438F308C15}" type="pres">
      <dgm:prSet presAssocID="{F8ECB017-4B63-4106-9731-0A9CBDAC3C1C}" presName="linNode" presStyleCnt="0"/>
      <dgm:spPr/>
    </dgm:pt>
    <dgm:pt modelId="{CE1B88BA-9D72-4D5E-91EF-468E476EC122}" type="pres">
      <dgm:prSet presAssocID="{F8ECB017-4B63-4106-9731-0A9CBDAC3C1C}" presName="parentText" presStyleLbl="node1" presStyleIdx="2" presStyleCnt="3">
        <dgm:presLayoutVars>
          <dgm:chMax val="1"/>
          <dgm:bulletEnabled val="1"/>
        </dgm:presLayoutVars>
      </dgm:prSet>
      <dgm:spPr/>
      <dgm:t>
        <a:bodyPr/>
        <a:lstStyle/>
        <a:p>
          <a:endParaRPr lang="en-US"/>
        </a:p>
      </dgm:t>
    </dgm:pt>
    <dgm:pt modelId="{0B0B631D-A47B-4F68-A39D-A87963731440}" type="pres">
      <dgm:prSet presAssocID="{F8ECB017-4B63-4106-9731-0A9CBDAC3C1C}" presName="descendantText" presStyleLbl="alignAccFollowNode1" presStyleIdx="2" presStyleCnt="3" custScaleX="114467" custScaleY="164564" custLinFactNeighborX="5305" custLinFactNeighborY="-142">
        <dgm:presLayoutVars>
          <dgm:bulletEnabled val="1"/>
        </dgm:presLayoutVars>
      </dgm:prSet>
      <dgm:spPr/>
      <dgm:t>
        <a:bodyPr/>
        <a:lstStyle/>
        <a:p>
          <a:endParaRPr lang="en-US"/>
        </a:p>
      </dgm:t>
    </dgm:pt>
  </dgm:ptLst>
  <dgm:cxnLst>
    <dgm:cxn modelId="{85BBAF5F-4D1A-4263-9371-E3E6F2E0AEE5}" type="presOf" srcId="{C1167E93-DADD-4ACE-9673-7CD66B409CD0}" destId="{81CABD08-B0F0-4A6E-95DE-137CB1AE257B}" srcOrd="0" destOrd="0" presId="urn:microsoft.com/office/officeart/2005/8/layout/vList5"/>
    <dgm:cxn modelId="{D004BF16-2E4B-4B8F-AAAB-2665FFA49DBA}" srcId="{F489C744-D4B9-4C95-816C-823F3CA4DC2A}" destId="{EF8906E7-2EB7-4A00-80BE-31BA925FD8AF}" srcOrd="1" destOrd="0" parTransId="{5D21D319-28D6-4FB6-8A89-94CDA3BE674C}" sibTransId="{ABBB00A1-7648-489A-8978-803AF1B9D71B}"/>
    <dgm:cxn modelId="{F00A8169-DC2C-4617-89B9-9CBB95706991}" type="presOf" srcId="{59B06C81-8F0F-409A-94C7-DD068DF59D9B}" destId="{0B0B631D-A47B-4F68-A39D-A87963731440}" srcOrd="0" destOrd="3" presId="urn:microsoft.com/office/officeart/2005/8/layout/vList5"/>
    <dgm:cxn modelId="{E972D5FE-33F2-46F6-8749-FF4D7C19DD2A}" srcId="{F35BAAFA-E231-42D3-9CEF-28E52950BC6B}" destId="{F977E55A-E571-4A7E-809D-1FD5933D0D13}" srcOrd="2" destOrd="0" parTransId="{BFDB7711-0B0D-43D7-A6D9-31B4A6A9C71B}" sibTransId="{2BF062E6-12C0-4BCC-BB7E-D7DAD8D5CBAB}"/>
    <dgm:cxn modelId="{326DE458-7789-4315-870E-61DBD0E536ED}" type="presOf" srcId="{F977E55A-E571-4A7E-809D-1FD5933D0D13}" destId="{81CABD08-B0F0-4A6E-95DE-137CB1AE257B}" srcOrd="0" destOrd="2" presId="urn:microsoft.com/office/officeart/2005/8/layout/vList5"/>
    <dgm:cxn modelId="{88D377B8-7F6C-48BE-9453-BC8BDB47B4CF}" srcId="{F35BAAFA-E231-42D3-9CEF-28E52950BC6B}" destId="{EFE29FED-41AB-443A-9236-B04E457BDCD2}" srcOrd="3" destOrd="0" parTransId="{8F5EBC01-3953-463C-8F3E-E73CB319EB26}" sibTransId="{2096D092-3CDA-44BE-A89C-F790529B6A01}"/>
    <dgm:cxn modelId="{35674994-E113-4F21-8ACC-9D7981EF2BE8}" type="presOf" srcId="{4EC8C46B-491A-4DAA-9C74-37758F2A4C3F}" destId="{DD3C25BD-7668-46CC-BC77-412444EEBD21}" srcOrd="0" destOrd="0" presId="urn:microsoft.com/office/officeart/2005/8/layout/vList5"/>
    <dgm:cxn modelId="{B94B2627-DC6D-4CF6-B2B0-0C8F76442C12}" type="presOf" srcId="{EF8906E7-2EB7-4A00-80BE-31BA925FD8AF}" destId="{28995E55-9B65-4507-B8CA-137BF2C24715}" srcOrd="0" destOrd="0" presId="urn:microsoft.com/office/officeart/2005/8/layout/vList5"/>
    <dgm:cxn modelId="{8C3C0E54-D285-4D70-A011-C7B3BA64D1B4}" type="presOf" srcId="{4F2E1B0A-8B71-4FDD-A252-EC87DAAE79C0}" destId="{DD3C25BD-7668-46CC-BC77-412444EEBD21}" srcOrd="0" destOrd="2" presId="urn:microsoft.com/office/officeart/2005/8/layout/vList5"/>
    <dgm:cxn modelId="{D516C04B-8842-46ED-A0E4-3DD1E0BD0B01}" srcId="{F8ECB017-4B63-4106-9731-0A9CBDAC3C1C}" destId="{38198860-5D31-4C4E-A175-F0CEE31ED432}" srcOrd="1" destOrd="0" parTransId="{6BBD5F61-D465-4EA8-99D3-319D4FD565D5}" sibTransId="{1DE805E1-AA1C-4A9B-9090-779106970946}"/>
    <dgm:cxn modelId="{03AB8CA6-AE91-468E-A360-79067535F898}" srcId="{F8ECB017-4B63-4106-9731-0A9CBDAC3C1C}" destId="{FB4E2CCC-AF3B-43C5-B96A-BD2B760A7D2E}" srcOrd="0" destOrd="0" parTransId="{89332393-6A72-449D-821F-86386B8B2169}" sibTransId="{6DC4980F-EFEB-40E4-AB49-3A3DE12D8120}"/>
    <dgm:cxn modelId="{603B760C-DD89-45DC-9CD8-253D8A72114D}" type="presOf" srcId="{75BC3B81-1A2E-4DAF-B59F-594BFEFCC7C0}" destId="{0B0B631D-A47B-4F68-A39D-A87963731440}" srcOrd="0" destOrd="2" presId="urn:microsoft.com/office/officeart/2005/8/layout/vList5"/>
    <dgm:cxn modelId="{B5EEC816-0248-4CA5-AB1B-1F1BEDA1CC9D}" type="presOf" srcId="{F489C744-D4B9-4C95-816C-823F3CA4DC2A}" destId="{9FD3D4DB-2CAB-4FDF-ACCA-6228DC9AB3AF}" srcOrd="0" destOrd="0" presId="urn:microsoft.com/office/officeart/2005/8/layout/vList5"/>
    <dgm:cxn modelId="{B20FE821-B580-4245-8A7D-427F588A305F}" srcId="{EF8906E7-2EB7-4A00-80BE-31BA925FD8AF}" destId="{4EC8C46B-491A-4DAA-9C74-37758F2A4C3F}" srcOrd="0" destOrd="0" parTransId="{A4192DB9-E733-4053-9326-6A1A48EBE6F2}" sibTransId="{922FAF5C-50DD-460C-82B6-AE296333EA4A}"/>
    <dgm:cxn modelId="{C2E62B5E-7361-4E5F-93C2-BE202DFAA2BC}" type="presOf" srcId="{D2EFE0ED-0FE3-44A2-A1BF-53EF64C1A051}" destId="{DD3C25BD-7668-46CC-BC77-412444EEBD21}" srcOrd="0" destOrd="1" presId="urn:microsoft.com/office/officeart/2005/8/layout/vList5"/>
    <dgm:cxn modelId="{CE142F4D-FB34-46E7-B2BA-5F2312CA244F}" srcId="{F8ECB017-4B63-4106-9731-0A9CBDAC3C1C}" destId="{59B06C81-8F0F-409A-94C7-DD068DF59D9B}" srcOrd="3" destOrd="0" parTransId="{99A65248-238C-4F2B-BFA2-DA9EFFE17402}" sibTransId="{B510ED1B-7257-4D21-8C9F-80374A8D23BC}"/>
    <dgm:cxn modelId="{26A4D385-B8A4-49D4-935B-099F4721475E}" type="presOf" srcId="{F35BAAFA-E231-42D3-9CEF-28E52950BC6B}" destId="{72CADBB7-C491-4D59-BF17-CC5936F18FAE}" srcOrd="0" destOrd="0" presId="urn:microsoft.com/office/officeart/2005/8/layout/vList5"/>
    <dgm:cxn modelId="{278AFF69-95DE-4A5E-BDEA-BD9A619132B9}" type="presOf" srcId="{38198860-5D31-4C4E-A175-F0CEE31ED432}" destId="{0B0B631D-A47B-4F68-A39D-A87963731440}" srcOrd="0" destOrd="1" presId="urn:microsoft.com/office/officeart/2005/8/layout/vList5"/>
    <dgm:cxn modelId="{B1E015F8-60C0-41AF-A8E8-039E3341BD3E}" srcId="{EF8906E7-2EB7-4A00-80BE-31BA925FD8AF}" destId="{D2EFE0ED-0FE3-44A2-A1BF-53EF64C1A051}" srcOrd="1" destOrd="0" parTransId="{97D926EA-9549-4D68-8DD5-F8A74B365839}" sibTransId="{94DABA36-ECE7-49C5-A4E1-6AFA77EE3716}"/>
    <dgm:cxn modelId="{39AD0B20-EA45-4633-846D-DE9198AE37E0}" srcId="{F35BAAFA-E231-42D3-9CEF-28E52950BC6B}" destId="{C1167E93-DADD-4ACE-9673-7CD66B409CD0}" srcOrd="0" destOrd="0" parTransId="{3E42FCF7-ADB4-40CA-B558-EC9473D70C29}" sibTransId="{E5B8902D-A45C-43A4-A45A-D3C336693E05}"/>
    <dgm:cxn modelId="{D5B1A3D1-7337-4639-B6A5-D0C897252BC8}" type="presOf" srcId="{5C4E7ADA-ACFB-48F5-B755-7A2B92AFDFB1}" destId="{81CABD08-B0F0-4A6E-95DE-137CB1AE257B}" srcOrd="0" destOrd="1" presId="urn:microsoft.com/office/officeart/2005/8/layout/vList5"/>
    <dgm:cxn modelId="{8F3585D5-FEB2-4963-B922-9960509C6BEA}" type="presOf" srcId="{F8ECB017-4B63-4106-9731-0A9CBDAC3C1C}" destId="{CE1B88BA-9D72-4D5E-91EF-468E476EC122}" srcOrd="0" destOrd="0" presId="urn:microsoft.com/office/officeart/2005/8/layout/vList5"/>
    <dgm:cxn modelId="{DD8BCAD4-D8E7-4976-A9D0-23CAF17CF4DD}" type="presOf" srcId="{FB4E2CCC-AF3B-43C5-B96A-BD2B760A7D2E}" destId="{0B0B631D-A47B-4F68-A39D-A87963731440}" srcOrd="0" destOrd="0" presId="urn:microsoft.com/office/officeart/2005/8/layout/vList5"/>
    <dgm:cxn modelId="{F3BA3441-408E-4096-854D-488EC02D9FAE}" srcId="{F35BAAFA-E231-42D3-9CEF-28E52950BC6B}" destId="{5C4E7ADA-ACFB-48F5-B755-7A2B92AFDFB1}" srcOrd="1" destOrd="0" parTransId="{9FB5385D-E0DB-4CEF-A16A-4649B694462A}" sibTransId="{D229B145-78BA-40A4-A668-A7D73125499C}"/>
    <dgm:cxn modelId="{CA457437-C8E7-48C5-A909-3C2D675F5E1F}" srcId="{EF8906E7-2EB7-4A00-80BE-31BA925FD8AF}" destId="{190C50C9-C02A-4D1A-859D-457D0932A66F}" srcOrd="3" destOrd="0" parTransId="{B7DA1AB9-1CC2-49AB-9BE0-B8990904D5AB}" sibTransId="{3F4AFF4D-E069-4D25-9DD7-8EE98B4F7EDF}"/>
    <dgm:cxn modelId="{3B181B1A-6AB5-4965-B0D9-04416F311E74}" srcId="{F489C744-D4B9-4C95-816C-823F3CA4DC2A}" destId="{F35BAAFA-E231-42D3-9CEF-28E52950BC6B}" srcOrd="0" destOrd="0" parTransId="{24ADE419-2BBA-47D8-A47A-7119E2043216}" sibTransId="{5A8AAACD-14C7-4292-9985-2ACD6252E711}"/>
    <dgm:cxn modelId="{BEB4E734-B1E4-40C7-AE91-E07B01EEB3BF}" srcId="{EF8906E7-2EB7-4A00-80BE-31BA925FD8AF}" destId="{4F2E1B0A-8B71-4FDD-A252-EC87DAAE79C0}" srcOrd="2" destOrd="0" parTransId="{79EB8059-2CB6-432B-8AFC-7C55A20F6029}" sibTransId="{A13A3CDF-49DC-400A-8847-A07A96710F33}"/>
    <dgm:cxn modelId="{CC17ED5F-67C7-4408-B4D7-C74E45051F1F}" type="presOf" srcId="{EFE29FED-41AB-443A-9236-B04E457BDCD2}" destId="{81CABD08-B0F0-4A6E-95DE-137CB1AE257B}" srcOrd="0" destOrd="3" presId="urn:microsoft.com/office/officeart/2005/8/layout/vList5"/>
    <dgm:cxn modelId="{526E8318-F834-4D34-9B4F-2F852D291F96}" srcId="{F8ECB017-4B63-4106-9731-0A9CBDAC3C1C}" destId="{75BC3B81-1A2E-4DAF-B59F-594BFEFCC7C0}" srcOrd="2" destOrd="0" parTransId="{A21C6C8A-6306-490E-A506-2A3133C4D61A}" sibTransId="{77866A93-C213-4337-A7BA-CC268E0C3520}"/>
    <dgm:cxn modelId="{19C0B666-C48D-4645-9604-F784EED25D6B}" srcId="{F489C744-D4B9-4C95-816C-823F3CA4DC2A}" destId="{F8ECB017-4B63-4106-9731-0A9CBDAC3C1C}" srcOrd="2" destOrd="0" parTransId="{CC19E322-01C1-45CB-9761-0448B4C17B70}" sibTransId="{C12EC0A6-1656-4140-B5CF-059BE725DF1E}"/>
    <dgm:cxn modelId="{65F84857-387D-4618-BC6A-01413C0BBDBD}" type="presOf" srcId="{190C50C9-C02A-4D1A-859D-457D0932A66F}" destId="{DD3C25BD-7668-46CC-BC77-412444EEBD21}" srcOrd="0" destOrd="3" presId="urn:microsoft.com/office/officeart/2005/8/layout/vList5"/>
    <dgm:cxn modelId="{3D07F60F-F9D5-45E8-A0CB-9563DFD137BA}" type="presParOf" srcId="{9FD3D4DB-2CAB-4FDF-ACCA-6228DC9AB3AF}" destId="{B858514C-D4FE-4524-98AD-2705047DF130}" srcOrd="0" destOrd="0" presId="urn:microsoft.com/office/officeart/2005/8/layout/vList5"/>
    <dgm:cxn modelId="{97572F9A-B2CC-4B75-9C19-1B0E33343CB9}" type="presParOf" srcId="{B858514C-D4FE-4524-98AD-2705047DF130}" destId="{72CADBB7-C491-4D59-BF17-CC5936F18FAE}" srcOrd="0" destOrd="0" presId="urn:microsoft.com/office/officeart/2005/8/layout/vList5"/>
    <dgm:cxn modelId="{E3AC02AF-E1B9-4A43-9900-C5A05ABB44FE}" type="presParOf" srcId="{B858514C-D4FE-4524-98AD-2705047DF130}" destId="{81CABD08-B0F0-4A6E-95DE-137CB1AE257B}" srcOrd="1" destOrd="0" presId="urn:microsoft.com/office/officeart/2005/8/layout/vList5"/>
    <dgm:cxn modelId="{75C7486C-D95F-461E-BE61-E884F8B97F08}" type="presParOf" srcId="{9FD3D4DB-2CAB-4FDF-ACCA-6228DC9AB3AF}" destId="{A11CAB56-9924-48CE-9397-3AB21B93DDFE}" srcOrd="1" destOrd="0" presId="urn:microsoft.com/office/officeart/2005/8/layout/vList5"/>
    <dgm:cxn modelId="{A3C2D223-CDD8-4BDD-B2C2-CC7A15C99E55}" type="presParOf" srcId="{9FD3D4DB-2CAB-4FDF-ACCA-6228DC9AB3AF}" destId="{CF6601ED-8DCD-42AB-833C-369044A921B9}" srcOrd="2" destOrd="0" presId="urn:microsoft.com/office/officeart/2005/8/layout/vList5"/>
    <dgm:cxn modelId="{94F1DC29-E9DC-4242-89F0-3C43C1C6AB0D}" type="presParOf" srcId="{CF6601ED-8DCD-42AB-833C-369044A921B9}" destId="{28995E55-9B65-4507-B8CA-137BF2C24715}" srcOrd="0" destOrd="0" presId="urn:microsoft.com/office/officeart/2005/8/layout/vList5"/>
    <dgm:cxn modelId="{1BF79CFC-13A0-4A8E-9E7B-A738795E5241}" type="presParOf" srcId="{CF6601ED-8DCD-42AB-833C-369044A921B9}" destId="{DD3C25BD-7668-46CC-BC77-412444EEBD21}" srcOrd="1" destOrd="0" presId="urn:microsoft.com/office/officeart/2005/8/layout/vList5"/>
    <dgm:cxn modelId="{AE847605-78C3-49F6-A893-6E96A9CDF02F}" type="presParOf" srcId="{9FD3D4DB-2CAB-4FDF-ACCA-6228DC9AB3AF}" destId="{58FC59EC-3FA3-4CDF-AA86-9963D7588DB2}" srcOrd="3" destOrd="0" presId="urn:microsoft.com/office/officeart/2005/8/layout/vList5"/>
    <dgm:cxn modelId="{DFF6883A-B3F9-4A65-8976-F7B14091C70F}" type="presParOf" srcId="{9FD3D4DB-2CAB-4FDF-ACCA-6228DC9AB3AF}" destId="{A67D5EE2-E85C-4F5C-9D36-37438F308C15}" srcOrd="4" destOrd="0" presId="urn:microsoft.com/office/officeart/2005/8/layout/vList5"/>
    <dgm:cxn modelId="{F79790A6-C99A-4AB9-BE8A-DFC1F0FDFAB6}" type="presParOf" srcId="{A67D5EE2-E85C-4F5C-9D36-37438F308C15}" destId="{CE1B88BA-9D72-4D5E-91EF-468E476EC122}" srcOrd="0" destOrd="0" presId="urn:microsoft.com/office/officeart/2005/8/layout/vList5"/>
    <dgm:cxn modelId="{E6E2FD4F-5C2D-4C5F-ACAA-5183467247F1}" type="presParOf" srcId="{A67D5EE2-E85C-4F5C-9D36-37438F308C15}" destId="{0B0B631D-A47B-4F68-A39D-A8796373144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05535-D2C6-4152-90EF-D8228A8AA396}"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F050BF43-8A47-4178-BFB3-660A573F3830}">
      <dgm:prSet phldrT="[Text]"/>
      <dgm:spPr/>
      <dgm:t>
        <a:bodyPr/>
        <a:lstStyle/>
        <a:p>
          <a:r>
            <a:rPr lang="en-US" dirty="0" smtClean="0"/>
            <a:t>Causes </a:t>
          </a:r>
          <a:endParaRPr lang="en-US" dirty="0"/>
        </a:p>
      </dgm:t>
    </dgm:pt>
    <dgm:pt modelId="{7A1A6CA2-88FC-4398-9807-D1AE1257B213}" type="parTrans" cxnId="{CACC563C-ADFB-442E-9C6E-FC877B3255A6}">
      <dgm:prSet/>
      <dgm:spPr/>
      <dgm:t>
        <a:bodyPr/>
        <a:lstStyle/>
        <a:p>
          <a:endParaRPr lang="en-US"/>
        </a:p>
      </dgm:t>
    </dgm:pt>
    <dgm:pt modelId="{82593CEF-0ACB-4349-8BA7-013A6F3565A3}" type="sibTrans" cxnId="{CACC563C-ADFB-442E-9C6E-FC877B3255A6}">
      <dgm:prSet/>
      <dgm:spPr/>
      <dgm:t>
        <a:bodyPr/>
        <a:lstStyle/>
        <a:p>
          <a:endParaRPr lang="en-US"/>
        </a:p>
      </dgm:t>
    </dgm:pt>
    <dgm:pt modelId="{065E2F7A-A24D-4B4F-9568-F029187826DE}">
      <dgm:prSet phldrT="[Text]" custT="1"/>
      <dgm:spPr/>
      <dgm:t>
        <a:bodyPr/>
        <a:lstStyle/>
        <a:p>
          <a:r>
            <a:rPr lang="en-US" sz="2400" dirty="0" smtClean="0">
              <a:latin typeface="Albertus" pitchFamily="34" charset="0"/>
            </a:rPr>
            <a:t>Cigarette smoking is the most important risk factor; air pollutants also contribute</a:t>
          </a:r>
          <a:endParaRPr lang="en-US" sz="3200" dirty="0">
            <a:latin typeface="Albertus" pitchFamily="34" charset="0"/>
          </a:endParaRPr>
        </a:p>
      </dgm:t>
    </dgm:pt>
    <dgm:pt modelId="{1E8E965B-DD6A-45D3-B692-1B7484EC8AAB}" type="parTrans" cxnId="{0249F2CC-67F0-46A4-9B70-E3D45D9D997C}">
      <dgm:prSet/>
      <dgm:spPr/>
      <dgm:t>
        <a:bodyPr/>
        <a:lstStyle/>
        <a:p>
          <a:endParaRPr lang="en-US"/>
        </a:p>
      </dgm:t>
    </dgm:pt>
    <dgm:pt modelId="{F13D2A9E-00A3-4768-9E06-2C46FCCDBAC1}" type="sibTrans" cxnId="{0249F2CC-67F0-46A4-9B70-E3D45D9D997C}">
      <dgm:prSet/>
      <dgm:spPr/>
      <dgm:t>
        <a:bodyPr/>
        <a:lstStyle/>
        <a:p>
          <a:endParaRPr lang="en-US"/>
        </a:p>
      </dgm:t>
    </dgm:pt>
    <dgm:pt modelId="{4D97FA0B-B34D-46CA-8E13-BDF42ECE15F6}">
      <dgm:prSet phldrT="[Text]"/>
      <dgm:spPr/>
      <dgm:t>
        <a:bodyPr/>
        <a:lstStyle/>
        <a:p>
          <a:r>
            <a:rPr lang="en-US" dirty="0" smtClean="0"/>
            <a:t>Features</a:t>
          </a:r>
          <a:endParaRPr lang="en-US" dirty="0"/>
        </a:p>
      </dgm:t>
    </dgm:pt>
    <dgm:pt modelId="{5FDB8762-D618-4F26-987B-FB973B1314B9}" type="parTrans" cxnId="{BF464DFA-E36A-474F-871E-8B80AD564EE2}">
      <dgm:prSet/>
      <dgm:spPr/>
      <dgm:t>
        <a:bodyPr/>
        <a:lstStyle/>
        <a:p>
          <a:endParaRPr lang="en-US"/>
        </a:p>
      </dgm:t>
    </dgm:pt>
    <dgm:pt modelId="{AD2FF4F8-4E5C-4FF2-919B-19E36BF50141}" type="sibTrans" cxnId="{BF464DFA-E36A-474F-871E-8B80AD564EE2}">
      <dgm:prSet/>
      <dgm:spPr/>
      <dgm:t>
        <a:bodyPr/>
        <a:lstStyle/>
        <a:p>
          <a:endParaRPr lang="en-US"/>
        </a:p>
      </dgm:t>
    </dgm:pt>
    <dgm:pt modelId="{2688C572-73B7-4C68-8A7D-62FD041E3DAB}">
      <dgm:prSet phldrT="[Text]" custT="1"/>
      <dgm:spPr/>
      <dgm:t>
        <a:bodyPr/>
        <a:lstStyle/>
        <a:p>
          <a:r>
            <a:rPr lang="en-US" sz="2400" dirty="0" smtClean="0">
              <a:latin typeface="Albertus" pitchFamily="34" charset="0"/>
            </a:rPr>
            <a:t>enlargement of mucous-secreting glands, goblet cell hyperplasia, chronic inflammation, and bronchiolar wall inflammation and fibrosis.</a:t>
          </a:r>
          <a:endParaRPr lang="en-US" sz="2400" dirty="0">
            <a:latin typeface="Albertus" pitchFamily="34" charset="0"/>
          </a:endParaRPr>
        </a:p>
      </dgm:t>
    </dgm:pt>
    <dgm:pt modelId="{207A407C-FF5D-45F4-A0E6-9A590AE90348}" type="parTrans" cxnId="{F98C1B5E-287A-4BB1-A6AD-DCAC8DDDBDE7}">
      <dgm:prSet/>
      <dgm:spPr/>
      <dgm:t>
        <a:bodyPr/>
        <a:lstStyle/>
        <a:p>
          <a:endParaRPr lang="en-US"/>
        </a:p>
      </dgm:t>
    </dgm:pt>
    <dgm:pt modelId="{944A928F-F66E-49A2-A2AB-54CF51A19353}" type="sibTrans" cxnId="{F98C1B5E-287A-4BB1-A6AD-DCAC8DDDBDE7}">
      <dgm:prSet/>
      <dgm:spPr/>
      <dgm:t>
        <a:bodyPr/>
        <a:lstStyle/>
        <a:p>
          <a:endParaRPr lang="en-US"/>
        </a:p>
      </dgm:t>
    </dgm:pt>
    <dgm:pt modelId="{FC61C7C2-7098-4DED-84B2-9A8B68D9892B}">
      <dgm:prSet phldrT="[Text]"/>
      <dgm:spPr/>
      <dgm:t>
        <a:bodyPr/>
        <a:lstStyle/>
        <a:p>
          <a:r>
            <a:rPr lang="en-US" dirty="0" smtClean="0"/>
            <a:t>Complications</a:t>
          </a:r>
          <a:endParaRPr lang="en-US" dirty="0"/>
        </a:p>
      </dgm:t>
    </dgm:pt>
    <dgm:pt modelId="{BD898351-C830-4F04-AAEF-E5656CC165AF}" type="parTrans" cxnId="{45B8E0BD-58AF-4C0C-A181-BDC983B78996}">
      <dgm:prSet/>
      <dgm:spPr/>
      <dgm:t>
        <a:bodyPr/>
        <a:lstStyle/>
        <a:p>
          <a:endParaRPr lang="en-US"/>
        </a:p>
      </dgm:t>
    </dgm:pt>
    <dgm:pt modelId="{37766EA0-E96C-4752-9427-7A407F50C99B}" type="sibTrans" cxnId="{45B8E0BD-58AF-4C0C-A181-BDC983B78996}">
      <dgm:prSet/>
      <dgm:spPr/>
      <dgm:t>
        <a:bodyPr/>
        <a:lstStyle/>
        <a:p>
          <a:endParaRPr lang="en-US"/>
        </a:p>
      </dgm:t>
    </dgm:pt>
    <dgm:pt modelId="{75E2FDFD-A5DB-49FA-B9A9-33A251FFC683}">
      <dgm:prSet phldrT="[Text]" custT="1"/>
      <dgm:spPr/>
      <dgm:t>
        <a:bodyPr/>
        <a:lstStyle/>
        <a:p>
          <a:r>
            <a:rPr lang="en-US" sz="2400" dirty="0" smtClean="0">
              <a:latin typeface="Albertus" pitchFamily="34" charset="0"/>
            </a:rPr>
            <a:t>Persistent reproductive cough, </a:t>
          </a:r>
          <a:r>
            <a:rPr lang="en-US" sz="2400" dirty="0" err="1" smtClean="0">
              <a:latin typeface="Albertus" pitchFamily="34" charset="0"/>
            </a:rPr>
            <a:t>dyspnea</a:t>
          </a:r>
          <a:r>
            <a:rPr lang="en-US" sz="2400" dirty="0" smtClean="0">
              <a:latin typeface="Albertus" pitchFamily="34" charset="0"/>
            </a:rPr>
            <a:t> on exertion, </a:t>
          </a:r>
          <a:r>
            <a:rPr lang="en-US" sz="2400" dirty="0" err="1" smtClean="0">
              <a:latin typeface="Albertus" pitchFamily="34" charset="0"/>
            </a:rPr>
            <a:t>hypercapnia</a:t>
          </a:r>
          <a:r>
            <a:rPr lang="en-US" sz="2400" dirty="0" smtClean="0">
              <a:latin typeface="Albertus" pitchFamily="34" charset="0"/>
            </a:rPr>
            <a:t>, hypoxemia, cyanosis,  </a:t>
          </a:r>
          <a:r>
            <a:rPr lang="en-US" sz="2400" dirty="0" err="1" smtClean="0">
              <a:latin typeface="Albertus" pitchFamily="34" charset="0"/>
            </a:rPr>
            <a:t>cor</a:t>
          </a:r>
          <a:r>
            <a:rPr lang="en-US" sz="2400" dirty="0" smtClean="0">
              <a:latin typeface="Albertus" pitchFamily="34" charset="0"/>
            </a:rPr>
            <a:t> </a:t>
          </a:r>
          <a:r>
            <a:rPr lang="en-US" sz="2400" dirty="0" err="1" smtClean="0">
              <a:latin typeface="Albertus" pitchFamily="34" charset="0"/>
            </a:rPr>
            <a:t>pulmonale</a:t>
          </a:r>
          <a:r>
            <a:rPr lang="en-US" sz="2400" dirty="0" smtClean="0">
              <a:latin typeface="Albertus" pitchFamily="34" charset="0"/>
            </a:rPr>
            <a:t> with edema (blue bloater) </a:t>
          </a:r>
        </a:p>
      </dgm:t>
    </dgm:pt>
    <dgm:pt modelId="{F858C41D-902A-4CA9-AA79-D6B15018731C}" type="parTrans" cxnId="{7496C738-8393-4B11-AB26-07EB9CEC842A}">
      <dgm:prSet/>
      <dgm:spPr/>
      <dgm:t>
        <a:bodyPr/>
        <a:lstStyle/>
        <a:p>
          <a:endParaRPr lang="en-US"/>
        </a:p>
      </dgm:t>
    </dgm:pt>
    <dgm:pt modelId="{AE6A3521-98C6-4FE2-989D-ADDC16187F1B}" type="sibTrans" cxnId="{7496C738-8393-4B11-AB26-07EB9CEC842A}">
      <dgm:prSet/>
      <dgm:spPr/>
      <dgm:t>
        <a:bodyPr/>
        <a:lstStyle/>
        <a:p>
          <a:endParaRPr lang="en-US"/>
        </a:p>
      </dgm:t>
    </dgm:pt>
    <dgm:pt modelId="{78E0B369-7424-460F-B928-C3197FE2E71E}">
      <dgm:prSet phldrT="[Text]" custT="1"/>
      <dgm:spPr/>
      <dgm:t>
        <a:bodyPr/>
        <a:lstStyle/>
        <a:p>
          <a:r>
            <a:rPr lang="en-US" sz="2400" dirty="0" smtClean="0">
              <a:latin typeface="Albertus" pitchFamily="34" charset="0"/>
            </a:rPr>
            <a:t>Death may result from further impairment of respiratory function due to superimposed acute infections.</a:t>
          </a:r>
        </a:p>
      </dgm:t>
    </dgm:pt>
    <dgm:pt modelId="{66605CBF-74B4-4E1E-B4FA-0BAAD904DB93}" type="parTrans" cxnId="{F09B0C64-E370-4AE3-A11B-7DCB5225966A}">
      <dgm:prSet/>
      <dgm:spPr/>
      <dgm:t>
        <a:bodyPr/>
        <a:lstStyle/>
        <a:p>
          <a:endParaRPr lang="en-US"/>
        </a:p>
      </dgm:t>
    </dgm:pt>
    <dgm:pt modelId="{0D1E4414-313D-4570-A286-3D7C0505E00E}" type="sibTrans" cxnId="{F09B0C64-E370-4AE3-A11B-7DCB5225966A}">
      <dgm:prSet/>
      <dgm:spPr/>
      <dgm:t>
        <a:bodyPr/>
        <a:lstStyle/>
        <a:p>
          <a:endParaRPr lang="en-US"/>
        </a:p>
      </dgm:t>
    </dgm:pt>
    <dgm:pt modelId="{62A49AC4-5A01-4341-9AEB-D8B2EB4D9F4D}" type="pres">
      <dgm:prSet presAssocID="{28B05535-D2C6-4152-90EF-D8228A8AA396}" presName="Name0" presStyleCnt="0">
        <dgm:presLayoutVars>
          <dgm:dir/>
          <dgm:animLvl val="lvl"/>
          <dgm:resizeHandles val="exact"/>
        </dgm:presLayoutVars>
      </dgm:prSet>
      <dgm:spPr/>
      <dgm:t>
        <a:bodyPr/>
        <a:lstStyle/>
        <a:p>
          <a:endParaRPr lang="en-US"/>
        </a:p>
      </dgm:t>
    </dgm:pt>
    <dgm:pt modelId="{6D8AEFDE-1767-4FFD-95A7-3666D3076767}" type="pres">
      <dgm:prSet presAssocID="{F050BF43-8A47-4178-BFB3-660A573F3830}" presName="linNode" presStyleCnt="0"/>
      <dgm:spPr/>
    </dgm:pt>
    <dgm:pt modelId="{2B7EDEB7-E40E-4ED2-9A01-C0DFAD9F2683}" type="pres">
      <dgm:prSet presAssocID="{F050BF43-8A47-4178-BFB3-660A573F3830}" presName="parentText" presStyleLbl="node1" presStyleIdx="0" presStyleCnt="3" custScaleX="75926" custLinFactNeighborY="-151">
        <dgm:presLayoutVars>
          <dgm:chMax val="1"/>
          <dgm:bulletEnabled val="1"/>
        </dgm:presLayoutVars>
      </dgm:prSet>
      <dgm:spPr/>
      <dgm:t>
        <a:bodyPr/>
        <a:lstStyle/>
        <a:p>
          <a:endParaRPr lang="en-US"/>
        </a:p>
      </dgm:t>
    </dgm:pt>
    <dgm:pt modelId="{937E2F15-1914-4AF7-A5D4-70DF96DDC086}" type="pres">
      <dgm:prSet presAssocID="{F050BF43-8A47-4178-BFB3-660A573F3830}" presName="descendantText" presStyleLbl="alignAccFollowNode1" presStyleIdx="0" presStyleCnt="3" custScaleX="125887" custLinFactNeighborX="3" custLinFactNeighborY="-82">
        <dgm:presLayoutVars>
          <dgm:bulletEnabled val="1"/>
        </dgm:presLayoutVars>
      </dgm:prSet>
      <dgm:spPr/>
      <dgm:t>
        <a:bodyPr/>
        <a:lstStyle/>
        <a:p>
          <a:endParaRPr lang="en-US"/>
        </a:p>
      </dgm:t>
    </dgm:pt>
    <dgm:pt modelId="{B1AFD3B1-1284-4238-8DEA-265D22EDE1F4}" type="pres">
      <dgm:prSet presAssocID="{82593CEF-0ACB-4349-8BA7-013A6F3565A3}" presName="sp" presStyleCnt="0"/>
      <dgm:spPr/>
    </dgm:pt>
    <dgm:pt modelId="{6C9A0D76-51CE-41BD-AD4D-BFDF649BECB0}" type="pres">
      <dgm:prSet presAssocID="{4D97FA0B-B34D-46CA-8E13-BDF42ECE15F6}" presName="linNode" presStyleCnt="0"/>
      <dgm:spPr/>
    </dgm:pt>
    <dgm:pt modelId="{7645726F-8267-4A5F-B445-B4F49ED84212}" type="pres">
      <dgm:prSet presAssocID="{4D97FA0B-B34D-46CA-8E13-BDF42ECE15F6}" presName="parentText" presStyleLbl="node1" presStyleIdx="1" presStyleCnt="3" custScaleX="71296">
        <dgm:presLayoutVars>
          <dgm:chMax val="1"/>
          <dgm:bulletEnabled val="1"/>
        </dgm:presLayoutVars>
      </dgm:prSet>
      <dgm:spPr/>
      <dgm:t>
        <a:bodyPr/>
        <a:lstStyle/>
        <a:p>
          <a:endParaRPr lang="en-US"/>
        </a:p>
      </dgm:t>
    </dgm:pt>
    <dgm:pt modelId="{DBD0D341-AEFA-4C19-8329-26113570050C}" type="pres">
      <dgm:prSet presAssocID="{4D97FA0B-B34D-46CA-8E13-BDF42ECE15F6}" presName="descendantText" presStyleLbl="alignAccFollowNode1" presStyleIdx="1" presStyleCnt="3" custScaleX="118281" custScaleY="128386" custLinFactNeighborY="-5634">
        <dgm:presLayoutVars>
          <dgm:bulletEnabled val="1"/>
        </dgm:presLayoutVars>
      </dgm:prSet>
      <dgm:spPr/>
      <dgm:t>
        <a:bodyPr/>
        <a:lstStyle/>
        <a:p>
          <a:endParaRPr lang="en-US"/>
        </a:p>
      </dgm:t>
    </dgm:pt>
    <dgm:pt modelId="{4B8344F3-483A-4CF3-B03C-7D4164C73184}" type="pres">
      <dgm:prSet presAssocID="{AD2FF4F8-4E5C-4FF2-919B-19E36BF50141}" presName="sp" presStyleCnt="0"/>
      <dgm:spPr/>
    </dgm:pt>
    <dgm:pt modelId="{3911DBE8-3EF2-43C8-9A09-0E52514E06E8}" type="pres">
      <dgm:prSet presAssocID="{FC61C7C2-7098-4DED-84B2-9A8B68D9892B}" presName="linNode" presStyleCnt="0"/>
      <dgm:spPr/>
    </dgm:pt>
    <dgm:pt modelId="{ED1E6EE3-0F67-4FD1-9CC5-72FC0C805351}" type="pres">
      <dgm:prSet presAssocID="{FC61C7C2-7098-4DED-84B2-9A8B68D9892B}" presName="parentText" presStyleLbl="node1" presStyleIdx="2" presStyleCnt="3" custScaleX="75926">
        <dgm:presLayoutVars>
          <dgm:chMax val="1"/>
          <dgm:bulletEnabled val="1"/>
        </dgm:presLayoutVars>
      </dgm:prSet>
      <dgm:spPr/>
      <dgm:t>
        <a:bodyPr/>
        <a:lstStyle/>
        <a:p>
          <a:endParaRPr lang="en-US"/>
        </a:p>
      </dgm:t>
    </dgm:pt>
    <dgm:pt modelId="{09FE4226-F198-4E79-8242-B747F51D57B7}" type="pres">
      <dgm:prSet presAssocID="{FC61C7C2-7098-4DED-84B2-9A8B68D9892B}" presName="descendantText" presStyleLbl="alignAccFollowNode1" presStyleIdx="2" presStyleCnt="3" custScaleX="126955" custScaleY="183837">
        <dgm:presLayoutVars>
          <dgm:bulletEnabled val="1"/>
        </dgm:presLayoutVars>
      </dgm:prSet>
      <dgm:spPr/>
      <dgm:t>
        <a:bodyPr/>
        <a:lstStyle/>
        <a:p>
          <a:endParaRPr lang="en-US"/>
        </a:p>
      </dgm:t>
    </dgm:pt>
  </dgm:ptLst>
  <dgm:cxnLst>
    <dgm:cxn modelId="{94C4BA7B-79E2-4F6E-B2D4-1B95E0EABE23}" type="presOf" srcId="{F050BF43-8A47-4178-BFB3-660A573F3830}" destId="{2B7EDEB7-E40E-4ED2-9A01-C0DFAD9F2683}" srcOrd="0" destOrd="0" presId="urn:microsoft.com/office/officeart/2005/8/layout/vList5"/>
    <dgm:cxn modelId="{FFC0D571-F133-43A7-9E98-90FB50662346}" type="presOf" srcId="{78E0B369-7424-460F-B928-C3197FE2E71E}" destId="{09FE4226-F198-4E79-8242-B747F51D57B7}" srcOrd="0" destOrd="1" presId="urn:microsoft.com/office/officeart/2005/8/layout/vList5"/>
    <dgm:cxn modelId="{7496C738-8393-4B11-AB26-07EB9CEC842A}" srcId="{FC61C7C2-7098-4DED-84B2-9A8B68D9892B}" destId="{75E2FDFD-A5DB-49FA-B9A9-33A251FFC683}" srcOrd="0" destOrd="0" parTransId="{F858C41D-902A-4CA9-AA79-D6B15018731C}" sibTransId="{AE6A3521-98C6-4FE2-989D-ADDC16187F1B}"/>
    <dgm:cxn modelId="{F09B0C64-E370-4AE3-A11B-7DCB5225966A}" srcId="{FC61C7C2-7098-4DED-84B2-9A8B68D9892B}" destId="{78E0B369-7424-460F-B928-C3197FE2E71E}" srcOrd="1" destOrd="0" parTransId="{66605CBF-74B4-4E1E-B4FA-0BAAD904DB93}" sibTransId="{0D1E4414-313D-4570-A286-3D7C0505E00E}"/>
    <dgm:cxn modelId="{0249F2CC-67F0-46A4-9B70-E3D45D9D997C}" srcId="{F050BF43-8A47-4178-BFB3-660A573F3830}" destId="{065E2F7A-A24D-4B4F-9568-F029187826DE}" srcOrd="0" destOrd="0" parTransId="{1E8E965B-DD6A-45D3-B692-1B7484EC8AAB}" sibTransId="{F13D2A9E-00A3-4768-9E06-2C46FCCDBAC1}"/>
    <dgm:cxn modelId="{A1362116-68B2-4EF7-AAC5-E87BAD4E6A10}" type="presOf" srcId="{2688C572-73B7-4C68-8A7D-62FD041E3DAB}" destId="{DBD0D341-AEFA-4C19-8329-26113570050C}" srcOrd="0" destOrd="0" presId="urn:microsoft.com/office/officeart/2005/8/layout/vList5"/>
    <dgm:cxn modelId="{45B8E0BD-58AF-4C0C-A181-BDC983B78996}" srcId="{28B05535-D2C6-4152-90EF-D8228A8AA396}" destId="{FC61C7C2-7098-4DED-84B2-9A8B68D9892B}" srcOrd="2" destOrd="0" parTransId="{BD898351-C830-4F04-AAEF-E5656CC165AF}" sibTransId="{37766EA0-E96C-4752-9427-7A407F50C99B}"/>
    <dgm:cxn modelId="{BF464DFA-E36A-474F-871E-8B80AD564EE2}" srcId="{28B05535-D2C6-4152-90EF-D8228A8AA396}" destId="{4D97FA0B-B34D-46CA-8E13-BDF42ECE15F6}" srcOrd="1" destOrd="0" parTransId="{5FDB8762-D618-4F26-987B-FB973B1314B9}" sibTransId="{AD2FF4F8-4E5C-4FF2-919B-19E36BF50141}"/>
    <dgm:cxn modelId="{D467B108-3A38-444E-86BE-05D8F842C066}" type="presOf" srcId="{065E2F7A-A24D-4B4F-9568-F029187826DE}" destId="{937E2F15-1914-4AF7-A5D4-70DF96DDC086}" srcOrd="0" destOrd="0" presId="urn:microsoft.com/office/officeart/2005/8/layout/vList5"/>
    <dgm:cxn modelId="{F98C1B5E-287A-4BB1-A6AD-DCAC8DDDBDE7}" srcId="{4D97FA0B-B34D-46CA-8E13-BDF42ECE15F6}" destId="{2688C572-73B7-4C68-8A7D-62FD041E3DAB}" srcOrd="0" destOrd="0" parTransId="{207A407C-FF5D-45F4-A0E6-9A590AE90348}" sibTransId="{944A928F-F66E-49A2-A2AB-54CF51A19353}"/>
    <dgm:cxn modelId="{4B39C9D2-636B-4281-BAFB-72F5657B1990}" type="presOf" srcId="{28B05535-D2C6-4152-90EF-D8228A8AA396}" destId="{62A49AC4-5A01-4341-9AEB-D8B2EB4D9F4D}" srcOrd="0" destOrd="0" presId="urn:microsoft.com/office/officeart/2005/8/layout/vList5"/>
    <dgm:cxn modelId="{CACC563C-ADFB-442E-9C6E-FC877B3255A6}" srcId="{28B05535-D2C6-4152-90EF-D8228A8AA396}" destId="{F050BF43-8A47-4178-BFB3-660A573F3830}" srcOrd="0" destOrd="0" parTransId="{7A1A6CA2-88FC-4398-9807-D1AE1257B213}" sibTransId="{82593CEF-0ACB-4349-8BA7-013A6F3565A3}"/>
    <dgm:cxn modelId="{49684D36-7F55-4733-BE28-E29ECAFA6914}" type="presOf" srcId="{4D97FA0B-B34D-46CA-8E13-BDF42ECE15F6}" destId="{7645726F-8267-4A5F-B445-B4F49ED84212}" srcOrd="0" destOrd="0" presId="urn:microsoft.com/office/officeart/2005/8/layout/vList5"/>
    <dgm:cxn modelId="{DB883B6F-1CBF-45F4-B135-70331BECD548}" type="presOf" srcId="{75E2FDFD-A5DB-49FA-B9A9-33A251FFC683}" destId="{09FE4226-F198-4E79-8242-B747F51D57B7}" srcOrd="0" destOrd="0" presId="urn:microsoft.com/office/officeart/2005/8/layout/vList5"/>
    <dgm:cxn modelId="{7D188A13-AF83-4E71-8665-7A4A1DDA52CC}" type="presOf" srcId="{FC61C7C2-7098-4DED-84B2-9A8B68D9892B}" destId="{ED1E6EE3-0F67-4FD1-9CC5-72FC0C805351}" srcOrd="0" destOrd="0" presId="urn:microsoft.com/office/officeart/2005/8/layout/vList5"/>
    <dgm:cxn modelId="{72F9D859-D5CF-4EA4-B527-E07BCC287865}" type="presParOf" srcId="{62A49AC4-5A01-4341-9AEB-D8B2EB4D9F4D}" destId="{6D8AEFDE-1767-4FFD-95A7-3666D3076767}" srcOrd="0" destOrd="0" presId="urn:microsoft.com/office/officeart/2005/8/layout/vList5"/>
    <dgm:cxn modelId="{0CB8AF78-EA14-44C6-9B7C-3DE12A4C27DE}" type="presParOf" srcId="{6D8AEFDE-1767-4FFD-95A7-3666D3076767}" destId="{2B7EDEB7-E40E-4ED2-9A01-C0DFAD9F2683}" srcOrd="0" destOrd="0" presId="urn:microsoft.com/office/officeart/2005/8/layout/vList5"/>
    <dgm:cxn modelId="{1652D74E-1F55-42EE-880C-0EC368697A54}" type="presParOf" srcId="{6D8AEFDE-1767-4FFD-95A7-3666D3076767}" destId="{937E2F15-1914-4AF7-A5D4-70DF96DDC086}" srcOrd="1" destOrd="0" presId="urn:microsoft.com/office/officeart/2005/8/layout/vList5"/>
    <dgm:cxn modelId="{81D4D90F-2187-4F2A-9DD9-BCB559A56BB7}" type="presParOf" srcId="{62A49AC4-5A01-4341-9AEB-D8B2EB4D9F4D}" destId="{B1AFD3B1-1284-4238-8DEA-265D22EDE1F4}" srcOrd="1" destOrd="0" presId="urn:microsoft.com/office/officeart/2005/8/layout/vList5"/>
    <dgm:cxn modelId="{04C0F2CD-6230-46F1-9B84-D9268D9CB0D6}" type="presParOf" srcId="{62A49AC4-5A01-4341-9AEB-D8B2EB4D9F4D}" destId="{6C9A0D76-51CE-41BD-AD4D-BFDF649BECB0}" srcOrd="2" destOrd="0" presId="urn:microsoft.com/office/officeart/2005/8/layout/vList5"/>
    <dgm:cxn modelId="{6987D539-FA64-4FDD-894F-497EB46F84F7}" type="presParOf" srcId="{6C9A0D76-51CE-41BD-AD4D-BFDF649BECB0}" destId="{7645726F-8267-4A5F-B445-B4F49ED84212}" srcOrd="0" destOrd="0" presId="urn:microsoft.com/office/officeart/2005/8/layout/vList5"/>
    <dgm:cxn modelId="{66550A1D-160F-4F9E-83D3-D50015B36F37}" type="presParOf" srcId="{6C9A0D76-51CE-41BD-AD4D-BFDF649BECB0}" destId="{DBD0D341-AEFA-4C19-8329-26113570050C}" srcOrd="1" destOrd="0" presId="urn:microsoft.com/office/officeart/2005/8/layout/vList5"/>
    <dgm:cxn modelId="{C1E3258D-E06C-484D-8446-3F80D119DF86}" type="presParOf" srcId="{62A49AC4-5A01-4341-9AEB-D8B2EB4D9F4D}" destId="{4B8344F3-483A-4CF3-B03C-7D4164C73184}" srcOrd="3" destOrd="0" presId="urn:microsoft.com/office/officeart/2005/8/layout/vList5"/>
    <dgm:cxn modelId="{91D71278-8D61-4E97-8652-694C71E642BE}" type="presParOf" srcId="{62A49AC4-5A01-4341-9AEB-D8B2EB4D9F4D}" destId="{3911DBE8-3EF2-43C8-9A09-0E52514E06E8}" srcOrd="4" destOrd="0" presId="urn:microsoft.com/office/officeart/2005/8/layout/vList5"/>
    <dgm:cxn modelId="{1EBA4778-D353-4396-A697-F57921D804B2}" type="presParOf" srcId="{3911DBE8-3EF2-43C8-9A09-0E52514E06E8}" destId="{ED1E6EE3-0F67-4FD1-9CC5-72FC0C805351}" srcOrd="0" destOrd="0" presId="urn:microsoft.com/office/officeart/2005/8/layout/vList5"/>
    <dgm:cxn modelId="{A0B9839D-7C6D-4DF9-9FFC-FB6399FF8058}" type="presParOf" srcId="{3911DBE8-3EF2-43C8-9A09-0E52514E06E8}" destId="{09FE4226-F198-4E79-8242-B747F51D57B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05535-D2C6-4152-90EF-D8228A8AA396}"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F050BF43-8A47-4178-BFB3-660A573F3830}">
      <dgm:prSet phldrT="[Text]"/>
      <dgm:spPr/>
      <dgm:t>
        <a:bodyPr/>
        <a:lstStyle/>
        <a:p>
          <a:r>
            <a:rPr lang="en-US" dirty="0" smtClean="0"/>
            <a:t>Causes </a:t>
          </a:r>
          <a:endParaRPr lang="en-US" dirty="0"/>
        </a:p>
      </dgm:t>
    </dgm:pt>
    <dgm:pt modelId="{7A1A6CA2-88FC-4398-9807-D1AE1257B213}" type="parTrans" cxnId="{CACC563C-ADFB-442E-9C6E-FC877B3255A6}">
      <dgm:prSet/>
      <dgm:spPr/>
      <dgm:t>
        <a:bodyPr/>
        <a:lstStyle/>
        <a:p>
          <a:endParaRPr lang="en-US"/>
        </a:p>
      </dgm:t>
    </dgm:pt>
    <dgm:pt modelId="{82593CEF-0ACB-4349-8BA7-013A6F3565A3}" type="sibTrans" cxnId="{CACC563C-ADFB-442E-9C6E-FC877B3255A6}">
      <dgm:prSet/>
      <dgm:spPr/>
      <dgm:t>
        <a:bodyPr/>
        <a:lstStyle/>
        <a:p>
          <a:endParaRPr lang="en-US"/>
        </a:p>
      </dgm:t>
    </dgm:pt>
    <dgm:pt modelId="{065E2F7A-A24D-4B4F-9568-F029187826DE}">
      <dgm:prSet phldrT="[Text]" custT="1"/>
      <dgm:spPr/>
      <dgm:t>
        <a:bodyPr/>
        <a:lstStyle/>
        <a:p>
          <a:r>
            <a:rPr lang="en-US" sz="2800" dirty="0" smtClean="0">
              <a:latin typeface="Albertus" pitchFamily="34" charset="0"/>
            </a:rPr>
            <a:t>Infection/ Necrotizing pneumonia</a:t>
          </a:r>
          <a:endParaRPr lang="en-US" sz="2800" dirty="0">
            <a:latin typeface="Albertus" pitchFamily="34" charset="0"/>
          </a:endParaRPr>
        </a:p>
      </dgm:t>
    </dgm:pt>
    <dgm:pt modelId="{1E8E965B-DD6A-45D3-B692-1B7484EC8AAB}" type="parTrans" cxnId="{0249F2CC-67F0-46A4-9B70-E3D45D9D997C}">
      <dgm:prSet/>
      <dgm:spPr/>
      <dgm:t>
        <a:bodyPr/>
        <a:lstStyle/>
        <a:p>
          <a:endParaRPr lang="en-US"/>
        </a:p>
      </dgm:t>
    </dgm:pt>
    <dgm:pt modelId="{F13D2A9E-00A3-4768-9E06-2C46FCCDBAC1}" type="sibTrans" cxnId="{0249F2CC-67F0-46A4-9B70-E3D45D9D997C}">
      <dgm:prSet/>
      <dgm:spPr/>
      <dgm:t>
        <a:bodyPr/>
        <a:lstStyle/>
        <a:p>
          <a:endParaRPr lang="en-US"/>
        </a:p>
      </dgm:t>
    </dgm:pt>
    <dgm:pt modelId="{FD921779-2727-4A0B-8DD4-E18624F4B5C3}">
      <dgm:prSet phldrT="[Text]" custT="1"/>
      <dgm:spPr/>
      <dgm:t>
        <a:bodyPr/>
        <a:lstStyle/>
        <a:p>
          <a:r>
            <a:rPr lang="en-US" sz="2800" dirty="0" smtClean="0">
              <a:latin typeface="Albertus" pitchFamily="34" charset="0"/>
            </a:rPr>
            <a:t>Congenital </a:t>
          </a:r>
          <a:r>
            <a:rPr lang="en-US" sz="1800" dirty="0" smtClean="0">
              <a:latin typeface="Albertus" pitchFamily="34" charset="0"/>
            </a:rPr>
            <a:t>(Cystic fibrosis, </a:t>
          </a:r>
          <a:r>
            <a:rPr lang="en-US" sz="1800" dirty="0" err="1" smtClean="0">
              <a:latin typeface="Albertus" pitchFamily="34" charset="0"/>
            </a:rPr>
            <a:t>Kartagener’s</a:t>
          </a:r>
          <a:r>
            <a:rPr lang="en-US" sz="1800" dirty="0" smtClean="0">
              <a:latin typeface="Albertus" pitchFamily="34" charset="0"/>
            </a:rPr>
            <a:t> Syndrome)</a:t>
          </a:r>
          <a:endParaRPr lang="en-US" sz="1800" dirty="0">
            <a:latin typeface="Albertus" pitchFamily="34" charset="0"/>
          </a:endParaRPr>
        </a:p>
      </dgm:t>
    </dgm:pt>
    <dgm:pt modelId="{EA61E45C-C700-46C4-9F9C-2BD796CD9931}" type="parTrans" cxnId="{A090D041-7DDB-44BD-8E50-C4466306A775}">
      <dgm:prSet/>
      <dgm:spPr/>
      <dgm:t>
        <a:bodyPr/>
        <a:lstStyle/>
        <a:p>
          <a:endParaRPr lang="en-US"/>
        </a:p>
      </dgm:t>
    </dgm:pt>
    <dgm:pt modelId="{140E8E87-1B09-48D1-ACEA-C97C25D62FF5}" type="sibTrans" cxnId="{A090D041-7DDB-44BD-8E50-C4466306A775}">
      <dgm:prSet/>
      <dgm:spPr/>
      <dgm:t>
        <a:bodyPr/>
        <a:lstStyle/>
        <a:p>
          <a:endParaRPr lang="en-US"/>
        </a:p>
      </dgm:t>
    </dgm:pt>
    <dgm:pt modelId="{4D97FA0B-B34D-46CA-8E13-BDF42ECE15F6}">
      <dgm:prSet phldrT="[Text]"/>
      <dgm:spPr/>
      <dgm:t>
        <a:bodyPr/>
        <a:lstStyle/>
        <a:p>
          <a:r>
            <a:rPr lang="en-US" dirty="0" smtClean="0"/>
            <a:t>Clinical features</a:t>
          </a:r>
          <a:endParaRPr lang="en-US" dirty="0"/>
        </a:p>
      </dgm:t>
    </dgm:pt>
    <dgm:pt modelId="{5FDB8762-D618-4F26-987B-FB973B1314B9}" type="parTrans" cxnId="{BF464DFA-E36A-474F-871E-8B80AD564EE2}">
      <dgm:prSet/>
      <dgm:spPr/>
      <dgm:t>
        <a:bodyPr/>
        <a:lstStyle/>
        <a:p>
          <a:endParaRPr lang="en-US"/>
        </a:p>
      </dgm:t>
    </dgm:pt>
    <dgm:pt modelId="{AD2FF4F8-4E5C-4FF2-919B-19E36BF50141}" type="sibTrans" cxnId="{BF464DFA-E36A-474F-871E-8B80AD564EE2}">
      <dgm:prSet/>
      <dgm:spPr/>
      <dgm:t>
        <a:bodyPr/>
        <a:lstStyle/>
        <a:p>
          <a:endParaRPr lang="en-US"/>
        </a:p>
      </dgm:t>
    </dgm:pt>
    <dgm:pt modelId="{2688C572-73B7-4C68-8A7D-62FD041E3DAB}">
      <dgm:prSet phldrT="[Text]"/>
      <dgm:spPr/>
      <dgm:t>
        <a:bodyPr/>
        <a:lstStyle/>
        <a:p>
          <a:r>
            <a:rPr lang="en-US" dirty="0" smtClean="0">
              <a:latin typeface="Albertus" pitchFamily="34" charset="0"/>
            </a:rPr>
            <a:t>Sever persistent cough with sputum (</a:t>
          </a:r>
          <a:r>
            <a:rPr lang="en-US" dirty="0" err="1" smtClean="0">
              <a:latin typeface="Albertus" pitchFamily="34" charset="0"/>
            </a:rPr>
            <a:t>mucopurulent</a:t>
          </a:r>
          <a:r>
            <a:rPr lang="en-US" dirty="0" smtClean="0">
              <a:latin typeface="Albertus" pitchFamily="34" charset="0"/>
            </a:rPr>
            <a:t> sputum) sometime with blood.</a:t>
          </a:r>
          <a:endParaRPr lang="en-US" dirty="0">
            <a:latin typeface="Albertus" pitchFamily="34" charset="0"/>
          </a:endParaRPr>
        </a:p>
      </dgm:t>
    </dgm:pt>
    <dgm:pt modelId="{207A407C-FF5D-45F4-A0E6-9A590AE90348}" type="parTrans" cxnId="{F98C1B5E-287A-4BB1-A6AD-DCAC8DDDBDE7}">
      <dgm:prSet/>
      <dgm:spPr/>
      <dgm:t>
        <a:bodyPr/>
        <a:lstStyle/>
        <a:p>
          <a:endParaRPr lang="en-US"/>
        </a:p>
      </dgm:t>
    </dgm:pt>
    <dgm:pt modelId="{944A928F-F66E-49A2-A2AB-54CF51A19353}" type="sibTrans" cxnId="{F98C1B5E-287A-4BB1-A6AD-DCAC8DDDBDE7}">
      <dgm:prSet/>
      <dgm:spPr/>
      <dgm:t>
        <a:bodyPr/>
        <a:lstStyle/>
        <a:p>
          <a:endParaRPr lang="en-US"/>
        </a:p>
      </dgm:t>
    </dgm:pt>
    <dgm:pt modelId="{FC61C7C2-7098-4DED-84B2-9A8B68D9892B}">
      <dgm:prSet phldrT="[Text]"/>
      <dgm:spPr/>
      <dgm:t>
        <a:bodyPr/>
        <a:lstStyle/>
        <a:p>
          <a:r>
            <a:rPr lang="en-US" dirty="0" smtClean="0"/>
            <a:t>Complications</a:t>
          </a:r>
          <a:endParaRPr lang="en-US" dirty="0"/>
        </a:p>
      </dgm:t>
    </dgm:pt>
    <dgm:pt modelId="{BD898351-C830-4F04-AAEF-E5656CC165AF}" type="parTrans" cxnId="{45B8E0BD-58AF-4C0C-A181-BDC983B78996}">
      <dgm:prSet/>
      <dgm:spPr/>
      <dgm:t>
        <a:bodyPr/>
        <a:lstStyle/>
        <a:p>
          <a:endParaRPr lang="en-US"/>
        </a:p>
      </dgm:t>
    </dgm:pt>
    <dgm:pt modelId="{37766EA0-E96C-4752-9427-7A407F50C99B}" type="sibTrans" cxnId="{45B8E0BD-58AF-4C0C-A181-BDC983B78996}">
      <dgm:prSet/>
      <dgm:spPr/>
      <dgm:t>
        <a:bodyPr/>
        <a:lstStyle/>
        <a:p>
          <a:endParaRPr lang="en-US"/>
        </a:p>
      </dgm:t>
    </dgm:pt>
    <dgm:pt modelId="{546BDA9F-62FE-47E8-BAA1-D0F0BA6B347D}">
      <dgm:prSet phldrT="[Text]" custT="1"/>
      <dgm:spPr/>
      <dgm:t>
        <a:bodyPr/>
        <a:lstStyle/>
        <a:p>
          <a:r>
            <a:rPr lang="en-US" sz="2400" dirty="0" smtClean="0">
              <a:latin typeface="Albertus" pitchFamily="34" charset="0"/>
            </a:rPr>
            <a:t>Rare complications: metastatic brain(</a:t>
          </a:r>
          <a:r>
            <a:rPr lang="en-US" sz="2400" b="1" dirty="0" smtClean="0">
              <a:latin typeface="Albertus" pitchFamily="34" charset="0"/>
            </a:rPr>
            <a:t>cerebral</a:t>
          </a:r>
          <a:r>
            <a:rPr lang="en-US" sz="2400" dirty="0" smtClean="0">
              <a:latin typeface="Albertus" pitchFamily="34" charset="0"/>
            </a:rPr>
            <a:t>) a</a:t>
          </a:r>
          <a:r>
            <a:rPr lang="en-US" sz="2400" b="1" dirty="0" smtClean="0">
              <a:latin typeface="Albertus" pitchFamily="34" charset="0"/>
            </a:rPr>
            <a:t>bsc</a:t>
          </a:r>
          <a:r>
            <a:rPr lang="en-US" sz="2400" dirty="0" smtClean="0">
              <a:latin typeface="Albertus" pitchFamily="34" charset="0"/>
            </a:rPr>
            <a:t>ess and </a:t>
          </a:r>
          <a:r>
            <a:rPr lang="en-US" sz="2400" dirty="0" err="1" smtClean="0">
              <a:latin typeface="Albertus" pitchFamily="34" charset="0"/>
            </a:rPr>
            <a:t>amyloidosis</a:t>
          </a:r>
          <a:r>
            <a:rPr lang="en-US" sz="1800" dirty="0" smtClean="0">
              <a:latin typeface="Albertus" pitchFamily="34" charset="0"/>
            </a:rPr>
            <a:t>.</a:t>
          </a:r>
          <a:endParaRPr lang="en-US" sz="1800" dirty="0">
            <a:latin typeface="Albertus" pitchFamily="34" charset="0"/>
          </a:endParaRPr>
        </a:p>
      </dgm:t>
    </dgm:pt>
    <dgm:pt modelId="{826116CC-010A-4CC4-B6F9-6BF64C60BA43}" type="parTrans" cxnId="{8AD94E4F-BF1D-435A-803E-58FBF6A6CB55}">
      <dgm:prSet/>
      <dgm:spPr/>
      <dgm:t>
        <a:bodyPr/>
        <a:lstStyle/>
        <a:p>
          <a:endParaRPr lang="en-US"/>
        </a:p>
      </dgm:t>
    </dgm:pt>
    <dgm:pt modelId="{3C3E7362-7822-48EA-9694-D5C86DF376DA}" type="sibTrans" cxnId="{8AD94E4F-BF1D-435A-803E-58FBF6A6CB55}">
      <dgm:prSet/>
      <dgm:spPr/>
      <dgm:t>
        <a:bodyPr/>
        <a:lstStyle/>
        <a:p>
          <a:endParaRPr lang="en-US"/>
        </a:p>
      </dgm:t>
    </dgm:pt>
    <dgm:pt modelId="{126C9A76-2DEB-473F-B970-713A336FEE34}">
      <dgm:prSet phldrT="[Text]" custT="1"/>
      <dgm:spPr/>
      <dgm:t>
        <a:bodyPr/>
        <a:lstStyle/>
        <a:p>
          <a:r>
            <a:rPr lang="en-US" sz="2800" dirty="0" smtClean="0">
              <a:latin typeface="Albertus" pitchFamily="34" charset="0"/>
            </a:rPr>
            <a:t>Obstruction</a:t>
          </a:r>
          <a:endParaRPr lang="en-US" sz="2800" dirty="0">
            <a:latin typeface="Albertus" pitchFamily="34" charset="0"/>
          </a:endParaRPr>
        </a:p>
      </dgm:t>
    </dgm:pt>
    <dgm:pt modelId="{8614BD17-ED5D-49D3-B81F-0D48C56D1F2F}" type="parTrans" cxnId="{24646786-CA14-4BF7-A515-85798DF22252}">
      <dgm:prSet/>
      <dgm:spPr/>
      <dgm:t>
        <a:bodyPr/>
        <a:lstStyle/>
        <a:p>
          <a:endParaRPr lang="en-US"/>
        </a:p>
      </dgm:t>
    </dgm:pt>
    <dgm:pt modelId="{F007FBD7-AFBE-4F75-8A8D-4950D159EF06}" type="sibTrans" cxnId="{24646786-CA14-4BF7-A515-85798DF22252}">
      <dgm:prSet/>
      <dgm:spPr/>
      <dgm:t>
        <a:bodyPr/>
        <a:lstStyle/>
        <a:p>
          <a:endParaRPr lang="en-US"/>
        </a:p>
      </dgm:t>
    </dgm:pt>
    <dgm:pt modelId="{FCB2BDDA-DD17-4A8B-AAF4-0F768696EF00}">
      <dgm:prSet/>
      <dgm:spPr/>
      <dgm:t>
        <a:bodyPr/>
        <a:lstStyle/>
        <a:p>
          <a:r>
            <a:rPr lang="en-US" dirty="0" smtClean="0">
              <a:latin typeface="Albertus" pitchFamily="34" charset="0"/>
            </a:rPr>
            <a:t>Clubbing of fingers.</a:t>
          </a:r>
          <a:endParaRPr lang="en-US" dirty="0">
            <a:latin typeface="Albertus" pitchFamily="34" charset="0"/>
          </a:endParaRPr>
        </a:p>
      </dgm:t>
    </dgm:pt>
    <dgm:pt modelId="{FA027CE0-ABCD-4235-8603-E21AFD96B1CC}" type="parTrans" cxnId="{00D2AB51-9C4A-487A-BABE-EE60839C5986}">
      <dgm:prSet/>
      <dgm:spPr/>
      <dgm:t>
        <a:bodyPr/>
        <a:lstStyle/>
        <a:p>
          <a:endParaRPr lang="en-US"/>
        </a:p>
      </dgm:t>
    </dgm:pt>
    <dgm:pt modelId="{5EC1852B-5BFA-401D-816C-F3FAE21A19B6}" type="sibTrans" cxnId="{00D2AB51-9C4A-487A-BABE-EE60839C5986}">
      <dgm:prSet/>
      <dgm:spPr/>
      <dgm:t>
        <a:bodyPr/>
        <a:lstStyle/>
        <a:p>
          <a:endParaRPr lang="en-US"/>
        </a:p>
      </dgm:t>
    </dgm:pt>
    <dgm:pt modelId="{C8136C0C-A5F3-4DD2-A546-05C037661495}">
      <dgm:prSet custT="1"/>
      <dgm:spPr/>
      <dgm:t>
        <a:bodyPr/>
        <a:lstStyle/>
        <a:p>
          <a:r>
            <a:rPr lang="en-US" sz="2400" dirty="0" smtClean="0">
              <a:latin typeface="Albertus" pitchFamily="34" charset="0"/>
            </a:rPr>
            <a:t>Lung Abscess</a:t>
          </a:r>
          <a:endParaRPr lang="en-US" sz="2400" dirty="0">
            <a:latin typeface="Albertus" pitchFamily="34" charset="0"/>
          </a:endParaRPr>
        </a:p>
      </dgm:t>
    </dgm:pt>
    <dgm:pt modelId="{A15900B8-9246-4257-9800-99F41DC632FA}" type="parTrans" cxnId="{A94DBB86-CAE7-48D3-A3F8-1F628BBAB2EF}">
      <dgm:prSet/>
      <dgm:spPr/>
      <dgm:t>
        <a:bodyPr/>
        <a:lstStyle/>
        <a:p>
          <a:endParaRPr lang="en-US"/>
        </a:p>
      </dgm:t>
    </dgm:pt>
    <dgm:pt modelId="{BDBC1A96-8136-4F21-ADF6-F5FC2AAC9C78}" type="sibTrans" cxnId="{A94DBB86-CAE7-48D3-A3F8-1F628BBAB2EF}">
      <dgm:prSet/>
      <dgm:spPr/>
      <dgm:t>
        <a:bodyPr/>
        <a:lstStyle/>
        <a:p>
          <a:endParaRPr lang="en-US"/>
        </a:p>
      </dgm:t>
    </dgm:pt>
    <dgm:pt modelId="{75E2FDFD-A5DB-49FA-B9A9-33A251FFC683}">
      <dgm:prSet phldrT="[Text]" custT="1"/>
      <dgm:spPr/>
      <dgm:t>
        <a:bodyPr/>
        <a:lstStyle/>
        <a:p>
          <a:r>
            <a:rPr lang="en-US" sz="2400" dirty="0" smtClean="0">
              <a:latin typeface="Albertus" pitchFamily="34" charset="0"/>
            </a:rPr>
            <a:t>If sever, obstructive pulmonary function</a:t>
          </a:r>
        </a:p>
      </dgm:t>
    </dgm:pt>
    <dgm:pt modelId="{F858C41D-902A-4CA9-AA79-D6B15018731C}" type="parTrans" cxnId="{7496C738-8393-4B11-AB26-07EB9CEC842A}">
      <dgm:prSet/>
      <dgm:spPr/>
      <dgm:t>
        <a:bodyPr/>
        <a:lstStyle/>
        <a:p>
          <a:endParaRPr lang="en-US"/>
        </a:p>
      </dgm:t>
    </dgm:pt>
    <dgm:pt modelId="{AE6A3521-98C6-4FE2-989D-ADDC16187F1B}" type="sibTrans" cxnId="{7496C738-8393-4B11-AB26-07EB9CEC842A}">
      <dgm:prSet/>
      <dgm:spPr/>
      <dgm:t>
        <a:bodyPr/>
        <a:lstStyle/>
        <a:p>
          <a:endParaRPr lang="en-US"/>
        </a:p>
      </dgm:t>
    </dgm:pt>
    <dgm:pt modelId="{62A49AC4-5A01-4341-9AEB-D8B2EB4D9F4D}" type="pres">
      <dgm:prSet presAssocID="{28B05535-D2C6-4152-90EF-D8228A8AA396}" presName="Name0" presStyleCnt="0">
        <dgm:presLayoutVars>
          <dgm:dir/>
          <dgm:animLvl val="lvl"/>
          <dgm:resizeHandles val="exact"/>
        </dgm:presLayoutVars>
      </dgm:prSet>
      <dgm:spPr/>
      <dgm:t>
        <a:bodyPr/>
        <a:lstStyle/>
        <a:p>
          <a:endParaRPr lang="en-US"/>
        </a:p>
      </dgm:t>
    </dgm:pt>
    <dgm:pt modelId="{6D8AEFDE-1767-4FFD-95A7-3666D3076767}" type="pres">
      <dgm:prSet presAssocID="{F050BF43-8A47-4178-BFB3-660A573F3830}" presName="linNode" presStyleCnt="0"/>
      <dgm:spPr/>
    </dgm:pt>
    <dgm:pt modelId="{2B7EDEB7-E40E-4ED2-9A01-C0DFAD9F2683}" type="pres">
      <dgm:prSet presAssocID="{F050BF43-8A47-4178-BFB3-660A573F3830}" presName="parentText" presStyleLbl="node1" presStyleIdx="0" presStyleCnt="3" custScaleX="75926" custLinFactNeighborY="-151">
        <dgm:presLayoutVars>
          <dgm:chMax val="1"/>
          <dgm:bulletEnabled val="1"/>
        </dgm:presLayoutVars>
      </dgm:prSet>
      <dgm:spPr/>
      <dgm:t>
        <a:bodyPr/>
        <a:lstStyle/>
        <a:p>
          <a:endParaRPr lang="en-US"/>
        </a:p>
      </dgm:t>
    </dgm:pt>
    <dgm:pt modelId="{937E2F15-1914-4AF7-A5D4-70DF96DDC086}" type="pres">
      <dgm:prSet presAssocID="{F050BF43-8A47-4178-BFB3-660A573F3830}" presName="descendantText" presStyleLbl="alignAccFollowNode1" presStyleIdx="0" presStyleCnt="3" custScaleX="125887">
        <dgm:presLayoutVars>
          <dgm:bulletEnabled val="1"/>
        </dgm:presLayoutVars>
      </dgm:prSet>
      <dgm:spPr/>
      <dgm:t>
        <a:bodyPr/>
        <a:lstStyle/>
        <a:p>
          <a:endParaRPr lang="en-US"/>
        </a:p>
      </dgm:t>
    </dgm:pt>
    <dgm:pt modelId="{B1AFD3B1-1284-4238-8DEA-265D22EDE1F4}" type="pres">
      <dgm:prSet presAssocID="{82593CEF-0ACB-4349-8BA7-013A6F3565A3}" presName="sp" presStyleCnt="0"/>
      <dgm:spPr/>
    </dgm:pt>
    <dgm:pt modelId="{6C9A0D76-51CE-41BD-AD4D-BFDF649BECB0}" type="pres">
      <dgm:prSet presAssocID="{4D97FA0B-B34D-46CA-8E13-BDF42ECE15F6}" presName="linNode" presStyleCnt="0"/>
      <dgm:spPr/>
    </dgm:pt>
    <dgm:pt modelId="{7645726F-8267-4A5F-B445-B4F49ED84212}" type="pres">
      <dgm:prSet presAssocID="{4D97FA0B-B34D-46CA-8E13-BDF42ECE15F6}" presName="parentText" presStyleLbl="node1" presStyleIdx="1" presStyleCnt="3" custScaleX="71296">
        <dgm:presLayoutVars>
          <dgm:chMax val="1"/>
          <dgm:bulletEnabled val="1"/>
        </dgm:presLayoutVars>
      </dgm:prSet>
      <dgm:spPr/>
      <dgm:t>
        <a:bodyPr/>
        <a:lstStyle/>
        <a:p>
          <a:endParaRPr lang="en-US"/>
        </a:p>
      </dgm:t>
    </dgm:pt>
    <dgm:pt modelId="{DBD0D341-AEFA-4C19-8329-26113570050C}" type="pres">
      <dgm:prSet presAssocID="{4D97FA0B-B34D-46CA-8E13-BDF42ECE15F6}" presName="descendantText" presStyleLbl="alignAccFollowNode1" presStyleIdx="1" presStyleCnt="3" custScaleX="118281">
        <dgm:presLayoutVars>
          <dgm:bulletEnabled val="1"/>
        </dgm:presLayoutVars>
      </dgm:prSet>
      <dgm:spPr/>
      <dgm:t>
        <a:bodyPr/>
        <a:lstStyle/>
        <a:p>
          <a:endParaRPr lang="en-US"/>
        </a:p>
      </dgm:t>
    </dgm:pt>
    <dgm:pt modelId="{4B8344F3-483A-4CF3-B03C-7D4164C73184}" type="pres">
      <dgm:prSet presAssocID="{AD2FF4F8-4E5C-4FF2-919B-19E36BF50141}" presName="sp" presStyleCnt="0"/>
      <dgm:spPr/>
    </dgm:pt>
    <dgm:pt modelId="{3911DBE8-3EF2-43C8-9A09-0E52514E06E8}" type="pres">
      <dgm:prSet presAssocID="{FC61C7C2-7098-4DED-84B2-9A8B68D9892B}" presName="linNode" presStyleCnt="0"/>
      <dgm:spPr/>
    </dgm:pt>
    <dgm:pt modelId="{ED1E6EE3-0F67-4FD1-9CC5-72FC0C805351}" type="pres">
      <dgm:prSet presAssocID="{FC61C7C2-7098-4DED-84B2-9A8B68D9892B}" presName="parentText" presStyleLbl="node1" presStyleIdx="2" presStyleCnt="3" custScaleX="75926">
        <dgm:presLayoutVars>
          <dgm:chMax val="1"/>
          <dgm:bulletEnabled val="1"/>
        </dgm:presLayoutVars>
      </dgm:prSet>
      <dgm:spPr/>
      <dgm:t>
        <a:bodyPr/>
        <a:lstStyle/>
        <a:p>
          <a:endParaRPr lang="en-US"/>
        </a:p>
      </dgm:t>
    </dgm:pt>
    <dgm:pt modelId="{09FE4226-F198-4E79-8242-B747F51D57B7}" type="pres">
      <dgm:prSet presAssocID="{FC61C7C2-7098-4DED-84B2-9A8B68D9892B}" presName="descendantText" presStyleLbl="alignAccFollowNode1" presStyleIdx="2" presStyleCnt="3" custScaleX="121561" custScaleY="114193" custLinFactNeighborY="-5704">
        <dgm:presLayoutVars>
          <dgm:bulletEnabled val="1"/>
        </dgm:presLayoutVars>
      </dgm:prSet>
      <dgm:spPr/>
      <dgm:t>
        <a:bodyPr/>
        <a:lstStyle/>
        <a:p>
          <a:endParaRPr lang="en-US"/>
        </a:p>
      </dgm:t>
    </dgm:pt>
  </dgm:ptLst>
  <dgm:cxnLst>
    <dgm:cxn modelId="{7496C738-8393-4B11-AB26-07EB9CEC842A}" srcId="{FC61C7C2-7098-4DED-84B2-9A8B68D9892B}" destId="{75E2FDFD-A5DB-49FA-B9A9-33A251FFC683}" srcOrd="0" destOrd="0" parTransId="{F858C41D-902A-4CA9-AA79-D6B15018731C}" sibTransId="{AE6A3521-98C6-4FE2-989D-ADDC16187F1B}"/>
    <dgm:cxn modelId="{E8D413C5-297F-4460-A60D-A90A5C087264}" type="presOf" srcId="{546BDA9F-62FE-47E8-BAA1-D0F0BA6B347D}" destId="{09FE4226-F198-4E79-8242-B747F51D57B7}" srcOrd="0" destOrd="2" presId="urn:microsoft.com/office/officeart/2005/8/layout/vList5"/>
    <dgm:cxn modelId="{8AD94E4F-BF1D-435A-803E-58FBF6A6CB55}" srcId="{FC61C7C2-7098-4DED-84B2-9A8B68D9892B}" destId="{546BDA9F-62FE-47E8-BAA1-D0F0BA6B347D}" srcOrd="2" destOrd="0" parTransId="{826116CC-010A-4CC4-B6F9-6BF64C60BA43}" sibTransId="{3C3E7362-7822-48EA-9694-D5C86DF376DA}"/>
    <dgm:cxn modelId="{BF464DFA-E36A-474F-871E-8B80AD564EE2}" srcId="{28B05535-D2C6-4152-90EF-D8228A8AA396}" destId="{4D97FA0B-B34D-46CA-8E13-BDF42ECE15F6}" srcOrd="1" destOrd="0" parTransId="{5FDB8762-D618-4F26-987B-FB973B1314B9}" sibTransId="{AD2FF4F8-4E5C-4FF2-919B-19E36BF50141}"/>
    <dgm:cxn modelId="{470DA2B5-F15C-4FA8-AD99-4F8D8A5DF6F2}" type="presOf" srcId="{FCB2BDDA-DD17-4A8B-AAF4-0F768696EF00}" destId="{DBD0D341-AEFA-4C19-8329-26113570050C}" srcOrd="0" destOrd="1" presId="urn:microsoft.com/office/officeart/2005/8/layout/vList5"/>
    <dgm:cxn modelId="{24646786-CA14-4BF7-A515-85798DF22252}" srcId="{F050BF43-8A47-4178-BFB3-660A573F3830}" destId="{126C9A76-2DEB-473F-B970-713A336FEE34}" srcOrd="1" destOrd="0" parTransId="{8614BD17-ED5D-49D3-B81F-0D48C56D1F2F}" sibTransId="{F007FBD7-AFBE-4F75-8A8D-4950D159EF06}"/>
    <dgm:cxn modelId="{D914C0A7-0070-48FC-A71D-07C40617E4DD}" type="presOf" srcId="{FD921779-2727-4A0B-8DD4-E18624F4B5C3}" destId="{937E2F15-1914-4AF7-A5D4-70DF96DDC086}" srcOrd="0" destOrd="2" presId="urn:microsoft.com/office/officeart/2005/8/layout/vList5"/>
    <dgm:cxn modelId="{B1A80D39-B79A-47F5-9BE8-C643897CB784}" type="presOf" srcId="{4D97FA0B-B34D-46CA-8E13-BDF42ECE15F6}" destId="{7645726F-8267-4A5F-B445-B4F49ED84212}" srcOrd="0" destOrd="0" presId="urn:microsoft.com/office/officeart/2005/8/layout/vList5"/>
    <dgm:cxn modelId="{E9ABFD1D-53F1-4781-9470-C0E93D33CB39}" type="presOf" srcId="{F050BF43-8A47-4178-BFB3-660A573F3830}" destId="{2B7EDEB7-E40E-4ED2-9A01-C0DFAD9F2683}" srcOrd="0" destOrd="0" presId="urn:microsoft.com/office/officeart/2005/8/layout/vList5"/>
    <dgm:cxn modelId="{A22696F6-7A2D-484C-B349-80F69FD942FA}" type="presOf" srcId="{C8136C0C-A5F3-4DD2-A546-05C037661495}" destId="{09FE4226-F198-4E79-8242-B747F51D57B7}" srcOrd="0" destOrd="1" presId="urn:microsoft.com/office/officeart/2005/8/layout/vList5"/>
    <dgm:cxn modelId="{087BAAA0-62B6-41F6-80A6-5FD7C0FBD2DA}" type="presOf" srcId="{2688C572-73B7-4C68-8A7D-62FD041E3DAB}" destId="{DBD0D341-AEFA-4C19-8329-26113570050C}" srcOrd="0" destOrd="0" presId="urn:microsoft.com/office/officeart/2005/8/layout/vList5"/>
    <dgm:cxn modelId="{F98C1B5E-287A-4BB1-A6AD-DCAC8DDDBDE7}" srcId="{4D97FA0B-B34D-46CA-8E13-BDF42ECE15F6}" destId="{2688C572-73B7-4C68-8A7D-62FD041E3DAB}" srcOrd="0" destOrd="0" parTransId="{207A407C-FF5D-45F4-A0E6-9A590AE90348}" sibTransId="{944A928F-F66E-49A2-A2AB-54CF51A19353}"/>
    <dgm:cxn modelId="{079BFA1F-E654-476D-AF4B-D6A0C6EF39C1}" type="presOf" srcId="{126C9A76-2DEB-473F-B970-713A336FEE34}" destId="{937E2F15-1914-4AF7-A5D4-70DF96DDC086}" srcOrd="0" destOrd="1" presId="urn:microsoft.com/office/officeart/2005/8/layout/vList5"/>
    <dgm:cxn modelId="{7E57E2F8-71CC-4C80-99D6-1414D2E80940}" type="presOf" srcId="{75E2FDFD-A5DB-49FA-B9A9-33A251FFC683}" destId="{09FE4226-F198-4E79-8242-B747F51D57B7}" srcOrd="0" destOrd="0" presId="urn:microsoft.com/office/officeart/2005/8/layout/vList5"/>
    <dgm:cxn modelId="{F6B00DD3-EE9F-4D88-83C9-8167DBD1EA3C}" type="presOf" srcId="{065E2F7A-A24D-4B4F-9568-F029187826DE}" destId="{937E2F15-1914-4AF7-A5D4-70DF96DDC086}" srcOrd="0" destOrd="0" presId="urn:microsoft.com/office/officeart/2005/8/layout/vList5"/>
    <dgm:cxn modelId="{06C520F4-0825-4CA0-8C16-1BBB3907B45C}" type="presOf" srcId="{FC61C7C2-7098-4DED-84B2-9A8B68D9892B}" destId="{ED1E6EE3-0F67-4FD1-9CC5-72FC0C805351}" srcOrd="0" destOrd="0" presId="urn:microsoft.com/office/officeart/2005/8/layout/vList5"/>
    <dgm:cxn modelId="{A94DBB86-CAE7-48D3-A3F8-1F628BBAB2EF}" srcId="{FC61C7C2-7098-4DED-84B2-9A8B68D9892B}" destId="{C8136C0C-A5F3-4DD2-A546-05C037661495}" srcOrd="1" destOrd="0" parTransId="{A15900B8-9246-4257-9800-99F41DC632FA}" sibTransId="{BDBC1A96-8136-4F21-ADF6-F5FC2AAC9C78}"/>
    <dgm:cxn modelId="{2AFA5F61-2E1E-467C-A565-057A0873F000}" type="presOf" srcId="{28B05535-D2C6-4152-90EF-D8228A8AA396}" destId="{62A49AC4-5A01-4341-9AEB-D8B2EB4D9F4D}" srcOrd="0" destOrd="0" presId="urn:microsoft.com/office/officeart/2005/8/layout/vList5"/>
    <dgm:cxn modelId="{0249F2CC-67F0-46A4-9B70-E3D45D9D997C}" srcId="{F050BF43-8A47-4178-BFB3-660A573F3830}" destId="{065E2F7A-A24D-4B4F-9568-F029187826DE}" srcOrd="0" destOrd="0" parTransId="{1E8E965B-DD6A-45D3-B692-1B7484EC8AAB}" sibTransId="{F13D2A9E-00A3-4768-9E06-2C46FCCDBAC1}"/>
    <dgm:cxn modelId="{CACC563C-ADFB-442E-9C6E-FC877B3255A6}" srcId="{28B05535-D2C6-4152-90EF-D8228A8AA396}" destId="{F050BF43-8A47-4178-BFB3-660A573F3830}" srcOrd="0" destOrd="0" parTransId="{7A1A6CA2-88FC-4398-9807-D1AE1257B213}" sibTransId="{82593CEF-0ACB-4349-8BA7-013A6F3565A3}"/>
    <dgm:cxn modelId="{00D2AB51-9C4A-487A-BABE-EE60839C5986}" srcId="{4D97FA0B-B34D-46CA-8E13-BDF42ECE15F6}" destId="{FCB2BDDA-DD17-4A8B-AAF4-0F768696EF00}" srcOrd="1" destOrd="0" parTransId="{FA027CE0-ABCD-4235-8603-E21AFD96B1CC}" sibTransId="{5EC1852B-5BFA-401D-816C-F3FAE21A19B6}"/>
    <dgm:cxn modelId="{45B8E0BD-58AF-4C0C-A181-BDC983B78996}" srcId="{28B05535-D2C6-4152-90EF-D8228A8AA396}" destId="{FC61C7C2-7098-4DED-84B2-9A8B68D9892B}" srcOrd="2" destOrd="0" parTransId="{BD898351-C830-4F04-AAEF-E5656CC165AF}" sibTransId="{37766EA0-E96C-4752-9427-7A407F50C99B}"/>
    <dgm:cxn modelId="{A090D041-7DDB-44BD-8E50-C4466306A775}" srcId="{F050BF43-8A47-4178-BFB3-660A573F3830}" destId="{FD921779-2727-4A0B-8DD4-E18624F4B5C3}" srcOrd="2" destOrd="0" parTransId="{EA61E45C-C700-46C4-9F9C-2BD796CD9931}" sibTransId="{140E8E87-1B09-48D1-ACEA-C97C25D62FF5}"/>
    <dgm:cxn modelId="{438DA64B-2EC3-4897-B221-B2CD95013224}" type="presParOf" srcId="{62A49AC4-5A01-4341-9AEB-D8B2EB4D9F4D}" destId="{6D8AEFDE-1767-4FFD-95A7-3666D3076767}" srcOrd="0" destOrd="0" presId="urn:microsoft.com/office/officeart/2005/8/layout/vList5"/>
    <dgm:cxn modelId="{0FFC9017-5A2B-4A86-AE50-CDD51B8FB679}" type="presParOf" srcId="{6D8AEFDE-1767-4FFD-95A7-3666D3076767}" destId="{2B7EDEB7-E40E-4ED2-9A01-C0DFAD9F2683}" srcOrd="0" destOrd="0" presId="urn:microsoft.com/office/officeart/2005/8/layout/vList5"/>
    <dgm:cxn modelId="{BDFD8B7A-E482-4754-8CB0-2B796EF75AE3}" type="presParOf" srcId="{6D8AEFDE-1767-4FFD-95A7-3666D3076767}" destId="{937E2F15-1914-4AF7-A5D4-70DF96DDC086}" srcOrd="1" destOrd="0" presId="urn:microsoft.com/office/officeart/2005/8/layout/vList5"/>
    <dgm:cxn modelId="{D30D4D9D-7173-4EC9-885D-694F734674CF}" type="presParOf" srcId="{62A49AC4-5A01-4341-9AEB-D8B2EB4D9F4D}" destId="{B1AFD3B1-1284-4238-8DEA-265D22EDE1F4}" srcOrd="1" destOrd="0" presId="urn:microsoft.com/office/officeart/2005/8/layout/vList5"/>
    <dgm:cxn modelId="{F926EDB6-D4B8-42E6-95D8-0AA0532FE5FD}" type="presParOf" srcId="{62A49AC4-5A01-4341-9AEB-D8B2EB4D9F4D}" destId="{6C9A0D76-51CE-41BD-AD4D-BFDF649BECB0}" srcOrd="2" destOrd="0" presId="urn:microsoft.com/office/officeart/2005/8/layout/vList5"/>
    <dgm:cxn modelId="{C57A3E97-C35E-402D-95FB-99DE4AF3B647}" type="presParOf" srcId="{6C9A0D76-51CE-41BD-AD4D-BFDF649BECB0}" destId="{7645726F-8267-4A5F-B445-B4F49ED84212}" srcOrd="0" destOrd="0" presId="urn:microsoft.com/office/officeart/2005/8/layout/vList5"/>
    <dgm:cxn modelId="{481C0BA0-BA35-41FB-B38D-36F5B109B4F8}" type="presParOf" srcId="{6C9A0D76-51CE-41BD-AD4D-BFDF649BECB0}" destId="{DBD0D341-AEFA-4C19-8329-26113570050C}" srcOrd="1" destOrd="0" presId="urn:microsoft.com/office/officeart/2005/8/layout/vList5"/>
    <dgm:cxn modelId="{088E08FB-18C5-45C8-9AE8-E55AD29D0242}" type="presParOf" srcId="{62A49AC4-5A01-4341-9AEB-D8B2EB4D9F4D}" destId="{4B8344F3-483A-4CF3-B03C-7D4164C73184}" srcOrd="3" destOrd="0" presId="urn:microsoft.com/office/officeart/2005/8/layout/vList5"/>
    <dgm:cxn modelId="{2F68C20F-8297-44FA-8649-E061D56671DD}" type="presParOf" srcId="{62A49AC4-5A01-4341-9AEB-D8B2EB4D9F4D}" destId="{3911DBE8-3EF2-43C8-9A09-0E52514E06E8}" srcOrd="4" destOrd="0" presId="urn:microsoft.com/office/officeart/2005/8/layout/vList5"/>
    <dgm:cxn modelId="{D53F4625-391B-43A1-A405-AFBEBC8B33C1}" type="presParOf" srcId="{3911DBE8-3EF2-43C8-9A09-0E52514E06E8}" destId="{ED1E6EE3-0F67-4FD1-9CC5-72FC0C805351}" srcOrd="0" destOrd="0" presId="urn:microsoft.com/office/officeart/2005/8/layout/vList5"/>
    <dgm:cxn modelId="{94C53964-CFCF-4E84-8939-BFA2161717B5}" type="presParOf" srcId="{3911DBE8-3EF2-43C8-9A09-0E52514E06E8}" destId="{09FE4226-F198-4E79-8242-B747F51D57B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ED0D9-4DCB-443C-94F7-71D452AAF9BC}"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US"/>
        </a:p>
      </dgm:t>
    </dgm:pt>
    <dgm:pt modelId="{3ACCEA21-112E-4392-ACB1-28920A675618}">
      <dgm:prSet custT="1"/>
      <dgm:spPr/>
      <dgm:t>
        <a:bodyPr/>
        <a:lstStyle/>
        <a:p>
          <a:pPr rtl="0"/>
          <a:r>
            <a:rPr lang="en-US" sz="1600" dirty="0" smtClean="0"/>
            <a:t>. Definition: a disease state characterized by airflow limitations that are not fully reversible. The airflow limitation is usually both progressive and associated with an abnormal inflammatory response of the lungs to noxious particles or gases.</a:t>
          </a:r>
          <a:endParaRPr lang="en-US" sz="1600" dirty="0"/>
        </a:p>
      </dgm:t>
    </dgm:pt>
    <dgm:pt modelId="{D61E6C28-01CD-45D6-891F-BEA9CB95DC75}" type="parTrans" cxnId="{994E99E6-8AA0-4522-A5F8-4FCAF3282D75}">
      <dgm:prSet/>
      <dgm:spPr/>
      <dgm:t>
        <a:bodyPr/>
        <a:lstStyle/>
        <a:p>
          <a:endParaRPr lang="en-US"/>
        </a:p>
      </dgm:t>
    </dgm:pt>
    <dgm:pt modelId="{DACE8BF6-E7E9-48EF-A17E-DF39D9B7E36A}" type="sibTrans" cxnId="{994E99E6-8AA0-4522-A5F8-4FCAF3282D75}">
      <dgm:prSet/>
      <dgm:spPr/>
      <dgm:t>
        <a:bodyPr/>
        <a:lstStyle/>
        <a:p>
          <a:endParaRPr lang="en-US"/>
        </a:p>
      </dgm:t>
    </dgm:pt>
    <dgm:pt modelId="{A1DA2F17-0647-4CE4-B022-AE675741A3BD}">
      <dgm:prSet custT="1"/>
      <dgm:spPr/>
      <dgm:t>
        <a:bodyPr/>
        <a:lstStyle/>
        <a:p>
          <a:pPr rtl="0"/>
          <a:r>
            <a:rPr lang="en-US" sz="1600" dirty="0" smtClean="0"/>
            <a:t>. Cigarette smoking remains the most important cause of COPD. Other risks are recurrent chest viral infections in childhood, </a:t>
          </a:r>
          <a:r>
            <a:rPr lang="en-US" sz="1600" dirty="0" err="1" smtClean="0"/>
            <a:t>atopy</a:t>
          </a:r>
          <a:r>
            <a:rPr lang="en-US" sz="1600" dirty="0" smtClean="0"/>
            <a:t>, asthma, and occupational exposure to dusts (especially mining).</a:t>
          </a:r>
          <a:endParaRPr lang="en-US" sz="1600" dirty="0"/>
        </a:p>
      </dgm:t>
    </dgm:pt>
    <dgm:pt modelId="{C5742D20-2F39-4E07-AB78-789415083134}" type="parTrans" cxnId="{31985AA9-205F-40A5-8B6A-019BC6A1269D}">
      <dgm:prSet/>
      <dgm:spPr/>
      <dgm:t>
        <a:bodyPr/>
        <a:lstStyle/>
        <a:p>
          <a:endParaRPr lang="en-US"/>
        </a:p>
      </dgm:t>
    </dgm:pt>
    <dgm:pt modelId="{1625C7D3-A59D-45BD-8D3C-ABE76949CAD7}" type="sibTrans" cxnId="{31985AA9-205F-40A5-8B6A-019BC6A1269D}">
      <dgm:prSet/>
      <dgm:spPr/>
      <dgm:t>
        <a:bodyPr/>
        <a:lstStyle/>
        <a:p>
          <a:endParaRPr lang="en-US"/>
        </a:p>
      </dgm:t>
    </dgm:pt>
    <dgm:pt modelId="{8217AFA1-737B-4AE6-9741-DD0B19A3E5C8}">
      <dgm:prSet custT="1"/>
      <dgm:spPr/>
      <dgm:t>
        <a:bodyPr/>
        <a:lstStyle/>
        <a:p>
          <a:pPr rtl="0"/>
          <a:r>
            <a:rPr lang="en-US" sz="1600" dirty="0" smtClean="0"/>
            <a:t>. Respiratory </a:t>
          </a:r>
          <a:r>
            <a:rPr lang="en-US" sz="1600" dirty="0" err="1" smtClean="0"/>
            <a:t>bronchiolitis</a:t>
          </a:r>
          <a:r>
            <a:rPr lang="en-US" sz="1600" dirty="0" smtClean="0"/>
            <a:t> is one of the earliest lesions seen in smokers.</a:t>
          </a:r>
          <a:endParaRPr lang="en-US" sz="1600" dirty="0"/>
        </a:p>
      </dgm:t>
    </dgm:pt>
    <dgm:pt modelId="{E37657F5-7F0C-4C2A-9FC5-5EE5C73F33D0}" type="parTrans" cxnId="{EE8BC345-AFEF-4DA1-9049-BD4384DF3E0A}">
      <dgm:prSet/>
      <dgm:spPr/>
      <dgm:t>
        <a:bodyPr/>
        <a:lstStyle/>
        <a:p>
          <a:endParaRPr lang="en-US"/>
        </a:p>
      </dgm:t>
    </dgm:pt>
    <dgm:pt modelId="{D8E1B379-C3BE-4436-9C9A-FFD17BF08B13}" type="sibTrans" cxnId="{EE8BC345-AFEF-4DA1-9049-BD4384DF3E0A}">
      <dgm:prSet/>
      <dgm:spPr/>
      <dgm:t>
        <a:bodyPr/>
        <a:lstStyle/>
        <a:p>
          <a:endParaRPr lang="en-US"/>
        </a:p>
      </dgm:t>
    </dgm:pt>
    <dgm:pt modelId="{E253EA0A-8C83-4633-A60D-8EF32C287730}">
      <dgm:prSet custT="1"/>
      <dgm:spPr/>
      <dgm:t>
        <a:bodyPr/>
        <a:lstStyle/>
        <a:p>
          <a:pPr rtl="0"/>
          <a:r>
            <a:rPr lang="en-US" sz="1600" dirty="0" smtClean="0"/>
            <a:t>. Chronic </a:t>
          </a:r>
          <a:r>
            <a:rPr lang="en-US" sz="1600" dirty="0" err="1" smtClean="0"/>
            <a:t>bronchitic</a:t>
          </a:r>
          <a:r>
            <a:rPr lang="en-US" sz="1600" dirty="0" smtClean="0"/>
            <a:t> airways show mucous </a:t>
          </a:r>
          <a:r>
            <a:rPr lang="en-US" sz="1600" dirty="0" err="1" smtClean="0"/>
            <a:t>hypersecretion</a:t>
          </a:r>
          <a:r>
            <a:rPr lang="en-US" sz="1600" dirty="0" smtClean="0"/>
            <a:t> with mucous gland hyperplasia.</a:t>
          </a:r>
          <a:endParaRPr lang="en-US" sz="1600" dirty="0"/>
        </a:p>
      </dgm:t>
    </dgm:pt>
    <dgm:pt modelId="{C2B6B7A8-1C49-4A64-981C-1CD24DEF4479}" type="parTrans" cxnId="{597E2FF7-9905-4B15-9274-DED4244B38E6}">
      <dgm:prSet/>
      <dgm:spPr/>
      <dgm:t>
        <a:bodyPr/>
        <a:lstStyle/>
        <a:p>
          <a:endParaRPr lang="en-US"/>
        </a:p>
      </dgm:t>
    </dgm:pt>
    <dgm:pt modelId="{C9BAA831-BD3C-4507-B549-43093227525E}" type="sibTrans" cxnId="{597E2FF7-9905-4B15-9274-DED4244B38E6}">
      <dgm:prSet/>
      <dgm:spPr/>
      <dgm:t>
        <a:bodyPr/>
        <a:lstStyle/>
        <a:p>
          <a:endParaRPr lang="en-US"/>
        </a:p>
      </dgm:t>
    </dgm:pt>
    <dgm:pt modelId="{E3A2E08E-5224-4B70-B782-8094056710E5}">
      <dgm:prSet custT="1"/>
      <dgm:spPr/>
      <dgm:t>
        <a:bodyPr/>
        <a:lstStyle/>
        <a:p>
          <a:pPr rtl="0"/>
          <a:r>
            <a:rPr lang="en-US" sz="1600" dirty="0" smtClean="0"/>
            <a:t>. Chronic bronchitis and </a:t>
          </a:r>
          <a:r>
            <a:rPr lang="en-US" sz="1600" dirty="0" err="1" smtClean="0"/>
            <a:t>bronchiolitis</a:t>
          </a:r>
          <a:r>
            <a:rPr lang="en-US" sz="1600" dirty="0" smtClean="0"/>
            <a:t> cause airway narrowing.</a:t>
          </a:r>
          <a:endParaRPr lang="en-US" sz="1600" dirty="0"/>
        </a:p>
      </dgm:t>
    </dgm:pt>
    <dgm:pt modelId="{5C66D2CF-73A6-4E77-A171-C7BC997D1AA6}" type="parTrans" cxnId="{22378458-2A95-4866-8C14-2E3D54D5C116}">
      <dgm:prSet/>
      <dgm:spPr/>
      <dgm:t>
        <a:bodyPr/>
        <a:lstStyle/>
        <a:p>
          <a:endParaRPr lang="en-US"/>
        </a:p>
      </dgm:t>
    </dgm:pt>
    <dgm:pt modelId="{7425E0AC-8C3B-40E6-93DF-9182DBC27744}" type="sibTrans" cxnId="{22378458-2A95-4866-8C14-2E3D54D5C116}">
      <dgm:prSet/>
      <dgm:spPr/>
      <dgm:t>
        <a:bodyPr/>
        <a:lstStyle/>
        <a:p>
          <a:endParaRPr lang="en-US"/>
        </a:p>
      </dgm:t>
    </dgm:pt>
    <dgm:pt modelId="{F7E7973B-0F9B-4AE6-82A5-5E019E158C4D}">
      <dgm:prSet custT="1"/>
      <dgm:spPr/>
      <dgm:t>
        <a:bodyPr/>
        <a:lstStyle/>
        <a:p>
          <a:pPr rtl="0"/>
          <a:r>
            <a:rPr lang="en-US" sz="1600" dirty="0" smtClean="0"/>
            <a:t>. Emphysema causes loss of elastic recoil in lungs and contributes to functional airways obstruction.</a:t>
          </a:r>
          <a:endParaRPr lang="en-US" sz="1600" dirty="0"/>
        </a:p>
      </dgm:t>
    </dgm:pt>
    <dgm:pt modelId="{04BB9934-165B-417F-9C79-9E1FA5F46221}" type="parTrans" cxnId="{A5B6ED7E-9FE2-4BD5-BD92-11358C9B8686}">
      <dgm:prSet/>
      <dgm:spPr/>
      <dgm:t>
        <a:bodyPr/>
        <a:lstStyle/>
        <a:p>
          <a:endParaRPr lang="en-US"/>
        </a:p>
      </dgm:t>
    </dgm:pt>
    <dgm:pt modelId="{E2846A9D-DC83-4670-A1A2-7E70B8A8B370}" type="sibTrans" cxnId="{A5B6ED7E-9FE2-4BD5-BD92-11358C9B8686}">
      <dgm:prSet/>
      <dgm:spPr/>
      <dgm:t>
        <a:bodyPr/>
        <a:lstStyle/>
        <a:p>
          <a:endParaRPr lang="en-US"/>
        </a:p>
      </dgm:t>
    </dgm:pt>
    <dgm:pt modelId="{9000F1C8-CFC6-451E-9630-A856807190F4}">
      <dgm:prSet custT="1"/>
      <dgm:spPr/>
      <dgm:t>
        <a:bodyPr/>
        <a:lstStyle/>
        <a:p>
          <a:pPr rtl="0"/>
          <a:r>
            <a:rPr lang="en-US" sz="1600" dirty="0" smtClean="0"/>
            <a:t>. Generalized emphysema is defined as permanent dilatation of any part of the respiratory </a:t>
          </a:r>
          <a:r>
            <a:rPr lang="en-US" sz="1600" dirty="0" err="1" smtClean="0"/>
            <a:t>acinus</a:t>
          </a:r>
          <a:r>
            <a:rPr lang="en-US" sz="1600" dirty="0" smtClean="0"/>
            <a:t>, with destruction of tissue in the absence of scarring.</a:t>
          </a:r>
          <a:endParaRPr lang="en-US" sz="1600" dirty="0"/>
        </a:p>
      </dgm:t>
    </dgm:pt>
    <dgm:pt modelId="{2E1FA916-2F30-40C2-9872-6509FC4525D3}" type="parTrans" cxnId="{E4F6A940-B8F4-4AE8-81EA-6921C0819BFE}">
      <dgm:prSet/>
      <dgm:spPr/>
      <dgm:t>
        <a:bodyPr/>
        <a:lstStyle/>
        <a:p>
          <a:endParaRPr lang="en-US"/>
        </a:p>
      </dgm:t>
    </dgm:pt>
    <dgm:pt modelId="{3FD95A62-4094-48FD-8986-0864A9E037DC}" type="sibTrans" cxnId="{E4F6A940-B8F4-4AE8-81EA-6921C0819BFE}">
      <dgm:prSet/>
      <dgm:spPr/>
      <dgm:t>
        <a:bodyPr/>
        <a:lstStyle/>
        <a:p>
          <a:endParaRPr lang="en-US"/>
        </a:p>
      </dgm:t>
    </dgm:pt>
    <dgm:pt modelId="{48034A18-60F9-44C8-B54E-2B07DF4875BC}">
      <dgm:prSet custT="1"/>
      <dgm:spPr/>
      <dgm:t>
        <a:bodyPr/>
        <a:lstStyle/>
        <a:p>
          <a:pPr rtl="0"/>
          <a:r>
            <a:rPr lang="en-US" sz="1600" dirty="0" smtClean="0"/>
            <a:t>. There are two patterns of generalized emphysema: </a:t>
          </a:r>
          <a:r>
            <a:rPr lang="en-US" sz="1600" dirty="0" err="1" smtClean="0"/>
            <a:t>centrilobular</a:t>
          </a:r>
          <a:r>
            <a:rPr lang="en-US" sz="1600" dirty="0" smtClean="0"/>
            <a:t> and </a:t>
          </a:r>
          <a:r>
            <a:rPr lang="en-US" sz="1600" dirty="0" err="1" smtClean="0"/>
            <a:t>panacinar</a:t>
          </a:r>
          <a:r>
            <a:rPr lang="en-US" sz="1600" dirty="0" smtClean="0"/>
            <a:t>.</a:t>
          </a:r>
          <a:endParaRPr lang="en-US" sz="1600" dirty="0"/>
        </a:p>
      </dgm:t>
    </dgm:pt>
    <dgm:pt modelId="{4696CCA5-7939-4ECB-AD30-B80A8BB913CD}" type="parTrans" cxnId="{DBF9D12A-40AC-42FC-8F4D-E10B09976CEC}">
      <dgm:prSet/>
      <dgm:spPr/>
      <dgm:t>
        <a:bodyPr/>
        <a:lstStyle/>
        <a:p>
          <a:endParaRPr lang="en-US"/>
        </a:p>
      </dgm:t>
    </dgm:pt>
    <dgm:pt modelId="{2C5BF441-710E-4C26-98AB-5F4AFC2C6BB7}" type="sibTrans" cxnId="{DBF9D12A-40AC-42FC-8F4D-E10B09976CEC}">
      <dgm:prSet/>
      <dgm:spPr/>
      <dgm:t>
        <a:bodyPr/>
        <a:lstStyle/>
        <a:p>
          <a:endParaRPr lang="en-US"/>
        </a:p>
      </dgm:t>
    </dgm:pt>
    <dgm:pt modelId="{5AFC1EAA-58DC-4C25-A623-EC65A2BB76CC}">
      <dgm:prSet custT="1"/>
      <dgm:spPr/>
      <dgm:t>
        <a:bodyPr/>
        <a:lstStyle/>
        <a:p>
          <a:pPr rtl="0"/>
          <a:r>
            <a:rPr lang="en-US" sz="1600" dirty="0" smtClean="0"/>
            <a:t>. Many patients with COPD have a reversible component to functional airways obstruction.</a:t>
          </a:r>
          <a:endParaRPr lang="en-US" sz="1600" dirty="0"/>
        </a:p>
      </dgm:t>
    </dgm:pt>
    <dgm:pt modelId="{F19E0D1D-C563-47E4-A0B6-9660EFCAD602}" type="parTrans" cxnId="{F2FD1511-2DCF-4422-8418-F5084DB58F56}">
      <dgm:prSet/>
      <dgm:spPr/>
      <dgm:t>
        <a:bodyPr/>
        <a:lstStyle/>
        <a:p>
          <a:endParaRPr lang="en-US"/>
        </a:p>
      </dgm:t>
    </dgm:pt>
    <dgm:pt modelId="{7A195C1D-3BFA-4103-A835-79A97041FD59}" type="sibTrans" cxnId="{F2FD1511-2DCF-4422-8418-F5084DB58F56}">
      <dgm:prSet/>
      <dgm:spPr/>
      <dgm:t>
        <a:bodyPr/>
        <a:lstStyle/>
        <a:p>
          <a:endParaRPr lang="en-US"/>
        </a:p>
      </dgm:t>
    </dgm:pt>
    <dgm:pt modelId="{F3BF4D64-2EED-4F5D-932A-C81B16F12E17}">
      <dgm:prSet custT="1"/>
      <dgm:spPr/>
      <dgm:t>
        <a:bodyPr/>
        <a:lstStyle/>
        <a:p>
          <a:pPr rtl="0"/>
          <a:r>
            <a:rPr lang="en-US" sz="1600" dirty="0" smtClean="0"/>
            <a:t>. Pulmonary hypertension and right-sided heart failure are common in long-standing chronic obstructive pulmonary disease.</a:t>
          </a:r>
          <a:endParaRPr lang="en-US" sz="1600" dirty="0"/>
        </a:p>
      </dgm:t>
    </dgm:pt>
    <dgm:pt modelId="{6E522FB6-91D7-4BD7-976A-925208DF2DBA}" type="parTrans" cxnId="{0B3DD85B-994B-4EED-9543-863A3049D572}">
      <dgm:prSet/>
      <dgm:spPr/>
      <dgm:t>
        <a:bodyPr/>
        <a:lstStyle/>
        <a:p>
          <a:endParaRPr lang="en-US"/>
        </a:p>
      </dgm:t>
    </dgm:pt>
    <dgm:pt modelId="{6FC0EDFA-5D40-4AB1-B853-F69973B154D8}" type="sibTrans" cxnId="{0B3DD85B-994B-4EED-9543-863A3049D572}">
      <dgm:prSet/>
      <dgm:spPr/>
      <dgm:t>
        <a:bodyPr/>
        <a:lstStyle/>
        <a:p>
          <a:endParaRPr lang="en-US"/>
        </a:p>
      </dgm:t>
    </dgm:pt>
    <dgm:pt modelId="{2E922A6E-81CF-45ED-BC33-3E89E5F3E720}">
      <dgm:prSet custT="1"/>
      <dgm:spPr/>
      <dgm:t>
        <a:bodyPr/>
        <a:lstStyle/>
        <a:p>
          <a:pPr rtl="0"/>
          <a:r>
            <a:rPr lang="en-US" sz="1600" dirty="0" smtClean="0"/>
            <a:t>. Acute deterioration in COPD is usually caused by viral or bacterial infection.</a:t>
          </a:r>
          <a:endParaRPr lang="en-US" sz="1600" dirty="0"/>
        </a:p>
      </dgm:t>
    </dgm:pt>
    <dgm:pt modelId="{10B7AE26-6579-4DD9-8678-3C444A71852F}" type="parTrans" cxnId="{E63A8236-7615-4FC2-B51B-3BE41C2A11AC}">
      <dgm:prSet/>
      <dgm:spPr/>
      <dgm:t>
        <a:bodyPr/>
        <a:lstStyle/>
        <a:p>
          <a:endParaRPr lang="en-US"/>
        </a:p>
      </dgm:t>
    </dgm:pt>
    <dgm:pt modelId="{FD7C1802-008F-46E8-B936-D8E41ABAA980}" type="sibTrans" cxnId="{E63A8236-7615-4FC2-B51B-3BE41C2A11AC}">
      <dgm:prSet/>
      <dgm:spPr/>
      <dgm:t>
        <a:bodyPr/>
        <a:lstStyle/>
        <a:p>
          <a:endParaRPr lang="en-US"/>
        </a:p>
      </dgm:t>
    </dgm:pt>
    <dgm:pt modelId="{17CFA622-5E3F-4AA6-8994-53BB84E6A423}" type="pres">
      <dgm:prSet presAssocID="{DB6ED0D9-4DCB-443C-94F7-71D452AAF9BC}" presName="linear" presStyleCnt="0">
        <dgm:presLayoutVars>
          <dgm:animLvl val="lvl"/>
          <dgm:resizeHandles val="exact"/>
        </dgm:presLayoutVars>
      </dgm:prSet>
      <dgm:spPr/>
      <dgm:t>
        <a:bodyPr/>
        <a:lstStyle/>
        <a:p>
          <a:endParaRPr lang="en-US"/>
        </a:p>
      </dgm:t>
    </dgm:pt>
    <dgm:pt modelId="{9DB52F98-B8B8-4413-ABB6-6942AFCD0F98}" type="pres">
      <dgm:prSet presAssocID="{3ACCEA21-112E-4392-ACB1-28920A675618}" presName="parentText" presStyleLbl="node1" presStyleIdx="0" presStyleCnt="11" custScaleY="154109">
        <dgm:presLayoutVars>
          <dgm:chMax val="0"/>
          <dgm:bulletEnabled val="1"/>
        </dgm:presLayoutVars>
      </dgm:prSet>
      <dgm:spPr/>
      <dgm:t>
        <a:bodyPr/>
        <a:lstStyle/>
        <a:p>
          <a:endParaRPr lang="en-US"/>
        </a:p>
      </dgm:t>
    </dgm:pt>
    <dgm:pt modelId="{1C05CBF8-F687-47D3-AC20-00A3EA01676C}" type="pres">
      <dgm:prSet presAssocID="{DACE8BF6-E7E9-48EF-A17E-DF39D9B7E36A}" presName="spacer" presStyleCnt="0"/>
      <dgm:spPr/>
    </dgm:pt>
    <dgm:pt modelId="{14096DF5-B658-4929-8F94-94D5FBC6280B}" type="pres">
      <dgm:prSet presAssocID="{A1DA2F17-0647-4CE4-B022-AE675741A3BD}" presName="parentText" presStyleLbl="node1" presStyleIdx="1" presStyleCnt="11" custLinFactY="7043" custLinFactNeighborY="100000">
        <dgm:presLayoutVars>
          <dgm:chMax val="0"/>
          <dgm:bulletEnabled val="1"/>
        </dgm:presLayoutVars>
      </dgm:prSet>
      <dgm:spPr/>
      <dgm:t>
        <a:bodyPr/>
        <a:lstStyle/>
        <a:p>
          <a:endParaRPr lang="en-US"/>
        </a:p>
      </dgm:t>
    </dgm:pt>
    <dgm:pt modelId="{758C8552-E499-4CEB-90F9-2BC61E878905}" type="pres">
      <dgm:prSet presAssocID="{1625C7D3-A59D-45BD-8D3C-ABE76949CAD7}" presName="spacer" presStyleCnt="0"/>
      <dgm:spPr/>
    </dgm:pt>
    <dgm:pt modelId="{8E4E0832-9085-4825-BE11-E5E211A127F5}" type="pres">
      <dgm:prSet presAssocID="{8217AFA1-737B-4AE6-9741-DD0B19A3E5C8}" presName="parentText" presStyleLbl="node1" presStyleIdx="2" presStyleCnt="11">
        <dgm:presLayoutVars>
          <dgm:chMax val="0"/>
          <dgm:bulletEnabled val="1"/>
        </dgm:presLayoutVars>
      </dgm:prSet>
      <dgm:spPr/>
      <dgm:t>
        <a:bodyPr/>
        <a:lstStyle/>
        <a:p>
          <a:endParaRPr lang="en-US"/>
        </a:p>
      </dgm:t>
    </dgm:pt>
    <dgm:pt modelId="{35624FC6-792A-4BF0-BAAB-D8D30F3DEEAF}" type="pres">
      <dgm:prSet presAssocID="{D8E1B379-C3BE-4436-9C9A-FFD17BF08B13}" presName="spacer" presStyleCnt="0"/>
      <dgm:spPr/>
    </dgm:pt>
    <dgm:pt modelId="{CAE018EC-EBF2-4B46-A7F1-9E35299A014E}" type="pres">
      <dgm:prSet presAssocID="{E253EA0A-8C83-4633-A60D-8EF32C287730}" presName="parentText" presStyleLbl="node1" presStyleIdx="3" presStyleCnt="11">
        <dgm:presLayoutVars>
          <dgm:chMax val="0"/>
          <dgm:bulletEnabled val="1"/>
        </dgm:presLayoutVars>
      </dgm:prSet>
      <dgm:spPr/>
      <dgm:t>
        <a:bodyPr/>
        <a:lstStyle/>
        <a:p>
          <a:endParaRPr lang="en-US"/>
        </a:p>
      </dgm:t>
    </dgm:pt>
    <dgm:pt modelId="{B444C051-AC2B-4393-8AD8-8F75C6A7F66E}" type="pres">
      <dgm:prSet presAssocID="{C9BAA831-BD3C-4507-B549-43093227525E}" presName="spacer" presStyleCnt="0"/>
      <dgm:spPr/>
    </dgm:pt>
    <dgm:pt modelId="{C6AD4F8C-5B19-4C96-A2D7-4C28EE75F63B}" type="pres">
      <dgm:prSet presAssocID="{E3A2E08E-5224-4B70-B782-8094056710E5}" presName="parentText" presStyleLbl="node1" presStyleIdx="4" presStyleCnt="11">
        <dgm:presLayoutVars>
          <dgm:chMax val="0"/>
          <dgm:bulletEnabled val="1"/>
        </dgm:presLayoutVars>
      </dgm:prSet>
      <dgm:spPr/>
      <dgm:t>
        <a:bodyPr/>
        <a:lstStyle/>
        <a:p>
          <a:endParaRPr lang="en-US"/>
        </a:p>
      </dgm:t>
    </dgm:pt>
    <dgm:pt modelId="{101EF872-7ECE-40E8-9B81-369C2947DD09}" type="pres">
      <dgm:prSet presAssocID="{7425E0AC-8C3B-40E6-93DF-9182DBC27744}" presName="spacer" presStyleCnt="0"/>
      <dgm:spPr/>
    </dgm:pt>
    <dgm:pt modelId="{99377F43-B586-49A8-9168-0D824454236A}" type="pres">
      <dgm:prSet presAssocID="{F7E7973B-0F9B-4AE6-82A5-5E019E158C4D}" presName="parentText" presStyleLbl="node1" presStyleIdx="5" presStyleCnt="11">
        <dgm:presLayoutVars>
          <dgm:chMax val="0"/>
          <dgm:bulletEnabled val="1"/>
        </dgm:presLayoutVars>
      </dgm:prSet>
      <dgm:spPr/>
      <dgm:t>
        <a:bodyPr/>
        <a:lstStyle/>
        <a:p>
          <a:endParaRPr lang="en-US"/>
        </a:p>
      </dgm:t>
    </dgm:pt>
    <dgm:pt modelId="{5BF09BB8-05E0-4895-80D5-9C596BD7531A}" type="pres">
      <dgm:prSet presAssocID="{E2846A9D-DC83-4670-A1A2-7E70B8A8B370}" presName="spacer" presStyleCnt="0"/>
      <dgm:spPr/>
    </dgm:pt>
    <dgm:pt modelId="{123AA358-06FD-46E9-8959-F97221B6375E}" type="pres">
      <dgm:prSet presAssocID="{9000F1C8-CFC6-451E-9630-A856807190F4}" presName="parentText" presStyleLbl="node1" presStyleIdx="6" presStyleCnt="11">
        <dgm:presLayoutVars>
          <dgm:chMax val="0"/>
          <dgm:bulletEnabled val="1"/>
        </dgm:presLayoutVars>
      </dgm:prSet>
      <dgm:spPr/>
      <dgm:t>
        <a:bodyPr/>
        <a:lstStyle/>
        <a:p>
          <a:endParaRPr lang="en-US"/>
        </a:p>
      </dgm:t>
    </dgm:pt>
    <dgm:pt modelId="{34ED734E-2D77-4728-8E66-F3F10814DB98}" type="pres">
      <dgm:prSet presAssocID="{3FD95A62-4094-48FD-8986-0864A9E037DC}" presName="spacer" presStyleCnt="0"/>
      <dgm:spPr/>
    </dgm:pt>
    <dgm:pt modelId="{407DC94E-6B4E-48D6-AD13-E499186BD5BF}" type="pres">
      <dgm:prSet presAssocID="{48034A18-60F9-44C8-B54E-2B07DF4875BC}" presName="parentText" presStyleLbl="node1" presStyleIdx="7" presStyleCnt="11">
        <dgm:presLayoutVars>
          <dgm:chMax val="0"/>
          <dgm:bulletEnabled val="1"/>
        </dgm:presLayoutVars>
      </dgm:prSet>
      <dgm:spPr/>
      <dgm:t>
        <a:bodyPr/>
        <a:lstStyle/>
        <a:p>
          <a:endParaRPr lang="en-US"/>
        </a:p>
      </dgm:t>
    </dgm:pt>
    <dgm:pt modelId="{2188B0FD-0803-4004-90C4-51FBA89009BC}" type="pres">
      <dgm:prSet presAssocID="{2C5BF441-710E-4C26-98AB-5F4AFC2C6BB7}" presName="spacer" presStyleCnt="0"/>
      <dgm:spPr/>
    </dgm:pt>
    <dgm:pt modelId="{91B7A8E3-0EAD-4908-8144-0D162F36CF33}" type="pres">
      <dgm:prSet presAssocID="{5AFC1EAA-58DC-4C25-A623-EC65A2BB76CC}" presName="parentText" presStyleLbl="node1" presStyleIdx="8" presStyleCnt="11">
        <dgm:presLayoutVars>
          <dgm:chMax val="0"/>
          <dgm:bulletEnabled val="1"/>
        </dgm:presLayoutVars>
      </dgm:prSet>
      <dgm:spPr/>
      <dgm:t>
        <a:bodyPr/>
        <a:lstStyle/>
        <a:p>
          <a:endParaRPr lang="en-US"/>
        </a:p>
      </dgm:t>
    </dgm:pt>
    <dgm:pt modelId="{A99F8EA9-CE23-458D-82CC-049E1E88DB4A}" type="pres">
      <dgm:prSet presAssocID="{7A195C1D-3BFA-4103-A835-79A97041FD59}" presName="spacer" presStyleCnt="0"/>
      <dgm:spPr/>
    </dgm:pt>
    <dgm:pt modelId="{70F3797B-D4CD-4DFE-8996-FF7C0B1A23F5}" type="pres">
      <dgm:prSet presAssocID="{F3BF4D64-2EED-4F5D-932A-C81B16F12E17}" presName="parentText" presStyleLbl="node1" presStyleIdx="9" presStyleCnt="11">
        <dgm:presLayoutVars>
          <dgm:chMax val="0"/>
          <dgm:bulletEnabled val="1"/>
        </dgm:presLayoutVars>
      </dgm:prSet>
      <dgm:spPr/>
      <dgm:t>
        <a:bodyPr/>
        <a:lstStyle/>
        <a:p>
          <a:endParaRPr lang="en-US"/>
        </a:p>
      </dgm:t>
    </dgm:pt>
    <dgm:pt modelId="{9091620B-9BFC-4B91-8A2F-1037536ADF41}" type="pres">
      <dgm:prSet presAssocID="{6FC0EDFA-5D40-4AB1-B853-F69973B154D8}" presName="spacer" presStyleCnt="0"/>
      <dgm:spPr/>
    </dgm:pt>
    <dgm:pt modelId="{3ADCC0F9-505F-4736-875D-FCD713A4474E}" type="pres">
      <dgm:prSet presAssocID="{2E922A6E-81CF-45ED-BC33-3E89E5F3E720}" presName="parentText" presStyleLbl="node1" presStyleIdx="10" presStyleCnt="11">
        <dgm:presLayoutVars>
          <dgm:chMax val="0"/>
          <dgm:bulletEnabled val="1"/>
        </dgm:presLayoutVars>
      </dgm:prSet>
      <dgm:spPr/>
      <dgm:t>
        <a:bodyPr/>
        <a:lstStyle/>
        <a:p>
          <a:endParaRPr lang="en-US"/>
        </a:p>
      </dgm:t>
    </dgm:pt>
  </dgm:ptLst>
  <dgm:cxnLst>
    <dgm:cxn modelId="{2225B494-9697-4108-9F18-CECFE9FE6CC8}" type="presOf" srcId="{E253EA0A-8C83-4633-A60D-8EF32C287730}" destId="{CAE018EC-EBF2-4B46-A7F1-9E35299A014E}" srcOrd="0" destOrd="0" presId="urn:microsoft.com/office/officeart/2005/8/layout/vList2"/>
    <dgm:cxn modelId="{F2FD1511-2DCF-4422-8418-F5084DB58F56}" srcId="{DB6ED0D9-4DCB-443C-94F7-71D452AAF9BC}" destId="{5AFC1EAA-58DC-4C25-A623-EC65A2BB76CC}" srcOrd="8" destOrd="0" parTransId="{F19E0D1D-C563-47E4-A0B6-9660EFCAD602}" sibTransId="{7A195C1D-3BFA-4103-A835-79A97041FD59}"/>
    <dgm:cxn modelId="{EE8BC345-AFEF-4DA1-9049-BD4384DF3E0A}" srcId="{DB6ED0D9-4DCB-443C-94F7-71D452AAF9BC}" destId="{8217AFA1-737B-4AE6-9741-DD0B19A3E5C8}" srcOrd="2" destOrd="0" parTransId="{E37657F5-7F0C-4C2A-9FC5-5EE5C73F33D0}" sibTransId="{D8E1B379-C3BE-4436-9C9A-FFD17BF08B13}"/>
    <dgm:cxn modelId="{A5B6ED7E-9FE2-4BD5-BD92-11358C9B8686}" srcId="{DB6ED0D9-4DCB-443C-94F7-71D452AAF9BC}" destId="{F7E7973B-0F9B-4AE6-82A5-5E019E158C4D}" srcOrd="5" destOrd="0" parTransId="{04BB9934-165B-417F-9C79-9E1FA5F46221}" sibTransId="{E2846A9D-DC83-4670-A1A2-7E70B8A8B370}"/>
    <dgm:cxn modelId="{E63A8236-7615-4FC2-B51B-3BE41C2A11AC}" srcId="{DB6ED0D9-4DCB-443C-94F7-71D452AAF9BC}" destId="{2E922A6E-81CF-45ED-BC33-3E89E5F3E720}" srcOrd="10" destOrd="0" parTransId="{10B7AE26-6579-4DD9-8678-3C444A71852F}" sibTransId="{FD7C1802-008F-46E8-B936-D8E41ABAA980}"/>
    <dgm:cxn modelId="{6EAB511C-04C0-4B02-AF13-8E1EF1ED2E7B}" type="presOf" srcId="{8217AFA1-737B-4AE6-9741-DD0B19A3E5C8}" destId="{8E4E0832-9085-4825-BE11-E5E211A127F5}" srcOrd="0" destOrd="0" presId="urn:microsoft.com/office/officeart/2005/8/layout/vList2"/>
    <dgm:cxn modelId="{0E2E86AA-3814-41FB-B743-52C16D131CAD}" type="presOf" srcId="{E3A2E08E-5224-4B70-B782-8094056710E5}" destId="{C6AD4F8C-5B19-4C96-A2D7-4C28EE75F63B}" srcOrd="0" destOrd="0" presId="urn:microsoft.com/office/officeart/2005/8/layout/vList2"/>
    <dgm:cxn modelId="{B2EE2448-D5B8-4D92-9877-F415877621C5}" type="presOf" srcId="{A1DA2F17-0647-4CE4-B022-AE675741A3BD}" destId="{14096DF5-B658-4929-8F94-94D5FBC6280B}" srcOrd="0" destOrd="0" presId="urn:microsoft.com/office/officeart/2005/8/layout/vList2"/>
    <dgm:cxn modelId="{597E2FF7-9905-4B15-9274-DED4244B38E6}" srcId="{DB6ED0D9-4DCB-443C-94F7-71D452AAF9BC}" destId="{E253EA0A-8C83-4633-A60D-8EF32C287730}" srcOrd="3" destOrd="0" parTransId="{C2B6B7A8-1C49-4A64-981C-1CD24DEF4479}" sibTransId="{C9BAA831-BD3C-4507-B549-43093227525E}"/>
    <dgm:cxn modelId="{2B8CC537-E6E2-4D1A-BACE-844255E7F717}" type="presOf" srcId="{2E922A6E-81CF-45ED-BC33-3E89E5F3E720}" destId="{3ADCC0F9-505F-4736-875D-FCD713A4474E}" srcOrd="0" destOrd="0" presId="urn:microsoft.com/office/officeart/2005/8/layout/vList2"/>
    <dgm:cxn modelId="{4A5659DB-EA4B-4E94-B316-774ED3CDCC44}" type="presOf" srcId="{F7E7973B-0F9B-4AE6-82A5-5E019E158C4D}" destId="{99377F43-B586-49A8-9168-0D824454236A}" srcOrd="0" destOrd="0" presId="urn:microsoft.com/office/officeart/2005/8/layout/vList2"/>
    <dgm:cxn modelId="{34961A09-B0D3-4984-A2AC-ED313F6F6335}" type="presOf" srcId="{3ACCEA21-112E-4392-ACB1-28920A675618}" destId="{9DB52F98-B8B8-4413-ABB6-6942AFCD0F98}" srcOrd="0" destOrd="0" presId="urn:microsoft.com/office/officeart/2005/8/layout/vList2"/>
    <dgm:cxn modelId="{9F56FD08-294D-45C7-A6DA-21B855B58286}" type="presOf" srcId="{5AFC1EAA-58DC-4C25-A623-EC65A2BB76CC}" destId="{91B7A8E3-0EAD-4908-8144-0D162F36CF33}" srcOrd="0" destOrd="0" presId="urn:microsoft.com/office/officeart/2005/8/layout/vList2"/>
    <dgm:cxn modelId="{22378458-2A95-4866-8C14-2E3D54D5C116}" srcId="{DB6ED0D9-4DCB-443C-94F7-71D452AAF9BC}" destId="{E3A2E08E-5224-4B70-B782-8094056710E5}" srcOrd="4" destOrd="0" parTransId="{5C66D2CF-73A6-4E77-A171-C7BC997D1AA6}" sibTransId="{7425E0AC-8C3B-40E6-93DF-9182DBC27744}"/>
    <dgm:cxn modelId="{E4F6A940-B8F4-4AE8-81EA-6921C0819BFE}" srcId="{DB6ED0D9-4DCB-443C-94F7-71D452AAF9BC}" destId="{9000F1C8-CFC6-451E-9630-A856807190F4}" srcOrd="6" destOrd="0" parTransId="{2E1FA916-2F30-40C2-9872-6509FC4525D3}" sibTransId="{3FD95A62-4094-48FD-8986-0864A9E037DC}"/>
    <dgm:cxn modelId="{514AFA98-4D15-45C2-871A-7A2E63FDBB46}" type="presOf" srcId="{F3BF4D64-2EED-4F5D-932A-C81B16F12E17}" destId="{70F3797B-D4CD-4DFE-8996-FF7C0B1A23F5}" srcOrd="0" destOrd="0" presId="urn:microsoft.com/office/officeart/2005/8/layout/vList2"/>
    <dgm:cxn modelId="{A3031384-93DC-4409-B991-534650F172F9}" type="presOf" srcId="{DB6ED0D9-4DCB-443C-94F7-71D452AAF9BC}" destId="{17CFA622-5E3F-4AA6-8994-53BB84E6A423}" srcOrd="0" destOrd="0" presId="urn:microsoft.com/office/officeart/2005/8/layout/vList2"/>
    <dgm:cxn modelId="{DBF9D12A-40AC-42FC-8F4D-E10B09976CEC}" srcId="{DB6ED0D9-4DCB-443C-94F7-71D452AAF9BC}" destId="{48034A18-60F9-44C8-B54E-2B07DF4875BC}" srcOrd="7" destOrd="0" parTransId="{4696CCA5-7939-4ECB-AD30-B80A8BB913CD}" sibTransId="{2C5BF441-710E-4C26-98AB-5F4AFC2C6BB7}"/>
    <dgm:cxn modelId="{33AA711C-04D8-4355-9590-7FDB136A25C9}" type="presOf" srcId="{48034A18-60F9-44C8-B54E-2B07DF4875BC}" destId="{407DC94E-6B4E-48D6-AD13-E499186BD5BF}" srcOrd="0" destOrd="0" presId="urn:microsoft.com/office/officeart/2005/8/layout/vList2"/>
    <dgm:cxn modelId="{E9AFACD1-6A36-4B41-8459-74560F5FDAE6}" type="presOf" srcId="{9000F1C8-CFC6-451E-9630-A856807190F4}" destId="{123AA358-06FD-46E9-8959-F97221B6375E}" srcOrd="0" destOrd="0" presId="urn:microsoft.com/office/officeart/2005/8/layout/vList2"/>
    <dgm:cxn modelId="{994E99E6-8AA0-4522-A5F8-4FCAF3282D75}" srcId="{DB6ED0D9-4DCB-443C-94F7-71D452AAF9BC}" destId="{3ACCEA21-112E-4392-ACB1-28920A675618}" srcOrd="0" destOrd="0" parTransId="{D61E6C28-01CD-45D6-891F-BEA9CB95DC75}" sibTransId="{DACE8BF6-E7E9-48EF-A17E-DF39D9B7E36A}"/>
    <dgm:cxn modelId="{31985AA9-205F-40A5-8B6A-019BC6A1269D}" srcId="{DB6ED0D9-4DCB-443C-94F7-71D452AAF9BC}" destId="{A1DA2F17-0647-4CE4-B022-AE675741A3BD}" srcOrd="1" destOrd="0" parTransId="{C5742D20-2F39-4E07-AB78-789415083134}" sibTransId="{1625C7D3-A59D-45BD-8D3C-ABE76949CAD7}"/>
    <dgm:cxn modelId="{0B3DD85B-994B-4EED-9543-863A3049D572}" srcId="{DB6ED0D9-4DCB-443C-94F7-71D452AAF9BC}" destId="{F3BF4D64-2EED-4F5D-932A-C81B16F12E17}" srcOrd="9" destOrd="0" parTransId="{6E522FB6-91D7-4BD7-976A-925208DF2DBA}" sibTransId="{6FC0EDFA-5D40-4AB1-B853-F69973B154D8}"/>
    <dgm:cxn modelId="{8C3EC906-80A2-4147-929D-9B68EDD47F9D}" type="presParOf" srcId="{17CFA622-5E3F-4AA6-8994-53BB84E6A423}" destId="{9DB52F98-B8B8-4413-ABB6-6942AFCD0F98}" srcOrd="0" destOrd="0" presId="urn:microsoft.com/office/officeart/2005/8/layout/vList2"/>
    <dgm:cxn modelId="{C89BA7D4-7B5E-4997-A085-9B3B79C8BA52}" type="presParOf" srcId="{17CFA622-5E3F-4AA6-8994-53BB84E6A423}" destId="{1C05CBF8-F687-47D3-AC20-00A3EA01676C}" srcOrd="1" destOrd="0" presId="urn:microsoft.com/office/officeart/2005/8/layout/vList2"/>
    <dgm:cxn modelId="{F5F0C73F-377B-49BD-A5FC-E0D152C6EAD1}" type="presParOf" srcId="{17CFA622-5E3F-4AA6-8994-53BB84E6A423}" destId="{14096DF5-B658-4929-8F94-94D5FBC6280B}" srcOrd="2" destOrd="0" presId="urn:microsoft.com/office/officeart/2005/8/layout/vList2"/>
    <dgm:cxn modelId="{A8D8BCE8-F09C-4CE4-AE91-12989A22728E}" type="presParOf" srcId="{17CFA622-5E3F-4AA6-8994-53BB84E6A423}" destId="{758C8552-E499-4CEB-90F9-2BC61E878905}" srcOrd="3" destOrd="0" presId="urn:microsoft.com/office/officeart/2005/8/layout/vList2"/>
    <dgm:cxn modelId="{82305F3A-73F8-427B-8A8D-51F75741ABE2}" type="presParOf" srcId="{17CFA622-5E3F-4AA6-8994-53BB84E6A423}" destId="{8E4E0832-9085-4825-BE11-E5E211A127F5}" srcOrd="4" destOrd="0" presId="urn:microsoft.com/office/officeart/2005/8/layout/vList2"/>
    <dgm:cxn modelId="{D60AB2C6-50F8-419A-8477-9CECC1D77FB2}" type="presParOf" srcId="{17CFA622-5E3F-4AA6-8994-53BB84E6A423}" destId="{35624FC6-792A-4BF0-BAAB-D8D30F3DEEAF}" srcOrd="5" destOrd="0" presId="urn:microsoft.com/office/officeart/2005/8/layout/vList2"/>
    <dgm:cxn modelId="{D8BDC40C-1DEE-45F8-B147-08A7338B88DF}" type="presParOf" srcId="{17CFA622-5E3F-4AA6-8994-53BB84E6A423}" destId="{CAE018EC-EBF2-4B46-A7F1-9E35299A014E}" srcOrd="6" destOrd="0" presId="urn:microsoft.com/office/officeart/2005/8/layout/vList2"/>
    <dgm:cxn modelId="{5A3AA008-3647-4D85-952F-A6A20D144839}" type="presParOf" srcId="{17CFA622-5E3F-4AA6-8994-53BB84E6A423}" destId="{B444C051-AC2B-4393-8AD8-8F75C6A7F66E}" srcOrd="7" destOrd="0" presId="urn:microsoft.com/office/officeart/2005/8/layout/vList2"/>
    <dgm:cxn modelId="{0A402010-7D91-4231-9734-897B18AD75C1}" type="presParOf" srcId="{17CFA622-5E3F-4AA6-8994-53BB84E6A423}" destId="{C6AD4F8C-5B19-4C96-A2D7-4C28EE75F63B}" srcOrd="8" destOrd="0" presId="urn:microsoft.com/office/officeart/2005/8/layout/vList2"/>
    <dgm:cxn modelId="{81A27015-544D-454D-9B83-500FEF9F2EDA}" type="presParOf" srcId="{17CFA622-5E3F-4AA6-8994-53BB84E6A423}" destId="{101EF872-7ECE-40E8-9B81-369C2947DD09}" srcOrd="9" destOrd="0" presId="urn:microsoft.com/office/officeart/2005/8/layout/vList2"/>
    <dgm:cxn modelId="{FF8DFE42-4DA2-44F2-A9D3-D67ADC5B6A55}" type="presParOf" srcId="{17CFA622-5E3F-4AA6-8994-53BB84E6A423}" destId="{99377F43-B586-49A8-9168-0D824454236A}" srcOrd="10" destOrd="0" presId="urn:microsoft.com/office/officeart/2005/8/layout/vList2"/>
    <dgm:cxn modelId="{ABFE24D6-6051-45DE-8E9E-7DDA458C12D0}" type="presParOf" srcId="{17CFA622-5E3F-4AA6-8994-53BB84E6A423}" destId="{5BF09BB8-05E0-4895-80D5-9C596BD7531A}" srcOrd="11" destOrd="0" presId="urn:microsoft.com/office/officeart/2005/8/layout/vList2"/>
    <dgm:cxn modelId="{013BD964-AD94-4B19-914D-D91D88BBE040}" type="presParOf" srcId="{17CFA622-5E3F-4AA6-8994-53BB84E6A423}" destId="{123AA358-06FD-46E9-8959-F97221B6375E}" srcOrd="12" destOrd="0" presId="urn:microsoft.com/office/officeart/2005/8/layout/vList2"/>
    <dgm:cxn modelId="{958B8698-6911-4DAB-9CAD-C88111E35762}" type="presParOf" srcId="{17CFA622-5E3F-4AA6-8994-53BB84E6A423}" destId="{34ED734E-2D77-4728-8E66-F3F10814DB98}" srcOrd="13" destOrd="0" presId="urn:microsoft.com/office/officeart/2005/8/layout/vList2"/>
    <dgm:cxn modelId="{10949C7F-3462-47D9-B9E1-D0B3ED0C2F23}" type="presParOf" srcId="{17CFA622-5E3F-4AA6-8994-53BB84E6A423}" destId="{407DC94E-6B4E-48D6-AD13-E499186BD5BF}" srcOrd="14" destOrd="0" presId="urn:microsoft.com/office/officeart/2005/8/layout/vList2"/>
    <dgm:cxn modelId="{C942D670-811F-4DFB-A668-F7EF49EEADB9}" type="presParOf" srcId="{17CFA622-5E3F-4AA6-8994-53BB84E6A423}" destId="{2188B0FD-0803-4004-90C4-51FBA89009BC}" srcOrd="15" destOrd="0" presId="urn:microsoft.com/office/officeart/2005/8/layout/vList2"/>
    <dgm:cxn modelId="{71A11193-E2C3-40B1-837A-AC40CFBDCF6D}" type="presParOf" srcId="{17CFA622-5E3F-4AA6-8994-53BB84E6A423}" destId="{91B7A8E3-0EAD-4908-8144-0D162F36CF33}" srcOrd="16" destOrd="0" presId="urn:microsoft.com/office/officeart/2005/8/layout/vList2"/>
    <dgm:cxn modelId="{660F1E17-19F9-4672-91B7-5125A52F6E06}" type="presParOf" srcId="{17CFA622-5E3F-4AA6-8994-53BB84E6A423}" destId="{A99F8EA9-CE23-458D-82CC-049E1E88DB4A}" srcOrd="17" destOrd="0" presId="urn:microsoft.com/office/officeart/2005/8/layout/vList2"/>
    <dgm:cxn modelId="{02261582-31A6-486C-904D-39F39F8BE1F5}" type="presParOf" srcId="{17CFA622-5E3F-4AA6-8994-53BB84E6A423}" destId="{70F3797B-D4CD-4DFE-8996-FF7C0B1A23F5}" srcOrd="18" destOrd="0" presId="urn:microsoft.com/office/officeart/2005/8/layout/vList2"/>
    <dgm:cxn modelId="{1BB714F9-E5A8-457F-8706-3D8B9CDE016C}" type="presParOf" srcId="{17CFA622-5E3F-4AA6-8994-53BB84E6A423}" destId="{9091620B-9BFC-4B91-8A2F-1037536ADF41}" srcOrd="19" destOrd="0" presId="urn:microsoft.com/office/officeart/2005/8/layout/vList2"/>
    <dgm:cxn modelId="{DC78C75F-E258-4961-8793-D1E70CE9A060}" type="presParOf" srcId="{17CFA622-5E3F-4AA6-8994-53BB84E6A423}" destId="{3ADCC0F9-505F-4736-875D-FCD713A4474E}"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78188-58B0-476C-BFDD-148FD104D729}" type="datetimeFigureOut">
              <a:rPr lang="en-US" smtClean="0"/>
              <a:pPr/>
              <a:t>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78594-33DF-426B-B014-964E732B0CFE}" type="slidenum">
              <a:rPr lang="en-US" smtClean="0"/>
              <a:pPr/>
              <a:t>‹#›</a:t>
            </a:fld>
            <a:endParaRPr lang="en-US"/>
          </a:p>
        </p:txBody>
      </p:sp>
    </p:spTree>
    <p:extLst>
      <p:ext uri="{BB962C8B-B14F-4D97-AF65-F5344CB8AC3E}">
        <p14:creationId xmlns:p14="http://schemas.microsoft.com/office/powerpoint/2010/main" xmlns="" val="40737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A0B2674B-CFDA-4259-8D27-F5120E15C8BB}" type="slidenum">
              <a:rPr lang="en-US">
                <a:latin typeface="Arial" pitchFamily="34" charset="0"/>
                <a:cs typeface="Arial" pitchFamily="34" charset="0"/>
              </a:rPr>
              <a:pPr/>
              <a:t>3</a:t>
            </a:fld>
            <a:endParaRPr lang="en-US">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xfrm>
            <a:off x="1289050" y="793750"/>
            <a:ext cx="4279900" cy="3209925"/>
          </a:xfrm>
          <a:noFill/>
          <a:ln>
            <a:solidFill>
              <a:srgbClr val="000000"/>
            </a:solidFill>
            <a:miter lim="800000"/>
            <a:headEnd/>
            <a:tailEnd/>
          </a:ln>
        </p:spPr>
      </p:sp>
      <p:sp>
        <p:nvSpPr>
          <p:cNvPr id="38916" name="Rectangle 3"/>
          <p:cNvSpPr>
            <a:spLocks noGrp="1" noChangeArrowheads="1"/>
          </p:cNvSpPr>
          <p:nvPr>
            <p:ph type="body" idx="1"/>
          </p:nvPr>
        </p:nvSpPr>
        <p:spPr bwMode="auto">
          <a:xfrm>
            <a:off x="914400" y="4344988"/>
            <a:ext cx="5029200" cy="3849687"/>
          </a:xfrm>
          <a:noFill/>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xmlns="" val="166007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078594-33DF-426B-B014-964E732B0CFE}"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E048E3A-9638-4358-B3D8-D3D1E1C0721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E048E3A-9638-4358-B3D8-D3D1E1C0721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pPr/>
              <a:t>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E18DC8-6223-4DAD-A96A-DE7ACE572706}" type="datetimeFigureOut">
              <a:rPr lang="en-US" smtClean="0"/>
              <a:pPr/>
              <a:t>1/6/2019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048E3A-9638-4358-B3D8-D3D1E1C0721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6/66/Emphysema_low_mag.jpg" TargetMode="External"/><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569660"/>
          </a:xfrm>
          <a:prstGeom prst="rect">
            <a:avLst/>
          </a:prstGeom>
          <a:noFill/>
        </p:spPr>
        <p:txBody>
          <a:bodyPr>
            <a:spAutoFit/>
          </a:bodyPr>
          <a:lstStyle/>
          <a:p>
            <a:pPr algn="ctr">
              <a:defRPr/>
            </a:pPr>
            <a:r>
              <a:rPr lang="en-US" sz="4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pic>
        <p:nvPicPr>
          <p:cNvPr id="5" name="Picture 4" descr="redlogo.png"/>
          <p:cNvPicPr>
            <a:picLocks noChangeAspect="1"/>
          </p:cNvPicPr>
          <p:nvPr/>
        </p:nvPicPr>
        <p:blipFill>
          <a:blip r:embed="rId2" cstate="print">
            <a:duotone>
              <a:prstClr val="black"/>
              <a:schemeClr val="accent5">
                <a:tint val="45000"/>
                <a:satMod val="400000"/>
              </a:schemeClr>
            </a:duotone>
          </a:blip>
          <a:stretch>
            <a:fillRect/>
          </a:stretch>
        </p:blipFill>
        <p:spPr>
          <a:xfrm>
            <a:off x="2971800" y="2590800"/>
            <a:ext cx="3486912" cy="2971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90600" y="5410200"/>
            <a:ext cx="5410200" cy="1200329"/>
          </a:xfrm>
          <a:prstGeom prst="rect">
            <a:avLst/>
          </a:prstGeom>
          <a:noFill/>
        </p:spPr>
        <p:txBody>
          <a:bodyPr wrap="square">
            <a:spAutoFit/>
          </a:bodyPr>
          <a:lstStyle/>
          <a:p>
            <a:pPr>
              <a:defRPr/>
            </a:pPr>
            <a:r>
              <a:rPr lang="en-US" sz="3600" dirty="0" smtClean="0">
                <a:solidFill>
                  <a:schemeClr val="accent6">
                    <a:lumMod val="75000"/>
                  </a:schemeClr>
                </a:solidFill>
                <a:latin typeface="Ariston-Normal-Italic" pitchFamily="2" charset="0"/>
                <a:cs typeface="Arial" charset="0"/>
              </a:rPr>
              <a:t>Prof. </a:t>
            </a:r>
            <a:r>
              <a:rPr lang="en-US" sz="3600" dirty="0" err="1">
                <a:solidFill>
                  <a:schemeClr val="accent6">
                    <a:lumMod val="75000"/>
                  </a:schemeClr>
                </a:solidFill>
                <a:latin typeface="Ariston-Normal-Italic" pitchFamily="2" charset="0"/>
                <a:cs typeface="Arial" charset="0"/>
              </a:rPr>
              <a:t>Ammar</a:t>
            </a:r>
            <a:r>
              <a:rPr lang="en-US" sz="3600" dirty="0">
                <a:solidFill>
                  <a:schemeClr val="accent6">
                    <a:lumMod val="75000"/>
                  </a:schemeClr>
                </a:solidFill>
                <a:latin typeface="Ariston-Normal-Italic" pitchFamily="2" charset="0"/>
                <a:cs typeface="Arial" charset="0"/>
              </a:rPr>
              <a:t> C. </a:t>
            </a:r>
            <a:r>
              <a:rPr lang="en-US" sz="3600" dirty="0" smtClean="0">
                <a:solidFill>
                  <a:schemeClr val="accent6">
                    <a:lumMod val="75000"/>
                  </a:schemeClr>
                </a:solidFill>
                <a:latin typeface="Ariston-Normal-Italic" pitchFamily="2" charset="0"/>
                <a:cs typeface="Arial" charset="0"/>
              </a:rPr>
              <a:t>Al-</a:t>
            </a:r>
            <a:r>
              <a:rPr lang="en-US" sz="3600" dirty="0" err="1" smtClean="0">
                <a:solidFill>
                  <a:schemeClr val="accent6">
                    <a:lumMod val="75000"/>
                  </a:schemeClr>
                </a:solidFill>
                <a:latin typeface="Ariston-Normal-Italic" pitchFamily="2" charset="0"/>
                <a:cs typeface="Arial" charset="0"/>
              </a:rPr>
              <a:t>Rikabi</a:t>
            </a:r>
            <a:endParaRPr lang="en-US" sz="3600" dirty="0" smtClean="0">
              <a:solidFill>
                <a:schemeClr val="accent6">
                  <a:lumMod val="75000"/>
                </a:schemeClr>
              </a:solidFill>
              <a:latin typeface="Ariston-Normal-Italic" pitchFamily="2" charset="0"/>
              <a:cs typeface="Arial" charset="0"/>
            </a:endParaRPr>
          </a:p>
          <a:p>
            <a:pPr>
              <a:defRPr/>
            </a:pPr>
            <a:r>
              <a:rPr lang="en-US" sz="3600" dirty="0" smtClean="0">
                <a:solidFill>
                  <a:schemeClr val="accent6">
                    <a:lumMod val="75000"/>
                  </a:schemeClr>
                </a:solidFill>
                <a:latin typeface="Ariston-Normal-Italic" pitchFamily="2" charset="0"/>
                <a:cs typeface="Arial" charset="0"/>
              </a:rPr>
              <a:t>Dr. </a:t>
            </a:r>
            <a:r>
              <a:rPr lang="en-US" sz="3600" dirty="0" err="1" smtClean="0">
                <a:solidFill>
                  <a:schemeClr val="accent6">
                    <a:lumMod val="75000"/>
                  </a:schemeClr>
                </a:solidFill>
                <a:latin typeface="Ariston-Normal-Italic" pitchFamily="2" charset="0"/>
                <a:cs typeface="Arial" charset="0"/>
              </a:rPr>
              <a:t>Maha</a:t>
            </a:r>
            <a:r>
              <a:rPr lang="en-US" sz="3600" dirty="0" smtClean="0">
                <a:solidFill>
                  <a:schemeClr val="accent6">
                    <a:lumMod val="75000"/>
                  </a:schemeClr>
                </a:solidFill>
                <a:latin typeface="Ariston-Normal-Italic" pitchFamily="2" charset="0"/>
                <a:cs typeface="Arial" charset="0"/>
              </a:rPr>
              <a:t> </a:t>
            </a:r>
            <a:r>
              <a:rPr lang="en-US" sz="3600" dirty="0" err="1" smtClean="0">
                <a:solidFill>
                  <a:schemeClr val="accent6">
                    <a:lumMod val="75000"/>
                  </a:schemeClr>
                </a:solidFill>
                <a:latin typeface="Ariston-Normal-Italic" pitchFamily="2" charset="0"/>
                <a:cs typeface="Arial" charset="0"/>
              </a:rPr>
              <a:t>Arafah</a:t>
            </a:r>
            <a:endParaRPr lang="en-US" sz="3600" dirty="0">
              <a:solidFill>
                <a:schemeClr val="accent6">
                  <a:lumMod val="75000"/>
                </a:schemeClr>
              </a:solidFill>
              <a:latin typeface="Ariston-Normal-Italic" pitchFamily="2" charset="0"/>
              <a:cs typeface="Arial" charset="0"/>
            </a:endParaRPr>
          </a:p>
        </p:txBody>
      </p:sp>
      <p:sp>
        <p:nvSpPr>
          <p:cNvPr id="7" name="TextBox 3"/>
          <p:cNvSpPr txBox="1">
            <a:spLocks noChangeArrowheads="1"/>
          </p:cNvSpPr>
          <p:nvPr/>
        </p:nvSpPr>
        <p:spPr bwMode="auto">
          <a:xfrm>
            <a:off x="6705600" y="5410200"/>
            <a:ext cx="1850635"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altLang="en-US" dirty="0"/>
              <a:t>Respiratory block</a:t>
            </a:r>
          </a:p>
          <a:p>
            <a:pPr algn="ctr"/>
            <a:r>
              <a:rPr lang="en-US" altLang="en-US" dirty="0" smtClean="0"/>
              <a:t>2019</a:t>
            </a:r>
          </a:p>
          <a:p>
            <a:pPr algn="ctr"/>
            <a:r>
              <a:rPr lang="en-US" altLang="en-US" dirty="0" smtClean="0"/>
              <a:t>Pathology</a:t>
            </a:r>
          </a:p>
          <a:p>
            <a:pPr algn="ctr"/>
            <a:r>
              <a:rPr lang="en-US" altLang="en-US" dirty="0" smtClean="0"/>
              <a:t> Lecture 2</a:t>
            </a:r>
            <a:endParaRPr lang="ar-SA" altLang="en-US" dirty="0"/>
          </a:p>
        </p:txBody>
      </p:sp>
      <p:sp>
        <p:nvSpPr>
          <p:cNvPr id="8" name="TextBox 1"/>
          <p:cNvSpPr txBox="1">
            <a:spLocks noChangeArrowheads="1"/>
          </p:cNvSpPr>
          <p:nvPr/>
        </p:nvSpPr>
        <p:spPr bwMode="auto">
          <a:xfrm>
            <a:off x="609600" y="1600200"/>
            <a:ext cx="8229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b="1" dirty="0" smtClean="0"/>
              <a:t>Chronic Obstructive Pulmonary Diseases (COPD)</a:t>
            </a:r>
            <a:endParaRPr lang="en-US" alt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 y="57912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err="1" smtClean="0">
                <a:solidFill>
                  <a:schemeClr val="tx1">
                    <a:lumMod val="85000"/>
                    <a:lumOff val="15000"/>
                  </a:schemeClr>
                </a:solidFill>
                <a:effectLst>
                  <a:outerShdw blurRad="38100" dist="38100" dir="2700000" algn="tl">
                    <a:srgbClr val="000000">
                      <a:alpha val="43137"/>
                    </a:srgbClr>
                  </a:outerShdw>
                </a:effectLst>
              </a:rPr>
              <a:t>Bullous</a:t>
            </a:r>
            <a:r>
              <a:rPr lang="en-US" sz="2400" dirty="0" smtClean="0">
                <a:solidFill>
                  <a:schemeClr val="tx1">
                    <a:lumMod val="85000"/>
                    <a:lumOff val="15000"/>
                  </a:schemeClr>
                </a:solidFill>
                <a:effectLst>
                  <a:outerShdw blurRad="38100" dist="38100" dir="2700000" algn="tl">
                    <a:srgbClr val="000000">
                      <a:alpha val="43137"/>
                    </a:srgbClr>
                  </a:outerShdw>
                </a:effectLst>
              </a:rPr>
              <a:t> emphysema with large apical and </a:t>
            </a:r>
            <a:r>
              <a:rPr lang="en-US" sz="2400" dirty="0" err="1" smtClean="0">
                <a:solidFill>
                  <a:schemeClr val="tx1">
                    <a:lumMod val="85000"/>
                    <a:lumOff val="15000"/>
                  </a:schemeClr>
                </a:solidFill>
                <a:effectLst>
                  <a:outerShdw blurRad="38100" dist="38100" dir="2700000" algn="tl">
                    <a:srgbClr val="000000">
                      <a:alpha val="43137"/>
                    </a:srgbClr>
                  </a:outerShdw>
                </a:effectLst>
              </a:rPr>
              <a:t>subpleural</a:t>
            </a:r>
            <a:r>
              <a:rPr lang="en-US" sz="2400" dirty="0" smtClean="0">
                <a:solidFill>
                  <a:schemeClr val="tx1">
                    <a:lumMod val="85000"/>
                    <a:lumOff val="15000"/>
                  </a:schemeClr>
                </a:solidFill>
                <a:effectLst>
                  <a:outerShdw blurRad="38100" dist="38100" dir="2700000" algn="tl">
                    <a:srgbClr val="000000">
                      <a:alpha val="43137"/>
                    </a:srgbClr>
                  </a:outerShdw>
                </a:effectLst>
              </a:rPr>
              <a:t> bullae</a:t>
            </a: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014423" y="685800"/>
            <a:ext cx="7115153" cy="4876800"/>
          </a:xfrm>
          <a:prstGeom prst="rect">
            <a:avLst/>
          </a:prstGeom>
        </p:spPr>
      </p:pic>
    </p:spTree>
    <p:extLst>
      <p:ext uri="{BB962C8B-B14F-4D97-AF65-F5344CB8AC3E}">
        <p14:creationId xmlns:p14="http://schemas.microsoft.com/office/powerpoint/2010/main" xmlns="" val="67683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828" y="685800"/>
            <a:ext cx="7120227" cy="4724400"/>
          </a:xfrm>
          <a:prstGeom prst="rect">
            <a:avLst/>
          </a:prstGeom>
        </p:spPr>
      </p:pic>
      <p:sp>
        <p:nvSpPr>
          <p:cNvPr id="4" name="Rectangle 3"/>
          <p:cNvSpPr/>
          <p:nvPr/>
        </p:nvSpPr>
        <p:spPr>
          <a:xfrm>
            <a:off x="2514600" y="5486400"/>
            <a:ext cx="4038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Albertus" pitchFamily="34" charset="0"/>
              </a:rPr>
              <a:t>Distal </a:t>
            </a:r>
            <a:r>
              <a:rPr lang="en-US" dirty="0" err="1" smtClean="0">
                <a:latin typeface="Albertus" pitchFamily="34" charset="0"/>
              </a:rPr>
              <a:t>acinar</a:t>
            </a:r>
            <a:r>
              <a:rPr lang="en-US" dirty="0" smtClean="0">
                <a:latin typeface="Albertus" pitchFamily="34" charset="0"/>
              </a:rPr>
              <a:t> /</a:t>
            </a:r>
            <a:r>
              <a:rPr lang="en-US" dirty="0" err="1" smtClean="0">
                <a:latin typeface="Albertus" pitchFamily="34" charset="0"/>
              </a:rPr>
              <a:t>paraseptal</a:t>
            </a:r>
            <a:r>
              <a:rPr lang="en-US" dirty="0" smtClean="0">
                <a:latin typeface="Albertus" pitchFamily="34" charset="0"/>
              </a:rPr>
              <a:t>:</a:t>
            </a:r>
          </a:p>
          <a:p>
            <a:r>
              <a:rPr lang="en-US" dirty="0" smtClean="0"/>
              <a:t>forming </a:t>
            </a:r>
            <a:r>
              <a:rPr lang="en-US" dirty="0"/>
              <a:t>multiple cyst-like structures with spontaneous </a:t>
            </a:r>
            <a:r>
              <a:rPr lang="en-US" dirty="0" err="1"/>
              <a:t>pneumothorax</a:t>
            </a:r>
            <a:r>
              <a:rPr lang="en-US" dirty="0"/>
              <a:t>.</a:t>
            </a:r>
          </a:p>
        </p:txBody>
      </p:sp>
    </p:spTree>
    <p:extLst>
      <p:ext uri="{BB962C8B-B14F-4D97-AF65-F5344CB8AC3E}">
        <p14:creationId xmlns:p14="http://schemas.microsoft.com/office/powerpoint/2010/main" xmlns="" val="2300072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lum bright="-10000" contrast="4000"/>
          </a:blip>
          <a:srcRect/>
          <a:stretch>
            <a:fillRect/>
          </a:stretch>
        </p:blipFill>
        <p:spPr bwMode="auto">
          <a:xfrm>
            <a:off x="304800" y="457200"/>
            <a:ext cx="8534400" cy="6172200"/>
          </a:xfrm>
          <a:prstGeom prst="rect">
            <a:avLst/>
          </a:prstGeom>
          <a:noFill/>
          <a:ln w="9525">
            <a:solidFill>
              <a:srgbClr val="002060"/>
            </a:solidFill>
            <a:miter lim="800000"/>
            <a:headEnd/>
            <a:tailEnd/>
          </a:ln>
        </p:spPr>
      </p:pic>
      <p:sp>
        <p:nvSpPr>
          <p:cNvPr id="3" name="Rectangle 2"/>
          <p:cNvSpPr/>
          <p:nvPr/>
        </p:nvSpPr>
        <p:spPr>
          <a:xfrm>
            <a:off x="0" y="0"/>
            <a:ext cx="29718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smtClean="0"/>
              <a:t>Emphysema:  </a:t>
            </a:r>
            <a:r>
              <a:rPr lang="en-US" b="1" dirty="0" smtClean="0"/>
              <a:t>Pathogenesis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7675" y="947738"/>
            <a:ext cx="8248650" cy="4962525"/>
          </a:xfrm>
          <a:prstGeom prst="rect">
            <a:avLst/>
          </a:prstGeom>
          <a:noFill/>
          <a:ln w="9525">
            <a:noFill/>
            <a:miter lim="800000"/>
            <a:headEnd/>
            <a:tailEnd/>
          </a:ln>
        </p:spPr>
      </p:pic>
      <p:sp>
        <p:nvSpPr>
          <p:cNvPr id="9" name="Rectangle 8"/>
          <p:cNvSpPr/>
          <p:nvPr/>
        </p:nvSpPr>
        <p:spPr>
          <a:xfrm>
            <a:off x="3010128" y="468868"/>
            <a:ext cx="3390672" cy="369332"/>
          </a:xfrm>
          <a:prstGeom prst="rect">
            <a:avLst/>
          </a:prstGeom>
        </p:spPr>
        <p:txBody>
          <a:bodyPr wrap="none">
            <a:spAutoFit/>
          </a:bodyPr>
          <a:lstStyle/>
          <a:p>
            <a:pPr eaLnBrk="1" hangingPunct="1"/>
            <a:r>
              <a:rPr lang="en-US" b="1" dirty="0" smtClean="0">
                <a:solidFill>
                  <a:schemeClr val="tx2"/>
                </a:solidFill>
              </a:rPr>
              <a:t>Pathogenesis of Emphysema</a:t>
            </a:r>
            <a:endParaRPr lang="en-US" b="1" dirty="0">
              <a:solidFill>
                <a:schemeClr val="tx2"/>
              </a:solidFill>
            </a:endParaRPr>
          </a:p>
        </p:txBody>
      </p:sp>
      <p:sp>
        <p:nvSpPr>
          <p:cNvPr id="4" name="Rectangle 3"/>
          <p:cNvSpPr/>
          <p:nvPr/>
        </p:nvSpPr>
        <p:spPr>
          <a:xfrm>
            <a:off x="0" y="0"/>
            <a:ext cx="14670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Emphysema</a:t>
            </a:r>
            <a:endParaRPr lang="en-US" dirty="0"/>
          </a:p>
        </p:txBody>
      </p:sp>
      <p:sp>
        <p:nvSpPr>
          <p:cNvPr id="5" name="Rectangle 4"/>
          <p:cNvSpPr/>
          <p:nvPr/>
        </p:nvSpPr>
        <p:spPr>
          <a:xfrm>
            <a:off x="0" y="0"/>
            <a:ext cx="29718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smtClean="0"/>
              <a:t>Emphysema:  </a:t>
            </a:r>
            <a:r>
              <a:rPr lang="en-US" b="1" dirty="0" smtClean="0"/>
              <a:t>Pathogenesis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err="1" smtClean="0">
                <a:solidFill>
                  <a:schemeClr val="tx1">
                    <a:lumMod val="85000"/>
                    <a:lumOff val="15000"/>
                  </a:schemeClr>
                </a:solidFill>
                <a:effectLst>
                  <a:outerShdw blurRad="38100" dist="38100" dir="2700000" algn="tl">
                    <a:srgbClr val="000000">
                      <a:alpha val="43137"/>
                    </a:srgbClr>
                  </a:outerShdw>
                </a:effectLst>
              </a:rPr>
              <a:t>Paraseptal</a:t>
            </a:r>
            <a:r>
              <a:rPr lang="en-US" sz="2400" dirty="0" smtClean="0">
                <a:solidFill>
                  <a:schemeClr val="tx1">
                    <a:lumMod val="85000"/>
                    <a:lumOff val="15000"/>
                  </a:schemeClr>
                </a:solidFill>
                <a:effectLst>
                  <a:outerShdw blurRad="38100" dist="38100" dir="2700000" algn="tl">
                    <a:srgbClr val="000000">
                      <a:alpha val="43137"/>
                    </a:srgbClr>
                  </a:outerShdw>
                </a:effectLst>
              </a:rPr>
              <a:t> emphysema, microscopic</a:t>
            </a:r>
          </a:p>
          <a:p>
            <a:pPr algn="ctr" eaLnBrk="1" fontAlgn="auto" hangingPunct="1">
              <a:spcAft>
                <a:spcPts val="0"/>
              </a:spcAft>
              <a:defRPr/>
            </a:pPr>
            <a:r>
              <a:rPr lang="en-US" sz="2400" b="1" dirty="0" smtClean="0"/>
              <a:t>destruction of alveolar walls</a:t>
            </a: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914400" y="609600"/>
            <a:ext cx="7262372"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28600" y="76200"/>
            <a:ext cx="291496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a:t>
            </a:r>
            <a:r>
              <a:rPr lang="en-US" b="1" dirty="0">
                <a:solidFill>
                  <a:schemeClr val="bg1"/>
                </a:solidFill>
              </a:rPr>
              <a:t>:</a:t>
            </a:r>
            <a:r>
              <a:rPr lang="en-US" b="1" dirty="0" smtClean="0">
                <a:solidFill>
                  <a:schemeClr val="bg1"/>
                </a:solidFill>
              </a:rPr>
              <a:t> morphology</a:t>
            </a:r>
            <a:endParaRPr lang="en-US" b="1" dirty="0">
              <a:solidFill>
                <a:schemeClr val="bg1"/>
              </a:solidFill>
            </a:endParaRPr>
          </a:p>
        </p:txBody>
      </p:sp>
      <p:sp>
        <p:nvSpPr>
          <p:cNvPr id="5" name="Rectangle 4"/>
          <p:cNvSpPr/>
          <p:nvPr/>
        </p:nvSpPr>
        <p:spPr>
          <a:xfrm>
            <a:off x="4724400" y="152400"/>
            <a:ext cx="339766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Destruction of some alveolar </a:t>
            </a:r>
            <a:r>
              <a:rPr lang="en-US" dirty="0" err="1">
                <a:solidFill>
                  <a:srgbClr val="FF0000"/>
                </a:solidFill>
                <a:latin typeface="Calibri" panose="020F0502020204030204" pitchFamily="34" charset="0"/>
                <a:ea typeface="Calibri" panose="020F0502020204030204" pitchFamily="34" charset="0"/>
                <a:cs typeface="Arial" panose="020B0604020202020204" pitchFamily="34" charset="0"/>
              </a:rPr>
              <a:t>septi</a:t>
            </a:r>
            <a:endParaRPr lang="en-US" dirty="0"/>
          </a:p>
        </p:txBody>
      </p:sp>
      <p:cxnSp>
        <p:nvCxnSpPr>
          <p:cNvPr id="7" name="Straight Arrow Connector 6"/>
          <p:cNvCxnSpPr/>
          <p:nvPr/>
        </p:nvCxnSpPr>
        <p:spPr>
          <a:xfrm flipH="1">
            <a:off x="4114800" y="5334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3" name="Rectangle 1"/>
          <p:cNvSpPr>
            <a:spLocks noChangeArrowheads="1"/>
          </p:cNvSpPr>
          <p:nvPr/>
        </p:nvSpPr>
        <p:spPr bwMode="auto">
          <a:xfrm>
            <a:off x="6248400" y="4724400"/>
            <a:ext cx="2895600" cy="3077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Enlarged air spaces/alveolar spaces.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78169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Emphysema low mag.jpg">
            <a:hlinkClick r:id="rId2"/>
          </p:cNvPr>
          <p:cNvPicPr/>
          <p:nvPr/>
        </p:nvPicPr>
        <p:blipFill>
          <a:blip r:embed="rId3" cstate="print">
            <a:extLst>
              <a:ext uri="{BEBA8EAE-BF5A-486C-A8C5-ECC9F3942E4B}">
                <a14:imgProps xmlns:a14="http://schemas.microsoft.com/office/drawing/2010/main" xmlns="">
                  <a14:imgLayer r:embed="rId4">
                    <a14:imgEffect>
                      <a14:sharpenSoften amount="60000"/>
                    </a14:imgEffect>
                    <a14:imgEffect>
                      <a14:colorTemperature colorTemp="6680"/>
                    </a14:imgEffect>
                    <a14:imgEffect>
                      <a14:saturation sat="400000"/>
                    </a14:imgEffect>
                    <a14:imgEffect>
                      <a14:brightnessContrast contrast="-19000"/>
                    </a14:imgEffect>
                  </a14:imgLayer>
                </a14:imgProps>
              </a:ext>
            </a:extLst>
          </a:blip>
          <a:srcRect/>
          <a:stretch>
            <a:fillRect/>
          </a:stretch>
        </p:blipFill>
        <p:spPr bwMode="auto">
          <a:xfrm>
            <a:off x="2057400" y="1371600"/>
            <a:ext cx="5781675" cy="3750310"/>
          </a:xfrm>
          <a:prstGeom prst="rect">
            <a:avLst/>
          </a:prstGeom>
          <a:noFill/>
          <a:ln>
            <a:solidFill>
              <a:schemeClr val="tx1"/>
            </a:solidFill>
          </a:ln>
        </p:spPr>
      </p:pic>
      <p:sp>
        <p:nvSpPr>
          <p:cNvPr id="3" name="Rectangle 2"/>
          <p:cNvSpPr/>
          <p:nvPr/>
        </p:nvSpPr>
        <p:spPr>
          <a:xfrm>
            <a:off x="228600" y="76200"/>
            <a:ext cx="297908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  morphology</a:t>
            </a:r>
            <a:endParaRPr lang="en-US" b="1" dirty="0">
              <a:solidFill>
                <a:schemeClr val="bg1"/>
              </a:solidFill>
            </a:endParaRPr>
          </a:p>
        </p:txBody>
      </p:sp>
      <p:sp>
        <p:nvSpPr>
          <p:cNvPr id="4" name="Rectangle 3"/>
          <p:cNvSpPr/>
          <p:nvPr/>
        </p:nvSpPr>
        <p:spPr>
          <a:xfrm>
            <a:off x="1444734" y="5421868"/>
            <a:ext cx="339766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Destruction of some alveolar </a:t>
            </a:r>
            <a:r>
              <a:rPr lang="en-US" dirty="0" err="1">
                <a:solidFill>
                  <a:srgbClr val="FF0000"/>
                </a:solidFill>
                <a:latin typeface="Calibri" panose="020F0502020204030204" pitchFamily="34" charset="0"/>
                <a:ea typeface="Calibri" panose="020F0502020204030204" pitchFamily="34" charset="0"/>
                <a:cs typeface="Arial" panose="020B0604020202020204" pitchFamily="34" charset="0"/>
              </a:rPr>
              <a:t>septi</a:t>
            </a:r>
            <a:endParaRPr lang="en-US" dirty="0"/>
          </a:p>
        </p:txBody>
      </p:sp>
      <p:cxnSp>
        <p:nvCxnSpPr>
          <p:cNvPr id="6" name="Straight Arrow Connector 5"/>
          <p:cNvCxnSpPr/>
          <p:nvPr/>
        </p:nvCxnSpPr>
        <p:spPr>
          <a:xfrm flipV="1">
            <a:off x="2819400" y="3396734"/>
            <a:ext cx="819464" cy="2089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819400" y="3276600"/>
            <a:ext cx="20574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48200" y="533400"/>
            <a:ext cx="197817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solidFill>
                  <a:srgbClr val="FF0000"/>
                </a:solidFill>
                <a:latin typeface="Calibri" panose="020F0502020204030204" pitchFamily="34" charset="0"/>
                <a:ea typeface="Calibri" panose="020F0502020204030204" pitchFamily="34" charset="0"/>
                <a:cs typeface="Arial" panose="020B0604020202020204" pitchFamily="34" charset="0"/>
              </a:rPr>
              <a:t>Enlarged air spaces</a:t>
            </a:r>
            <a:endParaRPr lang="en-US" dirty="0"/>
          </a:p>
        </p:txBody>
      </p:sp>
      <p:cxnSp>
        <p:nvCxnSpPr>
          <p:cNvPr id="15" name="Straight Arrow Connector 14"/>
          <p:cNvCxnSpPr/>
          <p:nvPr/>
        </p:nvCxnSpPr>
        <p:spPr>
          <a:xfrm>
            <a:off x="5181600" y="914400"/>
            <a:ext cx="76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0400" y="914400"/>
            <a:ext cx="19812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777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MAY - IMAGES\Roxie Scans\lung lecture\4.8.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882" y="533400"/>
            <a:ext cx="4970318"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2"/>
          <p:cNvSpPr>
            <a:spLocks noChangeArrowheads="1"/>
          </p:cNvSpPr>
          <p:nvPr/>
        </p:nvSpPr>
        <p:spPr bwMode="auto">
          <a:xfrm>
            <a:off x="5562600" y="76200"/>
            <a:ext cx="3429000" cy="652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200" dirty="0"/>
              <a:t>Pursed lip expiration is a common maneuver adopted by patients with severe chronic obstructive pulmonary disease including emphysema. </a:t>
            </a:r>
            <a:endParaRPr lang="en-US" altLang="en-US" sz="2200" dirty="0" smtClean="0"/>
          </a:p>
          <a:p>
            <a:r>
              <a:rPr lang="en-US" altLang="en-US" sz="2200" dirty="0" smtClean="0"/>
              <a:t>The </a:t>
            </a:r>
            <a:r>
              <a:rPr lang="en-US" altLang="en-US" sz="2200" dirty="0"/>
              <a:t>patient starts to breathe out closed or nearly closed lips to keep the </a:t>
            </a:r>
            <a:r>
              <a:rPr lang="en-US" altLang="en-US" sz="2200" dirty="0" err="1"/>
              <a:t>intrabronchial</a:t>
            </a:r>
            <a:r>
              <a:rPr lang="en-US" altLang="en-US" sz="2200" dirty="0"/>
              <a:t> pressure high and prevent collapse of the bronchial wall and expiratory obstruction. Later in expiration the lips are blown forwards and open, often with a grunt (“fish-mouth breathing).</a:t>
            </a:r>
          </a:p>
        </p:txBody>
      </p:sp>
      <p:sp>
        <p:nvSpPr>
          <p:cNvPr id="4" name="Rectangle 3"/>
          <p:cNvSpPr/>
          <p:nvPr/>
        </p:nvSpPr>
        <p:spPr>
          <a:xfrm>
            <a:off x="228600" y="76200"/>
            <a:ext cx="453399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 Clinical features:  </a:t>
            </a:r>
            <a:r>
              <a:rPr lang="en-US" b="1" dirty="0" err="1" smtClean="0">
                <a:solidFill>
                  <a:schemeClr val="bg1"/>
                </a:solidFill>
              </a:rPr>
              <a:t>Dyspnea</a:t>
            </a:r>
            <a:endParaRPr lang="en-US" b="1" dirty="0">
              <a:solidFill>
                <a:schemeClr val="bg1"/>
              </a:solidFill>
            </a:endParaRPr>
          </a:p>
        </p:txBody>
      </p:sp>
      <p:sp>
        <p:nvSpPr>
          <p:cNvPr id="5" name="TextBox 4"/>
          <p:cNvSpPr txBox="1"/>
          <p:nvPr/>
        </p:nvSpPr>
        <p:spPr>
          <a:xfrm>
            <a:off x="381000" y="6412468"/>
            <a:ext cx="5152629"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t>Patient is sitting forward in a hunched- over position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MAY - IMAGES\Roxie Scans\lung lecture\4.6.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799138"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Rectangle 2"/>
          <p:cNvSpPr>
            <a:spLocks noChangeArrowheads="1"/>
          </p:cNvSpPr>
          <p:nvPr/>
        </p:nvSpPr>
        <p:spPr bwMode="auto">
          <a:xfrm>
            <a:off x="5867400" y="40749"/>
            <a:ext cx="3276600" cy="681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300" dirty="0"/>
              <a:t>Barrel-shaped chest in a patient with emphysema. </a:t>
            </a:r>
            <a:endParaRPr lang="en-US" altLang="en-US" sz="2300" dirty="0" smtClean="0"/>
          </a:p>
          <a:p>
            <a:r>
              <a:rPr lang="en-US" altLang="en-US" sz="2300" dirty="0" smtClean="0"/>
              <a:t>The </a:t>
            </a:r>
            <a:r>
              <a:rPr lang="en-US" altLang="en-US" sz="2300" dirty="0"/>
              <a:t>hyperinflation result </a:t>
            </a:r>
            <a:r>
              <a:rPr lang="en-US" altLang="en-US" sz="2300" dirty="0" smtClean="0"/>
              <a:t>from</a:t>
            </a:r>
          </a:p>
          <a:p>
            <a:pPr marL="457200" indent="-457200">
              <a:buAutoNum type="arabicPeriod"/>
            </a:pPr>
            <a:r>
              <a:rPr lang="en-US" altLang="en-US" sz="2300" dirty="0" smtClean="0"/>
              <a:t>air-trapping with </a:t>
            </a:r>
            <a:r>
              <a:rPr lang="en-US" altLang="en-US" sz="2300" dirty="0"/>
              <a:t>inflammatory </a:t>
            </a:r>
            <a:r>
              <a:rPr lang="en-US" altLang="en-US" sz="2300" dirty="0" smtClean="0"/>
              <a:t>changes</a:t>
            </a:r>
          </a:p>
          <a:p>
            <a:pPr marL="457200" indent="-457200">
              <a:buAutoNum type="arabicPeriod"/>
            </a:pPr>
            <a:r>
              <a:rPr lang="en-US" altLang="en-US" sz="2300" dirty="0" err="1" smtClean="0"/>
              <a:t>hypersecretion</a:t>
            </a:r>
            <a:r>
              <a:rPr lang="en-US" altLang="en-US" sz="2300" dirty="0" smtClean="0"/>
              <a:t> </a:t>
            </a:r>
            <a:r>
              <a:rPr lang="en-US" altLang="en-US" sz="2300" dirty="0"/>
              <a:t>of viscid contraction in the small airways</a:t>
            </a:r>
            <a:r>
              <a:rPr lang="en-US" altLang="en-US" sz="2300" dirty="0" smtClean="0"/>
              <a:t>.</a:t>
            </a:r>
          </a:p>
          <a:p>
            <a:pPr marL="457200" indent="-457200">
              <a:buAutoNum type="arabicPeriod"/>
            </a:pPr>
            <a:endParaRPr lang="en-US" altLang="en-US" sz="2300" dirty="0" smtClean="0"/>
          </a:p>
          <a:p>
            <a:r>
              <a:rPr lang="en-US" altLang="en-US" sz="2300" dirty="0" smtClean="0"/>
              <a:t> </a:t>
            </a:r>
            <a:r>
              <a:rPr lang="en-US" altLang="en-US" sz="2300" dirty="0"/>
              <a:t>Note the associated </a:t>
            </a:r>
            <a:r>
              <a:rPr lang="en-US" altLang="en-US" sz="2300" dirty="0" err="1"/>
              <a:t>indrawing</a:t>
            </a:r>
            <a:r>
              <a:rPr lang="en-US" altLang="en-US" sz="2300" dirty="0"/>
              <a:t> of the </a:t>
            </a:r>
            <a:r>
              <a:rPr lang="en-US" altLang="en-US" sz="2300" dirty="0" err="1"/>
              <a:t>intercostal</a:t>
            </a:r>
            <a:r>
              <a:rPr lang="en-US" altLang="en-US" sz="2300" dirty="0"/>
              <a:t> muscles. Similar changes are seen in patients with chronic bronchitis and asthma.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3160673"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a:t>
            </a:r>
            <a:r>
              <a:rPr lang="en-US" b="1" dirty="0">
                <a:solidFill>
                  <a:schemeClr val="bg1"/>
                </a:solidFill>
              </a:rPr>
              <a:t>:</a:t>
            </a:r>
            <a:r>
              <a:rPr lang="en-US" b="1" dirty="0" smtClean="0">
                <a:solidFill>
                  <a:schemeClr val="bg1"/>
                </a:solidFill>
              </a:rPr>
              <a:t> Complications</a:t>
            </a:r>
            <a:endParaRPr lang="en-US" b="1" dirty="0">
              <a:solidFill>
                <a:schemeClr val="bg1"/>
              </a:solidFill>
            </a:endParaRPr>
          </a:p>
        </p:txBody>
      </p:sp>
      <p:sp>
        <p:nvSpPr>
          <p:cNvPr id="4" name="Content Placeholder 3"/>
          <p:cNvSpPr>
            <a:spLocks noGrp="1"/>
          </p:cNvSpPr>
          <p:nvPr>
            <p:ph idx="4294967295"/>
          </p:nvPr>
        </p:nvSpPr>
        <p:spPr>
          <a:xfrm>
            <a:off x="1644650" y="1447800"/>
            <a:ext cx="7499350" cy="4800600"/>
          </a:xfrm>
        </p:spPr>
        <p:txBody>
          <a:bodyPr/>
          <a:lstStyle/>
          <a:p>
            <a:pPr lvl="0"/>
            <a:r>
              <a:rPr lang="en-US" sz="2000" b="1" dirty="0" err="1" smtClean="0">
                <a:latin typeface="Arial" pitchFamily="34" charset="0"/>
              </a:rPr>
              <a:t>Pneumothorax</a:t>
            </a:r>
            <a:endParaRPr lang="en-US" sz="2000" b="1" dirty="0" smtClean="0">
              <a:latin typeface="Arial" pitchFamily="34" charset="0"/>
            </a:endParaRPr>
          </a:p>
          <a:p>
            <a:pPr lvl="0"/>
            <a:r>
              <a:rPr lang="en-US" sz="2000" b="1" dirty="0" smtClean="0">
                <a:latin typeface="Arial" pitchFamily="34" charset="0"/>
              </a:rPr>
              <a:t>Pulmonary hypertension (due to destruction of small capillaries in alveolar wall and hypoxia lead to pulmonary vascular spasm)</a:t>
            </a:r>
          </a:p>
          <a:p>
            <a:pPr lvl="0"/>
            <a:r>
              <a:rPr lang="en-US" sz="2000" b="1" dirty="0" smtClean="0">
                <a:latin typeface="Arial" pitchFamily="34" charset="0"/>
              </a:rPr>
              <a:t>Right-sided heart failure (</a:t>
            </a:r>
            <a:r>
              <a:rPr lang="en-US" sz="2000" b="1" dirty="0" err="1" smtClean="0">
                <a:latin typeface="Arial" pitchFamily="34" charset="0"/>
              </a:rPr>
              <a:t>Cor</a:t>
            </a:r>
            <a:r>
              <a:rPr lang="en-US" sz="2000" b="1" dirty="0" smtClean="0">
                <a:latin typeface="Arial" pitchFamily="34" charset="0"/>
              </a:rPr>
              <a:t> </a:t>
            </a:r>
            <a:r>
              <a:rPr lang="en-US" sz="2000" b="1" dirty="0" err="1" smtClean="0">
                <a:latin typeface="Arial" pitchFamily="34" charset="0"/>
              </a:rPr>
              <a:t>pulmonale</a:t>
            </a:r>
            <a:r>
              <a:rPr lang="en-US" sz="2000" b="1" dirty="0" smtClean="0">
                <a:latin typeface="Arial" pitchFamily="34" charset="0"/>
              </a:rPr>
              <a:t>)</a:t>
            </a:r>
          </a:p>
          <a:p>
            <a:pPr lvl="0"/>
            <a:endParaRPr lang="en-US" sz="2000" b="1" dirty="0" smtClean="0">
              <a:latin typeface="Arial" pitchFamily="34" charset="0"/>
            </a:endParaRPr>
          </a:p>
          <a:p>
            <a:pPr lvl="0"/>
            <a:r>
              <a:rPr lang="en-US" sz="2000" b="1" dirty="0" smtClean="0">
                <a:latin typeface="Arial" pitchFamily="34" charset="0"/>
              </a:rPr>
              <a:t>Death from emphysema is related to:</a:t>
            </a:r>
          </a:p>
          <a:p>
            <a:pPr lvl="1"/>
            <a:r>
              <a:rPr lang="en-US" sz="2000" b="1" dirty="0" smtClean="0">
                <a:latin typeface="Arial" pitchFamily="34" charset="0"/>
              </a:rPr>
              <a:t>Pulmonary failure with respiratory acidosis, hypoxia and coma or due to pulmonary hypertension.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152400"/>
            <a:ext cx="3505200" cy="1143000"/>
          </a:xfrm>
        </p:spPr>
        <p:txBody>
          <a:bodyPr/>
          <a:lstStyle/>
          <a:p>
            <a:pPr eaLnBrk="1" hangingPunct="1"/>
            <a:r>
              <a:rPr lang="en-US" dirty="0" smtClean="0"/>
              <a:t>Emphysema:</a:t>
            </a:r>
            <a:endParaRPr lang="en-US" sz="3100" dirty="0" smtClean="0"/>
          </a:p>
        </p:txBody>
      </p:sp>
      <p:graphicFrame>
        <p:nvGraphicFramePr>
          <p:cNvPr id="5" name="Content Placeholder 4"/>
          <p:cNvGraphicFramePr>
            <a:graphicFrameLocks noGrp="1"/>
          </p:cNvGraphicFramePr>
          <p:nvPr>
            <p:ph sz="quarter" idx="1"/>
          </p:nvPr>
        </p:nvGraphicFramePr>
        <p:xfrm>
          <a:off x="152400" y="12954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TextBox 5"/>
          <p:cNvSpPr txBox="1">
            <a:spLocks noChangeArrowheads="1"/>
          </p:cNvSpPr>
          <p:nvPr/>
        </p:nvSpPr>
        <p:spPr bwMode="auto">
          <a:xfrm>
            <a:off x="2971800" y="381000"/>
            <a:ext cx="6019800"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r>
              <a:rPr lang="en-US" sz="2000" b="1" dirty="0"/>
              <a:t>Dilated air spaces beyond respiratory </a:t>
            </a:r>
            <a:r>
              <a:rPr lang="en-US" sz="2000" b="1" dirty="0" smtClean="0"/>
              <a:t>bronchioles due to destruction of alveolar septa</a:t>
            </a:r>
            <a:endParaRPr lang="en-US" dirty="0"/>
          </a:p>
        </p:txBody>
      </p:sp>
      <p:sp>
        <p:nvSpPr>
          <p:cNvPr id="6" name="Rectangle 5"/>
          <p:cNvSpPr/>
          <p:nvPr/>
        </p:nvSpPr>
        <p:spPr>
          <a:xfrm>
            <a:off x="0" y="0"/>
            <a:ext cx="29718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smtClean="0"/>
              <a:t>Emphysema:  SUMMARY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706090"/>
          </a:xfrm>
        </p:spPr>
        <p:txBody>
          <a:bodyPr>
            <a:normAutofit fontScale="90000"/>
          </a:bodyPr>
          <a:lstStyle/>
          <a:p>
            <a:r>
              <a:rPr lang="en-US" dirty="0" smtClean="0"/>
              <a:t>Objectives:</a:t>
            </a:r>
            <a:endParaRPr lang="en-US" dirty="0"/>
          </a:p>
        </p:txBody>
      </p:sp>
      <p:sp>
        <p:nvSpPr>
          <p:cNvPr id="9" name="Content Placeholder 8"/>
          <p:cNvSpPr>
            <a:spLocks noGrp="1"/>
          </p:cNvSpPr>
          <p:nvPr>
            <p:ph idx="1"/>
          </p:nvPr>
        </p:nvSpPr>
        <p:spPr/>
        <p:txBody>
          <a:bodyPr/>
          <a:lstStyle/>
          <a:p>
            <a:pPr>
              <a:buFont typeface="Arial" pitchFamily="34" charset="0"/>
              <a:buChar char="•"/>
            </a:pPr>
            <a:r>
              <a:rPr lang="en-US" sz="2800" dirty="0" smtClean="0"/>
              <a:t>Give introduction for diffuse lung disease</a:t>
            </a:r>
          </a:p>
          <a:p>
            <a:pPr>
              <a:buFont typeface="Arial" pitchFamily="34" charset="0"/>
              <a:buChar char="•"/>
            </a:pPr>
            <a:r>
              <a:rPr lang="en-US" sz="2800" dirty="0" smtClean="0"/>
              <a:t> Compare and contrast the major clinical and functional differences between predominant </a:t>
            </a:r>
            <a:r>
              <a:rPr lang="en-US" sz="2800" dirty="0" smtClean="0">
                <a:solidFill>
                  <a:srgbClr val="FF0000"/>
                </a:solidFill>
              </a:rPr>
              <a:t>chronic bronchitis </a:t>
            </a:r>
            <a:r>
              <a:rPr lang="en-US" sz="2800" dirty="0" smtClean="0"/>
              <a:t>versus predominant </a:t>
            </a:r>
            <a:r>
              <a:rPr lang="en-US" sz="2800" dirty="0" smtClean="0">
                <a:solidFill>
                  <a:srgbClr val="FF0000"/>
                </a:solidFill>
              </a:rPr>
              <a:t>emphysema </a:t>
            </a:r>
            <a:r>
              <a:rPr lang="en-US" sz="2800" dirty="0" smtClean="0"/>
              <a:t>in patients with COPD</a:t>
            </a:r>
          </a:p>
          <a:p>
            <a:pPr marL="0" lvl="1">
              <a:buFont typeface="Arial" pitchFamily="34" charset="0"/>
              <a:buChar char="•"/>
            </a:pPr>
            <a:r>
              <a:rPr lang="en-US" sz="2000" dirty="0" smtClean="0"/>
              <a:t> </a:t>
            </a:r>
            <a:r>
              <a:rPr lang="en-US" dirty="0" smtClean="0"/>
              <a:t>Define </a:t>
            </a:r>
            <a:r>
              <a:rPr lang="en-US" dirty="0" smtClean="0">
                <a:solidFill>
                  <a:srgbClr val="FF0000"/>
                </a:solidFill>
              </a:rPr>
              <a:t>Bronchiectasis,</a:t>
            </a:r>
            <a:r>
              <a:rPr lang="en-US" dirty="0" smtClean="0"/>
              <a:t> its causes, presentation,  	morphology and significant.</a:t>
            </a:r>
          </a:p>
          <a:p>
            <a:pPr>
              <a:buFont typeface="Arial" pitchFamily="34" charset="0"/>
              <a:buChar char="•"/>
            </a:pPr>
            <a:endParaRPr lang="en-US" sz="20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609600" y="2057400"/>
            <a:ext cx="8229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b="1" dirty="0" smtClean="0"/>
              <a:t>Chronic Bronchitis</a:t>
            </a:r>
            <a:endParaRPr lang="en-US" altLang="en-US" sz="3200" b="1" dirty="0"/>
          </a:p>
        </p:txBody>
      </p:sp>
      <p:sp>
        <p:nvSpPr>
          <p:cNvPr id="3" name="Rectangle 2"/>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sp>
        <p:nvSpPr>
          <p:cNvPr id="5" name="TextBox 4"/>
          <p:cNvSpPr txBox="1"/>
          <p:nvPr/>
        </p:nvSpPr>
        <p:spPr>
          <a:xfrm>
            <a:off x="1905000" y="2819400"/>
            <a:ext cx="6248400"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74320" lvl="1" indent="-274320">
              <a:spcBef>
                <a:spcPts val="580"/>
              </a:spcBef>
              <a:buClr>
                <a:schemeClr val="accent1"/>
              </a:buClr>
            </a:pPr>
            <a:r>
              <a:rPr lang="en-US" b="1" dirty="0" smtClean="0">
                <a:solidFill>
                  <a:srgbClr val="FF0000"/>
                </a:solidFill>
              </a:rPr>
              <a:t>  </a:t>
            </a:r>
            <a:r>
              <a:rPr lang="en-US" b="1" dirty="0">
                <a:solidFill>
                  <a:srgbClr val="FF0000"/>
                </a:solidFill>
              </a:rPr>
              <a:t>O</a:t>
            </a:r>
            <a:r>
              <a:rPr lang="en-US" b="1" dirty="0" smtClean="0">
                <a:solidFill>
                  <a:srgbClr val="FF0000"/>
                </a:solidFill>
              </a:rPr>
              <a:t>bjectives:</a:t>
            </a:r>
          </a:p>
          <a:p>
            <a:pPr marL="342900" lvl="1" indent="-342900">
              <a:spcBef>
                <a:spcPts val="580"/>
              </a:spcBef>
              <a:buClr>
                <a:schemeClr val="accent1"/>
              </a:buClr>
              <a:buAutoNum type="alphaLcPeriod"/>
            </a:pPr>
            <a:r>
              <a:rPr lang="en-US" dirty="0" smtClean="0"/>
              <a:t>Define chronic bronchitis.</a:t>
            </a:r>
          </a:p>
          <a:p>
            <a:pPr marL="342900" lvl="1" indent="-342900">
              <a:spcBef>
                <a:spcPts val="580"/>
              </a:spcBef>
              <a:buClr>
                <a:schemeClr val="accent1"/>
              </a:buClr>
              <a:buAutoNum type="alphaLcPeriod"/>
            </a:pPr>
            <a:r>
              <a:rPr lang="en-US" dirty="0" smtClean="0"/>
              <a:t>Describe the causes, pathogenesis and the morphology of chronic bronchitis.</a:t>
            </a:r>
          </a:p>
          <a:p>
            <a:pPr marL="342900" lvl="1" indent="-342900">
              <a:spcBef>
                <a:spcPts val="580"/>
              </a:spcBef>
              <a:buClr>
                <a:schemeClr val="accent1"/>
              </a:buClr>
              <a:buAutoNum type="alphaLcPeriod"/>
            </a:pPr>
            <a:r>
              <a:rPr lang="en-US" dirty="0" smtClean="0"/>
              <a:t>Describe the mechanism of airway obstruction in a patient with chronic bronchitis. </a:t>
            </a:r>
          </a:p>
          <a:p>
            <a:pPr marL="342900" lvl="1" indent="-342900">
              <a:spcBef>
                <a:spcPts val="580"/>
              </a:spcBef>
              <a:buClr>
                <a:schemeClr val="accent1"/>
              </a:buClr>
              <a:buAutoNum type="alphaLcPeriod"/>
            </a:pPr>
            <a:r>
              <a:rPr lang="en-US" dirty="0" smtClean="0"/>
              <a:t>Understand that when severe obstruction is present in chronic bronchitis, significant emphysema is nearly always present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3810000" cy="1143000"/>
          </a:xfrm>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sp>
        <p:nvSpPr>
          <p:cNvPr id="50180" name="TextBox 4"/>
          <p:cNvSpPr txBox="1">
            <a:spLocks noChangeArrowheads="1"/>
          </p:cNvSpPr>
          <p:nvPr/>
        </p:nvSpPr>
        <p:spPr bwMode="auto">
          <a:xfrm>
            <a:off x="827584" y="548680"/>
            <a:ext cx="7630616" cy="12039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t>Chronic Bronchitis: </a:t>
            </a:r>
            <a:r>
              <a:rPr lang="en-US" sz="2400" b="1" dirty="0" smtClean="0"/>
              <a:t>defined as persistent productive cough for at least 3 consecutive months in at least 2 consecutive years</a:t>
            </a:r>
          </a:p>
        </p:txBody>
      </p:sp>
      <p:sp>
        <p:nvSpPr>
          <p:cNvPr id="5" name="Rectangle 4"/>
          <p:cNvSpPr/>
          <p:nvPr/>
        </p:nvSpPr>
        <p:spPr>
          <a:xfrm>
            <a:off x="1" y="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
        <p:nvSpPr>
          <p:cNvPr id="7" name="Content Placeholder 6"/>
          <p:cNvSpPr>
            <a:spLocks noGrp="1"/>
          </p:cNvSpPr>
          <p:nvPr>
            <p:ph idx="1"/>
          </p:nvPr>
        </p:nvSpPr>
        <p:spPr/>
        <p:txBody>
          <a:bodyPr/>
          <a:lstStyle/>
          <a:p>
            <a:endParaRPr lang="en-US" dirty="0" smtClean="0"/>
          </a:p>
          <a:p>
            <a:r>
              <a:rPr lang="en-US" dirty="0" smtClean="0"/>
              <a:t>Causes</a:t>
            </a:r>
          </a:p>
          <a:p>
            <a:pPr lvl="1"/>
            <a:r>
              <a:rPr lang="en-US" dirty="0" smtClean="0"/>
              <a:t>Cigarette smoking is the most important risk factor</a:t>
            </a:r>
          </a:p>
          <a:p>
            <a:pPr lvl="1"/>
            <a:r>
              <a:rPr lang="en-US" dirty="0" smtClean="0"/>
              <a:t>Air pollutants</a:t>
            </a:r>
          </a:p>
          <a:p>
            <a:pPr lvl="1"/>
            <a:r>
              <a:rPr lang="en-US" dirty="0" smtClean="0"/>
              <a:t>Cystic fibrosis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2657" y="57912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Chronic bronchitis</a:t>
            </a: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1219200" y="685800"/>
            <a:ext cx="6553200" cy="4593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extLst>
      <p:ext uri="{BB962C8B-B14F-4D97-AF65-F5344CB8AC3E}">
        <p14:creationId xmlns:p14="http://schemas.microsoft.com/office/powerpoint/2010/main" xmlns="" val="259609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4800" y="5317671"/>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Chronic bronchitis</a:t>
            </a: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1219200" y="838200"/>
            <a:ext cx="6420093"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extLst>
      <p:ext uri="{BB962C8B-B14F-4D97-AF65-F5344CB8AC3E}">
        <p14:creationId xmlns:p14="http://schemas.microsoft.com/office/powerpoint/2010/main" xmlns="" val="731581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11_2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381000"/>
            <a:ext cx="7759700" cy="593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Rectangle 2"/>
          <p:cNvSpPr>
            <a:spLocks noChangeArrowheads="1"/>
          </p:cNvSpPr>
          <p:nvPr/>
        </p:nvSpPr>
        <p:spPr bwMode="auto">
          <a:xfrm>
            <a:off x="0" y="5943600"/>
            <a:ext cx="9144000" cy="64633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b="1" dirty="0"/>
              <a:t>Chronic bronchitis. In chronic bronchitis the main abnormality is secretion of abnormal amounts of mucus, causing plugging of the airway lumen (P</a:t>
            </a:r>
            <a:r>
              <a:rPr lang="en-US" altLang="en-US" b="1" dirty="0" smtClean="0"/>
              <a:t>)</a:t>
            </a:r>
            <a:endParaRPr lang="en-US" altLang="en-US" b="1" dirty="0"/>
          </a:p>
        </p:txBody>
      </p:sp>
      <p:sp>
        <p:nvSpPr>
          <p:cNvPr id="6" name="Rectangle 5"/>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 and </a:t>
            </a:r>
            <a:r>
              <a:rPr lang="en-US" dirty="0" err="1" smtClean="0"/>
              <a:t>compilcations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latin typeface="Albertus" pitchFamily="34" charset="0"/>
              </a:rPr>
              <a:t>Persistent reproductive cough</a:t>
            </a:r>
          </a:p>
          <a:p>
            <a:pPr lvl="0"/>
            <a:r>
              <a:rPr lang="en-US" dirty="0" err="1" smtClean="0">
                <a:latin typeface="Albertus" pitchFamily="34" charset="0"/>
              </a:rPr>
              <a:t>Dyspnea</a:t>
            </a:r>
            <a:r>
              <a:rPr lang="en-US" dirty="0" smtClean="0">
                <a:latin typeface="Albertus" pitchFamily="34" charset="0"/>
              </a:rPr>
              <a:t> on exertion</a:t>
            </a:r>
          </a:p>
          <a:p>
            <a:pPr lvl="0"/>
            <a:r>
              <a:rPr lang="en-US" dirty="0" err="1" smtClean="0">
                <a:latin typeface="Albertus" pitchFamily="34" charset="0"/>
              </a:rPr>
              <a:t>Hypercapnia</a:t>
            </a:r>
            <a:r>
              <a:rPr lang="en-US" dirty="0" smtClean="0">
                <a:latin typeface="Albertus" pitchFamily="34" charset="0"/>
              </a:rPr>
              <a:t>, hypoxemia, cyanosis (blue bloaters)</a:t>
            </a:r>
          </a:p>
          <a:p>
            <a:pPr lvl="0"/>
            <a:r>
              <a:rPr lang="en-US" dirty="0" smtClean="0">
                <a:latin typeface="Albertus" pitchFamily="34" charset="0"/>
              </a:rPr>
              <a:t>Emphysema</a:t>
            </a:r>
          </a:p>
          <a:p>
            <a:pPr lvl="0"/>
            <a:r>
              <a:rPr lang="en-US" dirty="0" err="1" smtClean="0">
                <a:latin typeface="Albertus" pitchFamily="34" charset="0"/>
              </a:rPr>
              <a:t>Cor</a:t>
            </a:r>
            <a:r>
              <a:rPr lang="en-US" dirty="0" smtClean="0">
                <a:latin typeface="Albertus" pitchFamily="34" charset="0"/>
              </a:rPr>
              <a:t> </a:t>
            </a:r>
            <a:r>
              <a:rPr lang="en-US" dirty="0" err="1" smtClean="0">
                <a:latin typeface="Albertus" pitchFamily="34" charset="0"/>
              </a:rPr>
              <a:t>pulmonale</a:t>
            </a:r>
            <a:r>
              <a:rPr lang="en-US" dirty="0" smtClean="0">
                <a:latin typeface="Albertus" pitchFamily="34" charset="0"/>
              </a:rPr>
              <a:t> </a:t>
            </a:r>
          </a:p>
          <a:p>
            <a:pPr lvl="0"/>
            <a:endParaRPr lang="en-US" dirty="0" smtClean="0">
              <a:latin typeface="Albertus" pitchFamily="34" charset="0"/>
            </a:endParaRPr>
          </a:p>
          <a:p>
            <a:pPr lvl="0"/>
            <a:r>
              <a:rPr lang="en-US" dirty="0" smtClean="0">
                <a:latin typeface="Albertus" pitchFamily="34" charset="0"/>
              </a:rPr>
              <a:t>Death due to further impairment of respiratory functions after superimposed acute </a:t>
            </a:r>
            <a:r>
              <a:rPr lang="en-US" dirty="0" err="1" smtClean="0">
                <a:latin typeface="Albertus" pitchFamily="34" charset="0"/>
              </a:rPr>
              <a:t>baterial</a:t>
            </a:r>
            <a:r>
              <a:rPr lang="en-US" dirty="0" smtClean="0">
                <a:latin typeface="Albertus" pitchFamily="34" charset="0"/>
              </a:rPr>
              <a:t> infections.</a:t>
            </a:r>
          </a:p>
          <a:p>
            <a:endParaRPr lang="en-US" dirty="0"/>
          </a:p>
        </p:txBody>
      </p:sp>
      <p:sp>
        <p:nvSpPr>
          <p:cNvPr id="4" name="Rectangle 3"/>
          <p:cNvSpPr/>
          <p:nvPr/>
        </p:nvSpPr>
        <p:spPr>
          <a:xfrm>
            <a:off x="1" y="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3810000" cy="1143000"/>
          </a:xfrm>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0" y="1219200"/>
          <a:ext cx="91440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0" y="7620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
        <p:nvSpPr>
          <p:cNvPr id="6" name="Rectangle 5"/>
          <p:cNvSpPr/>
          <p:nvPr/>
        </p:nvSpPr>
        <p:spPr>
          <a:xfrm>
            <a:off x="685800" y="533400"/>
            <a:ext cx="8077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74320" indent="-274320">
              <a:buClr>
                <a:schemeClr val="accent3"/>
              </a:buClr>
              <a:defRPr/>
            </a:pPr>
            <a:r>
              <a:rPr lang="en-US" sz="2000" b="1" dirty="0" smtClean="0">
                <a:latin typeface="Albertus Medium" pitchFamily="34" charset="0"/>
              </a:rPr>
              <a:t>Definition: Persistent </a:t>
            </a:r>
            <a:r>
              <a:rPr lang="en-US" sz="2000" b="1" dirty="0">
                <a:latin typeface="Albertus Medium" pitchFamily="34" charset="0"/>
              </a:rPr>
              <a:t>productive cough (with sputum) for at least 3 </a:t>
            </a:r>
            <a:r>
              <a:rPr lang="en-US" sz="2000" b="1" dirty="0" smtClean="0">
                <a:latin typeface="Albertus Medium" pitchFamily="34" charset="0"/>
              </a:rPr>
              <a:t>months </a:t>
            </a:r>
            <a:r>
              <a:rPr lang="en-US" sz="2000" b="1" dirty="0">
                <a:latin typeface="Albertus Medium" pitchFamily="34" charset="0"/>
              </a:rPr>
              <a:t>in at least 2 consecutive years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PD.jpg"/>
          <p:cNvPicPr>
            <a:picLocks noGrp="1" noChangeAspect="1"/>
          </p:cNvPicPr>
          <p:nvPr>
            <p:ph idx="1"/>
          </p:nvPr>
        </p:nvPicPr>
        <p:blipFill>
          <a:blip r:embed="rId2" cstate="print"/>
          <a:srcRect b="4216"/>
          <a:stretch>
            <a:fillRect/>
          </a:stretch>
        </p:blipFill>
        <p:spPr>
          <a:xfrm>
            <a:off x="762000" y="76200"/>
            <a:ext cx="8001000" cy="4876800"/>
          </a:xfrm>
        </p:spPr>
      </p:pic>
      <p:pic>
        <p:nvPicPr>
          <p:cNvPr id="1026" name="Picture 2"/>
          <p:cNvPicPr>
            <a:picLocks noChangeAspect="1" noChangeArrowheads="1"/>
          </p:cNvPicPr>
          <p:nvPr/>
        </p:nvPicPr>
        <p:blipFill>
          <a:blip r:embed="rId3" cstate="print"/>
          <a:srcRect/>
          <a:stretch>
            <a:fillRect/>
          </a:stretch>
        </p:blipFill>
        <p:spPr bwMode="auto">
          <a:xfrm>
            <a:off x="838199" y="4495800"/>
            <a:ext cx="3236259" cy="2200656"/>
          </a:xfrm>
          <a:prstGeom prst="rect">
            <a:avLst/>
          </a:prstGeom>
          <a:noFill/>
          <a:ln w="9525">
            <a:solidFill>
              <a:srgbClr val="002060"/>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58354" y="4495800"/>
            <a:ext cx="3470456" cy="2286000"/>
          </a:xfrm>
          <a:prstGeom prst="rect">
            <a:avLst/>
          </a:prstGeom>
          <a:noFill/>
          <a:ln w="9525">
            <a:solidFill>
              <a:srgbClr val="00206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90600" y="762000"/>
            <a:ext cx="6480048" cy="1143000"/>
          </a:xfrm>
          <a:extLst/>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dirty="0" smtClean="0"/>
              <a:t>Bronchiectasis</a:t>
            </a:r>
            <a:endParaRPr lang="en-US" b="1" dirty="0" smtClean="0"/>
          </a:p>
        </p:txBody>
      </p:sp>
      <p:sp>
        <p:nvSpPr>
          <p:cNvPr id="4" name="Content Placeholder 2"/>
          <p:cNvSpPr txBox="1">
            <a:spLocks/>
          </p:cNvSpPr>
          <p:nvPr/>
        </p:nvSpPr>
        <p:spPr>
          <a:xfrm>
            <a:off x="2209800" y="2590800"/>
            <a:ext cx="5029200" cy="266700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marL="274320" marR="0" lvl="1"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800" b="1" i="0" u="none" strike="noStrike" kern="1200" cap="none" spc="0" normalizeH="0" baseline="0" noProof="0" dirty="0" smtClean="0">
                <a:ln>
                  <a:noFill/>
                </a:ln>
                <a:solidFill>
                  <a:srgbClr val="FF0000"/>
                </a:solidFill>
                <a:effectLst/>
                <a:uLnTx/>
                <a:uFillTx/>
                <a:latin typeface="Albertus" pitchFamily="34" charset="0"/>
              </a:rPr>
              <a:t>Objectives:</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Definition</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Causes</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Presentation</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morphology and significant</a:t>
            </a:r>
            <a:endParaRPr kumimoji="0" lang="en-US" sz="700" b="1" i="0" u="none" strike="noStrike" kern="1200" cap="none" spc="0" normalizeH="0" baseline="0" noProof="0" dirty="0">
              <a:ln>
                <a:noFill/>
              </a:ln>
              <a:solidFill>
                <a:schemeClr val="dk1"/>
              </a:solidFill>
              <a:effectLst/>
              <a:uLnTx/>
              <a:uFillTx/>
              <a:latin typeface="Albertu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81000"/>
            <a:ext cx="7412434" cy="1138238"/>
          </a:xfr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000" b="1" dirty="0" smtClean="0">
                <a:latin typeface="Arial" pitchFamily="34" charset="0"/>
                <a:cs typeface="Arial" pitchFamily="34" charset="0"/>
              </a:rPr>
              <a:t>Bronchiectasis is </a:t>
            </a:r>
            <a:r>
              <a:rPr lang="en-US" sz="2000" b="1" dirty="0" err="1" smtClean="0">
                <a:latin typeface="Arial" pitchFamily="34" charset="0"/>
                <a:cs typeface="Arial" pitchFamily="34" charset="0"/>
              </a:rPr>
              <a:t>permenant</a:t>
            </a:r>
            <a:r>
              <a:rPr lang="en-US" sz="2000" b="1" dirty="0" smtClean="0">
                <a:latin typeface="Arial" pitchFamily="34" charset="0"/>
                <a:cs typeface="Arial" pitchFamily="34" charset="0"/>
              </a:rPr>
              <a:t> dilatation of bronchi with destruction of their walls.</a:t>
            </a:r>
            <a:r>
              <a:rPr lang="en-US" sz="2000" dirty="0" smtClean="0"/>
              <a:t/>
            </a:r>
            <a:br>
              <a:rPr lang="en-US" sz="2000" dirty="0" smtClean="0"/>
            </a:br>
            <a:r>
              <a:rPr lang="en-US" sz="2000" b="1" dirty="0" smtClean="0">
                <a:latin typeface="Arial" pitchFamily="34" charset="0"/>
                <a:cs typeface="Arial" pitchFamily="34" charset="0"/>
              </a:rPr>
              <a:t> It is a result of chronic inflammation associated with an inability to clear </a:t>
            </a:r>
            <a:r>
              <a:rPr lang="en-US" sz="2000" b="1" dirty="0" err="1" smtClean="0">
                <a:latin typeface="Arial" pitchFamily="34" charset="0"/>
                <a:cs typeface="Arial" pitchFamily="34" charset="0"/>
              </a:rPr>
              <a:t>mucoid</a:t>
            </a:r>
            <a:r>
              <a:rPr lang="en-US" sz="2000" b="1" dirty="0" smtClean="0">
                <a:latin typeface="Arial" pitchFamily="34" charset="0"/>
                <a:cs typeface="Arial" pitchFamily="34" charset="0"/>
              </a:rPr>
              <a:t> secretions. </a:t>
            </a:r>
          </a:p>
        </p:txBody>
      </p:sp>
      <p:sp>
        <p:nvSpPr>
          <p:cNvPr id="7" name="Rectangle 6"/>
          <p:cNvSpPr/>
          <p:nvPr/>
        </p:nvSpPr>
        <p:spPr>
          <a:xfrm>
            <a:off x="0" y="0"/>
            <a:ext cx="183896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b="1" dirty="0" smtClean="0"/>
              <a:t>Bronchiectasis</a:t>
            </a:r>
            <a:endParaRPr lang="en-US" dirty="0"/>
          </a:p>
        </p:txBody>
      </p:sp>
      <p:pic>
        <p:nvPicPr>
          <p:cNvPr id="8" name="Picture 2"/>
          <p:cNvPicPr>
            <a:picLocks noChangeAspect="1"/>
          </p:cNvPicPr>
          <p:nvPr/>
        </p:nvPicPr>
        <p:blipFill>
          <a:blip r:embed="rId2" cstate="print"/>
          <a:srcRect/>
          <a:stretch>
            <a:fillRect/>
          </a:stretch>
        </p:blipFill>
        <p:spPr bwMode="auto">
          <a:xfrm>
            <a:off x="1600199" y="1600200"/>
            <a:ext cx="5715001" cy="519138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152400"/>
            <a:ext cx="7499350" cy="1052736"/>
          </a:xfrm>
        </p:spPr>
        <p:txBody>
          <a:bodyPr rtlCol="0">
            <a:normAutofit/>
          </a:bodyPr>
          <a:lstStyle/>
          <a:p>
            <a:pPr algn="ctr" eaLnBrk="1" fontAlgn="auto" hangingPunct="1">
              <a:spcAft>
                <a:spcPts val="0"/>
              </a:spcAft>
              <a:defRPr/>
            </a:pPr>
            <a:r>
              <a:rPr lang="en-US" dirty="0" smtClean="0">
                <a:solidFill>
                  <a:schemeClr val="tx2">
                    <a:satMod val="130000"/>
                  </a:schemeClr>
                </a:solidFill>
              </a:rPr>
              <a:t> </a:t>
            </a:r>
            <a:r>
              <a:rPr lang="en-US" sz="4000" dirty="0" smtClean="0">
                <a:solidFill>
                  <a:schemeClr val="tx2">
                    <a:satMod val="130000"/>
                  </a:schemeClr>
                </a:solidFill>
              </a:rPr>
              <a:t>Obstructive Lung Diseases</a:t>
            </a:r>
          </a:p>
        </p:txBody>
      </p:sp>
      <p:sp>
        <p:nvSpPr>
          <p:cNvPr id="13315" name="Rectangle 3"/>
          <p:cNvSpPr>
            <a:spLocks noGrp="1" noChangeArrowheads="1"/>
          </p:cNvSpPr>
          <p:nvPr>
            <p:ph sz="half" idx="1"/>
          </p:nvPr>
        </p:nvSpPr>
        <p:spPr>
          <a:xfrm>
            <a:off x="762000" y="1295400"/>
            <a:ext cx="7772400" cy="4664075"/>
          </a:xfrm>
        </p:spPr>
        <p:txBody>
          <a:bodyPr rtlCol="0">
            <a:normAutofit/>
          </a:bodyPr>
          <a:lstStyle/>
          <a:p>
            <a:pPr marL="651510" indent="-514350" eaLnBrk="1" fontAlgn="auto" hangingPunct="1">
              <a:spcAft>
                <a:spcPts val="0"/>
              </a:spcAft>
              <a:buClr>
                <a:schemeClr val="tx1">
                  <a:shade val="95000"/>
                </a:schemeClr>
              </a:buClr>
              <a:buFont typeface="Arial" pitchFamily="34" charset="0"/>
              <a:buAutoNum type="arabicParenR"/>
              <a:defRPr/>
            </a:pPr>
            <a:r>
              <a:rPr lang="en-US" b="1" dirty="0" smtClean="0">
                <a:solidFill>
                  <a:schemeClr val="tx2">
                    <a:lumMod val="60000"/>
                    <a:lumOff val="40000"/>
                  </a:schemeClr>
                </a:solidFill>
              </a:rPr>
              <a:t>Bronchial Asthma</a:t>
            </a:r>
            <a:endParaRPr lang="en-US"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2) </a:t>
            </a:r>
            <a:r>
              <a:rPr lang="en-US" b="1" dirty="0" smtClean="0">
                <a:solidFill>
                  <a:srgbClr val="C00000"/>
                </a:solidFill>
              </a:rPr>
              <a:t>Chronic obstructive pulmonary disease </a:t>
            </a:r>
            <a:r>
              <a:rPr lang="en-US" sz="2400" b="1" dirty="0" smtClean="0">
                <a:solidFill>
                  <a:srgbClr val="C00000"/>
                </a:solidFill>
              </a:rPr>
              <a:t>(COPD)</a:t>
            </a:r>
          </a:p>
          <a:p>
            <a:pPr marL="548640" indent="-411480" eaLnBrk="1" fontAlgn="auto" hangingPunct="1">
              <a:spcAft>
                <a:spcPts val="0"/>
              </a:spcAft>
              <a:buClr>
                <a:schemeClr val="tx1">
                  <a:shade val="95000"/>
                </a:schemeClr>
              </a:buClr>
              <a:buFont typeface="Arial" pitchFamily="34" charset="0"/>
              <a:buNone/>
              <a:defRPr/>
            </a:pPr>
            <a:r>
              <a:rPr lang="en-US" sz="2400" b="1" dirty="0" smtClean="0">
                <a:solidFill>
                  <a:srgbClr val="C00000"/>
                </a:solidFill>
              </a:rPr>
              <a:t> </a:t>
            </a:r>
            <a:r>
              <a:rPr lang="en-US" sz="2000" dirty="0" smtClean="0"/>
              <a:t>Cigarette smoking is the principle cause</a:t>
            </a:r>
          </a:p>
          <a:p>
            <a:pPr marL="548640" indent="-411480" eaLnBrk="1" fontAlgn="auto" hangingPunct="1">
              <a:spcAft>
                <a:spcPts val="0"/>
              </a:spcAft>
              <a:buClr>
                <a:schemeClr val="tx1">
                  <a:shade val="95000"/>
                </a:schemeClr>
              </a:buClr>
              <a:buFont typeface="Arial" pitchFamily="34" charset="0"/>
              <a:buNone/>
              <a:defRPr/>
            </a:pPr>
            <a:r>
              <a:rPr lang="en-US" sz="2400" b="1" dirty="0" smtClean="0">
                <a:solidFill>
                  <a:srgbClr val="C00000"/>
                </a:solidFill>
              </a:rPr>
              <a:t> </a:t>
            </a:r>
            <a:r>
              <a:rPr lang="en-US" sz="2000" dirty="0" smtClean="0"/>
              <a:t>10% of population above 45 year has airflow obstruction</a:t>
            </a:r>
          </a:p>
          <a:p>
            <a:pPr marL="548640" indent="-411480" eaLnBrk="1" fontAlgn="auto" hangingPunct="1">
              <a:spcAft>
                <a:spcPts val="0"/>
              </a:spcAft>
              <a:buClr>
                <a:schemeClr val="tx1">
                  <a:shade val="95000"/>
                </a:schemeClr>
              </a:buClr>
              <a:buFont typeface="Arial" pitchFamily="34" charset="0"/>
              <a:buNone/>
              <a:defRPr/>
            </a:pPr>
            <a:r>
              <a:rPr lang="en-US" sz="2000" dirty="0" smtClean="0"/>
              <a:t> </a:t>
            </a:r>
            <a:r>
              <a:rPr lang="en-US" sz="1800" b="1" dirty="0" smtClean="0"/>
              <a:t>They are of two types:</a:t>
            </a:r>
            <a:endParaRPr lang="en-US" sz="1600"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           a) </a:t>
            </a:r>
            <a:r>
              <a:rPr lang="en-US" b="1" dirty="0" smtClean="0">
                <a:solidFill>
                  <a:schemeClr val="tx2">
                    <a:lumMod val="60000"/>
                    <a:lumOff val="40000"/>
                  </a:schemeClr>
                </a:solidFill>
              </a:rPr>
              <a:t>Chronic bronchitis</a:t>
            </a:r>
          </a:p>
          <a:p>
            <a:pPr marL="548640" indent="-411480" eaLnBrk="1" fontAlgn="auto" hangingPunct="1">
              <a:spcAft>
                <a:spcPts val="0"/>
              </a:spcAft>
              <a:buClr>
                <a:schemeClr val="tx1">
                  <a:shade val="95000"/>
                </a:schemeClr>
              </a:buClr>
              <a:buFont typeface="Arial" pitchFamily="34" charset="0"/>
              <a:buNone/>
              <a:defRPr/>
            </a:pPr>
            <a:r>
              <a:rPr lang="en-US" b="1" dirty="0" smtClean="0">
                <a:solidFill>
                  <a:schemeClr val="tx2">
                    <a:lumMod val="60000"/>
                    <a:lumOff val="40000"/>
                  </a:schemeClr>
                </a:solidFill>
              </a:rPr>
              <a:t>           </a:t>
            </a:r>
            <a:r>
              <a:rPr lang="en-US" b="1" dirty="0" smtClean="0"/>
              <a:t>b)</a:t>
            </a:r>
            <a:r>
              <a:rPr lang="en-US" b="1" dirty="0" smtClean="0">
                <a:solidFill>
                  <a:schemeClr val="tx2">
                    <a:lumMod val="60000"/>
                    <a:lumOff val="40000"/>
                  </a:schemeClr>
                </a:solidFill>
              </a:rPr>
              <a:t> Emphysema</a:t>
            </a:r>
          </a:p>
          <a:p>
            <a:pPr marL="548640" indent="-411480" eaLnBrk="1" fontAlgn="auto" hangingPunct="1">
              <a:spcAft>
                <a:spcPts val="0"/>
              </a:spcAft>
              <a:buClr>
                <a:schemeClr val="tx1">
                  <a:shade val="95000"/>
                </a:schemeClr>
              </a:buClr>
              <a:buFont typeface="Arial" pitchFamily="34" charset="0"/>
              <a:buNone/>
              <a:defRPr/>
            </a:pPr>
            <a:endParaRPr lang="en-US"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3) </a:t>
            </a:r>
            <a:r>
              <a:rPr lang="en-US" b="1" dirty="0" smtClean="0">
                <a:solidFill>
                  <a:schemeClr val="tx2">
                    <a:lumMod val="60000"/>
                    <a:lumOff val="40000"/>
                  </a:schemeClr>
                </a:solidFill>
              </a:rPr>
              <a:t>Bronchiectasis</a:t>
            </a:r>
          </a:p>
          <a:p>
            <a:pPr marL="548640" indent="-411480" eaLnBrk="1" fontAlgn="auto" hangingPunct="1">
              <a:spcAft>
                <a:spcPts val="0"/>
              </a:spcAft>
              <a:buClr>
                <a:schemeClr val="tx1">
                  <a:shade val="95000"/>
                </a:schemeClr>
              </a:buClr>
              <a:buFont typeface="Arial" pitchFamily="34" charset="0"/>
              <a:buNone/>
              <a:defRPr/>
            </a:pPr>
            <a:endParaRPr lang="en-US" dirty="0" smtClean="0"/>
          </a:p>
          <a:p>
            <a:pPr marL="548640" indent="-411480" eaLnBrk="1" fontAlgn="auto" hangingPunct="1">
              <a:spcAft>
                <a:spcPts val="0"/>
              </a:spcAft>
              <a:buClr>
                <a:schemeClr val="tx1">
                  <a:shade val="95000"/>
                </a:schemeClr>
              </a:buClr>
              <a:buFont typeface="Arial" pitchFamily="34" charset="0"/>
              <a:buNone/>
              <a:defRPr/>
            </a:pPr>
            <a:endParaRPr lang="en-US" dirty="0" smtClean="0"/>
          </a:p>
          <a:p>
            <a:pPr marL="548640" indent="-411480" eaLnBrk="1" fontAlgn="auto" hangingPunct="1">
              <a:spcAft>
                <a:spcPts val="0"/>
              </a:spcAft>
              <a:buClr>
                <a:schemeClr val="tx1">
                  <a:shade val="95000"/>
                </a:schemeClr>
              </a:buClr>
              <a:buFont typeface="Arial" pitchFamily="34" charset="0"/>
              <a:buChar char="•"/>
              <a:defRPr/>
            </a:pPr>
            <a:endParaRPr lang="en-US" dirty="0" smtClean="0"/>
          </a:p>
          <a:p>
            <a:pPr marL="548640" indent="-411480" eaLnBrk="1" fontAlgn="auto" hangingPunct="1">
              <a:spcAft>
                <a:spcPts val="0"/>
              </a:spcAft>
              <a:buClr>
                <a:schemeClr val="tx1">
                  <a:shade val="95000"/>
                </a:schemeClr>
              </a:buClr>
              <a:buFont typeface="Arial" pitchFamily="34" charset="0"/>
              <a:buChar char="•"/>
              <a:defRPr/>
            </a:pPr>
            <a:endParaRPr lang="en-US" dirty="0" smtClean="0"/>
          </a:p>
        </p:txBody>
      </p:sp>
      <p:sp>
        <p:nvSpPr>
          <p:cNvPr id="2" name="Content Placeholder 1"/>
          <p:cNvSpPr>
            <a:spLocks noGrp="1"/>
          </p:cNvSpPr>
          <p:nvPr>
            <p:ph sz="half" idx="2"/>
          </p:nvPr>
        </p:nvSpPr>
        <p:spPr>
          <a:xfrm>
            <a:off x="4572000" y="4876800"/>
            <a:ext cx="4343400" cy="1447800"/>
          </a:xfrm>
          <a:ln w="38100">
            <a:solidFill>
              <a:srgbClr val="C00000"/>
            </a:solidFill>
          </a:ln>
        </p:spPr>
        <p:txBody>
          <a:bodyPr>
            <a:noAutofit/>
          </a:bodyPr>
          <a:lstStyle/>
          <a:p>
            <a:pPr marL="310578" indent="0" eaLnBrk="1" fontAlgn="auto" hangingPunct="1">
              <a:spcAft>
                <a:spcPts val="0"/>
              </a:spcAft>
              <a:buFont typeface="Wingdings 2" pitchFamily="18" charset="2"/>
              <a:buNone/>
              <a:defRPr/>
            </a:pPr>
            <a:r>
              <a:rPr lang="en-US" sz="1800" b="1" dirty="0">
                <a:solidFill>
                  <a:schemeClr val="tx2">
                    <a:satMod val="130000"/>
                  </a:schemeClr>
                </a:solidFill>
                <a:cs typeface="Tahoma" pitchFamily="34" charset="0"/>
              </a:rPr>
              <a:t>Common symptoms in lung </a:t>
            </a:r>
            <a:r>
              <a:rPr lang="en-US" sz="1800" b="1" dirty="0" smtClean="0">
                <a:solidFill>
                  <a:schemeClr val="tx2">
                    <a:satMod val="130000"/>
                  </a:schemeClr>
                </a:solidFill>
                <a:cs typeface="Tahoma" pitchFamily="34" charset="0"/>
              </a:rPr>
              <a:t>disease</a:t>
            </a:r>
          </a:p>
          <a:p>
            <a:pPr marL="868680" lvl="1" indent="-283464" eaLnBrk="1" fontAlgn="auto" hangingPunct="1">
              <a:spcAft>
                <a:spcPts val="0"/>
              </a:spcAft>
              <a:buFont typeface="Arial" pitchFamily="34" charset="0"/>
              <a:buChar char="–"/>
              <a:defRPr/>
            </a:pPr>
            <a:r>
              <a:rPr lang="en-US" sz="1600" b="1" dirty="0" smtClean="0">
                <a:cs typeface="Tahoma" pitchFamily="34" charset="0"/>
              </a:rPr>
              <a:t>Dyspnea</a:t>
            </a:r>
            <a:r>
              <a:rPr lang="en-US" sz="1600" b="1" dirty="0">
                <a:cs typeface="Tahoma" pitchFamily="34" charset="0"/>
              </a:rPr>
              <a:t>: difficulty with breathing</a:t>
            </a:r>
          </a:p>
          <a:p>
            <a:pPr marL="868680" lvl="1" indent="-283464" eaLnBrk="1" fontAlgn="auto" hangingPunct="1">
              <a:spcAft>
                <a:spcPts val="0"/>
              </a:spcAft>
              <a:buFont typeface="Arial" pitchFamily="34" charset="0"/>
              <a:buChar char="–"/>
              <a:defRPr/>
            </a:pPr>
            <a:r>
              <a:rPr lang="en-US" sz="1600" b="1" dirty="0">
                <a:cs typeface="Tahoma" pitchFamily="34" charset="0"/>
              </a:rPr>
              <a:t>Cough	</a:t>
            </a:r>
          </a:p>
          <a:p>
            <a:pPr marL="868680" lvl="1" indent="-283464" eaLnBrk="1" fontAlgn="auto" hangingPunct="1">
              <a:spcAft>
                <a:spcPts val="0"/>
              </a:spcAft>
              <a:buFont typeface="Arial" pitchFamily="34" charset="0"/>
              <a:buChar char="–"/>
              <a:defRPr/>
            </a:pPr>
            <a:r>
              <a:rPr lang="en-US" sz="1600" b="1" dirty="0" err="1" smtClean="0">
                <a:cs typeface="Tahoma" pitchFamily="34" charset="0"/>
              </a:rPr>
              <a:t>Hemoptysis</a:t>
            </a:r>
            <a:endParaRPr lang="en-US" sz="1600" b="1" dirty="0">
              <a:cs typeface="Tahoma" pitchFamily="34" charset="0"/>
            </a:endParaRPr>
          </a:p>
        </p:txBody>
      </p:sp>
      <p:sp>
        <p:nvSpPr>
          <p:cNvPr id="3" name="Rectangle 2"/>
          <p:cNvSpPr/>
          <p:nvPr/>
        </p:nvSpPr>
        <p:spPr>
          <a:xfrm>
            <a:off x="4114800" y="990600"/>
            <a:ext cx="1078180" cy="369332"/>
          </a:xfrm>
          <a:prstGeom prst="rect">
            <a:avLst/>
          </a:prstGeom>
        </p:spPr>
        <p:txBody>
          <a:bodyPr wrap="none">
            <a:spAutoFit/>
          </a:bodyPr>
          <a:lstStyle/>
          <a:p>
            <a:r>
              <a:rPr lang="en-US" dirty="0">
                <a:solidFill>
                  <a:schemeClr val="tx2">
                    <a:satMod val="130000"/>
                  </a:schemeClr>
                </a:solidFill>
              </a:rPr>
              <a:t>(diffuse) </a:t>
            </a:r>
            <a:endParaRPr lang="en-US" dirty="0"/>
          </a:p>
        </p:txBody>
      </p:sp>
      <p:sp>
        <p:nvSpPr>
          <p:cNvPr id="6" name="Rectangle 5"/>
          <p:cNvSpPr/>
          <p:nvPr/>
        </p:nvSpPr>
        <p:spPr>
          <a:xfrm>
            <a:off x="0" y="0"/>
            <a:ext cx="2971799"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smtClean="0"/>
              <a:t>Obstructive  lung disease</a:t>
            </a:r>
            <a:endParaRPr lang="en-US" dirty="0"/>
          </a:p>
        </p:txBody>
      </p:sp>
      <p:sp>
        <p:nvSpPr>
          <p:cNvPr id="7" name="TextBox 6"/>
          <p:cNvSpPr txBox="1"/>
          <p:nvPr/>
        </p:nvSpPr>
        <p:spPr>
          <a:xfrm>
            <a:off x="533400" y="6248400"/>
            <a:ext cx="4389150" cy="369332"/>
          </a:xfrm>
          <a:prstGeom prst="rect">
            <a:avLst/>
          </a:prstGeom>
          <a:noFill/>
        </p:spPr>
        <p:txBody>
          <a:bodyPr wrap="none" rtlCol="0">
            <a:spAutoFit/>
          </a:bodyPr>
          <a:lstStyle/>
          <a:p>
            <a:r>
              <a:rPr lang="en-US" dirty="0" smtClean="0"/>
              <a:t>Robbins Basic Pathology Table 13.1 page 498</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sz="quarter" idx="1"/>
          </p:nvPr>
        </p:nvSpPr>
        <p:spPr>
          <a:xfrm>
            <a:off x="304800" y="152400"/>
            <a:ext cx="8839200" cy="6553200"/>
          </a:xfrm>
        </p:spPr>
        <p:txBody>
          <a:bodyPr>
            <a:normAutofit/>
          </a:bodyPr>
          <a:lstStyle/>
          <a:p>
            <a:pPr marL="609600" indent="-609600" eaLnBrk="1" hangingPunct="1">
              <a:buNone/>
            </a:pPr>
            <a:endParaRPr lang="en-US" sz="2000" u="sng" dirty="0" smtClean="0">
              <a:solidFill>
                <a:srgbClr val="C00000"/>
              </a:solidFill>
              <a:latin typeface="Tahoma" pitchFamily="34" charset="0"/>
            </a:endParaRPr>
          </a:p>
          <a:p>
            <a:pPr marL="609600" indent="-609600" eaLnBrk="1" hangingPunct="1">
              <a:buFontTx/>
              <a:buAutoNum type="arabicPeriod"/>
            </a:pPr>
            <a:r>
              <a:rPr lang="en-US" sz="2800" u="sng" dirty="0" smtClean="0">
                <a:solidFill>
                  <a:srgbClr val="C00000"/>
                </a:solidFill>
                <a:latin typeface="Tahoma" pitchFamily="34" charset="0"/>
              </a:rPr>
              <a:t>Bronchial obstruction</a:t>
            </a: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r>
              <a:rPr lang="en-US" sz="2400" u="sng" dirty="0" smtClean="0">
                <a:solidFill>
                  <a:srgbClr val="C00000"/>
                </a:solidFill>
                <a:latin typeface="Tahoma" pitchFamily="34" charset="0"/>
              </a:rPr>
              <a:t>Congenital or hereditary conditions</a:t>
            </a: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None/>
            </a:pPr>
            <a:r>
              <a:rPr lang="en-US" sz="2000" dirty="0" smtClean="0">
                <a:latin typeface="Tahoma" pitchFamily="34" charset="0"/>
              </a:rPr>
              <a:t>	</a:t>
            </a:r>
          </a:p>
          <a:p>
            <a:pPr marL="609600" indent="-609600" eaLnBrk="1" hangingPunct="1">
              <a:buFontTx/>
              <a:buAutoNum type="arabicPeriod" startAt="3"/>
            </a:pPr>
            <a:endParaRPr lang="en-US" sz="2000" u="sng" dirty="0" smtClean="0">
              <a:solidFill>
                <a:srgbClr val="C00000"/>
              </a:solidFill>
              <a:latin typeface="Tahoma" pitchFamily="34" charset="0"/>
            </a:endParaRPr>
          </a:p>
          <a:p>
            <a:pPr marL="609600" indent="-609600" eaLnBrk="1" hangingPunct="1">
              <a:buFontTx/>
              <a:buAutoNum type="arabicPeriod" startAt="3"/>
            </a:pPr>
            <a:endParaRPr lang="en-US" sz="2000" u="sng" dirty="0" smtClean="0">
              <a:solidFill>
                <a:srgbClr val="C00000"/>
              </a:solidFill>
              <a:latin typeface="Tahoma" pitchFamily="34" charset="0"/>
            </a:endParaRPr>
          </a:p>
          <a:p>
            <a:pPr marL="609600" indent="-609600" eaLnBrk="1" hangingPunct="1">
              <a:buFontTx/>
              <a:buAutoNum type="arabicPeriod" startAt="3"/>
            </a:pPr>
            <a:r>
              <a:rPr lang="en-US" sz="2400" u="sng" dirty="0" smtClean="0">
                <a:solidFill>
                  <a:srgbClr val="C00000"/>
                </a:solidFill>
                <a:latin typeface="Tahoma" pitchFamily="34" charset="0"/>
              </a:rPr>
              <a:t>Chronic or severe infection / necrotizing pneumonia</a:t>
            </a:r>
          </a:p>
          <a:p>
            <a:pPr marL="609600" indent="-609600" eaLnBrk="1" hangingPunct="1">
              <a:buFontTx/>
              <a:buNone/>
            </a:pPr>
            <a:r>
              <a:rPr lang="en-US" sz="2000" dirty="0" smtClean="0">
                <a:latin typeface="Tahoma" pitchFamily="34" charset="0"/>
              </a:rPr>
              <a:t>	</a:t>
            </a:r>
          </a:p>
        </p:txBody>
      </p:sp>
      <p:sp>
        <p:nvSpPr>
          <p:cNvPr id="4" name="TextBox 3"/>
          <p:cNvSpPr txBox="1"/>
          <p:nvPr/>
        </p:nvSpPr>
        <p:spPr>
          <a:xfrm>
            <a:off x="1087994" y="1111984"/>
            <a:ext cx="6836806"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09600" indent="-609600" eaLnBrk="1" hangingPunct="1">
              <a:defRPr/>
            </a:pPr>
            <a:r>
              <a:rPr lang="en-US" sz="2000" dirty="0"/>
              <a:t> </a:t>
            </a:r>
            <a:r>
              <a:rPr lang="en-US" sz="2000" u="sng" dirty="0">
                <a:latin typeface="Albertus" pitchFamily="34" charset="0"/>
              </a:rPr>
              <a:t>Localized</a:t>
            </a:r>
            <a:r>
              <a:rPr lang="en-US" sz="2000" dirty="0">
                <a:latin typeface="Albertus" pitchFamily="34" charset="0"/>
              </a:rPr>
              <a:t>:</a:t>
            </a:r>
          </a:p>
          <a:p>
            <a:pPr marL="609600" indent="-609600" eaLnBrk="1" hangingPunct="1">
              <a:defRPr/>
            </a:pPr>
            <a:r>
              <a:rPr lang="en-US" sz="2000" dirty="0">
                <a:latin typeface="Albertus" pitchFamily="34" charset="0"/>
              </a:rPr>
              <a:t>	-	tumor, foreign bodies or  mucous impaction</a:t>
            </a:r>
          </a:p>
          <a:p>
            <a:pPr marL="609600" indent="-609600" eaLnBrk="1" hangingPunct="1">
              <a:defRPr/>
            </a:pPr>
            <a:r>
              <a:rPr lang="en-US" sz="2000" u="sng" dirty="0">
                <a:latin typeface="Albertus" pitchFamily="34" charset="0"/>
              </a:rPr>
              <a:t>Generalized:</a:t>
            </a:r>
            <a:r>
              <a:rPr lang="en-US" sz="2000" dirty="0">
                <a:latin typeface="Albertus" pitchFamily="34" charset="0"/>
              </a:rPr>
              <a:t> </a:t>
            </a:r>
          </a:p>
          <a:p>
            <a:pPr marL="609600" indent="-609600" eaLnBrk="1" hangingPunct="1">
              <a:defRPr/>
            </a:pPr>
            <a:r>
              <a:rPr lang="en-US" sz="2000" dirty="0">
                <a:latin typeface="Albertus" pitchFamily="34" charset="0"/>
              </a:rPr>
              <a:t>	-	bronchial asthma</a:t>
            </a:r>
          </a:p>
          <a:p>
            <a:pPr marL="609600" indent="-609600" eaLnBrk="1" hangingPunct="1">
              <a:defRPr/>
            </a:pPr>
            <a:r>
              <a:rPr lang="en-US" sz="2000" dirty="0">
                <a:latin typeface="Albertus" pitchFamily="34" charset="0"/>
              </a:rPr>
              <a:t>	-	chronic bronchitis</a:t>
            </a:r>
            <a:endParaRPr lang="en-US" dirty="0">
              <a:latin typeface="Albertus" pitchFamily="34" charset="0"/>
            </a:endParaRPr>
          </a:p>
        </p:txBody>
      </p:sp>
      <p:sp>
        <p:nvSpPr>
          <p:cNvPr id="5" name="TextBox 4"/>
          <p:cNvSpPr txBox="1"/>
          <p:nvPr/>
        </p:nvSpPr>
        <p:spPr>
          <a:xfrm>
            <a:off x="1676400" y="3474184"/>
            <a:ext cx="576064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09600" indent="-609600" eaLnBrk="1" hangingPunct="1">
              <a:defRPr/>
            </a:pPr>
            <a:r>
              <a:rPr lang="en-US" dirty="0">
                <a:latin typeface="Tahoma" pitchFamily="34" charset="0"/>
              </a:rPr>
              <a:t>	</a:t>
            </a:r>
            <a:r>
              <a:rPr lang="en-US" dirty="0">
                <a:latin typeface="Albertus" pitchFamily="34" charset="0"/>
              </a:rPr>
              <a:t>-	</a:t>
            </a:r>
            <a:r>
              <a:rPr lang="en-US" sz="2000" dirty="0">
                <a:latin typeface="Albertus" pitchFamily="34" charset="0"/>
              </a:rPr>
              <a:t>Congenital </a:t>
            </a:r>
            <a:r>
              <a:rPr lang="en-US" sz="2000" dirty="0" err="1" smtClean="0">
                <a:latin typeface="Albertus" pitchFamily="34" charset="0"/>
              </a:rPr>
              <a:t>bronchiectasis</a:t>
            </a:r>
            <a:endParaRPr lang="en-US" sz="2000" dirty="0">
              <a:latin typeface="Albertus" pitchFamily="34" charset="0"/>
            </a:endParaRPr>
          </a:p>
          <a:p>
            <a:pPr marL="609600" indent="-609600" eaLnBrk="1" hangingPunct="1">
              <a:defRPr/>
            </a:pPr>
            <a:r>
              <a:rPr lang="en-US" sz="2000" dirty="0">
                <a:latin typeface="Albertus" pitchFamily="34" charset="0"/>
              </a:rPr>
              <a:t>	-	Cystic fibrosis.</a:t>
            </a:r>
          </a:p>
          <a:p>
            <a:pPr marL="609600" indent="-609600" eaLnBrk="1" hangingPunct="1">
              <a:defRPr/>
            </a:pPr>
            <a:r>
              <a:rPr lang="en-US" sz="2000" dirty="0">
                <a:latin typeface="Albertus" pitchFamily="34" charset="0"/>
              </a:rPr>
              <a:t>	-	</a:t>
            </a:r>
            <a:r>
              <a:rPr lang="en-US" sz="2000" dirty="0" err="1">
                <a:latin typeface="Albertus" pitchFamily="34" charset="0"/>
              </a:rPr>
              <a:t>Intralobar</a:t>
            </a:r>
            <a:r>
              <a:rPr lang="en-US" sz="2000" dirty="0">
                <a:latin typeface="Albertus" pitchFamily="34" charset="0"/>
              </a:rPr>
              <a:t> sequestration of the lung.</a:t>
            </a:r>
          </a:p>
          <a:p>
            <a:pPr marL="609600" indent="-609600" eaLnBrk="1" hangingPunct="1">
              <a:defRPr/>
            </a:pPr>
            <a:r>
              <a:rPr lang="en-US" sz="2000" dirty="0">
                <a:latin typeface="Albertus" pitchFamily="34" charset="0"/>
              </a:rPr>
              <a:t>	-	Immunodeficiency status.</a:t>
            </a:r>
          </a:p>
          <a:p>
            <a:pPr marL="609600" indent="-609600" eaLnBrk="1" hangingPunct="1">
              <a:defRPr/>
            </a:pPr>
            <a:r>
              <a:rPr lang="en-US" sz="2000" dirty="0">
                <a:latin typeface="Albertus" pitchFamily="34" charset="0"/>
              </a:rPr>
              <a:t>	-	Immotile cilia and </a:t>
            </a:r>
            <a:r>
              <a:rPr lang="en-US" sz="2000" dirty="0" err="1">
                <a:latin typeface="Albertus" pitchFamily="34" charset="0"/>
              </a:rPr>
              <a:t>kartagner</a:t>
            </a:r>
            <a:r>
              <a:rPr lang="en-US" sz="2000" dirty="0">
                <a:latin typeface="Albertus" pitchFamily="34" charset="0"/>
              </a:rPr>
              <a:t> syndrome</a:t>
            </a:r>
          </a:p>
        </p:txBody>
      </p:sp>
      <p:sp>
        <p:nvSpPr>
          <p:cNvPr id="6" name="TextBox 5"/>
          <p:cNvSpPr txBox="1"/>
          <p:nvPr/>
        </p:nvSpPr>
        <p:spPr>
          <a:xfrm>
            <a:off x="1600200" y="5876092"/>
            <a:ext cx="5713424" cy="67710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609600" indent="-609600" eaLnBrk="1" hangingPunct="1">
              <a:defRPr/>
            </a:pPr>
            <a:r>
              <a:rPr lang="en-US" sz="2000" dirty="0">
                <a:latin typeface="Albertus" pitchFamily="34" charset="0"/>
              </a:rPr>
              <a:t>Caused by TB, staphylococci or mixed </a:t>
            </a:r>
            <a:r>
              <a:rPr lang="en-US" sz="2000" dirty="0" smtClean="0">
                <a:latin typeface="Albertus" pitchFamily="34" charset="0"/>
              </a:rPr>
              <a:t>infection</a:t>
            </a:r>
            <a:endParaRPr lang="en-US" sz="2000" dirty="0">
              <a:latin typeface="Albertus" pitchFamily="34" charset="0"/>
            </a:endParaRPr>
          </a:p>
          <a:p>
            <a:pPr eaLnBrk="1" hangingPunct="1">
              <a:defRPr/>
            </a:pPr>
            <a:endParaRPr lang="en-US" dirty="0"/>
          </a:p>
        </p:txBody>
      </p:sp>
      <p:sp>
        <p:nvSpPr>
          <p:cNvPr id="7" name="Rectangle 6"/>
          <p:cNvSpPr/>
          <p:nvPr/>
        </p:nvSpPr>
        <p:spPr>
          <a:xfrm>
            <a:off x="76200" y="87868"/>
            <a:ext cx="3429000"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b="1" dirty="0" smtClean="0">
                <a:solidFill>
                  <a:schemeClr val="bg1"/>
                </a:solidFill>
                <a:latin typeface="Tahoma" pitchFamily="34" charset="0"/>
              </a:rPr>
              <a:t>Causes of </a:t>
            </a:r>
            <a:r>
              <a:rPr lang="en-US" b="1" dirty="0" err="1" smtClean="0">
                <a:solidFill>
                  <a:schemeClr val="bg1"/>
                </a:solidFill>
                <a:latin typeface="Tahoma" pitchFamily="34" charset="0"/>
              </a:rPr>
              <a:t>bronchiectasis</a:t>
            </a:r>
            <a:endParaRPr lang="en-US" b="1" dirty="0">
              <a:solidFill>
                <a:schemeClr val="bg1"/>
              </a:solidFill>
              <a:latin typeface="Tahoma" pitchFamily="34" charset="0"/>
            </a:endParaRPr>
          </a:p>
        </p:txBody>
      </p:sp>
      <p:sp>
        <p:nvSpPr>
          <p:cNvPr id="9" name="Rectangle 8"/>
          <p:cNvSpPr/>
          <p:nvPr/>
        </p:nvSpPr>
        <p:spPr>
          <a:xfrm>
            <a:off x="4122781" y="-94178"/>
            <a:ext cx="450764" cy="369332"/>
          </a:xfrm>
          <a:prstGeom prst="rect">
            <a:avLst/>
          </a:prstGeom>
        </p:spPr>
        <p:txBody>
          <a:bodyPr wrap="none">
            <a:spAutoFit/>
          </a:bodyPr>
          <a:lstStyle/>
          <a:p>
            <a:r>
              <a:rPr lang="en-US" b="1" dirty="0" smtClean="0">
                <a:solidFill>
                  <a:prstClr val="white"/>
                </a:solidFill>
                <a:latin typeface="Tahoma" pitchFamily="34" charset="0"/>
                <a:cs typeface="+mn-cs"/>
              </a:rPr>
              <a:t>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5867400"/>
            <a:ext cx="9144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a:t>Cilial dysmotility syndrome. Electron micrograph of cilia from a person with recurrent chest infections since childhood. The outer dynein arms are absent and there are abnormal single microtubules (M), which prevent normal motility.</a:t>
            </a:r>
          </a:p>
        </p:txBody>
      </p:sp>
      <p:pic>
        <p:nvPicPr>
          <p:cNvPr id="32771" name="Picture 2" descr="11_44.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533400"/>
            <a:ext cx="8915400" cy="521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114800" y="5867400"/>
            <a:ext cx="50292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chest radiograph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1219200"/>
            <a:ext cx="4266778"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1000" y="152400"/>
            <a:ext cx="4291559"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274320" lvl="1" indent="-274320" fontAlgn="auto">
              <a:spcBef>
                <a:spcPts val="580"/>
              </a:spcBef>
              <a:spcAft>
                <a:spcPts val="0"/>
              </a:spcAft>
              <a:buClr>
                <a:schemeClr val="accent1"/>
              </a:buClr>
              <a:buSzPct val="85000"/>
              <a:defRPr/>
            </a:pPr>
            <a:r>
              <a:rPr lang="en-US" sz="2400" b="1" dirty="0" smtClean="0">
                <a:solidFill>
                  <a:schemeClr val="bg1"/>
                </a:solidFill>
                <a:latin typeface="Albertus" pitchFamily="34" charset="0"/>
              </a:rPr>
              <a:t>Presentation of Bronchiectasis</a:t>
            </a:r>
          </a:p>
        </p:txBody>
      </p:sp>
      <p:sp>
        <p:nvSpPr>
          <p:cNvPr id="5" name="Rectangle 4"/>
          <p:cNvSpPr/>
          <p:nvPr/>
        </p:nvSpPr>
        <p:spPr>
          <a:xfrm>
            <a:off x="990600" y="1676400"/>
            <a:ext cx="3505200" cy="2308324"/>
          </a:xfrm>
          <a:prstGeom prst="rect">
            <a:avLst/>
          </a:prstGeom>
        </p:spPr>
        <p:txBody>
          <a:bodyPr wrap="square">
            <a:spAutoFit/>
          </a:bodyPr>
          <a:lstStyle/>
          <a:p>
            <a:r>
              <a:rPr lang="en-US" b="1" dirty="0" smtClean="0"/>
              <a:t>Severe, persistent cough associated with expectoration of </a:t>
            </a:r>
            <a:r>
              <a:rPr lang="en-US" b="1" dirty="0" err="1" smtClean="0"/>
              <a:t>mucopurulent</a:t>
            </a:r>
            <a:r>
              <a:rPr lang="en-US" b="1" dirty="0" smtClean="0"/>
              <a:t>, sometimes bad smell sputum.</a:t>
            </a:r>
            <a:r>
              <a:rPr lang="en-US" dirty="0" smtClean="0"/>
              <a:t> </a:t>
            </a:r>
          </a:p>
          <a:p>
            <a:endParaRPr lang="en-US" dirty="0" smtClean="0"/>
          </a:p>
          <a:p>
            <a:r>
              <a:rPr lang="en-US" dirty="0" smtClean="0"/>
              <a:t>Other common symptoms include </a:t>
            </a:r>
            <a:r>
              <a:rPr lang="en-US" dirty="0" err="1" smtClean="0"/>
              <a:t>dyspnea</a:t>
            </a:r>
            <a:r>
              <a:rPr lang="en-US" dirty="0" smtClean="0"/>
              <a:t>, </a:t>
            </a:r>
            <a:r>
              <a:rPr lang="en-US" dirty="0" err="1" smtClean="0"/>
              <a:t>rhinosinusitis</a:t>
            </a:r>
            <a:r>
              <a:rPr lang="en-US" dirty="0" smtClean="0"/>
              <a:t>, and </a:t>
            </a:r>
            <a:r>
              <a:rPr lang="en-US" dirty="0" err="1" smtClean="0"/>
              <a:t>hemoptysis</a:t>
            </a:r>
            <a:r>
              <a:rPr lang="en-US" dirty="0" smtClean="0"/>
              <a:t>.</a:t>
            </a:r>
            <a:endParaRPr lang="en-US" dirty="0"/>
          </a:p>
        </p:txBody>
      </p:sp>
    </p:spTree>
    <p:extLst>
      <p:ext uri="{BB962C8B-B14F-4D97-AF65-F5344CB8AC3E}">
        <p14:creationId xmlns:p14="http://schemas.microsoft.com/office/powerpoint/2010/main" xmlns="" val="850338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gross</a:t>
            </a:r>
            <a:endParaRPr lang="en-US" sz="2400" b="1"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0474" y="609599"/>
            <a:ext cx="7262926" cy="4725585"/>
          </a:xfrm>
          <a:prstGeom prst="rect">
            <a:avLst/>
          </a:prstGeom>
        </p:spPr>
      </p:pic>
    </p:spTree>
    <p:extLst>
      <p:ext uri="{BB962C8B-B14F-4D97-AF65-F5344CB8AC3E}">
        <p14:creationId xmlns:p14="http://schemas.microsoft.com/office/powerpoint/2010/main" xmlns="" val="2068211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81000" y="6477000"/>
            <a:ext cx="9144000" cy="381000"/>
          </a:xfrm>
        </p:spPr>
        <p:txBody>
          <a:bodyPr>
            <a:noAutofit/>
          </a:bodyPr>
          <a:lstStyle/>
          <a:p>
            <a:pPr algn="ctr" eaLnBrk="1" fontAlgn="auto" hangingPunct="1">
              <a:spcAft>
                <a:spcPts val="0"/>
              </a:spcAft>
              <a:defRPr/>
            </a:pP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0723" name="Picture 6" descr="20"/>
          <p:cNvPicPr>
            <a:picLocks noGrp="1" noChangeAspect="1" noChangeArrowheads="1"/>
          </p:cNvPicPr>
          <p:nvPr>
            <p:ph idx="1"/>
          </p:nvPr>
        </p:nvPicPr>
        <p:blipFill>
          <a:blip r:embed="rId2" cstate="print">
            <a:lum contrast="20000"/>
            <a:extLst>
              <a:ext uri="{28A0092B-C50C-407E-A947-70E740481C1C}">
                <a14:useLocalDpi xmlns:a14="http://schemas.microsoft.com/office/drawing/2010/main" xmlns="" val="0"/>
              </a:ext>
            </a:extLst>
          </a:blip>
          <a:srcRect b="1625"/>
          <a:stretch>
            <a:fillRect/>
          </a:stretch>
        </p:blipFill>
        <p:spPr>
          <a:xfrm>
            <a:off x="3657600" y="533400"/>
            <a:ext cx="4038600" cy="5876925"/>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9217" name="Rectangle 1"/>
          <p:cNvSpPr>
            <a:spLocks noChangeArrowheads="1"/>
          </p:cNvSpPr>
          <p:nvPr/>
        </p:nvSpPr>
        <p:spPr bwMode="auto">
          <a:xfrm>
            <a:off x="914400" y="2770259"/>
            <a:ext cx="2667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1600" b="1" dirty="0">
                <a:latin typeface="Tahoma" pitchFamily="34" charset="0"/>
                <a:ea typeface="Calibri" pitchFamily="34" charset="0"/>
                <a:cs typeface="Tahoma" pitchFamily="34" charset="0"/>
              </a:rPr>
              <a:t> </a:t>
            </a:r>
            <a:r>
              <a:rPr lang="en-US" sz="2000" b="1" dirty="0">
                <a:solidFill>
                  <a:srgbClr val="FF0000"/>
                </a:solidFill>
                <a:latin typeface="Tahoma" pitchFamily="34" charset="0"/>
                <a:ea typeface="Calibri" pitchFamily="34" charset="0"/>
                <a:cs typeface="Tahoma" pitchFamily="34" charset="0"/>
              </a:rPr>
              <a:t>Bronchiectasis</a:t>
            </a:r>
            <a:endParaRPr lang="en-US" sz="1600" b="1" dirty="0">
              <a:solidFill>
                <a:srgbClr val="FF0000"/>
              </a:solidFill>
              <a:latin typeface="Tahoma" pitchFamily="34" charset="0"/>
              <a:ea typeface="Calibri" pitchFamily="34" charset="0"/>
              <a:cs typeface="Tahoma" pitchFamily="34" charset="0"/>
            </a:endParaRPr>
          </a:p>
          <a:p>
            <a:pPr lvl="0" algn="justLow" fontAlgn="base">
              <a:spcBef>
                <a:spcPct val="0"/>
              </a:spcBef>
              <a:spcAft>
                <a:spcPct val="0"/>
              </a:spcAft>
              <a:buFontTx/>
              <a:buChar char="•"/>
            </a:pPr>
            <a:r>
              <a:rPr kumimoji="0" lang="en-US" sz="1600" b="1" u="none" strike="noStrike" cap="none" normalizeH="0" baseline="0" dirty="0">
                <a:ln>
                  <a:noFill/>
                </a:ln>
                <a:solidFill>
                  <a:schemeClr val="tx1">
                    <a:lumMod val="85000"/>
                    <a:lumOff val="15000"/>
                  </a:schemeClr>
                </a:solidFill>
                <a:effectLst>
                  <a:outerShdw blurRad="38100" dist="38100" dir="2700000" algn="tl">
                    <a:srgbClr val="000000">
                      <a:alpha val="43137"/>
                    </a:srgbClr>
                  </a:outerShdw>
                </a:effectLst>
                <a:latin typeface="Tahoma" pitchFamily="34" charset="0"/>
                <a:ea typeface="Calibri" pitchFamily="34" charset="0"/>
                <a:cs typeface="Tahoma" pitchFamily="34" charset="0"/>
              </a:rPr>
              <a:t> </a:t>
            </a:r>
            <a:r>
              <a:rPr kumimoji="0" lang="en-US" sz="1600" b="1" u="none" strike="noStrike" cap="none" normalizeH="0" baseline="0" dirty="0" smtClean="0">
                <a:ln>
                  <a:noFill/>
                </a:ln>
                <a:solidFill>
                  <a:schemeClr val="tx1"/>
                </a:solidFill>
                <a:effectLst/>
                <a:latin typeface="Tahoma" pitchFamily="34" charset="0"/>
                <a:ea typeface="Calibri" pitchFamily="34" charset="0"/>
                <a:cs typeface="Tahoma" pitchFamily="34" charset="0"/>
              </a:rPr>
              <a:t>Dilatation of bronchi with destruction of bronchial walls</a:t>
            </a:r>
            <a:endParaRPr kumimoji="0" lang="en-US" sz="28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pic>
        <p:nvPicPr>
          <p:cNvPr id="31747" name="Picture 2" descr="11_1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476250"/>
            <a:ext cx="4800600" cy="600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3"/>
          <p:cNvSpPr>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dirty="0"/>
              <a:t>Bronchiectasis. This is a lower lobe of lung surgically </a:t>
            </a:r>
            <a:r>
              <a:rPr lang="en-US" altLang="en-US" sz="1600" dirty="0" err="1"/>
              <a:t>resected</a:t>
            </a:r>
            <a:r>
              <a:rPr lang="en-US" altLang="en-US" sz="1600" dirty="0"/>
              <a:t> for </a:t>
            </a:r>
            <a:r>
              <a:rPr lang="en-US" altLang="en-US" sz="1600" dirty="0" err="1"/>
              <a:t>bronchiectasis</a:t>
            </a:r>
            <a:r>
              <a:rPr lang="en-US" altLang="en-US" sz="1600"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a:t>
            </a:r>
            <a:r>
              <a:rPr lang="en-US" sz="2400" dirty="0" err="1" smtClean="0">
                <a:solidFill>
                  <a:schemeClr val="tx1">
                    <a:lumMod val="85000"/>
                    <a:lumOff val="15000"/>
                  </a:schemeClr>
                </a:solidFill>
                <a:effectLst>
                  <a:outerShdw blurRad="38100" dist="38100" dir="2700000" algn="tl">
                    <a:srgbClr val="000000">
                      <a:alpha val="43137"/>
                    </a:srgbClr>
                  </a:outerShdw>
                </a:effectLst>
              </a:rPr>
              <a:t>micropscopic</a:t>
            </a: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85800" y="533400"/>
            <a:ext cx="7620000" cy="484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89163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19400" y="4038600"/>
            <a:ext cx="3313964" cy="215741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66800" y="3200400"/>
            <a:ext cx="2519827" cy="3048000"/>
          </a:xfrm>
          <a:prstGeom prst="rect">
            <a:avLst/>
          </a:prstGeom>
          <a:noFill/>
          <a:ln w="9525">
            <a:noFill/>
            <a:miter lim="800000"/>
            <a:headEnd/>
            <a:tailEnd/>
          </a:ln>
        </p:spPr>
      </p:pic>
      <p:sp>
        <p:nvSpPr>
          <p:cNvPr id="4" name="Rectangle 3"/>
          <p:cNvSpPr/>
          <p:nvPr/>
        </p:nvSpPr>
        <p:spPr>
          <a:xfrm>
            <a:off x="2133600" y="6172200"/>
            <a:ext cx="2651688" cy="369332"/>
          </a:xfrm>
          <a:prstGeom prst="rect">
            <a:avLst/>
          </a:prstGeom>
        </p:spPr>
        <p:txBody>
          <a:bodyPr wrap="none">
            <a:spAutoFit/>
          </a:bodyPr>
          <a:lstStyle/>
          <a:p>
            <a:pPr lvl="0"/>
            <a:r>
              <a:rPr lang="en-US" dirty="0" smtClean="0">
                <a:latin typeface="Albertus" pitchFamily="34" charset="0"/>
              </a:rPr>
              <a:t>Brain (</a:t>
            </a:r>
            <a:r>
              <a:rPr lang="en-US" b="1" dirty="0" smtClean="0">
                <a:latin typeface="Albertus" pitchFamily="34" charset="0"/>
              </a:rPr>
              <a:t>cerebral</a:t>
            </a:r>
            <a:r>
              <a:rPr lang="en-US" dirty="0" smtClean="0">
                <a:latin typeface="Albertus" pitchFamily="34" charset="0"/>
              </a:rPr>
              <a:t>) a</a:t>
            </a:r>
            <a:r>
              <a:rPr lang="en-US" b="1" dirty="0" smtClean="0">
                <a:latin typeface="Albertus" pitchFamily="34" charset="0"/>
              </a:rPr>
              <a:t>bsc</a:t>
            </a:r>
            <a:r>
              <a:rPr lang="en-US" dirty="0" smtClean="0">
                <a:latin typeface="Albertus" pitchFamily="34" charset="0"/>
              </a:rPr>
              <a:t>ess </a:t>
            </a:r>
            <a:endParaRPr lang="en-US" dirty="0"/>
          </a:p>
        </p:txBody>
      </p:sp>
      <p:sp>
        <p:nvSpPr>
          <p:cNvPr id="5" name="Rectangle 4"/>
          <p:cNvSpPr/>
          <p:nvPr/>
        </p:nvSpPr>
        <p:spPr>
          <a:xfrm>
            <a:off x="1676400" y="152400"/>
            <a:ext cx="4463786" cy="954107"/>
          </a:xfrm>
          <a:prstGeom prst="rect">
            <a:avLst/>
          </a:prstGeom>
        </p:spPr>
        <p:txBody>
          <a:bodyPr wrap="none">
            <a:spAutoFit/>
          </a:bodyPr>
          <a:lstStyle/>
          <a:p>
            <a:pPr lvl="0"/>
            <a:r>
              <a:rPr lang="en-US" sz="2800" dirty="0" smtClean="0"/>
              <a:t>Bronchiectasis Complications</a:t>
            </a:r>
          </a:p>
          <a:p>
            <a:endParaRPr lang="en-US" sz="2800" dirty="0"/>
          </a:p>
        </p:txBody>
      </p:sp>
      <p:sp>
        <p:nvSpPr>
          <p:cNvPr id="6" name="Rectangle 5"/>
          <p:cNvSpPr/>
          <p:nvPr/>
        </p:nvSpPr>
        <p:spPr>
          <a:xfrm>
            <a:off x="914400" y="838200"/>
            <a:ext cx="4724400" cy="2308324"/>
          </a:xfrm>
          <a:prstGeom prst="rect">
            <a:avLst/>
          </a:prstGeom>
        </p:spPr>
        <p:txBody>
          <a:bodyPr wrap="square">
            <a:spAutoFit/>
          </a:bodyPr>
          <a:lstStyle/>
          <a:p>
            <a:pPr marL="342900" lvl="0" indent="-342900">
              <a:buFont typeface="+mj-lt"/>
              <a:buAutoNum type="arabicPeriod"/>
            </a:pPr>
            <a:r>
              <a:rPr lang="en-US" dirty="0" smtClean="0">
                <a:latin typeface="Albertus" pitchFamily="34" charset="0"/>
              </a:rPr>
              <a:t>Obstructive pulmonary function (</a:t>
            </a:r>
            <a:r>
              <a:rPr lang="en-US" dirty="0" smtClean="0"/>
              <a:t>hypoxemia, </a:t>
            </a:r>
            <a:r>
              <a:rPr lang="en-US" dirty="0" err="1" smtClean="0"/>
              <a:t>hypercapnia</a:t>
            </a:r>
            <a:r>
              <a:rPr lang="en-US" dirty="0" smtClean="0"/>
              <a:t>, pulmonary hypertension, and </a:t>
            </a:r>
            <a:r>
              <a:rPr lang="en-US" dirty="0" err="1" smtClean="0"/>
              <a:t>cor</a:t>
            </a:r>
            <a:r>
              <a:rPr lang="en-US" dirty="0" smtClean="0"/>
              <a:t> </a:t>
            </a:r>
            <a:r>
              <a:rPr lang="en-US" dirty="0" err="1" smtClean="0"/>
              <a:t>pulmonale</a:t>
            </a:r>
            <a:r>
              <a:rPr lang="en-US" dirty="0" smtClean="0">
                <a:latin typeface="Albertus" pitchFamily="34" charset="0"/>
              </a:rPr>
              <a:t>)</a:t>
            </a:r>
          </a:p>
          <a:p>
            <a:pPr marL="342900" lvl="0" indent="-342900">
              <a:buFont typeface="+mj-lt"/>
              <a:buAutoNum type="arabicPeriod"/>
            </a:pPr>
            <a:r>
              <a:rPr lang="en-US" dirty="0" smtClean="0">
                <a:latin typeface="Albertus" pitchFamily="34" charset="0"/>
              </a:rPr>
              <a:t>Lung Abscess</a:t>
            </a:r>
          </a:p>
          <a:p>
            <a:pPr lvl="0"/>
            <a:endParaRPr lang="en-US" dirty="0" smtClean="0">
              <a:latin typeface="Albertus" pitchFamily="34" charset="0"/>
            </a:endParaRPr>
          </a:p>
          <a:p>
            <a:pPr lvl="0"/>
            <a:r>
              <a:rPr lang="en-US" dirty="0" smtClean="0">
                <a:latin typeface="Albertus" pitchFamily="34" charset="0"/>
              </a:rPr>
              <a:t>Rare complications: include</a:t>
            </a:r>
          </a:p>
          <a:p>
            <a:pPr marL="400050" lvl="0" indent="-400050">
              <a:buFont typeface="+mj-lt"/>
              <a:buAutoNum type="romanUcPeriod"/>
            </a:pPr>
            <a:r>
              <a:rPr lang="en-US" dirty="0" smtClean="0">
                <a:latin typeface="Albertus" pitchFamily="34" charset="0"/>
              </a:rPr>
              <a:t>Metastatic brain (</a:t>
            </a:r>
            <a:r>
              <a:rPr lang="en-US" b="1" dirty="0" smtClean="0">
                <a:latin typeface="Albertus" pitchFamily="34" charset="0"/>
              </a:rPr>
              <a:t>cerebral</a:t>
            </a:r>
            <a:r>
              <a:rPr lang="en-US" dirty="0" smtClean="0">
                <a:latin typeface="Albertus" pitchFamily="34" charset="0"/>
              </a:rPr>
              <a:t>) a</a:t>
            </a:r>
            <a:r>
              <a:rPr lang="en-US" b="1" dirty="0" smtClean="0">
                <a:latin typeface="Albertus" pitchFamily="34" charset="0"/>
              </a:rPr>
              <a:t>bsc</a:t>
            </a:r>
            <a:r>
              <a:rPr lang="en-US" dirty="0" smtClean="0">
                <a:latin typeface="Albertus" pitchFamily="34" charset="0"/>
              </a:rPr>
              <a:t>ess</a:t>
            </a:r>
          </a:p>
          <a:p>
            <a:pPr marL="400050" lvl="0" indent="-400050">
              <a:buFont typeface="+mj-lt"/>
              <a:buAutoNum type="romanUcPeriod"/>
            </a:pPr>
            <a:r>
              <a:rPr lang="en-US" dirty="0" smtClean="0">
                <a:latin typeface="Albertus" pitchFamily="34" charset="0"/>
              </a:rPr>
              <a:t> </a:t>
            </a:r>
            <a:r>
              <a:rPr lang="en-US" dirty="0" err="1" smtClean="0">
                <a:latin typeface="Albertus" pitchFamily="34" charset="0"/>
              </a:rPr>
              <a:t>Amyloidosis</a:t>
            </a:r>
            <a:r>
              <a:rPr lang="en-US" sz="1400" dirty="0" smtClean="0">
                <a:latin typeface="Albertus" pitchFamily="34" charset="0"/>
              </a:rPr>
              <a:t>.</a:t>
            </a:r>
            <a:endParaRPr lang="en-US" sz="1400" dirty="0">
              <a:latin typeface="Albertus" pitchFamily="34" charset="0"/>
            </a:endParaRPr>
          </a:p>
        </p:txBody>
      </p:sp>
      <p:pic>
        <p:nvPicPr>
          <p:cNvPr id="7" name="Picture 1" descr="11_17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381000"/>
            <a:ext cx="2508402"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6858000" y="0"/>
            <a:ext cx="1539204" cy="369332"/>
          </a:xfrm>
          <a:prstGeom prst="rect">
            <a:avLst/>
          </a:prstGeom>
        </p:spPr>
        <p:txBody>
          <a:bodyPr wrap="none">
            <a:spAutoFit/>
          </a:bodyPr>
          <a:lstStyle/>
          <a:p>
            <a:pPr lvl="0"/>
            <a:r>
              <a:rPr lang="en-US" dirty="0" smtClean="0">
                <a:latin typeface="Albertus" pitchFamily="34" charset="0"/>
              </a:rPr>
              <a:t>Lung Abscess</a:t>
            </a:r>
          </a:p>
        </p:txBody>
      </p:sp>
      <p:pic>
        <p:nvPicPr>
          <p:cNvPr id="10" name="Picture 2" descr="11_17b.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49001" y="3733800"/>
            <a:ext cx="2366399"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3810000" cy="1143000"/>
          </a:xfrm>
        </p:spPr>
        <p:txBody>
          <a:bodyPr rtlCol="0">
            <a:normAutofit fontScale="90000"/>
          </a:bodyPr>
          <a:lstStyle/>
          <a:p>
            <a:pPr eaLnBrk="1" fontAlgn="auto" hangingPunct="1">
              <a:spcAft>
                <a:spcPts val="0"/>
              </a:spcAft>
              <a:defRPr/>
            </a:pPr>
            <a:r>
              <a:rPr lang="en-US" dirty="0" smtClean="0"/>
              <a:t>Bronchiectasis:</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0" y="1447800"/>
          <a:ext cx="89916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0" name="TextBox 4"/>
          <p:cNvSpPr txBox="1">
            <a:spLocks noChangeArrowheads="1"/>
          </p:cNvSpPr>
          <p:nvPr/>
        </p:nvSpPr>
        <p:spPr bwMode="auto">
          <a:xfrm>
            <a:off x="3682380" y="323671"/>
            <a:ext cx="5385420" cy="120032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eaLnBrk="1" hangingPunct="1"/>
            <a:r>
              <a:rPr lang="en-US" sz="2400" b="1" dirty="0" smtClean="0">
                <a:latin typeface="Albertus" pitchFamily="34" charset="0"/>
              </a:rPr>
              <a:t>Dilatation and destruction </a:t>
            </a:r>
            <a:r>
              <a:rPr lang="en-US" sz="2400" b="1" dirty="0">
                <a:latin typeface="Albertus" pitchFamily="34" charset="0"/>
              </a:rPr>
              <a:t>of bronchi and bronchioles secondary to chronic </a:t>
            </a:r>
            <a:r>
              <a:rPr lang="en-US" sz="2400" b="1" dirty="0" smtClean="0">
                <a:latin typeface="Albertus" pitchFamily="34" charset="0"/>
              </a:rPr>
              <a:t>inflammation and obstruction</a:t>
            </a:r>
            <a:endParaRPr lang="en-US" dirty="0">
              <a:latin typeface="Calibri" pitchFamily="34" charset="0"/>
            </a:endParaRPr>
          </a:p>
        </p:txBody>
      </p:sp>
      <p:sp>
        <p:nvSpPr>
          <p:cNvPr id="5" name="Rectangle 4"/>
          <p:cNvSpPr/>
          <p:nvPr/>
        </p:nvSpPr>
        <p:spPr>
          <a:xfrm>
            <a:off x="0" y="0"/>
            <a:ext cx="183896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b="1" dirty="0" smtClean="0"/>
              <a:t>Bronchiectasis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1295400"/>
          <a:ext cx="8839200" cy="5410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533400"/>
            <a:ext cx="4800600"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dirty="0"/>
              <a:t>Key Facts Chronic obstructive pulmonary disease</a:t>
            </a:r>
          </a:p>
        </p:txBody>
      </p:sp>
      <p:pic>
        <p:nvPicPr>
          <p:cNvPr id="5" name="Picture 4" descr="facts.png"/>
          <p:cNvPicPr>
            <a:picLocks noChangeAspect="1"/>
          </p:cNvPicPr>
          <p:nvPr/>
        </p:nvPicPr>
        <p:blipFill>
          <a:blip r:embed="rId7" cstate="print"/>
          <a:stretch>
            <a:fillRect/>
          </a:stretch>
        </p:blipFill>
        <p:spPr>
          <a:xfrm rot="14393720" flipH="1">
            <a:off x="5053289" y="444695"/>
            <a:ext cx="947738" cy="7778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42900" y="1"/>
            <a:ext cx="8458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941366"/>
          </a:xfrm>
          <a:prstGeom prst="rect">
            <a:avLst/>
          </a:prstGeom>
        </p:spPr>
      </p:pic>
    </p:spTree>
    <p:extLst>
      <p:ext uri="{BB962C8B-B14F-4D97-AF65-F5344CB8AC3E}">
        <p14:creationId xmlns:p14="http://schemas.microsoft.com/office/powerpoint/2010/main" xmlns="" val="240617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3400" y="2438400"/>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smtClean="0"/>
              <a:t>Emphysema</a:t>
            </a:r>
            <a:endParaRPr lang="en-US" altLang="en-US" sz="3600" b="1" dirty="0"/>
          </a:p>
        </p:txBody>
      </p:sp>
      <p:sp>
        <p:nvSpPr>
          <p:cNvPr id="3" name="Rectangle 2"/>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sp>
        <p:nvSpPr>
          <p:cNvPr id="4" name="TextBox 3"/>
          <p:cNvSpPr txBox="1"/>
          <p:nvPr/>
        </p:nvSpPr>
        <p:spPr>
          <a:xfrm>
            <a:off x="2514600" y="3124200"/>
            <a:ext cx="4953000" cy="34470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FF0000"/>
                </a:solidFill>
              </a:rPr>
              <a:t>Objectives:</a:t>
            </a:r>
          </a:p>
          <a:p>
            <a:pPr marL="342900" indent="-342900">
              <a:buAutoNum type="alphaLcPeriod"/>
            </a:pPr>
            <a:r>
              <a:rPr lang="en-US" sz="2000" dirty="0" smtClean="0"/>
              <a:t>Define emphysema.</a:t>
            </a:r>
          </a:p>
          <a:p>
            <a:pPr marL="342900" indent="-342900">
              <a:buAutoNum type="alphaLcPeriod"/>
            </a:pPr>
            <a:r>
              <a:rPr lang="en-US" sz="2000" dirty="0" smtClean="0"/>
              <a:t>Describe the gross and microscopic changes in emphysema.</a:t>
            </a:r>
          </a:p>
          <a:p>
            <a:pPr marL="342900" indent="-342900">
              <a:buAutoNum type="alphaLcPeriod"/>
            </a:pPr>
            <a:r>
              <a:rPr lang="en-US" sz="2000" dirty="0" smtClean="0"/>
              <a:t>Discuss the typical clinical presentation and causes of death.</a:t>
            </a:r>
          </a:p>
          <a:p>
            <a:pPr marL="342900" indent="-342900">
              <a:buAutoNum type="alphaLcPeriod"/>
            </a:pPr>
            <a:r>
              <a:rPr lang="en-US" sz="2000" dirty="0" smtClean="0"/>
              <a:t>Describe the most likely mechanism of emphysema (the protease-</a:t>
            </a:r>
            <a:r>
              <a:rPr lang="en-US" sz="2000" dirty="0" err="1" smtClean="0"/>
              <a:t>antiprotease</a:t>
            </a:r>
            <a:r>
              <a:rPr lang="en-US" sz="2000" dirty="0" smtClean="0"/>
              <a:t> mechanism). </a:t>
            </a:r>
          </a:p>
          <a:p>
            <a:pPr marL="342900" indent="-342900">
              <a:buAutoNum type="alphaLcPeriod"/>
            </a:pPr>
            <a:r>
              <a:rPr lang="en-US" sz="2000" dirty="0" smtClean="0"/>
              <a:t>Describe the </a:t>
            </a:r>
            <a:r>
              <a:rPr lang="en-US" sz="2000" dirty="0" err="1" smtClean="0"/>
              <a:t>pathophysiologic</a:t>
            </a:r>
            <a:r>
              <a:rPr lang="en-US" sz="2000" dirty="0" smtClean="0"/>
              <a:t> mechanisms of emphysema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609600" y="381000"/>
            <a:ext cx="7851648" cy="2438400"/>
          </a:xfrm>
          <a:ex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defRPr/>
            </a:pPr>
            <a:r>
              <a:rPr lang="en-US" dirty="0" smtClean="0">
                <a:solidFill>
                  <a:schemeClr val="tx1"/>
                </a:solidFill>
              </a:rPr>
              <a:t>Emphysema</a:t>
            </a:r>
            <a:br>
              <a:rPr lang="en-US" dirty="0" smtClean="0">
                <a:solidFill>
                  <a:schemeClr val="tx1"/>
                </a:solidFill>
              </a:rPr>
            </a:br>
            <a:r>
              <a:rPr lang="en-US" sz="2800" dirty="0" smtClean="0">
                <a:latin typeface="Albertus" pitchFamily="34" charset="0"/>
              </a:rPr>
              <a:t>  abnormal p</a:t>
            </a:r>
            <a:r>
              <a:rPr lang="en-US" sz="3100" b="1" dirty="0" smtClean="0">
                <a:solidFill>
                  <a:schemeClr val="tx1"/>
                </a:solidFill>
              </a:rPr>
              <a:t>ermanent enlargement of all or part of the respiratory unit accompanied by destruction of their walls </a:t>
            </a:r>
            <a:r>
              <a:rPr lang="ar-SA" sz="3100" b="1" dirty="0" smtClean="0">
                <a:solidFill>
                  <a:schemeClr val="tx1"/>
                </a:solidFill>
              </a:rPr>
              <a:t/>
            </a:r>
            <a:br>
              <a:rPr lang="ar-SA" sz="3100" b="1" dirty="0" smtClean="0">
                <a:solidFill>
                  <a:schemeClr val="tx1"/>
                </a:solidFill>
              </a:rPr>
            </a:br>
            <a:endParaRPr lang="en-US" sz="3100" b="1" dirty="0" smtClean="0">
              <a:solidFill>
                <a:schemeClr val="tx1"/>
              </a:solidFill>
            </a:endParaRPr>
          </a:p>
        </p:txBody>
      </p:sp>
      <p:sp>
        <p:nvSpPr>
          <p:cNvPr id="5" name="Rectangle 4"/>
          <p:cNvSpPr/>
          <p:nvPr/>
        </p:nvSpPr>
        <p:spPr>
          <a:xfrm>
            <a:off x="0" y="0"/>
            <a:ext cx="14670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Emphysema</a:t>
            </a:r>
            <a:endParaRPr lang="en-US" dirty="0"/>
          </a:p>
        </p:txBody>
      </p:sp>
      <p:sp>
        <p:nvSpPr>
          <p:cNvPr id="7" name="Rectangle 6"/>
          <p:cNvSpPr/>
          <p:nvPr/>
        </p:nvSpPr>
        <p:spPr>
          <a:xfrm>
            <a:off x="2286000" y="2967335"/>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latin typeface="Albertus" pitchFamily="34" charset="0"/>
              </a:rPr>
              <a:t>Associated with loss of elastic recoil and support of small airways  leading to tendency to collapse with obstruction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6400800"/>
            <a:ext cx="9144000" cy="457200"/>
          </a:xfrm>
        </p:spPr>
        <p:txBody>
          <a:bodyPr>
            <a:normAutofit/>
          </a:body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Classification of emphysema</a:t>
            </a:r>
          </a:p>
        </p:txBody>
      </p:sp>
      <p:pic>
        <p:nvPicPr>
          <p:cNvPr id="28675" name="Picture 6" descr="23"/>
          <p:cNvPicPr>
            <a:picLocks noGrp="1" noChangeAspect="1" noChangeArrowheads="1"/>
          </p:cNvPicPr>
          <p:nvPr>
            <p:ph idx="1"/>
          </p:nvPr>
        </p:nvPicPr>
        <p:blipFill>
          <a:blip r:embed="rId2" cstate="print">
            <a:lum contrast="10000"/>
            <a:extLst>
              <a:ext uri="{28A0092B-C50C-407E-A947-70E740481C1C}">
                <a14:useLocalDpi xmlns:a14="http://schemas.microsoft.com/office/drawing/2010/main" xmlns="" val="0"/>
              </a:ext>
            </a:extLst>
          </a:blip>
          <a:srcRect/>
          <a:stretch>
            <a:fillRect/>
          </a:stretch>
        </p:blipFill>
        <p:spPr>
          <a:xfrm>
            <a:off x="990600" y="533400"/>
            <a:ext cx="4267200" cy="5897563"/>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5" name="TextBox 4"/>
          <p:cNvSpPr txBox="1"/>
          <p:nvPr/>
        </p:nvSpPr>
        <p:spPr>
          <a:xfrm>
            <a:off x="4724400" y="2438400"/>
            <a:ext cx="4114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2. Alpha 1 antitrypsin deficiency:</a:t>
            </a:r>
          </a:p>
          <a:p>
            <a:r>
              <a:rPr lang="en-US" dirty="0" smtClean="0"/>
              <a:t>Commonly affect both </a:t>
            </a:r>
            <a:r>
              <a:rPr lang="en-US" dirty="0"/>
              <a:t>lower </a:t>
            </a:r>
            <a:r>
              <a:rPr lang="en-US" dirty="0" smtClean="0"/>
              <a:t>lobes at lower zones</a:t>
            </a:r>
            <a:endParaRPr lang="en-US" b="1" dirty="0"/>
          </a:p>
        </p:txBody>
      </p:sp>
      <p:sp>
        <p:nvSpPr>
          <p:cNvPr id="7" name="Rectangle 6"/>
          <p:cNvSpPr/>
          <p:nvPr/>
        </p:nvSpPr>
        <p:spPr>
          <a:xfrm>
            <a:off x="4724400" y="1066800"/>
            <a:ext cx="389228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342900" indent="-342900">
              <a:buAutoNum type="arabicPeriod"/>
            </a:pPr>
            <a:r>
              <a:rPr lang="en-US" dirty="0" err="1" smtClean="0">
                <a:latin typeface="Albertus" pitchFamily="34" charset="0"/>
              </a:rPr>
              <a:t>Centriacinar</a:t>
            </a:r>
            <a:r>
              <a:rPr lang="en-US" dirty="0" smtClean="0">
                <a:latin typeface="Albertus" pitchFamily="34" charset="0"/>
              </a:rPr>
              <a:t>:</a:t>
            </a:r>
          </a:p>
          <a:p>
            <a:pPr marL="342900" indent="-342900"/>
            <a:r>
              <a:rPr lang="en-US" dirty="0"/>
              <a:t>in heavy </a:t>
            </a:r>
            <a:r>
              <a:rPr lang="en-US" dirty="0" smtClean="0"/>
              <a:t>smoker,  severe </a:t>
            </a:r>
            <a:r>
              <a:rPr lang="en-US" dirty="0"/>
              <a:t>in upper lobes </a:t>
            </a:r>
          </a:p>
        </p:txBody>
      </p:sp>
      <p:sp>
        <p:nvSpPr>
          <p:cNvPr id="8" name="Rectangle 7"/>
          <p:cNvSpPr/>
          <p:nvPr/>
        </p:nvSpPr>
        <p:spPr>
          <a:xfrm>
            <a:off x="4191000" y="3600271"/>
            <a:ext cx="480060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Albertus" pitchFamily="34" charset="0"/>
              </a:rPr>
              <a:t>3.Distal </a:t>
            </a:r>
            <a:r>
              <a:rPr lang="en-US" dirty="0" err="1" smtClean="0">
                <a:latin typeface="Albertus" pitchFamily="34" charset="0"/>
              </a:rPr>
              <a:t>acinar</a:t>
            </a:r>
            <a:r>
              <a:rPr lang="en-US" dirty="0" smtClean="0">
                <a:latin typeface="Albertus" pitchFamily="34" charset="0"/>
              </a:rPr>
              <a:t> /</a:t>
            </a:r>
            <a:r>
              <a:rPr lang="en-US" dirty="0" err="1" smtClean="0">
                <a:latin typeface="Albertus" pitchFamily="34" charset="0"/>
              </a:rPr>
              <a:t>paraseptal</a:t>
            </a:r>
            <a:r>
              <a:rPr lang="en-US" dirty="0" smtClean="0">
                <a:latin typeface="Albertus" pitchFamily="34" charset="0"/>
              </a:rPr>
              <a:t>:</a:t>
            </a:r>
          </a:p>
          <a:p>
            <a:r>
              <a:rPr lang="en-US" dirty="0"/>
              <a:t>adjacent to areas of </a:t>
            </a:r>
            <a:r>
              <a:rPr lang="en-US" dirty="0" smtClean="0"/>
              <a:t>fibrosis or </a:t>
            </a:r>
            <a:r>
              <a:rPr lang="en-US" dirty="0" err="1" smtClean="0"/>
              <a:t>atelectasis</a:t>
            </a:r>
            <a:endParaRPr lang="en-US" dirty="0" smtClean="0"/>
          </a:p>
          <a:p>
            <a:r>
              <a:rPr lang="en-US" dirty="0"/>
              <a:t>More severe in the upper half of the </a:t>
            </a:r>
            <a:r>
              <a:rPr lang="en-US" dirty="0" smtClean="0"/>
              <a:t>lungs, young adult, unknown cause, spontaneous </a:t>
            </a:r>
            <a:r>
              <a:rPr lang="en-US" dirty="0" err="1" smtClean="0"/>
              <a:t>peumothorax</a:t>
            </a:r>
            <a:endParaRPr lang="en-US" dirty="0"/>
          </a:p>
        </p:txBody>
      </p:sp>
      <p:sp>
        <p:nvSpPr>
          <p:cNvPr id="9" name="Rectangle 8"/>
          <p:cNvSpPr/>
          <p:nvPr/>
        </p:nvSpPr>
        <p:spPr>
          <a:xfrm>
            <a:off x="4800600" y="5172670"/>
            <a:ext cx="3386953"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solidFill>
                  <a:schemeClr val="dk1"/>
                </a:solidFill>
                <a:latin typeface="Albertus" pitchFamily="34" charset="0"/>
              </a:rPr>
              <a:t>4. Irregular</a:t>
            </a:r>
          </a:p>
          <a:p>
            <a:r>
              <a:rPr lang="en-US" dirty="0" smtClean="0"/>
              <a:t>Associated </a:t>
            </a:r>
            <a:r>
              <a:rPr lang="en-US" dirty="0"/>
              <a:t>with scarring, e.g. in TB</a:t>
            </a:r>
          </a:p>
          <a:p>
            <a:r>
              <a:rPr lang="en-US" dirty="0"/>
              <a:t>Asymptomatic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73800"/>
            <a:ext cx="9144000" cy="554038"/>
          </a:xfrm>
          <a:prstGeom prst="rect">
            <a:avLst/>
          </a:prstGeom>
        </p:spPr>
        <p:txBody>
          <a:bodyPr>
            <a:spAutoFit/>
          </a:bodyPr>
          <a:lstStyle/>
          <a:p>
            <a:pPr algn="ctr" eaLnBrk="0" hangingPunct="0">
              <a:defRPr/>
            </a:pPr>
            <a:r>
              <a:rPr lang="en-US" sz="1400" dirty="0">
                <a:latin typeface="Arial" charset="0"/>
                <a:cs typeface="Arial" charset="0"/>
              </a:rPr>
              <a:t>Generalized emphysema. </a:t>
            </a:r>
            <a:r>
              <a:rPr lang="en-US" sz="1400" dirty="0">
                <a:solidFill>
                  <a:schemeClr val="accent6">
                    <a:lumMod val="50000"/>
                  </a:schemeClr>
                </a:solidFill>
                <a:latin typeface="Arial" charset="0"/>
                <a:cs typeface="Arial" charset="0"/>
              </a:rPr>
              <a:t>(a)</a:t>
            </a:r>
            <a:r>
              <a:rPr lang="en-US" sz="1400" dirty="0">
                <a:latin typeface="Arial" charset="0"/>
                <a:cs typeface="Arial" charset="0"/>
              </a:rPr>
              <a:t> Normal distal lung </a:t>
            </a:r>
            <a:r>
              <a:rPr lang="en-US" sz="1400" dirty="0" err="1">
                <a:latin typeface="Arial" charset="0"/>
                <a:cs typeface="Arial" charset="0"/>
              </a:rPr>
              <a:t>acinus</a:t>
            </a:r>
            <a:r>
              <a:rPr lang="en-US" sz="1400" dirty="0">
                <a:latin typeface="Arial" charset="0"/>
                <a:cs typeface="Arial" charset="0"/>
              </a:rPr>
              <a:t>. </a:t>
            </a:r>
            <a:r>
              <a:rPr lang="en-US" sz="1400" dirty="0">
                <a:solidFill>
                  <a:schemeClr val="accent6">
                    <a:lumMod val="50000"/>
                  </a:schemeClr>
                </a:solidFill>
                <a:latin typeface="Arial" charset="0"/>
                <a:cs typeface="Arial" charset="0"/>
              </a:rPr>
              <a:t>(b)</a:t>
            </a:r>
            <a:r>
              <a:rPr lang="en-US" sz="1400" dirty="0">
                <a:latin typeface="Arial" charset="0"/>
                <a:cs typeface="Arial" charset="0"/>
              </a:rPr>
              <a:t> </a:t>
            </a:r>
            <a:r>
              <a:rPr lang="en-US" sz="1400" dirty="0" err="1">
                <a:latin typeface="Arial" charset="0"/>
                <a:cs typeface="Arial" charset="0"/>
              </a:rPr>
              <a:t>Centriacinar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(c)</a:t>
            </a:r>
            <a:r>
              <a:rPr lang="en-US" sz="1400" dirty="0">
                <a:latin typeface="Arial" charset="0"/>
                <a:cs typeface="Arial" charset="0"/>
              </a:rPr>
              <a:t> </a:t>
            </a:r>
            <a:r>
              <a:rPr lang="en-US" sz="1400" dirty="0" err="1">
                <a:latin typeface="Arial" charset="0"/>
                <a:cs typeface="Arial" charset="0"/>
              </a:rPr>
              <a:t>Centriacinar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(d)</a:t>
            </a:r>
            <a:r>
              <a:rPr lang="en-US" sz="1400" dirty="0">
                <a:latin typeface="Arial" charset="0"/>
                <a:cs typeface="Arial" charset="0"/>
              </a:rPr>
              <a:t> </a:t>
            </a:r>
            <a:r>
              <a:rPr lang="en-US" sz="1400" dirty="0" err="1">
                <a:latin typeface="Arial" charset="0"/>
                <a:cs typeface="Arial" charset="0"/>
              </a:rPr>
              <a:t>Panacinar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(e)</a:t>
            </a:r>
            <a:r>
              <a:rPr lang="en-US" sz="1400" dirty="0">
                <a:latin typeface="Arial" charset="0"/>
                <a:cs typeface="Arial" charset="0"/>
              </a:rPr>
              <a:t> </a:t>
            </a:r>
            <a:r>
              <a:rPr lang="en-US" sz="1400" dirty="0" err="1">
                <a:latin typeface="Arial" charset="0"/>
                <a:cs typeface="Arial" charset="0"/>
              </a:rPr>
              <a:t>Panacinar</a:t>
            </a:r>
            <a:r>
              <a:rPr lang="en-US" sz="1400" dirty="0">
                <a:latin typeface="Arial" charset="0"/>
                <a:cs typeface="Arial" charset="0"/>
              </a:rPr>
              <a:t> emphysema (Gough-Wentworth section</a:t>
            </a:r>
            <a:r>
              <a:rPr lang="en-US" sz="1600" dirty="0">
                <a:latin typeface="Arial" charset="0"/>
                <a:cs typeface="Arial" charset="0"/>
              </a:rPr>
              <a:t>).</a:t>
            </a:r>
          </a:p>
        </p:txBody>
      </p:sp>
      <p:pic>
        <p:nvPicPr>
          <p:cNvPr id="29699" name="Picture 3" descr="11_19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5" y="317500"/>
            <a:ext cx="2705100"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4" descr="11_19b.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6450" y="520700"/>
            <a:ext cx="28321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5" descr="11_19c.jpg"/>
          <p:cNvPicPr>
            <a:picLocks noChangeAspect="1"/>
          </p:cNvPicPr>
          <p:nvPr/>
        </p:nvPicPr>
        <p:blipFill>
          <a:blip r:embed="rId4" cstate="print">
            <a:lum contrast="20000"/>
            <a:extLst>
              <a:ext uri="{28A0092B-C50C-407E-A947-70E740481C1C}">
                <a14:useLocalDpi xmlns:a14="http://schemas.microsoft.com/office/drawing/2010/main" xmlns="" val="0"/>
              </a:ext>
            </a:extLst>
          </a:blip>
          <a:srcRect/>
          <a:stretch>
            <a:fillRect/>
          </a:stretch>
        </p:blipFill>
        <p:spPr bwMode="auto">
          <a:xfrm>
            <a:off x="6477000" y="203200"/>
            <a:ext cx="1981200" cy="299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6" descr="11_19d.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63700" y="3251200"/>
            <a:ext cx="2755900" cy="307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7" descr="11_19e.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53000" y="3276600"/>
            <a:ext cx="18288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0"/>
            <a:ext cx="9144000" cy="461665"/>
          </a:xfrm>
          <a:prstGeom prst="rect">
            <a:avLst/>
          </a:prstGeom>
          <a:noFill/>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2" name="Rectangle 1"/>
          <p:cNvSpPr/>
          <p:nvPr/>
        </p:nvSpPr>
        <p:spPr>
          <a:xfrm>
            <a:off x="33270" y="0"/>
            <a:ext cx="291496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a:t>
            </a:r>
            <a:r>
              <a:rPr lang="en-US" b="1" dirty="0">
                <a:solidFill>
                  <a:schemeClr val="bg1"/>
                </a:solidFill>
              </a:rPr>
              <a:t>:</a:t>
            </a:r>
            <a:r>
              <a:rPr lang="en-US" b="1" dirty="0" smtClean="0">
                <a:solidFill>
                  <a:schemeClr val="bg1"/>
                </a:solidFill>
              </a:rPr>
              <a:t> morphology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6477000"/>
            <a:ext cx="9144000" cy="381000"/>
          </a:xfrm>
        </p:spPr>
        <p:txBody>
          <a:bodyPr>
            <a:noAutofit/>
          </a:body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Emphysema</a:t>
            </a:r>
          </a:p>
        </p:txBody>
      </p:sp>
      <p:pic>
        <p:nvPicPr>
          <p:cNvPr id="25603" name="Picture 6" descr="22"/>
          <p:cNvPicPr>
            <a:picLocks noGrp="1" noChangeAspect="1" noChangeArrowheads="1"/>
          </p:cNvPicPr>
          <p:nvPr>
            <p:ph idx="1"/>
          </p:nvPr>
        </p:nvPicPr>
        <p:blipFill>
          <a:blip r:embed="rId2" cstate="print">
            <a:lum contrast="10000"/>
            <a:extLst>
              <a:ext uri="{28A0092B-C50C-407E-A947-70E740481C1C}">
                <a14:useLocalDpi xmlns:a14="http://schemas.microsoft.com/office/drawing/2010/main" xmlns="" val="0"/>
              </a:ext>
            </a:extLst>
          </a:blip>
          <a:srcRect/>
          <a:stretch>
            <a:fillRect/>
          </a:stretch>
        </p:blipFill>
        <p:spPr>
          <a:xfrm>
            <a:off x="2057400" y="533400"/>
            <a:ext cx="4991100" cy="6019800"/>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927</TotalTime>
  <Words>1392</Words>
  <Application>Microsoft Office PowerPoint</Application>
  <PresentationFormat>On-screen Show (4:3)</PresentationFormat>
  <Paragraphs>237</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Slide 1</vt:lpstr>
      <vt:lpstr>Objectives:</vt:lpstr>
      <vt:lpstr> Obstructive Lung Diseases</vt:lpstr>
      <vt:lpstr>Slide 4</vt:lpstr>
      <vt:lpstr>Slide 5</vt:lpstr>
      <vt:lpstr>Emphysema   abnormal permanent enlargement of all or part of the respiratory unit accompanied by destruction of their walls  </vt:lpstr>
      <vt:lpstr>Classification of emphysema</vt:lpstr>
      <vt:lpstr>Slide 8</vt:lpstr>
      <vt:lpstr>Emphysema</vt:lpstr>
      <vt:lpstr>Slide 10</vt:lpstr>
      <vt:lpstr>Slide 11</vt:lpstr>
      <vt:lpstr>Slide 12</vt:lpstr>
      <vt:lpstr>Slide 13</vt:lpstr>
      <vt:lpstr>Slide 14</vt:lpstr>
      <vt:lpstr>Slide 15</vt:lpstr>
      <vt:lpstr>Slide 16</vt:lpstr>
      <vt:lpstr>Slide 17</vt:lpstr>
      <vt:lpstr>Slide 18</vt:lpstr>
      <vt:lpstr>Emphysema:</vt:lpstr>
      <vt:lpstr>Slide 20</vt:lpstr>
      <vt:lpstr> </vt:lpstr>
      <vt:lpstr>Slide 22</vt:lpstr>
      <vt:lpstr>Slide 23</vt:lpstr>
      <vt:lpstr>Slide 24</vt:lpstr>
      <vt:lpstr>Clinical features and compilcations</vt:lpstr>
      <vt:lpstr> </vt:lpstr>
      <vt:lpstr>Slide 27</vt:lpstr>
      <vt:lpstr>Bronchiectasis</vt:lpstr>
      <vt:lpstr>Bronchiectasis is permenant dilatation of bronchi with destruction of their walls.  It is a result of chronic inflammation associated with an inability to clear mucoid secretions. </vt:lpstr>
      <vt:lpstr>Slide 30</vt:lpstr>
      <vt:lpstr>Slide 31</vt:lpstr>
      <vt:lpstr>Slide 32</vt:lpstr>
      <vt:lpstr>Slide 33</vt:lpstr>
      <vt:lpstr>Slide 34</vt:lpstr>
      <vt:lpstr>Slide 35</vt:lpstr>
      <vt:lpstr>Slide 36</vt:lpstr>
      <vt:lpstr>Slide 37</vt:lpstr>
      <vt:lpstr>Bronchiectasis: </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Maha Arafah</dc:creator>
  <cp:lastModifiedBy>Maha Arafah</cp:lastModifiedBy>
  <cp:revision>22</cp:revision>
  <dcterms:created xsi:type="dcterms:W3CDTF">2018-12-14T07:44:20Z</dcterms:created>
  <dcterms:modified xsi:type="dcterms:W3CDTF">2019-01-06T07:47:54Z</dcterms:modified>
</cp:coreProperties>
</file>