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85" r:id="rId3"/>
    <p:sldId id="286" r:id="rId4"/>
    <p:sldId id="258" r:id="rId5"/>
    <p:sldId id="259" r:id="rId6"/>
    <p:sldId id="260" r:id="rId7"/>
    <p:sldId id="287" r:id="rId8"/>
    <p:sldId id="289" r:id="rId9"/>
    <p:sldId id="290" r:id="rId10"/>
    <p:sldId id="291" r:id="rId11"/>
    <p:sldId id="292" r:id="rId12"/>
    <p:sldId id="293" r:id="rId13"/>
    <p:sldId id="304" r:id="rId14"/>
    <p:sldId id="265" r:id="rId15"/>
    <p:sldId id="264" r:id="rId16"/>
    <p:sldId id="267" r:id="rId17"/>
    <p:sldId id="269" r:id="rId18"/>
    <p:sldId id="270" r:id="rId19"/>
    <p:sldId id="294" r:id="rId20"/>
    <p:sldId id="295" r:id="rId21"/>
    <p:sldId id="296" r:id="rId22"/>
    <p:sldId id="297" r:id="rId23"/>
    <p:sldId id="298" r:id="rId24"/>
    <p:sldId id="299" r:id="rId25"/>
    <p:sldId id="300" r:id="rId26"/>
    <p:sldId id="301" r:id="rId27"/>
    <p:sldId id="302" r:id="rId28"/>
    <p:sldId id="303" r:id="rId29"/>
    <p:sldId id="305" r:id="rId30"/>
    <p:sldId id="306" r:id="rId31"/>
    <p:sldId id="307" r:id="rId32"/>
    <p:sldId id="308" r:id="rId33"/>
    <p:sldId id="268" r:id="rId34"/>
    <p:sldId id="262" r:id="rId35"/>
    <p:sldId id="274" r:id="rId36"/>
    <p:sldId id="261" r:id="rId37"/>
    <p:sldId id="263" r:id="rId38"/>
    <p:sldId id="275" r:id="rId39"/>
    <p:sldId id="309" r:id="rId40"/>
    <p:sldId id="310" r:id="rId41"/>
    <p:sldId id="311" r:id="rId42"/>
    <p:sldId id="312" r:id="rId43"/>
    <p:sldId id="313" r:id="rId44"/>
    <p:sldId id="314" r:id="rId45"/>
    <p:sldId id="279" r:id="rId46"/>
    <p:sldId id="281" r:id="rId47"/>
    <p:sldId id="280" r:id="rId48"/>
    <p:sldId id="282" r:id="rId49"/>
    <p:sldId id="283" r:id="rId50"/>
    <p:sldId id="28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78" y="5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51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4C256-0B33-4B4E-9D04-41CA06E05DA7}" type="doc">
      <dgm:prSet loTypeId="urn:microsoft.com/office/officeart/2005/8/layout/vList2" loCatId="list" qsTypeId="urn:microsoft.com/office/officeart/2005/8/quickstyle/simple3" qsCatId="simple" csTypeId="urn:microsoft.com/office/officeart/2005/8/colors/colorful5" csCatId="colorful"/>
      <dgm:spPr/>
      <dgm:t>
        <a:bodyPr/>
        <a:lstStyle/>
        <a:p>
          <a:endParaRPr lang="en-US"/>
        </a:p>
      </dgm:t>
    </dgm:pt>
    <dgm:pt modelId="{3067DE89-CA6C-45FF-92F5-F72FFA74315A}">
      <dgm:prSet custT="1"/>
      <dgm:spPr/>
      <dgm:t>
        <a:bodyPr/>
        <a:lstStyle/>
        <a:p>
          <a:pPr rtl="0"/>
          <a:r>
            <a:rPr lang="en-US" sz="1500" dirty="0" smtClean="0"/>
            <a:t>. Caused by inhaled environmental agents, particularly smoking and radon.</a:t>
          </a:r>
          <a:endParaRPr lang="en-US" sz="1500" dirty="0"/>
        </a:p>
      </dgm:t>
    </dgm:pt>
    <dgm:pt modelId="{FDA1A444-693E-42A4-980B-AC9B7239D530}" type="parTrans" cxnId="{E21EB62F-91DA-4833-B8E6-126F69C91F78}">
      <dgm:prSet/>
      <dgm:spPr/>
      <dgm:t>
        <a:bodyPr/>
        <a:lstStyle/>
        <a:p>
          <a:endParaRPr lang="en-US"/>
        </a:p>
      </dgm:t>
    </dgm:pt>
    <dgm:pt modelId="{C74F4D3E-4722-4F93-A1D8-B9E906B879CC}" type="sibTrans" cxnId="{E21EB62F-91DA-4833-B8E6-126F69C91F78}">
      <dgm:prSet/>
      <dgm:spPr/>
      <dgm:t>
        <a:bodyPr/>
        <a:lstStyle/>
        <a:p>
          <a:endParaRPr lang="en-US"/>
        </a:p>
      </dgm:t>
    </dgm:pt>
    <dgm:pt modelId="{E0467352-87D8-4E46-991A-125D42024D3B}">
      <dgm:prSet custT="1"/>
      <dgm:spPr/>
      <dgm:t>
        <a:bodyPr/>
        <a:lstStyle/>
        <a:p>
          <a:pPr rtl="0"/>
          <a:r>
            <a:rPr lang="en-US" sz="1500" dirty="0" smtClean="0"/>
            <a:t>. Peak incidence 40-70 years, most common form of cancer.</a:t>
          </a:r>
          <a:endParaRPr lang="en-US" sz="1500" dirty="0"/>
        </a:p>
      </dgm:t>
    </dgm:pt>
    <dgm:pt modelId="{60B9E1BF-4B73-492D-98C6-3A7F78C150EC}" type="parTrans" cxnId="{5E29BD6A-01A8-4AD8-9C55-B21713A27914}">
      <dgm:prSet/>
      <dgm:spPr/>
      <dgm:t>
        <a:bodyPr/>
        <a:lstStyle/>
        <a:p>
          <a:endParaRPr lang="en-US"/>
        </a:p>
      </dgm:t>
    </dgm:pt>
    <dgm:pt modelId="{B5597601-9683-4272-9292-CA48BA5DAA49}" type="sibTrans" cxnId="{5E29BD6A-01A8-4AD8-9C55-B21713A27914}">
      <dgm:prSet/>
      <dgm:spPr/>
      <dgm:t>
        <a:bodyPr/>
        <a:lstStyle/>
        <a:p>
          <a:endParaRPr lang="en-US"/>
        </a:p>
      </dgm:t>
    </dgm:pt>
    <dgm:pt modelId="{11F1461F-ECDD-46C5-B324-039985DF179A}">
      <dgm:prSet custT="1"/>
      <dgm:spPr/>
      <dgm:t>
        <a:bodyPr/>
        <a:lstStyle/>
        <a:p>
          <a:pPr rtl="0"/>
          <a:r>
            <a:rPr lang="en-US" sz="1500" dirty="0" smtClean="0"/>
            <a:t>. Four main types: </a:t>
          </a:r>
          <a:r>
            <a:rPr lang="en-US" sz="1500" dirty="0" err="1" smtClean="0"/>
            <a:t>squamous</a:t>
          </a:r>
          <a:r>
            <a:rPr lang="en-US" sz="1500" dirty="0" smtClean="0"/>
            <a:t> cell, small-cell </a:t>
          </a:r>
          <a:r>
            <a:rPr lang="en-US" sz="1500" dirty="0" err="1" smtClean="0"/>
            <a:t>anaplastic</a:t>
          </a:r>
          <a:r>
            <a:rPr lang="en-US" sz="1500" dirty="0" smtClean="0"/>
            <a:t>, </a:t>
          </a:r>
          <a:r>
            <a:rPr lang="en-US" sz="1500" dirty="0" err="1" smtClean="0"/>
            <a:t>adenocarcinoma</a:t>
          </a:r>
          <a:r>
            <a:rPr lang="en-US" sz="1500" dirty="0" smtClean="0"/>
            <a:t> and large-cell </a:t>
          </a:r>
          <a:r>
            <a:rPr lang="en-US" sz="1500" dirty="0" err="1" smtClean="0"/>
            <a:t>anaplastic</a:t>
          </a:r>
          <a:r>
            <a:rPr lang="en-US" sz="1500" dirty="0" smtClean="0"/>
            <a:t>.</a:t>
          </a:r>
          <a:endParaRPr lang="en-US" sz="1500" dirty="0"/>
        </a:p>
      </dgm:t>
    </dgm:pt>
    <dgm:pt modelId="{FA7430E2-1C69-427D-A08B-DD7833DE6A18}" type="parTrans" cxnId="{FEEDE53C-3356-4656-B89C-0785AB174CBF}">
      <dgm:prSet/>
      <dgm:spPr/>
      <dgm:t>
        <a:bodyPr/>
        <a:lstStyle/>
        <a:p>
          <a:endParaRPr lang="en-US"/>
        </a:p>
      </dgm:t>
    </dgm:pt>
    <dgm:pt modelId="{89611D51-5CD0-4C6A-B58E-BF99D727ED9D}" type="sibTrans" cxnId="{FEEDE53C-3356-4656-B89C-0785AB174CBF}">
      <dgm:prSet/>
      <dgm:spPr/>
      <dgm:t>
        <a:bodyPr/>
        <a:lstStyle/>
        <a:p>
          <a:endParaRPr lang="en-US"/>
        </a:p>
      </dgm:t>
    </dgm:pt>
    <dgm:pt modelId="{A740B986-C637-430F-A3F7-791762D41196}">
      <dgm:prSet custT="1"/>
      <dgm:spPr/>
      <dgm:t>
        <a:bodyPr/>
        <a:lstStyle/>
        <a:p>
          <a:pPr rtl="0"/>
          <a:r>
            <a:rPr lang="en-US" sz="1500" dirty="0" smtClean="0"/>
            <a:t>. </a:t>
          </a:r>
          <a:r>
            <a:rPr lang="en-US" sz="1500" dirty="0" err="1" smtClean="0"/>
            <a:t>Bronchoalveolar</a:t>
          </a:r>
          <a:r>
            <a:rPr lang="en-US" sz="1500" dirty="0" smtClean="0"/>
            <a:t> carcinoma is a special form of </a:t>
          </a:r>
          <a:r>
            <a:rPr lang="en-US" sz="1500" dirty="0" err="1" smtClean="0"/>
            <a:t>adenocarcinoma</a:t>
          </a:r>
          <a:r>
            <a:rPr lang="en-US" sz="1500" dirty="0" smtClean="0"/>
            <a:t> with a better prognosis than other types.</a:t>
          </a:r>
          <a:endParaRPr lang="en-US" sz="1500" dirty="0"/>
        </a:p>
      </dgm:t>
    </dgm:pt>
    <dgm:pt modelId="{89E92D94-BC72-4175-AFD1-9EEC93B9A3C1}" type="parTrans" cxnId="{11D6CF8D-81D5-4C3C-A618-113CD2B5C55A}">
      <dgm:prSet/>
      <dgm:spPr/>
      <dgm:t>
        <a:bodyPr/>
        <a:lstStyle/>
        <a:p>
          <a:endParaRPr lang="en-US"/>
        </a:p>
      </dgm:t>
    </dgm:pt>
    <dgm:pt modelId="{C799478B-0618-4929-88F9-4B8EDB58AE65}" type="sibTrans" cxnId="{11D6CF8D-81D5-4C3C-A618-113CD2B5C55A}">
      <dgm:prSet/>
      <dgm:spPr/>
      <dgm:t>
        <a:bodyPr/>
        <a:lstStyle/>
        <a:p>
          <a:endParaRPr lang="en-US"/>
        </a:p>
      </dgm:t>
    </dgm:pt>
    <dgm:pt modelId="{D32F4CDC-A5E1-435B-AA82-9F22B57A5279}">
      <dgm:prSet custT="1"/>
      <dgm:spPr/>
      <dgm:t>
        <a:bodyPr/>
        <a:lstStyle/>
        <a:p>
          <a:pPr rtl="0"/>
          <a:r>
            <a:rPr lang="en-US" sz="1500" dirty="0" smtClean="0"/>
            <a:t>. Clinical division is into small-cell and non-small cell types (all others).</a:t>
          </a:r>
          <a:endParaRPr lang="en-US" sz="1500" dirty="0"/>
        </a:p>
      </dgm:t>
    </dgm:pt>
    <dgm:pt modelId="{109EA8A1-4E1A-4E6E-9738-FFCE472860C5}" type="parTrans" cxnId="{BCB2F9F3-3F3C-453B-92F1-64B59EC5E951}">
      <dgm:prSet/>
      <dgm:spPr/>
      <dgm:t>
        <a:bodyPr/>
        <a:lstStyle/>
        <a:p>
          <a:endParaRPr lang="en-US"/>
        </a:p>
      </dgm:t>
    </dgm:pt>
    <dgm:pt modelId="{D01037BE-FDC7-4F0B-BF0F-E2873B525E2F}" type="sibTrans" cxnId="{BCB2F9F3-3F3C-453B-92F1-64B59EC5E951}">
      <dgm:prSet/>
      <dgm:spPr/>
      <dgm:t>
        <a:bodyPr/>
        <a:lstStyle/>
        <a:p>
          <a:endParaRPr lang="en-US"/>
        </a:p>
      </dgm:t>
    </dgm:pt>
    <dgm:pt modelId="{B0FE9514-CE5F-41B7-BDA2-3DC388116036}">
      <dgm:prSet custT="1"/>
      <dgm:spPr/>
      <dgm:t>
        <a:bodyPr/>
        <a:lstStyle/>
        <a:p>
          <a:pPr rtl="0"/>
          <a:r>
            <a:rPr lang="en-US" sz="1500" dirty="0" smtClean="0"/>
            <a:t>. Tumors may be central (all types) or peripheral (mainly </a:t>
          </a:r>
          <a:r>
            <a:rPr lang="en-US" sz="1500" dirty="0" err="1" smtClean="0"/>
            <a:t>adenocarcinomas</a:t>
          </a:r>
          <a:r>
            <a:rPr lang="en-US" sz="1500" dirty="0" smtClean="0"/>
            <a:t>).</a:t>
          </a:r>
          <a:endParaRPr lang="en-US" sz="1500" dirty="0"/>
        </a:p>
      </dgm:t>
    </dgm:pt>
    <dgm:pt modelId="{8770351A-3473-4F4A-893E-5ABF4E8D25C6}" type="parTrans" cxnId="{F3849295-ABFD-42D1-A638-08E197838429}">
      <dgm:prSet/>
      <dgm:spPr/>
      <dgm:t>
        <a:bodyPr/>
        <a:lstStyle/>
        <a:p>
          <a:endParaRPr lang="en-US"/>
        </a:p>
      </dgm:t>
    </dgm:pt>
    <dgm:pt modelId="{DCDDDEDF-AE33-44FA-8CAC-DB6C83CEAB6D}" type="sibTrans" cxnId="{F3849295-ABFD-42D1-A638-08E197838429}">
      <dgm:prSet/>
      <dgm:spPr/>
      <dgm:t>
        <a:bodyPr/>
        <a:lstStyle/>
        <a:p>
          <a:endParaRPr lang="en-US"/>
        </a:p>
      </dgm:t>
    </dgm:pt>
    <dgm:pt modelId="{892B2531-96D3-401F-853C-378CB751906E}">
      <dgm:prSet custT="1"/>
      <dgm:spPr/>
      <dgm:t>
        <a:bodyPr/>
        <a:lstStyle/>
        <a:p>
          <a:pPr rtl="0"/>
          <a:r>
            <a:rPr lang="en-US" sz="1500" dirty="0" smtClean="0"/>
            <a:t>. Small-cell carcinoma is </a:t>
          </a:r>
          <a:r>
            <a:rPr lang="en-US" sz="1500" dirty="0" err="1" smtClean="0"/>
            <a:t>neuroendocrine</a:t>
          </a:r>
          <a:r>
            <a:rPr lang="en-US" sz="1500" dirty="0" smtClean="0"/>
            <a:t>, highly malignant, and may be associated with ectopic endocrine syndromes.</a:t>
          </a:r>
          <a:endParaRPr lang="en-US" sz="1500" dirty="0"/>
        </a:p>
      </dgm:t>
    </dgm:pt>
    <dgm:pt modelId="{AEAC3175-380D-4797-8E26-04722E9CE0BA}" type="parTrans" cxnId="{017A8639-17B2-4A5C-8FF2-D3C5BDBE00FF}">
      <dgm:prSet/>
      <dgm:spPr/>
      <dgm:t>
        <a:bodyPr/>
        <a:lstStyle/>
        <a:p>
          <a:endParaRPr lang="en-US"/>
        </a:p>
      </dgm:t>
    </dgm:pt>
    <dgm:pt modelId="{0C680050-434A-434D-B3E7-94EFB6F60724}" type="sibTrans" cxnId="{017A8639-17B2-4A5C-8FF2-D3C5BDBE00FF}">
      <dgm:prSet/>
      <dgm:spPr/>
      <dgm:t>
        <a:bodyPr/>
        <a:lstStyle/>
        <a:p>
          <a:endParaRPr lang="en-US"/>
        </a:p>
      </dgm:t>
    </dgm:pt>
    <dgm:pt modelId="{20889251-FE4C-4AED-8DC4-E5828DEF2B94}">
      <dgm:prSet custT="1"/>
      <dgm:spPr/>
      <dgm:t>
        <a:bodyPr/>
        <a:lstStyle/>
        <a:p>
          <a:pPr rtl="0"/>
          <a:r>
            <a:rPr lang="en-US" sz="1500" dirty="0" smtClean="0"/>
            <a:t>. TNM staging used for NSCLC.</a:t>
          </a:r>
          <a:endParaRPr lang="en-US" sz="1500" dirty="0"/>
        </a:p>
      </dgm:t>
    </dgm:pt>
    <dgm:pt modelId="{C494B621-A728-4036-B01C-F6F2CD97CE2A}" type="parTrans" cxnId="{BF78B973-E127-4462-AC5C-8D2507F6C1B2}">
      <dgm:prSet/>
      <dgm:spPr/>
      <dgm:t>
        <a:bodyPr/>
        <a:lstStyle/>
        <a:p>
          <a:endParaRPr lang="en-US"/>
        </a:p>
      </dgm:t>
    </dgm:pt>
    <dgm:pt modelId="{6F58D73A-3B71-44EB-A2C0-2CE3415DA982}" type="sibTrans" cxnId="{BF78B973-E127-4462-AC5C-8D2507F6C1B2}">
      <dgm:prSet/>
      <dgm:spPr/>
      <dgm:t>
        <a:bodyPr/>
        <a:lstStyle/>
        <a:p>
          <a:endParaRPr lang="en-US"/>
        </a:p>
      </dgm:t>
    </dgm:pt>
    <dgm:pt modelId="{A2BDA186-58A1-4F9A-954F-AF84ED3052BF}">
      <dgm:prSet custT="1"/>
      <dgm:spPr/>
      <dgm:t>
        <a:bodyPr/>
        <a:lstStyle/>
        <a:p>
          <a:pPr rtl="0"/>
          <a:r>
            <a:rPr lang="en-US" sz="1500" dirty="0" smtClean="0"/>
            <a:t>. Simple staging used for SCLC-Limited and Extensive.</a:t>
          </a:r>
          <a:endParaRPr lang="en-US" sz="1500" dirty="0"/>
        </a:p>
      </dgm:t>
    </dgm:pt>
    <dgm:pt modelId="{2CF9196C-8FB8-404E-9361-52F5D1CA2D87}" type="parTrans" cxnId="{E90596CD-7DE6-422B-AA58-E7DC10FFA4B3}">
      <dgm:prSet/>
      <dgm:spPr/>
      <dgm:t>
        <a:bodyPr/>
        <a:lstStyle/>
        <a:p>
          <a:endParaRPr lang="en-US"/>
        </a:p>
      </dgm:t>
    </dgm:pt>
    <dgm:pt modelId="{1E5E353C-E7E1-497D-966F-4535A8F2FAD5}" type="sibTrans" cxnId="{E90596CD-7DE6-422B-AA58-E7DC10FFA4B3}">
      <dgm:prSet/>
      <dgm:spPr/>
      <dgm:t>
        <a:bodyPr/>
        <a:lstStyle/>
        <a:p>
          <a:endParaRPr lang="en-US"/>
        </a:p>
      </dgm:t>
    </dgm:pt>
    <dgm:pt modelId="{BB640479-E8F4-4ADF-A315-BAC8423B904F}">
      <dgm:prSet custT="1"/>
      <dgm:spPr/>
      <dgm:t>
        <a:bodyPr/>
        <a:lstStyle/>
        <a:p>
          <a:pPr rtl="0"/>
          <a:r>
            <a:rPr lang="en-US" sz="1500" dirty="0" smtClean="0"/>
            <a:t>. Overall survival 5-30% at 5 years, highly dependent on type and stage of disease.</a:t>
          </a:r>
          <a:endParaRPr lang="en-US" sz="1500" dirty="0"/>
        </a:p>
      </dgm:t>
    </dgm:pt>
    <dgm:pt modelId="{885295EC-B963-49FB-BE3F-C62BBF0D6E23}" type="parTrans" cxnId="{09988C6A-8FAB-42A0-A40B-A7B16376C3C8}">
      <dgm:prSet/>
      <dgm:spPr/>
      <dgm:t>
        <a:bodyPr/>
        <a:lstStyle/>
        <a:p>
          <a:endParaRPr lang="en-US"/>
        </a:p>
      </dgm:t>
    </dgm:pt>
    <dgm:pt modelId="{D48D00C5-48A7-4591-8FE3-7585B2A8AA5E}" type="sibTrans" cxnId="{09988C6A-8FAB-42A0-A40B-A7B16376C3C8}">
      <dgm:prSet/>
      <dgm:spPr/>
      <dgm:t>
        <a:bodyPr/>
        <a:lstStyle/>
        <a:p>
          <a:endParaRPr lang="en-US"/>
        </a:p>
      </dgm:t>
    </dgm:pt>
    <dgm:pt modelId="{E386EF61-2C65-4F99-8EA6-9A86FF6747E5}" type="pres">
      <dgm:prSet presAssocID="{4974C256-0B33-4B4E-9D04-41CA06E05DA7}" presName="linear" presStyleCnt="0">
        <dgm:presLayoutVars>
          <dgm:animLvl val="lvl"/>
          <dgm:resizeHandles val="exact"/>
        </dgm:presLayoutVars>
      </dgm:prSet>
      <dgm:spPr/>
      <dgm:t>
        <a:bodyPr/>
        <a:lstStyle/>
        <a:p>
          <a:endParaRPr lang="en-US"/>
        </a:p>
      </dgm:t>
    </dgm:pt>
    <dgm:pt modelId="{DB4892E2-B262-4CF1-8EC1-A65559DE22FB}" type="pres">
      <dgm:prSet presAssocID="{3067DE89-CA6C-45FF-92F5-F72FFA74315A}" presName="parentText" presStyleLbl="node1" presStyleIdx="0" presStyleCnt="10">
        <dgm:presLayoutVars>
          <dgm:chMax val="0"/>
          <dgm:bulletEnabled val="1"/>
        </dgm:presLayoutVars>
      </dgm:prSet>
      <dgm:spPr/>
      <dgm:t>
        <a:bodyPr/>
        <a:lstStyle/>
        <a:p>
          <a:endParaRPr lang="en-US"/>
        </a:p>
      </dgm:t>
    </dgm:pt>
    <dgm:pt modelId="{6698DAB7-C069-4C78-A275-EF00E5CF1811}" type="pres">
      <dgm:prSet presAssocID="{C74F4D3E-4722-4F93-A1D8-B9E906B879CC}" presName="spacer" presStyleCnt="0"/>
      <dgm:spPr/>
    </dgm:pt>
    <dgm:pt modelId="{7FF34F96-1DF0-43B1-BBB0-D76B0E13BDA3}" type="pres">
      <dgm:prSet presAssocID="{E0467352-87D8-4E46-991A-125D42024D3B}" presName="parentText" presStyleLbl="node1" presStyleIdx="1" presStyleCnt="10">
        <dgm:presLayoutVars>
          <dgm:chMax val="0"/>
          <dgm:bulletEnabled val="1"/>
        </dgm:presLayoutVars>
      </dgm:prSet>
      <dgm:spPr/>
      <dgm:t>
        <a:bodyPr/>
        <a:lstStyle/>
        <a:p>
          <a:endParaRPr lang="en-US"/>
        </a:p>
      </dgm:t>
    </dgm:pt>
    <dgm:pt modelId="{22181E0D-38B5-4A70-9926-3CCFD548FD75}" type="pres">
      <dgm:prSet presAssocID="{B5597601-9683-4272-9292-CA48BA5DAA49}" presName="spacer" presStyleCnt="0"/>
      <dgm:spPr/>
    </dgm:pt>
    <dgm:pt modelId="{31A80ED4-4CD6-4849-AB94-9684A8DE3C48}" type="pres">
      <dgm:prSet presAssocID="{11F1461F-ECDD-46C5-B324-039985DF179A}" presName="parentText" presStyleLbl="node1" presStyleIdx="2" presStyleCnt="10">
        <dgm:presLayoutVars>
          <dgm:chMax val="0"/>
          <dgm:bulletEnabled val="1"/>
        </dgm:presLayoutVars>
      </dgm:prSet>
      <dgm:spPr/>
      <dgm:t>
        <a:bodyPr/>
        <a:lstStyle/>
        <a:p>
          <a:endParaRPr lang="en-US"/>
        </a:p>
      </dgm:t>
    </dgm:pt>
    <dgm:pt modelId="{5A7D09AD-87F6-4464-BEA6-EBD418BCAB81}" type="pres">
      <dgm:prSet presAssocID="{89611D51-5CD0-4C6A-B58E-BF99D727ED9D}" presName="spacer" presStyleCnt="0"/>
      <dgm:spPr/>
    </dgm:pt>
    <dgm:pt modelId="{06AAD0CF-6C05-4E60-8437-44A6EE28259B}" type="pres">
      <dgm:prSet presAssocID="{A740B986-C637-430F-A3F7-791762D41196}" presName="parentText" presStyleLbl="node1" presStyleIdx="3" presStyleCnt="10">
        <dgm:presLayoutVars>
          <dgm:chMax val="0"/>
          <dgm:bulletEnabled val="1"/>
        </dgm:presLayoutVars>
      </dgm:prSet>
      <dgm:spPr/>
      <dgm:t>
        <a:bodyPr/>
        <a:lstStyle/>
        <a:p>
          <a:endParaRPr lang="en-US"/>
        </a:p>
      </dgm:t>
    </dgm:pt>
    <dgm:pt modelId="{9D9339C2-55B1-4E20-B2F1-9E48596A8E0D}" type="pres">
      <dgm:prSet presAssocID="{C799478B-0618-4929-88F9-4B8EDB58AE65}" presName="spacer" presStyleCnt="0"/>
      <dgm:spPr/>
    </dgm:pt>
    <dgm:pt modelId="{B385C6AE-1482-4F3D-B91F-DC57FE3D29B1}" type="pres">
      <dgm:prSet presAssocID="{D32F4CDC-A5E1-435B-AA82-9F22B57A5279}" presName="parentText" presStyleLbl="node1" presStyleIdx="4" presStyleCnt="10">
        <dgm:presLayoutVars>
          <dgm:chMax val="0"/>
          <dgm:bulletEnabled val="1"/>
        </dgm:presLayoutVars>
      </dgm:prSet>
      <dgm:spPr/>
      <dgm:t>
        <a:bodyPr/>
        <a:lstStyle/>
        <a:p>
          <a:endParaRPr lang="en-US"/>
        </a:p>
      </dgm:t>
    </dgm:pt>
    <dgm:pt modelId="{BD7BB7E6-60A1-4DCA-AA7E-CF5322FAFCCC}" type="pres">
      <dgm:prSet presAssocID="{D01037BE-FDC7-4F0B-BF0F-E2873B525E2F}" presName="spacer" presStyleCnt="0"/>
      <dgm:spPr/>
    </dgm:pt>
    <dgm:pt modelId="{9F360104-CE65-4841-81B2-7F27F0FE5494}" type="pres">
      <dgm:prSet presAssocID="{B0FE9514-CE5F-41B7-BDA2-3DC388116036}" presName="parentText" presStyleLbl="node1" presStyleIdx="5" presStyleCnt="10">
        <dgm:presLayoutVars>
          <dgm:chMax val="0"/>
          <dgm:bulletEnabled val="1"/>
        </dgm:presLayoutVars>
      </dgm:prSet>
      <dgm:spPr/>
      <dgm:t>
        <a:bodyPr/>
        <a:lstStyle/>
        <a:p>
          <a:endParaRPr lang="en-US"/>
        </a:p>
      </dgm:t>
    </dgm:pt>
    <dgm:pt modelId="{0E4173B6-6468-4075-9461-E8ACDBAAE8E7}" type="pres">
      <dgm:prSet presAssocID="{DCDDDEDF-AE33-44FA-8CAC-DB6C83CEAB6D}" presName="spacer" presStyleCnt="0"/>
      <dgm:spPr/>
    </dgm:pt>
    <dgm:pt modelId="{A1994B0F-CC80-458E-87F8-FC94404997AD}" type="pres">
      <dgm:prSet presAssocID="{892B2531-96D3-401F-853C-378CB751906E}" presName="parentText" presStyleLbl="node1" presStyleIdx="6" presStyleCnt="10">
        <dgm:presLayoutVars>
          <dgm:chMax val="0"/>
          <dgm:bulletEnabled val="1"/>
        </dgm:presLayoutVars>
      </dgm:prSet>
      <dgm:spPr/>
      <dgm:t>
        <a:bodyPr/>
        <a:lstStyle/>
        <a:p>
          <a:endParaRPr lang="en-US"/>
        </a:p>
      </dgm:t>
    </dgm:pt>
    <dgm:pt modelId="{1CE52933-5674-41AB-97ED-66310FD7A7C8}" type="pres">
      <dgm:prSet presAssocID="{0C680050-434A-434D-B3E7-94EFB6F60724}" presName="spacer" presStyleCnt="0"/>
      <dgm:spPr/>
    </dgm:pt>
    <dgm:pt modelId="{DD615CAE-6DE0-42F9-B6A2-448D0A4C2ABA}" type="pres">
      <dgm:prSet presAssocID="{20889251-FE4C-4AED-8DC4-E5828DEF2B94}" presName="parentText" presStyleLbl="node1" presStyleIdx="7" presStyleCnt="10">
        <dgm:presLayoutVars>
          <dgm:chMax val="0"/>
          <dgm:bulletEnabled val="1"/>
        </dgm:presLayoutVars>
      </dgm:prSet>
      <dgm:spPr/>
      <dgm:t>
        <a:bodyPr/>
        <a:lstStyle/>
        <a:p>
          <a:endParaRPr lang="en-US"/>
        </a:p>
      </dgm:t>
    </dgm:pt>
    <dgm:pt modelId="{22075747-5A3D-4CD1-A229-0FB72A9ED932}" type="pres">
      <dgm:prSet presAssocID="{6F58D73A-3B71-44EB-A2C0-2CE3415DA982}" presName="spacer" presStyleCnt="0"/>
      <dgm:spPr/>
    </dgm:pt>
    <dgm:pt modelId="{F2EAAFDA-EDAF-4185-9CD4-46E93DE966CF}" type="pres">
      <dgm:prSet presAssocID="{A2BDA186-58A1-4F9A-954F-AF84ED3052BF}" presName="parentText" presStyleLbl="node1" presStyleIdx="8" presStyleCnt="10">
        <dgm:presLayoutVars>
          <dgm:chMax val="0"/>
          <dgm:bulletEnabled val="1"/>
        </dgm:presLayoutVars>
      </dgm:prSet>
      <dgm:spPr/>
      <dgm:t>
        <a:bodyPr/>
        <a:lstStyle/>
        <a:p>
          <a:endParaRPr lang="en-US"/>
        </a:p>
      </dgm:t>
    </dgm:pt>
    <dgm:pt modelId="{A8EC7244-6519-47B5-A9FB-D13E9675DE22}" type="pres">
      <dgm:prSet presAssocID="{1E5E353C-E7E1-497D-966F-4535A8F2FAD5}" presName="spacer" presStyleCnt="0"/>
      <dgm:spPr/>
    </dgm:pt>
    <dgm:pt modelId="{31C1A8C7-805B-4619-AB2C-8C7D5753578E}" type="pres">
      <dgm:prSet presAssocID="{BB640479-E8F4-4ADF-A315-BAC8423B904F}" presName="parentText" presStyleLbl="node1" presStyleIdx="9" presStyleCnt="10">
        <dgm:presLayoutVars>
          <dgm:chMax val="0"/>
          <dgm:bulletEnabled val="1"/>
        </dgm:presLayoutVars>
      </dgm:prSet>
      <dgm:spPr/>
      <dgm:t>
        <a:bodyPr/>
        <a:lstStyle/>
        <a:p>
          <a:endParaRPr lang="en-US"/>
        </a:p>
      </dgm:t>
    </dgm:pt>
  </dgm:ptLst>
  <dgm:cxnLst>
    <dgm:cxn modelId="{5E29BD6A-01A8-4AD8-9C55-B21713A27914}" srcId="{4974C256-0B33-4B4E-9D04-41CA06E05DA7}" destId="{E0467352-87D8-4E46-991A-125D42024D3B}" srcOrd="1" destOrd="0" parTransId="{60B9E1BF-4B73-492D-98C6-3A7F78C150EC}" sibTransId="{B5597601-9683-4272-9292-CA48BA5DAA49}"/>
    <dgm:cxn modelId="{B98E16E1-3491-4225-9D90-2C4A9292C2AB}" type="presOf" srcId="{E0467352-87D8-4E46-991A-125D42024D3B}" destId="{7FF34F96-1DF0-43B1-BBB0-D76B0E13BDA3}" srcOrd="0" destOrd="0" presId="urn:microsoft.com/office/officeart/2005/8/layout/vList2"/>
    <dgm:cxn modelId="{017A8639-17B2-4A5C-8FF2-D3C5BDBE00FF}" srcId="{4974C256-0B33-4B4E-9D04-41CA06E05DA7}" destId="{892B2531-96D3-401F-853C-378CB751906E}" srcOrd="6" destOrd="0" parTransId="{AEAC3175-380D-4797-8E26-04722E9CE0BA}" sibTransId="{0C680050-434A-434D-B3E7-94EFB6F60724}"/>
    <dgm:cxn modelId="{DFD88F8F-B738-46E1-80B9-B3D7D9CE4610}" type="presOf" srcId="{892B2531-96D3-401F-853C-378CB751906E}" destId="{A1994B0F-CC80-458E-87F8-FC94404997AD}" srcOrd="0" destOrd="0" presId="urn:microsoft.com/office/officeart/2005/8/layout/vList2"/>
    <dgm:cxn modelId="{E21EB62F-91DA-4833-B8E6-126F69C91F78}" srcId="{4974C256-0B33-4B4E-9D04-41CA06E05DA7}" destId="{3067DE89-CA6C-45FF-92F5-F72FFA74315A}" srcOrd="0" destOrd="0" parTransId="{FDA1A444-693E-42A4-980B-AC9B7239D530}" sibTransId="{C74F4D3E-4722-4F93-A1D8-B9E906B879CC}"/>
    <dgm:cxn modelId="{11D6CF8D-81D5-4C3C-A618-113CD2B5C55A}" srcId="{4974C256-0B33-4B4E-9D04-41CA06E05DA7}" destId="{A740B986-C637-430F-A3F7-791762D41196}" srcOrd="3" destOrd="0" parTransId="{89E92D94-BC72-4175-AFD1-9EEC93B9A3C1}" sibTransId="{C799478B-0618-4929-88F9-4B8EDB58AE65}"/>
    <dgm:cxn modelId="{09988C6A-8FAB-42A0-A40B-A7B16376C3C8}" srcId="{4974C256-0B33-4B4E-9D04-41CA06E05DA7}" destId="{BB640479-E8F4-4ADF-A315-BAC8423B904F}" srcOrd="9" destOrd="0" parTransId="{885295EC-B963-49FB-BE3F-C62BBF0D6E23}" sibTransId="{D48D00C5-48A7-4591-8FE3-7585B2A8AA5E}"/>
    <dgm:cxn modelId="{B18CB31D-97CB-4562-91C0-F1A55B678AA2}" type="presOf" srcId="{A2BDA186-58A1-4F9A-954F-AF84ED3052BF}" destId="{F2EAAFDA-EDAF-4185-9CD4-46E93DE966CF}" srcOrd="0" destOrd="0" presId="urn:microsoft.com/office/officeart/2005/8/layout/vList2"/>
    <dgm:cxn modelId="{BBDD291B-B713-4C18-A47D-E752C98B94C3}" type="presOf" srcId="{D32F4CDC-A5E1-435B-AA82-9F22B57A5279}" destId="{B385C6AE-1482-4F3D-B91F-DC57FE3D29B1}" srcOrd="0" destOrd="0" presId="urn:microsoft.com/office/officeart/2005/8/layout/vList2"/>
    <dgm:cxn modelId="{FEEDE53C-3356-4656-B89C-0785AB174CBF}" srcId="{4974C256-0B33-4B4E-9D04-41CA06E05DA7}" destId="{11F1461F-ECDD-46C5-B324-039985DF179A}" srcOrd="2" destOrd="0" parTransId="{FA7430E2-1C69-427D-A08B-DD7833DE6A18}" sibTransId="{89611D51-5CD0-4C6A-B58E-BF99D727ED9D}"/>
    <dgm:cxn modelId="{0E0A5431-F67F-4A26-A1CC-47B8CAE8B659}" type="presOf" srcId="{3067DE89-CA6C-45FF-92F5-F72FFA74315A}" destId="{DB4892E2-B262-4CF1-8EC1-A65559DE22FB}" srcOrd="0" destOrd="0" presId="urn:microsoft.com/office/officeart/2005/8/layout/vList2"/>
    <dgm:cxn modelId="{AFB1B5DC-5374-4AFC-B794-BEF6873BF43A}" type="presOf" srcId="{BB640479-E8F4-4ADF-A315-BAC8423B904F}" destId="{31C1A8C7-805B-4619-AB2C-8C7D5753578E}" srcOrd="0" destOrd="0" presId="urn:microsoft.com/office/officeart/2005/8/layout/vList2"/>
    <dgm:cxn modelId="{BCB2F9F3-3F3C-453B-92F1-64B59EC5E951}" srcId="{4974C256-0B33-4B4E-9D04-41CA06E05DA7}" destId="{D32F4CDC-A5E1-435B-AA82-9F22B57A5279}" srcOrd="4" destOrd="0" parTransId="{109EA8A1-4E1A-4E6E-9738-FFCE472860C5}" sibTransId="{D01037BE-FDC7-4F0B-BF0F-E2873B525E2F}"/>
    <dgm:cxn modelId="{70768CD9-1D2F-4635-BF65-F48111398193}" type="presOf" srcId="{A740B986-C637-430F-A3F7-791762D41196}" destId="{06AAD0CF-6C05-4E60-8437-44A6EE28259B}" srcOrd="0" destOrd="0" presId="urn:microsoft.com/office/officeart/2005/8/layout/vList2"/>
    <dgm:cxn modelId="{BF78B973-E127-4462-AC5C-8D2507F6C1B2}" srcId="{4974C256-0B33-4B4E-9D04-41CA06E05DA7}" destId="{20889251-FE4C-4AED-8DC4-E5828DEF2B94}" srcOrd="7" destOrd="0" parTransId="{C494B621-A728-4036-B01C-F6F2CD97CE2A}" sibTransId="{6F58D73A-3B71-44EB-A2C0-2CE3415DA982}"/>
    <dgm:cxn modelId="{BBF5F459-8584-4C39-8E5C-F069F069863C}" type="presOf" srcId="{11F1461F-ECDD-46C5-B324-039985DF179A}" destId="{31A80ED4-4CD6-4849-AB94-9684A8DE3C48}" srcOrd="0" destOrd="0" presId="urn:microsoft.com/office/officeart/2005/8/layout/vList2"/>
    <dgm:cxn modelId="{F3849295-ABFD-42D1-A638-08E197838429}" srcId="{4974C256-0B33-4B4E-9D04-41CA06E05DA7}" destId="{B0FE9514-CE5F-41B7-BDA2-3DC388116036}" srcOrd="5" destOrd="0" parTransId="{8770351A-3473-4F4A-893E-5ABF4E8D25C6}" sibTransId="{DCDDDEDF-AE33-44FA-8CAC-DB6C83CEAB6D}"/>
    <dgm:cxn modelId="{AD889A69-C7FE-45A1-ACEF-32DAC5A498E5}" type="presOf" srcId="{4974C256-0B33-4B4E-9D04-41CA06E05DA7}" destId="{E386EF61-2C65-4F99-8EA6-9A86FF6747E5}" srcOrd="0" destOrd="0" presId="urn:microsoft.com/office/officeart/2005/8/layout/vList2"/>
    <dgm:cxn modelId="{0A6F1308-A49A-44EA-9E4F-0CAC021F96B4}" type="presOf" srcId="{20889251-FE4C-4AED-8DC4-E5828DEF2B94}" destId="{DD615CAE-6DE0-42F9-B6A2-448D0A4C2ABA}" srcOrd="0" destOrd="0" presId="urn:microsoft.com/office/officeart/2005/8/layout/vList2"/>
    <dgm:cxn modelId="{8DB8F334-DB53-44A7-827D-270F519BF8D0}" type="presOf" srcId="{B0FE9514-CE5F-41B7-BDA2-3DC388116036}" destId="{9F360104-CE65-4841-81B2-7F27F0FE5494}" srcOrd="0" destOrd="0" presId="urn:microsoft.com/office/officeart/2005/8/layout/vList2"/>
    <dgm:cxn modelId="{E90596CD-7DE6-422B-AA58-E7DC10FFA4B3}" srcId="{4974C256-0B33-4B4E-9D04-41CA06E05DA7}" destId="{A2BDA186-58A1-4F9A-954F-AF84ED3052BF}" srcOrd="8" destOrd="0" parTransId="{2CF9196C-8FB8-404E-9361-52F5D1CA2D87}" sibTransId="{1E5E353C-E7E1-497D-966F-4535A8F2FAD5}"/>
    <dgm:cxn modelId="{275F87FD-9AD5-41D7-834F-DA9CCE11E249}" type="presParOf" srcId="{E386EF61-2C65-4F99-8EA6-9A86FF6747E5}" destId="{DB4892E2-B262-4CF1-8EC1-A65559DE22FB}" srcOrd="0" destOrd="0" presId="urn:microsoft.com/office/officeart/2005/8/layout/vList2"/>
    <dgm:cxn modelId="{A0A83B70-865C-4125-8E69-467B1808D64E}" type="presParOf" srcId="{E386EF61-2C65-4F99-8EA6-9A86FF6747E5}" destId="{6698DAB7-C069-4C78-A275-EF00E5CF1811}" srcOrd="1" destOrd="0" presId="urn:microsoft.com/office/officeart/2005/8/layout/vList2"/>
    <dgm:cxn modelId="{DB7505B6-BCE7-4529-BC9D-58F05A46C775}" type="presParOf" srcId="{E386EF61-2C65-4F99-8EA6-9A86FF6747E5}" destId="{7FF34F96-1DF0-43B1-BBB0-D76B0E13BDA3}" srcOrd="2" destOrd="0" presId="urn:microsoft.com/office/officeart/2005/8/layout/vList2"/>
    <dgm:cxn modelId="{E75C73CD-F2BC-4DBD-8245-E030A2ED9C23}" type="presParOf" srcId="{E386EF61-2C65-4F99-8EA6-9A86FF6747E5}" destId="{22181E0D-38B5-4A70-9926-3CCFD548FD75}" srcOrd="3" destOrd="0" presId="urn:microsoft.com/office/officeart/2005/8/layout/vList2"/>
    <dgm:cxn modelId="{F065E44A-A137-400A-B049-96308689DA92}" type="presParOf" srcId="{E386EF61-2C65-4F99-8EA6-9A86FF6747E5}" destId="{31A80ED4-4CD6-4849-AB94-9684A8DE3C48}" srcOrd="4" destOrd="0" presId="urn:microsoft.com/office/officeart/2005/8/layout/vList2"/>
    <dgm:cxn modelId="{EDA3AA6A-E565-41BA-B744-F858E8CEBD12}" type="presParOf" srcId="{E386EF61-2C65-4F99-8EA6-9A86FF6747E5}" destId="{5A7D09AD-87F6-4464-BEA6-EBD418BCAB81}" srcOrd="5" destOrd="0" presId="urn:microsoft.com/office/officeart/2005/8/layout/vList2"/>
    <dgm:cxn modelId="{525AD170-AC61-4E11-9E99-FAE177E57A06}" type="presParOf" srcId="{E386EF61-2C65-4F99-8EA6-9A86FF6747E5}" destId="{06AAD0CF-6C05-4E60-8437-44A6EE28259B}" srcOrd="6" destOrd="0" presId="urn:microsoft.com/office/officeart/2005/8/layout/vList2"/>
    <dgm:cxn modelId="{27C78ACA-4976-4D87-B805-9688F88EC6D3}" type="presParOf" srcId="{E386EF61-2C65-4F99-8EA6-9A86FF6747E5}" destId="{9D9339C2-55B1-4E20-B2F1-9E48596A8E0D}" srcOrd="7" destOrd="0" presId="urn:microsoft.com/office/officeart/2005/8/layout/vList2"/>
    <dgm:cxn modelId="{553C89DB-8578-4218-9314-ECC5217273D1}" type="presParOf" srcId="{E386EF61-2C65-4F99-8EA6-9A86FF6747E5}" destId="{B385C6AE-1482-4F3D-B91F-DC57FE3D29B1}" srcOrd="8" destOrd="0" presId="urn:microsoft.com/office/officeart/2005/8/layout/vList2"/>
    <dgm:cxn modelId="{E7B3D56F-5AC3-444B-950B-3FD12CCB0618}" type="presParOf" srcId="{E386EF61-2C65-4F99-8EA6-9A86FF6747E5}" destId="{BD7BB7E6-60A1-4DCA-AA7E-CF5322FAFCCC}" srcOrd="9" destOrd="0" presId="urn:microsoft.com/office/officeart/2005/8/layout/vList2"/>
    <dgm:cxn modelId="{2EA06EEA-EF29-4F2F-9ABC-A0FDA909DAD3}" type="presParOf" srcId="{E386EF61-2C65-4F99-8EA6-9A86FF6747E5}" destId="{9F360104-CE65-4841-81B2-7F27F0FE5494}" srcOrd="10" destOrd="0" presId="urn:microsoft.com/office/officeart/2005/8/layout/vList2"/>
    <dgm:cxn modelId="{8CAE5EBE-2E16-4925-AFE0-BA95F30AE23A}" type="presParOf" srcId="{E386EF61-2C65-4F99-8EA6-9A86FF6747E5}" destId="{0E4173B6-6468-4075-9461-E8ACDBAAE8E7}" srcOrd="11" destOrd="0" presId="urn:microsoft.com/office/officeart/2005/8/layout/vList2"/>
    <dgm:cxn modelId="{D2DCB71A-6A51-4B15-89EA-F2871BAF5579}" type="presParOf" srcId="{E386EF61-2C65-4F99-8EA6-9A86FF6747E5}" destId="{A1994B0F-CC80-458E-87F8-FC94404997AD}" srcOrd="12" destOrd="0" presId="urn:microsoft.com/office/officeart/2005/8/layout/vList2"/>
    <dgm:cxn modelId="{B8AED685-4E32-401C-BAC7-294C2294F857}" type="presParOf" srcId="{E386EF61-2C65-4F99-8EA6-9A86FF6747E5}" destId="{1CE52933-5674-41AB-97ED-66310FD7A7C8}" srcOrd="13" destOrd="0" presId="urn:microsoft.com/office/officeart/2005/8/layout/vList2"/>
    <dgm:cxn modelId="{A2B57CD7-DD32-4BB8-9D0C-097CECBA0B9C}" type="presParOf" srcId="{E386EF61-2C65-4F99-8EA6-9A86FF6747E5}" destId="{DD615CAE-6DE0-42F9-B6A2-448D0A4C2ABA}" srcOrd="14" destOrd="0" presId="urn:microsoft.com/office/officeart/2005/8/layout/vList2"/>
    <dgm:cxn modelId="{A8E43203-F1EA-44B7-87EB-53C16E1A1AF6}" type="presParOf" srcId="{E386EF61-2C65-4F99-8EA6-9A86FF6747E5}" destId="{22075747-5A3D-4CD1-A229-0FB72A9ED932}" srcOrd="15" destOrd="0" presId="urn:microsoft.com/office/officeart/2005/8/layout/vList2"/>
    <dgm:cxn modelId="{F9F067CC-85EA-4006-AC8B-D97A02B6A8E2}" type="presParOf" srcId="{E386EF61-2C65-4F99-8EA6-9A86FF6747E5}" destId="{F2EAAFDA-EDAF-4185-9CD4-46E93DE966CF}" srcOrd="16" destOrd="0" presId="urn:microsoft.com/office/officeart/2005/8/layout/vList2"/>
    <dgm:cxn modelId="{2A500144-FFDD-4AC4-BE61-C6990BEADCA1}" type="presParOf" srcId="{E386EF61-2C65-4F99-8EA6-9A86FF6747E5}" destId="{A8EC7244-6519-47B5-A9FB-D13E9675DE22}" srcOrd="17" destOrd="0" presId="urn:microsoft.com/office/officeart/2005/8/layout/vList2"/>
    <dgm:cxn modelId="{5812CA4F-2839-47F6-94AD-64CAE6A7DDEE}" type="presParOf" srcId="{E386EF61-2C65-4F99-8EA6-9A86FF6747E5}" destId="{31C1A8C7-805B-4619-AB2C-8C7D5753578E}"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892E2-B262-4CF1-8EC1-A65559DE22FB}">
      <dsp:nvSpPr>
        <dsp:cNvPr id="0" name=""/>
        <dsp:cNvSpPr/>
      </dsp:nvSpPr>
      <dsp:spPr>
        <a:xfrm>
          <a:off x="0" y="819"/>
          <a:ext cx="8686800" cy="361371"/>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Caused by inhaled environmental agents, particularly smoking and radon.</a:t>
          </a:r>
          <a:endParaRPr lang="en-US" sz="1500" kern="1200" dirty="0"/>
        </a:p>
      </dsp:txBody>
      <dsp:txXfrm>
        <a:off x="17641" y="18460"/>
        <a:ext cx="8651518" cy="326089"/>
      </dsp:txXfrm>
    </dsp:sp>
    <dsp:sp modelId="{7FF34F96-1DF0-43B1-BBB0-D76B0E13BDA3}">
      <dsp:nvSpPr>
        <dsp:cNvPr id="0" name=""/>
        <dsp:cNvSpPr/>
      </dsp:nvSpPr>
      <dsp:spPr>
        <a:xfrm>
          <a:off x="0" y="370853"/>
          <a:ext cx="8686800" cy="361371"/>
        </a:xfrm>
        <a:prstGeom prst="roundRect">
          <a:avLst/>
        </a:prstGeom>
        <a:gradFill rotWithShape="0">
          <a:gsLst>
            <a:gs pos="0">
              <a:schemeClr val="accent5">
                <a:hueOff val="-1103764"/>
                <a:satOff val="4423"/>
                <a:lumOff val="959"/>
                <a:alphaOff val="0"/>
                <a:tint val="50000"/>
                <a:satMod val="300000"/>
              </a:schemeClr>
            </a:gs>
            <a:gs pos="35000">
              <a:schemeClr val="accent5">
                <a:hueOff val="-1103764"/>
                <a:satOff val="4423"/>
                <a:lumOff val="959"/>
                <a:alphaOff val="0"/>
                <a:tint val="37000"/>
                <a:satMod val="300000"/>
              </a:schemeClr>
            </a:gs>
            <a:gs pos="100000">
              <a:schemeClr val="accent5">
                <a:hueOff val="-1103764"/>
                <a:satOff val="4423"/>
                <a:lumOff val="95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Peak incidence 40-70 years, most common form of cancer.</a:t>
          </a:r>
          <a:endParaRPr lang="en-US" sz="1500" kern="1200" dirty="0"/>
        </a:p>
      </dsp:txBody>
      <dsp:txXfrm>
        <a:off x="17641" y="388494"/>
        <a:ext cx="8651518" cy="326089"/>
      </dsp:txXfrm>
    </dsp:sp>
    <dsp:sp modelId="{31A80ED4-4CD6-4849-AB94-9684A8DE3C48}">
      <dsp:nvSpPr>
        <dsp:cNvPr id="0" name=""/>
        <dsp:cNvSpPr/>
      </dsp:nvSpPr>
      <dsp:spPr>
        <a:xfrm>
          <a:off x="0" y="740887"/>
          <a:ext cx="8686800" cy="361371"/>
        </a:xfrm>
        <a:prstGeom prst="roundRect">
          <a:avLst/>
        </a:prstGeom>
        <a:gradFill rotWithShape="0">
          <a:gsLst>
            <a:gs pos="0">
              <a:schemeClr val="accent5">
                <a:hueOff val="-2207528"/>
                <a:satOff val="8847"/>
                <a:lumOff val="1917"/>
                <a:alphaOff val="0"/>
                <a:tint val="50000"/>
                <a:satMod val="300000"/>
              </a:schemeClr>
            </a:gs>
            <a:gs pos="35000">
              <a:schemeClr val="accent5">
                <a:hueOff val="-2207528"/>
                <a:satOff val="8847"/>
                <a:lumOff val="1917"/>
                <a:alphaOff val="0"/>
                <a:tint val="37000"/>
                <a:satMod val="300000"/>
              </a:schemeClr>
            </a:gs>
            <a:gs pos="100000">
              <a:schemeClr val="accent5">
                <a:hueOff val="-2207528"/>
                <a:satOff val="8847"/>
                <a:lumOff val="191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Four main types: </a:t>
          </a:r>
          <a:r>
            <a:rPr lang="en-US" sz="1500" kern="1200" dirty="0" err="1" smtClean="0"/>
            <a:t>squamous</a:t>
          </a:r>
          <a:r>
            <a:rPr lang="en-US" sz="1500" kern="1200" dirty="0" smtClean="0"/>
            <a:t> cell, small-cell </a:t>
          </a:r>
          <a:r>
            <a:rPr lang="en-US" sz="1500" kern="1200" dirty="0" err="1" smtClean="0"/>
            <a:t>anaplastic</a:t>
          </a:r>
          <a:r>
            <a:rPr lang="en-US" sz="1500" kern="1200" dirty="0" smtClean="0"/>
            <a:t>, </a:t>
          </a:r>
          <a:r>
            <a:rPr lang="en-US" sz="1500" kern="1200" dirty="0" err="1" smtClean="0"/>
            <a:t>adenocarcinoma</a:t>
          </a:r>
          <a:r>
            <a:rPr lang="en-US" sz="1500" kern="1200" dirty="0" smtClean="0"/>
            <a:t> and large-cell </a:t>
          </a:r>
          <a:r>
            <a:rPr lang="en-US" sz="1500" kern="1200" dirty="0" err="1" smtClean="0"/>
            <a:t>anaplastic</a:t>
          </a:r>
          <a:r>
            <a:rPr lang="en-US" sz="1500" kern="1200" dirty="0" smtClean="0"/>
            <a:t>.</a:t>
          </a:r>
          <a:endParaRPr lang="en-US" sz="1500" kern="1200" dirty="0"/>
        </a:p>
      </dsp:txBody>
      <dsp:txXfrm>
        <a:off x="17641" y="758528"/>
        <a:ext cx="8651518" cy="326089"/>
      </dsp:txXfrm>
    </dsp:sp>
    <dsp:sp modelId="{06AAD0CF-6C05-4E60-8437-44A6EE28259B}">
      <dsp:nvSpPr>
        <dsp:cNvPr id="0" name=""/>
        <dsp:cNvSpPr/>
      </dsp:nvSpPr>
      <dsp:spPr>
        <a:xfrm>
          <a:off x="0" y="1110922"/>
          <a:ext cx="8686800" cy="361371"/>
        </a:xfrm>
        <a:prstGeom prst="roundRect">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a:t>
          </a:r>
          <a:r>
            <a:rPr lang="en-US" sz="1500" kern="1200" dirty="0" err="1" smtClean="0"/>
            <a:t>Bronchoalveolar</a:t>
          </a:r>
          <a:r>
            <a:rPr lang="en-US" sz="1500" kern="1200" dirty="0" smtClean="0"/>
            <a:t> carcinoma is a special form of </a:t>
          </a:r>
          <a:r>
            <a:rPr lang="en-US" sz="1500" kern="1200" dirty="0" err="1" smtClean="0"/>
            <a:t>adenocarcinoma</a:t>
          </a:r>
          <a:r>
            <a:rPr lang="en-US" sz="1500" kern="1200" dirty="0" smtClean="0"/>
            <a:t> with a better prognosis than other types.</a:t>
          </a:r>
          <a:endParaRPr lang="en-US" sz="1500" kern="1200" dirty="0"/>
        </a:p>
      </dsp:txBody>
      <dsp:txXfrm>
        <a:off x="17641" y="1128563"/>
        <a:ext cx="8651518" cy="326089"/>
      </dsp:txXfrm>
    </dsp:sp>
    <dsp:sp modelId="{B385C6AE-1482-4F3D-B91F-DC57FE3D29B1}">
      <dsp:nvSpPr>
        <dsp:cNvPr id="0" name=""/>
        <dsp:cNvSpPr/>
      </dsp:nvSpPr>
      <dsp:spPr>
        <a:xfrm>
          <a:off x="0" y="1480956"/>
          <a:ext cx="8686800" cy="361371"/>
        </a:xfrm>
        <a:prstGeom prst="roundRect">
          <a:avLst/>
        </a:prstGeom>
        <a:gradFill rotWithShape="0">
          <a:gsLst>
            <a:gs pos="0">
              <a:schemeClr val="accent5">
                <a:hueOff val="-4415056"/>
                <a:satOff val="17694"/>
                <a:lumOff val="3835"/>
                <a:alphaOff val="0"/>
                <a:tint val="50000"/>
                <a:satMod val="300000"/>
              </a:schemeClr>
            </a:gs>
            <a:gs pos="35000">
              <a:schemeClr val="accent5">
                <a:hueOff val="-4415056"/>
                <a:satOff val="17694"/>
                <a:lumOff val="3835"/>
                <a:alphaOff val="0"/>
                <a:tint val="37000"/>
                <a:satMod val="300000"/>
              </a:schemeClr>
            </a:gs>
            <a:gs pos="100000">
              <a:schemeClr val="accent5">
                <a:hueOff val="-4415056"/>
                <a:satOff val="17694"/>
                <a:lumOff val="383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Clinical division is into small-cell and non-small cell types (all others).</a:t>
          </a:r>
          <a:endParaRPr lang="en-US" sz="1500" kern="1200" dirty="0"/>
        </a:p>
      </dsp:txBody>
      <dsp:txXfrm>
        <a:off x="17641" y="1498597"/>
        <a:ext cx="8651518" cy="326089"/>
      </dsp:txXfrm>
    </dsp:sp>
    <dsp:sp modelId="{9F360104-CE65-4841-81B2-7F27F0FE5494}">
      <dsp:nvSpPr>
        <dsp:cNvPr id="0" name=""/>
        <dsp:cNvSpPr/>
      </dsp:nvSpPr>
      <dsp:spPr>
        <a:xfrm>
          <a:off x="0" y="1850990"/>
          <a:ext cx="8686800" cy="361371"/>
        </a:xfrm>
        <a:prstGeom prst="roundRect">
          <a:avLst/>
        </a:prstGeom>
        <a:gradFill rotWithShape="0">
          <a:gsLst>
            <a:gs pos="0">
              <a:schemeClr val="accent5">
                <a:hueOff val="-5518820"/>
                <a:satOff val="22117"/>
                <a:lumOff val="4793"/>
                <a:alphaOff val="0"/>
                <a:tint val="50000"/>
                <a:satMod val="300000"/>
              </a:schemeClr>
            </a:gs>
            <a:gs pos="35000">
              <a:schemeClr val="accent5">
                <a:hueOff val="-5518820"/>
                <a:satOff val="22117"/>
                <a:lumOff val="4793"/>
                <a:alphaOff val="0"/>
                <a:tint val="37000"/>
                <a:satMod val="300000"/>
              </a:schemeClr>
            </a:gs>
            <a:gs pos="100000">
              <a:schemeClr val="accent5">
                <a:hueOff val="-5518820"/>
                <a:satOff val="22117"/>
                <a:lumOff val="479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Tumors may be central (all types) or peripheral (mainly </a:t>
          </a:r>
          <a:r>
            <a:rPr lang="en-US" sz="1500" kern="1200" dirty="0" err="1" smtClean="0"/>
            <a:t>adenocarcinomas</a:t>
          </a:r>
          <a:r>
            <a:rPr lang="en-US" sz="1500" kern="1200" dirty="0" smtClean="0"/>
            <a:t>).</a:t>
          </a:r>
          <a:endParaRPr lang="en-US" sz="1500" kern="1200" dirty="0"/>
        </a:p>
      </dsp:txBody>
      <dsp:txXfrm>
        <a:off x="17641" y="1868631"/>
        <a:ext cx="8651518" cy="326089"/>
      </dsp:txXfrm>
    </dsp:sp>
    <dsp:sp modelId="{A1994B0F-CC80-458E-87F8-FC94404997AD}">
      <dsp:nvSpPr>
        <dsp:cNvPr id="0" name=""/>
        <dsp:cNvSpPr/>
      </dsp:nvSpPr>
      <dsp:spPr>
        <a:xfrm>
          <a:off x="0" y="2221025"/>
          <a:ext cx="8686800" cy="361371"/>
        </a:xfrm>
        <a:prstGeom prst="roundRect">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Small-cell carcinoma is </a:t>
          </a:r>
          <a:r>
            <a:rPr lang="en-US" sz="1500" kern="1200" dirty="0" err="1" smtClean="0"/>
            <a:t>neuroendocrine</a:t>
          </a:r>
          <a:r>
            <a:rPr lang="en-US" sz="1500" kern="1200" dirty="0" smtClean="0"/>
            <a:t>, highly malignant, and may be associated with ectopic endocrine syndromes.</a:t>
          </a:r>
          <a:endParaRPr lang="en-US" sz="1500" kern="1200" dirty="0"/>
        </a:p>
      </dsp:txBody>
      <dsp:txXfrm>
        <a:off x="17641" y="2238666"/>
        <a:ext cx="8651518" cy="326089"/>
      </dsp:txXfrm>
    </dsp:sp>
    <dsp:sp modelId="{DD615CAE-6DE0-42F9-B6A2-448D0A4C2ABA}">
      <dsp:nvSpPr>
        <dsp:cNvPr id="0" name=""/>
        <dsp:cNvSpPr/>
      </dsp:nvSpPr>
      <dsp:spPr>
        <a:xfrm>
          <a:off x="0" y="2591059"/>
          <a:ext cx="8686800" cy="361371"/>
        </a:xfrm>
        <a:prstGeom prst="roundRect">
          <a:avLst/>
        </a:prstGeom>
        <a:gradFill rotWithShape="0">
          <a:gsLst>
            <a:gs pos="0">
              <a:schemeClr val="accent5">
                <a:hueOff val="-7726349"/>
                <a:satOff val="30964"/>
                <a:lumOff val="6711"/>
                <a:alphaOff val="0"/>
                <a:tint val="50000"/>
                <a:satMod val="300000"/>
              </a:schemeClr>
            </a:gs>
            <a:gs pos="35000">
              <a:schemeClr val="accent5">
                <a:hueOff val="-7726349"/>
                <a:satOff val="30964"/>
                <a:lumOff val="6711"/>
                <a:alphaOff val="0"/>
                <a:tint val="37000"/>
                <a:satMod val="300000"/>
              </a:schemeClr>
            </a:gs>
            <a:gs pos="100000">
              <a:schemeClr val="accent5">
                <a:hueOff val="-7726349"/>
                <a:satOff val="30964"/>
                <a:lumOff val="671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TNM staging used for NSCLC.</a:t>
          </a:r>
          <a:endParaRPr lang="en-US" sz="1500" kern="1200" dirty="0"/>
        </a:p>
      </dsp:txBody>
      <dsp:txXfrm>
        <a:off x="17641" y="2608700"/>
        <a:ext cx="8651518" cy="326089"/>
      </dsp:txXfrm>
    </dsp:sp>
    <dsp:sp modelId="{F2EAAFDA-EDAF-4185-9CD4-46E93DE966CF}">
      <dsp:nvSpPr>
        <dsp:cNvPr id="0" name=""/>
        <dsp:cNvSpPr/>
      </dsp:nvSpPr>
      <dsp:spPr>
        <a:xfrm>
          <a:off x="0" y="2961093"/>
          <a:ext cx="8686800" cy="361371"/>
        </a:xfrm>
        <a:prstGeom prst="roundRect">
          <a:avLst/>
        </a:prstGeom>
        <a:gradFill rotWithShape="0">
          <a:gsLst>
            <a:gs pos="0">
              <a:schemeClr val="accent5">
                <a:hueOff val="-8830112"/>
                <a:satOff val="35388"/>
                <a:lumOff val="7669"/>
                <a:alphaOff val="0"/>
                <a:tint val="50000"/>
                <a:satMod val="300000"/>
              </a:schemeClr>
            </a:gs>
            <a:gs pos="35000">
              <a:schemeClr val="accent5">
                <a:hueOff val="-8830112"/>
                <a:satOff val="35388"/>
                <a:lumOff val="7669"/>
                <a:alphaOff val="0"/>
                <a:tint val="37000"/>
                <a:satMod val="300000"/>
              </a:schemeClr>
            </a:gs>
            <a:gs pos="100000">
              <a:schemeClr val="accent5">
                <a:hueOff val="-8830112"/>
                <a:satOff val="35388"/>
                <a:lumOff val="766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Simple staging used for SCLC-Limited and Extensive.</a:t>
          </a:r>
          <a:endParaRPr lang="en-US" sz="1500" kern="1200" dirty="0"/>
        </a:p>
      </dsp:txBody>
      <dsp:txXfrm>
        <a:off x="17641" y="2978734"/>
        <a:ext cx="8651518" cy="326089"/>
      </dsp:txXfrm>
    </dsp:sp>
    <dsp:sp modelId="{31C1A8C7-805B-4619-AB2C-8C7D5753578E}">
      <dsp:nvSpPr>
        <dsp:cNvPr id="0" name=""/>
        <dsp:cNvSpPr/>
      </dsp:nvSpPr>
      <dsp:spPr>
        <a:xfrm>
          <a:off x="0" y="3331127"/>
          <a:ext cx="8686800" cy="361371"/>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n-US" sz="1500" kern="1200" dirty="0" smtClean="0"/>
            <a:t>. Overall survival 5-30% at 5 years, highly dependent on type and stage of disease.</a:t>
          </a:r>
          <a:endParaRPr lang="en-US" sz="1500" kern="1200" dirty="0"/>
        </a:p>
      </dsp:txBody>
      <dsp:txXfrm>
        <a:off x="17641" y="3348768"/>
        <a:ext cx="8651518" cy="3260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B05E85-5DD0-4E0A-9CAA-3B879B888DAB}" type="datetimeFigureOut">
              <a:rPr lang="en-US" smtClean="0"/>
              <a:t>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367DF-F7A0-4B30-965E-1E9D725448F2}" type="slidenum">
              <a:rPr lang="en-US" smtClean="0"/>
              <a:t>‹#›</a:t>
            </a:fld>
            <a:endParaRPr lang="en-US"/>
          </a:p>
        </p:txBody>
      </p:sp>
    </p:spTree>
    <p:extLst>
      <p:ext uri="{BB962C8B-B14F-4D97-AF65-F5344CB8AC3E}">
        <p14:creationId xmlns:p14="http://schemas.microsoft.com/office/powerpoint/2010/main" val="167972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438DAEB-DD96-4CE4-9959-60645B87CC34}" type="slidenum">
              <a:rPr lang="en-US"/>
              <a:pPr/>
              <a:t>25</a:t>
            </a:fld>
            <a:endParaRPr lang="en-US"/>
          </a:p>
        </p:txBody>
      </p:sp>
      <p:sp>
        <p:nvSpPr>
          <p:cNvPr id="78851" name="Rectangle 2"/>
          <p:cNvSpPr>
            <a:spLocks noGrp="1" noRot="1" noChangeAspect="1" noChangeArrowheads="1" noTextEdit="1"/>
          </p:cNvSpPr>
          <p:nvPr>
            <p:ph type="sldImg"/>
          </p:nvPr>
        </p:nvSpPr>
        <p:spPr>
          <a:xfrm>
            <a:off x="1196975" y="684213"/>
            <a:ext cx="4572000" cy="3429000"/>
          </a:xfrm>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03356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FB63D2D-E17C-4C38-8B83-26D81DB0216C}" type="slidenum">
              <a:rPr lang="en-US"/>
              <a:pPr/>
              <a:t>43</a:t>
            </a:fld>
            <a:endParaRPr lang="en-US"/>
          </a:p>
        </p:txBody>
      </p:sp>
      <p:sp>
        <p:nvSpPr>
          <p:cNvPr id="83971" name="Rectangle 2"/>
          <p:cNvSpPr>
            <a:spLocks noGrp="1" noRot="1" noChangeAspect="1" noChangeArrowheads="1" noTextEdit="1"/>
          </p:cNvSpPr>
          <p:nvPr>
            <p:ph type="sldImg"/>
          </p:nvPr>
        </p:nvSpPr>
        <p:spPr>
          <a:xfrm>
            <a:off x="1196975" y="684213"/>
            <a:ext cx="4572000" cy="3429000"/>
          </a:xfrm>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49629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26FF79-1E83-4CC8-B492-819218ACA317}"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6FF79-1E83-4CC8-B492-819218ACA317}"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6FF79-1E83-4CC8-B492-819218ACA317}"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ar-SA" smtClean="0"/>
              <a:t>انقر لتحرير نمط العنوان الرئيسي</a:t>
            </a:r>
            <a:endParaRPr lang="ar-SA"/>
          </a:p>
        </p:txBody>
      </p:sp>
      <p:sp>
        <p:nvSpPr>
          <p:cNvPr id="3" name="عنصر نائب للنص 2"/>
          <p:cNvSpPr>
            <a:spLocks noGrp="1"/>
          </p:cNvSpPr>
          <p:nvPr>
            <p:ph type="body" sz="half" idx="1"/>
          </p:nvPr>
        </p:nvSpPr>
        <p:spPr>
          <a:xfrm>
            <a:off x="457200" y="1600200"/>
            <a:ext cx="4038600" cy="4525963"/>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قصاصة الفنية 3"/>
          <p:cNvSpPr>
            <a:spLocks noGrp="1"/>
          </p:cNvSpPr>
          <p:nvPr>
            <p:ph type="clipArt" sz="half" idx="2"/>
          </p:nvPr>
        </p:nvSpPr>
        <p:spPr>
          <a:xfrm>
            <a:off x="4648200" y="1600200"/>
            <a:ext cx="4038600" cy="4525963"/>
          </a:xfrm>
        </p:spPr>
        <p:txBody>
          <a:bodyPr/>
          <a:lstStyle/>
          <a:p>
            <a:pPr lvl="0"/>
            <a:endParaRPr lang="ar-S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35795-586F-4C30-BB54-D2282BAF74AB}" type="slidenum">
              <a:rPr lang="ar-SA"/>
              <a:pPr>
                <a:defRPr/>
              </a:pPr>
              <a:t>‹#›</a:t>
            </a:fld>
            <a:endParaRPr lang="en-US"/>
          </a:p>
        </p:txBody>
      </p:sp>
    </p:spTree>
    <p:extLst>
      <p:ext uri="{BB962C8B-B14F-4D97-AF65-F5344CB8AC3E}">
        <p14:creationId xmlns:p14="http://schemas.microsoft.com/office/powerpoint/2010/main" val="3793106043"/>
      </p:ext>
    </p:extLst>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6FF79-1E83-4CC8-B492-819218ACA317}"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26FF79-1E83-4CC8-B492-819218ACA317}" type="datetimeFigureOut">
              <a:rPr lang="en-US" smtClean="0"/>
              <a:t>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26FF79-1E83-4CC8-B492-819218ACA317}"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26FF79-1E83-4CC8-B492-819218ACA317}" type="datetimeFigureOut">
              <a:rPr lang="en-US" smtClean="0"/>
              <a:t>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26FF79-1E83-4CC8-B492-819218ACA317}" type="datetimeFigureOut">
              <a:rPr lang="en-US" smtClean="0"/>
              <a:t>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6FF79-1E83-4CC8-B492-819218ACA317}" type="datetimeFigureOut">
              <a:rPr lang="en-US" smtClean="0"/>
              <a:t>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26FF79-1E83-4CC8-B492-819218ACA317}"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26FF79-1E83-4CC8-B492-819218ACA317}" type="datetimeFigureOut">
              <a:rPr lang="en-US" smtClean="0"/>
              <a:t>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75973A-9A73-472C-987D-5516DE0712C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6FF79-1E83-4CC8-B492-819218ACA317}" type="datetimeFigureOut">
              <a:rPr lang="en-US" smtClean="0"/>
              <a:t>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75973A-9A73-472C-987D-5516DE0712C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1"/>
          <p:cNvSpPr txBox="1">
            <a:spLocks noChangeArrowheads="1"/>
          </p:cNvSpPr>
          <p:nvPr/>
        </p:nvSpPr>
        <p:spPr bwMode="auto">
          <a:xfrm>
            <a:off x="0" y="31781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4000" b="1"/>
              <a:t>Tumours of the Lung</a:t>
            </a:r>
          </a:p>
        </p:txBody>
      </p:sp>
      <p:sp>
        <p:nvSpPr>
          <p:cNvPr id="3" name="Rectangle 2"/>
          <p:cNvSpPr/>
          <p:nvPr/>
        </p:nvSpPr>
        <p:spPr>
          <a:xfrm>
            <a:off x="0" y="228600"/>
            <a:ext cx="9144000" cy="1754326"/>
          </a:xfrm>
          <a:prstGeom prst="rect">
            <a:avLst/>
          </a:prstGeom>
          <a:noFill/>
        </p:spPr>
        <p:txBody>
          <a:bodyPr>
            <a:spAutoFit/>
          </a:bodyPr>
          <a:lstStyle/>
          <a:p>
            <a:pPr algn="ctr">
              <a:defRPr/>
            </a:pPr>
            <a:r>
              <a:rPr lang="en-US" sz="54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the Respiratory System</a:t>
            </a:r>
          </a:p>
        </p:txBody>
      </p:sp>
    </p:spTree>
    <p:extLst>
      <p:ext uri="{BB962C8B-B14F-4D97-AF65-F5344CB8AC3E}">
        <p14:creationId xmlns:p14="http://schemas.microsoft.com/office/powerpoint/2010/main" val="1508479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153400" cy="86995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solidFill>
                  <a:schemeClr val="accent2">
                    <a:lumMod val="75000"/>
                  </a:schemeClr>
                </a:solidFill>
              </a:rPr>
              <a:t> </a:t>
            </a:r>
            <a:r>
              <a:rPr lang="en-US" b="1" dirty="0" err="1" smtClean="0">
                <a:solidFill>
                  <a:schemeClr val="accent2">
                    <a:lumMod val="75000"/>
                  </a:schemeClr>
                </a:solidFill>
              </a:rPr>
              <a:t>Bronchogenic</a:t>
            </a:r>
            <a:r>
              <a:rPr lang="en-US" b="1" dirty="0" smtClean="0">
                <a:solidFill>
                  <a:schemeClr val="accent2">
                    <a:lumMod val="75000"/>
                  </a:schemeClr>
                </a:solidFill>
              </a:rPr>
              <a:t> carcinoma </a:t>
            </a:r>
            <a:r>
              <a:rPr lang="en-US" b="1" dirty="0" smtClean="0"/>
              <a:t/>
            </a:r>
            <a:br>
              <a:rPr lang="en-US" b="1" dirty="0" smtClean="0"/>
            </a:br>
            <a:r>
              <a:rPr lang="en-US" b="1" dirty="0" smtClean="0"/>
              <a:t/>
            </a:r>
            <a:br>
              <a:rPr lang="en-US" b="1" dirty="0" smtClean="0"/>
            </a:br>
            <a:endParaRPr lang="en-US" dirty="0">
              <a:solidFill>
                <a:schemeClr val="accent2">
                  <a:lumMod val="75000"/>
                </a:schemeClr>
              </a:solidFill>
            </a:endParaRPr>
          </a:p>
        </p:txBody>
      </p:sp>
      <p:sp>
        <p:nvSpPr>
          <p:cNvPr id="3" name="Content Placeholder 2"/>
          <p:cNvSpPr>
            <a:spLocks noGrp="1"/>
          </p:cNvSpPr>
          <p:nvPr>
            <p:ph sz="quarter" idx="2"/>
          </p:nvPr>
        </p:nvSpPr>
        <p:spPr/>
        <p:style>
          <a:lnRef idx="2">
            <a:schemeClr val="accent4"/>
          </a:lnRef>
          <a:fillRef idx="1">
            <a:schemeClr val="lt1"/>
          </a:fillRef>
          <a:effectRef idx="0">
            <a:schemeClr val="accent4"/>
          </a:effectRef>
          <a:fontRef idx="minor">
            <a:schemeClr val="dk1"/>
          </a:fontRef>
        </p:style>
        <p:txBody>
          <a:bodyPr>
            <a:normAutofit/>
          </a:bodyPr>
          <a:lstStyle/>
          <a:p>
            <a:pPr lvl="1">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Surgical:- </a:t>
            </a:r>
            <a:r>
              <a:rPr lang="en-US" dirty="0">
                <a:solidFill>
                  <a:schemeClr val="tx1"/>
                </a:solidFill>
                <a:latin typeface="Arial" panose="020B0604020202020204" pitchFamily="34" charset="0"/>
                <a:cs typeface="Arial" panose="020B0604020202020204" pitchFamily="34" charset="0"/>
              </a:rPr>
              <a:t>offers the best chance for curing. </a:t>
            </a:r>
          </a:p>
          <a:p>
            <a:pPr lvl="1">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Radiation:- </a:t>
            </a:r>
            <a:r>
              <a:rPr lang="en-US" dirty="0">
                <a:solidFill>
                  <a:schemeClr val="tx1"/>
                </a:solidFill>
                <a:latin typeface="Arial" panose="020B0604020202020204" pitchFamily="34" charset="0"/>
                <a:cs typeface="Arial" panose="020B0604020202020204" pitchFamily="34" charset="0"/>
              </a:rPr>
              <a:t>controls local disease. Radiation therapy is most commonly used to palliate symptoms. </a:t>
            </a:r>
          </a:p>
          <a:p>
            <a:pPr lvl="1">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Chemotherapy:- </a:t>
            </a:r>
            <a:r>
              <a:rPr lang="en-US" dirty="0">
                <a:solidFill>
                  <a:schemeClr val="tx1"/>
                </a:solidFill>
                <a:latin typeface="Arial" panose="020B0604020202020204" pitchFamily="34" charset="0"/>
                <a:cs typeface="Arial" panose="020B0604020202020204" pitchFamily="34" charset="0"/>
              </a:rPr>
              <a:t>not </a:t>
            </a:r>
            <a:r>
              <a:rPr lang="en-US" dirty="0" smtClean="0">
                <a:solidFill>
                  <a:schemeClr val="tx1"/>
                </a:solidFill>
                <a:latin typeface="Arial" panose="020B0604020202020204" pitchFamily="34" charset="0"/>
                <a:cs typeface="Arial" panose="020B0604020202020204" pitchFamily="34" charset="0"/>
              </a:rPr>
              <a:t>effective.</a:t>
            </a:r>
          </a:p>
          <a:p>
            <a:endParaRPr lang="en-US" dirty="0" smtClean="0"/>
          </a:p>
          <a:p>
            <a:endParaRPr lang="en-US" dirty="0"/>
          </a:p>
        </p:txBody>
      </p:sp>
      <p:sp>
        <p:nvSpPr>
          <p:cNvPr id="6" name="Content Placeholder 5"/>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pPr marL="320040" lvl="1" indent="-320040">
              <a:spcBef>
                <a:spcPts val="700"/>
              </a:spcBef>
              <a:buClr>
                <a:schemeClr val="accent2"/>
              </a:buClr>
              <a:buSzPct val="60000"/>
              <a:buFont typeface="Wingdings"/>
              <a:buChar char=""/>
            </a:pPr>
            <a:r>
              <a:rPr lang="en-US" dirty="0" smtClean="0">
                <a:latin typeface="Arial" panose="020B0604020202020204" pitchFamily="34" charset="0"/>
                <a:cs typeface="Arial" panose="020B0604020202020204" pitchFamily="34" charset="0"/>
              </a:rPr>
              <a:t>Chemotherapy is very effective because small cell carcinomas are highly responsive to chemotherapy</a:t>
            </a:r>
          </a:p>
          <a:p>
            <a:endParaRPr lang="en-US" dirty="0"/>
          </a:p>
        </p:txBody>
      </p:sp>
      <p:sp>
        <p:nvSpPr>
          <p:cNvPr id="4" name="Text Placeholder 3"/>
          <p:cNvSpPr>
            <a:spLocks noGrp="1"/>
          </p:cNvSpPr>
          <p:nvPr>
            <p:ph type="body" sz="quarter" idx="1"/>
          </p:nvPr>
        </p:nvSpPr>
        <p:spPr/>
        <p:txBody>
          <a:bodyPr/>
          <a:lstStyle/>
          <a:p>
            <a:pPr algn="ctr"/>
            <a:r>
              <a:rPr lang="en-US" dirty="0" smtClean="0">
                <a:latin typeface="Arial" panose="020B0604020202020204" pitchFamily="34" charset="0"/>
                <a:cs typeface="Arial" panose="020B0604020202020204" pitchFamily="34" charset="0"/>
              </a:rPr>
              <a:t>NSCC therapy</a:t>
            </a:r>
          </a:p>
        </p:txBody>
      </p:sp>
      <p:sp>
        <p:nvSpPr>
          <p:cNvPr id="5" name="Text Placeholder 4"/>
          <p:cNvSpPr>
            <a:spLocks noGrp="1"/>
          </p:cNvSpPr>
          <p:nvPr>
            <p:ph type="body" sz="quarter" idx="3"/>
          </p:nvPr>
        </p:nvSpPr>
        <p:spPr/>
        <p:txBody>
          <a:bodyPr/>
          <a:lstStyle/>
          <a:p>
            <a:pPr algn="ctr"/>
            <a:r>
              <a:rPr lang="en-US" dirty="0" smtClean="0">
                <a:latin typeface="Arial" panose="020B0604020202020204" pitchFamily="34" charset="0"/>
                <a:cs typeface="Arial" panose="020B0604020202020204" pitchFamily="34" charset="0"/>
              </a:rPr>
              <a:t>SCC therapy</a:t>
            </a:r>
          </a:p>
        </p:txBody>
      </p:sp>
      <p:sp>
        <p:nvSpPr>
          <p:cNvPr id="7" name="TextBox 6"/>
          <p:cNvSpPr txBox="1"/>
          <p:nvPr/>
        </p:nvSpPr>
        <p:spPr>
          <a:xfrm>
            <a:off x="323528" y="836712"/>
            <a:ext cx="8584401" cy="646331"/>
          </a:xfrm>
          <a:prstGeom prst="rect">
            <a:avLst/>
          </a:prstGeom>
          <a:noFill/>
        </p:spPr>
        <p:txBody>
          <a:bodyPr wrap="none" rtlCol="0">
            <a:spAutoFit/>
          </a:bodyPr>
          <a:lstStyle/>
          <a:p>
            <a:r>
              <a:rPr lang="en-US" dirty="0" smtClean="0">
                <a:latin typeface="Albertus" pitchFamily="34" charset="0"/>
                <a:cs typeface="Arial" panose="020B0604020202020204" pitchFamily="34" charset="0"/>
              </a:rPr>
              <a:t>It is important to differentiated NSCC from SCC because treatment are different</a:t>
            </a:r>
            <a:r>
              <a:rPr lang="en-US" dirty="0" smtClean="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39441206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11560" y="332656"/>
            <a:ext cx="7772400" cy="838200"/>
          </a:xfrm>
        </p:spPr>
        <p:txBody>
          <a:bodyPr>
            <a:normAutofit fontScale="90000"/>
          </a:bodyPr>
          <a:lstStyle/>
          <a:p>
            <a:r>
              <a:rPr lang="en-US" sz="3200" b="1" dirty="0" smtClean="0">
                <a:solidFill>
                  <a:schemeClr val="accent2">
                    <a:lumMod val="75000"/>
                  </a:schemeClr>
                </a:solidFill>
              </a:rPr>
              <a:t/>
            </a:r>
            <a:br>
              <a:rPr lang="en-US" sz="3200" b="1" dirty="0" smtClean="0">
                <a:solidFill>
                  <a:schemeClr val="accent2">
                    <a:lumMod val="75000"/>
                  </a:schemeClr>
                </a:solidFill>
              </a:rPr>
            </a:br>
            <a:r>
              <a:rPr lang="en-US" sz="2800" dirty="0" smtClean="0"/>
              <a:t> Predisposing factors of </a:t>
            </a:r>
            <a:r>
              <a:rPr lang="en-US" sz="2800" dirty="0" err="1" smtClean="0"/>
              <a:t>bronchogenic</a:t>
            </a:r>
            <a:r>
              <a:rPr lang="en-US" sz="2800" dirty="0" smtClean="0"/>
              <a:t> carcinoma </a:t>
            </a:r>
            <a:r>
              <a:rPr lang="en-US" sz="3200" b="1" dirty="0" smtClean="0">
                <a:solidFill>
                  <a:schemeClr val="accent2">
                    <a:lumMod val="75000"/>
                  </a:schemeClr>
                </a:solidFill>
              </a:rPr>
              <a:t/>
            </a:r>
            <a:br>
              <a:rPr lang="en-US" sz="3200" b="1" dirty="0" smtClean="0">
                <a:solidFill>
                  <a:schemeClr val="accent2">
                    <a:lumMod val="75000"/>
                  </a:schemeClr>
                </a:solidFill>
              </a:rPr>
            </a:br>
            <a:r>
              <a:rPr lang="en-US" sz="2800" b="1" dirty="0" smtClean="0"/>
              <a:t>1. Tobacco smoking</a:t>
            </a:r>
            <a:r>
              <a:rPr lang="en-US" sz="2800" dirty="0" smtClean="0"/>
              <a:t>:</a:t>
            </a:r>
            <a:br>
              <a:rPr lang="en-US" sz="2800" dirty="0" smtClean="0"/>
            </a:br>
            <a:endParaRPr lang="en-US" sz="3200" b="1" dirty="0" smtClean="0">
              <a:solidFill>
                <a:schemeClr val="accent2">
                  <a:lumMod val="75000"/>
                </a:schemeClr>
              </a:solidFill>
            </a:endParaRPr>
          </a:p>
        </p:txBody>
      </p:sp>
      <p:sp>
        <p:nvSpPr>
          <p:cNvPr id="66563" name="Rectangle 3"/>
          <p:cNvSpPr>
            <a:spLocks noGrp="1" noChangeArrowheads="1"/>
          </p:cNvSpPr>
          <p:nvPr>
            <p:ph sz="quarter" idx="1"/>
          </p:nvPr>
        </p:nvSpPr>
        <p:spPr>
          <a:xfrm>
            <a:off x="179512" y="1484784"/>
            <a:ext cx="8534400" cy="5181600"/>
          </a:xfrm>
        </p:spPr>
        <p:txBody>
          <a:bodyPr>
            <a:normAutofit lnSpcReduction="10000"/>
          </a:bodyPr>
          <a:lstStyle/>
          <a:p>
            <a:pPr marL="457200" indent="-457200"/>
            <a:r>
              <a:rPr lang="en-US" sz="2200" dirty="0" smtClean="0"/>
              <a:t>Some 85% of lung cancers occur in cigarette smokers. Most types are linked to cigarette smoking, but the strongest association is with </a:t>
            </a:r>
            <a:r>
              <a:rPr lang="en-US" sz="2200" dirty="0" err="1" smtClean="0"/>
              <a:t>squamous</a:t>
            </a:r>
            <a:r>
              <a:rPr lang="en-US" sz="2200" dirty="0" smtClean="0"/>
              <a:t> cell carcinoma and small cell carcinoma</a:t>
            </a:r>
          </a:p>
          <a:p>
            <a:pPr marL="457200" indent="-457200"/>
            <a:r>
              <a:rPr lang="en-US" sz="2200" dirty="0" smtClean="0"/>
              <a:t>The nonsmoker who develops cancer of the lung usually has an </a:t>
            </a:r>
            <a:r>
              <a:rPr lang="en-US" sz="2200" dirty="0" err="1" smtClean="0"/>
              <a:t>adenocarcinoma</a:t>
            </a:r>
            <a:r>
              <a:rPr lang="en-US" sz="2200" dirty="0" smtClean="0"/>
              <a:t>. </a:t>
            </a:r>
          </a:p>
          <a:p>
            <a:r>
              <a:rPr lang="en-US" sz="2200" dirty="0" smtClean="0"/>
              <a:t>is directly proportional to the number of cigarettes smoked daily and the number of years of smoking.</a:t>
            </a:r>
          </a:p>
          <a:p>
            <a:pPr eaLnBrk="1" hangingPunct="1"/>
            <a:r>
              <a:rPr lang="en-US" sz="2200" dirty="0" smtClean="0"/>
              <a:t>Cessation of cigarette smoking for at least 15 years brings the risk down.</a:t>
            </a:r>
          </a:p>
          <a:p>
            <a:pPr eaLnBrk="1" hangingPunct="1"/>
            <a:r>
              <a:rPr lang="en-US" sz="2200" dirty="0" smtClean="0"/>
              <a:t>Passive smoking increases the risk to approximately twice than non-smokers.</a:t>
            </a:r>
          </a:p>
          <a:p>
            <a:r>
              <a:rPr lang="en-US" sz="2200" dirty="0" smtClean="0"/>
              <a:t>Cigarette smokers show various </a:t>
            </a:r>
            <a:r>
              <a:rPr lang="en-US" sz="2200" dirty="0" err="1" smtClean="0"/>
              <a:t>histologic</a:t>
            </a:r>
            <a:r>
              <a:rPr lang="en-US" sz="2200" dirty="0" smtClean="0"/>
              <a:t> changes, including </a:t>
            </a:r>
            <a:r>
              <a:rPr lang="en-US" sz="2200" dirty="0" err="1" smtClean="0"/>
              <a:t>squamous</a:t>
            </a:r>
            <a:r>
              <a:rPr lang="en-US" sz="2200" dirty="0" smtClean="0"/>
              <a:t> </a:t>
            </a:r>
            <a:r>
              <a:rPr lang="en-US" sz="2200" dirty="0" err="1" smtClean="0"/>
              <a:t>metaplasia</a:t>
            </a:r>
            <a:r>
              <a:rPr lang="en-US" sz="2200" dirty="0" smtClean="0"/>
              <a:t> of the respiratory epithelium which may progress to dysplasia, carcinoma in situ and ultimately invasive carcinoma</a:t>
            </a:r>
          </a:p>
        </p:txBody>
      </p:sp>
    </p:spTree>
    <p:extLst>
      <p:ext uri="{BB962C8B-B14F-4D97-AF65-F5344CB8AC3E}">
        <p14:creationId xmlns:p14="http://schemas.microsoft.com/office/powerpoint/2010/main" val="27395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blinds(horizontal)">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blinds(horizontal)">
                                      <p:cBhvr>
                                        <p:cTn id="12" dur="500"/>
                                        <p:tgtEl>
                                          <p:spTgt spid="66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blinds(horizontal)">
                                      <p:cBhvr>
                                        <p:cTn id="17" dur="500"/>
                                        <p:tgtEl>
                                          <p:spTgt spid="66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blinds(horizontal)">
                                      <p:cBhvr>
                                        <p:cTn id="22" dur="500"/>
                                        <p:tgtEl>
                                          <p:spTgt spid="66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6563">
                                            <p:txEl>
                                              <p:pRg st="4" end="4"/>
                                            </p:txEl>
                                          </p:spTgt>
                                        </p:tgtEl>
                                        <p:attrNameLst>
                                          <p:attrName>style.visibility</p:attrName>
                                        </p:attrNameLst>
                                      </p:cBhvr>
                                      <p:to>
                                        <p:strVal val="visible"/>
                                      </p:to>
                                    </p:set>
                                    <p:animEffect transition="in" filter="blinds(horizontal)">
                                      <p:cBhvr>
                                        <p:cTn id="27" dur="500"/>
                                        <p:tgtEl>
                                          <p:spTgt spid="665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6563">
                                            <p:txEl>
                                              <p:pRg st="5" end="5"/>
                                            </p:txEl>
                                          </p:spTgt>
                                        </p:tgtEl>
                                        <p:attrNameLst>
                                          <p:attrName>style.visibility</p:attrName>
                                        </p:attrNameLst>
                                      </p:cBhvr>
                                      <p:to>
                                        <p:strVal val="visible"/>
                                      </p:to>
                                    </p:set>
                                    <p:animEffect transition="in" filter="blinds(horizontal)">
                                      <p:cBhvr>
                                        <p:cTn id="32" dur="500"/>
                                        <p:tgtEl>
                                          <p:spTgt spid="665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3568" y="332656"/>
            <a:ext cx="7772400" cy="762000"/>
          </a:xfrm>
        </p:spPr>
        <p:txBody>
          <a:bodyPr>
            <a:normAutofit fontScale="90000"/>
          </a:bodyPr>
          <a:lstStyle/>
          <a:p>
            <a:r>
              <a:rPr lang="en-US" sz="3200" dirty="0" smtClean="0"/>
              <a:t>Predisposing factors of </a:t>
            </a:r>
            <a:r>
              <a:rPr lang="en-US" sz="3200" dirty="0" err="1" smtClean="0"/>
              <a:t>bronchogenic</a:t>
            </a:r>
            <a:r>
              <a:rPr lang="en-US" sz="3200" dirty="0" smtClean="0"/>
              <a:t> carcinoma:</a:t>
            </a:r>
            <a:br>
              <a:rPr lang="en-US" sz="3200" dirty="0" smtClean="0"/>
            </a:br>
            <a:r>
              <a:rPr lang="en-US" sz="3200" dirty="0" smtClean="0"/>
              <a:t>Other causes</a:t>
            </a:r>
            <a:endParaRPr lang="en-US" dirty="0" smtClean="0">
              <a:solidFill>
                <a:schemeClr val="accent2">
                  <a:lumMod val="75000"/>
                </a:schemeClr>
              </a:solidFill>
            </a:endParaRPr>
          </a:p>
        </p:txBody>
      </p:sp>
      <p:sp>
        <p:nvSpPr>
          <p:cNvPr id="67587" name="Rectangle 3"/>
          <p:cNvSpPr>
            <a:spLocks noGrp="1" noChangeArrowheads="1"/>
          </p:cNvSpPr>
          <p:nvPr>
            <p:ph sz="quarter" idx="1"/>
          </p:nvPr>
        </p:nvSpPr>
        <p:spPr>
          <a:xfrm>
            <a:off x="395536" y="1600200"/>
            <a:ext cx="8458200" cy="4205064"/>
          </a:xfrm>
        </p:spPr>
        <p:txBody>
          <a:bodyPr>
            <a:normAutofit lnSpcReduction="10000"/>
          </a:bodyPr>
          <a:lstStyle/>
          <a:p>
            <a:pPr marL="514350" indent="-514350">
              <a:buFont typeface="+mj-lt"/>
              <a:buAutoNum type="arabicPeriod" startAt="2"/>
            </a:pPr>
            <a:r>
              <a:rPr lang="en-US" sz="2400" b="1" dirty="0" smtClean="0">
                <a:solidFill>
                  <a:srgbClr val="FF0000"/>
                </a:solidFill>
              </a:rPr>
              <a:t>Radiation</a:t>
            </a:r>
            <a:r>
              <a:rPr lang="en-US" sz="2400" dirty="0" smtClean="0">
                <a:solidFill>
                  <a:srgbClr val="FF0000"/>
                </a:solidFill>
              </a:rPr>
              <a:t>: </a:t>
            </a:r>
            <a:r>
              <a:rPr lang="en-US" sz="2400" dirty="0" smtClean="0"/>
              <a:t>All types of radiation may be carcinogenic and increase the risk of developing lung cancer. </a:t>
            </a:r>
            <a:r>
              <a:rPr lang="en-US" sz="2400" dirty="0" err="1" smtClean="0"/>
              <a:t>Tradium</a:t>
            </a:r>
            <a:r>
              <a:rPr lang="en-US" sz="2400" dirty="0" smtClean="0"/>
              <a:t> and uranium workers are at risk</a:t>
            </a:r>
          </a:p>
          <a:p>
            <a:pPr marL="457200" indent="-457200">
              <a:buFont typeface="+mj-lt"/>
              <a:buAutoNum type="arabicPeriod" startAt="2"/>
            </a:pPr>
            <a:r>
              <a:rPr lang="en-US" sz="2400" b="1" dirty="0" smtClean="0">
                <a:solidFill>
                  <a:srgbClr val="FF0000"/>
                </a:solidFill>
              </a:rPr>
              <a:t>Asbestos: </a:t>
            </a:r>
            <a:r>
              <a:rPr lang="en-US" sz="2400" dirty="0" smtClean="0"/>
              <a:t>increased incidence of cancer with asbestos exposure, especially in combination with cigarette smoking. </a:t>
            </a:r>
          </a:p>
          <a:p>
            <a:pPr marL="457200" indent="-457200">
              <a:buFont typeface="+mj-lt"/>
              <a:buAutoNum type="arabicPeriod" startAt="2"/>
            </a:pPr>
            <a:r>
              <a:rPr lang="en-US" sz="2400" b="1" dirty="0" smtClean="0">
                <a:solidFill>
                  <a:srgbClr val="FF0000"/>
                </a:solidFill>
              </a:rPr>
              <a:t>Industrial exposure </a:t>
            </a:r>
            <a:r>
              <a:rPr lang="en-US" sz="2400" dirty="0" smtClean="0"/>
              <a:t>to </a:t>
            </a:r>
            <a:r>
              <a:rPr lang="en-US" sz="2400" b="1" dirty="0" smtClean="0"/>
              <a:t>nickel and chromates, coal, mustard gas, arsenic, iron </a:t>
            </a:r>
            <a:r>
              <a:rPr lang="en-US" sz="2400" dirty="0" smtClean="0"/>
              <a:t>etc. </a:t>
            </a:r>
          </a:p>
          <a:p>
            <a:pPr marL="457200" indent="-457200">
              <a:buFont typeface="+mj-lt"/>
              <a:buAutoNum type="arabicPeriod" startAt="2"/>
            </a:pPr>
            <a:r>
              <a:rPr lang="en-US" sz="2400" b="1" dirty="0" smtClean="0">
                <a:solidFill>
                  <a:srgbClr val="FF0000"/>
                </a:solidFill>
              </a:rPr>
              <a:t>Air pollution: </a:t>
            </a:r>
            <a:r>
              <a:rPr lang="en-US" sz="2400" dirty="0" smtClean="0"/>
              <a:t>May play some role in increased incidence. Indoor air pollution especially by radon.</a:t>
            </a:r>
          </a:p>
          <a:p>
            <a:pPr marL="457200" indent="-457200">
              <a:buFont typeface="+mj-lt"/>
              <a:buAutoNum type="arabicPeriod" startAt="2"/>
            </a:pPr>
            <a:r>
              <a:rPr lang="en-US" sz="2400" b="1" dirty="0" smtClean="0">
                <a:solidFill>
                  <a:srgbClr val="FF0000"/>
                </a:solidFill>
              </a:rPr>
              <a:t>Scarring:  </a:t>
            </a:r>
            <a:r>
              <a:rPr lang="en-US" sz="2400" dirty="0" smtClean="0"/>
              <a:t>sometimes old infarcts, wounds, scar, </a:t>
            </a:r>
            <a:r>
              <a:rPr lang="en-US" sz="2400" dirty="0" err="1" smtClean="0"/>
              <a:t>granulomatous</a:t>
            </a:r>
            <a:r>
              <a:rPr lang="en-US" sz="2400" dirty="0" smtClean="0"/>
              <a:t> infections are associated with </a:t>
            </a:r>
            <a:r>
              <a:rPr lang="en-US" sz="2400" dirty="0" err="1" smtClean="0"/>
              <a:t>adenocarcinoma</a:t>
            </a:r>
            <a:r>
              <a:rPr lang="en-US" sz="2400" dirty="0" smtClean="0"/>
              <a:t>.</a:t>
            </a:r>
          </a:p>
          <a:p>
            <a:pPr marL="457200" indent="-457200">
              <a:buFont typeface="+mj-lt"/>
              <a:buAutoNum type="arabicPeriod" startAt="2"/>
            </a:pPr>
            <a:endParaRPr lang="en-US" sz="2400" dirty="0" smtClean="0"/>
          </a:p>
          <a:p>
            <a:pPr>
              <a:buNone/>
            </a:pPr>
            <a:endParaRPr lang="en-US" sz="2400" dirty="0" smtClean="0"/>
          </a:p>
          <a:p>
            <a:pPr>
              <a:buNone/>
            </a:pPr>
            <a:endParaRPr lang="en-US" sz="2400" dirty="0" smtClean="0"/>
          </a:p>
        </p:txBody>
      </p:sp>
    </p:spTree>
    <p:extLst>
      <p:ext uri="{BB962C8B-B14F-4D97-AF65-F5344CB8AC3E}">
        <p14:creationId xmlns:p14="http://schemas.microsoft.com/office/powerpoint/2010/main" val="79285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7">
                                            <p:txEl>
                                              <p:pRg st="1" end="1"/>
                                            </p:txEl>
                                          </p:spTgt>
                                        </p:tgtEl>
                                        <p:attrNameLst>
                                          <p:attrName>style.visibility</p:attrName>
                                        </p:attrNameLst>
                                      </p:cBhvr>
                                      <p:to>
                                        <p:strVal val="visible"/>
                                      </p:to>
                                    </p:set>
                                    <p:animEffect transition="in" filter="blinds(horizontal)">
                                      <p:cBhvr>
                                        <p:cTn id="7" dur="500"/>
                                        <p:tgtEl>
                                          <p:spTgt spid="675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blinds(horizontal)">
                                      <p:cBhvr>
                                        <p:cTn id="12" dur="500"/>
                                        <p:tgtEl>
                                          <p:spTgt spid="675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Effect transition="in" filter="blinds(horizontal)">
                                      <p:cBhvr>
                                        <p:cTn id="17" dur="500"/>
                                        <p:tgtEl>
                                          <p:spTgt spid="675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7587">
                                            <p:txEl>
                                              <p:pRg st="4" end="4"/>
                                            </p:txEl>
                                          </p:spTgt>
                                        </p:tgtEl>
                                        <p:attrNameLst>
                                          <p:attrName>style.visibility</p:attrName>
                                        </p:attrNameLst>
                                      </p:cBhvr>
                                      <p:to>
                                        <p:strVal val="visible"/>
                                      </p:to>
                                    </p:set>
                                    <p:animEffect transition="in" filter="blinds(horizontal)">
                                      <p:cBhvr>
                                        <p:cTn id="22" dur="500"/>
                                        <p:tgtEl>
                                          <p:spTgt spid="675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Bronchogenic carcinoma</a:t>
            </a:r>
            <a:endParaRPr lang="en-US" dirty="0"/>
          </a:p>
        </p:txBody>
      </p:sp>
      <p:sp>
        <p:nvSpPr>
          <p:cNvPr id="4" name="Content Placeholder 3"/>
          <p:cNvSpPr>
            <a:spLocks noGrp="1"/>
          </p:cNvSpPr>
          <p:nvPr>
            <p:ph sz="quarter" idx="2"/>
          </p:nvPr>
        </p:nvSpPr>
        <p:spPr>
          <a:xfrm>
            <a:off x="609600" y="2438400"/>
            <a:ext cx="3886200" cy="1926704"/>
          </a:xfrm>
        </p:spPr>
        <p:style>
          <a:lnRef idx="2">
            <a:schemeClr val="accent4"/>
          </a:lnRef>
          <a:fillRef idx="1">
            <a:schemeClr val="lt1"/>
          </a:fillRef>
          <a:effectRef idx="0">
            <a:schemeClr val="accent4"/>
          </a:effectRef>
          <a:fontRef idx="minor">
            <a:schemeClr val="dk1"/>
          </a:fontRef>
        </p:style>
        <p:txBody>
          <a:bodyPr/>
          <a:lstStyle/>
          <a:p>
            <a:r>
              <a:rPr lang="en-US" dirty="0" err="1" smtClean="0"/>
              <a:t>Squamous</a:t>
            </a:r>
            <a:r>
              <a:rPr lang="en-US" dirty="0" smtClean="0"/>
              <a:t> cell CA</a:t>
            </a:r>
          </a:p>
          <a:p>
            <a:r>
              <a:rPr lang="en-US" dirty="0" smtClean="0"/>
              <a:t>Small cell CA</a:t>
            </a:r>
          </a:p>
          <a:p>
            <a:endParaRPr lang="en-US" dirty="0"/>
          </a:p>
        </p:txBody>
      </p:sp>
      <p:sp>
        <p:nvSpPr>
          <p:cNvPr id="6" name="Content Placeholder 5"/>
          <p:cNvSpPr>
            <a:spLocks noGrp="1"/>
          </p:cNvSpPr>
          <p:nvPr>
            <p:ph sz="quarter" idx="4"/>
          </p:nvPr>
        </p:nvSpPr>
        <p:spPr>
          <a:xfrm>
            <a:off x="4800600" y="2438400"/>
            <a:ext cx="3886200" cy="2070720"/>
          </a:xfrm>
        </p:spPr>
        <p:style>
          <a:lnRef idx="2">
            <a:schemeClr val="accent2"/>
          </a:lnRef>
          <a:fillRef idx="1">
            <a:schemeClr val="lt1"/>
          </a:fillRef>
          <a:effectRef idx="0">
            <a:schemeClr val="accent2"/>
          </a:effectRef>
          <a:fontRef idx="minor">
            <a:schemeClr val="dk1"/>
          </a:fontRef>
        </p:style>
        <p:txBody>
          <a:bodyPr>
            <a:normAutofit/>
          </a:bodyPr>
          <a:lstStyle/>
          <a:p>
            <a:r>
              <a:rPr lang="en-US" dirty="0" err="1" smtClean="0"/>
              <a:t>Adenocarcinoma</a:t>
            </a:r>
            <a:endParaRPr lang="en-US" dirty="0" smtClean="0"/>
          </a:p>
          <a:p>
            <a:pPr lvl="1">
              <a:buNone/>
            </a:pPr>
            <a:r>
              <a:rPr lang="en-US" dirty="0" smtClean="0"/>
              <a:t> - </a:t>
            </a:r>
            <a:r>
              <a:rPr lang="en-US" sz="2100" dirty="0" smtClean="0"/>
              <a:t>bronchial derived</a:t>
            </a:r>
            <a:endParaRPr lang="en-US" dirty="0" smtClean="0"/>
          </a:p>
          <a:p>
            <a:pPr lvl="1">
              <a:buNone/>
            </a:pPr>
            <a:r>
              <a:rPr lang="en-US" sz="2100" dirty="0" smtClean="0"/>
              <a:t> - </a:t>
            </a:r>
            <a:r>
              <a:rPr lang="en-US" sz="2100" dirty="0" err="1" smtClean="0"/>
              <a:t>bronchioloalveolar</a:t>
            </a:r>
            <a:r>
              <a:rPr lang="en-US" sz="2100" dirty="0" smtClean="0"/>
              <a:t> ca</a:t>
            </a:r>
          </a:p>
          <a:p>
            <a:r>
              <a:rPr lang="en-US" dirty="0" smtClean="0"/>
              <a:t>Large cell carcinoma</a:t>
            </a:r>
          </a:p>
        </p:txBody>
      </p:sp>
      <p:sp>
        <p:nvSpPr>
          <p:cNvPr id="3" name="Text Placeholder 2"/>
          <p:cNvSpPr>
            <a:spLocks noGrp="1"/>
          </p:cNvSpPr>
          <p:nvPr>
            <p:ph type="body" sz="quarter" idx="1"/>
          </p:nvPr>
        </p:nvSpPr>
        <p:spPr/>
        <p:txBody>
          <a:bodyPr/>
          <a:lstStyle/>
          <a:p>
            <a:r>
              <a:rPr lang="en-US" dirty="0" smtClean="0"/>
              <a:t>Central tumors</a:t>
            </a:r>
            <a:endParaRPr lang="en-US" dirty="0"/>
          </a:p>
        </p:txBody>
      </p:sp>
      <p:sp>
        <p:nvSpPr>
          <p:cNvPr id="5" name="Text Placeholder 4"/>
          <p:cNvSpPr>
            <a:spLocks noGrp="1"/>
          </p:cNvSpPr>
          <p:nvPr>
            <p:ph type="body" sz="quarter" idx="3"/>
          </p:nvPr>
        </p:nvSpPr>
        <p:spPr/>
        <p:txBody>
          <a:bodyPr/>
          <a:lstStyle/>
          <a:p>
            <a:r>
              <a:rPr lang="en-US" dirty="0" smtClean="0"/>
              <a:t>Peripheral tumors</a:t>
            </a:r>
            <a:endParaRPr lang="en-US" dirty="0"/>
          </a:p>
        </p:txBody>
      </p:sp>
    </p:spTree>
    <p:extLst>
      <p:ext uri="{BB962C8B-B14F-4D97-AF65-F5344CB8AC3E}">
        <p14:creationId xmlns:p14="http://schemas.microsoft.com/office/powerpoint/2010/main" val="1222743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p:cNvSpPr>
          <p:nvPr/>
        </p:nvSpPr>
        <p:spPr bwMode="auto">
          <a:xfrm>
            <a:off x="0" y="6324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1600"/>
              <a:t>Central carcinoma of the bronchus. Central carcinomas of the lung (L) appear as friable white masses of tissue that extend into the lumen of bronchi and invade into the adjacent lung.</a:t>
            </a:r>
          </a:p>
        </p:txBody>
      </p:sp>
      <p:pic>
        <p:nvPicPr>
          <p:cNvPr id="72707" name="Picture 2" descr="11_33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4250" y="457200"/>
            <a:ext cx="452755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Tree>
    <p:extLst>
      <p:ext uri="{BB962C8B-B14F-4D97-AF65-F5344CB8AC3E}">
        <p14:creationId xmlns:p14="http://schemas.microsoft.com/office/powerpoint/2010/main" val="39980340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0" y="6477000"/>
            <a:ext cx="8915400" cy="381000"/>
          </a:xfrm>
        </p:spPr>
        <p:txBody>
          <a:bodyPr>
            <a:noAutofit/>
          </a:bodyPr>
          <a:lstStyle/>
          <a:p>
            <a:pPr algn="ctr" eaLnBrk="1" fontAlgn="auto" hangingPunct="1">
              <a:spcAft>
                <a:spcPts val="0"/>
              </a:spcAft>
              <a:defRPr/>
            </a:pPr>
            <a:r>
              <a:rPr lang="en-US" sz="2400" dirty="0" smtClean="0">
                <a:solidFill>
                  <a:schemeClr val="tx1">
                    <a:lumMod val="85000"/>
                    <a:lumOff val="15000"/>
                  </a:schemeClr>
                </a:solidFill>
                <a:effectLst>
                  <a:outerShdw blurRad="38100" dist="38100" dir="2700000" algn="tl">
                    <a:srgbClr val="000000">
                      <a:alpha val="43137"/>
                    </a:srgbClr>
                  </a:outerShdw>
                </a:effectLst>
              </a:rPr>
              <a:t>Carcinoma of the lung</a:t>
            </a:r>
          </a:p>
        </p:txBody>
      </p:sp>
      <p:pic>
        <p:nvPicPr>
          <p:cNvPr id="71683" name="Picture 6" descr="17"/>
          <p:cNvPicPr>
            <a:picLocks noGrp="1" noChangeAspect="1" noChangeArrowheads="1"/>
          </p:cNvPicPr>
          <p:nvPr>
            <p:ph idx="1"/>
          </p:nvPr>
        </p:nvPicPr>
        <p:blipFill>
          <a:blip r:embed="rId2" cstate="print">
            <a:lum contrast="20000"/>
            <a:extLst>
              <a:ext uri="{28A0092B-C50C-407E-A947-70E740481C1C}">
                <a14:useLocalDpi xmlns:a14="http://schemas.microsoft.com/office/drawing/2010/main" val="0"/>
              </a:ext>
            </a:extLst>
          </a:blip>
          <a:srcRect/>
          <a:stretch>
            <a:fillRect/>
          </a:stretch>
        </p:blipFill>
        <p:spPr>
          <a:xfrm>
            <a:off x="2514600" y="498475"/>
            <a:ext cx="4038600" cy="6008688"/>
          </a:xfrm>
        </p:spPr>
      </p:pic>
      <p:sp>
        <p:nvSpPr>
          <p:cNvPr id="4" name="Rectangle 3"/>
          <p:cNvSpPr/>
          <p:nvPr/>
        </p:nvSpPr>
        <p:spPr>
          <a:xfrm>
            <a:off x="0" y="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Tree>
    <p:extLst>
      <p:ext uri="{BB962C8B-B14F-4D97-AF65-F5344CB8AC3E}">
        <p14:creationId xmlns:p14="http://schemas.microsoft.com/office/powerpoint/2010/main" val="23725972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
        <p:nvSpPr>
          <p:cNvPr id="3" name="Rectangle 2"/>
          <p:cNvSpPr/>
          <p:nvPr/>
        </p:nvSpPr>
        <p:spPr>
          <a:xfrm>
            <a:off x="0" y="6465888"/>
            <a:ext cx="9144000" cy="315912"/>
          </a:xfrm>
          <a:prstGeom prst="rect">
            <a:avLst/>
          </a:prstGeom>
        </p:spPr>
        <p:txBody>
          <a:bodyPr>
            <a:spAutoFit/>
          </a:bodyPr>
          <a:lstStyle/>
          <a:p>
            <a:pPr algn="ctr" eaLnBrk="0" hangingPunct="0">
              <a:defRPr/>
            </a:pPr>
            <a:r>
              <a:rPr lang="en-US" sz="1450" dirty="0" err="1">
                <a:latin typeface="Arial" charset="0"/>
                <a:cs typeface="Arial" charset="0"/>
              </a:rPr>
              <a:t>Squamous</a:t>
            </a:r>
            <a:r>
              <a:rPr lang="en-US" sz="1450" dirty="0">
                <a:latin typeface="Arial" charset="0"/>
                <a:cs typeface="Arial" charset="0"/>
              </a:rPr>
              <a:t> cell carcinoma of the lung</a:t>
            </a:r>
          </a:p>
        </p:txBody>
      </p:sp>
      <p:pic>
        <p:nvPicPr>
          <p:cNvPr id="74756" name="Picture 3" descr="11_33.jpg"/>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5450" y="490538"/>
            <a:ext cx="8261350"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
        <p:nvSpPr>
          <p:cNvPr id="77827" name="Rectangle 2"/>
          <p:cNvSpPr>
            <a:spLocks noChangeArrowheads="1"/>
          </p:cNvSpPr>
          <p:nvPr/>
        </p:nvSpPr>
        <p:spPr bwMode="auto">
          <a:xfrm>
            <a:off x="0" y="6324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1600"/>
              <a:t>Peripheral carcinoma of the lung. Peripheral carcinomas of the lung (C) appear as ill-defined masses, often occurring in relation to scars, and frequently extend to the pleural surface.</a:t>
            </a:r>
          </a:p>
        </p:txBody>
      </p:sp>
      <p:pic>
        <p:nvPicPr>
          <p:cNvPr id="77828" name="Picture 3" descr="11_32.jpg"/>
          <p:cNvPicPr>
            <a:picLocks noChangeAspect="1"/>
          </p:cNvPicPr>
          <p:nvPr/>
        </p:nvPicPr>
        <p:blipFill>
          <a:blip r:embed="rId2" cstate="print">
            <a:lum contrast="1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08225" y="457200"/>
            <a:ext cx="48545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569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7005" y="586963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400" dirty="0" smtClean="0"/>
              <a:t>Adenocarcinoma, microscopic</a:t>
            </a:r>
            <a:endParaRPr lang="en-US" altLang="en-US" sz="2400" dirty="0"/>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1110"/>
          <a:stretch/>
        </p:blipFill>
        <p:spPr>
          <a:xfrm>
            <a:off x="685800" y="457200"/>
            <a:ext cx="7761514" cy="5170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3800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0"/>
            <a:ext cx="4572000" cy="990600"/>
          </a:xfrm>
        </p:spPr>
        <p:txBody>
          <a:bodyPr>
            <a:normAutofit/>
          </a:bodyPr>
          <a:lstStyle/>
          <a:p>
            <a:r>
              <a:rPr lang="en-US" sz="2400" b="1" dirty="0" smtClean="0">
                <a:solidFill>
                  <a:srgbClr val="8F6D31"/>
                </a:solidFill>
              </a:rPr>
              <a:t>Squamous cell carcinoma (</a:t>
            </a:r>
            <a:r>
              <a:rPr lang="en-US" sz="2400" b="1" dirty="0" err="1" smtClean="0">
                <a:solidFill>
                  <a:srgbClr val="8F6D31"/>
                </a:solidFill>
              </a:rPr>
              <a:t>SqCC</a:t>
            </a:r>
            <a:r>
              <a:rPr lang="en-US" sz="2400" b="1" dirty="0" smtClean="0">
                <a:solidFill>
                  <a:srgbClr val="8F6D31"/>
                </a:solidFill>
              </a:rPr>
              <a:t>)</a:t>
            </a:r>
            <a:endParaRPr lang="en-US" sz="2400" b="1" u="sng" dirty="0" smtClean="0">
              <a:solidFill>
                <a:srgbClr val="8F6D31"/>
              </a:solidFill>
            </a:endParaRPr>
          </a:p>
        </p:txBody>
      </p:sp>
      <p:sp>
        <p:nvSpPr>
          <p:cNvPr id="80899" name="Rectangle 3"/>
          <p:cNvSpPr>
            <a:spLocks noGrp="1" noChangeArrowheads="1"/>
          </p:cNvSpPr>
          <p:nvPr>
            <p:ph sz="quarter" idx="1"/>
          </p:nvPr>
        </p:nvSpPr>
        <p:spPr>
          <a:xfrm>
            <a:off x="0" y="771876"/>
            <a:ext cx="5220072" cy="2590800"/>
          </a:xfrm>
        </p:spPr>
        <p:txBody>
          <a:bodyPr>
            <a:normAutofit fontScale="85000" lnSpcReduction="20000"/>
          </a:bodyPr>
          <a:lstStyle/>
          <a:p>
            <a:r>
              <a:rPr lang="en-US" sz="2200" dirty="0" smtClean="0"/>
              <a:t>Histologically</a:t>
            </a:r>
            <a:r>
              <a:rPr lang="en-US" sz="2200" dirty="0" smtClean="0"/>
              <a:t>, these tumors are graded according to degree of squamous differentiation and tumors ranges from</a:t>
            </a:r>
            <a:r>
              <a:rPr lang="en-US" sz="2200" dirty="0" smtClean="0"/>
              <a:t>:</a:t>
            </a:r>
          </a:p>
          <a:p>
            <a:pPr lvl="1"/>
            <a:r>
              <a:rPr lang="en-US" sz="2200" dirty="0"/>
              <a:t>well-differentiated squamous cell carcinoma (A), </a:t>
            </a:r>
          </a:p>
          <a:p>
            <a:pPr lvl="1"/>
            <a:r>
              <a:rPr lang="en-US" sz="2200" dirty="0"/>
              <a:t>moderately differentiated </a:t>
            </a:r>
            <a:r>
              <a:rPr lang="en-US" sz="2200" dirty="0" err="1"/>
              <a:t>SqCC</a:t>
            </a:r>
            <a:r>
              <a:rPr lang="en-US" sz="2200" dirty="0"/>
              <a:t> (B) to</a:t>
            </a:r>
          </a:p>
          <a:p>
            <a:pPr lvl="1"/>
            <a:r>
              <a:rPr lang="en-US" sz="2200" dirty="0"/>
              <a:t>poorly differentiated </a:t>
            </a:r>
            <a:r>
              <a:rPr lang="en-US" sz="2200" dirty="0" err="1"/>
              <a:t>SqCC</a:t>
            </a:r>
            <a:r>
              <a:rPr lang="en-US" sz="2200" dirty="0"/>
              <a:t> (C).  </a:t>
            </a:r>
            <a:endParaRPr lang="en-US" sz="2200" dirty="0" smtClean="0"/>
          </a:p>
          <a:p>
            <a:r>
              <a:rPr lang="en-US" sz="2400" dirty="0" smtClean="0"/>
              <a:t>Tumor cells produces </a:t>
            </a:r>
            <a:r>
              <a:rPr lang="en-US" sz="2400" dirty="0"/>
              <a:t>a parathyroid hormone related </a:t>
            </a:r>
            <a:r>
              <a:rPr lang="en-US" sz="2400" dirty="0" smtClean="0"/>
              <a:t>peptide</a:t>
            </a:r>
            <a:endParaRPr lang="en-US" sz="2200" dirty="0" smtClean="0"/>
          </a:p>
        </p:txBody>
      </p:sp>
      <p:pic>
        <p:nvPicPr>
          <p:cNvPr id="54274" name="Picture 2" descr="http://farm3.staticflickr.com/2603/3974170061_88c6839b99.jpg"/>
          <p:cNvPicPr>
            <a:picLocks noChangeAspect="1" noChangeArrowheads="1"/>
          </p:cNvPicPr>
          <p:nvPr/>
        </p:nvPicPr>
        <p:blipFill>
          <a:blip r:embed="rId2" cstate="print"/>
          <a:srcRect/>
          <a:stretch>
            <a:fillRect/>
          </a:stretch>
        </p:blipFill>
        <p:spPr bwMode="auto">
          <a:xfrm>
            <a:off x="5165589" y="260648"/>
            <a:ext cx="3978411" cy="3182070"/>
          </a:xfrm>
          <a:prstGeom prst="rect">
            <a:avLst/>
          </a:prstGeom>
          <a:noFill/>
        </p:spPr>
      </p:pic>
      <p:pic>
        <p:nvPicPr>
          <p:cNvPr id="54276" name="Picture 4" descr="http://webpathology.com/slides/slides/Kidney_SCC2.jpg"/>
          <p:cNvPicPr>
            <a:picLocks noChangeAspect="1" noChangeArrowheads="1"/>
          </p:cNvPicPr>
          <p:nvPr/>
        </p:nvPicPr>
        <p:blipFill>
          <a:blip r:embed="rId3" cstate="print"/>
          <a:srcRect/>
          <a:stretch>
            <a:fillRect/>
          </a:stretch>
        </p:blipFill>
        <p:spPr bwMode="auto">
          <a:xfrm>
            <a:off x="4734130" y="3552824"/>
            <a:ext cx="4409870" cy="3305176"/>
          </a:xfrm>
          <a:prstGeom prst="rect">
            <a:avLst/>
          </a:prstGeom>
          <a:noFill/>
        </p:spPr>
      </p:pic>
      <p:pic>
        <p:nvPicPr>
          <p:cNvPr id="54278" name="Picture 6" descr="http://library.med.utah.edu/WebPath/jpeg4/FEM011.jpg"/>
          <p:cNvPicPr>
            <a:picLocks noChangeAspect="1" noChangeArrowheads="1"/>
          </p:cNvPicPr>
          <p:nvPr/>
        </p:nvPicPr>
        <p:blipFill>
          <a:blip r:embed="rId4" cstate="print"/>
          <a:srcRect/>
          <a:stretch>
            <a:fillRect/>
          </a:stretch>
        </p:blipFill>
        <p:spPr bwMode="auto">
          <a:xfrm>
            <a:off x="0" y="3505201"/>
            <a:ext cx="4714875" cy="3352800"/>
          </a:xfrm>
          <a:prstGeom prst="rect">
            <a:avLst/>
          </a:prstGeom>
          <a:noFill/>
        </p:spPr>
      </p:pic>
      <p:sp>
        <p:nvSpPr>
          <p:cNvPr id="11" name="TextBox 10"/>
          <p:cNvSpPr txBox="1"/>
          <p:nvPr/>
        </p:nvSpPr>
        <p:spPr>
          <a:xfrm>
            <a:off x="304800" y="3733800"/>
            <a:ext cx="381000" cy="461665"/>
          </a:xfrm>
          <a:prstGeom prst="rect">
            <a:avLst/>
          </a:prstGeom>
          <a:noFill/>
        </p:spPr>
        <p:txBody>
          <a:bodyPr wrap="square" rtlCol="0">
            <a:spAutoFit/>
          </a:bodyPr>
          <a:lstStyle/>
          <a:p>
            <a:r>
              <a:rPr lang="en-US" b="1" dirty="0" smtClean="0"/>
              <a:t>A</a:t>
            </a:r>
            <a:endParaRPr lang="en-US" b="1" dirty="0"/>
          </a:p>
        </p:txBody>
      </p:sp>
      <p:sp>
        <p:nvSpPr>
          <p:cNvPr id="12" name="TextBox 11"/>
          <p:cNvSpPr txBox="1"/>
          <p:nvPr/>
        </p:nvSpPr>
        <p:spPr>
          <a:xfrm>
            <a:off x="4953000" y="3886200"/>
            <a:ext cx="457200" cy="461665"/>
          </a:xfrm>
          <a:prstGeom prst="rect">
            <a:avLst/>
          </a:prstGeom>
          <a:noFill/>
        </p:spPr>
        <p:txBody>
          <a:bodyPr wrap="square" rtlCol="0">
            <a:spAutoFit/>
          </a:bodyPr>
          <a:lstStyle/>
          <a:p>
            <a:r>
              <a:rPr lang="en-US" b="1" dirty="0" smtClean="0"/>
              <a:t>B</a:t>
            </a:r>
            <a:endParaRPr lang="en-US" b="1" dirty="0"/>
          </a:p>
        </p:txBody>
      </p:sp>
      <p:sp>
        <p:nvSpPr>
          <p:cNvPr id="13" name="TextBox 12"/>
          <p:cNvSpPr txBox="1"/>
          <p:nvPr/>
        </p:nvSpPr>
        <p:spPr>
          <a:xfrm>
            <a:off x="8686800" y="3048000"/>
            <a:ext cx="457200" cy="457200"/>
          </a:xfrm>
          <a:prstGeom prst="rect">
            <a:avLst/>
          </a:prstGeom>
          <a:noFill/>
        </p:spPr>
        <p:txBody>
          <a:bodyPr wrap="square" rtlCol="0">
            <a:spAutoFit/>
          </a:bodyPr>
          <a:lstStyle/>
          <a:p>
            <a:r>
              <a:rPr lang="en-US" b="1" dirty="0" smtClean="0"/>
              <a:t>C</a:t>
            </a:r>
            <a:endParaRPr lang="en-US" b="1" dirty="0"/>
          </a:p>
        </p:txBody>
      </p:sp>
    </p:spTree>
    <p:extLst>
      <p:ext uri="{BB962C8B-B14F-4D97-AF65-F5344CB8AC3E}">
        <p14:creationId xmlns:p14="http://schemas.microsoft.com/office/powerpoint/2010/main" val="3579248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a:xfrm>
            <a:off x="612648" y="1600200"/>
            <a:ext cx="8351840" cy="5257800"/>
          </a:xfrm>
        </p:spPr>
        <p:txBody>
          <a:bodyPr>
            <a:normAutofit fontScale="70000" lnSpcReduction="20000"/>
          </a:bodyPr>
          <a:lstStyle/>
          <a:p>
            <a:r>
              <a:rPr lang="en-US" dirty="0" smtClean="0"/>
              <a:t>Know the </a:t>
            </a:r>
            <a:r>
              <a:rPr lang="en-US" b="1" dirty="0" smtClean="0"/>
              <a:t>epidemiology of lung cancer</a:t>
            </a:r>
            <a:endParaRPr lang="en-US" dirty="0" smtClean="0"/>
          </a:p>
          <a:p>
            <a:pPr lvl="0"/>
            <a:r>
              <a:rPr lang="en-US" dirty="0" smtClean="0">
                <a:latin typeface="Albertus" pitchFamily="34" charset="0"/>
              </a:rPr>
              <a:t>Is aware of classification of </a:t>
            </a:r>
            <a:r>
              <a:rPr lang="en-US" dirty="0" err="1" smtClean="0">
                <a:latin typeface="Albertus" pitchFamily="34" charset="0"/>
              </a:rPr>
              <a:t>bronchogenic</a:t>
            </a:r>
            <a:r>
              <a:rPr lang="en-US" dirty="0" smtClean="0">
                <a:latin typeface="Albertus" pitchFamily="34" charset="0"/>
              </a:rPr>
              <a:t> carcinoma which include: </a:t>
            </a:r>
            <a:r>
              <a:rPr lang="en-US" dirty="0" err="1" smtClean="0">
                <a:latin typeface="Albertus" pitchFamily="34" charset="0"/>
              </a:rPr>
              <a:t>squamous</a:t>
            </a:r>
            <a:r>
              <a:rPr lang="en-US" dirty="0" smtClean="0">
                <a:latin typeface="Albertus" pitchFamily="34" charset="0"/>
              </a:rPr>
              <a:t> carcinoma, </a:t>
            </a:r>
            <a:r>
              <a:rPr lang="en-US" dirty="0" err="1" smtClean="0">
                <a:latin typeface="Albertus" pitchFamily="34" charset="0"/>
              </a:rPr>
              <a:t>adenocarcinoma</a:t>
            </a:r>
            <a:r>
              <a:rPr lang="en-US" dirty="0" smtClean="0">
                <a:latin typeface="Albertus" pitchFamily="34" charset="0"/>
              </a:rPr>
              <a:t>, small cell and large cell (</a:t>
            </a:r>
            <a:r>
              <a:rPr lang="en-US" dirty="0" err="1" smtClean="0">
                <a:latin typeface="Albertus" pitchFamily="34" charset="0"/>
              </a:rPr>
              <a:t>anaplastic</a:t>
            </a:r>
            <a:r>
              <a:rPr lang="en-US" dirty="0" smtClean="0">
                <a:latin typeface="Albertus" pitchFamily="34" charset="0"/>
              </a:rPr>
              <a:t>) carcinomas.</a:t>
            </a:r>
          </a:p>
          <a:p>
            <a:r>
              <a:rPr lang="en-US" dirty="0" smtClean="0"/>
              <a:t>Understand the predisposing factors of </a:t>
            </a:r>
            <a:r>
              <a:rPr lang="en-US" dirty="0" err="1" smtClean="0"/>
              <a:t>bronchogenic</a:t>
            </a:r>
            <a:r>
              <a:rPr lang="en-US" dirty="0" smtClean="0"/>
              <a:t> carcinoma.</a:t>
            </a:r>
            <a:endParaRPr lang="en-US" b="1" u="words" dirty="0" smtClean="0">
              <a:latin typeface="Albertus" pitchFamily="34" charset="0"/>
            </a:endParaRPr>
          </a:p>
          <a:p>
            <a:pPr lvl="0"/>
            <a:r>
              <a:rPr lang="en-US" dirty="0" smtClean="0">
                <a:latin typeface="Albertus" pitchFamily="34" charset="0"/>
              </a:rPr>
              <a:t>Understands the clinical features and gross pathology of </a:t>
            </a:r>
            <a:r>
              <a:rPr lang="en-US" dirty="0" err="1" smtClean="0">
                <a:latin typeface="Albertus" pitchFamily="34" charset="0"/>
              </a:rPr>
              <a:t>bronchogenic</a:t>
            </a:r>
            <a:r>
              <a:rPr lang="en-US" dirty="0" smtClean="0">
                <a:latin typeface="Albertus" pitchFamily="34" charset="0"/>
              </a:rPr>
              <a:t> carcinoma. Know the precursors of </a:t>
            </a:r>
            <a:r>
              <a:rPr lang="en-US" dirty="0" err="1" smtClean="0">
                <a:latin typeface="Albertus" pitchFamily="34" charset="0"/>
              </a:rPr>
              <a:t>squamous</a:t>
            </a:r>
            <a:r>
              <a:rPr lang="en-US" dirty="0" smtClean="0">
                <a:latin typeface="Albertus" pitchFamily="34" charset="0"/>
              </a:rPr>
              <a:t> carcinoma (</a:t>
            </a:r>
            <a:r>
              <a:rPr lang="en-US" dirty="0" err="1" smtClean="0">
                <a:latin typeface="Albertus" pitchFamily="34" charset="0"/>
              </a:rPr>
              <a:t>squamous</a:t>
            </a:r>
            <a:r>
              <a:rPr lang="en-US" dirty="0" smtClean="0">
                <a:latin typeface="Albertus" pitchFamily="34" charset="0"/>
              </a:rPr>
              <a:t> dysplasia) and </a:t>
            </a:r>
            <a:r>
              <a:rPr lang="en-US" dirty="0" err="1" smtClean="0">
                <a:latin typeface="Albertus" pitchFamily="34" charset="0"/>
              </a:rPr>
              <a:t>adenocarcinoma</a:t>
            </a:r>
            <a:r>
              <a:rPr lang="en-US" dirty="0" smtClean="0">
                <a:latin typeface="Albertus" pitchFamily="34" charset="0"/>
              </a:rPr>
              <a:t> (</a:t>
            </a:r>
            <a:r>
              <a:rPr lang="en-US" dirty="0" err="1" smtClean="0">
                <a:latin typeface="Albertus" pitchFamily="34" charset="0"/>
              </a:rPr>
              <a:t>adenocarcinoma</a:t>
            </a:r>
            <a:r>
              <a:rPr lang="en-US" dirty="0" smtClean="0">
                <a:latin typeface="Albertus" pitchFamily="34" charset="0"/>
              </a:rPr>
              <a:t> in situ and atypical </a:t>
            </a:r>
            <a:r>
              <a:rPr lang="en-US" dirty="0" err="1" smtClean="0">
                <a:latin typeface="Albertus" pitchFamily="34" charset="0"/>
              </a:rPr>
              <a:t>adenomatous</a:t>
            </a:r>
            <a:r>
              <a:rPr lang="en-US" dirty="0" smtClean="0">
                <a:latin typeface="Albertus" pitchFamily="34" charset="0"/>
              </a:rPr>
              <a:t> hyperplasia).</a:t>
            </a:r>
            <a:endParaRPr lang="en-US" b="1" u="words" dirty="0" smtClean="0">
              <a:latin typeface="Albertus" pitchFamily="34" charset="0"/>
            </a:endParaRPr>
          </a:p>
          <a:p>
            <a:pPr lvl="0"/>
            <a:r>
              <a:rPr lang="en-US" dirty="0" smtClean="0">
                <a:latin typeface="Albertus" pitchFamily="34" charset="0"/>
              </a:rPr>
              <a:t>Have a basic knowledge about </a:t>
            </a:r>
            <a:r>
              <a:rPr lang="en-US" dirty="0" err="1" smtClean="0">
                <a:latin typeface="Albertus" pitchFamily="34" charset="0"/>
              </a:rPr>
              <a:t>neuroendocrine</a:t>
            </a:r>
            <a:r>
              <a:rPr lang="en-US" dirty="0" smtClean="0">
                <a:latin typeface="Albertus" pitchFamily="34" charset="0"/>
              </a:rPr>
              <a:t> </a:t>
            </a:r>
            <a:r>
              <a:rPr lang="en-US" dirty="0" err="1" smtClean="0">
                <a:latin typeface="Albertus" pitchFamily="34" charset="0"/>
              </a:rPr>
              <a:t>tumours</a:t>
            </a:r>
            <a:r>
              <a:rPr lang="en-US" dirty="0" smtClean="0">
                <a:latin typeface="Albertus" pitchFamily="34" charset="0"/>
              </a:rPr>
              <a:t> with special emphasis on small cell carcinoma and bronchial </a:t>
            </a:r>
            <a:r>
              <a:rPr lang="en-US" dirty="0" err="1" smtClean="0">
                <a:latin typeface="Albertus" pitchFamily="34" charset="0"/>
              </a:rPr>
              <a:t>carcinoid</a:t>
            </a:r>
            <a:r>
              <a:rPr lang="en-US" dirty="0" smtClean="0">
                <a:latin typeface="Albertus" pitchFamily="34" charset="0"/>
              </a:rPr>
              <a:t>. </a:t>
            </a:r>
            <a:endParaRPr lang="en-US" b="1" u="words" dirty="0" smtClean="0">
              <a:latin typeface="Albertus" pitchFamily="34" charset="0"/>
            </a:endParaRPr>
          </a:p>
          <a:p>
            <a:pPr lvl="0"/>
            <a:r>
              <a:rPr lang="en-US" dirty="0" smtClean="0">
                <a:latin typeface="Albertus" pitchFamily="34" charset="0"/>
              </a:rPr>
              <a:t>Is aware that the lung is a frequent site for metastatic </a:t>
            </a:r>
            <a:r>
              <a:rPr lang="en-US" dirty="0" err="1" smtClean="0">
                <a:latin typeface="Albertus" pitchFamily="34" charset="0"/>
              </a:rPr>
              <a:t>neoplasms</a:t>
            </a:r>
            <a:r>
              <a:rPr lang="en-US" dirty="0" smtClean="0">
                <a:latin typeface="Albertus" pitchFamily="34" charset="0"/>
              </a:rPr>
              <a:t>.</a:t>
            </a:r>
            <a:endParaRPr lang="en-US" b="1" u="words" dirty="0" smtClean="0">
              <a:latin typeface="Albertus" pitchFamily="34" charset="0"/>
            </a:endParaRPr>
          </a:p>
          <a:p>
            <a:endParaRPr lang="en-US" dirty="0">
              <a:latin typeface="Albertus" pitchFamily="34" charset="0"/>
            </a:endParaRPr>
          </a:p>
        </p:txBody>
      </p:sp>
    </p:spTree>
    <p:extLst>
      <p:ext uri="{BB962C8B-B14F-4D97-AF65-F5344CB8AC3E}">
        <p14:creationId xmlns:p14="http://schemas.microsoft.com/office/powerpoint/2010/main" val="1544388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endParaRPr lang="en-US" sz="3600" b="1" dirty="0" smtClean="0">
              <a:solidFill>
                <a:srgbClr val="8F6D31"/>
              </a:solidFill>
            </a:endParaRPr>
          </a:p>
        </p:txBody>
      </p:sp>
      <p:sp>
        <p:nvSpPr>
          <p:cNvPr id="3" name="Content Placeholder 2"/>
          <p:cNvSpPr>
            <a:spLocks noGrp="1"/>
          </p:cNvSpPr>
          <p:nvPr>
            <p:ph sz="quarter" idx="1"/>
          </p:nvPr>
        </p:nvSpPr>
        <p:spPr>
          <a:xfrm>
            <a:off x="971600" y="1628800"/>
            <a:ext cx="6781800" cy="4937760"/>
          </a:xfrm>
        </p:spPr>
        <p:txBody>
          <a:bodyPr>
            <a:normAutofit/>
          </a:bodyPr>
          <a:lstStyle/>
          <a:p>
            <a:r>
              <a:rPr lang="en-US" sz="2000" dirty="0" err="1" smtClean="0">
                <a:cs typeface="Arial" panose="020B0604020202020204" pitchFamily="34" charset="0"/>
              </a:rPr>
              <a:t>Adenocarcinomas</a:t>
            </a:r>
            <a:r>
              <a:rPr lang="en-US" sz="2000" dirty="0" smtClean="0">
                <a:cs typeface="Arial" panose="020B0604020202020204" pitchFamily="34" charset="0"/>
              </a:rPr>
              <a:t> is now the most frequent </a:t>
            </a:r>
            <a:r>
              <a:rPr lang="en-US" sz="2000" dirty="0" err="1" smtClean="0">
                <a:cs typeface="Arial" panose="020B0604020202020204" pitchFamily="34" charset="0"/>
              </a:rPr>
              <a:t>histologic</a:t>
            </a:r>
            <a:r>
              <a:rPr lang="en-US" sz="2000" dirty="0" smtClean="0">
                <a:cs typeface="Arial" panose="020B0604020202020204" pitchFamily="34" charset="0"/>
              </a:rPr>
              <a:t> subtype of </a:t>
            </a:r>
            <a:r>
              <a:rPr lang="en-US" sz="2000" dirty="0" err="1" smtClean="0">
                <a:cs typeface="Arial" panose="020B0604020202020204" pitchFamily="34" charset="0"/>
              </a:rPr>
              <a:t>bronchogenic</a:t>
            </a:r>
            <a:r>
              <a:rPr lang="en-US" sz="2000" dirty="0" smtClean="0">
                <a:cs typeface="Arial" panose="020B0604020202020204" pitchFamily="34" charset="0"/>
              </a:rPr>
              <a:t> carcinoma; more common in women.</a:t>
            </a:r>
          </a:p>
          <a:p>
            <a:r>
              <a:rPr lang="en-US" sz="2000" dirty="0" smtClean="0">
                <a:cs typeface="Arial" panose="020B0604020202020204" pitchFamily="34" charset="0"/>
              </a:rPr>
              <a:t>They do not have a clear link to smoking history</a:t>
            </a:r>
          </a:p>
          <a:p>
            <a:r>
              <a:rPr lang="en-US" sz="2000" dirty="0" smtClean="0">
                <a:cs typeface="Arial" panose="020B0604020202020204" pitchFamily="34" charset="0"/>
              </a:rPr>
              <a:t>They are classically peripheral tumors arising from the peripheral airways and alveoli. </a:t>
            </a:r>
          </a:p>
        </p:txBody>
      </p:sp>
    </p:spTree>
    <p:extLst>
      <p:ext uri="{BB962C8B-B14F-4D97-AF65-F5344CB8AC3E}">
        <p14:creationId xmlns:p14="http://schemas.microsoft.com/office/powerpoint/2010/main" val="33165180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vM76aOfc9pHBZP8QcTshVmdyAViTU0zyOX-FRXkENuTDOSV_6"/>
          <p:cNvPicPr>
            <a:picLocks noChangeAspect="1" noChangeArrowheads="1"/>
          </p:cNvPicPr>
          <p:nvPr/>
        </p:nvPicPr>
        <p:blipFill>
          <a:blip r:embed="rId2" cstate="print"/>
          <a:srcRect/>
          <a:stretch>
            <a:fillRect/>
          </a:stretch>
        </p:blipFill>
        <p:spPr bwMode="auto">
          <a:xfrm>
            <a:off x="5334000" y="1371600"/>
            <a:ext cx="3657600" cy="2739671"/>
          </a:xfrm>
          <a:prstGeom prst="rect">
            <a:avLst/>
          </a:prstGeom>
          <a:noFill/>
        </p:spPr>
      </p:pic>
      <p:sp>
        <p:nvSpPr>
          <p:cNvPr id="5" name="Rectangle 4"/>
          <p:cNvSpPr/>
          <p:nvPr/>
        </p:nvSpPr>
        <p:spPr>
          <a:xfrm>
            <a:off x="5334000" y="3886200"/>
            <a:ext cx="36576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smtClean="0">
                <a:latin typeface="Albertus" pitchFamily="34" charset="0"/>
              </a:rPr>
              <a:t>2. Minimally </a:t>
            </a:r>
            <a:r>
              <a:rPr lang="en-CA" dirty="0" smtClean="0">
                <a:latin typeface="Albertus" pitchFamily="34" charset="0"/>
              </a:rPr>
              <a:t>invasive adenocarcinoma of lung </a:t>
            </a:r>
            <a:endParaRPr lang="ar-SA" dirty="0">
              <a:latin typeface="Albertus" pitchFamily="34" charset="0"/>
            </a:endParaRPr>
          </a:p>
        </p:txBody>
      </p:sp>
      <p:pic>
        <p:nvPicPr>
          <p:cNvPr id="1030" name="Picture 6" descr="http://upload.wikimedia.org/wikipedia/commons/9/98/Atypical_adenomatous_hyperplasia,_HE_1.jpg"/>
          <p:cNvPicPr>
            <a:picLocks noChangeAspect="1" noChangeArrowheads="1"/>
          </p:cNvPicPr>
          <p:nvPr/>
        </p:nvPicPr>
        <p:blipFill>
          <a:blip r:embed="rId3" cstate="print"/>
          <a:srcRect/>
          <a:stretch>
            <a:fillRect/>
          </a:stretch>
        </p:blipFill>
        <p:spPr bwMode="auto">
          <a:xfrm>
            <a:off x="609600" y="152400"/>
            <a:ext cx="4191000" cy="3143250"/>
          </a:xfrm>
          <a:prstGeom prst="rect">
            <a:avLst/>
          </a:prstGeom>
          <a:noFill/>
          <a:ln>
            <a:solidFill>
              <a:srgbClr val="00B0F0"/>
            </a:solidFill>
          </a:ln>
        </p:spPr>
      </p:pic>
      <p:sp>
        <p:nvSpPr>
          <p:cNvPr id="8" name="Rectangle 7"/>
          <p:cNvSpPr/>
          <p:nvPr/>
        </p:nvSpPr>
        <p:spPr>
          <a:xfrm>
            <a:off x="618186" y="2926318"/>
            <a:ext cx="433481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smtClean="0">
                <a:latin typeface="Albertus" pitchFamily="34" charset="0"/>
              </a:rPr>
              <a:t>1. Atypical </a:t>
            </a:r>
            <a:r>
              <a:rPr lang="en-CA" dirty="0" smtClean="0">
                <a:latin typeface="Albertus" pitchFamily="34" charset="0"/>
              </a:rPr>
              <a:t>adenomatous hyperplasia</a:t>
            </a:r>
            <a:endParaRPr lang="ar-SA" dirty="0">
              <a:latin typeface="Albertus" pitchFamily="34" charset="0"/>
            </a:endParaRPr>
          </a:p>
        </p:txBody>
      </p:sp>
      <p:pic>
        <p:nvPicPr>
          <p:cNvPr id="1032" name="Picture 8" descr="https://encrypted-tbn1.gstatic.com/images?q=tbn:ANd9GcQO6OPruRscGRbMDp5fzBceNOehsy958KUqK3QZey3bmK9artY3ew"/>
          <p:cNvPicPr>
            <a:picLocks noChangeAspect="1" noChangeArrowheads="1"/>
          </p:cNvPicPr>
          <p:nvPr/>
        </p:nvPicPr>
        <p:blipFill>
          <a:blip r:embed="rId4" cstate="print"/>
          <a:srcRect/>
          <a:stretch>
            <a:fillRect/>
          </a:stretch>
        </p:blipFill>
        <p:spPr bwMode="auto">
          <a:xfrm>
            <a:off x="609600" y="3352800"/>
            <a:ext cx="4191000" cy="3139206"/>
          </a:xfrm>
          <a:prstGeom prst="rect">
            <a:avLst/>
          </a:prstGeom>
          <a:noFill/>
        </p:spPr>
      </p:pic>
      <p:sp>
        <p:nvSpPr>
          <p:cNvPr id="10" name="Rectangle 9"/>
          <p:cNvSpPr/>
          <p:nvPr/>
        </p:nvSpPr>
        <p:spPr>
          <a:xfrm>
            <a:off x="3810000" y="5638800"/>
            <a:ext cx="5334000"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smtClean="0">
                <a:latin typeface="Albertus" pitchFamily="34" charset="0"/>
              </a:rPr>
              <a:t>3. Adenocarcinoma </a:t>
            </a:r>
            <a:r>
              <a:rPr lang="en-US" b="1" dirty="0" smtClean="0">
                <a:latin typeface="Albertus" pitchFamily="34" charset="0"/>
              </a:rPr>
              <a:t>in situ</a:t>
            </a:r>
            <a:r>
              <a:rPr lang="en-US" dirty="0" smtClean="0">
                <a:latin typeface="Albertus" pitchFamily="34" charset="0"/>
              </a:rPr>
              <a:t> (formerly called </a:t>
            </a:r>
            <a:r>
              <a:rPr lang="en-US" dirty="0" err="1" smtClean="0">
                <a:latin typeface="Albertus" pitchFamily="34" charset="0"/>
              </a:rPr>
              <a:t>bronchioloalveolar</a:t>
            </a:r>
            <a:r>
              <a:rPr lang="en-US" dirty="0" smtClean="0">
                <a:latin typeface="Albertus" pitchFamily="34" charset="0"/>
              </a:rPr>
              <a:t> carcinoma) </a:t>
            </a:r>
            <a:endParaRPr lang="ar-SA" dirty="0">
              <a:latin typeface="Albertus" pitchFamily="34" charset="0"/>
            </a:endParaRPr>
          </a:p>
        </p:txBody>
      </p:sp>
      <p:sp>
        <p:nvSpPr>
          <p:cNvPr id="2" name="Rectangle 1"/>
          <p:cNvSpPr/>
          <p:nvPr/>
        </p:nvSpPr>
        <p:spPr>
          <a:xfrm>
            <a:off x="4953000" y="99052"/>
            <a:ext cx="3761864"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dirty="0" smtClean="0">
                <a:latin typeface="Tahoma" panose="020B0604030504040204" pitchFamily="34" charset="0"/>
                <a:ea typeface="Calibri" panose="020F0502020204030204" pitchFamily="34" charset="0"/>
              </a:rPr>
              <a:t>Precursors </a:t>
            </a:r>
            <a:r>
              <a:rPr lang="en-US" dirty="0">
                <a:latin typeface="Tahoma" panose="020B0604030504040204" pitchFamily="34" charset="0"/>
                <a:ea typeface="Calibri" panose="020F0502020204030204" pitchFamily="34" charset="0"/>
              </a:rPr>
              <a:t>of lung adenocarcinoma</a:t>
            </a:r>
            <a:endParaRPr lang="en-US" dirty="0"/>
          </a:p>
        </p:txBody>
      </p:sp>
    </p:spTree>
    <p:extLst>
      <p:ext uri="{BB962C8B-B14F-4D97-AF65-F5344CB8AC3E}">
        <p14:creationId xmlns:p14="http://schemas.microsoft.com/office/powerpoint/2010/main" val="506967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50" y="38100"/>
            <a:ext cx="3505200" cy="1143000"/>
          </a:xfrm>
        </p:spPr>
        <p:txBody>
          <a:bodyPr>
            <a:normAutofit fontScale="90000"/>
          </a:bodyPr>
          <a:lstStyle/>
          <a:p>
            <a:r>
              <a:rPr lang="en-US" sz="2200" b="1" dirty="0" err="1" smtClean="0"/>
              <a:t>Adenocarcinoma</a:t>
            </a:r>
            <a:r>
              <a:rPr lang="en-US" sz="2200" b="1" dirty="0" smtClean="0"/>
              <a:t> in situ (formerly called </a:t>
            </a:r>
            <a:r>
              <a:rPr lang="en-US" sz="2200" b="1" dirty="0" err="1" smtClean="0"/>
              <a:t>bronchioloalveolar</a:t>
            </a:r>
            <a:r>
              <a:rPr lang="en-US" sz="2200" b="1" dirty="0" smtClean="0"/>
              <a:t>  carcinoma</a:t>
            </a:r>
            <a:endParaRPr lang="en-US" sz="2200" b="1" dirty="0"/>
          </a:p>
        </p:txBody>
      </p:sp>
      <p:pic>
        <p:nvPicPr>
          <p:cNvPr id="48130" name="Picture 2" descr="https://tulane.edu/som/departments/pathology/training/images/neo24_1.jpg"/>
          <p:cNvPicPr>
            <a:picLocks noChangeAspect="1" noChangeArrowheads="1"/>
          </p:cNvPicPr>
          <p:nvPr/>
        </p:nvPicPr>
        <p:blipFill>
          <a:blip r:embed="rId2" cstate="print"/>
          <a:srcRect/>
          <a:stretch>
            <a:fillRect/>
          </a:stretch>
        </p:blipFill>
        <p:spPr bwMode="auto">
          <a:xfrm>
            <a:off x="5364088" y="3284984"/>
            <a:ext cx="3733800" cy="3429000"/>
          </a:xfrm>
          <a:prstGeom prst="rect">
            <a:avLst/>
          </a:prstGeom>
          <a:noFill/>
        </p:spPr>
      </p:pic>
      <p:pic>
        <p:nvPicPr>
          <p:cNvPr id="48136" name="Picture 8" descr="http://upload.wikimedia.org/wikipedia/commons/2/21/Bronchioloalveolar_carcinoma.jpg"/>
          <p:cNvPicPr>
            <a:picLocks noChangeAspect="1" noChangeArrowheads="1"/>
          </p:cNvPicPr>
          <p:nvPr/>
        </p:nvPicPr>
        <p:blipFill>
          <a:blip r:embed="rId3" cstate="print"/>
          <a:srcRect/>
          <a:stretch>
            <a:fillRect/>
          </a:stretch>
        </p:blipFill>
        <p:spPr bwMode="auto">
          <a:xfrm>
            <a:off x="4495800" y="260648"/>
            <a:ext cx="4648200" cy="3429000"/>
          </a:xfrm>
          <a:prstGeom prst="rect">
            <a:avLst/>
          </a:prstGeom>
          <a:noFill/>
        </p:spPr>
      </p:pic>
      <p:sp>
        <p:nvSpPr>
          <p:cNvPr id="11" name="Rectangle 10"/>
          <p:cNvSpPr/>
          <p:nvPr/>
        </p:nvSpPr>
        <p:spPr>
          <a:xfrm>
            <a:off x="363488" y="1752600"/>
            <a:ext cx="3200400" cy="830997"/>
          </a:xfrm>
          <a:prstGeom prst="rect">
            <a:avLst/>
          </a:prstGeom>
        </p:spPr>
        <p:txBody>
          <a:bodyPr wrap="square">
            <a:spAutoFit/>
          </a:bodyPr>
          <a:lstStyle/>
          <a:p>
            <a:r>
              <a:rPr lang="en-US" dirty="0" smtClean="0"/>
              <a:t>Malignant cells grow along alveolar </a:t>
            </a:r>
            <a:r>
              <a:rPr lang="en-US" dirty="0" err="1" smtClean="0"/>
              <a:t>septae</a:t>
            </a:r>
            <a:endParaRPr lang="en-US" dirty="0"/>
          </a:p>
        </p:txBody>
      </p:sp>
      <p:pic>
        <p:nvPicPr>
          <p:cNvPr id="12" name="Picture 6" descr="http://static3.wikia.nocookie.net/__cb20131211193018/mmg-233-2013-genetics-genomics/images/c/c7/Lung_adeno.jpg"/>
          <p:cNvPicPr>
            <a:picLocks noChangeAspect="1" noChangeArrowheads="1"/>
          </p:cNvPicPr>
          <p:nvPr/>
        </p:nvPicPr>
        <p:blipFill>
          <a:blip r:embed="rId4" cstate="print"/>
          <a:srcRect/>
          <a:stretch>
            <a:fillRect/>
          </a:stretch>
        </p:blipFill>
        <p:spPr bwMode="auto">
          <a:xfrm>
            <a:off x="0" y="3040796"/>
            <a:ext cx="5388427" cy="3817203"/>
          </a:xfrm>
          <a:prstGeom prst="rect">
            <a:avLst/>
          </a:prstGeom>
          <a:noFill/>
        </p:spPr>
      </p:pic>
      <p:pic>
        <p:nvPicPr>
          <p:cNvPr id="3" name="Picture 2"/>
          <p:cNvPicPr>
            <a:picLocks noChangeAspect="1"/>
          </p:cNvPicPr>
          <p:nvPr/>
        </p:nvPicPr>
        <p:blipFill>
          <a:blip r:embed="rId5" cstate="print"/>
          <a:stretch>
            <a:fillRect/>
          </a:stretch>
        </p:blipFill>
        <p:spPr>
          <a:xfrm>
            <a:off x="3563888" y="74189"/>
            <a:ext cx="1800200" cy="3040795"/>
          </a:xfrm>
          <a:prstGeom prst="rect">
            <a:avLst/>
          </a:prstGeom>
        </p:spPr>
      </p:pic>
      <p:sp>
        <p:nvSpPr>
          <p:cNvPr id="8" name="Rectangle 7"/>
          <p:cNvSpPr/>
          <p:nvPr/>
        </p:nvSpPr>
        <p:spPr>
          <a:xfrm>
            <a:off x="483010" y="5959987"/>
            <a:ext cx="8406580" cy="9650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t>referred to as </a:t>
            </a:r>
            <a:r>
              <a:rPr lang="en-US" dirty="0" err="1" smtClean="0"/>
              <a:t>adenocarcinoma</a:t>
            </a:r>
            <a:r>
              <a:rPr lang="en-US" dirty="0" smtClean="0"/>
              <a:t> in situ according to the new classification of lung cancers</a:t>
            </a:r>
            <a:endParaRPr lang="ar-SA" dirty="0"/>
          </a:p>
        </p:txBody>
      </p:sp>
    </p:spTree>
    <p:extLst>
      <p:ext uri="{BB962C8B-B14F-4D97-AF65-F5344CB8AC3E}">
        <p14:creationId xmlns:p14="http://schemas.microsoft.com/office/powerpoint/2010/main" val="2050943450"/>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90600"/>
          </a:xfrm>
        </p:spPr>
        <p:txBody>
          <a:bodyPr>
            <a:normAutofit fontScale="90000"/>
          </a:bodyPr>
          <a:lstStyle/>
          <a:p>
            <a:pPr algn="l"/>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endParaRPr lang="en-US" sz="3600" b="1" dirty="0" smtClean="0">
              <a:solidFill>
                <a:srgbClr val="8F6D31"/>
              </a:solidFill>
            </a:endParaRPr>
          </a:p>
        </p:txBody>
      </p:sp>
      <p:sp>
        <p:nvSpPr>
          <p:cNvPr id="3" name="Content Placeholder 2"/>
          <p:cNvSpPr>
            <a:spLocks noGrp="1"/>
          </p:cNvSpPr>
          <p:nvPr>
            <p:ph sz="quarter" idx="1"/>
          </p:nvPr>
        </p:nvSpPr>
        <p:spPr>
          <a:xfrm>
            <a:off x="395536" y="1484784"/>
            <a:ext cx="8229600" cy="4937760"/>
          </a:xfrm>
        </p:spPr>
        <p:txBody>
          <a:bodyPr>
            <a:normAutofit/>
          </a:bodyPr>
          <a:lstStyle/>
          <a:p>
            <a:r>
              <a:rPr lang="en-US" sz="2000" dirty="0" smtClean="0">
                <a:cs typeface="Arial" panose="020B0604020202020204" pitchFamily="34" charset="0"/>
              </a:rPr>
              <a:t>The hallmark of </a:t>
            </a:r>
            <a:r>
              <a:rPr lang="en-US" sz="2000" dirty="0" err="1" smtClean="0">
                <a:cs typeface="Arial" panose="020B0604020202020204" pitchFamily="34" charset="0"/>
              </a:rPr>
              <a:t>adenocarcinomas</a:t>
            </a:r>
            <a:r>
              <a:rPr lang="en-US" sz="2000" dirty="0" smtClean="0">
                <a:cs typeface="Arial" panose="020B0604020202020204" pitchFamily="34" charset="0"/>
              </a:rPr>
              <a:t> is the tendency to form glands that may or may not produce </a:t>
            </a:r>
            <a:r>
              <a:rPr lang="en-US" sz="2000" dirty="0" err="1" smtClean="0">
                <a:cs typeface="Arial" panose="020B0604020202020204" pitchFamily="34" charset="0"/>
              </a:rPr>
              <a:t>mucin</a:t>
            </a:r>
            <a:r>
              <a:rPr lang="en-US" sz="2000" dirty="0" smtClean="0">
                <a:cs typeface="Arial" panose="020B0604020202020204" pitchFamily="34" charset="0"/>
              </a:rPr>
              <a:t>.</a:t>
            </a:r>
          </a:p>
          <a:p>
            <a:r>
              <a:rPr lang="en-US" sz="2000" dirty="0" smtClean="0">
                <a:cs typeface="Arial" panose="020B0604020202020204" pitchFamily="34" charset="0"/>
              </a:rPr>
              <a:t>Peripheral </a:t>
            </a:r>
            <a:r>
              <a:rPr lang="en-US" sz="2000" dirty="0" err="1" smtClean="0">
                <a:cs typeface="Arial" panose="020B0604020202020204" pitchFamily="34" charset="0"/>
              </a:rPr>
              <a:t>adenocarcinomas</a:t>
            </a:r>
            <a:r>
              <a:rPr lang="en-US" sz="2000" dirty="0" smtClean="0">
                <a:cs typeface="Arial" panose="020B0604020202020204" pitchFamily="34" charset="0"/>
              </a:rPr>
              <a:t> are sometimes associated with pulmonary scars (from a previous pulmonary inflammation/infection) and therefore is also referred to as scar carcinoma. </a:t>
            </a:r>
          </a:p>
          <a:p>
            <a:r>
              <a:rPr lang="en-US" sz="2000" dirty="0" smtClean="0">
                <a:cs typeface="Arial" panose="020B0604020202020204" pitchFamily="34" charset="0"/>
              </a:rPr>
              <a:t>Rarely </a:t>
            </a:r>
            <a:r>
              <a:rPr lang="en-US" sz="2000" dirty="0" err="1" smtClean="0">
                <a:cs typeface="Arial" panose="020B0604020202020204" pitchFamily="34" charset="0"/>
              </a:rPr>
              <a:t>cavitate</a:t>
            </a:r>
            <a:endParaRPr lang="en-US" sz="2000" dirty="0" smtClean="0">
              <a:cs typeface="Arial" panose="020B0604020202020204" pitchFamily="34" charset="0"/>
            </a:endParaRPr>
          </a:p>
        </p:txBody>
      </p:sp>
      <p:pic>
        <p:nvPicPr>
          <p:cNvPr id="3074" name="Picture 2" descr="https://c2.staticflickr.com/8/7064/7008486711_52a5866618_b.jpg"/>
          <p:cNvPicPr>
            <a:picLocks noChangeAspect="1" noChangeArrowheads="1"/>
          </p:cNvPicPr>
          <p:nvPr/>
        </p:nvPicPr>
        <p:blipFill>
          <a:blip r:embed="rId2" cstate="print"/>
          <a:srcRect/>
          <a:stretch>
            <a:fillRect/>
          </a:stretch>
        </p:blipFill>
        <p:spPr bwMode="auto">
          <a:xfrm>
            <a:off x="3563888" y="3276600"/>
            <a:ext cx="5000722" cy="3581400"/>
          </a:xfrm>
          <a:prstGeom prst="rect">
            <a:avLst/>
          </a:prstGeom>
          <a:noFill/>
        </p:spPr>
      </p:pic>
      <p:sp>
        <p:nvSpPr>
          <p:cNvPr id="3076" name="AutoShape 4"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sp>
        <p:nvSpPr>
          <p:cNvPr id="3078" name="AutoShape 6"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ar-SA"/>
          </a:p>
        </p:txBody>
      </p:sp>
      <p:pic>
        <p:nvPicPr>
          <p:cNvPr id="3080" name="Picture 8" descr="http://a.abcam.com/ps/datasheet/images/133/ab133737/TTF1-Primary-antibodies-ab133737-2.jpg"/>
          <p:cNvPicPr>
            <a:picLocks noChangeAspect="1" noChangeArrowheads="1"/>
          </p:cNvPicPr>
          <p:nvPr/>
        </p:nvPicPr>
        <p:blipFill>
          <a:blip r:embed="rId3" cstate="print"/>
          <a:srcRect/>
          <a:stretch>
            <a:fillRect/>
          </a:stretch>
        </p:blipFill>
        <p:spPr bwMode="auto">
          <a:xfrm>
            <a:off x="6629400" y="5410200"/>
            <a:ext cx="1928515" cy="1447800"/>
          </a:xfrm>
          <a:prstGeom prst="rect">
            <a:avLst/>
          </a:prstGeom>
          <a:noFill/>
        </p:spPr>
      </p:pic>
      <p:sp>
        <p:nvSpPr>
          <p:cNvPr id="8" name="TextBox 7"/>
          <p:cNvSpPr txBox="1"/>
          <p:nvPr/>
        </p:nvSpPr>
        <p:spPr>
          <a:xfrm>
            <a:off x="8077200" y="6396335"/>
            <a:ext cx="88517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smtClean="0"/>
              <a:t>TTF1</a:t>
            </a:r>
            <a:endParaRPr lang="ar-SA" dirty="0"/>
          </a:p>
        </p:txBody>
      </p:sp>
      <p:pic>
        <p:nvPicPr>
          <p:cNvPr id="9" name="Picture 8" descr="http://library.med.utah.edu/WebPath/jpeg1/LUNG070.jpg"/>
          <p:cNvPicPr>
            <a:picLocks noChangeAspect="1" noChangeArrowheads="1"/>
          </p:cNvPicPr>
          <p:nvPr/>
        </p:nvPicPr>
        <p:blipFill>
          <a:blip r:embed="rId4" cstate="print"/>
          <a:srcRect/>
          <a:stretch>
            <a:fillRect/>
          </a:stretch>
        </p:blipFill>
        <p:spPr bwMode="auto">
          <a:xfrm>
            <a:off x="1295400" y="3861048"/>
            <a:ext cx="2156554" cy="3024336"/>
          </a:xfrm>
          <a:prstGeom prst="rect">
            <a:avLst/>
          </a:prstGeom>
          <a:noFill/>
        </p:spPr>
      </p:pic>
      <p:sp>
        <p:nvSpPr>
          <p:cNvPr id="11" name="TextBox 10"/>
          <p:cNvSpPr txBox="1"/>
          <p:nvPr/>
        </p:nvSpPr>
        <p:spPr>
          <a:xfrm>
            <a:off x="4139952" y="181089"/>
            <a:ext cx="4732784"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marL="0" lvl="1"/>
            <a:r>
              <a:rPr lang="en-US" sz="2000" dirty="0" smtClean="0">
                <a:latin typeface="Albertus" pitchFamily="34" charset="0"/>
              </a:rPr>
              <a:t>More common in patients under the age of 40, women and non-smokers.</a:t>
            </a:r>
          </a:p>
          <a:p>
            <a:pPr marL="0" lvl="1"/>
            <a:r>
              <a:rPr lang="en-US" sz="2000" dirty="0" smtClean="0">
                <a:latin typeface="Albertus" pitchFamily="34" charset="0"/>
              </a:rPr>
              <a:t>Tend to metastasize widely at early stage</a:t>
            </a:r>
            <a:endParaRPr lang="ar-SA" dirty="0">
              <a:latin typeface="Albertus" pitchFamily="34" charset="0"/>
            </a:endParaRPr>
          </a:p>
        </p:txBody>
      </p:sp>
    </p:spTree>
    <p:extLst>
      <p:ext uri="{BB962C8B-B14F-4D97-AF65-F5344CB8AC3E}">
        <p14:creationId xmlns:p14="http://schemas.microsoft.com/office/powerpoint/2010/main" val="35325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rgbClr val="8F6D31"/>
                </a:solidFill>
              </a:rPr>
              <a:t>Adenocarcinoma</a:t>
            </a:r>
            <a:endParaRPr lang="en-US" dirty="0">
              <a:latin typeface="Arial" panose="020B0604020202020204" pitchFamily="34" charset="0"/>
              <a:cs typeface="Arial" panose="020B0604020202020204" pitchFamily="34" charset="0"/>
            </a:endParaRPr>
          </a:p>
        </p:txBody>
      </p:sp>
      <p:pic>
        <p:nvPicPr>
          <p:cNvPr id="1026" name="Picture 2" descr="http://o.quizlet.com/p01fVnqIQ76o0KQ-5lDing_m.png"/>
          <p:cNvPicPr>
            <a:picLocks noChangeAspect="1" noChangeArrowheads="1"/>
          </p:cNvPicPr>
          <p:nvPr/>
        </p:nvPicPr>
        <p:blipFill>
          <a:blip r:embed="rId2" cstate="print"/>
          <a:srcRect/>
          <a:stretch>
            <a:fillRect/>
          </a:stretch>
        </p:blipFill>
        <p:spPr bwMode="auto">
          <a:xfrm>
            <a:off x="4114800" y="1447800"/>
            <a:ext cx="4114800" cy="3994787"/>
          </a:xfrm>
          <a:prstGeom prst="rect">
            <a:avLst/>
          </a:prstGeom>
          <a:noFill/>
        </p:spPr>
      </p:pic>
      <p:sp>
        <p:nvSpPr>
          <p:cNvPr id="4" name="Rectangle 3"/>
          <p:cNvSpPr/>
          <p:nvPr/>
        </p:nvSpPr>
        <p:spPr>
          <a:xfrm>
            <a:off x="755576" y="2708920"/>
            <a:ext cx="3456384"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latin typeface="Arial" panose="020B0604020202020204" pitchFamily="34" charset="0"/>
                <a:cs typeface="Arial" panose="020B0604020202020204" pitchFamily="34" charset="0"/>
              </a:rPr>
              <a:t>- Associated with hypertrophic </a:t>
            </a:r>
          </a:p>
          <a:p>
            <a:pPr>
              <a:buNone/>
            </a:pPr>
            <a:r>
              <a:rPr lang="en-US" dirty="0" smtClean="0">
                <a:latin typeface="Arial" panose="020B0604020202020204" pitchFamily="34" charset="0"/>
                <a:cs typeface="Arial" panose="020B0604020202020204" pitchFamily="34" charset="0"/>
              </a:rPr>
              <a:t>pulmonary </a:t>
            </a:r>
            <a:r>
              <a:rPr lang="en-US" dirty="0" err="1" smtClean="0">
                <a:latin typeface="Arial" panose="020B0604020202020204" pitchFamily="34" charset="0"/>
                <a:cs typeface="Arial" panose="020B0604020202020204" pitchFamily="34" charset="0"/>
              </a:rPr>
              <a:t>osteoarthropathy</a:t>
            </a:r>
            <a:endParaRPr lang="en-US" dirty="0" smtClean="0">
              <a:latin typeface="Arial" panose="020B0604020202020204" pitchFamily="34" charset="0"/>
              <a:cs typeface="Arial" panose="020B0604020202020204" pitchFamily="34" charset="0"/>
            </a:endParaRPr>
          </a:p>
          <a:p>
            <a:pPr>
              <a:buNone/>
            </a:pPr>
            <a:r>
              <a:rPr lang="en-US" dirty="0" smtClean="0">
                <a:latin typeface="Arial" panose="020B0604020202020204" pitchFamily="34" charset="0"/>
                <a:cs typeface="Arial" panose="020B0604020202020204" pitchFamily="34" charset="0"/>
              </a:rPr>
              <a:t>“Clubbing of the fingers”</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179512" y="3933056"/>
            <a:ext cx="424847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smtClean="0"/>
              <a:t>- 20% of </a:t>
            </a:r>
            <a:r>
              <a:rPr lang="en-US" dirty="0" err="1" smtClean="0"/>
              <a:t>adenocarcinoma</a:t>
            </a:r>
            <a:r>
              <a:rPr lang="en-US" dirty="0" smtClean="0"/>
              <a:t> of the lung are </a:t>
            </a:r>
            <a:r>
              <a:rPr lang="en-US" dirty="0" err="1" smtClean="0"/>
              <a:t>associted</a:t>
            </a:r>
            <a:r>
              <a:rPr lang="en-US" dirty="0" smtClean="0"/>
              <a:t> with mutation of  epidermal growth factor receptor (EGFR) and respond to its anti therapy</a:t>
            </a:r>
            <a:endParaRPr lang="en-US" dirty="0"/>
          </a:p>
        </p:txBody>
      </p:sp>
    </p:spTree>
    <p:extLst>
      <p:ext uri="{BB962C8B-B14F-4D97-AF65-F5344CB8AC3E}">
        <p14:creationId xmlns:p14="http://schemas.microsoft.com/office/powerpoint/2010/main" val="18495216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60648"/>
            <a:ext cx="5215880" cy="914400"/>
          </a:xfrm>
        </p:spPr>
        <p:txBody>
          <a:bodyPr>
            <a:normAutofit/>
          </a:bodyPr>
          <a:lstStyle/>
          <a:p>
            <a:pPr eaLnBrk="1" hangingPunct="1"/>
            <a:r>
              <a:rPr lang="en-US" b="1" dirty="0" smtClean="0"/>
              <a:t>Large Cell Carcinoma</a:t>
            </a:r>
          </a:p>
        </p:txBody>
      </p:sp>
      <p:sp>
        <p:nvSpPr>
          <p:cNvPr id="36867" name="Rectangle 3"/>
          <p:cNvSpPr>
            <a:spLocks noGrp="1" noChangeArrowheads="1"/>
          </p:cNvSpPr>
          <p:nvPr>
            <p:ph sz="quarter" idx="1"/>
          </p:nvPr>
        </p:nvSpPr>
        <p:spPr/>
        <p:txBody>
          <a:bodyPr>
            <a:normAutofit fontScale="77500" lnSpcReduction="20000"/>
          </a:bodyPr>
          <a:lstStyle/>
          <a:p>
            <a:pPr eaLnBrk="1" hangingPunct="1"/>
            <a:r>
              <a:rPr lang="en-US" b="1" dirty="0" smtClean="0"/>
              <a:t>Frequency: 10 %</a:t>
            </a:r>
          </a:p>
          <a:p>
            <a:r>
              <a:rPr lang="en-US" dirty="0" smtClean="0"/>
              <a:t>strongly associated with smoking</a:t>
            </a:r>
          </a:p>
          <a:p>
            <a:r>
              <a:rPr lang="en-US" dirty="0" smtClean="0"/>
              <a:t>Large-cell carcinoma are usually located peripherally. These group of carcinomas are undifferentiated. They made up of large and </a:t>
            </a:r>
            <a:r>
              <a:rPr lang="en-US" dirty="0" err="1" smtClean="0"/>
              <a:t>anaplastic</a:t>
            </a:r>
            <a:r>
              <a:rPr lang="en-US" dirty="0" smtClean="0"/>
              <a:t>  cells. They may exhibit neuroendocrine or glandular differentiation markers when studied by immunohistochemistry or electron microscopy</a:t>
            </a:r>
            <a:r>
              <a:rPr lang="en-US" b="1" dirty="0" smtClean="0"/>
              <a:t>.</a:t>
            </a:r>
            <a:endParaRPr lang="en-US" dirty="0" smtClean="0"/>
          </a:p>
          <a:p>
            <a:r>
              <a:rPr lang="en-US" dirty="0" smtClean="0"/>
              <a:t>Poor prognosis.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32656"/>
            <a:ext cx="3428652" cy="3479800"/>
          </a:xfrm>
          <a:prstGeom prst="rect">
            <a:avLst/>
          </a:prstGeom>
        </p:spPr>
      </p:pic>
      <p:pic>
        <p:nvPicPr>
          <p:cNvPr id="3" name="Picture 2"/>
          <p:cNvPicPr>
            <a:picLocks noChangeAspect="1"/>
          </p:cNvPicPr>
          <p:nvPr/>
        </p:nvPicPr>
        <p:blipFill>
          <a:blip r:embed="rId4" cstate="print"/>
          <a:stretch>
            <a:fillRect/>
          </a:stretch>
        </p:blipFill>
        <p:spPr>
          <a:xfrm>
            <a:off x="4311700" y="3472255"/>
            <a:ext cx="4832300" cy="3625514"/>
          </a:xfrm>
          <a:prstGeom prst="rect">
            <a:avLst/>
          </a:prstGeom>
        </p:spPr>
      </p:pic>
    </p:spTree>
    <p:extLst>
      <p:ext uri="{BB962C8B-B14F-4D97-AF65-F5344CB8AC3E}">
        <p14:creationId xmlns:p14="http://schemas.microsoft.com/office/powerpoint/2010/main" val="20904896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0"/>
            <a:ext cx="8839200" cy="6096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b="1" dirty="0" smtClean="0"/>
              <a:t>Small cell carcinomas </a:t>
            </a:r>
          </a:p>
        </p:txBody>
      </p:sp>
      <p:sp>
        <p:nvSpPr>
          <p:cNvPr id="83971" name="Rectangle 3"/>
          <p:cNvSpPr>
            <a:spLocks noGrp="1" noChangeArrowheads="1"/>
          </p:cNvSpPr>
          <p:nvPr>
            <p:ph sz="quarter" idx="1"/>
          </p:nvPr>
        </p:nvSpPr>
        <p:spPr>
          <a:xfrm>
            <a:off x="304800" y="1556792"/>
            <a:ext cx="8839200" cy="5029200"/>
          </a:xfrm>
        </p:spPr>
        <p:txBody>
          <a:bodyPr>
            <a:normAutofit/>
          </a:bodyPr>
          <a:lstStyle/>
          <a:p>
            <a:r>
              <a:rPr lang="en-US" altLang="zh-CN" sz="2200" dirty="0" smtClean="0"/>
              <a:t>SCLC are a type neuroendocrine tumors arising from </a:t>
            </a:r>
            <a:r>
              <a:rPr lang="en-US" altLang="zh-CN" sz="2200" dirty="0" err="1" smtClean="0"/>
              <a:t>neuroendocrine</a:t>
            </a:r>
            <a:r>
              <a:rPr lang="en-US" altLang="zh-CN" sz="2200" dirty="0" smtClean="0"/>
              <a:t> cells.  </a:t>
            </a:r>
            <a:r>
              <a:rPr lang="en-US" sz="2200" dirty="0" smtClean="0"/>
              <a:t>More common in men.</a:t>
            </a:r>
            <a:endParaRPr lang="en-US" altLang="zh-CN" sz="2200" dirty="0" smtClean="0"/>
          </a:p>
          <a:p>
            <a:r>
              <a:rPr lang="en-US" sz="2200" dirty="0" smtClean="0"/>
              <a:t>Highly malignant and aggressive tumor, poor prognosis, rarely </a:t>
            </a:r>
            <a:r>
              <a:rPr lang="en-US" sz="2200" dirty="0" err="1" smtClean="0"/>
              <a:t>resectable</a:t>
            </a:r>
            <a:r>
              <a:rPr lang="en-US" sz="2200" dirty="0" smtClean="0"/>
              <a:t>.</a:t>
            </a:r>
          </a:p>
          <a:p>
            <a:r>
              <a:rPr lang="en-US" sz="2200" dirty="0" smtClean="0"/>
              <a:t>Strongly associated with cigarette smoking.</a:t>
            </a:r>
            <a:r>
              <a:rPr lang="en-US" sz="2200" b="1" dirty="0"/>
              <a:t> </a:t>
            </a:r>
            <a:r>
              <a:rPr lang="en-US" sz="2200" dirty="0"/>
              <a:t>95% of </a:t>
            </a:r>
            <a:r>
              <a:rPr lang="en-US" sz="2200" dirty="0" smtClean="0"/>
              <a:t>patients are smokers</a:t>
            </a:r>
          </a:p>
          <a:p>
            <a:r>
              <a:rPr lang="en-US" sz="2200" dirty="0" smtClean="0"/>
              <a:t>Centrally located </a:t>
            </a:r>
            <a:r>
              <a:rPr lang="en-US" sz="2200" dirty="0" err="1" smtClean="0"/>
              <a:t>perihilar</a:t>
            </a:r>
            <a:r>
              <a:rPr lang="en-US" sz="2200" dirty="0" smtClean="0"/>
              <a:t> mass with early metastases (Early involvement of the </a:t>
            </a:r>
            <a:r>
              <a:rPr lang="en-US" sz="2200" dirty="0" err="1" smtClean="0"/>
              <a:t>hilar</a:t>
            </a:r>
            <a:r>
              <a:rPr lang="en-US" sz="2200" dirty="0" smtClean="0"/>
              <a:t> and mediastinal nodes)</a:t>
            </a:r>
          </a:p>
          <a:p>
            <a:r>
              <a:rPr lang="en-US" sz="2200" dirty="0" smtClean="0"/>
              <a:t>Chemotherapy responsive  </a:t>
            </a:r>
          </a:p>
          <a:p>
            <a:r>
              <a:rPr lang="en-US" sz="2200" dirty="0" smtClean="0"/>
              <a:t>least likely form to be cured by surgery; usually already metastatic at diagnosis</a:t>
            </a:r>
          </a:p>
          <a:p>
            <a:r>
              <a:rPr lang="en-US" sz="2200" dirty="0" smtClean="0"/>
              <a:t>Ability to secrete a host of polypeptide hormones like ACTH, </a:t>
            </a:r>
            <a:r>
              <a:rPr lang="en-US" sz="2200" dirty="0" err="1" smtClean="0"/>
              <a:t>antidiuretic</a:t>
            </a:r>
            <a:r>
              <a:rPr lang="en-US" sz="2200" dirty="0" smtClean="0"/>
              <a:t> hormone (ADH), </a:t>
            </a:r>
            <a:r>
              <a:rPr lang="en-US" sz="2200" dirty="0" err="1" smtClean="0"/>
              <a:t>calcitonin</a:t>
            </a:r>
            <a:r>
              <a:rPr lang="en-US" sz="2200" dirty="0" smtClean="0"/>
              <a:t>, </a:t>
            </a:r>
            <a:r>
              <a:rPr lang="en-US" sz="2200" dirty="0" err="1" smtClean="0"/>
              <a:t>gastrin</a:t>
            </a:r>
            <a:r>
              <a:rPr lang="en-US" sz="2200" dirty="0" smtClean="0"/>
              <a:t>-releasing peptide and </a:t>
            </a:r>
            <a:r>
              <a:rPr lang="en-US" sz="2200" dirty="0" err="1" smtClean="0"/>
              <a:t>chromogranin</a:t>
            </a:r>
            <a:r>
              <a:rPr lang="en-US" sz="2200" dirty="0" smtClean="0"/>
              <a:t>.</a:t>
            </a:r>
            <a:r>
              <a:rPr lang="en-US" altLang="zh-CN" sz="2200" b="1" dirty="0" smtClean="0"/>
              <a:t> </a:t>
            </a:r>
            <a:endParaRPr lang="en-US" sz="2200" dirty="0" smtClean="0"/>
          </a:p>
          <a:p>
            <a:r>
              <a:rPr lang="en-US" altLang="zh-CN" sz="2200" dirty="0"/>
              <a:t>It may be associated with </a:t>
            </a:r>
            <a:r>
              <a:rPr lang="en-US" altLang="zh-CN" sz="2200" dirty="0" err="1"/>
              <a:t>paraneoplastic</a:t>
            </a:r>
            <a:r>
              <a:rPr lang="en-US" altLang="zh-CN" sz="2200" dirty="0"/>
              <a:t> syndrome,</a:t>
            </a:r>
            <a:r>
              <a:rPr lang="en-US" sz="2200" dirty="0"/>
              <a:t> Cushing’s, and Eaton-Lambert </a:t>
            </a:r>
            <a:r>
              <a:rPr lang="en-US" sz="2200" dirty="0" smtClean="0"/>
              <a:t>syndrome</a:t>
            </a:r>
            <a:endParaRPr lang="en-US" sz="2200" dirty="0"/>
          </a:p>
        </p:txBody>
      </p:sp>
    </p:spTree>
    <p:extLst>
      <p:ext uri="{BB962C8B-B14F-4D97-AF65-F5344CB8AC3E}">
        <p14:creationId xmlns:p14="http://schemas.microsoft.com/office/powerpoint/2010/main" val="24137597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Eaton-Lambert syndrome</a:t>
            </a:r>
            <a:endParaRPr lang="ar-SA" dirty="0"/>
          </a:p>
        </p:txBody>
      </p:sp>
      <p:sp>
        <p:nvSpPr>
          <p:cNvPr id="3" name="Content Placeholder 2"/>
          <p:cNvSpPr>
            <a:spLocks noGrp="1"/>
          </p:cNvSpPr>
          <p:nvPr>
            <p:ph sz="quarter" idx="1"/>
          </p:nvPr>
        </p:nvSpPr>
        <p:spPr>
          <a:xfrm>
            <a:off x="611560" y="1700808"/>
            <a:ext cx="3771528" cy="4280520"/>
          </a:xfrm>
        </p:spPr>
        <p:txBody>
          <a:bodyPr>
            <a:normAutofit fontScale="77500" lnSpcReduction="20000"/>
          </a:bodyPr>
          <a:lstStyle/>
          <a:p>
            <a:r>
              <a:rPr lang="en-US" dirty="0" smtClean="0"/>
              <a:t>is an autoimmune disease  </a:t>
            </a:r>
          </a:p>
          <a:p>
            <a:r>
              <a:rPr lang="en-US" dirty="0" smtClean="0"/>
              <a:t>The immune system attacks the connection between nerve and muscle (the neuromuscular junction) and interferes with the ability of nerve cells to send signals to muscle cells  lead to muscle weakness</a:t>
            </a:r>
            <a:endParaRPr lang="ar-SA" dirty="0"/>
          </a:p>
        </p:txBody>
      </p:sp>
      <p:pic>
        <p:nvPicPr>
          <p:cNvPr id="56322" name="Picture 2" descr="http://www.lems.com/assets/img/neuro_junction1.jpg"/>
          <p:cNvPicPr>
            <a:picLocks noChangeAspect="1" noChangeArrowheads="1"/>
          </p:cNvPicPr>
          <p:nvPr/>
        </p:nvPicPr>
        <p:blipFill>
          <a:blip r:embed="rId2" cstate="print"/>
          <a:srcRect l="3200" r="40800" b="2439"/>
          <a:stretch>
            <a:fillRect/>
          </a:stretch>
        </p:blipFill>
        <p:spPr bwMode="auto">
          <a:xfrm>
            <a:off x="4715932" y="1219200"/>
            <a:ext cx="4199467" cy="5399314"/>
          </a:xfrm>
          <a:prstGeom prst="rect">
            <a:avLst/>
          </a:prstGeom>
          <a:noFill/>
        </p:spPr>
      </p:pic>
    </p:spTree>
    <p:extLst>
      <p:ext uri="{BB962C8B-B14F-4D97-AF65-F5344CB8AC3E}">
        <p14:creationId xmlns:p14="http://schemas.microsoft.com/office/powerpoint/2010/main" val="29750246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94" y="198922"/>
            <a:ext cx="4346838" cy="639278"/>
          </a:xfrm>
        </p:spPr>
        <p:txBody>
          <a:bodyPr>
            <a:noAutofit/>
          </a:bodyPr>
          <a:lstStyle/>
          <a:p>
            <a:r>
              <a:rPr lang="en-US" sz="3600" dirty="0"/>
              <a:t>Small cell carcinomas </a:t>
            </a:r>
          </a:p>
        </p:txBody>
      </p:sp>
      <p:sp>
        <p:nvSpPr>
          <p:cNvPr id="3" name="Content Placeholder 2"/>
          <p:cNvSpPr>
            <a:spLocks noGrp="1"/>
          </p:cNvSpPr>
          <p:nvPr>
            <p:ph sz="quarter" idx="1"/>
          </p:nvPr>
        </p:nvSpPr>
        <p:spPr>
          <a:xfrm>
            <a:off x="395536" y="1628800"/>
            <a:ext cx="4419600" cy="1905000"/>
          </a:xfrm>
        </p:spPr>
        <p:txBody>
          <a:bodyPr>
            <a:normAutofit fontScale="77500" lnSpcReduction="20000"/>
          </a:bodyPr>
          <a:lstStyle/>
          <a:p>
            <a:r>
              <a:rPr lang="en-US" sz="2800" dirty="0"/>
              <a:t>Microscopically composed of small, dark, round to oval, lymphocyte-like cells with little cytoplasm.  </a:t>
            </a:r>
          </a:p>
          <a:p>
            <a:r>
              <a:rPr lang="en-US" sz="2800" dirty="0" smtClean="0"/>
              <a:t>Electron </a:t>
            </a:r>
            <a:r>
              <a:rPr lang="en-US" sz="2800" dirty="0"/>
              <a:t>microscopy: dense-core </a:t>
            </a:r>
            <a:r>
              <a:rPr lang="en-US" sz="2800" dirty="0" err="1"/>
              <a:t>neurosecretory</a:t>
            </a:r>
            <a:r>
              <a:rPr lang="en-US" sz="2800" dirty="0"/>
              <a:t> granules.</a:t>
            </a:r>
          </a:p>
          <a:p>
            <a:pPr>
              <a:buNone/>
            </a:pPr>
            <a:endParaRPr lang="en-US" sz="2800" dirty="0"/>
          </a:p>
          <a:p>
            <a:pPr marL="0" indent="0">
              <a:buNone/>
            </a:pPr>
            <a:endParaRPr lang="en-US" dirty="0"/>
          </a:p>
        </p:txBody>
      </p:sp>
      <p:pic>
        <p:nvPicPr>
          <p:cNvPr id="5" name="Picture 4"/>
          <p:cNvPicPr>
            <a:picLocks noChangeAspect="1"/>
          </p:cNvPicPr>
          <p:nvPr/>
        </p:nvPicPr>
        <p:blipFill>
          <a:blip r:embed="rId2" cstate="print"/>
          <a:stretch>
            <a:fillRect/>
          </a:stretch>
        </p:blipFill>
        <p:spPr>
          <a:xfrm>
            <a:off x="4860032" y="4005064"/>
            <a:ext cx="4038600" cy="2375648"/>
          </a:xfrm>
          <a:prstGeom prst="rect">
            <a:avLst/>
          </a:prstGeom>
        </p:spPr>
      </p:pic>
      <p:pic>
        <p:nvPicPr>
          <p:cNvPr id="6" name="Picture 5"/>
          <p:cNvPicPr>
            <a:picLocks noChangeAspect="1"/>
          </p:cNvPicPr>
          <p:nvPr/>
        </p:nvPicPr>
        <p:blipFill>
          <a:blip r:embed="rId3" cstate="print"/>
          <a:stretch>
            <a:fillRect/>
          </a:stretch>
        </p:blipFill>
        <p:spPr>
          <a:xfrm>
            <a:off x="395536" y="3501008"/>
            <a:ext cx="4283968" cy="3207310"/>
          </a:xfrm>
          <a:prstGeom prst="rect">
            <a:avLst/>
          </a:prstGeom>
        </p:spPr>
      </p:pic>
      <p:pic>
        <p:nvPicPr>
          <p:cNvPr id="15361" name="Picture 1"/>
          <p:cNvPicPr>
            <a:picLocks noChangeAspect="1" noChangeArrowheads="1"/>
          </p:cNvPicPr>
          <p:nvPr/>
        </p:nvPicPr>
        <p:blipFill>
          <a:blip r:embed="rId4" cstate="print"/>
          <a:srcRect/>
          <a:stretch>
            <a:fillRect/>
          </a:stretch>
        </p:blipFill>
        <p:spPr bwMode="auto">
          <a:xfrm>
            <a:off x="5652120" y="0"/>
            <a:ext cx="2688041" cy="4077444"/>
          </a:xfrm>
          <a:prstGeom prst="rect">
            <a:avLst/>
          </a:prstGeom>
          <a:noFill/>
          <a:ln w="9525">
            <a:noFill/>
            <a:miter lim="800000"/>
            <a:headEnd/>
            <a:tailEnd/>
          </a:ln>
        </p:spPr>
      </p:pic>
    </p:spTree>
    <p:extLst>
      <p:ext uri="{BB962C8B-B14F-4D97-AF65-F5344CB8AC3E}">
        <p14:creationId xmlns:p14="http://schemas.microsoft.com/office/powerpoint/2010/main" val="1991756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42900" y="188640"/>
            <a:ext cx="8458200" cy="1143000"/>
          </a:xfrm>
        </p:spPr>
        <p:txBody>
          <a:bodyPr/>
          <a:lstStyle/>
          <a:p>
            <a:pPr eaLnBrk="1" hangingPunct="1"/>
            <a:r>
              <a:rPr lang="en-US" sz="3200" b="1" dirty="0" smtClean="0"/>
              <a:t>Clinical features of bronchogenic carcinoma</a:t>
            </a:r>
          </a:p>
        </p:txBody>
      </p:sp>
      <p:sp>
        <p:nvSpPr>
          <p:cNvPr id="90115" name="Rectangle 3"/>
          <p:cNvSpPr>
            <a:spLocks noGrp="1" noChangeArrowheads="1"/>
          </p:cNvSpPr>
          <p:nvPr>
            <p:ph sz="quarter" idx="1"/>
          </p:nvPr>
        </p:nvSpPr>
        <p:spPr>
          <a:xfrm>
            <a:off x="342900" y="1600200"/>
            <a:ext cx="8801100" cy="4114800"/>
          </a:xfrm>
        </p:spPr>
        <p:txBody>
          <a:bodyPr>
            <a:normAutofit fontScale="85000" lnSpcReduction="10000"/>
          </a:bodyPr>
          <a:lstStyle/>
          <a:p>
            <a:r>
              <a:rPr lang="en-US" dirty="0" smtClean="0"/>
              <a:t>Can be silent or insidious lesions</a:t>
            </a:r>
          </a:p>
          <a:p>
            <a:pPr fontAlgn="base"/>
            <a:r>
              <a:rPr lang="en-US" dirty="0" smtClean="0"/>
              <a:t>Cough</a:t>
            </a:r>
            <a:endParaRPr lang="en-US" b="1" dirty="0"/>
          </a:p>
          <a:p>
            <a:pPr fontAlgn="base"/>
            <a:r>
              <a:rPr lang="en-US" dirty="0"/>
              <a:t>Most common symptom (75% of cases</a:t>
            </a:r>
            <a:r>
              <a:rPr lang="en-US" dirty="0" smtClean="0"/>
              <a:t>)</a:t>
            </a:r>
            <a:endParaRPr lang="en-US" b="1" dirty="0"/>
          </a:p>
          <a:p>
            <a:pPr fontAlgn="base"/>
            <a:r>
              <a:rPr lang="en-US" dirty="0"/>
              <a:t>Weight loss (40% of cases</a:t>
            </a:r>
            <a:r>
              <a:rPr lang="en-US" dirty="0" smtClean="0"/>
              <a:t>)</a:t>
            </a:r>
            <a:endParaRPr lang="en-US" b="1" dirty="0"/>
          </a:p>
          <a:p>
            <a:pPr fontAlgn="base"/>
            <a:r>
              <a:rPr lang="en-US" dirty="0"/>
              <a:t>Chest pain (30% of cases</a:t>
            </a:r>
            <a:r>
              <a:rPr lang="en-US" dirty="0" smtClean="0"/>
              <a:t>)</a:t>
            </a:r>
            <a:endParaRPr lang="en-US" b="1" dirty="0"/>
          </a:p>
          <a:p>
            <a:pPr fontAlgn="base"/>
            <a:r>
              <a:rPr lang="en-US" dirty="0"/>
              <a:t>Hemoptysis (25%–30% of cases</a:t>
            </a:r>
            <a:r>
              <a:rPr lang="en-US" dirty="0" smtClean="0"/>
              <a:t>)</a:t>
            </a:r>
            <a:endParaRPr lang="en-US" b="1" dirty="0"/>
          </a:p>
          <a:p>
            <a:pPr fontAlgn="base"/>
            <a:r>
              <a:rPr lang="en-US" dirty="0"/>
              <a:t>Dyspnea</a:t>
            </a:r>
          </a:p>
          <a:p>
            <a:pPr eaLnBrk="1" hangingPunct="1"/>
            <a:r>
              <a:rPr lang="en-US" dirty="0" smtClean="0"/>
              <a:t>Hoarseness, chest pain, pericardial or pleural effusion.</a:t>
            </a:r>
          </a:p>
          <a:p>
            <a:pPr eaLnBrk="1" hangingPunct="1"/>
            <a:r>
              <a:rPr lang="en-US" dirty="0" smtClean="0"/>
              <a:t>Symptoms due to invasion and metastatic spread.</a:t>
            </a:r>
          </a:p>
        </p:txBody>
      </p:sp>
    </p:spTree>
    <p:extLst>
      <p:ext uri="{BB962C8B-B14F-4D97-AF65-F5344CB8AC3E}">
        <p14:creationId xmlns:p14="http://schemas.microsoft.com/office/powerpoint/2010/main" val="3793999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dirty="0" smtClean="0">
                <a:solidFill>
                  <a:schemeClr val="accent2">
                    <a:lumMod val="75000"/>
                  </a:schemeClr>
                </a:solidFill>
              </a:rPr>
              <a:t>Lung Tumors</a:t>
            </a:r>
          </a:p>
        </p:txBody>
      </p:sp>
      <p:sp>
        <p:nvSpPr>
          <p:cNvPr id="64515" name="Rectangle 3"/>
          <p:cNvSpPr>
            <a:spLocks noGrp="1" noChangeArrowheads="1"/>
          </p:cNvSpPr>
          <p:nvPr>
            <p:ph sz="quarter" idx="1"/>
          </p:nvPr>
        </p:nvSpPr>
        <p:spPr>
          <a:xfrm>
            <a:off x="467544" y="1600200"/>
            <a:ext cx="8424936" cy="4495800"/>
          </a:xfrm>
        </p:spPr>
        <p:txBody>
          <a:bodyPr>
            <a:normAutofit lnSpcReduction="10000"/>
          </a:bodyPr>
          <a:lstStyle/>
          <a:p>
            <a:r>
              <a:rPr lang="en-US" dirty="0" smtClean="0"/>
              <a:t>Most lung tumors are malignant. </a:t>
            </a:r>
          </a:p>
          <a:p>
            <a:r>
              <a:rPr lang="en-US" dirty="0" smtClean="0"/>
              <a:t>Primary lung cancer is a common disease BUT  metastatic tumors are the most common lung carcinoma seen in clinical practice.</a:t>
            </a:r>
          </a:p>
          <a:p>
            <a:r>
              <a:rPr lang="en-US" dirty="0"/>
              <a:t>95% of primary lung tumors are carcinomas</a:t>
            </a:r>
            <a:endParaRPr lang="en-US" dirty="0" smtClean="0"/>
          </a:p>
          <a:p>
            <a:r>
              <a:rPr lang="en-US" dirty="0" smtClean="0"/>
              <a:t> 5% </a:t>
            </a:r>
            <a:r>
              <a:rPr lang="en-US" dirty="0"/>
              <a:t>carcinoids, mesenchymal malignancies </a:t>
            </a:r>
            <a:r>
              <a:rPr lang="en-US" dirty="0" smtClean="0"/>
              <a:t>(</a:t>
            </a:r>
            <a:r>
              <a:rPr lang="en-US" dirty="0" err="1" smtClean="0"/>
              <a:t>fibrosarcomas</a:t>
            </a:r>
            <a:r>
              <a:rPr lang="en-US" dirty="0"/>
              <a:t>, </a:t>
            </a:r>
            <a:r>
              <a:rPr lang="en-US" dirty="0" smtClean="0"/>
              <a:t>leiomyomas) </a:t>
            </a:r>
            <a:r>
              <a:rPr lang="en-US" smtClean="0"/>
              <a:t>and lymphomas</a:t>
            </a:r>
          </a:p>
          <a:p>
            <a:endParaRPr lang="en-US" dirty="0" smtClean="0"/>
          </a:p>
          <a:p>
            <a:pPr eaLnBrk="1" hangingPunct="1"/>
            <a:r>
              <a:rPr lang="en-US" sz="2800" dirty="0" smtClean="0"/>
              <a:t>The most common benign lesions are hamartoma</a:t>
            </a:r>
          </a:p>
        </p:txBody>
      </p:sp>
    </p:spTree>
    <p:extLst>
      <p:ext uri="{BB962C8B-B14F-4D97-AF65-F5344CB8AC3E}">
        <p14:creationId xmlns:p14="http://schemas.microsoft.com/office/powerpoint/2010/main" val="3900063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990600"/>
          </a:xfrm>
        </p:spPr>
        <p:txBody>
          <a:bodyPr>
            <a:normAutofit fontScale="90000"/>
          </a:bodyPr>
          <a:lstStyle/>
          <a:p>
            <a:pPr algn="l"/>
            <a:r>
              <a:rPr lang="en-US" sz="2400" b="1" dirty="0" smtClean="0"/>
              <a:t>   </a:t>
            </a:r>
            <a:br>
              <a:rPr lang="en-US" sz="2400" b="1" dirty="0" smtClean="0"/>
            </a:br>
            <a:r>
              <a:rPr lang="en-US" sz="2400" b="1" dirty="0" smtClean="0"/>
              <a:t>    Clinical features: may </a:t>
            </a:r>
            <a:r>
              <a:rPr lang="en-US" sz="2400" b="1" dirty="0"/>
              <a:t>also be manifest by the </a:t>
            </a:r>
            <a:r>
              <a:rPr lang="en-US" sz="2400" b="1" dirty="0" smtClean="0"/>
              <a:t>following</a:t>
            </a:r>
            <a:br>
              <a:rPr lang="en-US" sz="2400" b="1" dirty="0" smtClean="0"/>
            </a:br>
            <a:endParaRPr lang="en-US" sz="2400" b="1" dirty="0"/>
          </a:p>
        </p:txBody>
      </p:sp>
      <p:sp>
        <p:nvSpPr>
          <p:cNvPr id="3" name="Content Placeholder 2"/>
          <p:cNvSpPr>
            <a:spLocks noGrp="1"/>
          </p:cNvSpPr>
          <p:nvPr>
            <p:ph sz="quarter" idx="1"/>
          </p:nvPr>
        </p:nvSpPr>
        <p:spPr>
          <a:xfrm>
            <a:off x="457200" y="990600"/>
            <a:ext cx="8352928" cy="5301208"/>
          </a:xfrm>
        </p:spPr>
        <p:txBody>
          <a:bodyPr>
            <a:normAutofit fontScale="70000" lnSpcReduction="20000"/>
          </a:bodyPr>
          <a:lstStyle/>
          <a:p>
            <a:pPr marL="514350" indent="-514350">
              <a:buFont typeface="+mj-lt"/>
              <a:buAutoNum type="alphaLcParenR"/>
            </a:pPr>
            <a:r>
              <a:rPr lang="en-US" sz="3200" b="1" dirty="0" smtClean="0">
                <a:solidFill>
                  <a:schemeClr val="accent2">
                    <a:lumMod val="75000"/>
                  </a:schemeClr>
                </a:solidFill>
              </a:rPr>
              <a:t>Superior vena cava syndrome: </a:t>
            </a:r>
            <a:r>
              <a:rPr lang="en-US" sz="3200" dirty="0" smtClean="0"/>
              <a:t>invasion leads to obstruction of venous drainage which leads to dilation of  veins in the upper part of the chest and neck resulting in swelling and cyanosis  of the face, neck, and arms</a:t>
            </a:r>
          </a:p>
          <a:p>
            <a:pPr marL="514350" indent="-514350">
              <a:buFont typeface="+mj-lt"/>
              <a:buAutoNum type="alphaLcParenR"/>
            </a:pPr>
            <a:r>
              <a:rPr lang="en-US" sz="3100" b="1" dirty="0" err="1">
                <a:solidFill>
                  <a:schemeClr val="accent2">
                    <a:lumMod val="75000"/>
                  </a:schemeClr>
                </a:solidFill>
              </a:rPr>
              <a:t>Pancoast</a:t>
            </a:r>
            <a:r>
              <a:rPr lang="en-US" sz="3100" b="1" dirty="0">
                <a:solidFill>
                  <a:schemeClr val="accent2">
                    <a:lumMod val="75000"/>
                  </a:schemeClr>
                </a:solidFill>
              </a:rPr>
              <a:t> tumor (superior sulcus tumor): </a:t>
            </a:r>
            <a:r>
              <a:rPr lang="en-US" sz="3200" dirty="0">
                <a:cs typeface="Tahoma" pitchFamily="34" charset="0"/>
              </a:rPr>
              <a:t>Apical neoplasms may invade the brachial sympathetic plexus to cause severe pain, numbness and weakness in the distribution of the </a:t>
            </a:r>
            <a:r>
              <a:rPr lang="en-US" sz="3200" dirty="0" err="1">
                <a:cs typeface="Tahoma" pitchFamily="34" charset="0"/>
              </a:rPr>
              <a:t>ulnar</a:t>
            </a:r>
            <a:r>
              <a:rPr lang="en-US" sz="3200" dirty="0">
                <a:cs typeface="Tahoma" pitchFamily="34" charset="0"/>
              </a:rPr>
              <a:t> </a:t>
            </a:r>
            <a:r>
              <a:rPr lang="en-US" sz="3200" dirty="0" smtClean="0">
                <a:cs typeface="Tahoma" pitchFamily="34" charset="0"/>
              </a:rPr>
              <a:t>nerve. </a:t>
            </a:r>
          </a:p>
          <a:p>
            <a:pPr marL="514350" indent="-514350">
              <a:buFont typeface="+mj-lt"/>
              <a:buAutoNum type="alphaLcParenR"/>
            </a:pPr>
            <a:r>
              <a:rPr lang="en-US" sz="3200" dirty="0" smtClean="0">
                <a:cs typeface="Tahoma" pitchFamily="34" charset="0"/>
              </a:rPr>
              <a:t>Pancoast tumor is often accompanied by destruction of the first and second ribs and thoracic vertebrae.</a:t>
            </a:r>
            <a:r>
              <a:rPr lang="en-US" sz="3200" dirty="0" smtClean="0"/>
              <a:t> It often coexists  with </a:t>
            </a:r>
            <a:r>
              <a:rPr lang="en-US" sz="3200" b="1" dirty="0" smtClean="0"/>
              <a:t>Horner syndrome</a:t>
            </a:r>
          </a:p>
          <a:p>
            <a:pPr marL="514350" indent="-514350">
              <a:buFont typeface="+mj-lt"/>
              <a:buAutoNum type="alphaLcParenR"/>
            </a:pPr>
            <a:r>
              <a:rPr lang="en-US" sz="3200" b="1" dirty="0" smtClean="0"/>
              <a:t> </a:t>
            </a:r>
            <a:r>
              <a:rPr lang="en-US" sz="3100" b="1" dirty="0">
                <a:solidFill>
                  <a:schemeClr val="accent2">
                    <a:lumMod val="75000"/>
                  </a:schemeClr>
                </a:solidFill>
              </a:rPr>
              <a:t>Horner syndrome</a:t>
            </a:r>
            <a:r>
              <a:rPr lang="en-US" sz="3200" b="1" dirty="0" smtClean="0"/>
              <a:t>: </a:t>
            </a:r>
            <a:r>
              <a:rPr lang="en-US" sz="3200" dirty="0" smtClean="0"/>
              <a:t>invasion of the cervical thoracic sympathetic nerves and it leads to ipsilateral </a:t>
            </a:r>
            <a:r>
              <a:rPr lang="en-US" sz="3200" dirty="0" err="1" smtClean="0"/>
              <a:t>enophthalmos</a:t>
            </a:r>
            <a:r>
              <a:rPr lang="en-US" sz="3200" dirty="0" smtClean="0"/>
              <a:t>, </a:t>
            </a:r>
            <a:r>
              <a:rPr lang="en-US" sz="3200" dirty="0" err="1" smtClean="0"/>
              <a:t>miosis</a:t>
            </a:r>
            <a:r>
              <a:rPr lang="en-US" sz="3200" dirty="0" smtClean="0"/>
              <a:t> (small pupil), ptosis (dropping eyelid), </a:t>
            </a:r>
            <a:r>
              <a:rPr lang="en-US" sz="3200" dirty="0" smtClean="0"/>
              <a:t>and facial </a:t>
            </a:r>
            <a:r>
              <a:rPr lang="en-US" sz="3200" dirty="0" err="1" smtClean="0"/>
              <a:t>anhidrosis</a:t>
            </a:r>
            <a:r>
              <a:rPr lang="en-US" sz="3200" dirty="0" smtClean="0">
                <a:cs typeface="Tahoma" pitchFamily="34" charset="0"/>
              </a:rPr>
              <a:t>.</a:t>
            </a:r>
          </a:p>
          <a:p>
            <a:pPr marL="514350" indent="-514350">
              <a:buFont typeface="+mj-lt"/>
              <a:buAutoNum type="alphaLcParenR"/>
            </a:pPr>
            <a:r>
              <a:rPr lang="en-US" sz="3200" dirty="0">
                <a:cs typeface="Tahoma" pitchFamily="34" charset="0"/>
              </a:rPr>
              <a:t>The combination of </a:t>
            </a:r>
            <a:r>
              <a:rPr lang="en-US" sz="3200" dirty="0" smtClean="0">
                <a:cs typeface="Tahoma" pitchFamily="34" charset="0"/>
              </a:rPr>
              <a:t>these clinical </a:t>
            </a:r>
            <a:r>
              <a:rPr lang="en-US" sz="3200" dirty="0">
                <a:cs typeface="Tahoma" pitchFamily="34" charset="0"/>
              </a:rPr>
              <a:t>findings is known as </a:t>
            </a:r>
            <a:r>
              <a:rPr lang="en-US" sz="3100" b="1" dirty="0">
                <a:solidFill>
                  <a:schemeClr val="accent2">
                    <a:lumMod val="75000"/>
                  </a:schemeClr>
                </a:solidFill>
              </a:rPr>
              <a:t>Pancoast syndrome.  </a:t>
            </a:r>
          </a:p>
          <a:p>
            <a:pPr marL="514350" indent="-514350">
              <a:buAutoNum type="alphaLcPeriod"/>
            </a:pPr>
            <a:endParaRPr lang="en-US" dirty="0" smtClean="0"/>
          </a:p>
        </p:txBody>
      </p:sp>
    </p:spTree>
    <p:extLst>
      <p:ext uri="{BB962C8B-B14F-4D97-AF65-F5344CB8AC3E}">
        <p14:creationId xmlns:p14="http://schemas.microsoft.com/office/powerpoint/2010/main" val="19289574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304800"/>
            <a:ext cx="8458200" cy="1143000"/>
          </a:xfrm>
        </p:spPr>
        <p:txBody>
          <a:bodyPr/>
          <a:lstStyle/>
          <a:p>
            <a:pPr eaLnBrk="1" hangingPunct="1"/>
            <a:r>
              <a:rPr lang="en-US" sz="3200" b="1" dirty="0" smtClean="0"/>
              <a:t>Complications of bronchogenic carcinoma</a:t>
            </a:r>
          </a:p>
        </p:txBody>
      </p:sp>
      <p:sp>
        <p:nvSpPr>
          <p:cNvPr id="90115" name="Rectangle 3"/>
          <p:cNvSpPr>
            <a:spLocks noGrp="1" noChangeArrowheads="1"/>
          </p:cNvSpPr>
          <p:nvPr>
            <p:ph sz="quarter" idx="1"/>
          </p:nvPr>
        </p:nvSpPr>
        <p:spPr>
          <a:xfrm>
            <a:off x="685800" y="1600200"/>
            <a:ext cx="7772400" cy="4114800"/>
          </a:xfrm>
        </p:spPr>
        <p:txBody>
          <a:bodyPr>
            <a:normAutofit/>
          </a:bodyPr>
          <a:lstStyle/>
          <a:p>
            <a:r>
              <a:rPr lang="en-US" dirty="0" err="1" smtClean="0"/>
              <a:t>Bronchiectasis</a:t>
            </a:r>
            <a:endParaRPr lang="en-US" dirty="0" smtClean="0"/>
          </a:p>
          <a:p>
            <a:r>
              <a:rPr lang="en-US" dirty="0" smtClean="0"/>
              <a:t>Obstructive pneumonia</a:t>
            </a:r>
          </a:p>
          <a:p>
            <a:r>
              <a:rPr lang="en-US" dirty="0" smtClean="0"/>
              <a:t>Pleural effusion, bloody</a:t>
            </a:r>
          </a:p>
          <a:p>
            <a:r>
              <a:rPr lang="en-US" sz="2800" b="1" dirty="0" smtClean="0"/>
              <a:t>Hoarseness from recurrent laryngeal nerve paralysis</a:t>
            </a:r>
          </a:p>
          <a:p>
            <a:r>
              <a:rPr lang="en-US" sz="2800" b="1" dirty="0" err="1" smtClean="0"/>
              <a:t>Paraneoplastic</a:t>
            </a:r>
            <a:r>
              <a:rPr lang="en-US" sz="2800" b="1" dirty="0" smtClean="0"/>
              <a:t> syndrome</a:t>
            </a:r>
          </a:p>
          <a:p>
            <a:endParaRPr lang="en-US" sz="2800" b="1" dirty="0" smtClean="0"/>
          </a:p>
          <a:p>
            <a:endParaRPr lang="en-US" dirty="0" smtClean="0"/>
          </a:p>
        </p:txBody>
      </p:sp>
    </p:spTree>
    <p:extLst>
      <p:ext uri="{BB962C8B-B14F-4D97-AF65-F5344CB8AC3E}">
        <p14:creationId xmlns:p14="http://schemas.microsoft.com/office/powerpoint/2010/main" val="24403805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9144000" cy="990600"/>
          </a:xfrm>
        </p:spPr>
        <p:txBody>
          <a:bodyPr>
            <a:normAutofit/>
          </a:bodyPr>
          <a:lstStyle/>
          <a:p>
            <a:r>
              <a:rPr lang="en-US" sz="3200" b="1" dirty="0" err="1"/>
              <a:t>Paraneoplastic</a:t>
            </a:r>
            <a:r>
              <a:rPr lang="en-US" sz="3200" b="1" dirty="0"/>
              <a:t> syndrome</a:t>
            </a:r>
          </a:p>
        </p:txBody>
      </p:sp>
      <p:sp>
        <p:nvSpPr>
          <p:cNvPr id="4" name="TextBox 3"/>
          <p:cNvSpPr txBox="1"/>
          <p:nvPr/>
        </p:nvSpPr>
        <p:spPr>
          <a:xfrm>
            <a:off x="449796" y="5328031"/>
            <a:ext cx="7776864" cy="126188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lvl="2"/>
            <a:r>
              <a:rPr lang="en-US" sz="2800" b="1" dirty="0" smtClean="0">
                <a:solidFill>
                  <a:schemeClr val="accent2"/>
                </a:solidFill>
              </a:rPr>
              <a:t>Small cell carcinomas</a:t>
            </a:r>
          </a:p>
          <a:p>
            <a:pPr marL="0" lvl="2"/>
            <a:r>
              <a:rPr lang="en-US" sz="2400" dirty="0" smtClean="0"/>
              <a:t> </a:t>
            </a:r>
            <a:r>
              <a:rPr lang="en-US" sz="2400" dirty="0" smtClean="0">
                <a:solidFill>
                  <a:srgbClr val="FF0000"/>
                </a:solidFill>
                <a:latin typeface="Albertus" pitchFamily="34" charset="0"/>
              </a:rPr>
              <a:t>ACTH </a:t>
            </a:r>
            <a:r>
              <a:rPr lang="en-US" sz="2400" dirty="0" smtClean="0">
                <a:latin typeface="Albertus" pitchFamily="34" charset="0"/>
              </a:rPr>
              <a:t>(leading to Cushing's syndrome)</a:t>
            </a:r>
          </a:p>
          <a:p>
            <a:pPr marL="0" lvl="2"/>
            <a:r>
              <a:rPr lang="en-US" sz="2400" dirty="0" smtClean="0">
                <a:latin typeface="Albertus" pitchFamily="34" charset="0"/>
              </a:rPr>
              <a:t> </a:t>
            </a:r>
            <a:r>
              <a:rPr lang="en-US" sz="2400" dirty="0" smtClean="0">
                <a:solidFill>
                  <a:srgbClr val="FF0000"/>
                </a:solidFill>
                <a:latin typeface="Albertus" pitchFamily="34" charset="0"/>
              </a:rPr>
              <a:t>ADH </a:t>
            </a:r>
            <a:r>
              <a:rPr lang="en-US" sz="2400" dirty="0" smtClean="0">
                <a:latin typeface="Albertus" pitchFamily="34" charset="0"/>
              </a:rPr>
              <a:t>( water retention and </a:t>
            </a:r>
            <a:r>
              <a:rPr lang="en-US" sz="2400" dirty="0" err="1" smtClean="0">
                <a:latin typeface="Albertus" pitchFamily="34" charset="0"/>
              </a:rPr>
              <a:t>hyponatremia</a:t>
            </a:r>
            <a:r>
              <a:rPr lang="en-US" sz="2400" dirty="0" smtClean="0">
                <a:latin typeface="Albertus" pitchFamily="34" charset="0"/>
              </a:rPr>
              <a:t>)</a:t>
            </a:r>
            <a:endParaRPr lang="en-US" sz="2400" dirty="0">
              <a:latin typeface="Albertus" pitchFamily="34" charset="0"/>
            </a:endParaRPr>
          </a:p>
        </p:txBody>
      </p:sp>
      <p:sp>
        <p:nvSpPr>
          <p:cNvPr id="6" name="TextBox 5"/>
          <p:cNvSpPr txBox="1"/>
          <p:nvPr/>
        </p:nvSpPr>
        <p:spPr>
          <a:xfrm>
            <a:off x="449796" y="2864849"/>
            <a:ext cx="793862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r>
              <a:rPr lang="en-US" sz="2400" b="1" dirty="0" smtClean="0">
                <a:solidFill>
                  <a:schemeClr val="accent2"/>
                </a:solidFill>
                <a:latin typeface="Albertus" pitchFamily="34" charset="0"/>
              </a:rPr>
              <a:t>Squamous cell carcinomas </a:t>
            </a:r>
            <a:r>
              <a:rPr lang="en-US" sz="2400" dirty="0" smtClean="0">
                <a:latin typeface="Albertus" pitchFamily="34" charset="0"/>
              </a:rPr>
              <a:t>may secrete parathyroid hormone-like peptide lead to hypercalcemia</a:t>
            </a:r>
            <a:endParaRPr lang="en-US" sz="2400" dirty="0">
              <a:latin typeface="Albertus" pitchFamily="34" charset="0"/>
            </a:endParaRPr>
          </a:p>
        </p:txBody>
      </p:sp>
      <p:sp>
        <p:nvSpPr>
          <p:cNvPr id="7" name="TextBox 6"/>
          <p:cNvSpPr txBox="1"/>
          <p:nvPr/>
        </p:nvSpPr>
        <p:spPr>
          <a:xfrm>
            <a:off x="429236" y="1557973"/>
            <a:ext cx="8714764" cy="1477328"/>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t>are </a:t>
            </a:r>
            <a:r>
              <a:rPr lang="en-US" sz="2400" dirty="0" err="1" smtClean="0"/>
              <a:t>extrapulmonary</a:t>
            </a:r>
            <a:r>
              <a:rPr lang="en-US" sz="2400" dirty="0" smtClean="0"/>
              <a:t>, remote effects of the tumor</a:t>
            </a:r>
          </a:p>
          <a:p>
            <a:pPr marL="342900" indent="-342900">
              <a:buFont typeface="Wingdings" panose="05000000000000000000" pitchFamily="2" charset="2"/>
              <a:buChar char="§"/>
            </a:pPr>
            <a:r>
              <a:rPr lang="en-US" sz="2400" dirty="0" smtClean="0"/>
              <a:t>3% to 10% of lung cancers develop paraneoplastic syndromes </a:t>
            </a:r>
          </a:p>
          <a:p>
            <a:endParaRPr lang="en-US" dirty="0"/>
          </a:p>
        </p:txBody>
      </p:sp>
      <p:sp>
        <p:nvSpPr>
          <p:cNvPr id="8" name="TextBox 7"/>
          <p:cNvSpPr txBox="1"/>
          <p:nvPr/>
        </p:nvSpPr>
        <p:spPr>
          <a:xfrm>
            <a:off x="449796" y="3933056"/>
            <a:ext cx="7650596" cy="120032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solidFill>
                  <a:schemeClr val="accent2"/>
                </a:solidFill>
                <a:latin typeface="Albertus" pitchFamily="34" charset="0"/>
              </a:rPr>
              <a:t>Adenocarcinomas</a:t>
            </a:r>
            <a:r>
              <a:rPr lang="en-US" sz="2400" b="1" dirty="0" smtClean="0">
                <a:solidFill>
                  <a:prstClr val="black"/>
                </a:solidFill>
                <a:latin typeface="Albertus" pitchFamily="34" charset="0"/>
              </a:rPr>
              <a:t> </a:t>
            </a:r>
            <a:r>
              <a:rPr lang="en-US" sz="2400" dirty="0" smtClean="0">
                <a:solidFill>
                  <a:prstClr val="black"/>
                </a:solidFill>
                <a:latin typeface="Albertus" pitchFamily="34" charset="0"/>
              </a:rPr>
              <a:t>can lead to</a:t>
            </a:r>
            <a:r>
              <a:rPr lang="en-US" sz="2400" dirty="0" smtClean="0">
                <a:latin typeface="Albertus" pitchFamily="34" charset="0"/>
              </a:rPr>
              <a:t> hematologic manifestations </a:t>
            </a:r>
            <a:r>
              <a:rPr lang="en-US" sz="2400" dirty="0">
                <a:latin typeface="Albertus" pitchFamily="34" charset="0"/>
              </a:rPr>
              <a:t>a</a:t>
            </a:r>
            <a:r>
              <a:rPr lang="en-US" sz="2400" dirty="0" smtClean="0">
                <a:latin typeface="Albertus" pitchFamily="34" charset="0"/>
              </a:rPr>
              <a:t>nd </a:t>
            </a:r>
            <a:r>
              <a:rPr lang="en-US" sz="2400" dirty="0">
                <a:solidFill>
                  <a:prstClr val="black"/>
                </a:solidFill>
                <a:latin typeface="Albertus" pitchFamily="34" charset="0"/>
              </a:rPr>
              <a:t>Digital clubbing due to reactive periosteal </a:t>
            </a:r>
            <a:r>
              <a:rPr lang="en-US" sz="2400" dirty="0" smtClean="0">
                <a:solidFill>
                  <a:prstClr val="black"/>
                </a:solidFill>
                <a:latin typeface="Albertus" pitchFamily="34" charset="0"/>
              </a:rPr>
              <a:t>changes</a:t>
            </a:r>
            <a:endParaRPr lang="en-US" sz="2400" dirty="0">
              <a:solidFill>
                <a:prstClr val="black"/>
              </a:solidFill>
              <a:latin typeface="Albertus" pitchFamily="34" charset="0"/>
            </a:endParaRPr>
          </a:p>
        </p:txBody>
      </p:sp>
    </p:spTree>
    <p:extLst>
      <p:ext uri="{BB962C8B-B14F-4D97-AF65-F5344CB8AC3E}">
        <p14:creationId xmlns:p14="http://schemas.microsoft.com/office/powerpoint/2010/main" val="397630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a:xfrm>
            <a:off x="0" y="6477000"/>
            <a:ext cx="9144000" cy="381000"/>
          </a:xfrm>
        </p:spPr>
        <p:txBody>
          <a:bodyPr>
            <a:noAutofit/>
          </a:bodyPr>
          <a:lstStyle/>
          <a:p>
            <a:pPr algn="ctr" eaLnBrk="1" fontAlgn="auto" hangingPunct="1">
              <a:spcAft>
                <a:spcPts val="0"/>
              </a:spcAft>
              <a:defRPr/>
            </a:pPr>
            <a:r>
              <a:rPr lang="en-US" sz="2400" dirty="0" smtClean="0">
                <a:solidFill>
                  <a:schemeClr val="tx1">
                    <a:lumMod val="85000"/>
                    <a:lumOff val="15000"/>
                  </a:schemeClr>
                </a:solidFill>
                <a:effectLst>
                  <a:outerShdw blurRad="38100" dist="38100" dir="2700000" algn="tl">
                    <a:srgbClr val="000000">
                      <a:alpha val="43137"/>
                    </a:srgbClr>
                  </a:outerShdw>
                </a:effectLst>
              </a:rPr>
              <a:t>Clinical features and complication of </a:t>
            </a:r>
            <a:r>
              <a:rPr lang="en-US" sz="2400" dirty="0" err="1" smtClean="0">
                <a:solidFill>
                  <a:schemeClr val="tx1">
                    <a:lumMod val="85000"/>
                    <a:lumOff val="15000"/>
                  </a:schemeClr>
                </a:solidFill>
                <a:effectLst>
                  <a:outerShdw blurRad="38100" dist="38100" dir="2700000" algn="tl">
                    <a:srgbClr val="000000">
                      <a:alpha val="43137"/>
                    </a:srgbClr>
                  </a:outerShdw>
                </a:effectLst>
              </a:rPr>
              <a:t>bronchogenic</a:t>
            </a:r>
            <a:r>
              <a:rPr lang="en-US" sz="2400" dirty="0" smtClean="0">
                <a:solidFill>
                  <a:schemeClr val="tx1">
                    <a:lumMod val="85000"/>
                    <a:lumOff val="15000"/>
                  </a:schemeClr>
                </a:solidFill>
                <a:effectLst>
                  <a:outerShdw blurRad="38100" dist="38100" dir="2700000" algn="tl">
                    <a:srgbClr val="000000">
                      <a:alpha val="43137"/>
                    </a:srgbClr>
                  </a:outerShdw>
                </a:effectLst>
              </a:rPr>
              <a:t> carcinoma</a:t>
            </a:r>
          </a:p>
        </p:txBody>
      </p:sp>
      <p:pic>
        <p:nvPicPr>
          <p:cNvPr id="75779" name="Picture 6" descr="18"/>
          <p:cNvPicPr>
            <a:picLocks noGrp="1" noChangeAspect="1" noChangeArrowheads="1"/>
          </p:cNvPicPr>
          <p:nvPr>
            <p:ph idx="1"/>
          </p:nvPr>
        </p:nvPicPr>
        <p:blipFill>
          <a:blip r:embed="rId2" cstate="print">
            <a:lum contrast="1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1371600" y="533400"/>
            <a:ext cx="5991225" cy="5973763"/>
          </a:xfrm>
        </p:spPr>
      </p:pic>
      <p:sp>
        <p:nvSpPr>
          <p:cNvPr id="4" name="Rectangle 3"/>
          <p:cNvSpPr/>
          <p:nvPr/>
        </p:nvSpPr>
        <p:spPr>
          <a:xfrm>
            <a:off x="0" y="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MAY - IMAGES\Roxie Scans\lung lecture\4.23000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57150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ph type="title"/>
          </p:nvPr>
        </p:nvSpPr>
        <p:spPr>
          <a:xfrm>
            <a:off x="5927725" y="76200"/>
            <a:ext cx="3200400" cy="2819400"/>
          </a:xfrm>
        </p:spPr>
        <p:txBody>
          <a:bodyPr>
            <a:noAutofit/>
          </a:bodyPr>
          <a:lstStyle/>
          <a:p>
            <a:pPr algn="ctr" eaLnBrk="1" fontAlgn="auto" hangingPunct="1">
              <a:spcAft>
                <a:spcPts val="0"/>
              </a:spcAft>
              <a:defRPr/>
            </a:pPr>
            <a:r>
              <a:rPr lang="en-US" sz="3200" dirty="0" smtClean="0">
                <a:solidFill>
                  <a:schemeClr val="tx1">
                    <a:lumMod val="85000"/>
                    <a:lumOff val="15000"/>
                  </a:schemeClr>
                </a:solidFill>
                <a:effectLst>
                  <a:outerShdw blurRad="38100" dist="38100" dir="2700000" algn="tl">
                    <a:srgbClr val="000000">
                      <a:alpha val="43137"/>
                    </a:srgbClr>
                  </a:outerShdw>
                </a:effectLst>
              </a:rPr>
              <a:t>This patient has smoking-induced chronic obstructive airway disease.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F:\MAY - IMAGES\Roxie Scans\lung lecture\4.1610002.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38" y="26988"/>
            <a:ext cx="9034462"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5"/>
          <p:cNvSpPr>
            <a:spLocks noChangeArrowheads="1"/>
          </p:cNvSpPr>
          <p:nvPr/>
        </p:nvSpPr>
        <p:spPr bwMode="auto">
          <a:xfrm>
            <a:off x="33338" y="5651500"/>
            <a:ext cx="90344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000"/>
              <a:t>Horner’s syndrome resulting from a right Pancoast tumour. The patient had a right ptosis and a constricted right pupil, caused by tumour infiltration of the inferior cervical sympathetic ganglia.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MAY - IMAGES\Roxie Scans\lung lecture\4.2.tif"/>
          <p:cNvPicPr>
            <a:picLocks noChangeAspect="1" noChangeArrowheads="1"/>
          </p:cNvPicPr>
          <p:nvPr/>
        </p:nvPicPr>
        <p:blipFill>
          <a:blip r:embed="rId2" cstate="print">
            <a:extLst>
              <a:ext uri="{28A0092B-C50C-407E-A947-70E740481C1C}">
                <a14:useLocalDpi xmlns:a14="http://schemas.microsoft.com/office/drawing/2010/main" val="0"/>
              </a:ext>
            </a:extLst>
          </a:blip>
          <a:srcRect l="6052" t="2599" r="8044" b="1817"/>
          <a:stretch>
            <a:fillRect/>
          </a:stretch>
        </p:blipFill>
        <p:spPr bwMode="auto">
          <a:xfrm>
            <a:off x="76200" y="76200"/>
            <a:ext cx="8991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ph type="title"/>
          </p:nvPr>
        </p:nvSpPr>
        <p:spPr>
          <a:xfrm>
            <a:off x="76200" y="5562600"/>
            <a:ext cx="8991600" cy="1143000"/>
          </a:xfrm>
        </p:spPr>
        <p:txBody>
          <a:bodyPr>
            <a:noAutofit/>
          </a:bodyPr>
          <a:lstStyle/>
          <a:p>
            <a:pPr algn="ctr" eaLnBrk="1" fontAlgn="auto" hangingPunct="1">
              <a:spcAft>
                <a:spcPts val="0"/>
              </a:spcAft>
              <a:defRPr/>
            </a:pPr>
            <a:r>
              <a:rPr lang="en-US" sz="2000" dirty="0" smtClean="0">
                <a:solidFill>
                  <a:schemeClr val="tx1">
                    <a:lumMod val="85000"/>
                    <a:lumOff val="15000"/>
                  </a:schemeClr>
                </a:solidFill>
                <a:effectLst>
                  <a:outerShdw blurRad="38100" dist="38100" dir="2700000" algn="tl">
                    <a:srgbClr val="000000">
                      <a:alpha val="43137"/>
                    </a:srgbClr>
                  </a:outerShdw>
                </a:effectLst>
              </a:rPr>
              <a:t>Tar-stained fingers. This patient smoked 40 cigarettes a day, but staining is more dependent on the action of smoking cigarettes right to the stub than on the total number smoked.  This patient also has acute, recent onset clubbing (note the reddening and swelling of the </a:t>
            </a:r>
            <a:r>
              <a:rPr lang="en-US" sz="2000" dirty="0" err="1" smtClean="0">
                <a:solidFill>
                  <a:schemeClr val="tx1">
                    <a:lumMod val="85000"/>
                    <a:lumOff val="15000"/>
                  </a:schemeClr>
                </a:solidFill>
                <a:effectLst>
                  <a:outerShdw blurRad="38100" dist="38100" dir="2700000" algn="tl">
                    <a:srgbClr val="000000">
                      <a:alpha val="43137"/>
                    </a:srgbClr>
                  </a:outerShdw>
                </a:effectLst>
              </a:rPr>
              <a:t>nailfolds</a:t>
            </a:r>
            <a:r>
              <a:rPr lang="en-US" sz="2000" dirty="0" smtClean="0">
                <a:solidFill>
                  <a:schemeClr val="tx1">
                    <a:lumMod val="85000"/>
                    <a:lumOff val="15000"/>
                  </a:schemeClr>
                </a:solidFill>
                <a:effectLst>
                  <a:outerShdw blurRad="38100" dist="38100" dir="2700000" algn="tl">
                    <a:srgbClr val="000000">
                      <a:alpha val="43137"/>
                    </a:srgbClr>
                  </a:outerShdw>
                </a:effectLst>
              </a:rPr>
              <a:t>). He had bronchial carcinoma.</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MAY - IMAGES\Roxie Scans\lung lecture\4.1.tif"/>
          <p:cNvPicPr>
            <a:picLocks noChangeAspect="1" noChangeArrowheads="1"/>
          </p:cNvPicPr>
          <p:nvPr/>
        </p:nvPicPr>
        <p:blipFill>
          <a:blip r:embed="rId2" cstate="print">
            <a:extLst>
              <a:ext uri="{28A0092B-C50C-407E-A947-70E740481C1C}">
                <a14:useLocalDpi xmlns:a14="http://schemas.microsoft.com/office/drawing/2010/main" val="0"/>
              </a:ext>
            </a:extLst>
          </a:blip>
          <a:srcRect l="206" t="1631" r="1987" b="3529"/>
          <a:stretch>
            <a:fillRect/>
          </a:stretch>
        </p:blipFill>
        <p:spPr bwMode="auto">
          <a:xfrm>
            <a:off x="90488" y="120650"/>
            <a:ext cx="8901112"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ph type="title"/>
          </p:nvPr>
        </p:nvSpPr>
        <p:spPr>
          <a:xfrm>
            <a:off x="76200" y="5791200"/>
            <a:ext cx="8991600" cy="914400"/>
          </a:xfrm>
        </p:spPr>
        <p:txBody>
          <a:bodyPr>
            <a:noAutofit/>
          </a:bodyPr>
          <a:lstStyle/>
          <a:p>
            <a:pPr algn="ctr" eaLnBrk="1" fontAlgn="auto" hangingPunct="1">
              <a:spcAft>
                <a:spcPts val="0"/>
              </a:spcAft>
              <a:defRPr/>
            </a:pPr>
            <a:r>
              <a:rPr lang="en-US" sz="2000" dirty="0" smtClean="0">
                <a:solidFill>
                  <a:schemeClr val="tx1">
                    <a:lumMod val="85000"/>
                    <a:lumOff val="15000"/>
                  </a:schemeClr>
                </a:solidFill>
                <a:effectLst>
                  <a:outerShdw blurRad="38100" dist="38100" dir="2700000" algn="tl">
                    <a:srgbClr val="000000">
                      <a:alpha val="43137"/>
                    </a:srgbClr>
                  </a:outerShdw>
                </a:effectLst>
              </a:rPr>
              <a:t>Cachexia may occur in a number of severe disorders, including chronic lung diseases such as pulmonary fibrosis, tuberculosis and emphysema, malignant disease, including bronchial carcinoma.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F:\MAY - IMAGES\Roxie Scans\lung lecture\4.167000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4724400"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Rectangle 2"/>
          <p:cNvSpPr>
            <a:spLocks noChangeArrowheads="1"/>
          </p:cNvSpPr>
          <p:nvPr/>
        </p:nvSpPr>
        <p:spPr bwMode="auto">
          <a:xfrm>
            <a:off x="4876800" y="76200"/>
            <a:ext cx="4191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800"/>
              <a:t>Cushing’s syndrome resulting from ectopic adrenocoticotrophin hormone (ACTH) secretion by a small-cell bronchial carcinoma. The facial appearance is similar to that of Cushing’s disease of other causes, but the disease often runs a very rapid course.</a:t>
            </a:r>
          </a:p>
        </p:txBody>
      </p:sp>
    </p:spTree>
    <p:extLst>
      <p:ext uri="{BB962C8B-B14F-4D97-AF65-F5344CB8AC3E}">
        <p14:creationId xmlns:p14="http://schemas.microsoft.com/office/powerpoint/2010/main" val="17274495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304800"/>
            <a:ext cx="8534400" cy="914400"/>
          </a:xfrm>
        </p:spPr>
        <p:txBody>
          <a:bodyPr>
            <a:normAutofit fontScale="90000"/>
          </a:bodyPr>
          <a:lstStyle/>
          <a:p>
            <a:r>
              <a:rPr lang="en-US" sz="3200" dirty="0" smtClean="0"/>
              <a:t/>
            </a:r>
            <a:br>
              <a:rPr lang="en-US" sz="3200" dirty="0" smtClean="0"/>
            </a:br>
            <a:r>
              <a:rPr lang="en-US" sz="3200" dirty="0" smtClean="0"/>
              <a:t>Spread of </a:t>
            </a:r>
            <a:r>
              <a:rPr lang="en-US" sz="3200" dirty="0" err="1" smtClean="0"/>
              <a:t>bronchogenic</a:t>
            </a:r>
            <a:r>
              <a:rPr lang="en-US" sz="3200" dirty="0" smtClean="0"/>
              <a:t> carcinoma</a:t>
            </a:r>
            <a:br>
              <a:rPr lang="en-US" sz="3200" dirty="0" smtClean="0"/>
            </a:br>
            <a:endParaRPr lang="en-US" sz="3200" b="1" u="sng" dirty="0" smtClean="0"/>
          </a:p>
        </p:txBody>
      </p:sp>
      <p:sp>
        <p:nvSpPr>
          <p:cNvPr id="79875" name="Rectangle 3"/>
          <p:cNvSpPr>
            <a:spLocks noGrp="1" noChangeArrowheads="1"/>
          </p:cNvSpPr>
          <p:nvPr>
            <p:ph sz="quarter" idx="1"/>
          </p:nvPr>
        </p:nvSpPr>
        <p:spPr>
          <a:xfrm>
            <a:off x="381000" y="1491952"/>
            <a:ext cx="8458200" cy="5105400"/>
          </a:xfrm>
        </p:spPr>
        <p:txBody>
          <a:bodyPr>
            <a:normAutofit fontScale="92500"/>
          </a:bodyPr>
          <a:lstStyle/>
          <a:p>
            <a:pPr marL="609600" indent="-609600" eaLnBrk="1" hangingPunct="1">
              <a:buNone/>
            </a:pPr>
            <a:r>
              <a:rPr lang="en-US" sz="2400" dirty="0" smtClean="0"/>
              <a:t>1.   Lymphatic spread.</a:t>
            </a:r>
          </a:p>
          <a:p>
            <a:pPr marL="609600" indent="-609600" eaLnBrk="1" hangingPunct="1">
              <a:buFontTx/>
              <a:buNone/>
            </a:pPr>
            <a:r>
              <a:rPr lang="en-US" sz="2400" dirty="0" smtClean="0"/>
              <a:t>	*	 successive chains of nodes (scalene nodes).</a:t>
            </a:r>
          </a:p>
          <a:p>
            <a:pPr marL="609600" indent="-609600" eaLnBrk="1" hangingPunct="1">
              <a:buFontTx/>
              <a:buNone/>
            </a:pPr>
            <a:r>
              <a:rPr lang="en-US" sz="2400" dirty="0" smtClean="0"/>
              <a:t>	*   involvement of the </a:t>
            </a:r>
            <a:r>
              <a:rPr lang="en-US" sz="2400" dirty="0" err="1" smtClean="0"/>
              <a:t>supraclavicular</a:t>
            </a:r>
            <a:r>
              <a:rPr lang="en-US" sz="2400" dirty="0" smtClean="0"/>
              <a:t> node</a:t>
            </a:r>
          </a:p>
          <a:p>
            <a:pPr marL="609600" indent="-609600" eaLnBrk="1" hangingPunct="1">
              <a:buFontTx/>
              <a:buNone/>
            </a:pPr>
            <a:r>
              <a:rPr lang="en-US" sz="2400" dirty="0" smtClean="0"/>
              <a:t>		  (Virchow’s node).</a:t>
            </a:r>
          </a:p>
          <a:p>
            <a:pPr marL="609600" indent="-609600" eaLnBrk="1" hangingPunct="1">
              <a:buNone/>
            </a:pPr>
            <a:r>
              <a:rPr lang="en-US" sz="2400" dirty="0" smtClean="0"/>
              <a:t>2.    Extend into the pericardial or pleural spaces. Infiltrate the superior</a:t>
            </a:r>
          </a:p>
          <a:p>
            <a:pPr marL="609600" indent="-609600" eaLnBrk="1" hangingPunct="1">
              <a:buNone/>
            </a:pPr>
            <a:r>
              <a:rPr lang="en-US" sz="2400" dirty="0" smtClean="0"/>
              <a:t>        vena cava.</a:t>
            </a:r>
          </a:p>
          <a:p>
            <a:pPr marL="457200" indent="-457200">
              <a:buAutoNum type="arabicPeriod" startAt="3"/>
            </a:pPr>
            <a:r>
              <a:rPr lang="en-US" sz="2400" dirty="0" smtClean="0"/>
              <a:t>A tumor may extend directly into the esophagus, producing    obstruction, sometimes complicated by a fistula.</a:t>
            </a:r>
            <a:r>
              <a:rPr lang="en-US" sz="2400" b="1" dirty="0" smtClean="0"/>
              <a:t> </a:t>
            </a:r>
          </a:p>
          <a:p>
            <a:pPr marL="457200" indent="-457200">
              <a:buAutoNum type="arabicPeriod" startAt="3"/>
            </a:pPr>
            <a:r>
              <a:rPr lang="en-US" sz="2400" dirty="0" err="1" smtClean="0"/>
              <a:t>Phrenic</a:t>
            </a:r>
            <a:r>
              <a:rPr lang="en-US" sz="2400" dirty="0" smtClean="0"/>
              <a:t> nerve invasion usually causes diaphragmatic paralysis</a:t>
            </a:r>
          </a:p>
          <a:p>
            <a:pPr marL="609600" indent="-609600" eaLnBrk="1" hangingPunct="1">
              <a:buNone/>
            </a:pPr>
            <a:r>
              <a:rPr lang="en-US" sz="2400" dirty="0" smtClean="0"/>
              <a:t>5.    May invade the brachial or cervical sympathetic plexus (Horner’s Syndrome).</a:t>
            </a:r>
          </a:p>
          <a:p>
            <a:pPr marL="609600" indent="-609600" eaLnBrk="1" hangingPunct="1">
              <a:buNone/>
            </a:pPr>
            <a:r>
              <a:rPr lang="en-US" sz="2400" dirty="0" smtClean="0"/>
              <a:t>6.    Distant metastasis to liver (30-50%), adrenals (&gt;50%), brain (20%) and bone (20%).</a:t>
            </a:r>
          </a:p>
        </p:txBody>
      </p:sp>
    </p:spTree>
    <p:extLst>
      <p:ext uri="{BB962C8B-B14F-4D97-AF65-F5344CB8AC3E}">
        <p14:creationId xmlns:p14="http://schemas.microsoft.com/office/powerpoint/2010/main" val="3772707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7005" y="583920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800" dirty="0" err="1" smtClean="0"/>
              <a:t>Hamartoma</a:t>
            </a:r>
            <a:r>
              <a:rPr lang="en-US" altLang="en-US" sz="2800" dirty="0" smtClean="0"/>
              <a:t>, radiograph</a:t>
            </a:r>
            <a:endParaRPr lang="en-US" alt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555"/>
          <a:stretch/>
        </p:blipFill>
        <p:spPr>
          <a:xfrm>
            <a:off x="2242457" y="457200"/>
            <a:ext cx="4899178"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2549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lnSpcReduction="10000"/>
          </a:bodyPr>
          <a:lstStyle/>
          <a:p>
            <a:pPr>
              <a:buNone/>
            </a:pPr>
            <a:r>
              <a:rPr lang="en-US" dirty="0" smtClean="0">
                <a:solidFill>
                  <a:schemeClr val="accent2"/>
                </a:solidFill>
              </a:rPr>
              <a:t>Prognosis:</a:t>
            </a:r>
          </a:p>
          <a:p>
            <a:r>
              <a:rPr lang="en-US" dirty="0" smtClean="0"/>
              <a:t>Histological types and the stage of lung cancer determine the outcome</a:t>
            </a:r>
          </a:p>
          <a:p>
            <a:r>
              <a:rPr lang="en-US" dirty="0" smtClean="0"/>
              <a:t>Survival is better for early stage disease, except for small cell carcinoma (very early metastases)</a:t>
            </a:r>
            <a:endParaRPr lang="en-US" b="1" dirty="0"/>
          </a:p>
          <a:p>
            <a:pPr fontAlgn="base"/>
            <a:r>
              <a:rPr lang="en-US" dirty="0"/>
              <a:t>Non–small cell cancers fare better than small cell </a:t>
            </a:r>
            <a:r>
              <a:rPr lang="en-US" dirty="0" smtClean="0"/>
              <a:t>carcinoma</a:t>
            </a:r>
            <a:endParaRPr lang="en-US" b="1" dirty="0"/>
          </a:p>
          <a:p>
            <a:pPr fontAlgn="base"/>
            <a:r>
              <a:rPr lang="en-US" dirty="0"/>
              <a:t>Overall combined 5-year survival rate is ~15</a:t>
            </a:r>
            <a:r>
              <a:rPr lang="en-US" dirty="0" smtClean="0"/>
              <a:t>%</a:t>
            </a:r>
            <a:endParaRPr lang="en-US" dirty="0"/>
          </a:p>
          <a:p>
            <a:endParaRPr lang="en-US" dirty="0"/>
          </a:p>
        </p:txBody>
      </p:sp>
    </p:spTree>
    <p:extLst>
      <p:ext uri="{BB962C8B-B14F-4D97-AF65-F5344CB8AC3E}">
        <p14:creationId xmlns:p14="http://schemas.microsoft.com/office/powerpoint/2010/main" val="2420882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Carcinoid</a:t>
            </a:r>
            <a:r>
              <a:rPr lang="en-US" dirty="0" smtClean="0"/>
              <a:t> tumor</a:t>
            </a:r>
            <a:endParaRPr lang="en-US" dirty="0"/>
          </a:p>
        </p:txBody>
      </p:sp>
      <p:sp>
        <p:nvSpPr>
          <p:cNvPr id="3" name="Content Placeholder 2"/>
          <p:cNvSpPr>
            <a:spLocks noGrp="1"/>
          </p:cNvSpPr>
          <p:nvPr>
            <p:ph sz="quarter" idx="1"/>
          </p:nvPr>
        </p:nvSpPr>
        <p:spPr>
          <a:xfrm>
            <a:off x="467544" y="1524000"/>
            <a:ext cx="8229600" cy="5334000"/>
          </a:xfrm>
        </p:spPr>
        <p:txBody>
          <a:bodyPr>
            <a:normAutofit fontScale="77500" lnSpcReduction="20000"/>
          </a:bodyPr>
          <a:lstStyle/>
          <a:p>
            <a:r>
              <a:rPr lang="en-US" dirty="0" smtClean="0">
                <a:latin typeface="Arial" panose="020B0604020202020204" pitchFamily="34" charset="0"/>
                <a:cs typeface="Arial" panose="020B0604020202020204" pitchFamily="34" charset="0"/>
              </a:rPr>
              <a:t>Carcinoid tumors of the lung are </a:t>
            </a:r>
            <a:r>
              <a:rPr lang="en-US" dirty="0" err="1" smtClean="0">
                <a:latin typeface="Arial" panose="020B0604020202020204" pitchFamily="34" charset="0"/>
                <a:cs typeface="Arial" panose="020B0604020202020204" pitchFamily="34" charset="0"/>
              </a:rPr>
              <a:t>neuroendocrine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neoplasms</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These neoplasms account for 2% of all primary lung cancers,</a:t>
            </a:r>
          </a:p>
          <a:p>
            <a:r>
              <a:rPr lang="en-US" dirty="0" smtClean="0">
                <a:latin typeface="Arial" panose="020B0604020202020204" pitchFamily="34" charset="0"/>
                <a:cs typeface="Arial" panose="020B0604020202020204" pitchFamily="34" charset="0"/>
              </a:rPr>
              <a:t>It shows no sex predilection, and are not related to cigarette smoking or </a:t>
            </a:r>
            <a:r>
              <a:rPr lang="en-US" dirty="0">
                <a:latin typeface="Arial" panose="020B0604020202020204" pitchFamily="34" charset="0"/>
                <a:cs typeface="Arial" panose="020B0604020202020204" pitchFamily="34" charset="0"/>
              </a:rPr>
              <a:t>other environmental factor</a:t>
            </a:r>
            <a:r>
              <a:rPr lang="en-US" dirty="0" smtClean="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Usually seen in adults</a:t>
            </a:r>
          </a:p>
          <a:p>
            <a:r>
              <a:rPr lang="en-US" dirty="0" smtClean="0">
                <a:latin typeface="Arial" panose="020B0604020202020204" pitchFamily="34" charset="0"/>
                <a:cs typeface="Arial" panose="020B0604020202020204" pitchFamily="34" charset="0"/>
              </a:rPr>
              <a:t>Can be central or peripheral in location.</a:t>
            </a:r>
          </a:p>
          <a:p>
            <a:pPr marL="731520" lvl="3" indent="-274320">
              <a:spcBef>
                <a:spcPts val="600"/>
              </a:spcBef>
              <a:buClr>
                <a:schemeClr val="accent1"/>
              </a:buClr>
            </a:pPr>
            <a:r>
              <a:rPr lang="en-US" b="1" dirty="0" smtClean="0">
                <a:latin typeface="Arial" panose="020B0604020202020204" pitchFamily="34" charset="0"/>
                <a:cs typeface="Arial" panose="020B0604020202020204" pitchFamily="34" charset="0"/>
              </a:rPr>
              <a:t>Tumor cells </a:t>
            </a:r>
            <a:r>
              <a:rPr lang="en-US" dirty="0" smtClean="0">
                <a:latin typeface="Arial" panose="020B0604020202020204" pitchFamily="34" charset="0"/>
                <a:cs typeface="Arial" panose="020B0604020202020204" pitchFamily="34" charset="0"/>
              </a:rPr>
              <a:t>produce </a:t>
            </a:r>
            <a:r>
              <a:rPr lang="en-US" dirty="0">
                <a:latin typeface="Arial" panose="020B0604020202020204" pitchFamily="34" charset="0"/>
                <a:cs typeface="Arial" panose="020B0604020202020204" pitchFamily="34" charset="0"/>
              </a:rPr>
              <a:t>serotonin and </a:t>
            </a:r>
            <a:r>
              <a:rPr lang="en-US" dirty="0" err="1">
                <a:latin typeface="Arial" panose="020B0604020202020204" pitchFamily="34" charset="0"/>
                <a:cs typeface="Arial" panose="020B0604020202020204" pitchFamily="34" charset="0"/>
              </a:rPr>
              <a:t>bradykinin</a:t>
            </a:r>
            <a:r>
              <a:rPr lang="en-US" dirty="0">
                <a:latin typeface="Arial" panose="020B0604020202020204" pitchFamily="34" charset="0"/>
                <a:cs typeface="Arial" panose="020B0604020202020204" pitchFamily="34" charset="0"/>
              </a:rPr>
              <a:t> leading to </a:t>
            </a:r>
            <a:r>
              <a:rPr lang="en-US" dirty="0" err="1">
                <a:latin typeface="Arial" panose="020B0604020202020204" pitchFamily="34" charset="0"/>
                <a:cs typeface="Arial" panose="020B0604020202020204" pitchFamily="34" charset="0"/>
              </a:rPr>
              <a:t>carcinoid</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syndrome</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Can occur in patients with Multiple Endocrine Neoplasia (MEN-I) </a:t>
            </a:r>
          </a:p>
          <a:p>
            <a:r>
              <a:rPr lang="en-US" dirty="0" smtClean="0">
                <a:latin typeface="Arial" panose="020B0604020202020204" pitchFamily="34" charset="0"/>
                <a:cs typeface="Arial" panose="020B0604020202020204" pitchFamily="34" charset="0"/>
              </a:rPr>
              <a:t>Low grade </a:t>
            </a:r>
            <a:r>
              <a:rPr lang="en-US" dirty="0">
                <a:latin typeface="Arial" panose="020B0604020202020204" pitchFamily="34" charset="0"/>
                <a:cs typeface="Arial" panose="020B0604020202020204" pitchFamily="34" charset="0"/>
              </a:rPr>
              <a:t>malignancy, Often </a:t>
            </a:r>
            <a:r>
              <a:rPr lang="en-US" dirty="0" err="1">
                <a:latin typeface="Arial" panose="020B0604020202020204" pitchFamily="34" charset="0"/>
                <a:cs typeface="Arial" panose="020B0604020202020204" pitchFamily="34" charset="0"/>
              </a:rPr>
              <a:t>resectable</a:t>
            </a:r>
            <a:r>
              <a:rPr lang="en-US" dirty="0">
                <a:latin typeface="Arial" panose="020B0604020202020204" pitchFamily="34" charset="0"/>
                <a:cs typeface="Arial" panose="020B0604020202020204" pitchFamily="34" charset="0"/>
              </a:rPr>
              <a:t> and curable.</a:t>
            </a:r>
          </a:p>
          <a:p>
            <a:r>
              <a:rPr lang="en-US" dirty="0" smtClean="0">
                <a:latin typeface="Arial" panose="020B0604020202020204" pitchFamily="34" charset="0"/>
                <a:cs typeface="Arial" panose="020B0604020202020204" pitchFamily="34" charset="0"/>
              </a:rPr>
              <a:t>Spreads </a:t>
            </a:r>
            <a:r>
              <a:rPr lang="en-US" dirty="0">
                <a:latin typeface="Arial" panose="020B0604020202020204" pitchFamily="34" charset="0"/>
                <a:cs typeface="Arial" panose="020B0604020202020204" pitchFamily="34" charset="0"/>
              </a:rPr>
              <a:t>by direct extension into adjacent </a:t>
            </a:r>
            <a:r>
              <a:rPr lang="en-US" dirty="0" smtClean="0">
                <a:latin typeface="Arial" panose="020B0604020202020204" pitchFamily="34" charset="0"/>
                <a:cs typeface="Arial" panose="020B0604020202020204" pitchFamily="34" charset="0"/>
              </a:rPr>
              <a:t>tissue</a:t>
            </a:r>
            <a:endParaRPr lang="en-US" dirty="0" smtClean="0"/>
          </a:p>
          <a:p>
            <a:endParaRPr lang="en-US" dirty="0"/>
          </a:p>
        </p:txBody>
      </p:sp>
    </p:spTree>
    <p:extLst>
      <p:ext uri="{BB962C8B-B14F-4D97-AF65-F5344CB8AC3E}">
        <p14:creationId xmlns:p14="http://schemas.microsoft.com/office/powerpoint/2010/main" val="53941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linds(horizontal)">
                                      <p:cBhvr>
                                        <p:cTn id="25" dur="500"/>
                                        <p:tgtEl>
                                          <p:spTgt spid="3">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linds(horizontal)">
                                      <p:cBhvr>
                                        <p:cTn id="28" dur="500"/>
                                        <p:tgtEl>
                                          <p:spTgt spid="3">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linds(horizontal)">
                                      <p:cBhvr>
                                        <p:cTn id="31" dur="500"/>
                                        <p:tgtEl>
                                          <p:spTgt spid="3">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blinds(horizontal)">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5527427" cy="914400"/>
          </a:xfrm>
        </p:spPr>
        <p:txBody>
          <a:bodyPr>
            <a:normAutofit fontScale="90000"/>
          </a:bodyPr>
          <a:lstStyle/>
          <a:p>
            <a:pPr eaLnBrk="1" hangingPunct="1"/>
            <a:r>
              <a:rPr lang="en-US" sz="3200" b="1" u="sng" dirty="0" smtClean="0"/>
              <a:t>Morphology of typical carcinoid tumors</a:t>
            </a:r>
          </a:p>
        </p:txBody>
      </p:sp>
      <p:sp>
        <p:nvSpPr>
          <p:cNvPr id="94211" name="Rectangle 3"/>
          <p:cNvSpPr>
            <a:spLocks noGrp="1" noChangeArrowheads="1"/>
          </p:cNvSpPr>
          <p:nvPr>
            <p:ph sz="quarter" idx="1"/>
          </p:nvPr>
        </p:nvSpPr>
        <p:spPr>
          <a:xfrm>
            <a:off x="0" y="1066800"/>
            <a:ext cx="5867400" cy="4632960"/>
          </a:xfrm>
        </p:spPr>
        <p:txBody>
          <a:bodyPr/>
          <a:lstStyle/>
          <a:p>
            <a:pPr eaLnBrk="1" hangingPunct="1"/>
            <a:endParaRPr lang="en-US" sz="2000" dirty="0" smtClean="0"/>
          </a:p>
          <a:p>
            <a:r>
              <a:rPr lang="en-US" sz="2000" dirty="0" smtClean="0"/>
              <a:t>Composed </a:t>
            </a:r>
            <a:r>
              <a:rPr lang="en-US" sz="2000" smtClean="0"/>
              <a:t>of </a:t>
            </a:r>
            <a:r>
              <a:rPr lang="en-US" sz="2000" smtClean="0"/>
              <a:t>uniform </a:t>
            </a:r>
            <a:r>
              <a:rPr lang="en-US" sz="2000" dirty="0"/>
              <a:t>small cells with “salt and pepper” like nuclear chromatin and absent mitoses.</a:t>
            </a:r>
            <a:endParaRPr lang="en-US" sz="2000" dirty="0" smtClean="0"/>
          </a:p>
          <a:p>
            <a:r>
              <a:rPr lang="en-US" sz="2000" dirty="0" smtClean="0"/>
              <a:t>Electron microscopy:</a:t>
            </a:r>
            <a:r>
              <a:rPr lang="en-US" sz="2000" dirty="0"/>
              <a:t> dense-core </a:t>
            </a:r>
            <a:r>
              <a:rPr lang="en-US" sz="2000" dirty="0" err="1"/>
              <a:t>neurosecretory</a:t>
            </a:r>
            <a:r>
              <a:rPr lang="en-US" sz="2000" dirty="0"/>
              <a:t> granules</a:t>
            </a:r>
            <a:endParaRPr lang="en-US" sz="2000" dirty="0" smtClean="0"/>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rot="-5400000">
            <a:off x="799536" y="2432890"/>
            <a:ext cx="3895700" cy="5492507"/>
          </a:xfrm>
        </p:spPr>
      </p:pic>
      <p:pic>
        <p:nvPicPr>
          <p:cNvPr id="3" name="Picture 2"/>
          <p:cNvPicPr>
            <a:picLocks noChangeAspect="1"/>
          </p:cNvPicPr>
          <p:nvPr/>
        </p:nvPicPr>
        <p:blipFill>
          <a:blip r:embed="rId3" cstate="print"/>
          <a:stretch>
            <a:fillRect/>
          </a:stretch>
        </p:blipFill>
        <p:spPr>
          <a:xfrm>
            <a:off x="5493637" y="4282290"/>
            <a:ext cx="3648100" cy="28882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0293" y="-152400"/>
            <a:ext cx="3171444" cy="4434690"/>
          </a:xfrm>
          <a:prstGeom prst="rect">
            <a:avLst/>
          </a:prstGeom>
        </p:spPr>
      </p:pic>
    </p:spTree>
    <p:extLst>
      <p:ext uri="{BB962C8B-B14F-4D97-AF65-F5344CB8AC3E}">
        <p14:creationId xmlns:p14="http://schemas.microsoft.com/office/powerpoint/2010/main" val="3979778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err="1" smtClean="0"/>
              <a:t>Mesothelioma</a:t>
            </a:r>
            <a:endParaRPr lang="en-US" b="1" dirty="0" smtClean="0"/>
          </a:p>
        </p:txBody>
      </p:sp>
      <p:sp>
        <p:nvSpPr>
          <p:cNvPr id="41987" name="Rectangle 3"/>
          <p:cNvSpPr>
            <a:spLocks noGrp="1" noChangeArrowheads="1"/>
          </p:cNvSpPr>
          <p:nvPr>
            <p:ph sz="quarter" idx="1"/>
          </p:nvPr>
        </p:nvSpPr>
        <p:spPr>
          <a:xfrm>
            <a:off x="1066800" y="1417638"/>
            <a:ext cx="6723856" cy="5301208"/>
          </a:xfrm>
        </p:spPr>
        <p:txBody>
          <a:bodyPr>
            <a:normAutofit/>
          </a:bodyPr>
          <a:lstStyle/>
          <a:p>
            <a:pPr>
              <a:lnSpc>
                <a:spcPct val="90000"/>
              </a:lnSpc>
            </a:pPr>
            <a:r>
              <a:rPr lang="en-US" sz="2000" dirty="0" smtClean="0">
                <a:solidFill>
                  <a:schemeClr val="tx1"/>
                </a:solidFill>
              </a:rPr>
              <a:t>Malignant tumor of mesothelial cells lining the pleura</a:t>
            </a:r>
          </a:p>
          <a:p>
            <a:pPr>
              <a:lnSpc>
                <a:spcPct val="90000"/>
              </a:lnSpc>
            </a:pPr>
            <a:r>
              <a:rPr lang="en-US" sz="2000" dirty="0" smtClean="0">
                <a:solidFill>
                  <a:schemeClr val="tx1"/>
                </a:solidFill>
              </a:rPr>
              <a:t>Highly malignant neoplasm</a:t>
            </a:r>
          </a:p>
          <a:p>
            <a:pPr>
              <a:lnSpc>
                <a:spcPct val="90000"/>
              </a:lnSpc>
            </a:pPr>
            <a:r>
              <a:rPr lang="en-US" sz="2000" dirty="0" smtClean="0">
                <a:solidFill>
                  <a:schemeClr val="tx1"/>
                </a:solidFill>
              </a:rPr>
              <a:t>Most patients (70%) have a history of exposure to asbestos </a:t>
            </a:r>
          </a:p>
          <a:p>
            <a:pPr>
              <a:lnSpc>
                <a:spcPct val="90000"/>
              </a:lnSpc>
            </a:pPr>
            <a:r>
              <a:rPr lang="en-US" sz="2000" dirty="0" smtClean="0">
                <a:solidFill>
                  <a:schemeClr val="tx1"/>
                </a:solidFill>
              </a:rPr>
              <a:t>Smoking is not related to mesothelioma</a:t>
            </a:r>
          </a:p>
          <a:p>
            <a:r>
              <a:rPr lang="en-US" sz="2000" dirty="0" smtClean="0"/>
              <a:t>The </a:t>
            </a:r>
            <a:r>
              <a:rPr lang="en-US" sz="2000" dirty="0"/>
              <a:t>age of patients with mesothelioma is 60 years.  </a:t>
            </a:r>
          </a:p>
          <a:p>
            <a:r>
              <a:rPr lang="en-US" sz="2000" dirty="0"/>
              <a:t>Pleural mesotheliomas tend to spread locally </a:t>
            </a:r>
            <a:r>
              <a:rPr lang="en-US" sz="2000" dirty="0" smtClean="0"/>
              <a:t>within</a:t>
            </a:r>
          </a:p>
          <a:p>
            <a:pPr marL="0" indent="0">
              <a:buNone/>
            </a:pPr>
            <a:r>
              <a:rPr lang="en-US" sz="2000" dirty="0" smtClean="0"/>
              <a:t> </a:t>
            </a:r>
            <a:r>
              <a:rPr lang="en-US" sz="2000" dirty="0"/>
              <a:t>the chest cavity, invading and compressing major structures.</a:t>
            </a:r>
          </a:p>
          <a:p>
            <a:r>
              <a:rPr lang="en-US" sz="2000" dirty="0"/>
              <a:t>Metastases can occur to the lung parenchyma and mediastinal lymph nodes, </a:t>
            </a:r>
            <a:r>
              <a:rPr lang="en-US" sz="2000" dirty="0" smtClean="0"/>
              <a:t>liver</a:t>
            </a:r>
            <a:r>
              <a:rPr lang="en-US" sz="2000" dirty="0"/>
              <a:t>, bones, </a:t>
            </a:r>
            <a:r>
              <a:rPr lang="en-US" sz="2000" dirty="0" smtClean="0"/>
              <a:t>peritoneum etc.</a:t>
            </a:r>
            <a:endParaRPr lang="en-US" sz="2000" dirty="0"/>
          </a:p>
          <a:p>
            <a:r>
              <a:rPr lang="en-US" sz="2000" dirty="0"/>
              <a:t>Treatment is largely ineffective and prognosis is </a:t>
            </a:r>
            <a:r>
              <a:rPr lang="en-US" sz="2000" dirty="0" smtClean="0"/>
              <a:t>poor</a:t>
            </a:r>
          </a:p>
          <a:p>
            <a:r>
              <a:rPr lang="en-US" sz="2000" dirty="0" smtClean="0"/>
              <a:t>few </a:t>
            </a:r>
            <a:r>
              <a:rPr lang="en-US" sz="2000" dirty="0"/>
              <a:t>patients </a:t>
            </a:r>
            <a:r>
              <a:rPr lang="en-US" sz="2000" dirty="0" smtClean="0"/>
              <a:t>survive </a:t>
            </a:r>
            <a:r>
              <a:rPr lang="en-US" sz="2000" dirty="0"/>
              <a:t>longer than 18 months after diagnosis</a:t>
            </a:r>
          </a:p>
          <a:p>
            <a:pPr lvl="1" eaLnBrk="1" hangingPunct="1">
              <a:lnSpc>
                <a:spcPct val="90000"/>
              </a:lnSpc>
            </a:pPr>
            <a:endParaRPr lang="en-US" sz="2800" b="1" dirty="0" smtClean="0">
              <a:solidFill>
                <a:schemeClr val="tx1"/>
              </a:solidFill>
            </a:endParaRPr>
          </a:p>
        </p:txBody>
      </p:sp>
    </p:spTree>
    <p:extLst>
      <p:ext uri="{BB962C8B-B14F-4D97-AF65-F5344CB8AC3E}">
        <p14:creationId xmlns:p14="http://schemas.microsoft.com/office/powerpoint/2010/main" val="36247356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Carcinoma metastatic to the lung</a:t>
            </a:r>
            <a:endParaRPr lang="en-US" sz="3600" dirty="0"/>
          </a:p>
        </p:txBody>
      </p:sp>
      <p:sp>
        <p:nvSpPr>
          <p:cNvPr id="3" name="Content Placeholder 2"/>
          <p:cNvSpPr>
            <a:spLocks noGrp="1"/>
          </p:cNvSpPr>
          <p:nvPr>
            <p:ph sz="quarter" idx="1"/>
          </p:nvPr>
        </p:nvSpPr>
        <p:spPr>
          <a:xfrm>
            <a:off x="457200" y="1273935"/>
            <a:ext cx="4538464" cy="4572000"/>
          </a:xfrm>
        </p:spPr>
        <p:txBody>
          <a:bodyPr>
            <a:noAutofit/>
          </a:bodyPr>
          <a:lstStyle/>
          <a:p>
            <a:r>
              <a:rPr lang="en-US" sz="2400" dirty="0" smtClean="0"/>
              <a:t>Pulmonary metastases are more common than Primary Lung Tumors</a:t>
            </a:r>
          </a:p>
          <a:p>
            <a:r>
              <a:rPr lang="en-US" sz="2400" dirty="0" smtClean="0"/>
              <a:t>Metastatic tumors in the lung are typically multiple and circumscribed. When large nodules are seen in the lungs radiologically, they are called cannon ball metastases </a:t>
            </a:r>
          </a:p>
          <a:p>
            <a:r>
              <a:rPr lang="en-US" sz="2400" dirty="0" smtClean="0"/>
              <a:t>The common primary sites are the breast, stomach, pancreas, kidney and colon.</a:t>
            </a:r>
            <a:endParaRPr lang="en-US" sz="2400" dirty="0"/>
          </a:p>
        </p:txBody>
      </p:sp>
      <p:pic>
        <p:nvPicPr>
          <p:cNvPr id="5" name="Content Placeholder 4"/>
          <p:cNvPicPr>
            <a:picLocks noGrp="1" noChangeAspect="1"/>
          </p:cNvPicPr>
          <p:nvPr>
            <p:ph sz="quarter" idx="2"/>
          </p:nvPr>
        </p:nvPicPr>
        <p:blipFill>
          <a:blip r:embed="rId2" cstate="print"/>
          <a:stretch>
            <a:fillRect/>
          </a:stretch>
        </p:blipFill>
        <p:spPr>
          <a:xfrm>
            <a:off x="4979177" y="1295400"/>
            <a:ext cx="3511624" cy="4580678"/>
          </a:xfrm>
          <a:prstGeom prst="rect">
            <a:avLst/>
          </a:prstGeom>
        </p:spPr>
      </p:pic>
    </p:spTree>
    <p:extLst>
      <p:ext uri="{BB962C8B-B14F-4D97-AF65-F5344CB8AC3E}">
        <p14:creationId xmlns:p14="http://schemas.microsoft.com/office/powerpoint/2010/main" val="1116935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18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
        <p:nvSpPr>
          <p:cNvPr id="82947" name="Rectangle 2"/>
          <p:cNvSpPr>
            <a:spLocks noChangeArrowheads="1"/>
          </p:cNvSpPr>
          <p:nvPr/>
        </p:nvSpPr>
        <p:spPr bwMode="auto">
          <a:xfrm>
            <a:off x="0" y="6477000"/>
            <a:ext cx="9144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1600"/>
              <a:t>Lymphangitis carcinomatosa</a:t>
            </a:r>
            <a:endParaRPr lang="en-US" altLang="en-US"/>
          </a:p>
        </p:txBody>
      </p:sp>
      <p:pic>
        <p:nvPicPr>
          <p:cNvPr id="82948" name="Picture 3" descr="11_3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57200"/>
            <a:ext cx="5943600"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ChangeArrowheads="1"/>
          </p:cNvSpPr>
          <p:nvPr/>
        </p:nvSpPr>
        <p:spPr bwMode="auto">
          <a:xfrm>
            <a:off x="0" y="64881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a:t>Pleural effusion.</a:t>
            </a:r>
          </a:p>
        </p:txBody>
      </p:sp>
      <p:pic>
        <p:nvPicPr>
          <p:cNvPr id="84995" name="Picture 2" descr="11_39.jpg"/>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78000"/>
                    </a14:imgEffect>
                    <a14:imgEffect>
                      <a14:brightnessContrast contrast="-40000"/>
                    </a14:imgEffect>
                  </a14:imgLayer>
                </a14:imgProps>
              </a:ext>
              <a:ext uri="{28A0092B-C50C-407E-A947-70E740481C1C}">
                <a14:useLocalDpi xmlns:a14="http://schemas.microsoft.com/office/drawing/2010/main" val="0"/>
              </a:ext>
            </a:extLst>
          </a:blip>
          <a:srcRect b="12164"/>
          <a:stretch/>
        </p:blipFill>
        <p:spPr bwMode="auto">
          <a:xfrm>
            <a:off x="152400" y="990600"/>
            <a:ext cx="8839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8638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228600" y="2209800"/>
          <a:ext cx="8686800" cy="3693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28600" y="1752600"/>
            <a:ext cx="2544286"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en-US" dirty="0">
                <a:solidFill>
                  <a:sysClr val="windowText" lastClr="000000"/>
                </a:solidFill>
              </a:rPr>
              <a:t>Key Facts Lung cancer</a:t>
            </a:r>
          </a:p>
        </p:txBody>
      </p:sp>
      <p:pic>
        <p:nvPicPr>
          <p:cNvPr id="5" name="Picture 4" descr="facts.png"/>
          <p:cNvPicPr>
            <a:picLocks noChangeAspect="1"/>
          </p:cNvPicPr>
          <p:nvPr/>
        </p:nvPicPr>
        <p:blipFill>
          <a:blip r:embed="rId7" cstate="print"/>
          <a:stretch>
            <a:fillRect/>
          </a:stretch>
        </p:blipFill>
        <p:spPr>
          <a:xfrm rot="14135507" flipH="1">
            <a:off x="2388394" y="1210469"/>
            <a:ext cx="1101725" cy="830263"/>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0" y="1018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F:\MAY - IMAGES\Roxie Scans\lung lecture\4.580001.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76200"/>
            <a:ext cx="4953000"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2"/>
          <p:cNvSpPr>
            <a:spLocks noChangeArrowheads="1"/>
          </p:cNvSpPr>
          <p:nvPr/>
        </p:nvSpPr>
        <p:spPr bwMode="auto">
          <a:xfrm>
            <a:off x="5073650" y="103188"/>
            <a:ext cx="4038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3200"/>
              <a:t>Mesothelioma. This patient presented with an asbestos link pleural plaque.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62484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1600"/>
              <a:t>Malignant mesothelioma. Mesothelioma is seen as a thick sheet of white tumor that encases the whole of the lung.</a:t>
            </a:r>
          </a:p>
        </p:txBody>
      </p:sp>
      <p:pic>
        <p:nvPicPr>
          <p:cNvPr id="87043" name="Picture 2" descr="11_42.jpg"/>
          <p:cNvPicPr>
            <a:picLocks noChangeAspect="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304800" y="457200"/>
            <a:ext cx="860425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76200"/>
            <a:ext cx="9144000" cy="523220"/>
          </a:xfrm>
          <a:prstGeom prst="rect">
            <a:avLst/>
          </a:prstGeom>
          <a:noFill/>
        </p:spPr>
        <p:txBody>
          <a:bodyPr>
            <a:spAutoFit/>
          </a:bodyPr>
          <a:lstStyle/>
          <a:p>
            <a:pPr algn="ctr">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cs typeface="Arial" charset="0"/>
              </a:rPr>
              <a:t>Diseases of Lung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7005" y="583920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800" dirty="0" err="1" smtClean="0"/>
              <a:t>Hamartoma</a:t>
            </a:r>
            <a:r>
              <a:rPr lang="en-US" altLang="en-US" sz="2800" dirty="0" smtClean="0"/>
              <a:t>, gross</a:t>
            </a:r>
            <a:endParaRPr lang="en-US" altLang="en-US" sz="2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457200"/>
            <a:ext cx="7477886" cy="4953000"/>
          </a:xfrm>
          <a:prstGeom prst="rect">
            <a:avLst/>
          </a:prstGeom>
        </p:spPr>
      </p:pic>
    </p:spTree>
    <p:extLst>
      <p:ext uri="{BB962C8B-B14F-4D97-AF65-F5344CB8AC3E}">
        <p14:creationId xmlns:p14="http://schemas.microsoft.com/office/powerpoint/2010/main" val="2502686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5829"/>
            <a:ext cx="8991600" cy="6890739"/>
          </a:xfrm>
          <a:prstGeom prst="rect">
            <a:avLst/>
          </a:prstGeom>
        </p:spPr>
      </p:pic>
    </p:spTree>
    <p:extLst>
      <p:ext uri="{BB962C8B-B14F-4D97-AF65-F5344CB8AC3E}">
        <p14:creationId xmlns:p14="http://schemas.microsoft.com/office/powerpoint/2010/main" val="4221875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97005" y="5839205"/>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altLang="en-US" sz="2800" dirty="0" err="1" smtClean="0"/>
              <a:t>Hamartoma</a:t>
            </a:r>
            <a:r>
              <a:rPr lang="en-US" altLang="en-US" sz="2800" dirty="0" smtClean="0"/>
              <a:t>, microscopic</a:t>
            </a:r>
            <a:endParaRPr lang="en-US" alt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568"/>
          <a:stretch/>
        </p:blipFill>
        <p:spPr>
          <a:xfrm>
            <a:off x="1066800" y="457200"/>
            <a:ext cx="7177357"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188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Primary lung cancer </a:t>
            </a:r>
            <a:r>
              <a:rPr lang="en-US" dirty="0" smtClean="0"/>
              <a:t/>
            </a:r>
            <a:br>
              <a:rPr lang="en-US" dirty="0" smtClean="0"/>
            </a:br>
            <a:r>
              <a:rPr lang="en-US" b="1" dirty="0" smtClean="0"/>
              <a:t>Epidemiology</a:t>
            </a:r>
            <a:endParaRPr lang="en-US" dirty="0"/>
          </a:p>
        </p:txBody>
      </p:sp>
      <p:sp>
        <p:nvSpPr>
          <p:cNvPr id="3" name="Content Placeholder 2"/>
          <p:cNvSpPr>
            <a:spLocks noGrp="1"/>
          </p:cNvSpPr>
          <p:nvPr>
            <p:ph sz="quarter" idx="1"/>
          </p:nvPr>
        </p:nvSpPr>
        <p:spPr/>
        <p:txBody>
          <a:bodyPr>
            <a:normAutofit/>
          </a:bodyPr>
          <a:lstStyle/>
          <a:p>
            <a:pPr marL="0" indent="0" fontAlgn="base">
              <a:buNone/>
            </a:pPr>
            <a:r>
              <a:rPr lang="en-US" b="1" dirty="0" smtClean="0"/>
              <a:t>1. </a:t>
            </a:r>
            <a:r>
              <a:rPr lang="en-US" dirty="0" smtClean="0"/>
              <a:t>Primary </a:t>
            </a:r>
            <a:r>
              <a:rPr lang="en-US" dirty="0"/>
              <a:t>lung cancer is the most common fatal cancer in both men and women worldwide.</a:t>
            </a:r>
          </a:p>
          <a:p>
            <a:pPr marL="274320" lvl="1" indent="0" fontAlgn="base">
              <a:buNone/>
            </a:pPr>
            <a:r>
              <a:rPr lang="en-US" b="1" dirty="0" smtClean="0"/>
              <a:t>a. </a:t>
            </a:r>
            <a:r>
              <a:rPr lang="en-US" dirty="0" smtClean="0"/>
              <a:t>Accounts </a:t>
            </a:r>
            <a:r>
              <a:rPr lang="en-US" dirty="0"/>
              <a:t>for &gt;30% of cancer deaths in men</a:t>
            </a:r>
          </a:p>
          <a:p>
            <a:pPr marL="274320" lvl="1" indent="0" fontAlgn="base">
              <a:buNone/>
            </a:pPr>
            <a:r>
              <a:rPr lang="en-US" b="1" dirty="0" smtClean="0"/>
              <a:t>b. </a:t>
            </a:r>
            <a:r>
              <a:rPr lang="en-US" dirty="0" smtClean="0"/>
              <a:t>Accounts </a:t>
            </a:r>
            <a:r>
              <a:rPr lang="en-US" dirty="0"/>
              <a:t>for &gt;25% of cancer deaths in women</a:t>
            </a:r>
          </a:p>
          <a:p>
            <a:pPr marL="0" indent="0" fontAlgn="base">
              <a:buNone/>
            </a:pPr>
            <a:r>
              <a:rPr lang="en-US" b="1" dirty="0" smtClean="0"/>
              <a:t>2. </a:t>
            </a:r>
            <a:r>
              <a:rPr lang="en-US" dirty="0" smtClean="0"/>
              <a:t>Incidence </a:t>
            </a:r>
            <a:r>
              <a:rPr lang="en-US" dirty="0"/>
              <a:t>of lung cancer is declining in men but increasing in women.</a:t>
            </a:r>
          </a:p>
          <a:p>
            <a:pPr marL="0" indent="0" fontAlgn="base">
              <a:buNone/>
            </a:pPr>
            <a:r>
              <a:rPr lang="en-US" b="1" dirty="0" smtClean="0"/>
              <a:t>3. </a:t>
            </a:r>
            <a:r>
              <a:rPr lang="en-US" dirty="0" smtClean="0"/>
              <a:t>Peak </a:t>
            </a:r>
            <a:r>
              <a:rPr lang="en-US" dirty="0"/>
              <a:t>incidence is at 55 to 65 years of age.</a:t>
            </a:r>
          </a:p>
          <a:p>
            <a:pPr marL="0" indent="0">
              <a:buNone/>
            </a:pPr>
            <a:endParaRPr lang="en-US" dirty="0"/>
          </a:p>
        </p:txBody>
      </p:sp>
    </p:spTree>
    <p:extLst>
      <p:ext uri="{BB962C8B-B14F-4D97-AF65-F5344CB8AC3E}">
        <p14:creationId xmlns:p14="http://schemas.microsoft.com/office/powerpoint/2010/main" val="2026178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188640"/>
            <a:ext cx="8963472" cy="914400"/>
          </a:xfrm>
        </p:spPr>
        <p:txBody>
          <a:bodyPr>
            <a:normAutofit fontScale="90000"/>
          </a:bodyPr>
          <a:lstStyle/>
          <a:p>
            <a:pPr marL="571500" indent="-571500" algn="ctr"/>
            <a:r>
              <a:rPr lang="en-US" sz="2800" b="1" dirty="0" smtClean="0">
                <a:solidFill>
                  <a:schemeClr val="accent2">
                    <a:lumMod val="75000"/>
                  </a:schemeClr>
                </a:solidFill>
              </a:rPr>
              <a:t/>
            </a:r>
            <a:br>
              <a:rPr lang="en-US" sz="2800" b="1" dirty="0" smtClean="0">
                <a:solidFill>
                  <a:schemeClr val="accent2">
                    <a:lumMod val="75000"/>
                  </a:schemeClr>
                </a:solidFill>
              </a:rPr>
            </a:br>
            <a:r>
              <a:rPr lang="en-US" sz="2800" b="1" dirty="0" smtClean="0">
                <a:solidFill>
                  <a:schemeClr val="accent2">
                    <a:lumMod val="75000"/>
                  </a:schemeClr>
                </a:solidFill>
              </a:rPr>
              <a:t>Classification of Malignant epithelial tumors of lung: (</a:t>
            </a:r>
            <a:r>
              <a:rPr lang="en-US" sz="2400" b="1" dirty="0" err="1" smtClean="0">
                <a:solidFill>
                  <a:schemeClr val="accent2">
                    <a:lumMod val="75000"/>
                  </a:schemeClr>
                </a:solidFill>
              </a:rPr>
              <a:t>Bronchogenic</a:t>
            </a:r>
            <a:r>
              <a:rPr lang="en-US" sz="2400" b="1" dirty="0" smtClean="0">
                <a:solidFill>
                  <a:schemeClr val="accent2">
                    <a:lumMod val="75000"/>
                  </a:schemeClr>
                </a:solidFill>
              </a:rPr>
              <a:t> carcinoma )</a:t>
            </a:r>
            <a:endParaRPr lang="en-US" sz="2800" b="1" dirty="0" smtClean="0">
              <a:solidFill>
                <a:schemeClr val="accent2">
                  <a:lumMod val="75000"/>
                </a:schemeClr>
              </a:solidFill>
            </a:endParaRPr>
          </a:p>
        </p:txBody>
      </p:sp>
      <p:sp>
        <p:nvSpPr>
          <p:cNvPr id="70659" name="Rectangle 3"/>
          <p:cNvSpPr>
            <a:spLocks noGrp="1" noChangeArrowheads="1"/>
          </p:cNvSpPr>
          <p:nvPr>
            <p:ph sz="quarter" idx="1"/>
          </p:nvPr>
        </p:nvSpPr>
        <p:spPr>
          <a:xfrm>
            <a:off x="179512" y="1556792"/>
            <a:ext cx="9220200" cy="4419600"/>
          </a:xfrm>
        </p:spPr>
        <p:txBody>
          <a:bodyPr>
            <a:noAutofit/>
          </a:bodyPr>
          <a:lstStyle/>
          <a:p>
            <a:pPr marL="812800" indent="-812800" eaLnBrk="1" hangingPunct="1">
              <a:buFontTx/>
              <a:buNone/>
            </a:pPr>
            <a:r>
              <a:rPr lang="it-IT" sz="2000" b="1" dirty="0" smtClean="0"/>
              <a:t>I. Non-Small Cell Lung Carcinoma (NSCC) (70%-75%)</a:t>
            </a:r>
            <a:endParaRPr lang="it-IT" sz="2000" dirty="0" smtClean="0"/>
          </a:p>
          <a:p>
            <a:pPr marL="812800" indent="-812800" eaLnBrk="1" hangingPunct="1">
              <a:buFontTx/>
              <a:buNone/>
            </a:pPr>
            <a:r>
              <a:rPr lang="en-US" sz="2000" dirty="0" smtClean="0"/>
              <a:t>     1. </a:t>
            </a:r>
            <a:r>
              <a:rPr lang="en-US" sz="2000" dirty="0" err="1" smtClean="0"/>
              <a:t>Squamous</a:t>
            </a:r>
            <a:r>
              <a:rPr lang="en-US" sz="2000" dirty="0" smtClean="0"/>
              <a:t> cell carcinoma (25%-35%)</a:t>
            </a:r>
          </a:p>
          <a:p>
            <a:pPr marL="812800" indent="-812800" eaLnBrk="1" hangingPunct="1">
              <a:buFontTx/>
              <a:buNone/>
            </a:pPr>
            <a:r>
              <a:rPr lang="en-US" sz="2000" dirty="0" smtClean="0"/>
              <a:t>     2. </a:t>
            </a:r>
            <a:r>
              <a:rPr lang="en-US" sz="2000" dirty="0" err="1" smtClean="0"/>
              <a:t>Adenocarcinoma</a:t>
            </a:r>
            <a:r>
              <a:rPr lang="en-US" sz="2000" dirty="0" smtClean="0"/>
              <a:t>, including </a:t>
            </a:r>
            <a:r>
              <a:rPr lang="en-US" sz="2000" dirty="0" err="1" smtClean="0"/>
              <a:t>bronchioloalveolar</a:t>
            </a:r>
            <a:r>
              <a:rPr lang="en-US" sz="2000" dirty="0" smtClean="0"/>
              <a:t> carcinoma (30%-35%).</a:t>
            </a:r>
          </a:p>
          <a:p>
            <a:pPr marL="812800" indent="-812800" eaLnBrk="1" hangingPunct="1">
              <a:buFontTx/>
              <a:buNone/>
            </a:pPr>
            <a:r>
              <a:rPr lang="en-US" sz="2000" dirty="0" smtClean="0"/>
              <a:t>     3. Large cell carcinoma (10%-15%).</a:t>
            </a:r>
          </a:p>
          <a:p>
            <a:pPr marL="812800" indent="-812800" eaLnBrk="1" hangingPunct="1">
              <a:buFontTx/>
              <a:buNone/>
            </a:pPr>
            <a:r>
              <a:rPr lang="en-US" sz="2000" dirty="0" smtClean="0"/>
              <a:t> </a:t>
            </a:r>
            <a:r>
              <a:rPr lang="en-US" sz="2000" b="1" dirty="0" smtClean="0"/>
              <a:t>II.  Small cell lung carcinoma (SCC) (20%-25%).</a:t>
            </a:r>
          </a:p>
          <a:p>
            <a:pPr marL="812800" indent="-812800" eaLnBrk="1" hangingPunct="1">
              <a:buFontTx/>
              <a:buNone/>
            </a:pPr>
            <a:r>
              <a:rPr lang="en-US" sz="2000" dirty="0" smtClean="0"/>
              <a:t> </a:t>
            </a:r>
            <a:r>
              <a:rPr lang="en-US" sz="2000" b="1" dirty="0" smtClean="0"/>
              <a:t>III.  Combine patterns (5%-10%).</a:t>
            </a:r>
          </a:p>
          <a:p>
            <a:pPr marL="812800" indent="-812800" eaLnBrk="1" hangingPunct="1">
              <a:buFontTx/>
              <a:buNone/>
            </a:pPr>
            <a:r>
              <a:rPr lang="en-US" sz="2000" dirty="0" smtClean="0"/>
              <a:t>      - Most frequent patterns:</a:t>
            </a:r>
          </a:p>
          <a:p>
            <a:pPr marL="812800" indent="-812800" eaLnBrk="1" hangingPunct="1">
              <a:buFontTx/>
              <a:buNone/>
            </a:pPr>
            <a:r>
              <a:rPr lang="en-US" sz="2000" dirty="0" smtClean="0"/>
              <a:t>	-  Mixed squamous cell ca and adenocarcinoma.</a:t>
            </a:r>
          </a:p>
          <a:p>
            <a:pPr marL="812800" indent="-812800" eaLnBrk="1" hangingPunct="1">
              <a:buFontTx/>
              <a:buNone/>
            </a:pPr>
            <a:r>
              <a:rPr lang="en-US" sz="2000" dirty="0" smtClean="0"/>
              <a:t>	-  Mixed squamous cell ca and SCLC.</a:t>
            </a:r>
          </a:p>
          <a:p>
            <a:pPr marL="812800" indent="-812800" eaLnBrk="1" hangingPunct="1">
              <a:buFontTx/>
              <a:buNone/>
            </a:pPr>
            <a:r>
              <a:rPr lang="en-US" sz="2000" b="1" dirty="0" smtClean="0"/>
              <a:t>IV. </a:t>
            </a:r>
            <a:r>
              <a:rPr lang="en-US" sz="2000" b="1" dirty="0" err="1" smtClean="0"/>
              <a:t>Carcinoid</a:t>
            </a:r>
            <a:r>
              <a:rPr lang="en-US" sz="2000" b="1" dirty="0" smtClean="0"/>
              <a:t> tumors</a:t>
            </a:r>
          </a:p>
          <a:p>
            <a:pPr marL="812800" indent="-812800" eaLnBrk="1" hangingPunct="1">
              <a:buFontTx/>
              <a:buNone/>
            </a:pPr>
            <a:r>
              <a:rPr lang="en-US" sz="2000" b="1" dirty="0" smtClean="0"/>
              <a:t>V. Others</a:t>
            </a:r>
          </a:p>
        </p:txBody>
      </p:sp>
      <p:sp>
        <p:nvSpPr>
          <p:cNvPr id="5" name="TextBox 4"/>
          <p:cNvSpPr txBox="1"/>
          <p:nvPr/>
        </p:nvSpPr>
        <p:spPr>
          <a:xfrm>
            <a:off x="3203848" y="5157192"/>
            <a:ext cx="5184576" cy="9233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Both small cell carcinoma and </a:t>
            </a:r>
            <a:r>
              <a:rPr lang="en-US" dirty="0" err="1" smtClean="0"/>
              <a:t>carcinoids</a:t>
            </a:r>
            <a:r>
              <a:rPr lang="en-US" dirty="0" smtClean="0"/>
              <a:t> are </a:t>
            </a:r>
            <a:r>
              <a:rPr lang="en-US" dirty="0" err="1" smtClean="0"/>
              <a:t>neuroendocrine</a:t>
            </a:r>
            <a:r>
              <a:rPr lang="en-US" dirty="0" smtClean="0"/>
              <a:t> tumors as both arise from the </a:t>
            </a:r>
            <a:r>
              <a:rPr lang="en-US" dirty="0" err="1" smtClean="0"/>
              <a:t>neurendocrine</a:t>
            </a:r>
            <a:r>
              <a:rPr lang="en-US" dirty="0" smtClean="0"/>
              <a:t> cells normally present in the lung</a:t>
            </a:r>
            <a:endParaRPr lang="en-US" dirty="0"/>
          </a:p>
        </p:txBody>
      </p:sp>
    </p:spTree>
    <p:extLst>
      <p:ext uri="{BB962C8B-B14F-4D97-AF65-F5344CB8AC3E}">
        <p14:creationId xmlns:p14="http://schemas.microsoft.com/office/powerpoint/2010/main" val="106521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7065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solidFill>
                  <a:schemeClr val="accent2">
                    <a:lumMod val="75000"/>
                  </a:schemeClr>
                </a:solidFill>
              </a:rPr>
              <a:t> </a:t>
            </a:r>
            <a:r>
              <a:rPr lang="en-US" b="1" dirty="0" err="1" smtClean="0">
                <a:solidFill>
                  <a:schemeClr val="accent2">
                    <a:lumMod val="75000"/>
                  </a:schemeClr>
                </a:solidFill>
              </a:rPr>
              <a:t>Bronchogenic</a:t>
            </a:r>
            <a:r>
              <a:rPr lang="en-US" b="1" dirty="0" smtClean="0">
                <a:solidFill>
                  <a:schemeClr val="accent2">
                    <a:lumMod val="75000"/>
                  </a:schemeClr>
                </a:solidFill>
              </a:rPr>
              <a:t> carcinoma </a:t>
            </a:r>
            <a:r>
              <a:rPr lang="en-US" b="1" dirty="0" smtClean="0"/>
              <a:t/>
            </a:r>
            <a:br>
              <a:rPr lang="en-US" b="1" dirty="0" smtClean="0"/>
            </a:br>
            <a:r>
              <a:rPr lang="en-US" b="1" dirty="0" smtClean="0"/>
              <a:t/>
            </a:r>
            <a:br>
              <a:rPr lang="en-US" b="1" dirty="0" smtClean="0"/>
            </a:br>
            <a:endParaRPr lang="en-US" dirty="0">
              <a:solidFill>
                <a:schemeClr val="accent2">
                  <a:lumMod val="75000"/>
                </a:schemeClr>
              </a:solidFill>
            </a:endParaRPr>
          </a:p>
        </p:txBody>
      </p:sp>
      <p:sp>
        <p:nvSpPr>
          <p:cNvPr id="3" name="Content Placeholder 2"/>
          <p:cNvSpPr>
            <a:spLocks noGrp="1"/>
          </p:cNvSpPr>
          <p:nvPr>
            <p:ph sz="quarter" idx="1"/>
          </p:nvPr>
        </p:nvSpPr>
        <p:spPr>
          <a:xfrm>
            <a:off x="323528" y="1556792"/>
            <a:ext cx="8280920" cy="5181600"/>
          </a:xfrm>
        </p:spPr>
        <p:txBody>
          <a:bodyPr>
            <a:normAutofit/>
          </a:bodyPr>
          <a:lstStyle/>
          <a:p>
            <a:r>
              <a:rPr lang="en-US" sz="2000" dirty="0" smtClean="0">
                <a:cs typeface="Arial" panose="020B0604020202020204" pitchFamily="34" charset="0"/>
              </a:rPr>
              <a:t>is a common cause of cancer death in both men and women. </a:t>
            </a:r>
          </a:p>
          <a:p>
            <a:r>
              <a:rPr lang="en-US" sz="2000" dirty="0" smtClean="0">
                <a:cs typeface="Arial" panose="020B0604020202020204" pitchFamily="34" charset="0"/>
              </a:rPr>
              <a:t>For </a:t>
            </a:r>
            <a:r>
              <a:rPr lang="en-US" sz="2000" dirty="0">
                <a:cs typeface="Arial" panose="020B0604020202020204" pitchFamily="34" charset="0"/>
              </a:rPr>
              <a:t>therapeutic purposes, bronchogenic carcinoma are classified into:</a:t>
            </a:r>
          </a:p>
          <a:p>
            <a:pPr marL="990600" lvl="1" indent="-533400">
              <a:buFontTx/>
              <a:buAutoNum type="arabicPeriod"/>
            </a:pPr>
            <a:r>
              <a:rPr lang="en-US" sz="2400" b="1" dirty="0">
                <a:solidFill>
                  <a:schemeClr val="tx1"/>
                </a:solidFill>
                <a:latin typeface="Arial" panose="020B0604020202020204" pitchFamily="34" charset="0"/>
                <a:cs typeface="Arial" panose="020B0604020202020204" pitchFamily="34" charset="0"/>
              </a:rPr>
              <a:t>Non- Small cell lung carcinoma (</a:t>
            </a:r>
            <a:r>
              <a:rPr lang="en-US" sz="2400" b="1" dirty="0" smtClean="0">
                <a:solidFill>
                  <a:schemeClr val="tx1"/>
                </a:solidFill>
                <a:latin typeface="Arial" panose="020B0604020202020204" pitchFamily="34" charset="0"/>
                <a:cs typeface="Arial" panose="020B0604020202020204" pitchFamily="34" charset="0"/>
              </a:rPr>
              <a:t>NSCC</a:t>
            </a:r>
            <a:r>
              <a:rPr lang="en-US" sz="2400" b="1"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which includes squamous cell, adenocarcinomas, and large-cell carcinomas</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p>
            <a:pPr marL="990600" lvl="1" indent="-533400">
              <a:buFontTx/>
              <a:buAutoNum type="arabicPeriod"/>
            </a:pPr>
            <a:r>
              <a:rPr lang="en-US" sz="2400" b="1" dirty="0">
                <a:solidFill>
                  <a:schemeClr val="tx1"/>
                </a:solidFill>
                <a:latin typeface="Arial" panose="020B0604020202020204" pitchFamily="34" charset="0"/>
                <a:cs typeface="Arial" panose="020B0604020202020204" pitchFamily="34" charset="0"/>
              </a:rPr>
              <a:t>Small cell lung carcinoma (</a:t>
            </a:r>
            <a:r>
              <a:rPr lang="en-US" sz="2400" b="1" dirty="0" smtClean="0">
                <a:solidFill>
                  <a:schemeClr val="tx1"/>
                </a:solidFill>
                <a:latin typeface="Arial" panose="020B0604020202020204" pitchFamily="34" charset="0"/>
                <a:cs typeface="Arial" panose="020B0604020202020204" pitchFamily="34" charset="0"/>
              </a:rPr>
              <a:t>SCC</a:t>
            </a:r>
            <a:r>
              <a:rPr lang="en-US" sz="2400" b="1" dirty="0">
                <a:solidFill>
                  <a:schemeClr val="tx1"/>
                </a:solidFill>
                <a:latin typeface="Arial" panose="020B0604020202020204" pitchFamily="34" charset="0"/>
                <a:cs typeface="Arial" panose="020B0604020202020204" pitchFamily="34" charset="0"/>
              </a:rPr>
              <a:t>) </a:t>
            </a:r>
          </a:p>
          <a:p>
            <a:endParaRPr lang="en-US" sz="2300" dirty="0" smtClean="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171384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2249</Words>
  <Application>Microsoft Office PowerPoint</Application>
  <PresentationFormat>On-screen Show (4:3)</PresentationFormat>
  <Paragraphs>238</Paragraphs>
  <Slides>50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宋体</vt:lpstr>
      <vt:lpstr>Albertus</vt:lpstr>
      <vt:lpstr>Arial</vt:lpstr>
      <vt:lpstr>Calibri</vt:lpstr>
      <vt:lpstr>Tahoma</vt:lpstr>
      <vt:lpstr>Times New Roman</vt:lpstr>
      <vt:lpstr>Wingdings</vt:lpstr>
      <vt:lpstr>Office Theme</vt:lpstr>
      <vt:lpstr>PowerPoint Presentation</vt:lpstr>
      <vt:lpstr>Objectives</vt:lpstr>
      <vt:lpstr>Lung Tumors</vt:lpstr>
      <vt:lpstr>PowerPoint Presentation</vt:lpstr>
      <vt:lpstr>PowerPoint Presentation</vt:lpstr>
      <vt:lpstr>PowerPoint Presentation</vt:lpstr>
      <vt:lpstr>Primary lung cancer  Epidemiology</vt:lpstr>
      <vt:lpstr> Classification of Malignant epithelial tumors of lung: (Bronchogenic carcinoma )</vt:lpstr>
      <vt:lpstr>   Bronchogenic carcinoma   </vt:lpstr>
      <vt:lpstr>   Bronchogenic carcinoma   </vt:lpstr>
      <vt:lpstr>  Predisposing factors of bronchogenic carcinoma  1. Tobacco smoking: </vt:lpstr>
      <vt:lpstr>Predisposing factors of bronchogenic carcinoma: Other causes</vt:lpstr>
      <vt:lpstr>Bronchogenic carcinoma</vt:lpstr>
      <vt:lpstr>PowerPoint Presentation</vt:lpstr>
      <vt:lpstr>Carcinoma of the lung</vt:lpstr>
      <vt:lpstr>PowerPoint Presentation</vt:lpstr>
      <vt:lpstr>PowerPoint Presentation</vt:lpstr>
      <vt:lpstr>PowerPoint Presentation</vt:lpstr>
      <vt:lpstr>Squamous cell carcinoma (SqCC)</vt:lpstr>
      <vt:lpstr>    Adenocarcinomas    </vt:lpstr>
      <vt:lpstr>PowerPoint Presentation</vt:lpstr>
      <vt:lpstr>Adenocarcinoma in situ (formerly called bronchioloalveolar  carcinoma</vt:lpstr>
      <vt:lpstr>    Adenocarcinomas    </vt:lpstr>
      <vt:lpstr>Adenocarcinoma</vt:lpstr>
      <vt:lpstr>Large Cell Carcinoma</vt:lpstr>
      <vt:lpstr>  Small cell carcinomas </vt:lpstr>
      <vt:lpstr>Eaton-Lambert syndrome</vt:lpstr>
      <vt:lpstr>Small cell carcinomas </vt:lpstr>
      <vt:lpstr>Clinical features of bronchogenic carcinoma</vt:lpstr>
      <vt:lpstr>        Clinical features: may also be manifest by the following </vt:lpstr>
      <vt:lpstr>Complications of bronchogenic carcinoma</vt:lpstr>
      <vt:lpstr>Paraneoplastic syndrome</vt:lpstr>
      <vt:lpstr>Clinical features and complication of bronchogenic carcinoma</vt:lpstr>
      <vt:lpstr>This patient has smoking-induced chronic obstructive airway disease.</vt:lpstr>
      <vt:lpstr>PowerPoint Presentation</vt:lpstr>
      <vt:lpstr>Tar-stained fingers. This patient smoked 40 cigarettes a day, but staining is more dependent on the action of smoking cigarettes right to the stub than on the total number smoked.  This patient also has acute, recent onset clubbing (note the reddening and swelling of the nailfolds). He had bronchial carcinoma.</vt:lpstr>
      <vt:lpstr>Cachexia may occur in a number of severe disorders, including chronic lung diseases such as pulmonary fibrosis, tuberculosis and emphysema, malignant disease, including bronchial carcinoma.</vt:lpstr>
      <vt:lpstr>PowerPoint Presentation</vt:lpstr>
      <vt:lpstr> Spread of bronchogenic carcinoma </vt:lpstr>
      <vt:lpstr>PowerPoint Presentation</vt:lpstr>
      <vt:lpstr>Carcinoid tumor</vt:lpstr>
      <vt:lpstr>Morphology of typical carcinoid tumors</vt:lpstr>
      <vt:lpstr>Mesothelioma</vt:lpstr>
      <vt:lpstr>Carcinoma metastatic to the lung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Maha Arafah</dc:creator>
  <cp:lastModifiedBy>Maha Mohmad Arafah</cp:lastModifiedBy>
  <cp:revision>6</cp:revision>
  <dcterms:created xsi:type="dcterms:W3CDTF">2018-12-14T20:51:56Z</dcterms:created>
  <dcterms:modified xsi:type="dcterms:W3CDTF">2019-01-07T10:30:33Z</dcterms:modified>
</cp:coreProperties>
</file>