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84" r:id="rId9"/>
    <p:sldId id="265" r:id="rId10"/>
    <p:sldId id="266" r:id="rId11"/>
    <p:sldId id="272" r:id="rId12"/>
    <p:sldId id="267" r:id="rId13"/>
    <p:sldId id="268" r:id="rId14"/>
    <p:sldId id="269" r:id="rId15"/>
    <p:sldId id="273" r:id="rId16"/>
    <p:sldId id="274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1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93978" autoAdjust="0"/>
  </p:normalViewPr>
  <p:slideViewPr>
    <p:cSldViewPr snapToGrid="0">
      <p:cViewPr varScale="1">
        <p:scale>
          <a:sx n="64" d="100"/>
          <a:sy n="64" d="100"/>
        </p:scale>
        <p:origin x="-653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43F63-F9A5-479E-8710-39483491A323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6FC6A-7117-452C-931B-DFC16A13A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357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onchus" TargetMode="External"/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en.wikipedia.org/wiki/Mucociliary_clearance#cite_note-1" TargetMode="Externa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866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873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8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CCD852-86EA-490C-ADFA-CB073F44AF24}" type="slidenum">
              <a:rPr lang="ar-SA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0861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self-clearing mechanism of the 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Bronchus"/>
              </a:rPr>
              <a:t>bronchi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b="0" i="0" u="none" strike="noStrike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[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3367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6FC6A-7117-452C-931B-DFC16A13A0D3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1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507297"/>
      </p:ext>
    </p:extLst>
  </p:cSld>
  <p:clrMapOvr>
    <a:masterClrMapping/>
  </p:clrMapOvr>
  <p:transition spd="slow"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082122"/>
      </p:ext>
    </p:extLst>
  </p:cSld>
  <p:clrMapOvr>
    <a:masterClrMapping/>
  </p:clrMapOvr>
  <p:transition spd="slow"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45917453"/>
      </p:ext>
    </p:extLst>
  </p:cSld>
  <p:clrMapOvr>
    <a:masterClrMapping/>
  </p:clrMapOvr>
  <p:transition spd="slow"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72382"/>
      </p:ext>
    </p:extLst>
  </p:cSld>
  <p:clrMapOvr>
    <a:masterClrMapping/>
  </p:clrMapOvr>
  <p:transition spd="slow">
    <p:randomBar dir="vert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0565956"/>
      </p:ext>
    </p:extLst>
  </p:cSld>
  <p:clrMapOvr>
    <a:masterClrMapping/>
  </p:clrMapOvr>
  <p:transition spd="slow">
    <p:randomBar dir="vert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9642"/>
      </p:ext>
    </p:extLst>
  </p:cSld>
  <p:clrMapOvr>
    <a:masterClrMapping/>
  </p:clrMapOvr>
  <p:transition spd="slow">
    <p:randomBar dir="vert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173321"/>
      </p:ext>
    </p:extLst>
  </p:cSld>
  <p:clrMapOvr>
    <a:masterClrMapping/>
  </p:clrMapOvr>
  <p:transition spd="slow">
    <p:randomBar dir="vert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15014"/>
      </p:ext>
    </p:extLst>
  </p:cSld>
  <p:clrMapOvr>
    <a:masterClrMapping/>
  </p:clrMapOvr>
  <p:transition spd="slow"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203130"/>
      </p:ext>
    </p:extLst>
  </p:cSld>
  <p:clrMapOvr>
    <a:masterClrMapping/>
  </p:clrMapOvr>
  <p:transition spd="slow"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283378"/>
      </p:ext>
    </p:extLst>
  </p:cSld>
  <p:clrMapOvr>
    <a:masterClrMapping/>
  </p:clrMapOvr>
  <p:transition spd="slow"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288949"/>
      </p:ext>
    </p:extLst>
  </p:cSld>
  <p:clrMapOvr>
    <a:masterClrMapping/>
  </p:clrMapOvr>
  <p:transition spd="slow"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138683"/>
      </p:ext>
    </p:extLst>
  </p:cSld>
  <p:clrMapOvr>
    <a:masterClrMapping/>
  </p:clrMapOvr>
  <p:transition spd="slow"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81474"/>
      </p:ext>
    </p:extLst>
  </p:cSld>
  <p:clrMapOvr>
    <a:masterClrMapping/>
  </p:clrMapOvr>
  <p:transition spd="slow"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46239"/>
      </p:ext>
    </p:extLst>
  </p:cSld>
  <p:clrMapOvr>
    <a:masterClrMapping/>
  </p:clrMapOvr>
  <p:transition spd="slow"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62544"/>
      </p:ext>
    </p:extLst>
  </p:cSld>
  <p:clrMapOvr>
    <a:masterClrMapping/>
  </p:clrMapOvr>
  <p:transition spd="slow"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78045"/>
      </p:ext>
    </p:extLst>
  </p:cSld>
  <p:clrMapOvr>
    <a:masterClrMapping/>
  </p:clrMapOvr>
  <p:transition spd="slow"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29855-B62D-4184-9ACC-6C00CDD5C6DB}" type="datetimeFigureOut">
              <a:rPr lang="en-US" smtClean="0"/>
              <a:t>1/7/2018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063978-E978-4424-9D46-53306018E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887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  <p:sldLayoutId id="2147483804" r:id="rId13"/>
    <p:sldLayoutId id="2147483805" r:id="rId14"/>
    <p:sldLayoutId id="2147483806" r:id="rId15"/>
    <p:sldLayoutId id="2147483807" r:id="rId16"/>
  </p:sldLayoutIdLst>
  <p:transition spd="slow">
    <p:randomBar dir="vert"/>
  </p:transition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1340" y="2404534"/>
            <a:ext cx="9662983" cy="164630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Treatment of Acute </a:t>
            </a:r>
            <a:r>
              <a:rPr lang="en-US" b="1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&amp;</a:t>
            </a:r>
            <a:r>
              <a:rPr lang="en-US" b="1" dirty="0" smtClean="0">
                <a:solidFill>
                  <a:srgbClr val="C00000"/>
                </a:solidFill>
              </a:rPr>
              <a:t> Chronic Rhinitis and Cough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3372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98033"/>
            <a:ext cx="8596668" cy="564332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Actions: </a:t>
            </a:r>
          </a:p>
          <a:p>
            <a:r>
              <a:rPr lang="en-US" sz="2800" dirty="0"/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 action of all the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receptor blocker is qualitatively similar</a:t>
            </a:r>
          </a:p>
          <a:p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</a:rPr>
              <a:t>They are much more effective in </a:t>
            </a:r>
            <a:r>
              <a:rPr lang="en-US" sz="2800" b="1" u="sng" dirty="0" smtClean="0">
                <a:solidFill>
                  <a:srgbClr val="C00000"/>
                </a:solidFill>
              </a:rPr>
              <a:t>preventing symptoms </a:t>
            </a:r>
            <a:r>
              <a:rPr lang="en-US" sz="2800" b="1" dirty="0" smtClean="0">
                <a:solidFill>
                  <a:srgbClr val="C00000"/>
                </a:solidFill>
              </a:rPr>
              <a:t>than reversing them once they have occurred</a:t>
            </a:r>
          </a:p>
          <a:p>
            <a:r>
              <a:rPr lang="en-US" sz="2800" b="1" dirty="0">
                <a:solidFill>
                  <a:schemeClr val="tx1"/>
                </a:solidFill>
              </a:rPr>
              <a:t>Most of these drugs have additional effects unrelated to their blocking H1 receptors, which probably reflect binding of H1 antagonists </a:t>
            </a:r>
            <a:r>
              <a:rPr lang="en-US" sz="2800" b="1" dirty="0" smtClean="0">
                <a:solidFill>
                  <a:schemeClr val="tx1"/>
                </a:solidFill>
              </a:rPr>
              <a:t>to:</a:t>
            </a:r>
            <a:endParaRPr lang="en-US" sz="2800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Cholinergic,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Adrenergic or,</a:t>
            </a:r>
          </a:p>
          <a:p>
            <a:pPr>
              <a:buFont typeface="Wingdings" pitchFamily="2" charset="2"/>
              <a:buChar char="§"/>
            </a:pPr>
            <a:r>
              <a:rPr lang="en-US" sz="2800" b="1" dirty="0" smtClean="0">
                <a:solidFill>
                  <a:schemeClr val="tx1"/>
                </a:solidFill>
              </a:rPr>
              <a:t>Serotonin receptors</a:t>
            </a:r>
            <a:r>
              <a:rPr lang="en-US" sz="2800" b="1" dirty="0" smtClean="0"/>
              <a:t>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1293917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rapezoid 37"/>
          <p:cNvSpPr/>
          <p:nvPr/>
        </p:nvSpPr>
        <p:spPr>
          <a:xfrm>
            <a:off x="1066800" y="1981200"/>
            <a:ext cx="6858000" cy="4876800"/>
          </a:xfrm>
          <a:prstGeom prst="trapezoid">
            <a:avLst>
              <a:gd name="adj" fmla="val 33169"/>
            </a:avLst>
          </a:prstGeom>
          <a:gradFill>
            <a:gsLst>
              <a:gs pos="0">
                <a:schemeClr val="bg1"/>
              </a:gs>
              <a:gs pos="50000">
                <a:schemeClr val="bg1"/>
              </a:gs>
              <a:gs pos="100000">
                <a:srgbClr val="00E200">
                  <a:alpha val="28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49" name="Picture 1" descr="C:\Documents and Settings\DR.OMNIA\My Documents\My Pictures\anti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7441" t="9677"/>
          <a:stretch>
            <a:fillRect/>
          </a:stretch>
        </p:blipFill>
        <p:spPr bwMode="auto">
          <a:xfrm>
            <a:off x="7162800" y="1676400"/>
            <a:ext cx="3124200" cy="48768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1593169" y="5791200"/>
            <a:ext cx="132279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 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141853" y="5791200"/>
            <a:ext cx="1311578" cy="60529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 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792752" y="5791200"/>
            <a:ext cx="1295400" cy="60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Side Effects</a:t>
            </a:r>
          </a:p>
          <a:p>
            <a:pPr>
              <a:lnSpc>
                <a:spcPts val="2000"/>
              </a:lnSpc>
            </a:pPr>
            <a:r>
              <a:rPr lang="en-US" b="1" dirty="0">
                <a:solidFill>
                  <a:srgbClr val="A40000"/>
                </a:solidFill>
                <a:latin typeface="Arial Narrow" pitchFamily="34" charset="0"/>
              </a:rPr>
              <a:t>Interactions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7260336" y="5961888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676400" y="440090"/>
            <a:ext cx="83058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009E00"/>
                </a:solidFill>
                <a:latin typeface="Bernard MT Condensed" pitchFamily="18" charset="0"/>
              </a:rPr>
              <a:t>POOR CONTROL </a:t>
            </a:r>
            <a:r>
              <a:rPr lang="en-US" sz="2000" dirty="0">
                <a:latin typeface="Bernard MT Condensed" pitchFamily="18" charset="0"/>
              </a:rPr>
              <a:t>of Asthma, </a:t>
            </a:r>
            <a:r>
              <a:rPr lang="en-US" sz="2000" dirty="0" err="1">
                <a:latin typeface="Bernard MT Condensed" pitchFamily="18" charset="0"/>
              </a:rPr>
              <a:t>Otitis</a:t>
            </a:r>
            <a:r>
              <a:rPr lang="en-US" sz="2000" dirty="0">
                <a:latin typeface="Bernard MT Condensed" pitchFamily="18" charset="0"/>
              </a:rPr>
              <a:t>, Anaphylaxis, Sinusitis, Atopic dermatitis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296400" y="228152"/>
            <a:ext cx="12192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ALLERGIES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676400" y="135290"/>
            <a:ext cx="8763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u="sng" dirty="0">
                <a:solidFill>
                  <a:srgbClr val="C00000"/>
                </a:solidFill>
                <a:latin typeface="Bernard MT Condensed" pitchFamily="18" charset="0"/>
              </a:rPr>
              <a:t>GOOD CONTROL </a:t>
            </a:r>
            <a:r>
              <a:rPr lang="en-US" sz="2000" dirty="0">
                <a:latin typeface="Bernard MT Condensed" pitchFamily="18" charset="0"/>
              </a:rPr>
              <a:t>of Rhinitis, Conjunctivitis, </a:t>
            </a:r>
            <a:r>
              <a:rPr lang="en-US" sz="2000" dirty="0" err="1">
                <a:latin typeface="Bernard MT Condensed" pitchFamily="18" charset="0"/>
              </a:rPr>
              <a:t>Urticaria</a:t>
            </a:r>
            <a:r>
              <a:rPr lang="en-US" sz="2000" dirty="0">
                <a:latin typeface="Bernard MT Condensed" pitchFamily="18" charset="0"/>
              </a:rPr>
              <a:t>, Flu (cough &amp; sneezing)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541432" y="1542453"/>
            <a:ext cx="3733800" cy="400110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rgbClr val="009E00"/>
                </a:solidFill>
                <a:latin typeface="Bernard MT Condensed" pitchFamily="18" charset="0"/>
              </a:rPr>
              <a:t>INDICATIONS not linked to H1 block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5125453" y="914400"/>
            <a:ext cx="4094747" cy="461665"/>
          </a:xfrm>
          <a:prstGeom prst="rect">
            <a:avLst/>
          </a:prstGeom>
          <a:solidFill>
            <a:schemeClr val="bg1"/>
          </a:solidFill>
          <a:ln>
            <a:solidFill>
              <a:srgbClr val="00E2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INDICATIONS linked to H1 block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9055458" y="646626"/>
            <a:ext cx="457200" cy="228600"/>
          </a:xfrm>
          <a:prstGeom prst="straightConnector1">
            <a:avLst/>
          </a:prstGeom>
          <a:ln w="57150">
            <a:solidFill>
              <a:srgbClr val="009E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26"/>
          <p:cNvGrpSpPr/>
          <p:nvPr/>
        </p:nvGrpSpPr>
        <p:grpSpPr>
          <a:xfrm>
            <a:off x="9144001" y="926593"/>
            <a:ext cx="1534883" cy="929457"/>
            <a:chOff x="7620000" y="926592"/>
            <a:chExt cx="1534883" cy="929457"/>
          </a:xfrm>
        </p:grpSpPr>
        <p:sp>
          <p:nvSpPr>
            <p:cNvPr id="25" name="Rectangle 24"/>
            <p:cNvSpPr/>
            <p:nvPr/>
          </p:nvSpPr>
          <p:spPr>
            <a:xfrm>
              <a:off x="8001000" y="926592"/>
              <a:ext cx="990600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E200"/>
              </a:solidFill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sz="2000" dirty="0">
                  <a:solidFill>
                    <a:srgbClr val="009E00"/>
                  </a:solidFill>
                  <a:latin typeface="Bernard MT Condensed" pitchFamily="18" charset="0"/>
                </a:rPr>
                <a:t>ITCHING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7848601" y="1276403"/>
              <a:ext cx="1306282" cy="57964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Even if</a:t>
              </a:r>
            </a:p>
            <a:p>
              <a:pPr algn="ctr">
                <a:lnSpc>
                  <a:spcPts val="1900"/>
                </a:lnSpc>
              </a:pPr>
              <a:r>
                <a:rPr lang="en-US" sz="1600" dirty="0">
                  <a:latin typeface="Bernard MT Condensed" pitchFamily="18" charset="0"/>
                </a:rPr>
                <a:t>non-allergic</a:t>
              </a:r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7620000" y="1130121"/>
              <a:ext cx="457200" cy="1588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34"/>
          <p:cNvGrpSpPr/>
          <p:nvPr/>
        </p:nvGrpSpPr>
        <p:grpSpPr>
          <a:xfrm>
            <a:off x="9156880" y="1269641"/>
            <a:ext cx="1490907" cy="2221116"/>
            <a:chOff x="7632879" y="1269641"/>
            <a:chExt cx="1490907" cy="2221116"/>
          </a:xfrm>
        </p:grpSpPr>
        <p:grpSp>
          <p:nvGrpSpPr>
            <p:cNvPr id="4" name="Group 32"/>
            <p:cNvGrpSpPr/>
            <p:nvPr/>
          </p:nvGrpSpPr>
          <p:grpSpPr>
            <a:xfrm>
              <a:off x="8001000" y="1828800"/>
              <a:ext cx="1122786" cy="1661957"/>
              <a:chOff x="8001000" y="1828800"/>
              <a:chExt cx="1122786" cy="1661957"/>
            </a:xfrm>
          </p:grpSpPr>
          <p:sp>
            <p:nvSpPr>
              <p:cNvPr id="26" name="Rectangle 25"/>
              <p:cNvSpPr/>
              <p:nvPr/>
            </p:nvSpPr>
            <p:spPr>
              <a:xfrm>
                <a:off x="8001000" y="1828800"/>
                <a:ext cx="990600" cy="40011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rgbClr val="00E200"/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000" dirty="0">
                    <a:solidFill>
                      <a:srgbClr val="009E00"/>
                    </a:solidFill>
                    <a:latin typeface="Bernard MT Condensed" pitchFamily="18" charset="0"/>
                  </a:rPr>
                  <a:t>Others</a:t>
                </a:r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8056986" y="2180142"/>
                <a:ext cx="1066800" cy="13106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Insomnia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Sleep aid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Vertigo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Anxiety</a:t>
                </a:r>
              </a:p>
              <a:p>
                <a:pPr>
                  <a:lnSpc>
                    <a:spcPts val="1900"/>
                  </a:lnSpc>
                </a:pPr>
                <a:r>
                  <a:rPr lang="en-US" sz="1600" dirty="0">
                    <a:latin typeface="Bernard MT Condensed" pitchFamily="18" charset="0"/>
                  </a:rPr>
                  <a:t>Cough</a:t>
                </a:r>
              </a:p>
            </p:txBody>
          </p:sp>
        </p:grpSp>
        <p:cxnSp>
          <p:nvCxnSpPr>
            <p:cNvPr id="32" name="Straight Arrow Connector 31"/>
            <p:cNvCxnSpPr>
              <a:endCxn id="26" idx="1"/>
            </p:cNvCxnSpPr>
            <p:nvPr/>
          </p:nvCxnSpPr>
          <p:spPr>
            <a:xfrm rot="16200000" flipH="1">
              <a:off x="7437333" y="1465187"/>
              <a:ext cx="759213" cy="368121"/>
            </a:xfrm>
            <a:prstGeom prst="straightConnector1">
              <a:avLst/>
            </a:prstGeom>
            <a:ln w="57150">
              <a:solidFill>
                <a:srgbClr val="009E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ctangle 33"/>
          <p:cNvSpPr/>
          <p:nvPr/>
        </p:nvSpPr>
        <p:spPr>
          <a:xfrm>
            <a:off x="7937679" y="1320084"/>
            <a:ext cx="254358" cy="20391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9372600" y="3657600"/>
            <a:ext cx="838200" cy="685800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7239000" y="6248400"/>
            <a:ext cx="28956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7315200" y="6553200"/>
            <a:ext cx="7620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7239000" y="5638800"/>
            <a:ext cx="2209800" cy="0"/>
          </a:xfrm>
          <a:prstGeom prst="line">
            <a:avLst/>
          </a:prstGeom>
          <a:ln w="57150">
            <a:solidFill>
              <a:srgbClr val="BC2D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C:\Users\omnia\Pictures\h1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1614" y="1699550"/>
            <a:ext cx="5421186" cy="481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10"/>
          <p:cNvSpPr/>
          <p:nvPr/>
        </p:nvSpPr>
        <p:spPr>
          <a:xfrm>
            <a:off x="7051992" y="1563625"/>
            <a:ext cx="2015808" cy="461665"/>
          </a:xfrm>
          <a:prstGeom prst="rect">
            <a:avLst/>
          </a:prstGeom>
          <a:solidFill>
            <a:srgbClr val="6600FF"/>
          </a:solidFill>
          <a:ln w="57150">
            <a:solidFill>
              <a:srgbClr val="00E2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ANTIHISTAMINES</a:t>
            </a:r>
          </a:p>
        </p:txBody>
      </p:sp>
    </p:spTree>
    <p:extLst>
      <p:ext uri="{BB962C8B-B14F-4D97-AF65-F5344CB8AC3E}">
        <p14:creationId xmlns:p14="http://schemas.microsoft.com/office/powerpoint/2010/main" val="7022118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7654" y="93846"/>
            <a:ext cx="10001250" cy="605429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96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n-US" sz="12800" b="1" dirty="0" smtClean="0">
                <a:solidFill>
                  <a:srgbClr val="C00000"/>
                </a:solidFill>
              </a:rPr>
              <a:t>Therapeutic uses:</a:t>
            </a:r>
          </a:p>
          <a:p>
            <a:pPr marL="0" indent="0">
              <a:buNone/>
            </a:pPr>
            <a:endParaRPr lang="en-US" sz="14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sz="9600" b="1" dirty="0" smtClean="0"/>
              <a:t>1</a:t>
            </a:r>
            <a:r>
              <a:rPr lang="en-US" sz="9600" b="1" dirty="0"/>
              <a:t>. </a:t>
            </a:r>
            <a:r>
              <a:rPr lang="en-US" sz="9600" b="1" dirty="0">
                <a:solidFill>
                  <a:srgbClr val="C00000"/>
                </a:solidFill>
              </a:rPr>
              <a:t>Allergic rhinitis</a:t>
            </a:r>
            <a:r>
              <a:rPr lang="en-US" sz="9600" dirty="0"/>
              <a:t>, relieves rhinorrhea, sneezing, and itching of eyes</a:t>
            </a:r>
          </a:p>
          <a:p>
            <a:pPr marL="0" indent="0">
              <a:buNone/>
            </a:pPr>
            <a:r>
              <a:rPr lang="en-US" sz="9600" dirty="0" smtClean="0"/>
              <a:t>    and </a:t>
            </a:r>
            <a:r>
              <a:rPr lang="en-US" sz="9600" dirty="0"/>
              <a:t>nasal </a:t>
            </a:r>
            <a:r>
              <a:rPr lang="en-US" sz="9600" dirty="0" smtClean="0"/>
              <a:t>mucosa</a:t>
            </a:r>
            <a:endParaRPr lang="en-US" sz="9600" dirty="0"/>
          </a:p>
          <a:p>
            <a:pPr marL="0" indent="0">
              <a:buNone/>
            </a:pPr>
            <a:r>
              <a:rPr lang="en-US" sz="9600" b="1" dirty="0"/>
              <a:t>2. </a:t>
            </a:r>
            <a:r>
              <a:rPr lang="en-US" sz="9600" b="1" dirty="0">
                <a:solidFill>
                  <a:srgbClr val="C00000"/>
                </a:solidFill>
              </a:rPr>
              <a:t>Common cold: </a:t>
            </a:r>
            <a:r>
              <a:rPr lang="en-US" sz="9600" dirty="0" smtClean="0"/>
              <a:t>dries </a:t>
            </a:r>
            <a:r>
              <a:rPr lang="en-US" sz="9600" dirty="0"/>
              <a:t>out the nasal mucosa. </a:t>
            </a:r>
            <a:r>
              <a:rPr lang="en-US" sz="9600" dirty="0" smtClean="0"/>
              <a:t>Often combined with</a:t>
            </a:r>
          </a:p>
          <a:p>
            <a:pPr marL="0" indent="0">
              <a:buNone/>
            </a:pPr>
            <a:r>
              <a:rPr lang="en-US" sz="9600" dirty="0"/>
              <a:t> </a:t>
            </a:r>
            <a:r>
              <a:rPr lang="en-US" sz="9600" dirty="0" smtClean="0"/>
              <a:t>   </a:t>
            </a:r>
            <a:r>
              <a:rPr lang="en-US" sz="9600" dirty="0"/>
              <a:t>nasal decongestant and </a:t>
            </a:r>
            <a:r>
              <a:rPr lang="en-US" sz="9600" dirty="0" smtClean="0"/>
              <a:t>analgesics</a:t>
            </a:r>
          </a:p>
          <a:p>
            <a:pPr marL="0" indent="0">
              <a:buNone/>
            </a:pPr>
            <a:r>
              <a:rPr lang="en-US" sz="9600" b="1" dirty="0" smtClean="0"/>
              <a:t>3. </a:t>
            </a:r>
            <a:r>
              <a:rPr lang="en-US" sz="9600" b="1" dirty="0">
                <a:solidFill>
                  <a:srgbClr val="C00000"/>
                </a:solidFill>
              </a:rPr>
              <a:t>Motion sickness </a:t>
            </a:r>
          </a:p>
          <a:p>
            <a:pPr marL="0" indent="0">
              <a:buNone/>
            </a:pPr>
            <a:r>
              <a:rPr lang="en-US" sz="9600" b="1" dirty="0" smtClean="0"/>
              <a:t>4.</a:t>
            </a:r>
            <a:r>
              <a:rPr lang="en-US" sz="9600" b="1" dirty="0" smtClean="0">
                <a:solidFill>
                  <a:srgbClr val="C00000"/>
                </a:solidFill>
              </a:rPr>
              <a:t> </a:t>
            </a:r>
            <a:r>
              <a:rPr lang="en-US" sz="9600" b="1" dirty="0">
                <a:solidFill>
                  <a:srgbClr val="C00000"/>
                </a:solidFill>
              </a:rPr>
              <a:t>Allergic </a:t>
            </a:r>
            <a:r>
              <a:rPr lang="en-US" sz="9600" b="1" dirty="0" err="1">
                <a:solidFill>
                  <a:srgbClr val="C00000"/>
                </a:solidFill>
              </a:rPr>
              <a:t>dermatoses</a:t>
            </a:r>
            <a:r>
              <a:rPr lang="en-US" sz="9600" b="1" dirty="0">
                <a:solidFill>
                  <a:srgbClr val="C00000"/>
                </a:solidFill>
              </a:rPr>
              <a:t>: </a:t>
            </a:r>
            <a:r>
              <a:rPr lang="en-US" sz="9600" dirty="0"/>
              <a:t>can control itching associated with insect bites.</a:t>
            </a:r>
          </a:p>
          <a:p>
            <a:pPr marL="0" indent="0">
              <a:buNone/>
            </a:pPr>
            <a:r>
              <a:rPr lang="en-US" sz="9600" b="1" dirty="0" smtClean="0"/>
              <a:t>5</a:t>
            </a:r>
            <a:r>
              <a:rPr lang="en-US" sz="9600" b="1" dirty="0" smtClean="0">
                <a:solidFill>
                  <a:srgbClr val="C00000"/>
                </a:solidFill>
              </a:rPr>
              <a:t>. Nausea </a:t>
            </a:r>
            <a:r>
              <a:rPr lang="en-US" sz="9600" b="1" dirty="0">
                <a:solidFill>
                  <a:srgbClr val="C00000"/>
                </a:solidFill>
              </a:rPr>
              <a:t>and vomiting </a:t>
            </a:r>
            <a:r>
              <a:rPr lang="en-US" sz="9600" dirty="0"/>
              <a:t>(</a:t>
            </a:r>
            <a:r>
              <a:rPr lang="en-US" sz="9600" dirty="0" smtClean="0"/>
              <a:t>Promethazine)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86354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84230"/>
            <a:ext cx="8596668" cy="59660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Pharmacokinetics:</a:t>
            </a:r>
          </a:p>
          <a:p>
            <a:pPr marL="0" indent="0">
              <a:buNone/>
            </a:pPr>
            <a:endParaRPr lang="en-US" sz="3200" b="1" dirty="0" smtClean="0">
              <a:solidFill>
                <a:srgbClr val="C0000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 receptor blockers are well </a:t>
            </a:r>
            <a:r>
              <a:rPr lang="en-US" sz="2400" b="1" dirty="0" smtClean="0">
                <a:solidFill>
                  <a:srgbClr val="C00000"/>
                </a:solidFill>
              </a:rPr>
              <a:t>absorbed after oral </a:t>
            </a:r>
            <a:r>
              <a:rPr lang="en-US" sz="2400" dirty="0" smtClean="0">
                <a:solidFill>
                  <a:srgbClr val="002060"/>
                </a:solidFill>
              </a:rPr>
              <a:t>administration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Maximum serum levels occurring at </a:t>
            </a:r>
            <a:r>
              <a:rPr lang="en-US" sz="2400" b="1" dirty="0" smtClean="0">
                <a:solidFill>
                  <a:srgbClr val="C00000"/>
                </a:solidFill>
              </a:rPr>
              <a:t>1-2</a:t>
            </a:r>
            <a:r>
              <a:rPr lang="en-US" sz="2400" dirty="0" smtClean="0">
                <a:solidFill>
                  <a:srgbClr val="002060"/>
                </a:solidFill>
              </a:rPr>
              <a:t>  hours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Average plasma half life is </a:t>
            </a:r>
            <a:r>
              <a:rPr lang="en-US" sz="2400" b="1" dirty="0">
                <a:solidFill>
                  <a:srgbClr val="C00000"/>
                </a:solidFill>
              </a:rPr>
              <a:t>4 to 6 </a:t>
            </a:r>
            <a:r>
              <a:rPr lang="en-US" sz="2400" dirty="0" smtClean="0">
                <a:solidFill>
                  <a:srgbClr val="002060"/>
                </a:solidFill>
              </a:rPr>
              <a:t>hours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- receptor blockers have </a:t>
            </a:r>
            <a:r>
              <a:rPr lang="en-US" sz="2400" b="1" dirty="0">
                <a:solidFill>
                  <a:srgbClr val="C00000"/>
                </a:solidFill>
              </a:rPr>
              <a:t>high bioavailability </a:t>
            </a:r>
            <a:r>
              <a:rPr lang="en-US" sz="2400" dirty="0" smtClean="0">
                <a:solidFill>
                  <a:srgbClr val="002060"/>
                </a:solidFill>
              </a:rPr>
              <a:t>and distributed to all tissues including CNS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Metabolized by the </a:t>
            </a:r>
            <a:r>
              <a:rPr lang="en-US" sz="2400" b="1" dirty="0">
                <a:solidFill>
                  <a:srgbClr val="C00000"/>
                </a:solidFill>
              </a:rPr>
              <a:t>hepatic cytochrome P450 </a:t>
            </a:r>
            <a:r>
              <a:rPr lang="en-US" sz="2400" dirty="0" smtClean="0">
                <a:solidFill>
                  <a:srgbClr val="002060"/>
                </a:solidFill>
              </a:rPr>
              <a:t>system</a:t>
            </a:r>
          </a:p>
          <a:p>
            <a:r>
              <a:rPr lang="en-US" sz="2400" dirty="0" smtClean="0">
                <a:solidFill>
                  <a:srgbClr val="002060"/>
                </a:solidFill>
              </a:rPr>
              <a:t>Excretion occur via kidney except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b="1" dirty="0" smtClean="0">
                <a:solidFill>
                  <a:srgbClr val="C00000"/>
                </a:solidFill>
              </a:rPr>
              <a:t>fexofenadine</a:t>
            </a:r>
            <a:r>
              <a:rPr lang="en-US" sz="2400" b="1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excreted in feces unchanged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70829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68941"/>
            <a:ext cx="8596668" cy="5772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500" b="1" dirty="0" smtClean="0">
                <a:solidFill>
                  <a:srgbClr val="C00000"/>
                </a:solidFill>
              </a:rPr>
              <a:t>Adverse effects:</a:t>
            </a:r>
          </a:p>
          <a:p>
            <a:r>
              <a:rPr lang="en-US" sz="3200" dirty="0" smtClean="0"/>
              <a:t>Sedation, tinnitus, fatigue, dizziness, blurred vision, dry mouth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Drug interaction: </a:t>
            </a:r>
          </a:p>
          <a:p>
            <a:r>
              <a:rPr lang="en-US" sz="3200" dirty="0" smtClean="0"/>
              <a:t>CNS depressants </a:t>
            </a:r>
            <a:r>
              <a:rPr lang="en-US" sz="3200" dirty="0" smtClean="0">
                <a:latin typeface="Aharoni" pitchFamily="2" charset="-79"/>
                <a:cs typeface="Aharoni" pitchFamily="2" charset="-79"/>
              </a:rPr>
              <a:t>&amp;</a:t>
            </a:r>
            <a:r>
              <a:rPr lang="en-US" sz="3200" dirty="0" smtClean="0"/>
              <a:t> cholinesterase inhibitors</a:t>
            </a:r>
            <a:endParaRPr lang="en-US" sz="3200" dirty="0"/>
          </a:p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Overdose: </a:t>
            </a:r>
          </a:p>
          <a:p>
            <a:r>
              <a:rPr lang="en-US" sz="3200" dirty="0" smtClean="0"/>
              <a:t>The most common and dangerous effects of acute poisoning are those on</a:t>
            </a:r>
            <a:r>
              <a:rPr lang="en-US" sz="3200" b="1" dirty="0" smtClean="0"/>
              <a:t> </a:t>
            </a:r>
            <a:r>
              <a:rPr lang="en-US" sz="3200" b="1" dirty="0" smtClean="0">
                <a:solidFill>
                  <a:srgbClr val="C00000"/>
                </a:solidFill>
              </a:rPr>
              <a:t>CNS</a:t>
            </a:r>
            <a:r>
              <a:rPr lang="en-US" sz="3200" dirty="0" smtClean="0">
                <a:solidFill>
                  <a:srgbClr val="C00000"/>
                </a:solidFill>
              </a:rPr>
              <a:t>; </a:t>
            </a:r>
            <a:r>
              <a:rPr lang="en-US" sz="3200" dirty="0" smtClean="0">
                <a:solidFill>
                  <a:srgbClr val="002060"/>
                </a:solidFill>
              </a:rPr>
              <a:t>including hallucinations, excitement, ataxia and convulsions</a:t>
            </a:r>
            <a:endParaRPr lang="en-US" sz="3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3236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620000" y="152401"/>
            <a:ext cx="223330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2-ANTI-ALLERGICS</a:t>
            </a:r>
          </a:p>
        </p:txBody>
      </p:sp>
      <p:sp>
        <p:nvSpPr>
          <p:cNvPr id="5" name="Rectangle 4"/>
          <p:cNvSpPr/>
          <p:nvPr/>
        </p:nvSpPr>
        <p:spPr>
          <a:xfrm>
            <a:off x="1789925" y="3324999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657476" y="2856434"/>
            <a:ext cx="6870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</a:rPr>
              <a:t>LEUKOTRIENE RECEPTOR </a:t>
            </a:r>
            <a:r>
              <a:rPr lang="en-US" sz="2000" dirty="0" smtClean="0">
                <a:solidFill>
                  <a:srgbClr val="C00000"/>
                </a:solidFill>
                <a:latin typeface="Bernard MT Condensed" pitchFamily="18" charset="0"/>
              </a:rPr>
              <a:t>ANTAGONISTS   </a:t>
            </a:r>
            <a:r>
              <a:rPr lang="en-US" sz="2400" dirty="0" err="1">
                <a:solidFill>
                  <a:srgbClr val="0000FF"/>
                </a:solidFill>
                <a:latin typeface="Bernard MT Condensed" pitchFamily="18" charset="0"/>
              </a:rPr>
              <a:t>Montelukast</a:t>
            </a:r>
            <a:r>
              <a:rPr lang="en-US" sz="2000" dirty="0" smtClean="0">
                <a:solidFill>
                  <a:srgbClr val="0070C0"/>
                </a:solidFill>
                <a:latin typeface="Bernard MT Condensed" pitchFamily="18" charset="0"/>
              </a:rPr>
              <a:t> 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098865" y="895869"/>
            <a:ext cx="8935971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 Histamine </a:t>
            </a:r>
            <a:r>
              <a:rPr lang="en-US" sz="2200" b="1" dirty="0">
                <a:latin typeface="Arial Narrow" pitchFamily="34" charset="0"/>
                <a:sym typeface="Wingdings 3"/>
              </a:rPr>
              <a:t>release [mast cell stabilizer by inhibiting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Cl</a:t>
            </a:r>
            <a:r>
              <a:rPr lang="en-US" sz="2200" b="1" dirty="0">
                <a:latin typeface="Arial Narrow" pitchFamily="34" charset="0"/>
                <a:sym typeface="Wingdings 3"/>
              </a:rPr>
              <a:t> channels] </a:t>
            </a:r>
            <a:endParaRPr lang="en-US" sz="2200" b="1" dirty="0" smtClean="0">
              <a:latin typeface="Arial Narrow" pitchFamily="34" charset="0"/>
              <a:sym typeface="Wingdings 3"/>
            </a:endParaRPr>
          </a:p>
          <a:p>
            <a:pPr>
              <a:lnSpc>
                <a:spcPts val="23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i.e</a:t>
            </a:r>
            <a:r>
              <a:rPr lang="en-US" sz="2200" b="1" dirty="0">
                <a:latin typeface="Arial Narrow" pitchFamily="34" charset="0"/>
                <a:sym typeface="Wingdings 3"/>
              </a:rPr>
              <a:t>. can act only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prophylactic; </a:t>
            </a:r>
            <a:r>
              <a:rPr lang="en-US" sz="2200" b="1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it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does not antagonize </a:t>
            </a:r>
            <a:r>
              <a:rPr lang="en-US" sz="2200" b="1" u="sng" dirty="0" smtClean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the released </a:t>
            </a:r>
            <a:r>
              <a:rPr lang="en-US" sz="2200" b="1" u="sng" dirty="0">
                <a:solidFill>
                  <a:srgbClr val="0070C0"/>
                </a:solidFill>
                <a:latin typeface="Arial Narrow" pitchFamily="34" charset="0"/>
                <a:sym typeface="Wingdings 3"/>
              </a:rPr>
              <a:t>histamine</a:t>
            </a:r>
            <a:endParaRPr lang="en-US" sz="2200" u="sng" dirty="0">
              <a:solidFill>
                <a:srgbClr val="0070C0"/>
              </a:solidFill>
              <a:latin typeface="Arial Narrow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76400" y="1759117"/>
            <a:ext cx="8534400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400" b="1" dirty="0">
                <a:latin typeface="Arial Narrow" pitchFamily="34" charset="0"/>
              </a:rPr>
              <a:t>Used more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in children </a:t>
            </a:r>
            <a:r>
              <a:rPr lang="en-US" sz="2400" b="1" dirty="0">
                <a:latin typeface="Arial Narrow" pitchFamily="34" charset="0"/>
              </a:rPr>
              <a:t>for prophylaxis of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perennial allergic rhinitis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930417" y="2209800"/>
            <a:ext cx="8935971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Should be given on daily base and </a:t>
            </a:r>
            <a:r>
              <a:rPr lang="en-US" sz="2400" b="1" u="sng" dirty="0">
                <a:latin typeface="Arial Narrow" pitchFamily="34" charset="0"/>
              </a:rPr>
              <a:t>never stop abruptly</a:t>
            </a:r>
            <a:r>
              <a:rPr lang="en-US" sz="2200" b="1" u="sng" dirty="0">
                <a:latin typeface="Arial Narrow" pitchFamily="34" charset="0"/>
              </a:rPr>
              <a:t>.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9400" y="272712"/>
            <a:ext cx="38400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  <a:latin typeface="Bernard MT Condensed" pitchFamily="18" charset="0"/>
              </a:rPr>
              <a:t>CROMOLYN &amp; NEDOCROMYL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110896" y="3299858"/>
            <a:ext cx="8952724" cy="1272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Block </a:t>
            </a:r>
            <a:r>
              <a:rPr lang="en-US" sz="2200" b="1" dirty="0" err="1">
                <a:latin typeface="Arial Narrow" pitchFamily="34" charset="0"/>
              </a:rPr>
              <a:t>leukotriene</a:t>
            </a:r>
            <a:r>
              <a:rPr lang="en-US" sz="2200" b="1" dirty="0">
                <a:latin typeface="Arial Narrow" pitchFamily="34" charset="0"/>
              </a:rPr>
              <a:t> actions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For </a:t>
            </a:r>
            <a:r>
              <a:rPr lang="en-US" sz="22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prophylaxis </a:t>
            </a:r>
            <a:r>
              <a:rPr lang="en-US" sz="2200" b="1" dirty="0">
                <a:latin typeface="Arial Narrow" pitchFamily="34" charset="0"/>
              </a:rPr>
              <a:t>of lower respiratory [</a:t>
            </a:r>
            <a:r>
              <a:rPr lang="en-US" sz="2200" b="1" dirty="0" err="1">
                <a:latin typeface="Arial Narrow" pitchFamily="34" charset="0"/>
              </a:rPr>
              <a:t>i.e</a:t>
            </a:r>
            <a:r>
              <a:rPr lang="en-US" sz="2200" b="1" dirty="0">
                <a:latin typeface="Arial Narrow" pitchFamily="34" charset="0"/>
              </a:rPr>
              <a:t> perennial allergen, exercise or aspirin-induced asthma] &gt; upper respiratory allergies [chronic </a:t>
            </a:r>
            <a:r>
              <a:rPr lang="en-US" sz="2200" b="1" dirty="0" err="1">
                <a:latin typeface="Arial Narrow" pitchFamily="34" charset="0"/>
              </a:rPr>
              <a:t>rhinosinusitis</a:t>
            </a:r>
            <a:r>
              <a:rPr lang="en-US" sz="2200" b="1" dirty="0">
                <a:latin typeface="Arial Narrow" pitchFamily="34" charset="0"/>
              </a:rPr>
              <a:t>]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ADRs; as in asthma 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29202" y="4805032"/>
            <a:ext cx="2505814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3-CORTICOSTERIODS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429000" y="4724400"/>
            <a:ext cx="7467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Anti-inflammatory</a:t>
            </a:r>
            <a:r>
              <a:rPr lang="en-US" sz="2000" dirty="0">
                <a:latin typeface="Bernard MT Condensed" pitchFamily="18" charset="0"/>
                <a:sym typeface="Wingdings 3"/>
              </a:rPr>
              <a:t> blocks 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phospholipase</a:t>
            </a:r>
            <a:r>
              <a:rPr lang="en-US" sz="2000" dirty="0">
                <a:latin typeface="Bernard MT Condensed" pitchFamily="18" charset="0"/>
                <a:sym typeface="Wingdings 3"/>
              </a:rPr>
              <a:t> A</a:t>
            </a:r>
            <a:r>
              <a:rPr lang="en-US" sz="2000" baseline="-25000" dirty="0">
                <a:latin typeface="Bernard MT Condensed" pitchFamily="18" charset="0"/>
                <a:sym typeface="Wingdings 3"/>
              </a:rPr>
              <a:t>2</a:t>
            </a:r>
            <a:r>
              <a:rPr lang="en-US" sz="2000" dirty="0">
                <a:latin typeface="Bernard MT Condensed" pitchFamily="18" charset="0"/>
                <a:sym typeface="Wingdings 3"/>
              </a:rPr>
              <a:t>  </a:t>
            </a:r>
          </a:p>
          <a:p>
            <a:r>
              <a:rPr lang="en-US" sz="2000" dirty="0">
                <a:latin typeface="Bernard MT Condensed" pitchFamily="18" charset="0"/>
                <a:sym typeface="Wingdings 3"/>
              </a:rPr>
              <a:t>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arachedonic</a:t>
            </a:r>
            <a:r>
              <a:rPr lang="en-US" sz="2000" dirty="0">
                <a:latin typeface="Bernard MT Condensed" pitchFamily="18" charset="0"/>
                <a:sym typeface="Wingdings 3"/>
              </a:rPr>
              <a:t> a. synthesis   prostaglandins &amp; </a:t>
            </a:r>
            <a:r>
              <a:rPr lang="en-US" sz="2000" dirty="0" err="1">
                <a:latin typeface="Bernard MT Condensed" pitchFamily="18" charset="0"/>
                <a:sym typeface="Wingdings 3"/>
              </a:rPr>
              <a:t>leukotrienes</a:t>
            </a:r>
            <a:r>
              <a:rPr lang="en-US" sz="2000" dirty="0">
                <a:latin typeface="Bernard MT Condensed" pitchFamily="18" charset="0"/>
                <a:sym typeface="Wingdings 3"/>
              </a:rPr>
              <a:t> </a:t>
            </a:r>
            <a:endParaRPr lang="en-US" sz="2000" dirty="0">
              <a:latin typeface="Bernard MT Condensed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14564" y="5348509"/>
            <a:ext cx="869530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Topical (inhaled);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steroid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cs typeface="Times New Roman" pitchFamily="18" charset="0"/>
              </a:rPr>
              <a:t>spray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; </a:t>
            </a:r>
            <a:r>
              <a:rPr lang="en-US" sz="2200" b="1" dirty="0" err="1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beclomethasone</a:t>
            </a:r>
            <a:r>
              <a:rPr lang="en-US" sz="2200" b="1" dirty="0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, </a:t>
            </a:r>
            <a:r>
              <a:rPr lang="en-US" sz="2200" b="1" dirty="0" smtClean="0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b="1" dirty="0">
                <a:solidFill>
                  <a:srgbClr val="4B12B2"/>
                </a:solidFill>
                <a:latin typeface="Arial Narrow" pitchFamily="34" charset="0"/>
                <a:cs typeface="Times New Roman" pitchFamily="18" charset="0"/>
              </a:rPr>
              <a:t>fluticasone</a:t>
            </a:r>
            <a:endParaRPr lang="en-US" sz="2200" b="1" dirty="0">
              <a:solidFill>
                <a:srgbClr val="4B12B2"/>
              </a:solidFill>
              <a:latin typeface="Arial Narrow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082990" y="6122314"/>
            <a:ext cx="8839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dirty="0">
                <a:latin typeface="Arial Narrow" pitchFamily="34" charset="0"/>
              </a:rPr>
              <a:t>ADRs; Nasal irritation, fungal infection, hoarseness of voice</a:t>
            </a:r>
            <a:endParaRPr lang="en-US" sz="2200" dirty="0"/>
          </a:p>
        </p:txBody>
      </p:sp>
      <p:sp>
        <p:nvSpPr>
          <p:cNvPr id="19" name="Rectangle 18"/>
          <p:cNvSpPr/>
          <p:nvPr/>
        </p:nvSpPr>
        <p:spPr>
          <a:xfrm>
            <a:off x="1648494" y="5745779"/>
            <a:ext cx="700704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if severe intermittent or moderate persistent symptoms </a:t>
            </a:r>
          </a:p>
        </p:txBody>
      </p:sp>
    </p:spTree>
    <p:extLst>
      <p:ext uri="{BB962C8B-B14F-4D97-AF65-F5344CB8AC3E}">
        <p14:creationId xmlns:p14="http://schemas.microsoft.com/office/powerpoint/2010/main" val="20289494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 animBg="1"/>
      <p:bldP spid="16" grpId="0"/>
      <p:bldP spid="17" grpId="0"/>
      <p:bldP spid="18" grpId="0"/>
      <p:bldP spid="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00196" y="124408"/>
            <a:ext cx="2920333" cy="523220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4. DECONGESTANTS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8069760" y="1061396"/>
            <a:ext cx="1928826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dirty="0">
                <a:latin typeface="Arial Rounded MT Bold" pitchFamily="34" charset="0"/>
              </a:rPr>
              <a:t>IMIDAZOLINE</a:t>
            </a:r>
          </a:p>
        </p:txBody>
      </p:sp>
      <p:sp>
        <p:nvSpPr>
          <p:cNvPr id="10" name="Rectangle 9"/>
          <p:cNvSpPr/>
          <p:nvPr/>
        </p:nvSpPr>
        <p:spPr>
          <a:xfrm>
            <a:off x="4354984" y="1061396"/>
            <a:ext cx="2857520" cy="369332"/>
          </a:xfrm>
          <a:prstGeom prst="rect">
            <a:avLst/>
          </a:prstGeom>
          <a:solidFill>
            <a:srgbClr val="CCFFFF"/>
          </a:solidFill>
          <a:ln w="28575">
            <a:solidFill>
              <a:schemeClr val="tx1"/>
            </a:solidFill>
          </a:ln>
          <a:effectLst>
            <a:outerShdw blurRad="50800" dist="50800" dir="3000000" sx="99000" sy="99000" algn="t" rotWithShape="0">
              <a:srgbClr val="CCFF33"/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PHENYLETHYLAMINES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83646" y="1450618"/>
            <a:ext cx="2428892" cy="759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Phenylephrine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Methoxamine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12" name="Curved Left Arrow 11"/>
          <p:cNvSpPr/>
          <p:nvPr/>
        </p:nvSpPr>
        <p:spPr>
          <a:xfrm>
            <a:off x="7135230" y="932606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urved Left Arrow 12"/>
          <p:cNvSpPr/>
          <p:nvPr/>
        </p:nvSpPr>
        <p:spPr>
          <a:xfrm flipH="1">
            <a:off x="7641132" y="918520"/>
            <a:ext cx="500066" cy="714380"/>
          </a:xfrm>
          <a:prstGeom prst="curvedLeftArrow">
            <a:avLst/>
          </a:prstGeom>
          <a:gradFill flip="none" rotWithShape="1">
            <a:gsLst>
              <a:gs pos="16000">
                <a:srgbClr val="00FFFF">
                  <a:tint val="66000"/>
                  <a:satMod val="160000"/>
                </a:srgbClr>
              </a:gs>
              <a:gs pos="54000">
                <a:srgbClr val="0000FF"/>
              </a:gs>
              <a:gs pos="55000">
                <a:srgbClr val="FF0000">
                  <a:alpha val="7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667621" y="2784397"/>
            <a:ext cx="4778834" cy="7540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300" b="1" dirty="0">
              <a:latin typeface="Arial Narrow" pitchFamily="34" charset="0"/>
            </a:endParaRPr>
          </a:p>
          <a:p>
            <a:r>
              <a:rPr lang="en-US" sz="2000" b="1" dirty="0" smtClean="0">
                <a:latin typeface="Arial Narrow" pitchFamily="34" charset="0"/>
              </a:rPr>
              <a:t>can </a:t>
            </a:r>
            <a:r>
              <a:rPr lang="en-US" sz="2000" b="1" dirty="0">
                <a:latin typeface="Arial Narrow" pitchFamily="34" charset="0"/>
              </a:rPr>
              <a:t>cause </a:t>
            </a:r>
            <a:r>
              <a:rPr lang="en-US" sz="2000" dirty="0">
                <a:latin typeface="Bernard MT Condensed" pitchFamily="18" charset="0"/>
              </a:rPr>
              <a:t>Rebound nasal stuffiness </a:t>
            </a:r>
            <a:r>
              <a:rPr lang="en-US" sz="2000" b="1" dirty="0">
                <a:latin typeface="Arial Narrow" pitchFamily="34" charset="0"/>
              </a:rPr>
              <a:t>(repeated administration (10 days -2 weeks)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80058" y="1047901"/>
            <a:ext cx="2902733" cy="425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400" b="1" u="heavy" dirty="0">
                <a:uFill>
                  <a:solidFill>
                    <a:srgbClr val="00FF00"/>
                  </a:solidFill>
                </a:uFill>
                <a:latin typeface="Bernard MT Condensed" pitchFamily="18" charset="0"/>
              </a:rPr>
              <a:t>PSEUDOEPHEDRINE</a:t>
            </a:r>
            <a:r>
              <a:rPr lang="en-US" sz="2400" b="1" dirty="0">
                <a:latin typeface="Bernard MT Condensed" pitchFamily="18" charset="0"/>
              </a:rPr>
              <a:t> </a:t>
            </a:r>
          </a:p>
        </p:txBody>
      </p:sp>
      <p:sp>
        <p:nvSpPr>
          <p:cNvPr id="18" name="Rectangle 17"/>
          <p:cNvSpPr/>
          <p:nvPr/>
        </p:nvSpPr>
        <p:spPr>
          <a:xfrm>
            <a:off x="284205" y="971701"/>
            <a:ext cx="2778208" cy="571504"/>
          </a:xfrm>
          <a:prstGeom prst="rect">
            <a:avLst/>
          </a:prstGeom>
          <a:noFill/>
          <a:ln w="28575">
            <a:solidFill>
              <a:srgbClr val="00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853362" y="1393318"/>
            <a:ext cx="4643438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 err="1">
                <a:latin typeface="Arial Narrow" pitchFamily="34" charset="0"/>
              </a:rPr>
              <a:t>Naphazoline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Oxymetazoline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  <a:p>
            <a:pPr>
              <a:lnSpc>
                <a:spcPts val="2600"/>
              </a:lnSpc>
              <a:buBlip>
                <a:blip r:embed="rId3"/>
              </a:buBlip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err="1">
                <a:latin typeface="Arial Narrow" pitchFamily="34" charset="0"/>
              </a:rPr>
              <a:t>Xylometazoline</a:t>
            </a:r>
            <a:r>
              <a:rPr lang="en-US" sz="2200" b="1" dirty="0">
                <a:latin typeface="Arial Narrow" pitchFamily="34" charset="0"/>
              </a:rPr>
              <a:t> HCI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41844" y="1968835"/>
            <a:ext cx="49418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en-GB" sz="2000" b="1" dirty="0">
                <a:latin typeface="Arial Narrow" pitchFamily="34" charset="0"/>
              </a:rPr>
              <a:t>Can cause nervousness, </a:t>
            </a:r>
            <a:r>
              <a:rPr lang="en-GB" sz="2000" b="1" dirty="0" smtClean="0">
                <a:latin typeface="Arial Narrow" pitchFamily="34" charset="0"/>
              </a:rPr>
              <a:t>insomnia</a:t>
            </a:r>
            <a:r>
              <a:rPr lang="en-GB" sz="2000" b="1" dirty="0">
                <a:latin typeface="Arial Narrow" pitchFamily="34" charset="0"/>
              </a:rPr>
              <a:t>, tremors, palpitations, </a:t>
            </a:r>
            <a:r>
              <a:rPr lang="en-GB" sz="2000" b="1" dirty="0" smtClean="0">
                <a:latin typeface="Arial Narrow" pitchFamily="34" charset="0"/>
              </a:rPr>
              <a:t>hypertension</a:t>
            </a:r>
          </a:p>
          <a:p>
            <a:endParaRPr lang="en-GB" sz="2000" b="1" dirty="0">
              <a:latin typeface="Arial Narrow" pitchFamily="34" charset="0"/>
            </a:endParaRPr>
          </a:p>
          <a:p>
            <a:pPr marL="342900" indent="-342900">
              <a:buFont typeface="Wingdings" pitchFamily="2" charset="2"/>
              <a:buChar char="Ø"/>
            </a:pPr>
            <a:r>
              <a:rPr lang="en-GB" sz="2000" b="1" dirty="0">
                <a:latin typeface="Arial Narrow" pitchFamily="34" charset="0"/>
              </a:rPr>
              <a:t>Better avoided in </a:t>
            </a:r>
            <a:r>
              <a:rPr lang="en-US" sz="2000" b="1" dirty="0">
                <a:latin typeface="Arial Narrow" pitchFamily="34" charset="0"/>
              </a:rPr>
              <a:t>hypertension, heart failure, angina pectoris, </a:t>
            </a:r>
            <a:r>
              <a:rPr lang="en-US" sz="2000" b="1" dirty="0" smtClean="0">
                <a:latin typeface="Arial Narrow" pitchFamily="34" charset="0"/>
              </a:rPr>
              <a:t>hyperthyroidism,  glaucoma</a:t>
            </a:r>
            <a:endParaRPr lang="en-US" sz="20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791460" y="152400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  <a:cs typeface="Times New Roman" pitchFamily="18" charset="0"/>
                <a:sym typeface="Symbol" pitchFamily="18" charset="2"/>
              </a:rPr>
              <a:t></a:t>
            </a:r>
            <a:r>
              <a:rPr lang="en-US" sz="2400" b="1" dirty="0">
                <a:latin typeface="Arial Narrow" pitchFamily="34" charset="0"/>
                <a:cs typeface="Times New Roman" pitchFamily="18" charset="0"/>
              </a:rPr>
              <a:t>-Adrenergic agonists</a:t>
            </a:r>
            <a:endParaRPr lang="en-US" sz="2400" dirty="0"/>
          </a:p>
        </p:txBody>
      </p:sp>
      <p:sp>
        <p:nvSpPr>
          <p:cNvPr id="20" name="Rectangle 19"/>
          <p:cNvSpPr/>
          <p:nvPr/>
        </p:nvSpPr>
        <p:spPr>
          <a:xfrm>
            <a:off x="2286001" y="609600"/>
            <a:ext cx="111921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SYSTEMIC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086601" y="590490"/>
            <a:ext cx="99097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  <a:latin typeface="Bernard MT Condensed" pitchFamily="18" charset="0"/>
              </a:rPr>
              <a:t>TOPICAL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705600" y="152400"/>
            <a:ext cx="43284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latin typeface="Arial Narrow" pitchFamily="34" charset="0"/>
                <a:sym typeface="Wingdings 3"/>
              </a:rPr>
              <a:t></a:t>
            </a:r>
            <a:r>
              <a:rPr lang="en-US" sz="2400" b="1" dirty="0">
                <a:latin typeface="Arial Narrow" pitchFamily="34" charset="0"/>
              </a:rPr>
              <a:t>For treatment of nasal stuffiness</a:t>
            </a:r>
          </a:p>
        </p:txBody>
      </p:sp>
      <p:cxnSp>
        <p:nvCxnSpPr>
          <p:cNvPr id="28" name="Straight Connector 27"/>
          <p:cNvCxnSpPr/>
          <p:nvPr/>
        </p:nvCxnSpPr>
        <p:spPr>
          <a:xfrm rot="10800000">
            <a:off x="1524000" y="39623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700196" y="4221540"/>
            <a:ext cx="3599038" cy="523220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5. ANTICHOLINERGICS</a:t>
            </a: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4722324" y="3124200"/>
            <a:ext cx="13716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55348" y="4858260"/>
            <a:ext cx="8991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Given as nasal drops to </a:t>
            </a:r>
            <a:r>
              <a:rPr lang="en-US" sz="2200" dirty="0">
                <a:latin typeface="Bernard MT Condensed" pitchFamily="18" charset="0"/>
              </a:rPr>
              <a:t>control rhinorrhea </a:t>
            </a:r>
            <a:endParaRPr lang="en-US" sz="2200" dirty="0" smtClean="0">
              <a:latin typeface="Bernard MT Condensed" pitchFamily="18" charset="0"/>
            </a:endParaRPr>
          </a:p>
          <a:p>
            <a:r>
              <a:rPr lang="en-US" sz="2200" b="1" dirty="0" smtClean="0">
                <a:latin typeface="Arial Narrow" pitchFamily="34" charset="0"/>
              </a:rPr>
              <a:t>So </a:t>
            </a:r>
            <a:r>
              <a:rPr lang="en-US" sz="2200" b="1" dirty="0">
                <a:latin typeface="Arial Narrow" pitchFamily="34" charset="0"/>
              </a:rPr>
              <a:t>very effective </a:t>
            </a:r>
            <a:r>
              <a:rPr lang="en-US" sz="2200" dirty="0">
                <a:latin typeface="Bernard MT Condensed" pitchFamily="18" charset="0"/>
              </a:rPr>
              <a:t>in vasomotor rhinitis </a:t>
            </a:r>
            <a:r>
              <a:rPr lang="en-US" sz="2200" b="1" dirty="0">
                <a:latin typeface="Arial Narrow" pitchFamily="34" charset="0"/>
              </a:rPr>
              <a:t>(watery hyper-secretion).</a:t>
            </a:r>
          </a:p>
          <a:p>
            <a:r>
              <a:rPr lang="en-US" sz="2200" b="1" dirty="0">
                <a:latin typeface="Arial Narrow" pitchFamily="34" charset="0"/>
              </a:rPr>
              <a:t>Its indication as </a:t>
            </a:r>
            <a:r>
              <a:rPr lang="en-US" sz="2200" b="1" dirty="0" err="1">
                <a:latin typeface="Arial Narrow" pitchFamily="34" charset="0"/>
              </a:rPr>
              <a:t>bronchiodilator</a:t>
            </a:r>
            <a:r>
              <a:rPr lang="en-US" sz="2200" b="1" dirty="0">
                <a:latin typeface="Arial Narrow" pitchFamily="34" charset="0"/>
              </a:rPr>
              <a:t> in asthma and ADRs </a:t>
            </a:r>
            <a:r>
              <a:rPr lang="en-US" sz="2200" b="1" dirty="0">
                <a:latin typeface="Arial Narrow" pitchFamily="34" charset="0"/>
                <a:sym typeface="Wingdings 3"/>
              </a:rPr>
              <a:t> see </a:t>
            </a:r>
            <a:r>
              <a:rPr lang="en-US" sz="2200" b="1" dirty="0">
                <a:latin typeface="Arial Narrow" pitchFamily="34" charset="0"/>
              </a:rPr>
              <a:t>asthma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343401" y="4245759"/>
            <a:ext cx="18790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err="1">
                <a:solidFill>
                  <a:srgbClr val="C00000"/>
                </a:solidFill>
              </a:rPr>
              <a:t>Ipratropium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48225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2" grpId="0"/>
      <p:bldP spid="2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6346826" y="4100513"/>
            <a:ext cx="2720975" cy="1968500"/>
            <a:chOff x="5356412" y="4100338"/>
            <a:chExt cx="2720788" cy="1968230"/>
          </a:xfrm>
        </p:grpSpPr>
        <p:sp>
          <p:nvSpPr>
            <p:cNvPr id="25" name="Oval 24"/>
            <p:cNvSpPr/>
            <p:nvPr/>
          </p:nvSpPr>
          <p:spPr>
            <a:xfrm>
              <a:off x="6629500" y="5638414"/>
              <a:ext cx="457169" cy="38094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7543837" y="4571760"/>
              <a:ext cx="304779" cy="22856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1027" name="Picture 3" descr="C:\Documents and Settings\DR.OMNIA\My Documents\My Pictures\goblet.jpg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4938" t="17021" r="17695" b="18676"/>
            <a:stretch>
              <a:fillRect/>
            </a:stretch>
          </p:blipFill>
          <p:spPr bwMode="auto">
            <a:xfrm>
              <a:off x="5356412" y="4100338"/>
              <a:ext cx="2720788" cy="1968230"/>
            </a:xfrm>
            <a:prstGeom prst="roundRect">
              <a:avLst>
                <a:gd name="adj" fmla="val 31370"/>
              </a:avLst>
            </a:prstGeom>
            <a:noFill/>
          </p:spPr>
        </p:pic>
      </p:grpSp>
      <p:pic>
        <p:nvPicPr>
          <p:cNvPr id="14340" name="Picture 2" descr="C:\Documents and Settings\DR.OMNIA\My Documents\My Pictures\air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34288" y="3100388"/>
            <a:ext cx="2271712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6858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Rectangle 19"/>
          <p:cNvSpPr/>
          <p:nvPr/>
        </p:nvSpPr>
        <p:spPr>
          <a:xfrm>
            <a:off x="1828801" y="2706711"/>
            <a:ext cx="6781800" cy="1165086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 smtClean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TREATMENT </a:t>
            </a: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000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OF COUGH</a:t>
            </a:r>
          </a:p>
        </p:txBody>
      </p:sp>
      <p:pic>
        <p:nvPicPr>
          <p:cNvPr id="45059" name="Picture 3" descr="http://i2.cdn.turner.com/cnn/2009/HEALTH/conditions/06/19/chronic.cough/art.cough.gi.jpg"/>
          <p:cNvPicPr>
            <a:picLocks noChangeAspect="1" noChangeArrowheads="1"/>
          </p:cNvPicPr>
          <p:nvPr/>
        </p:nvPicPr>
        <p:blipFill>
          <a:blip r:embed="rId7" cstate="print"/>
          <a:srcRect l="8219" r="9589" b="1370"/>
          <a:stretch>
            <a:fillRect/>
          </a:stretch>
        </p:blipFill>
        <p:spPr bwMode="auto">
          <a:xfrm>
            <a:off x="2438400" y="762000"/>
            <a:ext cx="2540000" cy="2286000"/>
          </a:xfrm>
          <a:prstGeom prst="ellipse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828801" y="358914"/>
            <a:ext cx="3767377" cy="1927086"/>
          </a:xfrm>
          <a:prstGeom prst="rect">
            <a:avLst/>
          </a:prstGeom>
          <a:noFill/>
        </p:spPr>
        <p:txBody>
          <a:bodyPr wrap="none">
            <a:prstTxWarp prst="textArchUpPour">
              <a:avLst/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rgbClr val="6600FF"/>
                  </a:solidFill>
                  <a:prstDash val="solid"/>
                </a:ln>
                <a:solidFill>
                  <a:srgbClr val="CDCD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DRUGS USED IN</a:t>
            </a:r>
          </a:p>
        </p:txBody>
      </p:sp>
    </p:spTree>
    <p:extLst>
      <p:ext uri="{BB962C8B-B14F-4D97-AF65-F5344CB8AC3E}">
        <p14:creationId xmlns:p14="http://schemas.microsoft.com/office/powerpoint/2010/main" val="407700690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http://www.sciencephoto.com/images/download_wm_image.html/P570002-Illustration_of_the_exhalation_phase_of_coughing-SPL.jpg?id=805700002"/>
          <p:cNvPicPr>
            <a:picLocks noChangeAspect="1" noChangeArrowheads="1"/>
          </p:cNvPicPr>
          <p:nvPr/>
        </p:nvPicPr>
        <p:blipFill>
          <a:blip r:embed="rId3" cstate="print"/>
          <a:srcRect l="18232" r="11050" b="3396"/>
          <a:stretch>
            <a:fillRect/>
          </a:stretch>
        </p:blipFill>
        <p:spPr bwMode="auto">
          <a:xfrm>
            <a:off x="9296400" y="1022656"/>
            <a:ext cx="1447800" cy="2895600"/>
          </a:xfrm>
          <a:prstGeom prst="roundRect">
            <a:avLst/>
          </a:prstGeom>
          <a:noFill/>
          <a:effectLst>
            <a:softEdge rad="63500"/>
          </a:effectLst>
        </p:spPr>
      </p:pic>
      <p:sp>
        <p:nvSpPr>
          <p:cNvPr id="19" name="TextBox 18"/>
          <p:cNvSpPr txBox="1"/>
          <p:nvPr/>
        </p:nvSpPr>
        <p:spPr>
          <a:xfrm>
            <a:off x="581488" y="545376"/>
            <a:ext cx="7924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200" b="1" dirty="0">
                <a:latin typeface="Arial Narrow" pitchFamily="34" charset="0"/>
              </a:rPr>
              <a:t>Coughing is sudden expulsion of air from the lungs through the epiglottis at an amazingly fast speed (~100 miles/ hr) to </a:t>
            </a:r>
            <a:r>
              <a:rPr lang="en-US" sz="2200" b="1" dirty="0" smtClean="0">
                <a:latin typeface="Arial Narrow" pitchFamily="34" charset="0"/>
              </a:rPr>
              <a:t>get of </a:t>
            </a:r>
            <a:r>
              <a:rPr lang="en-US" sz="2200" b="1" dirty="0">
                <a:latin typeface="Arial Narrow" pitchFamily="34" charset="0"/>
              </a:rPr>
              <a:t>unwanted irritants. </a:t>
            </a:r>
            <a:endParaRPr lang="en-US" sz="2200" b="1" dirty="0" smtClean="0">
              <a:latin typeface="Arial Narrow" pitchFamily="34" charset="0"/>
            </a:endParaRPr>
          </a:p>
          <a:p>
            <a:pPr marL="342900" indent="-342900">
              <a:lnSpc>
                <a:spcPts val="2400"/>
              </a:lnSpc>
              <a:buFont typeface="Wingdings" pitchFamily="2" charset="2"/>
              <a:buChar char="§"/>
            </a:pPr>
            <a:r>
              <a:rPr lang="en-US" sz="2200" b="1" dirty="0" smtClean="0">
                <a:latin typeface="Arial Narrow" pitchFamily="34" charset="0"/>
              </a:rPr>
              <a:t>Abdominal </a:t>
            </a:r>
            <a:r>
              <a:rPr lang="en-US" sz="2200" b="1" dirty="0">
                <a:latin typeface="Arial Narrow" pitchFamily="34" charset="0"/>
              </a:rPr>
              <a:t>&amp; intercostal muscles contract, against the closed epiglottis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pressure </a:t>
            </a:r>
            <a:r>
              <a:rPr lang="en-US" sz="2200" b="1" dirty="0">
                <a:latin typeface="Arial Narrow" pitchFamily="34" charset="0"/>
                <a:sym typeface="Wingdings 3"/>
              </a:rPr>
              <a:t>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air is forcefully expelled  to dislodge the triggering irritant.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0952" y="2633874"/>
            <a:ext cx="8991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200" b="1" dirty="0">
                <a:latin typeface="Arial Narrow" pitchFamily="34" charset="0"/>
              </a:rPr>
              <a:t>Cough </a:t>
            </a:r>
            <a:r>
              <a:rPr lang="en-US" sz="2200" b="1" dirty="0" smtClean="0">
                <a:latin typeface="Arial Narrow" pitchFamily="34" charset="0"/>
              </a:rPr>
              <a:t>may be </a:t>
            </a:r>
            <a:r>
              <a:rPr lang="en-US" sz="22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200" b="1" i="1" dirty="0">
                <a:solidFill>
                  <a:srgbClr val="7030A0"/>
                </a:solidFill>
              </a:rPr>
              <a:t>“wet or productive”</a:t>
            </a:r>
            <a:r>
              <a:rPr lang="en-US" sz="2200" b="1" dirty="0">
                <a:solidFill>
                  <a:srgbClr val="7030A0"/>
                </a:solidFill>
                <a:latin typeface="Arial Narrow" pitchFamily="34" charset="0"/>
              </a:rPr>
              <a:t> </a:t>
            </a:r>
            <a:r>
              <a:rPr lang="en-US" sz="2200" b="1" dirty="0" smtClean="0">
                <a:solidFill>
                  <a:srgbClr val="7030A0"/>
                </a:solidFill>
                <a:latin typeface="Arial Narrow" pitchFamily="34" charset="0"/>
              </a:rPr>
              <a:t>or</a:t>
            </a:r>
          </a:p>
          <a:p>
            <a:pPr>
              <a:lnSpc>
                <a:spcPts val="2400"/>
              </a:lnSpc>
            </a:pPr>
            <a:r>
              <a:rPr lang="en-US" sz="2200" b="1" dirty="0" smtClean="0">
                <a:latin typeface="Arial Narrow" pitchFamily="34" charset="0"/>
                <a:sym typeface="Wingdings 3"/>
              </a:rPr>
              <a:t>                          </a:t>
            </a:r>
            <a:r>
              <a:rPr lang="en-US" sz="2200" b="1" i="1" dirty="0" smtClean="0">
                <a:solidFill>
                  <a:srgbClr val="7030A0"/>
                </a:solidFill>
              </a:rPr>
              <a:t>“</a:t>
            </a:r>
            <a:r>
              <a:rPr lang="en-US" sz="2200" b="1" i="1" dirty="0">
                <a:solidFill>
                  <a:srgbClr val="7030A0"/>
                </a:solidFill>
              </a:rPr>
              <a:t>dry or irritant</a:t>
            </a:r>
            <a:r>
              <a:rPr lang="en-US" sz="2200" b="1" i="1" dirty="0" smtClean="0">
                <a:solidFill>
                  <a:srgbClr val="7030A0"/>
                </a:solidFill>
              </a:rPr>
              <a:t>”</a:t>
            </a:r>
          </a:p>
          <a:p>
            <a:pPr>
              <a:lnSpc>
                <a:spcPts val="2400"/>
              </a:lnSpc>
            </a:pPr>
            <a:r>
              <a:rPr lang="en-US" sz="2200" b="1" dirty="0" smtClean="0">
                <a:latin typeface="Arial Narrow" pitchFamily="34" charset="0"/>
              </a:rPr>
              <a:t>                           2ndry </a:t>
            </a:r>
            <a:r>
              <a:rPr lang="en-US" sz="2200" b="1" dirty="0">
                <a:latin typeface="Arial Narrow" pitchFamily="34" charset="0"/>
              </a:rPr>
              <a:t>to irritant vapors, gases, infections, cancer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endParaRPr lang="en-US" sz="2200" b="1" i="1" dirty="0">
              <a:solidFill>
                <a:srgbClr val="7030A0"/>
              </a:solidFill>
            </a:endParaRPr>
          </a:p>
          <a:p>
            <a:pPr>
              <a:lnSpc>
                <a:spcPts val="2400"/>
              </a:lnSpc>
            </a:pPr>
            <a:r>
              <a:rPr lang="en-US" sz="2200" b="1" i="1" dirty="0" smtClean="0">
                <a:solidFill>
                  <a:srgbClr val="7030A0"/>
                </a:solidFill>
              </a:rPr>
              <a:t> </a:t>
            </a:r>
            <a:endParaRPr lang="en-US" sz="2200" b="1" dirty="0">
              <a:solidFill>
                <a:srgbClr val="7030A0"/>
              </a:solidFill>
              <a:latin typeface="Arial Narrow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828801" y="4419569"/>
            <a:ext cx="1487267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Bernard MT Condensed" pitchFamily="18" charset="0"/>
              </a:rPr>
              <a:t>TREATMENT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1847088" y="4881234"/>
            <a:ext cx="1588" cy="1290966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352799" y="4776537"/>
            <a:ext cx="381001" cy="577211"/>
          </a:xfrm>
          <a:prstGeom prst="straightConnector1">
            <a:avLst/>
          </a:prstGeom>
          <a:ln w="28575">
            <a:solidFill>
              <a:srgbClr val="66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/>
          <p:cNvGrpSpPr/>
          <p:nvPr/>
        </p:nvGrpSpPr>
        <p:grpSpPr>
          <a:xfrm>
            <a:off x="1752601" y="6096000"/>
            <a:ext cx="7002421" cy="533400"/>
            <a:chOff x="457200" y="2590800"/>
            <a:chExt cx="7002421" cy="533400"/>
          </a:xfrm>
        </p:grpSpPr>
        <p:sp>
          <p:nvSpPr>
            <p:cNvPr id="29" name="Rectangle 28"/>
            <p:cNvSpPr/>
            <p:nvPr/>
          </p:nvSpPr>
          <p:spPr>
            <a:xfrm>
              <a:off x="457200" y="2662535"/>
              <a:ext cx="2506199" cy="400110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000" b="1" dirty="0">
                  <a:solidFill>
                    <a:srgbClr val="C00000"/>
                  </a:solidFill>
                  <a:latin typeface="Arial Narrow" pitchFamily="34" charset="0"/>
                </a:rPr>
                <a:t>ANTITUSSIVE AGENTS</a:t>
              </a:r>
            </a:p>
          </p:txBody>
        </p:sp>
        <p:sp>
          <p:nvSpPr>
            <p:cNvPr id="30" name="Chevron 29"/>
            <p:cNvSpPr/>
            <p:nvPr/>
          </p:nvSpPr>
          <p:spPr>
            <a:xfrm>
              <a:off x="3048000" y="2590800"/>
              <a:ext cx="533400" cy="533400"/>
            </a:xfrm>
            <a:prstGeom prst="chevron">
              <a:avLst/>
            </a:prstGeom>
            <a:gradFill flip="none" rotWithShape="1">
              <a:gsLst>
                <a:gs pos="0">
                  <a:schemeClr val="accent1">
                    <a:shade val="30000"/>
                    <a:satMod val="115000"/>
                  </a:schemeClr>
                </a:gs>
                <a:gs pos="50000">
                  <a:schemeClr val="accent1">
                    <a:shade val="67500"/>
                    <a:satMod val="115000"/>
                  </a:schemeClr>
                </a:gs>
                <a:gs pos="100000">
                  <a:srgbClr val="C00000"/>
                </a:gs>
              </a:gsLst>
              <a:lin ang="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solidFill>
                  <a:schemeClr val="tx1"/>
                </a:solidFill>
                <a:latin typeface="Arial Narrow" pitchFamily="34" charset="0"/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3602218" y="2636520"/>
              <a:ext cx="3857403" cy="461665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7030A0"/>
              </a:solidFill>
            </a:ln>
          </p:spPr>
          <p:txBody>
            <a:bodyPr wrap="none">
              <a:spAutoFit/>
            </a:bodyPr>
            <a:lstStyle/>
            <a:p>
              <a:pPr marL="342900" lvl="1" indent="-342900" eaLnBrk="0" hangingPunct="0">
                <a:defRPr/>
              </a:pPr>
              <a:r>
                <a:rPr lang="en-US" sz="2400" dirty="0">
                  <a:solidFill>
                    <a:srgbClr val="7030A0"/>
                  </a:solidFill>
                  <a:latin typeface="Bernard MT Condensed" pitchFamily="18" charset="0"/>
                </a:rPr>
                <a:t>For Non-productive (dry) Cough</a:t>
              </a:r>
            </a:p>
          </p:txBody>
        </p:sp>
      </p:grpSp>
      <p:sp>
        <p:nvSpPr>
          <p:cNvPr id="17" name="Chevron 16"/>
          <p:cNvSpPr/>
          <p:nvPr/>
        </p:nvSpPr>
        <p:spPr>
          <a:xfrm>
            <a:off x="7315200" y="5145238"/>
            <a:ext cx="533400" cy="533400"/>
          </a:xfrm>
          <a:prstGeom prst="chevron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rgbClr val="C00000"/>
              </a:gs>
            </a:gsLst>
            <a:lin ang="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921648" y="5190958"/>
            <a:ext cx="3568509" cy="461665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squar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400" dirty="0">
                <a:solidFill>
                  <a:srgbClr val="7030A0"/>
                </a:solidFill>
                <a:latin typeface="Bernard MT Condensed" pitchFamily="18" charset="0"/>
              </a:rPr>
              <a:t>For Productive Cough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733801" y="5190958"/>
            <a:ext cx="1915461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EXPECTORANTS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715001" y="5190744"/>
            <a:ext cx="1556773" cy="400110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txBody>
          <a:bodyPr wrap="none">
            <a:spAutoFit/>
          </a:bodyPr>
          <a:lstStyle/>
          <a:p>
            <a:pPr marL="342900" lvl="1" indent="-342900" eaLnBrk="0" hangingPunct="0">
              <a:defRPr/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MUCOLYTICS</a:t>
            </a:r>
          </a:p>
        </p:txBody>
      </p:sp>
      <p:cxnSp>
        <p:nvCxnSpPr>
          <p:cNvPr id="34" name="Straight Connector 33"/>
          <p:cNvCxnSpPr/>
          <p:nvPr/>
        </p:nvCxnSpPr>
        <p:spPr>
          <a:xfrm rot="10800000">
            <a:off x="741920" y="4038568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43507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828800" y="304800"/>
            <a:ext cx="4114800" cy="6096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EXPECTORANTS</a:t>
            </a:r>
          </a:p>
        </p:txBody>
      </p:sp>
      <p:sp>
        <p:nvSpPr>
          <p:cNvPr id="9" name="Rectangle 8"/>
          <p:cNvSpPr/>
          <p:nvPr/>
        </p:nvSpPr>
        <p:spPr>
          <a:xfrm>
            <a:off x="6019801" y="381001"/>
            <a:ext cx="386516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Act by removal of mucus through</a:t>
            </a:r>
            <a:endParaRPr lang="en-US" sz="2200" dirty="0"/>
          </a:p>
        </p:txBody>
      </p:sp>
      <p:sp>
        <p:nvSpPr>
          <p:cNvPr id="13" name="Rectangle 12"/>
          <p:cNvSpPr/>
          <p:nvPr/>
        </p:nvSpPr>
        <p:spPr>
          <a:xfrm>
            <a:off x="2066586" y="1066800"/>
            <a:ext cx="197201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Reflex stimulation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905000" y="2209800"/>
            <a:ext cx="1981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>
              <a:defRPr/>
            </a:pP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Direct stimulation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038600" y="1057656"/>
            <a:ext cx="6324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Irritate GIT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b="1" dirty="0">
                <a:latin typeface="Arial Narrow" pitchFamily="34" charset="0"/>
              </a:rPr>
              <a:t>stimulate </a:t>
            </a:r>
            <a:r>
              <a:rPr lang="en-US" sz="2000" b="1" dirty="0" err="1">
                <a:latin typeface="Arial Narrow" pitchFamily="34" charset="0"/>
              </a:rPr>
              <a:t>gastropulmonary</a:t>
            </a:r>
            <a:r>
              <a:rPr lang="en-US" sz="2000" b="1" dirty="0">
                <a:latin typeface="Arial Narrow" pitchFamily="34" charset="0"/>
              </a:rPr>
              <a:t> </a:t>
            </a:r>
            <a:r>
              <a:rPr lang="en-US" sz="2000" b="1" dirty="0" err="1">
                <a:latin typeface="Arial Narrow" pitchFamily="34" charset="0"/>
              </a:rPr>
              <a:t>vagal</a:t>
            </a:r>
            <a:r>
              <a:rPr lang="en-US" sz="2000" b="1" dirty="0">
                <a:latin typeface="Arial Narrow" pitchFamily="34" charset="0"/>
              </a:rPr>
              <a:t> reflex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l</a:t>
            </a:r>
            <a:r>
              <a:rPr lang="en-US" sz="2000" b="1" dirty="0">
                <a:latin typeface="Arial Narrow" pitchFamily="34" charset="0"/>
              </a:rPr>
              <a:t>oosening &amp; thinning of secretions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Guaifenesin</a:t>
            </a:r>
            <a:endParaRPr lang="en-US" sz="20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981200" y="2209800"/>
            <a:ext cx="8763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0" hangingPunct="0"/>
            <a:r>
              <a:rPr lang="en-US" sz="2000" b="1" dirty="0">
                <a:latin typeface="Arial Narrow" pitchFamily="34" charset="0"/>
              </a:rPr>
              <a:t>			Stimulate secretory glands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</a:t>
            </a:r>
            <a:r>
              <a:rPr lang="en-US" sz="2000" b="1" dirty="0">
                <a:latin typeface="Arial Narrow" pitchFamily="34" charset="0"/>
              </a:rPr>
              <a:t> respiratory fluids production </a:t>
            </a:r>
            <a:r>
              <a:rPr lang="en-US" sz="2000" b="1" dirty="0">
                <a:latin typeface="Arial Narrow" pitchFamily="34" charset="0"/>
                <a:sym typeface="Wingdings 3"/>
              </a:rPr>
              <a:t> 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Iodinated glycerol, Na or K iodide / acetate , Ammonium chloride, </a:t>
            </a:r>
            <a:r>
              <a:rPr lang="en-US" sz="20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Ipecacuahna</a:t>
            </a:r>
            <a:r>
              <a:rPr lang="en-US" sz="20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rot="5400000">
            <a:off x="1866900" y="1181100"/>
            <a:ext cx="3810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rot="5400000">
            <a:off x="1040354" y="1758760"/>
            <a:ext cx="166408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4191000" y="3777869"/>
            <a:ext cx="6553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Final outcome is that cough is indirectly diminished</a:t>
            </a:r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1905000" y="4122313"/>
            <a:ext cx="38862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Common cold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Bronchitis</a:t>
            </a:r>
          </a:p>
          <a:p>
            <a:pPr>
              <a:lnSpc>
                <a:spcPts val="2300"/>
              </a:lnSpc>
              <a:buBlip>
                <a:blip r:embed="rId2"/>
              </a:buBlip>
              <a:tabLst>
                <a:tab pos="3940175" algn="l"/>
              </a:tabLst>
            </a:pP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 smtClean="0">
                <a:latin typeface="Arial Narrow" pitchFamily="34" charset="0"/>
              </a:rPr>
              <a:t>Pharyngitis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r>
              <a:rPr lang="en-US" sz="2200" b="1" dirty="0" smtClean="0">
                <a:latin typeface="Arial Narrow" pitchFamily="34" charset="0"/>
              </a:rPr>
              <a:t>Chronic </a:t>
            </a:r>
            <a:r>
              <a:rPr lang="en-US" sz="2200" b="1" dirty="0">
                <a:latin typeface="Arial Narrow" pitchFamily="34" charset="0"/>
              </a:rPr>
              <a:t>paranasal sinusitis</a:t>
            </a:r>
          </a:p>
          <a:p>
            <a:pPr>
              <a:lnSpc>
                <a:spcPts val="2300"/>
              </a:lnSpc>
            </a:pP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300"/>
              </a:lnSpc>
              <a:buBlip>
                <a:blip r:embed="rId2"/>
              </a:buBlip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954240" y="3776348"/>
            <a:ext cx="134979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rot="5400000">
            <a:off x="9220996" y="2895600"/>
            <a:ext cx="2437607" cy="796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5400000">
            <a:off x="9602465" y="3503291"/>
            <a:ext cx="1219848" cy="3177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/>
          <p:cNvGrpSpPr/>
          <p:nvPr/>
        </p:nvGrpSpPr>
        <p:grpSpPr>
          <a:xfrm>
            <a:off x="2057400" y="1752600"/>
            <a:ext cx="7696200" cy="425758"/>
            <a:chOff x="533400" y="1752600"/>
            <a:chExt cx="7696200" cy="425758"/>
          </a:xfrm>
        </p:grpSpPr>
        <p:sp>
          <p:nvSpPr>
            <p:cNvPr id="38" name="Rectangle 37"/>
            <p:cNvSpPr/>
            <p:nvPr/>
          </p:nvSpPr>
          <p:spPr>
            <a:xfrm>
              <a:off x="533400" y="1752600"/>
              <a:ext cx="7696200" cy="42575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600"/>
                </a:lnSpc>
                <a:defRPr/>
              </a:pPr>
              <a:r>
                <a:rPr lang="en-US" sz="2000" b="1" u="sng" dirty="0">
                  <a:latin typeface="Arial Narrow" pitchFamily="34" charset="0"/>
                </a:rPr>
                <a:t>ADRs ;</a:t>
              </a:r>
              <a:r>
                <a:rPr lang="en-US" sz="2000" b="1" dirty="0">
                  <a:latin typeface="Arial Narrow" pitchFamily="34" charset="0"/>
                </a:rPr>
                <a:t> Dry mouth, chapped lips, risk of kidney stones(</a:t>
              </a:r>
              <a:r>
                <a:rPr lang="en-US" sz="2000" b="1" dirty="0">
                  <a:latin typeface="Arial Narrow" pitchFamily="34" charset="0"/>
                  <a:sym typeface="Wingdings 3"/>
                </a:rPr>
                <a:t></a:t>
              </a:r>
              <a:r>
                <a:rPr lang="en-US" sz="2000" b="1" dirty="0">
                  <a:latin typeface="Arial Narrow" pitchFamily="34" charset="0"/>
                </a:rPr>
                <a:t>uric a. excretion) </a:t>
              </a: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5400000">
              <a:off x="7735094" y="1866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286000" y="2971800"/>
            <a:ext cx="7848600" cy="938719"/>
            <a:chOff x="762000" y="2971800"/>
            <a:chExt cx="7848600" cy="938719"/>
          </a:xfrm>
        </p:grpSpPr>
        <p:cxnSp>
          <p:nvCxnSpPr>
            <p:cNvPr id="41" name="Straight Arrow Connector 40"/>
            <p:cNvCxnSpPr/>
            <p:nvPr/>
          </p:nvCxnSpPr>
          <p:spPr>
            <a:xfrm rot="5400000">
              <a:off x="877094" y="3009106"/>
              <a:ext cx="76200" cy="1588"/>
            </a:xfrm>
            <a:prstGeom prst="straightConnector1">
              <a:avLst/>
            </a:prstGeom>
            <a:ln w="38100">
              <a:solidFill>
                <a:srgbClr val="C0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Rectangle 41"/>
            <p:cNvSpPr/>
            <p:nvPr/>
          </p:nvSpPr>
          <p:spPr>
            <a:xfrm>
              <a:off x="762000" y="2971800"/>
              <a:ext cx="7848600" cy="9387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indent="-342900" eaLnBrk="0" hangingPunct="0">
                <a:lnSpc>
                  <a:spcPts val="2200"/>
                </a:lnSpc>
                <a:defRPr/>
              </a:pPr>
              <a:r>
                <a:rPr lang="en-US" sz="2000" b="1" u="sng" dirty="0" smtClean="0">
                  <a:latin typeface="Arial Narrow" pitchFamily="34" charset="0"/>
                </a:rPr>
                <a:t>ADRs of iodide preparations ;</a:t>
              </a:r>
              <a:r>
                <a:rPr lang="en-US" sz="2000" b="1" dirty="0" smtClean="0">
                  <a:latin typeface="Arial Narrow" pitchFamily="34" charset="0"/>
                </a:rPr>
                <a:t> </a:t>
              </a:r>
              <a:r>
                <a:rPr lang="en-US" sz="2000" b="1" dirty="0">
                  <a:latin typeface="Arial Narrow" pitchFamily="34" charset="0"/>
                </a:rPr>
                <a:t>Unpleasant metallic taste, hypersensitivity, hypothyroidism, swollen </a:t>
              </a:r>
              <a:r>
                <a:rPr lang="en-US" sz="2000" b="1" dirty="0" smtClean="0">
                  <a:latin typeface="Arial Narrow" pitchFamily="34" charset="0"/>
                </a:rPr>
                <a:t>salivary glands (overstimulation </a:t>
              </a:r>
              <a:r>
                <a:rPr lang="en-US" sz="2000" b="1" dirty="0">
                  <a:latin typeface="Arial Narrow" pitchFamily="34" charset="0"/>
                </a:rPr>
                <a:t>of salivary secretion), &amp; flare of old TB.  </a:t>
              </a:r>
            </a:p>
          </p:txBody>
        </p:sp>
      </p:grpSp>
      <p:cxnSp>
        <p:nvCxnSpPr>
          <p:cNvPr id="50" name="Straight Arrow Connector 49"/>
          <p:cNvCxnSpPr/>
          <p:nvPr/>
        </p:nvCxnSpPr>
        <p:spPr>
          <a:xfrm rot="10800000">
            <a:off x="3371088" y="4006468"/>
            <a:ext cx="685800" cy="1588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5-Point Star 23"/>
          <p:cNvSpPr/>
          <p:nvPr/>
        </p:nvSpPr>
        <p:spPr>
          <a:xfrm>
            <a:off x="10134600" y="533400"/>
            <a:ext cx="457200" cy="457200"/>
          </a:xfrm>
          <a:prstGeom prst="star5">
            <a:avLst/>
          </a:prstGeom>
          <a:solidFill>
            <a:srgbClr val="00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19994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204395"/>
            <a:ext cx="9850624" cy="58369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b="1" dirty="0" smtClean="0">
                <a:solidFill>
                  <a:srgbClr val="C00000"/>
                </a:solidFill>
              </a:rPr>
              <a:t>Learning objectives</a:t>
            </a:r>
            <a:endParaRPr lang="en-US" sz="2400" b="1" dirty="0" smtClean="0">
              <a:solidFill>
                <a:srgbClr val="C00000"/>
              </a:solidFill>
            </a:endParaRPr>
          </a:p>
          <a:p>
            <a:endParaRPr lang="en-US" altLang="en-US" sz="2400" dirty="0" smtClean="0">
              <a:solidFill>
                <a:schemeClr val="accent1"/>
              </a:solidFill>
              <a:cs typeface="Arial" charset="0"/>
            </a:endParaRPr>
          </a:p>
          <a:p>
            <a:pPr marL="0" indent="0">
              <a:buNone/>
            </a:pP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At </a:t>
            </a: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the end of the </a:t>
            </a: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lecture, </a:t>
            </a:r>
            <a:r>
              <a:rPr lang="en-US" altLang="en-US" sz="2400" b="1" dirty="0">
                <a:solidFill>
                  <a:srgbClr val="0070C0"/>
                </a:solidFill>
                <a:cs typeface="Arial" charset="0"/>
              </a:rPr>
              <a:t>students should be able </a:t>
            </a:r>
            <a:r>
              <a:rPr lang="en-US" altLang="en-US" sz="2400" b="1" dirty="0" smtClean="0">
                <a:solidFill>
                  <a:srgbClr val="0070C0"/>
                </a:solidFill>
                <a:cs typeface="Arial" charset="0"/>
              </a:rPr>
              <a:t>to: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Define rhinitis and cough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Classify drugs used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in the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treatment of </a:t>
            </a:r>
            <a:r>
              <a:rPr lang="en-US" sz="2400" b="1" dirty="0" smtClean="0">
                <a:solidFill>
                  <a:srgbClr val="C00000"/>
                </a:solidFill>
              </a:rPr>
              <a:t>rhinitis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Expand on the pharmacology of different drug groups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used in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    the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treatment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as; antihistamines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leukotriene antagonists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corticosteroids, decongestants and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anticholinergics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Describe the  pharmacology of different </a:t>
            </a:r>
            <a:r>
              <a:rPr lang="en-US" sz="2400" b="1" dirty="0" smtClean="0">
                <a:solidFill>
                  <a:srgbClr val="C00000"/>
                </a:solidFill>
              </a:rPr>
              <a:t>expectorants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and 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mucolytics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used in the treatment of </a:t>
            </a:r>
            <a:r>
              <a:rPr lang="en-US" sz="2400" dirty="0">
                <a:solidFill>
                  <a:schemeClr val="tx1"/>
                </a:solidFill>
              </a:rPr>
              <a:t>productive cough</a:t>
            </a:r>
          </a:p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Describe the pharmacology of </a:t>
            </a:r>
            <a:r>
              <a:rPr lang="en-US" sz="2400" b="1" dirty="0">
                <a:solidFill>
                  <a:srgbClr val="C00000"/>
                </a:solidFill>
              </a:rPr>
              <a:t>antitussives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(cough suppressants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)  </a:t>
            </a:r>
          </a:p>
          <a:p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33068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01272" y="0"/>
            <a:ext cx="3505200" cy="9144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36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6666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MUCOLYTICS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259179" y="304800"/>
            <a:ext cx="723097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Mucolytic agents are used to dissolve or breakdown mucus in the respiratory tract. They make the mucus less viscous so that it can be coughed up with more ease.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9050" y="1070809"/>
            <a:ext cx="32618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Bernard MT Condensed" pitchFamily="18" charset="0"/>
              </a:rPr>
              <a:t>MECHANISM OF ACTIONS</a:t>
            </a:r>
          </a:p>
        </p:txBody>
      </p:sp>
      <p:sp>
        <p:nvSpPr>
          <p:cNvPr id="23" name="Rectangle 3"/>
          <p:cNvSpPr txBox="1">
            <a:spLocks noChangeArrowheads="1"/>
          </p:cNvSpPr>
          <p:nvPr/>
        </p:nvSpPr>
        <p:spPr bwMode="auto">
          <a:xfrm>
            <a:off x="493255" y="1524000"/>
            <a:ext cx="10118597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r>
              <a:rPr lang="en-US" sz="2400" b="1" dirty="0" err="1">
                <a:latin typeface="Arial Narrow" pitchFamily="34" charset="0"/>
              </a:rPr>
              <a:t>Mucolysis</a:t>
            </a:r>
            <a:r>
              <a:rPr lang="en-US" sz="2400" b="1" dirty="0">
                <a:latin typeface="Arial Narrow" pitchFamily="34" charset="0"/>
              </a:rPr>
              <a:t> occurs by one or more of the following; </a:t>
            </a: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b="1" dirty="0" smtClean="0">
                <a:latin typeface="Arial Narrow" pitchFamily="34" charset="0"/>
                <a:sym typeface="Wingdings 3"/>
              </a:rPr>
              <a:t></a:t>
            </a:r>
            <a:r>
              <a:rPr lang="en-US" sz="2400" b="1" dirty="0">
                <a:latin typeface="Arial Narrow" pitchFamily="34" charset="0"/>
                <a:sym typeface="Wingdings 3"/>
              </a:rPr>
              <a:t>water content</a:t>
            </a:r>
            <a:r>
              <a:rPr lang="en-US" sz="2400" b="1" dirty="0">
                <a:latin typeface="Arial Narrow" pitchFamily="34" charset="0"/>
              </a:rPr>
              <a:t>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</a:rPr>
              <a:t>Hypertonic Saline &amp; NaHCO</a:t>
            </a:r>
            <a:r>
              <a:rPr lang="en-US" sz="2400" baseline="-25000" dirty="0">
                <a:solidFill>
                  <a:srgbClr val="C00000"/>
                </a:solidFill>
                <a:latin typeface="Bernard MT Condensed" pitchFamily="18" charset="0"/>
              </a:rPr>
              <a:t>3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  <a:sym typeface="Wingdings 3"/>
              </a:rPr>
              <a:t> </a:t>
            </a:r>
            <a:r>
              <a:rPr lang="en-US" sz="2400" b="1" dirty="0" err="1">
                <a:latin typeface="Arial Narrow" pitchFamily="34" charset="0"/>
                <a:sym typeface="Wingdings 3"/>
              </a:rPr>
              <a:t>Adhesivness</a:t>
            </a:r>
            <a:r>
              <a:rPr lang="en-US" sz="2400" b="1" dirty="0">
                <a:latin typeface="Arial Narrow" pitchFamily="34" charset="0"/>
                <a:sym typeface="Wingdings 3"/>
              </a:rPr>
              <a:t>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Steam inhalation</a:t>
            </a:r>
            <a:endParaRPr lang="en-US" sz="2400" baseline="-25000" dirty="0">
              <a:solidFill>
                <a:srgbClr val="C00000"/>
              </a:solidFill>
              <a:latin typeface="Bernard MT Condensed" pitchFamily="18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</a:rPr>
              <a:t>Breakdown S-S bonds in glycoproteins </a:t>
            </a:r>
            <a:r>
              <a:rPr lang="en-US" sz="2400" b="1" dirty="0" smtClean="0">
                <a:latin typeface="Arial Narrow" pitchFamily="34" charset="0"/>
                <a:sym typeface="Wingdings 3"/>
              </a:rPr>
              <a:t></a:t>
            </a:r>
            <a:r>
              <a:rPr lang="en-US" sz="2400" b="1" dirty="0" smtClean="0">
                <a:latin typeface="Arial Narrow" pitchFamily="34" charset="0"/>
              </a:rPr>
              <a:t> </a:t>
            </a:r>
            <a:r>
              <a:rPr lang="en-US" sz="2400" b="1" dirty="0">
                <a:latin typeface="Arial Narrow" pitchFamily="34" charset="0"/>
              </a:rPr>
              <a:t>less </a:t>
            </a:r>
            <a:r>
              <a:rPr lang="en-US" sz="2400" b="1" dirty="0" smtClean="0">
                <a:latin typeface="Arial Narrow" pitchFamily="34" charset="0"/>
              </a:rPr>
              <a:t>viscid </a:t>
            </a:r>
            <a:r>
              <a:rPr lang="en-US" sz="2400" b="1" dirty="0">
                <a:latin typeface="Arial Narrow" pitchFamily="34" charset="0"/>
              </a:rPr>
              <a:t>mucous;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N-Acetyl Cysteine</a:t>
            </a: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b="1" dirty="0">
                <a:latin typeface="Arial Narrow" pitchFamily="34" charset="0"/>
              </a:rPr>
              <a:t>Synthesize serous mucus </a:t>
            </a:r>
            <a:r>
              <a:rPr lang="en-US" sz="2400" b="1" dirty="0" smtClean="0">
                <a:latin typeface="Arial Narrow" pitchFamily="34" charset="0"/>
              </a:rPr>
              <a:t>+ </a:t>
            </a:r>
            <a:r>
              <a:rPr lang="en-US" sz="2400" b="1" dirty="0">
                <a:latin typeface="Arial Narrow" pitchFamily="34" charset="0"/>
              </a:rPr>
              <a:t>activate </a:t>
            </a:r>
            <a:r>
              <a:rPr lang="en-US" sz="2400" b="1" dirty="0" err="1">
                <a:latin typeface="Arial Narrow" pitchFamily="34" charset="0"/>
              </a:rPr>
              <a:t>ciliary</a:t>
            </a:r>
            <a:r>
              <a:rPr lang="en-US" sz="2400" b="1" dirty="0">
                <a:latin typeface="Arial Narrow" pitchFamily="34" charset="0"/>
              </a:rPr>
              <a:t> clearance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Bromohexine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&amp; 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Ambroxol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indent="-342900" eaLnBrk="0" hangingPunct="0">
              <a:lnSpc>
                <a:spcPts val="2300"/>
              </a:lnSpc>
              <a:spcBef>
                <a:spcPts val="300"/>
              </a:spcBef>
              <a:buBlip>
                <a:blip r:embed="rId3"/>
              </a:buBlip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b="1" dirty="0">
                <a:latin typeface="Arial Narrow" pitchFamily="34" charset="0"/>
                <a:sym typeface="Wingdings 3"/>
              </a:rPr>
              <a:t>C</a:t>
            </a:r>
            <a:r>
              <a:rPr lang="en-US" sz="2400" b="1" dirty="0">
                <a:latin typeface="Arial Narrow" pitchFamily="34" charset="0"/>
              </a:rPr>
              <a:t>leavage of extracellular bacterial DNA, that contributes to viscosity  </a:t>
            </a:r>
            <a:br>
              <a:rPr lang="en-US" sz="2400" b="1" dirty="0">
                <a:latin typeface="Arial Narrow" pitchFamily="34" charset="0"/>
              </a:rPr>
            </a:br>
            <a:r>
              <a:rPr lang="en-US" sz="2400" b="1" dirty="0">
                <a:latin typeface="Arial Narrow" pitchFamily="34" charset="0"/>
              </a:rPr>
              <a:t>     of sputum in case of infection; 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rhDNAase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= </a:t>
            </a:r>
            <a:r>
              <a:rPr lang="en-US" sz="2400" b="1" dirty="0" smtClean="0">
                <a:latin typeface="Arial Narrow" pitchFamily="34" charset="0"/>
              </a:rPr>
              <a:t>recombinant </a:t>
            </a:r>
            <a:r>
              <a:rPr lang="en-US" sz="2400" b="1" dirty="0">
                <a:latin typeface="Arial Narrow" pitchFamily="34" charset="0"/>
              </a:rPr>
              <a:t>human </a:t>
            </a:r>
            <a:r>
              <a:rPr lang="en-US" sz="2400" b="1" dirty="0" err="1">
                <a:latin typeface="Arial Narrow" pitchFamily="34" charset="0"/>
              </a:rPr>
              <a:t>deoxyribonuclease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(</a:t>
            </a:r>
            <a:r>
              <a:rPr lang="en-US" sz="24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Pulmozyme</a:t>
            </a: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)</a:t>
            </a:r>
            <a:endParaRPr lang="en-US" sz="24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  <a:p>
            <a:pPr indent="-342900" eaLnBrk="0" fontAlgn="base" hangingPunct="0">
              <a:lnSpc>
                <a:spcPts val="2300"/>
              </a:lnSpc>
              <a:spcBef>
                <a:spcPts val="300"/>
              </a:spcBef>
              <a:spcAft>
                <a:spcPct val="0"/>
              </a:spcAft>
              <a:defRPr/>
            </a:pP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5234" y="4483761"/>
            <a:ext cx="15802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latin typeface="Bernard MT Condensed" pitchFamily="18" charset="0"/>
              </a:rPr>
              <a:t>INDICATIONS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77480" y="5105400"/>
            <a:ext cx="906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 eaLnBrk="0" hangingPunct="0">
              <a:lnSpc>
                <a:spcPts val="2300"/>
              </a:lnSpc>
              <a:buBlip>
                <a:blip r:embed="rId3"/>
              </a:buBlip>
              <a:defRPr/>
            </a:pP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Most </a:t>
            </a:r>
            <a:r>
              <a:rPr lang="en-IN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mucolytics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IN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 </a:t>
            </a:r>
            <a:r>
              <a:rPr lang="en-IN" sz="2200" b="1" dirty="0">
                <a:latin typeface="Arial Narrow" pitchFamily="34" charset="0"/>
              </a:rPr>
              <a:t>effective as adjuvant therapy in COPD, asthma, bronchitis, </a:t>
            </a:r>
            <a:br>
              <a:rPr lang="en-IN" sz="2200" b="1" dirty="0">
                <a:latin typeface="Arial Narrow" pitchFamily="34" charset="0"/>
              </a:rPr>
            </a:br>
            <a:r>
              <a:rPr lang="en-IN" sz="2200" b="1" dirty="0">
                <a:latin typeface="Arial Narrow" pitchFamily="34" charset="0"/>
              </a:rPr>
              <a:t>      …etc. (when there is </a:t>
            </a:r>
            <a:r>
              <a:rPr lang="en-IN" sz="2200" b="1" dirty="0" smtClean="0">
                <a:latin typeface="Arial Narrow" pitchFamily="34" charset="0"/>
              </a:rPr>
              <a:t>excessive, thick </a:t>
            </a:r>
            <a:r>
              <a:rPr lang="en-IN" sz="2200" b="1" dirty="0">
                <a:latin typeface="Arial Narrow" pitchFamily="34" charset="0"/>
              </a:rPr>
              <a:t>mucus….) </a:t>
            </a:r>
          </a:p>
        </p:txBody>
      </p:sp>
    </p:spTree>
    <p:extLst>
      <p:ext uri="{BB962C8B-B14F-4D97-AF65-F5344CB8AC3E}">
        <p14:creationId xmlns:p14="http://schemas.microsoft.com/office/powerpoint/2010/main" val="37137525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49401" y="389024"/>
            <a:ext cx="27045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defRPr/>
            </a:pPr>
            <a:r>
              <a: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1. 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N-</a:t>
            </a:r>
            <a:r>
              <a:rPr lang="en-US" sz="2400" dirty="0" err="1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Acetylcysteine</a:t>
            </a:r>
            <a:r>
              <a:rPr lang="en-US" sz="2400" dirty="0" smtClean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rPr>
              <a:t> </a:t>
            </a:r>
            <a:r>
              <a:rPr lang="en-US" sz="2400" b="1" spc="-50" dirty="0" smtClean="0">
                <a:latin typeface="Arial Narrow" pitchFamily="34" charset="0"/>
                <a:cs typeface="Times New Roman" pitchFamily="18" charset="0"/>
                <a:sym typeface="Wingdings 3"/>
              </a:rPr>
              <a:t>  </a:t>
            </a:r>
            <a:endParaRPr lang="en-US" sz="2400" dirty="0">
              <a:solidFill>
                <a:srgbClr val="C00000"/>
              </a:solidFill>
              <a:latin typeface="Bernard MT Condensed" pitchFamily="18" charset="0"/>
              <a:ea typeface="+mj-ea"/>
              <a:cs typeface="+mj-c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7696" y="1132714"/>
            <a:ext cx="9304103" cy="387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  <a:buFont typeface="Wingdings 3"/>
              <a:buChar char=""/>
            </a:pPr>
            <a:r>
              <a:rPr lang="en-US" sz="2400" b="1" dirty="0" smtClean="0">
                <a:latin typeface="Arial Narrow" pitchFamily="34" charset="0"/>
              </a:rPr>
              <a:t>   It </a:t>
            </a:r>
            <a:r>
              <a:rPr lang="en-US" sz="2400" b="1" dirty="0">
                <a:latin typeface="Arial Narrow" pitchFamily="34" charset="0"/>
              </a:rPr>
              <a:t>is also a free radical scavenger 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  <a:sym typeface="Wingdings 3"/>
              </a:rPr>
              <a:t> used i</a:t>
            </a:r>
            <a:r>
              <a:rPr lang="en-US" sz="2400" b="1" spc="-50" dirty="0">
                <a:latin typeface="Arial Narrow" pitchFamily="34" charset="0"/>
                <a:cs typeface="Times New Roman" pitchFamily="18" charset="0"/>
              </a:rPr>
              <a:t>n acetaminophen overdose  </a:t>
            </a:r>
            <a:r>
              <a:rPr lang="en-US" sz="2400" b="1" dirty="0">
                <a:latin typeface="Arial Narrow" pitchFamily="34" charset="0"/>
              </a:rPr>
              <a:t>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04232" y="2057401"/>
            <a:ext cx="8991600" cy="1145635"/>
            <a:chOff x="-228600" y="2057400"/>
            <a:chExt cx="8991600" cy="1145635"/>
          </a:xfrm>
        </p:grpSpPr>
        <p:sp>
          <p:nvSpPr>
            <p:cNvPr id="7" name="Rectangle 6"/>
            <p:cNvSpPr/>
            <p:nvPr/>
          </p:nvSpPr>
          <p:spPr>
            <a:xfrm>
              <a:off x="-228600" y="2057400"/>
              <a:ext cx="6053773" cy="387798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1">
                <a:lnSpc>
                  <a:spcPct val="80000"/>
                </a:lnSpc>
                <a:buFont typeface="Arial" charset="0"/>
                <a:buNone/>
              </a:pP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2.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Bromhexine</a:t>
              </a:r>
              <a:r>
                <a:rPr lang="en-US" sz="2400" b="1" dirty="0"/>
                <a:t> </a:t>
              </a:r>
              <a:r>
                <a:rPr lang="en-US" sz="2400" b="1" dirty="0">
                  <a:latin typeface="Arial Narrow" pitchFamily="34" charset="0"/>
                </a:rPr>
                <a:t>&amp; its metabolite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Ambroxol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  <a:ea typeface="+mj-ea"/>
                  <a:cs typeface="+mj-cs"/>
                </a:rPr>
                <a:t>  </a:t>
              </a:r>
              <a:r>
                <a:rPr lang="en-US" sz="2400" b="1" spc="-50" dirty="0" smtClean="0">
                  <a:latin typeface="Arial Narrow" pitchFamily="34" charset="0"/>
                  <a:cs typeface="Times New Roman" pitchFamily="18" charset="0"/>
                  <a:sym typeface="Wingdings 3"/>
                </a:rPr>
                <a:t></a:t>
              </a:r>
              <a:endParaRPr lang="en-US" sz="2400" dirty="0">
                <a:solidFill>
                  <a:srgbClr val="C00000"/>
                </a:solidFill>
                <a:latin typeface="Bernard MT Condensed" pitchFamily="18" charset="0"/>
                <a:ea typeface="+mj-ea"/>
                <a:cs typeface="+mj-cs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28600" y="2438399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</a:t>
              </a:r>
              <a:r>
                <a:rPr lang="en-US" sz="2400" b="1" dirty="0" err="1">
                  <a:latin typeface="Arial Narrow" pitchFamily="34" charset="0"/>
                </a:rPr>
                <a:t>immuno</a:t>
              </a:r>
              <a:r>
                <a:rPr lang="en-US" sz="2400" b="1" dirty="0">
                  <a:latin typeface="Arial Narrow" pitchFamily="34" charset="0"/>
                </a:rPr>
                <a:t> </a:t>
              </a:r>
              <a:r>
                <a:rPr lang="en-US" sz="2400" b="1" dirty="0" err="1">
                  <a:latin typeface="Arial Narrow" pitchFamily="34" charset="0"/>
                </a:rPr>
                <a:t>defence</a:t>
              </a:r>
              <a:r>
                <a:rPr lang="en-US" sz="2400" b="1" dirty="0">
                  <a:latin typeface="Arial Narrow" pitchFamily="34" charset="0"/>
                </a:rPr>
                <a:t> so </a:t>
              </a:r>
              <a:r>
                <a:rPr lang="en-US" sz="2400" b="1" dirty="0">
                  <a:latin typeface="Arial Narrow" pitchFamily="34" charset="0"/>
                  <a:sym typeface="Wingdings 3"/>
                </a:rPr>
                <a:t> </a:t>
              </a:r>
              <a:r>
                <a:rPr lang="en-US" sz="2400" b="1" dirty="0">
                  <a:latin typeface="Arial Narrow" pitchFamily="34" charset="0"/>
                </a:rPr>
                <a:t>antibiotics usage 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28600" y="2790101"/>
              <a:ext cx="8534400" cy="4129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They also </a:t>
              </a:r>
              <a:r>
                <a:rPr lang="en-US" sz="2400" b="1" dirty="0">
                  <a:latin typeface="Arial Narrow" pitchFamily="34" charset="0"/>
                </a:rPr>
                <a:t> pain in acute sore throat</a:t>
              </a:r>
            </a:p>
          </p:txBody>
        </p:sp>
      </p:grpSp>
      <p:cxnSp>
        <p:nvCxnSpPr>
          <p:cNvPr id="13" name="Straight Connector 12"/>
          <p:cNvCxnSpPr/>
          <p:nvPr/>
        </p:nvCxnSpPr>
        <p:spPr>
          <a:xfrm rot="10800000">
            <a:off x="1524000" y="19049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0800000">
            <a:off x="1524000" y="3886199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" name="Group 20"/>
          <p:cNvGrpSpPr/>
          <p:nvPr/>
        </p:nvGrpSpPr>
        <p:grpSpPr>
          <a:xfrm>
            <a:off x="762952" y="4022670"/>
            <a:ext cx="8966552" cy="1262932"/>
            <a:chOff x="177448" y="4022669"/>
            <a:chExt cx="8966552" cy="1262932"/>
          </a:xfrm>
        </p:grpSpPr>
        <p:sp>
          <p:nvSpPr>
            <p:cNvPr id="15" name="Rectangle 14"/>
            <p:cNvSpPr/>
            <p:nvPr/>
          </p:nvSpPr>
          <p:spPr>
            <a:xfrm>
              <a:off x="177448" y="4022669"/>
              <a:ext cx="396294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3. 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Pulmozyme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(</a:t>
              </a:r>
              <a:r>
                <a:rPr lang="en-US" sz="2400" dirty="0" err="1">
                  <a:solidFill>
                    <a:srgbClr val="C00000"/>
                  </a:solidFill>
                  <a:latin typeface="Bernard MT Condensed" pitchFamily="18" charset="0"/>
                </a:rPr>
                <a:t>Dornase</a:t>
              </a:r>
              <a:r>
                <a:rPr lang="en-US" sz="2400" dirty="0">
                  <a:solidFill>
                    <a:srgbClr val="C00000"/>
                  </a:solidFill>
                  <a:latin typeface="Bernard MT Condensed" pitchFamily="18" charset="0"/>
                </a:rPr>
                <a:t> </a:t>
              </a:r>
              <a:r>
                <a:rPr lang="en-US" sz="2400" dirty="0" smtClean="0">
                  <a:solidFill>
                    <a:srgbClr val="C00000"/>
                  </a:solidFill>
                  <a:latin typeface="Bernard MT Condensed" pitchFamily="18" charset="0"/>
                </a:rPr>
                <a:t>Alpha)</a:t>
              </a:r>
              <a:endParaRPr lang="en-US" sz="2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8600" y="4491674"/>
              <a:ext cx="8915400" cy="73353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2400" b="1" dirty="0">
                  <a:latin typeface="Arial Narrow" pitchFamily="34" charset="0"/>
                  <a:sym typeface="Wingdings 3"/>
                </a:rPr>
                <a:t> A</a:t>
              </a:r>
              <a:r>
                <a:rPr lang="en-US" sz="2400" b="1" dirty="0">
                  <a:latin typeface="Arial Narrow" pitchFamily="34" charset="0"/>
                </a:rPr>
                <a:t> recombinant human deoxyribo-nuclease-1 enzyme that is </a:t>
              </a:r>
              <a:r>
                <a:rPr lang="en-US" sz="2400" b="1" dirty="0" err="1">
                  <a:solidFill>
                    <a:srgbClr val="0070C0"/>
                  </a:solidFill>
                  <a:latin typeface="Arial Narrow" pitchFamily="34" charset="0"/>
                </a:rPr>
                <a:t>neubilized</a:t>
              </a:r>
              <a:r>
                <a:rPr lang="en-US" sz="2400" b="1" dirty="0">
                  <a:solidFill>
                    <a:srgbClr val="0070C0"/>
                  </a:solidFill>
                  <a:latin typeface="Arial Narrow" pitchFamily="34" charset="0"/>
                </a:rPr>
                <a:t> </a:t>
              </a:r>
              <a:r>
                <a:rPr lang="en-US" sz="2400" b="1" dirty="0">
                  <a:latin typeface="Arial Narrow" pitchFamily="34" charset="0"/>
                </a:rPr>
                <a:t>.</a:t>
              </a:r>
              <a:endParaRPr lang="en-US" sz="2400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28600" y="4860869"/>
              <a:ext cx="8001000" cy="4247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90000"/>
                </a:lnSpc>
                <a:buFont typeface="Wingdings 3"/>
                <a:buChar char=""/>
              </a:pPr>
              <a:r>
                <a:rPr lang="en-IN" sz="2400" b="1" dirty="0" smtClean="0">
                  <a:latin typeface="Arial Narrow" pitchFamily="34" charset="0"/>
                </a:rPr>
                <a:t>  Full </a:t>
              </a:r>
              <a:r>
                <a:rPr lang="en-IN" sz="2400" b="1" dirty="0">
                  <a:latin typeface="Arial Narrow" pitchFamily="34" charset="0"/>
                </a:rPr>
                <a:t>benefit appears within 3-7 days </a:t>
              </a:r>
            </a:p>
          </p:txBody>
        </p:sp>
      </p:grpSp>
      <p:sp>
        <p:nvSpPr>
          <p:cNvPr id="2" name="Rectangle 1"/>
          <p:cNvSpPr/>
          <p:nvPr/>
        </p:nvSpPr>
        <p:spPr>
          <a:xfrm>
            <a:off x="3314114" y="412631"/>
            <a:ext cx="49568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Breakdown S-S bonds in glycoproteins 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6091568" y="1983920"/>
            <a:ext cx="33602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Arial Narrow" pitchFamily="34" charset="0"/>
              </a:rPr>
              <a:t>Synthesize serous mucus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60714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67200" y="838200"/>
            <a:ext cx="6324600" cy="7335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>
              <a:lnSpc>
                <a:spcPts val="2500"/>
              </a:lnSpc>
            </a:pPr>
            <a:r>
              <a:rPr lang="en-US" sz="2200" b="1" dirty="0">
                <a:solidFill>
                  <a:srgbClr val="FF0000"/>
                </a:solidFill>
                <a:latin typeface="Arial Narrow" pitchFamily="34" charset="0"/>
              </a:rPr>
              <a:t>Stop or reduce</a:t>
            </a:r>
            <a:r>
              <a:rPr lang="en-US" sz="2200" b="1" dirty="0"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cough by acting either </a:t>
            </a:r>
            <a:r>
              <a:rPr lang="en-US" sz="22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peripherally </a:t>
            </a:r>
            <a:r>
              <a:rPr lang="en-US" sz="2200" b="1" dirty="0">
                <a:latin typeface="Arial Narrow" pitchFamily="34" charset="0"/>
                <a:ea typeface="Times New Roman" pitchFamily="18" charset="0"/>
                <a:cs typeface="Arial" pitchFamily="34" charset="0"/>
              </a:rPr>
              <a:t>or </a:t>
            </a:r>
            <a:r>
              <a:rPr lang="en-US" sz="2200" b="1" dirty="0" smtClean="0">
                <a:latin typeface="Arial Narrow" pitchFamily="34" charset="0"/>
                <a:ea typeface="Times New Roman" pitchFamily="18" charset="0"/>
                <a:cs typeface="Arial" pitchFamily="34" charset="0"/>
              </a:rPr>
              <a:t>centrally</a:t>
            </a:r>
            <a:endParaRPr lang="en-US" sz="2200" b="1" dirty="0">
              <a:latin typeface="Arial Narrow" pitchFamily="34" charset="0"/>
              <a:cs typeface="Arial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H="1">
            <a:off x="1828801" y="914402"/>
            <a:ext cx="3173" cy="685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85488" y="2286000"/>
            <a:ext cx="8305800" cy="27469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Pharynx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Demulcents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dirty="0">
                <a:latin typeface="Arial Narrow" pitchFamily="34" charset="0"/>
              </a:rPr>
              <a:t>		</a:t>
            </a:r>
            <a:r>
              <a:rPr lang="en-US" sz="2200" b="1" dirty="0">
                <a:solidFill>
                  <a:srgbClr val="C00000"/>
                </a:solidFill>
                <a:latin typeface="Arial Narrow" pitchFamily="34" charset="0"/>
              </a:rPr>
              <a:t>Lozenges &amp;  Gargles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Larynx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</a:t>
            </a:r>
            <a:r>
              <a:rPr lang="en-US" sz="2200" b="1" dirty="0">
                <a:latin typeface="Arial Narrow" pitchFamily="34" charset="0"/>
              </a:rPr>
              <a:t> Use Emollients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form a protective coating 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		menthol &amp; eucalyptus</a:t>
            </a:r>
            <a:r>
              <a:rPr lang="en-US" sz="2200" b="1" dirty="0">
                <a:latin typeface="Arial Narrow" pitchFamily="34" charset="0"/>
              </a:rPr>
              <a:t>.</a:t>
            </a: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In Tracheobronchial Airway</a:t>
            </a:r>
            <a:r>
              <a:rPr lang="en-US" sz="2200" b="1" dirty="0">
                <a:latin typeface="Arial Narrow" pitchFamily="34" charset="0"/>
                <a:sym typeface="Wingdings 3"/>
              </a:rPr>
              <a:t> </a:t>
            </a:r>
            <a:r>
              <a:rPr lang="en-US" sz="2200" b="1" dirty="0">
                <a:latin typeface="Arial Narrow" pitchFamily="34" charset="0"/>
              </a:rPr>
              <a:t>Use aerosols or inhalational of hot steam 		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tincture benzoin compound &amp; </a:t>
            </a:r>
            <a:r>
              <a:rPr lang="en-US" sz="2200" dirty="0" err="1" smtClean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eucalyptos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  <a:p>
            <a:pPr marL="0" lvl="1">
              <a:lnSpc>
                <a:spcPts val="2400"/>
              </a:lnSpc>
              <a:spcBef>
                <a:spcPts val="300"/>
              </a:spcBef>
            </a:pP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During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bronchoscopy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or </a:t>
            </a:r>
            <a:r>
              <a:rPr lang="en-US" sz="2200" b="1" u="heavy" dirty="0" err="1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bronchography</a:t>
            </a:r>
            <a:r>
              <a:rPr lang="en-US" sz="2200" b="1" u="heavy" dirty="0">
                <a:uFill>
                  <a:solidFill>
                    <a:srgbClr val="CC0000"/>
                  </a:solidFill>
                </a:uFill>
                <a:latin typeface="Arial Narrow" pitchFamily="34" charset="0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Use local </a:t>
            </a:r>
            <a:r>
              <a:rPr lang="en-US" sz="2200" b="1" dirty="0" err="1">
                <a:latin typeface="Arial Narrow" pitchFamily="34" charset="0"/>
                <a:sym typeface="Wingdings 3"/>
              </a:rPr>
              <a:t>anaesthetic</a:t>
            </a:r>
            <a:r>
              <a:rPr lang="en-US" sz="2200" b="1" dirty="0">
                <a:latin typeface="Arial Narrow" pitchFamily="34" charset="0"/>
                <a:sym typeface="Wingdings 3"/>
              </a:rPr>
              <a:t> aerosols, as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lidocaine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benzocaine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, and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tetracaine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449137" y="1524001"/>
            <a:ext cx="46403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1. PERIPHERALLY ACTING ANTITUSSIVES</a:t>
            </a:r>
          </a:p>
        </p:txBody>
      </p:sp>
      <p:sp>
        <p:nvSpPr>
          <p:cNvPr id="27" name="Rectangle 26"/>
          <p:cNvSpPr/>
          <p:nvPr/>
        </p:nvSpPr>
        <p:spPr>
          <a:xfrm>
            <a:off x="449136" y="1905001"/>
            <a:ext cx="445500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Inhibitors of airway stretch receptors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7585" y="5181601"/>
            <a:ext cx="59922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Inhibitors of pulmonary stretch receptors in alveoli</a:t>
            </a:r>
          </a:p>
        </p:txBody>
      </p:sp>
      <p:sp>
        <p:nvSpPr>
          <p:cNvPr id="16" name="Rectangle 15"/>
          <p:cNvSpPr/>
          <p:nvPr/>
        </p:nvSpPr>
        <p:spPr>
          <a:xfrm>
            <a:off x="641648" y="5638800"/>
            <a:ext cx="88392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Benzonatate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latin typeface="Arial Narrow" pitchFamily="34" charset="0"/>
                <a:sym typeface="Wingdings 3"/>
              </a:rPr>
              <a:t>  sensitivity (numbing) of receptors by local anesthetic action.  </a:t>
            </a:r>
            <a:endParaRPr lang="en-US" sz="2200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522955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52880" y="1143001"/>
            <a:ext cx="41979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CC0000"/>
                </a:solidFill>
                <a:latin typeface="Bernard MT Condensed" pitchFamily="18" charset="0"/>
              </a:rPr>
              <a:t>2. CENTRALLY ACTING ANTITUSSIVES</a:t>
            </a:r>
          </a:p>
        </p:txBody>
      </p:sp>
      <p:sp>
        <p:nvSpPr>
          <p:cNvPr id="9" name="Rectangle 8"/>
          <p:cNvSpPr/>
          <p:nvPr/>
        </p:nvSpPr>
        <p:spPr>
          <a:xfrm>
            <a:off x="1981200" y="1524001"/>
            <a:ext cx="13404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A. OPIOIDS</a:t>
            </a:r>
          </a:p>
        </p:txBody>
      </p:sp>
      <p:sp>
        <p:nvSpPr>
          <p:cNvPr id="10" name="Rectangle 9"/>
          <p:cNvSpPr/>
          <p:nvPr/>
        </p:nvSpPr>
        <p:spPr>
          <a:xfrm>
            <a:off x="3352800" y="1524000"/>
            <a:ext cx="5257800" cy="6822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300"/>
              </a:lnSpc>
            </a:pPr>
            <a:r>
              <a:rPr lang="en-US" sz="2200" b="1" dirty="0">
                <a:latin typeface="Arial Narrow" pitchFamily="34" charset="0"/>
              </a:rPr>
              <a:t>activating µ </a:t>
            </a:r>
            <a:r>
              <a:rPr lang="en-US" sz="2200" b="1" dirty="0" err="1">
                <a:latin typeface="Arial Narrow" pitchFamily="34" charset="0"/>
              </a:rPr>
              <a:t>opioid</a:t>
            </a:r>
            <a:r>
              <a:rPr lang="en-US" sz="2200" b="1" dirty="0">
                <a:latin typeface="Arial Narrow" pitchFamily="34" charset="0"/>
              </a:rPr>
              <a:t> receptors </a:t>
            </a:r>
          </a:p>
          <a:p>
            <a:pPr>
              <a:lnSpc>
                <a:spcPts val="2300"/>
              </a:lnSpc>
            </a:pP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e.g. 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Codeine</a:t>
            </a:r>
            <a:r>
              <a:rPr lang="en-US" sz="2200" b="1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  <a:r>
              <a:rPr lang="en-US" sz="2200" b="1" dirty="0">
                <a:solidFill>
                  <a:srgbClr val="8064A2"/>
                </a:solidFill>
                <a:latin typeface="Arial Narrow" pitchFamily="34" charset="0"/>
                <a:cs typeface="Times New Roman" pitchFamily="18" charset="0"/>
              </a:rPr>
              <a:t>&amp; </a:t>
            </a: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Pholcodine</a:t>
            </a:r>
            <a:endParaRPr lang="en-US" sz="2200" dirty="0">
              <a:solidFill>
                <a:srgbClr val="C00000"/>
              </a:solidFill>
              <a:latin typeface="Bernard MT Condensed" pitchFamily="18" charset="0"/>
              <a:sym typeface="Wingdings 3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52600" y="228600"/>
            <a:ext cx="5486400" cy="762000"/>
          </a:xfrm>
          <a:prstGeom prst="rect">
            <a:avLst/>
          </a:prstGeom>
          <a:noFill/>
        </p:spPr>
        <p:txBody>
          <a:bodyPr wrap="none">
            <a:prstTxWarp prst="textWave2">
              <a:avLst>
                <a:gd name="adj1" fmla="val 20000"/>
                <a:gd name="adj2" fmla="val 0"/>
              </a:avLst>
            </a:prstTxWarp>
            <a:spAutoFit/>
          </a:bodyPr>
          <a:lstStyle/>
          <a:p>
            <a:pPr algn="ctr">
              <a:defRPr/>
            </a:pPr>
            <a:r>
              <a:rPr lang="en-US" sz="4000" b="1" spc="5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0000FF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ANTITUSSIVE AGENTS</a:t>
            </a:r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1828801" y="914402"/>
            <a:ext cx="3173" cy="304801"/>
          </a:xfrm>
          <a:prstGeom prst="straightConnector1">
            <a:avLst/>
          </a:prstGeom>
          <a:ln w="38100">
            <a:solidFill>
              <a:srgbClr val="F27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960558" y="2159914"/>
            <a:ext cx="177324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2200" u="heavy" dirty="0">
                <a:uFill>
                  <a:solidFill>
                    <a:srgbClr val="CC0000"/>
                  </a:solidFill>
                </a:uFill>
                <a:latin typeface="Bernard MT Condensed" pitchFamily="18" charset="0"/>
              </a:rPr>
              <a:t>B. NON-OPIODS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871547" y="2770318"/>
            <a:ext cx="2438400" cy="363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200" dirty="0" err="1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Dextromethorphan</a:t>
            </a:r>
            <a:r>
              <a:rPr lang="en-US" sz="2200" dirty="0">
                <a:solidFill>
                  <a:srgbClr val="C00000"/>
                </a:solidFill>
                <a:latin typeface="Bernard MT Condensed" pitchFamily="18" charset="0"/>
                <a:sym typeface="Wingdings 3"/>
              </a:rPr>
              <a:t> 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3509847" y="2638194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29689" y="3090748"/>
            <a:ext cx="86106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Arial Narrow" pitchFamily="34" charset="0"/>
              </a:rPr>
              <a:t>It </a:t>
            </a:r>
            <a:r>
              <a:rPr lang="en-US" sz="2200" b="1" dirty="0">
                <a:latin typeface="Arial Narrow" pitchFamily="34" charset="0"/>
                <a:sym typeface="Wingdings 3"/>
              </a:rPr>
              <a:t> </a:t>
            </a:r>
            <a:r>
              <a:rPr lang="en-US" sz="2200" b="1" dirty="0">
                <a:latin typeface="Arial Narrow" pitchFamily="34" charset="0"/>
              </a:rPr>
              <a:t>threshold at cough center. It has benefits over </a:t>
            </a:r>
            <a:r>
              <a:rPr lang="en-US" sz="2200" b="1" dirty="0" smtClean="0">
                <a:latin typeface="Arial Narrow" pitchFamily="34" charset="0"/>
              </a:rPr>
              <a:t>opioids </a:t>
            </a:r>
            <a:r>
              <a:rPr lang="en-US" sz="2200" b="1" dirty="0">
                <a:latin typeface="Arial Narrow" pitchFamily="34" charset="0"/>
              </a:rPr>
              <a:t>in being </a:t>
            </a:r>
            <a:r>
              <a:rPr lang="en-US" sz="2200" b="1" dirty="0">
                <a:latin typeface="Arial Narrow" pitchFamily="34" charset="0"/>
                <a:sym typeface="Wingdings 3"/>
              </a:rPr>
              <a:t></a:t>
            </a:r>
            <a:endParaRPr lang="en-US" sz="2200" b="1" dirty="0">
              <a:latin typeface="Arial Narrow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11920" y="3489126"/>
            <a:ext cx="58674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1.  As potent as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codeine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2- 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Less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constipating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3- 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No respiratory depression.</a:t>
            </a: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4- 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No inhibition of </a:t>
            </a:r>
            <a:r>
              <a:rPr lang="en-US" sz="2200" b="1" dirty="0" err="1">
                <a:latin typeface="Arial Narrow" pitchFamily="34" charset="0"/>
                <a:cs typeface="Times New Roman" pitchFamily="18" charset="0"/>
              </a:rPr>
              <a:t>mucociliary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 </a:t>
            </a: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clearance</a:t>
            </a:r>
            <a:endParaRPr lang="en-US" sz="2200" b="1" dirty="0">
              <a:latin typeface="Arial Narrow" pitchFamily="34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z="2200" b="1" dirty="0" smtClean="0">
                <a:latin typeface="Arial Narrow" pitchFamily="34" charset="0"/>
                <a:cs typeface="Times New Roman" pitchFamily="18" charset="0"/>
              </a:rPr>
              <a:t>5-  </a:t>
            </a:r>
            <a:r>
              <a:rPr lang="en-US" sz="2200" b="1" dirty="0">
                <a:latin typeface="Arial Narrow" pitchFamily="34" charset="0"/>
                <a:cs typeface="Times New Roman" pitchFamily="18" charset="0"/>
              </a:rPr>
              <a:t>No addiction.</a:t>
            </a:r>
            <a:endParaRPr lang="en-US" sz="2200" dirty="0">
              <a:latin typeface="Arial Narrow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66240" y="5438667"/>
            <a:ext cx="7184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70C0"/>
                </a:solidFill>
                <a:latin typeface="Bernard MT Condensed" pitchFamily="18" charset="0"/>
              </a:rPr>
              <a:t>ADRs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986589" y="5819666"/>
            <a:ext cx="9224211" cy="7335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500"/>
              </a:lnSpc>
            </a:pPr>
            <a:r>
              <a:rPr lang="en-US" sz="2200" b="1" dirty="0" smtClean="0">
                <a:latin typeface="Arial Narrow" pitchFamily="34" charset="0"/>
              </a:rPr>
              <a:t>In </a:t>
            </a:r>
            <a:r>
              <a:rPr lang="en-US" sz="2200" b="1" dirty="0">
                <a:latin typeface="Arial Narrow" pitchFamily="34" charset="0"/>
              </a:rPr>
              <a:t>normal doses </a:t>
            </a:r>
            <a:r>
              <a:rPr lang="en-US" sz="2200" b="1" dirty="0" smtClean="0">
                <a:latin typeface="Arial Narrow" pitchFamily="34" charset="0"/>
              </a:rPr>
              <a:t>, nausea</a:t>
            </a:r>
            <a:r>
              <a:rPr lang="en-US" sz="2200" b="1" dirty="0">
                <a:latin typeface="Arial Narrow" pitchFamily="34" charset="0"/>
              </a:rPr>
              <a:t>, vomiting, dizziness, rash &amp; </a:t>
            </a:r>
            <a:r>
              <a:rPr lang="en-US" sz="2200" b="1" dirty="0" smtClean="0">
                <a:latin typeface="Arial Narrow" pitchFamily="34" charset="0"/>
              </a:rPr>
              <a:t>pruritus</a:t>
            </a:r>
            <a:endParaRPr lang="en-US" sz="2200" b="1" dirty="0">
              <a:latin typeface="Arial Narrow" pitchFamily="34" charset="0"/>
            </a:endParaRPr>
          </a:p>
          <a:p>
            <a:pPr>
              <a:lnSpc>
                <a:spcPts val="2500"/>
              </a:lnSpc>
            </a:pPr>
            <a:r>
              <a:rPr lang="en-US" sz="2200" b="1" dirty="0">
                <a:latin typeface="Arial Narrow" pitchFamily="34" charset="0"/>
              </a:rPr>
              <a:t>In high doses, hallucinations + opiate like side effects on respiration &amp; GIT  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3662247" y="2514600"/>
            <a:ext cx="228600" cy="1588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886200" y="2286000"/>
            <a:ext cx="28825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>
                <a:latin typeface="Bernard MT Condensed" pitchFamily="18" charset="0"/>
              </a:rPr>
              <a:t>Antihistaminics</a:t>
            </a:r>
            <a:r>
              <a:rPr lang="en-US" sz="2000" dirty="0">
                <a:latin typeface="Bernard MT Condensed" pitchFamily="18" charset="0"/>
              </a:rPr>
              <a:t> (&gt;sedating)</a:t>
            </a:r>
          </a:p>
        </p:txBody>
      </p:sp>
    </p:spTree>
    <p:extLst>
      <p:ext uri="{BB962C8B-B14F-4D97-AF65-F5344CB8AC3E}">
        <p14:creationId xmlns:p14="http://schemas.microsoft.com/office/powerpoint/2010/main" val="2825251321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0" descr="http://www.ams.ac.ir/AIM/07102/0016_files/image004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10631" t="14286" r="14950" b="42857"/>
          <a:stretch>
            <a:fillRect/>
          </a:stretch>
        </p:blipFill>
        <p:spPr bwMode="auto">
          <a:xfrm rot="5400000">
            <a:off x="1028700" y="1294863"/>
            <a:ext cx="3276600" cy="2286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524000" y="5181600"/>
            <a:ext cx="9144000" cy="1676400"/>
            <a:chOff x="0" y="5181600"/>
            <a:chExt cx="9432235" cy="1676400"/>
          </a:xfrm>
        </p:grpSpPr>
        <p:pic>
          <p:nvPicPr>
            <p:cNvPr id="14347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5181600"/>
              <a:ext cx="24980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8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2438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49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4724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350" name="Picture 4" descr="C:\Documents and Settings\DR.OMNIA\My Documents\My Pictures\cilia.jpg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050"/>
            <a:stretch>
              <a:fillRect/>
            </a:stretch>
          </p:blipFill>
          <p:spPr bwMode="auto">
            <a:xfrm>
              <a:off x="7010400" y="5181600"/>
              <a:ext cx="2421835" cy="1676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4341" name="Picture 8" descr="http://thelungnetwork.com/wp-content/uploads/2010/10/Lungs.jpg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0000"/>
          <a:stretch>
            <a:fillRect/>
          </a:stretch>
        </p:blipFill>
        <p:spPr bwMode="auto">
          <a:xfrm>
            <a:off x="9296400" y="3505201"/>
            <a:ext cx="1371600" cy="321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3657600" y="2362201"/>
            <a:ext cx="553549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8000" b="1" dirty="0">
                <a:ln w="11430">
                  <a:solidFill>
                    <a:srgbClr val="F27900"/>
                  </a:solidFill>
                </a:ln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French Script MT" pitchFamily="66" charset="0"/>
              </a:rPr>
              <a:t>GOOD LUCK</a:t>
            </a:r>
          </a:p>
        </p:txBody>
      </p:sp>
      <p:grpSp>
        <p:nvGrpSpPr>
          <p:cNvPr id="15" name="Group 14"/>
          <p:cNvGrpSpPr/>
          <p:nvPr/>
        </p:nvGrpSpPr>
        <p:grpSpPr>
          <a:xfrm flipV="1">
            <a:off x="3352800" y="0"/>
            <a:ext cx="7315200" cy="990600"/>
            <a:chOff x="1828800" y="5867400"/>
            <a:chExt cx="7315200" cy="990600"/>
          </a:xfrm>
        </p:grpSpPr>
        <p:pic>
          <p:nvPicPr>
            <p:cNvPr id="12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t="2320" b="42671"/>
            <a:stretch>
              <a:fillRect/>
            </a:stretch>
          </p:blipFill>
          <p:spPr bwMode="auto">
            <a:xfrm>
              <a:off x="1828800" y="5867400"/>
              <a:ext cx="3733800" cy="990599"/>
            </a:xfrm>
            <a:prstGeom prst="rect">
              <a:avLst/>
            </a:prstGeom>
            <a:noFill/>
          </p:spPr>
        </p:pic>
        <p:pic>
          <p:nvPicPr>
            <p:cNvPr id="13" name="Picture 12" descr="http://www.galloimages.co.za/Preview/973365/GI_0213143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2F4EF"/>
                </a:clrFrom>
                <a:clrTo>
                  <a:srgbClr val="F2F4EF">
                    <a:alpha val="0"/>
                  </a:srgbClr>
                </a:clrTo>
              </a:clrChange>
            </a:blip>
            <a:srcRect b="42671"/>
            <a:stretch>
              <a:fillRect/>
            </a:stretch>
          </p:blipFill>
          <p:spPr bwMode="auto">
            <a:xfrm>
              <a:off x="5562600" y="6019800"/>
              <a:ext cx="3581400" cy="838200"/>
            </a:xfrm>
            <a:prstGeom prst="rect">
              <a:avLst/>
            </a:prstGeom>
            <a:noFill/>
          </p:spPr>
        </p:pic>
      </p:grpSp>
      <p:pic>
        <p:nvPicPr>
          <p:cNvPr id="14" name="Picture 12" descr="http://www.galloimages.co.za/Preview/973365/GI_0213143.jpg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2F4EF"/>
              </a:clrFrom>
              <a:clrTo>
                <a:srgbClr val="F2F4EF">
                  <a:alpha val="0"/>
                </a:srgbClr>
              </a:clrTo>
            </a:clrChange>
          </a:blip>
          <a:srcRect l="50000" b="42671"/>
          <a:stretch>
            <a:fillRect/>
          </a:stretch>
        </p:blipFill>
        <p:spPr bwMode="auto">
          <a:xfrm flipV="1">
            <a:off x="1524000" y="0"/>
            <a:ext cx="1866900" cy="1219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9375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537883"/>
            <a:ext cx="8596668" cy="55034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dirty="0" smtClean="0">
                <a:solidFill>
                  <a:srgbClr val="C00000"/>
                </a:solidFill>
              </a:rPr>
              <a:t>Rhinitis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Rhinitis is the irritation and/or inflammation of the mucous  membranes inside the nose</a:t>
            </a:r>
          </a:p>
          <a:p>
            <a:r>
              <a:rPr lang="en-US" sz="2800" b="1" dirty="0"/>
              <a:t> </a:t>
            </a:r>
            <a:r>
              <a:rPr lang="en-US" sz="2800" b="1" dirty="0" smtClean="0"/>
              <a:t>Types: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1. Allergic (seasonal ; hay fever and  perennial)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2. infectious (infection with bacteria, fungi  and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                        viruses)</a:t>
            </a:r>
          </a:p>
          <a:p>
            <a:pPr>
              <a:buFont typeface="Wingdings" pitchFamily="2" charset="2"/>
              <a:buChar char="q"/>
            </a:pPr>
            <a:r>
              <a:rPr lang="en-US" sz="2800" b="1" dirty="0" smtClean="0">
                <a:solidFill>
                  <a:srgbClr val="0070C0"/>
                </a:solidFill>
              </a:rPr>
              <a:t> Rhinitis </a:t>
            </a:r>
            <a:r>
              <a:rPr lang="en-US" sz="2800" b="1" dirty="0">
                <a:solidFill>
                  <a:srgbClr val="0070C0"/>
                </a:solidFill>
              </a:rPr>
              <a:t>may be: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Acute 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(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persist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7-14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days)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Chronic (persistent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more than 6 weeks)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600" dirty="0"/>
          </a:p>
          <a:p>
            <a:pPr marL="0" indent="0">
              <a:buNone/>
            </a:pPr>
            <a:endParaRPr lang="en-US" sz="600" dirty="0" smtClean="0"/>
          </a:p>
          <a:p>
            <a:pPr marL="0" indent="0">
              <a:buNone/>
            </a:pPr>
            <a:r>
              <a:rPr lang="en-US" sz="600" dirty="0" smtClean="0"/>
              <a:t> </a:t>
            </a:r>
            <a:endParaRPr lang="en-US" sz="600" dirty="0"/>
          </a:p>
        </p:txBody>
      </p:sp>
    </p:spTree>
    <p:extLst>
      <p:ext uri="{BB962C8B-B14F-4D97-AF65-F5344CB8AC3E}">
        <p14:creationId xmlns:p14="http://schemas.microsoft.com/office/powerpoint/2010/main" val="26957276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3" y="677733"/>
            <a:ext cx="10184256" cy="53636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C00000"/>
                </a:solidFill>
              </a:rPr>
              <a:t>Signs and symptoms of rhinitis:</a:t>
            </a:r>
          </a:p>
          <a:p>
            <a:pPr marL="0" indent="0">
              <a:buNone/>
            </a:pPr>
            <a:endParaRPr lang="en-US" sz="3200" dirty="0" smtClean="0">
              <a:solidFill>
                <a:srgbClr val="C00000"/>
              </a:solidFill>
            </a:endParaRPr>
          </a:p>
          <a:p>
            <a:r>
              <a:rPr lang="en-US" sz="3200" dirty="0"/>
              <a:t> </a:t>
            </a:r>
            <a:r>
              <a:rPr lang="en-US" sz="3200" dirty="0" smtClean="0"/>
              <a:t>Runny nose (rhinorrhea</a:t>
            </a:r>
            <a:r>
              <a:rPr lang="en-US" sz="3200" dirty="0" smtClean="0">
                <a:latin typeface="Arial Narrow" pitchFamily="34" charset="0"/>
              </a:rPr>
              <a:t>; </a:t>
            </a:r>
            <a:r>
              <a:rPr lang="en-US" sz="3200" dirty="0"/>
              <a:t>excess nasal secretion &amp; discharge )</a:t>
            </a:r>
          </a:p>
          <a:p>
            <a:r>
              <a:rPr lang="en-US" sz="3200" dirty="0" smtClean="0"/>
              <a:t> Sneezing</a:t>
            </a:r>
          </a:p>
          <a:p>
            <a:r>
              <a:rPr lang="en-US" sz="3200" dirty="0" smtClean="0"/>
              <a:t> Nasal congestion/stuffy blocked nose</a:t>
            </a:r>
          </a:p>
          <a:p>
            <a:r>
              <a:rPr lang="en-US" sz="3200" dirty="0" smtClean="0"/>
              <a:t> Post nasal drip</a:t>
            </a:r>
          </a:p>
          <a:p>
            <a:r>
              <a:rPr lang="en-US" sz="3200" dirty="0" smtClean="0"/>
              <a:t> Systemic effects may be (fever, body aches,…,...)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6763028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692" y="320040"/>
            <a:ext cx="10115948" cy="805815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Treatment of Rhinitis</a:t>
            </a:r>
          </a:p>
          <a:p>
            <a:pPr marL="0" indent="0">
              <a:buNone/>
            </a:pPr>
            <a:r>
              <a:rPr lang="en-US" sz="3300" b="1" dirty="0" smtClean="0">
                <a:solidFill>
                  <a:srgbClr val="C00000"/>
                </a:solidFill>
              </a:rPr>
              <a:t>  </a:t>
            </a:r>
          </a:p>
          <a:p>
            <a:pPr marL="0" indent="0">
              <a:buNone/>
            </a:pPr>
            <a:r>
              <a:rPr lang="en-US" sz="2400" b="1" dirty="0" smtClean="0"/>
              <a:t>A. Preventive Therapy:</a:t>
            </a:r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2060"/>
                </a:solidFill>
              </a:rPr>
              <a:t>1. Environmental control ( dust control, pets …..)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   2. Allergen immunotherapy </a:t>
            </a:r>
          </a:p>
          <a:p>
            <a:pPr marL="0" indent="0"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2400" b="1" dirty="0" smtClean="0"/>
              <a:t>B.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Pharmacotherapy: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</a:t>
            </a:r>
            <a:r>
              <a:rPr lang="en-US" sz="2400" dirty="0" smtClean="0">
                <a:solidFill>
                  <a:srgbClr val="002060"/>
                </a:solidFill>
              </a:rPr>
              <a:t>1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smtClean="0">
                <a:solidFill>
                  <a:srgbClr val="002060"/>
                </a:solidFill>
              </a:rPr>
              <a:t>Anti-histamines (H</a:t>
            </a:r>
            <a:r>
              <a:rPr lang="en-US" sz="2400" baseline="-25000" dirty="0" smtClean="0">
                <a:solidFill>
                  <a:srgbClr val="002060"/>
                </a:solidFill>
              </a:rPr>
              <a:t>1</a:t>
            </a:r>
            <a:r>
              <a:rPr lang="en-US" sz="2400" dirty="0" smtClean="0">
                <a:solidFill>
                  <a:srgbClr val="002060"/>
                </a:solidFill>
              </a:rPr>
              <a:t>- receptor </a:t>
            </a:r>
            <a:r>
              <a:rPr lang="en-US" sz="2400" dirty="0">
                <a:solidFill>
                  <a:srgbClr val="002060"/>
                </a:solidFill>
              </a:rPr>
              <a:t>antagonists)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2. </a:t>
            </a:r>
            <a:r>
              <a:rPr lang="en-US" sz="2400" dirty="0" smtClean="0">
                <a:solidFill>
                  <a:srgbClr val="002060"/>
                </a:solidFill>
              </a:rPr>
              <a:t>Anti-</a:t>
            </a:r>
            <a:r>
              <a:rPr lang="en-US" sz="2400" dirty="0" err="1" smtClean="0">
                <a:solidFill>
                  <a:srgbClr val="002060"/>
                </a:solidFill>
              </a:rPr>
              <a:t>allergics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a) </a:t>
            </a:r>
            <a:r>
              <a:rPr lang="en-US" sz="2400" dirty="0" err="1">
                <a:solidFill>
                  <a:srgbClr val="002060"/>
                </a:solidFill>
              </a:rPr>
              <a:t>Cromolyn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sodium (</a:t>
            </a:r>
            <a:r>
              <a:rPr lang="en-US" sz="2400" dirty="0">
                <a:solidFill>
                  <a:srgbClr val="002060"/>
                </a:solidFill>
              </a:rPr>
              <a:t>mast cell stabilizer)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     b) </a:t>
            </a:r>
            <a:r>
              <a:rPr lang="en-US" sz="2400" dirty="0" err="1" smtClean="0">
                <a:solidFill>
                  <a:srgbClr val="002060"/>
                </a:solidFill>
              </a:rPr>
              <a:t>Montelukast</a:t>
            </a:r>
            <a:r>
              <a:rPr lang="en-US" sz="2400" dirty="0" smtClean="0">
                <a:solidFill>
                  <a:srgbClr val="002060"/>
                </a:solidFill>
              </a:rPr>
              <a:t> (Leukotriene </a:t>
            </a:r>
            <a:r>
              <a:rPr lang="en-US" sz="2400" dirty="0">
                <a:solidFill>
                  <a:srgbClr val="002060"/>
                </a:solidFill>
              </a:rPr>
              <a:t>receptor </a:t>
            </a:r>
            <a:r>
              <a:rPr lang="en-US" sz="2400" dirty="0" smtClean="0">
                <a:solidFill>
                  <a:srgbClr val="002060"/>
                </a:solidFill>
              </a:rPr>
              <a:t>antagonists)</a:t>
            </a:r>
            <a:endParaRPr lang="en-US" sz="24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3. Corticosteroids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4. Decongestants </a:t>
            </a:r>
            <a:r>
              <a:rPr lang="en-US" sz="2400" dirty="0" smtClean="0">
                <a:solidFill>
                  <a:srgbClr val="002060"/>
                </a:solidFill>
              </a:rPr>
              <a:t>(alpha- </a:t>
            </a:r>
            <a:r>
              <a:rPr lang="en-US" sz="2400" dirty="0">
                <a:solidFill>
                  <a:srgbClr val="002060"/>
                </a:solidFill>
              </a:rPr>
              <a:t>adrenergic agonists)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5. </a:t>
            </a:r>
            <a:r>
              <a:rPr lang="en-US" sz="2400" dirty="0" smtClean="0">
                <a:solidFill>
                  <a:srgbClr val="002060"/>
                </a:solidFill>
              </a:rPr>
              <a:t>Anti-</a:t>
            </a:r>
            <a:r>
              <a:rPr lang="en-US" sz="2400" dirty="0" err="1" smtClean="0">
                <a:solidFill>
                  <a:srgbClr val="002060"/>
                </a:solidFill>
              </a:rPr>
              <a:t>cholinergics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       </a:t>
            </a:r>
            <a:r>
              <a:rPr lang="en-US" sz="2400" dirty="0" smtClean="0">
                <a:solidFill>
                  <a:srgbClr val="002060"/>
                </a:solidFill>
              </a:rPr>
              <a:t>6</a:t>
            </a:r>
            <a:r>
              <a:rPr lang="en-US" sz="2400" dirty="0">
                <a:solidFill>
                  <a:srgbClr val="002060"/>
                </a:solidFill>
              </a:rPr>
              <a:t>. </a:t>
            </a:r>
            <a:r>
              <a:rPr lang="en-US" sz="2400" dirty="0" smtClean="0">
                <a:solidFill>
                  <a:srgbClr val="002060"/>
                </a:solidFill>
              </a:rPr>
              <a:t>Antibiotics (if </a:t>
            </a:r>
            <a:r>
              <a:rPr lang="en-US" sz="2400" dirty="0">
                <a:solidFill>
                  <a:srgbClr val="002060"/>
                </a:solidFill>
              </a:rPr>
              <a:t>bacterial infection occur)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 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2195341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1122" y="901946"/>
            <a:ext cx="10470278" cy="5004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rgbClr val="C00000"/>
                </a:solidFill>
              </a:rPr>
              <a:t> What is histamine?</a:t>
            </a:r>
          </a:p>
          <a:p>
            <a:pPr marL="0" indent="0">
              <a:buNone/>
            </a:pPr>
            <a:endParaRPr lang="en-US" sz="1050" dirty="0" smtClean="0">
              <a:solidFill>
                <a:srgbClr val="0070C0"/>
              </a:solidFill>
            </a:endParaRPr>
          </a:p>
          <a:p>
            <a:r>
              <a:rPr lang="en-US" sz="2400" b="1" dirty="0" smtClean="0">
                <a:solidFill>
                  <a:srgbClr val="002060"/>
                </a:solidFill>
              </a:rPr>
              <a:t>Histamine </a:t>
            </a:r>
            <a:r>
              <a:rPr lang="en-US" sz="2400" dirty="0" smtClean="0">
                <a:solidFill>
                  <a:srgbClr val="002060"/>
                </a:solidFill>
              </a:rPr>
              <a:t>is a chemical messenger mostly generated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in mast cell that mediates a wide range of cellular  responses,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Including;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-Allergic and inflammatory reactions, 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-Gastric acid secretion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- Neurotransmission in parts of the brain</a:t>
            </a:r>
          </a:p>
          <a:p>
            <a:r>
              <a:rPr lang="en-US" sz="2400" dirty="0">
                <a:solidFill>
                  <a:srgbClr val="002060"/>
                </a:solidFill>
              </a:rPr>
              <a:t>Histamine </a:t>
            </a:r>
            <a:r>
              <a:rPr lang="en-US" sz="2400" dirty="0" smtClean="0">
                <a:solidFill>
                  <a:srgbClr val="002060"/>
                </a:solidFill>
              </a:rPr>
              <a:t>has no clinical application but antihistamines have 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smtClean="0">
                <a:solidFill>
                  <a:srgbClr val="002060"/>
                </a:solidFill>
              </a:rPr>
              <a:t>   important therapeutic applications</a:t>
            </a:r>
            <a:endParaRPr lang="en-US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377457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494853"/>
            <a:ext cx="8596668" cy="55465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>
                <a:solidFill>
                  <a:srgbClr val="C00000"/>
                </a:solidFill>
              </a:rPr>
              <a:t>Antihistamines (H</a:t>
            </a:r>
            <a:r>
              <a:rPr lang="en-US" sz="3200" baseline="-25000" dirty="0" smtClean="0">
                <a:solidFill>
                  <a:srgbClr val="C00000"/>
                </a:solidFill>
              </a:rPr>
              <a:t>I</a:t>
            </a:r>
            <a:r>
              <a:rPr lang="en-US" sz="3200" dirty="0" smtClean="0">
                <a:solidFill>
                  <a:srgbClr val="C00000"/>
                </a:solidFill>
              </a:rPr>
              <a:t>–receptor antagonists): 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 term antihistamine, without modifying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    objective, refers to the </a:t>
            </a:r>
            <a:r>
              <a:rPr lang="en-US" sz="2800" dirty="0" smtClean="0">
                <a:solidFill>
                  <a:srgbClr val="C00000"/>
                </a:solidFill>
              </a:rPr>
              <a:t>classic </a:t>
            </a:r>
            <a:r>
              <a:rPr lang="en-US" sz="2800" dirty="0" smtClean="0">
                <a:solidFill>
                  <a:srgbClr val="C00000"/>
                </a:solidFill>
              </a:rPr>
              <a:t>H</a:t>
            </a:r>
            <a:r>
              <a:rPr lang="en-US" sz="2800" baseline="-25000" dirty="0" smtClean="0">
                <a:solidFill>
                  <a:srgbClr val="C00000"/>
                </a:solidFill>
              </a:rPr>
              <a:t>1</a:t>
            </a:r>
            <a:r>
              <a:rPr lang="en-US" sz="2800" dirty="0" smtClean="0">
                <a:solidFill>
                  <a:srgbClr val="C00000"/>
                </a:solidFill>
              </a:rPr>
              <a:t>– </a:t>
            </a:r>
            <a:r>
              <a:rPr lang="en-US" sz="2800" dirty="0" smtClean="0">
                <a:solidFill>
                  <a:srgbClr val="C00000"/>
                </a:solidFill>
              </a:rPr>
              <a:t>receptor   </a:t>
            </a:r>
          </a:p>
          <a:p>
            <a:pPr marL="0" indent="0">
              <a:buNone/>
            </a:pP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rgbClr val="C00000"/>
                </a:solidFill>
              </a:rPr>
              <a:t>    blockers </a:t>
            </a:r>
          </a:p>
          <a:p>
            <a:r>
              <a:rPr lang="en-US" sz="2800" dirty="0" smtClean="0">
                <a:solidFill>
                  <a:schemeClr val="tx1"/>
                </a:solidFill>
              </a:rPr>
              <a:t>These drugs do not interfere with the formation or release of histamine</a:t>
            </a:r>
          </a:p>
          <a:p>
            <a:r>
              <a:rPr lang="en-US" sz="2800" dirty="0" smtClean="0"/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They block the receptor- mediated response of a target tissue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858276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76400" y="1280280"/>
            <a:ext cx="8991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Bernard MT Condensed" pitchFamily="18" charset="0"/>
              </a:rPr>
              <a:t>		       </a:t>
            </a:r>
            <a:r>
              <a:rPr lang="en-US" dirty="0">
                <a:solidFill>
                  <a:srgbClr val="C00000"/>
                </a:solidFill>
                <a:latin typeface="Bernard MT Condensed" pitchFamily="18" charset="0"/>
              </a:rPr>
              <a:t>First GENERATION       Second GENERATION	 Third GENERATION</a:t>
            </a: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1) ALKYLAMINES</a:t>
            </a:r>
            <a:r>
              <a:rPr lang="en-US" b="1" dirty="0">
                <a:latin typeface="Arial Narrow" pitchFamily="34" charset="0"/>
              </a:rPr>
              <a:t>              </a:t>
            </a:r>
            <a:r>
              <a:rPr lang="en-US" b="1" dirty="0" err="1">
                <a:latin typeface="Arial Narrow" pitchFamily="34" charset="0"/>
              </a:rPr>
              <a:t>Chlorpheniramine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2) ETHANOLAMINES         </a:t>
            </a:r>
            <a:r>
              <a:rPr lang="en-US" b="1" dirty="0" err="1">
                <a:latin typeface="Arial Narrow" pitchFamily="34" charset="0"/>
              </a:rPr>
              <a:t>Dimenhydrinate</a:t>
            </a:r>
            <a:r>
              <a:rPr lang="en-US" b="1" dirty="0">
                <a:latin typeface="Arial Narrow" pitchFamily="34" charset="0"/>
              </a:rPr>
              <a:t>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latin typeface="Arial Narrow" pitchFamily="34" charset="0"/>
              </a:rPr>
              <a:t>	                 	         Diphenhydramine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3) ETHYLENEDIAMINES   </a:t>
            </a:r>
            <a:r>
              <a:rPr lang="en-US" b="1" dirty="0" err="1">
                <a:latin typeface="Arial Narrow" pitchFamily="34" charset="0"/>
              </a:rPr>
              <a:t>Antazoline</a:t>
            </a:r>
            <a:r>
              <a:rPr lang="en-US" b="1" dirty="0">
                <a:latin typeface="Arial Narrow" pitchFamily="34" charset="0"/>
              </a:rPr>
              <a:t>`	                 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4) PHENOTHIAZINES        </a:t>
            </a:r>
            <a:r>
              <a:rPr lang="en-US" b="1" dirty="0">
                <a:latin typeface="Arial Narrow" pitchFamily="34" charset="0"/>
              </a:rPr>
              <a:t>Promethazine 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5) PIPERAZINE 	         </a:t>
            </a:r>
            <a:r>
              <a:rPr lang="en-US" b="1" dirty="0" err="1">
                <a:latin typeface="Arial Narrow" pitchFamily="34" charset="0"/>
              </a:rPr>
              <a:t>Cyclizine</a:t>
            </a:r>
            <a:r>
              <a:rPr lang="en-US" b="1" dirty="0">
                <a:latin typeface="Arial Narrow" pitchFamily="34" charset="0"/>
              </a:rPr>
              <a:t> 	        </a:t>
            </a:r>
            <a:r>
              <a:rPr lang="en-US" b="1" dirty="0" smtClean="0">
                <a:latin typeface="Arial Narrow" pitchFamily="34" charset="0"/>
              </a:rPr>
              <a:t>Cetirizine</a:t>
            </a:r>
            <a:r>
              <a:rPr lang="en-US" b="1" dirty="0">
                <a:latin typeface="Arial Narrow" pitchFamily="34" charset="0"/>
              </a:rPr>
              <a:t>	                        </a:t>
            </a:r>
            <a:r>
              <a:rPr lang="en-US" b="1" dirty="0" err="1">
                <a:latin typeface="Arial Narrow" pitchFamily="34" charset="0"/>
              </a:rPr>
              <a:t>Levocetirizine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6) PIPERIDINES 	         </a:t>
            </a:r>
            <a:r>
              <a:rPr lang="en-US" b="1" dirty="0" err="1">
                <a:latin typeface="Arial Narrow" pitchFamily="34" charset="0"/>
              </a:rPr>
              <a:t>Azatidine</a:t>
            </a:r>
            <a:r>
              <a:rPr lang="en-US" b="1" dirty="0">
                <a:latin typeface="Arial Narrow" pitchFamily="34" charset="0"/>
              </a:rPr>
              <a:t> 	    	      		       </a:t>
            </a:r>
            <a:r>
              <a:rPr lang="en-US" b="1" dirty="0" err="1">
                <a:latin typeface="Arial Narrow" pitchFamily="34" charset="0"/>
              </a:rPr>
              <a:t>Fexofenadine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		        </a:t>
            </a:r>
            <a:r>
              <a:rPr lang="en-US" b="1" dirty="0" err="1" smtClean="0">
                <a:latin typeface="Arial Narrow" pitchFamily="34" charset="0"/>
              </a:rPr>
              <a:t>Loratadine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>
                <a:latin typeface="Arial Narrow" pitchFamily="34" charset="0"/>
              </a:rPr>
              <a:t>		       </a:t>
            </a:r>
            <a:r>
              <a:rPr lang="en-US" b="1" dirty="0" err="1">
                <a:latin typeface="Arial Narrow" pitchFamily="34" charset="0"/>
              </a:rPr>
              <a:t>Desoloratadine</a:t>
            </a:r>
            <a:endParaRPr lang="en-US" b="1" dirty="0">
              <a:latin typeface="Arial Narrow" pitchFamily="34" charset="0"/>
            </a:endParaRPr>
          </a:p>
          <a:p>
            <a:r>
              <a:rPr lang="en-US" b="1" dirty="0">
                <a:latin typeface="Arial Narrow" pitchFamily="34" charset="0"/>
              </a:rPr>
              <a:t>		         </a:t>
            </a:r>
            <a:r>
              <a:rPr lang="en-US" b="1" dirty="0" err="1">
                <a:latin typeface="Arial Narrow" pitchFamily="34" charset="0"/>
              </a:rPr>
              <a:t>Ketotifen</a:t>
            </a:r>
            <a:r>
              <a:rPr lang="en-US" b="1" dirty="0">
                <a:latin typeface="Arial Narrow" pitchFamily="34" charset="0"/>
              </a:rPr>
              <a:t>	</a:t>
            </a:r>
            <a:br>
              <a:rPr lang="en-US" b="1" dirty="0">
                <a:latin typeface="Arial Narrow" pitchFamily="34" charset="0"/>
              </a:rPr>
            </a:br>
            <a:r>
              <a:rPr lang="en-US" b="1" dirty="0">
                <a:solidFill>
                  <a:srgbClr val="0000FF"/>
                </a:solidFill>
                <a:latin typeface="Arial Narrow" pitchFamily="34" charset="0"/>
              </a:rPr>
              <a:t>7) MISCELLANEOUS       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b="1" dirty="0" err="1">
                <a:latin typeface="Arial Narrow" pitchFamily="34" charset="0"/>
              </a:rPr>
              <a:t>Cyproheptadine</a:t>
            </a:r>
            <a:r>
              <a:rPr lang="en-US" b="1" dirty="0">
                <a:latin typeface="Arial Narrow" pitchFamily="34" charset="0"/>
              </a:rPr>
              <a:t> </a:t>
            </a:r>
          </a:p>
        </p:txBody>
      </p:sp>
      <p:sp>
        <p:nvSpPr>
          <p:cNvPr id="8" name="Rectangle 7"/>
          <p:cNvSpPr/>
          <p:nvPr/>
        </p:nvSpPr>
        <p:spPr>
          <a:xfrm>
            <a:off x="1676400" y="152401"/>
            <a:ext cx="2566472" cy="461665"/>
          </a:xfrm>
          <a:prstGeom prst="rect">
            <a:avLst/>
          </a:prstGeom>
          <a:solidFill>
            <a:srgbClr val="6600FF"/>
          </a:solidFill>
          <a:ln>
            <a:solidFill>
              <a:srgbClr val="FF3300"/>
            </a:solidFill>
          </a:ln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effectLst>
                  <a:outerShdw blurRad="76200" dist="38100" dir="2700000" algn="tl" rotWithShape="0">
                    <a:srgbClr val="FF3300"/>
                  </a:outerShdw>
                </a:effectLst>
                <a:latin typeface="Arial Narrow" pitchFamily="34" charset="0"/>
              </a:rPr>
              <a:t>1- ANTIHISTAMINES</a:t>
            </a:r>
          </a:p>
        </p:txBody>
      </p:sp>
      <p:sp>
        <p:nvSpPr>
          <p:cNvPr id="9" name="Rectangle 8"/>
          <p:cNvSpPr/>
          <p:nvPr/>
        </p:nvSpPr>
        <p:spPr>
          <a:xfrm>
            <a:off x="4234551" y="216243"/>
            <a:ext cx="238867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Bernard MT Condensed" pitchFamily="18" charset="0"/>
              </a:rPr>
              <a:t>H</a:t>
            </a:r>
            <a:r>
              <a:rPr lang="en-US" sz="2000" baseline="-25000" dirty="0">
                <a:latin typeface="Bernard MT Condensed" pitchFamily="18" charset="0"/>
              </a:rPr>
              <a:t>1</a:t>
            </a:r>
            <a:r>
              <a:rPr lang="en-US" sz="2000" dirty="0">
                <a:latin typeface="Bernard MT Condensed" pitchFamily="18" charset="0"/>
              </a:rPr>
              <a:t> receptor blockers</a:t>
            </a:r>
          </a:p>
        </p:txBody>
      </p:sp>
      <p:sp>
        <p:nvSpPr>
          <p:cNvPr id="10" name="Rectangle 9"/>
          <p:cNvSpPr/>
          <p:nvPr/>
        </p:nvSpPr>
        <p:spPr>
          <a:xfrm>
            <a:off x="1600200" y="803969"/>
            <a:ext cx="90678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CLASSIFICATION [</a:t>
            </a:r>
            <a:r>
              <a:rPr lang="en-US" sz="2000" dirty="0">
                <a:solidFill>
                  <a:srgbClr val="0000FF"/>
                </a:solidFill>
                <a:latin typeface="Bernard MT Condensed" pitchFamily="18" charset="0"/>
              </a:rPr>
              <a:t>Chemical / Functional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</a:rPr>
              <a:t>] 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USES </a:t>
            </a:r>
            <a:r>
              <a:rPr lang="en-US" i="1" spc="300" dirty="0" err="1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vs</a:t>
            </a:r>
            <a:r>
              <a:rPr lang="en-US" sz="2000" spc="300" dirty="0">
                <a:solidFill>
                  <a:srgbClr val="0000FF"/>
                </a:solidFill>
                <a:latin typeface="Bernard MT Condensed" pitchFamily="18" charset="0"/>
                <a:sym typeface="Wingdings 3"/>
              </a:rPr>
              <a:t> ADVERSE EFFECTS</a:t>
            </a:r>
            <a:endParaRPr lang="en-US" sz="2000" spc="300" dirty="0">
              <a:solidFill>
                <a:srgbClr val="0000FF"/>
              </a:solidFill>
              <a:latin typeface="Bernard MT Condensed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8153400" y="3140719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8153400" y="3378463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3400" y="3616207"/>
            <a:ext cx="304800" cy="1588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6"/>
          <p:cNvGrpSpPr/>
          <p:nvPr/>
        </p:nvGrpSpPr>
        <p:grpSpPr>
          <a:xfrm>
            <a:off x="5870448" y="4495800"/>
            <a:ext cx="3502152" cy="571704"/>
            <a:chOff x="4156485" y="1295400"/>
            <a:chExt cx="3502152" cy="571704"/>
          </a:xfrm>
        </p:grpSpPr>
        <p:sp>
          <p:nvSpPr>
            <p:cNvPr id="40" name="Right Brace 39"/>
            <p:cNvSpPr/>
            <p:nvPr/>
          </p:nvSpPr>
          <p:spPr>
            <a:xfrm rot="5400000" flipV="1">
              <a:off x="5753100" y="38100"/>
              <a:ext cx="304800" cy="2819400"/>
            </a:xfrm>
            <a:prstGeom prst="rightBrac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156485" y="1518291"/>
              <a:ext cx="3502152" cy="34881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2000" b="1" i="1" dirty="0">
                  <a:solidFill>
                    <a:srgbClr val="C00000"/>
                  </a:solidFill>
                  <a:latin typeface="Arial Narrow" pitchFamily="34" charset="0"/>
                </a:rPr>
                <a:t>Longer duration = better control</a:t>
              </a:r>
            </a:p>
          </p:txBody>
        </p:sp>
      </p:grpSp>
      <p:sp>
        <p:nvSpPr>
          <p:cNvPr id="42" name="Rectangle 41"/>
          <p:cNvSpPr/>
          <p:nvPr/>
        </p:nvSpPr>
        <p:spPr>
          <a:xfrm>
            <a:off x="4038600" y="4724401"/>
            <a:ext cx="1632178" cy="348813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Short duration</a:t>
            </a:r>
          </a:p>
        </p:txBody>
      </p:sp>
      <p:sp>
        <p:nvSpPr>
          <p:cNvPr id="43" name="Rectangle 42"/>
          <p:cNvSpPr/>
          <p:nvPr/>
        </p:nvSpPr>
        <p:spPr>
          <a:xfrm>
            <a:off x="4230625" y="6051988"/>
            <a:ext cx="3334567" cy="3488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C00000"/>
                </a:solidFill>
                <a:latin typeface="Arial Narrow" pitchFamily="34" charset="0"/>
              </a:rPr>
              <a:t>All are used systemic or topical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676400" y="5053914"/>
            <a:ext cx="426720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Interactions; with enzyme inhibitors </a:t>
            </a:r>
          </a:p>
          <a:p>
            <a:pPr>
              <a:lnSpc>
                <a:spcPts val="2000"/>
              </a:lnSpc>
            </a:pPr>
            <a:r>
              <a:rPr lang="en-US" sz="1600" b="1" i="1" dirty="0">
                <a:latin typeface="Arial Narrow" pitchFamily="34" charset="0"/>
              </a:rPr>
              <a:t>[ </a:t>
            </a:r>
            <a:r>
              <a:rPr lang="en-US" sz="1600" b="1" i="1" dirty="0" err="1">
                <a:latin typeface="Arial Narrow" pitchFamily="34" charset="0"/>
              </a:rPr>
              <a:t>macrolides</a:t>
            </a:r>
            <a:r>
              <a:rPr lang="en-US" sz="1600" b="1" i="1" dirty="0">
                <a:latin typeface="Arial Narrow" pitchFamily="34" charset="0"/>
              </a:rPr>
              <a:t>, </a:t>
            </a:r>
            <a:r>
              <a:rPr lang="en-US" sz="1600" b="1" i="1" dirty="0" err="1">
                <a:latin typeface="Arial Narrow" pitchFamily="34" charset="0"/>
              </a:rPr>
              <a:t>antifungals</a:t>
            </a:r>
            <a:r>
              <a:rPr lang="en-US" sz="1600" b="1" i="1" dirty="0">
                <a:latin typeface="Arial Narrow" pitchFamily="34" charset="0"/>
              </a:rPr>
              <a:t>, calcium antagonists]</a:t>
            </a:r>
          </a:p>
          <a:p>
            <a:pPr>
              <a:lnSpc>
                <a:spcPts val="2000"/>
              </a:lnSpc>
            </a:pPr>
            <a:r>
              <a:rPr lang="en-US" b="1" dirty="0">
                <a:latin typeface="Arial Narrow" pitchFamily="34" charset="0"/>
              </a:rPr>
              <a:t>+ additive </a:t>
            </a:r>
            <a:r>
              <a:rPr lang="en-US" b="1" dirty="0" err="1">
                <a:latin typeface="Arial Narrow" pitchFamily="34" charset="0"/>
              </a:rPr>
              <a:t>pharmacodynamic</a:t>
            </a:r>
            <a:r>
              <a:rPr lang="en-US" b="1" dirty="0">
                <a:latin typeface="Arial Narrow" pitchFamily="34" charset="0"/>
              </a:rPr>
              <a:t> ADRs</a:t>
            </a:r>
          </a:p>
        </p:txBody>
      </p:sp>
      <p:cxnSp>
        <p:nvCxnSpPr>
          <p:cNvPr id="21" name="Straight Connector 20"/>
          <p:cNvCxnSpPr/>
          <p:nvPr/>
        </p:nvCxnSpPr>
        <p:spPr>
          <a:xfrm rot="5400000">
            <a:off x="3404616" y="3660648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rot="10800000">
            <a:off x="1524000" y="4523793"/>
            <a:ext cx="9144000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791200" y="5029200"/>
            <a:ext cx="4876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7030A0"/>
                </a:solidFill>
                <a:latin typeface="Arial Narrow" pitchFamily="34" charset="0"/>
              </a:rPr>
              <a:t>No drug interactions &amp; minimal ADRs</a:t>
            </a:r>
          </a:p>
        </p:txBody>
      </p:sp>
      <p:cxnSp>
        <p:nvCxnSpPr>
          <p:cNvPr id="23" name="Straight Connector 22"/>
          <p:cNvCxnSpPr/>
          <p:nvPr/>
        </p:nvCxnSpPr>
        <p:spPr>
          <a:xfrm rot="5400000">
            <a:off x="3432048" y="3639431"/>
            <a:ext cx="4718304" cy="0"/>
          </a:xfrm>
          <a:prstGeom prst="line">
            <a:avLst/>
          </a:prstGeom>
          <a:ln w="38100"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6714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43" grpId="0"/>
      <p:bldP spid="19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497" y="235946"/>
            <a:ext cx="8596668" cy="500862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r>
              <a:rPr lang="en-US" sz="2800" b="1" dirty="0" smtClean="0">
                <a:solidFill>
                  <a:schemeClr val="tx1"/>
                </a:solidFill>
              </a:rPr>
              <a:t>The older </a:t>
            </a:r>
            <a:r>
              <a:rPr lang="en-US" sz="2800" b="1" dirty="0" smtClean="0">
                <a:solidFill>
                  <a:srgbClr val="C00000"/>
                </a:solidFill>
              </a:rPr>
              <a:t>first generation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drugs still widely used because they are </a:t>
            </a:r>
            <a:r>
              <a:rPr lang="en-US" sz="2800" b="1" dirty="0" smtClean="0">
                <a:solidFill>
                  <a:srgbClr val="0070C0"/>
                </a:solidFill>
              </a:rPr>
              <a:t>effective and inexpensive.</a:t>
            </a:r>
          </a:p>
          <a:p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These drugs </a:t>
            </a:r>
            <a:r>
              <a:rPr lang="en-US" sz="2800" b="1" dirty="0" smtClean="0">
                <a:solidFill>
                  <a:srgbClr val="C00000"/>
                </a:solidFill>
              </a:rPr>
              <a:t>penetrate the blood </a:t>
            </a:r>
            <a:r>
              <a:rPr lang="en-US" sz="2800" b="1" dirty="0">
                <a:solidFill>
                  <a:srgbClr val="C00000"/>
                </a:solidFill>
              </a:rPr>
              <a:t>brain barrier (BBB)</a:t>
            </a:r>
            <a:r>
              <a:rPr lang="en-US" sz="2800" b="1" dirty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and cause </a:t>
            </a:r>
            <a:r>
              <a:rPr lang="en-US" sz="2800" b="1" dirty="0" smtClean="0">
                <a:solidFill>
                  <a:schemeClr val="tx1"/>
                </a:solidFill>
              </a:rPr>
              <a:t>sedation</a:t>
            </a:r>
            <a:r>
              <a:rPr lang="en-US" sz="2800" dirty="0" smtClean="0">
                <a:solidFill>
                  <a:schemeClr val="tx1"/>
                </a:solidFill>
              </a:rPr>
              <a:t>. Furthermore, they tend to interact with other receptors, producing a variety of </a:t>
            </a:r>
            <a:r>
              <a:rPr lang="en-US" sz="2800" b="1" dirty="0" smtClean="0">
                <a:solidFill>
                  <a:schemeClr val="tx1"/>
                </a:solidFill>
              </a:rPr>
              <a:t>unwanted adverse effects</a:t>
            </a:r>
          </a:p>
          <a:p>
            <a:r>
              <a:rPr lang="en-US" sz="2800" b="1" dirty="0">
                <a:solidFill>
                  <a:srgbClr val="C00000"/>
                </a:solidFill>
              </a:rPr>
              <a:t>Second generation </a:t>
            </a:r>
            <a:r>
              <a:rPr lang="en-US" sz="2800" b="1" dirty="0">
                <a:solidFill>
                  <a:schemeClr val="tx1"/>
                </a:solidFill>
              </a:rPr>
              <a:t>(</a:t>
            </a:r>
            <a:r>
              <a:rPr lang="en-US" sz="2800" b="1" dirty="0" smtClean="0">
                <a:solidFill>
                  <a:schemeClr val="tx1"/>
                </a:solidFill>
              </a:rPr>
              <a:t>Non-sedating</a:t>
            </a:r>
            <a:r>
              <a:rPr lang="en-US" sz="2800" b="1" dirty="0">
                <a:solidFill>
                  <a:schemeClr val="tx1"/>
                </a:solidFill>
              </a:rPr>
              <a:t>) </a:t>
            </a:r>
            <a:r>
              <a:rPr lang="en-US" sz="2800" dirty="0">
                <a:solidFill>
                  <a:schemeClr val="tx1"/>
                </a:solidFill>
              </a:rPr>
              <a:t>agents </a:t>
            </a:r>
            <a:r>
              <a:rPr lang="en-US" sz="2800" dirty="0" smtClean="0">
                <a:solidFill>
                  <a:schemeClr val="tx1"/>
                </a:solidFill>
              </a:rPr>
              <a:t>are specific for H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2800" dirty="0" smtClean="0">
                <a:solidFill>
                  <a:schemeClr val="tx1"/>
                </a:solidFill>
              </a:rPr>
              <a:t> receptors and they carry </a:t>
            </a:r>
            <a:r>
              <a:rPr lang="en-US" sz="2800" b="1" dirty="0" smtClean="0">
                <a:solidFill>
                  <a:schemeClr val="tx1"/>
                </a:solidFill>
              </a:rPr>
              <a:t>polar groups</a:t>
            </a:r>
            <a:r>
              <a:rPr lang="en-US" sz="2800" dirty="0" smtClean="0">
                <a:solidFill>
                  <a:schemeClr val="tx1"/>
                </a:solidFill>
              </a:rPr>
              <a:t>, they </a:t>
            </a:r>
            <a:r>
              <a:rPr lang="en-US" sz="2800" b="1" dirty="0" smtClean="0">
                <a:solidFill>
                  <a:srgbClr val="C00000"/>
                </a:solidFill>
              </a:rPr>
              <a:t>do not penetrate the BBB </a:t>
            </a:r>
            <a:r>
              <a:rPr lang="en-US" sz="2800" dirty="0" smtClean="0">
                <a:solidFill>
                  <a:schemeClr val="tx1"/>
                </a:solidFill>
              </a:rPr>
              <a:t>causing less CNS depression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879617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Custom 3">
      <a:dk1>
        <a:srgbClr val="17365D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2063</TotalTime>
  <Words>1568</Words>
  <Application>Microsoft Office PowerPoint</Application>
  <PresentationFormat>Custom</PresentationFormat>
  <Paragraphs>275</Paragraphs>
  <Slides>24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Facet</vt:lpstr>
      <vt:lpstr>Treatment of Acute &amp; Chronic Rhinitis and Cough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Acute and Chronic Rhinitis and Cough</dc:title>
  <dc:creator>User</dc:creator>
  <cp:lastModifiedBy>Bassiouni</cp:lastModifiedBy>
  <cp:revision>119</cp:revision>
  <dcterms:created xsi:type="dcterms:W3CDTF">2016-02-01T05:08:06Z</dcterms:created>
  <dcterms:modified xsi:type="dcterms:W3CDTF">2018-01-07T19:29:44Z</dcterms:modified>
</cp:coreProperties>
</file>