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48" r:id="rId3"/>
    <p:sldId id="349" r:id="rId4"/>
    <p:sldId id="395" r:id="rId5"/>
    <p:sldId id="405" r:id="rId6"/>
    <p:sldId id="406" r:id="rId7"/>
    <p:sldId id="399" r:id="rId8"/>
    <p:sldId id="402" r:id="rId9"/>
    <p:sldId id="396" r:id="rId10"/>
    <p:sldId id="403" r:id="rId11"/>
    <p:sldId id="388" r:id="rId12"/>
    <p:sldId id="387" r:id="rId13"/>
    <p:sldId id="394" r:id="rId14"/>
    <p:sldId id="363" r:id="rId15"/>
    <p:sldId id="404" r:id="rId16"/>
    <p:sldId id="389" r:id="rId17"/>
    <p:sldId id="391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54" autoAdjust="0"/>
  </p:normalViewPr>
  <p:slideViewPr>
    <p:cSldViewPr>
      <p:cViewPr varScale="1">
        <p:scale>
          <a:sx n="72" d="100"/>
          <a:sy n="72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8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7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4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</a:t>
            </a:r>
            <a:r>
              <a:rPr lang="en-US" baseline="0" dirty="0" smtClean="0"/>
              <a:t> adrenergic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4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1AA4-A98F-48F5-BF97-CA660E1284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0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423-87E9-4BF3-A8B3-6AB74BA4E36B}" type="datetime1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97E-0713-4042-9ABB-E3BBB848F3A5}" type="datetime1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A366-CD3F-4A36-AE1C-60BEC341A67C}" type="datetime1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3AB3-AC47-4F45-9C33-669E670CA492}" type="datetime1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FB5-2FB3-4ACA-A3BD-9B11A7C0FE10}" type="datetime1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1FC-733C-4AB5-93A8-18FC93CE3808}" type="datetime1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D9F-7BE9-4A40-A4AD-4DCDFA019FF7}" type="datetime1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D34-1B25-4B10-9DFF-92B989A8E0EA}" type="datetime1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D97F-C21D-4DCB-AF7A-4F01F3C9CE39}" type="datetime1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823D-7461-434D-963A-A151C4188615}" type="datetime1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3C25-DF9A-47BA-BA36-62B64BC2E58D}" type="datetime1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9CA3-A9EC-4784-BA6B-334CD4CC6FC2}" type="datetime1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7" Type="http://schemas.openxmlformats.org/officeDocument/2006/relationships/image" Target="http://media.pearsoncmg.com/bc/bc_martini_fap_6/ebook/fig/big/22-21bd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12" Type="http://schemas.openxmlformats.org/officeDocument/2006/relationships/image" Target="../media/image3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4395992" y="2175574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4267200"/>
            <a:ext cx="35016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Dr. </a:t>
            </a:r>
            <a:r>
              <a:rPr lang="en-US" sz="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Ishfaq</a:t>
            </a:r>
            <a:endParaRPr lang="en-US" sz="6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Dr. </a:t>
            </a:r>
            <a:r>
              <a:rPr lang="en-US" sz="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Aliah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461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5207" y="381000"/>
            <a:ext cx="1521204" cy="1295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584" y="4047708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 h after the initial manifestations clear.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Reverses</a:t>
            </a:r>
            <a:r>
              <a:rPr lang="en-US" sz="2200" b="1" dirty="0" smtClean="0">
                <a:latin typeface="Arial Narrow" pitchFamily="34" charset="0"/>
              </a:rPr>
              <a:t>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angioedema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endParaRPr lang="en-US" sz="2200" b="1" u="heavy" dirty="0" smtClean="0"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Dilates</a:t>
            </a:r>
            <a:r>
              <a:rPr lang="en-US" sz="2200" b="1" dirty="0" smtClean="0">
                <a:latin typeface="Arial Narrow" pitchFamily="34" charset="0"/>
              </a:rPr>
              <a:t> bronchial airways  +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histamine &amp; leukotriene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5107029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564229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6326229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6350913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anaphylaxis.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-blockers </a:t>
            </a:r>
            <a:r>
              <a:rPr lang="en-US" sz="2200" b="1" dirty="0" smtClean="0">
                <a:latin typeface="Arial Narrow" pitchFamily="34" charset="0"/>
              </a:rPr>
              <a:t>either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anaphylaxis</a:t>
            </a: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678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Reverse hypotension &amp; bronchoconstriction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anti-chemotactic &amp; mast cell stabilizing effects)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Also decrease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take </a:t>
            </a:r>
            <a:r>
              <a:rPr lang="en-US" sz="2200" u="heavy" spc="-30" dirty="0" err="1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hrs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 -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4" cstate="print"/>
          <a:srcRect t="43333" b="8333"/>
          <a:stretch>
            <a:fillRect/>
          </a:stretch>
        </p:blipFill>
        <p:spPr bwMode="auto">
          <a:xfrm>
            <a:off x="295072" y="4131888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4" cstate="print"/>
          <a:srcRect b="56667"/>
          <a:stretch>
            <a:fillRect/>
          </a:stretch>
        </p:blipFill>
        <p:spPr bwMode="auto">
          <a:xfrm>
            <a:off x="4627531" y="4141828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IV or IM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602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counteract histamine-mediated vasodilatation &amp; bronchoconstriction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</a:t>
            </a:r>
            <a:r>
              <a:rPr lang="en-US" sz="2400" b="1" dirty="0">
                <a:latin typeface="Arial Narrow" pitchFamily="34" charset="0"/>
              </a:rPr>
              <a:t>IV or </a:t>
            </a:r>
            <a:r>
              <a:rPr lang="en-US" sz="2400" b="1" dirty="0" smtClean="0">
                <a:latin typeface="Arial Narrow" pitchFamily="34" charset="0"/>
              </a:rPr>
              <a:t>IM (</a:t>
            </a:r>
            <a:r>
              <a:rPr lang="en-US" sz="2400" b="1" dirty="0" err="1">
                <a:latin typeface="Arial Narrow" pitchFamily="34" charset="0"/>
              </a:rPr>
              <a:t>e.g</a:t>
            </a:r>
            <a:r>
              <a:rPr lang="en-US" sz="2400" b="1" dirty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pheniramine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blocking histamine receptors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02" y="4583668"/>
            <a:ext cx="8788398" cy="120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The significance of H2 blockers is not established, these drugs are associated with serious adverse drug interactions. Proton pump inhibitor (e.g. </a:t>
            </a:r>
            <a:r>
              <a:rPr lang="en-US" sz="2400" b="1" dirty="0"/>
              <a:t>Pantoprazole</a:t>
            </a:r>
            <a:r>
              <a:rPr lang="en-US" sz="2400" b="1" dirty="0" smtClean="0">
                <a:latin typeface="Arial Narrow" pitchFamily="34" charset="0"/>
              </a:rPr>
              <a:t>) is safer and given once.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195943" y="1351059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39486" y="1548041"/>
            <a:ext cx="8980714" cy="4471759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 :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 nebulizer / Ipratropium nebulizer / Aminophylline IV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Glucagon: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</a:p>
          <a:p>
            <a:pPr marL="342900" lvl="1" indent="-342900">
              <a:lnSpc>
                <a:spcPct val="15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blocker: </a:t>
            </a:r>
            <a:r>
              <a:rPr lang="en-US" sz="2800" b="1" spc="-40" dirty="0" smtClean="0">
                <a:latin typeface="Arial Narrow" pitchFamily="34" charset="0"/>
              </a:rPr>
              <a:t>Ranitidine 150 mg IV / No cimetidine in elderly, renal/ 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-blockers.??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388" y="1347788"/>
            <a:ext cx="8737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3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&amp; may decrease mediators release from mast cells &amp; basophils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4388" y="2895600"/>
            <a:ext cx="8889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3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Anticholinergic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388" y="4341158"/>
            <a:ext cx="8686800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bronchospasm is persistent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index).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2" y="1008186"/>
            <a:ext cx="89407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patients taking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-blockers</a:t>
            </a:r>
          </a:p>
          <a:p>
            <a:endParaRPr lang="en-US" sz="2600" b="1" dirty="0" smtClean="0">
              <a:latin typeface="Arial Narrow" pitchFamily="34" charset="0"/>
            </a:endParaRPr>
          </a:p>
          <a:p>
            <a:r>
              <a:rPr lang="en-US" sz="2600" b="1" dirty="0" smtClean="0">
                <a:latin typeface="Arial Narrow" pitchFamily="34" charset="0"/>
              </a:rPr>
              <a:t>Has both positive inotropic &amp; </a:t>
            </a:r>
            <a:r>
              <a:rPr lang="en-US" sz="2600" b="1" dirty="0" err="1" smtClean="0">
                <a:latin typeface="Arial Narrow" pitchFamily="34" charset="0"/>
              </a:rPr>
              <a:t>chronotropic</a:t>
            </a:r>
            <a:r>
              <a:rPr lang="en-US" sz="2600" b="1" dirty="0" smtClean="0">
                <a:latin typeface="Arial Narrow" pitchFamily="34" charset="0"/>
              </a:rPr>
              <a:t> effects on heart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600" b="1" dirty="0" smtClean="0">
                <a:latin typeface="Arial Narrow" pitchFamily="34" charset="0"/>
              </a:rPr>
              <a:t> cardiac cyclic AMP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600" b="1" dirty="0" smtClean="0">
                <a:latin typeface="Arial Narrow" pitchFamily="34" charset="0"/>
              </a:rPr>
              <a:t> effect entirely independent of adrenergic receptors, t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hat is why </a:t>
            </a:r>
            <a:r>
              <a:rPr lang="en-US" sz="2600" b="1" dirty="0" smtClean="0">
                <a:latin typeface="Arial Narrow" pitchFamily="34" charset="0"/>
              </a:rPr>
              <a:t>effective in spite of </a:t>
            </a:r>
            <a:r>
              <a:rPr lang="el-GR" sz="2600" b="1" dirty="0" smtClean="0">
                <a:latin typeface="Arial Narrow" pitchFamily="34" charset="0"/>
              </a:rPr>
              <a:t>β</a:t>
            </a:r>
            <a:r>
              <a:rPr lang="en-US" sz="2600" b="1" dirty="0" smtClean="0">
                <a:latin typeface="Arial Narrow" pitchFamily="34" charset="0"/>
              </a:rPr>
              <a:t>-adrenergic blockade. </a:t>
            </a:r>
          </a:p>
          <a:p>
            <a:r>
              <a:rPr lang="en-US" sz="26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600" b="1" dirty="0" err="1" smtClean="0">
                <a:latin typeface="Arial Narrow" pitchFamily="34" charset="0"/>
                <a:sym typeface="Wingdings 3"/>
              </a:rPr>
              <a:t>bronchodilation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.</a:t>
            </a:r>
            <a:endParaRPr lang="en-US" sz="26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04730" y="3547343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3463022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just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anaphylactic shock </a:t>
            </a:r>
            <a:r>
              <a:rPr lang="en-US" sz="2400" b="1" dirty="0" smtClean="0">
                <a:latin typeface="Arial Narrow" pitchFamily="34" charset="0"/>
              </a:rPr>
              <a:t>&amp;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 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 algn="just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&amp; method of administration of each of the different used drugs to limit its morbid outcomes.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sz="2400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sz="2400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sz="2400" b="1" dirty="0" smtClean="0">
                <a:latin typeface="Arial" charset="0"/>
                <a:cs typeface="Arial" charset="0"/>
              </a:rPr>
              <a:t>) and airway swelling.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4876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neurogenic, anaphylactic shock.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5720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allergen.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6" r:link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6" r:link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Depolarizing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509657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min.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can be hours ]</a:t>
            </a:r>
          </a:p>
          <a:p>
            <a:pPr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Mortality: due to respiratory (70%) or cardiovascular (25%).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7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622" r:id="rId2" imgW="3962953" imgH="2933333"/>
        </mc:Choice>
        <mc:Fallback>
          <p:control r:id="rId2" imgW="3962953" imgH="2933333">
            <p:pic>
              <p:nvPicPr>
                <p:cNvPr id="2" name="Object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3505200"/>
                  <a:ext cx="3962400" cy="293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10911</TotalTime>
  <Words>1108</Words>
  <Application>Microsoft Office PowerPoint</Application>
  <PresentationFormat>On-screen Show (4:3)</PresentationFormat>
  <Paragraphs>227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新細明體</vt:lpstr>
      <vt:lpstr>Arial</vt:lpstr>
      <vt:lpstr>Arial Narrow</vt:lpstr>
      <vt:lpstr>Bernard MT Condensed</vt:lpstr>
      <vt:lpstr>Calibri</vt:lpstr>
      <vt:lpstr>Cooper Black</vt:lpstr>
      <vt:lpstr>Symbol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kk28697</cp:lastModifiedBy>
  <cp:revision>271</cp:revision>
  <cp:lastPrinted>2018-01-07T11:09:25Z</cp:lastPrinted>
  <dcterms:created xsi:type="dcterms:W3CDTF">2011-01-22T16:46:32Z</dcterms:created>
  <dcterms:modified xsi:type="dcterms:W3CDTF">2018-12-26T05:32:49Z</dcterms:modified>
</cp:coreProperties>
</file>