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72" r:id="rId4"/>
    <p:sldId id="273" r:id="rId5"/>
    <p:sldId id="257" r:id="rId6"/>
    <p:sldId id="258" r:id="rId7"/>
    <p:sldId id="264" r:id="rId8"/>
    <p:sldId id="259" r:id="rId9"/>
    <p:sldId id="262" r:id="rId10"/>
    <p:sldId id="265" r:id="rId11"/>
    <p:sldId id="266" r:id="rId12"/>
    <p:sldId id="260" r:id="rId13"/>
    <p:sldId id="267" r:id="rId14"/>
    <p:sldId id="261" r:id="rId15"/>
    <p:sldId id="268" r:id="rId16"/>
    <p:sldId id="270" r:id="rId17"/>
    <p:sldId id="271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8042F-6537-4EB6-AC05-B1BA3555EFA7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A6E27-5EFC-4FAF-8504-C554F2026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B6CA68-3A6C-4924-989A-110825C6E92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0E0CAC-F179-4439-A5F4-8C29845A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A1C4E-0229-4A63-9827-95CA922C0D8F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Early and late ins phase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CF76-E73F-4DBF-887F-CB16ADCA9F0A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sa/url?url=http://www.woodleyequipment.com/clinical-trials/spirometry/spirometer-86-80-505.php&amp;rct=j&amp;frm=1&amp;q=&amp;esrc=s&amp;sa=U&amp;ved=0ahUKEwjV2Yzpnt_RAhUCuBoKHTNrBnwQwW4IGTAC&amp;usg=AFQjCNFZkJkUBftLy9YA1wTGVPSq6ra63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Lung function in health and disease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Laila</a:t>
            </a:r>
            <a:r>
              <a:rPr lang="en-US" dirty="0" smtClean="0"/>
              <a:t> Al-</a:t>
            </a:r>
            <a:r>
              <a:rPr lang="en-US" dirty="0" err="1" smtClean="0"/>
              <a:t>Dokhi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spcBef>
                <a:spcPct val="50000"/>
              </a:spcBef>
            </a:pPr>
            <a:r>
              <a:rPr lang="en-US" altLang="en-US" b="1" dirty="0" smtClean="0"/>
              <a:t>To assess the therapeutic interventions</a:t>
            </a:r>
            <a:r>
              <a:rPr lang="en-US" altLang="en-US" dirty="0" smtClean="0"/>
              <a:t>: 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Bronchodilator therapy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Steroid treatment for asthma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Chronic obstructive lung disease 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 smtClean="0"/>
              <a:t>Interstitial lung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1" algn="justLow">
              <a:spcBef>
                <a:spcPct val="50000"/>
              </a:spcBef>
              <a:buNone/>
            </a:pPr>
            <a:r>
              <a:rPr lang="en-US" altLang="en-US" b="1" dirty="0" smtClean="0"/>
              <a:t>PRE OPERATIVE INDICATIONS</a:t>
            </a:r>
          </a:p>
          <a:p>
            <a:pPr marL="114300" lvl="1" algn="justLow">
              <a:spcBef>
                <a:spcPct val="50000"/>
              </a:spcBef>
            </a:pPr>
            <a:r>
              <a:rPr lang="en-US" altLang="en-US" dirty="0" smtClean="0"/>
              <a:t>To determine the suitability of patients for anesthesia</a:t>
            </a:r>
          </a:p>
          <a:p>
            <a:pPr marL="114300" lvl="1" algn="justLow">
              <a:spcBef>
                <a:spcPct val="50000"/>
              </a:spcBef>
            </a:pPr>
            <a:r>
              <a:rPr lang="en-US" altLang="en-US" dirty="0" smtClean="0"/>
              <a:t>To assess the risk for surgical procedures known to affect lung function.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</a:t>
            </a:r>
          </a:p>
          <a:p>
            <a:r>
              <a:rPr lang="en-US" dirty="0" smtClean="0"/>
              <a:t>Obstructive </a:t>
            </a:r>
          </a:p>
          <a:p>
            <a:r>
              <a:rPr lang="en-US" dirty="0" smtClean="0"/>
              <a:t>Restrictive</a:t>
            </a:r>
          </a:p>
          <a:p>
            <a:r>
              <a:rPr lang="en-US" dirty="0" smtClean="0"/>
              <a:t>Combined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spirometry</a:t>
            </a:r>
            <a:endParaRPr lang="en-US" dirty="0"/>
          </a:p>
        </p:txBody>
      </p:sp>
      <p:pic>
        <p:nvPicPr>
          <p:cNvPr id="4" name="Picture 5" descr="f4_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77289"/>
            <a:ext cx="7307013" cy="527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reason for inaccurate results:</a:t>
            </a:r>
          </a:p>
          <a:p>
            <a:pPr lvl="1"/>
            <a:r>
              <a:rPr lang="en-US" dirty="0" smtClean="0"/>
              <a:t>Inadequate or incomplete inhalation.</a:t>
            </a:r>
          </a:p>
          <a:p>
            <a:pPr lvl="1"/>
            <a:r>
              <a:rPr lang="en-US" dirty="0" smtClean="0"/>
              <a:t>Additional breath taken during the test</a:t>
            </a:r>
          </a:p>
          <a:p>
            <a:pPr lvl="1"/>
            <a:r>
              <a:rPr lang="en-US" dirty="0" smtClean="0"/>
              <a:t>Lips not sealed around the mouth piece.</a:t>
            </a:r>
          </a:p>
          <a:p>
            <a:pPr lvl="1"/>
            <a:r>
              <a:rPr lang="en-US" dirty="0" smtClean="0"/>
              <a:t>Slow start to forced exhalation</a:t>
            </a:r>
          </a:p>
          <a:p>
            <a:pPr lvl="1"/>
            <a:r>
              <a:rPr lang="en-US" dirty="0" smtClean="0"/>
              <a:t>Some exhalation through the nose.</a:t>
            </a:r>
          </a:p>
          <a:p>
            <a:pPr lvl="1"/>
            <a:r>
              <a:rPr lang="en-US" dirty="0" smtClean="0"/>
              <a:t>Coughing.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and </a:t>
            </a:r>
            <a:r>
              <a:rPr lang="en-US" dirty="0" err="1" smtClean="0"/>
              <a:t>Spiromtry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R="0" algn="just" eaLnBrk="1" hangingPunct="1">
              <a:buFont typeface="Wingdings" pitchFamily="2" charset="2"/>
              <a:buNone/>
            </a:pPr>
            <a:r>
              <a:rPr lang="en-US" altLang="en-US" b="1" smtClean="0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28600" y="1307842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42950" lvl="1" indent="-285750" algn="justLow">
              <a:spcBef>
                <a:spcPct val="50000"/>
              </a:spcBef>
            </a:pPr>
            <a:r>
              <a:rPr lang="en-US" altLang="en-US" sz="3200" b="1" dirty="0" smtClean="0"/>
              <a:t>Effect of smoking on lung function:</a:t>
            </a:r>
          </a:p>
          <a:p>
            <a:pPr marL="742950" lvl="1" indent="-285750" algn="justLow">
              <a:spcBef>
                <a:spcPct val="50000"/>
              </a:spcBef>
              <a:buFont typeface="Arial" pitchFamily="34" charset="0"/>
              <a:buChar char="–"/>
            </a:pPr>
            <a:r>
              <a:rPr lang="en-US" altLang="en-US" sz="3200" b="1" dirty="0" smtClean="0"/>
              <a:t>Non Smoker:  </a:t>
            </a:r>
            <a:r>
              <a:rPr lang="en-US" altLang="en-US" sz="3200" dirty="0" smtClean="0"/>
              <a:t>In normal healthy non smoker subject after the age of 30 the expected decline in Lung function parameter [FEV1] is 25–30 ml/ year</a:t>
            </a:r>
          </a:p>
          <a:p>
            <a:pPr marL="742950" lvl="1" indent="-285750" algn="justLow">
              <a:spcBef>
                <a:spcPct val="50000"/>
              </a:spcBef>
              <a:buFont typeface="Arial" pitchFamily="34" charset="0"/>
              <a:buChar char="–"/>
            </a:pPr>
            <a:r>
              <a:rPr lang="en-US" altLang="en-US" sz="3200" b="1" dirty="0" smtClean="0"/>
              <a:t>Smoker: </a:t>
            </a:r>
            <a:r>
              <a:rPr lang="en-US" altLang="en-US" sz="3200" dirty="0" smtClean="0"/>
              <a:t>The average rate of decline of lung function in smokers as measured by Forced Expiratory Volume in 1 sec [FEV1] is 60-70 ml / year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5410200" y="6511925"/>
            <a:ext cx="3733800" cy="34607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b="1" dirty="0"/>
              <a:t>Davis et al., Diabetes Care,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23334" t="38272" r="15555" b="13042"/>
          <a:stretch>
            <a:fillRect/>
          </a:stretch>
        </p:blipFill>
        <p:spPr bwMode="auto">
          <a:xfrm>
            <a:off x="457200" y="12192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eaLnBrk="1" hangingPunct="1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FFFF"/>
                </a:solidFill>
              </a:rPr>
              <a:t>SMOKERS AND SPIROMETRY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eaLnBrk="1" hangingPunct="1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FFFF"/>
                </a:solidFill>
              </a:rPr>
              <a:t>SMOKERS AND SPIROMETRY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 l="23000" t="29333" r="14999" b="20000"/>
          <a:stretch>
            <a:fillRect/>
          </a:stretch>
        </p:blipFill>
        <p:spPr bwMode="auto">
          <a:xfrm>
            <a:off x="685800" y="1295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2124075" y="5645150"/>
            <a:ext cx="3521075" cy="836613"/>
          </a:xfrm>
          <a:custGeom>
            <a:avLst/>
            <a:gdLst>
              <a:gd name="T0" fmla="*/ 111444 w 2496"/>
              <a:gd name="T1" fmla="*/ 0 h 527"/>
              <a:gd name="T2" fmla="*/ 87463 w 2496"/>
              <a:gd name="T3" fmla="*/ 3175 h 527"/>
              <a:gd name="T4" fmla="*/ 67713 w 2496"/>
              <a:gd name="T5" fmla="*/ 12700 h 527"/>
              <a:gd name="T6" fmla="*/ 49374 w 2496"/>
              <a:gd name="T7" fmla="*/ 25400 h 527"/>
              <a:gd name="T8" fmla="*/ 32446 w 2496"/>
              <a:gd name="T9" fmla="*/ 41275 h 527"/>
              <a:gd name="T10" fmla="*/ 19750 w 2496"/>
              <a:gd name="T11" fmla="*/ 63500 h 527"/>
              <a:gd name="T12" fmla="*/ 9875 w 2496"/>
              <a:gd name="T13" fmla="*/ 85725 h 527"/>
              <a:gd name="T14" fmla="*/ 1411 w 2496"/>
              <a:gd name="T15" fmla="*/ 111125 h 527"/>
              <a:gd name="T16" fmla="*/ 0 w 2496"/>
              <a:gd name="T17" fmla="*/ 141288 h 527"/>
              <a:gd name="T18" fmla="*/ 0 w 2496"/>
              <a:gd name="T19" fmla="*/ 698500 h 527"/>
              <a:gd name="T20" fmla="*/ 1411 w 2496"/>
              <a:gd name="T21" fmla="*/ 727075 h 527"/>
              <a:gd name="T22" fmla="*/ 9875 w 2496"/>
              <a:gd name="T23" fmla="*/ 754063 h 527"/>
              <a:gd name="T24" fmla="*/ 19750 w 2496"/>
              <a:gd name="T25" fmla="*/ 776288 h 527"/>
              <a:gd name="T26" fmla="*/ 32446 w 2496"/>
              <a:gd name="T27" fmla="*/ 798513 h 527"/>
              <a:gd name="T28" fmla="*/ 49374 w 2496"/>
              <a:gd name="T29" fmla="*/ 814388 h 527"/>
              <a:gd name="T30" fmla="*/ 67713 w 2496"/>
              <a:gd name="T31" fmla="*/ 827088 h 527"/>
              <a:gd name="T32" fmla="*/ 87463 w 2496"/>
              <a:gd name="T33" fmla="*/ 833438 h 527"/>
              <a:gd name="T34" fmla="*/ 111444 w 2496"/>
              <a:gd name="T35" fmla="*/ 836613 h 527"/>
              <a:gd name="T36" fmla="*/ 3412452 w 2496"/>
              <a:gd name="T37" fmla="*/ 836613 h 527"/>
              <a:gd name="T38" fmla="*/ 3435023 w 2496"/>
              <a:gd name="T39" fmla="*/ 833438 h 527"/>
              <a:gd name="T40" fmla="*/ 3454773 w 2496"/>
              <a:gd name="T41" fmla="*/ 827088 h 527"/>
              <a:gd name="T42" fmla="*/ 3473112 w 2496"/>
              <a:gd name="T43" fmla="*/ 814388 h 527"/>
              <a:gd name="T44" fmla="*/ 3491451 w 2496"/>
              <a:gd name="T45" fmla="*/ 798513 h 527"/>
              <a:gd name="T46" fmla="*/ 3504147 w 2496"/>
              <a:gd name="T47" fmla="*/ 776288 h 527"/>
              <a:gd name="T48" fmla="*/ 3514022 w 2496"/>
              <a:gd name="T49" fmla="*/ 754063 h 527"/>
              <a:gd name="T50" fmla="*/ 3518254 w 2496"/>
              <a:gd name="T51" fmla="*/ 727075 h 527"/>
              <a:gd name="T52" fmla="*/ 3521075 w 2496"/>
              <a:gd name="T53" fmla="*/ 698500 h 527"/>
              <a:gd name="T54" fmla="*/ 3521075 w 2496"/>
              <a:gd name="T55" fmla="*/ 141288 h 527"/>
              <a:gd name="T56" fmla="*/ 3518254 w 2496"/>
              <a:gd name="T57" fmla="*/ 111125 h 527"/>
              <a:gd name="T58" fmla="*/ 3514022 w 2496"/>
              <a:gd name="T59" fmla="*/ 85725 h 527"/>
              <a:gd name="T60" fmla="*/ 3504147 w 2496"/>
              <a:gd name="T61" fmla="*/ 63500 h 527"/>
              <a:gd name="T62" fmla="*/ 3491451 w 2496"/>
              <a:gd name="T63" fmla="*/ 41275 h 527"/>
              <a:gd name="T64" fmla="*/ 3473112 w 2496"/>
              <a:gd name="T65" fmla="*/ 25400 h 527"/>
              <a:gd name="T66" fmla="*/ 3454773 w 2496"/>
              <a:gd name="T67" fmla="*/ 12700 h 527"/>
              <a:gd name="T68" fmla="*/ 3435023 w 2496"/>
              <a:gd name="T69" fmla="*/ 3175 h 527"/>
              <a:gd name="T70" fmla="*/ 3412452 w 2496"/>
              <a:gd name="T71" fmla="*/ 0 h 527"/>
              <a:gd name="T72" fmla="*/ 111444 w 2496"/>
              <a:gd name="T73" fmla="*/ 0 h 52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96" h="527">
                <a:moveTo>
                  <a:pt x="79" y="0"/>
                </a:moveTo>
                <a:lnTo>
                  <a:pt x="62" y="2"/>
                </a:lnTo>
                <a:lnTo>
                  <a:pt x="48" y="8"/>
                </a:lnTo>
                <a:lnTo>
                  <a:pt x="35" y="16"/>
                </a:lnTo>
                <a:lnTo>
                  <a:pt x="23" y="26"/>
                </a:lnTo>
                <a:lnTo>
                  <a:pt x="14" y="40"/>
                </a:lnTo>
                <a:lnTo>
                  <a:pt x="7" y="54"/>
                </a:lnTo>
                <a:lnTo>
                  <a:pt x="1" y="70"/>
                </a:lnTo>
                <a:lnTo>
                  <a:pt x="0" y="89"/>
                </a:lnTo>
                <a:lnTo>
                  <a:pt x="0" y="440"/>
                </a:lnTo>
                <a:lnTo>
                  <a:pt x="1" y="458"/>
                </a:lnTo>
                <a:lnTo>
                  <a:pt x="7" y="475"/>
                </a:lnTo>
                <a:lnTo>
                  <a:pt x="14" y="489"/>
                </a:lnTo>
                <a:lnTo>
                  <a:pt x="23" y="503"/>
                </a:lnTo>
                <a:lnTo>
                  <a:pt x="35" y="513"/>
                </a:lnTo>
                <a:lnTo>
                  <a:pt x="48" y="521"/>
                </a:lnTo>
                <a:lnTo>
                  <a:pt x="62" y="525"/>
                </a:lnTo>
                <a:lnTo>
                  <a:pt x="79" y="527"/>
                </a:lnTo>
                <a:lnTo>
                  <a:pt x="2419" y="527"/>
                </a:lnTo>
                <a:lnTo>
                  <a:pt x="2435" y="525"/>
                </a:lnTo>
                <a:lnTo>
                  <a:pt x="2449" y="521"/>
                </a:lnTo>
                <a:lnTo>
                  <a:pt x="2462" y="513"/>
                </a:lnTo>
                <a:lnTo>
                  <a:pt x="2475" y="503"/>
                </a:lnTo>
                <a:lnTo>
                  <a:pt x="2484" y="489"/>
                </a:lnTo>
                <a:lnTo>
                  <a:pt x="2491" y="475"/>
                </a:lnTo>
                <a:lnTo>
                  <a:pt x="2494" y="458"/>
                </a:lnTo>
                <a:lnTo>
                  <a:pt x="2496" y="440"/>
                </a:lnTo>
                <a:lnTo>
                  <a:pt x="2496" y="89"/>
                </a:lnTo>
                <a:lnTo>
                  <a:pt x="2494" y="70"/>
                </a:lnTo>
                <a:lnTo>
                  <a:pt x="2491" y="54"/>
                </a:lnTo>
                <a:lnTo>
                  <a:pt x="2484" y="40"/>
                </a:lnTo>
                <a:lnTo>
                  <a:pt x="2475" y="26"/>
                </a:lnTo>
                <a:lnTo>
                  <a:pt x="2462" y="16"/>
                </a:lnTo>
                <a:lnTo>
                  <a:pt x="2449" y="8"/>
                </a:lnTo>
                <a:lnTo>
                  <a:pt x="2435" y="2"/>
                </a:lnTo>
                <a:lnTo>
                  <a:pt x="2419" y="0"/>
                </a:lnTo>
                <a:lnTo>
                  <a:pt x="79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468313" y="2105025"/>
            <a:ext cx="2732087" cy="2206625"/>
          </a:xfrm>
          <a:custGeom>
            <a:avLst/>
            <a:gdLst>
              <a:gd name="T0" fmla="*/ 338227 w 1664"/>
              <a:gd name="T1" fmla="*/ 0 h 1390"/>
              <a:gd name="T2" fmla="*/ 303748 w 1664"/>
              <a:gd name="T3" fmla="*/ 3175 h 1390"/>
              <a:gd name="T4" fmla="*/ 270910 w 1664"/>
              <a:gd name="T5" fmla="*/ 6350 h 1390"/>
              <a:gd name="T6" fmla="*/ 238072 w 1664"/>
              <a:gd name="T7" fmla="*/ 15875 h 1390"/>
              <a:gd name="T8" fmla="*/ 205235 w 1664"/>
              <a:gd name="T9" fmla="*/ 28575 h 1390"/>
              <a:gd name="T10" fmla="*/ 149411 w 1664"/>
              <a:gd name="T11" fmla="*/ 60325 h 1390"/>
              <a:gd name="T12" fmla="*/ 100155 w 1664"/>
              <a:gd name="T13" fmla="*/ 106363 h 1390"/>
              <a:gd name="T14" fmla="*/ 57466 w 1664"/>
              <a:gd name="T15" fmla="*/ 160338 h 1390"/>
              <a:gd name="T16" fmla="*/ 26270 w 1664"/>
              <a:gd name="T17" fmla="*/ 223838 h 1390"/>
              <a:gd name="T18" fmla="*/ 13135 w 1664"/>
              <a:gd name="T19" fmla="*/ 255588 h 1390"/>
              <a:gd name="T20" fmla="*/ 4926 w 1664"/>
              <a:gd name="T21" fmla="*/ 292100 h 1390"/>
              <a:gd name="T22" fmla="*/ 1642 w 1664"/>
              <a:gd name="T23" fmla="*/ 327025 h 1390"/>
              <a:gd name="T24" fmla="*/ 0 w 1664"/>
              <a:gd name="T25" fmla="*/ 365125 h 1390"/>
              <a:gd name="T26" fmla="*/ 0 w 1664"/>
              <a:gd name="T27" fmla="*/ 1841500 h 1390"/>
              <a:gd name="T28" fmla="*/ 1642 w 1664"/>
              <a:gd name="T29" fmla="*/ 1879600 h 1390"/>
              <a:gd name="T30" fmla="*/ 4926 w 1664"/>
              <a:gd name="T31" fmla="*/ 1914525 h 1390"/>
              <a:gd name="T32" fmla="*/ 13135 w 1664"/>
              <a:gd name="T33" fmla="*/ 1949450 h 1390"/>
              <a:gd name="T34" fmla="*/ 26270 w 1664"/>
              <a:gd name="T35" fmla="*/ 1982788 h 1390"/>
              <a:gd name="T36" fmla="*/ 57466 w 1664"/>
              <a:gd name="T37" fmla="*/ 2046288 h 1390"/>
              <a:gd name="T38" fmla="*/ 100155 w 1664"/>
              <a:gd name="T39" fmla="*/ 2100263 h 1390"/>
              <a:gd name="T40" fmla="*/ 149411 w 1664"/>
              <a:gd name="T41" fmla="*/ 2146300 h 1390"/>
              <a:gd name="T42" fmla="*/ 205235 w 1664"/>
              <a:gd name="T43" fmla="*/ 2178050 h 1390"/>
              <a:gd name="T44" fmla="*/ 238072 w 1664"/>
              <a:gd name="T45" fmla="*/ 2190750 h 1390"/>
              <a:gd name="T46" fmla="*/ 270910 w 1664"/>
              <a:gd name="T47" fmla="*/ 2200275 h 1390"/>
              <a:gd name="T48" fmla="*/ 303748 w 1664"/>
              <a:gd name="T49" fmla="*/ 2203450 h 1390"/>
              <a:gd name="T50" fmla="*/ 338227 w 1664"/>
              <a:gd name="T51" fmla="*/ 2206625 h 1390"/>
              <a:gd name="T52" fmla="*/ 2393860 w 1664"/>
              <a:gd name="T53" fmla="*/ 2206625 h 1390"/>
              <a:gd name="T54" fmla="*/ 2428339 w 1664"/>
              <a:gd name="T55" fmla="*/ 2203450 h 1390"/>
              <a:gd name="T56" fmla="*/ 2461177 w 1664"/>
              <a:gd name="T57" fmla="*/ 2200275 h 1390"/>
              <a:gd name="T58" fmla="*/ 2494015 w 1664"/>
              <a:gd name="T59" fmla="*/ 2190750 h 1390"/>
              <a:gd name="T60" fmla="*/ 2526852 w 1664"/>
              <a:gd name="T61" fmla="*/ 2178050 h 1390"/>
              <a:gd name="T62" fmla="*/ 2582676 w 1664"/>
              <a:gd name="T63" fmla="*/ 2146300 h 1390"/>
              <a:gd name="T64" fmla="*/ 2631932 w 1664"/>
              <a:gd name="T65" fmla="*/ 2100263 h 1390"/>
              <a:gd name="T66" fmla="*/ 2674621 w 1664"/>
              <a:gd name="T67" fmla="*/ 2046288 h 1390"/>
              <a:gd name="T68" fmla="*/ 2705817 w 1664"/>
              <a:gd name="T69" fmla="*/ 1982788 h 1390"/>
              <a:gd name="T70" fmla="*/ 2717310 w 1664"/>
              <a:gd name="T71" fmla="*/ 1949450 h 1390"/>
              <a:gd name="T72" fmla="*/ 2727161 w 1664"/>
              <a:gd name="T73" fmla="*/ 1914525 h 1390"/>
              <a:gd name="T74" fmla="*/ 2730445 w 1664"/>
              <a:gd name="T75" fmla="*/ 1879600 h 1390"/>
              <a:gd name="T76" fmla="*/ 2732087 w 1664"/>
              <a:gd name="T77" fmla="*/ 1841500 h 1390"/>
              <a:gd name="T78" fmla="*/ 2732087 w 1664"/>
              <a:gd name="T79" fmla="*/ 365125 h 1390"/>
              <a:gd name="T80" fmla="*/ 2730445 w 1664"/>
              <a:gd name="T81" fmla="*/ 327025 h 1390"/>
              <a:gd name="T82" fmla="*/ 2727161 w 1664"/>
              <a:gd name="T83" fmla="*/ 292100 h 1390"/>
              <a:gd name="T84" fmla="*/ 2717310 w 1664"/>
              <a:gd name="T85" fmla="*/ 255588 h 1390"/>
              <a:gd name="T86" fmla="*/ 2705817 w 1664"/>
              <a:gd name="T87" fmla="*/ 223838 h 1390"/>
              <a:gd name="T88" fmla="*/ 2674621 w 1664"/>
              <a:gd name="T89" fmla="*/ 160338 h 1390"/>
              <a:gd name="T90" fmla="*/ 2631932 w 1664"/>
              <a:gd name="T91" fmla="*/ 106363 h 1390"/>
              <a:gd name="T92" fmla="*/ 2582676 w 1664"/>
              <a:gd name="T93" fmla="*/ 60325 h 1390"/>
              <a:gd name="T94" fmla="*/ 2526852 w 1664"/>
              <a:gd name="T95" fmla="*/ 28575 h 1390"/>
              <a:gd name="T96" fmla="*/ 2494015 w 1664"/>
              <a:gd name="T97" fmla="*/ 15875 h 1390"/>
              <a:gd name="T98" fmla="*/ 2461177 w 1664"/>
              <a:gd name="T99" fmla="*/ 6350 h 1390"/>
              <a:gd name="T100" fmla="*/ 2428339 w 1664"/>
              <a:gd name="T101" fmla="*/ 3175 h 1390"/>
              <a:gd name="T102" fmla="*/ 2393860 w 1664"/>
              <a:gd name="T103" fmla="*/ 0 h 1390"/>
              <a:gd name="T104" fmla="*/ 338227 w 1664"/>
              <a:gd name="T105" fmla="*/ 0 h 13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664" h="1390">
                <a:moveTo>
                  <a:pt x="206" y="0"/>
                </a:moveTo>
                <a:lnTo>
                  <a:pt x="185" y="2"/>
                </a:lnTo>
                <a:lnTo>
                  <a:pt x="165" y="4"/>
                </a:lnTo>
                <a:lnTo>
                  <a:pt x="145" y="10"/>
                </a:lnTo>
                <a:lnTo>
                  <a:pt x="125" y="18"/>
                </a:lnTo>
                <a:lnTo>
                  <a:pt x="91" y="38"/>
                </a:lnTo>
                <a:lnTo>
                  <a:pt x="61" y="67"/>
                </a:lnTo>
                <a:lnTo>
                  <a:pt x="35" y="101"/>
                </a:lnTo>
                <a:lnTo>
                  <a:pt x="16" y="141"/>
                </a:lnTo>
                <a:lnTo>
                  <a:pt x="8" y="161"/>
                </a:lnTo>
                <a:lnTo>
                  <a:pt x="3" y="184"/>
                </a:lnTo>
                <a:lnTo>
                  <a:pt x="1" y="206"/>
                </a:lnTo>
                <a:lnTo>
                  <a:pt x="0" y="230"/>
                </a:lnTo>
                <a:lnTo>
                  <a:pt x="0" y="1160"/>
                </a:lnTo>
                <a:lnTo>
                  <a:pt x="1" y="1184"/>
                </a:lnTo>
                <a:lnTo>
                  <a:pt x="3" y="1206"/>
                </a:lnTo>
                <a:lnTo>
                  <a:pt x="8" y="1228"/>
                </a:lnTo>
                <a:lnTo>
                  <a:pt x="16" y="1249"/>
                </a:lnTo>
                <a:lnTo>
                  <a:pt x="35" y="1289"/>
                </a:lnTo>
                <a:lnTo>
                  <a:pt x="61" y="1323"/>
                </a:lnTo>
                <a:lnTo>
                  <a:pt x="91" y="1352"/>
                </a:lnTo>
                <a:lnTo>
                  <a:pt x="125" y="1372"/>
                </a:lnTo>
                <a:lnTo>
                  <a:pt x="145" y="1380"/>
                </a:lnTo>
                <a:lnTo>
                  <a:pt x="165" y="1386"/>
                </a:lnTo>
                <a:lnTo>
                  <a:pt x="185" y="1388"/>
                </a:lnTo>
                <a:lnTo>
                  <a:pt x="206" y="1390"/>
                </a:lnTo>
                <a:lnTo>
                  <a:pt x="1458" y="1390"/>
                </a:lnTo>
                <a:lnTo>
                  <a:pt x="1479" y="1388"/>
                </a:lnTo>
                <a:lnTo>
                  <a:pt x="1499" y="1386"/>
                </a:lnTo>
                <a:lnTo>
                  <a:pt x="1519" y="1380"/>
                </a:lnTo>
                <a:lnTo>
                  <a:pt x="1539" y="1372"/>
                </a:lnTo>
                <a:lnTo>
                  <a:pt x="1573" y="1352"/>
                </a:lnTo>
                <a:lnTo>
                  <a:pt x="1603" y="1323"/>
                </a:lnTo>
                <a:lnTo>
                  <a:pt x="1629" y="1289"/>
                </a:lnTo>
                <a:lnTo>
                  <a:pt x="1648" y="1249"/>
                </a:lnTo>
                <a:lnTo>
                  <a:pt x="1655" y="1228"/>
                </a:lnTo>
                <a:lnTo>
                  <a:pt x="1661" y="1206"/>
                </a:lnTo>
                <a:lnTo>
                  <a:pt x="1663" y="1184"/>
                </a:lnTo>
                <a:lnTo>
                  <a:pt x="1664" y="1160"/>
                </a:lnTo>
                <a:lnTo>
                  <a:pt x="1664" y="230"/>
                </a:lnTo>
                <a:lnTo>
                  <a:pt x="1663" y="206"/>
                </a:lnTo>
                <a:lnTo>
                  <a:pt x="1661" y="184"/>
                </a:lnTo>
                <a:lnTo>
                  <a:pt x="1655" y="161"/>
                </a:lnTo>
                <a:lnTo>
                  <a:pt x="1648" y="141"/>
                </a:lnTo>
                <a:lnTo>
                  <a:pt x="1629" y="101"/>
                </a:lnTo>
                <a:lnTo>
                  <a:pt x="1603" y="67"/>
                </a:lnTo>
                <a:lnTo>
                  <a:pt x="1573" y="38"/>
                </a:lnTo>
                <a:lnTo>
                  <a:pt x="1539" y="18"/>
                </a:lnTo>
                <a:lnTo>
                  <a:pt x="1519" y="10"/>
                </a:lnTo>
                <a:lnTo>
                  <a:pt x="1499" y="4"/>
                </a:lnTo>
                <a:lnTo>
                  <a:pt x="1479" y="2"/>
                </a:lnTo>
                <a:lnTo>
                  <a:pt x="1458" y="0"/>
                </a:lnTo>
                <a:lnTo>
                  <a:pt x="206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8313" y="2300288"/>
            <a:ext cx="2351087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47713" y="2276475"/>
            <a:ext cx="1808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SYMPTOMS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174750" y="2789238"/>
            <a:ext cx="9509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cough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77913" y="3248025"/>
            <a:ext cx="1143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sputum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008063" y="3706813"/>
            <a:ext cx="12842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FFFFFF"/>
                </a:solidFill>
                <a:latin typeface="Arial" charset="0"/>
              </a:rPr>
              <a:t>dyspnea</a:t>
            </a:r>
            <a:endParaRPr lang="en-US" altLang="en-US" sz="2800" b="1" dirty="0">
              <a:latin typeface="Arial" charset="0"/>
            </a:endParaRPr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4648200" y="1893888"/>
            <a:ext cx="4495800" cy="2628900"/>
          </a:xfrm>
          <a:custGeom>
            <a:avLst/>
            <a:gdLst>
              <a:gd name="T0" fmla="*/ 423282 w 2496"/>
              <a:gd name="T1" fmla="*/ 0 h 1584"/>
              <a:gd name="T2" fmla="*/ 381855 w 2496"/>
              <a:gd name="T3" fmla="*/ 3319 h 1584"/>
              <a:gd name="T4" fmla="*/ 338626 w 2496"/>
              <a:gd name="T5" fmla="*/ 9958 h 1584"/>
              <a:gd name="T6" fmla="*/ 297198 w 2496"/>
              <a:gd name="T7" fmla="*/ 19916 h 1584"/>
              <a:gd name="T8" fmla="*/ 257572 w 2496"/>
              <a:gd name="T9" fmla="*/ 33193 h 1584"/>
              <a:gd name="T10" fmla="*/ 223349 w 2496"/>
              <a:gd name="T11" fmla="*/ 53109 h 1584"/>
              <a:gd name="T12" fmla="*/ 187325 w 2496"/>
              <a:gd name="T13" fmla="*/ 73025 h 1584"/>
              <a:gd name="T14" fmla="*/ 126084 w 2496"/>
              <a:gd name="T15" fmla="*/ 127794 h 1584"/>
              <a:gd name="T16" fmla="*/ 70247 w 2496"/>
              <a:gd name="T17" fmla="*/ 190861 h 1584"/>
              <a:gd name="T18" fmla="*/ 50434 w 2496"/>
              <a:gd name="T19" fmla="*/ 227373 h 1584"/>
              <a:gd name="T20" fmla="*/ 32422 w 2496"/>
              <a:gd name="T21" fmla="*/ 263886 h 1584"/>
              <a:gd name="T22" fmla="*/ 18012 w 2496"/>
              <a:gd name="T23" fmla="*/ 305377 h 1584"/>
              <a:gd name="T24" fmla="*/ 9006 w 2496"/>
              <a:gd name="T25" fmla="*/ 348528 h 1584"/>
              <a:gd name="T26" fmla="*/ 1801 w 2496"/>
              <a:gd name="T27" fmla="*/ 391680 h 1584"/>
              <a:gd name="T28" fmla="*/ 0 w 2496"/>
              <a:gd name="T29" fmla="*/ 436490 h 1584"/>
              <a:gd name="T30" fmla="*/ 0 w 2496"/>
              <a:gd name="T31" fmla="*/ 2189090 h 1584"/>
              <a:gd name="T32" fmla="*/ 1801 w 2496"/>
              <a:gd name="T33" fmla="*/ 2233901 h 1584"/>
              <a:gd name="T34" fmla="*/ 9006 w 2496"/>
              <a:gd name="T35" fmla="*/ 2277052 h 1584"/>
              <a:gd name="T36" fmla="*/ 18012 w 2496"/>
              <a:gd name="T37" fmla="*/ 2320203 h 1584"/>
              <a:gd name="T38" fmla="*/ 32422 w 2496"/>
              <a:gd name="T39" fmla="*/ 2360035 h 1584"/>
              <a:gd name="T40" fmla="*/ 50434 w 2496"/>
              <a:gd name="T41" fmla="*/ 2398207 h 1584"/>
              <a:gd name="T42" fmla="*/ 70247 w 2496"/>
              <a:gd name="T43" fmla="*/ 2434720 h 1584"/>
              <a:gd name="T44" fmla="*/ 126084 w 2496"/>
              <a:gd name="T45" fmla="*/ 2501106 h 1584"/>
              <a:gd name="T46" fmla="*/ 187325 w 2496"/>
              <a:gd name="T47" fmla="*/ 2555875 h 1584"/>
              <a:gd name="T48" fmla="*/ 223349 w 2496"/>
              <a:gd name="T49" fmla="*/ 2575791 h 1584"/>
              <a:gd name="T50" fmla="*/ 257572 w 2496"/>
              <a:gd name="T51" fmla="*/ 2595707 h 1584"/>
              <a:gd name="T52" fmla="*/ 297198 w 2496"/>
              <a:gd name="T53" fmla="*/ 2608984 h 1584"/>
              <a:gd name="T54" fmla="*/ 338626 w 2496"/>
              <a:gd name="T55" fmla="*/ 2618942 h 1584"/>
              <a:gd name="T56" fmla="*/ 381855 w 2496"/>
              <a:gd name="T57" fmla="*/ 2625581 h 1584"/>
              <a:gd name="T58" fmla="*/ 423282 w 2496"/>
              <a:gd name="T59" fmla="*/ 2628900 h 1584"/>
              <a:gd name="T60" fmla="*/ 4072518 w 2496"/>
              <a:gd name="T61" fmla="*/ 2628900 h 1584"/>
              <a:gd name="T62" fmla="*/ 4117548 w 2496"/>
              <a:gd name="T63" fmla="*/ 2625581 h 1584"/>
              <a:gd name="T64" fmla="*/ 4158975 w 2496"/>
              <a:gd name="T65" fmla="*/ 2618942 h 1584"/>
              <a:gd name="T66" fmla="*/ 4198602 w 2496"/>
              <a:gd name="T67" fmla="*/ 2608984 h 1584"/>
              <a:gd name="T68" fmla="*/ 4238228 w 2496"/>
              <a:gd name="T69" fmla="*/ 2595707 h 1584"/>
              <a:gd name="T70" fmla="*/ 4276053 w 2496"/>
              <a:gd name="T71" fmla="*/ 2575791 h 1584"/>
              <a:gd name="T72" fmla="*/ 4312077 w 2496"/>
              <a:gd name="T73" fmla="*/ 2555875 h 1584"/>
              <a:gd name="T74" fmla="*/ 4373318 w 2496"/>
              <a:gd name="T75" fmla="*/ 2501106 h 1584"/>
              <a:gd name="T76" fmla="*/ 4425553 w 2496"/>
              <a:gd name="T77" fmla="*/ 2434720 h 1584"/>
              <a:gd name="T78" fmla="*/ 4443565 w 2496"/>
              <a:gd name="T79" fmla="*/ 2398207 h 1584"/>
              <a:gd name="T80" fmla="*/ 4463378 w 2496"/>
              <a:gd name="T81" fmla="*/ 2360035 h 1584"/>
              <a:gd name="T82" fmla="*/ 4475987 w 2496"/>
              <a:gd name="T83" fmla="*/ 2320203 h 1584"/>
              <a:gd name="T84" fmla="*/ 4486794 w 2496"/>
              <a:gd name="T85" fmla="*/ 2277052 h 1584"/>
              <a:gd name="T86" fmla="*/ 4492198 w 2496"/>
              <a:gd name="T87" fmla="*/ 2233901 h 1584"/>
              <a:gd name="T88" fmla="*/ 4495800 w 2496"/>
              <a:gd name="T89" fmla="*/ 2189090 h 1584"/>
              <a:gd name="T90" fmla="*/ 4495800 w 2496"/>
              <a:gd name="T91" fmla="*/ 436490 h 1584"/>
              <a:gd name="T92" fmla="*/ 4492198 w 2496"/>
              <a:gd name="T93" fmla="*/ 391680 h 1584"/>
              <a:gd name="T94" fmla="*/ 4486794 w 2496"/>
              <a:gd name="T95" fmla="*/ 348528 h 1584"/>
              <a:gd name="T96" fmla="*/ 4475987 w 2496"/>
              <a:gd name="T97" fmla="*/ 305377 h 1584"/>
              <a:gd name="T98" fmla="*/ 4463378 w 2496"/>
              <a:gd name="T99" fmla="*/ 263886 h 1584"/>
              <a:gd name="T100" fmla="*/ 4443565 w 2496"/>
              <a:gd name="T101" fmla="*/ 227373 h 1584"/>
              <a:gd name="T102" fmla="*/ 4425553 w 2496"/>
              <a:gd name="T103" fmla="*/ 190861 h 1584"/>
              <a:gd name="T104" fmla="*/ 4373318 w 2496"/>
              <a:gd name="T105" fmla="*/ 127794 h 1584"/>
              <a:gd name="T106" fmla="*/ 4312077 w 2496"/>
              <a:gd name="T107" fmla="*/ 73025 h 1584"/>
              <a:gd name="T108" fmla="*/ 4276053 w 2496"/>
              <a:gd name="T109" fmla="*/ 53109 h 1584"/>
              <a:gd name="T110" fmla="*/ 4238228 w 2496"/>
              <a:gd name="T111" fmla="*/ 33193 h 1584"/>
              <a:gd name="T112" fmla="*/ 4198602 w 2496"/>
              <a:gd name="T113" fmla="*/ 19916 h 1584"/>
              <a:gd name="T114" fmla="*/ 4158975 w 2496"/>
              <a:gd name="T115" fmla="*/ 9958 h 1584"/>
              <a:gd name="T116" fmla="*/ 4117548 w 2496"/>
              <a:gd name="T117" fmla="*/ 3319 h 1584"/>
              <a:gd name="T118" fmla="*/ 4072518 w 2496"/>
              <a:gd name="T119" fmla="*/ 0 h 1584"/>
              <a:gd name="T120" fmla="*/ 423282 w 2496"/>
              <a:gd name="T121" fmla="*/ 0 h 15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96" h="1584">
                <a:moveTo>
                  <a:pt x="235" y="0"/>
                </a:moveTo>
                <a:lnTo>
                  <a:pt x="212" y="2"/>
                </a:lnTo>
                <a:lnTo>
                  <a:pt x="188" y="6"/>
                </a:lnTo>
                <a:lnTo>
                  <a:pt x="165" y="12"/>
                </a:lnTo>
                <a:lnTo>
                  <a:pt x="143" y="20"/>
                </a:lnTo>
                <a:lnTo>
                  <a:pt x="124" y="32"/>
                </a:lnTo>
                <a:lnTo>
                  <a:pt x="104" y="44"/>
                </a:lnTo>
                <a:lnTo>
                  <a:pt x="70" y="77"/>
                </a:lnTo>
                <a:lnTo>
                  <a:pt x="39" y="115"/>
                </a:lnTo>
                <a:lnTo>
                  <a:pt x="28" y="137"/>
                </a:lnTo>
                <a:lnTo>
                  <a:pt x="18" y="159"/>
                </a:lnTo>
                <a:lnTo>
                  <a:pt x="10" y="184"/>
                </a:lnTo>
                <a:lnTo>
                  <a:pt x="5" y="210"/>
                </a:lnTo>
                <a:lnTo>
                  <a:pt x="1" y="236"/>
                </a:lnTo>
                <a:lnTo>
                  <a:pt x="0" y="263"/>
                </a:lnTo>
                <a:lnTo>
                  <a:pt x="0" y="1319"/>
                </a:lnTo>
                <a:lnTo>
                  <a:pt x="1" y="1346"/>
                </a:lnTo>
                <a:lnTo>
                  <a:pt x="5" y="1372"/>
                </a:lnTo>
                <a:lnTo>
                  <a:pt x="10" y="1398"/>
                </a:lnTo>
                <a:lnTo>
                  <a:pt x="18" y="1422"/>
                </a:lnTo>
                <a:lnTo>
                  <a:pt x="28" y="1445"/>
                </a:lnTo>
                <a:lnTo>
                  <a:pt x="39" y="1467"/>
                </a:lnTo>
                <a:lnTo>
                  <a:pt x="70" y="1507"/>
                </a:lnTo>
                <a:lnTo>
                  <a:pt x="104" y="1540"/>
                </a:lnTo>
                <a:lnTo>
                  <a:pt x="124" y="1552"/>
                </a:lnTo>
                <a:lnTo>
                  <a:pt x="143" y="1564"/>
                </a:lnTo>
                <a:lnTo>
                  <a:pt x="165" y="1572"/>
                </a:lnTo>
                <a:lnTo>
                  <a:pt x="188" y="1578"/>
                </a:lnTo>
                <a:lnTo>
                  <a:pt x="212" y="1582"/>
                </a:lnTo>
                <a:lnTo>
                  <a:pt x="235" y="1584"/>
                </a:lnTo>
                <a:lnTo>
                  <a:pt x="2261" y="1584"/>
                </a:lnTo>
                <a:lnTo>
                  <a:pt x="2286" y="1582"/>
                </a:lnTo>
                <a:lnTo>
                  <a:pt x="2309" y="1578"/>
                </a:lnTo>
                <a:lnTo>
                  <a:pt x="2331" y="1572"/>
                </a:lnTo>
                <a:lnTo>
                  <a:pt x="2353" y="1564"/>
                </a:lnTo>
                <a:lnTo>
                  <a:pt x="2374" y="1552"/>
                </a:lnTo>
                <a:lnTo>
                  <a:pt x="2394" y="1540"/>
                </a:lnTo>
                <a:lnTo>
                  <a:pt x="2428" y="1507"/>
                </a:lnTo>
                <a:lnTo>
                  <a:pt x="2457" y="1467"/>
                </a:lnTo>
                <a:lnTo>
                  <a:pt x="2467" y="1445"/>
                </a:lnTo>
                <a:lnTo>
                  <a:pt x="2478" y="1422"/>
                </a:lnTo>
                <a:lnTo>
                  <a:pt x="2485" y="1398"/>
                </a:lnTo>
                <a:lnTo>
                  <a:pt x="2491" y="1372"/>
                </a:lnTo>
                <a:lnTo>
                  <a:pt x="2494" y="1346"/>
                </a:lnTo>
                <a:lnTo>
                  <a:pt x="2496" y="1319"/>
                </a:lnTo>
                <a:lnTo>
                  <a:pt x="2496" y="263"/>
                </a:lnTo>
                <a:lnTo>
                  <a:pt x="2494" y="236"/>
                </a:lnTo>
                <a:lnTo>
                  <a:pt x="2491" y="210"/>
                </a:lnTo>
                <a:lnTo>
                  <a:pt x="2485" y="184"/>
                </a:lnTo>
                <a:lnTo>
                  <a:pt x="2478" y="159"/>
                </a:lnTo>
                <a:lnTo>
                  <a:pt x="2467" y="137"/>
                </a:lnTo>
                <a:lnTo>
                  <a:pt x="2457" y="115"/>
                </a:lnTo>
                <a:lnTo>
                  <a:pt x="2428" y="77"/>
                </a:lnTo>
                <a:lnTo>
                  <a:pt x="2394" y="44"/>
                </a:lnTo>
                <a:lnTo>
                  <a:pt x="2374" y="32"/>
                </a:lnTo>
                <a:lnTo>
                  <a:pt x="2353" y="20"/>
                </a:lnTo>
                <a:lnTo>
                  <a:pt x="2331" y="12"/>
                </a:lnTo>
                <a:lnTo>
                  <a:pt x="2309" y="6"/>
                </a:lnTo>
                <a:lnTo>
                  <a:pt x="2286" y="2"/>
                </a:lnTo>
                <a:lnTo>
                  <a:pt x="2261" y="0"/>
                </a:lnTo>
                <a:lnTo>
                  <a:pt x="235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572000" y="19812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259388" y="2047875"/>
            <a:ext cx="31226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EXPOSURE TO RISK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FACTORS </a:t>
            </a:r>
            <a:endParaRPr lang="en-US" altLang="en-US" sz="2400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223000" y="2949575"/>
            <a:ext cx="12144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tobacco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5986463" y="3408363"/>
            <a:ext cx="1689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occupation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986338" y="3863975"/>
            <a:ext cx="3689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indoor/outdoor pollution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165350" y="5741988"/>
            <a:ext cx="3778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541588" y="5789613"/>
            <a:ext cx="2686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3600" b="1">
                <a:solidFill>
                  <a:srgbClr val="FFFF00"/>
                </a:solidFill>
                <a:latin typeface="Arial" charset="0"/>
              </a:rPr>
              <a:t>SPIROMETRY</a:t>
            </a:r>
            <a:endParaRPr lang="en-US" altLang="en-US" sz="2400"/>
          </a:p>
        </p:txBody>
      </p:sp>
      <p:sp>
        <p:nvSpPr>
          <p:cNvPr id="27665" name="AutoShape 17"/>
          <p:cNvSpPr>
            <a:spLocks/>
          </p:cNvSpPr>
          <p:nvPr/>
        </p:nvSpPr>
        <p:spPr bwMode="auto">
          <a:xfrm rot="5400000">
            <a:off x="3635375" y="3024188"/>
            <a:ext cx="490538" cy="3529012"/>
          </a:xfrm>
          <a:prstGeom prst="rightBrace">
            <a:avLst>
              <a:gd name="adj1" fmla="val 59951"/>
              <a:gd name="adj2" fmla="val 50000"/>
            </a:avLst>
          </a:prstGeom>
          <a:noFill/>
          <a:ln w="19050">
            <a:solidFill>
              <a:srgbClr val="A5FF4B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 rot="5400000">
            <a:off x="3480333" y="4927233"/>
            <a:ext cx="841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dirty="0">
                <a:solidFill>
                  <a:schemeClr val="bg2">
                    <a:lumMod val="25000"/>
                  </a:schemeClr>
                </a:solidFill>
                <a:latin typeface="Monotype Sorts" pitchFamily="2" charset="2"/>
              </a:rPr>
              <a:t>è</a:t>
            </a:r>
          </a:p>
        </p:txBody>
      </p:sp>
      <p:sp>
        <p:nvSpPr>
          <p:cNvPr id="1103891" name="Rectangle 19"/>
          <p:cNvSpPr>
            <a:spLocks noChangeArrowheads="1"/>
          </p:cNvSpPr>
          <p:nvPr/>
        </p:nvSpPr>
        <p:spPr bwMode="auto">
          <a:xfrm>
            <a:off x="2133600" y="228600"/>
            <a:ext cx="4572000" cy="646331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FFFFFF"/>
                </a:solidFill>
              </a:rPr>
              <a:t>DIAGNOSIS OF COPD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V="1">
            <a:off x="2133600" y="9144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9" name="Line 22"/>
          <p:cNvSpPr>
            <a:spLocks noChangeShapeType="1"/>
          </p:cNvSpPr>
          <p:nvPr/>
        </p:nvSpPr>
        <p:spPr bwMode="auto">
          <a:xfrm flipV="1">
            <a:off x="2133600" y="9906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lung function tests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Spirometry.</a:t>
            </a:r>
          </a:p>
          <a:p>
            <a:r>
              <a:rPr lang="en-US" dirty="0" smtClean="0"/>
              <a:t>Gas diffusion.</a:t>
            </a:r>
          </a:p>
          <a:p>
            <a:r>
              <a:rPr lang="en-US" dirty="0" smtClean="0"/>
              <a:t>Body </a:t>
            </a:r>
            <a:r>
              <a:rPr lang="en-US" dirty="0" err="1" smtClean="0"/>
              <a:t>Plethysmography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Inhalation challenge test.</a:t>
            </a:r>
          </a:p>
          <a:p>
            <a:r>
              <a:rPr lang="en-US" dirty="0" smtClean="0"/>
              <a:t>Exercise stress test.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Spirometry:</a:t>
            </a:r>
          </a:p>
          <a:p>
            <a:pPr lvl="1"/>
            <a:r>
              <a:rPr lang="en-US" sz="2000" dirty="0" smtClean="0"/>
              <a:t>It is the measurement of the speed and the amount of air that can be exhaled and inhaled.</a:t>
            </a:r>
          </a:p>
          <a:p>
            <a:r>
              <a:rPr lang="en-US" sz="2400" b="1" dirty="0" smtClean="0"/>
              <a:t>Body </a:t>
            </a:r>
            <a:r>
              <a:rPr lang="en-US" sz="2400" b="1" dirty="0" err="1" smtClean="0"/>
              <a:t>Plethysmography</a:t>
            </a:r>
            <a:r>
              <a:rPr lang="en-US" sz="2400" b="1" dirty="0" smtClean="0"/>
              <a:t> test:</a:t>
            </a:r>
          </a:p>
          <a:p>
            <a:pPr lvl="1"/>
            <a:r>
              <a:rPr lang="en-US" sz="2000" dirty="0" smtClean="0"/>
              <a:t>The patient is required to sit in an airtight chamber that resembles a small telephone booth. Inside the chamber is an affixed </a:t>
            </a:r>
            <a:r>
              <a:rPr lang="en-US" sz="2000" dirty="0" err="1" smtClean="0"/>
              <a:t>spirometer</a:t>
            </a:r>
            <a:r>
              <a:rPr lang="en-US" sz="2000" dirty="0" smtClean="0"/>
              <a:t>, which is used to determine the flow properties of the patient.</a:t>
            </a:r>
            <a:endParaRPr lang="en-US" sz="2000" b="1" dirty="0" smtClean="0"/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Cardiopulmonary Stress Testing</a:t>
            </a:r>
          </a:p>
          <a:p>
            <a:pPr lvl="1"/>
            <a:r>
              <a:rPr lang="en-US" sz="2400" dirty="0" smtClean="0"/>
              <a:t>Used for evaluation of dyspnea that is out of proportion to findings on static pulmonary function tests</a:t>
            </a:r>
          </a:p>
          <a:p>
            <a:r>
              <a:rPr lang="en-US" sz="2400" b="1" dirty="0" smtClean="0"/>
              <a:t>Diffusing Capacity of Lung for Carbon Monoxide</a:t>
            </a:r>
          </a:p>
          <a:p>
            <a:pPr lvl="1"/>
            <a:r>
              <a:rPr lang="en-US" sz="2400" dirty="0" smtClean="0"/>
              <a:t>To evaluate the presence of possible </a:t>
            </a:r>
            <a:r>
              <a:rPr lang="en-US" sz="2400" dirty="0" err="1" smtClean="0"/>
              <a:t>parenchymal</a:t>
            </a:r>
            <a:r>
              <a:rPr lang="en-US" sz="2400" dirty="0" smtClean="0"/>
              <a:t> lung disease </a:t>
            </a:r>
          </a:p>
          <a:p>
            <a:r>
              <a:rPr lang="en-US" sz="2400" b="1" dirty="0" smtClean="0"/>
              <a:t>Pulse </a:t>
            </a:r>
            <a:r>
              <a:rPr lang="en-US" sz="2400" b="1" dirty="0" err="1" smtClean="0"/>
              <a:t>Oximetry</a:t>
            </a:r>
            <a:endParaRPr lang="en-US" sz="2400" dirty="0" smtClean="0"/>
          </a:p>
          <a:p>
            <a:pPr lvl="1"/>
            <a:r>
              <a:rPr lang="en-US" sz="2400" dirty="0" smtClean="0"/>
              <a:t>The principle is measurement of O2 saturation by </a:t>
            </a:r>
            <a:r>
              <a:rPr lang="en-US" sz="2400" dirty="0" err="1" smtClean="0"/>
              <a:t>spectrophotometry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Body Plethysmo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981200"/>
            <a:ext cx="2425700" cy="444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1752600"/>
            <a:ext cx="18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Plethysmography</a:t>
            </a:r>
            <a:endParaRPr lang="en-US" dirty="0"/>
          </a:p>
        </p:txBody>
      </p:sp>
      <p:pic>
        <p:nvPicPr>
          <p:cNvPr id="32770" name="Picture 2" descr="Spir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19400"/>
            <a:ext cx="2667000" cy="23916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2133600"/>
            <a:ext cx="1375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Spirometer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buFont typeface="Wingdings" pitchFamily="2" charset="2"/>
              <a:buChar char="q"/>
            </a:pPr>
            <a:r>
              <a:rPr lang="en-US" altLang="en-US" dirty="0" smtClean="0"/>
              <a:t>Spirometry is a method to record volume movement of air into and out of the lungs.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dirty="0" smtClean="0"/>
              <a:t>Spirometry is a simple most commonly used test to: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 Assess the lung performance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Measure the physiological parameters: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 smtClean="0"/>
              <a:t>Lung volumes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 smtClean="0"/>
              <a:t>Capacities 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 smtClean="0"/>
              <a:t>Flow rate 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Differentiate between the obstructive and restrictive lung conditions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 smtClean="0"/>
              <a:t>Play a critical role in the diagnosis, differentiation and management of respiratory diseases.</a:t>
            </a:r>
          </a:p>
        </p:txBody>
      </p:sp>
      <p:pic>
        <p:nvPicPr>
          <p:cNvPr id="10242" name="Picture 2" descr="نتيجة بحث الصور عن ‪spirometer‬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106" y="152399"/>
            <a:ext cx="1703294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Physiological conditions affecting lung functions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Age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Gender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Height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Weight 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Ethnic group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 smtClean="0"/>
              <a:t> Pregnancy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algn="justLow">
              <a:spcBef>
                <a:spcPct val="50000"/>
              </a:spcBef>
            </a:pPr>
            <a:r>
              <a:rPr lang="en-US" altLang="en-US" sz="4000" dirty="0" smtClean="0"/>
              <a:t>Based on clinical features / abnormal lab tests </a:t>
            </a:r>
          </a:p>
          <a:p>
            <a:pPr marL="114300" lvl="1" algn="justLow"/>
            <a:r>
              <a:rPr lang="en-US" altLang="en-US" sz="3400" b="1" dirty="0" smtClean="0"/>
              <a:t>Symptoms: </a:t>
            </a:r>
          </a:p>
          <a:p>
            <a:pPr marL="514350" lvl="2" algn="justLow"/>
            <a:r>
              <a:rPr lang="en-US" altLang="en-US" sz="3600" dirty="0" smtClean="0"/>
              <a:t>Dsypnea</a:t>
            </a:r>
          </a:p>
          <a:p>
            <a:pPr marL="514350" lvl="2" algn="justLow"/>
            <a:r>
              <a:rPr lang="en-US" altLang="en-US" sz="3600" dirty="0" smtClean="0"/>
              <a:t>Cough </a:t>
            </a:r>
          </a:p>
          <a:p>
            <a:pPr marL="514350" lvl="2" algn="justLow"/>
            <a:r>
              <a:rPr lang="en-US" altLang="en-US" sz="3600" dirty="0" smtClean="0"/>
              <a:t>Sputum production  </a:t>
            </a:r>
          </a:p>
          <a:p>
            <a:pPr marL="514350" lvl="2" algn="justLow"/>
            <a:r>
              <a:rPr lang="en-US" altLang="en-US" sz="3600" dirty="0" smtClean="0"/>
              <a:t>Chest pain </a:t>
            </a:r>
          </a:p>
          <a:p>
            <a:pPr marL="114300" lvl="1" algn="justLow"/>
            <a:r>
              <a:rPr lang="en-US" altLang="en-US" sz="3400" b="1" dirty="0" smtClean="0"/>
              <a:t>Signs: </a:t>
            </a:r>
          </a:p>
          <a:p>
            <a:pPr marL="514350" lvl="2" algn="justLow"/>
            <a:r>
              <a:rPr lang="en-US" altLang="en-US" sz="3600" dirty="0" smtClean="0"/>
              <a:t>Cyanosis, </a:t>
            </a:r>
          </a:p>
          <a:p>
            <a:pPr marL="514350" lvl="2" algn="justLow"/>
            <a:r>
              <a:rPr lang="en-US" altLang="en-US" sz="3600" dirty="0" smtClean="0"/>
              <a:t>Clubbing  </a:t>
            </a:r>
          </a:p>
          <a:p>
            <a:pPr marL="514350" lvl="2" algn="justLow"/>
            <a:r>
              <a:rPr lang="en-US" altLang="en-US" sz="3600" dirty="0" smtClean="0"/>
              <a:t>Chest deformity </a:t>
            </a:r>
          </a:p>
          <a:p>
            <a:pPr marL="514350" lvl="2" algn="justLow"/>
            <a:r>
              <a:rPr lang="en-US" altLang="en-US" sz="3600" dirty="0" smtClean="0"/>
              <a:t>Diminished chest expansion</a:t>
            </a:r>
          </a:p>
          <a:p>
            <a:pPr marL="514350" lvl="2" algn="justLow"/>
            <a:r>
              <a:rPr lang="en-US" altLang="en-US" sz="3600" dirty="0" smtClean="0"/>
              <a:t>Hyperinflation  </a:t>
            </a:r>
          </a:p>
          <a:p>
            <a:pPr marL="514350" lvl="2" algn="justLow"/>
            <a:r>
              <a:rPr lang="en-US" altLang="en-US" sz="3600" dirty="0" smtClean="0"/>
              <a:t>Diminished breath sounds </a:t>
            </a:r>
          </a:p>
          <a:p>
            <a:pPr marL="514350" lvl="2" algn="justLow"/>
            <a:r>
              <a:rPr lang="en-US" altLang="en-US" sz="3600" dirty="0" smtClean="0"/>
              <a:t>Prolongation of expiratory phase &amp; crackles  </a:t>
            </a:r>
          </a:p>
          <a:p>
            <a:pPr marL="114300" lvl="1" algn="justLow"/>
            <a:r>
              <a:rPr lang="en-US" altLang="en-US" sz="3800" b="1" dirty="0" smtClean="0"/>
              <a:t>Arterial blood gas analysis</a:t>
            </a:r>
            <a:r>
              <a:rPr lang="en-US" altLang="en-US" sz="3800" dirty="0" smtClean="0"/>
              <a:t>: </a:t>
            </a:r>
            <a:r>
              <a:rPr lang="en-US" altLang="en-US" sz="3600" dirty="0" smtClean="0"/>
              <a:t>Hypoxemia, hypercapnia</a:t>
            </a:r>
          </a:p>
          <a:p>
            <a:pPr marL="114300" lvl="1" algn="justLow"/>
            <a:r>
              <a:rPr lang="en-US" altLang="en-US" sz="3800" b="1" dirty="0" smtClean="0"/>
              <a:t>Abnormal chest X Ray.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detect respiratory disease in patients presenting with symptoms of breathlessness, and to distinguish respiratory from cardiac disease.</a:t>
            </a:r>
          </a:p>
          <a:p>
            <a:r>
              <a:rPr lang="en-US" dirty="0" smtClean="0"/>
              <a:t>To diagnose or manage asthma</a:t>
            </a:r>
          </a:p>
          <a:p>
            <a:r>
              <a:rPr lang="en-US" dirty="0" smtClean="0"/>
              <a:t>To diagnose and differentiate between obstructive and restrictive lung disease.</a:t>
            </a:r>
          </a:p>
          <a:p>
            <a:r>
              <a:rPr lang="en-US" dirty="0" smtClean="0"/>
              <a:t>To conduct pre-operative risk assessment before anesthesia</a:t>
            </a:r>
          </a:p>
          <a:p>
            <a:r>
              <a:rPr lang="en-US" dirty="0" smtClean="0"/>
              <a:t>To measure response to treatment of conditions which spirometry detects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en-US" sz="3200" dirty="0" smtClean="0"/>
              <a:t>Describe the course of diseases affecting PFTs</a:t>
            </a:r>
          </a:p>
          <a:p>
            <a:pPr marL="742950" lvl="2" indent="-342900"/>
            <a:r>
              <a:rPr lang="en-US" altLang="en-US" sz="3200" b="1" dirty="0" smtClean="0"/>
              <a:t>Neuromuscular diseases</a:t>
            </a:r>
            <a:r>
              <a:rPr lang="en-US" altLang="en-US" sz="3200" dirty="0" smtClean="0"/>
              <a:t>: Gillian </a:t>
            </a:r>
            <a:r>
              <a:rPr lang="en-US" altLang="en-US" sz="3200" dirty="0" err="1" smtClean="0"/>
              <a:t>Barre</a:t>
            </a:r>
            <a:r>
              <a:rPr lang="en-US" altLang="en-US" sz="3200" dirty="0" smtClean="0"/>
              <a:t> Syndrome, Myasthenia gravis</a:t>
            </a:r>
          </a:p>
          <a:p>
            <a:pPr marL="742950" lvl="2" indent="-342900"/>
            <a:r>
              <a:rPr lang="en-US" altLang="en-US" sz="3200" b="1" dirty="0" smtClean="0"/>
              <a:t>Pulmonary diseases</a:t>
            </a:r>
            <a:r>
              <a:rPr lang="en-US" altLang="en-US" sz="3200" dirty="0" smtClean="0"/>
              <a:t>: Obstructive airway diseases, Interstitial lung diseases</a:t>
            </a:r>
          </a:p>
          <a:p>
            <a:pPr marL="742950" lvl="2" indent="-342900"/>
            <a:r>
              <a:rPr lang="en-US" altLang="en-US" sz="3200" b="1" dirty="0" smtClean="0"/>
              <a:t>Adverse reactions</a:t>
            </a:r>
            <a:r>
              <a:rPr lang="en-US" altLang="en-US" sz="3200" dirty="0" smtClean="0"/>
              <a:t>: Drugs with known pulmonary toxicity [Pulmonary fibrosis]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579</Words>
  <Application>Microsoft Office PowerPoint</Application>
  <PresentationFormat>On-screen Show (4:3)</PresentationFormat>
  <Paragraphs>112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Lung function in health and disease </vt:lpstr>
      <vt:lpstr>Types of lung function tests include</vt:lpstr>
      <vt:lpstr>Slide 3</vt:lpstr>
      <vt:lpstr>Slide 4</vt:lpstr>
      <vt:lpstr>Spirometry</vt:lpstr>
      <vt:lpstr>Physiological conditions affecting lung functions </vt:lpstr>
      <vt:lpstr>Indications of Spirometry</vt:lpstr>
      <vt:lpstr>Indications of Spirometry</vt:lpstr>
      <vt:lpstr>Indications of Spirometry</vt:lpstr>
      <vt:lpstr>Indications of Spirometry</vt:lpstr>
      <vt:lpstr>Indications of Spirometry</vt:lpstr>
      <vt:lpstr>Results classification</vt:lpstr>
      <vt:lpstr>Assessment of spirometry</vt:lpstr>
      <vt:lpstr>Maintaining accuracy</vt:lpstr>
      <vt:lpstr>Smoking and Spiromtry 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function in health and disease </dc:title>
  <dc:creator>DR.LAILA</dc:creator>
  <cp:lastModifiedBy>DR.LAILA</cp:lastModifiedBy>
  <cp:revision>32</cp:revision>
  <dcterms:created xsi:type="dcterms:W3CDTF">2017-01-26T07:12:09Z</dcterms:created>
  <dcterms:modified xsi:type="dcterms:W3CDTF">2017-02-08T06:49:59Z</dcterms:modified>
</cp:coreProperties>
</file>