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56" r:id="rId4"/>
    <p:sldId id="257" r:id="rId5"/>
    <p:sldId id="292" r:id="rId6"/>
    <p:sldId id="261" r:id="rId7"/>
    <p:sldId id="262" r:id="rId8"/>
    <p:sldId id="258" r:id="rId9"/>
    <p:sldId id="260" r:id="rId10"/>
    <p:sldId id="259" r:id="rId11"/>
    <p:sldId id="263" r:id="rId12"/>
    <p:sldId id="265" r:id="rId13"/>
    <p:sldId id="264" r:id="rId14"/>
    <p:sldId id="266" r:id="rId15"/>
    <p:sldId id="269" r:id="rId16"/>
    <p:sldId id="267" r:id="rId17"/>
    <p:sldId id="271" r:id="rId18"/>
    <p:sldId id="268" r:id="rId19"/>
    <p:sldId id="273" r:id="rId20"/>
    <p:sldId id="286" r:id="rId21"/>
    <p:sldId id="291" r:id="rId22"/>
    <p:sldId id="288" r:id="rId23"/>
    <p:sldId id="278" r:id="rId24"/>
    <p:sldId id="280" r:id="rId25"/>
    <p:sldId id="289" r:id="rId26"/>
    <p:sldId id="272" r:id="rId27"/>
    <p:sldId id="285" r:id="rId28"/>
    <p:sldId id="29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e Jenkins" initials="CR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92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4-14T21:37:20.505" idx="1">
    <p:pos x="10" y="10"/>
    <p:text>Sue i have inserted a bracket and shifted the obstructive label. The FVC in this slide is about 3.4 by eyeball - shoudl be moved down to 3.2 or the numbers should be changed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335CD-CC62-4C71-93EF-1F48FADF3A73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25F93-1886-41F2-AECC-F8560A6EA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1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72DC7F-D602-40E3-B135-7A8814DAA59D}" type="slidenum">
              <a:rPr lang="en-GB" altLang="en-US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15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708025"/>
            <a:ext cx="4546600" cy="34099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Line 3"/>
          <p:cNvSpPr>
            <a:spLocks noChangeShapeType="1"/>
          </p:cNvSpPr>
          <p:nvPr/>
        </p:nvSpPr>
        <p:spPr bwMode="auto">
          <a:xfrm>
            <a:off x="3765550" y="49291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3765550" y="528320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3765550" y="56372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1" name="Line 6"/>
          <p:cNvSpPr>
            <a:spLocks noChangeShapeType="1"/>
          </p:cNvSpPr>
          <p:nvPr/>
        </p:nvSpPr>
        <p:spPr bwMode="auto">
          <a:xfrm>
            <a:off x="3765550" y="59928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2" name="Line 7"/>
          <p:cNvSpPr>
            <a:spLocks noChangeShapeType="1"/>
          </p:cNvSpPr>
          <p:nvPr/>
        </p:nvSpPr>
        <p:spPr bwMode="auto">
          <a:xfrm>
            <a:off x="3765550" y="634682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3" name="Line 8"/>
          <p:cNvSpPr>
            <a:spLocks noChangeShapeType="1"/>
          </p:cNvSpPr>
          <p:nvPr/>
        </p:nvSpPr>
        <p:spPr bwMode="auto">
          <a:xfrm>
            <a:off x="3765550" y="670083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3765550" y="705485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5" name="Line 10"/>
          <p:cNvSpPr>
            <a:spLocks noChangeShapeType="1"/>
          </p:cNvSpPr>
          <p:nvPr/>
        </p:nvSpPr>
        <p:spPr bwMode="auto">
          <a:xfrm>
            <a:off x="3765550" y="74088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6" name="Line 11"/>
          <p:cNvSpPr>
            <a:spLocks noChangeShapeType="1"/>
          </p:cNvSpPr>
          <p:nvPr/>
        </p:nvSpPr>
        <p:spPr bwMode="auto">
          <a:xfrm>
            <a:off x="3765550" y="77644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7" name="Line 12"/>
          <p:cNvSpPr>
            <a:spLocks noChangeShapeType="1"/>
          </p:cNvSpPr>
          <p:nvPr/>
        </p:nvSpPr>
        <p:spPr bwMode="auto">
          <a:xfrm>
            <a:off x="3765550" y="811847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8" name="Line 13"/>
          <p:cNvSpPr>
            <a:spLocks noChangeShapeType="1"/>
          </p:cNvSpPr>
          <p:nvPr/>
        </p:nvSpPr>
        <p:spPr bwMode="auto">
          <a:xfrm>
            <a:off x="3765550" y="84724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9" name="Line 14"/>
          <p:cNvSpPr>
            <a:spLocks noChangeShapeType="1"/>
          </p:cNvSpPr>
          <p:nvPr/>
        </p:nvSpPr>
        <p:spPr bwMode="auto">
          <a:xfrm>
            <a:off x="898525" y="4916488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>
            <a:off x="898525" y="5270500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898525" y="5624513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2" name="Line 17"/>
          <p:cNvSpPr>
            <a:spLocks noChangeShapeType="1"/>
          </p:cNvSpPr>
          <p:nvPr/>
        </p:nvSpPr>
        <p:spPr bwMode="auto">
          <a:xfrm>
            <a:off x="898525" y="5978525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3" name="Line 18"/>
          <p:cNvSpPr>
            <a:spLocks noChangeShapeType="1"/>
          </p:cNvSpPr>
          <p:nvPr/>
        </p:nvSpPr>
        <p:spPr bwMode="auto">
          <a:xfrm>
            <a:off x="898525" y="6332538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4" name="Line 19"/>
          <p:cNvSpPr>
            <a:spLocks noChangeShapeType="1"/>
          </p:cNvSpPr>
          <p:nvPr/>
        </p:nvSpPr>
        <p:spPr bwMode="auto">
          <a:xfrm>
            <a:off x="898525" y="6688138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5" name="Line 20"/>
          <p:cNvSpPr>
            <a:spLocks noChangeShapeType="1"/>
          </p:cNvSpPr>
          <p:nvPr/>
        </p:nvSpPr>
        <p:spPr bwMode="auto">
          <a:xfrm>
            <a:off x="898525" y="7042150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6" name="Line 21"/>
          <p:cNvSpPr>
            <a:spLocks noChangeShapeType="1"/>
          </p:cNvSpPr>
          <p:nvPr/>
        </p:nvSpPr>
        <p:spPr bwMode="auto">
          <a:xfrm>
            <a:off x="898525" y="7396163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7" name="Line 22"/>
          <p:cNvSpPr>
            <a:spLocks noChangeShapeType="1"/>
          </p:cNvSpPr>
          <p:nvPr/>
        </p:nvSpPr>
        <p:spPr bwMode="auto">
          <a:xfrm>
            <a:off x="898525" y="7750175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8" name="Line 23"/>
          <p:cNvSpPr>
            <a:spLocks noChangeShapeType="1"/>
          </p:cNvSpPr>
          <p:nvPr/>
        </p:nvSpPr>
        <p:spPr bwMode="auto">
          <a:xfrm>
            <a:off x="898525" y="8104188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009" name="Line 24"/>
          <p:cNvSpPr>
            <a:spLocks noChangeShapeType="1"/>
          </p:cNvSpPr>
          <p:nvPr/>
        </p:nvSpPr>
        <p:spPr bwMode="auto">
          <a:xfrm>
            <a:off x="898525" y="8458200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08F3EE3D-D6D8-4495-BFCE-EFDCAF6BB82C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/>
              <a:t>21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708025"/>
            <a:ext cx="4546600" cy="34099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3765550" y="49291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3765550" y="528320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765550" y="56372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3765550" y="59928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3765550" y="634682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3765550" y="670083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765550" y="705485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765550" y="74088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3765550" y="77644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3765550" y="811847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765550" y="84724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879" name="Notes Placeholder 15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altLang="en-US" sz="12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10BB183B-0C63-44E6-B343-056C6660CF9D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/>
              <a:t>22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708025"/>
            <a:ext cx="4546600" cy="34099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3765550" y="49291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3765550" y="528320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3765550" y="56372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3765550" y="59928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3765550" y="634682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3765550" y="670083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3765550" y="705485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3765550" y="74088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3765550" y="77644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3765550" y="811847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3765550" y="84724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903" name="Notes Placeholder 15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altLang="en-US" sz="12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9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7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07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69395-8AA2-4228-9462-45BAD58150CC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4D2A1-6991-4742-806A-2B225F4CE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81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B5E4D-CAF0-47E4-9954-13D785DD8903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266E-D03E-4D1A-8DE3-12723E513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538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594E2-B533-4BB6-AD42-EB7CFD24E170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49602-9A1F-468C-B148-F222CD090A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477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6A2FF-E5D3-4E81-8C42-6646F8E95C35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823D2-9EE9-4B08-AB30-0A74F4030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318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EFAF-C8D9-430D-8B6C-9F59B2FABDD4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F8B4B-F445-4E02-8285-9DAAD7A8D7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201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C2418-9A84-43A3-AB93-182B85C4B697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786E5-9707-44C7-8376-8E023E2DD9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490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AA555-E75D-44BF-B644-828FF6B0E39F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54C11-4461-4CCE-BD63-53A424422F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261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B4D4-F54A-407B-8FC6-0D179B9A4B72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2F00-F922-4906-B5AC-8B411D5731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35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41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B6D80-4DFE-4656-A775-DC938AF98F74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D0CCB-D425-4335-A893-C1531384DB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260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3DF4D-55FA-4C51-8779-32D04EF4F3D1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A1C40-C0E7-44BE-B5E3-F213E022D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663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2E545-EB48-450F-8595-A40E2699B298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E3AF7-9757-4976-9C5B-1F288544F0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321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AD5A8-2B12-4585-AF62-3DE160923ECB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BF01-B9FB-475D-89A9-8FFE7D748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660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08E1B-0D41-46CB-9C71-A9BA81380ADE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BDDCC-16E6-487A-9BA7-B488C8FE4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561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74610-F3F1-4245-AC92-3664FFC7E5F6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F9899-45A2-4A3A-A4DE-5150DA3F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342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F687E-5862-405B-9B56-93375E4ABDF1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19E3-EFDD-4F5F-BFBB-973C16CEE8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29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9A32F-E663-40FB-A856-CACFE6572CCC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58319-D2FE-429C-A9E0-89F52019E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296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3A94D-ACF7-4062-BACB-854AD913D863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0E06-106A-4A98-98CE-11DE85BC17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361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BB8D3-4A84-4D55-912E-9B9DBF32F00F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DDF50-4C3E-4588-831C-1C89B36D0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18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204AC-1F1B-43B3-973A-B441DC90FB0E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D325-266F-4A49-A368-D1A7152867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27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5C46-31ED-4B14-B667-B0480E45B007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024BB-4BF3-43F2-A030-DD16113CF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377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02DB0-91AD-4C7F-966E-D4FE6BB427BC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58D75-443C-45E4-8E4B-E5AB98A542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758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AE8F-0CD8-412C-AC17-9CC59FE14731}" type="datetimeFigureOut">
              <a:rPr lang="en-US"/>
              <a:pPr>
                <a:defRPr/>
              </a:pPr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8265-4BCD-461E-A01B-67F4A7607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99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3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5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0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95D-DDDF-4956-833E-CB61DBF8F70C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5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595D-DDDF-4956-833E-CB61DBF8F70C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4F149-1556-4A73-9FC0-E96FCAB9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7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57044C-EEF6-4691-8572-0EF260AE19AD}" type="datetimeFigureOut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12/23/2018</a:t>
            </a:fld>
            <a:endParaRPr 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01A6B1-240C-4E4F-B0A8-0CB4C246AB9D}" type="slidenum">
              <a:rPr lang="en-US" altLang="en-US">
                <a:latin typeface="Arial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0270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8D11DE-12F8-4D02-B9B9-19B21325A3C3}" type="datetimeFigureOut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12/23/2018</a:t>
            </a:fld>
            <a:endParaRPr 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AAAC55-A9E1-4FD9-9C2E-C43FB0C90ED6}" type="slidenum">
              <a:rPr lang="en-US" alt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2392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Dynamic Spirometry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065784"/>
          </a:xfrm>
        </p:spPr>
        <p:txBody>
          <a:bodyPr/>
          <a:lstStyle/>
          <a:p>
            <a:r>
              <a:rPr lang="en-US" dirty="0" smtClean="0"/>
              <a:t>By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Dr. Ola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Mawlana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5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94" y="1412777"/>
            <a:ext cx="8059611" cy="4279364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084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78098"/>
          </a:xfrm>
        </p:spPr>
        <p:txBody>
          <a:bodyPr>
            <a:normAutofit fontScale="90000"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/>
            </a:r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</a:b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Forced </a:t>
            </a:r>
            <a:r>
              <a:rPr lang="en-US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Expiratory Curve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/>
            </a:r>
            <a:b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subject takes a maximal inspiration </a:t>
            </a:r>
            <a:r>
              <a:rPr 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then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exhales as rapidly, as forcibly,&amp; </a:t>
            </a:r>
            <a:r>
              <a:rPr 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as maximally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as possible.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plot of volume </a:t>
            </a:r>
            <a:r>
              <a:rPr lang="en-US" sz="2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against </a:t>
            </a:r>
            <a:r>
              <a:rPr lang="en-US" sz="240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time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 normal volume-time 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graph</a:t>
            </a:r>
            <a:b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(FEV</a:t>
            </a:r>
            <a:r>
              <a:rPr lang="en-GB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curve).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832648" cy="396044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498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24536"/>
          </a:xfrm>
        </p:spPr>
        <p:txBody>
          <a:bodyPr>
            <a:normAutofit lnSpcReduction="10000"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n-GB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FEV1 </a:t>
            </a:r>
            <a:endParaRPr lang="en-GB" sz="24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GB" sz="2400" kern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400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Volume of air expelled in the 1</a:t>
            </a:r>
            <a:r>
              <a:rPr lang="en-GB" sz="2400" kern="0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</a:t>
            </a:r>
            <a:r>
              <a:rPr lang="en-GB" sz="2400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sec of forced expiration starting from full </a:t>
            </a:r>
            <a:r>
              <a:rPr lang="en-GB" sz="2400" kern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inspiration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US" sz="2400" kern="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Plateau: </a:t>
            </a:r>
            <a:r>
              <a:rPr lang="en-US" sz="2400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FVC  </a:t>
            </a:r>
            <a:endParaRPr lang="en-US" sz="2400" kern="0" dirty="0" smtClean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en-US" sz="2400" kern="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2400" b="1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FEV1 % or ratio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2400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(FEV1/FVC) * 100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2400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Fraction of the VC expired during the 1st  sec of a forced expiration (NL 70%-80</a:t>
            </a:r>
            <a:r>
              <a:rPr lang="en-US" sz="2400" kern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%)</a:t>
            </a:r>
            <a:endParaRPr lang="en-US" sz="2400" kern="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FEV1 is a useful measure of how quickly the lungs can be emptied.</a:t>
            </a:r>
          </a:p>
          <a:p>
            <a:pPr marL="0" indent="0" algn="just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The ratio is a useful index of airflow limitation.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US" sz="2600" kern="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/>
            </a:r>
            <a:b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</a:b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Normal 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FEV1 values (% predicted).</a:t>
            </a:r>
            <a:r>
              <a:rPr lang="en-US" altLang="en-US" sz="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altLang="en-US" sz="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847580"/>
              </p:ext>
            </p:extLst>
          </p:nvPr>
        </p:nvGraphicFramePr>
        <p:xfrm>
          <a:off x="457200" y="1988840"/>
          <a:ext cx="8229600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Parameter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Normal value (ATS/ERS)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FEV</a:t>
                      </a:r>
                      <a:r>
                        <a:rPr lang="en-US" sz="2400" baseline="-25000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1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Symbol"/>
                        </a:rPr>
                        <a:t>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 70% (% predicted FEV1)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FVC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Symbol"/>
                        </a:rPr>
                        <a:t>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 70% (% predicted FVC)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FEV</a:t>
                      </a:r>
                      <a:r>
                        <a:rPr lang="en-US" sz="2400" baseline="-250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1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/FVC ratio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Symbol"/>
                        </a:rPr>
                        <a:t>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a:t> 70% (0.7)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4121" y="4581128"/>
            <a:ext cx="22172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ATS=American Thoracic Society,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ERS=European Respiratory Society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69863"/>
            <a:ext cx="7772400" cy="1143000"/>
          </a:xfrm>
        </p:spPr>
        <p:txBody>
          <a:bodyPr lIns="92075" tIns="46038" rIns="92075" bIns="46038"/>
          <a:lstStyle/>
          <a:p>
            <a:pPr eaLnBrk="1" hangingPunct="1"/>
            <a:endParaRPr lang="en-US" altLang="en-US" sz="3600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243" name="Line 5"/>
          <p:cNvSpPr>
            <a:spLocks noChangeShapeType="1"/>
          </p:cNvSpPr>
          <p:nvPr/>
        </p:nvSpPr>
        <p:spPr bwMode="auto">
          <a:xfrm>
            <a:off x="2566988" y="5451475"/>
            <a:ext cx="4011612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 flipH="1">
            <a:off x="2441575" y="4776788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 flipH="1">
            <a:off x="2441575" y="4110038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 flipH="1">
            <a:off x="2441575" y="3441700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 flipH="1">
            <a:off x="2441575" y="2773363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48" name="Line 11"/>
          <p:cNvSpPr>
            <a:spLocks noChangeShapeType="1"/>
          </p:cNvSpPr>
          <p:nvPr/>
        </p:nvSpPr>
        <p:spPr bwMode="auto">
          <a:xfrm>
            <a:off x="3200400" y="5427663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49" name="Line 12"/>
          <p:cNvSpPr>
            <a:spLocks noChangeShapeType="1"/>
          </p:cNvSpPr>
          <p:nvPr/>
        </p:nvSpPr>
        <p:spPr bwMode="auto">
          <a:xfrm>
            <a:off x="3800475" y="5427663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50" name="Line 13"/>
          <p:cNvSpPr>
            <a:spLocks noChangeShapeType="1"/>
          </p:cNvSpPr>
          <p:nvPr/>
        </p:nvSpPr>
        <p:spPr bwMode="auto">
          <a:xfrm>
            <a:off x="4419600" y="5427663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51" name="Line 14"/>
          <p:cNvSpPr>
            <a:spLocks noChangeShapeType="1"/>
          </p:cNvSpPr>
          <p:nvPr/>
        </p:nvSpPr>
        <p:spPr bwMode="auto">
          <a:xfrm>
            <a:off x="5035550" y="5443538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52" name="Line 15"/>
          <p:cNvSpPr>
            <a:spLocks noChangeShapeType="1"/>
          </p:cNvSpPr>
          <p:nvPr/>
        </p:nvSpPr>
        <p:spPr bwMode="auto">
          <a:xfrm>
            <a:off x="5653088" y="5443538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53" name="Line 16"/>
          <p:cNvSpPr>
            <a:spLocks noChangeShapeType="1"/>
          </p:cNvSpPr>
          <p:nvPr/>
        </p:nvSpPr>
        <p:spPr bwMode="auto">
          <a:xfrm>
            <a:off x="6270625" y="5443538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54" name="Rectangle 17"/>
          <p:cNvSpPr>
            <a:spLocks noChangeArrowheads="1"/>
          </p:cNvSpPr>
          <p:nvPr/>
        </p:nvSpPr>
        <p:spPr bwMode="auto">
          <a:xfrm>
            <a:off x="3046413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white"/>
                </a:solidFill>
                <a:latin typeface="Arial" charset="0"/>
              </a:rPr>
              <a:t>1</a:t>
            </a:r>
          </a:p>
        </p:txBody>
      </p:sp>
      <p:sp>
        <p:nvSpPr>
          <p:cNvPr id="10255" name="Rectangle 18"/>
          <p:cNvSpPr>
            <a:spLocks noChangeArrowheads="1"/>
          </p:cNvSpPr>
          <p:nvPr/>
        </p:nvSpPr>
        <p:spPr bwMode="auto">
          <a:xfrm>
            <a:off x="3663950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charset="0"/>
              </a:rPr>
              <a:t>2</a:t>
            </a:r>
          </a:p>
        </p:txBody>
      </p:sp>
      <p:sp>
        <p:nvSpPr>
          <p:cNvPr id="10256" name="Rectangle 19"/>
          <p:cNvSpPr>
            <a:spLocks noChangeArrowheads="1"/>
          </p:cNvSpPr>
          <p:nvPr/>
        </p:nvSpPr>
        <p:spPr bwMode="auto">
          <a:xfrm>
            <a:off x="4279900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charset="0"/>
              </a:rPr>
              <a:t>3</a:t>
            </a:r>
          </a:p>
        </p:txBody>
      </p:sp>
      <p:sp>
        <p:nvSpPr>
          <p:cNvPr id="10257" name="Rectangle 20"/>
          <p:cNvSpPr>
            <a:spLocks noChangeArrowheads="1"/>
          </p:cNvSpPr>
          <p:nvPr/>
        </p:nvSpPr>
        <p:spPr bwMode="auto">
          <a:xfrm>
            <a:off x="4899025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charset="0"/>
              </a:rPr>
              <a:t>4</a:t>
            </a:r>
          </a:p>
        </p:txBody>
      </p:sp>
      <p:sp>
        <p:nvSpPr>
          <p:cNvPr id="10258" name="Rectangle 21"/>
          <p:cNvSpPr>
            <a:spLocks noChangeArrowheads="1"/>
          </p:cNvSpPr>
          <p:nvPr/>
        </p:nvSpPr>
        <p:spPr bwMode="auto">
          <a:xfrm>
            <a:off x="5516563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charset="0"/>
              </a:rPr>
              <a:t>5</a:t>
            </a:r>
          </a:p>
        </p:txBody>
      </p:sp>
      <p:sp>
        <p:nvSpPr>
          <p:cNvPr id="10259" name="Rectangle 22"/>
          <p:cNvSpPr>
            <a:spLocks noChangeArrowheads="1"/>
          </p:cNvSpPr>
          <p:nvPr/>
        </p:nvSpPr>
        <p:spPr bwMode="auto">
          <a:xfrm>
            <a:off x="6134100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charset="0"/>
              </a:rPr>
              <a:t>6</a:t>
            </a:r>
          </a:p>
        </p:txBody>
      </p:sp>
      <p:sp>
        <p:nvSpPr>
          <p:cNvPr id="10260" name="Rectangle 23"/>
          <p:cNvSpPr>
            <a:spLocks noChangeArrowheads="1"/>
          </p:cNvSpPr>
          <p:nvPr/>
        </p:nvSpPr>
        <p:spPr bwMode="auto">
          <a:xfrm>
            <a:off x="2057400" y="4622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10261" name="Rectangle 24"/>
          <p:cNvSpPr>
            <a:spLocks noChangeArrowheads="1"/>
          </p:cNvSpPr>
          <p:nvPr/>
        </p:nvSpPr>
        <p:spPr bwMode="auto">
          <a:xfrm>
            <a:off x="2057400" y="3952875"/>
            <a:ext cx="331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charset="0"/>
              </a:rPr>
              <a:t>2</a:t>
            </a:r>
          </a:p>
        </p:txBody>
      </p:sp>
      <p:sp>
        <p:nvSpPr>
          <p:cNvPr id="10262" name="Rectangle 25"/>
          <p:cNvSpPr>
            <a:spLocks noChangeArrowheads="1"/>
          </p:cNvSpPr>
          <p:nvPr/>
        </p:nvSpPr>
        <p:spPr bwMode="auto">
          <a:xfrm>
            <a:off x="2057400" y="3276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charset="0"/>
              </a:rPr>
              <a:t>3</a:t>
            </a:r>
          </a:p>
        </p:txBody>
      </p:sp>
      <p:sp>
        <p:nvSpPr>
          <p:cNvPr id="10263" name="Rectangle 26"/>
          <p:cNvSpPr>
            <a:spLocks noChangeArrowheads="1"/>
          </p:cNvSpPr>
          <p:nvPr/>
        </p:nvSpPr>
        <p:spPr bwMode="auto">
          <a:xfrm>
            <a:off x="2057400" y="261937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charset="0"/>
              </a:rPr>
              <a:t>4</a:t>
            </a:r>
          </a:p>
        </p:txBody>
      </p:sp>
      <p:sp>
        <p:nvSpPr>
          <p:cNvPr id="10264" name="Rectangle 28"/>
          <p:cNvSpPr>
            <a:spLocks noChangeArrowheads="1"/>
          </p:cNvSpPr>
          <p:nvPr/>
        </p:nvSpPr>
        <p:spPr bwMode="auto">
          <a:xfrm>
            <a:off x="1524000" y="3430588"/>
            <a:ext cx="177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265" name="Line 29"/>
          <p:cNvSpPr>
            <a:spLocks noChangeShapeType="1"/>
          </p:cNvSpPr>
          <p:nvPr/>
        </p:nvSpPr>
        <p:spPr bwMode="auto">
          <a:xfrm flipV="1">
            <a:off x="2598738" y="3886200"/>
            <a:ext cx="76200" cy="15240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66" name="Line 30"/>
          <p:cNvSpPr>
            <a:spLocks noChangeShapeType="1"/>
          </p:cNvSpPr>
          <p:nvPr/>
        </p:nvSpPr>
        <p:spPr bwMode="auto">
          <a:xfrm flipV="1">
            <a:off x="4495800" y="2082800"/>
            <a:ext cx="21336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67" name="Rectangle 31"/>
          <p:cNvSpPr>
            <a:spLocks noChangeArrowheads="1"/>
          </p:cNvSpPr>
          <p:nvPr/>
        </p:nvSpPr>
        <p:spPr bwMode="auto">
          <a:xfrm>
            <a:off x="4249738" y="5919788"/>
            <a:ext cx="177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268" name="Arc 32"/>
          <p:cNvSpPr>
            <a:spLocks/>
          </p:cNvSpPr>
          <p:nvPr/>
        </p:nvSpPr>
        <p:spPr bwMode="auto">
          <a:xfrm rot="321011">
            <a:off x="2759075" y="2006600"/>
            <a:ext cx="1725613" cy="2149475"/>
          </a:xfrm>
          <a:custGeom>
            <a:avLst/>
            <a:gdLst>
              <a:gd name="T0" fmla="*/ 2147483647 w 21600"/>
              <a:gd name="T1" fmla="*/ 2147483647 h 23672"/>
              <a:gd name="T2" fmla="*/ 2147483647 w 21600"/>
              <a:gd name="T3" fmla="*/ 0 h 23672"/>
              <a:gd name="T4" fmla="*/ 2147483647 w 21600"/>
              <a:gd name="T5" fmla="*/ 2147483647 h 23672"/>
              <a:gd name="T6" fmla="*/ 0 60000 65536"/>
              <a:gd name="T7" fmla="*/ 0 60000 65536"/>
              <a:gd name="T8" fmla="*/ 0 60000 65536"/>
              <a:gd name="T9" fmla="*/ 0 w 21600"/>
              <a:gd name="T10" fmla="*/ 0 h 23672"/>
              <a:gd name="T11" fmla="*/ 21600 w 21600"/>
              <a:gd name="T12" fmla="*/ 23672 h 2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672" fill="none" extrusionOk="0">
                <a:moveTo>
                  <a:pt x="99" y="23672"/>
                </a:moveTo>
                <a:cubicBezTo>
                  <a:pt x="33" y="22983"/>
                  <a:pt x="0" y="22291"/>
                  <a:pt x="0" y="21600"/>
                </a:cubicBezTo>
                <a:cubicBezTo>
                  <a:pt x="-1" y="9678"/>
                  <a:pt x="9658" y="11"/>
                  <a:pt x="21580" y="0"/>
                </a:cubicBezTo>
              </a:path>
              <a:path w="21600" h="23672" stroke="0" extrusionOk="0">
                <a:moveTo>
                  <a:pt x="99" y="23672"/>
                </a:moveTo>
                <a:cubicBezTo>
                  <a:pt x="33" y="22983"/>
                  <a:pt x="0" y="22291"/>
                  <a:pt x="0" y="21600"/>
                </a:cubicBezTo>
                <a:cubicBezTo>
                  <a:pt x="-1" y="9678"/>
                  <a:pt x="9658" y="11"/>
                  <a:pt x="21580" y="0"/>
                </a:cubicBezTo>
                <a:lnTo>
                  <a:pt x="21600" y="21600"/>
                </a:lnTo>
                <a:lnTo>
                  <a:pt x="99" y="23672"/>
                </a:lnTo>
                <a:close/>
              </a:path>
            </a:pathLst>
          </a:custGeom>
          <a:noFill/>
          <a:ln w="50800" cap="rnd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6416" name="Line 33"/>
          <p:cNvSpPr>
            <a:spLocks noChangeShapeType="1"/>
          </p:cNvSpPr>
          <p:nvPr/>
        </p:nvSpPr>
        <p:spPr bwMode="auto">
          <a:xfrm flipH="1" flipV="1">
            <a:off x="3154363" y="2743200"/>
            <a:ext cx="46037" cy="2743200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6417" name="Line 34"/>
          <p:cNvSpPr>
            <a:spLocks noChangeShapeType="1"/>
          </p:cNvSpPr>
          <p:nvPr/>
        </p:nvSpPr>
        <p:spPr bwMode="auto">
          <a:xfrm flipH="1">
            <a:off x="2557463" y="2768600"/>
            <a:ext cx="609600" cy="0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71" name="Rectangle 35"/>
          <p:cNvSpPr>
            <a:spLocks noChangeArrowheads="1"/>
          </p:cNvSpPr>
          <p:nvPr/>
        </p:nvSpPr>
        <p:spPr bwMode="auto">
          <a:xfrm rot="-5400000">
            <a:off x="588169" y="3218656"/>
            <a:ext cx="202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Volume, liters</a:t>
            </a:r>
          </a:p>
        </p:txBody>
      </p:sp>
      <p:sp>
        <p:nvSpPr>
          <p:cNvPr id="10272" name="Rectangle 36"/>
          <p:cNvSpPr>
            <a:spLocks noChangeArrowheads="1"/>
          </p:cNvSpPr>
          <p:nvPr/>
        </p:nvSpPr>
        <p:spPr bwMode="auto">
          <a:xfrm>
            <a:off x="3844925" y="6091238"/>
            <a:ext cx="141064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Time, sec</a:t>
            </a:r>
          </a:p>
        </p:txBody>
      </p:sp>
      <p:sp>
        <p:nvSpPr>
          <p:cNvPr id="16420" name="Rectangle 37"/>
          <p:cNvSpPr>
            <a:spLocks noChangeArrowheads="1"/>
          </p:cNvSpPr>
          <p:nvPr/>
        </p:nvSpPr>
        <p:spPr bwMode="auto">
          <a:xfrm>
            <a:off x="6840538" y="1828800"/>
            <a:ext cx="80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FVC</a:t>
            </a:r>
          </a:p>
        </p:txBody>
      </p:sp>
      <p:sp>
        <p:nvSpPr>
          <p:cNvPr id="10274" name="Rectangle 38"/>
          <p:cNvSpPr>
            <a:spLocks noChangeArrowheads="1"/>
          </p:cNvSpPr>
          <p:nvPr/>
        </p:nvSpPr>
        <p:spPr bwMode="auto">
          <a:xfrm>
            <a:off x="2057400" y="19812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charset="0"/>
              </a:rPr>
              <a:t>5</a:t>
            </a:r>
          </a:p>
        </p:txBody>
      </p:sp>
      <p:sp>
        <p:nvSpPr>
          <p:cNvPr id="10276" name="Rectangle 17"/>
          <p:cNvSpPr>
            <a:spLocks noChangeArrowheads="1"/>
          </p:cNvSpPr>
          <p:nvPr/>
        </p:nvSpPr>
        <p:spPr bwMode="auto">
          <a:xfrm>
            <a:off x="3048000" y="5638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3962400" y="2895600"/>
            <a:ext cx="3124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28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FEV</a:t>
            </a:r>
            <a:r>
              <a:rPr lang="en-AU" altLang="en-US" sz="2800" baseline="-25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AU" altLang="en-US" sz="28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4L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28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FVC  = 5L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AU" altLang="en-US" sz="28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FEV</a:t>
            </a:r>
            <a:r>
              <a:rPr lang="en-AU" altLang="en-US" sz="2800" baseline="-25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AU" altLang="en-US" sz="28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/FVC = 0.8</a:t>
            </a:r>
          </a:p>
        </p:txBody>
      </p: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>
            <a:off x="2503488" y="2100263"/>
            <a:ext cx="1600200" cy="1587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9" name="Line 4"/>
          <p:cNvSpPr>
            <a:spLocks noChangeShapeType="1"/>
          </p:cNvSpPr>
          <p:nvPr/>
        </p:nvSpPr>
        <p:spPr bwMode="auto">
          <a:xfrm flipV="1">
            <a:off x="2590800" y="1905000"/>
            <a:ext cx="0" cy="3538538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80" name="Line 10"/>
          <p:cNvSpPr>
            <a:spLocks noChangeShapeType="1"/>
          </p:cNvSpPr>
          <p:nvPr/>
        </p:nvSpPr>
        <p:spPr bwMode="auto">
          <a:xfrm flipH="1">
            <a:off x="2441575" y="2105025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23038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6" grpId="0" animBg="1"/>
      <p:bldP spid="164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 normal flow-volume loop.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12" y="1412776"/>
            <a:ext cx="4608975" cy="4824536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3521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Differences between Obstructive and Restrictive Airway Diseases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6" y="1600200"/>
            <a:ext cx="769170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Obstructive pulmonary diseases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-  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MEF50↓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Effort independent part of curve: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kern="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  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concave (Curvilinear)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PEFR normal or ↓ in severe cases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-   Inspiratory loop Normal</a:t>
            </a:r>
          </a:p>
          <a:p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418582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Restrictive pulmonary disease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Miniature loop (elliptical)</a:t>
            </a:r>
          </a:p>
          <a:p>
            <a:pPr lvl="0"/>
            <a:r>
              <a:rPr lang="en-US" sz="28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All flow parameters </a:t>
            </a:r>
            <a:r>
              <a:rPr lang="en-US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↓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571625"/>
            <a:ext cx="392621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2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Objectives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noFill/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9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At the end of this session, students should be able to: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9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Perform a dynamic spirometry test on a fellow student.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9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Describe the two graphs recorded by dynamic spirometry, namely: flow-volume loop (FVL) and </a:t>
            </a:r>
            <a:r>
              <a:rPr lang="en-US" sz="96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the </a:t>
            </a:r>
            <a:r>
              <a:rPr lang="en-US" sz="9600" dirty="0">
                <a:latin typeface="Cambria Math" pitchFamily="18" charset="0"/>
                <a:ea typeface="Cambria Math" pitchFamily="18" charset="0"/>
              </a:rPr>
              <a:t>volume-time curve </a:t>
            </a:r>
            <a:r>
              <a:rPr lang="en-US" sz="96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9600" dirty="0">
                <a:latin typeface="Cambria Math" pitchFamily="18" charset="0"/>
                <a:ea typeface="Cambria Math" pitchFamily="18" charset="0"/>
              </a:rPr>
              <a:t>forced expiratory curve “FEV</a:t>
            </a:r>
            <a:r>
              <a:rPr lang="en-US" sz="9600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9600" dirty="0">
                <a:latin typeface="Cambria Math" pitchFamily="18" charset="0"/>
                <a:ea typeface="Cambria Math" pitchFamily="18" charset="0"/>
              </a:rPr>
              <a:t>”</a:t>
            </a:r>
            <a:r>
              <a:rPr lang="en-US" sz="9600" baseline="-25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9600" dirty="0">
                <a:latin typeface="Cambria Math" pitchFamily="18" charset="0"/>
                <a:ea typeface="Cambria Math" pitchFamily="18" charset="0"/>
              </a:rPr>
              <a:t>curve</a:t>
            </a:r>
            <a:r>
              <a:rPr lang="en-US" sz="96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 </a:t>
            </a:r>
            <a:r>
              <a:rPr lang="en-US" sz="9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forced expiratory curve (FEV1 curve).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9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Analyze the components of each graph; FVL and FEV1 and describe their normal appearance.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34481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8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9248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Obstructive Disease</a:t>
            </a:r>
          </a:p>
        </p:txBody>
      </p:sp>
      <p:sp>
        <p:nvSpPr>
          <p:cNvPr id="37891" name="Arc 3"/>
          <p:cNvSpPr>
            <a:spLocks/>
          </p:cNvSpPr>
          <p:nvPr/>
        </p:nvSpPr>
        <p:spPr bwMode="auto">
          <a:xfrm rot="10800000">
            <a:off x="2486025" y="3046413"/>
            <a:ext cx="3459163" cy="2014537"/>
          </a:xfrm>
          <a:custGeom>
            <a:avLst/>
            <a:gdLst>
              <a:gd name="T0" fmla="*/ 2147483647 w 22359"/>
              <a:gd name="T1" fmla="*/ 0 h 21600"/>
              <a:gd name="T2" fmla="*/ 0 w 22359"/>
              <a:gd name="T3" fmla="*/ 2147483647 h 21600"/>
              <a:gd name="T4" fmla="*/ 2147483647 w 22359"/>
              <a:gd name="T5" fmla="*/ 0 h 21600"/>
              <a:gd name="T6" fmla="*/ 0 60000 65536"/>
              <a:gd name="T7" fmla="*/ 0 60000 65536"/>
              <a:gd name="T8" fmla="*/ 0 60000 65536"/>
              <a:gd name="T9" fmla="*/ 0 w 22359"/>
              <a:gd name="T10" fmla="*/ 0 h 21600"/>
              <a:gd name="T11" fmla="*/ 22359 w 2235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59" h="21600" fill="none" extrusionOk="0">
                <a:moveTo>
                  <a:pt x="22359" y="0"/>
                </a:moveTo>
                <a:cubicBezTo>
                  <a:pt x="22359" y="11929"/>
                  <a:pt x="12688" y="21600"/>
                  <a:pt x="759" y="21600"/>
                </a:cubicBezTo>
                <a:cubicBezTo>
                  <a:pt x="505" y="21600"/>
                  <a:pt x="252" y="21595"/>
                  <a:pt x="0" y="21586"/>
                </a:cubicBezTo>
              </a:path>
              <a:path w="22359" h="21600" stroke="0" extrusionOk="0">
                <a:moveTo>
                  <a:pt x="22359" y="0"/>
                </a:moveTo>
                <a:cubicBezTo>
                  <a:pt x="22359" y="11929"/>
                  <a:pt x="12688" y="21600"/>
                  <a:pt x="759" y="21600"/>
                </a:cubicBezTo>
                <a:cubicBezTo>
                  <a:pt x="505" y="21600"/>
                  <a:pt x="252" y="21595"/>
                  <a:pt x="0" y="21586"/>
                </a:cubicBezTo>
                <a:lnTo>
                  <a:pt x="759" y="0"/>
                </a:lnTo>
                <a:lnTo>
                  <a:pt x="22359" y="0"/>
                </a:lnTo>
                <a:close/>
              </a:path>
            </a:pathLst>
          </a:custGeom>
          <a:noFill/>
          <a:ln w="50800" cap="rnd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 rot="-5400000">
            <a:off x="421269" y="3208165"/>
            <a:ext cx="205306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Volume/ </a:t>
            </a:r>
            <a:r>
              <a:rPr lang="en-US" altLang="en-US" sz="2400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liters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505200" y="5715000"/>
            <a:ext cx="2050241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Time, seconds</a:t>
            </a:r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2438400" y="1547813"/>
            <a:ext cx="4013200" cy="3481387"/>
          </a:xfrm>
          <a:custGeom>
            <a:avLst/>
            <a:gdLst>
              <a:gd name="T0" fmla="*/ 0 w 2528"/>
              <a:gd name="T1" fmla="*/ 0 h 2193"/>
              <a:gd name="T2" fmla="*/ 0 w 2528"/>
              <a:gd name="T3" fmla="*/ 2147483647 h 2193"/>
              <a:gd name="T4" fmla="*/ 2147483647 w 2528"/>
              <a:gd name="T5" fmla="*/ 2147483647 h 2193"/>
              <a:gd name="T6" fmla="*/ 2147483647 w 2528"/>
              <a:gd name="T7" fmla="*/ 2147483647 h 2193"/>
              <a:gd name="T8" fmla="*/ 0 60000 65536"/>
              <a:gd name="T9" fmla="*/ 0 60000 65536"/>
              <a:gd name="T10" fmla="*/ 0 60000 65536"/>
              <a:gd name="T11" fmla="*/ 0 60000 65536"/>
              <a:gd name="T12" fmla="*/ 0 w 2528"/>
              <a:gd name="T13" fmla="*/ 0 h 2193"/>
              <a:gd name="T14" fmla="*/ 2528 w 2528"/>
              <a:gd name="T15" fmla="*/ 2193 h 21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28" h="2193">
                <a:moveTo>
                  <a:pt x="0" y="0"/>
                </a:moveTo>
                <a:lnTo>
                  <a:pt x="0" y="2181"/>
                </a:lnTo>
                <a:lnTo>
                  <a:pt x="2527" y="2181"/>
                </a:lnTo>
                <a:lnTo>
                  <a:pt x="2527" y="2192"/>
                </a:lnTo>
              </a:path>
            </a:pathLst>
          </a:custGeom>
          <a:noFill/>
          <a:ln w="50800" cap="rnd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2971800" y="5051425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191000" y="5051425"/>
            <a:ext cx="0" cy="130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800600" y="5051425"/>
            <a:ext cx="0" cy="130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3657600" y="5051425"/>
            <a:ext cx="0" cy="130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5943600" y="5029200"/>
            <a:ext cx="3175" cy="1524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5410200" y="5051425"/>
            <a:ext cx="0" cy="130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 flipV="1">
            <a:off x="2281238" y="4492625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 flipV="1">
            <a:off x="2286000" y="3894138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 flipV="1">
            <a:off x="2279650" y="3302000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 flipV="1">
            <a:off x="2284413" y="2722563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 flipV="1">
            <a:off x="2279650" y="2130425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465388" y="1981200"/>
            <a:ext cx="3536950" cy="3038475"/>
            <a:chOff x="1553" y="1860"/>
            <a:chExt cx="2228" cy="1302"/>
          </a:xfrm>
          <a:solidFill>
            <a:srgbClr val="FF0000"/>
          </a:solidFill>
        </p:grpSpPr>
        <p:sp>
          <p:nvSpPr>
            <p:cNvPr id="25640" name="Freeform 19"/>
            <p:cNvSpPr>
              <a:spLocks/>
            </p:cNvSpPr>
            <p:nvPr/>
          </p:nvSpPr>
          <p:spPr bwMode="auto">
            <a:xfrm>
              <a:off x="1553" y="3079"/>
              <a:ext cx="19" cy="83"/>
            </a:xfrm>
            <a:custGeom>
              <a:avLst/>
              <a:gdLst>
                <a:gd name="T0" fmla="*/ 0 w 19"/>
                <a:gd name="T1" fmla="*/ 81 h 83"/>
                <a:gd name="T2" fmla="*/ 18 w 19"/>
                <a:gd name="T3" fmla="*/ 82 h 83"/>
                <a:gd name="T4" fmla="*/ 6 w 19"/>
                <a:gd name="T5" fmla="*/ 0 h 83"/>
                <a:gd name="T6" fmla="*/ 0 w 19"/>
                <a:gd name="T7" fmla="*/ 81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83"/>
                <a:gd name="T14" fmla="*/ 19 w 19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83">
                  <a:moveTo>
                    <a:pt x="0" y="81"/>
                  </a:moveTo>
                  <a:lnTo>
                    <a:pt x="18" y="82"/>
                  </a:lnTo>
                  <a:lnTo>
                    <a:pt x="6" y="0"/>
                  </a:lnTo>
                  <a:lnTo>
                    <a:pt x="0" y="8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1" name="Freeform 20"/>
            <p:cNvSpPr>
              <a:spLocks/>
            </p:cNvSpPr>
            <p:nvPr/>
          </p:nvSpPr>
          <p:spPr bwMode="auto">
            <a:xfrm>
              <a:off x="1558" y="3079"/>
              <a:ext cx="20" cy="83"/>
            </a:xfrm>
            <a:custGeom>
              <a:avLst/>
              <a:gdLst>
                <a:gd name="T0" fmla="*/ 12 w 20"/>
                <a:gd name="T1" fmla="*/ 82 h 83"/>
                <a:gd name="T2" fmla="*/ 0 w 20"/>
                <a:gd name="T3" fmla="*/ 0 h 83"/>
                <a:gd name="T4" fmla="*/ 19 w 20"/>
                <a:gd name="T5" fmla="*/ 0 h 83"/>
                <a:gd name="T6" fmla="*/ 12 w 20"/>
                <a:gd name="T7" fmla="*/ 82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83"/>
                <a:gd name="T14" fmla="*/ 20 w 2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83">
                  <a:moveTo>
                    <a:pt x="12" y="82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2" y="8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2" name="Freeform 21"/>
            <p:cNvSpPr>
              <a:spLocks/>
            </p:cNvSpPr>
            <p:nvPr/>
          </p:nvSpPr>
          <p:spPr bwMode="auto">
            <a:xfrm>
              <a:off x="1553" y="3079"/>
              <a:ext cx="25" cy="83"/>
            </a:xfrm>
            <a:custGeom>
              <a:avLst/>
              <a:gdLst>
                <a:gd name="T0" fmla="*/ 0 w 25"/>
                <a:gd name="T1" fmla="*/ 81 h 83"/>
                <a:gd name="T2" fmla="*/ 18 w 25"/>
                <a:gd name="T3" fmla="*/ 82 h 83"/>
                <a:gd name="T4" fmla="*/ 24 w 25"/>
                <a:gd name="T5" fmla="*/ 0 h 83"/>
                <a:gd name="T6" fmla="*/ 6 w 25"/>
                <a:gd name="T7" fmla="*/ 0 h 83"/>
                <a:gd name="T8" fmla="*/ 0 w 25"/>
                <a:gd name="T9" fmla="*/ 81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83"/>
                <a:gd name="T17" fmla="*/ 25 w 25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83">
                  <a:moveTo>
                    <a:pt x="0" y="81"/>
                  </a:moveTo>
                  <a:lnTo>
                    <a:pt x="18" y="8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8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3" name="Freeform 22"/>
            <p:cNvSpPr>
              <a:spLocks/>
            </p:cNvSpPr>
            <p:nvPr/>
          </p:nvSpPr>
          <p:spPr bwMode="auto">
            <a:xfrm>
              <a:off x="1558" y="3007"/>
              <a:ext cx="20" cy="74"/>
            </a:xfrm>
            <a:custGeom>
              <a:avLst/>
              <a:gdLst>
                <a:gd name="T0" fmla="*/ 0 w 20"/>
                <a:gd name="T1" fmla="*/ 72 h 74"/>
                <a:gd name="T2" fmla="*/ 19 w 20"/>
                <a:gd name="T3" fmla="*/ 73 h 74"/>
                <a:gd name="T4" fmla="*/ 5 w 20"/>
                <a:gd name="T5" fmla="*/ 0 h 74"/>
                <a:gd name="T6" fmla="*/ 0 w 20"/>
                <a:gd name="T7" fmla="*/ 72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74"/>
                <a:gd name="T14" fmla="*/ 20 w 2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74">
                  <a:moveTo>
                    <a:pt x="0" y="72"/>
                  </a:moveTo>
                  <a:lnTo>
                    <a:pt x="19" y="73"/>
                  </a:lnTo>
                  <a:lnTo>
                    <a:pt x="5" y="0"/>
                  </a:lnTo>
                  <a:lnTo>
                    <a:pt x="0" y="7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4" name="Freeform 23"/>
            <p:cNvSpPr>
              <a:spLocks/>
            </p:cNvSpPr>
            <p:nvPr/>
          </p:nvSpPr>
          <p:spPr bwMode="auto">
            <a:xfrm>
              <a:off x="1564" y="3007"/>
              <a:ext cx="21" cy="74"/>
            </a:xfrm>
            <a:custGeom>
              <a:avLst/>
              <a:gdLst>
                <a:gd name="T0" fmla="*/ 13 w 21"/>
                <a:gd name="T1" fmla="*/ 73 h 74"/>
                <a:gd name="T2" fmla="*/ 0 w 21"/>
                <a:gd name="T3" fmla="*/ 0 h 74"/>
                <a:gd name="T4" fmla="*/ 20 w 21"/>
                <a:gd name="T5" fmla="*/ 0 h 74"/>
                <a:gd name="T6" fmla="*/ 13 w 21"/>
                <a:gd name="T7" fmla="*/ 73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74"/>
                <a:gd name="T14" fmla="*/ 21 w 2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74">
                  <a:moveTo>
                    <a:pt x="13" y="73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3" y="7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5" name="Freeform 24"/>
            <p:cNvSpPr>
              <a:spLocks/>
            </p:cNvSpPr>
            <p:nvPr/>
          </p:nvSpPr>
          <p:spPr bwMode="auto">
            <a:xfrm>
              <a:off x="1558" y="3007"/>
              <a:ext cx="27" cy="74"/>
            </a:xfrm>
            <a:custGeom>
              <a:avLst/>
              <a:gdLst>
                <a:gd name="T0" fmla="*/ 0 w 27"/>
                <a:gd name="T1" fmla="*/ 72 h 74"/>
                <a:gd name="T2" fmla="*/ 19 w 27"/>
                <a:gd name="T3" fmla="*/ 73 h 74"/>
                <a:gd name="T4" fmla="*/ 26 w 27"/>
                <a:gd name="T5" fmla="*/ 0 h 74"/>
                <a:gd name="T6" fmla="*/ 5 w 27"/>
                <a:gd name="T7" fmla="*/ 0 h 74"/>
                <a:gd name="T8" fmla="*/ 0 w 27"/>
                <a:gd name="T9" fmla="*/ 72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74"/>
                <a:gd name="T17" fmla="*/ 27 w 2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74">
                  <a:moveTo>
                    <a:pt x="0" y="72"/>
                  </a:moveTo>
                  <a:lnTo>
                    <a:pt x="19" y="73"/>
                  </a:lnTo>
                  <a:lnTo>
                    <a:pt x="26" y="0"/>
                  </a:lnTo>
                  <a:lnTo>
                    <a:pt x="5" y="0"/>
                  </a:lnTo>
                  <a:lnTo>
                    <a:pt x="0" y="7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6" name="Freeform 25"/>
            <p:cNvSpPr>
              <a:spLocks/>
            </p:cNvSpPr>
            <p:nvPr/>
          </p:nvSpPr>
          <p:spPr bwMode="auto">
            <a:xfrm>
              <a:off x="1564" y="2944"/>
              <a:ext cx="21" cy="65"/>
            </a:xfrm>
            <a:custGeom>
              <a:avLst/>
              <a:gdLst>
                <a:gd name="T0" fmla="*/ 0 w 21"/>
                <a:gd name="T1" fmla="*/ 63 h 65"/>
                <a:gd name="T2" fmla="*/ 20 w 21"/>
                <a:gd name="T3" fmla="*/ 64 h 65"/>
                <a:gd name="T4" fmla="*/ 4 w 21"/>
                <a:gd name="T5" fmla="*/ 0 h 65"/>
                <a:gd name="T6" fmla="*/ 0 w 21"/>
                <a:gd name="T7" fmla="*/ 63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5"/>
                <a:gd name="T14" fmla="*/ 21 w 21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5">
                  <a:moveTo>
                    <a:pt x="0" y="63"/>
                  </a:moveTo>
                  <a:lnTo>
                    <a:pt x="20" y="64"/>
                  </a:lnTo>
                  <a:lnTo>
                    <a:pt x="4" y="0"/>
                  </a:lnTo>
                  <a:lnTo>
                    <a:pt x="0" y="6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7" name="Freeform 26"/>
            <p:cNvSpPr>
              <a:spLocks/>
            </p:cNvSpPr>
            <p:nvPr/>
          </p:nvSpPr>
          <p:spPr bwMode="auto">
            <a:xfrm>
              <a:off x="1570" y="2944"/>
              <a:ext cx="21" cy="65"/>
            </a:xfrm>
            <a:custGeom>
              <a:avLst/>
              <a:gdLst>
                <a:gd name="T0" fmla="*/ 15 w 21"/>
                <a:gd name="T1" fmla="*/ 64 h 65"/>
                <a:gd name="T2" fmla="*/ 0 w 21"/>
                <a:gd name="T3" fmla="*/ 0 h 65"/>
                <a:gd name="T4" fmla="*/ 20 w 21"/>
                <a:gd name="T5" fmla="*/ 1 h 65"/>
                <a:gd name="T6" fmla="*/ 15 w 21"/>
                <a:gd name="T7" fmla="*/ 64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5"/>
                <a:gd name="T14" fmla="*/ 21 w 21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5">
                  <a:moveTo>
                    <a:pt x="15" y="64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5" y="6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8" name="Freeform 27"/>
            <p:cNvSpPr>
              <a:spLocks/>
            </p:cNvSpPr>
            <p:nvPr/>
          </p:nvSpPr>
          <p:spPr bwMode="auto">
            <a:xfrm>
              <a:off x="1564" y="2944"/>
              <a:ext cx="27" cy="65"/>
            </a:xfrm>
            <a:custGeom>
              <a:avLst/>
              <a:gdLst>
                <a:gd name="T0" fmla="*/ 0 w 27"/>
                <a:gd name="T1" fmla="*/ 63 h 65"/>
                <a:gd name="T2" fmla="*/ 21 w 27"/>
                <a:gd name="T3" fmla="*/ 64 h 65"/>
                <a:gd name="T4" fmla="*/ 26 w 27"/>
                <a:gd name="T5" fmla="*/ 1 h 65"/>
                <a:gd name="T6" fmla="*/ 5 w 27"/>
                <a:gd name="T7" fmla="*/ 0 h 65"/>
                <a:gd name="T8" fmla="*/ 0 w 27"/>
                <a:gd name="T9" fmla="*/ 63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65"/>
                <a:gd name="T17" fmla="*/ 27 w 2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65">
                  <a:moveTo>
                    <a:pt x="0" y="63"/>
                  </a:moveTo>
                  <a:lnTo>
                    <a:pt x="21" y="64"/>
                  </a:lnTo>
                  <a:lnTo>
                    <a:pt x="26" y="1"/>
                  </a:lnTo>
                  <a:lnTo>
                    <a:pt x="5" y="0"/>
                  </a:lnTo>
                  <a:lnTo>
                    <a:pt x="0" y="6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9" name="Freeform 28"/>
            <p:cNvSpPr>
              <a:spLocks/>
            </p:cNvSpPr>
            <p:nvPr/>
          </p:nvSpPr>
          <p:spPr bwMode="auto">
            <a:xfrm>
              <a:off x="1570" y="2887"/>
              <a:ext cx="21" cy="58"/>
            </a:xfrm>
            <a:custGeom>
              <a:avLst/>
              <a:gdLst>
                <a:gd name="T0" fmla="*/ 0 w 21"/>
                <a:gd name="T1" fmla="*/ 55 h 58"/>
                <a:gd name="T2" fmla="*/ 20 w 21"/>
                <a:gd name="T3" fmla="*/ 57 h 58"/>
                <a:gd name="T4" fmla="*/ 4 w 21"/>
                <a:gd name="T5" fmla="*/ 0 h 58"/>
                <a:gd name="T6" fmla="*/ 0 w 21"/>
                <a:gd name="T7" fmla="*/ 55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8"/>
                <a:gd name="T14" fmla="*/ 21 w 2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8">
                  <a:moveTo>
                    <a:pt x="0" y="55"/>
                  </a:moveTo>
                  <a:lnTo>
                    <a:pt x="20" y="57"/>
                  </a:lnTo>
                  <a:lnTo>
                    <a:pt x="4" y="0"/>
                  </a:lnTo>
                  <a:lnTo>
                    <a:pt x="0" y="5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0" name="Freeform 29"/>
            <p:cNvSpPr>
              <a:spLocks/>
            </p:cNvSpPr>
            <p:nvPr/>
          </p:nvSpPr>
          <p:spPr bwMode="auto">
            <a:xfrm>
              <a:off x="1575" y="2887"/>
              <a:ext cx="21" cy="58"/>
            </a:xfrm>
            <a:custGeom>
              <a:avLst/>
              <a:gdLst>
                <a:gd name="T0" fmla="*/ 16 w 21"/>
                <a:gd name="T1" fmla="*/ 57 h 58"/>
                <a:gd name="T2" fmla="*/ 0 w 21"/>
                <a:gd name="T3" fmla="*/ 0 h 58"/>
                <a:gd name="T4" fmla="*/ 20 w 21"/>
                <a:gd name="T5" fmla="*/ 0 h 58"/>
                <a:gd name="T6" fmla="*/ 16 w 21"/>
                <a:gd name="T7" fmla="*/ 5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8"/>
                <a:gd name="T14" fmla="*/ 21 w 2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8">
                  <a:moveTo>
                    <a:pt x="16" y="57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6" y="5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1" name="Freeform 30"/>
            <p:cNvSpPr>
              <a:spLocks/>
            </p:cNvSpPr>
            <p:nvPr/>
          </p:nvSpPr>
          <p:spPr bwMode="auto">
            <a:xfrm>
              <a:off x="1570" y="2887"/>
              <a:ext cx="26" cy="58"/>
            </a:xfrm>
            <a:custGeom>
              <a:avLst/>
              <a:gdLst>
                <a:gd name="T0" fmla="*/ 0 w 26"/>
                <a:gd name="T1" fmla="*/ 55 h 58"/>
                <a:gd name="T2" fmla="*/ 21 w 26"/>
                <a:gd name="T3" fmla="*/ 57 h 58"/>
                <a:gd name="T4" fmla="*/ 25 w 26"/>
                <a:gd name="T5" fmla="*/ 0 h 58"/>
                <a:gd name="T6" fmla="*/ 5 w 26"/>
                <a:gd name="T7" fmla="*/ 0 h 58"/>
                <a:gd name="T8" fmla="*/ 0 w 26"/>
                <a:gd name="T9" fmla="*/ 5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8"/>
                <a:gd name="T17" fmla="*/ 26 w 26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8">
                  <a:moveTo>
                    <a:pt x="0" y="55"/>
                  </a:moveTo>
                  <a:lnTo>
                    <a:pt x="21" y="57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5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2" name="Freeform 31"/>
            <p:cNvSpPr>
              <a:spLocks/>
            </p:cNvSpPr>
            <p:nvPr/>
          </p:nvSpPr>
          <p:spPr bwMode="auto">
            <a:xfrm>
              <a:off x="1575" y="2836"/>
              <a:ext cx="21" cy="53"/>
            </a:xfrm>
            <a:custGeom>
              <a:avLst/>
              <a:gdLst>
                <a:gd name="T0" fmla="*/ 0 w 21"/>
                <a:gd name="T1" fmla="*/ 51 h 53"/>
                <a:gd name="T2" fmla="*/ 20 w 21"/>
                <a:gd name="T3" fmla="*/ 52 h 53"/>
                <a:gd name="T4" fmla="*/ 3 w 21"/>
                <a:gd name="T5" fmla="*/ 0 h 53"/>
                <a:gd name="T6" fmla="*/ 0 w 21"/>
                <a:gd name="T7" fmla="*/ 51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3"/>
                <a:gd name="T14" fmla="*/ 21 w 21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3">
                  <a:moveTo>
                    <a:pt x="0" y="51"/>
                  </a:moveTo>
                  <a:lnTo>
                    <a:pt x="20" y="52"/>
                  </a:lnTo>
                  <a:lnTo>
                    <a:pt x="3" y="0"/>
                  </a:lnTo>
                  <a:lnTo>
                    <a:pt x="0" y="5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3" name="Freeform 32"/>
            <p:cNvSpPr>
              <a:spLocks/>
            </p:cNvSpPr>
            <p:nvPr/>
          </p:nvSpPr>
          <p:spPr bwMode="auto">
            <a:xfrm>
              <a:off x="1576" y="2836"/>
              <a:ext cx="22" cy="53"/>
            </a:xfrm>
            <a:custGeom>
              <a:avLst/>
              <a:gdLst>
                <a:gd name="T0" fmla="*/ 17 w 22"/>
                <a:gd name="T1" fmla="*/ 52 h 53"/>
                <a:gd name="T2" fmla="*/ 0 w 22"/>
                <a:gd name="T3" fmla="*/ 0 h 53"/>
                <a:gd name="T4" fmla="*/ 21 w 22"/>
                <a:gd name="T5" fmla="*/ 1 h 53"/>
                <a:gd name="T6" fmla="*/ 17 w 22"/>
                <a:gd name="T7" fmla="*/ 52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3"/>
                <a:gd name="T14" fmla="*/ 22 w 22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3">
                  <a:moveTo>
                    <a:pt x="17" y="52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7" y="5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4" name="Freeform 33"/>
            <p:cNvSpPr>
              <a:spLocks/>
            </p:cNvSpPr>
            <p:nvPr/>
          </p:nvSpPr>
          <p:spPr bwMode="auto">
            <a:xfrm>
              <a:off x="1575" y="2836"/>
              <a:ext cx="23" cy="53"/>
            </a:xfrm>
            <a:custGeom>
              <a:avLst/>
              <a:gdLst>
                <a:gd name="T0" fmla="*/ 0 w 23"/>
                <a:gd name="T1" fmla="*/ 51 h 53"/>
                <a:gd name="T2" fmla="*/ 18 w 23"/>
                <a:gd name="T3" fmla="*/ 52 h 53"/>
                <a:gd name="T4" fmla="*/ 22 w 23"/>
                <a:gd name="T5" fmla="*/ 1 h 53"/>
                <a:gd name="T6" fmla="*/ 2 w 23"/>
                <a:gd name="T7" fmla="*/ 0 h 53"/>
                <a:gd name="T8" fmla="*/ 0 w 23"/>
                <a:gd name="T9" fmla="*/ 51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3"/>
                <a:gd name="T17" fmla="*/ 23 w 23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3">
                  <a:moveTo>
                    <a:pt x="0" y="51"/>
                  </a:moveTo>
                  <a:lnTo>
                    <a:pt x="18" y="52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5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5" name="Freeform 34"/>
            <p:cNvSpPr>
              <a:spLocks/>
            </p:cNvSpPr>
            <p:nvPr/>
          </p:nvSpPr>
          <p:spPr bwMode="auto">
            <a:xfrm>
              <a:off x="1576" y="2788"/>
              <a:ext cx="22" cy="49"/>
            </a:xfrm>
            <a:custGeom>
              <a:avLst/>
              <a:gdLst>
                <a:gd name="T0" fmla="*/ 0 w 22"/>
                <a:gd name="T1" fmla="*/ 46 h 49"/>
                <a:gd name="T2" fmla="*/ 21 w 22"/>
                <a:gd name="T3" fmla="*/ 48 h 49"/>
                <a:gd name="T4" fmla="*/ 4 w 22"/>
                <a:gd name="T5" fmla="*/ 0 h 49"/>
                <a:gd name="T6" fmla="*/ 0 w 22"/>
                <a:gd name="T7" fmla="*/ 46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9"/>
                <a:gd name="T14" fmla="*/ 22 w 22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9">
                  <a:moveTo>
                    <a:pt x="0" y="46"/>
                  </a:moveTo>
                  <a:lnTo>
                    <a:pt x="21" y="48"/>
                  </a:lnTo>
                  <a:lnTo>
                    <a:pt x="4" y="0"/>
                  </a:lnTo>
                  <a:lnTo>
                    <a:pt x="0" y="4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6" name="Freeform 35"/>
            <p:cNvSpPr>
              <a:spLocks/>
            </p:cNvSpPr>
            <p:nvPr/>
          </p:nvSpPr>
          <p:spPr bwMode="auto">
            <a:xfrm>
              <a:off x="1582" y="2788"/>
              <a:ext cx="20" cy="49"/>
            </a:xfrm>
            <a:custGeom>
              <a:avLst/>
              <a:gdLst>
                <a:gd name="T0" fmla="*/ 16 w 20"/>
                <a:gd name="T1" fmla="*/ 48 h 49"/>
                <a:gd name="T2" fmla="*/ 0 w 20"/>
                <a:gd name="T3" fmla="*/ 0 h 49"/>
                <a:gd name="T4" fmla="*/ 19 w 20"/>
                <a:gd name="T5" fmla="*/ 1 h 49"/>
                <a:gd name="T6" fmla="*/ 16 w 20"/>
                <a:gd name="T7" fmla="*/ 48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9"/>
                <a:gd name="T14" fmla="*/ 20 w 2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9">
                  <a:moveTo>
                    <a:pt x="16" y="48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6" y="4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7" name="Freeform 36"/>
            <p:cNvSpPr>
              <a:spLocks/>
            </p:cNvSpPr>
            <p:nvPr/>
          </p:nvSpPr>
          <p:spPr bwMode="auto">
            <a:xfrm>
              <a:off x="1576" y="2788"/>
              <a:ext cx="26" cy="49"/>
            </a:xfrm>
            <a:custGeom>
              <a:avLst/>
              <a:gdLst>
                <a:gd name="T0" fmla="*/ 0 w 26"/>
                <a:gd name="T1" fmla="*/ 46 h 49"/>
                <a:gd name="T2" fmla="*/ 21 w 26"/>
                <a:gd name="T3" fmla="*/ 48 h 49"/>
                <a:gd name="T4" fmla="*/ 25 w 26"/>
                <a:gd name="T5" fmla="*/ 1 h 49"/>
                <a:gd name="T6" fmla="*/ 4 w 26"/>
                <a:gd name="T7" fmla="*/ 0 h 49"/>
                <a:gd name="T8" fmla="*/ 0 w 26"/>
                <a:gd name="T9" fmla="*/ 46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9"/>
                <a:gd name="T17" fmla="*/ 26 w 26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9">
                  <a:moveTo>
                    <a:pt x="0" y="46"/>
                  </a:moveTo>
                  <a:lnTo>
                    <a:pt x="21" y="48"/>
                  </a:lnTo>
                  <a:lnTo>
                    <a:pt x="25" y="1"/>
                  </a:lnTo>
                  <a:lnTo>
                    <a:pt x="4" y="0"/>
                  </a:lnTo>
                  <a:lnTo>
                    <a:pt x="0" y="4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8" name="Freeform 37"/>
            <p:cNvSpPr>
              <a:spLocks/>
            </p:cNvSpPr>
            <p:nvPr/>
          </p:nvSpPr>
          <p:spPr bwMode="auto">
            <a:xfrm>
              <a:off x="1582" y="2745"/>
              <a:ext cx="20" cy="46"/>
            </a:xfrm>
            <a:custGeom>
              <a:avLst/>
              <a:gdLst>
                <a:gd name="T0" fmla="*/ 0 w 20"/>
                <a:gd name="T1" fmla="*/ 43 h 46"/>
                <a:gd name="T2" fmla="*/ 19 w 20"/>
                <a:gd name="T3" fmla="*/ 45 h 46"/>
                <a:gd name="T4" fmla="*/ 2 w 20"/>
                <a:gd name="T5" fmla="*/ 0 h 46"/>
                <a:gd name="T6" fmla="*/ 0 w 20"/>
                <a:gd name="T7" fmla="*/ 43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6"/>
                <a:gd name="T14" fmla="*/ 20 w 20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6">
                  <a:moveTo>
                    <a:pt x="0" y="43"/>
                  </a:moveTo>
                  <a:lnTo>
                    <a:pt x="19" y="45"/>
                  </a:lnTo>
                  <a:lnTo>
                    <a:pt x="2" y="0"/>
                  </a:lnTo>
                  <a:lnTo>
                    <a:pt x="0" y="4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59" name="Freeform 38"/>
            <p:cNvSpPr>
              <a:spLocks/>
            </p:cNvSpPr>
            <p:nvPr/>
          </p:nvSpPr>
          <p:spPr bwMode="auto">
            <a:xfrm>
              <a:off x="1584" y="2745"/>
              <a:ext cx="21" cy="46"/>
            </a:xfrm>
            <a:custGeom>
              <a:avLst/>
              <a:gdLst>
                <a:gd name="T0" fmla="*/ 16 w 21"/>
                <a:gd name="T1" fmla="*/ 45 h 46"/>
                <a:gd name="T2" fmla="*/ 0 w 21"/>
                <a:gd name="T3" fmla="*/ 0 h 46"/>
                <a:gd name="T4" fmla="*/ 20 w 21"/>
                <a:gd name="T5" fmla="*/ 1 h 46"/>
                <a:gd name="T6" fmla="*/ 16 w 21"/>
                <a:gd name="T7" fmla="*/ 45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6"/>
                <a:gd name="T14" fmla="*/ 21 w 21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6">
                  <a:moveTo>
                    <a:pt x="16" y="45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6" y="4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0" name="Freeform 39"/>
            <p:cNvSpPr>
              <a:spLocks/>
            </p:cNvSpPr>
            <p:nvPr/>
          </p:nvSpPr>
          <p:spPr bwMode="auto">
            <a:xfrm>
              <a:off x="1582" y="2745"/>
              <a:ext cx="23" cy="46"/>
            </a:xfrm>
            <a:custGeom>
              <a:avLst/>
              <a:gdLst>
                <a:gd name="T0" fmla="*/ 0 w 23"/>
                <a:gd name="T1" fmla="*/ 43 h 46"/>
                <a:gd name="T2" fmla="*/ 18 w 23"/>
                <a:gd name="T3" fmla="*/ 45 h 46"/>
                <a:gd name="T4" fmla="*/ 22 w 23"/>
                <a:gd name="T5" fmla="*/ 1 h 46"/>
                <a:gd name="T6" fmla="*/ 2 w 23"/>
                <a:gd name="T7" fmla="*/ 0 h 46"/>
                <a:gd name="T8" fmla="*/ 0 w 23"/>
                <a:gd name="T9" fmla="*/ 43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6"/>
                <a:gd name="T17" fmla="*/ 23 w 23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6">
                  <a:moveTo>
                    <a:pt x="0" y="43"/>
                  </a:moveTo>
                  <a:lnTo>
                    <a:pt x="18" y="45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4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1" name="Freeform 40"/>
            <p:cNvSpPr>
              <a:spLocks/>
            </p:cNvSpPr>
            <p:nvPr/>
          </p:nvSpPr>
          <p:spPr bwMode="auto">
            <a:xfrm>
              <a:off x="1584" y="2708"/>
              <a:ext cx="21" cy="41"/>
            </a:xfrm>
            <a:custGeom>
              <a:avLst/>
              <a:gdLst>
                <a:gd name="T0" fmla="*/ 0 w 21"/>
                <a:gd name="T1" fmla="*/ 38 h 41"/>
                <a:gd name="T2" fmla="*/ 20 w 21"/>
                <a:gd name="T3" fmla="*/ 40 h 41"/>
                <a:gd name="T4" fmla="*/ 2 w 21"/>
                <a:gd name="T5" fmla="*/ 0 h 41"/>
                <a:gd name="T6" fmla="*/ 0 w 21"/>
                <a:gd name="T7" fmla="*/ 38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1"/>
                <a:gd name="T14" fmla="*/ 21 w 21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1">
                  <a:moveTo>
                    <a:pt x="0" y="38"/>
                  </a:moveTo>
                  <a:lnTo>
                    <a:pt x="20" y="40"/>
                  </a:lnTo>
                  <a:lnTo>
                    <a:pt x="2" y="0"/>
                  </a:lnTo>
                  <a:lnTo>
                    <a:pt x="0" y="3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2" name="Freeform 41"/>
            <p:cNvSpPr>
              <a:spLocks/>
            </p:cNvSpPr>
            <p:nvPr/>
          </p:nvSpPr>
          <p:spPr bwMode="auto">
            <a:xfrm>
              <a:off x="1586" y="2708"/>
              <a:ext cx="22" cy="41"/>
            </a:xfrm>
            <a:custGeom>
              <a:avLst/>
              <a:gdLst>
                <a:gd name="T0" fmla="*/ 18 w 22"/>
                <a:gd name="T1" fmla="*/ 40 h 41"/>
                <a:gd name="T2" fmla="*/ 0 w 22"/>
                <a:gd name="T3" fmla="*/ 0 h 41"/>
                <a:gd name="T4" fmla="*/ 21 w 22"/>
                <a:gd name="T5" fmla="*/ 1 h 41"/>
                <a:gd name="T6" fmla="*/ 18 w 22"/>
                <a:gd name="T7" fmla="*/ 4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1"/>
                <a:gd name="T14" fmla="*/ 22 w 2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1">
                  <a:moveTo>
                    <a:pt x="18" y="40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4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3" name="Freeform 42"/>
            <p:cNvSpPr>
              <a:spLocks/>
            </p:cNvSpPr>
            <p:nvPr/>
          </p:nvSpPr>
          <p:spPr bwMode="auto">
            <a:xfrm>
              <a:off x="1584" y="2708"/>
              <a:ext cx="24" cy="41"/>
            </a:xfrm>
            <a:custGeom>
              <a:avLst/>
              <a:gdLst>
                <a:gd name="T0" fmla="*/ 0 w 24"/>
                <a:gd name="T1" fmla="*/ 38 h 41"/>
                <a:gd name="T2" fmla="*/ 20 w 24"/>
                <a:gd name="T3" fmla="*/ 40 h 41"/>
                <a:gd name="T4" fmla="*/ 23 w 24"/>
                <a:gd name="T5" fmla="*/ 1 h 41"/>
                <a:gd name="T6" fmla="*/ 2 w 24"/>
                <a:gd name="T7" fmla="*/ 0 h 41"/>
                <a:gd name="T8" fmla="*/ 0 w 24"/>
                <a:gd name="T9" fmla="*/ 38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1"/>
                <a:gd name="T17" fmla="*/ 24 w 24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1">
                  <a:moveTo>
                    <a:pt x="0" y="38"/>
                  </a:moveTo>
                  <a:lnTo>
                    <a:pt x="20" y="40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3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4" name="Freeform 43"/>
            <p:cNvSpPr>
              <a:spLocks/>
            </p:cNvSpPr>
            <p:nvPr/>
          </p:nvSpPr>
          <p:spPr bwMode="auto">
            <a:xfrm>
              <a:off x="1586" y="2672"/>
              <a:ext cx="22" cy="37"/>
            </a:xfrm>
            <a:custGeom>
              <a:avLst/>
              <a:gdLst>
                <a:gd name="T0" fmla="*/ 0 w 22"/>
                <a:gd name="T1" fmla="*/ 34 h 37"/>
                <a:gd name="T2" fmla="*/ 21 w 22"/>
                <a:gd name="T3" fmla="*/ 36 h 37"/>
                <a:gd name="T4" fmla="*/ 3 w 22"/>
                <a:gd name="T5" fmla="*/ 0 h 37"/>
                <a:gd name="T6" fmla="*/ 0 w 22"/>
                <a:gd name="T7" fmla="*/ 34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7"/>
                <a:gd name="T14" fmla="*/ 22 w 22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7">
                  <a:moveTo>
                    <a:pt x="0" y="34"/>
                  </a:moveTo>
                  <a:lnTo>
                    <a:pt x="21" y="36"/>
                  </a:lnTo>
                  <a:lnTo>
                    <a:pt x="3" y="0"/>
                  </a:lnTo>
                  <a:lnTo>
                    <a:pt x="0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5" name="Freeform 44"/>
            <p:cNvSpPr>
              <a:spLocks/>
            </p:cNvSpPr>
            <p:nvPr/>
          </p:nvSpPr>
          <p:spPr bwMode="auto">
            <a:xfrm>
              <a:off x="1590" y="2672"/>
              <a:ext cx="21" cy="37"/>
            </a:xfrm>
            <a:custGeom>
              <a:avLst/>
              <a:gdLst>
                <a:gd name="T0" fmla="*/ 17 w 21"/>
                <a:gd name="T1" fmla="*/ 36 h 37"/>
                <a:gd name="T2" fmla="*/ 0 w 21"/>
                <a:gd name="T3" fmla="*/ 0 h 37"/>
                <a:gd name="T4" fmla="*/ 20 w 21"/>
                <a:gd name="T5" fmla="*/ 1 h 37"/>
                <a:gd name="T6" fmla="*/ 17 w 21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7"/>
                <a:gd name="T14" fmla="*/ 21 w 21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7">
                  <a:moveTo>
                    <a:pt x="17" y="36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7" y="3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6" name="Freeform 45"/>
            <p:cNvSpPr>
              <a:spLocks/>
            </p:cNvSpPr>
            <p:nvPr/>
          </p:nvSpPr>
          <p:spPr bwMode="auto">
            <a:xfrm>
              <a:off x="1586" y="2672"/>
              <a:ext cx="25" cy="37"/>
            </a:xfrm>
            <a:custGeom>
              <a:avLst/>
              <a:gdLst>
                <a:gd name="T0" fmla="*/ 0 w 25"/>
                <a:gd name="T1" fmla="*/ 34 h 37"/>
                <a:gd name="T2" fmla="*/ 21 w 25"/>
                <a:gd name="T3" fmla="*/ 36 h 37"/>
                <a:gd name="T4" fmla="*/ 24 w 25"/>
                <a:gd name="T5" fmla="*/ 1 h 37"/>
                <a:gd name="T6" fmla="*/ 3 w 25"/>
                <a:gd name="T7" fmla="*/ 0 h 37"/>
                <a:gd name="T8" fmla="*/ 0 w 25"/>
                <a:gd name="T9" fmla="*/ 34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7"/>
                <a:gd name="T17" fmla="*/ 25 w 25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7">
                  <a:moveTo>
                    <a:pt x="0" y="34"/>
                  </a:moveTo>
                  <a:lnTo>
                    <a:pt x="21" y="36"/>
                  </a:lnTo>
                  <a:lnTo>
                    <a:pt x="24" y="1"/>
                  </a:lnTo>
                  <a:lnTo>
                    <a:pt x="3" y="0"/>
                  </a:lnTo>
                  <a:lnTo>
                    <a:pt x="0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7" name="Freeform 46"/>
            <p:cNvSpPr>
              <a:spLocks/>
            </p:cNvSpPr>
            <p:nvPr/>
          </p:nvSpPr>
          <p:spPr bwMode="auto">
            <a:xfrm>
              <a:off x="1590" y="2640"/>
              <a:ext cx="21" cy="33"/>
            </a:xfrm>
            <a:custGeom>
              <a:avLst/>
              <a:gdLst>
                <a:gd name="T0" fmla="*/ 0 w 21"/>
                <a:gd name="T1" fmla="*/ 30 h 33"/>
                <a:gd name="T2" fmla="*/ 20 w 21"/>
                <a:gd name="T3" fmla="*/ 32 h 33"/>
                <a:gd name="T4" fmla="*/ 2 w 21"/>
                <a:gd name="T5" fmla="*/ 0 h 33"/>
                <a:gd name="T6" fmla="*/ 0 w 21"/>
                <a:gd name="T7" fmla="*/ 3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3"/>
                <a:gd name="T14" fmla="*/ 21 w 21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3">
                  <a:moveTo>
                    <a:pt x="0" y="30"/>
                  </a:moveTo>
                  <a:lnTo>
                    <a:pt x="20" y="32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8" name="Freeform 47"/>
            <p:cNvSpPr>
              <a:spLocks/>
            </p:cNvSpPr>
            <p:nvPr/>
          </p:nvSpPr>
          <p:spPr bwMode="auto">
            <a:xfrm>
              <a:off x="1593" y="2640"/>
              <a:ext cx="19" cy="33"/>
            </a:xfrm>
            <a:custGeom>
              <a:avLst/>
              <a:gdLst>
                <a:gd name="T0" fmla="*/ 16 w 19"/>
                <a:gd name="T1" fmla="*/ 32 h 33"/>
                <a:gd name="T2" fmla="*/ 0 w 19"/>
                <a:gd name="T3" fmla="*/ 0 h 33"/>
                <a:gd name="T4" fmla="*/ 18 w 19"/>
                <a:gd name="T5" fmla="*/ 0 h 33"/>
                <a:gd name="T6" fmla="*/ 16 w 19"/>
                <a:gd name="T7" fmla="*/ 32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16" y="32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6" y="3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69" name="Freeform 48"/>
            <p:cNvSpPr>
              <a:spLocks/>
            </p:cNvSpPr>
            <p:nvPr/>
          </p:nvSpPr>
          <p:spPr bwMode="auto">
            <a:xfrm>
              <a:off x="1590" y="2640"/>
              <a:ext cx="22" cy="33"/>
            </a:xfrm>
            <a:custGeom>
              <a:avLst/>
              <a:gdLst>
                <a:gd name="T0" fmla="*/ 0 w 22"/>
                <a:gd name="T1" fmla="*/ 30 h 33"/>
                <a:gd name="T2" fmla="*/ 19 w 22"/>
                <a:gd name="T3" fmla="*/ 32 h 33"/>
                <a:gd name="T4" fmla="*/ 21 w 22"/>
                <a:gd name="T5" fmla="*/ 0 h 33"/>
                <a:gd name="T6" fmla="*/ 2 w 22"/>
                <a:gd name="T7" fmla="*/ 0 h 33"/>
                <a:gd name="T8" fmla="*/ 0 w 22"/>
                <a:gd name="T9" fmla="*/ 3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30"/>
                  </a:moveTo>
                  <a:lnTo>
                    <a:pt x="19" y="32"/>
                  </a:lnTo>
                  <a:lnTo>
                    <a:pt x="21" y="0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0" name="Freeform 49"/>
            <p:cNvSpPr>
              <a:spLocks/>
            </p:cNvSpPr>
            <p:nvPr/>
          </p:nvSpPr>
          <p:spPr bwMode="auto">
            <a:xfrm>
              <a:off x="1593" y="2608"/>
              <a:ext cx="19" cy="33"/>
            </a:xfrm>
            <a:custGeom>
              <a:avLst/>
              <a:gdLst>
                <a:gd name="T0" fmla="*/ 0 w 19"/>
                <a:gd name="T1" fmla="*/ 31 h 33"/>
                <a:gd name="T2" fmla="*/ 18 w 19"/>
                <a:gd name="T3" fmla="*/ 32 h 33"/>
                <a:gd name="T4" fmla="*/ 1 w 19"/>
                <a:gd name="T5" fmla="*/ 0 h 33"/>
                <a:gd name="T6" fmla="*/ 0 w 19"/>
                <a:gd name="T7" fmla="*/ 3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1"/>
                  </a:moveTo>
                  <a:lnTo>
                    <a:pt x="18" y="32"/>
                  </a:lnTo>
                  <a:lnTo>
                    <a:pt x="1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1" name="Freeform 50"/>
            <p:cNvSpPr>
              <a:spLocks/>
            </p:cNvSpPr>
            <p:nvPr/>
          </p:nvSpPr>
          <p:spPr bwMode="auto">
            <a:xfrm>
              <a:off x="1596" y="2608"/>
              <a:ext cx="19" cy="33"/>
            </a:xfrm>
            <a:custGeom>
              <a:avLst/>
              <a:gdLst>
                <a:gd name="T0" fmla="*/ 15 w 19"/>
                <a:gd name="T1" fmla="*/ 32 h 33"/>
                <a:gd name="T2" fmla="*/ 0 w 19"/>
                <a:gd name="T3" fmla="*/ 0 h 33"/>
                <a:gd name="T4" fmla="*/ 18 w 19"/>
                <a:gd name="T5" fmla="*/ 1 h 33"/>
                <a:gd name="T6" fmla="*/ 15 w 19"/>
                <a:gd name="T7" fmla="*/ 32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15" y="32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5" y="3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2" name="Freeform 51"/>
            <p:cNvSpPr>
              <a:spLocks/>
            </p:cNvSpPr>
            <p:nvPr/>
          </p:nvSpPr>
          <p:spPr bwMode="auto">
            <a:xfrm>
              <a:off x="1593" y="2608"/>
              <a:ext cx="22" cy="33"/>
            </a:xfrm>
            <a:custGeom>
              <a:avLst/>
              <a:gdLst>
                <a:gd name="T0" fmla="*/ 0 w 22"/>
                <a:gd name="T1" fmla="*/ 31 h 33"/>
                <a:gd name="T2" fmla="*/ 18 w 22"/>
                <a:gd name="T3" fmla="*/ 32 h 33"/>
                <a:gd name="T4" fmla="*/ 21 w 22"/>
                <a:gd name="T5" fmla="*/ 1 h 33"/>
                <a:gd name="T6" fmla="*/ 1 w 22"/>
                <a:gd name="T7" fmla="*/ 0 h 33"/>
                <a:gd name="T8" fmla="*/ 0 w 22"/>
                <a:gd name="T9" fmla="*/ 3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31"/>
                  </a:moveTo>
                  <a:lnTo>
                    <a:pt x="18" y="32"/>
                  </a:lnTo>
                  <a:lnTo>
                    <a:pt x="21" y="1"/>
                  </a:lnTo>
                  <a:lnTo>
                    <a:pt x="1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3" name="Freeform 52"/>
            <p:cNvSpPr>
              <a:spLocks/>
            </p:cNvSpPr>
            <p:nvPr/>
          </p:nvSpPr>
          <p:spPr bwMode="auto">
            <a:xfrm>
              <a:off x="1596" y="2579"/>
              <a:ext cx="19" cy="32"/>
            </a:xfrm>
            <a:custGeom>
              <a:avLst/>
              <a:gdLst>
                <a:gd name="T0" fmla="*/ 0 w 19"/>
                <a:gd name="T1" fmla="*/ 29 h 32"/>
                <a:gd name="T2" fmla="*/ 18 w 19"/>
                <a:gd name="T3" fmla="*/ 31 h 32"/>
                <a:gd name="T4" fmla="*/ 2 w 19"/>
                <a:gd name="T5" fmla="*/ 0 h 32"/>
                <a:gd name="T6" fmla="*/ 0 w 19"/>
                <a:gd name="T7" fmla="*/ 29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29"/>
                  </a:moveTo>
                  <a:lnTo>
                    <a:pt x="18" y="31"/>
                  </a:lnTo>
                  <a:lnTo>
                    <a:pt x="2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4" name="Freeform 53"/>
            <p:cNvSpPr>
              <a:spLocks/>
            </p:cNvSpPr>
            <p:nvPr/>
          </p:nvSpPr>
          <p:spPr bwMode="auto">
            <a:xfrm>
              <a:off x="1597" y="2579"/>
              <a:ext cx="23" cy="32"/>
            </a:xfrm>
            <a:custGeom>
              <a:avLst/>
              <a:gdLst>
                <a:gd name="T0" fmla="*/ 18 w 23"/>
                <a:gd name="T1" fmla="*/ 31 h 32"/>
                <a:gd name="T2" fmla="*/ 0 w 23"/>
                <a:gd name="T3" fmla="*/ 0 h 32"/>
                <a:gd name="T4" fmla="*/ 22 w 23"/>
                <a:gd name="T5" fmla="*/ 1 h 32"/>
                <a:gd name="T6" fmla="*/ 18 w 23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2"/>
                <a:gd name="T14" fmla="*/ 23 w 23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2">
                  <a:moveTo>
                    <a:pt x="18" y="31"/>
                  </a:moveTo>
                  <a:lnTo>
                    <a:pt x="0" y="0"/>
                  </a:lnTo>
                  <a:lnTo>
                    <a:pt x="22" y="1"/>
                  </a:lnTo>
                  <a:lnTo>
                    <a:pt x="18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5" name="Freeform 54"/>
            <p:cNvSpPr>
              <a:spLocks/>
            </p:cNvSpPr>
            <p:nvPr/>
          </p:nvSpPr>
          <p:spPr bwMode="auto">
            <a:xfrm>
              <a:off x="1596" y="2579"/>
              <a:ext cx="24" cy="32"/>
            </a:xfrm>
            <a:custGeom>
              <a:avLst/>
              <a:gdLst>
                <a:gd name="T0" fmla="*/ 0 w 24"/>
                <a:gd name="T1" fmla="*/ 29 h 32"/>
                <a:gd name="T2" fmla="*/ 20 w 24"/>
                <a:gd name="T3" fmla="*/ 31 h 32"/>
                <a:gd name="T4" fmla="*/ 23 w 24"/>
                <a:gd name="T5" fmla="*/ 1 h 32"/>
                <a:gd name="T6" fmla="*/ 2 w 24"/>
                <a:gd name="T7" fmla="*/ 0 h 32"/>
                <a:gd name="T8" fmla="*/ 0 w 24"/>
                <a:gd name="T9" fmla="*/ 2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2"/>
                <a:gd name="T17" fmla="*/ 24 w 2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2">
                  <a:moveTo>
                    <a:pt x="0" y="29"/>
                  </a:moveTo>
                  <a:lnTo>
                    <a:pt x="20" y="31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6" name="Freeform 55"/>
            <p:cNvSpPr>
              <a:spLocks/>
            </p:cNvSpPr>
            <p:nvPr/>
          </p:nvSpPr>
          <p:spPr bwMode="auto">
            <a:xfrm>
              <a:off x="1597" y="2551"/>
              <a:ext cx="23" cy="31"/>
            </a:xfrm>
            <a:custGeom>
              <a:avLst/>
              <a:gdLst>
                <a:gd name="T0" fmla="*/ 0 w 23"/>
                <a:gd name="T1" fmla="*/ 28 h 31"/>
                <a:gd name="T2" fmla="*/ 22 w 23"/>
                <a:gd name="T3" fmla="*/ 30 h 31"/>
                <a:gd name="T4" fmla="*/ 3 w 23"/>
                <a:gd name="T5" fmla="*/ 0 h 31"/>
                <a:gd name="T6" fmla="*/ 0 w 23"/>
                <a:gd name="T7" fmla="*/ 2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1"/>
                <a:gd name="T14" fmla="*/ 23 w 23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1">
                  <a:moveTo>
                    <a:pt x="0" y="28"/>
                  </a:moveTo>
                  <a:lnTo>
                    <a:pt x="22" y="30"/>
                  </a:lnTo>
                  <a:lnTo>
                    <a:pt x="3" y="0"/>
                  </a:lnTo>
                  <a:lnTo>
                    <a:pt x="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7" name="Freeform 56"/>
            <p:cNvSpPr>
              <a:spLocks/>
            </p:cNvSpPr>
            <p:nvPr/>
          </p:nvSpPr>
          <p:spPr bwMode="auto">
            <a:xfrm>
              <a:off x="1601" y="2551"/>
              <a:ext cx="19" cy="31"/>
            </a:xfrm>
            <a:custGeom>
              <a:avLst/>
              <a:gdLst>
                <a:gd name="T0" fmla="*/ 16 w 19"/>
                <a:gd name="T1" fmla="*/ 30 h 31"/>
                <a:gd name="T2" fmla="*/ 0 w 19"/>
                <a:gd name="T3" fmla="*/ 0 h 31"/>
                <a:gd name="T4" fmla="*/ 18 w 19"/>
                <a:gd name="T5" fmla="*/ 1 h 31"/>
                <a:gd name="T6" fmla="*/ 16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16" y="30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8" name="Freeform 57"/>
            <p:cNvSpPr>
              <a:spLocks/>
            </p:cNvSpPr>
            <p:nvPr/>
          </p:nvSpPr>
          <p:spPr bwMode="auto">
            <a:xfrm>
              <a:off x="1597" y="2551"/>
              <a:ext cx="23" cy="31"/>
            </a:xfrm>
            <a:custGeom>
              <a:avLst/>
              <a:gdLst>
                <a:gd name="T0" fmla="*/ 0 w 23"/>
                <a:gd name="T1" fmla="*/ 28 h 31"/>
                <a:gd name="T2" fmla="*/ 20 w 23"/>
                <a:gd name="T3" fmla="*/ 30 h 31"/>
                <a:gd name="T4" fmla="*/ 22 w 23"/>
                <a:gd name="T5" fmla="*/ 1 h 31"/>
                <a:gd name="T6" fmla="*/ 2 w 23"/>
                <a:gd name="T7" fmla="*/ 0 h 31"/>
                <a:gd name="T8" fmla="*/ 0 w 23"/>
                <a:gd name="T9" fmla="*/ 2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1"/>
                <a:gd name="T17" fmla="*/ 23 w 23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1">
                  <a:moveTo>
                    <a:pt x="0" y="28"/>
                  </a:moveTo>
                  <a:lnTo>
                    <a:pt x="20" y="30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79" name="Freeform 58"/>
            <p:cNvSpPr>
              <a:spLocks/>
            </p:cNvSpPr>
            <p:nvPr/>
          </p:nvSpPr>
          <p:spPr bwMode="auto">
            <a:xfrm>
              <a:off x="1601" y="2525"/>
              <a:ext cx="19" cy="30"/>
            </a:xfrm>
            <a:custGeom>
              <a:avLst/>
              <a:gdLst>
                <a:gd name="T0" fmla="*/ 0 w 19"/>
                <a:gd name="T1" fmla="*/ 27 h 30"/>
                <a:gd name="T2" fmla="*/ 18 w 19"/>
                <a:gd name="T3" fmla="*/ 29 h 30"/>
                <a:gd name="T4" fmla="*/ 1 w 19"/>
                <a:gd name="T5" fmla="*/ 0 h 30"/>
                <a:gd name="T6" fmla="*/ 0 w 19"/>
                <a:gd name="T7" fmla="*/ 27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0"/>
                <a:gd name="T14" fmla="*/ 19 w 1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0">
                  <a:moveTo>
                    <a:pt x="0" y="27"/>
                  </a:moveTo>
                  <a:lnTo>
                    <a:pt x="18" y="29"/>
                  </a:lnTo>
                  <a:lnTo>
                    <a:pt x="1" y="0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0" name="Freeform 59"/>
            <p:cNvSpPr>
              <a:spLocks/>
            </p:cNvSpPr>
            <p:nvPr/>
          </p:nvSpPr>
          <p:spPr bwMode="auto">
            <a:xfrm>
              <a:off x="1603" y="2525"/>
              <a:ext cx="21" cy="30"/>
            </a:xfrm>
            <a:custGeom>
              <a:avLst/>
              <a:gdLst>
                <a:gd name="T0" fmla="*/ 17 w 21"/>
                <a:gd name="T1" fmla="*/ 29 h 30"/>
                <a:gd name="T2" fmla="*/ 0 w 21"/>
                <a:gd name="T3" fmla="*/ 0 h 30"/>
                <a:gd name="T4" fmla="*/ 20 w 21"/>
                <a:gd name="T5" fmla="*/ 0 h 30"/>
                <a:gd name="T6" fmla="*/ 17 w 21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0"/>
                <a:gd name="T14" fmla="*/ 21 w 21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0">
                  <a:moveTo>
                    <a:pt x="17" y="29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7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1" name="Freeform 60"/>
            <p:cNvSpPr>
              <a:spLocks/>
            </p:cNvSpPr>
            <p:nvPr/>
          </p:nvSpPr>
          <p:spPr bwMode="auto">
            <a:xfrm>
              <a:off x="1601" y="2525"/>
              <a:ext cx="23" cy="30"/>
            </a:xfrm>
            <a:custGeom>
              <a:avLst/>
              <a:gdLst>
                <a:gd name="T0" fmla="*/ 0 w 23"/>
                <a:gd name="T1" fmla="*/ 27 h 30"/>
                <a:gd name="T2" fmla="*/ 19 w 23"/>
                <a:gd name="T3" fmla="*/ 29 h 30"/>
                <a:gd name="T4" fmla="*/ 22 w 23"/>
                <a:gd name="T5" fmla="*/ 0 h 30"/>
                <a:gd name="T6" fmla="*/ 1 w 23"/>
                <a:gd name="T7" fmla="*/ 0 h 30"/>
                <a:gd name="T8" fmla="*/ 0 w 23"/>
                <a:gd name="T9" fmla="*/ 2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0"/>
                <a:gd name="T17" fmla="*/ 23 w 2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0">
                  <a:moveTo>
                    <a:pt x="0" y="27"/>
                  </a:moveTo>
                  <a:lnTo>
                    <a:pt x="19" y="29"/>
                  </a:lnTo>
                  <a:lnTo>
                    <a:pt x="22" y="0"/>
                  </a:lnTo>
                  <a:lnTo>
                    <a:pt x="1" y="0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2" name="Freeform 61"/>
            <p:cNvSpPr>
              <a:spLocks/>
            </p:cNvSpPr>
            <p:nvPr/>
          </p:nvSpPr>
          <p:spPr bwMode="auto">
            <a:xfrm>
              <a:off x="1603" y="2498"/>
              <a:ext cx="21" cy="28"/>
            </a:xfrm>
            <a:custGeom>
              <a:avLst/>
              <a:gdLst>
                <a:gd name="T0" fmla="*/ 0 w 21"/>
                <a:gd name="T1" fmla="*/ 26 h 28"/>
                <a:gd name="T2" fmla="*/ 20 w 21"/>
                <a:gd name="T3" fmla="*/ 27 h 28"/>
                <a:gd name="T4" fmla="*/ 2 w 21"/>
                <a:gd name="T5" fmla="*/ 0 h 28"/>
                <a:gd name="T6" fmla="*/ 0 w 21"/>
                <a:gd name="T7" fmla="*/ 26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8"/>
                <a:gd name="T14" fmla="*/ 21 w 21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8">
                  <a:moveTo>
                    <a:pt x="0" y="26"/>
                  </a:moveTo>
                  <a:lnTo>
                    <a:pt x="20" y="27"/>
                  </a:lnTo>
                  <a:lnTo>
                    <a:pt x="2" y="0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3" name="Freeform 62"/>
            <p:cNvSpPr>
              <a:spLocks/>
            </p:cNvSpPr>
            <p:nvPr/>
          </p:nvSpPr>
          <p:spPr bwMode="auto">
            <a:xfrm>
              <a:off x="1605" y="2498"/>
              <a:ext cx="19" cy="28"/>
            </a:xfrm>
            <a:custGeom>
              <a:avLst/>
              <a:gdLst>
                <a:gd name="T0" fmla="*/ 16 w 19"/>
                <a:gd name="T1" fmla="*/ 27 h 28"/>
                <a:gd name="T2" fmla="*/ 0 w 19"/>
                <a:gd name="T3" fmla="*/ 0 h 28"/>
                <a:gd name="T4" fmla="*/ 18 w 19"/>
                <a:gd name="T5" fmla="*/ 1 h 28"/>
                <a:gd name="T6" fmla="*/ 16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16" y="27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4" name="Freeform 63"/>
            <p:cNvSpPr>
              <a:spLocks/>
            </p:cNvSpPr>
            <p:nvPr/>
          </p:nvSpPr>
          <p:spPr bwMode="auto">
            <a:xfrm>
              <a:off x="1603" y="2498"/>
              <a:ext cx="21" cy="28"/>
            </a:xfrm>
            <a:custGeom>
              <a:avLst/>
              <a:gdLst>
                <a:gd name="T0" fmla="*/ 0 w 21"/>
                <a:gd name="T1" fmla="*/ 26 h 28"/>
                <a:gd name="T2" fmla="*/ 18 w 21"/>
                <a:gd name="T3" fmla="*/ 27 h 28"/>
                <a:gd name="T4" fmla="*/ 20 w 21"/>
                <a:gd name="T5" fmla="*/ 1 h 28"/>
                <a:gd name="T6" fmla="*/ 2 w 21"/>
                <a:gd name="T7" fmla="*/ 0 h 28"/>
                <a:gd name="T8" fmla="*/ 0 w 21"/>
                <a:gd name="T9" fmla="*/ 2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8"/>
                <a:gd name="T17" fmla="*/ 21 w 21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8">
                  <a:moveTo>
                    <a:pt x="0" y="26"/>
                  </a:moveTo>
                  <a:lnTo>
                    <a:pt x="18" y="27"/>
                  </a:lnTo>
                  <a:lnTo>
                    <a:pt x="20" y="1"/>
                  </a:lnTo>
                  <a:lnTo>
                    <a:pt x="2" y="0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5" name="Freeform 64"/>
            <p:cNvSpPr>
              <a:spLocks/>
            </p:cNvSpPr>
            <p:nvPr/>
          </p:nvSpPr>
          <p:spPr bwMode="auto">
            <a:xfrm>
              <a:off x="1605" y="2471"/>
              <a:ext cx="19" cy="31"/>
            </a:xfrm>
            <a:custGeom>
              <a:avLst/>
              <a:gdLst>
                <a:gd name="T0" fmla="*/ 0 w 19"/>
                <a:gd name="T1" fmla="*/ 28 h 31"/>
                <a:gd name="T2" fmla="*/ 18 w 19"/>
                <a:gd name="T3" fmla="*/ 30 h 31"/>
                <a:gd name="T4" fmla="*/ 1 w 19"/>
                <a:gd name="T5" fmla="*/ 0 h 31"/>
                <a:gd name="T6" fmla="*/ 0 w 19"/>
                <a:gd name="T7" fmla="*/ 2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0" y="28"/>
                  </a:moveTo>
                  <a:lnTo>
                    <a:pt x="18" y="30"/>
                  </a:lnTo>
                  <a:lnTo>
                    <a:pt x="1" y="0"/>
                  </a:lnTo>
                  <a:lnTo>
                    <a:pt x="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6" name="Freeform 65"/>
            <p:cNvSpPr>
              <a:spLocks/>
            </p:cNvSpPr>
            <p:nvPr/>
          </p:nvSpPr>
          <p:spPr bwMode="auto">
            <a:xfrm>
              <a:off x="1607" y="2471"/>
              <a:ext cx="22" cy="31"/>
            </a:xfrm>
            <a:custGeom>
              <a:avLst/>
              <a:gdLst>
                <a:gd name="T0" fmla="*/ 18 w 22"/>
                <a:gd name="T1" fmla="*/ 30 h 31"/>
                <a:gd name="T2" fmla="*/ 0 w 22"/>
                <a:gd name="T3" fmla="*/ 0 h 31"/>
                <a:gd name="T4" fmla="*/ 21 w 22"/>
                <a:gd name="T5" fmla="*/ 1 h 31"/>
                <a:gd name="T6" fmla="*/ 18 w 22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1"/>
                <a:gd name="T14" fmla="*/ 22 w 22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1">
                  <a:moveTo>
                    <a:pt x="18" y="30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7" name="Freeform 66"/>
            <p:cNvSpPr>
              <a:spLocks/>
            </p:cNvSpPr>
            <p:nvPr/>
          </p:nvSpPr>
          <p:spPr bwMode="auto">
            <a:xfrm>
              <a:off x="1605" y="2471"/>
              <a:ext cx="24" cy="31"/>
            </a:xfrm>
            <a:custGeom>
              <a:avLst/>
              <a:gdLst>
                <a:gd name="T0" fmla="*/ 0 w 24"/>
                <a:gd name="T1" fmla="*/ 28 h 31"/>
                <a:gd name="T2" fmla="*/ 20 w 24"/>
                <a:gd name="T3" fmla="*/ 30 h 31"/>
                <a:gd name="T4" fmla="*/ 23 w 24"/>
                <a:gd name="T5" fmla="*/ 1 h 31"/>
                <a:gd name="T6" fmla="*/ 2 w 24"/>
                <a:gd name="T7" fmla="*/ 0 h 31"/>
                <a:gd name="T8" fmla="*/ 0 w 24"/>
                <a:gd name="T9" fmla="*/ 2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1"/>
                <a:gd name="T17" fmla="*/ 24 w 2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1">
                  <a:moveTo>
                    <a:pt x="0" y="28"/>
                  </a:moveTo>
                  <a:lnTo>
                    <a:pt x="20" y="30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8" name="Freeform 67"/>
            <p:cNvSpPr>
              <a:spLocks/>
            </p:cNvSpPr>
            <p:nvPr/>
          </p:nvSpPr>
          <p:spPr bwMode="auto">
            <a:xfrm>
              <a:off x="1607" y="2447"/>
              <a:ext cx="22" cy="27"/>
            </a:xfrm>
            <a:custGeom>
              <a:avLst/>
              <a:gdLst>
                <a:gd name="T0" fmla="*/ 0 w 22"/>
                <a:gd name="T1" fmla="*/ 24 h 27"/>
                <a:gd name="T2" fmla="*/ 21 w 22"/>
                <a:gd name="T3" fmla="*/ 26 h 27"/>
                <a:gd name="T4" fmla="*/ 3 w 22"/>
                <a:gd name="T5" fmla="*/ 0 h 27"/>
                <a:gd name="T6" fmla="*/ 0 w 22"/>
                <a:gd name="T7" fmla="*/ 2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4"/>
                  </a:moveTo>
                  <a:lnTo>
                    <a:pt x="21" y="26"/>
                  </a:lnTo>
                  <a:lnTo>
                    <a:pt x="3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89" name="Freeform 68"/>
            <p:cNvSpPr>
              <a:spLocks/>
            </p:cNvSpPr>
            <p:nvPr/>
          </p:nvSpPr>
          <p:spPr bwMode="auto">
            <a:xfrm>
              <a:off x="1610" y="2447"/>
              <a:ext cx="21" cy="27"/>
            </a:xfrm>
            <a:custGeom>
              <a:avLst/>
              <a:gdLst>
                <a:gd name="T0" fmla="*/ 17 w 21"/>
                <a:gd name="T1" fmla="*/ 26 h 27"/>
                <a:gd name="T2" fmla="*/ 0 w 21"/>
                <a:gd name="T3" fmla="*/ 0 h 27"/>
                <a:gd name="T4" fmla="*/ 20 w 21"/>
                <a:gd name="T5" fmla="*/ 1 h 27"/>
                <a:gd name="T6" fmla="*/ 17 w 21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7"/>
                <a:gd name="T14" fmla="*/ 21 w 2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7">
                  <a:moveTo>
                    <a:pt x="17" y="26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7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0" name="Freeform 69"/>
            <p:cNvSpPr>
              <a:spLocks/>
            </p:cNvSpPr>
            <p:nvPr/>
          </p:nvSpPr>
          <p:spPr bwMode="auto">
            <a:xfrm>
              <a:off x="1607" y="2447"/>
              <a:ext cx="24" cy="27"/>
            </a:xfrm>
            <a:custGeom>
              <a:avLst/>
              <a:gdLst>
                <a:gd name="T0" fmla="*/ 0 w 24"/>
                <a:gd name="T1" fmla="*/ 24 h 27"/>
                <a:gd name="T2" fmla="*/ 20 w 24"/>
                <a:gd name="T3" fmla="*/ 26 h 27"/>
                <a:gd name="T4" fmla="*/ 23 w 24"/>
                <a:gd name="T5" fmla="*/ 1 h 27"/>
                <a:gd name="T6" fmla="*/ 2 w 24"/>
                <a:gd name="T7" fmla="*/ 0 h 27"/>
                <a:gd name="T8" fmla="*/ 0 w 24"/>
                <a:gd name="T9" fmla="*/ 2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7"/>
                <a:gd name="T17" fmla="*/ 24 w 2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7">
                  <a:moveTo>
                    <a:pt x="0" y="24"/>
                  </a:moveTo>
                  <a:lnTo>
                    <a:pt x="20" y="26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1" name="Freeform 70"/>
            <p:cNvSpPr>
              <a:spLocks/>
            </p:cNvSpPr>
            <p:nvPr/>
          </p:nvSpPr>
          <p:spPr bwMode="auto">
            <a:xfrm>
              <a:off x="1610" y="2421"/>
              <a:ext cx="21" cy="27"/>
            </a:xfrm>
            <a:custGeom>
              <a:avLst/>
              <a:gdLst>
                <a:gd name="T0" fmla="*/ 0 w 21"/>
                <a:gd name="T1" fmla="*/ 24 h 27"/>
                <a:gd name="T2" fmla="*/ 20 w 21"/>
                <a:gd name="T3" fmla="*/ 26 h 27"/>
                <a:gd name="T4" fmla="*/ 2 w 21"/>
                <a:gd name="T5" fmla="*/ 0 h 27"/>
                <a:gd name="T6" fmla="*/ 0 w 21"/>
                <a:gd name="T7" fmla="*/ 2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7"/>
                <a:gd name="T14" fmla="*/ 21 w 2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7">
                  <a:moveTo>
                    <a:pt x="0" y="24"/>
                  </a:moveTo>
                  <a:lnTo>
                    <a:pt x="20" y="26"/>
                  </a:lnTo>
                  <a:lnTo>
                    <a:pt x="2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2" name="Freeform 71"/>
            <p:cNvSpPr>
              <a:spLocks/>
            </p:cNvSpPr>
            <p:nvPr/>
          </p:nvSpPr>
          <p:spPr bwMode="auto">
            <a:xfrm>
              <a:off x="1613" y="2421"/>
              <a:ext cx="22" cy="27"/>
            </a:xfrm>
            <a:custGeom>
              <a:avLst/>
              <a:gdLst>
                <a:gd name="T0" fmla="*/ 18 w 22"/>
                <a:gd name="T1" fmla="*/ 26 h 27"/>
                <a:gd name="T2" fmla="*/ 0 w 22"/>
                <a:gd name="T3" fmla="*/ 0 h 27"/>
                <a:gd name="T4" fmla="*/ 21 w 22"/>
                <a:gd name="T5" fmla="*/ 1 h 27"/>
                <a:gd name="T6" fmla="*/ 18 w 22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18" y="26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3" name="Freeform 72"/>
            <p:cNvSpPr>
              <a:spLocks/>
            </p:cNvSpPr>
            <p:nvPr/>
          </p:nvSpPr>
          <p:spPr bwMode="auto">
            <a:xfrm>
              <a:off x="1610" y="2421"/>
              <a:ext cx="25" cy="27"/>
            </a:xfrm>
            <a:custGeom>
              <a:avLst/>
              <a:gdLst>
                <a:gd name="T0" fmla="*/ 0 w 25"/>
                <a:gd name="T1" fmla="*/ 24 h 27"/>
                <a:gd name="T2" fmla="*/ 21 w 25"/>
                <a:gd name="T3" fmla="*/ 26 h 27"/>
                <a:gd name="T4" fmla="*/ 24 w 25"/>
                <a:gd name="T5" fmla="*/ 1 h 27"/>
                <a:gd name="T6" fmla="*/ 3 w 25"/>
                <a:gd name="T7" fmla="*/ 0 h 27"/>
                <a:gd name="T8" fmla="*/ 0 w 25"/>
                <a:gd name="T9" fmla="*/ 2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7"/>
                <a:gd name="T17" fmla="*/ 25 w 2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7">
                  <a:moveTo>
                    <a:pt x="0" y="24"/>
                  </a:moveTo>
                  <a:lnTo>
                    <a:pt x="21" y="26"/>
                  </a:lnTo>
                  <a:lnTo>
                    <a:pt x="24" y="1"/>
                  </a:lnTo>
                  <a:lnTo>
                    <a:pt x="3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4" name="Freeform 73"/>
            <p:cNvSpPr>
              <a:spLocks/>
            </p:cNvSpPr>
            <p:nvPr/>
          </p:nvSpPr>
          <p:spPr bwMode="auto">
            <a:xfrm>
              <a:off x="1613" y="2396"/>
              <a:ext cx="22" cy="27"/>
            </a:xfrm>
            <a:custGeom>
              <a:avLst/>
              <a:gdLst>
                <a:gd name="T0" fmla="*/ 0 w 22"/>
                <a:gd name="T1" fmla="*/ 23 h 27"/>
                <a:gd name="T2" fmla="*/ 21 w 22"/>
                <a:gd name="T3" fmla="*/ 26 h 27"/>
                <a:gd name="T4" fmla="*/ 3 w 22"/>
                <a:gd name="T5" fmla="*/ 0 h 27"/>
                <a:gd name="T6" fmla="*/ 0 w 22"/>
                <a:gd name="T7" fmla="*/ 23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3"/>
                  </a:moveTo>
                  <a:lnTo>
                    <a:pt x="21" y="26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5" name="Freeform 74"/>
            <p:cNvSpPr>
              <a:spLocks/>
            </p:cNvSpPr>
            <p:nvPr/>
          </p:nvSpPr>
          <p:spPr bwMode="auto">
            <a:xfrm>
              <a:off x="1615" y="2396"/>
              <a:ext cx="22" cy="27"/>
            </a:xfrm>
            <a:custGeom>
              <a:avLst/>
              <a:gdLst>
                <a:gd name="T0" fmla="*/ 18 w 22"/>
                <a:gd name="T1" fmla="*/ 26 h 27"/>
                <a:gd name="T2" fmla="*/ 0 w 22"/>
                <a:gd name="T3" fmla="*/ 0 h 27"/>
                <a:gd name="T4" fmla="*/ 21 w 22"/>
                <a:gd name="T5" fmla="*/ 1 h 27"/>
                <a:gd name="T6" fmla="*/ 18 w 22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18" y="26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6" name="Freeform 75"/>
            <p:cNvSpPr>
              <a:spLocks/>
            </p:cNvSpPr>
            <p:nvPr/>
          </p:nvSpPr>
          <p:spPr bwMode="auto">
            <a:xfrm>
              <a:off x="1613" y="2396"/>
              <a:ext cx="24" cy="27"/>
            </a:xfrm>
            <a:custGeom>
              <a:avLst/>
              <a:gdLst>
                <a:gd name="T0" fmla="*/ 0 w 24"/>
                <a:gd name="T1" fmla="*/ 23 h 27"/>
                <a:gd name="T2" fmla="*/ 20 w 24"/>
                <a:gd name="T3" fmla="*/ 26 h 27"/>
                <a:gd name="T4" fmla="*/ 23 w 24"/>
                <a:gd name="T5" fmla="*/ 1 h 27"/>
                <a:gd name="T6" fmla="*/ 2 w 24"/>
                <a:gd name="T7" fmla="*/ 0 h 27"/>
                <a:gd name="T8" fmla="*/ 0 w 24"/>
                <a:gd name="T9" fmla="*/ 2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7"/>
                <a:gd name="T17" fmla="*/ 24 w 2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7">
                  <a:moveTo>
                    <a:pt x="0" y="23"/>
                  </a:moveTo>
                  <a:lnTo>
                    <a:pt x="20" y="26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7" name="Freeform 76"/>
            <p:cNvSpPr>
              <a:spLocks/>
            </p:cNvSpPr>
            <p:nvPr/>
          </p:nvSpPr>
          <p:spPr bwMode="auto">
            <a:xfrm>
              <a:off x="1615" y="2372"/>
              <a:ext cx="22" cy="27"/>
            </a:xfrm>
            <a:custGeom>
              <a:avLst/>
              <a:gdLst>
                <a:gd name="T0" fmla="*/ 0 w 22"/>
                <a:gd name="T1" fmla="*/ 24 h 27"/>
                <a:gd name="T2" fmla="*/ 21 w 22"/>
                <a:gd name="T3" fmla="*/ 26 h 27"/>
                <a:gd name="T4" fmla="*/ 3 w 22"/>
                <a:gd name="T5" fmla="*/ 0 h 27"/>
                <a:gd name="T6" fmla="*/ 0 w 22"/>
                <a:gd name="T7" fmla="*/ 2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4"/>
                  </a:moveTo>
                  <a:lnTo>
                    <a:pt x="21" y="26"/>
                  </a:lnTo>
                  <a:lnTo>
                    <a:pt x="3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8" name="Freeform 77"/>
            <p:cNvSpPr>
              <a:spLocks/>
            </p:cNvSpPr>
            <p:nvPr/>
          </p:nvSpPr>
          <p:spPr bwMode="auto">
            <a:xfrm>
              <a:off x="1619" y="2372"/>
              <a:ext cx="19" cy="27"/>
            </a:xfrm>
            <a:custGeom>
              <a:avLst/>
              <a:gdLst>
                <a:gd name="T0" fmla="*/ 15 w 19"/>
                <a:gd name="T1" fmla="*/ 26 h 27"/>
                <a:gd name="T2" fmla="*/ 0 w 19"/>
                <a:gd name="T3" fmla="*/ 0 h 27"/>
                <a:gd name="T4" fmla="*/ 18 w 19"/>
                <a:gd name="T5" fmla="*/ 1 h 27"/>
                <a:gd name="T6" fmla="*/ 15 w 19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7"/>
                <a:gd name="T14" fmla="*/ 19 w 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7">
                  <a:moveTo>
                    <a:pt x="15" y="26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5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99" name="Freeform 78"/>
            <p:cNvSpPr>
              <a:spLocks/>
            </p:cNvSpPr>
            <p:nvPr/>
          </p:nvSpPr>
          <p:spPr bwMode="auto">
            <a:xfrm>
              <a:off x="1615" y="2372"/>
              <a:ext cx="23" cy="27"/>
            </a:xfrm>
            <a:custGeom>
              <a:avLst/>
              <a:gdLst>
                <a:gd name="T0" fmla="*/ 0 w 23"/>
                <a:gd name="T1" fmla="*/ 24 h 27"/>
                <a:gd name="T2" fmla="*/ 19 w 23"/>
                <a:gd name="T3" fmla="*/ 26 h 27"/>
                <a:gd name="T4" fmla="*/ 22 w 23"/>
                <a:gd name="T5" fmla="*/ 1 h 27"/>
                <a:gd name="T6" fmla="*/ 2 w 23"/>
                <a:gd name="T7" fmla="*/ 0 h 27"/>
                <a:gd name="T8" fmla="*/ 0 w 23"/>
                <a:gd name="T9" fmla="*/ 2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7"/>
                <a:gd name="T17" fmla="*/ 23 w 2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7">
                  <a:moveTo>
                    <a:pt x="0" y="24"/>
                  </a:moveTo>
                  <a:lnTo>
                    <a:pt x="19" y="26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0" name="Freeform 79"/>
            <p:cNvSpPr>
              <a:spLocks/>
            </p:cNvSpPr>
            <p:nvPr/>
          </p:nvSpPr>
          <p:spPr bwMode="auto">
            <a:xfrm>
              <a:off x="1619" y="2349"/>
              <a:ext cx="19" cy="26"/>
            </a:xfrm>
            <a:custGeom>
              <a:avLst/>
              <a:gdLst>
                <a:gd name="T0" fmla="*/ 0 w 19"/>
                <a:gd name="T1" fmla="*/ 23 h 26"/>
                <a:gd name="T2" fmla="*/ 18 w 19"/>
                <a:gd name="T3" fmla="*/ 25 h 26"/>
                <a:gd name="T4" fmla="*/ 3 w 19"/>
                <a:gd name="T5" fmla="*/ 0 h 26"/>
                <a:gd name="T6" fmla="*/ 0 w 19"/>
                <a:gd name="T7" fmla="*/ 23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6"/>
                <a:gd name="T14" fmla="*/ 19 w 1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6">
                  <a:moveTo>
                    <a:pt x="0" y="23"/>
                  </a:moveTo>
                  <a:lnTo>
                    <a:pt x="18" y="25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1" name="Freeform 80"/>
            <p:cNvSpPr>
              <a:spLocks/>
            </p:cNvSpPr>
            <p:nvPr/>
          </p:nvSpPr>
          <p:spPr bwMode="auto">
            <a:xfrm>
              <a:off x="1623" y="2349"/>
              <a:ext cx="20" cy="26"/>
            </a:xfrm>
            <a:custGeom>
              <a:avLst/>
              <a:gdLst>
                <a:gd name="T0" fmla="*/ 16 w 20"/>
                <a:gd name="T1" fmla="*/ 25 h 26"/>
                <a:gd name="T2" fmla="*/ 0 w 20"/>
                <a:gd name="T3" fmla="*/ 0 h 26"/>
                <a:gd name="T4" fmla="*/ 19 w 20"/>
                <a:gd name="T5" fmla="*/ 2 h 26"/>
                <a:gd name="T6" fmla="*/ 16 w 20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16" y="25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16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2" name="Freeform 81"/>
            <p:cNvSpPr>
              <a:spLocks/>
            </p:cNvSpPr>
            <p:nvPr/>
          </p:nvSpPr>
          <p:spPr bwMode="auto">
            <a:xfrm>
              <a:off x="1619" y="2349"/>
              <a:ext cx="24" cy="26"/>
            </a:xfrm>
            <a:custGeom>
              <a:avLst/>
              <a:gdLst>
                <a:gd name="T0" fmla="*/ 0 w 24"/>
                <a:gd name="T1" fmla="*/ 23 h 26"/>
                <a:gd name="T2" fmla="*/ 20 w 24"/>
                <a:gd name="T3" fmla="*/ 25 h 26"/>
                <a:gd name="T4" fmla="*/ 23 w 24"/>
                <a:gd name="T5" fmla="*/ 2 h 26"/>
                <a:gd name="T6" fmla="*/ 3 w 24"/>
                <a:gd name="T7" fmla="*/ 0 h 26"/>
                <a:gd name="T8" fmla="*/ 0 w 24"/>
                <a:gd name="T9" fmla="*/ 2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6"/>
                <a:gd name="T17" fmla="*/ 24 w 2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6">
                  <a:moveTo>
                    <a:pt x="0" y="23"/>
                  </a:moveTo>
                  <a:lnTo>
                    <a:pt x="20" y="25"/>
                  </a:lnTo>
                  <a:lnTo>
                    <a:pt x="23" y="2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3" name="Freeform 82"/>
            <p:cNvSpPr>
              <a:spLocks/>
            </p:cNvSpPr>
            <p:nvPr/>
          </p:nvSpPr>
          <p:spPr bwMode="auto">
            <a:xfrm>
              <a:off x="1623" y="2325"/>
              <a:ext cx="20" cy="27"/>
            </a:xfrm>
            <a:custGeom>
              <a:avLst/>
              <a:gdLst>
                <a:gd name="T0" fmla="*/ 0 w 20"/>
                <a:gd name="T1" fmla="*/ 23 h 27"/>
                <a:gd name="T2" fmla="*/ 19 w 20"/>
                <a:gd name="T3" fmla="*/ 26 h 27"/>
                <a:gd name="T4" fmla="*/ 3 w 20"/>
                <a:gd name="T5" fmla="*/ 0 h 27"/>
                <a:gd name="T6" fmla="*/ 0 w 20"/>
                <a:gd name="T7" fmla="*/ 23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7"/>
                <a:gd name="T14" fmla="*/ 20 w 2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7">
                  <a:moveTo>
                    <a:pt x="0" y="23"/>
                  </a:moveTo>
                  <a:lnTo>
                    <a:pt x="19" y="26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4" name="Freeform 83"/>
            <p:cNvSpPr>
              <a:spLocks/>
            </p:cNvSpPr>
            <p:nvPr/>
          </p:nvSpPr>
          <p:spPr bwMode="auto">
            <a:xfrm>
              <a:off x="1628" y="2325"/>
              <a:ext cx="19" cy="27"/>
            </a:xfrm>
            <a:custGeom>
              <a:avLst/>
              <a:gdLst>
                <a:gd name="T0" fmla="*/ 14 w 19"/>
                <a:gd name="T1" fmla="*/ 26 h 27"/>
                <a:gd name="T2" fmla="*/ 0 w 19"/>
                <a:gd name="T3" fmla="*/ 0 h 27"/>
                <a:gd name="T4" fmla="*/ 18 w 19"/>
                <a:gd name="T5" fmla="*/ 2 h 27"/>
                <a:gd name="T6" fmla="*/ 14 w 19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7"/>
                <a:gd name="T14" fmla="*/ 19 w 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7">
                  <a:moveTo>
                    <a:pt x="14" y="26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4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5" name="Freeform 84"/>
            <p:cNvSpPr>
              <a:spLocks/>
            </p:cNvSpPr>
            <p:nvPr/>
          </p:nvSpPr>
          <p:spPr bwMode="auto">
            <a:xfrm>
              <a:off x="1623" y="2325"/>
              <a:ext cx="24" cy="27"/>
            </a:xfrm>
            <a:custGeom>
              <a:avLst/>
              <a:gdLst>
                <a:gd name="T0" fmla="*/ 0 w 24"/>
                <a:gd name="T1" fmla="*/ 23 h 27"/>
                <a:gd name="T2" fmla="*/ 19 w 24"/>
                <a:gd name="T3" fmla="*/ 26 h 27"/>
                <a:gd name="T4" fmla="*/ 23 w 24"/>
                <a:gd name="T5" fmla="*/ 2 h 27"/>
                <a:gd name="T6" fmla="*/ 3 w 24"/>
                <a:gd name="T7" fmla="*/ 0 h 27"/>
                <a:gd name="T8" fmla="*/ 0 w 24"/>
                <a:gd name="T9" fmla="*/ 2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7"/>
                <a:gd name="T17" fmla="*/ 24 w 2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7">
                  <a:moveTo>
                    <a:pt x="0" y="23"/>
                  </a:moveTo>
                  <a:lnTo>
                    <a:pt x="19" y="26"/>
                  </a:lnTo>
                  <a:lnTo>
                    <a:pt x="23" y="2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6" name="Freeform 85"/>
            <p:cNvSpPr>
              <a:spLocks/>
            </p:cNvSpPr>
            <p:nvPr/>
          </p:nvSpPr>
          <p:spPr bwMode="auto">
            <a:xfrm>
              <a:off x="1628" y="2305"/>
              <a:ext cx="19" cy="25"/>
            </a:xfrm>
            <a:custGeom>
              <a:avLst/>
              <a:gdLst>
                <a:gd name="T0" fmla="*/ 0 w 19"/>
                <a:gd name="T1" fmla="*/ 21 h 25"/>
                <a:gd name="T2" fmla="*/ 18 w 19"/>
                <a:gd name="T3" fmla="*/ 24 h 25"/>
                <a:gd name="T4" fmla="*/ 3 w 19"/>
                <a:gd name="T5" fmla="*/ 0 h 25"/>
                <a:gd name="T6" fmla="*/ 0 w 19"/>
                <a:gd name="T7" fmla="*/ 2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5"/>
                <a:gd name="T14" fmla="*/ 19 w 1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5">
                  <a:moveTo>
                    <a:pt x="0" y="21"/>
                  </a:moveTo>
                  <a:lnTo>
                    <a:pt x="18" y="24"/>
                  </a:lnTo>
                  <a:lnTo>
                    <a:pt x="3" y="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7" name="Freeform 86"/>
            <p:cNvSpPr>
              <a:spLocks/>
            </p:cNvSpPr>
            <p:nvPr/>
          </p:nvSpPr>
          <p:spPr bwMode="auto">
            <a:xfrm>
              <a:off x="1630" y="2305"/>
              <a:ext cx="21" cy="25"/>
            </a:xfrm>
            <a:custGeom>
              <a:avLst/>
              <a:gdLst>
                <a:gd name="T0" fmla="*/ 16 w 21"/>
                <a:gd name="T1" fmla="*/ 24 h 25"/>
                <a:gd name="T2" fmla="*/ 0 w 21"/>
                <a:gd name="T3" fmla="*/ 0 h 25"/>
                <a:gd name="T4" fmla="*/ 20 w 21"/>
                <a:gd name="T5" fmla="*/ 2 h 25"/>
                <a:gd name="T6" fmla="*/ 16 w 2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5"/>
                <a:gd name="T14" fmla="*/ 21 w 2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5">
                  <a:moveTo>
                    <a:pt x="16" y="24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6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8" name="Freeform 87"/>
            <p:cNvSpPr>
              <a:spLocks/>
            </p:cNvSpPr>
            <p:nvPr/>
          </p:nvSpPr>
          <p:spPr bwMode="auto">
            <a:xfrm>
              <a:off x="1628" y="2305"/>
              <a:ext cx="23" cy="25"/>
            </a:xfrm>
            <a:custGeom>
              <a:avLst/>
              <a:gdLst>
                <a:gd name="T0" fmla="*/ 0 w 23"/>
                <a:gd name="T1" fmla="*/ 21 h 25"/>
                <a:gd name="T2" fmla="*/ 18 w 23"/>
                <a:gd name="T3" fmla="*/ 24 h 25"/>
                <a:gd name="T4" fmla="*/ 22 w 23"/>
                <a:gd name="T5" fmla="*/ 2 h 25"/>
                <a:gd name="T6" fmla="*/ 3 w 23"/>
                <a:gd name="T7" fmla="*/ 0 h 25"/>
                <a:gd name="T8" fmla="*/ 0 w 23"/>
                <a:gd name="T9" fmla="*/ 2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5"/>
                <a:gd name="T17" fmla="*/ 23 w 2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5">
                  <a:moveTo>
                    <a:pt x="0" y="21"/>
                  </a:moveTo>
                  <a:lnTo>
                    <a:pt x="18" y="24"/>
                  </a:lnTo>
                  <a:lnTo>
                    <a:pt x="22" y="2"/>
                  </a:lnTo>
                  <a:lnTo>
                    <a:pt x="3" y="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09" name="Freeform 88"/>
            <p:cNvSpPr>
              <a:spLocks/>
            </p:cNvSpPr>
            <p:nvPr/>
          </p:nvSpPr>
          <p:spPr bwMode="auto">
            <a:xfrm>
              <a:off x="1630" y="2284"/>
              <a:ext cx="21" cy="24"/>
            </a:xfrm>
            <a:custGeom>
              <a:avLst/>
              <a:gdLst>
                <a:gd name="T0" fmla="*/ 0 w 21"/>
                <a:gd name="T1" fmla="*/ 20 h 24"/>
                <a:gd name="T2" fmla="*/ 20 w 21"/>
                <a:gd name="T3" fmla="*/ 23 h 24"/>
                <a:gd name="T4" fmla="*/ 4 w 21"/>
                <a:gd name="T5" fmla="*/ 0 h 24"/>
                <a:gd name="T6" fmla="*/ 0 w 21"/>
                <a:gd name="T7" fmla="*/ 2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4"/>
                <a:gd name="T14" fmla="*/ 21 w 2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4">
                  <a:moveTo>
                    <a:pt x="0" y="20"/>
                  </a:moveTo>
                  <a:lnTo>
                    <a:pt x="20" y="23"/>
                  </a:lnTo>
                  <a:lnTo>
                    <a:pt x="4" y="0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0" name="Freeform 89"/>
            <p:cNvSpPr>
              <a:spLocks/>
            </p:cNvSpPr>
            <p:nvPr/>
          </p:nvSpPr>
          <p:spPr bwMode="auto">
            <a:xfrm>
              <a:off x="1635" y="2284"/>
              <a:ext cx="22" cy="24"/>
            </a:xfrm>
            <a:custGeom>
              <a:avLst/>
              <a:gdLst>
                <a:gd name="T0" fmla="*/ 16 w 22"/>
                <a:gd name="T1" fmla="*/ 23 h 24"/>
                <a:gd name="T2" fmla="*/ 0 w 22"/>
                <a:gd name="T3" fmla="*/ 0 h 24"/>
                <a:gd name="T4" fmla="*/ 21 w 22"/>
                <a:gd name="T5" fmla="*/ 3 h 24"/>
                <a:gd name="T6" fmla="*/ 16 w 22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16" y="23"/>
                  </a:moveTo>
                  <a:lnTo>
                    <a:pt x="0" y="0"/>
                  </a:lnTo>
                  <a:lnTo>
                    <a:pt x="21" y="3"/>
                  </a:lnTo>
                  <a:lnTo>
                    <a:pt x="16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1" name="Freeform 90"/>
            <p:cNvSpPr>
              <a:spLocks/>
            </p:cNvSpPr>
            <p:nvPr/>
          </p:nvSpPr>
          <p:spPr bwMode="auto">
            <a:xfrm>
              <a:off x="1630" y="2284"/>
              <a:ext cx="27" cy="24"/>
            </a:xfrm>
            <a:custGeom>
              <a:avLst/>
              <a:gdLst>
                <a:gd name="T0" fmla="*/ 0 w 27"/>
                <a:gd name="T1" fmla="*/ 20 h 24"/>
                <a:gd name="T2" fmla="*/ 20 w 27"/>
                <a:gd name="T3" fmla="*/ 23 h 24"/>
                <a:gd name="T4" fmla="*/ 26 w 27"/>
                <a:gd name="T5" fmla="*/ 3 h 24"/>
                <a:gd name="T6" fmla="*/ 4 w 27"/>
                <a:gd name="T7" fmla="*/ 0 h 24"/>
                <a:gd name="T8" fmla="*/ 0 w 27"/>
                <a:gd name="T9" fmla="*/ 2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4"/>
                <a:gd name="T17" fmla="*/ 27 w 2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4">
                  <a:moveTo>
                    <a:pt x="0" y="20"/>
                  </a:moveTo>
                  <a:lnTo>
                    <a:pt x="20" y="23"/>
                  </a:lnTo>
                  <a:lnTo>
                    <a:pt x="26" y="3"/>
                  </a:lnTo>
                  <a:lnTo>
                    <a:pt x="4" y="0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2" name="Freeform 91"/>
            <p:cNvSpPr>
              <a:spLocks/>
            </p:cNvSpPr>
            <p:nvPr/>
          </p:nvSpPr>
          <p:spPr bwMode="auto">
            <a:xfrm>
              <a:off x="1635" y="2265"/>
              <a:ext cx="22" cy="23"/>
            </a:xfrm>
            <a:custGeom>
              <a:avLst/>
              <a:gdLst>
                <a:gd name="T0" fmla="*/ 0 w 22"/>
                <a:gd name="T1" fmla="*/ 18 h 23"/>
                <a:gd name="T2" fmla="*/ 21 w 22"/>
                <a:gd name="T3" fmla="*/ 22 h 23"/>
                <a:gd name="T4" fmla="*/ 5 w 22"/>
                <a:gd name="T5" fmla="*/ 0 h 23"/>
                <a:gd name="T6" fmla="*/ 0 w 22"/>
                <a:gd name="T7" fmla="*/ 1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3"/>
                <a:gd name="T14" fmla="*/ 22 w 2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3">
                  <a:moveTo>
                    <a:pt x="0" y="18"/>
                  </a:moveTo>
                  <a:lnTo>
                    <a:pt x="21" y="22"/>
                  </a:lnTo>
                  <a:lnTo>
                    <a:pt x="5" y="0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3" name="Freeform 92"/>
            <p:cNvSpPr>
              <a:spLocks/>
            </p:cNvSpPr>
            <p:nvPr/>
          </p:nvSpPr>
          <p:spPr bwMode="auto">
            <a:xfrm>
              <a:off x="1637" y="2265"/>
              <a:ext cx="22" cy="23"/>
            </a:xfrm>
            <a:custGeom>
              <a:avLst/>
              <a:gdLst>
                <a:gd name="T0" fmla="*/ 16 w 22"/>
                <a:gd name="T1" fmla="*/ 22 h 23"/>
                <a:gd name="T2" fmla="*/ 0 w 22"/>
                <a:gd name="T3" fmla="*/ 0 h 23"/>
                <a:gd name="T4" fmla="*/ 21 w 22"/>
                <a:gd name="T5" fmla="*/ 3 h 23"/>
                <a:gd name="T6" fmla="*/ 16 w 22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3"/>
                <a:gd name="T14" fmla="*/ 22 w 2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3">
                  <a:moveTo>
                    <a:pt x="16" y="22"/>
                  </a:moveTo>
                  <a:lnTo>
                    <a:pt x="0" y="0"/>
                  </a:lnTo>
                  <a:lnTo>
                    <a:pt x="21" y="3"/>
                  </a:lnTo>
                  <a:lnTo>
                    <a:pt x="16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4" name="Freeform 93"/>
            <p:cNvSpPr>
              <a:spLocks/>
            </p:cNvSpPr>
            <p:nvPr/>
          </p:nvSpPr>
          <p:spPr bwMode="auto">
            <a:xfrm>
              <a:off x="1635" y="2265"/>
              <a:ext cx="24" cy="23"/>
            </a:xfrm>
            <a:custGeom>
              <a:avLst/>
              <a:gdLst>
                <a:gd name="T0" fmla="*/ 0 w 24"/>
                <a:gd name="T1" fmla="*/ 18 h 23"/>
                <a:gd name="T2" fmla="*/ 19 w 24"/>
                <a:gd name="T3" fmla="*/ 22 h 23"/>
                <a:gd name="T4" fmla="*/ 23 w 24"/>
                <a:gd name="T5" fmla="*/ 3 h 23"/>
                <a:gd name="T6" fmla="*/ 4 w 24"/>
                <a:gd name="T7" fmla="*/ 0 h 23"/>
                <a:gd name="T8" fmla="*/ 0 w 24"/>
                <a:gd name="T9" fmla="*/ 18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0" y="18"/>
                  </a:moveTo>
                  <a:lnTo>
                    <a:pt x="19" y="22"/>
                  </a:lnTo>
                  <a:lnTo>
                    <a:pt x="23" y="3"/>
                  </a:lnTo>
                  <a:lnTo>
                    <a:pt x="4" y="0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5" name="Freeform 94"/>
            <p:cNvSpPr>
              <a:spLocks/>
            </p:cNvSpPr>
            <p:nvPr/>
          </p:nvSpPr>
          <p:spPr bwMode="auto">
            <a:xfrm>
              <a:off x="1637" y="2247"/>
              <a:ext cx="22" cy="21"/>
            </a:xfrm>
            <a:custGeom>
              <a:avLst/>
              <a:gdLst>
                <a:gd name="T0" fmla="*/ 0 w 22"/>
                <a:gd name="T1" fmla="*/ 16 h 21"/>
                <a:gd name="T2" fmla="*/ 21 w 22"/>
                <a:gd name="T3" fmla="*/ 20 h 21"/>
                <a:gd name="T4" fmla="*/ 5 w 22"/>
                <a:gd name="T5" fmla="*/ 0 h 21"/>
                <a:gd name="T6" fmla="*/ 0 w 22"/>
                <a:gd name="T7" fmla="*/ 16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1"/>
                <a:gd name="T14" fmla="*/ 22 w 22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1">
                  <a:moveTo>
                    <a:pt x="0" y="16"/>
                  </a:moveTo>
                  <a:lnTo>
                    <a:pt x="21" y="20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6" name="Freeform 95"/>
            <p:cNvSpPr>
              <a:spLocks/>
            </p:cNvSpPr>
            <p:nvPr/>
          </p:nvSpPr>
          <p:spPr bwMode="auto">
            <a:xfrm>
              <a:off x="1644" y="2247"/>
              <a:ext cx="20" cy="21"/>
            </a:xfrm>
            <a:custGeom>
              <a:avLst/>
              <a:gdLst>
                <a:gd name="T0" fmla="*/ 14 w 20"/>
                <a:gd name="T1" fmla="*/ 20 h 21"/>
                <a:gd name="T2" fmla="*/ 0 w 20"/>
                <a:gd name="T3" fmla="*/ 0 h 21"/>
                <a:gd name="T4" fmla="*/ 19 w 20"/>
                <a:gd name="T5" fmla="*/ 3 h 21"/>
                <a:gd name="T6" fmla="*/ 14 w 20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1"/>
                <a:gd name="T14" fmla="*/ 20 w 20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1">
                  <a:moveTo>
                    <a:pt x="14" y="20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14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7" name="Freeform 96"/>
            <p:cNvSpPr>
              <a:spLocks/>
            </p:cNvSpPr>
            <p:nvPr/>
          </p:nvSpPr>
          <p:spPr bwMode="auto">
            <a:xfrm>
              <a:off x="1637" y="2247"/>
              <a:ext cx="27" cy="21"/>
            </a:xfrm>
            <a:custGeom>
              <a:avLst/>
              <a:gdLst>
                <a:gd name="T0" fmla="*/ 0 w 27"/>
                <a:gd name="T1" fmla="*/ 16 h 21"/>
                <a:gd name="T2" fmla="*/ 20 w 27"/>
                <a:gd name="T3" fmla="*/ 20 h 21"/>
                <a:gd name="T4" fmla="*/ 26 w 27"/>
                <a:gd name="T5" fmla="*/ 3 h 21"/>
                <a:gd name="T6" fmla="*/ 5 w 27"/>
                <a:gd name="T7" fmla="*/ 0 h 21"/>
                <a:gd name="T8" fmla="*/ 0 w 27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1"/>
                <a:gd name="T17" fmla="*/ 27 w 2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1">
                  <a:moveTo>
                    <a:pt x="0" y="16"/>
                  </a:moveTo>
                  <a:lnTo>
                    <a:pt x="20" y="20"/>
                  </a:lnTo>
                  <a:lnTo>
                    <a:pt x="26" y="3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8" name="Freeform 97"/>
            <p:cNvSpPr>
              <a:spLocks/>
            </p:cNvSpPr>
            <p:nvPr/>
          </p:nvSpPr>
          <p:spPr bwMode="auto">
            <a:xfrm>
              <a:off x="1644" y="2227"/>
              <a:ext cx="20" cy="23"/>
            </a:xfrm>
            <a:custGeom>
              <a:avLst/>
              <a:gdLst>
                <a:gd name="T0" fmla="*/ 0 w 20"/>
                <a:gd name="T1" fmla="*/ 17 h 23"/>
                <a:gd name="T2" fmla="*/ 19 w 20"/>
                <a:gd name="T3" fmla="*/ 22 h 23"/>
                <a:gd name="T4" fmla="*/ 4 w 20"/>
                <a:gd name="T5" fmla="*/ 0 h 23"/>
                <a:gd name="T6" fmla="*/ 0 w 20"/>
                <a:gd name="T7" fmla="*/ 17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3"/>
                <a:gd name="T14" fmla="*/ 20 w 2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3">
                  <a:moveTo>
                    <a:pt x="0" y="17"/>
                  </a:moveTo>
                  <a:lnTo>
                    <a:pt x="19" y="22"/>
                  </a:lnTo>
                  <a:lnTo>
                    <a:pt x="4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19" name="Freeform 98"/>
            <p:cNvSpPr>
              <a:spLocks/>
            </p:cNvSpPr>
            <p:nvPr/>
          </p:nvSpPr>
          <p:spPr bwMode="auto">
            <a:xfrm>
              <a:off x="1648" y="2227"/>
              <a:ext cx="20" cy="23"/>
            </a:xfrm>
            <a:custGeom>
              <a:avLst/>
              <a:gdLst>
                <a:gd name="T0" fmla="*/ 14 w 20"/>
                <a:gd name="T1" fmla="*/ 22 h 23"/>
                <a:gd name="T2" fmla="*/ 0 w 20"/>
                <a:gd name="T3" fmla="*/ 0 h 23"/>
                <a:gd name="T4" fmla="*/ 19 w 20"/>
                <a:gd name="T5" fmla="*/ 5 h 23"/>
                <a:gd name="T6" fmla="*/ 14 w 20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3"/>
                <a:gd name="T14" fmla="*/ 20 w 2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3">
                  <a:moveTo>
                    <a:pt x="14" y="2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14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0" name="Freeform 99"/>
            <p:cNvSpPr>
              <a:spLocks/>
            </p:cNvSpPr>
            <p:nvPr/>
          </p:nvSpPr>
          <p:spPr bwMode="auto">
            <a:xfrm>
              <a:off x="1644" y="2227"/>
              <a:ext cx="24" cy="23"/>
            </a:xfrm>
            <a:custGeom>
              <a:avLst/>
              <a:gdLst>
                <a:gd name="T0" fmla="*/ 0 w 24"/>
                <a:gd name="T1" fmla="*/ 17 h 23"/>
                <a:gd name="T2" fmla="*/ 18 w 24"/>
                <a:gd name="T3" fmla="*/ 22 h 23"/>
                <a:gd name="T4" fmla="*/ 23 w 24"/>
                <a:gd name="T5" fmla="*/ 5 h 23"/>
                <a:gd name="T6" fmla="*/ 4 w 24"/>
                <a:gd name="T7" fmla="*/ 0 h 23"/>
                <a:gd name="T8" fmla="*/ 0 w 24"/>
                <a:gd name="T9" fmla="*/ 1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0" y="17"/>
                  </a:moveTo>
                  <a:lnTo>
                    <a:pt x="18" y="22"/>
                  </a:lnTo>
                  <a:lnTo>
                    <a:pt x="23" y="5"/>
                  </a:lnTo>
                  <a:lnTo>
                    <a:pt x="4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1" name="Freeform 100"/>
            <p:cNvSpPr>
              <a:spLocks/>
            </p:cNvSpPr>
            <p:nvPr/>
          </p:nvSpPr>
          <p:spPr bwMode="auto">
            <a:xfrm>
              <a:off x="1648" y="2209"/>
              <a:ext cx="20" cy="24"/>
            </a:xfrm>
            <a:custGeom>
              <a:avLst/>
              <a:gdLst>
                <a:gd name="T0" fmla="*/ 0 w 20"/>
                <a:gd name="T1" fmla="*/ 17 h 24"/>
                <a:gd name="T2" fmla="*/ 19 w 20"/>
                <a:gd name="T3" fmla="*/ 23 h 24"/>
                <a:gd name="T4" fmla="*/ 5 w 20"/>
                <a:gd name="T5" fmla="*/ 0 h 24"/>
                <a:gd name="T6" fmla="*/ 0 w 20"/>
                <a:gd name="T7" fmla="*/ 17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4"/>
                <a:gd name="T14" fmla="*/ 20 w 20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4">
                  <a:moveTo>
                    <a:pt x="0" y="17"/>
                  </a:moveTo>
                  <a:lnTo>
                    <a:pt x="19" y="23"/>
                  </a:lnTo>
                  <a:lnTo>
                    <a:pt x="5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2" name="Freeform 101"/>
            <p:cNvSpPr>
              <a:spLocks/>
            </p:cNvSpPr>
            <p:nvPr/>
          </p:nvSpPr>
          <p:spPr bwMode="auto">
            <a:xfrm>
              <a:off x="1656" y="2209"/>
              <a:ext cx="19" cy="24"/>
            </a:xfrm>
            <a:custGeom>
              <a:avLst/>
              <a:gdLst>
                <a:gd name="T0" fmla="*/ 12 w 19"/>
                <a:gd name="T1" fmla="*/ 23 h 24"/>
                <a:gd name="T2" fmla="*/ 0 w 19"/>
                <a:gd name="T3" fmla="*/ 0 h 24"/>
                <a:gd name="T4" fmla="*/ 18 w 19"/>
                <a:gd name="T5" fmla="*/ 5 h 24"/>
                <a:gd name="T6" fmla="*/ 12 w 19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12" y="23"/>
                  </a:moveTo>
                  <a:lnTo>
                    <a:pt x="0" y="0"/>
                  </a:lnTo>
                  <a:lnTo>
                    <a:pt x="18" y="5"/>
                  </a:lnTo>
                  <a:lnTo>
                    <a:pt x="12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3" name="Freeform 102"/>
            <p:cNvSpPr>
              <a:spLocks/>
            </p:cNvSpPr>
            <p:nvPr/>
          </p:nvSpPr>
          <p:spPr bwMode="auto">
            <a:xfrm>
              <a:off x="1648" y="2209"/>
              <a:ext cx="27" cy="24"/>
            </a:xfrm>
            <a:custGeom>
              <a:avLst/>
              <a:gdLst>
                <a:gd name="T0" fmla="*/ 0 w 27"/>
                <a:gd name="T1" fmla="*/ 17 h 24"/>
                <a:gd name="T2" fmla="*/ 20 w 27"/>
                <a:gd name="T3" fmla="*/ 23 h 24"/>
                <a:gd name="T4" fmla="*/ 26 w 27"/>
                <a:gd name="T5" fmla="*/ 5 h 24"/>
                <a:gd name="T6" fmla="*/ 6 w 27"/>
                <a:gd name="T7" fmla="*/ 0 h 24"/>
                <a:gd name="T8" fmla="*/ 0 w 27"/>
                <a:gd name="T9" fmla="*/ 1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4"/>
                <a:gd name="T17" fmla="*/ 27 w 2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4">
                  <a:moveTo>
                    <a:pt x="0" y="17"/>
                  </a:moveTo>
                  <a:lnTo>
                    <a:pt x="20" y="23"/>
                  </a:lnTo>
                  <a:lnTo>
                    <a:pt x="26" y="5"/>
                  </a:lnTo>
                  <a:lnTo>
                    <a:pt x="6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4" name="Freeform 103"/>
            <p:cNvSpPr>
              <a:spLocks/>
            </p:cNvSpPr>
            <p:nvPr/>
          </p:nvSpPr>
          <p:spPr bwMode="auto">
            <a:xfrm>
              <a:off x="1656" y="2194"/>
              <a:ext cx="19" cy="23"/>
            </a:xfrm>
            <a:custGeom>
              <a:avLst/>
              <a:gdLst>
                <a:gd name="T0" fmla="*/ 0 w 19"/>
                <a:gd name="T1" fmla="*/ 16 h 23"/>
                <a:gd name="T2" fmla="*/ 18 w 19"/>
                <a:gd name="T3" fmla="*/ 22 h 23"/>
                <a:gd name="T4" fmla="*/ 5 w 19"/>
                <a:gd name="T5" fmla="*/ 0 h 23"/>
                <a:gd name="T6" fmla="*/ 0 w 19"/>
                <a:gd name="T7" fmla="*/ 16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0" y="16"/>
                  </a:moveTo>
                  <a:lnTo>
                    <a:pt x="18" y="22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5" name="Freeform 104"/>
            <p:cNvSpPr>
              <a:spLocks/>
            </p:cNvSpPr>
            <p:nvPr/>
          </p:nvSpPr>
          <p:spPr bwMode="auto">
            <a:xfrm>
              <a:off x="1659" y="2194"/>
              <a:ext cx="22" cy="23"/>
            </a:xfrm>
            <a:custGeom>
              <a:avLst/>
              <a:gdLst>
                <a:gd name="T0" fmla="*/ 14 w 22"/>
                <a:gd name="T1" fmla="*/ 22 h 23"/>
                <a:gd name="T2" fmla="*/ 0 w 22"/>
                <a:gd name="T3" fmla="*/ 0 h 23"/>
                <a:gd name="T4" fmla="*/ 21 w 22"/>
                <a:gd name="T5" fmla="*/ 6 h 23"/>
                <a:gd name="T6" fmla="*/ 14 w 22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3"/>
                <a:gd name="T14" fmla="*/ 22 w 2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3">
                  <a:moveTo>
                    <a:pt x="14" y="22"/>
                  </a:moveTo>
                  <a:lnTo>
                    <a:pt x="0" y="0"/>
                  </a:lnTo>
                  <a:lnTo>
                    <a:pt x="21" y="6"/>
                  </a:lnTo>
                  <a:lnTo>
                    <a:pt x="14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6" name="Freeform 105"/>
            <p:cNvSpPr>
              <a:spLocks/>
            </p:cNvSpPr>
            <p:nvPr/>
          </p:nvSpPr>
          <p:spPr bwMode="auto">
            <a:xfrm>
              <a:off x="1656" y="2194"/>
              <a:ext cx="25" cy="23"/>
            </a:xfrm>
            <a:custGeom>
              <a:avLst/>
              <a:gdLst>
                <a:gd name="T0" fmla="*/ 0 w 25"/>
                <a:gd name="T1" fmla="*/ 16 h 23"/>
                <a:gd name="T2" fmla="*/ 18 w 25"/>
                <a:gd name="T3" fmla="*/ 22 h 23"/>
                <a:gd name="T4" fmla="*/ 24 w 25"/>
                <a:gd name="T5" fmla="*/ 6 h 23"/>
                <a:gd name="T6" fmla="*/ 5 w 25"/>
                <a:gd name="T7" fmla="*/ 0 h 23"/>
                <a:gd name="T8" fmla="*/ 0 w 25"/>
                <a:gd name="T9" fmla="*/ 1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3"/>
                <a:gd name="T17" fmla="*/ 25 w 25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3">
                  <a:moveTo>
                    <a:pt x="0" y="16"/>
                  </a:moveTo>
                  <a:lnTo>
                    <a:pt x="18" y="22"/>
                  </a:lnTo>
                  <a:lnTo>
                    <a:pt x="24" y="6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7" name="Freeform 106"/>
            <p:cNvSpPr>
              <a:spLocks/>
            </p:cNvSpPr>
            <p:nvPr/>
          </p:nvSpPr>
          <p:spPr bwMode="auto">
            <a:xfrm>
              <a:off x="1659" y="2178"/>
              <a:ext cx="22" cy="23"/>
            </a:xfrm>
            <a:custGeom>
              <a:avLst/>
              <a:gdLst>
                <a:gd name="T0" fmla="*/ 0 w 22"/>
                <a:gd name="T1" fmla="*/ 15 h 23"/>
                <a:gd name="T2" fmla="*/ 21 w 22"/>
                <a:gd name="T3" fmla="*/ 22 h 23"/>
                <a:gd name="T4" fmla="*/ 7 w 22"/>
                <a:gd name="T5" fmla="*/ 0 h 23"/>
                <a:gd name="T6" fmla="*/ 0 w 22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3"/>
                <a:gd name="T14" fmla="*/ 22 w 2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3">
                  <a:moveTo>
                    <a:pt x="0" y="15"/>
                  </a:moveTo>
                  <a:lnTo>
                    <a:pt x="21" y="22"/>
                  </a:ln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8" name="Freeform 107"/>
            <p:cNvSpPr>
              <a:spLocks/>
            </p:cNvSpPr>
            <p:nvPr/>
          </p:nvSpPr>
          <p:spPr bwMode="auto">
            <a:xfrm>
              <a:off x="1667" y="2178"/>
              <a:ext cx="18" cy="23"/>
            </a:xfrm>
            <a:custGeom>
              <a:avLst/>
              <a:gdLst>
                <a:gd name="T0" fmla="*/ 11 w 18"/>
                <a:gd name="T1" fmla="*/ 22 h 23"/>
                <a:gd name="T2" fmla="*/ 0 w 18"/>
                <a:gd name="T3" fmla="*/ 0 h 23"/>
                <a:gd name="T4" fmla="*/ 17 w 18"/>
                <a:gd name="T5" fmla="*/ 6 h 23"/>
                <a:gd name="T6" fmla="*/ 11 w 18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3"/>
                <a:gd name="T14" fmla="*/ 18 w 1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3">
                  <a:moveTo>
                    <a:pt x="11" y="22"/>
                  </a:moveTo>
                  <a:lnTo>
                    <a:pt x="0" y="0"/>
                  </a:lnTo>
                  <a:lnTo>
                    <a:pt x="17" y="6"/>
                  </a:lnTo>
                  <a:lnTo>
                    <a:pt x="11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29" name="Freeform 108"/>
            <p:cNvSpPr>
              <a:spLocks/>
            </p:cNvSpPr>
            <p:nvPr/>
          </p:nvSpPr>
          <p:spPr bwMode="auto">
            <a:xfrm>
              <a:off x="1659" y="2178"/>
              <a:ext cx="26" cy="23"/>
            </a:xfrm>
            <a:custGeom>
              <a:avLst/>
              <a:gdLst>
                <a:gd name="T0" fmla="*/ 0 w 26"/>
                <a:gd name="T1" fmla="*/ 15 h 23"/>
                <a:gd name="T2" fmla="*/ 19 w 26"/>
                <a:gd name="T3" fmla="*/ 22 h 23"/>
                <a:gd name="T4" fmla="*/ 25 w 26"/>
                <a:gd name="T5" fmla="*/ 6 h 23"/>
                <a:gd name="T6" fmla="*/ 6 w 26"/>
                <a:gd name="T7" fmla="*/ 0 h 23"/>
                <a:gd name="T8" fmla="*/ 0 w 26"/>
                <a:gd name="T9" fmla="*/ 1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3"/>
                <a:gd name="T17" fmla="*/ 26 w 2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3">
                  <a:moveTo>
                    <a:pt x="0" y="15"/>
                  </a:moveTo>
                  <a:lnTo>
                    <a:pt x="19" y="22"/>
                  </a:lnTo>
                  <a:lnTo>
                    <a:pt x="25" y="6"/>
                  </a:lnTo>
                  <a:lnTo>
                    <a:pt x="6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0" name="Freeform 109"/>
            <p:cNvSpPr>
              <a:spLocks/>
            </p:cNvSpPr>
            <p:nvPr/>
          </p:nvSpPr>
          <p:spPr bwMode="auto">
            <a:xfrm>
              <a:off x="1667" y="2163"/>
              <a:ext cx="18" cy="23"/>
            </a:xfrm>
            <a:custGeom>
              <a:avLst/>
              <a:gdLst>
                <a:gd name="T0" fmla="*/ 0 w 18"/>
                <a:gd name="T1" fmla="*/ 15 h 23"/>
                <a:gd name="T2" fmla="*/ 17 w 18"/>
                <a:gd name="T3" fmla="*/ 22 h 23"/>
                <a:gd name="T4" fmla="*/ 5 w 18"/>
                <a:gd name="T5" fmla="*/ 0 h 23"/>
                <a:gd name="T6" fmla="*/ 0 w 18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3"/>
                <a:gd name="T14" fmla="*/ 18 w 1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3">
                  <a:moveTo>
                    <a:pt x="0" y="15"/>
                  </a:moveTo>
                  <a:lnTo>
                    <a:pt x="17" y="22"/>
                  </a:lnTo>
                  <a:lnTo>
                    <a:pt x="5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1" name="Freeform 110"/>
            <p:cNvSpPr>
              <a:spLocks/>
            </p:cNvSpPr>
            <p:nvPr/>
          </p:nvSpPr>
          <p:spPr bwMode="auto">
            <a:xfrm>
              <a:off x="1672" y="2163"/>
              <a:ext cx="19" cy="23"/>
            </a:xfrm>
            <a:custGeom>
              <a:avLst/>
              <a:gdLst>
                <a:gd name="T0" fmla="*/ 11 w 19"/>
                <a:gd name="T1" fmla="*/ 22 h 23"/>
                <a:gd name="T2" fmla="*/ 0 w 19"/>
                <a:gd name="T3" fmla="*/ 0 h 23"/>
                <a:gd name="T4" fmla="*/ 18 w 19"/>
                <a:gd name="T5" fmla="*/ 6 h 23"/>
                <a:gd name="T6" fmla="*/ 11 w 1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11" y="22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11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2" name="Freeform 111"/>
            <p:cNvSpPr>
              <a:spLocks/>
            </p:cNvSpPr>
            <p:nvPr/>
          </p:nvSpPr>
          <p:spPr bwMode="auto">
            <a:xfrm>
              <a:off x="1667" y="2163"/>
              <a:ext cx="24" cy="23"/>
            </a:xfrm>
            <a:custGeom>
              <a:avLst/>
              <a:gdLst>
                <a:gd name="T0" fmla="*/ 0 w 24"/>
                <a:gd name="T1" fmla="*/ 15 h 23"/>
                <a:gd name="T2" fmla="*/ 16 w 24"/>
                <a:gd name="T3" fmla="*/ 22 h 23"/>
                <a:gd name="T4" fmla="*/ 23 w 24"/>
                <a:gd name="T5" fmla="*/ 6 h 23"/>
                <a:gd name="T6" fmla="*/ 5 w 24"/>
                <a:gd name="T7" fmla="*/ 0 h 23"/>
                <a:gd name="T8" fmla="*/ 0 w 24"/>
                <a:gd name="T9" fmla="*/ 1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0" y="15"/>
                  </a:moveTo>
                  <a:lnTo>
                    <a:pt x="16" y="22"/>
                  </a:lnTo>
                  <a:lnTo>
                    <a:pt x="23" y="6"/>
                  </a:lnTo>
                  <a:lnTo>
                    <a:pt x="5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3" name="Freeform 112"/>
            <p:cNvSpPr>
              <a:spLocks/>
            </p:cNvSpPr>
            <p:nvPr/>
          </p:nvSpPr>
          <p:spPr bwMode="auto">
            <a:xfrm>
              <a:off x="1672" y="2149"/>
              <a:ext cx="19" cy="23"/>
            </a:xfrm>
            <a:custGeom>
              <a:avLst/>
              <a:gdLst>
                <a:gd name="T0" fmla="*/ 0 w 19"/>
                <a:gd name="T1" fmla="*/ 15 h 23"/>
                <a:gd name="T2" fmla="*/ 18 w 19"/>
                <a:gd name="T3" fmla="*/ 22 h 23"/>
                <a:gd name="T4" fmla="*/ 6 w 19"/>
                <a:gd name="T5" fmla="*/ 0 h 23"/>
                <a:gd name="T6" fmla="*/ 0 w 19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0" y="15"/>
                  </a:moveTo>
                  <a:lnTo>
                    <a:pt x="18" y="22"/>
                  </a:lnTo>
                  <a:lnTo>
                    <a:pt x="6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4" name="Freeform 113"/>
            <p:cNvSpPr>
              <a:spLocks/>
            </p:cNvSpPr>
            <p:nvPr/>
          </p:nvSpPr>
          <p:spPr bwMode="auto">
            <a:xfrm>
              <a:off x="1680" y="2149"/>
              <a:ext cx="19" cy="23"/>
            </a:xfrm>
            <a:custGeom>
              <a:avLst/>
              <a:gdLst>
                <a:gd name="T0" fmla="*/ 12 w 19"/>
                <a:gd name="T1" fmla="*/ 22 h 23"/>
                <a:gd name="T2" fmla="*/ 0 w 19"/>
                <a:gd name="T3" fmla="*/ 0 h 23"/>
                <a:gd name="T4" fmla="*/ 18 w 19"/>
                <a:gd name="T5" fmla="*/ 7 h 23"/>
                <a:gd name="T6" fmla="*/ 12 w 1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12" y="22"/>
                  </a:moveTo>
                  <a:lnTo>
                    <a:pt x="0" y="0"/>
                  </a:lnTo>
                  <a:lnTo>
                    <a:pt x="18" y="7"/>
                  </a:lnTo>
                  <a:lnTo>
                    <a:pt x="12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5" name="Freeform 114"/>
            <p:cNvSpPr>
              <a:spLocks/>
            </p:cNvSpPr>
            <p:nvPr/>
          </p:nvSpPr>
          <p:spPr bwMode="auto">
            <a:xfrm>
              <a:off x="1672" y="2149"/>
              <a:ext cx="27" cy="23"/>
            </a:xfrm>
            <a:custGeom>
              <a:avLst/>
              <a:gdLst>
                <a:gd name="T0" fmla="*/ 0 w 27"/>
                <a:gd name="T1" fmla="*/ 15 h 23"/>
                <a:gd name="T2" fmla="*/ 20 w 27"/>
                <a:gd name="T3" fmla="*/ 22 h 23"/>
                <a:gd name="T4" fmla="*/ 26 w 27"/>
                <a:gd name="T5" fmla="*/ 7 h 23"/>
                <a:gd name="T6" fmla="*/ 7 w 27"/>
                <a:gd name="T7" fmla="*/ 0 h 23"/>
                <a:gd name="T8" fmla="*/ 0 w 27"/>
                <a:gd name="T9" fmla="*/ 1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3"/>
                <a:gd name="T17" fmla="*/ 27 w 2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3">
                  <a:moveTo>
                    <a:pt x="0" y="15"/>
                  </a:moveTo>
                  <a:lnTo>
                    <a:pt x="20" y="22"/>
                  </a:lnTo>
                  <a:lnTo>
                    <a:pt x="26" y="7"/>
                  </a:ln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6" name="Freeform 115"/>
            <p:cNvSpPr>
              <a:spLocks/>
            </p:cNvSpPr>
            <p:nvPr/>
          </p:nvSpPr>
          <p:spPr bwMode="auto">
            <a:xfrm>
              <a:off x="1680" y="2136"/>
              <a:ext cx="19" cy="20"/>
            </a:xfrm>
            <a:custGeom>
              <a:avLst/>
              <a:gdLst>
                <a:gd name="T0" fmla="*/ 0 w 19"/>
                <a:gd name="T1" fmla="*/ 12 h 20"/>
                <a:gd name="T2" fmla="*/ 18 w 19"/>
                <a:gd name="T3" fmla="*/ 19 h 20"/>
                <a:gd name="T4" fmla="*/ 7 w 19"/>
                <a:gd name="T5" fmla="*/ 0 h 20"/>
                <a:gd name="T6" fmla="*/ 0 w 19"/>
                <a:gd name="T7" fmla="*/ 1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0"/>
                <a:gd name="T14" fmla="*/ 19 w 1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0">
                  <a:moveTo>
                    <a:pt x="0" y="12"/>
                  </a:moveTo>
                  <a:lnTo>
                    <a:pt x="18" y="19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7" name="Freeform 116"/>
            <p:cNvSpPr>
              <a:spLocks/>
            </p:cNvSpPr>
            <p:nvPr/>
          </p:nvSpPr>
          <p:spPr bwMode="auto">
            <a:xfrm>
              <a:off x="1688" y="2136"/>
              <a:ext cx="18" cy="20"/>
            </a:xfrm>
            <a:custGeom>
              <a:avLst/>
              <a:gdLst>
                <a:gd name="T0" fmla="*/ 9 w 18"/>
                <a:gd name="T1" fmla="*/ 19 h 20"/>
                <a:gd name="T2" fmla="*/ 0 w 18"/>
                <a:gd name="T3" fmla="*/ 0 h 20"/>
                <a:gd name="T4" fmla="*/ 17 w 18"/>
                <a:gd name="T5" fmla="*/ 7 h 20"/>
                <a:gd name="T6" fmla="*/ 9 w 18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0"/>
                <a:gd name="T14" fmla="*/ 18 w 1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0">
                  <a:moveTo>
                    <a:pt x="9" y="19"/>
                  </a:moveTo>
                  <a:lnTo>
                    <a:pt x="0" y="0"/>
                  </a:lnTo>
                  <a:lnTo>
                    <a:pt x="17" y="7"/>
                  </a:lnTo>
                  <a:lnTo>
                    <a:pt x="9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8" name="Freeform 117"/>
            <p:cNvSpPr>
              <a:spLocks/>
            </p:cNvSpPr>
            <p:nvPr/>
          </p:nvSpPr>
          <p:spPr bwMode="auto">
            <a:xfrm>
              <a:off x="1680" y="2136"/>
              <a:ext cx="25" cy="20"/>
            </a:xfrm>
            <a:custGeom>
              <a:avLst/>
              <a:gdLst>
                <a:gd name="T0" fmla="*/ 0 w 25"/>
                <a:gd name="T1" fmla="*/ 12 h 20"/>
                <a:gd name="T2" fmla="*/ 16 w 25"/>
                <a:gd name="T3" fmla="*/ 19 h 20"/>
                <a:gd name="T4" fmla="*/ 24 w 25"/>
                <a:gd name="T5" fmla="*/ 7 h 20"/>
                <a:gd name="T6" fmla="*/ 7 w 25"/>
                <a:gd name="T7" fmla="*/ 0 h 20"/>
                <a:gd name="T8" fmla="*/ 0 w 25"/>
                <a:gd name="T9" fmla="*/ 1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0"/>
                <a:gd name="T17" fmla="*/ 25 w 25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0">
                  <a:moveTo>
                    <a:pt x="0" y="12"/>
                  </a:moveTo>
                  <a:lnTo>
                    <a:pt x="16" y="19"/>
                  </a:lnTo>
                  <a:lnTo>
                    <a:pt x="24" y="7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39" name="Freeform 118"/>
            <p:cNvSpPr>
              <a:spLocks/>
            </p:cNvSpPr>
            <p:nvPr/>
          </p:nvSpPr>
          <p:spPr bwMode="auto">
            <a:xfrm>
              <a:off x="1688" y="2122"/>
              <a:ext cx="18" cy="21"/>
            </a:xfrm>
            <a:custGeom>
              <a:avLst/>
              <a:gdLst>
                <a:gd name="T0" fmla="*/ 0 w 18"/>
                <a:gd name="T1" fmla="*/ 12 h 21"/>
                <a:gd name="T2" fmla="*/ 17 w 18"/>
                <a:gd name="T3" fmla="*/ 20 h 21"/>
                <a:gd name="T4" fmla="*/ 7 w 18"/>
                <a:gd name="T5" fmla="*/ 0 h 21"/>
                <a:gd name="T6" fmla="*/ 0 w 18"/>
                <a:gd name="T7" fmla="*/ 12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1"/>
                <a:gd name="T14" fmla="*/ 18 w 18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1">
                  <a:moveTo>
                    <a:pt x="0" y="12"/>
                  </a:moveTo>
                  <a:lnTo>
                    <a:pt x="17" y="20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0" name="Freeform 119"/>
            <p:cNvSpPr>
              <a:spLocks/>
            </p:cNvSpPr>
            <p:nvPr/>
          </p:nvSpPr>
          <p:spPr bwMode="auto">
            <a:xfrm>
              <a:off x="1695" y="2122"/>
              <a:ext cx="18" cy="21"/>
            </a:xfrm>
            <a:custGeom>
              <a:avLst/>
              <a:gdLst>
                <a:gd name="T0" fmla="*/ 10 w 18"/>
                <a:gd name="T1" fmla="*/ 20 h 21"/>
                <a:gd name="T2" fmla="*/ 0 w 18"/>
                <a:gd name="T3" fmla="*/ 0 h 21"/>
                <a:gd name="T4" fmla="*/ 17 w 18"/>
                <a:gd name="T5" fmla="*/ 7 h 21"/>
                <a:gd name="T6" fmla="*/ 10 w 18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1"/>
                <a:gd name="T14" fmla="*/ 18 w 18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1">
                  <a:moveTo>
                    <a:pt x="10" y="20"/>
                  </a:moveTo>
                  <a:lnTo>
                    <a:pt x="0" y="0"/>
                  </a:lnTo>
                  <a:lnTo>
                    <a:pt x="17" y="7"/>
                  </a:lnTo>
                  <a:lnTo>
                    <a:pt x="1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1" name="Freeform 120"/>
            <p:cNvSpPr>
              <a:spLocks/>
            </p:cNvSpPr>
            <p:nvPr/>
          </p:nvSpPr>
          <p:spPr bwMode="auto">
            <a:xfrm>
              <a:off x="1688" y="2122"/>
              <a:ext cx="25" cy="21"/>
            </a:xfrm>
            <a:custGeom>
              <a:avLst/>
              <a:gdLst>
                <a:gd name="T0" fmla="*/ 0 w 25"/>
                <a:gd name="T1" fmla="*/ 12 h 21"/>
                <a:gd name="T2" fmla="*/ 17 w 25"/>
                <a:gd name="T3" fmla="*/ 20 h 21"/>
                <a:gd name="T4" fmla="*/ 24 w 25"/>
                <a:gd name="T5" fmla="*/ 7 h 21"/>
                <a:gd name="T6" fmla="*/ 7 w 25"/>
                <a:gd name="T7" fmla="*/ 0 h 21"/>
                <a:gd name="T8" fmla="*/ 0 w 25"/>
                <a:gd name="T9" fmla="*/ 1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1"/>
                <a:gd name="T17" fmla="*/ 25 w 2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1">
                  <a:moveTo>
                    <a:pt x="0" y="12"/>
                  </a:moveTo>
                  <a:lnTo>
                    <a:pt x="17" y="20"/>
                  </a:lnTo>
                  <a:lnTo>
                    <a:pt x="24" y="7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2" name="Freeform 121"/>
            <p:cNvSpPr>
              <a:spLocks/>
            </p:cNvSpPr>
            <p:nvPr/>
          </p:nvSpPr>
          <p:spPr bwMode="auto">
            <a:xfrm>
              <a:off x="1695" y="2109"/>
              <a:ext cx="18" cy="23"/>
            </a:xfrm>
            <a:custGeom>
              <a:avLst/>
              <a:gdLst>
                <a:gd name="T0" fmla="*/ 0 w 18"/>
                <a:gd name="T1" fmla="*/ 13 h 23"/>
                <a:gd name="T2" fmla="*/ 17 w 18"/>
                <a:gd name="T3" fmla="*/ 22 h 23"/>
                <a:gd name="T4" fmla="*/ 6 w 18"/>
                <a:gd name="T5" fmla="*/ 0 h 23"/>
                <a:gd name="T6" fmla="*/ 0 w 18"/>
                <a:gd name="T7" fmla="*/ 13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3"/>
                <a:gd name="T14" fmla="*/ 18 w 1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3">
                  <a:moveTo>
                    <a:pt x="0" y="13"/>
                  </a:moveTo>
                  <a:lnTo>
                    <a:pt x="17" y="22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3" name="Freeform 122"/>
            <p:cNvSpPr>
              <a:spLocks/>
            </p:cNvSpPr>
            <p:nvPr/>
          </p:nvSpPr>
          <p:spPr bwMode="auto">
            <a:xfrm>
              <a:off x="1702" y="2109"/>
              <a:ext cx="19" cy="23"/>
            </a:xfrm>
            <a:custGeom>
              <a:avLst/>
              <a:gdLst>
                <a:gd name="T0" fmla="*/ 10 w 19"/>
                <a:gd name="T1" fmla="*/ 22 h 23"/>
                <a:gd name="T2" fmla="*/ 0 w 19"/>
                <a:gd name="T3" fmla="*/ 0 h 23"/>
                <a:gd name="T4" fmla="*/ 18 w 19"/>
                <a:gd name="T5" fmla="*/ 9 h 23"/>
                <a:gd name="T6" fmla="*/ 10 w 1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10" y="22"/>
                  </a:moveTo>
                  <a:lnTo>
                    <a:pt x="0" y="0"/>
                  </a:lnTo>
                  <a:lnTo>
                    <a:pt x="18" y="9"/>
                  </a:lnTo>
                  <a:lnTo>
                    <a:pt x="1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4" name="Freeform 123"/>
            <p:cNvSpPr>
              <a:spLocks/>
            </p:cNvSpPr>
            <p:nvPr/>
          </p:nvSpPr>
          <p:spPr bwMode="auto">
            <a:xfrm>
              <a:off x="1695" y="2109"/>
              <a:ext cx="26" cy="23"/>
            </a:xfrm>
            <a:custGeom>
              <a:avLst/>
              <a:gdLst>
                <a:gd name="T0" fmla="*/ 0 w 26"/>
                <a:gd name="T1" fmla="*/ 13 h 23"/>
                <a:gd name="T2" fmla="*/ 17 w 26"/>
                <a:gd name="T3" fmla="*/ 22 h 23"/>
                <a:gd name="T4" fmla="*/ 25 w 26"/>
                <a:gd name="T5" fmla="*/ 9 h 23"/>
                <a:gd name="T6" fmla="*/ 6 w 26"/>
                <a:gd name="T7" fmla="*/ 0 h 23"/>
                <a:gd name="T8" fmla="*/ 0 w 26"/>
                <a:gd name="T9" fmla="*/ 1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3"/>
                <a:gd name="T17" fmla="*/ 26 w 2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3">
                  <a:moveTo>
                    <a:pt x="0" y="13"/>
                  </a:moveTo>
                  <a:lnTo>
                    <a:pt x="17" y="22"/>
                  </a:lnTo>
                  <a:lnTo>
                    <a:pt x="25" y="9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5" name="Freeform 124"/>
            <p:cNvSpPr>
              <a:spLocks/>
            </p:cNvSpPr>
            <p:nvPr/>
          </p:nvSpPr>
          <p:spPr bwMode="auto">
            <a:xfrm>
              <a:off x="1702" y="2097"/>
              <a:ext cx="19" cy="22"/>
            </a:xfrm>
            <a:custGeom>
              <a:avLst/>
              <a:gdLst>
                <a:gd name="T0" fmla="*/ 0 w 19"/>
                <a:gd name="T1" fmla="*/ 12 h 22"/>
                <a:gd name="T2" fmla="*/ 18 w 19"/>
                <a:gd name="T3" fmla="*/ 21 h 22"/>
                <a:gd name="T4" fmla="*/ 7 w 19"/>
                <a:gd name="T5" fmla="*/ 0 h 22"/>
                <a:gd name="T6" fmla="*/ 0 w 19"/>
                <a:gd name="T7" fmla="*/ 1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2"/>
                <a:gd name="T14" fmla="*/ 19 w 19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2">
                  <a:moveTo>
                    <a:pt x="0" y="12"/>
                  </a:moveTo>
                  <a:lnTo>
                    <a:pt x="18" y="21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6" name="Freeform 125"/>
            <p:cNvSpPr>
              <a:spLocks/>
            </p:cNvSpPr>
            <p:nvPr/>
          </p:nvSpPr>
          <p:spPr bwMode="auto">
            <a:xfrm>
              <a:off x="1709" y="2097"/>
              <a:ext cx="20" cy="22"/>
            </a:xfrm>
            <a:custGeom>
              <a:avLst/>
              <a:gdLst>
                <a:gd name="T0" fmla="*/ 11 w 20"/>
                <a:gd name="T1" fmla="*/ 21 h 22"/>
                <a:gd name="T2" fmla="*/ 0 w 20"/>
                <a:gd name="T3" fmla="*/ 0 h 22"/>
                <a:gd name="T4" fmla="*/ 19 w 20"/>
                <a:gd name="T5" fmla="*/ 8 h 22"/>
                <a:gd name="T6" fmla="*/ 11 w 20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2"/>
                <a:gd name="T14" fmla="*/ 20 w 20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2">
                  <a:moveTo>
                    <a:pt x="11" y="21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11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7" name="Freeform 126"/>
            <p:cNvSpPr>
              <a:spLocks/>
            </p:cNvSpPr>
            <p:nvPr/>
          </p:nvSpPr>
          <p:spPr bwMode="auto">
            <a:xfrm>
              <a:off x="1702" y="2097"/>
              <a:ext cx="27" cy="22"/>
            </a:xfrm>
            <a:custGeom>
              <a:avLst/>
              <a:gdLst>
                <a:gd name="T0" fmla="*/ 0 w 27"/>
                <a:gd name="T1" fmla="*/ 12 h 22"/>
                <a:gd name="T2" fmla="*/ 18 w 27"/>
                <a:gd name="T3" fmla="*/ 21 h 22"/>
                <a:gd name="T4" fmla="*/ 26 w 27"/>
                <a:gd name="T5" fmla="*/ 8 h 22"/>
                <a:gd name="T6" fmla="*/ 7 w 27"/>
                <a:gd name="T7" fmla="*/ 0 h 22"/>
                <a:gd name="T8" fmla="*/ 0 w 27"/>
                <a:gd name="T9" fmla="*/ 1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2"/>
                <a:gd name="T17" fmla="*/ 27 w 2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2">
                  <a:moveTo>
                    <a:pt x="0" y="12"/>
                  </a:moveTo>
                  <a:lnTo>
                    <a:pt x="18" y="21"/>
                  </a:lnTo>
                  <a:lnTo>
                    <a:pt x="26" y="8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8" name="Freeform 127"/>
            <p:cNvSpPr>
              <a:spLocks/>
            </p:cNvSpPr>
            <p:nvPr/>
          </p:nvSpPr>
          <p:spPr bwMode="auto">
            <a:xfrm>
              <a:off x="1709" y="2086"/>
              <a:ext cx="20" cy="20"/>
            </a:xfrm>
            <a:custGeom>
              <a:avLst/>
              <a:gdLst>
                <a:gd name="T0" fmla="*/ 0 w 20"/>
                <a:gd name="T1" fmla="*/ 11 h 20"/>
                <a:gd name="T2" fmla="*/ 19 w 20"/>
                <a:gd name="T3" fmla="*/ 19 h 20"/>
                <a:gd name="T4" fmla="*/ 9 w 20"/>
                <a:gd name="T5" fmla="*/ 0 h 20"/>
                <a:gd name="T6" fmla="*/ 0 w 20"/>
                <a:gd name="T7" fmla="*/ 1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0"/>
                <a:gd name="T14" fmla="*/ 20 w 2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0">
                  <a:moveTo>
                    <a:pt x="0" y="11"/>
                  </a:moveTo>
                  <a:lnTo>
                    <a:pt x="19" y="19"/>
                  </a:lnTo>
                  <a:lnTo>
                    <a:pt x="9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49" name="Freeform 128"/>
            <p:cNvSpPr>
              <a:spLocks/>
            </p:cNvSpPr>
            <p:nvPr/>
          </p:nvSpPr>
          <p:spPr bwMode="auto">
            <a:xfrm>
              <a:off x="1717" y="2086"/>
              <a:ext cx="19" cy="20"/>
            </a:xfrm>
            <a:custGeom>
              <a:avLst/>
              <a:gdLst>
                <a:gd name="T0" fmla="*/ 10 w 19"/>
                <a:gd name="T1" fmla="*/ 19 h 20"/>
                <a:gd name="T2" fmla="*/ 0 w 19"/>
                <a:gd name="T3" fmla="*/ 0 h 20"/>
                <a:gd name="T4" fmla="*/ 18 w 19"/>
                <a:gd name="T5" fmla="*/ 8 h 20"/>
                <a:gd name="T6" fmla="*/ 10 w 19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0"/>
                <a:gd name="T14" fmla="*/ 19 w 1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0">
                  <a:moveTo>
                    <a:pt x="10" y="19"/>
                  </a:moveTo>
                  <a:lnTo>
                    <a:pt x="0" y="0"/>
                  </a:lnTo>
                  <a:lnTo>
                    <a:pt x="18" y="8"/>
                  </a:lnTo>
                  <a:lnTo>
                    <a:pt x="1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0" name="Freeform 129"/>
            <p:cNvSpPr>
              <a:spLocks/>
            </p:cNvSpPr>
            <p:nvPr/>
          </p:nvSpPr>
          <p:spPr bwMode="auto">
            <a:xfrm>
              <a:off x="1709" y="2086"/>
              <a:ext cx="27" cy="20"/>
            </a:xfrm>
            <a:custGeom>
              <a:avLst/>
              <a:gdLst>
                <a:gd name="T0" fmla="*/ 0 w 27"/>
                <a:gd name="T1" fmla="*/ 11 h 20"/>
                <a:gd name="T2" fmla="*/ 18 w 27"/>
                <a:gd name="T3" fmla="*/ 19 h 20"/>
                <a:gd name="T4" fmla="*/ 26 w 27"/>
                <a:gd name="T5" fmla="*/ 8 h 20"/>
                <a:gd name="T6" fmla="*/ 8 w 27"/>
                <a:gd name="T7" fmla="*/ 0 h 20"/>
                <a:gd name="T8" fmla="*/ 0 w 27"/>
                <a:gd name="T9" fmla="*/ 1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0"/>
                <a:gd name="T17" fmla="*/ 27 w 2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0">
                  <a:moveTo>
                    <a:pt x="0" y="11"/>
                  </a:moveTo>
                  <a:lnTo>
                    <a:pt x="18" y="19"/>
                  </a:lnTo>
                  <a:lnTo>
                    <a:pt x="26" y="8"/>
                  </a:lnTo>
                  <a:lnTo>
                    <a:pt x="8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1" name="Freeform 130"/>
            <p:cNvSpPr>
              <a:spLocks/>
            </p:cNvSpPr>
            <p:nvPr/>
          </p:nvSpPr>
          <p:spPr bwMode="auto">
            <a:xfrm>
              <a:off x="1717" y="2074"/>
              <a:ext cx="19" cy="21"/>
            </a:xfrm>
            <a:custGeom>
              <a:avLst/>
              <a:gdLst>
                <a:gd name="T0" fmla="*/ 0 w 19"/>
                <a:gd name="T1" fmla="*/ 10 h 21"/>
                <a:gd name="T2" fmla="*/ 18 w 19"/>
                <a:gd name="T3" fmla="*/ 20 h 21"/>
                <a:gd name="T4" fmla="*/ 8 w 19"/>
                <a:gd name="T5" fmla="*/ 0 h 21"/>
                <a:gd name="T6" fmla="*/ 0 w 19"/>
                <a:gd name="T7" fmla="*/ 1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1"/>
                <a:gd name="T14" fmla="*/ 19 w 1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1">
                  <a:moveTo>
                    <a:pt x="0" y="10"/>
                  </a:moveTo>
                  <a:lnTo>
                    <a:pt x="18" y="20"/>
                  </a:lnTo>
                  <a:lnTo>
                    <a:pt x="8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2" name="Freeform 131"/>
            <p:cNvSpPr>
              <a:spLocks/>
            </p:cNvSpPr>
            <p:nvPr/>
          </p:nvSpPr>
          <p:spPr bwMode="auto">
            <a:xfrm>
              <a:off x="1724" y="2074"/>
              <a:ext cx="19" cy="21"/>
            </a:xfrm>
            <a:custGeom>
              <a:avLst/>
              <a:gdLst>
                <a:gd name="T0" fmla="*/ 10 w 19"/>
                <a:gd name="T1" fmla="*/ 20 h 21"/>
                <a:gd name="T2" fmla="*/ 0 w 19"/>
                <a:gd name="T3" fmla="*/ 0 h 21"/>
                <a:gd name="T4" fmla="*/ 18 w 19"/>
                <a:gd name="T5" fmla="*/ 9 h 21"/>
                <a:gd name="T6" fmla="*/ 10 w 19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1"/>
                <a:gd name="T14" fmla="*/ 19 w 1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1">
                  <a:moveTo>
                    <a:pt x="10" y="20"/>
                  </a:moveTo>
                  <a:lnTo>
                    <a:pt x="0" y="0"/>
                  </a:lnTo>
                  <a:lnTo>
                    <a:pt x="18" y="9"/>
                  </a:lnTo>
                  <a:lnTo>
                    <a:pt x="1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3" name="Freeform 132"/>
            <p:cNvSpPr>
              <a:spLocks/>
            </p:cNvSpPr>
            <p:nvPr/>
          </p:nvSpPr>
          <p:spPr bwMode="auto">
            <a:xfrm>
              <a:off x="1717" y="2074"/>
              <a:ext cx="26" cy="21"/>
            </a:xfrm>
            <a:custGeom>
              <a:avLst/>
              <a:gdLst>
                <a:gd name="T0" fmla="*/ 0 w 26"/>
                <a:gd name="T1" fmla="*/ 10 h 21"/>
                <a:gd name="T2" fmla="*/ 17 w 26"/>
                <a:gd name="T3" fmla="*/ 20 h 21"/>
                <a:gd name="T4" fmla="*/ 25 w 26"/>
                <a:gd name="T5" fmla="*/ 9 h 21"/>
                <a:gd name="T6" fmla="*/ 7 w 26"/>
                <a:gd name="T7" fmla="*/ 0 h 21"/>
                <a:gd name="T8" fmla="*/ 0 w 26"/>
                <a:gd name="T9" fmla="*/ 1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1"/>
                <a:gd name="T17" fmla="*/ 26 w 2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1">
                  <a:moveTo>
                    <a:pt x="0" y="10"/>
                  </a:moveTo>
                  <a:lnTo>
                    <a:pt x="17" y="20"/>
                  </a:lnTo>
                  <a:lnTo>
                    <a:pt x="25" y="9"/>
                  </a:lnTo>
                  <a:lnTo>
                    <a:pt x="7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4" name="Freeform 133"/>
            <p:cNvSpPr>
              <a:spLocks/>
            </p:cNvSpPr>
            <p:nvPr/>
          </p:nvSpPr>
          <p:spPr bwMode="auto">
            <a:xfrm>
              <a:off x="1724" y="2062"/>
              <a:ext cx="19" cy="22"/>
            </a:xfrm>
            <a:custGeom>
              <a:avLst/>
              <a:gdLst>
                <a:gd name="T0" fmla="*/ 0 w 19"/>
                <a:gd name="T1" fmla="*/ 11 h 22"/>
                <a:gd name="T2" fmla="*/ 18 w 19"/>
                <a:gd name="T3" fmla="*/ 21 h 22"/>
                <a:gd name="T4" fmla="*/ 9 w 19"/>
                <a:gd name="T5" fmla="*/ 0 h 22"/>
                <a:gd name="T6" fmla="*/ 0 w 19"/>
                <a:gd name="T7" fmla="*/ 1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2"/>
                <a:gd name="T14" fmla="*/ 19 w 19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2">
                  <a:moveTo>
                    <a:pt x="0" y="11"/>
                  </a:moveTo>
                  <a:lnTo>
                    <a:pt x="18" y="21"/>
                  </a:lnTo>
                  <a:lnTo>
                    <a:pt x="9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5" name="Freeform 134"/>
            <p:cNvSpPr>
              <a:spLocks/>
            </p:cNvSpPr>
            <p:nvPr/>
          </p:nvSpPr>
          <p:spPr bwMode="auto">
            <a:xfrm>
              <a:off x="1734" y="2062"/>
              <a:ext cx="18" cy="22"/>
            </a:xfrm>
            <a:custGeom>
              <a:avLst/>
              <a:gdLst>
                <a:gd name="T0" fmla="*/ 9 w 18"/>
                <a:gd name="T1" fmla="*/ 21 h 22"/>
                <a:gd name="T2" fmla="*/ 0 w 18"/>
                <a:gd name="T3" fmla="*/ 0 h 22"/>
                <a:gd name="T4" fmla="*/ 17 w 18"/>
                <a:gd name="T5" fmla="*/ 10 h 22"/>
                <a:gd name="T6" fmla="*/ 9 w 18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"/>
                <a:gd name="T14" fmla="*/ 18 w 1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">
                  <a:moveTo>
                    <a:pt x="9" y="21"/>
                  </a:moveTo>
                  <a:lnTo>
                    <a:pt x="0" y="0"/>
                  </a:lnTo>
                  <a:lnTo>
                    <a:pt x="17" y="10"/>
                  </a:lnTo>
                  <a:lnTo>
                    <a:pt x="9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6" name="Freeform 135"/>
            <p:cNvSpPr>
              <a:spLocks/>
            </p:cNvSpPr>
            <p:nvPr/>
          </p:nvSpPr>
          <p:spPr bwMode="auto">
            <a:xfrm>
              <a:off x="1724" y="2062"/>
              <a:ext cx="26" cy="22"/>
            </a:xfrm>
            <a:custGeom>
              <a:avLst/>
              <a:gdLst>
                <a:gd name="T0" fmla="*/ 0 w 26"/>
                <a:gd name="T1" fmla="*/ 11 h 22"/>
                <a:gd name="T2" fmla="*/ 17 w 26"/>
                <a:gd name="T3" fmla="*/ 21 h 22"/>
                <a:gd name="T4" fmla="*/ 25 w 26"/>
                <a:gd name="T5" fmla="*/ 10 h 22"/>
                <a:gd name="T6" fmla="*/ 8 w 26"/>
                <a:gd name="T7" fmla="*/ 0 h 22"/>
                <a:gd name="T8" fmla="*/ 0 w 26"/>
                <a:gd name="T9" fmla="*/ 1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2"/>
                <a:gd name="T17" fmla="*/ 26 w 2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2">
                  <a:moveTo>
                    <a:pt x="0" y="11"/>
                  </a:moveTo>
                  <a:lnTo>
                    <a:pt x="17" y="21"/>
                  </a:lnTo>
                  <a:lnTo>
                    <a:pt x="25" y="10"/>
                  </a:lnTo>
                  <a:lnTo>
                    <a:pt x="8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7" name="Freeform 136"/>
            <p:cNvSpPr>
              <a:spLocks/>
            </p:cNvSpPr>
            <p:nvPr/>
          </p:nvSpPr>
          <p:spPr bwMode="auto">
            <a:xfrm>
              <a:off x="1734" y="2051"/>
              <a:ext cx="18" cy="23"/>
            </a:xfrm>
            <a:custGeom>
              <a:avLst/>
              <a:gdLst>
                <a:gd name="T0" fmla="*/ 0 w 18"/>
                <a:gd name="T1" fmla="*/ 11 h 23"/>
                <a:gd name="T2" fmla="*/ 17 w 18"/>
                <a:gd name="T3" fmla="*/ 22 h 23"/>
                <a:gd name="T4" fmla="*/ 9 w 18"/>
                <a:gd name="T5" fmla="*/ 0 h 23"/>
                <a:gd name="T6" fmla="*/ 0 w 18"/>
                <a:gd name="T7" fmla="*/ 1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3"/>
                <a:gd name="T14" fmla="*/ 18 w 1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3">
                  <a:moveTo>
                    <a:pt x="0" y="11"/>
                  </a:moveTo>
                  <a:lnTo>
                    <a:pt x="17" y="22"/>
                  </a:lnTo>
                  <a:lnTo>
                    <a:pt x="9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8" name="Freeform 137"/>
            <p:cNvSpPr>
              <a:spLocks/>
            </p:cNvSpPr>
            <p:nvPr/>
          </p:nvSpPr>
          <p:spPr bwMode="auto">
            <a:xfrm>
              <a:off x="1742" y="2051"/>
              <a:ext cx="19" cy="23"/>
            </a:xfrm>
            <a:custGeom>
              <a:avLst/>
              <a:gdLst>
                <a:gd name="T0" fmla="*/ 8 w 19"/>
                <a:gd name="T1" fmla="*/ 22 h 23"/>
                <a:gd name="T2" fmla="*/ 0 w 19"/>
                <a:gd name="T3" fmla="*/ 0 h 23"/>
                <a:gd name="T4" fmla="*/ 18 w 19"/>
                <a:gd name="T5" fmla="*/ 11 h 23"/>
                <a:gd name="T6" fmla="*/ 8 w 1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8" y="22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8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59" name="Freeform 138"/>
            <p:cNvSpPr>
              <a:spLocks/>
            </p:cNvSpPr>
            <p:nvPr/>
          </p:nvSpPr>
          <p:spPr bwMode="auto">
            <a:xfrm>
              <a:off x="1734" y="2051"/>
              <a:ext cx="27" cy="23"/>
            </a:xfrm>
            <a:custGeom>
              <a:avLst/>
              <a:gdLst>
                <a:gd name="T0" fmla="*/ 0 w 27"/>
                <a:gd name="T1" fmla="*/ 11 h 23"/>
                <a:gd name="T2" fmla="*/ 17 w 27"/>
                <a:gd name="T3" fmla="*/ 22 h 23"/>
                <a:gd name="T4" fmla="*/ 26 w 27"/>
                <a:gd name="T5" fmla="*/ 11 h 23"/>
                <a:gd name="T6" fmla="*/ 9 w 27"/>
                <a:gd name="T7" fmla="*/ 0 h 23"/>
                <a:gd name="T8" fmla="*/ 0 w 27"/>
                <a:gd name="T9" fmla="*/ 1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3"/>
                <a:gd name="T17" fmla="*/ 27 w 2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3">
                  <a:moveTo>
                    <a:pt x="0" y="11"/>
                  </a:moveTo>
                  <a:lnTo>
                    <a:pt x="17" y="22"/>
                  </a:lnTo>
                  <a:lnTo>
                    <a:pt x="26" y="11"/>
                  </a:lnTo>
                  <a:lnTo>
                    <a:pt x="9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0" name="Freeform 139"/>
            <p:cNvSpPr>
              <a:spLocks/>
            </p:cNvSpPr>
            <p:nvPr/>
          </p:nvSpPr>
          <p:spPr bwMode="auto">
            <a:xfrm>
              <a:off x="1742" y="2039"/>
              <a:ext cx="19" cy="24"/>
            </a:xfrm>
            <a:custGeom>
              <a:avLst/>
              <a:gdLst>
                <a:gd name="T0" fmla="*/ 0 w 19"/>
                <a:gd name="T1" fmla="*/ 11 h 24"/>
                <a:gd name="T2" fmla="*/ 18 w 19"/>
                <a:gd name="T3" fmla="*/ 23 h 24"/>
                <a:gd name="T4" fmla="*/ 10 w 19"/>
                <a:gd name="T5" fmla="*/ 0 h 24"/>
                <a:gd name="T6" fmla="*/ 0 w 19"/>
                <a:gd name="T7" fmla="*/ 1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0" y="11"/>
                  </a:moveTo>
                  <a:lnTo>
                    <a:pt x="18" y="23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1" name="Freeform 140"/>
            <p:cNvSpPr>
              <a:spLocks/>
            </p:cNvSpPr>
            <p:nvPr/>
          </p:nvSpPr>
          <p:spPr bwMode="auto">
            <a:xfrm>
              <a:off x="1753" y="2039"/>
              <a:ext cx="17" cy="24"/>
            </a:xfrm>
            <a:custGeom>
              <a:avLst/>
              <a:gdLst>
                <a:gd name="T0" fmla="*/ 7 w 17"/>
                <a:gd name="T1" fmla="*/ 23 h 24"/>
                <a:gd name="T2" fmla="*/ 0 w 17"/>
                <a:gd name="T3" fmla="*/ 0 h 24"/>
                <a:gd name="T4" fmla="*/ 16 w 17"/>
                <a:gd name="T5" fmla="*/ 11 h 24"/>
                <a:gd name="T6" fmla="*/ 7 w 17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4"/>
                <a:gd name="T14" fmla="*/ 17 w 1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4">
                  <a:moveTo>
                    <a:pt x="7" y="23"/>
                  </a:moveTo>
                  <a:lnTo>
                    <a:pt x="0" y="0"/>
                  </a:lnTo>
                  <a:lnTo>
                    <a:pt x="16" y="11"/>
                  </a:lnTo>
                  <a:lnTo>
                    <a:pt x="7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2" name="Freeform 141"/>
            <p:cNvSpPr>
              <a:spLocks/>
            </p:cNvSpPr>
            <p:nvPr/>
          </p:nvSpPr>
          <p:spPr bwMode="auto">
            <a:xfrm>
              <a:off x="1742" y="2039"/>
              <a:ext cx="28" cy="24"/>
            </a:xfrm>
            <a:custGeom>
              <a:avLst/>
              <a:gdLst>
                <a:gd name="T0" fmla="*/ 0 w 28"/>
                <a:gd name="T1" fmla="*/ 11 h 24"/>
                <a:gd name="T2" fmla="*/ 17 w 28"/>
                <a:gd name="T3" fmla="*/ 23 h 24"/>
                <a:gd name="T4" fmla="*/ 27 w 28"/>
                <a:gd name="T5" fmla="*/ 11 h 24"/>
                <a:gd name="T6" fmla="*/ 10 w 28"/>
                <a:gd name="T7" fmla="*/ 0 h 24"/>
                <a:gd name="T8" fmla="*/ 0 w 28"/>
                <a:gd name="T9" fmla="*/ 1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4"/>
                <a:gd name="T17" fmla="*/ 28 w 2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4">
                  <a:moveTo>
                    <a:pt x="0" y="11"/>
                  </a:moveTo>
                  <a:lnTo>
                    <a:pt x="17" y="23"/>
                  </a:lnTo>
                  <a:lnTo>
                    <a:pt x="27" y="11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3" name="Freeform 142"/>
            <p:cNvSpPr>
              <a:spLocks/>
            </p:cNvSpPr>
            <p:nvPr/>
          </p:nvSpPr>
          <p:spPr bwMode="auto">
            <a:xfrm>
              <a:off x="1753" y="2030"/>
              <a:ext cx="17" cy="22"/>
            </a:xfrm>
            <a:custGeom>
              <a:avLst/>
              <a:gdLst>
                <a:gd name="T0" fmla="*/ 0 w 17"/>
                <a:gd name="T1" fmla="*/ 10 h 22"/>
                <a:gd name="T2" fmla="*/ 16 w 17"/>
                <a:gd name="T3" fmla="*/ 21 h 22"/>
                <a:gd name="T4" fmla="*/ 10 w 17"/>
                <a:gd name="T5" fmla="*/ 0 h 22"/>
                <a:gd name="T6" fmla="*/ 0 w 17"/>
                <a:gd name="T7" fmla="*/ 1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2"/>
                <a:gd name="T14" fmla="*/ 17 w 1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2">
                  <a:moveTo>
                    <a:pt x="0" y="10"/>
                  </a:moveTo>
                  <a:lnTo>
                    <a:pt x="16" y="21"/>
                  </a:lnTo>
                  <a:lnTo>
                    <a:pt x="10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4" name="Freeform 143"/>
            <p:cNvSpPr>
              <a:spLocks/>
            </p:cNvSpPr>
            <p:nvPr/>
          </p:nvSpPr>
          <p:spPr bwMode="auto">
            <a:xfrm>
              <a:off x="1761" y="2030"/>
              <a:ext cx="18" cy="22"/>
            </a:xfrm>
            <a:custGeom>
              <a:avLst/>
              <a:gdLst>
                <a:gd name="T0" fmla="*/ 6 w 18"/>
                <a:gd name="T1" fmla="*/ 21 h 22"/>
                <a:gd name="T2" fmla="*/ 0 w 18"/>
                <a:gd name="T3" fmla="*/ 0 h 22"/>
                <a:gd name="T4" fmla="*/ 17 w 18"/>
                <a:gd name="T5" fmla="*/ 11 h 22"/>
                <a:gd name="T6" fmla="*/ 6 w 18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"/>
                <a:gd name="T14" fmla="*/ 18 w 1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">
                  <a:moveTo>
                    <a:pt x="6" y="21"/>
                  </a:moveTo>
                  <a:lnTo>
                    <a:pt x="0" y="0"/>
                  </a:lnTo>
                  <a:lnTo>
                    <a:pt x="17" y="11"/>
                  </a:lnTo>
                  <a:lnTo>
                    <a:pt x="6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5" name="Freeform 144"/>
            <p:cNvSpPr>
              <a:spLocks/>
            </p:cNvSpPr>
            <p:nvPr/>
          </p:nvSpPr>
          <p:spPr bwMode="auto">
            <a:xfrm>
              <a:off x="1753" y="2030"/>
              <a:ext cx="24" cy="22"/>
            </a:xfrm>
            <a:custGeom>
              <a:avLst/>
              <a:gdLst>
                <a:gd name="T0" fmla="*/ 0 w 24"/>
                <a:gd name="T1" fmla="*/ 10 h 22"/>
                <a:gd name="T2" fmla="*/ 14 w 24"/>
                <a:gd name="T3" fmla="*/ 21 h 22"/>
                <a:gd name="T4" fmla="*/ 23 w 24"/>
                <a:gd name="T5" fmla="*/ 11 h 22"/>
                <a:gd name="T6" fmla="*/ 9 w 24"/>
                <a:gd name="T7" fmla="*/ 0 h 22"/>
                <a:gd name="T8" fmla="*/ 0 w 24"/>
                <a:gd name="T9" fmla="*/ 1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2"/>
                <a:gd name="T17" fmla="*/ 24 w 24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2">
                  <a:moveTo>
                    <a:pt x="0" y="10"/>
                  </a:moveTo>
                  <a:lnTo>
                    <a:pt x="14" y="21"/>
                  </a:lnTo>
                  <a:lnTo>
                    <a:pt x="23" y="11"/>
                  </a:lnTo>
                  <a:lnTo>
                    <a:pt x="9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6" name="Freeform 145"/>
            <p:cNvSpPr>
              <a:spLocks/>
            </p:cNvSpPr>
            <p:nvPr/>
          </p:nvSpPr>
          <p:spPr bwMode="auto">
            <a:xfrm>
              <a:off x="1761" y="2021"/>
              <a:ext cx="18" cy="22"/>
            </a:xfrm>
            <a:custGeom>
              <a:avLst/>
              <a:gdLst>
                <a:gd name="T0" fmla="*/ 0 w 18"/>
                <a:gd name="T1" fmla="*/ 9 h 22"/>
                <a:gd name="T2" fmla="*/ 17 w 18"/>
                <a:gd name="T3" fmla="*/ 21 h 22"/>
                <a:gd name="T4" fmla="*/ 12 w 18"/>
                <a:gd name="T5" fmla="*/ 0 h 22"/>
                <a:gd name="T6" fmla="*/ 0 w 18"/>
                <a:gd name="T7" fmla="*/ 9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"/>
                <a:gd name="T14" fmla="*/ 18 w 1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">
                  <a:moveTo>
                    <a:pt x="0" y="9"/>
                  </a:moveTo>
                  <a:lnTo>
                    <a:pt x="17" y="21"/>
                  </a:lnTo>
                  <a:lnTo>
                    <a:pt x="12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7" name="Freeform 146"/>
            <p:cNvSpPr>
              <a:spLocks/>
            </p:cNvSpPr>
            <p:nvPr/>
          </p:nvSpPr>
          <p:spPr bwMode="auto">
            <a:xfrm>
              <a:off x="1773" y="2021"/>
              <a:ext cx="19" cy="22"/>
            </a:xfrm>
            <a:custGeom>
              <a:avLst/>
              <a:gdLst>
                <a:gd name="T0" fmla="*/ 4 w 19"/>
                <a:gd name="T1" fmla="*/ 21 h 22"/>
                <a:gd name="T2" fmla="*/ 0 w 19"/>
                <a:gd name="T3" fmla="*/ 0 h 22"/>
                <a:gd name="T4" fmla="*/ 18 w 19"/>
                <a:gd name="T5" fmla="*/ 12 h 22"/>
                <a:gd name="T6" fmla="*/ 4 w 19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2"/>
                <a:gd name="T14" fmla="*/ 19 w 19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2">
                  <a:moveTo>
                    <a:pt x="4" y="21"/>
                  </a:moveTo>
                  <a:lnTo>
                    <a:pt x="0" y="0"/>
                  </a:lnTo>
                  <a:lnTo>
                    <a:pt x="18" y="12"/>
                  </a:lnTo>
                  <a:lnTo>
                    <a:pt x="4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8" name="Freeform 147"/>
            <p:cNvSpPr>
              <a:spLocks/>
            </p:cNvSpPr>
            <p:nvPr/>
          </p:nvSpPr>
          <p:spPr bwMode="auto">
            <a:xfrm>
              <a:off x="1761" y="2021"/>
              <a:ext cx="26" cy="22"/>
            </a:xfrm>
            <a:custGeom>
              <a:avLst/>
              <a:gdLst>
                <a:gd name="T0" fmla="*/ 0 w 26"/>
                <a:gd name="T1" fmla="*/ 9 h 22"/>
                <a:gd name="T2" fmla="*/ 14 w 26"/>
                <a:gd name="T3" fmla="*/ 21 h 22"/>
                <a:gd name="T4" fmla="*/ 25 w 26"/>
                <a:gd name="T5" fmla="*/ 12 h 22"/>
                <a:gd name="T6" fmla="*/ 10 w 26"/>
                <a:gd name="T7" fmla="*/ 0 h 22"/>
                <a:gd name="T8" fmla="*/ 0 w 26"/>
                <a:gd name="T9" fmla="*/ 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2"/>
                <a:gd name="T17" fmla="*/ 26 w 2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2">
                  <a:moveTo>
                    <a:pt x="0" y="9"/>
                  </a:moveTo>
                  <a:lnTo>
                    <a:pt x="14" y="21"/>
                  </a:lnTo>
                  <a:lnTo>
                    <a:pt x="25" y="12"/>
                  </a:lnTo>
                  <a:lnTo>
                    <a:pt x="10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69" name="Freeform 148"/>
            <p:cNvSpPr>
              <a:spLocks/>
            </p:cNvSpPr>
            <p:nvPr/>
          </p:nvSpPr>
          <p:spPr bwMode="auto">
            <a:xfrm>
              <a:off x="1773" y="2010"/>
              <a:ext cx="19" cy="24"/>
            </a:xfrm>
            <a:custGeom>
              <a:avLst/>
              <a:gdLst>
                <a:gd name="T0" fmla="*/ 0 w 19"/>
                <a:gd name="T1" fmla="*/ 9 h 24"/>
                <a:gd name="T2" fmla="*/ 18 w 19"/>
                <a:gd name="T3" fmla="*/ 23 h 24"/>
                <a:gd name="T4" fmla="*/ 14 w 19"/>
                <a:gd name="T5" fmla="*/ 0 h 24"/>
                <a:gd name="T6" fmla="*/ 0 w 19"/>
                <a:gd name="T7" fmla="*/ 9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0" y="9"/>
                  </a:moveTo>
                  <a:lnTo>
                    <a:pt x="18" y="23"/>
                  </a:lnTo>
                  <a:lnTo>
                    <a:pt x="14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0" name="Freeform 149"/>
            <p:cNvSpPr>
              <a:spLocks/>
            </p:cNvSpPr>
            <p:nvPr/>
          </p:nvSpPr>
          <p:spPr bwMode="auto">
            <a:xfrm>
              <a:off x="1785" y="2010"/>
              <a:ext cx="17" cy="24"/>
            </a:xfrm>
            <a:custGeom>
              <a:avLst/>
              <a:gdLst>
                <a:gd name="T0" fmla="*/ 3 w 17"/>
                <a:gd name="T1" fmla="*/ 23 h 24"/>
                <a:gd name="T2" fmla="*/ 0 w 17"/>
                <a:gd name="T3" fmla="*/ 0 h 24"/>
                <a:gd name="T4" fmla="*/ 16 w 17"/>
                <a:gd name="T5" fmla="*/ 13 h 24"/>
                <a:gd name="T6" fmla="*/ 3 w 17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4"/>
                <a:gd name="T14" fmla="*/ 17 w 1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4">
                  <a:moveTo>
                    <a:pt x="3" y="23"/>
                  </a:moveTo>
                  <a:lnTo>
                    <a:pt x="0" y="0"/>
                  </a:lnTo>
                  <a:lnTo>
                    <a:pt x="16" y="13"/>
                  </a:lnTo>
                  <a:lnTo>
                    <a:pt x="3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1" name="Freeform 150"/>
            <p:cNvSpPr>
              <a:spLocks/>
            </p:cNvSpPr>
            <p:nvPr/>
          </p:nvSpPr>
          <p:spPr bwMode="auto">
            <a:xfrm>
              <a:off x="1773" y="2010"/>
              <a:ext cx="24" cy="24"/>
            </a:xfrm>
            <a:custGeom>
              <a:avLst/>
              <a:gdLst>
                <a:gd name="T0" fmla="*/ 0 w 24"/>
                <a:gd name="T1" fmla="*/ 9 h 24"/>
                <a:gd name="T2" fmla="*/ 13 w 24"/>
                <a:gd name="T3" fmla="*/ 23 h 24"/>
                <a:gd name="T4" fmla="*/ 23 w 24"/>
                <a:gd name="T5" fmla="*/ 13 h 24"/>
                <a:gd name="T6" fmla="*/ 10 w 24"/>
                <a:gd name="T7" fmla="*/ 0 h 24"/>
                <a:gd name="T8" fmla="*/ 0 w 24"/>
                <a:gd name="T9" fmla="*/ 9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9"/>
                  </a:moveTo>
                  <a:lnTo>
                    <a:pt x="13" y="23"/>
                  </a:lnTo>
                  <a:lnTo>
                    <a:pt x="23" y="13"/>
                  </a:lnTo>
                  <a:lnTo>
                    <a:pt x="10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2" name="Freeform 151"/>
            <p:cNvSpPr>
              <a:spLocks/>
            </p:cNvSpPr>
            <p:nvPr/>
          </p:nvSpPr>
          <p:spPr bwMode="auto">
            <a:xfrm>
              <a:off x="1785" y="2000"/>
              <a:ext cx="17" cy="24"/>
            </a:xfrm>
            <a:custGeom>
              <a:avLst/>
              <a:gdLst>
                <a:gd name="T0" fmla="*/ 0 w 17"/>
                <a:gd name="T1" fmla="*/ 10 h 24"/>
                <a:gd name="T2" fmla="*/ 16 w 17"/>
                <a:gd name="T3" fmla="*/ 23 h 24"/>
                <a:gd name="T4" fmla="*/ 14 w 17"/>
                <a:gd name="T5" fmla="*/ 0 h 24"/>
                <a:gd name="T6" fmla="*/ 0 w 17"/>
                <a:gd name="T7" fmla="*/ 1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4"/>
                <a:gd name="T14" fmla="*/ 17 w 1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4">
                  <a:moveTo>
                    <a:pt x="0" y="10"/>
                  </a:moveTo>
                  <a:lnTo>
                    <a:pt x="16" y="23"/>
                  </a:lnTo>
                  <a:lnTo>
                    <a:pt x="14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3" name="Freeform 152"/>
            <p:cNvSpPr>
              <a:spLocks/>
            </p:cNvSpPr>
            <p:nvPr/>
          </p:nvSpPr>
          <p:spPr bwMode="auto">
            <a:xfrm>
              <a:off x="1796" y="2000"/>
              <a:ext cx="19" cy="24"/>
            </a:xfrm>
            <a:custGeom>
              <a:avLst/>
              <a:gdLst>
                <a:gd name="T0" fmla="*/ 1 w 19"/>
                <a:gd name="T1" fmla="*/ 23 h 24"/>
                <a:gd name="T2" fmla="*/ 0 w 19"/>
                <a:gd name="T3" fmla="*/ 0 h 24"/>
                <a:gd name="T4" fmla="*/ 18 w 19"/>
                <a:gd name="T5" fmla="*/ 13 h 24"/>
                <a:gd name="T6" fmla="*/ 1 w 19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1" y="23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1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4" name="Freeform 153"/>
            <p:cNvSpPr>
              <a:spLocks/>
            </p:cNvSpPr>
            <p:nvPr/>
          </p:nvSpPr>
          <p:spPr bwMode="auto">
            <a:xfrm>
              <a:off x="1785" y="2000"/>
              <a:ext cx="26" cy="24"/>
            </a:xfrm>
            <a:custGeom>
              <a:avLst/>
              <a:gdLst>
                <a:gd name="T0" fmla="*/ 0 w 26"/>
                <a:gd name="T1" fmla="*/ 10 h 24"/>
                <a:gd name="T2" fmla="*/ 13 w 26"/>
                <a:gd name="T3" fmla="*/ 23 h 24"/>
                <a:gd name="T4" fmla="*/ 25 w 26"/>
                <a:gd name="T5" fmla="*/ 13 h 24"/>
                <a:gd name="T6" fmla="*/ 12 w 26"/>
                <a:gd name="T7" fmla="*/ 0 h 24"/>
                <a:gd name="T8" fmla="*/ 0 w 26"/>
                <a:gd name="T9" fmla="*/ 1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4"/>
                <a:gd name="T17" fmla="*/ 26 w 2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4">
                  <a:moveTo>
                    <a:pt x="0" y="10"/>
                  </a:moveTo>
                  <a:lnTo>
                    <a:pt x="13" y="23"/>
                  </a:lnTo>
                  <a:lnTo>
                    <a:pt x="25" y="13"/>
                  </a:lnTo>
                  <a:lnTo>
                    <a:pt x="12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5" name="Freeform 154"/>
            <p:cNvSpPr>
              <a:spLocks/>
            </p:cNvSpPr>
            <p:nvPr/>
          </p:nvSpPr>
          <p:spPr bwMode="auto">
            <a:xfrm>
              <a:off x="1796" y="1990"/>
              <a:ext cx="19" cy="25"/>
            </a:xfrm>
            <a:custGeom>
              <a:avLst/>
              <a:gdLst>
                <a:gd name="T0" fmla="*/ 0 w 19"/>
                <a:gd name="T1" fmla="*/ 9 h 25"/>
                <a:gd name="T2" fmla="*/ 16 w 19"/>
                <a:gd name="T3" fmla="*/ 24 h 25"/>
                <a:gd name="T4" fmla="*/ 18 w 19"/>
                <a:gd name="T5" fmla="*/ 0 h 25"/>
                <a:gd name="T6" fmla="*/ 0 w 19"/>
                <a:gd name="T7" fmla="*/ 9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5"/>
                <a:gd name="T14" fmla="*/ 19 w 1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5">
                  <a:moveTo>
                    <a:pt x="0" y="9"/>
                  </a:moveTo>
                  <a:lnTo>
                    <a:pt x="16" y="24"/>
                  </a:lnTo>
                  <a:lnTo>
                    <a:pt x="18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6" name="Freeform 155"/>
            <p:cNvSpPr>
              <a:spLocks/>
            </p:cNvSpPr>
            <p:nvPr/>
          </p:nvSpPr>
          <p:spPr bwMode="auto">
            <a:xfrm>
              <a:off x="1810" y="1990"/>
              <a:ext cx="17" cy="25"/>
            </a:xfrm>
            <a:custGeom>
              <a:avLst/>
              <a:gdLst>
                <a:gd name="T0" fmla="*/ 0 w 17"/>
                <a:gd name="T1" fmla="*/ 24 h 25"/>
                <a:gd name="T2" fmla="*/ 1 w 17"/>
                <a:gd name="T3" fmla="*/ 0 h 25"/>
                <a:gd name="T4" fmla="*/ 16 w 17"/>
                <a:gd name="T5" fmla="*/ 15 h 25"/>
                <a:gd name="T6" fmla="*/ 0 w 17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5"/>
                <a:gd name="T14" fmla="*/ 17 w 1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5">
                  <a:moveTo>
                    <a:pt x="0" y="24"/>
                  </a:moveTo>
                  <a:lnTo>
                    <a:pt x="1" y="0"/>
                  </a:lnTo>
                  <a:lnTo>
                    <a:pt x="16" y="15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7" name="Freeform 156"/>
            <p:cNvSpPr>
              <a:spLocks/>
            </p:cNvSpPr>
            <p:nvPr/>
          </p:nvSpPr>
          <p:spPr bwMode="auto">
            <a:xfrm>
              <a:off x="1796" y="1990"/>
              <a:ext cx="27" cy="25"/>
            </a:xfrm>
            <a:custGeom>
              <a:avLst/>
              <a:gdLst>
                <a:gd name="T0" fmla="*/ 0 w 27"/>
                <a:gd name="T1" fmla="*/ 9 h 25"/>
                <a:gd name="T2" fmla="*/ 13 w 27"/>
                <a:gd name="T3" fmla="*/ 24 h 25"/>
                <a:gd name="T4" fmla="*/ 26 w 27"/>
                <a:gd name="T5" fmla="*/ 15 h 25"/>
                <a:gd name="T6" fmla="*/ 14 w 27"/>
                <a:gd name="T7" fmla="*/ 0 h 25"/>
                <a:gd name="T8" fmla="*/ 0 w 27"/>
                <a:gd name="T9" fmla="*/ 9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5"/>
                <a:gd name="T17" fmla="*/ 27 w 2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5">
                  <a:moveTo>
                    <a:pt x="0" y="9"/>
                  </a:moveTo>
                  <a:lnTo>
                    <a:pt x="13" y="24"/>
                  </a:lnTo>
                  <a:lnTo>
                    <a:pt x="26" y="15"/>
                  </a:lnTo>
                  <a:lnTo>
                    <a:pt x="14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8" name="Freeform 157"/>
            <p:cNvSpPr>
              <a:spLocks/>
            </p:cNvSpPr>
            <p:nvPr/>
          </p:nvSpPr>
          <p:spPr bwMode="auto">
            <a:xfrm>
              <a:off x="1810" y="1983"/>
              <a:ext cx="17" cy="22"/>
            </a:xfrm>
            <a:custGeom>
              <a:avLst/>
              <a:gdLst>
                <a:gd name="T0" fmla="*/ 0 w 17"/>
                <a:gd name="T1" fmla="*/ 7 h 22"/>
                <a:gd name="T2" fmla="*/ 12 w 17"/>
                <a:gd name="T3" fmla="*/ 21 h 22"/>
                <a:gd name="T4" fmla="*/ 16 w 17"/>
                <a:gd name="T5" fmla="*/ 0 h 22"/>
                <a:gd name="T6" fmla="*/ 0 w 17"/>
                <a:gd name="T7" fmla="*/ 7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2"/>
                <a:gd name="T14" fmla="*/ 17 w 1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2">
                  <a:moveTo>
                    <a:pt x="0" y="7"/>
                  </a:moveTo>
                  <a:lnTo>
                    <a:pt x="12" y="21"/>
                  </a:lnTo>
                  <a:lnTo>
                    <a:pt x="16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79" name="Freeform 158"/>
            <p:cNvSpPr>
              <a:spLocks/>
            </p:cNvSpPr>
            <p:nvPr/>
          </p:nvSpPr>
          <p:spPr bwMode="auto">
            <a:xfrm>
              <a:off x="1822" y="1983"/>
              <a:ext cx="18" cy="22"/>
            </a:xfrm>
            <a:custGeom>
              <a:avLst/>
              <a:gdLst>
                <a:gd name="T0" fmla="*/ 0 w 18"/>
                <a:gd name="T1" fmla="*/ 21 h 22"/>
                <a:gd name="T2" fmla="*/ 3 w 18"/>
                <a:gd name="T3" fmla="*/ 0 h 22"/>
                <a:gd name="T4" fmla="*/ 17 w 18"/>
                <a:gd name="T5" fmla="*/ 13 h 22"/>
                <a:gd name="T6" fmla="*/ 0 w 18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"/>
                <a:gd name="T14" fmla="*/ 18 w 1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">
                  <a:moveTo>
                    <a:pt x="0" y="21"/>
                  </a:moveTo>
                  <a:lnTo>
                    <a:pt x="3" y="0"/>
                  </a:lnTo>
                  <a:lnTo>
                    <a:pt x="17" y="13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0" name="Freeform 159"/>
            <p:cNvSpPr>
              <a:spLocks/>
            </p:cNvSpPr>
            <p:nvPr/>
          </p:nvSpPr>
          <p:spPr bwMode="auto">
            <a:xfrm>
              <a:off x="1810" y="1983"/>
              <a:ext cx="28" cy="22"/>
            </a:xfrm>
            <a:custGeom>
              <a:avLst/>
              <a:gdLst>
                <a:gd name="T0" fmla="*/ 0 w 28"/>
                <a:gd name="T1" fmla="*/ 7 h 22"/>
                <a:gd name="T2" fmla="*/ 12 w 28"/>
                <a:gd name="T3" fmla="*/ 21 h 22"/>
                <a:gd name="T4" fmla="*/ 27 w 28"/>
                <a:gd name="T5" fmla="*/ 13 h 22"/>
                <a:gd name="T6" fmla="*/ 15 w 28"/>
                <a:gd name="T7" fmla="*/ 0 h 22"/>
                <a:gd name="T8" fmla="*/ 0 w 28"/>
                <a:gd name="T9" fmla="*/ 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"/>
                <a:gd name="T17" fmla="*/ 28 w 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">
                  <a:moveTo>
                    <a:pt x="0" y="7"/>
                  </a:moveTo>
                  <a:lnTo>
                    <a:pt x="12" y="21"/>
                  </a:lnTo>
                  <a:lnTo>
                    <a:pt x="27" y="13"/>
                  </a:lnTo>
                  <a:lnTo>
                    <a:pt x="15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1" name="Freeform 160"/>
            <p:cNvSpPr>
              <a:spLocks/>
            </p:cNvSpPr>
            <p:nvPr/>
          </p:nvSpPr>
          <p:spPr bwMode="auto">
            <a:xfrm>
              <a:off x="1824" y="1973"/>
              <a:ext cx="18" cy="25"/>
            </a:xfrm>
            <a:custGeom>
              <a:avLst/>
              <a:gdLst>
                <a:gd name="T0" fmla="*/ 0 w 18"/>
                <a:gd name="T1" fmla="*/ 8 h 25"/>
                <a:gd name="T2" fmla="*/ 12 w 18"/>
                <a:gd name="T3" fmla="*/ 24 h 25"/>
                <a:gd name="T4" fmla="*/ 17 w 18"/>
                <a:gd name="T5" fmla="*/ 0 h 25"/>
                <a:gd name="T6" fmla="*/ 0 w 18"/>
                <a:gd name="T7" fmla="*/ 8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5"/>
                <a:gd name="T14" fmla="*/ 18 w 1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5">
                  <a:moveTo>
                    <a:pt x="0" y="8"/>
                  </a:moveTo>
                  <a:lnTo>
                    <a:pt x="12" y="24"/>
                  </a:lnTo>
                  <a:lnTo>
                    <a:pt x="17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2" name="Freeform 161"/>
            <p:cNvSpPr>
              <a:spLocks/>
            </p:cNvSpPr>
            <p:nvPr/>
          </p:nvSpPr>
          <p:spPr bwMode="auto">
            <a:xfrm>
              <a:off x="1837" y="1973"/>
              <a:ext cx="17" cy="25"/>
            </a:xfrm>
            <a:custGeom>
              <a:avLst/>
              <a:gdLst>
                <a:gd name="T0" fmla="*/ 0 w 17"/>
                <a:gd name="T1" fmla="*/ 24 h 25"/>
                <a:gd name="T2" fmla="*/ 5 w 17"/>
                <a:gd name="T3" fmla="*/ 0 h 25"/>
                <a:gd name="T4" fmla="*/ 16 w 17"/>
                <a:gd name="T5" fmla="*/ 16 h 25"/>
                <a:gd name="T6" fmla="*/ 0 w 17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5"/>
                <a:gd name="T14" fmla="*/ 17 w 1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5">
                  <a:moveTo>
                    <a:pt x="0" y="24"/>
                  </a:moveTo>
                  <a:lnTo>
                    <a:pt x="5" y="0"/>
                  </a:lnTo>
                  <a:lnTo>
                    <a:pt x="16" y="16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3" name="Freeform 162"/>
            <p:cNvSpPr>
              <a:spLocks/>
            </p:cNvSpPr>
            <p:nvPr/>
          </p:nvSpPr>
          <p:spPr bwMode="auto">
            <a:xfrm>
              <a:off x="1824" y="1973"/>
              <a:ext cx="26" cy="25"/>
            </a:xfrm>
            <a:custGeom>
              <a:avLst/>
              <a:gdLst>
                <a:gd name="T0" fmla="*/ 0 w 26"/>
                <a:gd name="T1" fmla="*/ 8 h 25"/>
                <a:gd name="T2" fmla="*/ 11 w 26"/>
                <a:gd name="T3" fmla="*/ 24 h 25"/>
                <a:gd name="T4" fmla="*/ 25 w 26"/>
                <a:gd name="T5" fmla="*/ 16 h 25"/>
                <a:gd name="T6" fmla="*/ 15 w 26"/>
                <a:gd name="T7" fmla="*/ 0 h 25"/>
                <a:gd name="T8" fmla="*/ 0 w 26"/>
                <a:gd name="T9" fmla="*/ 8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5"/>
                <a:gd name="T17" fmla="*/ 26 w 2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5">
                  <a:moveTo>
                    <a:pt x="0" y="8"/>
                  </a:moveTo>
                  <a:lnTo>
                    <a:pt x="11" y="24"/>
                  </a:lnTo>
                  <a:lnTo>
                    <a:pt x="25" y="16"/>
                  </a:lnTo>
                  <a:lnTo>
                    <a:pt x="15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4" name="Freeform 163"/>
            <p:cNvSpPr>
              <a:spLocks/>
            </p:cNvSpPr>
            <p:nvPr/>
          </p:nvSpPr>
          <p:spPr bwMode="auto">
            <a:xfrm>
              <a:off x="1840" y="1964"/>
              <a:ext cx="20" cy="26"/>
            </a:xfrm>
            <a:custGeom>
              <a:avLst/>
              <a:gdLst>
                <a:gd name="T0" fmla="*/ 0 w 20"/>
                <a:gd name="T1" fmla="*/ 8 h 26"/>
                <a:gd name="T2" fmla="*/ 10 w 20"/>
                <a:gd name="T3" fmla="*/ 25 h 26"/>
                <a:gd name="T4" fmla="*/ 19 w 20"/>
                <a:gd name="T5" fmla="*/ 0 h 26"/>
                <a:gd name="T6" fmla="*/ 0 w 20"/>
                <a:gd name="T7" fmla="*/ 8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0" y="8"/>
                  </a:moveTo>
                  <a:lnTo>
                    <a:pt x="10" y="25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5" name="Freeform 164"/>
            <p:cNvSpPr>
              <a:spLocks/>
            </p:cNvSpPr>
            <p:nvPr/>
          </p:nvSpPr>
          <p:spPr bwMode="auto">
            <a:xfrm>
              <a:off x="1849" y="1964"/>
              <a:ext cx="19" cy="26"/>
            </a:xfrm>
            <a:custGeom>
              <a:avLst/>
              <a:gdLst>
                <a:gd name="T0" fmla="*/ 0 w 19"/>
                <a:gd name="T1" fmla="*/ 25 h 26"/>
                <a:gd name="T2" fmla="*/ 8 w 19"/>
                <a:gd name="T3" fmla="*/ 0 h 26"/>
                <a:gd name="T4" fmla="*/ 18 w 19"/>
                <a:gd name="T5" fmla="*/ 16 h 26"/>
                <a:gd name="T6" fmla="*/ 0 w 19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6"/>
                <a:gd name="T14" fmla="*/ 19 w 1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6">
                  <a:moveTo>
                    <a:pt x="0" y="25"/>
                  </a:moveTo>
                  <a:lnTo>
                    <a:pt x="8" y="0"/>
                  </a:lnTo>
                  <a:lnTo>
                    <a:pt x="18" y="16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6" name="Freeform 165"/>
            <p:cNvSpPr>
              <a:spLocks/>
            </p:cNvSpPr>
            <p:nvPr/>
          </p:nvSpPr>
          <p:spPr bwMode="auto">
            <a:xfrm>
              <a:off x="1840" y="1964"/>
              <a:ext cx="28" cy="26"/>
            </a:xfrm>
            <a:custGeom>
              <a:avLst/>
              <a:gdLst>
                <a:gd name="T0" fmla="*/ 0 w 28"/>
                <a:gd name="T1" fmla="*/ 8 h 26"/>
                <a:gd name="T2" fmla="*/ 10 w 28"/>
                <a:gd name="T3" fmla="*/ 25 h 26"/>
                <a:gd name="T4" fmla="*/ 27 w 28"/>
                <a:gd name="T5" fmla="*/ 16 h 26"/>
                <a:gd name="T6" fmla="*/ 18 w 28"/>
                <a:gd name="T7" fmla="*/ 0 h 26"/>
                <a:gd name="T8" fmla="*/ 0 w 28"/>
                <a:gd name="T9" fmla="*/ 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6"/>
                <a:gd name="T17" fmla="*/ 28 w 2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6">
                  <a:moveTo>
                    <a:pt x="0" y="8"/>
                  </a:moveTo>
                  <a:lnTo>
                    <a:pt x="10" y="25"/>
                  </a:lnTo>
                  <a:lnTo>
                    <a:pt x="27" y="16"/>
                  </a:lnTo>
                  <a:lnTo>
                    <a:pt x="18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7" name="Freeform 166"/>
            <p:cNvSpPr>
              <a:spLocks/>
            </p:cNvSpPr>
            <p:nvPr/>
          </p:nvSpPr>
          <p:spPr bwMode="auto">
            <a:xfrm>
              <a:off x="1859" y="1955"/>
              <a:ext cx="18" cy="27"/>
            </a:xfrm>
            <a:custGeom>
              <a:avLst/>
              <a:gdLst>
                <a:gd name="T0" fmla="*/ 0 w 18"/>
                <a:gd name="T1" fmla="*/ 9 h 27"/>
                <a:gd name="T2" fmla="*/ 8 w 18"/>
                <a:gd name="T3" fmla="*/ 26 h 27"/>
                <a:gd name="T4" fmla="*/ 17 w 18"/>
                <a:gd name="T5" fmla="*/ 0 h 27"/>
                <a:gd name="T6" fmla="*/ 0 w 18"/>
                <a:gd name="T7" fmla="*/ 9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7"/>
                <a:gd name="T14" fmla="*/ 18 w 1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7">
                  <a:moveTo>
                    <a:pt x="0" y="9"/>
                  </a:moveTo>
                  <a:lnTo>
                    <a:pt x="8" y="26"/>
                  </a:lnTo>
                  <a:lnTo>
                    <a:pt x="17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8" name="Freeform 167"/>
            <p:cNvSpPr>
              <a:spLocks/>
            </p:cNvSpPr>
            <p:nvPr/>
          </p:nvSpPr>
          <p:spPr bwMode="auto">
            <a:xfrm>
              <a:off x="1867" y="1955"/>
              <a:ext cx="20" cy="27"/>
            </a:xfrm>
            <a:custGeom>
              <a:avLst/>
              <a:gdLst>
                <a:gd name="T0" fmla="*/ 0 w 20"/>
                <a:gd name="T1" fmla="*/ 26 h 27"/>
                <a:gd name="T2" fmla="*/ 10 w 20"/>
                <a:gd name="T3" fmla="*/ 0 h 27"/>
                <a:gd name="T4" fmla="*/ 19 w 20"/>
                <a:gd name="T5" fmla="*/ 17 h 27"/>
                <a:gd name="T6" fmla="*/ 0 w 20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7"/>
                <a:gd name="T14" fmla="*/ 20 w 2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7">
                  <a:moveTo>
                    <a:pt x="0" y="26"/>
                  </a:moveTo>
                  <a:lnTo>
                    <a:pt x="10" y="0"/>
                  </a:lnTo>
                  <a:lnTo>
                    <a:pt x="19" y="17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89" name="Freeform 168"/>
            <p:cNvSpPr>
              <a:spLocks/>
            </p:cNvSpPr>
            <p:nvPr/>
          </p:nvSpPr>
          <p:spPr bwMode="auto">
            <a:xfrm>
              <a:off x="1859" y="1955"/>
              <a:ext cx="28" cy="27"/>
            </a:xfrm>
            <a:custGeom>
              <a:avLst/>
              <a:gdLst>
                <a:gd name="T0" fmla="*/ 0 w 28"/>
                <a:gd name="T1" fmla="*/ 9 h 27"/>
                <a:gd name="T2" fmla="*/ 8 w 28"/>
                <a:gd name="T3" fmla="*/ 26 h 27"/>
                <a:gd name="T4" fmla="*/ 27 w 28"/>
                <a:gd name="T5" fmla="*/ 17 h 27"/>
                <a:gd name="T6" fmla="*/ 18 w 28"/>
                <a:gd name="T7" fmla="*/ 0 h 27"/>
                <a:gd name="T8" fmla="*/ 0 w 28"/>
                <a:gd name="T9" fmla="*/ 9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7"/>
                <a:gd name="T17" fmla="*/ 28 w 28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7">
                  <a:moveTo>
                    <a:pt x="0" y="9"/>
                  </a:moveTo>
                  <a:lnTo>
                    <a:pt x="8" y="26"/>
                  </a:lnTo>
                  <a:lnTo>
                    <a:pt x="27" y="17"/>
                  </a:lnTo>
                  <a:lnTo>
                    <a:pt x="18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0" name="Freeform 169"/>
            <p:cNvSpPr>
              <a:spLocks/>
            </p:cNvSpPr>
            <p:nvPr/>
          </p:nvSpPr>
          <p:spPr bwMode="auto">
            <a:xfrm>
              <a:off x="1876" y="1949"/>
              <a:ext cx="21" cy="24"/>
            </a:xfrm>
            <a:custGeom>
              <a:avLst/>
              <a:gdLst>
                <a:gd name="T0" fmla="*/ 0 w 21"/>
                <a:gd name="T1" fmla="*/ 6 h 24"/>
                <a:gd name="T2" fmla="*/ 9 w 21"/>
                <a:gd name="T3" fmla="*/ 23 h 24"/>
                <a:gd name="T4" fmla="*/ 20 w 21"/>
                <a:gd name="T5" fmla="*/ 0 h 24"/>
                <a:gd name="T6" fmla="*/ 0 w 21"/>
                <a:gd name="T7" fmla="*/ 6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4"/>
                <a:gd name="T14" fmla="*/ 21 w 2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4">
                  <a:moveTo>
                    <a:pt x="0" y="6"/>
                  </a:moveTo>
                  <a:lnTo>
                    <a:pt x="9" y="23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1" name="Freeform 170"/>
            <p:cNvSpPr>
              <a:spLocks/>
            </p:cNvSpPr>
            <p:nvPr/>
          </p:nvSpPr>
          <p:spPr bwMode="auto">
            <a:xfrm>
              <a:off x="1886" y="1949"/>
              <a:ext cx="19" cy="24"/>
            </a:xfrm>
            <a:custGeom>
              <a:avLst/>
              <a:gdLst>
                <a:gd name="T0" fmla="*/ 0 w 19"/>
                <a:gd name="T1" fmla="*/ 23 h 24"/>
                <a:gd name="T2" fmla="*/ 10 w 19"/>
                <a:gd name="T3" fmla="*/ 0 h 24"/>
                <a:gd name="T4" fmla="*/ 18 w 19"/>
                <a:gd name="T5" fmla="*/ 16 h 24"/>
                <a:gd name="T6" fmla="*/ 0 w 19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0" y="23"/>
                  </a:moveTo>
                  <a:lnTo>
                    <a:pt x="10" y="0"/>
                  </a:lnTo>
                  <a:lnTo>
                    <a:pt x="18" y="16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2" name="Freeform 171"/>
            <p:cNvSpPr>
              <a:spLocks/>
            </p:cNvSpPr>
            <p:nvPr/>
          </p:nvSpPr>
          <p:spPr bwMode="auto">
            <a:xfrm>
              <a:off x="1876" y="1949"/>
              <a:ext cx="29" cy="24"/>
            </a:xfrm>
            <a:custGeom>
              <a:avLst/>
              <a:gdLst>
                <a:gd name="T0" fmla="*/ 0 w 29"/>
                <a:gd name="T1" fmla="*/ 6 h 24"/>
                <a:gd name="T2" fmla="*/ 9 w 29"/>
                <a:gd name="T3" fmla="*/ 23 h 24"/>
                <a:gd name="T4" fmla="*/ 28 w 29"/>
                <a:gd name="T5" fmla="*/ 16 h 24"/>
                <a:gd name="T6" fmla="*/ 20 w 29"/>
                <a:gd name="T7" fmla="*/ 0 h 24"/>
                <a:gd name="T8" fmla="*/ 0 w 29"/>
                <a:gd name="T9" fmla="*/ 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4"/>
                <a:gd name="T17" fmla="*/ 29 w 2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4">
                  <a:moveTo>
                    <a:pt x="0" y="6"/>
                  </a:moveTo>
                  <a:lnTo>
                    <a:pt x="9" y="23"/>
                  </a:lnTo>
                  <a:lnTo>
                    <a:pt x="28" y="16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3" name="Freeform 172"/>
            <p:cNvSpPr>
              <a:spLocks/>
            </p:cNvSpPr>
            <p:nvPr/>
          </p:nvSpPr>
          <p:spPr bwMode="auto">
            <a:xfrm>
              <a:off x="1896" y="1942"/>
              <a:ext cx="21" cy="25"/>
            </a:xfrm>
            <a:custGeom>
              <a:avLst/>
              <a:gdLst>
                <a:gd name="T0" fmla="*/ 0 w 21"/>
                <a:gd name="T1" fmla="*/ 7 h 25"/>
                <a:gd name="T2" fmla="*/ 7 w 21"/>
                <a:gd name="T3" fmla="*/ 24 h 25"/>
                <a:gd name="T4" fmla="*/ 20 w 21"/>
                <a:gd name="T5" fmla="*/ 0 h 25"/>
                <a:gd name="T6" fmla="*/ 0 w 21"/>
                <a:gd name="T7" fmla="*/ 7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5"/>
                <a:gd name="T14" fmla="*/ 21 w 2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5">
                  <a:moveTo>
                    <a:pt x="0" y="7"/>
                  </a:moveTo>
                  <a:lnTo>
                    <a:pt x="7" y="24"/>
                  </a:lnTo>
                  <a:lnTo>
                    <a:pt x="20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4" name="Freeform 173"/>
            <p:cNvSpPr>
              <a:spLocks/>
            </p:cNvSpPr>
            <p:nvPr/>
          </p:nvSpPr>
          <p:spPr bwMode="auto">
            <a:xfrm>
              <a:off x="1904" y="1942"/>
              <a:ext cx="20" cy="25"/>
            </a:xfrm>
            <a:custGeom>
              <a:avLst/>
              <a:gdLst>
                <a:gd name="T0" fmla="*/ 0 w 20"/>
                <a:gd name="T1" fmla="*/ 24 h 25"/>
                <a:gd name="T2" fmla="*/ 12 w 20"/>
                <a:gd name="T3" fmla="*/ 0 h 25"/>
                <a:gd name="T4" fmla="*/ 19 w 20"/>
                <a:gd name="T5" fmla="*/ 17 h 25"/>
                <a:gd name="T6" fmla="*/ 0 w 20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5"/>
                <a:gd name="T14" fmla="*/ 20 w 2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5">
                  <a:moveTo>
                    <a:pt x="0" y="24"/>
                  </a:moveTo>
                  <a:lnTo>
                    <a:pt x="12" y="0"/>
                  </a:lnTo>
                  <a:lnTo>
                    <a:pt x="19" y="17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5" name="Freeform 174"/>
            <p:cNvSpPr>
              <a:spLocks/>
            </p:cNvSpPr>
            <p:nvPr/>
          </p:nvSpPr>
          <p:spPr bwMode="auto">
            <a:xfrm>
              <a:off x="1896" y="1942"/>
              <a:ext cx="28" cy="25"/>
            </a:xfrm>
            <a:custGeom>
              <a:avLst/>
              <a:gdLst>
                <a:gd name="T0" fmla="*/ 0 w 28"/>
                <a:gd name="T1" fmla="*/ 7 h 25"/>
                <a:gd name="T2" fmla="*/ 7 w 28"/>
                <a:gd name="T3" fmla="*/ 24 h 25"/>
                <a:gd name="T4" fmla="*/ 27 w 28"/>
                <a:gd name="T5" fmla="*/ 17 h 25"/>
                <a:gd name="T6" fmla="*/ 20 w 28"/>
                <a:gd name="T7" fmla="*/ 0 h 25"/>
                <a:gd name="T8" fmla="*/ 0 w 28"/>
                <a:gd name="T9" fmla="*/ 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5"/>
                <a:gd name="T17" fmla="*/ 28 w 2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5">
                  <a:moveTo>
                    <a:pt x="0" y="7"/>
                  </a:moveTo>
                  <a:lnTo>
                    <a:pt x="7" y="24"/>
                  </a:lnTo>
                  <a:lnTo>
                    <a:pt x="27" y="17"/>
                  </a:lnTo>
                  <a:lnTo>
                    <a:pt x="20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6" name="Freeform 175"/>
            <p:cNvSpPr>
              <a:spLocks/>
            </p:cNvSpPr>
            <p:nvPr/>
          </p:nvSpPr>
          <p:spPr bwMode="auto">
            <a:xfrm>
              <a:off x="1916" y="1935"/>
              <a:ext cx="23" cy="25"/>
            </a:xfrm>
            <a:custGeom>
              <a:avLst/>
              <a:gdLst>
                <a:gd name="T0" fmla="*/ 0 w 23"/>
                <a:gd name="T1" fmla="*/ 6 h 25"/>
                <a:gd name="T2" fmla="*/ 7 w 23"/>
                <a:gd name="T3" fmla="*/ 24 h 25"/>
                <a:gd name="T4" fmla="*/ 22 w 23"/>
                <a:gd name="T5" fmla="*/ 0 h 25"/>
                <a:gd name="T6" fmla="*/ 0 w 23"/>
                <a:gd name="T7" fmla="*/ 6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5"/>
                <a:gd name="T14" fmla="*/ 23 w 2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5">
                  <a:moveTo>
                    <a:pt x="0" y="6"/>
                  </a:moveTo>
                  <a:lnTo>
                    <a:pt x="7" y="24"/>
                  </a:lnTo>
                  <a:lnTo>
                    <a:pt x="22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7" name="Freeform 176"/>
            <p:cNvSpPr>
              <a:spLocks/>
            </p:cNvSpPr>
            <p:nvPr/>
          </p:nvSpPr>
          <p:spPr bwMode="auto">
            <a:xfrm>
              <a:off x="1923" y="1935"/>
              <a:ext cx="21" cy="25"/>
            </a:xfrm>
            <a:custGeom>
              <a:avLst/>
              <a:gdLst>
                <a:gd name="T0" fmla="*/ 0 w 21"/>
                <a:gd name="T1" fmla="*/ 24 h 25"/>
                <a:gd name="T2" fmla="*/ 13 w 21"/>
                <a:gd name="T3" fmla="*/ 0 h 25"/>
                <a:gd name="T4" fmla="*/ 20 w 21"/>
                <a:gd name="T5" fmla="*/ 17 h 25"/>
                <a:gd name="T6" fmla="*/ 0 w 2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5"/>
                <a:gd name="T14" fmla="*/ 21 w 2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5">
                  <a:moveTo>
                    <a:pt x="0" y="24"/>
                  </a:moveTo>
                  <a:lnTo>
                    <a:pt x="13" y="0"/>
                  </a:lnTo>
                  <a:lnTo>
                    <a:pt x="20" y="17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8" name="Freeform 177"/>
            <p:cNvSpPr>
              <a:spLocks/>
            </p:cNvSpPr>
            <p:nvPr/>
          </p:nvSpPr>
          <p:spPr bwMode="auto">
            <a:xfrm>
              <a:off x="1916" y="1935"/>
              <a:ext cx="28" cy="25"/>
            </a:xfrm>
            <a:custGeom>
              <a:avLst/>
              <a:gdLst>
                <a:gd name="T0" fmla="*/ 0 w 28"/>
                <a:gd name="T1" fmla="*/ 6 h 25"/>
                <a:gd name="T2" fmla="*/ 6 w 28"/>
                <a:gd name="T3" fmla="*/ 24 h 25"/>
                <a:gd name="T4" fmla="*/ 27 w 28"/>
                <a:gd name="T5" fmla="*/ 17 h 25"/>
                <a:gd name="T6" fmla="*/ 20 w 28"/>
                <a:gd name="T7" fmla="*/ 0 h 25"/>
                <a:gd name="T8" fmla="*/ 0 w 28"/>
                <a:gd name="T9" fmla="*/ 6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5"/>
                <a:gd name="T17" fmla="*/ 28 w 2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5">
                  <a:moveTo>
                    <a:pt x="0" y="6"/>
                  </a:moveTo>
                  <a:lnTo>
                    <a:pt x="6" y="24"/>
                  </a:lnTo>
                  <a:lnTo>
                    <a:pt x="27" y="17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799" name="Freeform 178"/>
            <p:cNvSpPr>
              <a:spLocks/>
            </p:cNvSpPr>
            <p:nvPr/>
          </p:nvSpPr>
          <p:spPr bwMode="auto">
            <a:xfrm>
              <a:off x="1938" y="1928"/>
              <a:ext cx="23" cy="26"/>
            </a:xfrm>
            <a:custGeom>
              <a:avLst/>
              <a:gdLst>
                <a:gd name="T0" fmla="*/ 0 w 23"/>
                <a:gd name="T1" fmla="*/ 6 h 26"/>
                <a:gd name="T2" fmla="*/ 6 w 23"/>
                <a:gd name="T3" fmla="*/ 25 h 26"/>
                <a:gd name="T4" fmla="*/ 22 w 23"/>
                <a:gd name="T5" fmla="*/ 0 h 26"/>
                <a:gd name="T6" fmla="*/ 0 w 23"/>
                <a:gd name="T7" fmla="*/ 6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6"/>
                <a:gd name="T14" fmla="*/ 23 w 2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6">
                  <a:moveTo>
                    <a:pt x="0" y="6"/>
                  </a:moveTo>
                  <a:lnTo>
                    <a:pt x="6" y="25"/>
                  </a:lnTo>
                  <a:lnTo>
                    <a:pt x="22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0" name="Freeform 179"/>
            <p:cNvSpPr>
              <a:spLocks/>
            </p:cNvSpPr>
            <p:nvPr/>
          </p:nvSpPr>
          <p:spPr bwMode="auto">
            <a:xfrm>
              <a:off x="1943" y="1928"/>
              <a:ext cx="23" cy="26"/>
            </a:xfrm>
            <a:custGeom>
              <a:avLst/>
              <a:gdLst>
                <a:gd name="T0" fmla="*/ 0 w 23"/>
                <a:gd name="T1" fmla="*/ 25 h 26"/>
                <a:gd name="T2" fmla="*/ 16 w 23"/>
                <a:gd name="T3" fmla="*/ 0 h 26"/>
                <a:gd name="T4" fmla="*/ 22 w 23"/>
                <a:gd name="T5" fmla="*/ 18 h 26"/>
                <a:gd name="T6" fmla="*/ 0 w 23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6"/>
                <a:gd name="T14" fmla="*/ 23 w 2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6">
                  <a:moveTo>
                    <a:pt x="0" y="25"/>
                  </a:moveTo>
                  <a:lnTo>
                    <a:pt x="16" y="0"/>
                  </a:lnTo>
                  <a:lnTo>
                    <a:pt x="22" y="18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1" name="Freeform 180"/>
            <p:cNvSpPr>
              <a:spLocks/>
            </p:cNvSpPr>
            <p:nvPr/>
          </p:nvSpPr>
          <p:spPr bwMode="auto">
            <a:xfrm>
              <a:off x="1938" y="1928"/>
              <a:ext cx="28" cy="26"/>
            </a:xfrm>
            <a:custGeom>
              <a:avLst/>
              <a:gdLst>
                <a:gd name="T0" fmla="*/ 0 w 28"/>
                <a:gd name="T1" fmla="*/ 6 h 26"/>
                <a:gd name="T2" fmla="*/ 6 w 28"/>
                <a:gd name="T3" fmla="*/ 25 h 26"/>
                <a:gd name="T4" fmla="*/ 27 w 28"/>
                <a:gd name="T5" fmla="*/ 18 h 26"/>
                <a:gd name="T6" fmla="*/ 21 w 28"/>
                <a:gd name="T7" fmla="*/ 0 h 26"/>
                <a:gd name="T8" fmla="*/ 0 w 28"/>
                <a:gd name="T9" fmla="*/ 6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6"/>
                <a:gd name="T17" fmla="*/ 28 w 2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6">
                  <a:moveTo>
                    <a:pt x="0" y="6"/>
                  </a:moveTo>
                  <a:lnTo>
                    <a:pt x="6" y="25"/>
                  </a:lnTo>
                  <a:lnTo>
                    <a:pt x="27" y="18"/>
                  </a:lnTo>
                  <a:lnTo>
                    <a:pt x="21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2" name="Freeform 181"/>
            <p:cNvSpPr>
              <a:spLocks/>
            </p:cNvSpPr>
            <p:nvPr/>
          </p:nvSpPr>
          <p:spPr bwMode="auto">
            <a:xfrm>
              <a:off x="1960" y="1923"/>
              <a:ext cx="24" cy="23"/>
            </a:xfrm>
            <a:custGeom>
              <a:avLst/>
              <a:gdLst>
                <a:gd name="T0" fmla="*/ 0 w 24"/>
                <a:gd name="T1" fmla="*/ 5 h 23"/>
                <a:gd name="T2" fmla="*/ 5 w 24"/>
                <a:gd name="T3" fmla="*/ 22 h 23"/>
                <a:gd name="T4" fmla="*/ 23 w 24"/>
                <a:gd name="T5" fmla="*/ 0 h 23"/>
                <a:gd name="T6" fmla="*/ 0 w 24"/>
                <a:gd name="T7" fmla="*/ 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5"/>
                  </a:moveTo>
                  <a:lnTo>
                    <a:pt x="5" y="22"/>
                  </a:lnTo>
                  <a:lnTo>
                    <a:pt x="23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3" name="Freeform 182"/>
            <p:cNvSpPr>
              <a:spLocks/>
            </p:cNvSpPr>
            <p:nvPr/>
          </p:nvSpPr>
          <p:spPr bwMode="auto">
            <a:xfrm>
              <a:off x="1965" y="1923"/>
              <a:ext cx="24" cy="23"/>
            </a:xfrm>
            <a:custGeom>
              <a:avLst/>
              <a:gdLst>
                <a:gd name="T0" fmla="*/ 0 w 24"/>
                <a:gd name="T1" fmla="*/ 22 h 23"/>
                <a:gd name="T2" fmla="*/ 18 w 24"/>
                <a:gd name="T3" fmla="*/ 0 h 23"/>
                <a:gd name="T4" fmla="*/ 23 w 24"/>
                <a:gd name="T5" fmla="*/ 16 h 23"/>
                <a:gd name="T6" fmla="*/ 0 w 24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22"/>
                  </a:moveTo>
                  <a:lnTo>
                    <a:pt x="18" y="0"/>
                  </a:lnTo>
                  <a:lnTo>
                    <a:pt x="23" y="16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4" name="Freeform 183"/>
            <p:cNvSpPr>
              <a:spLocks/>
            </p:cNvSpPr>
            <p:nvPr/>
          </p:nvSpPr>
          <p:spPr bwMode="auto">
            <a:xfrm>
              <a:off x="1960" y="1923"/>
              <a:ext cx="29" cy="23"/>
            </a:xfrm>
            <a:custGeom>
              <a:avLst/>
              <a:gdLst>
                <a:gd name="T0" fmla="*/ 0 w 29"/>
                <a:gd name="T1" fmla="*/ 5 h 23"/>
                <a:gd name="T2" fmla="*/ 5 w 29"/>
                <a:gd name="T3" fmla="*/ 22 h 23"/>
                <a:gd name="T4" fmla="*/ 28 w 29"/>
                <a:gd name="T5" fmla="*/ 16 h 23"/>
                <a:gd name="T6" fmla="*/ 23 w 29"/>
                <a:gd name="T7" fmla="*/ 0 h 23"/>
                <a:gd name="T8" fmla="*/ 0 w 29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3"/>
                <a:gd name="T17" fmla="*/ 29 w 2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3">
                  <a:moveTo>
                    <a:pt x="0" y="5"/>
                  </a:moveTo>
                  <a:lnTo>
                    <a:pt x="5" y="22"/>
                  </a:lnTo>
                  <a:lnTo>
                    <a:pt x="28" y="16"/>
                  </a:lnTo>
                  <a:lnTo>
                    <a:pt x="23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5" name="Freeform 184"/>
            <p:cNvSpPr>
              <a:spLocks/>
            </p:cNvSpPr>
            <p:nvPr/>
          </p:nvSpPr>
          <p:spPr bwMode="auto">
            <a:xfrm>
              <a:off x="1983" y="1917"/>
              <a:ext cx="23" cy="24"/>
            </a:xfrm>
            <a:custGeom>
              <a:avLst/>
              <a:gdLst>
                <a:gd name="T0" fmla="*/ 0 w 23"/>
                <a:gd name="T1" fmla="*/ 5 h 24"/>
                <a:gd name="T2" fmla="*/ 4 w 23"/>
                <a:gd name="T3" fmla="*/ 23 h 24"/>
                <a:gd name="T4" fmla="*/ 22 w 23"/>
                <a:gd name="T5" fmla="*/ 0 h 24"/>
                <a:gd name="T6" fmla="*/ 0 w 23"/>
                <a:gd name="T7" fmla="*/ 5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4"/>
                <a:gd name="T14" fmla="*/ 23 w 23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4">
                  <a:moveTo>
                    <a:pt x="0" y="5"/>
                  </a:moveTo>
                  <a:lnTo>
                    <a:pt x="4" y="23"/>
                  </a:lnTo>
                  <a:lnTo>
                    <a:pt x="22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6" name="Freeform 185"/>
            <p:cNvSpPr>
              <a:spLocks/>
            </p:cNvSpPr>
            <p:nvPr/>
          </p:nvSpPr>
          <p:spPr bwMode="auto">
            <a:xfrm>
              <a:off x="1988" y="1917"/>
              <a:ext cx="26" cy="24"/>
            </a:xfrm>
            <a:custGeom>
              <a:avLst/>
              <a:gdLst>
                <a:gd name="T0" fmla="*/ 0 w 26"/>
                <a:gd name="T1" fmla="*/ 23 h 24"/>
                <a:gd name="T2" fmla="*/ 20 w 26"/>
                <a:gd name="T3" fmla="*/ 0 h 24"/>
                <a:gd name="T4" fmla="*/ 25 w 26"/>
                <a:gd name="T5" fmla="*/ 17 h 24"/>
                <a:gd name="T6" fmla="*/ 0 w 26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4"/>
                <a:gd name="T14" fmla="*/ 26 w 2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4">
                  <a:moveTo>
                    <a:pt x="0" y="23"/>
                  </a:moveTo>
                  <a:lnTo>
                    <a:pt x="20" y="0"/>
                  </a:lnTo>
                  <a:lnTo>
                    <a:pt x="25" y="17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7" name="Freeform 186"/>
            <p:cNvSpPr>
              <a:spLocks/>
            </p:cNvSpPr>
            <p:nvPr/>
          </p:nvSpPr>
          <p:spPr bwMode="auto">
            <a:xfrm>
              <a:off x="1983" y="1917"/>
              <a:ext cx="31" cy="24"/>
            </a:xfrm>
            <a:custGeom>
              <a:avLst/>
              <a:gdLst>
                <a:gd name="T0" fmla="*/ 0 w 31"/>
                <a:gd name="T1" fmla="*/ 5 h 24"/>
                <a:gd name="T2" fmla="*/ 5 w 31"/>
                <a:gd name="T3" fmla="*/ 23 h 24"/>
                <a:gd name="T4" fmla="*/ 30 w 31"/>
                <a:gd name="T5" fmla="*/ 17 h 24"/>
                <a:gd name="T6" fmla="*/ 25 w 31"/>
                <a:gd name="T7" fmla="*/ 0 h 24"/>
                <a:gd name="T8" fmla="*/ 0 w 31"/>
                <a:gd name="T9" fmla="*/ 5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4"/>
                <a:gd name="T17" fmla="*/ 31 w 3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4">
                  <a:moveTo>
                    <a:pt x="0" y="5"/>
                  </a:moveTo>
                  <a:lnTo>
                    <a:pt x="5" y="23"/>
                  </a:lnTo>
                  <a:lnTo>
                    <a:pt x="30" y="17"/>
                  </a:lnTo>
                  <a:lnTo>
                    <a:pt x="25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8" name="Freeform 187"/>
            <p:cNvSpPr>
              <a:spLocks/>
            </p:cNvSpPr>
            <p:nvPr/>
          </p:nvSpPr>
          <p:spPr bwMode="auto">
            <a:xfrm>
              <a:off x="2005" y="1912"/>
              <a:ext cx="28" cy="24"/>
            </a:xfrm>
            <a:custGeom>
              <a:avLst/>
              <a:gdLst>
                <a:gd name="T0" fmla="*/ 0 w 28"/>
                <a:gd name="T1" fmla="*/ 5 h 24"/>
                <a:gd name="T2" fmla="*/ 5 w 28"/>
                <a:gd name="T3" fmla="*/ 23 h 24"/>
                <a:gd name="T4" fmla="*/ 27 w 28"/>
                <a:gd name="T5" fmla="*/ 0 h 24"/>
                <a:gd name="T6" fmla="*/ 0 w 28"/>
                <a:gd name="T7" fmla="*/ 5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4"/>
                <a:gd name="T14" fmla="*/ 28 w 2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4">
                  <a:moveTo>
                    <a:pt x="0" y="5"/>
                  </a:moveTo>
                  <a:lnTo>
                    <a:pt x="5" y="23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09" name="Freeform 188"/>
            <p:cNvSpPr>
              <a:spLocks/>
            </p:cNvSpPr>
            <p:nvPr/>
          </p:nvSpPr>
          <p:spPr bwMode="auto">
            <a:xfrm>
              <a:off x="2013" y="1912"/>
              <a:ext cx="24" cy="24"/>
            </a:xfrm>
            <a:custGeom>
              <a:avLst/>
              <a:gdLst>
                <a:gd name="T0" fmla="*/ 0 w 24"/>
                <a:gd name="T1" fmla="*/ 23 h 24"/>
                <a:gd name="T2" fmla="*/ 19 w 24"/>
                <a:gd name="T3" fmla="*/ 0 h 24"/>
                <a:gd name="T4" fmla="*/ 23 w 24"/>
                <a:gd name="T5" fmla="*/ 17 h 24"/>
                <a:gd name="T6" fmla="*/ 0 w 24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4"/>
                <a:gd name="T14" fmla="*/ 24 w 2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4">
                  <a:moveTo>
                    <a:pt x="0" y="23"/>
                  </a:moveTo>
                  <a:lnTo>
                    <a:pt x="19" y="0"/>
                  </a:lnTo>
                  <a:lnTo>
                    <a:pt x="23" y="17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0" name="Freeform 189"/>
            <p:cNvSpPr>
              <a:spLocks/>
            </p:cNvSpPr>
            <p:nvPr/>
          </p:nvSpPr>
          <p:spPr bwMode="auto">
            <a:xfrm>
              <a:off x="2005" y="1912"/>
              <a:ext cx="32" cy="24"/>
            </a:xfrm>
            <a:custGeom>
              <a:avLst/>
              <a:gdLst>
                <a:gd name="T0" fmla="*/ 0 w 32"/>
                <a:gd name="T1" fmla="*/ 5 h 24"/>
                <a:gd name="T2" fmla="*/ 5 w 32"/>
                <a:gd name="T3" fmla="*/ 23 h 24"/>
                <a:gd name="T4" fmla="*/ 31 w 32"/>
                <a:gd name="T5" fmla="*/ 17 h 24"/>
                <a:gd name="T6" fmla="*/ 26 w 32"/>
                <a:gd name="T7" fmla="*/ 0 h 24"/>
                <a:gd name="T8" fmla="*/ 0 w 32"/>
                <a:gd name="T9" fmla="*/ 5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4"/>
                <a:gd name="T17" fmla="*/ 32 w 3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4">
                  <a:moveTo>
                    <a:pt x="0" y="5"/>
                  </a:moveTo>
                  <a:lnTo>
                    <a:pt x="5" y="23"/>
                  </a:lnTo>
                  <a:lnTo>
                    <a:pt x="31" y="17"/>
                  </a:lnTo>
                  <a:lnTo>
                    <a:pt x="26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1" name="Freeform 190"/>
            <p:cNvSpPr>
              <a:spLocks/>
            </p:cNvSpPr>
            <p:nvPr/>
          </p:nvSpPr>
          <p:spPr bwMode="auto">
            <a:xfrm>
              <a:off x="2032" y="1906"/>
              <a:ext cx="25" cy="25"/>
            </a:xfrm>
            <a:custGeom>
              <a:avLst/>
              <a:gdLst>
                <a:gd name="T0" fmla="*/ 0 w 25"/>
                <a:gd name="T1" fmla="*/ 4 h 25"/>
                <a:gd name="T2" fmla="*/ 3 w 25"/>
                <a:gd name="T3" fmla="*/ 24 h 25"/>
                <a:gd name="T4" fmla="*/ 24 w 25"/>
                <a:gd name="T5" fmla="*/ 0 h 25"/>
                <a:gd name="T6" fmla="*/ 0 w 25"/>
                <a:gd name="T7" fmla="*/ 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25"/>
                <a:gd name="T14" fmla="*/ 25 w 2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25">
                  <a:moveTo>
                    <a:pt x="0" y="4"/>
                  </a:moveTo>
                  <a:lnTo>
                    <a:pt x="3" y="24"/>
                  </a:lnTo>
                  <a:lnTo>
                    <a:pt x="24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2" name="Freeform 191"/>
            <p:cNvSpPr>
              <a:spLocks/>
            </p:cNvSpPr>
            <p:nvPr/>
          </p:nvSpPr>
          <p:spPr bwMode="auto">
            <a:xfrm>
              <a:off x="2036" y="1906"/>
              <a:ext cx="24" cy="25"/>
            </a:xfrm>
            <a:custGeom>
              <a:avLst/>
              <a:gdLst>
                <a:gd name="T0" fmla="*/ 0 w 24"/>
                <a:gd name="T1" fmla="*/ 24 h 25"/>
                <a:gd name="T2" fmla="*/ 19 w 24"/>
                <a:gd name="T3" fmla="*/ 0 h 25"/>
                <a:gd name="T4" fmla="*/ 23 w 24"/>
                <a:gd name="T5" fmla="*/ 18 h 25"/>
                <a:gd name="T6" fmla="*/ 0 w 24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5"/>
                <a:gd name="T14" fmla="*/ 24 w 2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5">
                  <a:moveTo>
                    <a:pt x="0" y="24"/>
                  </a:moveTo>
                  <a:lnTo>
                    <a:pt x="19" y="0"/>
                  </a:lnTo>
                  <a:lnTo>
                    <a:pt x="23" y="18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3" name="Freeform 192"/>
            <p:cNvSpPr>
              <a:spLocks/>
            </p:cNvSpPr>
            <p:nvPr/>
          </p:nvSpPr>
          <p:spPr bwMode="auto">
            <a:xfrm>
              <a:off x="2032" y="1906"/>
              <a:ext cx="28" cy="25"/>
            </a:xfrm>
            <a:custGeom>
              <a:avLst/>
              <a:gdLst>
                <a:gd name="T0" fmla="*/ 0 w 28"/>
                <a:gd name="T1" fmla="*/ 4 h 25"/>
                <a:gd name="T2" fmla="*/ 3 w 28"/>
                <a:gd name="T3" fmla="*/ 24 h 25"/>
                <a:gd name="T4" fmla="*/ 27 w 28"/>
                <a:gd name="T5" fmla="*/ 18 h 25"/>
                <a:gd name="T6" fmla="*/ 23 w 28"/>
                <a:gd name="T7" fmla="*/ 0 h 25"/>
                <a:gd name="T8" fmla="*/ 0 w 28"/>
                <a:gd name="T9" fmla="*/ 4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5"/>
                <a:gd name="T17" fmla="*/ 28 w 2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5">
                  <a:moveTo>
                    <a:pt x="0" y="4"/>
                  </a:moveTo>
                  <a:lnTo>
                    <a:pt x="3" y="24"/>
                  </a:lnTo>
                  <a:lnTo>
                    <a:pt x="27" y="18"/>
                  </a:lnTo>
                  <a:lnTo>
                    <a:pt x="23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4" name="Freeform 193"/>
            <p:cNvSpPr>
              <a:spLocks/>
            </p:cNvSpPr>
            <p:nvPr/>
          </p:nvSpPr>
          <p:spPr bwMode="auto">
            <a:xfrm>
              <a:off x="2056" y="1904"/>
              <a:ext cx="28" cy="21"/>
            </a:xfrm>
            <a:custGeom>
              <a:avLst/>
              <a:gdLst>
                <a:gd name="T0" fmla="*/ 0 w 28"/>
                <a:gd name="T1" fmla="*/ 4 h 21"/>
                <a:gd name="T2" fmla="*/ 4 w 28"/>
                <a:gd name="T3" fmla="*/ 20 h 21"/>
                <a:gd name="T4" fmla="*/ 27 w 28"/>
                <a:gd name="T5" fmla="*/ 0 h 21"/>
                <a:gd name="T6" fmla="*/ 0 w 28"/>
                <a:gd name="T7" fmla="*/ 4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1"/>
                <a:gd name="T14" fmla="*/ 28 w 28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1">
                  <a:moveTo>
                    <a:pt x="0" y="4"/>
                  </a:moveTo>
                  <a:lnTo>
                    <a:pt x="4" y="20"/>
                  </a:lnTo>
                  <a:lnTo>
                    <a:pt x="27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5" name="Freeform 194"/>
            <p:cNvSpPr>
              <a:spLocks/>
            </p:cNvSpPr>
            <p:nvPr/>
          </p:nvSpPr>
          <p:spPr bwMode="auto">
            <a:xfrm>
              <a:off x="2059" y="1904"/>
              <a:ext cx="29" cy="21"/>
            </a:xfrm>
            <a:custGeom>
              <a:avLst/>
              <a:gdLst>
                <a:gd name="T0" fmla="*/ 0 w 29"/>
                <a:gd name="T1" fmla="*/ 20 h 21"/>
                <a:gd name="T2" fmla="*/ 23 w 29"/>
                <a:gd name="T3" fmla="*/ 0 h 21"/>
                <a:gd name="T4" fmla="*/ 28 w 29"/>
                <a:gd name="T5" fmla="*/ 16 h 21"/>
                <a:gd name="T6" fmla="*/ 0 w 29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1"/>
                <a:gd name="T14" fmla="*/ 29 w 2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1">
                  <a:moveTo>
                    <a:pt x="0" y="20"/>
                  </a:moveTo>
                  <a:lnTo>
                    <a:pt x="23" y="0"/>
                  </a:lnTo>
                  <a:lnTo>
                    <a:pt x="28" y="16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6" name="Freeform 195"/>
            <p:cNvSpPr>
              <a:spLocks/>
            </p:cNvSpPr>
            <p:nvPr/>
          </p:nvSpPr>
          <p:spPr bwMode="auto">
            <a:xfrm>
              <a:off x="2056" y="1904"/>
              <a:ext cx="32" cy="21"/>
            </a:xfrm>
            <a:custGeom>
              <a:avLst/>
              <a:gdLst>
                <a:gd name="T0" fmla="*/ 0 w 32"/>
                <a:gd name="T1" fmla="*/ 4 h 21"/>
                <a:gd name="T2" fmla="*/ 4 w 32"/>
                <a:gd name="T3" fmla="*/ 20 h 21"/>
                <a:gd name="T4" fmla="*/ 31 w 32"/>
                <a:gd name="T5" fmla="*/ 16 h 21"/>
                <a:gd name="T6" fmla="*/ 27 w 32"/>
                <a:gd name="T7" fmla="*/ 0 h 21"/>
                <a:gd name="T8" fmla="*/ 0 w 32"/>
                <a:gd name="T9" fmla="*/ 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1"/>
                <a:gd name="T17" fmla="*/ 32 w 3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1">
                  <a:moveTo>
                    <a:pt x="0" y="4"/>
                  </a:moveTo>
                  <a:lnTo>
                    <a:pt x="4" y="20"/>
                  </a:lnTo>
                  <a:lnTo>
                    <a:pt x="31" y="16"/>
                  </a:lnTo>
                  <a:lnTo>
                    <a:pt x="27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7" name="Freeform 196"/>
            <p:cNvSpPr>
              <a:spLocks/>
            </p:cNvSpPr>
            <p:nvPr/>
          </p:nvSpPr>
          <p:spPr bwMode="auto">
            <a:xfrm>
              <a:off x="2083" y="1898"/>
              <a:ext cx="28" cy="23"/>
            </a:xfrm>
            <a:custGeom>
              <a:avLst/>
              <a:gdLst>
                <a:gd name="T0" fmla="*/ 0 w 28"/>
                <a:gd name="T1" fmla="*/ 4 h 23"/>
                <a:gd name="T2" fmla="*/ 3 w 28"/>
                <a:gd name="T3" fmla="*/ 22 h 23"/>
                <a:gd name="T4" fmla="*/ 27 w 28"/>
                <a:gd name="T5" fmla="*/ 0 h 23"/>
                <a:gd name="T6" fmla="*/ 0 w 28"/>
                <a:gd name="T7" fmla="*/ 4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3"/>
                <a:gd name="T14" fmla="*/ 28 w 2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3">
                  <a:moveTo>
                    <a:pt x="0" y="4"/>
                  </a:moveTo>
                  <a:lnTo>
                    <a:pt x="3" y="22"/>
                  </a:lnTo>
                  <a:lnTo>
                    <a:pt x="27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8" name="Freeform 197"/>
            <p:cNvSpPr>
              <a:spLocks/>
            </p:cNvSpPr>
            <p:nvPr/>
          </p:nvSpPr>
          <p:spPr bwMode="auto">
            <a:xfrm>
              <a:off x="2087" y="1898"/>
              <a:ext cx="26" cy="23"/>
            </a:xfrm>
            <a:custGeom>
              <a:avLst/>
              <a:gdLst>
                <a:gd name="T0" fmla="*/ 0 w 26"/>
                <a:gd name="T1" fmla="*/ 22 h 23"/>
                <a:gd name="T2" fmla="*/ 22 w 26"/>
                <a:gd name="T3" fmla="*/ 0 h 23"/>
                <a:gd name="T4" fmla="*/ 25 w 26"/>
                <a:gd name="T5" fmla="*/ 18 h 23"/>
                <a:gd name="T6" fmla="*/ 0 w 26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3"/>
                <a:gd name="T14" fmla="*/ 26 w 2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3">
                  <a:moveTo>
                    <a:pt x="0" y="22"/>
                  </a:moveTo>
                  <a:lnTo>
                    <a:pt x="22" y="0"/>
                  </a:lnTo>
                  <a:lnTo>
                    <a:pt x="25" y="18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19" name="Freeform 198"/>
            <p:cNvSpPr>
              <a:spLocks/>
            </p:cNvSpPr>
            <p:nvPr/>
          </p:nvSpPr>
          <p:spPr bwMode="auto">
            <a:xfrm>
              <a:off x="2083" y="1898"/>
              <a:ext cx="30" cy="23"/>
            </a:xfrm>
            <a:custGeom>
              <a:avLst/>
              <a:gdLst>
                <a:gd name="T0" fmla="*/ 0 w 30"/>
                <a:gd name="T1" fmla="*/ 4 h 23"/>
                <a:gd name="T2" fmla="*/ 3 w 30"/>
                <a:gd name="T3" fmla="*/ 22 h 23"/>
                <a:gd name="T4" fmla="*/ 29 w 30"/>
                <a:gd name="T5" fmla="*/ 18 h 23"/>
                <a:gd name="T6" fmla="*/ 26 w 30"/>
                <a:gd name="T7" fmla="*/ 0 h 23"/>
                <a:gd name="T8" fmla="*/ 0 w 30"/>
                <a:gd name="T9" fmla="*/ 4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3"/>
                <a:gd name="T17" fmla="*/ 30 w 3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3">
                  <a:moveTo>
                    <a:pt x="0" y="4"/>
                  </a:moveTo>
                  <a:lnTo>
                    <a:pt x="3" y="22"/>
                  </a:lnTo>
                  <a:lnTo>
                    <a:pt x="29" y="18"/>
                  </a:lnTo>
                  <a:lnTo>
                    <a:pt x="26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0" name="Freeform 199"/>
            <p:cNvSpPr>
              <a:spLocks/>
            </p:cNvSpPr>
            <p:nvPr/>
          </p:nvSpPr>
          <p:spPr bwMode="auto">
            <a:xfrm>
              <a:off x="2110" y="1895"/>
              <a:ext cx="29" cy="23"/>
            </a:xfrm>
            <a:custGeom>
              <a:avLst/>
              <a:gdLst>
                <a:gd name="T0" fmla="*/ 0 w 29"/>
                <a:gd name="T1" fmla="*/ 3 h 23"/>
                <a:gd name="T2" fmla="*/ 3 w 29"/>
                <a:gd name="T3" fmla="*/ 22 h 23"/>
                <a:gd name="T4" fmla="*/ 28 w 29"/>
                <a:gd name="T5" fmla="*/ 0 h 23"/>
                <a:gd name="T6" fmla="*/ 0 w 29"/>
                <a:gd name="T7" fmla="*/ 3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3"/>
                <a:gd name="T14" fmla="*/ 29 w 2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3">
                  <a:moveTo>
                    <a:pt x="0" y="3"/>
                  </a:moveTo>
                  <a:lnTo>
                    <a:pt x="3" y="22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1" name="Freeform 200"/>
            <p:cNvSpPr>
              <a:spLocks/>
            </p:cNvSpPr>
            <p:nvPr/>
          </p:nvSpPr>
          <p:spPr bwMode="auto">
            <a:xfrm>
              <a:off x="2112" y="1895"/>
              <a:ext cx="29" cy="23"/>
            </a:xfrm>
            <a:custGeom>
              <a:avLst/>
              <a:gdLst>
                <a:gd name="T0" fmla="*/ 0 w 29"/>
                <a:gd name="T1" fmla="*/ 22 h 23"/>
                <a:gd name="T2" fmla="*/ 25 w 29"/>
                <a:gd name="T3" fmla="*/ 0 h 23"/>
                <a:gd name="T4" fmla="*/ 28 w 29"/>
                <a:gd name="T5" fmla="*/ 18 h 23"/>
                <a:gd name="T6" fmla="*/ 0 w 2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3"/>
                <a:gd name="T14" fmla="*/ 29 w 2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3">
                  <a:moveTo>
                    <a:pt x="0" y="22"/>
                  </a:moveTo>
                  <a:lnTo>
                    <a:pt x="25" y="0"/>
                  </a:lnTo>
                  <a:lnTo>
                    <a:pt x="28" y="18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2" name="Freeform 201"/>
            <p:cNvSpPr>
              <a:spLocks/>
            </p:cNvSpPr>
            <p:nvPr/>
          </p:nvSpPr>
          <p:spPr bwMode="auto">
            <a:xfrm>
              <a:off x="2110" y="1895"/>
              <a:ext cx="31" cy="23"/>
            </a:xfrm>
            <a:custGeom>
              <a:avLst/>
              <a:gdLst>
                <a:gd name="T0" fmla="*/ 0 w 31"/>
                <a:gd name="T1" fmla="*/ 3 h 23"/>
                <a:gd name="T2" fmla="*/ 2 w 31"/>
                <a:gd name="T3" fmla="*/ 22 h 23"/>
                <a:gd name="T4" fmla="*/ 30 w 31"/>
                <a:gd name="T5" fmla="*/ 18 h 23"/>
                <a:gd name="T6" fmla="*/ 27 w 31"/>
                <a:gd name="T7" fmla="*/ 0 h 23"/>
                <a:gd name="T8" fmla="*/ 0 w 31"/>
                <a:gd name="T9" fmla="*/ 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3"/>
                <a:gd name="T17" fmla="*/ 31 w 3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3">
                  <a:moveTo>
                    <a:pt x="0" y="3"/>
                  </a:moveTo>
                  <a:lnTo>
                    <a:pt x="2" y="22"/>
                  </a:lnTo>
                  <a:lnTo>
                    <a:pt x="30" y="18"/>
                  </a:lnTo>
                  <a:lnTo>
                    <a:pt x="27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3" name="Freeform 202"/>
            <p:cNvSpPr>
              <a:spLocks/>
            </p:cNvSpPr>
            <p:nvPr/>
          </p:nvSpPr>
          <p:spPr bwMode="auto">
            <a:xfrm>
              <a:off x="2138" y="1892"/>
              <a:ext cx="28" cy="22"/>
            </a:xfrm>
            <a:custGeom>
              <a:avLst/>
              <a:gdLst>
                <a:gd name="T0" fmla="*/ 0 w 28"/>
                <a:gd name="T1" fmla="*/ 2 h 22"/>
                <a:gd name="T2" fmla="*/ 2 w 28"/>
                <a:gd name="T3" fmla="*/ 21 h 22"/>
                <a:gd name="T4" fmla="*/ 27 w 28"/>
                <a:gd name="T5" fmla="*/ 0 h 22"/>
                <a:gd name="T6" fmla="*/ 0 w 28"/>
                <a:gd name="T7" fmla="*/ 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2"/>
                <a:gd name="T14" fmla="*/ 28 w 2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2">
                  <a:moveTo>
                    <a:pt x="0" y="2"/>
                  </a:moveTo>
                  <a:lnTo>
                    <a:pt x="2" y="21"/>
                  </a:lnTo>
                  <a:lnTo>
                    <a:pt x="27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4" name="Freeform 203"/>
            <p:cNvSpPr>
              <a:spLocks/>
            </p:cNvSpPr>
            <p:nvPr/>
          </p:nvSpPr>
          <p:spPr bwMode="auto">
            <a:xfrm>
              <a:off x="2140" y="1892"/>
              <a:ext cx="31" cy="22"/>
            </a:xfrm>
            <a:custGeom>
              <a:avLst/>
              <a:gdLst>
                <a:gd name="T0" fmla="*/ 0 w 31"/>
                <a:gd name="T1" fmla="*/ 21 h 22"/>
                <a:gd name="T2" fmla="*/ 26 w 31"/>
                <a:gd name="T3" fmla="*/ 0 h 22"/>
                <a:gd name="T4" fmla="*/ 30 w 31"/>
                <a:gd name="T5" fmla="*/ 17 h 22"/>
                <a:gd name="T6" fmla="*/ 0 w 31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2"/>
                <a:gd name="T14" fmla="*/ 31 w 31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2">
                  <a:moveTo>
                    <a:pt x="0" y="21"/>
                  </a:moveTo>
                  <a:lnTo>
                    <a:pt x="26" y="0"/>
                  </a:lnTo>
                  <a:lnTo>
                    <a:pt x="30" y="17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5" name="Freeform 204"/>
            <p:cNvSpPr>
              <a:spLocks/>
            </p:cNvSpPr>
            <p:nvPr/>
          </p:nvSpPr>
          <p:spPr bwMode="auto">
            <a:xfrm>
              <a:off x="2138" y="1892"/>
              <a:ext cx="33" cy="22"/>
            </a:xfrm>
            <a:custGeom>
              <a:avLst/>
              <a:gdLst>
                <a:gd name="T0" fmla="*/ 0 w 33"/>
                <a:gd name="T1" fmla="*/ 2 h 22"/>
                <a:gd name="T2" fmla="*/ 3 w 33"/>
                <a:gd name="T3" fmla="*/ 21 h 22"/>
                <a:gd name="T4" fmla="*/ 32 w 33"/>
                <a:gd name="T5" fmla="*/ 17 h 22"/>
                <a:gd name="T6" fmla="*/ 29 w 33"/>
                <a:gd name="T7" fmla="*/ 0 h 22"/>
                <a:gd name="T8" fmla="*/ 0 w 33"/>
                <a:gd name="T9" fmla="*/ 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2"/>
                <a:gd name="T17" fmla="*/ 33 w 3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2">
                  <a:moveTo>
                    <a:pt x="0" y="2"/>
                  </a:moveTo>
                  <a:lnTo>
                    <a:pt x="3" y="21"/>
                  </a:lnTo>
                  <a:lnTo>
                    <a:pt x="32" y="17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6" name="Freeform 205"/>
            <p:cNvSpPr>
              <a:spLocks/>
            </p:cNvSpPr>
            <p:nvPr/>
          </p:nvSpPr>
          <p:spPr bwMode="auto">
            <a:xfrm>
              <a:off x="2165" y="1890"/>
              <a:ext cx="29" cy="20"/>
            </a:xfrm>
            <a:custGeom>
              <a:avLst/>
              <a:gdLst>
                <a:gd name="T0" fmla="*/ 0 w 29"/>
                <a:gd name="T1" fmla="*/ 2 h 20"/>
                <a:gd name="T2" fmla="*/ 2 w 29"/>
                <a:gd name="T3" fmla="*/ 19 h 20"/>
                <a:gd name="T4" fmla="*/ 28 w 29"/>
                <a:gd name="T5" fmla="*/ 0 h 20"/>
                <a:gd name="T6" fmla="*/ 0 w 29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0"/>
                <a:gd name="T14" fmla="*/ 29 w 2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0">
                  <a:moveTo>
                    <a:pt x="0" y="2"/>
                  </a:moveTo>
                  <a:lnTo>
                    <a:pt x="2" y="19"/>
                  </a:lnTo>
                  <a:lnTo>
                    <a:pt x="28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7" name="Freeform 206"/>
            <p:cNvSpPr>
              <a:spLocks/>
            </p:cNvSpPr>
            <p:nvPr/>
          </p:nvSpPr>
          <p:spPr bwMode="auto">
            <a:xfrm>
              <a:off x="2170" y="1890"/>
              <a:ext cx="28" cy="20"/>
            </a:xfrm>
            <a:custGeom>
              <a:avLst/>
              <a:gdLst>
                <a:gd name="T0" fmla="*/ 0 w 28"/>
                <a:gd name="T1" fmla="*/ 19 h 20"/>
                <a:gd name="T2" fmla="*/ 25 w 28"/>
                <a:gd name="T3" fmla="*/ 0 h 20"/>
                <a:gd name="T4" fmla="*/ 27 w 28"/>
                <a:gd name="T5" fmla="*/ 17 h 20"/>
                <a:gd name="T6" fmla="*/ 0 w 28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0"/>
                <a:gd name="T14" fmla="*/ 28 w 2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0">
                  <a:moveTo>
                    <a:pt x="0" y="19"/>
                  </a:moveTo>
                  <a:lnTo>
                    <a:pt x="25" y="0"/>
                  </a:lnTo>
                  <a:lnTo>
                    <a:pt x="27" y="17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8" name="Freeform 207"/>
            <p:cNvSpPr>
              <a:spLocks/>
            </p:cNvSpPr>
            <p:nvPr/>
          </p:nvSpPr>
          <p:spPr bwMode="auto">
            <a:xfrm>
              <a:off x="2165" y="1890"/>
              <a:ext cx="33" cy="20"/>
            </a:xfrm>
            <a:custGeom>
              <a:avLst/>
              <a:gdLst>
                <a:gd name="T0" fmla="*/ 0 w 33"/>
                <a:gd name="T1" fmla="*/ 2 h 20"/>
                <a:gd name="T2" fmla="*/ 3 w 33"/>
                <a:gd name="T3" fmla="*/ 19 h 20"/>
                <a:gd name="T4" fmla="*/ 32 w 33"/>
                <a:gd name="T5" fmla="*/ 17 h 20"/>
                <a:gd name="T6" fmla="*/ 30 w 33"/>
                <a:gd name="T7" fmla="*/ 0 h 20"/>
                <a:gd name="T8" fmla="*/ 0 w 33"/>
                <a:gd name="T9" fmla="*/ 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0"/>
                <a:gd name="T17" fmla="*/ 33 w 3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0">
                  <a:moveTo>
                    <a:pt x="0" y="2"/>
                  </a:moveTo>
                  <a:lnTo>
                    <a:pt x="3" y="19"/>
                  </a:lnTo>
                  <a:lnTo>
                    <a:pt x="32" y="17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29" name="Freeform 208"/>
            <p:cNvSpPr>
              <a:spLocks/>
            </p:cNvSpPr>
            <p:nvPr/>
          </p:nvSpPr>
          <p:spPr bwMode="auto">
            <a:xfrm>
              <a:off x="2193" y="1887"/>
              <a:ext cx="32" cy="20"/>
            </a:xfrm>
            <a:custGeom>
              <a:avLst/>
              <a:gdLst>
                <a:gd name="T0" fmla="*/ 0 w 32"/>
                <a:gd name="T1" fmla="*/ 2 h 20"/>
                <a:gd name="T2" fmla="*/ 2 w 32"/>
                <a:gd name="T3" fmla="*/ 19 h 20"/>
                <a:gd name="T4" fmla="*/ 31 w 32"/>
                <a:gd name="T5" fmla="*/ 0 h 20"/>
                <a:gd name="T6" fmla="*/ 0 w 32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2"/>
                  </a:moveTo>
                  <a:lnTo>
                    <a:pt x="2" y="19"/>
                  </a:lnTo>
                  <a:lnTo>
                    <a:pt x="31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0" name="Freeform 209"/>
            <p:cNvSpPr>
              <a:spLocks/>
            </p:cNvSpPr>
            <p:nvPr/>
          </p:nvSpPr>
          <p:spPr bwMode="auto">
            <a:xfrm>
              <a:off x="2197" y="1887"/>
              <a:ext cx="29" cy="20"/>
            </a:xfrm>
            <a:custGeom>
              <a:avLst/>
              <a:gdLst>
                <a:gd name="T0" fmla="*/ 0 w 29"/>
                <a:gd name="T1" fmla="*/ 19 h 20"/>
                <a:gd name="T2" fmla="*/ 26 w 29"/>
                <a:gd name="T3" fmla="*/ 0 h 20"/>
                <a:gd name="T4" fmla="*/ 28 w 29"/>
                <a:gd name="T5" fmla="*/ 16 h 20"/>
                <a:gd name="T6" fmla="*/ 0 w 29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0"/>
                <a:gd name="T14" fmla="*/ 29 w 2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0">
                  <a:moveTo>
                    <a:pt x="0" y="19"/>
                  </a:moveTo>
                  <a:lnTo>
                    <a:pt x="26" y="0"/>
                  </a:lnTo>
                  <a:lnTo>
                    <a:pt x="28" y="16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1" name="Freeform 210"/>
            <p:cNvSpPr>
              <a:spLocks/>
            </p:cNvSpPr>
            <p:nvPr/>
          </p:nvSpPr>
          <p:spPr bwMode="auto">
            <a:xfrm>
              <a:off x="2193" y="1887"/>
              <a:ext cx="33" cy="20"/>
            </a:xfrm>
            <a:custGeom>
              <a:avLst/>
              <a:gdLst>
                <a:gd name="T0" fmla="*/ 0 w 33"/>
                <a:gd name="T1" fmla="*/ 2 h 20"/>
                <a:gd name="T2" fmla="*/ 2 w 33"/>
                <a:gd name="T3" fmla="*/ 19 h 20"/>
                <a:gd name="T4" fmla="*/ 32 w 33"/>
                <a:gd name="T5" fmla="*/ 16 h 20"/>
                <a:gd name="T6" fmla="*/ 30 w 33"/>
                <a:gd name="T7" fmla="*/ 0 h 20"/>
                <a:gd name="T8" fmla="*/ 0 w 33"/>
                <a:gd name="T9" fmla="*/ 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0"/>
                <a:gd name="T17" fmla="*/ 33 w 3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0">
                  <a:moveTo>
                    <a:pt x="0" y="2"/>
                  </a:moveTo>
                  <a:lnTo>
                    <a:pt x="2" y="19"/>
                  </a:lnTo>
                  <a:lnTo>
                    <a:pt x="32" y="16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2" name="Freeform 211"/>
            <p:cNvSpPr>
              <a:spLocks/>
            </p:cNvSpPr>
            <p:nvPr/>
          </p:nvSpPr>
          <p:spPr bwMode="auto">
            <a:xfrm>
              <a:off x="2224" y="1887"/>
              <a:ext cx="30" cy="19"/>
            </a:xfrm>
            <a:custGeom>
              <a:avLst/>
              <a:gdLst>
                <a:gd name="T0" fmla="*/ 0 w 30"/>
                <a:gd name="T1" fmla="*/ 1 h 19"/>
                <a:gd name="T2" fmla="*/ 1 w 30"/>
                <a:gd name="T3" fmla="*/ 18 h 19"/>
                <a:gd name="T4" fmla="*/ 29 w 30"/>
                <a:gd name="T5" fmla="*/ 0 h 19"/>
                <a:gd name="T6" fmla="*/ 0 w 30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9"/>
                <a:gd name="T14" fmla="*/ 30 w 30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9">
                  <a:moveTo>
                    <a:pt x="0" y="1"/>
                  </a:moveTo>
                  <a:lnTo>
                    <a:pt x="1" y="18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3" name="Freeform 212"/>
            <p:cNvSpPr>
              <a:spLocks/>
            </p:cNvSpPr>
            <p:nvPr/>
          </p:nvSpPr>
          <p:spPr bwMode="auto">
            <a:xfrm>
              <a:off x="2225" y="1887"/>
              <a:ext cx="31" cy="19"/>
            </a:xfrm>
            <a:custGeom>
              <a:avLst/>
              <a:gdLst>
                <a:gd name="T0" fmla="*/ 0 w 31"/>
                <a:gd name="T1" fmla="*/ 18 h 19"/>
                <a:gd name="T2" fmla="*/ 29 w 31"/>
                <a:gd name="T3" fmla="*/ 0 h 19"/>
                <a:gd name="T4" fmla="*/ 30 w 31"/>
                <a:gd name="T5" fmla="*/ 16 h 19"/>
                <a:gd name="T6" fmla="*/ 0 w 31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9"/>
                <a:gd name="T14" fmla="*/ 31 w 31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9">
                  <a:moveTo>
                    <a:pt x="0" y="18"/>
                  </a:moveTo>
                  <a:lnTo>
                    <a:pt x="29" y="0"/>
                  </a:lnTo>
                  <a:lnTo>
                    <a:pt x="30" y="16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4" name="Freeform 213"/>
            <p:cNvSpPr>
              <a:spLocks/>
            </p:cNvSpPr>
            <p:nvPr/>
          </p:nvSpPr>
          <p:spPr bwMode="auto">
            <a:xfrm>
              <a:off x="2224" y="1887"/>
              <a:ext cx="32" cy="19"/>
            </a:xfrm>
            <a:custGeom>
              <a:avLst/>
              <a:gdLst>
                <a:gd name="T0" fmla="*/ 0 w 32"/>
                <a:gd name="T1" fmla="*/ 1 h 19"/>
                <a:gd name="T2" fmla="*/ 1 w 32"/>
                <a:gd name="T3" fmla="*/ 18 h 19"/>
                <a:gd name="T4" fmla="*/ 31 w 32"/>
                <a:gd name="T5" fmla="*/ 16 h 19"/>
                <a:gd name="T6" fmla="*/ 30 w 32"/>
                <a:gd name="T7" fmla="*/ 0 h 19"/>
                <a:gd name="T8" fmla="*/ 0 w 32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9"/>
                <a:gd name="T17" fmla="*/ 32 w 3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9">
                  <a:moveTo>
                    <a:pt x="0" y="1"/>
                  </a:moveTo>
                  <a:lnTo>
                    <a:pt x="1" y="18"/>
                  </a:lnTo>
                  <a:lnTo>
                    <a:pt x="31" y="16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5" name="Freeform 214"/>
            <p:cNvSpPr>
              <a:spLocks/>
            </p:cNvSpPr>
            <p:nvPr/>
          </p:nvSpPr>
          <p:spPr bwMode="auto">
            <a:xfrm>
              <a:off x="2253" y="1884"/>
              <a:ext cx="31" cy="21"/>
            </a:xfrm>
            <a:custGeom>
              <a:avLst/>
              <a:gdLst>
                <a:gd name="T0" fmla="*/ 0 w 31"/>
                <a:gd name="T1" fmla="*/ 1 h 21"/>
                <a:gd name="T2" fmla="*/ 0 w 31"/>
                <a:gd name="T3" fmla="*/ 20 h 21"/>
                <a:gd name="T4" fmla="*/ 30 w 31"/>
                <a:gd name="T5" fmla="*/ 0 h 21"/>
                <a:gd name="T6" fmla="*/ 0 w 31"/>
                <a:gd name="T7" fmla="*/ 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1"/>
                <a:gd name="T14" fmla="*/ 31 w 3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1">
                  <a:moveTo>
                    <a:pt x="0" y="1"/>
                  </a:moveTo>
                  <a:lnTo>
                    <a:pt x="0" y="20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6" name="Freeform 215"/>
            <p:cNvSpPr>
              <a:spLocks/>
            </p:cNvSpPr>
            <p:nvPr/>
          </p:nvSpPr>
          <p:spPr bwMode="auto">
            <a:xfrm>
              <a:off x="2255" y="1884"/>
              <a:ext cx="29" cy="21"/>
            </a:xfrm>
            <a:custGeom>
              <a:avLst/>
              <a:gdLst>
                <a:gd name="T0" fmla="*/ 0 w 29"/>
                <a:gd name="T1" fmla="*/ 20 h 21"/>
                <a:gd name="T2" fmla="*/ 27 w 29"/>
                <a:gd name="T3" fmla="*/ 0 h 21"/>
                <a:gd name="T4" fmla="*/ 28 w 29"/>
                <a:gd name="T5" fmla="*/ 18 h 21"/>
                <a:gd name="T6" fmla="*/ 0 w 29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1"/>
                <a:gd name="T14" fmla="*/ 29 w 2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1">
                  <a:moveTo>
                    <a:pt x="0" y="20"/>
                  </a:moveTo>
                  <a:lnTo>
                    <a:pt x="27" y="0"/>
                  </a:lnTo>
                  <a:lnTo>
                    <a:pt x="28" y="18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7" name="Freeform 216"/>
            <p:cNvSpPr>
              <a:spLocks/>
            </p:cNvSpPr>
            <p:nvPr/>
          </p:nvSpPr>
          <p:spPr bwMode="auto">
            <a:xfrm>
              <a:off x="2253" y="1884"/>
              <a:ext cx="31" cy="21"/>
            </a:xfrm>
            <a:custGeom>
              <a:avLst/>
              <a:gdLst>
                <a:gd name="T0" fmla="*/ 0 w 31"/>
                <a:gd name="T1" fmla="*/ 1 h 21"/>
                <a:gd name="T2" fmla="*/ 0 w 31"/>
                <a:gd name="T3" fmla="*/ 20 h 21"/>
                <a:gd name="T4" fmla="*/ 30 w 31"/>
                <a:gd name="T5" fmla="*/ 18 h 21"/>
                <a:gd name="T6" fmla="*/ 29 w 31"/>
                <a:gd name="T7" fmla="*/ 0 h 21"/>
                <a:gd name="T8" fmla="*/ 0 w 3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1"/>
                <a:gd name="T17" fmla="*/ 31 w 3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1">
                  <a:moveTo>
                    <a:pt x="0" y="1"/>
                  </a:moveTo>
                  <a:lnTo>
                    <a:pt x="0" y="20"/>
                  </a:lnTo>
                  <a:lnTo>
                    <a:pt x="30" y="18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8" name="Freeform 217"/>
            <p:cNvSpPr>
              <a:spLocks/>
            </p:cNvSpPr>
            <p:nvPr/>
          </p:nvSpPr>
          <p:spPr bwMode="auto">
            <a:xfrm>
              <a:off x="2283" y="1882"/>
              <a:ext cx="30" cy="21"/>
            </a:xfrm>
            <a:custGeom>
              <a:avLst/>
              <a:gdLst>
                <a:gd name="T0" fmla="*/ 0 w 30"/>
                <a:gd name="T1" fmla="*/ 1 h 21"/>
                <a:gd name="T2" fmla="*/ 0 w 30"/>
                <a:gd name="T3" fmla="*/ 20 h 21"/>
                <a:gd name="T4" fmla="*/ 29 w 30"/>
                <a:gd name="T5" fmla="*/ 0 h 21"/>
                <a:gd name="T6" fmla="*/ 0 w 30"/>
                <a:gd name="T7" fmla="*/ 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1"/>
                <a:gd name="T14" fmla="*/ 30 w 30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1">
                  <a:moveTo>
                    <a:pt x="0" y="1"/>
                  </a:moveTo>
                  <a:lnTo>
                    <a:pt x="0" y="20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39" name="Freeform 218"/>
            <p:cNvSpPr>
              <a:spLocks/>
            </p:cNvSpPr>
            <p:nvPr/>
          </p:nvSpPr>
          <p:spPr bwMode="auto">
            <a:xfrm>
              <a:off x="2283" y="1882"/>
              <a:ext cx="31" cy="21"/>
            </a:xfrm>
            <a:custGeom>
              <a:avLst/>
              <a:gdLst>
                <a:gd name="T0" fmla="*/ 0 w 31"/>
                <a:gd name="T1" fmla="*/ 20 h 21"/>
                <a:gd name="T2" fmla="*/ 29 w 31"/>
                <a:gd name="T3" fmla="*/ 0 h 21"/>
                <a:gd name="T4" fmla="*/ 30 w 31"/>
                <a:gd name="T5" fmla="*/ 18 h 21"/>
                <a:gd name="T6" fmla="*/ 0 w 31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1"/>
                <a:gd name="T14" fmla="*/ 31 w 3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1">
                  <a:moveTo>
                    <a:pt x="0" y="20"/>
                  </a:moveTo>
                  <a:lnTo>
                    <a:pt x="29" y="0"/>
                  </a:lnTo>
                  <a:lnTo>
                    <a:pt x="30" y="18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0" name="Freeform 219"/>
            <p:cNvSpPr>
              <a:spLocks/>
            </p:cNvSpPr>
            <p:nvPr/>
          </p:nvSpPr>
          <p:spPr bwMode="auto">
            <a:xfrm>
              <a:off x="2283" y="1882"/>
              <a:ext cx="31" cy="21"/>
            </a:xfrm>
            <a:custGeom>
              <a:avLst/>
              <a:gdLst>
                <a:gd name="T0" fmla="*/ 0 w 31"/>
                <a:gd name="T1" fmla="*/ 1 h 21"/>
                <a:gd name="T2" fmla="*/ 0 w 31"/>
                <a:gd name="T3" fmla="*/ 20 h 21"/>
                <a:gd name="T4" fmla="*/ 30 w 31"/>
                <a:gd name="T5" fmla="*/ 18 h 21"/>
                <a:gd name="T6" fmla="*/ 29 w 31"/>
                <a:gd name="T7" fmla="*/ 0 h 21"/>
                <a:gd name="T8" fmla="*/ 0 w 3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1"/>
                <a:gd name="T17" fmla="*/ 31 w 3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1">
                  <a:moveTo>
                    <a:pt x="0" y="1"/>
                  </a:moveTo>
                  <a:lnTo>
                    <a:pt x="0" y="20"/>
                  </a:lnTo>
                  <a:lnTo>
                    <a:pt x="30" y="18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1" name="Freeform 220"/>
            <p:cNvSpPr>
              <a:spLocks/>
            </p:cNvSpPr>
            <p:nvPr/>
          </p:nvSpPr>
          <p:spPr bwMode="auto">
            <a:xfrm>
              <a:off x="2312" y="1881"/>
              <a:ext cx="32" cy="20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19 h 20"/>
                <a:gd name="T4" fmla="*/ 31 w 32"/>
                <a:gd name="T5" fmla="*/ 0 h 20"/>
                <a:gd name="T6" fmla="*/ 0 w 3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2" name="Freeform 221"/>
            <p:cNvSpPr>
              <a:spLocks/>
            </p:cNvSpPr>
            <p:nvPr/>
          </p:nvSpPr>
          <p:spPr bwMode="auto">
            <a:xfrm>
              <a:off x="2313" y="1881"/>
              <a:ext cx="32" cy="20"/>
            </a:xfrm>
            <a:custGeom>
              <a:avLst/>
              <a:gdLst>
                <a:gd name="T0" fmla="*/ 0 w 32"/>
                <a:gd name="T1" fmla="*/ 19 h 20"/>
                <a:gd name="T2" fmla="*/ 30 w 32"/>
                <a:gd name="T3" fmla="*/ 0 h 20"/>
                <a:gd name="T4" fmla="*/ 31 w 32"/>
                <a:gd name="T5" fmla="*/ 18 h 20"/>
                <a:gd name="T6" fmla="*/ 0 w 32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19"/>
                  </a:moveTo>
                  <a:lnTo>
                    <a:pt x="30" y="0"/>
                  </a:lnTo>
                  <a:lnTo>
                    <a:pt x="31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3" name="Freeform 222"/>
            <p:cNvSpPr>
              <a:spLocks/>
            </p:cNvSpPr>
            <p:nvPr/>
          </p:nvSpPr>
          <p:spPr bwMode="auto">
            <a:xfrm>
              <a:off x="2312" y="1881"/>
              <a:ext cx="33" cy="20"/>
            </a:xfrm>
            <a:custGeom>
              <a:avLst/>
              <a:gdLst>
                <a:gd name="T0" fmla="*/ 0 w 33"/>
                <a:gd name="T1" fmla="*/ 0 h 20"/>
                <a:gd name="T2" fmla="*/ 0 w 33"/>
                <a:gd name="T3" fmla="*/ 19 h 20"/>
                <a:gd name="T4" fmla="*/ 32 w 33"/>
                <a:gd name="T5" fmla="*/ 18 h 20"/>
                <a:gd name="T6" fmla="*/ 31 w 33"/>
                <a:gd name="T7" fmla="*/ 0 h 20"/>
                <a:gd name="T8" fmla="*/ 0 w 33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0"/>
                <a:gd name="T17" fmla="*/ 33 w 3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0">
                  <a:moveTo>
                    <a:pt x="0" y="0"/>
                  </a:moveTo>
                  <a:lnTo>
                    <a:pt x="0" y="19"/>
                  </a:lnTo>
                  <a:lnTo>
                    <a:pt x="32" y="18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4" name="Freeform 223"/>
            <p:cNvSpPr>
              <a:spLocks/>
            </p:cNvSpPr>
            <p:nvPr/>
          </p:nvSpPr>
          <p:spPr bwMode="auto">
            <a:xfrm>
              <a:off x="2343" y="1881"/>
              <a:ext cx="32" cy="20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19 h 20"/>
                <a:gd name="T4" fmla="*/ 31 w 32"/>
                <a:gd name="T5" fmla="*/ 0 h 20"/>
                <a:gd name="T6" fmla="*/ 0 w 3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5" name="Freeform 224"/>
            <p:cNvSpPr>
              <a:spLocks/>
            </p:cNvSpPr>
            <p:nvPr/>
          </p:nvSpPr>
          <p:spPr bwMode="auto">
            <a:xfrm>
              <a:off x="2344" y="1881"/>
              <a:ext cx="31" cy="20"/>
            </a:xfrm>
            <a:custGeom>
              <a:avLst/>
              <a:gdLst>
                <a:gd name="T0" fmla="*/ 0 w 31"/>
                <a:gd name="T1" fmla="*/ 19 h 20"/>
                <a:gd name="T2" fmla="*/ 29 w 31"/>
                <a:gd name="T3" fmla="*/ 0 h 20"/>
                <a:gd name="T4" fmla="*/ 30 w 31"/>
                <a:gd name="T5" fmla="*/ 17 h 20"/>
                <a:gd name="T6" fmla="*/ 0 w 31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0"/>
                <a:gd name="T14" fmla="*/ 31 w 31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0">
                  <a:moveTo>
                    <a:pt x="0" y="19"/>
                  </a:moveTo>
                  <a:lnTo>
                    <a:pt x="29" y="0"/>
                  </a:lnTo>
                  <a:lnTo>
                    <a:pt x="30" y="17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6" name="Freeform 225"/>
            <p:cNvSpPr>
              <a:spLocks/>
            </p:cNvSpPr>
            <p:nvPr/>
          </p:nvSpPr>
          <p:spPr bwMode="auto">
            <a:xfrm>
              <a:off x="2343" y="1881"/>
              <a:ext cx="32" cy="20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19 h 20"/>
                <a:gd name="T4" fmla="*/ 31 w 32"/>
                <a:gd name="T5" fmla="*/ 17 h 20"/>
                <a:gd name="T6" fmla="*/ 30 w 32"/>
                <a:gd name="T7" fmla="*/ 0 h 20"/>
                <a:gd name="T8" fmla="*/ 0 w 3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0"/>
                <a:gd name="T17" fmla="*/ 32 w 3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0">
                  <a:moveTo>
                    <a:pt x="0" y="0"/>
                  </a:moveTo>
                  <a:lnTo>
                    <a:pt x="0" y="19"/>
                  </a:lnTo>
                  <a:lnTo>
                    <a:pt x="31" y="17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7" name="Freeform 226"/>
            <p:cNvSpPr>
              <a:spLocks/>
            </p:cNvSpPr>
            <p:nvPr/>
          </p:nvSpPr>
          <p:spPr bwMode="auto">
            <a:xfrm>
              <a:off x="2374" y="1879"/>
              <a:ext cx="35" cy="20"/>
            </a:xfrm>
            <a:custGeom>
              <a:avLst/>
              <a:gdLst>
                <a:gd name="T0" fmla="*/ 0 w 35"/>
                <a:gd name="T1" fmla="*/ 1 h 20"/>
                <a:gd name="T2" fmla="*/ 1 w 35"/>
                <a:gd name="T3" fmla="*/ 19 h 20"/>
                <a:gd name="T4" fmla="*/ 34 w 35"/>
                <a:gd name="T5" fmla="*/ 0 h 20"/>
                <a:gd name="T6" fmla="*/ 0 w 35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0"/>
                <a:gd name="T14" fmla="*/ 35 w 3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0">
                  <a:moveTo>
                    <a:pt x="0" y="1"/>
                  </a:moveTo>
                  <a:lnTo>
                    <a:pt x="1" y="19"/>
                  </a:lnTo>
                  <a:lnTo>
                    <a:pt x="3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8" name="Freeform 227"/>
            <p:cNvSpPr>
              <a:spLocks/>
            </p:cNvSpPr>
            <p:nvPr/>
          </p:nvSpPr>
          <p:spPr bwMode="auto">
            <a:xfrm>
              <a:off x="2374" y="1879"/>
              <a:ext cx="35" cy="20"/>
            </a:xfrm>
            <a:custGeom>
              <a:avLst/>
              <a:gdLst>
                <a:gd name="T0" fmla="*/ 0 w 35"/>
                <a:gd name="T1" fmla="*/ 19 h 20"/>
                <a:gd name="T2" fmla="*/ 32 w 35"/>
                <a:gd name="T3" fmla="*/ 0 h 20"/>
                <a:gd name="T4" fmla="*/ 34 w 35"/>
                <a:gd name="T5" fmla="*/ 18 h 20"/>
                <a:gd name="T6" fmla="*/ 0 w 35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0"/>
                <a:gd name="T14" fmla="*/ 35 w 3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0">
                  <a:moveTo>
                    <a:pt x="0" y="19"/>
                  </a:moveTo>
                  <a:lnTo>
                    <a:pt x="32" y="0"/>
                  </a:lnTo>
                  <a:lnTo>
                    <a:pt x="34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49" name="Freeform 228"/>
            <p:cNvSpPr>
              <a:spLocks/>
            </p:cNvSpPr>
            <p:nvPr/>
          </p:nvSpPr>
          <p:spPr bwMode="auto">
            <a:xfrm>
              <a:off x="2374" y="1879"/>
              <a:ext cx="35" cy="20"/>
            </a:xfrm>
            <a:custGeom>
              <a:avLst/>
              <a:gdLst>
                <a:gd name="T0" fmla="*/ 0 w 35"/>
                <a:gd name="T1" fmla="*/ 1 h 20"/>
                <a:gd name="T2" fmla="*/ 1 w 35"/>
                <a:gd name="T3" fmla="*/ 19 h 20"/>
                <a:gd name="T4" fmla="*/ 34 w 35"/>
                <a:gd name="T5" fmla="*/ 18 h 20"/>
                <a:gd name="T6" fmla="*/ 32 w 35"/>
                <a:gd name="T7" fmla="*/ 0 h 20"/>
                <a:gd name="T8" fmla="*/ 0 w 35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0"/>
                <a:gd name="T17" fmla="*/ 35 w 35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0">
                  <a:moveTo>
                    <a:pt x="0" y="1"/>
                  </a:moveTo>
                  <a:lnTo>
                    <a:pt x="1" y="19"/>
                  </a:lnTo>
                  <a:lnTo>
                    <a:pt x="34" y="18"/>
                  </a:lnTo>
                  <a:lnTo>
                    <a:pt x="3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0" name="Freeform 229"/>
            <p:cNvSpPr>
              <a:spLocks/>
            </p:cNvSpPr>
            <p:nvPr/>
          </p:nvSpPr>
          <p:spPr bwMode="auto">
            <a:xfrm>
              <a:off x="2408" y="1878"/>
              <a:ext cx="32" cy="20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19 h 20"/>
                <a:gd name="T4" fmla="*/ 31 w 32"/>
                <a:gd name="T5" fmla="*/ 0 h 20"/>
                <a:gd name="T6" fmla="*/ 0 w 3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1" name="Freeform 230"/>
            <p:cNvSpPr>
              <a:spLocks/>
            </p:cNvSpPr>
            <p:nvPr/>
          </p:nvSpPr>
          <p:spPr bwMode="auto">
            <a:xfrm>
              <a:off x="2408" y="1878"/>
              <a:ext cx="33" cy="20"/>
            </a:xfrm>
            <a:custGeom>
              <a:avLst/>
              <a:gdLst>
                <a:gd name="T0" fmla="*/ 0 w 33"/>
                <a:gd name="T1" fmla="*/ 19 h 20"/>
                <a:gd name="T2" fmla="*/ 31 w 33"/>
                <a:gd name="T3" fmla="*/ 0 h 20"/>
                <a:gd name="T4" fmla="*/ 32 w 33"/>
                <a:gd name="T5" fmla="*/ 18 h 20"/>
                <a:gd name="T6" fmla="*/ 0 w 33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0"/>
                <a:gd name="T14" fmla="*/ 33 w 3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0">
                  <a:moveTo>
                    <a:pt x="0" y="19"/>
                  </a:moveTo>
                  <a:lnTo>
                    <a:pt x="31" y="0"/>
                  </a:lnTo>
                  <a:lnTo>
                    <a:pt x="32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2" name="Freeform 231"/>
            <p:cNvSpPr>
              <a:spLocks/>
            </p:cNvSpPr>
            <p:nvPr/>
          </p:nvSpPr>
          <p:spPr bwMode="auto">
            <a:xfrm>
              <a:off x="2408" y="1878"/>
              <a:ext cx="33" cy="20"/>
            </a:xfrm>
            <a:custGeom>
              <a:avLst/>
              <a:gdLst>
                <a:gd name="T0" fmla="*/ 0 w 33"/>
                <a:gd name="T1" fmla="*/ 0 h 20"/>
                <a:gd name="T2" fmla="*/ 0 w 33"/>
                <a:gd name="T3" fmla="*/ 19 h 20"/>
                <a:gd name="T4" fmla="*/ 32 w 33"/>
                <a:gd name="T5" fmla="*/ 18 h 20"/>
                <a:gd name="T6" fmla="*/ 31 w 33"/>
                <a:gd name="T7" fmla="*/ 0 h 20"/>
                <a:gd name="T8" fmla="*/ 0 w 33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0"/>
                <a:gd name="T17" fmla="*/ 33 w 3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0">
                  <a:moveTo>
                    <a:pt x="0" y="0"/>
                  </a:moveTo>
                  <a:lnTo>
                    <a:pt x="0" y="19"/>
                  </a:lnTo>
                  <a:lnTo>
                    <a:pt x="32" y="18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3" name="Freeform 232"/>
            <p:cNvSpPr>
              <a:spLocks/>
            </p:cNvSpPr>
            <p:nvPr/>
          </p:nvSpPr>
          <p:spPr bwMode="auto">
            <a:xfrm>
              <a:off x="2439" y="1877"/>
              <a:ext cx="33" cy="20"/>
            </a:xfrm>
            <a:custGeom>
              <a:avLst/>
              <a:gdLst>
                <a:gd name="T0" fmla="*/ 0 w 33"/>
                <a:gd name="T1" fmla="*/ 0 h 20"/>
                <a:gd name="T2" fmla="*/ 0 w 33"/>
                <a:gd name="T3" fmla="*/ 19 h 20"/>
                <a:gd name="T4" fmla="*/ 32 w 33"/>
                <a:gd name="T5" fmla="*/ 0 h 20"/>
                <a:gd name="T6" fmla="*/ 0 w 33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0"/>
                <a:gd name="T14" fmla="*/ 33 w 3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0">
                  <a:moveTo>
                    <a:pt x="0" y="0"/>
                  </a:moveTo>
                  <a:lnTo>
                    <a:pt x="0" y="19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4" name="Freeform 233"/>
            <p:cNvSpPr>
              <a:spLocks/>
            </p:cNvSpPr>
            <p:nvPr/>
          </p:nvSpPr>
          <p:spPr bwMode="auto">
            <a:xfrm>
              <a:off x="2440" y="1877"/>
              <a:ext cx="33" cy="20"/>
            </a:xfrm>
            <a:custGeom>
              <a:avLst/>
              <a:gdLst>
                <a:gd name="T0" fmla="*/ 0 w 33"/>
                <a:gd name="T1" fmla="*/ 19 h 20"/>
                <a:gd name="T2" fmla="*/ 31 w 33"/>
                <a:gd name="T3" fmla="*/ 0 h 20"/>
                <a:gd name="T4" fmla="*/ 32 w 33"/>
                <a:gd name="T5" fmla="*/ 17 h 20"/>
                <a:gd name="T6" fmla="*/ 0 w 33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0"/>
                <a:gd name="T14" fmla="*/ 33 w 3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0">
                  <a:moveTo>
                    <a:pt x="0" y="19"/>
                  </a:moveTo>
                  <a:lnTo>
                    <a:pt x="31" y="0"/>
                  </a:lnTo>
                  <a:lnTo>
                    <a:pt x="32" y="17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5" name="Freeform 234"/>
            <p:cNvSpPr>
              <a:spLocks/>
            </p:cNvSpPr>
            <p:nvPr/>
          </p:nvSpPr>
          <p:spPr bwMode="auto">
            <a:xfrm>
              <a:off x="2439" y="1877"/>
              <a:ext cx="34" cy="20"/>
            </a:xfrm>
            <a:custGeom>
              <a:avLst/>
              <a:gdLst>
                <a:gd name="T0" fmla="*/ 0 w 34"/>
                <a:gd name="T1" fmla="*/ 0 h 20"/>
                <a:gd name="T2" fmla="*/ 0 w 34"/>
                <a:gd name="T3" fmla="*/ 19 h 20"/>
                <a:gd name="T4" fmla="*/ 33 w 34"/>
                <a:gd name="T5" fmla="*/ 17 h 20"/>
                <a:gd name="T6" fmla="*/ 32 w 34"/>
                <a:gd name="T7" fmla="*/ 0 h 20"/>
                <a:gd name="T8" fmla="*/ 0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0" y="0"/>
                  </a:moveTo>
                  <a:lnTo>
                    <a:pt x="0" y="19"/>
                  </a:lnTo>
                  <a:lnTo>
                    <a:pt x="33" y="17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6" name="Freeform 235"/>
            <p:cNvSpPr>
              <a:spLocks/>
            </p:cNvSpPr>
            <p:nvPr/>
          </p:nvSpPr>
          <p:spPr bwMode="auto">
            <a:xfrm>
              <a:off x="2471" y="1875"/>
              <a:ext cx="36" cy="19"/>
            </a:xfrm>
            <a:custGeom>
              <a:avLst/>
              <a:gdLst>
                <a:gd name="T0" fmla="*/ 0 w 36"/>
                <a:gd name="T1" fmla="*/ 1 h 19"/>
                <a:gd name="T2" fmla="*/ 0 w 36"/>
                <a:gd name="T3" fmla="*/ 18 h 19"/>
                <a:gd name="T4" fmla="*/ 35 w 36"/>
                <a:gd name="T5" fmla="*/ 0 h 19"/>
                <a:gd name="T6" fmla="*/ 0 w 36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9"/>
                <a:gd name="T14" fmla="*/ 36 w 3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9">
                  <a:moveTo>
                    <a:pt x="0" y="1"/>
                  </a:moveTo>
                  <a:lnTo>
                    <a:pt x="0" y="18"/>
                  </a:lnTo>
                  <a:lnTo>
                    <a:pt x="3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7" name="Freeform 236"/>
            <p:cNvSpPr>
              <a:spLocks/>
            </p:cNvSpPr>
            <p:nvPr/>
          </p:nvSpPr>
          <p:spPr bwMode="auto">
            <a:xfrm>
              <a:off x="2472" y="1875"/>
              <a:ext cx="36" cy="19"/>
            </a:xfrm>
            <a:custGeom>
              <a:avLst/>
              <a:gdLst>
                <a:gd name="T0" fmla="*/ 0 w 36"/>
                <a:gd name="T1" fmla="*/ 18 h 19"/>
                <a:gd name="T2" fmla="*/ 34 w 36"/>
                <a:gd name="T3" fmla="*/ 0 h 19"/>
                <a:gd name="T4" fmla="*/ 35 w 36"/>
                <a:gd name="T5" fmla="*/ 17 h 19"/>
                <a:gd name="T6" fmla="*/ 0 w 36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9"/>
                <a:gd name="T14" fmla="*/ 36 w 3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9">
                  <a:moveTo>
                    <a:pt x="0" y="18"/>
                  </a:moveTo>
                  <a:lnTo>
                    <a:pt x="34" y="0"/>
                  </a:lnTo>
                  <a:lnTo>
                    <a:pt x="35" y="17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8" name="Freeform 237"/>
            <p:cNvSpPr>
              <a:spLocks/>
            </p:cNvSpPr>
            <p:nvPr/>
          </p:nvSpPr>
          <p:spPr bwMode="auto">
            <a:xfrm>
              <a:off x="2471" y="1875"/>
              <a:ext cx="37" cy="19"/>
            </a:xfrm>
            <a:custGeom>
              <a:avLst/>
              <a:gdLst>
                <a:gd name="T0" fmla="*/ 0 w 37"/>
                <a:gd name="T1" fmla="*/ 1 h 19"/>
                <a:gd name="T2" fmla="*/ 0 w 37"/>
                <a:gd name="T3" fmla="*/ 18 h 19"/>
                <a:gd name="T4" fmla="*/ 36 w 37"/>
                <a:gd name="T5" fmla="*/ 17 h 19"/>
                <a:gd name="T6" fmla="*/ 35 w 37"/>
                <a:gd name="T7" fmla="*/ 0 h 19"/>
                <a:gd name="T8" fmla="*/ 0 w 37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9"/>
                <a:gd name="T17" fmla="*/ 37 w 3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9">
                  <a:moveTo>
                    <a:pt x="0" y="1"/>
                  </a:moveTo>
                  <a:lnTo>
                    <a:pt x="0" y="18"/>
                  </a:lnTo>
                  <a:lnTo>
                    <a:pt x="36" y="17"/>
                  </a:lnTo>
                  <a:lnTo>
                    <a:pt x="3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59" name="Freeform 238"/>
            <p:cNvSpPr>
              <a:spLocks/>
            </p:cNvSpPr>
            <p:nvPr/>
          </p:nvSpPr>
          <p:spPr bwMode="auto">
            <a:xfrm>
              <a:off x="2506" y="1874"/>
              <a:ext cx="35" cy="20"/>
            </a:xfrm>
            <a:custGeom>
              <a:avLst/>
              <a:gdLst>
                <a:gd name="T0" fmla="*/ 0 w 35"/>
                <a:gd name="T1" fmla="*/ 0 h 20"/>
                <a:gd name="T2" fmla="*/ 0 w 35"/>
                <a:gd name="T3" fmla="*/ 19 h 20"/>
                <a:gd name="T4" fmla="*/ 34 w 35"/>
                <a:gd name="T5" fmla="*/ 0 h 20"/>
                <a:gd name="T6" fmla="*/ 0 w 35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0"/>
                <a:gd name="T14" fmla="*/ 35 w 3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0">
                  <a:moveTo>
                    <a:pt x="0" y="0"/>
                  </a:moveTo>
                  <a:lnTo>
                    <a:pt x="0" y="19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0" name="Freeform 239"/>
            <p:cNvSpPr>
              <a:spLocks/>
            </p:cNvSpPr>
            <p:nvPr/>
          </p:nvSpPr>
          <p:spPr bwMode="auto">
            <a:xfrm>
              <a:off x="2507" y="1874"/>
              <a:ext cx="35" cy="20"/>
            </a:xfrm>
            <a:custGeom>
              <a:avLst/>
              <a:gdLst>
                <a:gd name="T0" fmla="*/ 0 w 35"/>
                <a:gd name="T1" fmla="*/ 19 h 20"/>
                <a:gd name="T2" fmla="*/ 33 w 35"/>
                <a:gd name="T3" fmla="*/ 0 h 20"/>
                <a:gd name="T4" fmla="*/ 34 w 35"/>
                <a:gd name="T5" fmla="*/ 18 h 20"/>
                <a:gd name="T6" fmla="*/ 0 w 35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0"/>
                <a:gd name="T14" fmla="*/ 35 w 3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0">
                  <a:moveTo>
                    <a:pt x="0" y="19"/>
                  </a:moveTo>
                  <a:lnTo>
                    <a:pt x="33" y="0"/>
                  </a:lnTo>
                  <a:lnTo>
                    <a:pt x="34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1" name="Freeform 240"/>
            <p:cNvSpPr>
              <a:spLocks/>
            </p:cNvSpPr>
            <p:nvPr/>
          </p:nvSpPr>
          <p:spPr bwMode="auto">
            <a:xfrm>
              <a:off x="2506" y="1874"/>
              <a:ext cx="36" cy="20"/>
            </a:xfrm>
            <a:custGeom>
              <a:avLst/>
              <a:gdLst>
                <a:gd name="T0" fmla="*/ 0 w 36"/>
                <a:gd name="T1" fmla="*/ 0 h 20"/>
                <a:gd name="T2" fmla="*/ 0 w 36"/>
                <a:gd name="T3" fmla="*/ 19 h 20"/>
                <a:gd name="T4" fmla="*/ 35 w 36"/>
                <a:gd name="T5" fmla="*/ 18 h 20"/>
                <a:gd name="T6" fmla="*/ 34 w 36"/>
                <a:gd name="T7" fmla="*/ 0 h 20"/>
                <a:gd name="T8" fmla="*/ 0 w 3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0"/>
                <a:gd name="T17" fmla="*/ 36 w 3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0">
                  <a:moveTo>
                    <a:pt x="0" y="0"/>
                  </a:moveTo>
                  <a:lnTo>
                    <a:pt x="0" y="19"/>
                  </a:lnTo>
                  <a:lnTo>
                    <a:pt x="35" y="18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2" name="Freeform 241"/>
            <p:cNvSpPr>
              <a:spLocks/>
            </p:cNvSpPr>
            <p:nvPr/>
          </p:nvSpPr>
          <p:spPr bwMode="auto">
            <a:xfrm>
              <a:off x="2540" y="1874"/>
              <a:ext cx="38" cy="19"/>
            </a:xfrm>
            <a:custGeom>
              <a:avLst/>
              <a:gdLst>
                <a:gd name="T0" fmla="*/ 0 w 38"/>
                <a:gd name="T1" fmla="*/ 0 h 19"/>
                <a:gd name="T2" fmla="*/ 0 w 38"/>
                <a:gd name="T3" fmla="*/ 18 h 19"/>
                <a:gd name="T4" fmla="*/ 37 w 38"/>
                <a:gd name="T5" fmla="*/ 0 h 19"/>
                <a:gd name="T6" fmla="*/ 0 w 38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19"/>
                <a:gd name="T14" fmla="*/ 38 w 3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19">
                  <a:moveTo>
                    <a:pt x="0" y="0"/>
                  </a:moveTo>
                  <a:lnTo>
                    <a:pt x="0" y="1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3" name="Freeform 242"/>
            <p:cNvSpPr>
              <a:spLocks/>
            </p:cNvSpPr>
            <p:nvPr/>
          </p:nvSpPr>
          <p:spPr bwMode="auto">
            <a:xfrm>
              <a:off x="2541" y="1874"/>
              <a:ext cx="39" cy="19"/>
            </a:xfrm>
            <a:custGeom>
              <a:avLst/>
              <a:gdLst>
                <a:gd name="T0" fmla="*/ 0 w 39"/>
                <a:gd name="T1" fmla="*/ 18 h 19"/>
                <a:gd name="T2" fmla="*/ 37 w 39"/>
                <a:gd name="T3" fmla="*/ 0 h 19"/>
                <a:gd name="T4" fmla="*/ 38 w 39"/>
                <a:gd name="T5" fmla="*/ 16 h 19"/>
                <a:gd name="T6" fmla="*/ 0 w 39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19"/>
                <a:gd name="T14" fmla="*/ 39 w 39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19">
                  <a:moveTo>
                    <a:pt x="0" y="18"/>
                  </a:moveTo>
                  <a:lnTo>
                    <a:pt x="37" y="0"/>
                  </a:lnTo>
                  <a:lnTo>
                    <a:pt x="38" y="16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4" name="Freeform 243"/>
            <p:cNvSpPr>
              <a:spLocks/>
            </p:cNvSpPr>
            <p:nvPr/>
          </p:nvSpPr>
          <p:spPr bwMode="auto">
            <a:xfrm>
              <a:off x="2540" y="1874"/>
              <a:ext cx="40" cy="19"/>
            </a:xfrm>
            <a:custGeom>
              <a:avLst/>
              <a:gdLst>
                <a:gd name="T0" fmla="*/ 0 w 40"/>
                <a:gd name="T1" fmla="*/ 0 h 19"/>
                <a:gd name="T2" fmla="*/ 0 w 40"/>
                <a:gd name="T3" fmla="*/ 18 h 19"/>
                <a:gd name="T4" fmla="*/ 39 w 40"/>
                <a:gd name="T5" fmla="*/ 16 h 19"/>
                <a:gd name="T6" fmla="*/ 38 w 40"/>
                <a:gd name="T7" fmla="*/ 0 h 19"/>
                <a:gd name="T8" fmla="*/ 0 w 4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9"/>
                <a:gd name="T17" fmla="*/ 40 w 4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9">
                  <a:moveTo>
                    <a:pt x="0" y="0"/>
                  </a:moveTo>
                  <a:lnTo>
                    <a:pt x="0" y="18"/>
                  </a:lnTo>
                  <a:lnTo>
                    <a:pt x="39" y="16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5" name="Freeform 244"/>
            <p:cNvSpPr>
              <a:spLocks/>
            </p:cNvSpPr>
            <p:nvPr/>
          </p:nvSpPr>
          <p:spPr bwMode="auto">
            <a:xfrm>
              <a:off x="2577" y="1872"/>
              <a:ext cx="43" cy="20"/>
            </a:xfrm>
            <a:custGeom>
              <a:avLst/>
              <a:gdLst>
                <a:gd name="T0" fmla="*/ 0 w 43"/>
                <a:gd name="T1" fmla="*/ 1 h 20"/>
                <a:gd name="T2" fmla="*/ 1 w 43"/>
                <a:gd name="T3" fmla="*/ 19 h 20"/>
                <a:gd name="T4" fmla="*/ 42 w 43"/>
                <a:gd name="T5" fmla="*/ 0 h 20"/>
                <a:gd name="T6" fmla="*/ 0 w 4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0"/>
                <a:gd name="T14" fmla="*/ 43 w 4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0">
                  <a:moveTo>
                    <a:pt x="0" y="1"/>
                  </a:moveTo>
                  <a:lnTo>
                    <a:pt x="1" y="19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6" name="Freeform 245"/>
            <p:cNvSpPr>
              <a:spLocks/>
            </p:cNvSpPr>
            <p:nvPr/>
          </p:nvSpPr>
          <p:spPr bwMode="auto">
            <a:xfrm>
              <a:off x="2579" y="1872"/>
              <a:ext cx="42" cy="20"/>
            </a:xfrm>
            <a:custGeom>
              <a:avLst/>
              <a:gdLst>
                <a:gd name="T0" fmla="*/ 0 w 42"/>
                <a:gd name="T1" fmla="*/ 19 h 20"/>
                <a:gd name="T2" fmla="*/ 40 w 42"/>
                <a:gd name="T3" fmla="*/ 0 h 20"/>
                <a:gd name="T4" fmla="*/ 41 w 42"/>
                <a:gd name="T5" fmla="*/ 18 h 20"/>
                <a:gd name="T6" fmla="*/ 0 w 42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20"/>
                <a:gd name="T14" fmla="*/ 42 w 4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20">
                  <a:moveTo>
                    <a:pt x="0" y="19"/>
                  </a:moveTo>
                  <a:lnTo>
                    <a:pt x="40" y="0"/>
                  </a:lnTo>
                  <a:lnTo>
                    <a:pt x="41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7" name="Freeform 246"/>
            <p:cNvSpPr>
              <a:spLocks/>
            </p:cNvSpPr>
            <p:nvPr/>
          </p:nvSpPr>
          <p:spPr bwMode="auto">
            <a:xfrm>
              <a:off x="2577" y="1872"/>
              <a:ext cx="44" cy="20"/>
            </a:xfrm>
            <a:custGeom>
              <a:avLst/>
              <a:gdLst>
                <a:gd name="T0" fmla="*/ 0 w 44"/>
                <a:gd name="T1" fmla="*/ 1 h 20"/>
                <a:gd name="T2" fmla="*/ 1 w 44"/>
                <a:gd name="T3" fmla="*/ 19 h 20"/>
                <a:gd name="T4" fmla="*/ 43 w 44"/>
                <a:gd name="T5" fmla="*/ 18 h 20"/>
                <a:gd name="T6" fmla="*/ 42 w 44"/>
                <a:gd name="T7" fmla="*/ 0 h 20"/>
                <a:gd name="T8" fmla="*/ 0 w 44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0"/>
                <a:gd name="T17" fmla="*/ 44 w 4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0">
                  <a:moveTo>
                    <a:pt x="0" y="1"/>
                  </a:moveTo>
                  <a:lnTo>
                    <a:pt x="1" y="19"/>
                  </a:lnTo>
                  <a:lnTo>
                    <a:pt x="43" y="18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8" name="Freeform 247"/>
            <p:cNvSpPr>
              <a:spLocks/>
            </p:cNvSpPr>
            <p:nvPr/>
          </p:nvSpPr>
          <p:spPr bwMode="auto">
            <a:xfrm>
              <a:off x="2619" y="1870"/>
              <a:ext cx="43" cy="21"/>
            </a:xfrm>
            <a:custGeom>
              <a:avLst/>
              <a:gdLst>
                <a:gd name="T0" fmla="*/ 0 w 43"/>
                <a:gd name="T1" fmla="*/ 0 h 21"/>
                <a:gd name="T2" fmla="*/ 0 w 43"/>
                <a:gd name="T3" fmla="*/ 20 h 21"/>
                <a:gd name="T4" fmla="*/ 42 w 43"/>
                <a:gd name="T5" fmla="*/ 0 h 21"/>
                <a:gd name="T6" fmla="*/ 0 w 43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1"/>
                <a:gd name="T14" fmla="*/ 43 w 4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1">
                  <a:moveTo>
                    <a:pt x="0" y="0"/>
                  </a:moveTo>
                  <a:lnTo>
                    <a:pt x="0" y="20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69" name="Freeform 248"/>
            <p:cNvSpPr>
              <a:spLocks/>
            </p:cNvSpPr>
            <p:nvPr/>
          </p:nvSpPr>
          <p:spPr bwMode="auto">
            <a:xfrm>
              <a:off x="2620" y="1870"/>
              <a:ext cx="43" cy="21"/>
            </a:xfrm>
            <a:custGeom>
              <a:avLst/>
              <a:gdLst>
                <a:gd name="T0" fmla="*/ 0 w 43"/>
                <a:gd name="T1" fmla="*/ 20 h 21"/>
                <a:gd name="T2" fmla="*/ 41 w 43"/>
                <a:gd name="T3" fmla="*/ 0 h 21"/>
                <a:gd name="T4" fmla="*/ 42 w 43"/>
                <a:gd name="T5" fmla="*/ 19 h 21"/>
                <a:gd name="T6" fmla="*/ 0 w 43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1"/>
                <a:gd name="T14" fmla="*/ 43 w 4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1">
                  <a:moveTo>
                    <a:pt x="0" y="20"/>
                  </a:moveTo>
                  <a:lnTo>
                    <a:pt x="41" y="0"/>
                  </a:lnTo>
                  <a:lnTo>
                    <a:pt x="42" y="19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0" name="Freeform 249"/>
            <p:cNvSpPr>
              <a:spLocks/>
            </p:cNvSpPr>
            <p:nvPr/>
          </p:nvSpPr>
          <p:spPr bwMode="auto">
            <a:xfrm>
              <a:off x="2619" y="1870"/>
              <a:ext cx="44" cy="21"/>
            </a:xfrm>
            <a:custGeom>
              <a:avLst/>
              <a:gdLst>
                <a:gd name="T0" fmla="*/ 0 w 44"/>
                <a:gd name="T1" fmla="*/ 0 h 21"/>
                <a:gd name="T2" fmla="*/ 0 w 44"/>
                <a:gd name="T3" fmla="*/ 20 h 21"/>
                <a:gd name="T4" fmla="*/ 43 w 44"/>
                <a:gd name="T5" fmla="*/ 19 h 21"/>
                <a:gd name="T6" fmla="*/ 42 w 44"/>
                <a:gd name="T7" fmla="*/ 0 h 21"/>
                <a:gd name="T8" fmla="*/ 0 w 44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1"/>
                <a:gd name="T17" fmla="*/ 44 w 4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1">
                  <a:moveTo>
                    <a:pt x="0" y="0"/>
                  </a:moveTo>
                  <a:lnTo>
                    <a:pt x="0" y="20"/>
                  </a:lnTo>
                  <a:lnTo>
                    <a:pt x="43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1" name="Freeform 250"/>
            <p:cNvSpPr>
              <a:spLocks/>
            </p:cNvSpPr>
            <p:nvPr/>
          </p:nvSpPr>
          <p:spPr bwMode="auto">
            <a:xfrm>
              <a:off x="2661" y="1869"/>
              <a:ext cx="49" cy="19"/>
            </a:xfrm>
            <a:custGeom>
              <a:avLst/>
              <a:gdLst>
                <a:gd name="T0" fmla="*/ 0 w 49"/>
                <a:gd name="T1" fmla="*/ 0 h 19"/>
                <a:gd name="T2" fmla="*/ 1 w 49"/>
                <a:gd name="T3" fmla="*/ 18 h 19"/>
                <a:gd name="T4" fmla="*/ 48 w 49"/>
                <a:gd name="T5" fmla="*/ 0 h 19"/>
                <a:gd name="T6" fmla="*/ 0 w 4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9"/>
                <a:gd name="T14" fmla="*/ 49 w 49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9">
                  <a:moveTo>
                    <a:pt x="0" y="0"/>
                  </a:moveTo>
                  <a:lnTo>
                    <a:pt x="1" y="18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2" name="Freeform 251"/>
            <p:cNvSpPr>
              <a:spLocks/>
            </p:cNvSpPr>
            <p:nvPr/>
          </p:nvSpPr>
          <p:spPr bwMode="auto">
            <a:xfrm>
              <a:off x="2662" y="1869"/>
              <a:ext cx="48" cy="19"/>
            </a:xfrm>
            <a:custGeom>
              <a:avLst/>
              <a:gdLst>
                <a:gd name="T0" fmla="*/ 0 w 48"/>
                <a:gd name="T1" fmla="*/ 18 h 19"/>
                <a:gd name="T2" fmla="*/ 46 w 48"/>
                <a:gd name="T3" fmla="*/ 0 h 19"/>
                <a:gd name="T4" fmla="*/ 47 w 48"/>
                <a:gd name="T5" fmla="*/ 17 h 19"/>
                <a:gd name="T6" fmla="*/ 0 w 48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9"/>
                <a:gd name="T14" fmla="*/ 48 w 4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9">
                  <a:moveTo>
                    <a:pt x="0" y="18"/>
                  </a:moveTo>
                  <a:lnTo>
                    <a:pt x="46" y="0"/>
                  </a:lnTo>
                  <a:lnTo>
                    <a:pt x="47" y="17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3" name="Freeform 252"/>
            <p:cNvSpPr>
              <a:spLocks/>
            </p:cNvSpPr>
            <p:nvPr/>
          </p:nvSpPr>
          <p:spPr bwMode="auto">
            <a:xfrm>
              <a:off x="2661" y="1869"/>
              <a:ext cx="49" cy="19"/>
            </a:xfrm>
            <a:custGeom>
              <a:avLst/>
              <a:gdLst>
                <a:gd name="T0" fmla="*/ 0 w 49"/>
                <a:gd name="T1" fmla="*/ 0 h 19"/>
                <a:gd name="T2" fmla="*/ 0 w 49"/>
                <a:gd name="T3" fmla="*/ 18 h 19"/>
                <a:gd name="T4" fmla="*/ 48 w 49"/>
                <a:gd name="T5" fmla="*/ 17 h 19"/>
                <a:gd name="T6" fmla="*/ 47 w 49"/>
                <a:gd name="T7" fmla="*/ 0 h 19"/>
                <a:gd name="T8" fmla="*/ 0 w 4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"/>
                <a:gd name="T17" fmla="*/ 49 w 4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">
                  <a:moveTo>
                    <a:pt x="0" y="0"/>
                  </a:moveTo>
                  <a:lnTo>
                    <a:pt x="0" y="18"/>
                  </a:lnTo>
                  <a:lnTo>
                    <a:pt x="48" y="17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4" name="Freeform 253"/>
            <p:cNvSpPr>
              <a:spLocks/>
            </p:cNvSpPr>
            <p:nvPr/>
          </p:nvSpPr>
          <p:spPr bwMode="auto">
            <a:xfrm>
              <a:off x="2709" y="1869"/>
              <a:ext cx="49" cy="19"/>
            </a:xfrm>
            <a:custGeom>
              <a:avLst/>
              <a:gdLst>
                <a:gd name="T0" fmla="*/ 0 w 49"/>
                <a:gd name="T1" fmla="*/ 0 h 19"/>
                <a:gd name="T2" fmla="*/ 0 w 49"/>
                <a:gd name="T3" fmla="*/ 18 h 19"/>
                <a:gd name="T4" fmla="*/ 48 w 49"/>
                <a:gd name="T5" fmla="*/ 0 h 19"/>
                <a:gd name="T6" fmla="*/ 0 w 4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9"/>
                <a:gd name="T14" fmla="*/ 49 w 49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9">
                  <a:moveTo>
                    <a:pt x="0" y="0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5" name="Freeform 254"/>
            <p:cNvSpPr>
              <a:spLocks/>
            </p:cNvSpPr>
            <p:nvPr/>
          </p:nvSpPr>
          <p:spPr bwMode="auto">
            <a:xfrm>
              <a:off x="2709" y="1869"/>
              <a:ext cx="51" cy="19"/>
            </a:xfrm>
            <a:custGeom>
              <a:avLst/>
              <a:gdLst>
                <a:gd name="T0" fmla="*/ 0 w 51"/>
                <a:gd name="T1" fmla="*/ 18 h 19"/>
                <a:gd name="T2" fmla="*/ 49 w 51"/>
                <a:gd name="T3" fmla="*/ 0 h 19"/>
                <a:gd name="T4" fmla="*/ 50 w 51"/>
                <a:gd name="T5" fmla="*/ 16 h 19"/>
                <a:gd name="T6" fmla="*/ 0 w 51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9"/>
                <a:gd name="T14" fmla="*/ 51 w 51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9">
                  <a:moveTo>
                    <a:pt x="0" y="18"/>
                  </a:moveTo>
                  <a:lnTo>
                    <a:pt x="49" y="0"/>
                  </a:lnTo>
                  <a:lnTo>
                    <a:pt x="50" y="16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6" name="Freeform 255"/>
            <p:cNvSpPr>
              <a:spLocks/>
            </p:cNvSpPr>
            <p:nvPr/>
          </p:nvSpPr>
          <p:spPr bwMode="auto">
            <a:xfrm>
              <a:off x="2709" y="1869"/>
              <a:ext cx="51" cy="19"/>
            </a:xfrm>
            <a:custGeom>
              <a:avLst/>
              <a:gdLst>
                <a:gd name="T0" fmla="*/ 0 w 51"/>
                <a:gd name="T1" fmla="*/ 0 h 19"/>
                <a:gd name="T2" fmla="*/ 0 w 51"/>
                <a:gd name="T3" fmla="*/ 18 h 19"/>
                <a:gd name="T4" fmla="*/ 50 w 51"/>
                <a:gd name="T5" fmla="*/ 16 h 19"/>
                <a:gd name="T6" fmla="*/ 49 w 51"/>
                <a:gd name="T7" fmla="*/ 0 h 19"/>
                <a:gd name="T8" fmla="*/ 0 w 5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9"/>
                <a:gd name="T17" fmla="*/ 51 w 5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9">
                  <a:moveTo>
                    <a:pt x="0" y="0"/>
                  </a:moveTo>
                  <a:lnTo>
                    <a:pt x="0" y="18"/>
                  </a:lnTo>
                  <a:lnTo>
                    <a:pt x="50" y="16"/>
                  </a:lnTo>
                  <a:lnTo>
                    <a:pt x="4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7" name="Freeform 256"/>
            <p:cNvSpPr>
              <a:spLocks/>
            </p:cNvSpPr>
            <p:nvPr/>
          </p:nvSpPr>
          <p:spPr bwMode="auto">
            <a:xfrm>
              <a:off x="2757" y="1869"/>
              <a:ext cx="53" cy="19"/>
            </a:xfrm>
            <a:custGeom>
              <a:avLst/>
              <a:gdLst>
                <a:gd name="T0" fmla="*/ 0 w 53"/>
                <a:gd name="T1" fmla="*/ 1 h 19"/>
                <a:gd name="T2" fmla="*/ 0 w 53"/>
                <a:gd name="T3" fmla="*/ 18 h 19"/>
                <a:gd name="T4" fmla="*/ 52 w 53"/>
                <a:gd name="T5" fmla="*/ 0 h 19"/>
                <a:gd name="T6" fmla="*/ 0 w 53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19"/>
                <a:gd name="T14" fmla="*/ 53 w 53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19">
                  <a:moveTo>
                    <a:pt x="0" y="1"/>
                  </a:moveTo>
                  <a:lnTo>
                    <a:pt x="0" y="18"/>
                  </a:lnTo>
                  <a:lnTo>
                    <a:pt x="5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8" name="Freeform 257"/>
            <p:cNvSpPr>
              <a:spLocks/>
            </p:cNvSpPr>
            <p:nvPr/>
          </p:nvSpPr>
          <p:spPr bwMode="auto">
            <a:xfrm>
              <a:off x="2759" y="1869"/>
              <a:ext cx="51" cy="19"/>
            </a:xfrm>
            <a:custGeom>
              <a:avLst/>
              <a:gdLst>
                <a:gd name="T0" fmla="*/ 0 w 51"/>
                <a:gd name="T1" fmla="*/ 18 h 19"/>
                <a:gd name="T2" fmla="*/ 49 w 51"/>
                <a:gd name="T3" fmla="*/ 0 h 19"/>
                <a:gd name="T4" fmla="*/ 50 w 51"/>
                <a:gd name="T5" fmla="*/ 17 h 19"/>
                <a:gd name="T6" fmla="*/ 0 w 51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9"/>
                <a:gd name="T14" fmla="*/ 51 w 51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9">
                  <a:moveTo>
                    <a:pt x="0" y="18"/>
                  </a:moveTo>
                  <a:lnTo>
                    <a:pt x="49" y="0"/>
                  </a:lnTo>
                  <a:lnTo>
                    <a:pt x="50" y="17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79" name="Freeform 258"/>
            <p:cNvSpPr>
              <a:spLocks/>
            </p:cNvSpPr>
            <p:nvPr/>
          </p:nvSpPr>
          <p:spPr bwMode="auto">
            <a:xfrm>
              <a:off x="2757" y="1869"/>
              <a:ext cx="53" cy="19"/>
            </a:xfrm>
            <a:custGeom>
              <a:avLst/>
              <a:gdLst>
                <a:gd name="T0" fmla="*/ 0 w 53"/>
                <a:gd name="T1" fmla="*/ 1 h 19"/>
                <a:gd name="T2" fmla="*/ 0 w 53"/>
                <a:gd name="T3" fmla="*/ 18 h 19"/>
                <a:gd name="T4" fmla="*/ 52 w 53"/>
                <a:gd name="T5" fmla="*/ 17 h 19"/>
                <a:gd name="T6" fmla="*/ 51 w 53"/>
                <a:gd name="T7" fmla="*/ 0 h 19"/>
                <a:gd name="T8" fmla="*/ 0 w 53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0" y="1"/>
                  </a:moveTo>
                  <a:lnTo>
                    <a:pt x="0" y="18"/>
                  </a:lnTo>
                  <a:lnTo>
                    <a:pt x="52" y="17"/>
                  </a:lnTo>
                  <a:lnTo>
                    <a:pt x="5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0" name="Freeform 259"/>
            <p:cNvSpPr>
              <a:spLocks/>
            </p:cNvSpPr>
            <p:nvPr/>
          </p:nvSpPr>
          <p:spPr bwMode="auto">
            <a:xfrm>
              <a:off x="2809" y="1868"/>
              <a:ext cx="56" cy="20"/>
            </a:xfrm>
            <a:custGeom>
              <a:avLst/>
              <a:gdLst>
                <a:gd name="T0" fmla="*/ 0 w 56"/>
                <a:gd name="T1" fmla="*/ 0 h 20"/>
                <a:gd name="T2" fmla="*/ 0 w 56"/>
                <a:gd name="T3" fmla="*/ 19 h 20"/>
                <a:gd name="T4" fmla="*/ 55 w 56"/>
                <a:gd name="T5" fmla="*/ 0 h 20"/>
                <a:gd name="T6" fmla="*/ 0 w 56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0"/>
                <a:gd name="T14" fmla="*/ 56 w 56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0">
                  <a:moveTo>
                    <a:pt x="0" y="0"/>
                  </a:moveTo>
                  <a:lnTo>
                    <a:pt x="0" y="19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1" name="Freeform 260"/>
            <p:cNvSpPr>
              <a:spLocks/>
            </p:cNvSpPr>
            <p:nvPr/>
          </p:nvSpPr>
          <p:spPr bwMode="auto">
            <a:xfrm>
              <a:off x="2809" y="1868"/>
              <a:ext cx="56" cy="20"/>
            </a:xfrm>
            <a:custGeom>
              <a:avLst/>
              <a:gdLst>
                <a:gd name="T0" fmla="*/ 0 w 56"/>
                <a:gd name="T1" fmla="*/ 19 h 20"/>
                <a:gd name="T2" fmla="*/ 55 w 56"/>
                <a:gd name="T3" fmla="*/ 0 h 20"/>
                <a:gd name="T4" fmla="*/ 55 w 56"/>
                <a:gd name="T5" fmla="*/ 18 h 20"/>
                <a:gd name="T6" fmla="*/ 0 w 56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0"/>
                <a:gd name="T14" fmla="*/ 56 w 56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0">
                  <a:moveTo>
                    <a:pt x="0" y="19"/>
                  </a:moveTo>
                  <a:lnTo>
                    <a:pt x="55" y="0"/>
                  </a:lnTo>
                  <a:lnTo>
                    <a:pt x="55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2" name="Freeform 261"/>
            <p:cNvSpPr>
              <a:spLocks/>
            </p:cNvSpPr>
            <p:nvPr/>
          </p:nvSpPr>
          <p:spPr bwMode="auto">
            <a:xfrm>
              <a:off x="2809" y="1868"/>
              <a:ext cx="56" cy="20"/>
            </a:xfrm>
            <a:custGeom>
              <a:avLst/>
              <a:gdLst>
                <a:gd name="T0" fmla="*/ 0 w 56"/>
                <a:gd name="T1" fmla="*/ 0 h 20"/>
                <a:gd name="T2" fmla="*/ 0 w 56"/>
                <a:gd name="T3" fmla="*/ 19 h 20"/>
                <a:gd name="T4" fmla="*/ 55 w 56"/>
                <a:gd name="T5" fmla="*/ 18 h 20"/>
                <a:gd name="T6" fmla="*/ 55 w 56"/>
                <a:gd name="T7" fmla="*/ 0 h 20"/>
                <a:gd name="T8" fmla="*/ 0 w 5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"/>
                <a:gd name="T17" fmla="*/ 56 w 5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">
                  <a:moveTo>
                    <a:pt x="0" y="0"/>
                  </a:moveTo>
                  <a:lnTo>
                    <a:pt x="0" y="19"/>
                  </a:lnTo>
                  <a:lnTo>
                    <a:pt x="55" y="18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3" name="Freeform 262"/>
            <p:cNvSpPr>
              <a:spLocks/>
            </p:cNvSpPr>
            <p:nvPr/>
          </p:nvSpPr>
          <p:spPr bwMode="auto">
            <a:xfrm>
              <a:off x="2864" y="1865"/>
              <a:ext cx="56" cy="22"/>
            </a:xfrm>
            <a:custGeom>
              <a:avLst/>
              <a:gdLst>
                <a:gd name="T0" fmla="*/ 0 w 56"/>
                <a:gd name="T1" fmla="*/ 0 h 22"/>
                <a:gd name="T2" fmla="*/ 0 w 56"/>
                <a:gd name="T3" fmla="*/ 21 h 22"/>
                <a:gd name="T4" fmla="*/ 55 w 56"/>
                <a:gd name="T5" fmla="*/ 0 h 22"/>
                <a:gd name="T6" fmla="*/ 0 w 5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2"/>
                <a:gd name="T14" fmla="*/ 56 w 5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2">
                  <a:moveTo>
                    <a:pt x="0" y="0"/>
                  </a:moveTo>
                  <a:lnTo>
                    <a:pt x="0" y="21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4" name="Freeform 263"/>
            <p:cNvSpPr>
              <a:spLocks/>
            </p:cNvSpPr>
            <p:nvPr/>
          </p:nvSpPr>
          <p:spPr bwMode="auto">
            <a:xfrm>
              <a:off x="2864" y="1865"/>
              <a:ext cx="56" cy="22"/>
            </a:xfrm>
            <a:custGeom>
              <a:avLst/>
              <a:gdLst>
                <a:gd name="T0" fmla="*/ 0 w 56"/>
                <a:gd name="T1" fmla="*/ 21 h 22"/>
                <a:gd name="T2" fmla="*/ 55 w 56"/>
                <a:gd name="T3" fmla="*/ 0 h 22"/>
                <a:gd name="T4" fmla="*/ 55 w 56"/>
                <a:gd name="T5" fmla="*/ 20 h 22"/>
                <a:gd name="T6" fmla="*/ 0 w 56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2"/>
                <a:gd name="T14" fmla="*/ 56 w 5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2">
                  <a:moveTo>
                    <a:pt x="0" y="21"/>
                  </a:moveTo>
                  <a:lnTo>
                    <a:pt x="55" y="0"/>
                  </a:lnTo>
                  <a:lnTo>
                    <a:pt x="55" y="2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5" name="Freeform 264"/>
            <p:cNvSpPr>
              <a:spLocks/>
            </p:cNvSpPr>
            <p:nvPr/>
          </p:nvSpPr>
          <p:spPr bwMode="auto">
            <a:xfrm>
              <a:off x="2864" y="1865"/>
              <a:ext cx="56" cy="22"/>
            </a:xfrm>
            <a:custGeom>
              <a:avLst/>
              <a:gdLst>
                <a:gd name="T0" fmla="*/ 0 w 56"/>
                <a:gd name="T1" fmla="*/ 0 h 22"/>
                <a:gd name="T2" fmla="*/ 0 w 56"/>
                <a:gd name="T3" fmla="*/ 21 h 22"/>
                <a:gd name="T4" fmla="*/ 55 w 56"/>
                <a:gd name="T5" fmla="*/ 20 h 22"/>
                <a:gd name="T6" fmla="*/ 55 w 56"/>
                <a:gd name="T7" fmla="*/ 0 h 22"/>
                <a:gd name="T8" fmla="*/ 0 w 56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2"/>
                <a:gd name="T17" fmla="*/ 56 w 5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2">
                  <a:moveTo>
                    <a:pt x="0" y="0"/>
                  </a:moveTo>
                  <a:lnTo>
                    <a:pt x="0" y="21"/>
                  </a:lnTo>
                  <a:lnTo>
                    <a:pt x="55" y="20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6" name="Freeform 265"/>
            <p:cNvSpPr>
              <a:spLocks/>
            </p:cNvSpPr>
            <p:nvPr/>
          </p:nvSpPr>
          <p:spPr bwMode="auto">
            <a:xfrm>
              <a:off x="2919" y="1865"/>
              <a:ext cx="57" cy="20"/>
            </a:xfrm>
            <a:custGeom>
              <a:avLst/>
              <a:gdLst>
                <a:gd name="T0" fmla="*/ 0 w 57"/>
                <a:gd name="T1" fmla="*/ 0 h 20"/>
                <a:gd name="T2" fmla="*/ 0 w 57"/>
                <a:gd name="T3" fmla="*/ 19 h 20"/>
                <a:gd name="T4" fmla="*/ 56 w 57"/>
                <a:gd name="T5" fmla="*/ 0 h 20"/>
                <a:gd name="T6" fmla="*/ 0 w 57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0"/>
                <a:gd name="T14" fmla="*/ 57 w 57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0">
                  <a:moveTo>
                    <a:pt x="0" y="0"/>
                  </a:moveTo>
                  <a:lnTo>
                    <a:pt x="0" y="19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7" name="Freeform 266"/>
            <p:cNvSpPr>
              <a:spLocks/>
            </p:cNvSpPr>
            <p:nvPr/>
          </p:nvSpPr>
          <p:spPr bwMode="auto">
            <a:xfrm>
              <a:off x="2919" y="1865"/>
              <a:ext cx="57" cy="20"/>
            </a:xfrm>
            <a:custGeom>
              <a:avLst/>
              <a:gdLst>
                <a:gd name="T0" fmla="*/ 0 w 57"/>
                <a:gd name="T1" fmla="*/ 19 h 20"/>
                <a:gd name="T2" fmla="*/ 56 w 57"/>
                <a:gd name="T3" fmla="*/ 0 h 20"/>
                <a:gd name="T4" fmla="*/ 56 w 57"/>
                <a:gd name="T5" fmla="*/ 18 h 20"/>
                <a:gd name="T6" fmla="*/ 0 w 57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0"/>
                <a:gd name="T14" fmla="*/ 57 w 57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0">
                  <a:moveTo>
                    <a:pt x="0" y="19"/>
                  </a:moveTo>
                  <a:lnTo>
                    <a:pt x="56" y="0"/>
                  </a:lnTo>
                  <a:lnTo>
                    <a:pt x="56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8" name="Freeform 267"/>
            <p:cNvSpPr>
              <a:spLocks/>
            </p:cNvSpPr>
            <p:nvPr/>
          </p:nvSpPr>
          <p:spPr bwMode="auto">
            <a:xfrm>
              <a:off x="2919" y="1865"/>
              <a:ext cx="57" cy="20"/>
            </a:xfrm>
            <a:custGeom>
              <a:avLst/>
              <a:gdLst>
                <a:gd name="T0" fmla="*/ 0 w 57"/>
                <a:gd name="T1" fmla="*/ 0 h 20"/>
                <a:gd name="T2" fmla="*/ 0 w 57"/>
                <a:gd name="T3" fmla="*/ 19 h 20"/>
                <a:gd name="T4" fmla="*/ 56 w 57"/>
                <a:gd name="T5" fmla="*/ 18 h 20"/>
                <a:gd name="T6" fmla="*/ 56 w 57"/>
                <a:gd name="T7" fmla="*/ 0 h 20"/>
                <a:gd name="T8" fmla="*/ 0 w 5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0"/>
                <a:gd name="T17" fmla="*/ 57 w 5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0">
                  <a:moveTo>
                    <a:pt x="0" y="0"/>
                  </a:moveTo>
                  <a:lnTo>
                    <a:pt x="0" y="19"/>
                  </a:lnTo>
                  <a:lnTo>
                    <a:pt x="56" y="18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89" name="Freeform 268"/>
            <p:cNvSpPr>
              <a:spLocks/>
            </p:cNvSpPr>
            <p:nvPr/>
          </p:nvSpPr>
          <p:spPr bwMode="auto">
            <a:xfrm>
              <a:off x="2975" y="1865"/>
              <a:ext cx="60" cy="20"/>
            </a:xfrm>
            <a:custGeom>
              <a:avLst/>
              <a:gdLst>
                <a:gd name="T0" fmla="*/ 0 w 60"/>
                <a:gd name="T1" fmla="*/ 0 h 20"/>
                <a:gd name="T2" fmla="*/ 0 w 60"/>
                <a:gd name="T3" fmla="*/ 19 h 20"/>
                <a:gd name="T4" fmla="*/ 59 w 60"/>
                <a:gd name="T5" fmla="*/ 0 h 20"/>
                <a:gd name="T6" fmla="*/ 0 w 60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0"/>
                <a:gd name="T14" fmla="*/ 60 w 6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0">
                  <a:moveTo>
                    <a:pt x="0" y="0"/>
                  </a:moveTo>
                  <a:lnTo>
                    <a:pt x="0" y="19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0" name="Freeform 269"/>
            <p:cNvSpPr>
              <a:spLocks/>
            </p:cNvSpPr>
            <p:nvPr/>
          </p:nvSpPr>
          <p:spPr bwMode="auto">
            <a:xfrm>
              <a:off x="2975" y="1865"/>
              <a:ext cx="60" cy="20"/>
            </a:xfrm>
            <a:custGeom>
              <a:avLst/>
              <a:gdLst>
                <a:gd name="T0" fmla="*/ 0 w 60"/>
                <a:gd name="T1" fmla="*/ 19 h 20"/>
                <a:gd name="T2" fmla="*/ 59 w 60"/>
                <a:gd name="T3" fmla="*/ 0 h 20"/>
                <a:gd name="T4" fmla="*/ 59 w 60"/>
                <a:gd name="T5" fmla="*/ 18 h 20"/>
                <a:gd name="T6" fmla="*/ 0 w 60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0"/>
                <a:gd name="T14" fmla="*/ 60 w 6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0">
                  <a:moveTo>
                    <a:pt x="0" y="19"/>
                  </a:moveTo>
                  <a:lnTo>
                    <a:pt x="59" y="0"/>
                  </a:lnTo>
                  <a:lnTo>
                    <a:pt x="59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1" name="Freeform 270"/>
            <p:cNvSpPr>
              <a:spLocks/>
            </p:cNvSpPr>
            <p:nvPr/>
          </p:nvSpPr>
          <p:spPr bwMode="auto">
            <a:xfrm>
              <a:off x="2975" y="1865"/>
              <a:ext cx="60" cy="20"/>
            </a:xfrm>
            <a:custGeom>
              <a:avLst/>
              <a:gdLst>
                <a:gd name="T0" fmla="*/ 0 w 60"/>
                <a:gd name="T1" fmla="*/ 0 h 20"/>
                <a:gd name="T2" fmla="*/ 0 w 60"/>
                <a:gd name="T3" fmla="*/ 19 h 20"/>
                <a:gd name="T4" fmla="*/ 59 w 60"/>
                <a:gd name="T5" fmla="*/ 18 h 20"/>
                <a:gd name="T6" fmla="*/ 59 w 60"/>
                <a:gd name="T7" fmla="*/ 0 h 20"/>
                <a:gd name="T8" fmla="*/ 0 w 6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20"/>
                <a:gd name="T17" fmla="*/ 60 w 6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20">
                  <a:moveTo>
                    <a:pt x="0" y="0"/>
                  </a:moveTo>
                  <a:lnTo>
                    <a:pt x="0" y="19"/>
                  </a:lnTo>
                  <a:lnTo>
                    <a:pt x="59" y="18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2" name="Freeform 271"/>
            <p:cNvSpPr>
              <a:spLocks/>
            </p:cNvSpPr>
            <p:nvPr/>
          </p:nvSpPr>
          <p:spPr bwMode="auto">
            <a:xfrm>
              <a:off x="3034" y="1863"/>
              <a:ext cx="58" cy="20"/>
            </a:xfrm>
            <a:custGeom>
              <a:avLst/>
              <a:gdLst>
                <a:gd name="T0" fmla="*/ 0 w 58"/>
                <a:gd name="T1" fmla="*/ 0 h 20"/>
                <a:gd name="T2" fmla="*/ 0 w 58"/>
                <a:gd name="T3" fmla="*/ 19 h 20"/>
                <a:gd name="T4" fmla="*/ 57 w 58"/>
                <a:gd name="T5" fmla="*/ 0 h 20"/>
                <a:gd name="T6" fmla="*/ 0 w 58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0"/>
                <a:gd name="T14" fmla="*/ 58 w 5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0">
                  <a:moveTo>
                    <a:pt x="0" y="0"/>
                  </a:moveTo>
                  <a:lnTo>
                    <a:pt x="0" y="19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3" name="Freeform 272"/>
            <p:cNvSpPr>
              <a:spLocks/>
            </p:cNvSpPr>
            <p:nvPr/>
          </p:nvSpPr>
          <p:spPr bwMode="auto">
            <a:xfrm>
              <a:off x="3034" y="1863"/>
              <a:ext cx="58" cy="20"/>
            </a:xfrm>
            <a:custGeom>
              <a:avLst/>
              <a:gdLst>
                <a:gd name="T0" fmla="*/ 0 w 58"/>
                <a:gd name="T1" fmla="*/ 19 h 20"/>
                <a:gd name="T2" fmla="*/ 57 w 58"/>
                <a:gd name="T3" fmla="*/ 0 h 20"/>
                <a:gd name="T4" fmla="*/ 57 w 58"/>
                <a:gd name="T5" fmla="*/ 18 h 20"/>
                <a:gd name="T6" fmla="*/ 0 w 58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0"/>
                <a:gd name="T14" fmla="*/ 58 w 5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0">
                  <a:moveTo>
                    <a:pt x="0" y="19"/>
                  </a:moveTo>
                  <a:lnTo>
                    <a:pt x="57" y="0"/>
                  </a:lnTo>
                  <a:lnTo>
                    <a:pt x="57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4" name="Freeform 273"/>
            <p:cNvSpPr>
              <a:spLocks/>
            </p:cNvSpPr>
            <p:nvPr/>
          </p:nvSpPr>
          <p:spPr bwMode="auto">
            <a:xfrm>
              <a:off x="3034" y="1863"/>
              <a:ext cx="58" cy="20"/>
            </a:xfrm>
            <a:custGeom>
              <a:avLst/>
              <a:gdLst>
                <a:gd name="T0" fmla="*/ 0 w 58"/>
                <a:gd name="T1" fmla="*/ 0 h 20"/>
                <a:gd name="T2" fmla="*/ 0 w 58"/>
                <a:gd name="T3" fmla="*/ 19 h 20"/>
                <a:gd name="T4" fmla="*/ 57 w 58"/>
                <a:gd name="T5" fmla="*/ 18 h 20"/>
                <a:gd name="T6" fmla="*/ 57 w 58"/>
                <a:gd name="T7" fmla="*/ 0 h 20"/>
                <a:gd name="T8" fmla="*/ 0 w 5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"/>
                <a:gd name="T17" fmla="*/ 58 w 5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">
                  <a:moveTo>
                    <a:pt x="0" y="0"/>
                  </a:moveTo>
                  <a:lnTo>
                    <a:pt x="0" y="19"/>
                  </a:lnTo>
                  <a:lnTo>
                    <a:pt x="57" y="18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5" name="Freeform 274"/>
            <p:cNvSpPr>
              <a:spLocks/>
            </p:cNvSpPr>
            <p:nvPr/>
          </p:nvSpPr>
          <p:spPr bwMode="auto">
            <a:xfrm>
              <a:off x="3091" y="1863"/>
              <a:ext cx="57" cy="19"/>
            </a:xfrm>
            <a:custGeom>
              <a:avLst/>
              <a:gdLst>
                <a:gd name="T0" fmla="*/ 0 w 57"/>
                <a:gd name="T1" fmla="*/ 0 h 19"/>
                <a:gd name="T2" fmla="*/ 0 w 57"/>
                <a:gd name="T3" fmla="*/ 18 h 19"/>
                <a:gd name="T4" fmla="*/ 56 w 57"/>
                <a:gd name="T5" fmla="*/ 0 h 19"/>
                <a:gd name="T6" fmla="*/ 0 w 5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9"/>
                <a:gd name="T14" fmla="*/ 57 w 5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9">
                  <a:moveTo>
                    <a:pt x="0" y="0"/>
                  </a:moveTo>
                  <a:lnTo>
                    <a:pt x="0" y="18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6" name="Freeform 275"/>
            <p:cNvSpPr>
              <a:spLocks/>
            </p:cNvSpPr>
            <p:nvPr/>
          </p:nvSpPr>
          <p:spPr bwMode="auto">
            <a:xfrm>
              <a:off x="3091" y="1863"/>
              <a:ext cx="57" cy="19"/>
            </a:xfrm>
            <a:custGeom>
              <a:avLst/>
              <a:gdLst>
                <a:gd name="T0" fmla="*/ 0 w 57"/>
                <a:gd name="T1" fmla="*/ 18 h 19"/>
                <a:gd name="T2" fmla="*/ 56 w 57"/>
                <a:gd name="T3" fmla="*/ 0 h 19"/>
                <a:gd name="T4" fmla="*/ 56 w 57"/>
                <a:gd name="T5" fmla="*/ 17 h 19"/>
                <a:gd name="T6" fmla="*/ 0 w 57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9"/>
                <a:gd name="T14" fmla="*/ 57 w 5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9">
                  <a:moveTo>
                    <a:pt x="0" y="18"/>
                  </a:moveTo>
                  <a:lnTo>
                    <a:pt x="56" y="0"/>
                  </a:lnTo>
                  <a:lnTo>
                    <a:pt x="56" y="17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7" name="Freeform 276"/>
            <p:cNvSpPr>
              <a:spLocks/>
            </p:cNvSpPr>
            <p:nvPr/>
          </p:nvSpPr>
          <p:spPr bwMode="auto">
            <a:xfrm>
              <a:off x="3091" y="1863"/>
              <a:ext cx="57" cy="19"/>
            </a:xfrm>
            <a:custGeom>
              <a:avLst/>
              <a:gdLst>
                <a:gd name="T0" fmla="*/ 0 w 57"/>
                <a:gd name="T1" fmla="*/ 0 h 19"/>
                <a:gd name="T2" fmla="*/ 0 w 57"/>
                <a:gd name="T3" fmla="*/ 18 h 19"/>
                <a:gd name="T4" fmla="*/ 56 w 57"/>
                <a:gd name="T5" fmla="*/ 17 h 19"/>
                <a:gd name="T6" fmla="*/ 56 w 57"/>
                <a:gd name="T7" fmla="*/ 0 h 19"/>
                <a:gd name="T8" fmla="*/ 0 w 5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9"/>
                <a:gd name="T17" fmla="*/ 57 w 5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9">
                  <a:moveTo>
                    <a:pt x="0" y="0"/>
                  </a:moveTo>
                  <a:lnTo>
                    <a:pt x="0" y="18"/>
                  </a:lnTo>
                  <a:lnTo>
                    <a:pt x="56" y="17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8" name="Freeform 277"/>
            <p:cNvSpPr>
              <a:spLocks/>
            </p:cNvSpPr>
            <p:nvPr/>
          </p:nvSpPr>
          <p:spPr bwMode="auto">
            <a:xfrm>
              <a:off x="3147" y="1863"/>
              <a:ext cx="57" cy="19"/>
            </a:xfrm>
            <a:custGeom>
              <a:avLst/>
              <a:gdLst>
                <a:gd name="T0" fmla="*/ 0 w 57"/>
                <a:gd name="T1" fmla="*/ 0 h 19"/>
                <a:gd name="T2" fmla="*/ 0 w 57"/>
                <a:gd name="T3" fmla="*/ 18 h 19"/>
                <a:gd name="T4" fmla="*/ 56 w 57"/>
                <a:gd name="T5" fmla="*/ 0 h 19"/>
                <a:gd name="T6" fmla="*/ 0 w 5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9"/>
                <a:gd name="T14" fmla="*/ 57 w 5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9">
                  <a:moveTo>
                    <a:pt x="0" y="0"/>
                  </a:moveTo>
                  <a:lnTo>
                    <a:pt x="0" y="18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899" name="Freeform 278"/>
            <p:cNvSpPr>
              <a:spLocks/>
            </p:cNvSpPr>
            <p:nvPr/>
          </p:nvSpPr>
          <p:spPr bwMode="auto">
            <a:xfrm>
              <a:off x="3147" y="1863"/>
              <a:ext cx="57" cy="19"/>
            </a:xfrm>
            <a:custGeom>
              <a:avLst/>
              <a:gdLst>
                <a:gd name="T0" fmla="*/ 0 w 57"/>
                <a:gd name="T1" fmla="*/ 18 h 19"/>
                <a:gd name="T2" fmla="*/ 56 w 57"/>
                <a:gd name="T3" fmla="*/ 0 h 19"/>
                <a:gd name="T4" fmla="*/ 56 w 57"/>
                <a:gd name="T5" fmla="*/ 17 h 19"/>
                <a:gd name="T6" fmla="*/ 0 w 57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9"/>
                <a:gd name="T14" fmla="*/ 57 w 5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9">
                  <a:moveTo>
                    <a:pt x="0" y="18"/>
                  </a:moveTo>
                  <a:lnTo>
                    <a:pt x="56" y="0"/>
                  </a:lnTo>
                  <a:lnTo>
                    <a:pt x="56" y="17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0" name="Freeform 279"/>
            <p:cNvSpPr>
              <a:spLocks/>
            </p:cNvSpPr>
            <p:nvPr/>
          </p:nvSpPr>
          <p:spPr bwMode="auto">
            <a:xfrm>
              <a:off x="3147" y="1863"/>
              <a:ext cx="57" cy="19"/>
            </a:xfrm>
            <a:custGeom>
              <a:avLst/>
              <a:gdLst>
                <a:gd name="T0" fmla="*/ 0 w 57"/>
                <a:gd name="T1" fmla="*/ 0 h 19"/>
                <a:gd name="T2" fmla="*/ 0 w 57"/>
                <a:gd name="T3" fmla="*/ 18 h 19"/>
                <a:gd name="T4" fmla="*/ 56 w 57"/>
                <a:gd name="T5" fmla="*/ 17 h 19"/>
                <a:gd name="T6" fmla="*/ 56 w 57"/>
                <a:gd name="T7" fmla="*/ 0 h 19"/>
                <a:gd name="T8" fmla="*/ 0 w 5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9"/>
                <a:gd name="T17" fmla="*/ 57 w 5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9">
                  <a:moveTo>
                    <a:pt x="0" y="0"/>
                  </a:moveTo>
                  <a:lnTo>
                    <a:pt x="0" y="18"/>
                  </a:lnTo>
                  <a:lnTo>
                    <a:pt x="56" y="17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1" name="Freeform 280"/>
            <p:cNvSpPr>
              <a:spLocks/>
            </p:cNvSpPr>
            <p:nvPr/>
          </p:nvSpPr>
          <p:spPr bwMode="auto">
            <a:xfrm>
              <a:off x="3203" y="1862"/>
              <a:ext cx="58" cy="18"/>
            </a:xfrm>
            <a:custGeom>
              <a:avLst/>
              <a:gdLst>
                <a:gd name="T0" fmla="*/ 0 w 58"/>
                <a:gd name="T1" fmla="*/ 0 h 18"/>
                <a:gd name="T2" fmla="*/ 0 w 58"/>
                <a:gd name="T3" fmla="*/ 17 h 18"/>
                <a:gd name="T4" fmla="*/ 57 w 58"/>
                <a:gd name="T5" fmla="*/ 0 h 18"/>
                <a:gd name="T6" fmla="*/ 0 w 58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8"/>
                <a:gd name="T14" fmla="*/ 58 w 5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8">
                  <a:moveTo>
                    <a:pt x="0" y="0"/>
                  </a:moveTo>
                  <a:lnTo>
                    <a:pt x="0" y="17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2" name="Freeform 281"/>
            <p:cNvSpPr>
              <a:spLocks/>
            </p:cNvSpPr>
            <p:nvPr/>
          </p:nvSpPr>
          <p:spPr bwMode="auto">
            <a:xfrm>
              <a:off x="3203" y="1862"/>
              <a:ext cx="58" cy="18"/>
            </a:xfrm>
            <a:custGeom>
              <a:avLst/>
              <a:gdLst>
                <a:gd name="T0" fmla="*/ 0 w 58"/>
                <a:gd name="T1" fmla="*/ 17 h 18"/>
                <a:gd name="T2" fmla="*/ 57 w 58"/>
                <a:gd name="T3" fmla="*/ 0 h 18"/>
                <a:gd name="T4" fmla="*/ 57 w 58"/>
                <a:gd name="T5" fmla="*/ 17 h 18"/>
                <a:gd name="T6" fmla="*/ 0 w 58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8"/>
                <a:gd name="T14" fmla="*/ 58 w 5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8">
                  <a:moveTo>
                    <a:pt x="0" y="17"/>
                  </a:moveTo>
                  <a:lnTo>
                    <a:pt x="57" y="0"/>
                  </a:lnTo>
                  <a:lnTo>
                    <a:pt x="57" y="17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3" name="Freeform 282"/>
            <p:cNvSpPr>
              <a:spLocks/>
            </p:cNvSpPr>
            <p:nvPr/>
          </p:nvSpPr>
          <p:spPr bwMode="auto">
            <a:xfrm>
              <a:off x="3203" y="1862"/>
              <a:ext cx="58" cy="18"/>
            </a:xfrm>
            <a:custGeom>
              <a:avLst/>
              <a:gdLst>
                <a:gd name="T0" fmla="*/ 0 w 58"/>
                <a:gd name="T1" fmla="*/ 0 h 18"/>
                <a:gd name="T2" fmla="*/ 0 w 58"/>
                <a:gd name="T3" fmla="*/ 17 h 18"/>
                <a:gd name="T4" fmla="*/ 57 w 58"/>
                <a:gd name="T5" fmla="*/ 17 h 18"/>
                <a:gd name="T6" fmla="*/ 57 w 58"/>
                <a:gd name="T7" fmla="*/ 0 h 18"/>
                <a:gd name="T8" fmla="*/ 0 w 5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8"/>
                <a:gd name="T17" fmla="*/ 58 w 5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8">
                  <a:moveTo>
                    <a:pt x="0" y="0"/>
                  </a:moveTo>
                  <a:lnTo>
                    <a:pt x="0" y="17"/>
                  </a:lnTo>
                  <a:lnTo>
                    <a:pt x="57" y="17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4" name="Freeform 283"/>
            <p:cNvSpPr>
              <a:spLocks/>
            </p:cNvSpPr>
            <p:nvPr/>
          </p:nvSpPr>
          <p:spPr bwMode="auto">
            <a:xfrm>
              <a:off x="3260" y="1862"/>
              <a:ext cx="61" cy="18"/>
            </a:xfrm>
            <a:custGeom>
              <a:avLst/>
              <a:gdLst>
                <a:gd name="T0" fmla="*/ 0 w 61"/>
                <a:gd name="T1" fmla="*/ 0 h 18"/>
                <a:gd name="T2" fmla="*/ 0 w 61"/>
                <a:gd name="T3" fmla="*/ 17 h 18"/>
                <a:gd name="T4" fmla="*/ 60 w 61"/>
                <a:gd name="T5" fmla="*/ 0 h 18"/>
                <a:gd name="T6" fmla="*/ 0 w 61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8"/>
                <a:gd name="T14" fmla="*/ 61 w 61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8">
                  <a:moveTo>
                    <a:pt x="0" y="0"/>
                  </a:moveTo>
                  <a:lnTo>
                    <a:pt x="0" y="17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5" name="Freeform 284"/>
            <p:cNvSpPr>
              <a:spLocks/>
            </p:cNvSpPr>
            <p:nvPr/>
          </p:nvSpPr>
          <p:spPr bwMode="auto">
            <a:xfrm>
              <a:off x="3260" y="1862"/>
              <a:ext cx="61" cy="18"/>
            </a:xfrm>
            <a:custGeom>
              <a:avLst/>
              <a:gdLst>
                <a:gd name="T0" fmla="*/ 0 w 61"/>
                <a:gd name="T1" fmla="*/ 17 h 18"/>
                <a:gd name="T2" fmla="*/ 60 w 61"/>
                <a:gd name="T3" fmla="*/ 0 h 18"/>
                <a:gd name="T4" fmla="*/ 60 w 61"/>
                <a:gd name="T5" fmla="*/ 17 h 18"/>
                <a:gd name="T6" fmla="*/ 0 w 61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8"/>
                <a:gd name="T14" fmla="*/ 61 w 61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8">
                  <a:moveTo>
                    <a:pt x="0" y="17"/>
                  </a:moveTo>
                  <a:lnTo>
                    <a:pt x="60" y="0"/>
                  </a:lnTo>
                  <a:lnTo>
                    <a:pt x="60" y="17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6" name="Freeform 285"/>
            <p:cNvSpPr>
              <a:spLocks/>
            </p:cNvSpPr>
            <p:nvPr/>
          </p:nvSpPr>
          <p:spPr bwMode="auto">
            <a:xfrm>
              <a:off x="3260" y="1862"/>
              <a:ext cx="61" cy="18"/>
            </a:xfrm>
            <a:custGeom>
              <a:avLst/>
              <a:gdLst>
                <a:gd name="T0" fmla="*/ 0 w 61"/>
                <a:gd name="T1" fmla="*/ 0 h 18"/>
                <a:gd name="T2" fmla="*/ 0 w 61"/>
                <a:gd name="T3" fmla="*/ 17 h 18"/>
                <a:gd name="T4" fmla="*/ 60 w 61"/>
                <a:gd name="T5" fmla="*/ 17 h 18"/>
                <a:gd name="T6" fmla="*/ 60 w 61"/>
                <a:gd name="T7" fmla="*/ 0 h 18"/>
                <a:gd name="T8" fmla="*/ 0 w 6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18"/>
                <a:gd name="T17" fmla="*/ 61 w 6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18">
                  <a:moveTo>
                    <a:pt x="0" y="0"/>
                  </a:moveTo>
                  <a:lnTo>
                    <a:pt x="0" y="17"/>
                  </a:lnTo>
                  <a:lnTo>
                    <a:pt x="60" y="17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7" name="Freeform 286"/>
            <p:cNvSpPr>
              <a:spLocks/>
            </p:cNvSpPr>
            <p:nvPr/>
          </p:nvSpPr>
          <p:spPr bwMode="auto">
            <a:xfrm>
              <a:off x="3320" y="1862"/>
              <a:ext cx="69" cy="18"/>
            </a:xfrm>
            <a:custGeom>
              <a:avLst/>
              <a:gdLst>
                <a:gd name="T0" fmla="*/ 0 w 69"/>
                <a:gd name="T1" fmla="*/ 0 h 18"/>
                <a:gd name="T2" fmla="*/ 0 w 69"/>
                <a:gd name="T3" fmla="*/ 17 h 18"/>
                <a:gd name="T4" fmla="*/ 68 w 69"/>
                <a:gd name="T5" fmla="*/ 0 h 18"/>
                <a:gd name="T6" fmla="*/ 0 w 69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8"/>
                <a:gd name="T14" fmla="*/ 69 w 6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8">
                  <a:moveTo>
                    <a:pt x="0" y="0"/>
                  </a:moveTo>
                  <a:lnTo>
                    <a:pt x="0" y="17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8" name="Freeform 287"/>
            <p:cNvSpPr>
              <a:spLocks/>
            </p:cNvSpPr>
            <p:nvPr/>
          </p:nvSpPr>
          <p:spPr bwMode="auto">
            <a:xfrm>
              <a:off x="3320" y="1862"/>
              <a:ext cx="69" cy="18"/>
            </a:xfrm>
            <a:custGeom>
              <a:avLst/>
              <a:gdLst>
                <a:gd name="T0" fmla="*/ 0 w 69"/>
                <a:gd name="T1" fmla="*/ 17 h 18"/>
                <a:gd name="T2" fmla="*/ 68 w 69"/>
                <a:gd name="T3" fmla="*/ 0 h 18"/>
                <a:gd name="T4" fmla="*/ 68 w 69"/>
                <a:gd name="T5" fmla="*/ 16 h 18"/>
                <a:gd name="T6" fmla="*/ 0 w 69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8"/>
                <a:gd name="T14" fmla="*/ 69 w 6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8">
                  <a:moveTo>
                    <a:pt x="0" y="17"/>
                  </a:moveTo>
                  <a:lnTo>
                    <a:pt x="68" y="0"/>
                  </a:lnTo>
                  <a:lnTo>
                    <a:pt x="68" y="16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09" name="Freeform 288"/>
            <p:cNvSpPr>
              <a:spLocks/>
            </p:cNvSpPr>
            <p:nvPr/>
          </p:nvSpPr>
          <p:spPr bwMode="auto">
            <a:xfrm>
              <a:off x="3320" y="1862"/>
              <a:ext cx="69" cy="18"/>
            </a:xfrm>
            <a:custGeom>
              <a:avLst/>
              <a:gdLst>
                <a:gd name="T0" fmla="*/ 0 w 69"/>
                <a:gd name="T1" fmla="*/ 0 h 18"/>
                <a:gd name="T2" fmla="*/ 0 w 69"/>
                <a:gd name="T3" fmla="*/ 17 h 18"/>
                <a:gd name="T4" fmla="*/ 68 w 69"/>
                <a:gd name="T5" fmla="*/ 16 h 18"/>
                <a:gd name="T6" fmla="*/ 68 w 69"/>
                <a:gd name="T7" fmla="*/ 0 h 18"/>
                <a:gd name="T8" fmla="*/ 0 w 6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8"/>
                <a:gd name="T17" fmla="*/ 69 w 6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8">
                  <a:moveTo>
                    <a:pt x="0" y="0"/>
                  </a:moveTo>
                  <a:lnTo>
                    <a:pt x="0" y="17"/>
                  </a:lnTo>
                  <a:lnTo>
                    <a:pt x="68" y="16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0" name="Freeform 289"/>
            <p:cNvSpPr>
              <a:spLocks/>
            </p:cNvSpPr>
            <p:nvPr/>
          </p:nvSpPr>
          <p:spPr bwMode="auto">
            <a:xfrm>
              <a:off x="3388" y="1862"/>
              <a:ext cx="79" cy="18"/>
            </a:xfrm>
            <a:custGeom>
              <a:avLst/>
              <a:gdLst>
                <a:gd name="T0" fmla="*/ 0 w 79"/>
                <a:gd name="T1" fmla="*/ 0 h 18"/>
                <a:gd name="T2" fmla="*/ 0 w 79"/>
                <a:gd name="T3" fmla="*/ 17 h 18"/>
                <a:gd name="T4" fmla="*/ 78 w 79"/>
                <a:gd name="T5" fmla="*/ 0 h 18"/>
                <a:gd name="T6" fmla="*/ 0 w 79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8"/>
                <a:gd name="T14" fmla="*/ 79 w 7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8">
                  <a:moveTo>
                    <a:pt x="0" y="0"/>
                  </a:moveTo>
                  <a:lnTo>
                    <a:pt x="0" y="17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1" name="Freeform 290"/>
            <p:cNvSpPr>
              <a:spLocks/>
            </p:cNvSpPr>
            <p:nvPr/>
          </p:nvSpPr>
          <p:spPr bwMode="auto">
            <a:xfrm>
              <a:off x="3388" y="1862"/>
              <a:ext cx="79" cy="18"/>
            </a:xfrm>
            <a:custGeom>
              <a:avLst/>
              <a:gdLst>
                <a:gd name="T0" fmla="*/ 0 w 79"/>
                <a:gd name="T1" fmla="*/ 17 h 18"/>
                <a:gd name="T2" fmla="*/ 78 w 79"/>
                <a:gd name="T3" fmla="*/ 0 h 18"/>
                <a:gd name="T4" fmla="*/ 78 w 79"/>
                <a:gd name="T5" fmla="*/ 17 h 18"/>
                <a:gd name="T6" fmla="*/ 0 w 79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8"/>
                <a:gd name="T14" fmla="*/ 79 w 7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8">
                  <a:moveTo>
                    <a:pt x="0" y="17"/>
                  </a:moveTo>
                  <a:lnTo>
                    <a:pt x="78" y="0"/>
                  </a:lnTo>
                  <a:lnTo>
                    <a:pt x="78" y="17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2" name="Freeform 291"/>
            <p:cNvSpPr>
              <a:spLocks/>
            </p:cNvSpPr>
            <p:nvPr/>
          </p:nvSpPr>
          <p:spPr bwMode="auto">
            <a:xfrm>
              <a:off x="3388" y="1862"/>
              <a:ext cx="79" cy="18"/>
            </a:xfrm>
            <a:custGeom>
              <a:avLst/>
              <a:gdLst>
                <a:gd name="T0" fmla="*/ 0 w 79"/>
                <a:gd name="T1" fmla="*/ 0 h 18"/>
                <a:gd name="T2" fmla="*/ 0 w 79"/>
                <a:gd name="T3" fmla="*/ 17 h 18"/>
                <a:gd name="T4" fmla="*/ 78 w 79"/>
                <a:gd name="T5" fmla="*/ 17 h 18"/>
                <a:gd name="T6" fmla="*/ 78 w 79"/>
                <a:gd name="T7" fmla="*/ 0 h 18"/>
                <a:gd name="T8" fmla="*/ 0 w 7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8"/>
                <a:gd name="T17" fmla="*/ 79 w 7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8">
                  <a:moveTo>
                    <a:pt x="0" y="0"/>
                  </a:moveTo>
                  <a:lnTo>
                    <a:pt x="0" y="17"/>
                  </a:lnTo>
                  <a:lnTo>
                    <a:pt x="78" y="17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3" name="Freeform 292"/>
            <p:cNvSpPr>
              <a:spLocks/>
            </p:cNvSpPr>
            <p:nvPr/>
          </p:nvSpPr>
          <p:spPr bwMode="auto">
            <a:xfrm>
              <a:off x="3466" y="1862"/>
              <a:ext cx="90" cy="18"/>
            </a:xfrm>
            <a:custGeom>
              <a:avLst/>
              <a:gdLst>
                <a:gd name="T0" fmla="*/ 0 w 90"/>
                <a:gd name="T1" fmla="*/ 0 h 18"/>
                <a:gd name="T2" fmla="*/ 0 w 90"/>
                <a:gd name="T3" fmla="*/ 17 h 18"/>
                <a:gd name="T4" fmla="*/ 89 w 90"/>
                <a:gd name="T5" fmla="*/ 0 h 18"/>
                <a:gd name="T6" fmla="*/ 0 w 90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8"/>
                <a:gd name="T14" fmla="*/ 90 w 90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8">
                  <a:moveTo>
                    <a:pt x="0" y="0"/>
                  </a:moveTo>
                  <a:lnTo>
                    <a:pt x="0" y="17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4" name="Freeform 293"/>
            <p:cNvSpPr>
              <a:spLocks/>
            </p:cNvSpPr>
            <p:nvPr/>
          </p:nvSpPr>
          <p:spPr bwMode="auto">
            <a:xfrm>
              <a:off x="3466" y="1862"/>
              <a:ext cx="90" cy="18"/>
            </a:xfrm>
            <a:custGeom>
              <a:avLst/>
              <a:gdLst>
                <a:gd name="T0" fmla="*/ 0 w 90"/>
                <a:gd name="T1" fmla="*/ 17 h 18"/>
                <a:gd name="T2" fmla="*/ 89 w 90"/>
                <a:gd name="T3" fmla="*/ 0 h 18"/>
                <a:gd name="T4" fmla="*/ 89 w 90"/>
                <a:gd name="T5" fmla="*/ 17 h 18"/>
                <a:gd name="T6" fmla="*/ 0 w 90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8"/>
                <a:gd name="T14" fmla="*/ 90 w 90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8">
                  <a:moveTo>
                    <a:pt x="0" y="17"/>
                  </a:moveTo>
                  <a:lnTo>
                    <a:pt x="89" y="0"/>
                  </a:lnTo>
                  <a:lnTo>
                    <a:pt x="89" y="17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5" name="Freeform 294"/>
            <p:cNvSpPr>
              <a:spLocks/>
            </p:cNvSpPr>
            <p:nvPr/>
          </p:nvSpPr>
          <p:spPr bwMode="auto">
            <a:xfrm>
              <a:off x="3466" y="1862"/>
              <a:ext cx="90" cy="18"/>
            </a:xfrm>
            <a:custGeom>
              <a:avLst/>
              <a:gdLst>
                <a:gd name="T0" fmla="*/ 0 w 90"/>
                <a:gd name="T1" fmla="*/ 0 h 18"/>
                <a:gd name="T2" fmla="*/ 0 w 90"/>
                <a:gd name="T3" fmla="*/ 17 h 18"/>
                <a:gd name="T4" fmla="*/ 89 w 90"/>
                <a:gd name="T5" fmla="*/ 17 h 18"/>
                <a:gd name="T6" fmla="*/ 89 w 90"/>
                <a:gd name="T7" fmla="*/ 0 h 18"/>
                <a:gd name="T8" fmla="*/ 0 w 9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8"/>
                <a:gd name="T17" fmla="*/ 90 w 9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8">
                  <a:moveTo>
                    <a:pt x="0" y="0"/>
                  </a:moveTo>
                  <a:lnTo>
                    <a:pt x="0" y="17"/>
                  </a:lnTo>
                  <a:lnTo>
                    <a:pt x="89" y="17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6" name="Freeform 295"/>
            <p:cNvSpPr>
              <a:spLocks/>
            </p:cNvSpPr>
            <p:nvPr/>
          </p:nvSpPr>
          <p:spPr bwMode="auto">
            <a:xfrm>
              <a:off x="3555" y="1860"/>
              <a:ext cx="105" cy="20"/>
            </a:xfrm>
            <a:custGeom>
              <a:avLst/>
              <a:gdLst>
                <a:gd name="T0" fmla="*/ 0 w 105"/>
                <a:gd name="T1" fmla="*/ 0 h 20"/>
                <a:gd name="T2" fmla="*/ 0 w 105"/>
                <a:gd name="T3" fmla="*/ 19 h 20"/>
                <a:gd name="T4" fmla="*/ 104 w 105"/>
                <a:gd name="T5" fmla="*/ 0 h 20"/>
                <a:gd name="T6" fmla="*/ 0 w 105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0"/>
                <a:gd name="T14" fmla="*/ 105 w 10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0">
                  <a:moveTo>
                    <a:pt x="0" y="0"/>
                  </a:moveTo>
                  <a:lnTo>
                    <a:pt x="0" y="19"/>
                  </a:lnTo>
                  <a:lnTo>
                    <a:pt x="10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7" name="Freeform 296"/>
            <p:cNvSpPr>
              <a:spLocks/>
            </p:cNvSpPr>
            <p:nvPr/>
          </p:nvSpPr>
          <p:spPr bwMode="auto">
            <a:xfrm>
              <a:off x="3555" y="1860"/>
              <a:ext cx="105" cy="20"/>
            </a:xfrm>
            <a:custGeom>
              <a:avLst/>
              <a:gdLst>
                <a:gd name="T0" fmla="*/ 0 w 105"/>
                <a:gd name="T1" fmla="*/ 19 h 20"/>
                <a:gd name="T2" fmla="*/ 104 w 105"/>
                <a:gd name="T3" fmla="*/ 0 h 20"/>
                <a:gd name="T4" fmla="*/ 104 w 105"/>
                <a:gd name="T5" fmla="*/ 19 h 20"/>
                <a:gd name="T6" fmla="*/ 0 w 105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0"/>
                <a:gd name="T14" fmla="*/ 105 w 10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0">
                  <a:moveTo>
                    <a:pt x="0" y="19"/>
                  </a:moveTo>
                  <a:lnTo>
                    <a:pt x="104" y="0"/>
                  </a:lnTo>
                  <a:lnTo>
                    <a:pt x="104" y="19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8" name="Freeform 297"/>
            <p:cNvSpPr>
              <a:spLocks/>
            </p:cNvSpPr>
            <p:nvPr/>
          </p:nvSpPr>
          <p:spPr bwMode="auto">
            <a:xfrm>
              <a:off x="3555" y="1860"/>
              <a:ext cx="105" cy="20"/>
            </a:xfrm>
            <a:custGeom>
              <a:avLst/>
              <a:gdLst>
                <a:gd name="T0" fmla="*/ 0 w 105"/>
                <a:gd name="T1" fmla="*/ 0 h 20"/>
                <a:gd name="T2" fmla="*/ 0 w 105"/>
                <a:gd name="T3" fmla="*/ 19 h 20"/>
                <a:gd name="T4" fmla="*/ 104 w 105"/>
                <a:gd name="T5" fmla="*/ 19 h 20"/>
                <a:gd name="T6" fmla="*/ 104 w 105"/>
                <a:gd name="T7" fmla="*/ 0 h 20"/>
                <a:gd name="T8" fmla="*/ 0 w 105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20"/>
                <a:gd name="T17" fmla="*/ 105 w 105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20">
                  <a:moveTo>
                    <a:pt x="0" y="0"/>
                  </a:moveTo>
                  <a:lnTo>
                    <a:pt x="0" y="19"/>
                  </a:lnTo>
                  <a:lnTo>
                    <a:pt x="104" y="19"/>
                  </a:lnTo>
                  <a:lnTo>
                    <a:pt x="10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19" name="Freeform 298"/>
            <p:cNvSpPr>
              <a:spLocks/>
            </p:cNvSpPr>
            <p:nvPr/>
          </p:nvSpPr>
          <p:spPr bwMode="auto">
            <a:xfrm>
              <a:off x="3659" y="1860"/>
              <a:ext cx="122" cy="20"/>
            </a:xfrm>
            <a:custGeom>
              <a:avLst/>
              <a:gdLst>
                <a:gd name="T0" fmla="*/ 0 w 122"/>
                <a:gd name="T1" fmla="*/ 0 h 20"/>
                <a:gd name="T2" fmla="*/ 0 w 122"/>
                <a:gd name="T3" fmla="*/ 19 h 20"/>
                <a:gd name="T4" fmla="*/ 121 w 122"/>
                <a:gd name="T5" fmla="*/ 0 h 20"/>
                <a:gd name="T6" fmla="*/ 0 w 12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0"/>
                <a:gd name="T14" fmla="*/ 122 w 12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0">
                  <a:moveTo>
                    <a:pt x="0" y="0"/>
                  </a:moveTo>
                  <a:lnTo>
                    <a:pt x="0" y="19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20" name="Freeform 299"/>
            <p:cNvSpPr>
              <a:spLocks/>
            </p:cNvSpPr>
            <p:nvPr/>
          </p:nvSpPr>
          <p:spPr bwMode="auto">
            <a:xfrm>
              <a:off x="3659" y="1860"/>
              <a:ext cx="122" cy="20"/>
            </a:xfrm>
            <a:custGeom>
              <a:avLst/>
              <a:gdLst>
                <a:gd name="T0" fmla="*/ 0 w 122"/>
                <a:gd name="T1" fmla="*/ 19 h 20"/>
                <a:gd name="T2" fmla="*/ 121 w 122"/>
                <a:gd name="T3" fmla="*/ 0 h 20"/>
                <a:gd name="T4" fmla="*/ 121 w 122"/>
                <a:gd name="T5" fmla="*/ 19 h 20"/>
                <a:gd name="T6" fmla="*/ 0 w 122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0"/>
                <a:gd name="T14" fmla="*/ 122 w 12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0">
                  <a:moveTo>
                    <a:pt x="0" y="19"/>
                  </a:moveTo>
                  <a:lnTo>
                    <a:pt x="121" y="0"/>
                  </a:lnTo>
                  <a:lnTo>
                    <a:pt x="121" y="19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921" name="Freeform 300"/>
            <p:cNvSpPr>
              <a:spLocks/>
            </p:cNvSpPr>
            <p:nvPr/>
          </p:nvSpPr>
          <p:spPr bwMode="auto">
            <a:xfrm>
              <a:off x="3659" y="1860"/>
              <a:ext cx="122" cy="20"/>
            </a:xfrm>
            <a:custGeom>
              <a:avLst/>
              <a:gdLst>
                <a:gd name="T0" fmla="*/ 0 w 122"/>
                <a:gd name="T1" fmla="*/ 0 h 20"/>
                <a:gd name="T2" fmla="*/ 0 w 122"/>
                <a:gd name="T3" fmla="*/ 19 h 20"/>
                <a:gd name="T4" fmla="*/ 121 w 122"/>
                <a:gd name="T5" fmla="*/ 19 h 20"/>
                <a:gd name="T6" fmla="*/ 121 w 122"/>
                <a:gd name="T7" fmla="*/ 0 h 20"/>
                <a:gd name="T8" fmla="*/ 0 w 12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20"/>
                <a:gd name="T17" fmla="*/ 122 w 1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20">
                  <a:moveTo>
                    <a:pt x="0" y="0"/>
                  </a:moveTo>
                  <a:lnTo>
                    <a:pt x="0" y="19"/>
                  </a:lnTo>
                  <a:lnTo>
                    <a:pt x="121" y="19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5621" name="Text Box 304"/>
          <p:cNvSpPr txBox="1">
            <a:spLocks noChangeArrowheads="1"/>
          </p:cNvSpPr>
          <p:nvPr/>
        </p:nvSpPr>
        <p:spPr bwMode="auto">
          <a:xfrm>
            <a:off x="1828800" y="1905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5</a:t>
            </a:r>
          </a:p>
        </p:txBody>
      </p:sp>
      <p:sp>
        <p:nvSpPr>
          <p:cNvPr id="25622" name="Text Box 305"/>
          <p:cNvSpPr txBox="1">
            <a:spLocks noChangeArrowheads="1"/>
          </p:cNvSpPr>
          <p:nvPr/>
        </p:nvSpPr>
        <p:spPr bwMode="auto">
          <a:xfrm>
            <a:off x="1828800" y="2438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4</a:t>
            </a:r>
          </a:p>
        </p:txBody>
      </p:sp>
      <p:sp>
        <p:nvSpPr>
          <p:cNvPr id="25623" name="Text Box 306"/>
          <p:cNvSpPr txBox="1">
            <a:spLocks noChangeArrowheads="1"/>
          </p:cNvSpPr>
          <p:nvPr/>
        </p:nvSpPr>
        <p:spPr bwMode="auto">
          <a:xfrm>
            <a:off x="1828800" y="3048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3</a:t>
            </a:r>
          </a:p>
        </p:txBody>
      </p:sp>
      <p:sp>
        <p:nvSpPr>
          <p:cNvPr id="25624" name="Text Box 307"/>
          <p:cNvSpPr txBox="1">
            <a:spLocks noChangeArrowheads="1"/>
          </p:cNvSpPr>
          <p:nvPr/>
        </p:nvSpPr>
        <p:spPr bwMode="auto">
          <a:xfrm>
            <a:off x="1828800" y="3657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2</a:t>
            </a:r>
          </a:p>
        </p:txBody>
      </p:sp>
      <p:sp>
        <p:nvSpPr>
          <p:cNvPr id="25625" name="Text Box 308"/>
          <p:cNvSpPr txBox="1">
            <a:spLocks noChangeArrowheads="1"/>
          </p:cNvSpPr>
          <p:nvPr/>
        </p:nvSpPr>
        <p:spPr bwMode="auto">
          <a:xfrm>
            <a:off x="1828800" y="4267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1</a:t>
            </a:r>
          </a:p>
        </p:txBody>
      </p:sp>
      <p:sp>
        <p:nvSpPr>
          <p:cNvPr id="25626" name="Text Box 309"/>
          <p:cNvSpPr txBox="1">
            <a:spLocks noChangeArrowheads="1"/>
          </p:cNvSpPr>
          <p:nvPr/>
        </p:nvSpPr>
        <p:spPr bwMode="auto">
          <a:xfrm>
            <a:off x="2819400" y="525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1</a:t>
            </a:r>
          </a:p>
        </p:txBody>
      </p:sp>
      <p:sp>
        <p:nvSpPr>
          <p:cNvPr id="25627" name="Text Box 310"/>
          <p:cNvSpPr txBox="1">
            <a:spLocks noChangeArrowheads="1"/>
          </p:cNvSpPr>
          <p:nvPr/>
        </p:nvSpPr>
        <p:spPr bwMode="auto">
          <a:xfrm>
            <a:off x="3429000" y="525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2</a:t>
            </a:r>
          </a:p>
        </p:txBody>
      </p:sp>
      <p:sp>
        <p:nvSpPr>
          <p:cNvPr id="25628" name="Text Box 311"/>
          <p:cNvSpPr txBox="1">
            <a:spLocks noChangeArrowheads="1"/>
          </p:cNvSpPr>
          <p:nvPr/>
        </p:nvSpPr>
        <p:spPr bwMode="auto">
          <a:xfrm flipH="1">
            <a:off x="3962400" y="5257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3</a:t>
            </a:r>
          </a:p>
        </p:txBody>
      </p:sp>
      <p:sp>
        <p:nvSpPr>
          <p:cNvPr id="25629" name="Text Box 312"/>
          <p:cNvSpPr txBox="1">
            <a:spLocks noChangeArrowheads="1"/>
          </p:cNvSpPr>
          <p:nvPr/>
        </p:nvSpPr>
        <p:spPr bwMode="auto">
          <a:xfrm>
            <a:off x="4572000" y="525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4</a:t>
            </a:r>
          </a:p>
        </p:txBody>
      </p:sp>
      <p:sp>
        <p:nvSpPr>
          <p:cNvPr id="25630" name="Text Box 313"/>
          <p:cNvSpPr txBox="1">
            <a:spLocks noChangeArrowheads="1"/>
          </p:cNvSpPr>
          <p:nvPr/>
        </p:nvSpPr>
        <p:spPr bwMode="auto">
          <a:xfrm>
            <a:off x="5257800" y="525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5</a:t>
            </a:r>
          </a:p>
        </p:txBody>
      </p:sp>
      <p:sp>
        <p:nvSpPr>
          <p:cNvPr id="25631" name="Text Box 314"/>
          <p:cNvSpPr txBox="1">
            <a:spLocks noChangeArrowheads="1"/>
          </p:cNvSpPr>
          <p:nvPr/>
        </p:nvSpPr>
        <p:spPr bwMode="auto">
          <a:xfrm>
            <a:off x="5791200" y="525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6</a:t>
            </a:r>
          </a:p>
        </p:txBody>
      </p:sp>
      <p:sp>
        <p:nvSpPr>
          <p:cNvPr id="38204" name="Text Box 316"/>
          <p:cNvSpPr txBox="1">
            <a:spLocks noChangeArrowheads="1"/>
          </p:cNvSpPr>
          <p:nvPr/>
        </p:nvSpPr>
        <p:spPr bwMode="auto">
          <a:xfrm>
            <a:off x="6019800" y="2111375"/>
            <a:ext cx="2895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FEV</a:t>
            </a:r>
            <a:r>
              <a:rPr lang="en-AU" altLang="en-US" sz="2400" baseline="-250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AU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1.8L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FVC = 3.2L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FEV</a:t>
            </a:r>
            <a:r>
              <a:rPr lang="en-AU" altLang="en-US" sz="2400" baseline="-250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AU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/FVC = 0.56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=56%</a:t>
            </a:r>
          </a:p>
        </p:txBody>
      </p:sp>
      <p:sp>
        <p:nvSpPr>
          <p:cNvPr id="319" name="TextBox 318"/>
          <p:cNvSpPr txBox="1">
            <a:spLocks noChangeArrowheads="1"/>
          </p:cNvSpPr>
          <p:nvPr/>
        </p:nvSpPr>
        <p:spPr bwMode="auto">
          <a:xfrm>
            <a:off x="6172200" y="1626587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Normal</a:t>
            </a:r>
          </a:p>
        </p:txBody>
      </p:sp>
      <p:sp>
        <p:nvSpPr>
          <p:cNvPr id="320" name="TextBox 319"/>
          <p:cNvSpPr txBox="1">
            <a:spLocks noChangeArrowheads="1"/>
          </p:cNvSpPr>
          <p:nvPr/>
        </p:nvSpPr>
        <p:spPr bwMode="auto">
          <a:xfrm>
            <a:off x="6491514" y="4320732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Obstructive</a:t>
            </a:r>
          </a:p>
        </p:txBody>
      </p:sp>
      <p:cxnSp>
        <p:nvCxnSpPr>
          <p:cNvPr id="322" name="Straight Connector 321"/>
          <p:cNvCxnSpPr>
            <a:cxnSpLocks noChangeShapeType="1"/>
          </p:cNvCxnSpPr>
          <p:nvPr/>
        </p:nvCxnSpPr>
        <p:spPr bwMode="auto">
          <a:xfrm rot="5400000" flipH="1" flipV="1">
            <a:off x="2474913" y="4533900"/>
            <a:ext cx="992188" cy="1587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" name="Straight Connector 326"/>
          <p:cNvCxnSpPr>
            <a:cxnSpLocks noChangeShapeType="1"/>
          </p:cNvCxnSpPr>
          <p:nvPr/>
        </p:nvCxnSpPr>
        <p:spPr bwMode="auto">
          <a:xfrm rot="10800000">
            <a:off x="2438400" y="4038600"/>
            <a:ext cx="533400" cy="1588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9" name="Straight Connector 328"/>
          <p:cNvCxnSpPr>
            <a:cxnSpLocks noChangeShapeType="1"/>
          </p:cNvCxnSpPr>
          <p:nvPr/>
        </p:nvCxnSpPr>
        <p:spPr bwMode="auto">
          <a:xfrm rot="10800000" flipV="1">
            <a:off x="2438400" y="3049588"/>
            <a:ext cx="3124200" cy="74612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376434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8204" grpId="0" build="allAtOnce"/>
      <p:bldP spid="3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 rot="-5400000">
            <a:off x="324736" y="3174034"/>
            <a:ext cx="2246128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Volume ( liters)</a:t>
            </a:r>
            <a:endParaRPr lang="en-US" altLang="en-US" sz="2400" dirty="0" smtClean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ahoma" pitchFamily="34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505200" y="5786438"/>
            <a:ext cx="2244204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Time (seconds)</a:t>
            </a:r>
            <a:endParaRPr lang="en-US" altLang="en-US" sz="2400" dirty="0" smtClean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ahoma" pitchFamily="34" charset="0"/>
            </a:endParaRPr>
          </a:p>
        </p:txBody>
      </p:sp>
      <p:sp>
        <p:nvSpPr>
          <p:cNvPr id="15364" name="Freeform 5"/>
          <p:cNvSpPr>
            <a:spLocks/>
          </p:cNvSpPr>
          <p:nvPr/>
        </p:nvSpPr>
        <p:spPr bwMode="auto">
          <a:xfrm>
            <a:off x="2462213" y="1584325"/>
            <a:ext cx="4013200" cy="3481388"/>
          </a:xfrm>
          <a:custGeom>
            <a:avLst/>
            <a:gdLst>
              <a:gd name="T0" fmla="*/ 0 w 2528"/>
              <a:gd name="T1" fmla="*/ 0 h 2193"/>
              <a:gd name="T2" fmla="*/ 0 w 2528"/>
              <a:gd name="T3" fmla="*/ 2147483647 h 2193"/>
              <a:gd name="T4" fmla="*/ 2147483647 w 2528"/>
              <a:gd name="T5" fmla="*/ 2147483647 h 2193"/>
              <a:gd name="T6" fmla="*/ 2147483647 w 2528"/>
              <a:gd name="T7" fmla="*/ 2147483647 h 2193"/>
              <a:gd name="T8" fmla="*/ 0 60000 65536"/>
              <a:gd name="T9" fmla="*/ 0 60000 65536"/>
              <a:gd name="T10" fmla="*/ 0 60000 65536"/>
              <a:gd name="T11" fmla="*/ 0 60000 65536"/>
              <a:gd name="T12" fmla="*/ 0 w 2528"/>
              <a:gd name="T13" fmla="*/ 0 h 2193"/>
              <a:gd name="T14" fmla="*/ 2528 w 2528"/>
              <a:gd name="T15" fmla="*/ 2193 h 21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28" h="2193">
                <a:moveTo>
                  <a:pt x="0" y="0"/>
                </a:moveTo>
                <a:lnTo>
                  <a:pt x="0" y="2181"/>
                </a:lnTo>
                <a:lnTo>
                  <a:pt x="2527" y="2181"/>
                </a:lnTo>
                <a:lnTo>
                  <a:pt x="2527" y="2192"/>
                </a:lnTo>
              </a:path>
            </a:pathLst>
          </a:custGeom>
          <a:noFill/>
          <a:ln w="50800" cap="rnd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3000375" y="5072063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4216400" y="5078413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4806950" y="5081588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>
            <a:off x="3635375" y="5081588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 flipH="1">
            <a:off x="5978525" y="5059363"/>
            <a:ext cx="3175" cy="1682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5400675" y="5086350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 flipH="1" flipV="1">
            <a:off x="2281238" y="4492625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 flipH="1" flipV="1">
            <a:off x="2286000" y="3894138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 flipH="1" flipV="1">
            <a:off x="2279650" y="3302000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 flipH="1" flipV="1">
            <a:off x="2284413" y="2722563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75" name="Line 16"/>
          <p:cNvSpPr>
            <a:spLocks noChangeShapeType="1"/>
          </p:cNvSpPr>
          <p:nvPr/>
        </p:nvSpPr>
        <p:spPr bwMode="auto">
          <a:xfrm flipH="1" flipV="1">
            <a:off x="2279650" y="2130425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465388" y="3887788"/>
            <a:ext cx="3536950" cy="1131887"/>
            <a:chOff x="1553" y="2449"/>
            <a:chExt cx="2228" cy="713"/>
          </a:xfrm>
          <a:solidFill>
            <a:schemeClr val="bg1"/>
          </a:solidFill>
        </p:grpSpPr>
        <p:sp>
          <p:nvSpPr>
            <p:cNvPr id="39233" name="Freeform 18"/>
            <p:cNvSpPr>
              <a:spLocks/>
            </p:cNvSpPr>
            <p:nvPr/>
          </p:nvSpPr>
          <p:spPr bwMode="auto">
            <a:xfrm>
              <a:off x="1553" y="3116"/>
              <a:ext cx="19" cy="46"/>
            </a:xfrm>
            <a:custGeom>
              <a:avLst/>
              <a:gdLst>
                <a:gd name="T0" fmla="*/ 0 w 19"/>
                <a:gd name="T1" fmla="*/ 44 h 46"/>
                <a:gd name="T2" fmla="*/ 18 w 19"/>
                <a:gd name="T3" fmla="*/ 45 h 46"/>
                <a:gd name="T4" fmla="*/ 6 w 19"/>
                <a:gd name="T5" fmla="*/ 0 h 46"/>
                <a:gd name="T6" fmla="*/ 0 w 19"/>
                <a:gd name="T7" fmla="*/ 44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6"/>
                <a:gd name="T14" fmla="*/ 19 w 19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6">
                  <a:moveTo>
                    <a:pt x="0" y="44"/>
                  </a:moveTo>
                  <a:lnTo>
                    <a:pt x="18" y="45"/>
                  </a:lnTo>
                  <a:lnTo>
                    <a:pt x="6" y="0"/>
                  </a:lnTo>
                  <a:lnTo>
                    <a:pt x="0" y="4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34" name="Freeform 19"/>
            <p:cNvSpPr>
              <a:spLocks/>
            </p:cNvSpPr>
            <p:nvPr/>
          </p:nvSpPr>
          <p:spPr bwMode="auto">
            <a:xfrm>
              <a:off x="1558" y="3116"/>
              <a:ext cx="20" cy="46"/>
            </a:xfrm>
            <a:custGeom>
              <a:avLst/>
              <a:gdLst>
                <a:gd name="T0" fmla="*/ 12 w 20"/>
                <a:gd name="T1" fmla="*/ 45 h 46"/>
                <a:gd name="T2" fmla="*/ 0 w 20"/>
                <a:gd name="T3" fmla="*/ 0 h 46"/>
                <a:gd name="T4" fmla="*/ 19 w 20"/>
                <a:gd name="T5" fmla="*/ 0 h 46"/>
                <a:gd name="T6" fmla="*/ 12 w 20"/>
                <a:gd name="T7" fmla="*/ 45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6"/>
                <a:gd name="T14" fmla="*/ 20 w 20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6">
                  <a:moveTo>
                    <a:pt x="12" y="45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2" y="4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35" name="Freeform 20"/>
            <p:cNvSpPr>
              <a:spLocks/>
            </p:cNvSpPr>
            <p:nvPr/>
          </p:nvSpPr>
          <p:spPr bwMode="auto">
            <a:xfrm>
              <a:off x="1553" y="3116"/>
              <a:ext cx="25" cy="46"/>
            </a:xfrm>
            <a:custGeom>
              <a:avLst/>
              <a:gdLst>
                <a:gd name="T0" fmla="*/ 0 w 25"/>
                <a:gd name="T1" fmla="*/ 44 h 46"/>
                <a:gd name="T2" fmla="*/ 18 w 25"/>
                <a:gd name="T3" fmla="*/ 45 h 46"/>
                <a:gd name="T4" fmla="*/ 24 w 25"/>
                <a:gd name="T5" fmla="*/ 0 h 46"/>
                <a:gd name="T6" fmla="*/ 6 w 25"/>
                <a:gd name="T7" fmla="*/ 0 h 46"/>
                <a:gd name="T8" fmla="*/ 0 w 25"/>
                <a:gd name="T9" fmla="*/ 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6"/>
                <a:gd name="T17" fmla="*/ 25 w 2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6">
                  <a:moveTo>
                    <a:pt x="0" y="44"/>
                  </a:moveTo>
                  <a:lnTo>
                    <a:pt x="18" y="45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4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36" name="Freeform 21"/>
            <p:cNvSpPr>
              <a:spLocks/>
            </p:cNvSpPr>
            <p:nvPr/>
          </p:nvSpPr>
          <p:spPr bwMode="auto">
            <a:xfrm>
              <a:off x="1558" y="3076"/>
              <a:ext cx="20" cy="42"/>
            </a:xfrm>
            <a:custGeom>
              <a:avLst/>
              <a:gdLst>
                <a:gd name="T0" fmla="*/ 0 w 20"/>
                <a:gd name="T1" fmla="*/ 40 h 42"/>
                <a:gd name="T2" fmla="*/ 19 w 20"/>
                <a:gd name="T3" fmla="*/ 41 h 42"/>
                <a:gd name="T4" fmla="*/ 5 w 20"/>
                <a:gd name="T5" fmla="*/ 0 h 42"/>
                <a:gd name="T6" fmla="*/ 0 w 20"/>
                <a:gd name="T7" fmla="*/ 4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2"/>
                <a:gd name="T14" fmla="*/ 20 w 20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2">
                  <a:moveTo>
                    <a:pt x="0" y="40"/>
                  </a:moveTo>
                  <a:lnTo>
                    <a:pt x="19" y="41"/>
                  </a:lnTo>
                  <a:lnTo>
                    <a:pt x="5" y="0"/>
                  </a:lnTo>
                  <a:lnTo>
                    <a:pt x="0" y="4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37" name="Freeform 22"/>
            <p:cNvSpPr>
              <a:spLocks/>
            </p:cNvSpPr>
            <p:nvPr/>
          </p:nvSpPr>
          <p:spPr bwMode="auto">
            <a:xfrm>
              <a:off x="1564" y="3076"/>
              <a:ext cx="22" cy="42"/>
            </a:xfrm>
            <a:custGeom>
              <a:avLst/>
              <a:gdLst>
                <a:gd name="T0" fmla="*/ 14 w 22"/>
                <a:gd name="T1" fmla="*/ 41 h 42"/>
                <a:gd name="T2" fmla="*/ 0 w 22"/>
                <a:gd name="T3" fmla="*/ 0 h 42"/>
                <a:gd name="T4" fmla="*/ 21 w 22"/>
                <a:gd name="T5" fmla="*/ 0 h 42"/>
                <a:gd name="T6" fmla="*/ 14 w 22"/>
                <a:gd name="T7" fmla="*/ 41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2"/>
                <a:gd name="T14" fmla="*/ 22 w 22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2">
                  <a:moveTo>
                    <a:pt x="14" y="41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14" y="4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38" name="Freeform 23"/>
            <p:cNvSpPr>
              <a:spLocks/>
            </p:cNvSpPr>
            <p:nvPr/>
          </p:nvSpPr>
          <p:spPr bwMode="auto">
            <a:xfrm>
              <a:off x="1558" y="3076"/>
              <a:ext cx="28" cy="42"/>
            </a:xfrm>
            <a:custGeom>
              <a:avLst/>
              <a:gdLst>
                <a:gd name="T0" fmla="*/ 0 w 28"/>
                <a:gd name="T1" fmla="*/ 40 h 42"/>
                <a:gd name="T2" fmla="*/ 20 w 28"/>
                <a:gd name="T3" fmla="*/ 41 h 42"/>
                <a:gd name="T4" fmla="*/ 27 w 28"/>
                <a:gd name="T5" fmla="*/ 0 h 42"/>
                <a:gd name="T6" fmla="*/ 6 w 28"/>
                <a:gd name="T7" fmla="*/ 0 h 42"/>
                <a:gd name="T8" fmla="*/ 0 w 28"/>
                <a:gd name="T9" fmla="*/ 4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2"/>
                <a:gd name="T17" fmla="*/ 28 w 28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2">
                  <a:moveTo>
                    <a:pt x="0" y="40"/>
                  </a:moveTo>
                  <a:lnTo>
                    <a:pt x="20" y="41"/>
                  </a:lnTo>
                  <a:lnTo>
                    <a:pt x="27" y="0"/>
                  </a:lnTo>
                  <a:lnTo>
                    <a:pt x="6" y="0"/>
                  </a:lnTo>
                  <a:lnTo>
                    <a:pt x="0" y="4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39" name="Freeform 24"/>
            <p:cNvSpPr>
              <a:spLocks/>
            </p:cNvSpPr>
            <p:nvPr/>
          </p:nvSpPr>
          <p:spPr bwMode="auto">
            <a:xfrm>
              <a:off x="1564" y="3042"/>
              <a:ext cx="22" cy="36"/>
            </a:xfrm>
            <a:custGeom>
              <a:avLst/>
              <a:gdLst>
                <a:gd name="T0" fmla="*/ 0 w 22"/>
                <a:gd name="T1" fmla="*/ 34 h 36"/>
                <a:gd name="T2" fmla="*/ 21 w 22"/>
                <a:gd name="T3" fmla="*/ 35 h 36"/>
                <a:gd name="T4" fmla="*/ 5 w 22"/>
                <a:gd name="T5" fmla="*/ 0 h 36"/>
                <a:gd name="T6" fmla="*/ 0 w 22"/>
                <a:gd name="T7" fmla="*/ 34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6"/>
                <a:gd name="T14" fmla="*/ 22 w 22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6">
                  <a:moveTo>
                    <a:pt x="0" y="34"/>
                  </a:moveTo>
                  <a:lnTo>
                    <a:pt x="21" y="35"/>
                  </a:lnTo>
                  <a:lnTo>
                    <a:pt x="5" y="0"/>
                  </a:lnTo>
                  <a:lnTo>
                    <a:pt x="0" y="3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0" name="Freeform 25"/>
            <p:cNvSpPr>
              <a:spLocks/>
            </p:cNvSpPr>
            <p:nvPr/>
          </p:nvSpPr>
          <p:spPr bwMode="auto">
            <a:xfrm>
              <a:off x="1570" y="3042"/>
              <a:ext cx="21" cy="36"/>
            </a:xfrm>
            <a:custGeom>
              <a:avLst/>
              <a:gdLst>
                <a:gd name="T0" fmla="*/ 15 w 21"/>
                <a:gd name="T1" fmla="*/ 35 h 36"/>
                <a:gd name="T2" fmla="*/ 0 w 21"/>
                <a:gd name="T3" fmla="*/ 0 h 36"/>
                <a:gd name="T4" fmla="*/ 20 w 21"/>
                <a:gd name="T5" fmla="*/ 0 h 36"/>
                <a:gd name="T6" fmla="*/ 15 w 21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6"/>
                <a:gd name="T14" fmla="*/ 21 w 21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6">
                  <a:moveTo>
                    <a:pt x="15" y="35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5" y="3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1" name="Freeform 26"/>
            <p:cNvSpPr>
              <a:spLocks/>
            </p:cNvSpPr>
            <p:nvPr/>
          </p:nvSpPr>
          <p:spPr bwMode="auto">
            <a:xfrm>
              <a:off x="1564" y="3042"/>
              <a:ext cx="27" cy="36"/>
            </a:xfrm>
            <a:custGeom>
              <a:avLst/>
              <a:gdLst>
                <a:gd name="T0" fmla="*/ 0 w 27"/>
                <a:gd name="T1" fmla="*/ 34 h 36"/>
                <a:gd name="T2" fmla="*/ 21 w 27"/>
                <a:gd name="T3" fmla="*/ 35 h 36"/>
                <a:gd name="T4" fmla="*/ 26 w 27"/>
                <a:gd name="T5" fmla="*/ 0 h 36"/>
                <a:gd name="T6" fmla="*/ 5 w 27"/>
                <a:gd name="T7" fmla="*/ 0 h 36"/>
                <a:gd name="T8" fmla="*/ 0 w 27"/>
                <a:gd name="T9" fmla="*/ 34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6"/>
                <a:gd name="T17" fmla="*/ 27 w 2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6">
                  <a:moveTo>
                    <a:pt x="0" y="34"/>
                  </a:moveTo>
                  <a:lnTo>
                    <a:pt x="21" y="35"/>
                  </a:lnTo>
                  <a:lnTo>
                    <a:pt x="26" y="0"/>
                  </a:lnTo>
                  <a:lnTo>
                    <a:pt x="5" y="0"/>
                  </a:lnTo>
                  <a:lnTo>
                    <a:pt x="0" y="3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2" name="Freeform 27"/>
            <p:cNvSpPr>
              <a:spLocks/>
            </p:cNvSpPr>
            <p:nvPr/>
          </p:nvSpPr>
          <p:spPr bwMode="auto">
            <a:xfrm>
              <a:off x="1570" y="3010"/>
              <a:ext cx="21" cy="33"/>
            </a:xfrm>
            <a:custGeom>
              <a:avLst/>
              <a:gdLst>
                <a:gd name="T0" fmla="*/ 0 w 21"/>
                <a:gd name="T1" fmla="*/ 31 h 33"/>
                <a:gd name="T2" fmla="*/ 20 w 21"/>
                <a:gd name="T3" fmla="*/ 32 h 33"/>
                <a:gd name="T4" fmla="*/ 4 w 21"/>
                <a:gd name="T5" fmla="*/ 0 h 33"/>
                <a:gd name="T6" fmla="*/ 0 w 21"/>
                <a:gd name="T7" fmla="*/ 3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3"/>
                <a:gd name="T14" fmla="*/ 21 w 21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3">
                  <a:moveTo>
                    <a:pt x="0" y="31"/>
                  </a:moveTo>
                  <a:lnTo>
                    <a:pt x="20" y="32"/>
                  </a:lnTo>
                  <a:lnTo>
                    <a:pt x="4" y="0"/>
                  </a:lnTo>
                  <a:lnTo>
                    <a:pt x="0" y="3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3" name="Freeform 28"/>
            <p:cNvSpPr>
              <a:spLocks/>
            </p:cNvSpPr>
            <p:nvPr/>
          </p:nvSpPr>
          <p:spPr bwMode="auto">
            <a:xfrm>
              <a:off x="1574" y="3010"/>
              <a:ext cx="22" cy="33"/>
            </a:xfrm>
            <a:custGeom>
              <a:avLst/>
              <a:gdLst>
                <a:gd name="T0" fmla="*/ 16 w 22"/>
                <a:gd name="T1" fmla="*/ 32 h 33"/>
                <a:gd name="T2" fmla="*/ 0 w 22"/>
                <a:gd name="T3" fmla="*/ 0 h 33"/>
                <a:gd name="T4" fmla="*/ 21 w 22"/>
                <a:gd name="T5" fmla="*/ 0 h 33"/>
                <a:gd name="T6" fmla="*/ 16 w 22"/>
                <a:gd name="T7" fmla="*/ 32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3"/>
                <a:gd name="T14" fmla="*/ 22 w 22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3">
                  <a:moveTo>
                    <a:pt x="16" y="32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16" y="3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4" name="Freeform 29"/>
            <p:cNvSpPr>
              <a:spLocks/>
            </p:cNvSpPr>
            <p:nvPr/>
          </p:nvSpPr>
          <p:spPr bwMode="auto">
            <a:xfrm>
              <a:off x="1570" y="3010"/>
              <a:ext cx="26" cy="33"/>
            </a:xfrm>
            <a:custGeom>
              <a:avLst/>
              <a:gdLst>
                <a:gd name="T0" fmla="*/ 0 w 26"/>
                <a:gd name="T1" fmla="*/ 31 h 33"/>
                <a:gd name="T2" fmla="*/ 21 w 26"/>
                <a:gd name="T3" fmla="*/ 32 h 33"/>
                <a:gd name="T4" fmla="*/ 25 w 26"/>
                <a:gd name="T5" fmla="*/ 0 h 33"/>
                <a:gd name="T6" fmla="*/ 5 w 26"/>
                <a:gd name="T7" fmla="*/ 0 h 33"/>
                <a:gd name="T8" fmla="*/ 0 w 26"/>
                <a:gd name="T9" fmla="*/ 3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3"/>
                <a:gd name="T17" fmla="*/ 26 w 2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3">
                  <a:moveTo>
                    <a:pt x="0" y="31"/>
                  </a:moveTo>
                  <a:lnTo>
                    <a:pt x="21" y="32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5" name="Freeform 30"/>
            <p:cNvSpPr>
              <a:spLocks/>
            </p:cNvSpPr>
            <p:nvPr/>
          </p:nvSpPr>
          <p:spPr bwMode="auto">
            <a:xfrm>
              <a:off x="1574" y="2983"/>
              <a:ext cx="22" cy="29"/>
            </a:xfrm>
            <a:custGeom>
              <a:avLst/>
              <a:gdLst>
                <a:gd name="T0" fmla="*/ 0 w 22"/>
                <a:gd name="T1" fmla="*/ 27 h 29"/>
                <a:gd name="T2" fmla="*/ 21 w 22"/>
                <a:gd name="T3" fmla="*/ 28 h 29"/>
                <a:gd name="T4" fmla="*/ 3 w 22"/>
                <a:gd name="T5" fmla="*/ 0 h 29"/>
                <a:gd name="T6" fmla="*/ 0 w 22"/>
                <a:gd name="T7" fmla="*/ 27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9"/>
                <a:gd name="T14" fmla="*/ 22 w 2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9">
                  <a:moveTo>
                    <a:pt x="0" y="27"/>
                  </a:moveTo>
                  <a:lnTo>
                    <a:pt x="21" y="28"/>
                  </a:lnTo>
                  <a:lnTo>
                    <a:pt x="3" y="0"/>
                  </a:lnTo>
                  <a:lnTo>
                    <a:pt x="0" y="27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6" name="Freeform 31"/>
            <p:cNvSpPr>
              <a:spLocks/>
            </p:cNvSpPr>
            <p:nvPr/>
          </p:nvSpPr>
          <p:spPr bwMode="auto">
            <a:xfrm>
              <a:off x="1576" y="2983"/>
              <a:ext cx="22" cy="29"/>
            </a:xfrm>
            <a:custGeom>
              <a:avLst/>
              <a:gdLst>
                <a:gd name="T0" fmla="*/ 17 w 22"/>
                <a:gd name="T1" fmla="*/ 28 h 29"/>
                <a:gd name="T2" fmla="*/ 0 w 22"/>
                <a:gd name="T3" fmla="*/ 0 h 29"/>
                <a:gd name="T4" fmla="*/ 21 w 22"/>
                <a:gd name="T5" fmla="*/ 0 h 29"/>
                <a:gd name="T6" fmla="*/ 17 w 22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9"/>
                <a:gd name="T14" fmla="*/ 22 w 2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9">
                  <a:moveTo>
                    <a:pt x="17" y="2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17" y="28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7" name="Freeform 32"/>
            <p:cNvSpPr>
              <a:spLocks/>
            </p:cNvSpPr>
            <p:nvPr/>
          </p:nvSpPr>
          <p:spPr bwMode="auto">
            <a:xfrm>
              <a:off x="1574" y="2983"/>
              <a:ext cx="24" cy="29"/>
            </a:xfrm>
            <a:custGeom>
              <a:avLst/>
              <a:gdLst>
                <a:gd name="T0" fmla="*/ 0 w 24"/>
                <a:gd name="T1" fmla="*/ 27 h 29"/>
                <a:gd name="T2" fmla="*/ 19 w 24"/>
                <a:gd name="T3" fmla="*/ 28 h 29"/>
                <a:gd name="T4" fmla="*/ 23 w 24"/>
                <a:gd name="T5" fmla="*/ 0 h 29"/>
                <a:gd name="T6" fmla="*/ 2 w 24"/>
                <a:gd name="T7" fmla="*/ 0 h 29"/>
                <a:gd name="T8" fmla="*/ 0 w 24"/>
                <a:gd name="T9" fmla="*/ 2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9"/>
                <a:gd name="T17" fmla="*/ 24 w 2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9">
                  <a:moveTo>
                    <a:pt x="0" y="27"/>
                  </a:moveTo>
                  <a:lnTo>
                    <a:pt x="19" y="28"/>
                  </a:lnTo>
                  <a:lnTo>
                    <a:pt x="23" y="0"/>
                  </a:lnTo>
                  <a:lnTo>
                    <a:pt x="2" y="0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8" name="Freeform 33"/>
            <p:cNvSpPr>
              <a:spLocks/>
            </p:cNvSpPr>
            <p:nvPr/>
          </p:nvSpPr>
          <p:spPr bwMode="auto">
            <a:xfrm>
              <a:off x="1576" y="2957"/>
              <a:ext cx="22" cy="27"/>
            </a:xfrm>
            <a:custGeom>
              <a:avLst/>
              <a:gdLst>
                <a:gd name="T0" fmla="*/ 0 w 22"/>
                <a:gd name="T1" fmla="*/ 25 h 27"/>
                <a:gd name="T2" fmla="*/ 21 w 22"/>
                <a:gd name="T3" fmla="*/ 26 h 27"/>
                <a:gd name="T4" fmla="*/ 4 w 22"/>
                <a:gd name="T5" fmla="*/ 0 h 27"/>
                <a:gd name="T6" fmla="*/ 0 w 22"/>
                <a:gd name="T7" fmla="*/ 25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5"/>
                  </a:moveTo>
                  <a:lnTo>
                    <a:pt x="21" y="26"/>
                  </a:lnTo>
                  <a:lnTo>
                    <a:pt x="4" y="0"/>
                  </a:lnTo>
                  <a:lnTo>
                    <a:pt x="0" y="2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49" name="Freeform 34"/>
            <p:cNvSpPr>
              <a:spLocks/>
            </p:cNvSpPr>
            <p:nvPr/>
          </p:nvSpPr>
          <p:spPr bwMode="auto">
            <a:xfrm>
              <a:off x="1582" y="2957"/>
              <a:ext cx="20" cy="27"/>
            </a:xfrm>
            <a:custGeom>
              <a:avLst/>
              <a:gdLst>
                <a:gd name="T0" fmla="*/ 16 w 20"/>
                <a:gd name="T1" fmla="*/ 26 h 27"/>
                <a:gd name="T2" fmla="*/ 0 w 20"/>
                <a:gd name="T3" fmla="*/ 0 h 27"/>
                <a:gd name="T4" fmla="*/ 19 w 20"/>
                <a:gd name="T5" fmla="*/ 0 h 27"/>
                <a:gd name="T6" fmla="*/ 16 w 20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7"/>
                <a:gd name="T14" fmla="*/ 20 w 2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7">
                  <a:moveTo>
                    <a:pt x="16" y="26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6" y="2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0" name="Freeform 35"/>
            <p:cNvSpPr>
              <a:spLocks/>
            </p:cNvSpPr>
            <p:nvPr/>
          </p:nvSpPr>
          <p:spPr bwMode="auto">
            <a:xfrm>
              <a:off x="1576" y="2957"/>
              <a:ext cx="26" cy="27"/>
            </a:xfrm>
            <a:custGeom>
              <a:avLst/>
              <a:gdLst>
                <a:gd name="T0" fmla="*/ 0 w 26"/>
                <a:gd name="T1" fmla="*/ 25 h 27"/>
                <a:gd name="T2" fmla="*/ 21 w 26"/>
                <a:gd name="T3" fmla="*/ 26 h 27"/>
                <a:gd name="T4" fmla="*/ 25 w 26"/>
                <a:gd name="T5" fmla="*/ 0 h 27"/>
                <a:gd name="T6" fmla="*/ 4 w 26"/>
                <a:gd name="T7" fmla="*/ 0 h 27"/>
                <a:gd name="T8" fmla="*/ 0 w 26"/>
                <a:gd name="T9" fmla="*/ 25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7"/>
                <a:gd name="T17" fmla="*/ 26 w 2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7">
                  <a:moveTo>
                    <a:pt x="0" y="25"/>
                  </a:moveTo>
                  <a:lnTo>
                    <a:pt x="21" y="26"/>
                  </a:lnTo>
                  <a:lnTo>
                    <a:pt x="25" y="0"/>
                  </a:lnTo>
                  <a:lnTo>
                    <a:pt x="4" y="0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1" name="Freeform 36"/>
            <p:cNvSpPr>
              <a:spLocks/>
            </p:cNvSpPr>
            <p:nvPr/>
          </p:nvSpPr>
          <p:spPr bwMode="auto">
            <a:xfrm>
              <a:off x="1582" y="2933"/>
              <a:ext cx="20" cy="26"/>
            </a:xfrm>
            <a:custGeom>
              <a:avLst/>
              <a:gdLst>
                <a:gd name="T0" fmla="*/ 0 w 20"/>
                <a:gd name="T1" fmla="*/ 24 h 26"/>
                <a:gd name="T2" fmla="*/ 19 w 20"/>
                <a:gd name="T3" fmla="*/ 25 h 26"/>
                <a:gd name="T4" fmla="*/ 2 w 20"/>
                <a:gd name="T5" fmla="*/ 0 h 26"/>
                <a:gd name="T6" fmla="*/ 0 w 20"/>
                <a:gd name="T7" fmla="*/ 24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0" y="24"/>
                  </a:moveTo>
                  <a:lnTo>
                    <a:pt x="19" y="25"/>
                  </a:lnTo>
                  <a:lnTo>
                    <a:pt x="2" y="0"/>
                  </a:lnTo>
                  <a:lnTo>
                    <a:pt x="0" y="2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2" name="Freeform 37"/>
            <p:cNvSpPr>
              <a:spLocks/>
            </p:cNvSpPr>
            <p:nvPr/>
          </p:nvSpPr>
          <p:spPr bwMode="auto">
            <a:xfrm>
              <a:off x="1585" y="2933"/>
              <a:ext cx="20" cy="26"/>
            </a:xfrm>
            <a:custGeom>
              <a:avLst/>
              <a:gdLst>
                <a:gd name="T0" fmla="*/ 15 w 20"/>
                <a:gd name="T1" fmla="*/ 25 h 26"/>
                <a:gd name="T2" fmla="*/ 0 w 20"/>
                <a:gd name="T3" fmla="*/ 0 h 26"/>
                <a:gd name="T4" fmla="*/ 19 w 20"/>
                <a:gd name="T5" fmla="*/ 0 h 26"/>
                <a:gd name="T6" fmla="*/ 15 w 20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15" y="25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5" y="2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3" name="Freeform 38"/>
            <p:cNvSpPr>
              <a:spLocks/>
            </p:cNvSpPr>
            <p:nvPr/>
          </p:nvSpPr>
          <p:spPr bwMode="auto">
            <a:xfrm>
              <a:off x="1582" y="2933"/>
              <a:ext cx="23" cy="26"/>
            </a:xfrm>
            <a:custGeom>
              <a:avLst/>
              <a:gdLst>
                <a:gd name="T0" fmla="*/ 0 w 23"/>
                <a:gd name="T1" fmla="*/ 24 h 26"/>
                <a:gd name="T2" fmla="*/ 18 w 23"/>
                <a:gd name="T3" fmla="*/ 25 h 26"/>
                <a:gd name="T4" fmla="*/ 22 w 23"/>
                <a:gd name="T5" fmla="*/ 0 h 26"/>
                <a:gd name="T6" fmla="*/ 2 w 23"/>
                <a:gd name="T7" fmla="*/ 0 h 26"/>
                <a:gd name="T8" fmla="*/ 0 w 23"/>
                <a:gd name="T9" fmla="*/ 24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6"/>
                <a:gd name="T17" fmla="*/ 23 w 23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6">
                  <a:moveTo>
                    <a:pt x="0" y="24"/>
                  </a:moveTo>
                  <a:lnTo>
                    <a:pt x="18" y="25"/>
                  </a:lnTo>
                  <a:lnTo>
                    <a:pt x="22" y="0"/>
                  </a:lnTo>
                  <a:lnTo>
                    <a:pt x="2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4" name="Freeform 39"/>
            <p:cNvSpPr>
              <a:spLocks/>
            </p:cNvSpPr>
            <p:nvPr/>
          </p:nvSpPr>
          <p:spPr bwMode="auto">
            <a:xfrm>
              <a:off x="1585" y="2913"/>
              <a:ext cx="20" cy="23"/>
            </a:xfrm>
            <a:custGeom>
              <a:avLst/>
              <a:gdLst>
                <a:gd name="T0" fmla="*/ 0 w 20"/>
                <a:gd name="T1" fmla="*/ 21 h 23"/>
                <a:gd name="T2" fmla="*/ 19 w 20"/>
                <a:gd name="T3" fmla="*/ 22 h 23"/>
                <a:gd name="T4" fmla="*/ 2 w 20"/>
                <a:gd name="T5" fmla="*/ 0 h 23"/>
                <a:gd name="T6" fmla="*/ 0 w 20"/>
                <a:gd name="T7" fmla="*/ 2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3"/>
                <a:gd name="T14" fmla="*/ 20 w 2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3">
                  <a:moveTo>
                    <a:pt x="0" y="21"/>
                  </a:moveTo>
                  <a:lnTo>
                    <a:pt x="19" y="22"/>
                  </a:lnTo>
                  <a:lnTo>
                    <a:pt x="2" y="0"/>
                  </a:lnTo>
                  <a:lnTo>
                    <a:pt x="0" y="2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5" name="Freeform 40"/>
            <p:cNvSpPr>
              <a:spLocks/>
            </p:cNvSpPr>
            <p:nvPr/>
          </p:nvSpPr>
          <p:spPr bwMode="auto">
            <a:xfrm>
              <a:off x="1587" y="2913"/>
              <a:ext cx="21" cy="23"/>
            </a:xfrm>
            <a:custGeom>
              <a:avLst/>
              <a:gdLst>
                <a:gd name="T0" fmla="*/ 17 w 21"/>
                <a:gd name="T1" fmla="*/ 22 h 23"/>
                <a:gd name="T2" fmla="*/ 0 w 21"/>
                <a:gd name="T3" fmla="*/ 0 h 23"/>
                <a:gd name="T4" fmla="*/ 20 w 21"/>
                <a:gd name="T5" fmla="*/ 0 h 23"/>
                <a:gd name="T6" fmla="*/ 17 w 21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3"/>
                <a:gd name="T14" fmla="*/ 21 w 21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3">
                  <a:moveTo>
                    <a:pt x="17" y="2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7" y="2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6" name="Freeform 41"/>
            <p:cNvSpPr>
              <a:spLocks/>
            </p:cNvSpPr>
            <p:nvPr/>
          </p:nvSpPr>
          <p:spPr bwMode="auto">
            <a:xfrm>
              <a:off x="1585" y="2913"/>
              <a:ext cx="23" cy="23"/>
            </a:xfrm>
            <a:custGeom>
              <a:avLst/>
              <a:gdLst>
                <a:gd name="T0" fmla="*/ 0 w 23"/>
                <a:gd name="T1" fmla="*/ 21 h 23"/>
                <a:gd name="T2" fmla="*/ 19 w 23"/>
                <a:gd name="T3" fmla="*/ 22 h 23"/>
                <a:gd name="T4" fmla="*/ 22 w 23"/>
                <a:gd name="T5" fmla="*/ 0 h 23"/>
                <a:gd name="T6" fmla="*/ 2 w 23"/>
                <a:gd name="T7" fmla="*/ 0 h 23"/>
                <a:gd name="T8" fmla="*/ 0 w 23"/>
                <a:gd name="T9" fmla="*/ 2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3"/>
                <a:gd name="T17" fmla="*/ 23 w 2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3">
                  <a:moveTo>
                    <a:pt x="0" y="21"/>
                  </a:moveTo>
                  <a:lnTo>
                    <a:pt x="19" y="22"/>
                  </a:lnTo>
                  <a:lnTo>
                    <a:pt x="22" y="0"/>
                  </a:lnTo>
                  <a:lnTo>
                    <a:pt x="2" y="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7" name="Freeform 42"/>
            <p:cNvSpPr>
              <a:spLocks/>
            </p:cNvSpPr>
            <p:nvPr/>
          </p:nvSpPr>
          <p:spPr bwMode="auto">
            <a:xfrm>
              <a:off x="1587" y="2893"/>
              <a:ext cx="21" cy="21"/>
            </a:xfrm>
            <a:custGeom>
              <a:avLst/>
              <a:gdLst>
                <a:gd name="T0" fmla="*/ 0 w 21"/>
                <a:gd name="T1" fmla="*/ 19 h 21"/>
                <a:gd name="T2" fmla="*/ 20 w 21"/>
                <a:gd name="T3" fmla="*/ 20 h 21"/>
                <a:gd name="T4" fmla="*/ 2 w 21"/>
                <a:gd name="T5" fmla="*/ 0 h 21"/>
                <a:gd name="T6" fmla="*/ 0 w 21"/>
                <a:gd name="T7" fmla="*/ 19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1"/>
                <a:gd name="T14" fmla="*/ 21 w 2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1">
                  <a:moveTo>
                    <a:pt x="0" y="19"/>
                  </a:moveTo>
                  <a:lnTo>
                    <a:pt x="20" y="20"/>
                  </a:lnTo>
                  <a:lnTo>
                    <a:pt x="2" y="0"/>
                  </a:lnTo>
                  <a:lnTo>
                    <a:pt x="0" y="19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8" name="Freeform 43"/>
            <p:cNvSpPr>
              <a:spLocks/>
            </p:cNvSpPr>
            <p:nvPr/>
          </p:nvSpPr>
          <p:spPr bwMode="auto">
            <a:xfrm>
              <a:off x="1590" y="2893"/>
              <a:ext cx="21" cy="21"/>
            </a:xfrm>
            <a:custGeom>
              <a:avLst/>
              <a:gdLst>
                <a:gd name="T0" fmla="*/ 17 w 21"/>
                <a:gd name="T1" fmla="*/ 20 h 21"/>
                <a:gd name="T2" fmla="*/ 0 w 21"/>
                <a:gd name="T3" fmla="*/ 0 h 21"/>
                <a:gd name="T4" fmla="*/ 20 w 21"/>
                <a:gd name="T5" fmla="*/ 0 h 21"/>
                <a:gd name="T6" fmla="*/ 17 w 21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1"/>
                <a:gd name="T14" fmla="*/ 21 w 2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1">
                  <a:moveTo>
                    <a:pt x="17" y="2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7" y="2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59" name="Freeform 44"/>
            <p:cNvSpPr>
              <a:spLocks/>
            </p:cNvSpPr>
            <p:nvPr/>
          </p:nvSpPr>
          <p:spPr bwMode="auto">
            <a:xfrm>
              <a:off x="1587" y="2893"/>
              <a:ext cx="24" cy="21"/>
            </a:xfrm>
            <a:custGeom>
              <a:avLst/>
              <a:gdLst>
                <a:gd name="T0" fmla="*/ 0 w 24"/>
                <a:gd name="T1" fmla="*/ 19 h 21"/>
                <a:gd name="T2" fmla="*/ 20 w 24"/>
                <a:gd name="T3" fmla="*/ 20 h 21"/>
                <a:gd name="T4" fmla="*/ 23 w 24"/>
                <a:gd name="T5" fmla="*/ 0 h 21"/>
                <a:gd name="T6" fmla="*/ 2 w 24"/>
                <a:gd name="T7" fmla="*/ 0 h 21"/>
                <a:gd name="T8" fmla="*/ 0 w 24"/>
                <a:gd name="T9" fmla="*/ 19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1"/>
                <a:gd name="T17" fmla="*/ 24 w 2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1">
                  <a:moveTo>
                    <a:pt x="0" y="19"/>
                  </a:moveTo>
                  <a:lnTo>
                    <a:pt x="20" y="20"/>
                  </a:lnTo>
                  <a:lnTo>
                    <a:pt x="23" y="0"/>
                  </a:lnTo>
                  <a:lnTo>
                    <a:pt x="2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0" name="Freeform 45"/>
            <p:cNvSpPr>
              <a:spLocks/>
            </p:cNvSpPr>
            <p:nvPr/>
          </p:nvSpPr>
          <p:spPr bwMode="auto">
            <a:xfrm>
              <a:off x="1590" y="2876"/>
              <a:ext cx="21" cy="18"/>
            </a:xfrm>
            <a:custGeom>
              <a:avLst/>
              <a:gdLst>
                <a:gd name="T0" fmla="*/ 0 w 21"/>
                <a:gd name="T1" fmla="*/ 16 h 18"/>
                <a:gd name="T2" fmla="*/ 20 w 21"/>
                <a:gd name="T3" fmla="*/ 17 h 18"/>
                <a:gd name="T4" fmla="*/ 2 w 21"/>
                <a:gd name="T5" fmla="*/ 0 h 18"/>
                <a:gd name="T6" fmla="*/ 0 w 21"/>
                <a:gd name="T7" fmla="*/ 16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8"/>
                <a:gd name="T14" fmla="*/ 21 w 21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8">
                  <a:moveTo>
                    <a:pt x="0" y="16"/>
                  </a:moveTo>
                  <a:lnTo>
                    <a:pt x="20" y="17"/>
                  </a:lnTo>
                  <a:lnTo>
                    <a:pt x="2" y="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1" name="Freeform 46"/>
            <p:cNvSpPr>
              <a:spLocks/>
            </p:cNvSpPr>
            <p:nvPr/>
          </p:nvSpPr>
          <p:spPr bwMode="auto">
            <a:xfrm>
              <a:off x="1594" y="2876"/>
              <a:ext cx="18" cy="18"/>
            </a:xfrm>
            <a:custGeom>
              <a:avLst/>
              <a:gdLst>
                <a:gd name="T0" fmla="*/ 15 w 18"/>
                <a:gd name="T1" fmla="*/ 17 h 18"/>
                <a:gd name="T2" fmla="*/ 0 w 18"/>
                <a:gd name="T3" fmla="*/ 0 h 18"/>
                <a:gd name="T4" fmla="*/ 17 w 18"/>
                <a:gd name="T5" fmla="*/ 0 h 18"/>
                <a:gd name="T6" fmla="*/ 15 w 18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8"/>
                <a:gd name="T14" fmla="*/ 18 w 1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8">
                  <a:moveTo>
                    <a:pt x="15" y="1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5" y="17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2" name="Freeform 47"/>
            <p:cNvSpPr>
              <a:spLocks/>
            </p:cNvSpPr>
            <p:nvPr/>
          </p:nvSpPr>
          <p:spPr bwMode="auto">
            <a:xfrm>
              <a:off x="1590" y="2876"/>
              <a:ext cx="22" cy="18"/>
            </a:xfrm>
            <a:custGeom>
              <a:avLst/>
              <a:gdLst>
                <a:gd name="T0" fmla="*/ 0 w 22"/>
                <a:gd name="T1" fmla="*/ 16 h 18"/>
                <a:gd name="T2" fmla="*/ 19 w 22"/>
                <a:gd name="T3" fmla="*/ 17 h 18"/>
                <a:gd name="T4" fmla="*/ 21 w 22"/>
                <a:gd name="T5" fmla="*/ 0 h 18"/>
                <a:gd name="T6" fmla="*/ 2 w 22"/>
                <a:gd name="T7" fmla="*/ 0 h 18"/>
                <a:gd name="T8" fmla="*/ 0 w 22"/>
                <a:gd name="T9" fmla="*/ 1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8"/>
                <a:gd name="T17" fmla="*/ 22 w 2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8">
                  <a:moveTo>
                    <a:pt x="0" y="16"/>
                  </a:moveTo>
                  <a:lnTo>
                    <a:pt x="19" y="17"/>
                  </a:lnTo>
                  <a:lnTo>
                    <a:pt x="21" y="0"/>
                  </a:lnTo>
                  <a:lnTo>
                    <a:pt x="2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3" name="Freeform 48"/>
            <p:cNvSpPr>
              <a:spLocks/>
            </p:cNvSpPr>
            <p:nvPr/>
          </p:nvSpPr>
          <p:spPr bwMode="auto">
            <a:xfrm>
              <a:off x="1594" y="2859"/>
              <a:ext cx="18" cy="18"/>
            </a:xfrm>
            <a:custGeom>
              <a:avLst/>
              <a:gdLst>
                <a:gd name="T0" fmla="*/ 0 w 18"/>
                <a:gd name="T1" fmla="*/ 16 h 18"/>
                <a:gd name="T2" fmla="*/ 17 w 18"/>
                <a:gd name="T3" fmla="*/ 17 h 18"/>
                <a:gd name="T4" fmla="*/ 1 w 18"/>
                <a:gd name="T5" fmla="*/ 0 h 18"/>
                <a:gd name="T6" fmla="*/ 0 w 18"/>
                <a:gd name="T7" fmla="*/ 16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8"/>
                <a:gd name="T14" fmla="*/ 18 w 1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8">
                  <a:moveTo>
                    <a:pt x="0" y="16"/>
                  </a:moveTo>
                  <a:lnTo>
                    <a:pt x="17" y="17"/>
                  </a:lnTo>
                  <a:lnTo>
                    <a:pt x="1" y="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4" name="Freeform 49"/>
            <p:cNvSpPr>
              <a:spLocks/>
            </p:cNvSpPr>
            <p:nvPr/>
          </p:nvSpPr>
          <p:spPr bwMode="auto">
            <a:xfrm>
              <a:off x="1596" y="2859"/>
              <a:ext cx="19" cy="18"/>
            </a:xfrm>
            <a:custGeom>
              <a:avLst/>
              <a:gdLst>
                <a:gd name="T0" fmla="*/ 15 w 19"/>
                <a:gd name="T1" fmla="*/ 17 h 18"/>
                <a:gd name="T2" fmla="*/ 0 w 19"/>
                <a:gd name="T3" fmla="*/ 0 h 18"/>
                <a:gd name="T4" fmla="*/ 18 w 19"/>
                <a:gd name="T5" fmla="*/ 0 h 18"/>
                <a:gd name="T6" fmla="*/ 15 w 19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8"/>
                <a:gd name="T14" fmla="*/ 19 w 1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8">
                  <a:moveTo>
                    <a:pt x="15" y="17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5" y="17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5" name="Freeform 50"/>
            <p:cNvSpPr>
              <a:spLocks/>
            </p:cNvSpPr>
            <p:nvPr/>
          </p:nvSpPr>
          <p:spPr bwMode="auto">
            <a:xfrm>
              <a:off x="1594" y="2859"/>
              <a:ext cx="21" cy="18"/>
            </a:xfrm>
            <a:custGeom>
              <a:avLst/>
              <a:gdLst>
                <a:gd name="T0" fmla="*/ 0 w 21"/>
                <a:gd name="T1" fmla="*/ 16 h 18"/>
                <a:gd name="T2" fmla="*/ 17 w 21"/>
                <a:gd name="T3" fmla="*/ 17 h 18"/>
                <a:gd name="T4" fmla="*/ 20 w 21"/>
                <a:gd name="T5" fmla="*/ 0 h 18"/>
                <a:gd name="T6" fmla="*/ 1 w 21"/>
                <a:gd name="T7" fmla="*/ 0 h 18"/>
                <a:gd name="T8" fmla="*/ 0 w 21"/>
                <a:gd name="T9" fmla="*/ 1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8"/>
                <a:gd name="T17" fmla="*/ 21 w 2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8">
                  <a:moveTo>
                    <a:pt x="0" y="16"/>
                  </a:moveTo>
                  <a:lnTo>
                    <a:pt x="17" y="17"/>
                  </a:lnTo>
                  <a:lnTo>
                    <a:pt x="20" y="0"/>
                  </a:lnTo>
                  <a:lnTo>
                    <a:pt x="1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6" name="Freeform 51"/>
            <p:cNvSpPr>
              <a:spLocks/>
            </p:cNvSpPr>
            <p:nvPr/>
          </p:nvSpPr>
          <p:spPr bwMode="auto">
            <a:xfrm>
              <a:off x="1596" y="2843"/>
              <a:ext cx="19" cy="17"/>
            </a:xfrm>
            <a:custGeom>
              <a:avLst/>
              <a:gdLst>
                <a:gd name="T0" fmla="*/ 0 w 19"/>
                <a:gd name="T1" fmla="*/ 15 h 17"/>
                <a:gd name="T2" fmla="*/ 18 w 19"/>
                <a:gd name="T3" fmla="*/ 16 h 17"/>
                <a:gd name="T4" fmla="*/ 2 w 19"/>
                <a:gd name="T5" fmla="*/ 0 h 17"/>
                <a:gd name="T6" fmla="*/ 0 w 19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15"/>
                  </a:moveTo>
                  <a:lnTo>
                    <a:pt x="18" y="16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7" name="Freeform 52"/>
            <p:cNvSpPr>
              <a:spLocks/>
            </p:cNvSpPr>
            <p:nvPr/>
          </p:nvSpPr>
          <p:spPr bwMode="auto">
            <a:xfrm>
              <a:off x="1597" y="2843"/>
              <a:ext cx="23" cy="17"/>
            </a:xfrm>
            <a:custGeom>
              <a:avLst/>
              <a:gdLst>
                <a:gd name="T0" fmla="*/ 18 w 23"/>
                <a:gd name="T1" fmla="*/ 16 h 17"/>
                <a:gd name="T2" fmla="*/ 0 w 23"/>
                <a:gd name="T3" fmla="*/ 0 h 17"/>
                <a:gd name="T4" fmla="*/ 22 w 23"/>
                <a:gd name="T5" fmla="*/ 0 h 17"/>
                <a:gd name="T6" fmla="*/ 18 w 23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7"/>
                <a:gd name="T14" fmla="*/ 23 w 2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7">
                  <a:moveTo>
                    <a:pt x="18" y="16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18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8" name="Freeform 53"/>
            <p:cNvSpPr>
              <a:spLocks/>
            </p:cNvSpPr>
            <p:nvPr/>
          </p:nvSpPr>
          <p:spPr bwMode="auto">
            <a:xfrm>
              <a:off x="1596" y="2843"/>
              <a:ext cx="24" cy="17"/>
            </a:xfrm>
            <a:custGeom>
              <a:avLst/>
              <a:gdLst>
                <a:gd name="T0" fmla="*/ 0 w 24"/>
                <a:gd name="T1" fmla="*/ 15 h 17"/>
                <a:gd name="T2" fmla="*/ 20 w 24"/>
                <a:gd name="T3" fmla="*/ 16 h 17"/>
                <a:gd name="T4" fmla="*/ 23 w 24"/>
                <a:gd name="T5" fmla="*/ 0 h 17"/>
                <a:gd name="T6" fmla="*/ 2 w 24"/>
                <a:gd name="T7" fmla="*/ 0 h 17"/>
                <a:gd name="T8" fmla="*/ 0 w 24"/>
                <a:gd name="T9" fmla="*/ 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5"/>
                  </a:moveTo>
                  <a:lnTo>
                    <a:pt x="20" y="16"/>
                  </a:lnTo>
                  <a:lnTo>
                    <a:pt x="23" y="0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69" name="Freeform 54"/>
            <p:cNvSpPr>
              <a:spLocks/>
            </p:cNvSpPr>
            <p:nvPr/>
          </p:nvSpPr>
          <p:spPr bwMode="auto">
            <a:xfrm>
              <a:off x="1597" y="2827"/>
              <a:ext cx="23" cy="18"/>
            </a:xfrm>
            <a:custGeom>
              <a:avLst/>
              <a:gdLst>
                <a:gd name="T0" fmla="*/ 0 w 23"/>
                <a:gd name="T1" fmla="*/ 16 h 18"/>
                <a:gd name="T2" fmla="*/ 22 w 23"/>
                <a:gd name="T3" fmla="*/ 17 h 18"/>
                <a:gd name="T4" fmla="*/ 3 w 23"/>
                <a:gd name="T5" fmla="*/ 0 h 18"/>
                <a:gd name="T6" fmla="*/ 0 w 23"/>
                <a:gd name="T7" fmla="*/ 16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8"/>
                <a:gd name="T14" fmla="*/ 23 w 23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8">
                  <a:moveTo>
                    <a:pt x="0" y="16"/>
                  </a:moveTo>
                  <a:lnTo>
                    <a:pt x="22" y="17"/>
                  </a:lnTo>
                  <a:lnTo>
                    <a:pt x="3" y="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0" name="Freeform 55"/>
            <p:cNvSpPr>
              <a:spLocks/>
            </p:cNvSpPr>
            <p:nvPr/>
          </p:nvSpPr>
          <p:spPr bwMode="auto">
            <a:xfrm>
              <a:off x="1601" y="2827"/>
              <a:ext cx="19" cy="18"/>
            </a:xfrm>
            <a:custGeom>
              <a:avLst/>
              <a:gdLst>
                <a:gd name="T0" fmla="*/ 16 w 19"/>
                <a:gd name="T1" fmla="*/ 17 h 18"/>
                <a:gd name="T2" fmla="*/ 0 w 19"/>
                <a:gd name="T3" fmla="*/ 0 h 18"/>
                <a:gd name="T4" fmla="*/ 18 w 19"/>
                <a:gd name="T5" fmla="*/ 1 h 18"/>
                <a:gd name="T6" fmla="*/ 16 w 19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8"/>
                <a:gd name="T14" fmla="*/ 19 w 1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8">
                  <a:moveTo>
                    <a:pt x="16" y="17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17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1" name="Freeform 56"/>
            <p:cNvSpPr>
              <a:spLocks/>
            </p:cNvSpPr>
            <p:nvPr/>
          </p:nvSpPr>
          <p:spPr bwMode="auto">
            <a:xfrm>
              <a:off x="1597" y="2827"/>
              <a:ext cx="23" cy="18"/>
            </a:xfrm>
            <a:custGeom>
              <a:avLst/>
              <a:gdLst>
                <a:gd name="T0" fmla="*/ 0 w 23"/>
                <a:gd name="T1" fmla="*/ 16 h 18"/>
                <a:gd name="T2" fmla="*/ 20 w 23"/>
                <a:gd name="T3" fmla="*/ 17 h 18"/>
                <a:gd name="T4" fmla="*/ 22 w 23"/>
                <a:gd name="T5" fmla="*/ 1 h 18"/>
                <a:gd name="T6" fmla="*/ 2 w 23"/>
                <a:gd name="T7" fmla="*/ 0 h 18"/>
                <a:gd name="T8" fmla="*/ 0 w 23"/>
                <a:gd name="T9" fmla="*/ 1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8"/>
                <a:gd name="T17" fmla="*/ 23 w 2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8">
                  <a:moveTo>
                    <a:pt x="0" y="16"/>
                  </a:moveTo>
                  <a:lnTo>
                    <a:pt x="20" y="17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2" name="Freeform 57"/>
            <p:cNvSpPr>
              <a:spLocks/>
            </p:cNvSpPr>
            <p:nvPr/>
          </p:nvSpPr>
          <p:spPr bwMode="auto">
            <a:xfrm>
              <a:off x="1601" y="2813"/>
              <a:ext cx="19" cy="17"/>
            </a:xfrm>
            <a:custGeom>
              <a:avLst/>
              <a:gdLst>
                <a:gd name="T0" fmla="*/ 0 w 19"/>
                <a:gd name="T1" fmla="*/ 15 h 17"/>
                <a:gd name="T2" fmla="*/ 18 w 19"/>
                <a:gd name="T3" fmla="*/ 16 h 17"/>
                <a:gd name="T4" fmla="*/ 1 w 19"/>
                <a:gd name="T5" fmla="*/ 0 h 17"/>
                <a:gd name="T6" fmla="*/ 0 w 19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15"/>
                  </a:moveTo>
                  <a:lnTo>
                    <a:pt x="18" y="16"/>
                  </a:lnTo>
                  <a:lnTo>
                    <a:pt x="1" y="0"/>
                  </a:lnTo>
                  <a:lnTo>
                    <a:pt x="0" y="1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3" name="Freeform 58"/>
            <p:cNvSpPr>
              <a:spLocks/>
            </p:cNvSpPr>
            <p:nvPr/>
          </p:nvSpPr>
          <p:spPr bwMode="auto">
            <a:xfrm>
              <a:off x="1603" y="2813"/>
              <a:ext cx="21" cy="17"/>
            </a:xfrm>
            <a:custGeom>
              <a:avLst/>
              <a:gdLst>
                <a:gd name="T0" fmla="*/ 17 w 21"/>
                <a:gd name="T1" fmla="*/ 16 h 17"/>
                <a:gd name="T2" fmla="*/ 0 w 21"/>
                <a:gd name="T3" fmla="*/ 0 h 17"/>
                <a:gd name="T4" fmla="*/ 20 w 21"/>
                <a:gd name="T5" fmla="*/ 0 h 17"/>
                <a:gd name="T6" fmla="*/ 17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7" y="16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7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4" name="Freeform 59"/>
            <p:cNvSpPr>
              <a:spLocks/>
            </p:cNvSpPr>
            <p:nvPr/>
          </p:nvSpPr>
          <p:spPr bwMode="auto">
            <a:xfrm>
              <a:off x="1601" y="2813"/>
              <a:ext cx="23" cy="17"/>
            </a:xfrm>
            <a:custGeom>
              <a:avLst/>
              <a:gdLst>
                <a:gd name="T0" fmla="*/ 0 w 23"/>
                <a:gd name="T1" fmla="*/ 15 h 17"/>
                <a:gd name="T2" fmla="*/ 19 w 23"/>
                <a:gd name="T3" fmla="*/ 16 h 17"/>
                <a:gd name="T4" fmla="*/ 22 w 23"/>
                <a:gd name="T5" fmla="*/ 0 h 17"/>
                <a:gd name="T6" fmla="*/ 1 w 23"/>
                <a:gd name="T7" fmla="*/ 0 h 17"/>
                <a:gd name="T8" fmla="*/ 0 w 23"/>
                <a:gd name="T9" fmla="*/ 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15"/>
                  </a:moveTo>
                  <a:lnTo>
                    <a:pt x="19" y="16"/>
                  </a:lnTo>
                  <a:lnTo>
                    <a:pt x="22" y="0"/>
                  </a:lnTo>
                  <a:lnTo>
                    <a:pt x="1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5" name="Freeform 60"/>
            <p:cNvSpPr>
              <a:spLocks/>
            </p:cNvSpPr>
            <p:nvPr/>
          </p:nvSpPr>
          <p:spPr bwMode="auto">
            <a:xfrm>
              <a:off x="1603" y="2798"/>
              <a:ext cx="21" cy="17"/>
            </a:xfrm>
            <a:custGeom>
              <a:avLst/>
              <a:gdLst>
                <a:gd name="T0" fmla="*/ 0 w 21"/>
                <a:gd name="T1" fmla="*/ 15 h 17"/>
                <a:gd name="T2" fmla="*/ 20 w 21"/>
                <a:gd name="T3" fmla="*/ 16 h 17"/>
                <a:gd name="T4" fmla="*/ 2 w 21"/>
                <a:gd name="T5" fmla="*/ 0 h 17"/>
                <a:gd name="T6" fmla="*/ 0 w 21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5"/>
                  </a:moveTo>
                  <a:lnTo>
                    <a:pt x="20" y="16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6" name="Freeform 61"/>
            <p:cNvSpPr>
              <a:spLocks/>
            </p:cNvSpPr>
            <p:nvPr/>
          </p:nvSpPr>
          <p:spPr bwMode="auto">
            <a:xfrm>
              <a:off x="1605" y="2798"/>
              <a:ext cx="19" cy="17"/>
            </a:xfrm>
            <a:custGeom>
              <a:avLst/>
              <a:gdLst>
                <a:gd name="T0" fmla="*/ 16 w 19"/>
                <a:gd name="T1" fmla="*/ 16 h 17"/>
                <a:gd name="T2" fmla="*/ 0 w 19"/>
                <a:gd name="T3" fmla="*/ 0 h 17"/>
                <a:gd name="T4" fmla="*/ 18 w 19"/>
                <a:gd name="T5" fmla="*/ 1 h 17"/>
                <a:gd name="T6" fmla="*/ 16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16" y="16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7" name="Freeform 62"/>
            <p:cNvSpPr>
              <a:spLocks/>
            </p:cNvSpPr>
            <p:nvPr/>
          </p:nvSpPr>
          <p:spPr bwMode="auto">
            <a:xfrm>
              <a:off x="1603" y="2798"/>
              <a:ext cx="21" cy="17"/>
            </a:xfrm>
            <a:custGeom>
              <a:avLst/>
              <a:gdLst>
                <a:gd name="T0" fmla="*/ 0 w 21"/>
                <a:gd name="T1" fmla="*/ 15 h 17"/>
                <a:gd name="T2" fmla="*/ 18 w 21"/>
                <a:gd name="T3" fmla="*/ 16 h 17"/>
                <a:gd name="T4" fmla="*/ 20 w 21"/>
                <a:gd name="T5" fmla="*/ 1 h 17"/>
                <a:gd name="T6" fmla="*/ 2 w 21"/>
                <a:gd name="T7" fmla="*/ 0 h 17"/>
                <a:gd name="T8" fmla="*/ 0 w 21"/>
                <a:gd name="T9" fmla="*/ 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15"/>
                  </a:moveTo>
                  <a:lnTo>
                    <a:pt x="18" y="16"/>
                  </a:lnTo>
                  <a:lnTo>
                    <a:pt x="20" y="1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8" name="Freeform 63"/>
            <p:cNvSpPr>
              <a:spLocks/>
            </p:cNvSpPr>
            <p:nvPr/>
          </p:nvSpPr>
          <p:spPr bwMode="auto">
            <a:xfrm>
              <a:off x="1605" y="2784"/>
              <a:ext cx="19" cy="17"/>
            </a:xfrm>
            <a:custGeom>
              <a:avLst/>
              <a:gdLst>
                <a:gd name="T0" fmla="*/ 0 w 19"/>
                <a:gd name="T1" fmla="*/ 15 h 17"/>
                <a:gd name="T2" fmla="*/ 18 w 19"/>
                <a:gd name="T3" fmla="*/ 16 h 17"/>
                <a:gd name="T4" fmla="*/ 1 w 19"/>
                <a:gd name="T5" fmla="*/ 0 h 17"/>
                <a:gd name="T6" fmla="*/ 0 w 19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15"/>
                  </a:moveTo>
                  <a:lnTo>
                    <a:pt x="18" y="16"/>
                  </a:lnTo>
                  <a:lnTo>
                    <a:pt x="1" y="0"/>
                  </a:lnTo>
                  <a:lnTo>
                    <a:pt x="0" y="1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79" name="Freeform 64"/>
            <p:cNvSpPr>
              <a:spLocks/>
            </p:cNvSpPr>
            <p:nvPr/>
          </p:nvSpPr>
          <p:spPr bwMode="auto">
            <a:xfrm>
              <a:off x="1607" y="2784"/>
              <a:ext cx="21" cy="17"/>
            </a:xfrm>
            <a:custGeom>
              <a:avLst/>
              <a:gdLst>
                <a:gd name="T0" fmla="*/ 17 w 21"/>
                <a:gd name="T1" fmla="*/ 16 h 17"/>
                <a:gd name="T2" fmla="*/ 0 w 21"/>
                <a:gd name="T3" fmla="*/ 0 h 17"/>
                <a:gd name="T4" fmla="*/ 20 w 21"/>
                <a:gd name="T5" fmla="*/ 0 h 17"/>
                <a:gd name="T6" fmla="*/ 17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7" y="16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7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0" name="Freeform 65"/>
            <p:cNvSpPr>
              <a:spLocks/>
            </p:cNvSpPr>
            <p:nvPr/>
          </p:nvSpPr>
          <p:spPr bwMode="auto">
            <a:xfrm>
              <a:off x="1605" y="2784"/>
              <a:ext cx="23" cy="17"/>
            </a:xfrm>
            <a:custGeom>
              <a:avLst/>
              <a:gdLst>
                <a:gd name="T0" fmla="*/ 0 w 23"/>
                <a:gd name="T1" fmla="*/ 15 h 17"/>
                <a:gd name="T2" fmla="*/ 19 w 23"/>
                <a:gd name="T3" fmla="*/ 16 h 17"/>
                <a:gd name="T4" fmla="*/ 22 w 23"/>
                <a:gd name="T5" fmla="*/ 0 h 17"/>
                <a:gd name="T6" fmla="*/ 1 w 23"/>
                <a:gd name="T7" fmla="*/ 0 h 17"/>
                <a:gd name="T8" fmla="*/ 0 w 23"/>
                <a:gd name="T9" fmla="*/ 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15"/>
                  </a:moveTo>
                  <a:lnTo>
                    <a:pt x="19" y="16"/>
                  </a:lnTo>
                  <a:lnTo>
                    <a:pt x="22" y="0"/>
                  </a:lnTo>
                  <a:lnTo>
                    <a:pt x="1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1" name="Freeform 66"/>
            <p:cNvSpPr>
              <a:spLocks/>
            </p:cNvSpPr>
            <p:nvPr/>
          </p:nvSpPr>
          <p:spPr bwMode="auto">
            <a:xfrm>
              <a:off x="1607" y="2770"/>
              <a:ext cx="21" cy="17"/>
            </a:xfrm>
            <a:custGeom>
              <a:avLst/>
              <a:gdLst>
                <a:gd name="T0" fmla="*/ 0 w 21"/>
                <a:gd name="T1" fmla="*/ 15 h 17"/>
                <a:gd name="T2" fmla="*/ 20 w 21"/>
                <a:gd name="T3" fmla="*/ 16 h 17"/>
                <a:gd name="T4" fmla="*/ 2 w 21"/>
                <a:gd name="T5" fmla="*/ 0 h 17"/>
                <a:gd name="T6" fmla="*/ 0 w 21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5"/>
                  </a:moveTo>
                  <a:lnTo>
                    <a:pt x="20" y="16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2" name="Freeform 67"/>
            <p:cNvSpPr>
              <a:spLocks/>
            </p:cNvSpPr>
            <p:nvPr/>
          </p:nvSpPr>
          <p:spPr bwMode="auto">
            <a:xfrm>
              <a:off x="1610" y="2770"/>
              <a:ext cx="21" cy="17"/>
            </a:xfrm>
            <a:custGeom>
              <a:avLst/>
              <a:gdLst>
                <a:gd name="T0" fmla="*/ 17 w 21"/>
                <a:gd name="T1" fmla="*/ 16 h 17"/>
                <a:gd name="T2" fmla="*/ 0 w 21"/>
                <a:gd name="T3" fmla="*/ 0 h 17"/>
                <a:gd name="T4" fmla="*/ 20 w 21"/>
                <a:gd name="T5" fmla="*/ 1 h 17"/>
                <a:gd name="T6" fmla="*/ 17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7" y="16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7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3" name="Freeform 68"/>
            <p:cNvSpPr>
              <a:spLocks/>
            </p:cNvSpPr>
            <p:nvPr/>
          </p:nvSpPr>
          <p:spPr bwMode="auto">
            <a:xfrm>
              <a:off x="1607" y="2770"/>
              <a:ext cx="24" cy="17"/>
            </a:xfrm>
            <a:custGeom>
              <a:avLst/>
              <a:gdLst>
                <a:gd name="T0" fmla="*/ 0 w 24"/>
                <a:gd name="T1" fmla="*/ 15 h 17"/>
                <a:gd name="T2" fmla="*/ 20 w 24"/>
                <a:gd name="T3" fmla="*/ 16 h 17"/>
                <a:gd name="T4" fmla="*/ 23 w 24"/>
                <a:gd name="T5" fmla="*/ 1 h 17"/>
                <a:gd name="T6" fmla="*/ 2 w 24"/>
                <a:gd name="T7" fmla="*/ 0 h 17"/>
                <a:gd name="T8" fmla="*/ 0 w 24"/>
                <a:gd name="T9" fmla="*/ 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5"/>
                  </a:moveTo>
                  <a:lnTo>
                    <a:pt x="20" y="16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4" name="Freeform 69"/>
            <p:cNvSpPr>
              <a:spLocks/>
            </p:cNvSpPr>
            <p:nvPr/>
          </p:nvSpPr>
          <p:spPr bwMode="auto">
            <a:xfrm>
              <a:off x="1610" y="2756"/>
              <a:ext cx="21" cy="17"/>
            </a:xfrm>
            <a:custGeom>
              <a:avLst/>
              <a:gdLst>
                <a:gd name="T0" fmla="*/ 0 w 21"/>
                <a:gd name="T1" fmla="*/ 14 h 17"/>
                <a:gd name="T2" fmla="*/ 20 w 21"/>
                <a:gd name="T3" fmla="*/ 16 h 17"/>
                <a:gd name="T4" fmla="*/ 2 w 21"/>
                <a:gd name="T5" fmla="*/ 0 h 17"/>
                <a:gd name="T6" fmla="*/ 0 w 21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4"/>
                  </a:moveTo>
                  <a:lnTo>
                    <a:pt x="20" y="16"/>
                  </a:lnTo>
                  <a:lnTo>
                    <a:pt x="2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5" name="Freeform 70"/>
            <p:cNvSpPr>
              <a:spLocks/>
            </p:cNvSpPr>
            <p:nvPr/>
          </p:nvSpPr>
          <p:spPr bwMode="auto">
            <a:xfrm>
              <a:off x="1613" y="2756"/>
              <a:ext cx="22" cy="17"/>
            </a:xfrm>
            <a:custGeom>
              <a:avLst/>
              <a:gdLst>
                <a:gd name="T0" fmla="*/ 18 w 22"/>
                <a:gd name="T1" fmla="*/ 16 h 17"/>
                <a:gd name="T2" fmla="*/ 0 w 22"/>
                <a:gd name="T3" fmla="*/ 0 h 17"/>
                <a:gd name="T4" fmla="*/ 21 w 22"/>
                <a:gd name="T5" fmla="*/ 1 h 17"/>
                <a:gd name="T6" fmla="*/ 18 w 2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18" y="16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6" name="Freeform 71"/>
            <p:cNvSpPr>
              <a:spLocks/>
            </p:cNvSpPr>
            <p:nvPr/>
          </p:nvSpPr>
          <p:spPr bwMode="auto">
            <a:xfrm>
              <a:off x="1610" y="2756"/>
              <a:ext cx="25" cy="17"/>
            </a:xfrm>
            <a:custGeom>
              <a:avLst/>
              <a:gdLst>
                <a:gd name="T0" fmla="*/ 0 w 25"/>
                <a:gd name="T1" fmla="*/ 14 h 17"/>
                <a:gd name="T2" fmla="*/ 21 w 25"/>
                <a:gd name="T3" fmla="*/ 16 h 17"/>
                <a:gd name="T4" fmla="*/ 24 w 25"/>
                <a:gd name="T5" fmla="*/ 1 h 17"/>
                <a:gd name="T6" fmla="*/ 3 w 25"/>
                <a:gd name="T7" fmla="*/ 0 h 17"/>
                <a:gd name="T8" fmla="*/ 0 w 25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14"/>
                  </a:moveTo>
                  <a:lnTo>
                    <a:pt x="21" y="16"/>
                  </a:lnTo>
                  <a:lnTo>
                    <a:pt x="24" y="1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7" name="Freeform 72"/>
            <p:cNvSpPr>
              <a:spLocks/>
            </p:cNvSpPr>
            <p:nvPr/>
          </p:nvSpPr>
          <p:spPr bwMode="auto">
            <a:xfrm>
              <a:off x="1613" y="2743"/>
              <a:ext cx="22" cy="17"/>
            </a:xfrm>
            <a:custGeom>
              <a:avLst/>
              <a:gdLst>
                <a:gd name="T0" fmla="*/ 0 w 22"/>
                <a:gd name="T1" fmla="*/ 14 h 17"/>
                <a:gd name="T2" fmla="*/ 21 w 22"/>
                <a:gd name="T3" fmla="*/ 16 h 17"/>
                <a:gd name="T4" fmla="*/ 3 w 22"/>
                <a:gd name="T5" fmla="*/ 0 h 17"/>
                <a:gd name="T6" fmla="*/ 0 w 22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0" y="14"/>
                  </a:moveTo>
                  <a:lnTo>
                    <a:pt x="21" y="16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8" name="Freeform 73"/>
            <p:cNvSpPr>
              <a:spLocks/>
            </p:cNvSpPr>
            <p:nvPr/>
          </p:nvSpPr>
          <p:spPr bwMode="auto">
            <a:xfrm>
              <a:off x="1615" y="2743"/>
              <a:ext cx="22" cy="17"/>
            </a:xfrm>
            <a:custGeom>
              <a:avLst/>
              <a:gdLst>
                <a:gd name="T0" fmla="*/ 18 w 22"/>
                <a:gd name="T1" fmla="*/ 16 h 17"/>
                <a:gd name="T2" fmla="*/ 0 w 22"/>
                <a:gd name="T3" fmla="*/ 0 h 17"/>
                <a:gd name="T4" fmla="*/ 21 w 22"/>
                <a:gd name="T5" fmla="*/ 1 h 17"/>
                <a:gd name="T6" fmla="*/ 18 w 2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18" y="16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89" name="Freeform 74"/>
            <p:cNvSpPr>
              <a:spLocks/>
            </p:cNvSpPr>
            <p:nvPr/>
          </p:nvSpPr>
          <p:spPr bwMode="auto">
            <a:xfrm>
              <a:off x="1613" y="2743"/>
              <a:ext cx="24" cy="17"/>
            </a:xfrm>
            <a:custGeom>
              <a:avLst/>
              <a:gdLst>
                <a:gd name="T0" fmla="*/ 0 w 24"/>
                <a:gd name="T1" fmla="*/ 14 h 17"/>
                <a:gd name="T2" fmla="*/ 20 w 24"/>
                <a:gd name="T3" fmla="*/ 16 h 17"/>
                <a:gd name="T4" fmla="*/ 23 w 24"/>
                <a:gd name="T5" fmla="*/ 1 h 17"/>
                <a:gd name="T6" fmla="*/ 2 w 24"/>
                <a:gd name="T7" fmla="*/ 0 h 17"/>
                <a:gd name="T8" fmla="*/ 0 w 24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4"/>
                  </a:moveTo>
                  <a:lnTo>
                    <a:pt x="20" y="16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0" name="Freeform 75"/>
            <p:cNvSpPr>
              <a:spLocks/>
            </p:cNvSpPr>
            <p:nvPr/>
          </p:nvSpPr>
          <p:spPr bwMode="auto">
            <a:xfrm>
              <a:off x="1615" y="2729"/>
              <a:ext cx="22" cy="17"/>
            </a:xfrm>
            <a:custGeom>
              <a:avLst/>
              <a:gdLst>
                <a:gd name="T0" fmla="*/ 0 w 22"/>
                <a:gd name="T1" fmla="*/ 14 h 17"/>
                <a:gd name="T2" fmla="*/ 21 w 22"/>
                <a:gd name="T3" fmla="*/ 16 h 17"/>
                <a:gd name="T4" fmla="*/ 3 w 22"/>
                <a:gd name="T5" fmla="*/ 0 h 17"/>
                <a:gd name="T6" fmla="*/ 0 w 22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0" y="14"/>
                  </a:moveTo>
                  <a:lnTo>
                    <a:pt x="21" y="16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1" name="Freeform 76"/>
            <p:cNvSpPr>
              <a:spLocks/>
            </p:cNvSpPr>
            <p:nvPr/>
          </p:nvSpPr>
          <p:spPr bwMode="auto">
            <a:xfrm>
              <a:off x="1619" y="2729"/>
              <a:ext cx="20" cy="17"/>
            </a:xfrm>
            <a:custGeom>
              <a:avLst/>
              <a:gdLst>
                <a:gd name="T0" fmla="*/ 16 w 20"/>
                <a:gd name="T1" fmla="*/ 16 h 17"/>
                <a:gd name="T2" fmla="*/ 0 w 20"/>
                <a:gd name="T3" fmla="*/ 0 h 17"/>
                <a:gd name="T4" fmla="*/ 19 w 20"/>
                <a:gd name="T5" fmla="*/ 1 h 17"/>
                <a:gd name="T6" fmla="*/ 16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6" y="16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2" name="Freeform 77"/>
            <p:cNvSpPr>
              <a:spLocks/>
            </p:cNvSpPr>
            <p:nvPr/>
          </p:nvSpPr>
          <p:spPr bwMode="auto">
            <a:xfrm>
              <a:off x="1615" y="2729"/>
              <a:ext cx="24" cy="17"/>
            </a:xfrm>
            <a:custGeom>
              <a:avLst/>
              <a:gdLst>
                <a:gd name="T0" fmla="*/ 0 w 24"/>
                <a:gd name="T1" fmla="*/ 14 h 17"/>
                <a:gd name="T2" fmla="*/ 20 w 24"/>
                <a:gd name="T3" fmla="*/ 16 h 17"/>
                <a:gd name="T4" fmla="*/ 23 w 24"/>
                <a:gd name="T5" fmla="*/ 1 h 17"/>
                <a:gd name="T6" fmla="*/ 2 w 24"/>
                <a:gd name="T7" fmla="*/ 0 h 17"/>
                <a:gd name="T8" fmla="*/ 0 w 24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4"/>
                  </a:moveTo>
                  <a:lnTo>
                    <a:pt x="20" y="16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3" name="Freeform 78"/>
            <p:cNvSpPr>
              <a:spLocks/>
            </p:cNvSpPr>
            <p:nvPr/>
          </p:nvSpPr>
          <p:spPr bwMode="auto">
            <a:xfrm>
              <a:off x="1619" y="2717"/>
              <a:ext cx="20" cy="17"/>
            </a:xfrm>
            <a:custGeom>
              <a:avLst/>
              <a:gdLst>
                <a:gd name="T0" fmla="*/ 0 w 20"/>
                <a:gd name="T1" fmla="*/ 14 h 17"/>
                <a:gd name="T2" fmla="*/ 19 w 20"/>
                <a:gd name="T3" fmla="*/ 16 h 17"/>
                <a:gd name="T4" fmla="*/ 3 w 20"/>
                <a:gd name="T5" fmla="*/ 0 h 17"/>
                <a:gd name="T6" fmla="*/ 0 w 20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4"/>
                  </a:moveTo>
                  <a:lnTo>
                    <a:pt x="19" y="16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4" name="Freeform 79"/>
            <p:cNvSpPr>
              <a:spLocks/>
            </p:cNvSpPr>
            <p:nvPr/>
          </p:nvSpPr>
          <p:spPr bwMode="auto">
            <a:xfrm>
              <a:off x="1623" y="2717"/>
              <a:ext cx="20" cy="17"/>
            </a:xfrm>
            <a:custGeom>
              <a:avLst/>
              <a:gdLst>
                <a:gd name="T0" fmla="*/ 16 w 20"/>
                <a:gd name="T1" fmla="*/ 16 h 17"/>
                <a:gd name="T2" fmla="*/ 0 w 20"/>
                <a:gd name="T3" fmla="*/ 0 h 17"/>
                <a:gd name="T4" fmla="*/ 19 w 20"/>
                <a:gd name="T5" fmla="*/ 1 h 17"/>
                <a:gd name="T6" fmla="*/ 16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6" y="16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5" name="Freeform 80"/>
            <p:cNvSpPr>
              <a:spLocks/>
            </p:cNvSpPr>
            <p:nvPr/>
          </p:nvSpPr>
          <p:spPr bwMode="auto">
            <a:xfrm>
              <a:off x="1619" y="2717"/>
              <a:ext cx="24" cy="17"/>
            </a:xfrm>
            <a:custGeom>
              <a:avLst/>
              <a:gdLst>
                <a:gd name="T0" fmla="*/ 0 w 24"/>
                <a:gd name="T1" fmla="*/ 14 h 17"/>
                <a:gd name="T2" fmla="*/ 20 w 24"/>
                <a:gd name="T3" fmla="*/ 16 h 17"/>
                <a:gd name="T4" fmla="*/ 23 w 24"/>
                <a:gd name="T5" fmla="*/ 1 h 17"/>
                <a:gd name="T6" fmla="*/ 3 w 24"/>
                <a:gd name="T7" fmla="*/ 0 h 17"/>
                <a:gd name="T8" fmla="*/ 0 w 24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4"/>
                  </a:moveTo>
                  <a:lnTo>
                    <a:pt x="20" y="16"/>
                  </a:lnTo>
                  <a:lnTo>
                    <a:pt x="23" y="1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6" name="Freeform 81"/>
            <p:cNvSpPr>
              <a:spLocks/>
            </p:cNvSpPr>
            <p:nvPr/>
          </p:nvSpPr>
          <p:spPr bwMode="auto">
            <a:xfrm>
              <a:off x="1623" y="2703"/>
              <a:ext cx="20" cy="17"/>
            </a:xfrm>
            <a:custGeom>
              <a:avLst/>
              <a:gdLst>
                <a:gd name="T0" fmla="*/ 0 w 20"/>
                <a:gd name="T1" fmla="*/ 14 h 17"/>
                <a:gd name="T2" fmla="*/ 19 w 20"/>
                <a:gd name="T3" fmla="*/ 16 h 17"/>
                <a:gd name="T4" fmla="*/ 3 w 20"/>
                <a:gd name="T5" fmla="*/ 0 h 17"/>
                <a:gd name="T6" fmla="*/ 0 w 20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4"/>
                  </a:moveTo>
                  <a:lnTo>
                    <a:pt x="19" y="16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7" name="Freeform 82"/>
            <p:cNvSpPr>
              <a:spLocks/>
            </p:cNvSpPr>
            <p:nvPr/>
          </p:nvSpPr>
          <p:spPr bwMode="auto">
            <a:xfrm>
              <a:off x="1627" y="2703"/>
              <a:ext cx="21" cy="17"/>
            </a:xfrm>
            <a:custGeom>
              <a:avLst/>
              <a:gdLst>
                <a:gd name="T0" fmla="*/ 16 w 21"/>
                <a:gd name="T1" fmla="*/ 16 h 17"/>
                <a:gd name="T2" fmla="*/ 0 w 21"/>
                <a:gd name="T3" fmla="*/ 0 h 17"/>
                <a:gd name="T4" fmla="*/ 20 w 21"/>
                <a:gd name="T5" fmla="*/ 1 h 17"/>
                <a:gd name="T6" fmla="*/ 16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6" y="16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8" name="Freeform 83"/>
            <p:cNvSpPr>
              <a:spLocks/>
            </p:cNvSpPr>
            <p:nvPr/>
          </p:nvSpPr>
          <p:spPr bwMode="auto">
            <a:xfrm>
              <a:off x="1623" y="2703"/>
              <a:ext cx="25" cy="17"/>
            </a:xfrm>
            <a:custGeom>
              <a:avLst/>
              <a:gdLst>
                <a:gd name="T0" fmla="*/ 0 w 25"/>
                <a:gd name="T1" fmla="*/ 14 h 17"/>
                <a:gd name="T2" fmla="*/ 20 w 25"/>
                <a:gd name="T3" fmla="*/ 16 h 17"/>
                <a:gd name="T4" fmla="*/ 24 w 25"/>
                <a:gd name="T5" fmla="*/ 1 h 17"/>
                <a:gd name="T6" fmla="*/ 4 w 25"/>
                <a:gd name="T7" fmla="*/ 0 h 17"/>
                <a:gd name="T8" fmla="*/ 0 w 25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14"/>
                  </a:moveTo>
                  <a:lnTo>
                    <a:pt x="20" y="16"/>
                  </a:lnTo>
                  <a:lnTo>
                    <a:pt x="24" y="1"/>
                  </a:lnTo>
                  <a:lnTo>
                    <a:pt x="4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99" name="Freeform 84"/>
            <p:cNvSpPr>
              <a:spLocks/>
            </p:cNvSpPr>
            <p:nvPr/>
          </p:nvSpPr>
          <p:spPr bwMode="auto">
            <a:xfrm>
              <a:off x="1627" y="2692"/>
              <a:ext cx="21" cy="17"/>
            </a:xfrm>
            <a:custGeom>
              <a:avLst/>
              <a:gdLst>
                <a:gd name="T0" fmla="*/ 0 w 21"/>
                <a:gd name="T1" fmla="*/ 14 h 17"/>
                <a:gd name="T2" fmla="*/ 20 w 21"/>
                <a:gd name="T3" fmla="*/ 16 h 17"/>
                <a:gd name="T4" fmla="*/ 4 w 21"/>
                <a:gd name="T5" fmla="*/ 0 h 17"/>
                <a:gd name="T6" fmla="*/ 0 w 21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4"/>
                  </a:moveTo>
                  <a:lnTo>
                    <a:pt x="20" y="16"/>
                  </a:lnTo>
                  <a:lnTo>
                    <a:pt x="4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0" name="Freeform 85"/>
            <p:cNvSpPr>
              <a:spLocks/>
            </p:cNvSpPr>
            <p:nvPr/>
          </p:nvSpPr>
          <p:spPr bwMode="auto">
            <a:xfrm>
              <a:off x="1630" y="2692"/>
              <a:ext cx="21" cy="17"/>
            </a:xfrm>
            <a:custGeom>
              <a:avLst/>
              <a:gdLst>
                <a:gd name="T0" fmla="*/ 16 w 21"/>
                <a:gd name="T1" fmla="*/ 16 h 17"/>
                <a:gd name="T2" fmla="*/ 0 w 21"/>
                <a:gd name="T3" fmla="*/ 0 h 17"/>
                <a:gd name="T4" fmla="*/ 20 w 21"/>
                <a:gd name="T5" fmla="*/ 1 h 17"/>
                <a:gd name="T6" fmla="*/ 16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6" y="16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1" name="Freeform 86"/>
            <p:cNvSpPr>
              <a:spLocks/>
            </p:cNvSpPr>
            <p:nvPr/>
          </p:nvSpPr>
          <p:spPr bwMode="auto">
            <a:xfrm>
              <a:off x="1627" y="2692"/>
              <a:ext cx="24" cy="17"/>
            </a:xfrm>
            <a:custGeom>
              <a:avLst/>
              <a:gdLst>
                <a:gd name="T0" fmla="*/ 0 w 24"/>
                <a:gd name="T1" fmla="*/ 14 h 17"/>
                <a:gd name="T2" fmla="*/ 19 w 24"/>
                <a:gd name="T3" fmla="*/ 16 h 17"/>
                <a:gd name="T4" fmla="*/ 23 w 24"/>
                <a:gd name="T5" fmla="*/ 1 h 17"/>
                <a:gd name="T6" fmla="*/ 3 w 24"/>
                <a:gd name="T7" fmla="*/ 0 h 17"/>
                <a:gd name="T8" fmla="*/ 0 w 24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4"/>
                  </a:moveTo>
                  <a:lnTo>
                    <a:pt x="19" y="16"/>
                  </a:lnTo>
                  <a:lnTo>
                    <a:pt x="23" y="1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2" name="Freeform 87"/>
            <p:cNvSpPr>
              <a:spLocks/>
            </p:cNvSpPr>
            <p:nvPr/>
          </p:nvSpPr>
          <p:spPr bwMode="auto">
            <a:xfrm>
              <a:off x="1630" y="2682"/>
              <a:ext cx="21" cy="17"/>
            </a:xfrm>
            <a:custGeom>
              <a:avLst/>
              <a:gdLst>
                <a:gd name="T0" fmla="*/ 0 w 21"/>
                <a:gd name="T1" fmla="*/ 14 h 17"/>
                <a:gd name="T2" fmla="*/ 20 w 21"/>
                <a:gd name="T3" fmla="*/ 16 h 17"/>
                <a:gd name="T4" fmla="*/ 4 w 21"/>
                <a:gd name="T5" fmla="*/ 0 h 17"/>
                <a:gd name="T6" fmla="*/ 0 w 21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4"/>
                  </a:moveTo>
                  <a:lnTo>
                    <a:pt x="20" y="16"/>
                  </a:lnTo>
                  <a:lnTo>
                    <a:pt x="4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3" name="Freeform 88"/>
            <p:cNvSpPr>
              <a:spLocks/>
            </p:cNvSpPr>
            <p:nvPr/>
          </p:nvSpPr>
          <p:spPr bwMode="auto">
            <a:xfrm>
              <a:off x="1635" y="2682"/>
              <a:ext cx="22" cy="17"/>
            </a:xfrm>
            <a:custGeom>
              <a:avLst/>
              <a:gdLst>
                <a:gd name="T0" fmla="*/ 16 w 22"/>
                <a:gd name="T1" fmla="*/ 16 h 17"/>
                <a:gd name="T2" fmla="*/ 0 w 22"/>
                <a:gd name="T3" fmla="*/ 0 h 17"/>
                <a:gd name="T4" fmla="*/ 21 w 22"/>
                <a:gd name="T5" fmla="*/ 2 h 17"/>
                <a:gd name="T6" fmla="*/ 16 w 2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16" y="16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4" name="Freeform 89"/>
            <p:cNvSpPr>
              <a:spLocks/>
            </p:cNvSpPr>
            <p:nvPr/>
          </p:nvSpPr>
          <p:spPr bwMode="auto">
            <a:xfrm>
              <a:off x="1630" y="2682"/>
              <a:ext cx="27" cy="17"/>
            </a:xfrm>
            <a:custGeom>
              <a:avLst/>
              <a:gdLst>
                <a:gd name="T0" fmla="*/ 0 w 27"/>
                <a:gd name="T1" fmla="*/ 14 h 17"/>
                <a:gd name="T2" fmla="*/ 20 w 27"/>
                <a:gd name="T3" fmla="*/ 16 h 17"/>
                <a:gd name="T4" fmla="*/ 26 w 27"/>
                <a:gd name="T5" fmla="*/ 2 h 17"/>
                <a:gd name="T6" fmla="*/ 4 w 27"/>
                <a:gd name="T7" fmla="*/ 0 h 17"/>
                <a:gd name="T8" fmla="*/ 0 w 27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14"/>
                  </a:moveTo>
                  <a:lnTo>
                    <a:pt x="20" y="16"/>
                  </a:lnTo>
                  <a:lnTo>
                    <a:pt x="26" y="2"/>
                  </a:lnTo>
                  <a:lnTo>
                    <a:pt x="4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5" name="Freeform 90"/>
            <p:cNvSpPr>
              <a:spLocks/>
            </p:cNvSpPr>
            <p:nvPr/>
          </p:nvSpPr>
          <p:spPr bwMode="auto">
            <a:xfrm>
              <a:off x="1635" y="2670"/>
              <a:ext cx="22" cy="17"/>
            </a:xfrm>
            <a:custGeom>
              <a:avLst/>
              <a:gdLst>
                <a:gd name="T0" fmla="*/ 0 w 22"/>
                <a:gd name="T1" fmla="*/ 13 h 17"/>
                <a:gd name="T2" fmla="*/ 21 w 22"/>
                <a:gd name="T3" fmla="*/ 16 h 17"/>
                <a:gd name="T4" fmla="*/ 5 w 22"/>
                <a:gd name="T5" fmla="*/ 0 h 17"/>
                <a:gd name="T6" fmla="*/ 0 w 22"/>
                <a:gd name="T7" fmla="*/ 1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0" y="13"/>
                  </a:moveTo>
                  <a:lnTo>
                    <a:pt x="21" y="16"/>
                  </a:lnTo>
                  <a:lnTo>
                    <a:pt x="5" y="0"/>
                  </a:lnTo>
                  <a:lnTo>
                    <a:pt x="0" y="13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6" name="Freeform 91"/>
            <p:cNvSpPr>
              <a:spLocks/>
            </p:cNvSpPr>
            <p:nvPr/>
          </p:nvSpPr>
          <p:spPr bwMode="auto">
            <a:xfrm>
              <a:off x="1638" y="2670"/>
              <a:ext cx="21" cy="17"/>
            </a:xfrm>
            <a:custGeom>
              <a:avLst/>
              <a:gdLst>
                <a:gd name="T0" fmla="*/ 16 w 21"/>
                <a:gd name="T1" fmla="*/ 16 h 17"/>
                <a:gd name="T2" fmla="*/ 0 w 21"/>
                <a:gd name="T3" fmla="*/ 0 h 17"/>
                <a:gd name="T4" fmla="*/ 20 w 21"/>
                <a:gd name="T5" fmla="*/ 2 h 17"/>
                <a:gd name="T6" fmla="*/ 16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6" y="16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7" name="Freeform 92"/>
            <p:cNvSpPr>
              <a:spLocks/>
            </p:cNvSpPr>
            <p:nvPr/>
          </p:nvSpPr>
          <p:spPr bwMode="auto">
            <a:xfrm>
              <a:off x="1635" y="2670"/>
              <a:ext cx="24" cy="17"/>
            </a:xfrm>
            <a:custGeom>
              <a:avLst/>
              <a:gdLst>
                <a:gd name="T0" fmla="*/ 0 w 24"/>
                <a:gd name="T1" fmla="*/ 13 h 17"/>
                <a:gd name="T2" fmla="*/ 19 w 24"/>
                <a:gd name="T3" fmla="*/ 16 h 17"/>
                <a:gd name="T4" fmla="*/ 23 w 24"/>
                <a:gd name="T5" fmla="*/ 2 h 17"/>
                <a:gd name="T6" fmla="*/ 4 w 24"/>
                <a:gd name="T7" fmla="*/ 0 h 17"/>
                <a:gd name="T8" fmla="*/ 0 w 24"/>
                <a:gd name="T9" fmla="*/ 1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3"/>
                  </a:moveTo>
                  <a:lnTo>
                    <a:pt x="19" y="16"/>
                  </a:lnTo>
                  <a:lnTo>
                    <a:pt x="23" y="2"/>
                  </a:lnTo>
                  <a:lnTo>
                    <a:pt x="4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8" name="Freeform 93"/>
            <p:cNvSpPr>
              <a:spLocks/>
            </p:cNvSpPr>
            <p:nvPr/>
          </p:nvSpPr>
          <p:spPr bwMode="auto">
            <a:xfrm>
              <a:off x="1638" y="2661"/>
              <a:ext cx="21" cy="17"/>
            </a:xfrm>
            <a:custGeom>
              <a:avLst/>
              <a:gdLst>
                <a:gd name="T0" fmla="*/ 0 w 21"/>
                <a:gd name="T1" fmla="*/ 13 h 17"/>
                <a:gd name="T2" fmla="*/ 20 w 21"/>
                <a:gd name="T3" fmla="*/ 16 h 17"/>
                <a:gd name="T4" fmla="*/ 5 w 21"/>
                <a:gd name="T5" fmla="*/ 0 h 17"/>
                <a:gd name="T6" fmla="*/ 0 w 21"/>
                <a:gd name="T7" fmla="*/ 1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3"/>
                  </a:moveTo>
                  <a:lnTo>
                    <a:pt x="20" y="16"/>
                  </a:lnTo>
                  <a:lnTo>
                    <a:pt x="5" y="0"/>
                  </a:lnTo>
                  <a:lnTo>
                    <a:pt x="0" y="13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09" name="Freeform 94"/>
            <p:cNvSpPr>
              <a:spLocks/>
            </p:cNvSpPr>
            <p:nvPr/>
          </p:nvSpPr>
          <p:spPr bwMode="auto">
            <a:xfrm>
              <a:off x="1644" y="2661"/>
              <a:ext cx="20" cy="17"/>
            </a:xfrm>
            <a:custGeom>
              <a:avLst/>
              <a:gdLst>
                <a:gd name="T0" fmla="*/ 14 w 20"/>
                <a:gd name="T1" fmla="*/ 16 h 17"/>
                <a:gd name="T2" fmla="*/ 0 w 20"/>
                <a:gd name="T3" fmla="*/ 0 h 17"/>
                <a:gd name="T4" fmla="*/ 19 w 20"/>
                <a:gd name="T5" fmla="*/ 3 h 17"/>
                <a:gd name="T6" fmla="*/ 14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4" y="16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14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0" name="Freeform 95"/>
            <p:cNvSpPr>
              <a:spLocks/>
            </p:cNvSpPr>
            <p:nvPr/>
          </p:nvSpPr>
          <p:spPr bwMode="auto">
            <a:xfrm>
              <a:off x="1638" y="2661"/>
              <a:ext cx="26" cy="17"/>
            </a:xfrm>
            <a:custGeom>
              <a:avLst/>
              <a:gdLst>
                <a:gd name="T0" fmla="*/ 0 w 26"/>
                <a:gd name="T1" fmla="*/ 13 h 17"/>
                <a:gd name="T2" fmla="*/ 20 w 26"/>
                <a:gd name="T3" fmla="*/ 16 h 17"/>
                <a:gd name="T4" fmla="*/ 25 w 26"/>
                <a:gd name="T5" fmla="*/ 3 h 17"/>
                <a:gd name="T6" fmla="*/ 5 w 26"/>
                <a:gd name="T7" fmla="*/ 0 h 17"/>
                <a:gd name="T8" fmla="*/ 0 w 26"/>
                <a:gd name="T9" fmla="*/ 1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13"/>
                  </a:moveTo>
                  <a:lnTo>
                    <a:pt x="20" y="16"/>
                  </a:lnTo>
                  <a:lnTo>
                    <a:pt x="25" y="3"/>
                  </a:lnTo>
                  <a:lnTo>
                    <a:pt x="5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1" name="Freeform 96"/>
            <p:cNvSpPr>
              <a:spLocks/>
            </p:cNvSpPr>
            <p:nvPr/>
          </p:nvSpPr>
          <p:spPr bwMode="auto">
            <a:xfrm>
              <a:off x="1644" y="2650"/>
              <a:ext cx="20" cy="17"/>
            </a:xfrm>
            <a:custGeom>
              <a:avLst/>
              <a:gdLst>
                <a:gd name="T0" fmla="*/ 0 w 20"/>
                <a:gd name="T1" fmla="*/ 12 h 17"/>
                <a:gd name="T2" fmla="*/ 19 w 20"/>
                <a:gd name="T3" fmla="*/ 16 h 17"/>
                <a:gd name="T4" fmla="*/ 4 w 20"/>
                <a:gd name="T5" fmla="*/ 0 h 17"/>
                <a:gd name="T6" fmla="*/ 0 w 20"/>
                <a:gd name="T7" fmla="*/ 1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2"/>
                  </a:moveTo>
                  <a:lnTo>
                    <a:pt x="19" y="16"/>
                  </a:lnTo>
                  <a:lnTo>
                    <a:pt x="4" y="0"/>
                  </a:lnTo>
                  <a:lnTo>
                    <a:pt x="0" y="1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2" name="Freeform 97"/>
            <p:cNvSpPr>
              <a:spLocks/>
            </p:cNvSpPr>
            <p:nvPr/>
          </p:nvSpPr>
          <p:spPr bwMode="auto">
            <a:xfrm>
              <a:off x="1648" y="2650"/>
              <a:ext cx="20" cy="17"/>
            </a:xfrm>
            <a:custGeom>
              <a:avLst/>
              <a:gdLst>
                <a:gd name="T0" fmla="*/ 14 w 20"/>
                <a:gd name="T1" fmla="*/ 16 h 17"/>
                <a:gd name="T2" fmla="*/ 0 w 20"/>
                <a:gd name="T3" fmla="*/ 0 h 17"/>
                <a:gd name="T4" fmla="*/ 19 w 20"/>
                <a:gd name="T5" fmla="*/ 3 h 17"/>
                <a:gd name="T6" fmla="*/ 14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4" y="16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14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3" name="Freeform 98"/>
            <p:cNvSpPr>
              <a:spLocks/>
            </p:cNvSpPr>
            <p:nvPr/>
          </p:nvSpPr>
          <p:spPr bwMode="auto">
            <a:xfrm>
              <a:off x="1644" y="2650"/>
              <a:ext cx="24" cy="17"/>
            </a:xfrm>
            <a:custGeom>
              <a:avLst/>
              <a:gdLst>
                <a:gd name="T0" fmla="*/ 0 w 24"/>
                <a:gd name="T1" fmla="*/ 12 h 17"/>
                <a:gd name="T2" fmla="*/ 18 w 24"/>
                <a:gd name="T3" fmla="*/ 16 h 17"/>
                <a:gd name="T4" fmla="*/ 23 w 24"/>
                <a:gd name="T5" fmla="*/ 3 h 17"/>
                <a:gd name="T6" fmla="*/ 4 w 24"/>
                <a:gd name="T7" fmla="*/ 0 h 17"/>
                <a:gd name="T8" fmla="*/ 0 w 24"/>
                <a:gd name="T9" fmla="*/ 1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2"/>
                  </a:moveTo>
                  <a:lnTo>
                    <a:pt x="18" y="16"/>
                  </a:lnTo>
                  <a:lnTo>
                    <a:pt x="23" y="3"/>
                  </a:lnTo>
                  <a:lnTo>
                    <a:pt x="4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4" name="Freeform 99"/>
            <p:cNvSpPr>
              <a:spLocks/>
            </p:cNvSpPr>
            <p:nvPr/>
          </p:nvSpPr>
          <p:spPr bwMode="auto">
            <a:xfrm>
              <a:off x="1648" y="2640"/>
              <a:ext cx="20" cy="17"/>
            </a:xfrm>
            <a:custGeom>
              <a:avLst/>
              <a:gdLst>
                <a:gd name="T0" fmla="*/ 0 w 20"/>
                <a:gd name="T1" fmla="*/ 12 h 17"/>
                <a:gd name="T2" fmla="*/ 19 w 20"/>
                <a:gd name="T3" fmla="*/ 16 h 17"/>
                <a:gd name="T4" fmla="*/ 5 w 20"/>
                <a:gd name="T5" fmla="*/ 0 h 17"/>
                <a:gd name="T6" fmla="*/ 0 w 20"/>
                <a:gd name="T7" fmla="*/ 1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2"/>
                  </a:moveTo>
                  <a:lnTo>
                    <a:pt x="19" y="16"/>
                  </a:lnTo>
                  <a:lnTo>
                    <a:pt x="5" y="0"/>
                  </a:lnTo>
                  <a:lnTo>
                    <a:pt x="0" y="1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5" name="Freeform 100"/>
            <p:cNvSpPr>
              <a:spLocks/>
            </p:cNvSpPr>
            <p:nvPr/>
          </p:nvSpPr>
          <p:spPr bwMode="auto">
            <a:xfrm>
              <a:off x="1656" y="2640"/>
              <a:ext cx="19" cy="17"/>
            </a:xfrm>
            <a:custGeom>
              <a:avLst/>
              <a:gdLst>
                <a:gd name="T0" fmla="*/ 12 w 19"/>
                <a:gd name="T1" fmla="*/ 16 h 17"/>
                <a:gd name="T2" fmla="*/ 0 w 19"/>
                <a:gd name="T3" fmla="*/ 0 h 17"/>
                <a:gd name="T4" fmla="*/ 18 w 19"/>
                <a:gd name="T5" fmla="*/ 3 h 17"/>
                <a:gd name="T6" fmla="*/ 12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12" y="16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2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6" name="Freeform 101"/>
            <p:cNvSpPr>
              <a:spLocks/>
            </p:cNvSpPr>
            <p:nvPr/>
          </p:nvSpPr>
          <p:spPr bwMode="auto">
            <a:xfrm>
              <a:off x="1648" y="2640"/>
              <a:ext cx="27" cy="17"/>
            </a:xfrm>
            <a:custGeom>
              <a:avLst/>
              <a:gdLst>
                <a:gd name="T0" fmla="*/ 0 w 27"/>
                <a:gd name="T1" fmla="*/ 12 h 17"/>
                <a:gd name="T2" fmla="*/ 20 w 27"/>
                <a:gd name="T3" fmla="*/ 16 h 17"/>
                <a:gd name="T4" fmla="*/ 26 w 27"/>
                <a:gd name="T5" fmla="*/ 3 h 17"/>
                <a:gd name="T6" fmla="*/ 6 w 27"/>
                <a:gd name="T7" fmla="*/ 0 h 17"/>
                <a:gd name="T8" fmla="*/ 0 w 27"/>
                <a:gd name="T9" fmla="*/ 1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12"/>
                  </a:moveTo>
                  <a:lnTo>
                    <a:pt x="20" y="16"/>
                  </a:lnTo>
                  <a:lnTo>
                    <a:pt x="26" y="3"/>
                  </a:lnTo>
                  <a:lnTo>
                    <a:pt x="6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7" name="Freeform 102"/>
            <p:cNvSpPr>
              <a:spLocks/>
            </p:cNvSpPr>
            <p:nvPr/>
          </p:nvSpPr>
          <p:spPr bwMode="auto">
            <a:xfrm>
              <a:off x="1656" y="2632"/>
              <a:ext cx="19" cy="17"/>
            </a:xfrm>
            <a:custGeom>
              <a:avLst/>
              <a:gdLst>
                <a:gd name="T0" fmla="*/ 0 w 19"/>
                <a:gd name="T1" fmla="*/ 12 h 17"/>
                <a:gd name="T2" fmla="*/ 18 w 19"/>
                <a:gd name="T3" fmla="*/ 16 h 17"/>
                <a:gd name="T4" fmla="*/ 5 w 19"/>
                <a:gd name="T5" fmla="*/ 0 h 17"/>
                <a:gd name="T6" fmla="*/ 0 w 19"/>
                <a:gd name="T7" fmla="*/ 1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12"/>
                  </a:moveTo>
                  <a:lnTo>
                    <a:pt x="18" y="16"/>
                  </a:lnTo>
                  <a:lnTo>
                    <a:pt x="5" y="0"/>
                  </a:lnTo>
                  <a:lnTo>
                    <a:pt x="0" y="1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8" name="Freeform 103"/>
            <p:cNvSpPr>
              <a:spLocks/>
            </p:cNvSpPr>
            <p:nvPr/>
          </p:nvSpPr>
          <p:spPr bwMode="auto">
            <a:xfrm>
              <a:off x="1659" y="2632"/>
              <a:ext cx="21" cy="17"/>
            </a:xfrm>
            <a:custGeom>
              <a:avLst/>
              <a:gdLst>
                <a:gd name="T0" fmla="*/ 14 w 21"/>
                <a:gd name="T1" fmla="*/ 16 h 17"/>
                <a:gd name="T2" fmla="*/ 0 w 21"/>
                <a:gd name="T3" fmla="*/ 0 h 17"/>
                <a:gd name="T4" fmla="*/ 20 w 21"/>
                <a:gd name="T5" fmla="*/ 4 h 17"/>
                <a:gd name="T6" fmla="*/ 14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4" y="16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14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19" name="Freeform 104"/>
            <p:cNvSpPr>
              <a:spLocks/>
            </p:cNvSpPr>
            <p:nvPr/>
          </p:nvSpPr>
          <p:spPr bwMode="auto">
            <a:xfrm>
              <a:off x="1656" y="2632"/>
              <a:ext cx="24" cy="17"/>
            </a:xfrm>
            <a:custGeom>
              <a:avLst/>
              <a:gdLst>
                <a:gd name="T0" fmla="*/ 0 w 24"/>
                <a:gd name="T1" fmla="*/ 12 h 17"/>
                <a:gd name="T2" fmla="*/ 17 w 24"/>
                <a:gd name="T3" fmla="*/ 16 h 17"/>
                <a:gd name="T4" fmla="*/ 23 w 24"/>
                <a:gd name="T5" fmla="*/ 4 h 17"/>
                <a:gd name="T6" fmla="*/ 5 w 24"/>
                <a:gd name="T7" fmla="*/ 0 h 17"/>
                <a:gd name="T8" fmla="*/ 0 w 24"/>
                <a:gd name="T9" fmla="*/ 1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2"/>
                  </a:moveTo>
                  <a:lnTo>
                    <a:pt x="17" y="16"/>
                  </a:lnTo>
                  <a:lnTo>
                    <a:pt x="23" y="4"/>
                  </a:lnTo>
                  <a:lnTo>
                    <a:pt x="5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0" name="Freeform 105"/>
            <p:cNvSpPr>
              <a:spLocks/>
            </p:cNvSpPr>
            <p:nvPr/>
          </p:nvSpPr>
          <p:spPr bwMode="auto">
            <a:xfrm>
              <a:off x="1659" y="2622"/>
              <a:ext cx="21" cy="17"/>
            </a:xfrm>
            <a:custGeom>
              <a:avLst/>
              <a:gdLst>
                <a:gd name="T0" fmla="*/ 0 w 21"/>
                <a:gd name="T1" fmla="*/ 11 h 17"/>
                <a:gd name="T2" fmla="*/ 20 w 21"/>
                <a:gd name="T3" fmla="*/ 16 h 17"/>
                <a:gd name="T4" fmla="*/ 7 w 21"/>
                <a:gd name="T5" fmla="*/ 0 h 17"/>
                <a:gd name="T6" fmla="*/ 0 w 21"/>
                <a:gd name="T7" fmla="*/ 1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1"/>
                  </a:moveTo>
                  <a:lnTo>
                    <a:pt x="20" y="16"/>
                  </a:lnTo>
                  <a:lnTo>
                    <a:pt x="7" y="0"/>
                  </a:lnTo>
                  <a:lnTo>
                    <a:pt x="0" y="1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1" name="Freeform 106"/>
            <p:cNvSpPr>
              <a:spLocks/>
            </p:cNvSpPr>
            <p:nvPr/>
          </p:nvSpPr>
          <p:spPr bwMode="auto">
            <a:xfrm>
              <a:off x="1667" y="2622"/>
              <a:ext cx="18" cy="17"/>
            </a:xfrm>
            <a:custGeom>
              <a:avLst/>
              <a:gdLst>
                <a:gd name="T0" fmla="*/ 11 w 18"/>
                <a:gd name="T1" fmla="*/ 16 h 17"/>
                <a:gd name="T2" fmla="*/ 0 w 18"/>
                <a:gd name="T3" fmla="*/ 0 h 17"/>
                <a:gd name="T4" fmla="*/ 17 w 18"/>
                <a:gd name="T5" fmla="*/ 4 h 17"/>
                <a:gd name="T6" fmla="*/ 11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11" y="16"/>
                  </a:moveTo>
                  <a:lnTo>
                    <a:pt x="0" y="0"/>
                  </a:lnTo>
                  <a:lnTo>
                    <a:pt x="17" y="4"/>
                  </a:lnTo>
                  <a:lnTo>
                    <a:pt x="11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2" name="Freeform 107"/>
            <p:cNvSpPr>
              <a:spLocks/>
            </p:cNvSpPr>
            <p:nvPr/>
          </p:nvSpPr>
          <p:spPr bwMode="auto">
            <a:xfrm>
              <a:off x="1659" y="2622"/>
              <a:ext cx="26" cy="17"/>
            </a:xfrm>
            <a:custGeom>
              <a:avLst/>
              <a:gdLst>
                <a:gd name="T0" fmla="*/ 0 w 26"/>
                <a:gd name="T1" fmla="*/ 11 h 17"/>
                <a:gd name="T2" fmla="*/ 19 w 26"/>
                <a:gd name="T3" fmla="*/ 16 h 17"/>
                <a:gd name="T4" fmla="*/ 25 w 26"/>
                <a:gd name="T5" fmla="*/ 4 h 17"/>
                <a:gd name="T6" fmla="*/ 6 w 26"/>
                <a:gd name="T7" fmla="*/ 0 h 17"/>
                <a:gd name="T8" fmla="*/ 0 w 26"/>
                <a:gd name="T9" fmla="*/ 1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11"/>
                  </a:moveTo>
                  <a:lnTo>
                    <a:pt x="19" y="16"/>
                  </a:lnTo>
                  <a:lnTo>
                    <a:pt x="25" y="4"/>
                  </a:lnTo>
                  <a:lnTo>
                    <a:pt x="6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3" name="Freeform 108"/>
            <p:cNvSpPr>
              <a:spLocks/>
            </p:cNvSpPr>
            <p:nvPr/>
          </p:nvSpPr>
          <p:spPr bwMode="auto">
            <a:xfrm>
              <a:off x="1667" y="2615"/>
              <a:ext cx="18" cy="17"/>
            </a:xfrm>
            <a:custGeom>
              <a:avLst/>
              <a:gdLst>
                <a:gd name="T0" fmla="*/ 0 w 18"/>
                <a:gd name="T1" fmla="*/ 11 h 17"/>
                <a:gd name="T2" fmla="*/ 17 w 18"/>
                <a:gd name="T3" fmla="*/ 16 h 17"/>
                <a:gd name="T4" fmla="*/ 5 w 18"/>
                <a:gd name="T5" fmla="*/ 0 h 17"/>
                <a:gd name="T6" fmla="*/ 0 w 18"/>
                <a:gd name="T7" fmla="*/ 1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1"/>
                  </a:moveTo>
                  <a:lnTo>
                    <a:pt x="17" y="16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4" name="Freeform 109"/>
            <p:cNvSpPr>
              <a:spLocks/>
            </p:cNvSpPr>
            <p:nvPr/>
          </p:nvSpPr>
          <p:spPr bwMode="auto">
            <a:xfrm>
              <a:off x="1672" y="2615"/>
              <a:ext cx="20" cy="17"/>
            </a:xfrm>
            <a:custGeom>
              <a:avLst/>
              <a:gdLst>
                <a:gd name="T0" fmla="*/ 12 w 20"/>
                <a:gd name="T1" fmla="*/ 16 h 17"/>
                <a:gd name="T2" fmla="*/ 0 w 20"/>
                <a:gd name="T3" fmla="*/ 0 h 17"/>
                <a:gd name="T4" fmla="*/ 19 w 20"/>
                <a:gd name="T5" fmla="*/ 4 h 17"/>
                <a:gd name="T6" fmla="*/ 12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2" y="16"/>
                  </a:moveTo>
                  <a:lnTo>
                    <a:pt x="0" y="0"/>
                  </a:lnTo>
                  <a:lnTo>
                    <a:pt x="19" y="4"/>
                  </a:lnTo>
                  <a:lnTo>
                    <a:pt x="12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5" name="Freeform 110"/>
            <p:cNvSpPr>
              <a:spLocks/>
            </p:cNvSpPr>
            <p:nvPr/>
          </p:nvSpPr>
          <p:spPr bwMode="auto">
            <a:xfrm>
              <a:off x="1667" y="2615"/>
              <a:ext cx="25" cy="17"/>
            </a:xfrm>
            <a:custGeom>
              <a:avLst/>
              <a:gdLst>
                <a:gd name="T0" fmla="*/ 0 w 25"/>
                <a:gd name="T1" fmla="*/ 11 h 17"/>
                <a:gd name="T2" fmla="*/ 17 w 25"/>
                <a:gd name="T3" fmla="*/ 16 h 17"/>
                <a:gd name="T4" fmla="*/ 24 w 25"/>
                <a:gd name="T5" fmla="*/ 4 h 17"/>
                <a:gd name="T6" fmla="*/ 5 w 25"/>
                <a:gd name="T7" fmla="*/ 0 h 17"/>
                <a:gd name="T8" fmla="*/ 0 w 25"/>
                <a:gd name="T9" fmla="*/ 1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11"/>
                  </a:moveTo>
                  <a:lnTo>
                    <a:pt x="17" y="16"/>
                  </a:lnTo>
                  <a:lnTo>
                    <a:pt x="24" y="4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6" name="Freeform 111"/>
            <p:cNvSpPr>
              <a:spLocks/>
            </p:cNvSpPr>
            <p:nvPr/>
          </p:nvSpPr>
          <p:spPr bwMode="auto">
            <a:xfrm>
              <a:off x="1672" y="2607"/>
              <a:ext cx="20" cy="17"/>
            </a:xfrm>
            <a:custGeom>
              <a:avLst/>
              <a:gdLst>
                <a:gd name="T0" fmla="*/ 0 w 20"/>
                <a:gd name="T1" fmla="*/ 11 h 17"/>
                <a:gd name="T2" fmla="*/ 19 w 20"/>
                <a:gd name="T3" fmla="*/ 16 h 17"/>
                <a:gd name="T4" fmla="*/ 6 w 20"/>
                <a:gd name="T5" fmla="*/ 0 h 17"/>
                <a:gd name="T6" fmla="*/ 0 w 20"/>
                <a:gd name="T7" fmla="*/ 1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1"/>
                  </a:moveTo>
                  <a:lnTo>
                    <a:pt x="19" y="16"/>
                  </a:lnTo>
                  <a:lnTo>
                    <a:pt x="6" y="0"/>
                  </a:lnTo>
                  <a:lnTo>
                    <a:pt x="0" y="1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7" name="Freeform 112"/>
            <p:cNvSpPr>
              <a:spLocks/>
            </p:cNvSpPr>
            <p:nvPr/>
          </p:nvSpPr>
          <p:spPr bwMode="auto">
            <a:xfrm>
              <a:off x="1679" y="2607"/>
              <a:ext cx="20" cy="17"/>
            </a:xfrm>
            <a:custGeom>
              <a:avLst/>
              <a:gdLst>
                <a:gd name="T0" fmla="*/ 13 w 20"/>
                <a:gd name="T1" fmla="*/ 16 h 17"/>
                <a:gd name="T2" fmla="*/ 0 w 20"/>
                <a:gd name="T3" fmla="*/ 0 h 17"/>
                <a:gd name="T4" fmla="*/ 19 w 20"/>
                <a:gd name="T5" fmla="*/ 5 h 17"/>
                <a:gd name="T6" fmla="*/ 13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3" y="16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13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8" name="Freeform 113"/>
            <p:cNvSpPr>
              <a:spLocks/>
            </p:cNvSpPr>
            <p:nvPr/>
          </p:nvSpPr>
          <p:spPr bwMode="auto">
            <a:xfrm>
              <a:off x="1672" y="2607"/>
              <a:ext cx="27" cy="17"/>
            </a:xfrm>
            <a:custGeom>
              <a:avLst/>
              <a:gdLst>
                <a:gd name="T0" fmla="*/ 0 w 27"/>
                <a:gd name="T1" fmla="*/ 11 h 17"/>
                <a:gd name="T2" fmla="*/ 20 w 27"/>
                <a:gd name="T3" fmla="*/ 16 h 17"/>
                <a:gd name="T4" fmla="*/ 26 w 27"/>
                <a:gd name="T5" fmla="*/ 5 h 17"/>
                <a:gd name="T6" fmla="*/ 7 w 27"/>
                <a:gd name="T7" fmla="*/ 0 h 17"/>
                <a:gd name="T8" fmla="*/ 0 w 27"/>
                <a:gd name="T9" fmla="*/ 1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11"/>
                  </a:moveTo>
                  <a:lnTo>
                    <a:pt x="20" y="16"/>
                  </a:lnTo>
                  <a:lnTo>
                    <a:pt x="26" y="5"/>
                  </a:lnTo>
                  <a:lnTo>
                    <a:pt x="7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29" name="Freeform 114"/>
            <p:cNvSpPr>
              <a:spLocks/>
            </p:cNvSpPr>
            <p:nvPr/>
          </p:nvSpPr>
          <p:spPr bwMode="auto">
            <a:xfrm>
              <a:off x="1679" y="2600"/>
              <a:ext cx="20" cy="17"/>
            </a:xfrm>
            <a:custGeom>
              <a:avLst/>
              <a:gdLst>
                <a:gd name="T0" fmla="*/ 0 w 20"/>
                <a:gd name="T1" fmla="*/ 10 h 17"/>
                <a:gd name="T2" fmla="*/ 19 w 20"/>
                <a:gd name="T3" fmla="*/ 16 h 17"/>
                <a:gd name="T4" fmla="*/ 8 w 20"/>
                <a:gd name="T5" fmla="*/ 0 h 17"/>
                <a:gd name="T6" fmla="*/ 0 w 20"/>
                <a:gd name="T7" fmla="*/ 1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0"/>
                  </a:moveTo>
                  <a:lnTo>
                    <a:pt x="19" y="16"/>
                  </a:lnTo>
                  <a:lnTo>
                    <a:pt x="8" y="0"/>
                  </a:lnTo>
                  <a:lnTo>
                    <a:pt x="0" y="1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0" name="Freeform 115"/>
            <p:cNvSpPr>
              <a:spLocks/>
            </p:cNvSpPr>
            <p:nvPr/>
          </p:nvSpPr>
          <p:spPr bwMode="auto">
            <a:xfrm>
              <a:off x="1688" y="2600"/>
              <a:ext cx="18" cy="17"/>
            </a:xfrm>
            <a:custGeom>
              <a:avLst/>
              <a:gdLst>
                <a:gd name="T0" fmla="*/ 9 w 18"/>
                <a:gd name="T1" fmla="*/ 16 h 17"/>
                <a:gd name="T2" fmla="*/ 0 w 18"/>
                <a:gd name="T3" fmla="*/ 0 h 17"/>
                <a:gd name="T4" fmla="*/ 17 w 18"/>
                <a:gd name="T5" fmla="*/ 6 h 17"/>
                <a:gd name="T6" fmla="*/ 9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9" y="16"/>
                  </a:moveTo>
                  <a:lnTo>
                    <a:pt x="0" y="0"/>
                  </a:lnTo>
                  <a:lnTo>
                    <a:pt x="17" y="6"/>
                  </a:lnTo>
                  <a:lnTo>
                    <a:pt x="9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1" name="Freeform 116"/>
            <p:cNvSpPr>
              <a:spLocks/>
            </p:cNvSpPr>
            <p:nvPr/>
          </p:nvSpPr>
          <p:spPr bwMode="auto">
            <a:xfrm>
              <a:off x="1679" y="2600"/>
              <a:ext cx="26" cy="17"/>
            </a:xfrm>
            <a:custGeom>
              <a:avLst/>
              <a:gdLst>
                <a:gd name="T0" fmla="*/ 0 w 26"/>
                <a:gd name="T1" fmla="*/ 10 h 17"/>
                <a:gd name="T2" fmla="*/ 17 w 26"/>
                <a:gd name="T3" fmla="*/ 16 h 17"/>
                <a:gd name="T4" fmla="*/ 25 w 26"/>
                <a:gd name="T5" fmla="*/ 6 h 17"/>
                <a:gd name="T6" fmla="*/ 7 w 26"/>
                <a:gd name="T7" fmla="*/ 0 h 17"/>
                <a:gd name="T8" fmla="*/ 0 w 26"/>
                <a:gd name="T9" fmla="*/ 1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10"/>
                  </a:moveTo>
                  <a:lnTo>
                    <a:pt x="17" y="16"/>
                  </a:lnTo>
                  <a:lnTo>
                    <a:pt x="25" y="6"/>
                  </a:lnTo>
                  <a:lnTo>
                    <a:pt x="7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2" name="Freeform 117"/>
            <p:cNvSpPr>
              <a:spLocks/>
            </p:cNvSpPr>
            <p:nvPr/>
          </p:nvSpPr>
          <p:spPr bwMode="auto">
            <a:xfrm>
              <a:off x="1688" y="2592"/>
              <a:ext cx="18" cy="17"/>
            </a:xfrm>
            <a:custGeom>
              <a:avLst/>
              <a:gdLst>
                <a:gd name="T0" fmla="*/ 0 w 18"/>
                <a:gd name="T1" fmla="*/ 10 h 17"/>
                <a:gd name="T2" fmla="*/ 17 w 18"/>
                <a:gd name="T3" fmla="*/ 16 h 17"/>
                <a:gd name="T4" fmla="*/ 7 w 18"/>
                <a:gd name="T5" fmla="*/ 0 h 17"/>
                <a:gd name="T6" fmla="*/ 0 w 18"/>
                <a:gd name="T7" fmla="*/ 1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0"/>
                  </a:moveTo>
                  <a:lnTo>
                    <a:pt x="17" y="16"/>
                  </a:lnTo>
                  <a:lnTo>
                    <a:pt x="7" y="0"/>
                  </a:lnTo>
                  <a:lnTo>
                    <a:pt x="0" y="1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3" name="Freeform 118"/>
            <p:cNvSpPr>
              <a:spLocks/>
            </p:cNvSpPr>
            <p:nvPr/>
          </p:nvSpPr>
          <p:spPr bwMode="auto">
            <a:xfrm>
              <a:off x="1695" y="2592"/>
              <a:ext cx="18" cy="17"/>
            </a:xfrm>
            <a:custGeom>
              <a:avLst/>
              <a:gdLst>
                <a:gd name="T0" fmla="*/ 10 w 18"/>
                <a:gd name="T1" fmla="*/ 16 h 17"/>
                <a:gd name="T2" fmla="*/ 0 w 18"/>
                <a:gd name="T3" fmla="*/ 0 h 17"/>
                <a:gd name="T4" fmla="*/ 17 w 18"/>
                <a:gd name="T5" fmla="*/ 6 h 17"/>
                <a:gd name="T6" fmla="*/ 10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10" y="16"/>
                  </a:moveTo>
                  <a:lnTo>
                    <a:pt x="0" y="0"/>
                  </a:lnTo>
                  <a:lnTo>
                    <a:pt x="17" y="6"/>
                  </a:lnTo>
                  <a:lnTo>
                    <a:pt x="1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4" name="Freeform 119"/>
            <p:cNvSpPr>
              <a:spLocks/>
            </p:cNvSpPr>
            <p:nvPr/>
          </p:nvSpPr>
          <p:spPr bwMode="auto">
            <a:xfrm>
              <a:off x="1688" y="2592"/>
              <a:ext cx="25" cy="17"/>
            </a:xfrm>
            <a:custGeom>
              <a:avLst/>
              <a:gdLst>
                <a:gd name="T0" fmla="*/ 0 w 25"/>
                <a:gd name="T1" fmla="*/ 10 h 17"/>
                <a:gd name="T2" fmla="*/ 17 w 25"/>
                <a:gd name="T3" fmla="*/ 16 h 17"/>
                <a:gd name="T4" fmla="*/ 24 w 25"/>
                <a:gd name="T5" fmla="*/ 6 h 17"/>
                <a:gd name="T6" fmla="*/ 7 w 25"/>
                <a:gd name="T7" fmla="*/ 0 h 17"/>
                <a:gd name="T8" fmla="*/ 0 w 25"/>
                <a:gd name="T9" fmla="*/ 1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10"/>
                  </a:moveTo>
                  <a:lnTo>
                    <a:pt x="17" y="16"/>
                  </a:lnTo>
                  <a:lnTo>
                    <a:pt x="24" y="6"/>
                  </a:lnTo>
                  <a:lnTo>
                    <a:pt x="7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5" name="Freeform 120"/>
            <p:cNvSpPr>
              <a:spLocks/>
            </p:cNvSpPr>
            <p:nvPr/>
          </p:nvSpPr>
          <p:spPr bwMode="auto">
            <a:xfrm>
              <a:off x="1695" y="2585"/>
              <a:ext cx="18" cy="17"/>
            </a:xfrm>
            <a:custGeom>
              <a:avLst/>
              <a:gdLst>
                <a:gd name="T0" fmla="*/ 0 w 18"/>
                <a:gd name="T1" fmla="*/ 10 h 17"/>
                <a:gd name="T2" fmla="*/ 17 w 18"/>
                <a:gd name="T3" fmla="*/ 16 h 17"/>
                <a:gd name="T4" fmla="*/ 6 w 18"/>
                <a:gd name="T5" fmla="*/ 0 h 17"/>
                <a:gd name="T6" fmla="*/ 0 w 18"/>
                <a:gd name="T7" fmla="*/ 1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0"/>
                  </a:moveTo>
                  <a:lnTo>
                    <a:pt x="17" y="16"/>
                  </a:lnTo>
                  <a:lnTo>
                    <a:pt x="6" y="0"/>
                  </a:lnTo>
                  <a:lnTo>
                    <a:pt x="0" y="1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6" name="Freeform 121"/>
            <p:cNvSpPr>
              <a:spLocks/>
            </p:cNvSpPr>
            <p:nvPr/>
          </p:nvSpPr>
          <p:spPr bwMode="auto">
            <a:xfrm>
              <a:off x="1702" y="2585"/>
              <a:ext cx="19" cy="17"/>
            </a:xfrm>
            <a:custGeom>
              <a:avLst/>
              <a:gdLst>
                <a:gd name="T0" fmla="*/ 10 w 19"/>
                <a:gd name="T1" fmla="*/ 16 h 17"/>
                <a:gd name="T2" fmla="*/ 0 w 19"/>
                <a:gd name="T3" fmla="*/ 0 h 17"/>
                <a:gd name="T4" fmla="*/ 18 w 19"/>
                <a:gd name="T5" fmla="*/ 6 h 17"/>
                <a:gd name="T6" fmla="*/ 10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10" y="16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1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7" name="Freeform 122"/>
            <p:cNvSpPr>
              <a:spLocks/>
            </p:cNvSpPr>
            <p:nvPr/>
          </p:nvSpPr>
          <p:spPr bwMode="auto">
            <a:xfrm>
              <a:off x="1695" y="2585"/>
              <a:ext cx="26" cy="17"/>
            </a:xfrm>
            <a:custGeom>
              <a:avLst/>
              <a:gdLst>
                <a:gd name="T0" fmla="*/ 0 w 26"/>
                <a:gd name="T1" fmla="*/ 10 h 17"/>
                <a:gd name="T2" fmla="*/ 17 w 26"/>
                <a:gd name="T3" fmla="*/ 16 h 17"/>
                <a:gd name="T4" fmla="*/ 25 w 26"/>
                <a:gd name="T5" fmla="*/ 6 h 17"/>
                <a:gd name="T6" fmla="*/ 6 w 26"/>
                <a:gd name="T7" fmla="*/ 0 h 17"/>
                <a:gd name="T8" fmla="*/ 0 w 26"/>
                <a:gd name="T9" fmla="*/ 1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10"/>
                  </a:moveTo>
                  <a:lnTo>
                    <a:pt x="17" y="16"/>
                  </a:lnTo>
                  <a:lnTo>
                    <a:pt x="25" y="6"/>
                  </a:lnTo>
                  <a:lnTo>
                    <a:pt x="6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8" name="Freeform 123"/>
            <p:cNvSpPr>
              <a:spLocks/>
            </p:cNvSpPr>
            <p:nvPr/>
          </p:nvSpPr>
          <p:spPr bwMode="auto">
            <a:xfrm>
              <a:off x="1702" y="2579"/>
              <a:ext cx="19" cy="17"/>
            </a:xfrm>
            <a:custGeom>
              <a:avLst/>
              <a:gdLst>
                <a:gd name="T0" fmla="*/ 0 w 19"/>
                <a:gd name="T1" fmla="*/ 9 h 17"/>
                <a:gd name="T2" fmla="*/ 18 w 19"/>
                <a:gd name="T3" fmla="*/ 16 h 17"/>
                <a:gd name="T4" fmla="*/ 7 w 19"/>
                <a:gd name="T5" fmla="*/ 0 h 17"/>
                <a:gd name="T6" fmla="*/ 0 w 19"/>
                <a:gd name="T7" fmla="*/ 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9"/>
                  </a:moveTo>
                  <a:lnTo>
                    <a:pt x="18" y="16"/>
                  </a:lnTo>
                  <a:lnTo>
                    <a:pt x="7" y="0"/>
                  </a:lnTo>
                  <a:lnTo>
                    <a:pt x="0" y="9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39" name="Freeform 124"/>
            <p:cNvSpPr>
              <a:spLocks/>
            </p:cNvSpPr>
            <p:nvPr/>
          </p:nvSpPr>
          <p:spPr bwMode="auto">
            <a:xfrm>
              <a:off x="1709" y="2579"/>
              <a:ext cx="20" cy="17"/>
            </a:xfrm>
            <a:custGeom>
              <a:avLst/>
              <a:gdLst>
                <a:gd name="T0" fmla="*/ 11 w 20"/>
                <a:gd name="T1" fmla="*/ 16 h 17"/>
                <a:gd name="T2" fmla="*/ 0 w 20"/>
                <a:gd name="T3" fmla="*/ 0 h 17"/>
                <a:gd name="T4" fmla="*/ 19 w 20"/>
                <a:gd name="T5" fmla="*/ 6 h 17"/>
                <a:gd name="T6" fmla="*/ 11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1" y="16"/>
                  </a:moveTo>
                  <a:lnTo>
                    <a:pt x="0" y="0"/>
                  </a:lnTo>
                  <a:lnTo>
                    <a:pt x="19" y="6"/>
                  </a:lnTo>
                  <a:lnTo>
                    <a:pt x="11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0" name="Freeform 125"/>
            <p:cNvSpPr>
              <a:spLocks/>
            </p:cNvSpPr>
            <p:nvPr/>
          </p:nvSpPr>
          <p:spPr bwMode="auto">
            <a:xfrm>
              <a:off x="1702" y="2579"/>
              <a:ext cx="27" cy="17"/>
            </a:xfrm>
            <a:custGeom>
              <a:avLst/>
              <a:gdLst>
                <a:gd name="T0" fmla="*/ 0 w 27"/>
                <a:gd name="T1" fmla="*/ 9 h 17"/>
                <a:gd name="T2" fmla="*/ 18 w 27"/>
                <a:gd name="T3" fmla="*/ 16 h 17"/>
                <a:gd name="T4" fmla="*/ 26 w 27"/>
                <a:gd name="T5" fmla="*/ 6 h 17"/>
                <a:gd name="T6" fmla="*/ 7 w 27"/>
                <a:gd name="T7" fmla="*/ 0 h 17"/>
                <a:gd name="T8" fmla="*/ 0 w 27"/>
                <a:gd name="T9" fmla="*/ 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9"/>
                  </a:moveTo>
                  <a:lnTo>
                    <a:pt x="18" y="16"/>
                  </a:lnTo>
                  <a:lnTo>
                    <a:pt x="26" y="6"/>
                  </a:lnTo>
                  <a:lnTo>
                    <a:pt x="7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1" name="Freeform 126"/>
            <p:cNvSpPr>
              <a:spLocks/>
            </p:cNvSpPr>
            <p:nvPr/>
          </p:nvSpPr>
          <p:spPr bwMode="auto">
            <a:xfrm>
              <a:off x="1709" y="2573"/>
              <a:ext cx="20" cy="17"/>
            </a:xfrm>
            <a:custGeom>
              <a:avLst/>
              <a:gdLst>
                <a:gd name="T0" fmla="*/ 0 w 20"/>
                <a:gd name="T1" fmla="*/ 9 h 17"/>
                <a:gd name="T2" fmla="*/ 19 w 20"/>
                <a:gd name="T3" fmla="*/ 16 h 17"/>
                <a:gd name="T4" fmla="*/ 9 w 20"/>
                <a:gd name="T5" fmla="*/ 0 h 17"/>
                <a:gd name="T6" fmla="*/ 0 w 20"/>
                <a:gd name="T7" fmla="*/ 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9"/>
                  </a:moveTo>
                  <a:lnTo>
                    <a:pt x="19" y="16"/>
                  </a:lnTo>
                  <a:lnTo>
                    <a:pt x="9" y="0"/>
                  </a:lnTo>
                  <a:lnTo>
                    <a:pt x="0" y="9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2" name="Freeform 127"/>
            <p:cNvSpPr>
              <a:spLocks/>
            </p:cNvSpPr>
            <p:nvPr/>
          </p:nvSpPr>
          <p:spPr bwMode="auto">
            <a:xfrm>
              <a:off x="1717" y="2573"/>
              <a:ext cx="19" cy="17"/>
            </a:xfrm>
            <a:custGeom>
              <a:avLst/>
              <a:gdLst>
                <a:gd name="T0" fmla="*/ 10 w 19"/>
                <a:gd name="T1" fmla="*/ 16 h 17"/>
                <a:gd name="T2" fmla="*/ 0 w 19"/>
                <a:gd name="T3" fmla="*/ 0 h 17"/>
                <a:gd name="T4" fmla="*/ 18 w 19"/>
                <a:gd name="T5" fmla="*/ 7 h 17"/>
                <a:gd name="T6" fmla="*/ 10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10" y="16"/>
                  </a:moveTo>
                  <a:lnTo>
                    <a:pt x="0" y="0"/>
                  </a:lnTo>
                  <a:lnTo>
                    <a:pt x="18" y="7"/>
                  </a:lnTo>
                  <a:lnTo>
                    <a:pt x="1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3" name="Freeform 128"/>
            <p:cNvSpPr>
              <a:spLocks/>
            </p:cNvSpPr>
            <p:nvPr/>
          </p:nvSpPr>
          <p:spPr bwMode="auto">
            <a:xfrm>
              <a:off x="1709" y="2573"/>
              <a:ext cx="27" cy="17"/>
            </a:xfrm>
            <a:custGeom>
              <a:avLst/>
              <a:gdLst>
                <a:gd name="T0" fmla="*/ 0 w 27"/>
                <a:gd name="T1" fmla="*/ 9 h 17"/>
                <a:gd name="T2" fmla="*/ 18 w 27"/>
                <a:gd name="T3" fmla="*/ 16 h 17"/>
                <a:gd name="T4" fmla="*/ 26 w 27"/>
                <a:gd name="T5" fmla="*/ 7 h 17"/>
                <a:gd name="T6" fmla="*/ 8 w 27"/>
                <a:gd name="T7" fmla="*/ 0 h 17"/>
                <a:gd name="T8" fmla="*/ 0 w 27"/>
                <a:gd name="T9" fmla="*/ 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9"/>
                  </a:moveTo>
                  <a:lnTo>
                    <a:pt x="18" y="16"/>
                  </a:lnTo>
                  <a:lnTo>
                    <a:pt x="26" y="7"/>
                  </a:lnTo>
                  <a:lnTo>
                    <a:pt x="8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4" name="Freeform 129"/>
            <p:cNvSpPr>
              <a:spLocks/>
            </p:cNvSpPr>
            <p:nvPr/>
          </p:nvSpPr>
          <p:spPr bwMode="auto">
            <a:xfrm>
              <a:off x="1717" y="2566"/>
              <a:ext cx="19" cy="17"/>
            </a:xfrm>
            <a:custGeom>
              <a:avLst/>
              <a:gdLst>
                <a:gd name="T0" fmla="*/ 0 w 19"/>
                <a:gd name="T1" fmla="*/ 8 h 17"/>
                <a:gd name="T2" fmla="*/ 18 w 19"/>
                <a:gd name="T3" fmla="*/ 16 h 17"/>
                <a:gd name="T4" fmla="*/ 8 w 19"/>
                <a:gd name="T5" fmla="*/ 0 h 17"/>
                <a:gd name="T6" fmla="*/ 0 w 19"/>
                <a:gd name="T7" fmla="*/ 8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8"/>
                  </a:moveTo>
                  <a:lnTo>
                    <a:pt x="18" y="16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5" name="Freeform 130"/>
            <p:cNvSpPr>
              <a:spLocks/>
            </p:cNvSpPr>
            <p:nvPr/>
          </p:nvSpPr>
          <p:spPr bwMode="auto">
            <a:xfrm>
              <a:off x="1724" y="2566"/>
              <a:ext cx="20" cy="17"/>
            </a:xfrm>
            <a:custGeom>
              <a:avLst/>
              <a:gdLst>
                <a:gd name="T0" fmla="*/ 10 w 20"/>
                <a:gd name="T1" fmla="*/ 16 h 17"/>
                <a:gd name="T2" fmla="*/ 0 w 20"/>
                <a:gd name="T3" fmla="*/ 0 h 17"/>
                <a:gd name="T4" fmla="*/ 19 w 20"/>
                <a:gd name="T5" fmla="*/ 7 h 17"/>
                <a:gd name="T6" fmla="*/ 10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0" y="16"/>
                  </a:moveTo>
                  <a:lnTo>
                    <a:pt x="0" y="0"/>
                  </a:lnTo>
                  <a:lnTo>
                    <a:pt x="19" y="7"/>
                  </a:lnTo>
                  <a:lnTo>
                    <a:pt x="1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6" name="Freeform 131"/>
            <p:cNvSpPr>
              <a:spLocks/>
            </p:cNvSpPr>
            <p:nvPr/>
          </p:nvSpPr>
          <p:spPr bwMode="auto">
            <a:xfrm>
              <a:off x="1717" y="2566"/>
              <a:ext cx="27" cy="17"/>
            </a:xfrm>
            <a:custGeom>
              <a:avLst/>
              <a:gdLst>
                <a:gd name="T0" fmla="*/ 0 w 27"/>
                <a:gd name="T1" fmla="*/ 8 h 17"/>
                <a:gd name="T2" fmla="*/ 18 w 27"/>
                <a:gd name="T3" fmla="*/ 16 h 17"/>
                <a:gd name="T4" fmla="*/ 26 w 27"/>
                <a:gd name="T5" fmla="*/ 7 h 17"/>
                <a:gd name="T6" fmla="*/ 8 w 27"/>
                <a:gd name="T7" fmla="*/ 0 h 17"/>
                <a:gd name="T8" fmla="*/ 0 w 27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8"/>
                  </a:moveTo>
                  <a:lnTo>
                    <a:pt x="18" y="16"/>
                  </a:lnTo>
                  <a:lnTo>
                    <a:pt x="26" y="7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7" name="Freeform 132"/>
            <p:cNvSpPr>
              <a:spLocks/>
            </p:cNvSpPr>
            <p:nvPr/>
          </p:nvSpPr>
          <p:spPr bwMode="auto">
            <a:xfrm>
              <a:off x="1724" y="2560"/>
              <a:ext cx="20" cy="17"/>
            </a:xfrm>
            <a:custGeom>
              <a:avLst/>
              <a:gdLst>
                <a:gd name="T0" fmla="*/ 0 w 20"/>
                <a:gd name="T1" fmla="*/ 8 h 17"/>
                <a:gd name="T2" fmla="*/ 19 w 20"/>
                <a:gd name="T3" fmla="*/ 16 h 17"/>
                <a:gd name="T4" fmla="*/ 9 w 20"/>
                <a:gd name="T5" fmla="*/ 0 h 17"/>
                <a:gd name="T6" fmla="*/ 0 w 20"/>
                <a:gd name="T7" fmla="*/ 8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8"/>
                  </a:moveTo>
                  <a:lnTo>
                    <a:pt x="19" y="16"/>
                  </a:lnTo>
                  <a:lnTo>
                    <a:pt x="9" y="0"/>
                  </a:lnTo>
                  <a:lnTo>
                    <a:pt x="0" y="8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8" name="Freeform 133"/>
            <p:cNvSpPr>
              <a:spLocks/>
            </p:cNvSpPr>
            <p:nvPr/>
          </p:nvSpPr>
          <p:spPr bwMode="auto">
            <a:xfrm>
              <a:off x="1734" y="2560"/>
              <a:ext cx="19" cy="17"/>
            </a:xfrm>
            <a:custGeom>
              <a:avLst/>
              <a:gdLst>
                <a:gd name="T0" fmla="*/ 9 w 19"/>
                <a:gd name="T1" fmla="*/ 16 h 17"/>
                <a:gd name="T2" fmla="*/ 0 w 19"/>
                <a:gd name="T3" fmla="*/ 0 h 17"/>
                <a:gd name="T4" fmla="*/ 18 w 19"/>
                <a:gd name="T5" fmla="*/ 7 h 17"/>
                <a:gd name="T6" fmla="*/ 9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9" y="16"/>
                  </a:moveTo>
                  <a:lnTo>
                    <a:pt x="0" y="0"/>
                  </a:lnTo>
                  <a:lnTo>
                    <a:pt x="18" y="7"/>
                  </a:lnTo>
                  <a:lnTo>
                    <a:pt x="9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49" name="Freeform 134"/>
            <p:cNvSpPr>
              <a:spLocks/>
            </p:cNvSpPr>
            <p:nvPr/>
          </p:nvSpPr>
          <p:spPr bwMode="auto">
            <a:xfrm>
              <a:off x="1724" y="2560"/>
              <a:ext cx="26" cy="17"/>
            </a:xfrm>
            <a:custGeom>
              <a:avLst/>
              <a:gdLst>
                <a:gd name="T0" fmla="*/ 0 w 26"/>
                <a:gd name="T1" fmla="*/ 8 h 17"/>
                <a:gd name="T2" fmla="*/ 17 w 26"/>
                <a:gd name="T3" fmla="*/ 16 h 17"/>
                <a:gd name="T4" fmla="*/ 25 w 26"/>
                <a:gd name="T5" fmla="*/ 7 h 17"/>
                <a:gd name="T6" fmla="*/ 8 w 26"/>
                <a:gd name="T7" fmla="*/ 0 h 17"/>
                <a:gd name="T8" fmla="*/ 0 w 26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8"/>
                  </a:moveTo>
                  <a:lnTo>
                    <a:pt x="17" y="16"/>
                  </a:lnTo>
                  <a:lnTo>
                    <a:pt x="25" y="7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0" name="Freeform 135"/>
            <p:cNvSpPr>
              <a:spLocks/>
            </p:cNvSpPr>
            <p:nvPr/>
          </p:nvSpPr>
          <p:spPr bwMode="auto">
            <a:xfrm>
              <a:off x="1734" y="2554"/>
              <a:ext cx="19" cy="17"/>
            </a:xfrm>
            <a:custGeom>
              <a:avLst/>
              <a:gdLst>
                <a:gd name="T0" fmla="*/ 0 w 19"/>
                <a:gd name="T1" fmla="*/ 8 h 17"/>
                <a:gd name="T2" fmla="*/ 18 w 19"/>
                <a:gd name="T3" fmla="*/ 16 h 17"/>
                <a:gd name="T4" fmla="*/ 9 w 19"/>
                <a:gd name="T5" fmla="*/ 0 h 17"/>
                <a:gd name="T6" fmla="*/ 0 w 19"/>
                <a:gd name="T7" fmla="*/ 8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8"/>
                  </a:moveTo>
                  <a:lnTo>
                    <a:pt x="18" y="16"/>
                  </a:lnTo>
                  <a:lnTo>
                    <a:pt x="9" y="0"/>
                  </a:lnTo>
                  <a:lnTo>
                    <a:pt x="0" y="8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1" name="Freeform 136"/>
            <p:cNvSpPr>
              <a:spLocks/>
            </p:cNvSpPr>
            <p:nvPr/>
          </p:nvSpPr>
          <p:spPr bwMode="auto">
            <a:xfrm>
              <a:off x="1743" y="2554"/>
              <a:ext cx="18" cy="17"/>
            </a:xfrm>
            <a:custGeom>
              <a:avLst/>
              <a:gdLst>
                <a:gd name="T0" fmla="*/ 8 w 18"/>
                <a:gd name="T1" fmla="*/ 16 h 17"/>
                <a:gd name="T2" fmla="*/ 0 w 18"/>
                <a:gd name="T3" fmla="*/ 0 h 17"/>
                <a:gd name="T4" fmla="*/ 17 w 18"/>
                <a:gd name="T5" fmla="*/ 8 h 17"/>
                <a:gd name="T6" fmla="*/ 8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8" y="16"/>
                  </a:moveTo>
                  <a:lnTo>
                    <a:pt x="0" y="0"/>
                  </a:lnTo>
                  <a:lnTo>
                    <a:pt x="17" y="8"/>
                  </a:lnTo>
                  <a:lnTo>
                    <a:pt x="8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2" name="Freeform 137"/>
            <p:cNvSpPr>
              <a:spLocks/>
            </p:cNvSpPr>
            <p:nvPr/>
          </p:nvSpPr>
          <p:spPr bwMode="auto">
            <a:xfrm>
              <a:off x="1734" y="2554"/>
              <a:ext cx="27" cy="17"/>
            </a:xfrm>
            <a:custGeom>
              <a:avLst/>
              <a:gdLst>
                <a:gd name="T0" fmla="*/ 0 w 27"/>
                <a:gd name="T1" fmla="*/ 8 h 17"/>
                <a:gd name="T2" fmla="*/ 17 w 27"/>
                <a:gd name="T3" fmla="*/ 16 h 17"/>
                <a:gd name="T4" fmla="*/ 26 w 27"/>
                <a:gd name="T5" fmla="*/ 8 h 17"/>
                <a:gd name="T6" fmla="*/ 9 w 27"/>
                <a:gd name="T7" fmla="*/ 0 h 17"/>
                <a:gd name="T8" fmla="*/ 0 w 27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8"/>
                  </a:moveTo>
                  <a:lnTo>
                    <a:pt x="17" y="16"/>
                  </a:lnTo>
                  <a:lnTo>
                    <a:pt x="26" y="8"/>
                  </a:lnTo>
                  <a:lnTo>
                    <a:pt x="9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3" name="Freeform 138"/>
            <p:cNvSpPr>
              <a:spLocks/>
            </p:cNvSpPr>
            <p:nvPr/>
          </p:nvSpPr>
          <p:spPr bwMode="auto">
            <a:xfrm>
              <a:off x="1743" y="2547"/>
              <a:ext cx="18" cy="17"/>
            </a:xfrm>
            <a:custGeom>
              <a:avLst/>
              <a:gdLst>
                <a:gd name="T0" fmla="*/ 0 w 18"/>
                <a:gd name="T1" fmla="*/ 8 h 17"/>
                <a:gd name="T2" fmla="*/ 17 w 18"/>
                <a:gd name="T3" fmla="*/ 16 h 17"/>
                <a:gd name="T4" fmla="*/ 10 w 18"/>
                <a:gd name="T5" fmla="*/ 0 h 17"/>
                <a:gd name="T6" fmla="*/ 0 w 18"/>
                <a:gd name="T7" fmla="*/ 8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8"/>
                  </a:moveTo>
                  <a:lnTo>
                    <a:pt x="17" y="16"/>
                  </a:lnTo>
                  <a:lnTo>
                    <a:pt x="10" y="0"/>
                  </a:lnTo>
                  <a:lnTo>
                    <a:pt x="0" y="8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4" name="Freeform 139"/>
            <p:cNvSpPr>
              <a:spLocks/>
            </p:cNvSpPr>
            <p:nvPr/>
          </p:nvSpPr>
          <p:spPr bwMode="auto">
            <a:xfrm>
              <a:off x="1753" y="2547"/>
              <a:ext cx="17" cy="17"/>
            </a:xfrm>
            <a:custGeom>
              <a:avLst/>
              <a:gdLst>
                <a:gd name="T0" fmla="*/ 7 w 17"/>
                <a:gd name="T1" fmla="*/ 16 h 17"/>
                <a:gd name="T2" fmla="*/ 0 w 17"/>
                <a:gd name="T3" fmla="*/ 0 h 17"/>
                <a:gd name="T4" fmla="*/ 16 w 17"/>
                <a:gd name="T5" fmla="*/ 8 h 17"/>
                <a:gd name="T6" fmla="*/ 7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7" y="16"/>
                  </a:moveTo>
                  <a:lnTo>
                    <a:pt x="0" y="0"/>
                  </a:lnTo>
                  <a:lnTo>
                    <a:pt x="16" y="8"/>
                  </a:lnTo>
                  <a:lnTo>
                    <a:pt x="7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5" name="Freeform 140"/>
            <p:cNvSpPr>
              <a:spLocks/>
            </p:cNvSpPr>
            <p:nvPr/>
          </p:nvSpPr>
          <p:spPr bwMode="auto">
            <a:xfrm>
              <a:off x="1743" y="2547"/>
              <a:ext cx="27" cy="17"/>
            </a:xfrm>
            <a:custGeom>
              <a:avLst/>
              <a:gdLst>
                <a:gd name="T0" fmla="*/ 0 w 27"/>
                <a:gd name="T1" fmla="*/ 8 h 17"/>
                <a:gd name="T2" fmla="*/ 17 w 27"/>
                <a:gd name="T3" fmla="*/ 16 h 17"/>
                <a:gd name="T4" fmla="*/ 26 w 27"/>
                <a:gd name="T5" fmla="*/ 8 h 17"/>
                <a:gd name="T6" fmla="*/ 10 w 27"/>
                <a:gd name="T7" fmla="*/ 0 h 17"/>
                <a:gd name="T8" fmla="*/ 0 w 27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8"/>
                  </a:moveTo>
                  <a:lnTo>
                    <a:pt x="17" y="16"/>
                  </a:lnTo>
                  <a:lnTo>
                    <a:pt x="26" y="8"/>
                  </a:lnTo>
                  <a:lnTo>
                    <a:pt x="10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6" name="Freeform 141"/>
            <p:cNvSpPr>
              <a:spLocks/>
            </p:cNvSpPr>
            <p:nvPr/>
          </p:nvSpPr>
          <p:spPr bwMode="auto">
            <a:xfrm>
              <a:off x="1753" y="2542"/>
              <a:ext cx="17" cy="17"/>
            </a:xfrm>
            <a:custGeom>
              <a:avLst/>
              <a:gdLst>
                <a:gd name="T0" fmla="*/ 0 w 17"/>
                <a:gd name="T1" fmla="*/ 7 h 17"/>
                <a:gd name="T2" fmla="*/ 16 w 17"/>
                <a:gd name="T3" fmla="*/ 16 h 17"/>
                <a:gd name="T4" fmla="*/ 10 w 17"/>
                <a:gd name="T5" fmla="*/ 0 h 17"/>
                <a:gd name="T6" fmla="*/ 0 w 17"/>
                <a:gd name="T7" fmla="*/ 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7"/>
                  </a:moveTo>
                  <a:lnTo>
                    <a:pt x="16" y="16"/>
                  </a:lnTo>
                  <a:lnTo>
                    <a:pt x="10" y="0"/>
                  </a:lnTo>
                  <a:lnTo>
                    <a:pt x="0" y="7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7" name="Freeform 142"/>
            <p:cNvSpPr>
              <a:spLocks/>
            </p:cNvSpPr>
            <p:nvPr/>
          </p:nvSpPr>
          <p:spPr bwMode="auto">
            <a:xfrm>
              <a:off x="1761" y="2542"/>
              <a:ext cx="18" cy="17"/>
            </a:xfrm>
            <a:custGeom>
              <a:avLst/>
              <a:gdLst>
                <a:gd name="T0" fmla="*/ 6 w 18"/>
                <a:gd name="T1" fmla="*/ 16 h 17"/>
                <a:gd name="T2" fmla="*/ 0 w 18"/>
                <a:gd name="T3" fmla="*/ 0 h 17"/>
                <a:gd name="T4" fmla="*/ 17 w 18"/>
                <a:gd name="T5" fmla="*/ 8 h 17"/>
                <a:gd name="T6" fmla="*/ 6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6" y="16"/>
                  </a:moveTo>
                  <a:lnTo>
                    <a:pt x="0" y="0"/>
                  </a:lnTo>
                  <a:lnTo>
                    <a:pt x="17" y="8"/>
                  </a:lnTo>
                  <a:lnTo>
                    <a:pt x="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8" name="Freeform 143"/>
            <p:cNvSpPr>
              <a:spLocks/>
            </p:cNvSpPr>
            <p:nvPr/>
          </p:nvSpPr>
          <p:spPr bwMode="auto">
            <a:xfrm>
              <a:off x="1753" y="2542"/>
              <a:ext cx="23" cy="17"/>
            </a:xfrm>
            <a:custGeom>
              <a:avLst/>
              <a:gdLst>
                <a:gd name="T0" fmla="*/ 0 w 23"/>
                <a:gd name="T1" fmla="*/ 7 h 17"/>
                <a:gd name="T2" fmla="*/ 14 w 23"/>
                <a:gd name="T3" fmla="*/ 16 h 17"/>
                <a:gd name="T4" fmla="*/ 22 w 23"/>
                <a:gd name="T5" fmla="*/ 8 h 17"/>
                <a:gd name="T6" fmla="*/ 8 w 23"/>
                <a:gd name="T7" fmla="*/ 0 h 17"/>
                <a:gd name="T8" fmla="*/ 0 w 23"/>
                <a:gd name="T9" fmla="*/ 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7"/>
                  </a:moveTo>
                  <a:lnTo>
                    <a:pt x="14" y="16"/>
                  </a:lnTo>
                  <a:lnTo>
                    <a:pt x="22" y="8"/>
                  </a:lnTo>
                  <a:lnTo>
                    <a:pt x="8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59" name="Freeform 144"/>
            <p:cNvSpPr>
              <a:spLocks/>
            </p:cNvSpPr>
            <p:nvPr/>
          </p:nvSpPr>
          <p:spPr bwMode="auto">
            <a:xfrm>
              <a:off x="1761" y="2537"/>
              <a:ext cx="18" cy="17"/>
            </a:xfrm>
            <a:custGeom>
              <a:avLst/>
              <a:gdLst>
                <a:gd name="T0" fmla="*/ 0 w 18"/>
                <a:gd name="T1" fmla="*/ 7 h 17"/>
                <a:gd name="T2" fmla="*/ 17 w 18"/>
                <a:gd name="T3" fmla="*/ 16 h 17"/>
                <a:gd name="T4" fmla="*/ 12 w 18"/>
                <a:gd name="T5" fmla="*/ 0 h 17"/>
                <a:gd name="T6" fmla="*/ 0 w 18"/>
                <a:gd name="T7" fmla="*/ 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7"/>
                  </a:moveTo>
                  <a:lnTo>
                    <a:pt x="17" y="16"/>
                  </a:lnTo>
                  <a:lnTo>
                    <a:pt x="12" y="0"/>
                  </a:lnTo>
                  <a:lnTo>
                    <a:pt x="0" y="7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0" name="Freeform 145"/>
            <p:cNvSpPr>
              <a:spLocks/>
            </p:cNvSpPr>
            <p:nvPr/>
          </p:nvSpPr>
          <p:spPr bwMode="auto">
            <a:xfrm>
              <a:off x="1773" y="2537"/>
              <a:ext cx="18" cy="17"/>
            </a:xfrm>
            <a:custGeom>
              <a:avLst/>
              <a:gdLst>
                <a:gd name="T0" fmla="*/ 4 w 18"/>
                <a:gd name="T1" fmla="*/ 16 h 17"/>
                <a:gd name="T2" fmla="*/ 0 w 18"/>
                <a:gd name="T3" fmla="*/ 0 h 17"/>
                <a:gd name="T4" fmla="*/ 17 w 18"/>
                <a:gd name="T5" fmla="*/ 9 h 17"/>
                <a:gd name="T6" fmla="*/ 4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4" y="16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4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1" name="Freeform 146"/>
            <p:cNvSpPr>
              <a:spLocks/>
            </p:cNvSpPr>
            <p:nvPr/>
          </p:nvSpPr>
          <p:spPr bwMode="auto">
            <a:xfrm>
              <a:off x="1761" y="2537"/>
              <a:ext cx="26" cy="17"/>
            </a:xfrm>
            <a:custGeom>
              <a:avLst/>
              <a:gdLst>
                <a:gd name="T0" fmla="*/ 0 w 26"/>
                <a:gd name="T1" fmla="*/ 7 h 17"/>
                <a:gd name="T2" fmla="*/ 14 w 26"/>
                <a:gd name="T3" fmla="*/ 16 h 17"/>
                <a:gd name="T4" fmla="*/ 25 w 26"/>
                <a:gd name="T5" fmla="*/ 9 h 17"/>
                <a:gd name="T6" fmla="*/ 10 w 26"/>
                <a:gd name="T7" fmla="*/ 0 h 17"/>
                <a:gd name="T8" fmla="*/ 0 w 26"/>
                <a:gd name="T9" fmla="*/ 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7"/>
                  </a:moveTo>
                  <a:lnTo>
                    <a:pt x="14" y="16"/>
                  </a:lnTo>
                  <a:lnTo>
                    <a:pt x="25" y="9"/>
                  </a:lnTo>
                  <a:lnTo>
                    <a:pt x="10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2" name="Freeform 147"/>
            <p:cNvSpPr>
              <a:spLocks/>
            </p:cNvSpPr>
            <p:nvPr/>
          </p:nvSpPr>
          <p:spPr bwMode="auto">
            <a:xfrm>
              <a:off x="1773" y="2531"/>
              <a:ext cx="18" cy="17"/>
            </a:xfrm>
            <a:custGeom>
              <a:avLst/>
              <a:gdLst>
                <a:gd name="T0" fmla="*/ 0 w 18"/>
                <a:gd name="T1" fmla="*/ 6 h 17"/>
                <a:gd name="T2" fmla="*/ 17 w 18"/>
                <a:gd name="T3" fmla="*/ 16 h 17"/>
                <a:gd name="T4" fmla="*/ 13 w 18"/>
                <a:gd name="T5" fmla="*/ 0 h 17"/>
                <a:gd name="T6" fmla="*/ 0 w 18"/>
                <a:gd name="T7" fmla="*/ 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6"/>
                  </a:moveTo>
                  <a:lnTo>
                    <a:pt x="17" y="16"/>
                  </a:lnTo>
                  <a:lnTo>
                    <a:pt x="13" y="0"/>
                  </a:lnTo>
                  <a:lnTo>
                    <a:pt x="0" y="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3" name="Freeform 148"/>
            <p:cNvSpPr>
              <a:spLocks/>
            </p:cNvSpPr>
            <p:nvPr/>
          </p:nvSpPr>
          <p:spPr bwMode="auto">
            <a:xfrm>
              <a:off x="1784" y="2531"/>
              <a:ext cx="18" cy="17"/>
            </a:xfrm>
            <a:custGeom>
              <a:avLst/>
              <a:gdLst>
                <a:gd name="T0" fmla="*/ 3 w 18"/>
                <a:gd name="T1" fmla="*/ 16 h 17"/>
                <a:gd name="T2" fmla="*/ 0 w 18"/>
                <a:gd name="T3" fmla="*/ 0 h 17"/>
                <a:gd name="T4" fmla="*/ 17 w 18"/>
                <a:gd name="T5" fmla="*/ 9 h 17"/>
                <a:gd name="T6" fmla="*/ 3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3" y="16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3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4" name="Freeform 149"/>
            <p:cNvSpPr>
              <a:spLocks/>
            </p:cNvSpPr>
            <p:nvPr/>
          </p:nvSpPr>
          <p:spPr bwMode="auto">
            <a:xfrm>
              <a:off x="1773" y="2531"/>
              <a:ext cx="25" cy="17"/>
            </a:xfrm>
            <a:custGeom>
              <a:avLst/>
              <a:gdLst>
                <a:gd name="T0" fmla="*/ 0 w 25"/>
                <a:gd name="T1" fmla="*/ 6 h 17"/>
                <a:gd name="T2" fmla="*/ 13 w 25"/>
                <a:gd name="T3" fmla="*/ 16 h 17"/>
                <a:gd name="T4" fmla="*/ 24 w 25"/>
                <a:gd name="T5" fmla="*/ 9 h 17"/>
                <a:gd name="T6" fmla="*/ 11 w 25"/>
                <a:gd name="T7" fmla="*/ 0 h 17"/>
                <a:gd name="T8" fmla="*/ 0 w 25"/>
                <a:gd name="T9" fmla="*/ 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6"/>
                  </a:moveTo>
                  <a:lnTo>
                    <a:pt x="13" y="16"/>
                  </a:lnTo>
                  <a:lnTo>
                    <a:pt x="24" y="9"/>
                  </a:lnTo>
                  <a:lnTo>
                    <a:pt x="11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5" name="Freeform 150"/>
            <p:cNvSpPr>
              <a:spLocks/>
            </p:cNvSpPr>
            <p:nvPr/>
          </p:nvSpPr>
          <p:spPr bwMode="auto">
            <a:xfrm>
              <a:off x="1784" y="2525"/>
              <a:ext cx="18" cy="17"/>
            </a:xfrm>
            <a:custGeom>
              <a:avLst/>
              <a:gdLst>
                <a:gd name="T0" fmla="*/ 0 w 18"/>
                <a:gd name="T1" fmla="*/ 7 h 17"/>
                <a:gd name="T2" fmla="*/ 17 w 18"/>
                <a:gd name="T3" fmla="*/ 16 h 17"/>
                <a:gd name="T4" fmla="*/ 15 w 18"/>
                <a:gd name="T5" fmla="*/ 0 h 17"/>
                <a:gd name="T6" fmla="*/ 0 w 18"/>
                <a:gd name="T7" fmla="*/ 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7"/>
                  </a:moveTo>
                  <a:lnTo>
                    <a:pt x="17" y="16"/>
                  </a:lnTo>
                  <a:lnTo>
                    <a:pt x="15" y="0"/>
                  </a:lnTo>
                  <a:lnTo>
                    <a:pt x="0" y="7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6" name="Freeform 151"/>
            <p:cNvSpPr>
              <a:spLocks/>
            </p:cNvSpPr>
            <p:nvPr/>
          </p:nvSpPr>
          <p:spPr bwMode="auto">
            <a:xfrm>
              <a:off x="1797" y="2525"/>
              <a:ext cx="18" cy="17"/>
            </a:xfrm>
            <a:custGeom>
              <a:avLst/>
              <a:gdLst>
                <a:gd name="T0" fmla="*/ 1 w 18"/>
                <a:gd name="T1" fmla="*/ 16 h 17"/>
                <a:gd name="T2" fmla="*/ 0 w 18"/>
                <a:gd name="T3" fmla="*/ 0 h 17"/>
                <a:gd name="T4" fmla="*/ 17 w 18"/>
                <a:gd name="T5" fmla="*/ 9 h 17"/>
                <a:gd name="T6" fmla="*/ 1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1" y="16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1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7" name="Freeform 152"/>
            <p:cNvSpPr>
              <a:spLocks/>
            </p:cNvSpPr>
            <p:nvPr/>
          </p:nvSpPr>
          <p:spPr bwMode="auto">
            <a:xfrm>
              <a:off x="1784" y="2525"/>
              <a:ext cx="27" cy="17"/>
            </a:xfrm>
            <a:custGeom>
              <a:avLst/>
              <a:gdLst>
                <a:gd name="T0" fmla="*/ 0 w 27"/>
                <a:gd name="T1" fmla="*/ 7 h 17"/>
                <a:gd name="T2" fmla="*/ 14 w 27"/>
                <a:gd name="T3" fmla="*/ 16 h 17"/>
                <a:gd name="T4" fmla="*/ 26 w 27"/>
                <a:gd name="T5" fmla="*/ 9 h 17"/>
                <a:gd name="T6" fmla="*/ 13 w 27"/>
                <a:gd name="T7" fmla="*/ 0 h 17"/>
                <a:gd name="T8" fmla="*/ 0 w 27"/>
                <a:gd name="T9" fmla="*/ 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7"/>
                  </a:moveTo>
                  <a:lnTo>
                    <a:pt x="14" y="16"/>
                  </a:lnTo>
                  <a:lnTo>
                    <a:pt x="26" y="9"/>
                  </a:lnTo>
                  <a:lnTo>
                    <a:pt x="13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8" name="Freeform 153"/>
            <p:cNvSpPr>
              <a:spLocks/>
            </p:cNvSpPr>
            <p:nvPr/>
          </p:nvSpPr>
          <p:spPr bwMode="auto">
            <a:xfrm>
              <a:off x="1797" y="2520"/>
              <a:ext cx="18" cy="17"/>
            </a:xfrm>
            <a:custGeom>
              <a:avLst/>
              <a:gdLst>
                <a:gd name="T0" fmla="*/ 0 w 18"/>
                <a:gd name="T1" fmla="*/ 6 h 17"/>
                <a:gd name="T2" fmla="*/ 15 w 18"/>
                <a:gd name="T3" fmla="*/ 16 h 17"/>
                <a:gd name="T4" fmla="*/ 17 w 18"/>
                <a:gd name="T5" fmla="*/ 0 h 17"/>
                <a:gd name="T6" fmla="*/ 0 w 18"/>
                <a:gd name="T7" fmla="*/ 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6"/>
                  </a:moveTo>
                  <a:lnTo>
                    <a:pt x="15" y="16"/>
                  </a:lnTo>
                  <a:lnTo>
                    <a:pt x="17" y="0"/>
                  </a:lnTo>
                  <a:lnTo>
                    <a:pt x="0" y="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69" name="Freeform 154"/>
            <p:cNvSpPr>
              <a:spLocks/>
            </p:cNvSpPr>
            <p:nvPr/>
          </p:nvSpPr>
          <p:spPr bwMode="auto">
            <a:xfrm>
              <a:off x="1810" y="252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 w 17"/>
                <a:gd name="T3" fmla="*/ 0 h 17"/>
                <a:gd name="T4" fmla="*/ 16 w 17"/>
                <a:gd name="T5" fmla="*/ 10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" y="0"/>
                  </a:lnTo>
                  <a:lnTo>
                    <a:pt x="16" y="1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0" name="Freeform 155"/>
            <p:cNvSpPr>
              <a:spLocks/>
            </p:cNvSpPr>
            <p:nvPr/>
          </p:nvSpPr>
          <p:spPr bwMode="auto">
            <a:xfrm>
              <a:off x="1797" y="2520"/>
              <a:ext cx="26" cy="17"/>
            </a:xfrm>
            <a:custGeom>
              <a:avLst/>
              <a:gdLst>
                <a:gd name="T0" fmla="*/ 0 w 26"/>
                <a:gd name="T1" fmla="*/ 6 h 17"/>
                <a:gd name="T2" fmla="*/ 12 w 26"/>
                <a:gd name="T3" fmla="*/ 16 h 17"/>
                <a:gd name="T4" fmla="*/ 25 w 26"/>
                <a:gd name="T5" fmla="*/ 10 h 17"/>
                <a:gd name="T6" fmla="*/ 13 w 26"/>
                <a:gd name="T7" fmla="*/ 0 h 17"/>
                <a:gd name="T8" fmla="*/ 0 w 26"/>
                <a:gd name="T9" fmla="*/ 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6"/>
                  </a:moveTo>
                  <a:lnTo>
                    <a:pt x="12" y="16"/>
                  </a:lnTo>
                  <a:lnTo>
                    <a:pt x="25" y="10"/>
                  </a:lnTo>
                  <a:lnTo>
                    <a:pt x="13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1" name="Freeform 156"/>
            <p:cNvSpPr>
              <a:spLocks/>
            </p:cNvSpPr>
            <p:nvPr/>
          </p:nvSpPr>
          <p:spPr bwMode="auto">
            <a:xfrm>
              <a:off x="1810" y="2517"/>
              <a:ext cx="17" cy="17"/>
            </a:xfrm>
            <a:custGeom>
              <a:avLst/>
              <a:gdLst>
                <a:gd name="T0" fmla="*/ 0 w 17"/>
                <a:gd name="T1" fmla="*/ 5 h 17"/>
                <a:gd name="T2" fmla="*/ 12 w 17"/>
                <a:gd name="T3" fmla="*/ 16 h 17"/>
                <a:gd name="T4" fmla="*/ 16 w 17"/>
                <a:gd name="T5" fmla="*/ 0 h 17"/>
                <a:gd name="T6" fmla="*/ 0 w 17"/>
                <a:gd name="T7" fmla="*/ 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5"/>
                  </a:moveTo>
                  <a:lnTo>
                    <a:pt x="12" y="16"/>
                  </a:lnTo>
                  <a:lnTo>
                    <a:pt x="16" y="0"/>
                  </a:lnTo>
                  <a:lnTo>
                    <a:pt x="0" y="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2" name="Freeform 157"/>
            <p:cNvSpPr>
              <a:spLocks/>
            </p:cNvSpPr>
            <p:nvPr/>
          </p:nvSpPr>
          <p:spPr bwMode="auto">
            <a:xfrm>
              <a:off x="1822" y="2517"/>
              <a:ext cx="18" cy="17"/>
            </a:xfrm>
            <a:custGeom>
              <a:avLst/>
              <a:gdLst>
                <a:gd name="T0" fmla="*/ 0 w 18"/>
                <a:gd name="T1" fmla="*/ 16 h 17"/>
                <a:gd name="T2" fmla="*/ 3 w 18"/>
                <a:gd name="T3" fmla="*/ 0 h 17"/>
                <a:gd name="T4" fmla="*/ 17 w 18"/>
                <a:gd name="T5" fmla="*/ 10 h 17"/>
                <a:gd name="T6" fmla="*/ 0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6"/>
                  </a:moveTo>
                  <a:lnTo>
                    <a:pt x="3" y="0"/>
                  </a:lnTo>
                  <a:lnTo>
                    <a:pt x="17" y="1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3" name="Freeform 158"/>
            <p:cNvSpPr>
              <a:spLocks/>
            </p:cNvSpPr>
            <p:nvPr/>
          </p:nvSpPr>
          <p:spPr bwMode="auto">
            <a:xfrm>
              <a:off x="1810" y="2517"/>
              <a:ext cx="27" cy="17"/>
            </a:xfrm>
            <a:custGeom>
              <a:avLst/>
              <a:gdLst>
                <a:gd name="T0" fmla="*/ 0 w 27"/>
                <a:gd name="T1" fmla="*/ 5 h 17"/>
                <a:gd name="T2" fmla="*/ 11 w 27"/>
                <a:gd name="T3" fmla="*/ 16 h 17"/>
                <a:gd name="T4" fmla="*/ 26 w 27"/>
                <a:gd name="T5" fmla="*/ 10 h 17"/>
                <a:gd name="T6" fmla="*/ 14 w 27"/>
                <a:gd name="T7" fmla="*/ 0 h 17"/>
                <a:gd name="T8" fmla="*/ 0 w 27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5"/>
                  </a:moveTo>
                  <a:lnTo>
                    <a:pt x="11" y="16"/>
                  </a:lnTo>
                  <a:lnTo>
                    <a:pt x="26" y="10"/>
                  </a:lnTo>
                  <a:lnTo>
                    <a:pt x="14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4" name="Freeform 159"/>
            <p:cNvSpPr>
              <a:spLocks/>
            </p:cNvSpPr>
            <p:nvPr/>
          </p:nvSpPr>
          <p:spPr bwMode="auto">
            <a:xfrm>
              <a:off x="1824" y="2511"/>
              <a:ext cx="18" cy="17"/>
            </a:xfrm>
            <a:custGeom>
              <a:avLst/>
              <a:gdLst>
                <a:gd name="T0" fmla="*/ 0 w 18"/>
                <a:gd name="T1" fmla="*/ 5 h 17"/>
                <a:gd name="T2" fmla="*/ 12 w 18"/>
                <a:gd name="T3" fmla="*/ 16 h 17"/>
                <a:gd name="T4" fmla="*/ 17 w 18"/>
                <a:gd name="T5" fmla="*/ 0 h 17"/>
                <a:gd name="T6" fmla="*/ 0 w 18"/>
                <a:gd name="T7" fmla="*/ 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5"/>
                  </a:moveTo>
                  <a:lnTo>
                    <a:pt x="12" y="16"/>
                  </a:lnTo>
                  <a:lnTo>
                    <a:pt x="17" y="0"/>
                  </a:lnTo>
                  <a:lnTo>
                    <a:pt x="0" y="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5" name="Freeform 160"/>
            <p:cNvSpPr>
              <a:spLocks/>
            </p:cNvSpPr>
            <p:nvPr/>
          </p:nvSpPr>
          <p:spPr bwMode="auto">
            <a:xfrm>
              <a:off x="1836" y="2511"/>
              <a:ext cx="18" cy="17"/>
            </a:xfrm>
            <a:custGeom>
              <a:avLst/>
              <a:gdLst>
                <a:gd name="T0" fmla="*/ 0 w 18"/>
                <a:gd name="T1" fmla="*/ 16 h 17"/>
                <a:gd name="T2" fmla="*/ 5 w 18"/>
                <a:gd name="T3" fmla="*/ 0 h 17"/>
                <a:gd name="T4" fmla="*/ 17 w 18"/>
                <a:gd name="T5" fmla="*/ 10 h 17"/>
                <a:gd name="T6" fmla="*/ 0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6"/>
                  </a:moveTo>
                  <a:lnTo>
                    <a:pt x="5" y="0"/>
                  </a:lnTo>
                  <a:lnTo>
                    <a:pt x="17" y="1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6" name="Freeform 161"/>
            <p:cNvSpPr>
              <a:spLocks/>
            </p:cNvSpPr>
            <p:nvPr/>
          </p:nvSpPr>
          <p:spPr bwMode="auto">
            <a:xfrm>
              <a:off x="1824" y="2511"/>
              <a:ext cx="27" cy="17"/>
            </a:xfrm>
            <a:custGeom>
              <a:avLst/>
              <a:gdLst>
                <a:gd name="T0" fmla="*/ 0 w 27"/>
                <a:gd name="T1" fmla="*/ 5 h 17"/>
                <a:gd name="T2" fmla="*/ 11 w 27"/>
                <a:gd name="T3" fmla="*/ 16 h 17"/>
                <a:gd name="T4" fmla="*/ 26 w 27"/>
                <a:gd name="T5" fmla="*/ 10 h 17"/>
                <a:gd name="T6" fmla="*/ 16 w 27"/>
                <a:gd name="T7" fmla="*/ 0 h 17"/>
                <a:gd name="T8" fmla="*/ 0 w 27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5"/>
                  </a:moveTo>
                  <a:lnTo>
                    <a:pt x="11" y="16"/>
                  </a:lnTo>
                  <a:lnTo>
                    <a:pt x="26" y="10"/>
                  </a:lnTo>
                  <a:lnTo>
                    <a:pt x="16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7" name="Freeform 162"/>
            <p:cNvSpPr>
              <a:spLocks/>
            </p:cNvSpPr>
            <p:nvPr/>
          </p:nvSpPr>
          <p:spPr bwMode="auto">
            <a:xfrm>
              <a:off x="1840" y="2506"/>
              <a:ext cx="20" cy="17"/>
            </a:xfrm>
            <a:custGeom>
              <a:avLst/>
              <a:gdLst>
                <a:gd name="T0" fmla="*/ 0 w 20"/>
                <a:gd name="T1" fmla="*/ 5 h 17"/>
                <a:gd name="T2" fmla="*/ 10 w 20"/>
                <a:gd name="T3" fmla="*/ 16 h 17"/>
                <a:gd name="T4" fmla="*/ 19 w 20"/>
                <a:gd name="T5" fmla="*/ 0 h 17"/>
                <a:gd name="T6" fmla="*/ 0 w 20"/>
                <a:gd name="T7" fmla="*/ 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5"/>
                  </a:moveTo>
                  <a:lnTo>
                    <a:pt x="10" y="16"/>
                  </a:lnTo>
                  <a:lnTo>
                    <a:pt x="19" y="0"/>
                  </a:lnTo>
                  <a:lnTo>
                    <a:pt x="0" y="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8" name="Freeform 163"/>
            <p:cNvSpPr>
              <a:spLocks/>
            </p:cNvSpPr>
            <p:nvPr/>
          </p:nvSpPr>
          <p:spPr bwMode="auto">
            <a:xfrm>
              <a:off x="1850" y="2506"/>
              <a:ext cx="18" cy="17"/>
            </a:xfrm>
            <a:custGeom>
              <a:avLst/>
              <a:gdLst>
                <a:gd name="T0" fmla="*/ 0 w 18"/>
                <a:gd name="T1" fmla="*/ 16 h 17"/>
                <a:gd name="T2" fmla="*/ 8 w 18"/>
                <a:gd name="T3" fmla="*/ 0 h 17"/>
                <a:gd name="T4" fmla="*/ 17 w 18"/>
                <a:gd name="T5" fmla="*/ 10 h 17"/>
                <a:gd name="T6" fmla="*/ 0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6"/>
                  </a:moveTo>
                  <a:lnTo>
                    <a:pt x="8" y="0"/>
                  </a:lnTo>
                  <a:lnTo>
                    <a:pt x="17" y="1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79" name="Freeform 164"/>
            <p:cNvSpPr>
              <a:spLocks/>
            </p:cNvSpPr>
            <p:nvPr/>
          </p:nvSpPr>
          <p:spPr bwMode="auto">
            <a:xfrm>
              <a:off x="1840" y="2506"/>
              <a:ext cx="28" cy="17"/>
            </a:xfrm>
            <a:custGeom>
              <a:avLst/>
              <a:gdLst>
                <a:gd name="T0" fmla="*/ 0 w 28"/>
                <a:gd name="T1" fmla="*/ 5 h 17"/>
                <a:gd name="T2" fmla="*/ 10 w 28"/>
                <a:gd name="T3" fmla="*/ 16 h 17"/>
                <a:gd name="T4" fmla="*/ 27 w 28"/>
                <a:gd name="T5" fmla="*/ 10 h 17"/>
                <a:gd name="T6" fmla="*/ 18 w 28"/>
                <a:gd name="T7" fmla="*/ 0 h 17"/>
                <a:gd name="T8" fmla="*/ 0 w 28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5"/>
                  </a:moveTo>
                  <a:lnTo>
                    <a:pt x="10" y="16"/>
                  </a:lnTo>
                  <a:lnTo>
                    <a:pt x="27" y="10"/>
                  </a:lnTo>
                  <a:lnTo>
                    <a:pt x="18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0" name="Freeform 165"/>
            <p:cNvSpPr>
              <a:spLocks/>
            </p:cNvSpPr>
            <p:nvPr/>
          </p:nvSpPr>
          <p:spPr bwMode="auto">
            <a:xfrm>
              <a:off x="1859" y="2500"/>
              <a:ext cx="18" cy="17"/>
            </a:xfrm>
            <a:custGeom>
              <a:avLst/>
              <a:gdLst>
                <a:gd name="T0" fmla="*/ 0 w 18"/>
                <a:gd name="T1" fmla="*/ 5 h 17"/>
                <a:gd name="T2" fmla="*/ 8 w 18"/>
                <a:gd name="T3" fmla="*/ 16 h 17"/>
                <a:gd name="T4" fmla="*/ 17 w 18"/>
                <a:gd name="T5" fmla="*/ 0 h 17"/>
                <a:gd name="T6" fmla="*/ 0 w 18"/>
                <a:gd name="T7" fmla="*/ 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5"/>
                  </a:moveTo>
                  <a:lnTo>
                    <a:pt x="8" y="16"/>
                  </a:lnTo>
                  <a:lnTo>
                    <a:pt x="17" y="0"/>
                  </a:lnTo>
                  <a:lnTo>
                    <a:pt x="0" y="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1" name="Freeform 166"/>
            <p:cNvSpPr>
              <a:spLocks/>
            </p:cNvSpPr>
            <p:nvPr/>
          </p:nvSpPr>
          <p:spPr bwMode="auto">
            <a:xfrm>
              <a:off x="1867" y="2500"/>
              <a:ext cx="20" cy="17"/>
            </a:xfrm>
            <a:custGeom>
              <a:avLst/>
              <a:gdLst>
                <a:gd name="T0" fmla="*/ 0 w 20"/>
                <a:gd name="T1" fmla="*/ 16 h 17"/>
                <a:gd name="T2" fmla="*/ 10 w 20"/>
                <a:gd name="T3" fmla="*/ 0 h 17"/>
                <a:gd name="T4" fmla="*/ 19 w 20"/>
                <a:gd name="T5" fmla="*/ 10 h 17"/>
                <a:gd name="T6" fmla="*/ 0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6"/>
                  </a:moveTo>
                  <a:lnTo>
                    <a:pt x="10" y="0"/>
                  </a:lnTo>
                  <a:lnTo>
                    <a:pt x="19" y="1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2" name="Freeform 167"/>
            <p:cNvSpPr>
              <a:spLocks/>
            </p:cNvSpPr>
            <p:nvPr/>
          </p:nvSpPr>
          <p:spPr bwMode="auto">
            <a:xfrm>
              <a:off x="1859" y="2500"/>
              <a:ext cx="28" cy="17"/>
            </a:xfrm>
            <a:custGeom>
              <a:avLst/>
              <a:gdLst>
                <a:gd name="T0" fmla="*/ 0 w 28"/>
                <a:gd name="T1" fmla="*/ 5 h 17"/>
                <a:gd name="T2" fmla="*/ 8 w 28"/>
                <a:gd name="T3" fmla="*/ 16 h 17"/>
                <a:gd name="T4" fmla="*/ 27 w 28"/>
                <a:gd name="T5" fmla="*/ 10 h 17"/>
                <a:gd name="T6" fmla="*/ 18 w 28"/>
                <a:gd name="T7" fmla="*/ 0 h 17"/>
                <a:gd name="T8" fmla="*/ 0 w 28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5"/>
                  </a:moveTo>
                  <a:lnTo>
                    <a:pt x="8" y="16"/>
                  </a:lnTo>
                  <a:lnTo>
                    <a:pt x="27" y="10"/>
                  </a:lnTo>
                  <a:lnTo>
                    <a:pt x="18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3" name="Freeform 168"/>
            <p:cNvSpPr>
              <a:spLocks/>
            </p:cNvSpPr>
            <p:nvPr/>
          </p:nvSpPr>
          <p:spPr bwMode="auto">
            <a:xfrm>
              <a:off x="1876" y="2498"/>
              <a:ext cx="20" cy="17"/>
            </a:xfrm>
            <a:custGeom>
              <a:avLst/>
              <a:gdLst>
                <a:gd name="T0" fmla="*/ 0 w 20"/>
                <a:gd name="T1" fmla="*/ 4 h 17"/>
                <a:gd name="T2" fmla="*/ 8 w 20"/>
                <a:gd name="T3" fmla="*/ 16 h 17"/>
                <a:gd name="T4" fmla="*/ 19 w 20"/>
                <a:gd name="T5" fmla="*/ 0 h 17"/>
                <a:gd name="T6" fmla="*/ 0 w 20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4"/>
                  </a:moveTo>
                  <a:lnTo>
                    <a:pt x="8" y="16"/>
                  </a:lnTo>
                  <a:lnTo>
                    <a:pt x="19" y="0"/>
                  </a:lnTo>
                  <a:lnTo>
                    <a:pt x="0" y="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4" name="Freeform 169"/>
            <p:cNvSpPr>
              <a:spLocks/>
            </p:cNvSpPr>
            <p:nvPr/>
          </p:nvSpPr>
          <p:spPr bwMode="auto">
            <a:xfrm>
              <a:off x="1886" y="2498"/>
              <a:ext cx="19" cy="17"/>
            </a:xfrm>
            <a:custGeom>
              <a:avLst/>
              <a:gdLst>
                <a:gd name="T0" fmla="*/ 0 w 19"/>
                <a:gd name="T1" fmla="*/ 16 h 17"/>
                <a:gd name="T2" fmla="*/ 10 w 19"/>
                <a:gd name="T3" fmla="*/ 0 h 17"/>
                <a:gd name="T4" fmla="*/ 18 w 19"/>
                <a:gd name="T5" fmla="*/ 11 h 17"/>
                <a:gd name="T6" fmla="*/ 0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16"/>
                  </a:moveTo>
                  <a:lnTo>
                    <a:pt x="10" y="0"/>
                  </a:lnTo>
                  <a:lnTo>
                    <a:pt x="18" y="11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5" name="Freeform 170"/>
            <p:cNvSpPr>
              <a:spLocks/>
            </p:cNvSpPr>
            <p:nvPr/>
          </p:nvSpPr>
          <p:spPr bwMode="auto">
            <a:xfrm>
              <a:off x="1876" y="2498"/>
              <a:ext cx="29" cy="17"/>
            </a:xfrm>
            <a:custGeom>
              <a:avLst/>
              <a:gdLst>
                <a:gd name="T0" fmla="*/ 0 w 29"/>
                <a:gd name="T1" fmla="*/ 4 h 17"/>
                <a:gd name="T2" fmla="*/ 9 w 29"/>
                <a:gd name="T3" fmla="*/ 16 h 17"/>
                <a:gd name="T4" fmla="*/ 28 w 29"/>
                <a:gd name="T5" fmla="*/ 11 h 17"/>
                <a:gd name="T6" fmla="*/ 20 w 29"/>
                <a:gd name="T7" fmla="*/ 0 h 17"/>
                <a:gd name="T8" fmla="*/ 0 w 29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4"/>
                  </a:moveTo>
                  <a:lnTo>
                    <a:pt x="9" y="16"/>
                  </a:lnTo>
                  <a:lnTo>
                    <a:pt x="28" y="11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6" name="Freeform 171"/>
            <p:cNvSpPr>
              <a:spLocks/>
            </p:cNvSpPr>
            <p:nvPr/>
          </p:nvSpPr>
          <p:spPr bwMode="auto">
            <a:xfrm>
              <a:off x="1895" y="2494"/>
              <a:ext cx="22" cy="17"/>
            </a:xfrm>
            <a:custGeom>
              <a:avLst/>
              <a:gdLst>
                <a:gd name="T0" fmla="*/ 0 w 22"/>
                <a:gd name="T1" fmla="*/ 5 h 17"/>
                <a:gd name="T2" fmla="*/ 8 w 22"/>
                <a:gd name="T3" fmla="*/ 16 h 17"/>
                <a:gd name="T4" fmla="*/ 21 w 22"/>
                <a:gd name="T5" fmla="*/ 0 h 17"/>
                <a:gd name="T6" fmla="*/ 0 w 22"/>
                <a:gd name="T7" fmla="*/ 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0" y="5"/>
                  </a:moveTo>
                  <a:lnTo>
                    <a:pt x="8" y="16"/>
                  </a:lnTo>
                  <a:lnTo>
                    <a:pt x="21" y="0"/>
                  </a:lnTo>
                  <a:lnTo>
                    <a:pt x="0" y="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7" name="Freeform 172"/>
            <p:cNvSpPr>
              <a:spLocks/>
            </p:cNvSpPr>
            <p:nvPr/>
          </p:nvSpPr>
          <p:spPr bwMode="auto">
            <a:xfrm>
              <a:off x="1904" y="2494"/>
              <a:ext cx="20" cy="17"/>
            </a:xfrm>
            <a:custGeom>
              <a:avLst/>
              <a:gdLst>
                <a:gd name="T0" fmla="*/ 0 w 20"/>
                <a:gd name="T1" fmla="*/ 16 h 17"/>
                <a:gd name="T2" fmla="*/ 12 w 20"/>
                <a:gd name="T3" fmla="*/ 0 h 17"/>
                <a:gd name="T4" fmla="*/ 19 w 20"/>
                <a:gd name="T5" fmla="*/ 11 h 17"/>
                <a:gd name="T6" fmla="*/ 0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6"/>
                  </a:moveTo>
                  <a:lnTo>
                    <a:pt x="12" y="0"/>
                  </a:lnTo>
                  <a:lnTo>
                    <a:pt x="19" y="11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8" name="Freeform 173"/>
            <p:cNvSpPr>
              <a:spLocks/>
            </p:cNvSpPr>
            <p:nvPr/>
          </p:nvSpPr>
          <p:spPr bwMode="auto">
            <a:xfrm>
              <a:off x="1895" y="2494"/>
              <a:ext cx="29" cy="17"/>
            </a:xfrm>
            <a:custGeom>
              <a:avLst/>
              <a:gdLst>
                <a:gd name="T0" fmla="*/ 0 w 29"/>
                <a:gd name="T1" fmla="*/ 5 h 17"/>
                <a:gd name="T2" fmla="*/ 8 w 29"/>
                <a:gd name="T3" fmla="*/ 16 h 17"/>
                <a:gd name="T4" fmla="*/ 28 w 29"/>
                <a:gd name="T5" fmla="*/ 11 h 17"/>
                <a:gd name="T6" fmla="*/ 21 w 29"/>
                <a:gd name="T7" fmla="*/ 0 h 17"/>
                <a:gd name="T8" fmla="*/ 0 w 29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5"/>
                  </a:moveTo>
                  <a:lnTo>
                    <a:pt x="8" y="16"/>
                  </a:lnTo>
                  <a:lnTo>
                    <a:pt x="28" y="11"/>
                  </a:lnTo>
                  <a:lnTo>
                    <a:pt x="21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89" name="Freeform 174"/>
            <p:cNvSpPr>
              <a:spLocks/>
            </p:cNvSpPr>
            <p:nvPr/>
          </p:nvSpPr>
          <p:spPr bwMode="auto">
            <a:xfrm>
              <a:off x="1916" y="2490"/>
              <a:ext cx="23" cy="17"/>
            </a:xfrm>
            <a:custGeom>
              <a:avLst/>
              <a:gdLst>
                <a:gd name="T0" fmla="*/ 0 w 23"/>
                <a:gd name="T1" fmla="*/ 4 h 17"/>
                <a:gd name="T2" fmla="*/ 7 w 23"/>
                <a:gd name="T3" fmla="*/ 16 h 17"/>
                <a:gd name="T4" fmla="*/ 22 w 23"/>
                <a:gd name="T5" fmla="*/ 0 h 17"/>
                <a:gd name="T6" fmla="*/ 0 w 23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7"/>
                <a:gd name="T14" fmla="*/ 23 w 2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7">
                  <a:moveTo>
                    <a:pt x="0" y="4"/>
                  </a:moveTo>
                  <a:lnTo>
                    <a:pt x="7" y="16"/>
                  </a:lnTo>
                  <a:lnTo>
                    <a:pt x="22" y="0"/>
                  </a:lnTo>
                  <a:lnTo>
                    <a:pt x="0" y="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0" name="Freeform 175"/>
            <p:cNvSpPr>
              <a:spLocks/>
            </p:cNvSpPr>
            <p:nvPr/>
          </p:nvSpPr>
          <p:spPr bwMode="auto">
            <a:xfrm>
              <a:off x="1923" y="2490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13 w 21"/>
                <a:gd name="T3" fmla="*/ 0 h 17"/>
                <a:gd name="T4" fmla="*/ 20 w 21"/>
                <a:gd name="T5" fmla="*/ 11 h 17"/>
                <a:gd name="T6" fmla="*/ 0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6"/>
                  </a:moveTo>
                  <a:lnTo>
                    <a:pt x="13" y="0"/>
                  </a:lnTo>
                  <a:lnTo>
                    <a:pt x="20" y="11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1" name="Freeform 176"/>
            <p:cNvSpPr>
              <a:spLocks/>
            </p:cNvSpPr>
            <p:nvPr/>
          </p:nvSpPr>
          <p:spPr bwMode="auto">
            <a:xfrm>
              <a:off x="1916" y="2490"/>
              <a:ext cx="28" cy="17"/>
            </a:xfrm>
            <a:custGeom>
              <a:avLst/>
              <a:gdLst>
                <a:gd name="T0" fmla="*/ 0 w 28"/>
                <a:gd name="T1" fmla="*/ 4 h 17"/>
                <a:gd name="T2" fmla="*/ 6 w 28"/>
                <a:gd name="T3" fmla="*/ 16 h 17"/>
                <a:gd name="T4" fmla="*/ 27 w 28"/>
                <a:gd name="T5" fmla="*/ 11 h 17"/>
                <a:gd name="T6" fmla="*/ 20 w 28"/>
                <a:gd name="T7" fmla="*/ 0 h 17"/>
                <a:gd name="T8" fmla="*/ 0 w 28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4"/>
                  </a:moveTo>
                  <a:lnTo>
                    <a:pt x="6" y="16"/>
                  </a:lnTo>
                  <a:lnTo>
                    <a:pt x="27" y="11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2" name="Freeform 177"/>
            <p:cNvSpPr>
              <a:spLocks/>
            </p:cNvSpPr>
            <p:nvPr/>
          </p:nvSpPr>
          <p:spPr bwMode="auto">
            <a:xfrm>
              <a:off x="1938" y="2486"/>
              <a:ext cx="23" cy="17"/>
            </a:xfrm>
            <a:custGeom>
              <a:avLst/>
              <a:gdLst>
                <a:gd name="T0" fmla="*/ 0 w 23"/>
                <a:gd name="T1" fmla="*/ 4 h 17"/>
                <a:gd name="T2" fmla="*/ 6 w 23"/>
                <a:gd name="T3" fmla="*/ 16 h 17"/>
                <a:gd name="T4" fmla="*/ 22 w 23"/>
                <a:gd name="T5" fmla="*/ 0 h 17"/>
                <a:gd name="T6" fmla="*/ 0 w 23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7"/>
                <a:gd name="T14" fmla="*/ 23 w 2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7">
                  <a:moveTo>
                    <a:pt x="0" y="4"/>
                  </a:moveTo>
                  <a:lnTo>
                    <a:pt x="6" y="16"/>
                  </a:lnTo>
                  <a:lnTo>
                    <a:pt x="22" y="0"/>
                  </a:lnTo>
                  <a:lnTo>
                    <a:pt x="0" y="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3" name="Freeform 178"/>
            <p:cNvSpPr>
              <a:spLocks/>
            </p:cNvSpPr>
            <p:nvPr/>
          </p:nvSpPr>
          <p:spPr bwMode="auto">
            <a:xfrm>
              <a:off x="1943" y="2486"/>
              <a:ext cx="23" cy="17"/>
            </a:xfrm>
            <a:custGeom>
              <a:avLst/>
              <a:gdLst>
                <a:gd name="T0" fmla="*/ 0 w 23"/>
                <a:gd name="T1" fmla="*/ 16 h 17"/>
                <a:gd name="T2" fmla="*/ 16 w 23"/>
                <a:gd name="T3" fmla="*/ 0 h 17"/>
                <a:gd name="T4" fmla="*/ 22 w 23"/>
                <a:gd name="T5" fmla="*/ 11 h 17"/>
                <a:gd name="T6" fmla="*/ 0 w 23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7"/>
                <a:gd name="T14" fmla="*/ 23 w 2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7">
                  <a:moveTo>
                    <a:pt x="0" y="16"/>
                  </a:moveTo>
                  <a:lnTo>
                    <a:pt x="16" y="0"/>
                  </a:lnTo>
                  <a:lnTo>
                    <a:pt x="22" y="11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4" name="Freeform 179"/>
            <p:cNvSpPr>
              <a:spLocks/>
            </p:cNvSpPr>
            <p:nvPr/>
          </p:nvSpPr>
          <p:spPr bwMode="auto">
            <a:xfrm>
              <a:off x="1938" y="2486"/>
              <a:ext cx="28" cy="17"/>
            </a:xfrm>
            <a:custGeom>
              <a:avLst/>
              <a:gdLst>
                <a:gd name="T0" fmla="*/ 0 w 28"/>
                <a:gd name="T1" fmla="*/ 4 h 17"/>
                <a:gd name="T2" fmla="*/ 6 w 28"/>
                <a:gd name="T3" fmla="*/ 16 h 17"/>
                <a:gd name="T4" fmla="*/ 27 w 28"/>
                <a:gd name="T5" fmla="*/ 11 h 17"/>
                <a:gd name="T6" fmla="*/ 21 w 28"/>
                <a:gd name="T7" fmla="*/ 0 h 17"/>
                <a:gd name="T8" fmla="*/ 0 w 28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4"/>
                  </a:moveTo>
                  <a:lnTo>
                    <a:pt x="6" y="16"/>
                  </a:lnTo>
                  <a:lnTo>
                    <a:pt x="27" y="11"/>
                  </a:lnTo>
                  <a:lnTo>
                    <a:pt x="21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5" name="Freeform 180"/>
            <p:cNvSpPr>
              <a:spLocks/>
            </p:cNvSpPr>
            <p:nvPr/>
          </p:nvSpPr>
          <p:spPr bwMode="auto">
            <a:xfrm>
              <a:off x="1960" y="2483"/>
              <a:ext cx="24" cy="17"/>
            </a:xfrm>
            <a:custGeom>
              <a:avLst/>
              <a:gdLst>
                <a:gd name="T0" fmla="*/ 0 w 24"/>
                <a:gd name="T1" fmla="*/ 4 h 17"/>
                <a:gd name="T2" fmla="*/ 5 w 24"/>
                <a:gd name="T3" fmla="*/ 16 h 17"/>
                <a:gd name="T4" fmla="*/ 23 w 24"/>
                <a:gd name="T5" fmla="*/ 0 h 17"/>
                <a:gd name="T6" fmla="*/ 0 w 24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0" y="4"/>
                  </a:moveTo>
                  <a:lnTo>
                    <a:pt x="5" y="16"/>
                  </a:lnTo>
                  <a:lnTo>
                    <a:pt x="23" y="0"/>
                  </a:lnTo>
                  <a:lnTo>
                    <a:pt x="0" y="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6" name="Freeform 181"/>
            <p:cNvSpPr>
              <a:spLocks/>
            </p:cNvSpPr>
            <p:nvPr/>
          </p:nvSpPr>
          <p:spPr bwMode="auto">
            <a:xfrm>
              <a:off x="1965" y="2483"/>
              <a:ext cx="24" cy="17"/>
            </a:xfrm>
            <a:custGeom>
              <a:avLst/>
              <a:gdLst>
                <a:gd name="T0" fmla="*/ 0 w 24"/>
                <a:gd name="T1" fmla="*/ 16 h 17"/>
                <a:gd name="T2" fmla="*/ 18 w 24"/>
                <a:gd name="T3" fmla="*/ 0 h 17"/>
                <a:gd name="T4" fmla="*/ 23 w 24"/>
                <a:gd name="T5" fmla="*/ 11 h 17"/>
                <a:gd name="T6" fmla="*/ 0 w 24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0" y="16"/>
                  </a:moveTo>
                  <a:lnTo>
                    <a:pt x="18" y="0"/>
                  </a:lnTo>
                  <a:lnTo>
                    <a:pt x="23" y="11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7" name="Freeform 182"/>
            <p:cNvSpPr>
              <a:spLocks/>
            </p:cNvSpPr>
            <p:nvPr/>
          </p:nvSpPr>
          <p:spPr bwMode="auto">
            <a:xfrm>
              <a:off x="1960" y="2483"/>
              <a:ext cx="29" cy="17"/>
            </a:xfrm>
            <a:custGeom>
              <a:avLst/>
              <a:gdLst>
                <a:gd name="T0" fmla="*/ 0 w 29"/>
                <a:gd name="T1" fmla="*/ 4 h 17"/>
                <a:gd name="T2" fmla="*/ 5 w 29"/>
                <a:gd name="T3" fmla="*/ 16 h 17"/>
                <a:gd name="T4" fmla="*/ 28 w 29"/>
                <a:gd name="T5" fmla="*/ 11 h 17"/>
                <a:gd name="T6" fmla="*/ 23 w 29"/>
                <a:gd name="T7" fmla="*/ 0 h 17"/>
                <a:gd name="T8" fmla="*/ 0 w 29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4"/>
                  </a:moveTo>
                  <a:lnTo>
                    <a:pt x="5" y="16"/>
                  </a:lnTo>
                  <a:lnTo>
                    <a:pt x="28" y="11"/>
                  </a:lnTo>
                  <a:lnTo>
                    <a:pt x="23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8" name="Freeform 183"/>
            <p:cNvSpPr>
              <a:spLocks/>
            </p:cNvSpPr>
            <p:nvPr/>
          </p:nvSpPr>
          <p:spPr bwMode="auto">
            <a:xfrm>
              <a:off x="1983" y="2480"/>
              <a:ext cx="24" cy="17"/>
            </a:xfrm>
            <a:custGeom>
              <a:avLst/>
              <a:gdLst>
                <a:gd name="T0" fmla="*/ 0 w 24"/>
                <a:gd name="T1" fmla="*/ 4 h 17"/>
                <a:gd name="T2" fmla="*/ 4 w 24"/>
                <a:gd name="T3" fmla="*/ 16 h 17"/>
                <a:gd name="T4" fmla="*/ 23 w 24"/>
                <a:gd name="T5" fmla="*/ 0 h 17"/>
                <a:gd name="T6" fmla="*/ 0 w 24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0" y="4"/>
                  </a:moveTo>
                  <a:lnTo>
                    <a:pt x="4" y="16"/>
                  </a:lnTo>
                  <a:lnTo>
                    <a:pt x="23" y="0"/>
                  </a:lnTo>
                  <a:lnTo>
                    <a:pt x="0" y="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399" name="Freeform 184"/>
            <p:cNvSpPr>
              <a:spLocks/>
            </p:cNvSpPr>
            <p:nvPr/>
          </p:nvSpPr>
          <p:spPr bwMode="auto">
            <a:xfrm>
              <a:off x="1988" y="2480"/>
              <a:ext cx="26" cy="17"/>
            </a:xfrm>
            <a:custGeom>
              <a:avLst/>
              <a:gdLst>
                <a:gd name="T0" fmla="*/ 0 w 26"/>
                <a:gd name="T1" fmla="*/ 16 h 17"/>
                <a:gd name="T2" fmla="*/ 20 w 26"/>
                <a:gd name="T3" fmla="*/ 0 h 17"/>
                <a:gd name="T4" fmla="*/ 25 w 26"/>
                <a:gd name="T5" fmla="*/ 12 h 17"/>
                <a:gd name="T6" fmla="*/ 0 w 26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17"/>
                <a:gd name="T14" fmla="*/ 26 w 2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17">
                  <a:moveTo>
                    <a:pt x="0" y="16"/>
                  </a:moveTo>
                  <a:lnTo>
                    <a:pt x="20" y="0"/>
                  </a:lnTo>
                  <a:lnTo>
                    <a:pt x="25" y="12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0" name="Freeform 185"/>
            <p:cNvSpPr>
              <a:spLocks/>
            </p:cNvSpPr>
            <p:nvPr/>
          </p:nvSpPr>
          <p:spPr bwMode="auto">
            <a:xfrm>
              <a:off x="1983" y="2480"/>
              <a:ext cx="31" cy="17"/>
            </a:xfrm>
            <a:custGeom>
              <a:avLst/>
              <a:gdLst>
                <a:gd name="T0" fmla="*/ 0 w 31"/>
                <a:gd name="T1" fmla="*/ 4 h 17"/>
                <a:gd name="T2" fmla="*/ 5 w 31"/>
                <a:gd name="T3" fmla="*/ 16 h 17"/>
                <a:gd name="T4" fmla="*/ 30 w 31"/>
                <a:gd name="T5" fmla="*/ 12 h 17"/>
                <a:gd name="T6" fmla="*/ 25 w 31"/>
                <a:gd name="T7" fmla="*/ 0 h 17"/>
                <a:gd name="T8" fmla="*/ 0 w 31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4"/>
                  </a:moveTo>
                  <a:lnTo>
                    <a:pt x="5" y="16"/>
                  </a:lnTo>
                  <a:lnTo>
                    <a:pt x="30" y="12"/>
                  </a:lnTo>
                  <a:lnTo>
                    <a:pt x="25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1" name="Freeform 186"/>
            <p:cNvSpPr>
              <a:spLocks/>
            </p:cNvSpPr>
            <p:nvPr/>
          </p:nvSpPr>
          <p:spPr bwMode="auto">
            <a:xfrm>
              <a:off x="2006" y="2478"/>
              <a:ext cx="27" cy="17"/>
            </a:xfrm>
            <a:custGeom>
              <a:avLst/>
              <a:gdLst>
                <a:gd name="T0" fmla="*/ 0 w 27"/>
                <a:gd name="T1" fmla="*/ 3 h 17"/>
                <a:gd name="T2" fmla="*/ 5 w 27"/>
                <a:gd name="T3" fmla="*/ 16 h 17"/>
                <a:gd name="T4" fmla="*/ 26 w 27"/>
                <a:gd name="T5" fmla="*/ 0 h 17"/>
                <a:gd name="T6" fmla="*/ 0 w 27"/>
                <a:gd name="T7" fmla="*/ 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7"/>
                <a:gd name="T14" fmla="*/ 27 w 2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7">
                  <a:moveTo>
                    <a:pt x="0" y="3"/>
                  </a:moveTo>
                  <a:lnTo>
                    <a:pt x="5" y="16"/>
                  </a:lnTo>
                  <a:lnTo>
                    <a:pt x="26" y="0"/>
                  </a:lnTo>
                  <a:lnTo>
                    <a:pt x="0" y="3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2" name="Freeform 187"/>
            <p:cNvSpPr>
              <a:spLocks/>
            </p:cNvSpPr>
            <p:nvPr/>
          </p:nvSpPr>
          <p:spPr bwMode="auto">
            <a:xfrm>
              <a:off x="2013" y="2478"/>
              <a:ext cx="24" cy="17"/>
            </a:xfrm>
            <a:custGeom>
              <a:avLst/>
              <a:gdLst>
                <a:gd name="T0" fmla="*/ 0 w 24"/>
                <a:gd name="T1" fmla="*/ 16 h 17"/>
                <a:gd name="T2" fmla="*/ 19 w 24"/>
                <a:gd name="T3" fmla="*/ 0 h 17"/>
                <a:gd name="T4" fmla="*/ 23 w 24"/>
                <a:gd name="T5" fmla="*/ 12 h 17"/>
                <a:gd name="T6" fmla="*/ 0 w 24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0" y="16"/>
                  </a:moveTo>
                  <a:lnTo>
                    <a:pt x="19" y="0"/>
                  </a:lnTo>
                  <a:lnTo>
                    <a:pt x="23" y="12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3" name="Freeform 188"/>
            <p:cNvSpPr>
              <a:spLocks/>
            </p:cNvSpPr>
            <p:nvPr/>
          </p:nvSpPr>
          <p:spPr bwMode="auto">
            <a:xfrm>
              <a:off x="2006" y="2478"/>
              <a:ext cx="31" cy="17"/>
            </a:xfrm>
            <a:custGeom>
              <a:avLst/>
              <a:gdLst>
                <a:gd name="T0" fmla="*/ 0 w 31"/>
                <a:gd name="T1" fmla="*/ 3 h 17"/>
                <a:gd name="T2" fmla="*/ 5 w 31"/>
                <a:gd name="T3" fmla="*/ 16 h 17"/>
                <a:gd name="T4" fmla="*/ 30 w 31"/>
                <a:gd name="T5" fmla="*/ 12 h 17"/>
                <a:gd name="T6" fmla="*/ 26 w 31"/>
                <a:gd name="T7" fmla="*/ 0 h 17"/>
                <a:gd name="T8" fmla="*/ 0 w 31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3"/>
                  </a:moveTo>
                  <a:lnTo>
                    <a:pt x="5" y="16"/>
                  </a:lnTo>
                  <a:lnTo>
                    <a:pt x="30" y="12"/>
                  </a:lnTo>
                  <a:lnTo>
                    <a:pt x="26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4" name="Freeform 189"/>
            <p:cNvSpPr>
              <a:spLocks/>
            </p:cNvSpPr>
            <p:nvPr/>
          </p:nvSpPr>
          <p:spPr bwMode="auto">
            <a:xfrm>
              <a:off x="2032" y="2475"/>
              <a:ext cx="24" cy="17"/>
            </a:xfrm>
            <a:custGeom>
              <a:avLst/>
              <a:gdLst>
                <a:gd name="T0" fmla="*/ 0 w 24"/>
                <a:gd name="T1" fmla="*/ 3 h 17"/>
                <a:gd name="T2" fmla="*/ 3 w 24"/>
                <a:gd name="T3" fmla="*/ 16 h 17"/>
                <a:gd name="T4" fmla="*/ 23 w 24"/>
                <a:gd name="T5" fmla="*/ 0 h 17"/>
                <a:gd name="T6" fmla="*/ 0 w 24"/>
                <a:gd name="T7" fmla="*/ 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0" y="3"/>
                  </a:moveTo>
                  <a:lnTo>
                    <a:pt x="3" y="16"/>
                  </a:lnTo>
                  <a:lnTo>
                    <a:pt x="23" y="0"/>
                  </a:lnTo>
                  <a:lnTo>
                    <a:pt x="0" y="3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5" name="Freeform 190"/>
            <p:cNvSpPr>
              <a:spLocks/>
            </p:cNvSpPr>
            <p:nvPr/>
          </p:nvSpPr>
          <p:spPr bwMode="auto">
            <a:xfrm>
              <a:off x="2036" y="2475"/>
              <a:ext cx="25" cy="17"/>
            </a:xfrm>
            <a:custGeom>
              <a:avLst/>
              <a:gdLst>
                <a:gd name="T0" fmla="*/ 0 w 25"/>
                <a:gd name="T1" fmla="*/ 16 h 17"/>
                <a:gd name="T2" fmla="*/ 20 w 25"/>
                <a:gd name="T3" fmla="*/ 0 h 17"/>
                <a:gd name="T4" fmla="*/ 24 w 25"/>
                <a:gd name="T5" fmla="*/ 12 h 17"/>
                <a:gd name="T6" fmla="*/ 0 w 25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17"/>
                <a:gd name="T14" fmla="*/ 25 w 2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17">
                  <a:moveTo>
                    <a:pt x="0" y="16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6" name="Freeform 191"/>
            <p:cNvSpPr>
              <a:spLocks/>
            </p:cNvSpPr>
            <p:nvPr/>
          </p:nvSpPr>
          <p:spPr bwMode="auto">
            <a:xfrm>
              <a:off x="2032" y="2475"/>
              <a:ext cx="29" cy="17"/>
            </a:xfrm>
            <a:custGeom>
              <a:avLst/>
              <a:gdLst>
                <a:gd name="T0" fmla="*/ 0 w 29"/>
                <a:gd name="T1" fmla="*/ 3 h 17"/>
                <a:gd name="T2" fmla="*/ 3 w 29"/>
                <a:gd name="T3" fmla="*/ 16 h 17"/>
                <a:gd name="T4" fmla="*/ 28 w 29"/>
                <a:gd name="T5" fmla="*/ 12 h 17"/>
                <a:gd name="T6" fmla="*/ 24 w 29"/>
                <a:gd name="T7" fmla="*/ 0 h 17"/>
                <a:gd name="T8" fmla="*/ 0 w 29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3"/>
                  </a:moveTo>
                  <a:lnTo>
                    <a:pt x="3" y="16"/>
                  </a:lnTo>
                  <a:lnTo>
                    <a:pt x="28" y="12"/>
                  </a:lnTo>
                  <a:lnTo>
                    <a:pt x="24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7" name="Freeform 192"/>
            <p:cNvSpPr>
              <a:spLocks/>
            </p:cNvSpPr>
            <p:nvPr/>
          </p:nvSpPr>
          <p:spPr bwMode="auto">
            <a:xfrm>
              <a:off x="2055" y="2473"/>
              <a:ext cx="29" cy="17"/>
            </a:xfrm>
            <a:custGeom>
              <a:avLst/>
              <a:gdLst>
                <a:gd name="T0" fmla="*/ 0 w 29"/>
                <a:gd name="T1" fmla="*/ 3 h 17"/>
                <a:gd name="T2" fmla="*/ 4 w 29"/>
                <a:gd name="T3" fmla="*/ 16 h 17"/>
                <a:gd name="T4" fmla="*/ 28 w 29"/>
                <a:gd name="T5" fmla="*/ 0 h 17"/>
                <a:gd name="T6" fmla="*/ 0 w 29"/>
                <a:gd name="T7" fmla="*/ 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7"/>
                <a:gd name="T14" fmla="*/ 29 w 2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7">
                  <a:moveTo>
                    <a:pt x="0" y="3"/>
                  </a:moveTo>
                  <a:lnTo>
                    <a:pt x="4" y="16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8" name="Freeform 193"/>
            <p:cNvSpPr>
              <a:spLocks/>
            </p:cNvSpPr>
            <p:nvPr/>
          </p:nvSpPr>
          <p:spPr bwMode="auto">
            <a:xfrm>
              <a:off x="2060" y="2473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23 w 28"/>
                <a:gd name="T3" fmla="*/ 0 h 17"/>
                <a:gd name="T4" fmla="*/ 27 w 28"/>
                <a:gd name="T5" fmla="*/ 12 h 17"/>
                <a:gd name="T6" fmla="*/ 0 w 2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7"/>
                <a:gd name="T14" fmla="*/ 28 w 2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7">
                  <a:moveTo>
                    <a:pt x="0" y="16"/>
                  </a:moveTo>
                  <a:lnTo>
                    <a:pt x="23" y="0"/>
                  </a:lnTo>
                  <a:lnTo>
                    <a:pt x="27" y="12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09" name="Freeform 194"/>
            <p:cNvSpPr>
              <a:spLocks/>
            </p:cNvSpPr>
            <p:nvPr/>
          </p:nvSpPr>
          <p:spPr bwMode="auto">
            <a:xfrm>
              <a:off x="2055" y="2473"/>
              <a:ext cx="33" cy="17"/>
            </a:xfrm>
            <a:custGeom>
              <a:avLst/>
              <a:gdLst>
                <a:gd name="T0" fmla="*/ 0 w 33"/>
                <a:gd name="T1" fmla="*/ 3 h 17"/>
                <a:gd name="T2" fmla="*/ 4 w 33"/>
                <a:gd name="T3" fmla="*/ 16 h 17"/>
                <a:gd name="T4" fmla="*/ 32 w 33"/>
                <a:gd name="T5" fmla="*/ 12 h 17"/>
                <a:gd name="T6" fmla="*/ 27 w 33"/>
                <a:gd name="T7" fmla="*/ 0 h 17"/>
                <a:gd name="T8" fmla="*/ 0 w 33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7"/>
                <a:gd name="T17" fmla="*/ 33 w 3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7">
                  <a:moveTo>
                    <a:pt x="0" y="3"/>
                  </a:moveTo>
                  <a:lnTo>
                    <a:pt x="4" y="16"/>
                  </a:lnTo>
                  <a:lnTo>
                    <a:pt x="32" y="12"/>
                  </a:lnTo>
                  <a:lnTo>
                    <a:pt x="27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0" name="Freeform 195"/>
            <p:cNvSpPr>
              <a:spLocks/>
            </p:cNvSpPr>
            <p:nvPr/>
          </p:nvSpPr>
          <p:spPr bwMode="auto">
            <a:xfrm>
              <a:off x="2083" y="2470"/>
              <a:ext cx="29" cy="17"/>
            </a:xfrm>
            <a:custGeom>
              <a:avLst/>
              <a:gdLst>
                <a:gd name="T0" fmla="*/ 0 w 29"/>
                <a:gd name="T1" fmla="*/ 3 h 17"/>
                <a:gd name="T2" fmla="*/ 3 w 29"/>
                <a:gd name="T3" fmla="*/ 16 h 17"/>
                <a:gd name="T4" fmla="*/ 28 w 29"/>
                <a:gd name="T5" fmla="*/ 0 h 17"/>
                <a:gd name="T6" fmla="*/ 0 w 29"/>
                <a:gd name="T7" fmla="*/ 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7"/>
                <a:gd name="T14" fmla="*/ 29 w 2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7">
                  <a:moveTo>
                    <a:pt x="0" y="3"/>
                  </a:moveTo>
                  <a:lnTo>
                    <a:pt x="3" y="16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1" name="Freeform 196"/>
            <p:cNvSpPr>
              <a:spLocks/>
            </p:cNvSpPr>
            <p:nvPr/>
          </p:nvSpPr>
          <p:spPr bwMode="auto">
            <a:xfrm>
              <a:off x="2087" y="2470"/>
              <a:ext cx="27" cy="17"/>
            </a:xfrm>
            <a:custGeom>
              <a:avLst/>
              <a:gdLst>
                <a:gd name="T0" fmla="*/ 0 w 27"/>
                <a:gd name="T1" fmla="*/ 16 h 17"/>
                <a:gd name="T2" fmla="*/ 23 w 27"/>
                <a:gd name="T3" fmla="*/ 0 h 17"/>
                <a:gd name="T4" fmla="*/ 26 w 27"/>
                <a:gd name="T5" fmla="*/ 13 h 17"/>
                <a:gd name="T6" fmla="*/ 0 w 2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7"/>
                <a:gd name="T14" fmla="*/ 27 w 2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7">
                  <a:moveTo>
                    <a:pt x="0" y="16"/>
                  </a:moveTo>
                  <a:lnTo>
                    <a:pt x="23" y="0"/>
                  </a:lnTo>
                  <a:lnTo>
                    <a:pt x="26" y="13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2" name="Freeform 197"/>
            <p:cNvSpPr>
              <a:spLocks/>
            </p:cNvSpPr>
            <p:nvPr/>
          </p:nvSpPr>
          <p:spPr bwMode="auto">
            <a:xfrm>
              <a:off x="2083" y="2470"/>
              <a:ext cx="31" cy="17"/>
            </a:xfrm>
            <a:custGeom>
              <a:avLst/>
              <a:gdLst>
                <a:gd name="T0" fmla="*/ 0 w 31"/>
                <a:gd name="T1" fmla="*/ 3 h 17"/>
                <a:gd name="T2" fmla="*/ 3 w 31"/>
                <a:gd name="T3" fmla="*/ 16 h 17"/>
                <a:gd name="T4" fmla="*/ 30 w 31"/>
                <a:gd name="T5" fmla="*/ 13 h 17"/>
                <a:gd name="T6" fmla="*/ 27 w 31"/>
                <a:gd name="T7" fmla="*/ 0 h 17"/>
                <a:gd name="T8" fmla="*/ 0 w 31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3"/>
                  </a:moveTo>
                  <a:lnTo>
                    <a:pt x="3" y="16"/>
                  </a:lnTo>
                  <a:lnTo>
                    <a:pt x="30" y="13"/>
                  </a:lnTo>
                  <a:lnTo>
                    <a:pt x="27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3" name="Freeform 198"/>
            <p:cNvSpPr>
              <a:spLocks/>
            </p:cNvSpPr>
            <p:nvPr/>
          </p:nvSpPr>
          <p:spPr bwMode="auto">
            <a:xfrm>
              <a:off x="2111" y="2468"/>
              <a:ext cx="28" cy="17"/>
            </a:xfrm>
            <a:custGeom>
              <a:avLst/>
              <a:gdLst>
                <a:gd name="T0" fmla="*/ 0 w 28"/>
                <a:gd name="T1" fmla="*/ 2 h 17"/>
                <a:gd name="T2" fmla="*/ 2 w 28"/>
                <a:gd name="T3" fmla="*/ 16 h 17"/>
                <a:gd name="T4" fmla="*/ 27 w 28"/>
                <a:gd name="T5" fmla="*/ 0 h 17"/>
                <a:gd name="T6" fmla="*/ 0 w 28"/>
                <a:gd name="T7" fmla="*/ 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7"/>
                <a:gd name="T14" fmla="*/ 28 w 2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7">
                  <a:moveTo>
                    <a:pt x="0" y="2"/>
                  </a:moveTo>
                  <a:lnTo>
                    <a:pt x="2" y="16"/>
                  </a:lnTo>
                  <a:lnTo>
                    <a:pt x="27" y="0"/>
                  </a:lnTo>
                  <a:lnTo>
                    <a:pt x="0" y="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4" name="Freeform 199"/>
            <p:cNvSpPr>
              <a:spLocks/>
            </p:cNvSpPr>
            <p:nvPr/>
          </p:nvSpPr>
          <p:spPr bwMode="auto">
            <a:xfrm>
              <a:off x="2113" y="2468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24 w 28"/>
                <a:gd name="T3" fmla="*/ 0 h 17"/>
                <a:gd name="T4" fmla="*/ 27 w 28"/>
                <a:gd name="T5" fmla="*/ 13 h 17"/>
                <a:gd name="T6" fmla="*/ 0 w 2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7"/>
                <a:gd name="T14" fmla="*/ 28 w 2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7">
                  <a:moveTo>
                    <a:pt x="0" y="16"/>
                  </a:moveTo>
                  <a:lnTo>
                    <a:pt x="24" y="0"/>
                  </a:lnTo>
                  <a:lnTo>
                    <a:pt x="27" y="13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5" name="Freeform 200"/>
            <p:cNvSpPr>
              <a:spLocks/>
            </p:cNvSpPr>
            <p:nvPr/>
          </p:nvSpPr>
          <p:spPr bwMode="auto">
            <a:xfrm>
              <a:off x="2111" y="2468"/>
              <a:ext cx="30" cy="17"/>
            </a:xfrm>
            <a:custGeom>
              <a:avLst/>
              <a:gdLst>
                <a:gd name="T0" fmla="*/ 0 w 30"/>
                <a:gd name="T1" fmla="*/ 2 h 17"/>
                <a:gd name="T2" fmla="*/ 2 w 30"/>
                <a:gd name="T3" fmla="*/ 16 h 17"/>
                <a:gd name="T4" fmla="*/ 29 w 30"/>
                <a:gd name="T5" fmla="*/ 13 h 17"/>
                <a:gd name="T6" fmla="*/ 26 w 30"/>
                <a:gd name="T7" fmla="*/ 0 h 17"/>
                <a:gd name="T8" fmla="*/ 0 w 30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0" y="2"/>
                  </a:moveTo>
                  <a:lnTo>
                    <a:pt x="2" y="16"/>
                  </a:lnTo>
                  <a:lnTo>
                    <a:pt x="29" y="13"/>
                  </a:lnTo>
                  <a:lnTo>
                    <a:pt x="26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6" name="Freeform 201"/>
            <p:cNvSpPr>
              <a:spLocks/>
            </p:cNvSpPr>
            <p:nvPr/>
          </p:nvSpPr>
          <p:spPr bwMode="auto">
            <a:xfrm>
              <a:off x="2138" y="2466"/>
              <a:ext cx="29" cy="17"/>
            </a:xfrm>
            <a:custGeom>
              <a:avLst/>
              <a:gdLst>
                <a:gd name="T0" fmla="*/ 0 w 29"/>
                <a:gd name="T1" fmla="*/ 2 h 17"/>
                <a:gd name="T2" fmla="*/ 2 w 29"/>
                <a:gd name="T3" fmla="*/ 16 h 17"/>
                <a:gd name="T4" fmla="*/ 28 w 29"/>
                <a:gd name="T5" fmla="*/ 0 h 17"/>
                <a:gd name="T6" fmla="*/ 0 w 29"/>
                <a:gd name="T7" fmla="*/ 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7"/>
                <a:gd name="T14" fmla="*/ 29 w 2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7">
                  <a:moveTo>
                    <a:pt x="0" y="2"/>
                  </a:moveTo>
                  <a:lnTo>
                    <a:pt x="2" y="16"/>
                  </a:lnTo>
                  <a:lnTo>
                    <a:pt x="28" y="0"/>
                  </a:lnTo>
                  <a:lnTo>
                    <a:pt x="0" y="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7" name="Freeform 202"/>
            <p:cNvSpPr>
              <a:spLocks/>
            </p:cNvSpPr>
            <p:nvPr/>
          </p:nvSpPr>
          <p:spPr bwMode="auto">
            <a:xfrm>
              <a:off x="2140" y="2466"/>
              <a:ext cx="31" cy="17"/>
            </a:xfrm>
            <a:custGeom>
              <a:avLst/>
              <a:gdLst>
                <a:gd name="T0" fmla="*/ 0 w 31"/>
                <a:gd name="T1" fmla="*/ 16 h 17"/>
                <a:gd name="T2" fmla="*/ 26 w 31"/>
                <a:gd name="T3" fmla="*/ 0 h 17"/>
                <a:gd name="T4" fmla="*/ 30 w 31"/>
                <a:gd name="T5" fmla="*/ 13 h 17"/>
                <a:gd name="T6" fmla="*/ 0 w 3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0" y="16"/>
                  </a:moveTo>
                  <a:lnTo>
                    <a:pt x="26" y="0"/>
                  </a:lnTo>
                  <a:lnTo>
                    <a:pt x="30" y="13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8" name="Freeform 203"/>
            <p:cNvSpPr>
              <a:spLocks/>
            </p:cNvSpPr>
            <p:nvPr/>
          </p:nvSpPr>
          <p:spPr bwMode="auto">
            <a:xfrm>
              <a:off x="2138" y="2466"/>
              <a:ext cx="33" cy="17"/>
            </a:xfrm>
            <a:custGeom>
              <a:avLst/>
              <a:gdLst>
                <a:gd name="T0" fmla="*/ 0 w 33"/>
                <a:gd name="T1" fmla="*/ 2 h 17"/>
                <a:gd name="T2" fmla="*/ 3 w 33"/>
                <a:gd name="T3" fmla="*/ 16 h 17"/>
                <a:gd name="T4" fmla="*/ 32 w 33"/>
                <a:gd name="T5" fmla="*/ 13 h 17"/>
                <a:gd name="T6" fmla="*/ 29 w 33"/>
                <a:gd name="T7" fmla="*/ 0 h 17"/>
                <a:gd name="T8" fmla="*/ 0 w 33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7"/>
                <a:gd name="T17" fmla="*/ 33 w 3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7">
                  <a:moveTo>
                    <a:pt x="0" y="2"/>
                  </a:moveTo>
                  <a:lnTo>
                    <a:pt x="3" y="16"/>
                  </a:lnTo>
                  <a:lnTo>
                    <a:pt x="32" y="13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19" name="Freeform 204"/>
            <p:cNvSpPr>
              <a:spLocks/>
            </p:cNvSpPr>
            <p:nvPr/>
          </p:nvSpPr>
          <p:spPr bwMode="auto">
            <a:xfrm>
              <a:off x="2166" y="2465"/>
              <a:ext cx="28" cy="17"/>
            </a:xfrm>
            <a:custGeom>
              <a:avLst/>
              <a:gdLst>
                <a:gd name="T0" fmla="*/ 0 w 28"/>
                <a:gd name="T1" fmla="*/ 2 h 17"/>
                <a:gd name="T2" fmla="*/ 2 w 28"/>
                <a:gd name="T3" fmla="*/ 16 h 17"/>
                <a:gd name="T4" fmla="*/ 27 w 28"/>
                <a:gd name="T5" fmla="*/ 0 h 17"/>
                <a:gd name="T6" fmla="*/ 0 w 28"/>
                <a:gd name="T7" fmla="*/ 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7"/>
                <a:gd name="T14" fmla="*/ 28 w 2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7">
                  <a:moveTo>
                    <a:pt x="0" y="2"/>
                  </a:moveTo>
                  <a:lnTo>
                    <a:pt x="2" y="16"/>
                  </a:lnTo>
                  <a:lnTo>
                    <a:pt x="27" y="0"/>
                  </a:lnTo>
                  <a:lnTo>
                    <a:pt x="0" y="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0" name="Freeform 205"/>
            <p:cNvSpPr>
              <a:spLocks/>
            </p:cNvSpPr>
            <p:nvPr/>
          </p:nvSpPr>
          <p:spPr bwMode="auto">
            <a:xfrm>
              <a:off x="2170" y="2465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25 w 28"/>
                <a:gd name="T3" fmla="*/ 0 h 17"/>
                <a:gd name="T4" fmla="*/ 27 w 28"/>
                <a:gd name="T5" fmla="*/ 14 h 17"/>
                <a:gd name="T6" fmla="*/ 0 w 2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7"/>
                <a:gd name="T14" fmla="*/ 28 w 2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7">
                  <a:moveTo>
                    <a:pt x="0" y="16"/>
                  </a:moveTo>
                  <a:lnTo>
                    <a:pt x="25" y="0"/>
                  </a:lnTo>
                  <a:lnTo>
                    <a:pt x="27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1" name="Freeform 206"/>
            <p:cNvSpPr>
              <a:spLocks/>
            </p:cNvSpPr>
            <p:nvPr/>
          </p:nvSpPr>
          <p:spPr bwMode="auto">
            <a:xfrm>
              <a:off x="2166" y="2465"/>
              <a:ext cx="32" cy="17"/>
            </a:xfrm>
            <a:custGeom>
              <a:avLst/>
              <a:gdLst>
                <a:gd name="T0" fmla="*/ 0 w 32"/>
                <a:gd name="T1" fmla="*/ 2 h 17"/>
                <a:gd name="T2" fmla="*/ 2 w 32"/>
                <a:gd name="T3" fmla="*/ 16 h 17"/>
                <a:gd name="T4" fmla="*/ 31 w 32"/>
                <a:gd name="T5" fmla="*/ 14 h 17"/>
                <a:gd name="T6" fmla="*/ 29 w 32"/>
                <a:gd name="T7" fmla="*/ 0 h 17"/>
                <a:gd name="T8" fmla="*/ 0 w 32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7"/>
                <a:gd name="T17" fmla="*/ 32 w 3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7">
                  <a:moveTo>
                    <a:pt x="0" y="2"/>
                  </a:moveTo>
                  <a:lnTo>
                    <a:pt x="2" y="16"/>
                  </a:lnTo>
                  <a:lnTo>
                    <a:pt x="31" y="14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2" name="Freeform 207"/>
            <p:cNvSpPr>
              <a:spLocks/>
            </p:cNvSpPr>
            <p:nvPr/>
          </p:nvSpPr>
          <p:spPr bwMode="auto">
            <a:xfrm>
              <a:off x="2193" y="2464"/>
              <a:ext cx="32" cy="17"/>
            </a:xfrm>
            <a:custGeom>
              <a:avLst/>
              <a:gdLst>
                <a:gd name="T0" fmla="*/ 0 w 32"/>
                <a:gd name="T1" fmla="*/ 2 h 17"/>
                <a:gd name="T2" fmla="*/ 2 w 32"/>
                <a:gd name="T3" fmla="*/ 16 h 17"/>
                <a:gd name="T4" fmla="*/ 31 w 32"/>
                <a:gd name="T5" fmla="*/ 0 h 17"/>
                <a:gd name="T6" fmla="*/ 0 w 32"/>
                <a:gd name="T7" fmla="*/ 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2"/>
                  </a:moveTo>
                  <a:lnTo>
                    <a:pt x="2" y="16"/>
                  </a:lnTo>
                  <a:lnTo>
                    <a:pt x="31" y="0"/>
                  </a:lnTo>
                  <a:lnTo>
                    <a:pt x="0" y="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3" name="Freeform 208"/>
            <p:cNvSpPr>
              <a:spLocks/>
            </p:cNvSpPr>
            <p:nvPr/>
          </p:nvSpPr>
          <p:spPr bwMode="auto">
            <a:xfrm>
              <a:off x="2197" y="2464"/>
              <a:ext cx="30" cy="17"/>
            </a:xfrm>
            <a:custGeom>
              <a:avLst/>
              <a:gdLst>
                <a:gd name="T0" fmla="*/ 0 w 30"/>
                <a:gd name="T1" fmla="*/ 16 h 17"/>
                <a:gd name="T2" fmla="*/ 27 w 30"/>
                <a:gd name="T3" fmla="*/ 0 h 17"/>
                <a:gd name="T4" fmla="*/ 29 w 30"/>
                <a:gd name="T5" fmla="*/ 14 h 17"/>
                <a:gd name="T6" fmla="*/ 0 w 3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7"/>
                <a:gd name="T14" fmla="*/ 30 w 3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7">
                  <a:moveTo>
                    <a:pt x="0" y="16"/>
                  </a:moveTo>
                  <a:lnTo>
                    <a:pt x="27" y="0"/>
                  </a:lnTo>
                  <a:lnTo>
                    <a:pt x="29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4" name="Freeform 209"/>
            <p:cNvSpPr>
              <a:spLocks/>
            </p:cNvSpPr>
            <p:nvPr/>
          </p:nvSpPr>
          <p:spPr bwMode="auto">
            <a:xfrm>
              <a:off x="2193" y="2464"/>
              <a:ext cx="34" cy="17"/>
            </a:xfrm>
            <a:custGeom>
              <a:avLst/>
              <a:gdLst>
                <a:gd name="T0" fmla="*/ 0 w 34"/>
                <a:gd name="T1" fmla="*/ 2 h 17"/>
                <a:gd name="T2" fmla="*/ 2 w 34"/>
                <a:gd name="T3" fmla="*/ 16 h 17"/>
                <a:gd name="T4" fmla="*/ 33 w 34"/>
                <a:gd name="T5" fmla="*/ 14 h 17"/>
                <a:gd name="T6" fmla="*/ 30 w 34"/>
                <a:gd name="T7" fmla="*/ 0 h 17"/>
                <a:gd name="T8" fmla="*/ 0 w 34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7"/>
                <a:gd name="T17" fmla="*/ 34 w 3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7">
                  <a:moveTo>
                    <a:pt x="0" y="2"/>
                  </a:moveTo>
                  <a:lnTo>
                    <a:pt x="2" y="16"/>
                  </a:lnTo>
                  <a:lnTo>
                    <a:pt x="33" y="14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5" name="Freeform 210"/>
            <p:cNvSpPr>
              <a:spLocks/>
            </p:cNvSpPr>
            <p:nvPr/>
          </p:nvSpPr>
          <p:spPr bwMode="auto">
            <a:xfrm>
              <a:off x="2224" y="2463"/>
              <a:ext cx="30" cy="17"/>
            </a:xfrm>
            <a:custGeom>
              <a:avLst/>
              <a:gdLst>
                <a:gd name="T0" fmla="*/ 0 w 30"/>
                <a:gd name="T1" fmla="*/ 1 h 17"/>
                <a:gd name="T2" fmla="*/ 1 w 30"/>
                <a:gd name="T3" fmla="*/ 16 h 17"/>
                <a:gd name="T4" fmla="*/ 29 w 30"/>
                <a:gd name="T5" fmla="*/ 0 h 17"/>
                <a:gd name="T6" fmla="*/ 0 w 30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7"/>
                <a:gd name="T14" fmla="*/ 30 w 3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7">
                  <a:moveTo>
                    <a:pt x="0" y="1"/>
                  </a:moveTo>
                  <a:lnTo>
                    <a:pt x="1" y="16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6" name="Freeform 211"/>
            <p:cNvSpPr>
              <a:spLocks/>
            </p:cNvSpPr>
            <p:nvPr/>
          </p:nvSpPr>
          <p:spPr bwMode="auto">
            <a:xfrm>
              <a:off x="2226" y="2463"/>
              <a:ext cx="30" cy="17"/>
            </a:xfrm>
            <a:custGeom>
              <a:avLst/>
              <a:gdLst>
                <a:gd name="T0" fmla="*/ 0 w 30"/>
                <a:gd name="T1" fmla="*/ 16 h 17"/>
                <a:gd name="T2" fmla="*/ 28 w 30"/>
                <a:gd name="T3" fmla="*/ 0 h 17"/>
                <a:gd name="T4" fmla="*/ 29 w 30"/>
                <a:gd name="T5" fmla="*/ 14 h 17"/>
                <a:gd name="T6" fmla="*/ 0 w 3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7"/>
                <a:gd name="T14" fmla="*/ 30 w 3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7">
                  <a:moveTo>
                    <a:pt x="0" y="16"/>
                  </a:moveTo>
                  <a:lnTo>
                    <a:pt x="28" y="0"/>
                  </a:lnTo>
                  <a:lnTo>
                    <a:pt x="29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7" name="Freeform 212"/>
            <p:cNvSpPr>
              <a:spLocks/>
            </p:cNvSpPr>
            <p:nvPr/>
          </p:nvSpPr>
          <p:spPr bwMode="auto">
            <a:xfrm>
              <a:off x="2224" y="2463"/>
              <a:ext cx="32" cy="17"/>
            </a:xfrm>
            <a:custGeom>
              <a:avLst/>
              <a:gdLst>
                <a:gd name="T0" fmla="*/ 0 w 32"/>
                <a:gd name="T1" fmla="*/ 1 h 17"/>
                <a:gd name="T2" fmla="*/ 1 w 32"/>
                <a:gd name="T3" fmla="*/ 16 h 17"/>
                <a:gd name="T4" fmla="*/ 31 w 32"/>
                <a:gd name="T5" fmla="*/ 14 h 17"/>
                <a:gd name="T6" fmla="*/ 30 w 32"/>
                <a:gd name="T7" fmla="*/ 0 h 17"/>
                <a:gd name="T8" fmla="*/ 0 w 32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7"/>
                <a:gd name="T17" fmla="*/ 32 w 3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7">
                  <a:moveTo>
                    <a:pt x="0" y="1"/>
                  </a:moveTo>
                  <a:lnTo>
                    <a:pt x="1" y="16"/>
                  </a:lnTo>
                  <a:lnTo>
                    <a:pt x="31" y="14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8" name="Freeform 213"/>
            <p:cNvSpPr>
              <a:spLocks/>
            </p:cNvSpPr>
            <p:nvPr/>
          </p:nvSpPr>
          <p:spPr bwMode="auto">
            <a:xfrm>
              <a:off x="2253" y="2462"/>
              <a:ext cx="31" cy="17"/>
            </a:xfrm>
            <a:custGeom>
              <a:avLst/>
              <a:gdLst>
                <a:gd name="T0" fmla="*/ 0 w 31"/>
                <a:gd name="T1" fmla="*/ 1 h 17"/>
                <a:gd name="T2" fmla="*/ 0 w 31"/>
                <a:gd name="T3" fmla="*/ 16 h 17"/>
                <a:gd name="T4" fmla="*/ 30 w 31"/>
                <a:gd name="T5" fmla="*/ 0 h 17"/>
                <a:gd name="T6" fmla="*/ 0 w 31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0" y="1"/>
                  </a:moveTo>
                  <a:lnTo>
                    <a:pt x="0" y="16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29" name="Freeform 214"/>
            <p:cNvSpPr>
              <a:spLocks/>
            </p:cNvSpPr>
            <p:nvPr/>
          </p:nvSpPr>
          <p:spPr bwMode="auto">
            <a:xfrm>
              <a:off x="2255" y="2462"/>
              <a:ext cx="29" cy="17"/>
            </a:xfrm>
            <a:custGeom>
              <a:avLst/>
              <a:gdLst>
                <a:gd name="T0" fmla="*/ 0 w 29"/>
                <a:gd name="T1" fmla="*/ 16 h 17"/>
                <a:gd name="T2" fmla="*/ 27 w 29"/>
                <a:gd name="T3" fmla="*/ 0 h 17"/>
                <a:gd name="T4" fmla="*/ 28 w 29"/>
                <a:gd name="T5" fmla="*/ 14 h 17"/>
                <a:gd name="T6" fmla="*/ 0 w 2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7"/>
                <a:gd name="T14" fmla="*/ 29 w 2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7">
                  <a:moveTo>
                    <a:pt x="0" y="16"/>
                  </a:moveTo>
                  <a:lnTo>
                    <a:pt x="27" y="0"/>
                  </a:lnTo>
                  <a:lnTo>
                    <a:pt x="28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0" name="Freeform 215"/>
            <p:cNvSpPr>
              <a:spLocks/>
            </p:cNvSpPr>
            <p:nvPr/>
          </p:nvSpPr>
          <p:spPr bwMode="auto">
            <a:xfrm>
              <a:off x="2253" y="2462"/>
              <a:ext cx="31" cy="17"/>
            </a:xfrm>
            <a:custGeom>
              <a:avLst/>
              <a:gdLst>
                <a:gd name="T0" fmla="*/ 0 w 31"/>
                <a:gd name="T1" fmla="*/ 1 h 17"/>
                <a:gd name="T2" fmla="*/ 0 w 31"/>
                <a:gd name="T3" fmla="*/ 16 h 17"/>
                <a:gd name="T4" fmla="*/ 30 w 31"/>
                <a:gd name="T5" fmla="*/ 14 h 17"/>
                <a:gd name="T6" fmla="*/ 29 w 31"/>
                <a:gd name="T7" fmla="*/ 0 h 17"/>
                <a:gd name="T8" fmla="*/ 0 w 31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1"/>
                  </a:moveTo>
                  <a:lnTo>
                    <a:pt x="0" y="16"/>
                  </a:lnTo>
                  <a:lnTo>
                    <a:pt x="30" y="14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1" name="Freeform 216"/>
            <p:cNvSpPr>
              <a:spLocks/>
            </p:cNvSpPr>
            <p:nvPr/>
          </p:nvSpPr>
          <p:spPr bwMode="auto">
            <a:xfrm>
              <a:off x="2283" y="2461"/>
              <a:ext cx="30" cy="17"/>
            </a:xfrm>
            <a:custGeom>
              <a:avLst/>
              <a:gdLst>
                <a:gd name="T0" fmla="*/ 0 w 30"/>
                <a:gd name="T1" fmla="*/ 1 h 17"/>
                <a:gd name="T2" fmla="*/ 0 w 30"/>
                <a:gd name="T3" fmla="*/ 16 h 17"/>
                <a:gd name="T4" fmla="*/ 29 w 30"/>
                <a:gd name="T5" fmla="*/ 0 h 17"/>
                <a:gd name="T6" fmla="*/ 0 w 30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7"/>
                <a:gd name="T14" fmla="*/ 30 w 3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7">
                  <a:moveTo>
                    <a:pt x="0" y="1"/>
                  </a:moveTo>
                  <a:lnTo>
                    <a:pt x="0" y="16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2" name="Freeform 217"/>
            <p:cNvSpPr>
              <a:spLocks/>
            </p:cNvSpPr>
            <p:nvPr/>
          </p:nvSpPr>
          <p:spPr bwMode="auto">
            <a:xfrm>
              <a:off x="2283" y="2461"/>
              <a:ext cx="31" cy="17"/>
            </a:xfrm>
            <a:custGeom>
              <a:avLst/>
              <a:gdLst>
                <a:gd name="T0" fmla="*/ 0 w 31"/>
                <a:gd name="T1" fmla="*/ 16 h 17"/>
                <a:gd name="T2" fmla="*/ 29 w 31"/>
                <a:gd name="T3" fmla="*/ 0 h 17"/>
                <a:gd name="T4" fmla="*/ 30 w 31"/>
                <a:gd name="T5" fmla="*/ 14 h 17"/>
                <a:gd name="T6" fmla="*/ 0 w 3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0" y="16"/>
                  </a:moveTo>
                  <a:lnTo>
                    <a:pt x="29" y="0"/>
                  </a:lnTo>
                  <a:lnTo>
                    <a:pt x="30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3" name="Freeform 218"/>
            <p:cNvSpPr>
              <a:spLocks/>
            </p:cNvSpPr>
            <p:nvPr/>
          </p:nvSpPr>
          <p:spPr bwMode="auto">
            <a:xfrm>
              <a:off x="2283" y="2461"/>
              <a:ext cx="31" cy="17"/>
            </a:xfrm>
            <a:custGeom>
              <a:avLst/>
              <a:gdLst>
                <a:gd name="T0" fmla="*/ 0 w 31"/>
                <a:gd name="T1" fmla="*/ 1 h 17"/>
                <a:gd name="T2" fmla="*/ 0 w 31"/>
                <a:gd name="T3" fmla="*/ 16 h 17"/>
                <a:gd name="T4" fmla="*/ 30 w 31"/>
                <a:gd name="T5" fmla="*/ 14 h 17"/>
                <a:gd name="T6" fmla="*/ 29 w 31"/>
                <a:gd name="T7" fmla="*/ 0 h 17"/>
                <a:gd name="T8" fmla="*/ 0 w 31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1"/>
                  </a:moveTo>
                  <a:lnTo>
                    <a:pt x="0" y="16"/>
                  </a:lnTo>
                  <a:lnTo>
                    <a:pt x="30" y="14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4" name="Freeform 219"/>
            <p:cNvSpPr>
              <a:spLocks/>
            </p:cNvSpPr>
            <p:nvPr/>
          </p:nvSpPr>
          <p:spPr bwMode="auto">
            <a:xfrm>
              <a:off x="2312" y="2460"/>
              <a:ext cx="32" cy="17"/>
            </a:xfrm>
            <a:custGeom>
              <a:avLst/>
              <a:gdLst>
                <a:gd name="T0" fmla="*/ 0 w 32"/>
                <a:gd name="T1" fmla="*/ 0 h 17"/>
                <a:gd name="T2" fmla="*/ 0 w 32"/>
                <a:gd name="T3" fmla="*/ 16 h 17"/>
                <a:gd name="T4" fmla="*/ 31 w 32"/>
                <a:gd name="T5" fmla="*/ 0 h 17"/>
                <a:gd name="T6" fmla="*/ 0 w 3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0"/>
                  </a:moveTo>
                  <a:lnTo>
                    <a:pt x="0" y="16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5" name="Freeform 220"/>
            <p:cNvSpPr>
              <a:spLocks/>
            </p:cNvSpPr>
            <p:nvPr/>
          </p:nvSpPr>
          <p:spPr bwMode="auto">
            <a:xfrm>
              <a:off x="2313" y="2460"/>
              <a:ext cx="32" cy="17"/>
            </a:xfrm>
            <a:custGeom>
              <a:avLst/>
              <a:gdLst>
                <a:gd name="T0" fmla="*/ 0 w 32"/>
                <a:gd name="T1" fmla="*/ 16 h 17"/>
                <a:gd name="T2" fmla="*/ 30 w 32"/>
                <a:gd name="T3" fmla="*/ 0 h 17"/>
                <a:gd name="T4" fmla="*/ 31 w 32"/>
                <a:gd name="T5" fmla="*/ 15 h 17"/>
                <a:gd name="T6" fmla="*/ 0 w 3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16"/>
                  </a:moveTo>
                  <a:lnTo>
                    <a:pt x="30" y="0"/>
                  </a:lnTo>
                  <a:lnTo>
                    <a:pt x="31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6" name="Freeform 221"/>
            <p:cNvSpPr>
              <a:spLocks/>
            </p:cNvSpPr>
            <p:nvPr/>
          </p:nvSpPr>
          <p:spPr bwMode="auto">
            <a:xfrm>
              <a:off x="2312" y="2460"/>
              <a:ext cx="33" cy="17"/>
            </a:xfrm>
            <a:custGeom>
              <a:avLst/>
              <a:gdLst>
                <a:gd name="T0" fmla="*/ 0 w 33"/>
                <a:gd name="T1" fmla="*/ 0 h 17"/>
                <a:gd name="T2" fmla="*/ 0 w 33"/>
                <a:gd name="T3" fmla="*/ 16 h 17"/>
                <a:gd name="T4" fmla="*/ 32 w 33"/>
                <a:gd name="T5" fmla="*/ 15 h 17"/>
                <a:gd name="T6" fmla="*/ 31 w 33"/>
                <a:gd name="T7" fmla="*/ 0 h 17"/>
                <a:gd name="T8" fmla="*/ 0 w 3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7"/>
                <a:gd name="T17" fmla="*/ 33 w 3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7">
                  <a:moveTo>
                    <a:pt x="0" y="0"/>
                  </a:moveTo>
                  <a:lnTo>
                    <a:pt x="0" y="16"/>
                  </a:lnTo>
                  <a:lnTo>
                    <a:pt x="32" y="15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7" name="Freeform 222"/>
            <p:cNvSpPr>
              <a:spLocks/>
            </p:cNvSpPr>
            <p:nvPr/>
          </p:nvSpPr>
          <p:spPr bwMode="auto">
            <a:xfrm>
              <a:off x="2343" y="2460"/>
              <a:ext cx="32" cy="17"/>
            </a:xfrm>
            <a:custGeom>
              <a:avLst/>
              <a:gdLst>
                <a:gd name="T0" fmla="*/ 0 w 32"/>
                <a:gd name="T1" fmla="*/ 0 h 17"/>
                <a:gd name="T2" fmla="*/ 0 w 32"/>
                <a:gd name="T3" fmla="*/ 16 h 17"/>
                <a:gd name="T4" fmla="*/ 31 w 32"/>
                <a:gd name="T5" fmla="*/ 0 h 17"/>
                <a:gd name="T6" fmla="*/ 0 w 3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0"/>
                  </a:moveTo>
                  <a:lnTo>
                    <a:pt x="0" y="16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8" name="Freeform 223"/>
            <p:cNvSpPr>
              <a:spLocks/>
            </p:cNvSpPr>
            <p:nvPr/>
          </p:nvSpPr>
          <p:spPr bwMode="auto">
            <a:xfrm>
              <a:off x="2344" y="2460"/>
              <a:ext cx="31" cy="17"/>
            </a:xfrm>
            <a:custGeom>
              <a:avLst/>
              <a:gdLst>
                <a:gd name="T0" fmla="*/ 0 w 31"/>
                <a:gd name="T1" fmla="*/ 16 h 17"/>
                <a:gd name="T2" fmla="*/ 29 w 31"/>
                <a:gd name="T3" fmla="*/ 0 h 17"/>
                <a:gd name="T4" fmla="*/ 30 w 31"/>
                <a:gd name="T5" fmla="*/ 14 h 17"/>
                <a:gd name="T6" fmla="*/ 0 w 3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0" y="16"/>
                  </a:moveTo>
                  <a:lnTo>
                    <a:pt x="29" y="0"/>
                  </a:lnTo>
                  <a:lnTo>
                    <a:pt x="30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39" name="Freeform 224"/>
            <p:cNvSpPr>
              <a:spLocks/>
            </p:cNvSpPr>
            <p:nvPr/>
          </p:nvSpPr>
          <p:spPr bwMode="auto">
            <a:xfrm>
              <a:off x="2343" y="2460"/>
              <a:ext cx="32" cy="17"/>
            </a:xfrm>
            <a:custGeom>
              <a:avLst/>
              <a:gdLst>
                <a:gd name="T0" fmla="*/ 0 w 32"/>
                <a:gd name="T1" fmla="*/ 0 h 17"/>
                <a:gd name="T2" fmla="*/ 0 w 32"/>
                <a:gd name="T3" fmla="*/ 16 h 17"/>
                <a:gd name="T4" fmla="*/ 31 w 32"/>
                <a:gd name="T5" fmla="*/ 14 h 17"/>
                <a:gd name="T6" fmla="*/ 30 w 32"/>
                <a:gd name="T7" fmla="*/ 0 h 17"/>
                <a:gd name="T8" fmla="*/ 0 w 3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7"/>
                <a:gd name="T17" fmla="*/ 32 w 3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7">
                  <a:moveTo>
                    <a:pt x="0" y="0"/>
                  </a:moveTo>
                  <a:lnTo>
                    <a:pt x="0" y="16"/>
                  </a:lnTo>
                  <a:lnTo>
                    <a:pt x="31" y="14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0" name="Freeform 225"/>
            <p:cNvSpPr>
              <a:spLocks/>
            </p:cNvSpPr>
            <p:nvPr/>
          </p:nvSpPr>
          <p:spPr bwMode="auto">
            <a:xfrm>
              <a:off x="2374" y="2459"/>
              <a:ext cx="34" cy="17"/>
            </a:xfrm>
            <a:custGeom>
              <a:avLst/>
              <a:gdLst>
                <a:gd name="T0" fmla="*/ 0 w 34"/>
                <a:gd name="T1" fmla="*/ 1 h 17"/>
                <a:gd name="T2" fmla="*/ 1 w 34"/>
                <a:gd name="T3" fmla="*/ 16 h 17"/>
                <a:gd name="T4" fmla="*/ 33 w 34"/>
                <a:gd name="T5" fmla="*/ 0 h 17"/>
                <a:gd name="T6" fmla="*/ 0 w 34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17"/>
                <a:gd name="T14" fmla="*/ 34 w 3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17">
                  <a:moveTo>
                    <a:pt x="0" y="1"/>
                  </a:moveTo>
                  <a:lnTo>
                    <a:pt x="1" y="16"/>
                  </a:lnTo>
                  <a:lnTo>
                    <a:pt x="33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1" name="Freeform 226"/>
            <p:cNvSpPr>
              <a:spLocks/>
            </p:cNvSpPr>
            <p:nvPr/>
          </p:nvSpPr>
          <p:spPr bwMode="auto">
            <a:xfrm>
              <a:off x="2374" y="2459"/>
              <a:ext cx="35" cy="17"/>
            </a:xfrm>
            <a:custGeom>
              <a:avLst/>
              <a:gdLst>
                <a:gd name="T0" fmla="*/ 0 w 35"/>
                <a:gd name="T1" fmla="*/ 16 h 17"/>
                <a:gd name="T2" fmla="*/ 32 w 35"/>
                <a:gd name="T3" fmla="*/ 0 h 17"/>
                <a:gd name="T4" fmla="*/ 34 w 35"/>
                <a:gd name="T5" fmla="*/ 15 h 17"/>
                <a:gd name="T6" fmla="*/ 0 w 35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17"/>
                <a:gd name="T14" fmla="*/ 35 w 3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17">
                  <a:moveTo>
                    <a:pt x="0" y="16"/>
                  </a:moveTo>
                  <a:lnTo>
                    <a:pt x="32" y="0"/>
                  </a:lnTo>
                  <a:lnTo>
                    <a:pt x="34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2" name="Freeform 227"/>
            <p:cNvSpPr>
              <a:spLocks/>
            </p:cNvSpPr>
            <p:nvPr/>
          </p:nvSpPr>
          <p:spPr bwMode="auto">
            <a:xfrm>
              <a:off x="2374" y="2459"/>
              <a:ext cx="35" cy="17"/>
            </a:xfrm>
            <a:custGeom>
              <a:avLst/>
              <a:gdLst>
                <a:gd name="T0" fmla="*/ 0 w 35"/>
                <a:gd name="T1" fmla="*/ 1 h 17"/>
                <a:gd name="T2" fmla="*/ 1 w 35"/>
                <a:gd name="T3" fmla="*/ 16 h 17"/>
                <a:gd name="T4" fmla="*/ 34 w 35"/>
                <a:gd name="T5" fmla="*/ 15 h 17"/>
                <a:gd name="T6" fmla="*/ 32 w 35"/>
                <a:gd name="T7" fmla="*/ 0 h 17"/>
                <a:gd name="T8" fmla="*/ 0 w 35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7"/>
                <a:gd name="T17" fmla="*/ 35 w 3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7">
                  <a:moveTo>
                    <a:pt x="0" y="1"/>
                  </a:moveTo>
                  <a:lnTo>
                    <a:pt x="1" y="16"/>
                  </a:lnTo>
                  <a:lnTo>
                    <a:pt x="34" y="15"/>
                  </a:lnTo>
                  <a:lnTo>
                    <a:pt x="3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3" name="Freeform 228"/>
            <p:cNvSpPr>
              <a:spLocks/>
            </p:cNvSpPr>
            <p:nvPr/>
          </p:nvSpPr>
          <p:spPr bwMode="auto">
            <a:xfrm>
              <a:off x="2408" y="2459"/>
              <a:ext cx="32" cy="17"/>
            </a:xfrm>
            <a:custGeom>
              <a:avLst/>
              <a:gdLst>
                <a:gd name="T0" fmla="*/ 0 w 32"/>
                <a:gd name="T1" fmla="*/ 0 h 17"/>
                <a:gd name="T2" fmla="*/ 0 w 32"/>
                <a:gd name="T3" fmla="*/ 16 h 17"/>
                <a:gd name="T4" fmla="*/ 31 w 32"/>
                <a:gd name="T5" fmla="*/ 0 h 17"/>
                <a:gd name="T6" fmla="*/ 0 w 3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0"/>
                  </a:moveTo>
                  <a:lnTo>
                    <a:pt x="0" y="16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4" name="Freeform 229"/>
            <p:cNvSpPr>
              <a:spLocks/>
            </p:cNvSpPr>
            <p:nvPr/>
          </p:nvSpPr>
          <p:spPr bwMode="auto">
            <a:xfrm>
              <a:off x="2408" y="2459"/>
              <a:ext cx="33" cy="17"/>
            </a:xfrm>
            <a:custGeom>
              <a:avLst/>
              <a:gdLst>
                <a:gd name="T0" fmla="*/ 0 w 33"/>
                <a:gd name="T1" fmla="*/ 16 h 17"/>
                <a:gd name="T2" fmla="*/ 31 w 33"/>
                <a:gd name="T3" fmla="*/ 0 h 17"/>
                <a:gd name="T4" fmla="*/ 32 w 33"/>
                <a:gd name="T5" fmla="*/ 15 h 17"/>
                <a:gd name="T6" fmla="*/ 0 w 33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7"/>
                <a:gd name="T14" fmla="*/ 33 w 3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7">
                  <a:moveTo>
                    <a:pt x="0" y="16"/>
                  </a:moveTo>
                  <a:lnTo>
                    <a:pt x="31" y="0"/>
                  </a:lnTo>
                  <a:lnTo>
                    <a:pt x="32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5" name="Freeform 230"/>
            <p:cNvSpPr>
              <a:spLocks/>
            </p:cNvSpPr>
            <p:nvPr/>
          </p:nvSpPr>
          <p:spPr bwMode="auto">
            <a:xfrm>
              <a:off x="2408" y="2459"/>
              <a:ext cx="33" cy="17"/>
            </a:xfrm>
            <a:custGeom>
              <a:avLst/>
              <a:gdLst>
                <a:gd name="T0" fmla="*/ 0 w 33"/>
                <a:gd name="T1" fmla="*/ 0 h 17"/>
                <a:gd name="T2" fmla="*/ 0 w 33"/>
                <a:gd name="T3" fmla="*/ 16 h 17"/>
                <a:gd name="T4" fmla="*/ 32 w 33"/>
                <a:gd name="T5" fmla="*/ 15 h 17"/>
                <a:gd name="T6" fmla="*/ 31 w 33"/>
                <a:gd name="T7" fmla="*/ 0 h 17"/>
                <a:gd name="T8" fmla="*/ 0 w 3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7"/>
                <a:gd name="T17" fmla="*/ 33 w 3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7">
                  <a:moveTo>
                    <a:pt x="0" y="0"/>
                  </a:moveTo>
                  <a:lnTo>
                    <a:pt x="0" y="16"/>
                  </a:lnTo>
                  <a:lnTo>
                    <a:pt x="32" y="15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6" name="Freeform 231"/>
            <p:cNvSpPr>
              <a:spLocks/>
            </p:cNvSpPr>
            <p:nvPr/>
          </p:nvSpPr>
          <p:spPr bwMode="auto">
            <a:xfrm>
              <a:off x="2439" y="2459"/>
              <a:ext cx="33" cy="17"/>
            </a:xfrm>
            <a:custGeom>
              <a:avLst/>
              <a:gdLst>
                <a:gd name="T0" fmla="*/ 0 w 33"/>
                <a:gd name="T1" fmla="*/ 0 h 17"/>
                <a:gd name="T2" fmla="*/ 0 w 33"/>
                <a:gd name="T3" fmla="*/ 16 h 17"/>
                <a:gd name="T4" fmla="*/ 32 w 33"/>
                <a:gd name="T5" fmla="*/ 0 h 17"/>
                <a:gd name="T6" fmla="*/ 0 w 33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7"/>
                <a:gd name="T14" fmla="*/ 33 w 3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7">
                  <a:moveTo>
                    <a:pt x="0" y="0"/>
                  </a:moveTo>
                  <a:lnTo>
                    <a:pt x="0" y="16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7" name="Freeform 232"/>
            <p:cNvSpPr>
              <a:spLocks/>
            </p:cNvSpPr>
            <p:nvPr/>
          </p:nvSpPr>
          <p:spPr bwMode="auto">
            <a:xfrm>
              <a:off x="2440" y="2459"/>
              <a:ext cx="33" cy="17"/>
            </a:xfrm>
            <a:custGeom>
              <a:avLst/>
              <a:gdLst>
                <a:gd name="T0" fmla="*/ 0 w 33"/>
                <a:gd name="T1" fmla="*/ 16 h 17"/>
                <a:gd name="T2" fmla="*/ 31 w 33"/>
                <a:gd name="T3" fmla="*/ 0 h 17"/>
                <a:gd name="T4" fmla="*/ 32 w 33"/>
                <a:gd name="T5" fmla="*/ 14 h 17"/>
                <a:gd name="T6" fmla="*/ 0 w 33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7"/>
                <a:gd name="T14" fmla="*/ 33 w 3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7">
                  <a:moveTo>
                    <a:pt x="0" y="16"/>
                  </a:moveTo>
                  <a:lnTo>
                    <a:pt x="31" y="0"/>
                  </a:lnTo>
                  <a:lnTo>
                    <a:pt x="32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8" name="Freeform 233"/>
            <p:cNvSpPr>
              <a:spLocks/>
            </p:cNvSpPr>
            <p:nvPr/>
          </p:nvSpPr>
          <p:spPr bwMode="auto">
            <a:xfrm>
              <a:off x="2439" y="2459"/>
              <a:ext cx="34" cy="17"/>
            </a:xfrm>
            <a:custGeom>
              <a:avLst/>
              <a:gdLst>
                <a:gd name="T0" fmla="*/ 0 w 34"/>
                <a:gd name="T1" fmla="*/ 0 h 17"/>
                <a:gd name="T2" fmla="*/ 0 w 34"/>
                <a:gd name="T3" fmla="*/ 16 h 17"/>
                <a:gd name="T4" fmla="*/ 33 w 34"/>
                <a:gd name="T5" fmla="*/ 14 h 17"/>
                <a:gd name="T6" fmla="*/ 32 w 34"/>
                <a:gd name="T7" fmla="*/ 0 h 17"/>
                <a:gd name="T8" fmla="*/ 0 w 3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7"/>
                <a:gd name="T17" fmla="*/ 34 w 3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7">
                  <a:moveTo>
                    <a:pt x="0" y="0"/>
                  </a:moveTo>
                  <a:lnTo>
                    <a:pt x="0" y="16"/>
                  </a:lnTo>
                  <a:lnTo>
                    <a:pt x="33" y="14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49" name="Freeform 234"/>
            <p:cNvSpPr>
              <a:spLocks/>
            </p:cNvSpPr>
            <p:nvPr/>
          </p:nvSpPr>
          <p:spPr bwMode="auto">
            <a:xfrm>
              <a:off x="2471" y="2458"/>
              <a:ext cx="36" cy="17"/>
            </a:xfrm>
            <a:custGeom>
              <a:avLst/>
              <a:gdLst>
                <a:gd name="T0" fmla="*/ 0 w 36"/>
                <a:gd name="T1" fmla="*/ 1 h 17"/>
                <a:gd name="T2" fmla="*/ 0 w 36"/>
                <a:gd name="T3" fmla="*/ 16 h 17"/>
                <a:gd name="T4" fmla="*/ 35 w 36"/>
                <a:gd name="T5" fmla="*/ 0 h 17"/>
                <a:gd name="T6" fmla="*/ 0 w 36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7"/>
                <a:gd name="T14" fmla="*/ 36 w 3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7">
                  <a:moveTo>
                    <a:pt x="0" y="1"/>
                  </a:moveTo>
                  <a:lnTo>
                    <a:pt x="0" y="16"/>
                  </a:lnTo>
                  <a:lnTo>
                    <a:pt x="35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0" name="Freeform 235"/>
            <p:cNvSpPr>
              <a:spLocks/>
            </p:cNvSpPr>
            <p:nvPr/>
          </p:nvSpPr>
          <p:spPr bwMode="auto">
            <a:xfrm>
              <a:off x="2472" y="2458"/>
              <a:ext cx="36" cy="17"/>
            </a:xfrm>
            <a:custGeom>
              <a:avLst/>
              <a:gdLst>
                <a:gd name="T0" fmla="*/ 0 w 36"/>
                <a:gd name="T1" fmla="*/ 16 h 17"/>
                <a:gd name="T2" fmla="*/ 34 w 36"/>
                <a:gd name="T3" fmla="*/ 0 h 17"/>
                <a:gd name="T4" fmla="*/ 35 w 36"/>
                <a:gd name="T5" fmla="*/ 15 h 17"/>
                <a:gd name="T6" fmla="*/ 0 w 36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7"/>
                <a:gd name="T14" fmla="*/ 36 w 3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7">
                  <a:moveTo>
                    <a:pt x="0" y="16"/>
                  </a:moveTo>
                  <a:lnTo>
                    <a:pt x="34" y="0"/>
                  </a:lnTo>
                  <a:lnTo>
                    <a:pt x="35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1" name="Freeform 236"/>
            <p:cNvSpPr>
              <a:spLocks/>
            </p:cNvSpPr>
            <p:nvPr/>
          </p:nvSpPr>
          <p:spPr bwMode="auto">
            <a:xfrm>
              <a:off x="2471" y="2458"/>
              <a:ext cx="37" cy="17"/>
            </a:xfrm>
            <a:custGeom>
              <a:avLst/>
              <a:gdLst>
                <a:gd name="T0" fmla="*/ 0 w 37"/>
                <a:gd name="T1" fmla="*/ 1 h 17"/>
                <a:gd name="T2" fmla="*/ 0 w 37"/>
                <a:gd name="T3" fmla="*/ 16 h 17"/>
                <a:gd name="T4" fmla="*/ 36 w 37"/>
                <a:gd name="T5" fmla="*/ 15 h 17"/>
                <a:gd name="T6" fmla="*/ 35 w 37"/>
                <a:gd name="T7" fmla="*/ 0 h 17"/>
                <a:gd name="T8" fmla="*/ 0 w 37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7"/>
                <a:gd name="T17" fmla="*/ 37 w 3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7">
                  <a:moveTo>
                    <a:pt x="0" y="1"/>
                  </a:moveTo>
                  <a:lnTo>
                    <a:pt x="0" y="16"/>
                  </a:lnTo>
                  <a:lnTo>
                    <a:pt x="36" y="15"/>
                  </a:lnTo>
                  <a:lnTo>
                    <a:pt x="3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2" name="Freeform 237"/>
            <p:cNvSpPr>
              <a:spLocks/>
            </p:cNvSpPr>
            <p:nvPr/>
          </p:nvSpPr>
          <p:spPr bwMode="auto">
            <a:xfrm>
              <a:off x="2506" y="2457"/>
              <a:ext cx="36" cy="17"/>
            </a:xfrm>
            <a:custGeom>
              <a:avLst/>
              <a:gdLst>
                <a:gd name="T0" fmla="*/ 0 w 36"/>
                <a:gd name="T1" fmla="*/ 0 h 17"/>
                <a:gd name="T2" fmla="*/ 0 w 36"/>
                <a:gd name="T3" fmla="*/ 16 h 17"/>
                <a:gd name="T4" fmla="*/ 35 w 36"/>
                <a:gd name="T5" fmla="*/ 0 h 17"/>
                <a:gd name="T6" fmla="*/ 0 w 36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7"/>
                <a:gd name="T14" fmla="*/ 36 w 3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7">
                  <a:moveTo>
                    <a:pt x="0" y="0"/>
                  </a:moveTo>
                  <a:lnTo>
                    <a:pt x="0" y="16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3" name="Freeform 238"/>
            <p:cNvSpPr>
              <a:spLocks/>
            </p:cNvSpPr>
            <p:nvPr/>
          </p:nvSpPr>
          <p:spPr bwMode="auto">
            <a:xfrm>
              <a:off x="2507" y="2457"/>
              <a:ext cx="36" cy="17"/>
            </a:xfrm>
            <a:custGeom>
              <a:avLst/>
              <a:gdLst>
                <a:gd name="T0" fmla="*/ 0 w 36"/>
                <a:gd name="T1" fmla="*/ 16 h 17"/>
                <a:gd name="T2" fmla="*/ 34 w 36"/>
                <a:gd name="T3" fmla="*/ 0 h 17"/>
                <a:gd name="T4" fmla="*/ 35 w 36"/>
                <a:gd name="T5" fmla="*/ 15 h 17"/>
                <a:gd name="T6" fmla="*/ 0 w 36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7"/>
                <a:gd name="T14" fmla="*/ 36 w 3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7">
                  <a:moveTo>
                    <a:pt x="0" y="16"/>
                  </a:moveTo>
                  <a:lnTo>
                    <a:pt x="34" y="0"/>
                  </a:lnTo>
                  <a:lnTo>
                    <a:pt x="35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4" name="Freeform 239"/>
            <p:cNvSpPr>
              <a:spLocks/>
            </p:cNvSpPr>
            <p:nvPr/>
          </p:nvSpPr>
          <p:spPr bwMode="auto">
            <a:xfrm>
              <a:off x="2506" y="2457"/>
              <a:ext cx="37" cy="17"/>
            </a:xfrm>
            <a:custGeom>
              <a:avLst/>
              <a:gdLst>
                <a:gd name="T0" fmla="*/ 0 w 37"/>
                <a:gd name="T1" fmla="*/ 0 h 17"/>
                <a:gd name="T2" fmla="*/ 0 w 37"/>
                <a:gd name="T3" fmla="*/ 16 h 17"/>
                <a:gd name="T4" fmla="*/ 36 w 37"/>
                <a:gd name="T5" fmla="*/ 15 h 17"/>
                <a:gd name="T6" fmla="*/ 35 w 37"/>
                <a:gd name="T7" fmla="*/ 0 h 17"/>
                <a:gd name="T8" fmla="*/ 0 w 3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7"/>
                <a:gd name="T17" fmla="*/ 37 w 3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7">
                  <a:moveTo>
                    <a:pt x="0" y="0"/>
                  </a:moveTo>
                  <a:lnTo>
                    <a:pt x="0" y="16"/>
                  </a:lnTo>
                  <a:lnTo>
                    <a:pt x="36" y="15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5" name="Freeform 240"/>
            <p:cNvSpPr>
              <a:spLocks/>
            </p:cNvSpPr>
            <p:nvPr/>
          </p:nvSpPr>
          <p:spPr bwMode="auto">
            <a:xfrm>
              <a:off x="2541" y="2457"/>
              <a:ext cx="37" cy="17"/>
            </a:xfrm>
            <a:custGeom>
              <a:avLst/>
              <a:gdLst>
                <a:gd name="T0" fmla="*/ 0 w 37"/>
                <a:gd name="T1" fmla="*/ 0 h 17"/>
                <a:gd name="T2" fmla="*/ 0 w 37"/>
                <a:gd name="T3" fmla="*/ 16 h 17"/>
                <a:gd name="T4" fmla="*/ 36 w 37"/>
                <a:gd name="T5" fmla="*/ 0 h 17"/>
                <a:gd name="T6" fmla="*/ 0 w 3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7"/>
                <a:gd name="T14" fmla="*/ 37 w 3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7">
                  <a:moveTo>
                    <a:pt x="0" y="0"/>
                  </a:moveTo>
                  <a:lnTo>
                    <a:pt x="0" y="16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6" name="Freeform 241"/>
            <p:cNvSpPr>
              <a:spLocks/>
            </p:cNvSpPr>
            <p:nvPr/>
          </p:nvSpPr>
          <p:spPr bwMode="auto">
            <a:xfrm>
              <a:off x="2542" y="2457"/>
              <a:ext cx="38" cy="17"/>
            </a:xfrm>
            <a:custGeom>
              <a:avLst/>
              <a:gdLst>
                <a:gd name="T0" fmla="*/ 0 w 38"/>
                <a:gd name="T1" fmla="*/ 16 h 17"/>
                <a:gd name="T2" fmla="*/ 36 w 38"/>
                <a:gd name="T3" fmla="*/ 0 h 17"/>
                <a:gd name="T4" fmla="*/ 37 w 38"/>
                <a:gd name="T5" fmla="*/ 14 h 17"/>
                <a:gd name="T6" fmla="*/ 0 w 3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17"/>
                <a:gd name="T14" fmla="*/ 38 w 3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17">
                  <a:moveTo>
                    <a:pt x="0" y="16"/>
                  </a:moveTo>
                  <a:lnTo>
                    <a:pt x="36" y="0"/>
                  </a:lnTo>
                  <a:lnTo>
                    <a:pt x="37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7" name="Freeform 242"/>
            <p:cNvSpPr>
              <a:spLocks/>
            </p:cNvSpPr>
            <p:nvPr/>
          </p:nvSpPr>
          <p:spPr bwMode="auto">
            <a:xfrm>
              <a:off x="2541" y="2457"/>
              <a:ext cx="39" cy="17"/>
            </a:xfrm>
            <a:custGeom>
              <a:avLst/>
              <a:gdLst>
                <a:gd name="T0" fmla="*/ 0 w 39"/>
                <a:gd name="T1" fmla="*/ 0 h 17"/>
                <a:gd name="T2" fmla="*/ 0 w 39"/>
                <a:gd name="T3" fmla="*/ 16 h 17"/>
                <a:gd name="T4" fmla="*/ 38 w 39"/>
                <a:gd name="T5" fmla="*/ 14 h 17"/>
                <a:gd name="T6" fmla="*/ 37 w 39"/>
                <a:gd name="T7" fmla="*/ 0 h 17"/>
                <a:gd name="T8" fmla="*/ 0 w 3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7"/>
                <a:gd name="T17" fmla="*/ 39 w 3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7">
                  <a:moveTo>
                    <a:pt x="0" y="0"/>
                  </a:moveTo>
                  <a:lnTo>
                    <a:pt x="0" y="16"/>
                  </a:lnTo>
                  <a:lnTo>
                    <a:pt x="38" y="14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8" name="Freeform 243"/>
            <p:cNvSpPr>
              <a:spLocks/>
            </p:cNvSpPr>
            <p:nvPr/>
          </p:nvSpPr>
          <p:spPr bwMode="auto">
            <a:xfrm>
              <a:off x="2577" y="2456"/>
              <a:ext cx="43" cy="17"/>
            </a:xfrm>
            <a:custGeom>
              <a:avLst/>
              <a:gdLst>
                <a:gd name="T0" fmla="*/ 0 w 43"/>
                <a:gd name="T1" fmla="*/ 1 h 17"/>
                <a:gd name="T2" fmla="*/ 1 w 43"/>
                <a:gd name="T3" fmla="*/ 16 h 17"/>
                <a:gd name="T4" fmla="*/ 42 w 43"/>
                <a:gd name="T5" fmla="*/ 0 h 17"/>
                <a:gd name="T6" fmla="*/ 0 w 43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17"/>
                <a:gd name="T14" fmla="*/ 43 w 4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17">
                  <a:moveTo>
                    <a:pt x="0" y="1"/>
                  </a:moveTo>
                  <a:lnTo>
                    <a:pt x="1" y="16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59" name="Freeform 244"/>
            <p:cNvSpPr>
              <a:spLocks/>
            </p:cNvSpPr>
            <p:nvPr/>
          </p:nvSpPr>
          <p:spPr bwMode="auto">
            <a:xfrm>
              <a:off x="2579" y="2456"/>
              <a:ext cx="42" cy="17"/>
            </a:xfrm>
            <a:custGeom>
              <a:avLst/>
              <a:gdLst>
                <a:gd name="T0" fmla="*/ 0 w 42"/>
                <a:gd name="T1" fmla="*/ 16 h 17"/>
                <a:gd name="T2" fmla="*/ 40 w 42"/>
                <a:gd name="T3" fmla="*/ 0 h 17"/>
                <a:gd name="T4" fmla="*/ 41 w 42"/>
                <a:gd name="T5" fmla="*/ 15 h 17"/>
                <a:gd name="T6" fmla="*/ 0 w 4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7"/>
                <a:gd name="T14" fmla="*/ 42 w 4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7">
                  <a:moveTo>
                    <a:pt x="0" y="16"/>
                  </a:moveTo>
                  <a:lnTo>
                    <a:pt x="40" y="0"/>
                  </a:lnTo>
                  <a:lnTo>
                    <a:pt x="41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0" name="Freeform 245"/>
            <p:cNvSpPr>
              <a:spLocks/>
            </p:cNvSpPr>
            <p:nvPr/>
          </p:nvSpPr>
          <p:spPr bwMode="auto">
            <a:xfrm>
              <a:off x="2577" y="2456"/>
              <a:ext cx="44" cy="17"/>
            </a:xfrm>
            <a:custGeom>
              <a:avLst/>
              <a:gdLst>
                <a:gd name="T0" fmla="*/ 0 w 44"/>
                <a:gd name="T1" fmla="*/ 1 h 17"/>
                <a:gd name="T2" fmla="*/ 1 w 44"/>
                <a:gd name="T3" fmla="*/ 16 h 17"/>
                <a:gd name="T4" fmla="*/ 43 w 44"/>
                <a:gd name="T5" fmla="*/ 15 h 17"/>
                <a:gd name="T6" fmla="*/ 42 w 44"/>
                <a:gd name="T7" fmla="*/ 0 h 17"/>
                <a:gd name="T8" fmla="*/ 0 w 44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7"/>
                <a:gd name="T17" fmla="*/ 44 w 4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7">
                  <a:moveTo>
                    <a:pt x="0" y="1"/>
                  </a:moveTo>
                  <a:lnTo>
                    <a:pt x="1" y="16"/>
                  </a:lnTo>
                  <a:lnTo>
                    <a:pt x="43" y="15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1" name="Freeform 246"/>
            <p:cNvSpPr>
              <a:spLocks/>
            </p:cNvSpPr>
            <p:nvPr/>
          </p:nvSpPr>
          <p:spPr bwMode="auto">
            <a:xfrm>
              <a:off x="2619" y="2455"/>
              <a:ext cx="43" cy="17"/>
            </a:xfrm>
            <a:custGeom>
              <a:avLst/>
              <a:gdLst>
                <a:gd name="T0" fmla="*/ 0 w 43"/>
                <a:gd name="T1" fmla="*/ 0 h 17"/>
                <a:gd name="T2" fmla="*/ 0 w 43"/>
                <a:gd name="T3" fmla="*/ 16 h 17"/>
                <a:gd name="T4" fmla="*/ 42 w 43"/>
                <a:gd name="T5" fmla="*/ 0 h 17"/>
                <a:gd name="T6" fmla="*/ 0 w 43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17"/>
                <a:gd name="T14" fmla="*/ 43 w 4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17">
                  <a:moveTo>
                    <a:pt x="0" y="0"/>
                  </a:moveTo>
                  <a:lnTo>
                    <a:pt x="0" y="16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2" name="Freeform 247"/>
            <p:cNvSpPr>
              <a:spLocks/>
            </p:cNvSpPr>
            <p:nvPr/>
          </p:nvSpPr>
          <p:spPr bwMode="auto">
            <a:xfrm>
              <a:off x="2620" y="2455"/>
              <a:ext cx="43" cy="17"/>
            </a:xfrm>
            <a:custGeom>
              <a:avLst/>
              <a:gdLst>
                <a:gd name="T0" fmla="*/ 0 w 43"/>
                <a:gd name="T1" fmla="*/ 16 h 17"/>
                <a:gd name="T2" fmla="*/ 41 w 43"/>
                <a:gd name="T3" fmla="*/ 0 h 17"/>
                <a:gd name="T4" fmla="*/ 42 w 43"/>
                <a:gd name="T5" fmla="*/ 15 h 17"/>
                <a:gd name="T6" fmla="*/ 0 w 43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17"/>
                <a:gd name="T14" fmla="*/ 43 w 4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17">
                  <a:moveTo>
                    <a:pt x="0" y="16"/>
                  </a:moveTo>
                  <a:lnTo>
                    <a:pt x="41" y="0"/>
                  </a:lnTo>
                  <a:lnTo>
                    <a:pt x="42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3" name="Freeform 248"/>
            <p:cNvSpPr>
              <a:spLocks/>
            </p:cNvSpPr>
            <p:nvPr/>
          </p:nvSpPr>
          <p:spPr bwMode="auto">
            <a:xfrm>
              <a:off x="2619" y="2455"/>
              <a:ext cx="44" cy="17"/>
            </a:xfrm>
            <a:custGeom>
              <a:avLst/>
              <a:gdLst>
                <a:gd name="T0" fmla="*/ 0 w 44"/>
                <a:gd name="T1" fmla="*/ 0 h 17"/>
                <a:gd name="T2" fmla="*/ 0 w 44"/>
                <a:gd name="T3" fmla="*/ 16 h 17"/>
                <a:gd name="T4" fmla="*/ 43 w 44"/>
                <a:gd name="T5" fmla="*/ 15 h 17"/>
                <a:gd name="T6" fmla="*/ 42 w 44"/>
                <a:gd name="T7" fmla="*/ 0 h 17"/>
                <a:gd name="T8" fmla="*/ 0 w 4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7"/>
                <a:gd name="T17" fmla="*/ 44 w 4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7">
                  <a:moveTo>
                    <a:pt x="0" y="0"/>
                  </a:moveTo>
                  <a:lnTo>
                    <a:pt x="0" y="16"/>
                  </a:lnTo>
                  <a:lnTo>
                    <a:pt x="43" y="15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4" name="Freeform 249"/>
            <p:cNvSpPr>
              <a:spLocks/>
            </p:cNvSpPr>
            <p:nvPr/>
          </p:nvSpPr>
          <p:spPr bwMode="auto">
            <a:xfrm>
              <a:off x="2661" y="2454"/>
              <a:ext cx="49" cy="17"/>
            </a:xfrm>
            <a:custGeom>
              <a:avLst/>
              <a:gdLst>
                <a:gd name="T0" fmla="*/ 0 w 49"/>
                <a:gd name="T1" fmla="*/ 0 h 17"/>
                <a:gd name="T2" fmla="*/ 1 w 49"/>
                <a:gd name="T3" fmla="*/ 16 h 17"/>
                <a:gd name="T4" fmla="*/ 48 w 49"/>
                <a:gd name="T5" fmla="*/ 0 h 17"/>
                <a:gd name="T6" fmla="*/ 0 w 49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"/>
                <a:gd name="T14" fmla="*/ 49 w 4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">
                  <a:moveTo>
                    <a:pt x="0" y="0"/>
                  </a:moveTo>
                  <a:lnTo>
                    <a:pt x="1" y="16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5" name="Freeform 250"/>
            <p:cNvSpPr>
              <a:spLocks/>
            </p:cNvSpPr>
            <p:nvPr/>
          </p:nvSpPr>
          <p:spPr bwMode="auto">
            <a:xfrm>
              <a:off x="2662" y="2454"/>
              <a:ext cx="48" cy="17"/>
            </a:xfrm>
            <a:custGeom>
              <a:avLst/>
              <a:gdLst>
                <a:gd name="T0" fmla="*/ 0 w 48"/>
                <a:gd name="T1" fmla="*/ 16 h 17"/>
                <a:gd name="T2" fmla="*/ 46 w 48"/>
                <a:gd name="T3" fmla="*/ 0 h 17"/>
                <a:gd name="T4" fmla="*/ 47 w 48"/>
                <a:gd name="T5" fmla="*/ 15 h 17"/>
                <a:gd name="T6" fmla="*/ 0 w 4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7"/>
                <a:gd name="T14" fmla="*/ 48 w 4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7">
                  <a:moveTo>
                    <a:pt x="0" y="16"/>
                  </a:moveTo>
                  <a:lnTo>
                    <a:pt x="46" y="0"/>
                  </a:lnTo>
                  <a:lnTo>
                    <a:pt x="47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6" name="Freeform 251"/>
            <p:cNvSpPr>
              <a:spLocks/>
            </p:cNvSpPr>
            <p:nvPr/>
          </p:nvSpPr>
          <p:spPr bwMode="auto">
            <a:xfrm>
              <a:off x="2661" y="2454"/>
              <a:ext cx="49" cy="17"/>
            </a:xfrm>
            <a:custGeom>
              <a:avLst/>
              <a:gdLst>
                <a:gd name="T0" fmla="*/ 0 w 49"/>
                <a:gd name="T1" fmla="*/ 0 h 17"/>
                <a:gd name="T2" fmla="*/ 0 w 49"/>
                <a:gd name="T3" fmla="*/ 16 h 17"/>
                <a:gd name="T4" fmla="*/ 48 w 49"/>
                <a:gd name="T5" fmla="*/ 15 h 17"/>
                <a:gd name="T6" fmla="*/ 47 w 49"/>
                <a:gd name="T7" fmla="*/ 0 h 17"/>
                <a:gd name="T8" fmla="*/ 0 w 4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7"/>
                <a:gd name="T17" fmla="*/ 49 w 4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7">
                  <a:moveTo>
                    <a:pt x="0" y="0"/>
                  </a:moveTo>
                  <a:lnTo>
                    <a:pt x="0" y="16"/>
                  </a:lnTo>
                  <a:lnTo>
                    <a:pt x="48" y="15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7" name="Freeform 252"/>
            <p:cNvSpPr>
              <a:spLocks/>
            </p:cNvSpPr>
            <p:nvPr/>
          </p:nvSpPr>
          <p:spPr bwMode="auto">
            <a:xfrm>
              <a:off x="2709" y="2454"/>
              <a:ext cx="49" cy="17"/>
            </a:xfrm>
            <a:custGeom>
              <a:avLst/>
              <a:gdLst>
                <a:gd name="T0" fmla="*/ 0 w 49"/>
                <a:gd name="T1" fmla="*/ 0 h 17"/>
                <a:gd name="T2" fmla="*/ 0 w 49"/>
                <a:gd name="T3" fmla="*/ 16 h 17"/>
                <a:gd name="T4" fmla="*/ 48 w 49"/>
                <a:gd name="T5" fmla="*/ 0 h 17"/>
                <a:gd name="T6" fmla="*/ 0 w 49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"/>
                <a:gd name="T14" fmla="*/ 49 w 4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">
                  <a:moveTo>
                    <a:pt x="0" y="0"/>
                  </a:moveTo>
                  <a:lnTo>
                    <a:pt x="0" y="16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8" name="Freeform 253"/>
            <p:cNvSpPr>
              <a:spLocks/>
            </p:cNvSpPr>
            <p:nvPr/>
          </p:nvSpPr>
          <p:spPr bwMode="auto">
            <a:xfrm>
              <a:off x="2709" y="2454"/>
              <a:ext cx="51" cy="17"/>
            </a:xfrm>
            <a:custGeom>
              <a:avLst/>
              <a:gdLst>
                <a:gd name="T0" fmla="*/ 0 w 51"/>
                <a:gd name="T1" fmla="*/ 16 h 17"/>
                <a:gd name="T2" fmla="*/ 49 w 51"/>
                <a:gd name="T3" fmla="*/ 0 h 17"/>
                <a:gd name="T4" fmla="*/ 50 w 51"/>
                <a:gd name="T5" fmla="*/ 14 h 17"/>
                <a:gd name="T6" fmla="*/ 0 w 5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7"/>
                <a:gd name="T14" fmla="*/ 51 w 5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7">
                  <a:moveTo>
                    <a:pt x="0" y="16"/>
                  </a:moveTo>
                  <a:lnTo>
                    <a:pt x="49" y="0"/>
                  </a:lnTo>
                  <a:lnTo>
                    <a:pt x="50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69" name="Freeform 254"/>
            <p:cNvSpPr>
              <a:spLocks/>
            </p:cNvSpPr>
            <p:nvPr/>
          </p:nvSpPr>
          <p:spPr bwMode="auto">
            <a:xfrm>
              <a:off x="2709" y="2454"/>
              <a:ext cx="51" cy="17"/>
            </a:xfrm>
            <a:custGeom>
              <a:avLst/>
              <a:gdLst>
                <a:gd name="T0" fmla="*/ 0 w 51"/>
                <a:gd name="T1" fmla="*/ 0 h 17"/>
                <a:gd name="T2" fmla="*/ 0 w 51"/>
                <a:gd name="T3" fmla="*/ 16 h 17"/>
                <a:gd name="T4" fmla="*/ 50 w 51"/>
                <a:gd name="T5" fmla="*/ 14 h 17"/>
                <a:gd name="T6" fmla="*/ 49 w 51"/>
                <a:gd name="T7" fmla="*/ 0 h 17"/>
                <a:gd name="T8" fmla="*/ 0 w 5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7"/>
                <a:gd name="T17" fmla="*/ 51 w 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7">
                  <a:moveTo>
                    <a:pt x="0" y="0"/>
                  </a:moveTo>
                  <a:lnTo>
                    <a:pt x="0" y="16"/>
                  </a:lnTo>
                  <a:lnTo>
                    <a:pt x="50" y="14"/>
                  </a:lnTo>
                  <a:lnTo>
                    <a:pt x="4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0" name="Freeform 255"/>
            <p:cNvSpPr>
              <a:spLocks/>
            </p:cNvSpPr>
            <p:nvPr/>
          </p:nvSpPr>
          <p:spPr bwMode="auto">
            <a:xfrm>
              <a:off x="2757" y="2454"/>
              <a:ext cx="53" cy="17"/>
            </a:xfrm>
            <a:custGeom>
              <a:avLst/>
              <a:gdLst>
                <a:gd name="T0" fmla="*/ 0 w 53"/>
                <a:gd name="T1" fmla="*/ 1 h 17"/>
                <a:gd name="T2" fmla="*/ 0 w 53"/>
                <a:gd name="T3" fmla="*/ 16 h 17"/>
                <a:gd name="T4" fmla="*/ 52 w 53"/>
                <a:gd name="T5" fmla="*/ 0 h 17"/>
                <a:gd name="T6" fmla="*/ 0 w 53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17"/>
                <a:gd name="T14" fmla="*/ 53 w 5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17">
                  <a:moveTo>
                    <a:pt x="0" y="1"/>
                  </a:moveTo>
                  <a:lnTo>
                    <a:pt x="0" y="16"/>
                  </a:lnTo>
                  <a:lnTo>
                    <a:pt x="52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1" name="Freeform 256"/>
            <p:cNvSpPr>
              <a:spLocks/>
            </p:cNvSpPr>
            <p:nvPr/>
          </p:nvSpPr>
          <p:spPr bwMode="auto">
            <a:xfrm>
              <a:off x="2759" y="2454"/>
              <a:ext cx="51" cy="17"/>
            </a:xfrm>
            <a:custGeom>
              <a:avLst/>
              <a:gdLst>
                <a:gd name="T0" fmla="*/ 0 w 51"/>
                <a:gd name="T1" fmla="*/ 16 h 17"/>
                <a:gd name="T2" fmla="*/ 49 w 51"/>
                <a:gd name="T3" fmla="*/ 0 h 17"/>
                <a:gd name="T4" fmla="*/ 50 w 51"/>
                <a:gd name="T5" fmla="*/ 15 h 17"/>
                <a:gd name="T6" fmla="*/ 0 w 5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7"/>
                <a:gd name="T14" fmla="*/ 51 w 5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7">
                  <a:moveTo>
                    <a:pt x="0" y="16"/>
                  </a:moveTo>
                  <a:lnTo>
                    <a:pt x="49" y="0"/>
                  </a:lnTo>
                  <a:lnTo>
                    <a:pt x="50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2" name="Freeform 257"/>
            <p:cNvSpPr>
              <a:spLocks/>
            </p:cNvSpPr>
            <p:nvPr/>
          </p:nvSpPr>
          <p:spPr bwMode="auto">
            <a:xfrm>
              <a:off x="2757" y="2454"/>
              <a:ext cx="53" cy="17"/>
            </a:xfrm>
            <a:custGeom>
              <a:avLst/>
              <a:gdLst>
                <a:gd name="T0" fmla="*/ 0 w 53"/>
                <a:gd name="T1" fmla="*/ 1 h 17"/>
                <a:gd name="T2" fmla="*/ 0 w 53"/>
                <a:gd name="T3" fmla="*/ 16 h 17"/>
                <a:gd name="T4" fmla="*/ 52 w 53"/>
                <a:gd name="T5" fmla="*/ 15 h 17"/>
                <a:gd name="T6" fmla="*/ 51 w 53"/>
                <a:gd name="T7" fmla="*/ 0 h 17"/>
                <a:gd name="T8" fmla="*/ 0 w 53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7"/>
                <a:gd name="T17" fmla="*/ 53 w 5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7">
                  <a:moveTo>
                    <a:pt x="0" y="1"/>
                  </a:moveTo>
                  <a:lnTo>
                    <a:pt x="0" y="16"/>
                  </a:lnTo>
                  <a:lnTo>
                    <a:pt x="52" y="15"/>
                  </a:lnTo>
                  <a:lnTo>
                    <a:pt x="5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3" name="Freeform 258"/>
            <p:cNvSpPr>
              <a:spLocks/>
            </p:cNvSpPr>
            <p:nvPr/>
          </p:nvSpPr>
          <p:spPr bwMode="auto">
            <a:xfrm>
              <a:off x="2809" y="2454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0 h 17"/>
                <a:gd name="T6" fmla="*/ 0 w 5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4" name="Freeform 259"/>
            <p:cNvSpPr>
              <a:spLocks/>
            </p:cNvSpPr>
            <p:nvPr/>
          </p:nvSpPr>
          <p:spPr bwMode="auto">
            <a:xfrm>
              <a:off x="2809" y="2454"/>
              <a:ext cx="57" cy="17"/>
            </a:xfrm>
            <a:custGeom>
              <a:avLst/>
              <a:gdLst>
                <a:gd name="T0" fmla="*/ 0 w 57"/>
                <a:gd name="T1" fmla="*/ 16 h 17"/>
                <a:gd name="T2" fmla="*/ 56 w 57"/>
                <a:gd name="T3" fmla="*/ 0 h 17"/>
                <a:gd name="T4" fmla="*/ 56 w 57"/>
                <a:gd name="T5" fmla="*/ 15 h 17"/>
                <a:gd name="T6" fmla="*/ 0 w 5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16"/>
                  </a:moveTo>
                  <a:lnTo>
                    <a:pt x="56" y="0"/>
                  </a:lnTo>
                  <a:lnTo>
                    <a:pt x="56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5" name="Freeform 260"/>
            <p:cNvSpPr>
              <a:spLocks/>
            </p:cNvSpPr>
            <p:nvPr/>
          </p:nvSpPr>
          <p:spPr bwMode="auto">
            <a:xfrm>
              <a:off x="2809" y="2454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15 h 17"/>
                <a:gd name="T6" fmla="*/ 56 w 57"/>
                <a:gd name="T7" fmla="*/ 0 h 17"/>
                <a:gd name="T8" fmla="*/ 0 w 5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7"/>
                <a:gd name="T17" fmla="*/ 57 w 5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15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6" name="Freeform 261"/>
            <p:cNvSpPr>
              <a:spLocks/>
            </p:cNvSpPr>
            <p:nvPr/>
          </p:nvSpPr>
          <p:spPr bwMode="auto">
            <a:xfrm>
              <a:off x="2865" y="2452"/>
              <a:ext cx="55" cy="17"/>
            </a:xfrm>
            <a:custGeom>
              <a:avLst/>
              <a:gdLst>
                <a:gd name="T0" fmla="*/ 0 w 55"/>
                <a:gd name="T1" fmla="*/ 0 h 17"/>
                <a:gd name="T2" fmla="*/ 0 w 55"/>
                <a:gd name="T3" fmla="*/ 16 h 17"/>
                <a:gd name="T4" fmla="*/ 54 w 55"/>
                <a:gd name="T5" fmla="*/ 0 h 17"/>
                <a:gd name="T6" fmla="*/ 0 w 55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17"/>
                <a:gd name="T14" fmla="*/ 55 w 5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17">
                  <a:moveTo>
                    <a:pt x="0" y="0"/>
                  </a:moveTo>
                  <a:lnTo>
                    <a:pt x="0" y="16"/>
                  </a:ln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7" name="Freeform 262"/>
            <p:cNvSpPr>
              <a:spLocks/>
            </p:cNvSpPr>
            <p:nvPr/>
          </p:nvSpPr>
          <p:spPr bwMode="auto">
            <a:xfrm>
              <a:off x="2865" y="2452"/>
              <a:ext cx="55" cy="17"/>
            </a:xfrm>
            <a:custGeom>
              <a:avLst/>
              <a:gdLst>
                <a:gd name="T0" fmla="*/ 0 w 55"/>
                <a:gd name="T1" fmla="*/ 16 h 17"/>
                <a:gd name="T2" fmla="*/ 54 w 55"/>
                <a:gd name="T3" fmla="*/ 0 h 17"/>
                <a:gd name="T4" fmla="*/ 54 w 55"/>
                <a:gd name="T5" fmla="*/ 15 h 17"/>
                <a:gd name="T6" fmla="*/ 0 w 55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17"/>
                <a:gd name="T14" fmla="*/ 55 w 5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17">
                  <a:moveTo>
                    <a:pt x="0" y="16"/>
                  </a:moveTo>
                  <a:lnTo>
                    <a:pt x="54" y="0"/>
                  </a:lnTo>
                  <a:lnTo>
                    <a:pt x="54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8" name="Freeform 263"/>
            <p:cNvSpPr>
              <a:spLocks/>
            </p:cNvSpPr>
            <p:nvPr/>
          </p:nvSpPr>
          <p:spPr bwMode="auto">
            <a:xfrm>
              <a:off x="2865" y="2452"/>
              <a:ext cx="55" cy="17"/>
            </a:xfrm>
            <a:custGeom>
              <a:avLst/>
              <a:gdLst>
                <a:gd name="T0" fmla="*/ 0 w 55"/>
                <a:gd name="T1" fmla="*/ 0 h 17"/>
                <a:gd name="T2" fmla="*/ 0 w 55"/>
                <a:gd name="T3" fmla="*/ 16 h 17"/>
                <a:gd name="T4" fmla="*/ 54 w 55"/>
                <a:gd name="T5" fmla="*/ 15 h 17"/>
                <a:gd name="T6" fmla="*/ 54 w 55"/>
                <a:gd name="T7" fmla="*/ 0 h 17"/>
                <a:gd name="T8" fmla="*/ 0 w 5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7"/>
                <a:gd name="T17" fmla="*/ 55 w 5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7">
                  <a:moveTo>
                    <a:pt x="0" y="0"/>
                  </a:moveTo>
                  <a:lnTo>
                    <a:pt x="0" y="16"/>
                  </a:lnTo>
                  <a:lnTo>
                    <a:pt x="54" y="15"/>
                  </a:ln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79" name="Freeform 264"/>
            <p:cNvSpPr>
              <a:spLocks/>
            </p:cNvSpPr>
            <p:nvPr/>
          </p:nvSpPr>
          <p:spPr bwMode="auto">
            <a:xfrm>
              <a:off x="2919" y="2452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0 h 17"/>
                <a:gd name="T6" fmla="*/ 0 w 5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0" name="Freeform 265"/>
            <p:cNvSpPr>
              <a:spLocks/>
            </p:cNvSpPr>
            <p:nvPr/>
          </p:nvSpPr>
          <p:spPr bwMode="auto">
            <a:xfrm>
              <a:off x="2919" y="2452"/>
              <a:ext cx="57" cy="17"/>
            </a:xfrm>
            <a:custGeom>
              <a:avLst/>
              <a:gdLst>
                <a:gd name="T0" fmla="*/ 0 w 57"/>
                <a:gd name="T1" fmla="*/ 16 h 17"/>
                <a:gd name="T2" fmla="*/ 56 w 57"/>
                <a:gd name="T3" fmla="*/ 0 h 17"/>
                <a:gd name="T4" fmla="*/ 56 w 57"/>
                <a:gd name="T5" fmla="*/ 15 h 17"/>
                <a:gd name="T6" fmla="*/ 0 w 5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16"/>
                  </a:moveTo>
                  <a:lnTo>
                    <a:pt x="56" y="0"/>
                  </a:lnTo>
                  <a:lnTo>
                    <a:pt x="56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1" name="Freeform 266"/>
            <p:cNvSpPr>
              <a:spLocks/>
            </p:cNvSpPr>
            <p:nvPr/>
          </p:nvSpPr>
          <p:spPr bwMode="auto">
            <a:xfrm>
              <a:off x="2919" y="2452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15 h 17"/>
                <a:gd name="T6" fmla="*/ 56 w 57"/>
                <a:gd name="T7" fmla="*/ 0 h 17"/>
                <a:gd name="T8" fmla="*/ 0 w 5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7"/>
                <a:gd name="T17" fmla="*/ 57 w 5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15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2" name="Freeform 267"/>
            <p:cNvSpPr>
              <a:spLocks/>
            </p:cNvSpPr>
            <p:nvPr/>
          </p:nvSpPr>
          <p:spPr bwMode="auto">
            <a:xfrm>
              <a:off x="2975" y="2452"/>
              <a:ext cx="60" cy="17"/>
            </a:xfrm>
            <a:custGeom>
              <a:avLst/>
              <a:gdLst>
                <a:gd name="T0" fmla="*/ 0 w 60"/>
                <a:gd name="T1" fmla="*/ 0 h 17"/>
                <a:gd name="T2" fmla="*/ 0 w 60"/>
                <a:gd name="T3" fmla="*/ 16 h 17"/>
                <a:gd name="T4" fmla="*/ 59 w 60"/>
                <a:gd name="T5" fmla="*/ 0 h 17"/>
                <a:gd name="T6" fmla="*/ 0 w 6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17"/>
                <a:gd name="T14" fmla="*/ 60 w 6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17">
                  <a:moveTo>
                    <a:pt x="0" y="0"/>
                  </a:moveTo>
                  <a:lnTo>
                    <a:pt x="0" y="16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3" name="Freeform 268"/>
            <p:cNvSpPr>
              <a:spLocks/>
            </p:cNvSpPr>
            <p:nvPr/>
          </p:nvSpPr>
          <p:spPr bwMode="auto">
            <a:xfrm>
              <a:off x="2975" y="2452"/>
              <a:ext cx="60" cy="17"/>
            </a:xfrm>
            <a:custGeom>
              <a:avLst/>
              <a:gdLst>
                <a:gd name="T0" fmla="*/ 0 w 60"/>
                <a:gd name="T1" fmla="*/ 16 h 17"/>
                <a:gd name="T2" fmla="*/ 59 w 60"/>
                <a:gd name="T3" fmla="*/ 0 h 17"/>
                <a:gd name="T4" fmla="*/ 59 w 60"/>
                <a:gd name="T5" fmla="*/ 15 h 17"/>
                <a:gd name="T6" fmla="*/ 0 w 6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17"/>
                <a:gd name="T14" fmla="*/ 60 w 6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17">
                  <a:moveTo>
                    <a:pt x="0" y="16"/>
                  </a:moveTo>
                  <a:lnTo>
                    <a:pt x="59" y="0"/>
                  </a:lnTo>
                  <a:lnTo>
                    <a:pt x="59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4" name="Freeform 269"/>
            <p:cNvSpPr>
              <a:spLocks/>
            </p:cNvSpPr>
            <p:nvPr/>
          </p:nvSpPr>
          <p:spPr bwMode="auto">
            <a:xfrm>
              <a:off x="2975" y="2452"/>
              <a:ext cx="60" cy="17"/>
            </a:xfrm>
            <a:custGeom>
              <a:avLst/>
              <a:gdLst>
                <a:gd name="T0" fmla="*/ 0 w 60"/>
                <a:gd name="T1" fmla="*/ 0 h 17"/>
                <a:gd name="T2" fmla="*/ 0 w 60"/>
                <a:gd name="T3" fmla="*/ 16 h 17"/>
                <a:gd name="T4" fmla="*/ 59 w 60"/>
                <a:gd name="T5" fmla="*/ 15 h 17"/>
                <a:gd name="T6" fmla="*/ 59 w 60"/>
                <a:gd name="T7" fmla="*/ 0 h 17"/>
                <a:gd name="T8" fmla="*/ 0 w 6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17"/>
                <a:gd name="T17" fmla="*/ 60 w 6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17">
                  <a:moveTo>
                    <a:pt x="0" y="0"/>
                  </a:moveTo>
                  <a:lnTo>
                    <a:pt x="0" y="16"/>
                  </a:lnTo>
                  <a:lnTo>
                    <a:pt x="59" y="15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5" name="Freeform 270"/>
            <p:cNvSpPr>
              <a:spLocks/>
            </p:cNvSpPr>
            <p:nvPr/>
          </p:nvSpPr>
          <p:spPr bwMode="auto">
            <a:xfrm>
              <a:off x="3034" y="2451"/>
              <a:ext cx="58" cy="17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16 h 17"/>
                <a:gd name="T4" fmla="*/ 57 w 58"/>
                <a:gd name="T5" fmla="*/ 0 h 17"/>
                <a:gd name="T6" fmla="*/ 0 w 58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7"/>
                <a:gd name="T14" fmla="*/ 58 w 5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7">
                  <a:moveTo>
                    <a:pt x="0" y="0"/>
                  </a:moveTo>
                  <a:lnTo>
                    <a:pt x="0" y="16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6" name="Freeform 271"/>
            <p:cNvSpPr>
              <a:spLocks/>
            </p:cNvSpPr>
            <p:nvPr/>
          </p:nvSpPr>
          <p:spPr bwMode="auto">
            <a:xfrm>
              <a:off x="3034" y="2451"/>
              <a:ext cx="58" cy="17"/>
            </a:xfrm>
            <a:custGeom>
              <a:avLst/>
              <a:gdLst>
                <a:gd name="T0" fmla="*/ 0 w 58"/>
                <a:gd name="T1" fmla="*/ 16 h 17"/>
                <a:gd name="T2" fmla="*/ 57 w 58"/>
                <a:gd name="T3" fmla="*/ 0 h 17"/>
                <a:gd name="T4" fmla="*/ 57 w 58"/>
                <a:gd name="T5" fmla="*/ 15 h 17"/>
                <a:gd name="T6" fmla="*/ 0 w 5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7"/>
                <a:gd name="T14" fmla="*/ 58 w 5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7">
                  <a:moveTo>
                    <a:pt x="0" y="16"/>
                  </a:moveTo>
                  <a:lnTo>
                    <a:pt x="57" y="0"/>
                  </a:lnTo>
                  <a:lnTo>
                    <a:pt x="57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7" name="Freeform 272"/>
            <p:cNvSpPr>
              <a:spLocks/>
            </p:cNvSpPr>
            <p:nvPr/>
          </p:nvSpPr>
          <p:spPr bwMode="auto">
            <a:xfrm>
              <a:off x="3034" y="2451"/>
              <a:ext cx="58" cy="17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16 h 17"/>
                <a:gd name="T4" fmla="*/ 57 w 58"/>
                <a:gd name="T5" fmla="*/ 15 h 17"/>
                <a:gd name="T6" fmla="*/ 57 w 58"/>
                <a:gd name="T7" fmla="*/ 0 h 17"/>
                <a:gd name="T8" fmla="*/ 0 w 5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7"/>
                <a:gd name="T17" fmla="*/ 58 w 5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7">
                  <a:moveTo>
                    <a:pt x="0" y="0"/>
                  </a:moveTo>
                  <a:lnTo>
                    <a:pt x="0" y="16"/>
                  </a:lnTo>
                  <a:lnTo>
                    <a:pt x="57" y="15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8" name="Freeform 273"/>
            <p:cNvSpPr>
              <a:spLocks/>
            </p:cNvSpPr>
            <p:nvPr/>
          </p:nvSpPr>
          <p:spPr bwMode="auto">
            <a:xfrm>
              <a:off x="3091" y="2451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0 h 17"/>
                <a:gd name="T6" fmla="*/ 0 w 5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89" name="Freeform 274"/>
            <p:cNvSpPr>
              <a:spLocks/>
            </p:cNvSpPr>
            <p:nvPr/>
          </p:nvSpPr>
          <p:spPr bwMode="auto">
            <a:xfrm>
              <a:off x="3091" y="2451"/>
              <a:ext cx="57" cy="17"/>
            </a:xfrm>
            <a:custGeom>
              <a:avLst/>
              <a:gdLst>
                <a:gd name="T0" fmla="*/ 0 w 57"/>
                <a:gd name="T1" fmla="*/ 16 h 17"/>
                <a:gd name="T2" fmla="*/ 56 w 57"/>
                <a:gd name="T3" fmla="*/ 0 h 17"/>
                <a:gd name="T4" fmla="*/ 56 w 57"/>
                <a:gd name="T5" fmla="*/ 15 h 17"/>
                <a:gd name="T6" fmla="*/ 0 w 5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16"/>
                  </a:moveTo>
                  <a:lnTo>
                    <a:pt x="56" y="0"/>
                  </a:lnTo>
                  <a:lnTo>
                    <a:pt x="56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0" name="Freeform 275"/>
            <p:cNvSpPr>
              <a:spLocks/>
            </p:cNvSpPr>
            <p:nvPr/>
          </p:nvSpPr>
          <p:spPr bwMode="auto">
            <a:xfrm>
              <a:off x="3091" y="2451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15 h 17"/>
                <a:gd name="T6" fmla="*/ 56 w 57"/>
                <a:gd name="T7" fmla="*/ 0 h 17"/>
                <a:gd name="T8" fmla="*/ 0 w 5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7"/>
                <a:gd name="T17" fmla="*/ 57 w 5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15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1" name="Freeform 276"/>
            <p:cNvSpPr>
              <a:spLocks/>
            </p:cNvSpPr>
            <p:nvPr/>
          </p:nvSpPr>
          <p:spPr bwMode="auto">
            <a:xfrm>
              <a:off x="3147" y="2451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0 h 17"/>
                <a:gd name="T6" fmla="*/ 0 w 5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2" name="Freeform 277"/>
            <p:cNvSpPr>
              <a:spLocks/>
            </p:cNvSpPr>
            <p:nvPr/>
          </p:nvSpPr>
          <p:spPr bwMode="auto">
            <a:xfrm>
              <a:off x="3147" y="2451"/>
              <a:ext cx="57" cy="17"/>
            </a:xfrm>
            <a:custGeom>
              <a:avLst/>
              <a:gdLst>
                <a:gd name="T0" fmla="*/ 0 w 57"/>
                <a:gd name="T1" fmla="*/ 16 h 17"/>
                <a:gd name="T2" fmla="*/ 56 w 57"/>
                <a:gd name="T3" fmla="*/ 0 h 17"/>
                <a:gd name="T4" fmla="*/ 56 w 57"/>
                <a:gd name="T5" fmla="*/ 15 h 17"/>
                <a:gd name="T6" fmla="*/ 0 w 5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16"/>
                  </a:moveTo>
                  <a:lnTo>
                    <a:pt x="56" y="0"/>
                  </a:lnTo>
                  <a:lnTo>
                    <a:pt x="56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3" name="Freeform 278"/>
            <p:cNvSpPr>
              <a:spLocks/>
            </p:cNvSpPr>
            <p:nvPr/>
          </p:nvSpPr>
          <p:spPr bwMode="auto">
            <a:xfrm>
              <a:off x="3147" y="2451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15 h 17"/>
                <a:gd name="T6" fmla="*/ 56 w 57"/>
                <a:gd name="T7" fmla="*/ 0 h 17"/>
                <a:gd name="T8" fmla="*/ 0 w 5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7"/>
                <a:gd name="T17" fmla="*/ 57 w 5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15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4" name="Freeform 279"/>
            <p:cNvSpPr>
              <a:spLocks/>
            </p:cNvSpPr>
            <p:nvPr/>
          </p:nvSpPr>
          <p:spPr bwMode="auto">
            <a:xfrm>
              <a:off x="3203" y="2450"/>
              <a:ext cx="58" cy="17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16 h 17"/>
                <a:gd name="T4" fmla="*/ 57 w 58"/>
                <a:gd name="T5" fmla="*/ 0 h 17"/>
                <a:gd name="T6" fmla="*/ 0 w 58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7"/>
                <a:gd name="T14" fmla="*/ 58 w 5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7">
                  <a:moveTo>
                    <a:pt x="0" y="0"/>
                  </a:moveTo>
                  <a:lnTo>
                    <a:pt x="0" y="16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5" name="Freeform 280"/>
            <p:cNvSpPr>
              <a:spLocks/>
            </p:cNvSpPr>
            <p:nvPr/>
          </p:nvSpPr>
          <p:spPr bwMode="auto">
            <a:xfrm>
              <a:off x="3203" y="2450"/>
              <a:ext cx="58" cy="17"/>
            </a:xfrm>
            <a:custGeom>
              <a:avLst/>
              <a:gdLst>
                <a:gd name="T0" fmla="*/ 0 w 58"/>
                <a:gd name="T1" fmla="*/ 16 h 17"/>
                <a:gd name="T2" fmla="*/ 57 w 58"/>
                <a:gd name="T3" fmla="*/ 0 h 17"/>
                <a:gd name="T4" fmla="*/ 57 w 58"/>
                <a:gd name="T5" fmla="*/ 16 h 17"/>
                <a:gd name="T6" fmla="*/ 0 w 5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7"/>
                <a:gd name="T14" fmla="*/ 58 w 5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7">
                  <a:moveTo>
                    <a:pt x="0" y="16"/>
                  </a:moveTo>
                  <a:lnTo>
                    <a:pt x="57" y="0"/>
                  </a:lnTo>
                  <a:lnTo>
                    <a:pt x="57" y="16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6" name="Freeform 281"/>
            <p:cNvSpPr>
              <a:spLocks/>
            </p:cNvSpPr>
            <p:nvPr/>
          </p:nvSpPr>
          <p:spPr bwMode="auto">
            <a:xfrm>
              <a:off x="3203" y="2450"/>
              <a:ext cx="58" cy="17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16 h 17"/>
                <a:gd name="T4" fmla="*/ 57 w 58"/>
                <a:gd name="T5" fmla="*/ 16 h 17"/>
                <a:gd name="T6" fmla="*/ 57 w 58"/>
                <a:gd name="T7" fmla="*/ 0 h 17"/>
                <a:gd name="T8" fmla="*/ 0 w 5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7"/>
                <a:gd name="T17" fmla="*/ 58 w 5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7">
                  <a:moveTo>
                    <a:pt x="0" y="0"/>
                  </a:moveTo>
                  <a:lnTo>
                    <a:pt x="0" y="16"/>
                  </a:lnTo>
                  <a:lnTo>
                    <a:pt x="57" y="16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7" name="Freeform 282"/>
            <p:cNvSpPr>
              <a:spLocks/>
            </p:cNvSpPr>
            <p:nvPr/>
          </p:nvSpPr>
          <p:spPr bwMode="auto">
            <a:xfrm>
              <a:off x="3260" y="2450"/>
              <a:ext cx="61" cy="17"/>
            </a:xfrm>
            <a:custGeom>
              <a:avLst/>
              <a:gdLst>
                <a:gd name="T0" fmla="*/ 0 w 61"/>
                <a:gd name="T1" fmla="*/ 0 h 17"/>
                <a:gd name="T2" fmla="*/ 0 w 61"/>
                <a:gd name="T3" fmla="*/ 16 h 17"/>
                <a:gd name="T4" fmla="*/ 60 w 61"/>
                <a:gd name="T5" fmla="*/ 0 h 17"/>
                <a:gd name="T6" fmla="*/ 0 w 6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7"/>
                <a:gd name="T14" fmla="*/ 61 w 6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7">
                  <a:moveTo>
                    <a:pt x="0" y="0"/>
                  </a:moveTo>
                  <a:lnTo>
                    <a:pt x="0" y="16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8" name="Freeform 283"/>
            <p:cNvSpPr>
              <a:spLocks/>
            </p:cNvSpPr>
            <p:nvPr/>
          </p:nvSpPr>
          <p:spPr bwMode="auto">
            <a:xfrm>
              <a:off x="3260" y="2450"/>
              <a:ext cx="61" cy="17"/>
            </a:xfrm>
            <a:custGeom>
              <a:avLst/>
              <a:gdLst>
                <a:gd name="T0" fmla="*/ 0 w 61"/>
                <a:gd name="T1" fmla="*/ 16 h 17"/>
                <a:gd name="T2" fmla="*/ 60 w 61"/>
                <a:gd name="T3" fmla="*/ 0 h 17"/>
                <a:gd name="T4" fmla="*/ 60 w 61"/>
                <a:gd name="T5" fmla="*/ 16 h 17"/>
                <a:gd name="T6" fmla="*/ 0 w 6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7"/>
                <a:gd name="T14" fmla="*/ 61 w 6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7">
                  <a:moveTo>
                    <a:pt x="0" y="16"/>
                  </a:moveTo>
                  <a:lnTo>
                    <a:pt x="60" y="0"/>
                  </a:lnTo>
                  <a:lnTo>
                    <a:pt x="60" y="16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499" name="Freeform 284"/>
            <p:cNvSpPr>
              <a:spLocks/>
            </p:cNvSpPr>
            <p:nvPr/>
          </p:nvSpPr>
          <p:spPr bwMode="auto">
            <a:xfrm>
              <a:off x="3260" y="2450"/>
              <a:ext cx="61" cy="17"/>
            </a:xfrm>
            <a:custGeom>
              <a:avLst/>
              <a:gdLst>
                <a:gd name="T0" fmla="*/ 0 w 61"/>
                <a:gd name="T1" fmla="*/ 0 h 17"/>
                <a:gd name="T2" fmla="*/ 0 w 61"/>
                <a:gd name="T3" fmla="*/ 16 h 17"/>
                <a:gd name="T4" fmla="*/ 60 w 61"/>
                <a:gd name="T5" fmla="*/ 16 h 17"/>
                <a:gd name="T6" fmla="*/ 60 w 61"/>
                <a:gd name="T7" fmla="*/ 0 h 17"/>
                <a:gd name="T8" fmla="*/ 0 w 6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17"/>
                <a:gd name="T17" fmla="*/ 61 w 6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17">
                  <a:moveTo>
                    <a:pt x="0" y="0"/>
                  </a:moveTo>
                  <a:lnTo>
                    <a:pt x="0" y="16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0" name="Freeform 285"/>
            <p:cNvSpPr>
              <a:spLocks/>
            </p:cNvSpPr>
            <p:nvPr/>
          </p:nvSpPr>
          <p:spPr bwMode="auto">
            <a:xfrm>
              <a:off x="3320" y="2450"/>
              <a:ext cx="69" cy="17"/>
            </a:xfrm>
            <a:custGeom>
              <a:avLst/>
              <a:gdLst>
                <a:gd name="T0" fmla="*/ 0 w 69"/>
                <a:gd name="T1" fmla="*/ 0 h 17"/>
                <a:gd name="T2" fmla="*/ 0 w 69"/>
                <a:gd name="T3" fmla="*/ 16 h 17"/>
                <a:gd name="T4" fmla="*/ 68 w 69"/>
                <a:gd name="T5" fmla="*/ 0 h 17"/>
                <a:gd name="T6" fmla="*/ 0 w 69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7"/>
                <a:gd name="T14" fmla="*/ 69 w 6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7">
                  <a:moveTo>
                    <a:pt x="0" y="0"/>
                  </a:moveTo>
                  <a:lnTo>
                    <a:pt x="0" y="16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1" name="Freeform 286"/>
            <p:cNvSpPr>
              <a:spLocks/>
            </p:cNvSpPr>
            <p:nvPr/>
          </p:nvSpPr>
          <p:spPr bwMode="auto">
            <a:xfrm>
              <a:off x="3320" y="2450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68 w 69"/>
                <a:gd name="T3" fmla="*/ 0 h 17"/>
                <a:gd name="T4" fmla="*/ 68 w 69"/>
                <a:gd name="T5" fmla="*/ 15 h 17"/>
                <a:gd name="T6" fmla="*/ 0 w 6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7"/>
                <a:gd name="T14" fmla="*/ 69 w 6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7">
                  <a:moveTo>
                    <a:pt x="0" y="16"/>
                  </a:moveTo>
                  <a:lnTo>
                    <a:pt x="68" y="0"/>
                  </a:lnTo>
                  <a:lnTo>
                    <a:pt x="68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2" name="Freeform 287"/>
            <p:cNvSpPr>
              <a:spLocks/>
            </p:cNvSpPr>
            <p:nvPr/>
          </p:nvSpPr>
          <p:spPr bwMode="auto">
            <a:xfrm>
              <a:off x="3320" y="2450"/>
              <a:ext cx="69" cy="17"/>
            </a:xfrm>
            <a:custGeom>
              <a:avLst/>
              <a:gdLst>
                <a:gd name="T0" fmla="*/ 0 w 69"/>
                <a:gd name="T1" fmla="*/ 0 h 17"/>
                <a:gd name="T2" fmla="*/ 0 w 69"/>
                <a:gd name="T3" fmla="*/ 16 h 17"/>
                <a:gd name="T4" fmla="*/ 68 w 69"/>
                <a:gd name="T5" fmla="*/ 15 h 17"/>
                <a:gd name="T6" fmla="*/ 68 w 69"/>
                <a:gd name="T7" fmla="*/ 0 h 17"/>
                <a:gd name="T8" fmla="*/ 0 w 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0"/>
                  </a:moveTo>
                  <a:lnTo>
                    <a:pt x="0" y="16"/>
                  </a:lnTo>
                  <a:lnTo>
                    <a:pt x="68" y="15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3" name="Freeform 288"/>
            <p:cNvSpPr>
              <a:spLocks/>
            </p:cNvSpPr>
            <p:nvPr/>
          </p:nvSpPr>
          <p:spPr bwMode="auto">
            <a:xfrm>
              <a:off x="3388" y="2450"/>
              <a:ext cx="79" cy="17"/>
            </a:xfrm>
            <a:custGeom>
              <a:avLst/>
              <a:gdLst>
                <a:gd name="T0" fmla="*/ 0 w 79"/>
                <a:gd name="T1" fmla="*/ 0 h 17"/>
                <a:gd name="T2" fmla="*/ 0 w 79"/>
                <a:gd name="T3" fmla="*/ 16 h 17"/>
                <a:gd name="T4" fmla="*/ 78 w 79"/>
                <a:gd name="T5" fmla="*/ 0 h 17"/>
                <a:gd name="T6" fmla="*/ 0 w 79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7"/>
                <a:gd name="T14" fmla="*/ 79 w 7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7">
                  <a:moveTo>
                    <a:pt x="0" y="0"/>
                  </a:moveTo>
                  <a:lnTo>
                    <a:pt x="0" y="16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4" name="Freeform 289"/>
            <p:cNvSpPr>
              <a:spLocks/>
            </p:cNvSpPr>
            <p:nvPr/>
          </p:nvSpPr>
          <p:spPr bwMode="auto">
            <a:xfrm>
              <a:off x="3388" y="2450"/>
              <a:ext cx="79" cy="17"/>
            </a:xfrm>
            <a:custGeom>
              <a:avLst/>
              <a:gdLst>
                <a:gd name="T0" fmla="*/ 0 w 79"/>
                <a:gd name="T1" fmla="*/ 16 h 17"/>
                <a:gd name="T2" fmla="*/ 78 w 79"/>
                <a:gd name="T3" fmla="*/ 0 h 17"/>
                <a:gd name="T4" fmla="*/ 78 w 79"/>
                <a:gd name="T5" fmla="*/ 16 h 17"/>
                <a:gd name="T6" fmla="*/ 0 w 7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7"/>
                <a:gd name="T14" fmla="*/ 79 w 7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7">
                  <a:moveTo>
                    <a:pt x="0" y="16"/>
                  </a:moveTo>
                  <a:lnTo>
                    <a:pt x="78" y="0"/>
                  </a:lnTo>
                  <a:lnTo>
                    <a:pt x="78" y="16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5" name="Freeform 290"/>
            <p:cNvSpPr>
              <a:spLocks/>
            </p:cNvSpPr>
            <p:nvPr/>
          </p:nvSpPr>
          <p:spPr bwMode="auto">
            <a:xfrm>
              <a:off x="3388" y="2450"/>
              <a:ext cx="79" cy="17"/>
            </a:xfrm>
            <a:custGeom>
              <a:avLst/>
              <a:gdLst>
                <a:gd name="T0" fmla="*/ 0 w 79"/>
                <a:gd name="T1" fmla="*/ 0 h 17"/>
                <a:gd name="T2" fmla="*/ 0 w 79"/>
                <a:gd name="T3" fmla="*/ 16 h 17"/>
                <a:gd name="T4" fmla="*/ 78 w 79"/>
                <a:gd name="T5" fmla="*/ 16 h 17"/>
                <a:gd name="T6" fmla="*/ 78 w 79"/>
                <a:gd name="T7" fmla="*/ 0 h 17"/>
                <a:gd name="T8" fmla="*/ 0 w 7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7"/>
                <a:gd name="T17" fmla="*/ 79 w 7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7">
                  <a:moveTo>
                    <a:pt x="0" y="0"/>
                  </a:moveTo>
                  <a:lnTo>
                    <a:pt x="0" y="16"/>
                  </a:lnTo>
                  <a:lnTo>
                    <a:pt x="78" y="16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6" name="Freeform 291"/>
            <p:cNvSpPr>
              <a:spLocks/>
            </p:cNvSpPr>
            <p:nvPr/>
          </p:nvSpPr>
          <p:spPr bwMode="auto">
            <a:xfrm>
              <a:off x="3466" y="2450"/>
              <a:ext cx="90" cy="17"/>
            </a:xfrm>
            <a:custGeom>
              <a:avLst/>
              <a:gdLst>
                <a:gd name="T0" fmla="*/ 0 w 90"/>
                <a:gd name="T1" fmla="*/ 0 h 17"/>
                <a:gd name="T2" fmla="*/ 0 w 90"/>
                <a:gd name="T3" fmla="*/ 16 h 17"/>
                <a:gd name="T4" fmla="*/ 89 w 90"/>
                <a:gd name="T5" fmla="*/ 0 h 17"/>
                <a:gd name="T6" fmla="*/ 0 w 9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7"/>
                <a:gd name="T14" fmla="*/ 90 w 9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7">
                  <a:moveTo>
                    <a:pt x="0" y="0"/>
                  </a:moveTo>
                  <a:lnTo>
                    <a:pt x="0" y="16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7" name="Freeform 292"/>
            <p:cNvSpPr>
              <a:spLocks/>
            </p:cNvSpPr>
            <p:nvPr/>
          </p:nvSpPr>
          <p:spPr bwMode="auto">
            <a:xfrm>
              <a:off x="3466" y="2450"/>
              <a:ext cx="90" cy="17"/>
            </a:xfrm>
            <a:custGeom>
              <a:avLst/>
              <a:gdLst>
                <a:gd name="T0" fmla="*/ 0 w 90"/>
                <a:gd name="T1" fmla="*/ 16 h 17"/>
                <a:gd name="T2" fmla="*/ 89 w 90"/>
                <a:gd name="T3" fmla="*/ 0 h 17"/>
                <a:gd name="T4" fmla="*/ 89 w 90"/>
                <a:gd name="T5" fmla="*/ 16 h 17"/>
                <a:gd name="T6" fmla="*/ 0 w 9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7"/>
                <a:gd name="T14" fmla="*/ 90 w 9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7">
                  <a:moveTo>
                    <a:pt x="0" y="16"/>
                  </a:moveTo>
                  <a:lnTo>
                    <a:pt x="89" y="0"/>
                  </a:lnTo>
                  <a:lnTo>
                    <a:pt x="89" y="16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8" name="Freeform 293"/>
            <p:cNvSpPr>
              <a:spLocks/>
            </p:cNvSpPr>
            <p:nvPr/>
          </p:nvSpPr>
          <p:spPr bwMode="auto">
            <a:xfrm>
              <a:off x="3466" y="2450"/>
              <a:ext cx="90" cy="17"/>
            </a:xfrm>
            <a:custGeom>
              <a:avLst/>
              <a:gdLst>
                <a:gd name="T0" fmla="*/ 0 w 90"/>
                <a:gd name="T1" fmla="*/ 0 h 17"/>
                <a:gd name="T2" fmla="*/ 0 w 90"/>
                <a:gd name="T3" fmla="*/ 16 h 17"/>
                <a:gd name="T4" fmla="*/ 89 w 90"/>
                <a:gd name="T5" fmla="*/ 16 h 17"/>
                <a:gd name="T6" fmla="*/ 89 w 90"/>
                <a:gd name="T7" fmla="*/ 0 h 17"/>
                <a:gd name="T8" fmla="*/ 0 w 9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7"/>
                <a:gd name="T17" fmla="*/ 90 w 9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7">
                  <a:moveTo>
                    <a:pt x="0" y="0"/>
                  </a:moveTo>
                  <a:lnTo>
                    <a:pt x="0" y="16"/>
                  </a:lnTo>
                  <a:lnTo>
                    <a:pt x="89" y="16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09" name="Freeform 294"/>
            <p:cNvSpPr>
              <a:spLocks/>
            </p:cNvSpPr>
            <p:nvPr/>
          </p:nvSpPr>
          <p:spPr bwMode="auto">
            <a:xfrm>
              <a:off x="3555" y="2449"/>
              <a:ext cx="105" cy="17"/>
            </a:xfrm>
            <a:custGeom>
              <a:avLst/>
              <a:gdLst>
                <a:gd name="T0" fmla="*/ 0 w 105"/>
                <a:gd name="T1" fmla="*/ 0 h 17"/>
                <a:gd name="T2" fmla="*/ 0 w 105"/>
                <a:gd name="T3" fmla="*/ 16 h 17"/>
                <a:gd name="T4" fmla="*/ 104 w 105"/>
                <a:gd name="T5" fmla="*/ 0 h 17"/>
                <a:gd name="T6" fmla="*/ 0 w 105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17"/>
                <a:gd name="T14" fmla="*/ 105 w 10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17">
                  <a:moveTo>
                    <a:pt x="0" y="0"/>
                  </a:moveTo>
                  <a:lnTo>
                    <a:pt x="0" y="16"/>
                  </a:lnTo>
                  <a:lnTo>
                    <a:pt x="104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10" name="Freeform 295"/>
            <p:cNvSpPr>
              <a:spLocks/>
            </p:cNvSpPr>
            <p:nvPr/>
          </p:nvSpPr>
          <p:spPr bwMode="auto">
            <a:xfrm>
              <a:off x="3555" y="2449"/>
              <a:ext cx="105" cy="17"/>
            </a:xfrm>
            <a:custGeom>
              <a:avLst/>
              <a:gdLst>
                <a:gd name="T0" fmla="*/ 0 w 105"/>
                <a:gd name="T1" fmla="*/ 16 h 17"/>
                <a:gd name="T2" fmla="*/ 104 w 105"/>
                <a:gd name="T3" fmla="*/ 0 h 17"/>
                <a:gd name="T4" fmla="*/ 104 w 105"/>
                <a:gd name="T5" fmla="*/ 16 h 17"/>
                <a:gd name="T6" fmla="*/ 0 w 105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17"/>
                <a:gd name="T14" fmla="*/ 105 w 10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17">
                  <a:moveTo>
                    <a:pt x="0" y="16"/>
                  </a:moveTo>
                  <a:lnTo>
                    <a:pt x="104" y="0"/>
                  </a:lnTo>
                  <a:lnTo>
                    <a:pt x="104" y="16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11" name="Freeform 296"/>
            <p:cNvSpPr>
              <a:spLocks/>
            </p:cNvSpPr>
            <p:nvPr/>
          </p:nvSpPr>
          <p:spPr bwMode="auto">
            <a:xfrm>
              <a:off x="3555" y="2449"/>
              <a:ext cx="105" cy="17"/>
            </a:xfrm>
            <a:custGeom>
              <a:avLst/>
              <a:gdLst>
                <a:gd name="T0" fmla="*/ 0 w 105"/>
                <a:gd name="T1" fmla="*/ 0 h 17"/>
                <a:gd name="T2" fmla="*/ 0 w 105"/>
                <a:gd name="T3" fmla="*/ 16 h 17"/>
                <a:gd name="T4" fmla="*/ 104 w 105"/>
                <a:gd name="T5" fmla="*/ 16 h 17"/>
                <a:gd name="T6" fmla="*/ 104 w 105"/>
                <a:gd name="T7" fmla="*/ 0 h 17"/>
                <a:gd name="T8" fmla="*/ 0 w 10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7"/>
                <a:gd name="T17" fmla="*/ 105 w 10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7">
                  <a:moveTo>
                    <a:pt x="0" y="0"/>
                  </a:moveTo>
                  <a:lnTo>
                    <a:pt x="0" y="16"/>
                  </a:lnTo>
                  <a:lnTo>
                    <a:pt x="104" y="16"/>
                  </a:lnTo>
                  <a:lnTo>
                    <a:pt x="10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12" name="Freeform 297"/>
            <p:cNvSpPr>
              <a:spLocks/>
            </p:cNvSpPr>
            <p:nvPr/>
          </p:nvSpPr>
          <p:spPr bwMode="auto">
            <a:xfrm>
              <a:off x="3659" y="2449"/>
              <a:ext cx="122" cy="17"/>
            </a:xfrm>
            <a:custGeom>
              <a:avLst/>
              <a:gdLst>
                <a:gd name="T0" fmla="*/ 0 w 122"/>
                <a:gd name="T1" fmla="*/ 0 h 17"/>
                <a:gd name="T2" fmla="*/ 0 w 122"/>
                <a:gd name="T3" fmla="*/ 16 h 17"/>
                <a:gd name="T4" fmla="*/ 121 w 122"/>
                <a:gd name="T5" fmla="*/ 0 h 17"/>
                <a:gd name="T6" fmla="*/ 0 w 12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17"/>
                <a:gd name="T14" fmla="*/ 122 w 1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17">
                  <a:moveTo>
                    <a:pt x="0" y="0"/>
                  </a:moveTo>
                  <a:lnTo>
                    <a:pt x="0" y="16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13" name="Freeform 298"/>
            <p:cNvSpPr>
              <a:spLocks/>
            </p:cNvSpPr>
            <p:nvPr/>
          </p:nvSpPr>
          <p:spPr bwMode="auto">
            <a:xfrm>
              <a:off x="3659" y="2449"/>
              <a:ext cx="122" cy="17"/>
            </a:xfrm>
            <a:custGeom>
              <a:avLst/>
              <a:gdLst>
                <a:gd name="T0" fmla="*/ 0 w 122"/>
                <a:gd name="T1" fmla="*/ 16 h 17"/>
                <a:gd name="T2" fmla="*/ 121 w 122"/>
                <a:gd name="T3" fmla="*/ 0 h 17"/>
                <a:gd name="T4" fmla="*/ 121 w 122"/>
                <a:gd name="T5" fmla="*/ 16 h 17"/>
                <a:gd name="T6" fmla="*/ 0 w 12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17"/>
                <a:gd name="T14" fmla="*/ 122 w 1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17">
                  <a:moveTo>
                    <a:pt x="0" y="16"/>
                  </a:moveTo>
                  <a:lnTo>
                    <a:pt x="121" y="0"/>
                  </a:lnTo>
                  <a:lnTo>
                    <a:pt x="121" y="16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514" name="Freeform 299"/>
            <p:cNvSpPr>
              <a:spLocks/>
            </p:cNvSpPr>
            <p:nvPr/>
          </p:nvSpPr>
          <p:spPr bwMode="auto">
            <a:xfrm>
              <a:off x="3659" y="2449"/>
              <a:ext cx="122" cy="17"/>
            </a:xfrm>
            <a:custGeom>
              <a:avLst/>
              <a:gdLst>
                <a:gd name="T0" fmla="*/ 0 w 122"/>
                <a:gd name="T1" fmla="*/ 0 h 17"/>
                <a:gd name="T2" fmla="*/ 0 w 122"/>
                <a:gd name="T3" fmla="*/ 16 h 17"/>
                <a:gd name="T4" fmla="*/ 121 w 122"/>
                <a:gd name="T5" fmla="*/ 16 h 17"/>
                <a:gd name="T6" fmla="*/ 121 w 122"/>
                <a:gd name="T7" fmla="*/ 0 h 17"/>
                <a:gd name="T8" fmla="*/ 0 w 1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7"/>
                <a:gd name="T17" fmla="*/ 122 w 1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7">
                  <a:moveTo>
                    <a:pt x="0" y="0"/>
                  </a:moveTo>
                  <a:lnTo>
                    <a:pt x="0" y="16"/>
                  </a:lnTo>
                  <a:lnTo>
                    <a:pt x="121" y="16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3" name="Group 300"/>
          <p:cNvGrpSpPr>
            <a:grpSpLocks/>
          </p:cNvGrpSpPr>
          <p:nvPr/>
        </p:nvGrpSpPr>
        <p:grpSpPr bwMode="auto">
          <a:xfrm>
            <a:off x="2465388" y="2384425"/>
            <a:ext cx="3536950" cy="2635250"/>
            <a:chOff x="1553" y="1502"/>
            <a:chExt cx="2228" cy="1660"/>
          </a:xfrm>
          <a:solidFill>
            <a:srgbClr val="FF0000"/>
          </a:solidFill>
        </p:grpSpPr>
        <p:sp>
          <p:nvSpPr>
            <p:cNvPr id="38951" name="Freeform 301"/>
            <p:cNvSpPr>
              <a:spLocks/>
            </p:cNvSpPr>
            <p:nvPr/>
          </p:nvSpPr>
          <p:spPr bwMode="auto">
            <a:xfrm>
              <a:off x="1553" y="3057"/>
              <a:ext cx="19" cy="105"/>
            </a:xfrm>
            <a:custGeom>
              <a:avLst/>
              <a:gdLst>
                <a:gd name="T0" fmla="*/ 0 w 19"/>
                <a:gd name="T1" fmla="*/ 102 h 105"/>
                <a:gd name="T2" fmla="*/ 18 w 19"/>
                <a:gd name="T3" fmla="*/ 104 h 105"/>
                <a:gd name="T4" fmla="*/ 6 w 19"/>
                <a:gd name="T5" fmla="*/ 0 h 105"/>
                <a:gd name="T6" fmla="*/ 0 w 19"/>
                <a:gd name="T7" fmla="*/ 102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05"/>
                <a:gd name="T14" fmla="*/ 19 w 19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05">
                  <a:moveTo>
                    <a:pt x="0" y="102"/>
                  </a:moveTo>
                  <a:lnTo>
                    <a:pt x="18" y="104"/>
                  </a:lnTo>
                  <a:lnTo>
                    <a:pt x="6" y="0"/>
                  </a:lnTo>
                  <a:lnTo>
                    <a:pt x="0" y="10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52" name="Freeform 302"/>
            <p:cNvSpPr>
              <a:spLocks/>
            </p:cNvSpPr>
            <p:nvPr/>
          </p:nvSpPr>
          <p:spPr bwMode="auto">
            <a:xfrm>
              <a:off x="1558" y="3057"/>
              <a:ext cx="20" cy="105"/>
            </a:xfrm>
            <a:custGeom>
              <a:avLst/>
              <a:gdLst>
                <a:gd name="T0" fmla="*/ 12 w 20"/>
                <a:gd name="T1" fmla="*/ 104 h 105"/>
                <a:gd name="T2" fmla="*/ 0 w 20"/>
                <a:gd name="T3" fmla="*/ 0 h 105"/>
                <a:gd name="T4" fmla="*/ 19 w 20"/>
                <a:gd name="T5" fmla="*/ 1 h 105"/>
                <a:gd name="T6" fmla="*/ 12 w 20"/>
                <a:gd name="T7" fmla="*/ 104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05"/>
                <a:gd name="T14" fmla="*/ 20 w 20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05">
                  <a:moveTo>
                    <a:pt x="12" y="104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2" y="10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53" name="Freeform 303"/>
            <p:cNvSpPr>
              <a:spLocks/>
            </p:cNvSpPr>
            <p:nvPr/>
          </p:nvSpPr>
          <p:spPr bwMode="auto">
            <a:xfrm>
              <a:off x="1553" y="3057"/>
              <a:ext cx="25" cy="105"/>
            </a:xfrm>
            <a:custGeom>
              <a:avLst/>
              <a:gdLst>
                <a:gd name="T0" fmla="*/ 0 w 25"/>
                <a:gd name="T1" fmla="*/ 102 h 105"/>
                <a:gd name="T2" fmla="*/ 18 w 25"/>
                <a:gd name="T3" fmla="*/ 104 h 105"/>
                <a:gd name="T4" fmla="*/ 24 w 25"/>
                <a:gd name="T5" fmla="*/ 1 h 105"/>
                <a:gd name="T6" fmla="*/ 6 w 25"/>
                <a:gd name="T7" fmla="*/ 0 h 105"/>
                <a:gd name="T8" fmla="*/ 0 w 25"/>
                <a:gd name="T9" fmla="*/ 102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05"/>
                <a:gd name="T17" fmla="*/ 25 w 25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05">
                  <a:moveTo>
                    <a:pt x="0" y="102"/>
                  </a:moveTo>
                  <a:lnTo>
                    <a:pt x="18" y="104"/>
                  </a:lnTo>
                  <a:lnTo>
                    <a:pt x="24" y="1"/>
                  </a:lnTo>
                  <a:lnTo>
                    <a:pt x="6" y="0"/>
                  </a:lnTo>
                  <a:lnTo>
                    <a:pt x="0" y="10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54" name="Freeform 304"/>
            <p:cNvSpPr>
              <a:spLocks/>
            </p:cNvSpPr>
            <p:nvPr/>
          </p:nvSpPr>
          <p:spPr bwMode="auto">
            <a:xfrm>
              <a:off x="1558" y="2964"/>
              <a:ext cx="20" cy="95"/>
            </a:xfrm>
            <a:custGeom>
              <a:avLst/>
              <a:gdLst>
                <a:gd name="T0" fmla="*/ 0 w 20"/>
                <a:gd name="T1" fmla="*/ 92 h 95"/>
                <a:gd name="T2" fmla="*/ 19 w 20"/>
                <a:gd name="T3" fmla="*/ 94 h 95"/>
                <a:gd name="T4" fmla="*/ 5 w 20"/>
                <a:gd name="T5" fmla="*/ 0 h 95"/>
                <a:gd name="T6" fmla="*/ 0 w 20"/>
                <a:gd name="T7" fmla="*/ 92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95"/>
                <a:gd name="T14" fmla="*/ 20 w 20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95">
                  <a:moveTo>
                    <a:pt x="0" y="92"/>
                  </a:moveTo>
                  <a:lnTo>
                    <a:pt x="19" y="94"/>
                  </a:lnTo>
                  <a:lnTo>
                    <a:pt x="5" y="0"/>
                  </a:lnTo>
                  <a:lnTo>
                    <a:pt x="0" y="9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55" name="Freeform 305"/>
            <p:cNvSpPr>
              <a:spLocks/>
            </p:cNvSpPr>
            <p:nvPr/>
          </p:nvSpPr>
          <p:spPr bwMode="auto">
            <a:xfrm>
              <a:off x="1564" y="2964"/>
              <a:ext cx="21" cy="95"/>
            </a:xfrm>
            <a:custGeom>
              <a:avLst/>
              <a:gdLst>
                <a:gd name="T0" fmla="*/ 13 w 21"/>
                <a:gd name="T1" fmla="*/ 94 h 95"/>
                <a:gd name="T2" fmla="*/ 0 w 21"/>
                <a:gd name="T3" fmla="*/ 0 h 95"/>
                <a:gd name="T4" fmla="*/ 20 w 21"/>
                <a:gd name="T5" fmla="*/ 1 h 95"/>
                <a:gd name="T6" fmla="*/ 13 w 21"/>
                <a:gd name="T7" fmla="*/ 94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95"/>
                <a:gd name="T14" fmla="*/ 21 w 21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95">
                  <a:moveTo>
                    <a:pt x="13" y="94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3" y="9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56" name="Freeform 306"/>
            <p:cNvSpPr>
              <a:spLocks/>
            </p:cNvSpPr>
            <p:nvPr/>
          </p:nvSpPr>
          <p:spPr bwMode="auto">
            <a:xfrm>
              <a:off x="1558" y="2964"/>
              <a:ext cx="27" cy="95"/>
            </a:xfrm>
            <a:custGeom>
              <a:avLst/>
              <a:gdLst>
                <a:gd name="T0" fmla="*/ 0 w 27"/>
                <a:gd name="T1" fmla="*/ 92 h 95"/>
                <a:gd name="T2" fmla="*/ 19 w 27"/>
                <a:gd name="T3" fmla="*/ 94 h 95"/>
                <a:gd name="T4" fmla="*/ 26 w 27"/>
                <a:gd name="T5" fmla="*/ 1 h 95"/>
                <a:gd name="T6" fmla="*/ 5 w 27"/>
                <a:gd name="T7" fmla="*/ 0 h 95"/>
                <a:gd name="T8" fmla="*/ 0 w 27"/>
                <a:gd name="T9" fmla="*/ 92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95"/>
                <a:gd name="T17" fmla="*/ 27 w 27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95">
                  <a:moveTo>
                    <a:pt x="0" y="92"/>
                  </a:moveTo>
                  <a:lnTo>
                    <a:pt x="19" y="94"/>
                  </a:lnTo>
                  <a:lnTo>
                    <a:pt x="26" y="1"/>
                  </a:lnTo>
                  <a:lnTo>
                    <a:pt x="5" y="0"/>
                  </a:lnTo>
                  <a:lnTo>
                    <a:pt x="0" y="9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57" name="Freeform 307"/>
            <p:cNvSpPr>
              <a:spLocks/>
            </p:cNvSpPr>
            <p:nvPr/>
          </p:nvSpPr>
          <p:spPr bwMode="auto">
            <a:xfrm>
              <a:off x="1564" y="2884"/>
              <a:ext cx="21" cy="83"/>
            </a:xfrm>
            <a:custGeom>
              <a:avLst/>
              <a:gdLst>
                <a:gd name="T0" fmla="*/ 0 w 21"/>
                <a:gd name="T1" fmla="*/ 80 h 83"/>
                <a:gd name="T2" fmla="*/ 20 w 21"/>
                <a:gd name="T3" fmla="*/ 82 h 83"/>
                <a:gd name="T4" fmla="*/ 4 w 21"/>
                <a:gd name="T5" fmla="*/ 0 h 83"/>
                <a:gd name="T6" fmla="*/ 0 w 21"/>
                <a:gd name="T7" fmla="*/ 8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83"/>
                <a:gd name="T14" fmla="*/ 21 w 21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83">
                  <a:moveTo>
                    <a:pt x="0" y="80"/>
                  </a:moveTo>
                  <a:lnTo>
                    <a:pt x="20" y="82"/>
                  </a:lnTo>
                  <a:lnTo>
                    <a:pt x="4" y="0"/>
                  </a:lnTo>
                  <a:lnTo>
                    <a:pt x="0" y="8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58" name="Freeform 308"/>
            <p:cNvSpPr>
              <a:spLocks/>
            </p:cNvSpPr>
            <p:nvPr/>
          </p:nvSpPr>
          <p:spPr bwMode="auto">
            <a:xfrm>
              <a:off x="1570" y="2884"/>
              <a:ext cx="21" cy="83"/>
            </a:xfrm>
            <a:custGeom>
              <a:avLst/>
              <a:gdLst>
                <a:gd name="T0" fmla="*/ 15 w 21"/>
                <a:gd name="T1" fmla="*/ 82 h 83"/>
                <a:gd name="T2" fmla="*/ 0 w 21"/>
                <a:gd name="T3" fmla="*/ 0 h 83"/>
                <a:gd name="T4" fmla="*/ 20 w 21"/>
                <a:gd name="T5" fmla="*/ 2 h 83"/>
                <a:gd name="T6" fmla="*/ 15 w 21"/>
                <a:gd name="T7" fmla="*/ 82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83"/>
                <a:gd name="T14" fmla="*/ 21 w 21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83">
                  <a:moveTo>
                    <a:pt x="15" y="8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5" y="8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59" name="Freeform 309"/>
            <p:cNvSpPr>
              <a:spLocks/>
            </p:cNvSpPr>
            <p:nvPr/>
          </p:nvSpPr>
          <p:spPr bwMode="auto">
            <a:xfrm>
              <a:off x="1564" y="2884"/>
              <a:ext cx="27" cy="83"/>
            </a:xfrm>
            <a:custGeom>
              <a:avLst/>
              <a:gdLst>
                <a:gd name="T0" fmla="*/ 0 w 27"/>
                <a:gd name="T1" fmla="*/ 80 h 83"/>
                <a:gd name="T2" fmla="*/ 21 w 27"/>
                <a:gd name="T3" fmla="*/ 82 h 83"/>
                <a:gd name="T4" fmla="*/ 26 w 27"/>
                <a:gd name="T5" fmla="*/ 2 h 83"/>
                <a:gd name="T6" fmla="*/ 5 w 27"/>
                <a:gd name="T7" fmla="*/ 0 h 83"/>
                <a:gd name="T8" fmla="*/ 0 w 27"/>
                <a:gd name="T9" fmla="*/ 8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83"/>
                <a:gd name="T17" fmla="*/ 27 w 27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83">
                  <a:moveTo>
                    <a:pt x="0" y="80"/>
                  </a:moveTo>
                  <a:lnTo>
                    <a:pt x="21" y="82"/>
                  </a:lnTo>
                  <a:lnTo>
                    <a:pt x="26" y="2"/>
                  </a:lnTo>
                  <a:lnTo>
                    <a:pt x="5" y="0"/>
                  </a:lnTo>
                  <a:lnTo>
                    <a:pt x="0" y="8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0" name="Freeform 310"/>
            <p:cNvSpPr>
              <a:spLocks/>
            </p:cNvSpPr>
            <p:nvPr/>
          </p:nvSpPr>
          <p:spPr bwMode="auto">
            <a:xfrm>
              <a:off x="1570" y="2811"/>
              <a:ext cx="21" cy="74"/>
            </a:xfrm>
            <a:custGeom>
              <a:avLst/>
              <a:gdLst>
                <a:gd name="T0" fmla="*/ 0 w 21"/>
                <a:gd name="T1" fmla="*/ 70 h 74"/>
                <a:gd name="T2" fmla="*/ 20 w 21"/>
                <a:gd name="T3" fmla="*/ 73 h 74"/>
                <a:gd name="T4" fmla="*/ 4 w 21"/>
                <a:gd name="T5" fmla="*/ 0 h 74"/>
                <a:gd name="T6" fmla="*/ 0 w 21"/>
                <a:gd name="T7" fmla="*/ 7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74"/>
                <a:gd name="T14" fmla="*/ 21 w 2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74">
                  <a:moveTo>
                    <a:pt x="0" y="70"/>
                  </a:moveTo>
                  <a:lnTo>
                    <a:pt x="20" y="73"/>
                  </a:lnTo>
                  <a:lnTo>
                    <a:pt x="4" y="0"/>
                  </a:lnTo>
                  <a:lnTo>
                    <a:pt x="0" y="7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1" name="Freeform 311"/>
            <p:cNvSpPr>
              <a:spLocks/>
            </p:cNvSpPr>
            <p:nvPr/>
          </p:nvSpPr>
          <p:spPr bwMode="auto">
            <a:xfrm>
              <a:off x="1575" y="2811"/>
              <a:ext cx="21" cy="74"/>
            </a:xfrm>
            <a:custGeom>
              <a:avLst/>
              <a:gdLst>
                <a:gd name="T0" fmla="*/ 16 w 21"/>
                <a:gd name="T1" fmla="*/ 73 h 74"/>
                <a:gd name="T2" fmla="*/ 0 w 21"/>
                <a:gd name="T3" fmla="*/ 0 h 74"/>
                <a:gd name="T4" fmla="*/ 20 w 21"/>
                <a:gd name="T5" fmla="*/ 1 h 74"/>
                <a:gd name="T6" fmla="*/ 16 w 21"/>
                <a:gd name="T7" fmla="*/ 73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74"/>
                <a:gd name="T14" fmla="*/ 21 w 2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74">
                  <a:moveTo>
                    <a:pt x="16" y="73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6" y="7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2" name="Freeform 312"/>
            <p:cNvSpPr>
              <a:spLocks/>
            </p:cNvSpPr>
            <p:nvPr/>
          </p:nvSpPr>
          <p:spPr bwMode="auto">
            <a:xfrm>
              <a:off x="1570" y="2811"/>
              <a:ext cx="26" cy="74"/>
            </a:xfrm>
            <a:custGeom>
              <a:avLst/>
              <a:gdLst>
                <a:gd name="T0" fmla="*/ 0 w 26"/>
                <a:gd name="T1" fmla="*/ 70 h 74"/>
                <a:gd name="T2" fmla="*/ 21 w 26"/>
                <a:gd name="T3" fmla="*/ 73 h 74"/>
                <a:gd name="T4" fmla="*/ 25 w 26"/>
                <a:gd name="T5" fmla="*/ 1 h 74"/>
                <a:gd name="T6" fmla="*/ 5 w 26"/>
                <a:gd name="T7" fmla="*/ 0 h 74"/>
                <a:gd name="T8" fmla="*/ 0 w 26"/>
                <a:gd name="T9" fmla="*/ 7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74"/>
                <a:gd name="T17" fmla="*/ 26 w 26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74">
                  <a:moveTo>
                    <a:pt x="0" y="70"/>
                  </a:moveTo>
                  <a:lnTo>
                    <a:pt x="21" y="73"/>
                  </a:lnTo>
                  <a:lnTo>
                    <a:pt x="25" y="1"/>
                  </a:lnTo>
                  <a:lnTo>
                    <a:pt x="5" y="0"/>
                  </a:lnTo>
                  <a:lnTo>
                    <a:pt x="0" y="7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3" name="Freeform 313"/>
            <p:cNvSpPr>
              <a:spLocks/>
            </p:cNvSpPr>
            <p:nvPr/>
          </p:nvSpPr>
          <p:spPr bwMode="auto">
            <a:xfrm>
              <a:off x="1575" y="2746"/>
              <a:ext cx="21" cy="68"/>
            </a:xfrm>
            <a:custGeom>
              <a:avLst/>
              <a:gdLst>
                <a:gd name="T0" fmla="*/ 0 w 21"/>
                <a:gd name="T1" fmla="*/ 65 h 68"/>
                <a:gd name="T2" fmla="*/ 20 w 21"/>
                <a:gd name="T3" fmla="*/ 67 h 68"/>
                <a:gd name="T4" fmla="*/ 3 w 21"/>
                <a:gd name="T5" fmla="*/ 0 h 68"/>
                <a:gd name="T6" fmla="*/ 0 w 21"/>
                <a:gd name="T7" fmla="*/ 65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8"/>
                <a:gd name="T14" fmla="*/ 21 w 21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8">
                  <a:moveTo>
                    <a:pt x="0" y="65"/>
                  </a:moveTo>
                  <a:lnTo>
                    <a:pt x="20" y="67"/>
                  </a:lnTo>
                  <a:lnTo>
                    <a:pt x="3" y="0"/>
                  </a:lnTo>
                  <a:lnTo>
                    <a:pt x="0" y="6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4" name="Freeform 314"/>
            <p:cNvSpPr>
              <a:spLocks/>
            </p:cNvSpPr>
            <p:nvPr/>
          </p:nvSpPr>
          <p:spPr bwMode="auto">
            <a:xfrm>
              <a:off x="1576" y="2746"/>
              <a:ext cx="22" cy="68"/>
            </a:xfrm>
            <a:custGeom>
              <a:avLst/>
              <a:gdLst>
                <a:gd name="T0" fmla="*/ 17 w 22"/>
                <a:gd name="T1" fmla="*/ 67 h 68"/>
                <a:gd name="T2" fmla="*/ 0 w 22"/>
                <a:gd name="T3" fmla="*/ 0 h 68"/>
                <a:gd name="T4" fmla="*/ 21 w 22"/>
                <a:gd name="T5" fmla="*/ 2 h 68"/>
                <a:gd name="T6" fmla="*/ 17 w 22"/>
                <a:gd name="T7" fmla="*/ 67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68"/>
                <a:gd name="T14" fmla="*/ 22 w 22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68">
                  <a:moveTo>
                    <a:pt x="17" y="67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7" y="6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5" name="Freeform 315"/>
            <p:cNvSpPr>
              <a:spLocks/>
            </p:cNvSpPr>
            <p:nvPr/>
          </p:nvSpPr>
          <p:spPr bwMode="auto">
            <a:xfrm>
              <a:off x="1575" y="2746"/>
              <a:ext cx="23" cy="68"/>
            </a:xfrm>
            <a:custGeom>
              <a:avLst/>
              <a:gdLst>
                <a:gd name="T0" fmla="*/ 0 w 23"/>
                <a:gd name="T1" fmla="*/ 65 h 68"/>
                <a:gd name="T2" fmla="*/ 18 w 23"/>
                <a:gd name="T3" fmla="*/ 67 h 68"/>
                <a:gd name="T4" fmla="*/ 22 w 23"/>
                <a:gd name="T5" fmla="*/ 2 h 68"/>
                <a:gd name="T6" fmla="*/ 2 w 23"/>
                <a:gd name="T7" fmla="*/ 0 h 68"/>
                <a:gd name="T8" fmla="*/ 0 w 23"/>
                <a:gd name="T9" fmla="*/ 65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68"/>
                <a:gd name="T17" fmla="*/ 23 w 23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68">
                  <a:moveTo>
                    <a:pt x="0" y="65"/>
                  </a:moveTo>
                  <a:lnTo>
                    <a:pt x="18" y="67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6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6" name="Freeform 316"/>
            <p:cNvSpPr>
              <a:spLocks/>
            </p:cNvSpPr>
            <p:nvPr/>
          </p:nvSpPr>
          <p:spPr bwMode="auto">
            <a:xfrm>
              <a:off x="1576" y="2685"/>
              <a:ext cx="22" cy="62"/>
            </a:xfrm>
            <a:custGeom>
              <a:avLst/>
              <a:gdLst>
                <a:gd name="T0" fmla="*/ 0 w 22"/>
                <a:gd name="T1" fmla="*/ 58 h 62"/>
                <a:gd name="T2" fmla="*/ 21 w 22"/>
                <a:gd name="T3" fmla="*/ 61 h 62"/>
                <a:gd name="T4" fmla="*/ 4 w 22"/>
                <a:gd name="T5" fmla="*/ 0 h 62"/>
                <a:gd name="T6" fmla="*/ 0 w 22"/>
                <a:gd name="T7" fmla="*/ 58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62"/>
                <a:gd name="T14" fmla="*/ 22 w 22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62">
                  <a:moveTo>
                    <a:pt x="0" y="58"/>
                  </a:moveTo>
                  <a:lnTo>
                    <a:pt x="21" y="61"/>
                  </a:lnTo>
                  <a:lnTo>
                    <a:pt x="4" y="0"/>
                  </a:lnTo>
                  <a:lnTo>
                    <a:pt x="0" y="5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7" name="Freeform 317"/>
            <p:cNvSpPr>
              <a:spLocks/>
            </p:cNvSpPr>
            <p:nvPr/>
          </p:nvSpPr>
          <p:spPr bwMode="auto">
            <a:xfrm>
              <a:off x="1582" y="2685"/>
              <a:ext cx="20" cy="62"/>
            </a:xfrm>
            <a:custGeom>
              <a:avLst/>
              <a:gdLst>
                <a:gd name="T0" fmla="*/ 16 w 20"/>
                <a:gd name="T1" fmla="*/ 61 h 62"/>
                <a:gd name="T2" fmla="*/ 0 w 20"/>
                <a:gd name="T3" fmla="*/ 0 h 62"/>
                <a:gd name="T4" fmla="*/ 19 w 20"/>
                <a:gd name="T5" fmla="*/ 2 h 62"/>
                <a:gd name="T6" fmla="*/ 16 w 20"/>
                <a:gd name="T7" fmla="*/ 61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62"/>
                <a:gd name="T14" fmla="*/ 20 w 20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62">
                  <a:moveTo>
                    <a:pt x="16" y="61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16" y="6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8" name="Freeform 318"/>
            <p:cNvSpPr>
              <a:spLocks/>
            </p:cNvSpPr>
            <p:nvPr/>
          </p:nvSpPr>
          <p:spPr bwMode="auto">
            <a:xfrm>
              <a:off x="1576" y="2685"/>
              <a:ext cx="26" cy="62"/>
            </a:xfrm>
            <a:custGeom>
              <a:avLst/>
              <a:gdLst>
                <a:gd name="T0" fmla="*/ 0 w 26"/>
                <a:gd name="T1" fmla="*/ 58 h 62"/>
                <a:gd name="T2" fmla="*/ 21 w 26"/>
                <a:gd name="T3" fmla="*/ 61 h 62"/>
                <a:gd name="T4" fmla="*/ 25 w 26"/>
                <a:gd name="T5" fmla="*/ 2 h 62"/>
                <a:gd name="T6" fmla="*/ 4 w 26"/>
                <a:gd name="T7" fmla="*/ 0 h 62"/>
                <a:gd name="T8" fmla="*/ 0 w 26"/>
                <a:gd name="T9" fmla="*/ 5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62"/>
                <a:gd name="T17" fmla="*/ 26 w 2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62">
                  <a:moveTo>
                    <a:pt x="0" y="58"/>
                  </a:moveTo>
                  <a:lnTo>
                    <a:pt x="21" y="61"/>
                  </a:lnTo>
                  <a:lnTo>
                    <a:pt x="25" y="2"/>
                  </a:lnTo>
                  <a:lnTo>
                    <a:pt x="4" y="0"/>
                  </a:lnTo>
                  <a:lnTo>
                    <a:pt x="0" y="5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69" name="Freeform 319"/>
            <p:cNvSpPr>
              <a:spLocks/>
            </p:cNvSpPr>
            <p:nvPr/>
          </p:nvSpPr>
          <p:spPr bwMode="auto">
            <a:xfrm>
              <a:off x="1582" y="2631"/>
              <a:ext cx="20" cy="58"/>
            </a:xfrm>
            <a:custGeom>
              <a:avLst/>
              <a:gdLst>
                <a:gd name="T0" fmla="*/ 0 w 20"/>
                <a:gd name="T1" fmla="*/ 54 h 58"/>
                <a:gd name="T2" fmla="*/ 19 w 20"/>
                <a:gd name="T3" fmla="*/ 57 h 58"/>
                <a:gd name="T4" fmla="*/ 2 w 20"/>
                <a:gd name="T5" fmla="*/ 0 h 58"/>
                <a:gd name="T6" fmla="*/ 0 w 20"/>
                <a:gd name="T7" fmla="*/ 54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58"/>
                <a:gd name="T14" fmla="*/ 20 w 20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58">
                  <a:moveTo>
                    <a:pt x="0" y="54"/>
                  </a:moveTo>
                  <a:lnTo>
                    <a:pt x="19" y="57"/>
                  </a:lnTo>
                  <a:lnTo>
                    <a:pt x="2" y="0"/>
                  </a:lnTo>
                  <a:lnTo>
                    <a:pt x="0" y="5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0" name="Freeform 320"/>
            <p:cNvSpPr>
              <a:spLocks/>
            </p:cNvSpPr>
            <p:nvPr/>
          </p:nvSpPr>
          <p:spPr bwMode="auto">
            <a:xfrm>
              <a:off x="1584" y="2631"/>
              <a:ext cx="21" cy="58"/>
            </a:xfrm>
            <a:custGeom>
              <a:avLst/>
              <a:gdLst>
                <a:gd name="T0" fmla="*/ 16 w 21"/>
                <a:gd name="T1" fmla="*/ 57 h 58"/>
                <a:gd name="T2" fmla="*/ 0 w 21"/>
                <a:gd name="T3" fmla="*/ 0 h 58"/>
                <a:gd name="T4" fmla="*/ 20 w 21"/>
                <a:gd name="T5" fmla="*/ 2 h 58"/>
                <a:gd name="T6" fmla="*/ 16 w 21"/>
                <a:gd name="T7" fmla="*/ 5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8"/>
                <a:gd name="T14" fmla="*/ 21 w 2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8">
                  <a:moveTo>
                    <a:pt x="16" y="57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6" y="5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1" name="Freeform 321"/>
            <p:cNvSpPr>
              <a:spLocks/>
            </p:cNvSpPr>
            <p:nvPr/>
          </p:nvSpPr>
          <p:spPr bwMode="auto">
            <a:xfrm>
              <a:off x="1582" y="2631"/>
              <a:ext cx="23" cy="58"/>
            </a:xfrm>
            <a:custGeom>
              <a:avLst/>
              <a:gdLst>
                <a:gd name="T0" fmla="*/ 0 w 23"/>
                <a:gd name="T1" fmla="*/ 54 h 58"/>
                <a:gd name="T2" fmla="*/ 18 w 23"/>
                <a:gd name="T3" fmla="*/ 57 h 58"/>
                <a:gd name="T4" fmla="*/ 22 w 23"/>
                <a:gd name="T5" fmla="*/ 2 h 58"/>
                <a:gd name="T6" fmla="*/ 2 w 23"/>
                <a:gd name="T7" fmla="*/ 0 h 58"/>
                <a:gd name="T8" fmla="*/ 0 w 23"/>
                <a:gd name="T9" fmla="*/ 54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8"/>
                <a:gd name="T17" fmla="*/ 23 w 23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8">
                  <a:moveTo>
                    <a:pt x="0" y="54"/>
                  </a:moveTo>
                  <a:lnTo>
                    <a:pt x="18" y="57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5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2" name="Freeform 322"/>
            <p:cNvSpPr>
              <a:spLocks/>
            </p:cNvSpPr>
            <p:nvPr/>
          </p:nvSpPr>
          <p:spPr bwMode="auto">
            <a:xfrm>
              <a:off x="1584" y="2583"/>
              <a:ext cx="21" cy="52"/>
            </a:xfrm>
            <a:custGeom>
              <a:avLst/>
              <a:gdLst>
                <a:gd name="T0" fmla="*/ 0 w 21"/>
                <a:gd name="T1" fmla="*/ 48 h 52"/>
                <a:gd name="T2" fmla="*/ 20 w 21"/>
                <a:gd name="T3" fmla="*/ 51 h 52"/>
                <a:gd name="T4" fmla="*/ 2 w 21"/>
                <a:gd name="T5" fmla="*/ 0 h 52"/>
                <a:gd name="T6" fmla="*/ 0 w 21"/>
                <a:gd name="T7" fmla="*/ 48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2"/>
                <a:gd name="T14" fmla="*/ 21 w 2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2">
                  <a:moveTo>
                    <a:pt x="0" y="48"/>
                  </a:moveTo>
                  <a:lnTo>
                    <a:pt x="20" y="51"/>
                  </a:lnTo>
                  <a:lnTo>
                    <a:pt x="2" y="0"/>
                  </a:lnTo>
                  <a:lnTo>
                    <a:pt x="0" y="4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3" name="Freeform 323"/>
            <p:cNvSpPr>
              <a:spLocks/>
            </p:cNvSpPr>
            <p:nvPr/>
          </p:nvSpPr>
          <p:spPr bwMode="auto">
            <a:xfrm>
              <a:off x="1586" y="2583"/>
              <a:ext cx="22" cy="52"/>
            </a:xfrm>
            <a:custGeom>
              <a:avLst/>
              <a:gdLst>
                <a:gd name="T0" fmla="*/ 18 w 22"/>
                <a:gd name="T1" fmla="*/ 51 h 52"/>
                <a:gd name="T2" fmla="*/ 0 w 22"/>
                <a:gd name="T3" fmla="*/ 0 h 52"/>
                <a:gd name="T4" fmla="*/ 21 w 22"/>
                <a:gd name="T5" fmla="*/ 2 h 52"/>
                <a:gd name="T6" fmla="*/ 18 w 22"/>
                <a:gd name="T7" fmla="*/ 5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2"/>
                <a:gd name="T14" fmla="*/ 22 w 22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2">
                  <a:moveTo>
                    <a:pt x="18" y="51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8" y="5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4" name="Freeform 324"/>
            <p:cNvSpPr>
              <a:spLocks/>
            </p:cNvSpPr>
            <p:nvPr/>
          </p:nvSpPr>
          <p:spPr bwMode="auto">
            <a:xfrm>
              <a:off x="1584" y="2583"/>
              <a:ext cx="24" cy="52"/>
            </a:xfrm>
            <a:custGeom>
              <a:avLst/>
              <a:gdLst>
                <a:gd name="T0" fmla="*/ 0 w 24"/>
                <a:gd name="T1" fmla="*/ 48 h 52"/>
                <a:gd name="T2" fmla="*/ 20 w 24"/>
                <a:gd name="T3" fmla="*/ 51 h 52"/>
                <a:gd name="T4" fmla="*/ 23 w 24"/>
                <a:gd name="T5" fmla="*/ 2 h 52"/>
                <a:gd name="T6" fmla="*/ 2 w 24"/>
                <a:gd name="T7" fmla="*/ 0 h 52"/>
                <a:gd name="T8" fmla="*/ 0 w 24"/>
                <a:gd name="T9" fmla="*/ 48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2"/>
                <a:gd name="T17" fmla="*/ 24 w 2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2">
                  <a:moveTo>
                    <a:pt x="0" y="48"/>
                  </a:moveTo>
                  <a:lnTo>
                    <a:pt x="20" y="51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4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5" name="Freeform 325"/>
            <p:cNvSpPr>
              <a:spLocks/>
            </p:cNvSpPr>
            <p:nvPr/>
          </p:nvSpPr>
          <p:spPr bwMode="auto">
            <a:xfrm>
              <a:off x="1586" y="2537"/>
              <a:ext cx="22" cy="47"/>
            </a:xfrm>
            <a:custGeom>
              <a:avLst/>
              <a:gdLst>
                <a:gd name="T0" fmla="*/ 0 w 22"/>
                <a:gd name="T1" fmla="*/ 43 h 47"/>
                <a:gd name="T2" fmla="*/ 21 w 22"/>
                <a:gd name="T3" fmla="*/ 46 h 47"/>
                <a:gd name="T4" fmla="*/ 3 w 22"/>
                <a:gd name="T5" fmla="*/ 0 h 47"/>
                <a:gd name="T6" fmla="*/ 0 w 22"/>
                <a:gd name="T7" fmla="*/ 43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7"/>
                <a:gd name="T14" fmla="*/ 22 w 22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7">
                  <a:moveTo>
                    <a:pt x="0" y="43"/>
                  </a:moveTo>
                  <a:lnTo>
                    <a:pt x="21" y="46"/>
                  </a:lnTo>
                  <a:lnTo>
                    <a:pt x="3" y="0"/>
                  </a:lnTo>
                  <a:lnTo>
                    <a:pt x="0" y="4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6" name="Freeform 326"/>
            <p:cNvSpPr>
              <a:spLocks/>
            </p:cNvSpPr>
            <p:nvPr/>
          </p:nvSpPr>
          <p:spPr bwMode="auto">
            <a:xfrm>
              <a:off x="1590" y="2537"/>
              <a:ext cx="21" cy="47"/>
            </a:xfrm>
            <a:custGeom>
              <a:avLst/>
              <a:gdLst>
                <a:gd name="T0" fmla="*/ 17 w 21"/>
                <a:gd name="T1" fmla="*/ 46 h 47"/>
                <a:gd name="T2" fmla="*/ 0 w 21"/>
                <a:gd name="T3" fmla="*/ 0 h 47"/>
                <a:gd name="T4" fmla="*/ 20 w 21"/>
                <a:gd name="T5" fmla="*/ 2 h 47"/>
                <a:gd name="T6" fmla="*/ 17 w 21"/>
                <a:gd name="T7" fmla="*/ 46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7"/>
                <a:gd name="T14" fmla="*/ 21 w 21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7">
                  <a:moveTo>
                    <a:pt x="17" y="46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7" y="4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7" name="Freeform 327"/>
            <p:cNvSpPr>
              <a:spLocks/>
            </p:cNvSpPr>
            <p:nvPr/>
          </p:nvSpPr>
          <p:spPr bwMode="auto">
            <a:xfrm>
              <a:off x="1586" y="2537"/>
              <a:ext cx="25" cy="47"/>
            </a:xfrm>
            <a:custGeom>
              <a:avLst/>
              <a:gdLst>
                <a:gd name="T0" fmla="*/ 0 w 25"/>
                <a:gd name="T1" fmla="*/ 43 h 47"/>
                <a:gd name="T2" fmla="*/ 21 w 25"/>
                <a:gd name="T3" fmla="*/ 46 h 47"/>
                <a:gd name="T4" fmla="*/ 24 w 25"/>
                <a:gd name="T5" fmla="*/ 2 h 47"/>
                <a:gd name="T6" fmla="*/ 3 w 25"/>
                <a:gd name="T7" fmla="*/ 0 h 47"/>
                <a:gd name="T8" fmla="*/ 0 w 25"/>
                <a:gd name="T9" fmla="*/ 43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7"/>
                <a:gd name="T17" fmla="*/ 25 w 25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7">
                  <a:moveTo>
                    <a:pt x="0" y="43"/>
                  </a:moveTo>
                  <a:lnTo>
                    <a:pt x="21" y="46"/>
                  </a:lnTo>
                  <a:lnTo>
                    <a:pt x="24" y="2"/>
                  </a:lnTo>
                  <a:lnTo>
                    <a:pt x="3" y="0"/>
                  </a:lnTo>
                  <a:lnTo>
                    <a:pt x="0" y="4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8" name="Freeform 328"/>
            <p:cNvSpPr>
              <a:spLocks/>
            </p:cNvSpPr>
            <p:nvPr/>
          </p:nvSpPr>
          <p:spPr bwMode="auto">
            <a:xfrm>
              <a:off x="1590" y="2496"/>
              <a:ext cx="21" cy="43"/>
            </a:xfrm>
            <a:custGeom>
              <a:avLst/>
              <a:gdLst>
                <a:gd name="T0" fmla="*/ 0 w 21"/>
                <a:gd name="T1" fmla="*/ 39 h 43"/>
                <a:gd name="T2" fmla="*/ 20 w 21"/>
                <a:gd name="T3" fmla="*/ 42 h 43"/>
                <a:gd name="T4" fmla="*/ 2 w 21"/>
                <a:gd name="T5" fmla="*/ 0 h 43"/>
                <a:gd name="T6" fmla="*/ 0 w 21"/>
                <a:gd name="T7" fmla="*/ 39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3"/>
                <a:gd name="T14" fmla="*/ 21 w 21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3">
                  <a:moveTo>
                    <a:pt x="0" y="39"/>
                  </a:moveTo>
                  <a:lnTo>
                    <a:pt x="20" y="42"/>
                  </a:lnTo>
                  <a:lnTo>
                    <a:pt x="2" y="0"/>
                  </a:lnTo>
                  <a:lnTo>
                    <a:pt x="0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79" name="Freeform 329"/>
            <p:cNvSpPr>
              <a:spLocks/>
            </p:cNvSpPr>
            <p:nvPr/>
          </p:nvSpPr>
          <p:spPr bwMode="auto">
            <a:xfrm>
              <a:off x="1593" y="2496"/>
              <a:ext cx="19" cy="43"/>
            </a:xfrm>
            <a:custGeom>
              <a:avLst/>
              <a:gdLst>
                <a:gd name="T0" fmla="*/ 16 w 19"/>
                <a:gd name="T1" fmla="*/ 42 h 43"/>
                <a:gd name="T2" fmla="*/ 0 w 19"/>
                <a:gd name="T3" fmla="*/ 0 h 43"/>
                <a:gd name="T4" fmla="*/ 18 w 19"/>
                <a:gd name="T5" fmla="*/ 1 h 43"/>
                <a:gd name="T6" fmla="*/ 16 w 19"/>
                <a:gd name="T7" fmla="*/ 42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3"/>
                <a:gd name="T14" fmla="*/ 19 w 19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3">
                  <a:moveTo>
                    <a:pt x="16" y="42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4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0" name="Freeform 330"/>
            <p:cNvSpPr>
              <a:spLocks/>
            </p:cNvSpPr>
            <p:nvPr/>
          </p:nvSpPr>
          <p:spPr bwMode="auto">
            <a:xfrm>
              <a:off x="1590" y="2496"/>
              <a:ext cx="22" cy="43"/>
            </a:xfrm>
            <a:custGeom>
              <a:avLst/>
              <a:gdLst>
                <a:gd name="T0" fmla="*/ 0 w 22"/>
                <a:gd name="T1" fmla="*/ 39 h 43"/>
                <a:gd name="T2" fmla="*/ 19 w 22"/>
                <a:gd name="T3" fmla="*/ 42 h 43"/>
                <a:gd name="T4" fmla="*/ 21 w 22"/>
                <a:gd name="T5" fmla="*/ 1 h 43"/>
                <a:gd name="T6" fmla="*/ 2 w 22"/>
                <a:gd name="T7" fmla="*/ 0 h 43"/>
                <a:gd name="T8" fmla="*/ 0 w 22"/>
                <a:gd name="T9" fmla="*/ 3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3"/>
                <a:gd name="T17" fmla="*/ 22 w 2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3">
                  <a:moveTo>
                    <a:pt x="0" y="39"/>
                  </a:moveTo>
                  <a:lnTo>
                    <a:pt x="19" y="42"/>
                  </a:lnTo>
                  <a:lnTo>
                    <a:pt x="21" y="1"/>
                  </a:lnTo>
                  <a:lnTo>
                    <a:pt x="2" y="0"/>
                  </a:lnTo>
                  <a:lnTo>
                    <a:pt x="0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1" name="Freeform 331"/>
            <p:cNvSpPr>
              <a:spLocks/>
            </p:cNvSpPr>
            <p:nvPr/>
          </p:nvSpPr>
          <p:spPr bwMode="auto">
            <a:xfrm>
              <a:off x="1593" y="2456"/>
              <a:ext cx="19" cy="42"/>
            </a:xfrm>
            <a:custGeom>
              <a:avLst/>
              <a:gdLst>
                <a:gd name="T0" fmla="*/ 0 w 19"/>
                <a:gd name="T1" fmla="*/ 39 h 42"/>
                <a:gd name="T2" fmla="*/ 18 w 19"/>
                <a:gd name="T3" fmla="*/ 41 h 42"/>
                <a:gd name="T4" fmla="*/ 1 w 19"/>
                <a:gd name="T5" fmla="*/ 0 h 42"/>
                <a:gd name="T6" fmla="*/ 0 w 19"/>
                <a:gd name="T7" fmla="*/ 39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2"/>
                <a:gd name="T14" fmla="*/ 19 w 1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2">
                  <a:moveTo>
                    <a:pt x="0" y="39"/>
                  </a:moveTo>
                  <a:lnTo>
                    <a:pt x="18" y="41"/>
                  </a:lnTo>
                  <a:lnTo>
                    <a:pt x="1" y="0"/>
                  </a:lnTo>
                  <a:lnTo>
                    <a:pt x="0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2" name="Freeform 332"/>
            <p:cNvSpPr>
              <a:spLocks/>
            </p:cNvSpPr>
            <p:nvPr/>
          </p:nvSpPr>
          <p:spPr bwMode="auto">
            <a:xfrm>
              <a:off x="1596" y="2456"/>
              <a:ext cx="19" cy="42"/>
            </a:xfrm>
            <a:custGeom>
              <a:avLst/>
              <a:gdLst>
                <a:gd name="T0" fmla="*/ 15 w 19"/>
                <a:gd name="T1" fmla="*/ 41 h 42"/>
                <a:gd name="T2" fmla="*/ 0 w 19"/>
                <a:gd name="T3" fmla="*/ 0 h 42"/>
                <a:gd name="T4" fmla="*/ 18 w 19"/>
                <a:gd name="T5" fmla="*/ 2 h 42"/>
                <a:gd name="T6" fmla="*/ 15 w 19"/>
                <a:gd name="T7" fmla="*/ 41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2"/>
                <a:gd name="T14" fmla="*/ 19 w 1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2">
                  <a:moveTo>
                    <a:pt x="15" y="41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5" y="4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3" name="Freeform 333"/>
            <p:cNvSpPr>
              <a:spLocks/>
            </p:cNvSpPr>
            <p:nvPr/>
          </p:nvSpPr>
          <p:spPr bwMode="auto">
            <a:xfrm>
              <a:off x="1593" y="2456"/>
              <a:ext cx="22" cy="42"/>
            </a:xfrm>
            <a:custGeom>
              <a:avLst/>
              <a:gdLst>
                <a:gd name="T0" fmla="*/ 0 w 22"/>
                <a:gd name="T1" fmla="*/ 39 h 42"/>
                <a:gd name="T2" fmla="*/ 18 w 22"/>
                <a:gd name="T3" fmla="*/ 41 h 42"/>
                <a:gd name="T4" fmla="*/ 21 w 22"/>
                <a:gd name="T5" fmla="*/ 2 h 42"/>
                <a:gd name="T6" fmla="*/ 1 w 22"/>
                <a:gd name="T7" fmla="*/ 0 h 42"/>
                <a:gd name="T8" fmla="*/ 0 w 22"/>
                <a:gd name="T9" fmla="*/ 3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2"/>
                <a:gd name="T17" fmla="*/ 22 w 2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2">
                  <a:moveTo>
                    <a:pt x="0" y="39"/>
                  </a:moveTo>
                  <a:lnTo>
                    <a:pt x="18" y="41"/>
                  </a:lnTo>
                  <a:lnTo>
                    <a:pt x="21" y="2"/>
                  </a:lnTo>
                  <a:lnTo>
                    <a:pt x="1" y="0"/>
                  </a:lnTo>
                  <a:lnTo>
                    <a:pt x="0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4" name="Freeform 334"/>
            <p:cNvSpPr>
              <a:spLocks/>
            </p:cNvSpPr>
            <p:nvPr/>
          </p:nvSpPr>
          <p:spPr bwMode="auto">
            <a:xfrm>
              <a:off x="1596" y="2419"/>
              <a:ext cx="19" cy="40"/>
            </a:xfrm>
            <a:custGeom>
              <a:avLst/>
              <a:gdLst>
                <a:gd name="T0" fmla="*/ 0 w 19"/>
                <a:gd name="T1" fmla="*/ 36 h 40"/>
                <a:gd name="T2" fmla="*/ 18 w 19"/>
                <a:gd name="T3" fmla="*/ 39 h 40"/>
                <a:gd name="T4" fmla="*/ 2 w 19"/>
                <a:gd name="T5" fmla="*/ 0 h 40"/>
                <a:gd name="T6" fmla="*/ 0 w 19"/>
                <a:gd name="T7" fmla="*/ 36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0"/>
                <a:gd name="T14" fmla="*/ 19 w 19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0">
                  <a:moveTo>
                    <a:pt x="0" y="36"/>
                  </a:moveTo>
                  <a:lnTo>
                    <a:pt x="18" y="39"/>
                  </a:lnTo>
                  <a:lnTo>
                    <a:pt x="2" y="0"/>
                  </a:lnTo>
                  <a:lnTo>
                    <a:pt x="0" y="3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5" name="Freeform 335"/>
            <p:cNvSpPr>
              <a:spLocks/>
            </p:cNvSpPr>
            <p:nvPr/>
          </p:nvSpPr>
          <p:spPr bwMode="auto">
            <a:xfrm>
              <a:off x="1597" y="2419"/>
              <a:ext cx="23" cy="40"/>
            </a:xfrm>
            <a:custGeom>
              <a:avLst/>
              <a:gdLst>
                <a:gd name="T0" fmla="*/ 18 w 23"/>
                <a:gd name="T1" fmla="*/ 39 h 40"/>
                <a:gd name="T2" fmla="*/ 0 w 23"/>
                <a:gd name="T3" fmla="*/ 0 h 40"/>
                <a:gd name="T4" fmla="*/ 22 w 23"/>
                <a:gd name="T5" fmla="*/ 2 h 40"/>
                <a:gd name="T6" fmla="*/ 18 w 23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40"/>
                <a:gd name="T14" fmla="*/ 23 w 23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40">
                  <a:moveTo>
                    <a:pt x="18" y="39"/>
                  </a:moveTo>
                  <a:lnTo>
                    <a:pt x="0" y="0"/>
                  </a:lnTo>
                  <a:lnTo>
                    <a:pt x="22" y="2"/>
                  </a:lnTo>
                  <a:lnTo>
                    <a:pt x="18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6" name="Freeform 336"/>
            <p:cNvSpPr>
              <a:spLocks/>
            </p:cNvSpPr>
            <p:nvPr/>
          </p:nvSpPr>
          <p:spPr bwMode="auto">
            <a:xfrm>
              <a:off x="1596" y="2419"/>
              <a:ext cx="24" cy="40"/>
            </a:xfrm>
            <a:custGeom>
              <a:avLst/>
              <a:gdLst>
                <a:gd name="T0" fmla="*/ 0 w 24"/>
                <a:gd name="T1" fmla="*/ 36 h 40"/>
                <a:gd name="T2" fmla="*/ 20 w 24"/>
                <a:gd name="T3" fmla="*/ 39 h 40"/>
                <a:gd name="T4" fmla="*/ 23 w 24"/>
                <a:gd name="T5" fmla="*/ 2 h 40"/>
                <a:gd name="T6" fmla="*/ 2 w 24"/>
                <a:gd name="T7" fmla="*/ 0 h 40"/>
                <a:gd name="T8" fmla="*/ 0 w 24"/>
                <a:gd name="T9" fmla="*/ 3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0"/>
                <a:gd name="T17" fmla="*/ 24 w 24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0">
                  <a:moveTo>
                    <a:pt x="0" y="36"/>
                  </a:moveTo>
                  <a:lnTo>
                    <a:pt x="20" y="39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7" name="Freeform 337"/>
            <p:cNvSpPr>
              <a:spLocks/>
            </p:cNvSpPr>
            <p:nvPr/>
          </p:nvSpPr>
          <p:spPr bwMode="auto">
            <a:xfrm>
              <a:off x="1597" y="2383"/>
              <a:ext cx="23" cy="39"/>
            </a:xfrm>
            <a:custGeom>
              <a:avLst/>
              <a:gdLst>
                <a:gd name="T0" fmla="*/ 0 w 23"/>
                <a:gd name="T1" fmla="*/ 35 h 39"/>
                <a:gd name="T2" fmla="*/ 22 w 23"/>
                <a:gd name="T3" fmla="*/ 38 h 39"/>
                <a:gd name="T4" fmla="*/ 3 w 23"/>
                <a:gd name="T5" fmla="*/ 0 h 39"/>
                <a:gd name="T6" fmla="*/ 0 w 23"/>
                <a:gd name="T7" fmla="*/ 35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9"/>
                <a:gd name="T14" fmla="*/ 23 w 23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9">
                  <a:moveTo>
                    <a:pt x="0" y="35"/>
                  </a:moveTo>
                  <a:lnTo>
                    <a:pt x="22" y="38"/>
                  </a:lnTo>
                  <a:lnTo>
                    <a:pt x="3" y="0"/>
                  </a:lnTo>
                  <a:lnTo>
                    <a:pt x="0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8" name="Freeform 338"/>
            <p:cNvSpPr>
              <a:spLocks/>
            </p:cNvSpPr>
            <p:nvPr/>
          </p:nvSpPr>
          <p:spPr bwMode="auto">
            <a:xfrm>
              <a:off x="1601" y="2383"/>
              <a:ext cx="19" cy="39"/>
            </a:xfrm>
            <a:custGeom>
              <a:avLst/>
              <a:gdLst>
                <a:gd name="T0" fmla="*/ 16 w 19"/>
                <a:gd name="T1" fmla="*/ 38 h 39"/>
                <a:gd name="T2" fmla="*/ 0 w 19"/>
                <a:gd name="T3" fmla="*/ 0 h 39"/>
                <a:gd name="T4" fmla="*/ 18 w 19"/>
                <a:gd name="T5" fmla="*/ 2 h 39"/>
                <a:gd name="T6" fmla="*/ 16 w 19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9"/>
                <a:gd name="T14" fmla="*/ 19 w 19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9">
                  <a:moveTo>
                    <a:pt x="16" y="38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6" y="3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89" name="Freeform 339"/>
            <p:cNvSpPr>
              <a:spLocks/>
            </p:cNvSpPr>
            <p:nvPr/>
          </p:nvSpPr>
          <p:spPr bwMode="auto">
            <a:xfrm>
              <a:off x="1597" y="2383"/>
              <a:ext cx="23" cy="39"/>
            </a:xfrm>
            <a:custGeom>
              <a:avLst/>
              <a:gdLst>
                <a:gd name="T0" fmla="*/ 0 w 23"/>
                <a:gd name="T1" fmla="*/ 35 h 39"/>
                <a:gd name="T2" fmla="*/ 20 w 23"/>
                <a:gd name="T3" fmla="*/ 38 h 39"/>
                <a:gd name="T4" fmla="*/ 22 w 23"/>
                <a:gd name="T5" fmla="*/ 2 h 39"/>
                <a:gd name="T6" fmla="*/ 2 w 23"/>
                <a:gd name="T7" fmla="*/ 0 h 39"/>
                <a:gd name="T8" fmla="*/ 0 w 23"/>
                <a:gd name="T9" fmla="*/ 35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9"/>
                <a:gd name="T17" fmla="*/ 23 w 2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9">
                  <a:moveTo>
                    <a:pt x="0" y="35"/>
                  </a:moveTo>
                  <a:lnTo>
                    <a:pt x="20" y="38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0" name="Freeform 340"/>
            <p:cNvSpPr>
              <a:spLocks/>
            </p:cNvSpPr>
            <p:nvPr/>
          </p:nvSpPr>
          <p:spPr bwMode="auto">
            <a:xfrm>
              <a:off x="1601" y="2350"/>
              <a:ext cx="19" cy="38"/>
            </a:xfrm>
            <a:custGeom>
              <a:avLst/>
              <a:gdLst>
                <a:gd name="T0" fmla="*/ 0 w 19"/>
                <a:gd name="T1" fmla="*/ 34 h 38"/>
                <a:gd name="T2" fmla="*/ 18 w 19"/>
                <a:gd name="T3" fmla="*/ 37 h 38"/>
                <a:gd name="T4" fmla="*/ 1 w 19"/>
                <a:gd name="T5" fmla="*/ 0 h 38"/>
                <a:gd name="T6" fmla="*/ 0 w 19"/>
                <a:gd name="T7" fmla="*/ 34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8"/>
                <a:gd name="T14" fmla="*/ 19 w 19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8">
                  <a:moveTo>
                    <a:pt x="0" y="34"/>
                  </a:moveTo>
                  <a:lnTo>
                    <a:pt x="18" y="37"/>
                  </a:lnTo>
                  <a:lnTo>
                    <a:pt x="1" y="0"/>
                  </a:lnTo>
                  <a:lnTo>
                    <a:pt x="0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1" name="Freeform 341"/>
            <p:cNvSpPr>
              <a:spLocks/>
            </p:cNvSpPr>
            <p:nvPr/>
          </p:nvSpPr>
          <p:spPr bwMode="auto">
            <a:xfrm>
              <a:off x="1603" y="2350"/>
              <a:ext cx="21" cy="38"/>
            </a:xfrm>
            <a:custGeom>
              <a:avLst/>
              <a:gdLst>
                <a:gd name="T0" fmla="*/ 17 w 21"/>
                <a:gd name="T1" fmla="*/ 37 h 38"/>
                <a:gd name="T2" fmla="*/ 0 w 21"/>
                <a:gd name="T3" fmla="*/ 0 h 38"/>
                <a:gd name="T4" fmla="*/ 20 w 21"/>
                <a:gd name="T5" fmla="*/ 1 h 38"/>
                <a:gd name="T6" fmla="*/ 17 w 21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8"/>
                <a:gd name="T14" fmla="*/ 21 w 21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8">
                  <a:moveTo>
                    <a:pt x="17" y="37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7" y="3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2" name="Freeform 342"/>
            <p:cNvSpPr>
              <a:spLocks/>
            </p:cNvSpPr>
            <p:nvPr/>
          </p:nvSpPr>
          <p:spPr bwMode="auto">
            <a:xfrm>
              <a:off x="1601" y="2350"/>
              <a:ext cx="23" cy="38"/>
            </a:xfrm>
            <a:custGeom>
              <a:avLst/>
              <a:gdLst>
                <a:gd name="T0" fmla="*/ 0 w 23"/>
                <a:gd name="T1" fmla="*/ 34 h 38"/>
                <a:gd name="T2" fmla="*/ 19 w 23"/>
                <a:gd name="T3" fmla="*/ 37 h 38"/>
                <a:gd name="T4" fmla="*/ 22 w 23"/>
                <a:gd name="T5" fmla="*/ 1 h 38"/>
                <a:gd name="T6" fmla="*/ 1 w 23"/>
                <a:gd name="T7" fmla="*/ 0 h 38"/>
                <a:gd name="T8" fmla="*/ 0 w 23"/>
                <a:gd name="T9" fmla="*/ 3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8"/>
                <a:gd name="T17" fmla="*/ 23 w 2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8">
                  <a:moveTo>
                    <a:pt x="0" y="34"/>
                  </a:moveTo>
                  <a:lnTo>
                    <a:pt x="19" y="37"/>
                  </a:lnTo>
                  <a:lnTo>
                    <a:pt x="22" y="1"/>
                  </a:lnTo>
                  <a:lnTo>
                    <a:pt x="1" y="0"/>
                  </a:lnTo>
                  <a:lnTo>
                    <a:pt x="0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3" name="Freeform 343"/>
            <p:cNvSpPr>
              <a:spLocks/>
            </p:cNvSpPr>
            <p:nvPr/>
          </p:nvSpPr>
          <p:spPr bwMode="auto">
            <a:xfrm>
              <a:off x="1603" y="2315"/>
              <a:ext cx="21" cy="36"/>
            </a:xfrm>
            <a:custGeom>
              <a:avLst/>
              <a:gdLst>
                <a:gd name="T0" fmla="*/ 0 w 21"/>
                <a:gd name="T1" fmla="*/ 33 h 36"/>
                <a:gd name="T2" fmla="*/ 20 w 21"/>
                <a:gd name="T3" fmla="*/ 35 h 36"/>
                <a:gd name="T4" fmla="*/ 2 w 21"/>
                <a:gd name="T5" fmla="*/ 0 h 36"/>
                <a:gd name="T6" fmla="*/ 0 w 21"/>
                <a:gd name="T7" fmla="*/ 33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6"/>
                <a:gd name="T14" fmla="*/ 21 w 21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6">
                  <a:moveTo>
                    <a:pt x="0" y="33"/>
                  </a:moveTo>
                  <a:lnTo>
                    <a:pt x="20" y="35"/>
                  </a:lnTo>
                  <a:lnTo>
                    <a:pt x="2" y="0"/>
                  </a:lnTo>
                  <a:lnTo>
                    <a:pt x="0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4" name="Freeform 344"/>
            <p:cNvSpPr>
              <a:spLocks/>
            </p:cNvSpPr>
            <p:nvPr/>
          </p:nvSpPr>
          <p:spPr bwMode="auto">
            <a:xfrm>
              <a:off x="1605" y="2315"/>
              <a:ext cx="19" cy="36"/>
            </a:xfrm>
            <a:custGeom>
              <a:avLst/>
              <a:gdLst>
                <a:gd name="T0" fmla="*/ 16 w 19"/>
                <a:gd name="T1" fmla="*/ 35 h 36"/>
                <a:gd name="T2" fmla="*/ 0 w 19"/>
                <a:gd name="T3" fmla="*/ 0 h 36"/>
                <a:gd name="T4" fmla="*/ 18 w 19"/>
                <a:gd name="T5" fmla="*/ 2 h 36"/>
                <a:gd name="T6" fmla="*/ 16 w 19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6"/>
                <a:gd name="T14" fmla="*/ 19 w 19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6">
                  <a:moveTo>
                    <a:pt x="16" y="35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6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5" name="Freeform 345"/>
            <p:cNvSpPr>
              <a:spLocks/>
            </p:cNvSpPr>
            <p:nvPr/>
          </p:nvSpPr>
          <p:spPr bwMode="auto">
            <a:xfrm>
              <a:off x="1603" y="2315"/>
              <a:ext cx="21" cy="36"/>
            </a:xfrm>
            <a:custGeom>
              <a:avLst/>
              <a:gdLst>
                <a:gd name="T0" fmla="*/ 0 w 21"/>
                <a:gd name="T1" fmla="*/ 33 h 36"/>
                <a:gd name="T2" fmla="*/ 18 w 21"/>
                <a:gd name="T3" fmla="*/ 35 h 36"/>
                <a:gd name="T4" fmla="*/ 20 w 21"/>
                <a:gd name="T5" fmla="*/ 2 h 36"/>
                <a:gd name="T6" fmla="*/ 2 w 21"/>
                <a:gd name="T7" fmla="*/ 0 h 36"/>
                <a:gd name="T8" fmla="*/ 0 w 21"/>
                <a:gd name="T9" fmla="*/ 33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6"/>
                <a:gd name="T17" fmla="*/ 21 w 21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6">
                  <a:moveTo>
                    <a:pt x="0" y="33"/>
                  </a:moveTo>
                  <a:lnTo>
                    <a:pt x="18" y="35"/>
                  </a:lnTo>
                  <a:lnTo>
                    <a:pt x="20" y="2"/>
                  </a:lnTo>
                  <a:lnTo>
                    <a:pt x="2" y="0"/>
                  </a:lnTo>
                  <a:lnTo>
                    <a:pt x="0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6" name="Freeform 346"/>
            <p:cNvSpPr>
              <a:spLocks/>
            </p:cNvSpPr>
            <p:nvPr/>
          </p:nvSpPr>
          <p:spPr bwMode="auto">
            <a:xfrm>
              <a:off x="1605" y="2281"/>
              <a:ext cx="19" cy="39"/>
            </a:xfrm>
            <a:custGeom>
              <a:avLst/>
              <a:gdLst>
                <a:gd name="T0" fmla="*/ 0 w 19"/>
                <a:gd name="T1" fmla="*/ 35 h 39"/>
                <a:gd name="T2" fmla="*/ 18 w 19"/>
                <a:gd name="T3" fmla="*/ 38 h 39"/>
                <a:gd name="T4" fmla="*/ 1 w 19"/>
                <a:gd name="T5" fmla="*/ 0 h 39"/>
                <a:gd name="T6" fmla="*/ 0 w 19"/>
                <a:gd name="T7" fmla="*/ 35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9"/>
                <a:gd name="T14" fmla="*/ 19 w 19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9">
                  <a:moveTo>
                    <a:pt x="0" y="35"/>
                  </a:moveTo>
                  <a:lnTo>
                    <a:pt x="18" y="38"/>
                  </a:lnTo>
                  <a:lnTo>
                    <a:pt x="1" y="0"/>
                  </a:lnTo>
                  <a:lnTo>
                    <a:pt x="0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7" name="Freeform 347"/>
            <p:cNvSpPr>
              <a:spLocks/>
            </p:cNvSpPr>
            <p:nvPr/>
          </p:nvSpPr>
          <p:spPr bwMode="auto">
            <a:xfrm>
              <a:off x="1607" y="2281"/>
              <a:ext cx="22" cy="39"/>
            </a:xfrm>
            <a:custGeom>
              <a:avLst/>
              <a:gdLst>
                <a:gd name="T0" fmla="*/ 18 w 22"/>
                <a:gd name="T1" fmla="*/ 38 h 39"/>
                <a:gd name="T2" fmla="*/ 0 w 22"/>
                <a:gd name="T3" fmla="*/ 0 h 39"/>
                <a:gd name="T4" fmla="*/ 21 w 22"/>
                <a:gd name="T5" fmla="*/ 2 h 39"/>
                <a:gd name="T6" fmla="*/ 18 w 22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9"/>
                <a:gd name="T14" fmla="*/ 22 w 22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9">
                  <a:moveTo>
                    <a:pt x="18" y="38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8" y="3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8" name="Freeform 348"/>
            <p:cNvSpPr>
              <a:spLocks/>
            </p:cNvSpPr>
            <p:nvPr/>
          </p:nvSpPr>
          <p:spPr bwMode="auto">
            <a:xfrm>
              <a:off x="1605" y="2281"/>
              <a:ext cx="24" cy="39"/>
            </a:xfrm>
            <a:custGeom>
              <a:avLst/>
              <a:gdLst>
                <a:gd name="T0" fmla="*/ 0 w 24"/>
                <a:gd name="T1" fmla="*/ 35 h 39"/>
                <a:gd name="T2" fmla="*/ 20 w 24"/>
                <a:gd name="T3" fmla="*/ 38 h 39"/>
                <a:gd name="T4" fmla="*/ 23 w 24"/>
                <a:gd name="T5" fmla="*/ 2 h 39"/>
                <a:gd name="T6" fmla="*/ 2 w 24"/>
                <a:gd name="T7" fmla="*/ 0 h 39"/>
                <a:gd name="T8" fmla="*/ 0 w 24"/>
                <a:gd name="T9" fmla="*/ 35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9"/>
                <a:gd name="T17" fmla="*/ 24 w 24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9">
                  <a:moveTo>
                    <a:pt x="0" y="35"/>
                  </a:moveTo>
                  <a:lnTo>
                    <a:pt x="20" y="38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8999" name="Freeform 349"/>
            <p:cNvSpPr>
              <a:spLocks/>
            </p:cNvSpPr>
            <p:nvPr/>
          </p:nvSpPr>
          <p:spPr bwMode="auto">
            <a:xfrm>
              <a:off x="1607" y="2250"/>
              <a:ext cx="22" cy="35"/>
            </a:xfrm>
            <a:custGeom>
              <a:avLst/>
              <a:gdLst>
                <a:gd name="T0" fmla="*/ 0 w 22"/>
                <a:gd name="T1" fmla="*/ 31 h 35"/>
                <a:gd name="T2" fmla="*/ 21 w 22"/>
                <a:gd name="T3" fmla="*/ 34 h 35"/>
                <a:gd name="T4" fmla="*/ 3 w 22"/>
                <a:gd name="T5" fmla="*/ 0 h 35"/>
                <a:gd name="T6" fmla="*/ 0 w 22"/>
                <a:gd name="T7" fmla="*/ 3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0" y="31"/>
                  </a:moveTo>
                  <a:lnTo>
                    <a:pt x="21" y="34"/>
                  </a:lnTo>
                  <a:lnTo>
                    <a:pt x="3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0" name="Freeform 350"/>
            <p:cNvSpPr>
              <a:spLocks/>
            </p:cNvSpPr>
            <p:nvPr/>
          </p:nvSpPr>
          <p:spPr bwMode="auto">
            <a:xfrm>
              <a:off x="1610" y="2250"/>
              <a:ext cx="21" cy="35"/>
            </a:xfrm>
            <a:custGeom>
              <a:avLst/>
              <a:gdLst>
                <a:gd name="T0" fmla="*/ 17 w 21"/>
                <a:gd name="T1" fmla="*/ 34 h 35"/>
                <a:gd name="T2" fmla="*/ 0 w 21"/>
                <a:gd name="T3" fmla="*/ 0 h 35"/>
                <a:gd name="T4" fmla="*/ 20 w 21"/>
                <a:gd name="T5" fmla="*/ 2 h 35"/>
                <a:gd name="T6" fmla="*/ 17 w 21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5"/>
                <a:gd name="T14" fmla="*/ 21 w 21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5">
                  <a:moveTo>
                    <a:pt x="17" y="34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7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1" name="Freeform 351"/>
            <p:cNvSpPr>
              <a:spLocks/>
            </p:cNvSpPr>
            <p:nvPr/>
          </p:nvSpPr>
          <p:spPr bwMode="auto">
            <a:xfrm>
              <a:off x="1607" y="2250"/>
              <a:ext cx="24" cy="35"/>
            </a:xfrm>
            <a:custGeom>
              <a:avLst/>
              <a:gdLst>
                <a:gd name="T0" fmla="*/ 0 w 24"/>
                <a:gd name="T1" fmla="*/ 31 h 35"/>
                <a:gd name="T2" fmla="*/ 20 w 24"/>
                <a:gd name="T3" fmla="*/ 34 h 35"/>
                <a:gd name="T4" fmla="*/ 23 w 24"/>
                <a:gd name="T5" fmla="*/ 2 h 35"/>
                <a:gd name="T6" fmla="*/ 2 w 24"/>
                <a:gd name="T7" fmla="*/ 0 h 35"/>
                <a:gd name="T8" fmla="*/ 0 w 24"/>
                <a:gd name="T9" fmla="*/ 3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5"/>
                <a:gd name="T17" fmla="*/ 24 w 24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5">
                  <a:moveTo>
                    <a:pt x="0" y="31"/>
                  </a:moveTo>
                  <a:lnTo>
                    <a:pt x="20" y="34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2" name="Freeform 352"/>
            <p:cNvSpPr>
              <a:spLocks/>
            </p:cNvSpPr>
            <p:nvPr/>
          </p:nvSpPr>
          <p:spPr bwMode="auto">
            <a:xfrm>
              <a:off x="1610" y="2217"/>
              <a:ext cx="21" cy="35"/>
            </a:xfrm>
            <a:custGeom>
              <a:avLst/>
              <a:gdLst>
                <a:gd name="T0" fmla="*/ 0 w 21"/>
                <a:gd name="T1" fmla="*/ 31 h 35"/>
                <a:gd name="T2" fmla="*/ 20 w 21"/>
                <a:gd name="T3" fmla="*/ 34 h 35"/>
                <a:gd name="T4" fmla="*/ 2 w 21"/>
                <a:gd name="T5" fmla="*/ 0 h 35"/>
                <a:gd name="T6" fmla="*/ 0 w 21"/>
                <a:gd name="T7" fmla="*/ 3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5"/>
                <a:gd name="T14" fmla="*/ 21 w 21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5">
                  <a:moveTo>
                    <a:pt x="0" y="31"/>
                  </a:moveTo>
                  <a:lnTo>
                    <a:pt x="20" y="34"/>
                  </a:lnTo>
                  <a:lnTo>
                    <a:pt x="2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3" name="Freeform 353"/>
            <p:cNvSpPr>
              <a:spLocks/>
            </p:cNvSpPr>
            <p:nvPr/>
          </p:nvSpPr>
          <p:spPr bwMode="auto">
            <a:xfrm>
              <a:off x="1613" y="2217"/>
              <a:ext cx="22" cy="35"/>
            </a:xfrm>
            <a:custGeom>
              <a:avLst/>
              <a:gdLst>
                <a:gd name="T0" fmla="*/ 18 w 22"/>
                <a:gd name="T1" fmla="*/ 34 h 35"/>
                <a:gd name="T2" fmla="*/ 0 w 22"/>
                <a:gd name="T3" fmla="*/ 0 h 35"/>
                <a:gd name="T4" fmla="*/ 21 w 22"/>
                <a:gd name="T5" fmla="*/ 2 h 35"/>
                <a:gd name="T6" fmla="*/ 18 w 22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18" y="34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8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4" name="Freeform 354"/>
            <p:cNvSpPr>
              <a:spLocks/>
            </p:cNvSpPr>
            <p:nvPr/>
          </p:nvSpPr>
          <p:spPr bwMode="auto">
            <a:xfrm>
              <a:off x="1610" y="2217"/>
              <a:ext cx="25" cy="35"/>
            </a:xfrm>
            <a:custGeom>
              <a:avLst/>
              <a:gdLst>
                <a:gd name="T0" fmla="*/ 0 w 25"/>
                <a:gd name="T1" fmla="*/ 31 h 35"/>
                <a:gd name="T2" fmla="*/ 21 w 25"/>
                <a:gd name="T3" fmla="*/ 34 h 35"/>
                <a:gd name="T4" fmla="*/ 24 w 25"/>
                <a:gd name="T5" fmla="*/ 2 h 35"/>
                <a:gd name="T6" fmla="*/ 3 w 25"/>
                <a:gd name="T7" fmla="*/ 0 h 35"/>
                <a:gd name="T8" fmla="*/ 0 w 25"/>
                <a:gd name="T9" fmla="*/ 3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5"/>
                <a:gd name="T17" fmla="*/ 25 w 2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5">
                  <a:moveTo>
                    <a:pt x="0" y="31"/>
                  </a:moveTo>
                  <a:lnTo>
                    <a:pt x="21" y="34"/>
                  </a:lnTo>
                  <a:lnTo>
                    <a:pt x="24" y="2"/>
                  </a:lnTo>
                  <a:lnTo>
                    <a:pt x="3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5" name="Freeform 355"/>
            <p:cNvSpPr>
              <a:spLocks/>
            </p:cNvSpPr>
            <p:nvPr/>
          </p:nvSpPr>
          <p:spPr bwMode="auto">
            <a:xfrm>
              <a:off x="1613" y="2185"/>
              <a:ext cx="22" cy="35"/>
            </a:xfrm>
            <a:custGeom>
              <a:avLst/>
              <a:gdLst>
                <a:gd name="T0" fmla="*/ 0 w 22"/>
                <a:gd name="T1" fmla="*/ 30 h 35"/>
                <a:gd name="T2" fmla="*/ 21 w 22"/>
                <a:gd name="T3" fmla="*/ 34 h 35"/>
                <a:gd name="T4" fmla="*/ 3 w 22"/>
                <a:gd name="T5" fmla="*/ 0 h 35"/>
                <a:gd name="T6" fmla="*/ 0 w 22"/>
                <a:gd name="T7" fmla="*/ 3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0" y="30"/>
                  </a:moveTo>
                  <a:lnTo>
                    <a:pt x="21" y="34"/>
                  </a:lnTo>
                  <a:lnTo>
                    <a:pt x="3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6" name="Freeform 356"/>
            <p:cNvSpPr>
              <a:spLocks/>
            </p:cNvSpPr>
            <p:nvPr/>
          </p:nvSpPr>
          <p:spPr bwMode="auto">
            <a:xfrm>
              <a:off x="1615" y="2185"/>
              <a:ext cx="22" cy="35"/>
            </a:xfrm>
            <a:custGeom>
              <a:avLst/>
              <a:gdLst>
                <a:gd name="T0" fmla="*/ 18 w 22"/>
                <a:gd name="T1" fmla="*/ 34 h 35"/>
                <a:gd name="T2" fmla="*/ 0 w 22"/>
                <a:gd name="T3" fmla="*/ 0 h 35"/>
                <a:gd name="T4" fmla="*/ 21 w 22"/>
                <a:gd name="T5" fmla="*/ 2 h 35"/>
                <a:gd name="T6" fmla="*/ 18 w 22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18" y="34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8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7" name="Freeform 357"/>
            <p:cNvSpPr>
              <a:spLocks/>
            </p:cNvSpPr>
            <p:nvPr/>
          </p:nvSpPr>
          <p:spPr bwMode="auto">
            <a:xfrm>
              <a:off x="1613" y="2185"/>
              <a:ext cx="24" cy="35"/>
            </a:xfrm>
            <a:custGeom>
              <a:avLst/>
              <a:gdLst>
                <a:gd name="T0" fmla="*/ 0 w 24"/>
                <a:gd name="T1" fmla="*/ 30 h 35"/>
                <a:gd name="T2" fmla="*/ 20 w 24"/>
                <a:gd name="T3" fmla="*/ 34 h 35"/>
                <a:gd name="T4" fmla="*/ 23 w 24"/>
                <a:gd name="T5" fmla="*/ 2 h 35"/>
                <a:gd name="T6" fmla="*/ 2 w 24"/>
                <a:gd name="T7" fmla="*/ 0 h 35"/>
                <a:gd name="T8" fmla="*/ 0 w 24"/>
                <a:gd name="T9" fmla="*/ 3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5"/>
                <a:gd name="T17" fmla="*/ 24 w 24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5">
                  <a:moveTo>
                    <a:pt x="0" y="30"/>
                  </a:moveTo>
                  <a:lnTo>
                    <a:pt x="20" y="34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8" name="Freeform 358"/>
            <p:cNvSpPr>
              <a:spLocks/>
            </p:cNvSpPr>
            <p:nvPr/>
          </p:nvSpPr>
          <p:spPr bwMode="auto">
            <a:xfrm>
              <a:off x="1615" y="2155"/>
              <a:ext cx="22" cy="34"/>
            </a:xfrm>
            <a:custGeom>
              <a:avLst/>
              <a:gdLst>
                <a:gd name="T0" fmla="*/ 0 w 22"/>
                <a:gd name="T1" fmla="*/ 30 h 34"/>
                <a:gd name="T2" fmla="*/ 21 w 22"/>
                <a:gd name="T3" fmla="*/ 33 h 34"/>
                <a:gd name="T4" fmla="*/ 3 w 22"/>
                <a:gd name="T5" fmla="*/ 0 h 34"/>
                <a:gd name="T6" fmla="*/ 0 w 22"/>
                <a:gd name="T7" fmla="*/ 3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4"/>
                <a:gd name="T14" fmla="*/ 22 w 22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4">
                  <a:moveTo>
                    <a:pt x="0" y="30"/>
                  </a:moveTo>
                  <a:lnTo>
                    <a:pt x="21" y="33"/>
                  </a:lnTo>
                  <a:lnTo>
                    <a:pt x="3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09" name="Freeform 359"/>
            <p:cNvSpPr>
              <a:spLocks/>
            </p:cNvSpPr>
            <p:nvPr/>
          </p:nvSpPr>
          <p:spPr bwMode="auto">
            <a:xfrm>
              <a:off x="1619" y="2155"/>
              <a:ext cx="19" cy="34"/>
            </a:xfrm>
            <a:custGeom>
              <a:avLst/>
              <a:gdLst>
                <a:gd name="T0" fmla="*/ 15 w 19"/>
                <a:gd name="T1" fmla="*/ 33 h 34"/>
                <a:gd name="T2" fmla="*/ 0 w 19"/>
                <a:gd name="T3" fmla="*/ 0 h 34"/>
                <a:gd name="T4" fmla="*/ 18 w 19"/>
                <a:gd name="T5" fmla="*/ 2 h 34"/>
                <a:gd name="T6" fmla="*/ 15 w 19"/>
                <a:gd name="T7" fmla="*/ 33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4"/>
                <a:gd name="T14" fmla="*/ 19 w 19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4">
                  <a:moveTo>
                    <a:pt x="15" y="33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5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0" name="Freeform 360"/>
            <p:cNvSpPr>
              <a:spLocks/>
            </p:cNvSpPr>
            <p:nvPr/>
          </p:nvSpPr>
          <p:spPr bwMode="auto">
            <a:xfrm>
              <a:off x="1615" y="2155"/>
              <a:ext cx="23" cy="34"/>
            </a:xfrm>
            <a:custGeom>
              <a:avLst/>
              <a:gdLst>
                <a:gd name="T0" fmla="*/ 0 w 23"/>
                <a:gd name="T1" fmla="*/ 30 h 34"/>
                <a:gd name="T2" fmla="*/ 19 w 23"/>
                <a:gd name="T3" fmla="*/ 33 h 34"/>
                <a:gd name="T4" fmla="*/ 22 w 23"/>
                <a:gd name="T5" fmla="*/ 2 h 34"/>
                <a:gd name="T6" fmla="*/ 2 w 23"/>
                <a:gd name="T7" fmla="*/ 0 h 34"/>
                <a:gd name="T8" fmla="*/ 0 w 23"/>
                <a:gd name="T9" fmla="*/ 3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4"/>
                <a:gd name="T17" fmla="*/ 23 w 23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4">
                  <a:moveTo>
                    <a:pt x="0" y="30"/>
                  </a:moveTo>
                  <a:lnTo>
                    <a:pt x="19" y="33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1" name="Freeform 361"/>
            <p:cNvSpPr>
              <a:spLocks/>
            </p:cNvSpPr>
            <p:nvPr/>
          </p:nvSpPr>
          <p:spPr bwMode="auto">
            <a:xfrm>
              <a:off x="1619" y="2125"/>
              <a:ext cx="19" cy="33"/>
            </a:xfrm>
            <a:custGeom>
              <a:avLst/>
              <a:gdLst>
                <a:gd name="T0" fmla="*/ 0 w 19"/>
                <a:gd name="T1" fmla="*/ 29 h 33"/>
                <a:gd name="T2" fmla="*/ 18 w 19"/>
                <a:gd name="T3" fmla="*/ 32 h 33"/>
                <a:gd name="T4" fmla="*/ 3 w 19"/>
                <a:gd name="T5" fmla="*/ 0 h 33"/>
                <a:gd name="T6" fmla="*/ 0 w 19"/>
                <a:gd name="T7" fmla="*/ 29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29"/>
                  </a:moveTo>
                  <a:lnTo>
                    <a:pt x="18" y="32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2" name="Freeform 362"/>
            <p:cNvSpPr>
              <a:spLocks/>
            </p:cNvSpPr>
            <p:nvPr/>
          </p:nvSpPr>
          <p:spPr bwMode="auto">
            <a:xfrm>
              <a:off x="1623" y="2125"/>
              <a:ext cx="20" cy="33"/>
            </a:xfrm>
            <a:custGeom>
              <a:avLst/>
              <a:gdLst>
                <a:gd name="T0" fmla="*/ 16 w 20"/>
                <a:gd name="T1" fmla="*/ 32 h 33"/>
                <a:gd name="T2" fmla="*/ 0 w 20"/>
                <a:gd name="T3" fmla="*/ 0 h 33"/>
                <a:gd name="T4" fmla="*/ 19 w 20"/>
                <a:gd name="T5" fmla="*/ 3 h 33"/>
                <a:gd name="T6" fmla="*/ 16 w 20"/>
                <a:gd name="T7" fmla="*/ 32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"/>
                <a:gd name="T14" fmla="*/ 20 w 20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">
                  <a:moveTo>
                    <a:pt x="16" y="32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16" y="3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3" name="Freeform 363"/>
            <p:cNvSpPr>
              <a:spLocks/>
            </p:cNvSpPr>
            <p:nvPr/>
          </p:nvSpPr>
          <p:spPr bwMode="auto">
            <a:xfrm>
              <a:off x="1619" y="2125"/>
              <a:ext cx="24" cy="33"/>
            </a:xfrm>
            <a:custGeom>
              <a:avLst/>
              <a:gdLst>
                <a:gd name="T0" fmla="*/ 0 w 24"/>
                <a:gd name="T1" fmla="*/ 29 h 33"/>
                <a:gd name="T2" fmla="*/ 20 w 24"/>
                <a:gd name="T3" fmla="*/ 32 h 33"/>
                <a:gd name="T4" fmla="*/ 23 w 24"/>
                <a:gd name="T5" fmla="*/ 3 h 33"/>
                <a:gd name="T6" fmla="*/ 3 w 24"/>
                <a:gd name="T7" fmla="*/ 0 h 33"/>
                <a:gd name="T8" fmla="*/ 0 w 24"/>
                <a:gd name="T9" fmla="*/ 29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3"/>
                <a:gd name="T17" fmla="*/ 24 w 2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3">
                  <a:moveTo>
                    <a:pt x="0" y="29"/>
                  </a:moveTo>
                  <a:lnTo>
                    <a:pt x="20" y="32"/>
                  </a:lnTo>
                  <a:lnTo>
                    <a:pt x="23" y="3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4" name="Freeform 364"/>
            <p:cNvSpPr>
              <a:spLocks/>
            </p:cNvSpPr>
            <p:nvPr/>
          </p:nvSpPr>
          <p:spPr bwMode="auto">
            <a:xfrm>
              <a:off x="1623" y="2095"/>
              <a:ext cx="20" cy="34"/>
            </a:xfrm>
            <a:custGeom>
              <a:avLst/>
              <a:gdLst>
                <a:gd name="T0" fmla="*/ 0 w 20"/>
                <a:gd name="T1" fmla="*/ 29 h 34"/>
                <a:gd name="T2" fmla="*/ 19 w 20"/>
                <a:gd name="T3" fmla="*/ 33 h 34"/>
                <a:gd name="T4" fmla="*/ 3 w 20"/>
                <a:gd name="T5" fmla="*/ 0 h 34"/>
                <a:gd name="T6" fmla="*/ 0 w 20"/>
                <a:gd name="T7" fmla="*/ 29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4"/>
                <a:gd name="T14" fmla="*/ 20 w 20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4">
                  <a:moveTo>
                    <a:pt x="0" y="29"/>
                  </a:moveTo>
                  <a:lnTo>
                    <a:pt x="19" y="33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5" name="Freeform 365"/>
            <p:cNvSpPr>
              <a:spLocks/>
            </p:cNvSpPr>
            <p:nvPr/>
          </p:nvSpPr>
          <p:spPr bwMode="auto">
            <a:xfrm>
              <a:off x="1628" y="2095"/>
              <a:ext cx="19" cy="34"/>
            </a:xfrm>
            <a:custGeom>
              <a:avLst/>
              <a:gdLst>
                <a:gd name="T0" fmla="*/ 14 w 19"/>
                <a:gd name="T1" fmla="*/ 33 h 34"/>
                <a:gd name="T2" fmla="*/ 0 w 19"/>
                <a:gd name="T3" fmla="*/ 0 h 34"/>
                <a:gd name="T4" fmla="*/ 18 w 19"/>
                <a:gd name="T5" fmla="*/ 3 h 34"/>
                <a:gd name="T6" fmla="*/ 14 w 19"/>
                <a:gd name="T7" fmla="*/ 33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4"/>
                <a:gd name="T14" fmla="*/ 19 w 19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4">
                  <a:moveTo>
                    <a:pt x="14" y="33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4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6" name="Freeform 366"/>
            <p:cNvSpPr>
              <a:spLocks/>
            </p:cNvSpPr>
            <p:nvPr/>
          </p:nvSpPr>
          <p:spPr bwMode="auto">
            <a:xfrm>
              <a:off x="1623" y="2095"/>
              <a:ext cx="24" cy="34"/>
            </a:xfrm>
            <a:custGeom>
              <a:avLst/>
              <a:gdLst>
                <a:gd name="T0" fmla="*/ 0 w 24"/>
                <a:gd name="T1" fmla="*/ 29 h 34"/>
                <a:gd name="T2" fmla="*/ 19 w 24"/>
                <a:gd name="T3" fmla="*/ 33 h 34"/>
                <a:gd name="T4" fmla="*/ 23 w 24"/>
                <a:gd name="T5" fmla="*/ 3 h 34"/>
                <a:gd name="T6" fmla="*/ 3 w 24"/>
                <a:gd name="T7" fmla="*/ 0 h 34"/>
                <a:gd name="T8" fmla="*/ 0 w 24"/>
                <a:gd name="T9" fmla="*/ 29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4"/>
                <a:gd name="T17" fmla="*/ 24 w 2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4">
                  <a:moveTo>
                    <a:pt x="0" y="29"/>
                  </a:moveTo>
                  <a:lnTo>
                    <a:pt x="19" y="33"/>
                  </a:lnTo>
                  <a:lnTo>
                    <a:pt x="23" y="3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7" name="Freeform 367"/>
            <p:cNvSpPr>
              <a:spLocks/>
            </p:cNvSpPr>
            <p:nvPr/>
          </p:nvSpPr>
          <p:spPr bwMode="auto">
            <a:xfrm>
              <a:off x="1628" y="2069"/>
              <a:ext cx="19" cy="32"/>
            </a:xfrm>
            <a:custGeom>
              <a:avLst/>
              <a:gdLst>
                <a:gd name="T0" fmla="*/ 0 w 19"/>
                <a:gd name="T1" fmla="*/ 27 h 32"/>
                <a:gd name="T2" fmla="*/ 18 w 19"/>
                <a:gd name="T3" fmla="*/ 31 h 32"/>
                <a:gd name="T4" fmla="*/ 3 w 19"/>
                <a:gd name="T5" fmla="*/ 0 h 32"/>
                <a:gd name="T6" fmla="*/ 0 w 19"/>
                <a:gd name="T7" fmla="*/ 27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27"/>
                  </a:moveTo>
                  <a:lnTo>
                    <a:pt x="18" y="31"/>
                  </a:lnTo>
                  <a:lnTo>
                    <a:pt x="3" y="0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8" name="Freeform 368"/>
            <p:cNvSpPr>
              <a:spLocks/>
            </p:cNvSpPr>
            <p:nvPr/>
          </p:nvSpPr>
          <p:spPr bwMode="auto">
            <a:xfrm>
              <a:off x="1630" y="2069"/>
              <a:ext cx="21" cy="32"/>
            </a:xfrm>
            <a:custGeom>
              <a:avLst/>
              <a:gdLst>
                <a:gd name="T0" fmla="*/ 16 w 21"/>
                <a:gd name="T1" fmla="*/ 31 h 32"/>
                <a:gd name="T2" fmla="*/ 0 w 21"/>
                <a:gd name="T3" fmla="*/ 0 h 32"/>
                <a:gd name="T4" fmla="*/ 20 w 21"/>
                <a:gd name="T5" fmla="*/ 3 h 32"/>
                <a:gd name="T6" fmla="*/ 16 w 21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2"/>
                <a:gd name="T14" fmla="*/ 21 w 21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2">
                  <a:moveTo>
                    <a:pt x="16" y="31"/>
                  </a:moveTo>
                  <a:lnTo>
                    <a:pt x="0" y="0"/>
                  </a:lnTo>
                  <a:lnTo>
                    <a:pt x="20" y="3"/>
                  </a:lnTo>
                  <a:lnTo>
                    <a:pt x="16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19" name="Freeform 369"/>
            <p:cNvSpPr>
              <a:spLocks/>
            </p:cNvSpPr>
            <p:nvPr/>
          </p:nvSpPr>
          <p:spPr bwMode="auto">
            <a:xfrm>
              <a:off x="1628" y="2069"/>
              <a:ext cx="23" cy="32"/>
            </a:xfrm>
            <a:custGeom>
              <a:avLst/>
              <a:gdLst>
                <a:gd name="T0" fmla="*/ 0 w 23"/>
                <a:gd name="T1" fmla="*/ 27 h 32"/>
                <a:gd name="T2" fmla="*/ 18 w 23"/>
                <a:gd name="T3" fmla="*/ 31 h 32"/>
                <a:gd name="T4" fmla="*/ 22 w 23"/>
                <a:gd name="T5" fmla="*/ 3 h 32"/>
                <a:gd name="T6" fmla="*/ 3 w 23"/>
                <a:gd name="T7" fmla="*/ 0 h 32"/>
                <a:gd name="T8" fmla="*/ 0 w 23"/>
                <a:gd name="T9" fmla="*/ 2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2"/>
                <a:gd name="T17" fmla="*/ 23 w 2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2">
                  <a:moveTo>
                    <a:pt x="0" y="27"/>
                  </a:moveTo>
                  <a:lnTo>
                    <a:pt x="18" y="31"/>
                  </a:lnTo>
                  <a:lnTo>
                    <a:pt x="22" y="3"/>
                  </a:lnTo>
                  <a:lnTo>
                    <a:pt x="3" y="0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0" name="Freeform 370"/>
            <p:cNvSpPr>
              <a:spLocks/>
            </p:cNvSpPr>
            <p:nvPr/>
          </p:nvSpPr>
          <p:spPr bwMode="auto">
            <a:xfrm>
              <a:off x="1630" y="2043"/>
              <a:ext cx="21" cy="30"/>
            </a:xfrm>
            <a:custGeom>
              <a:avLst/>
              <a:gdLst>
                <a:gd name="T0" fmla="*/ 0 w 21"/>
                <a:gd name="T1" fmla="*/ 25 h 30"/>
                <a:gd name="T2" fmla="*/ 20 w 21"/>
                <a:gd name="T3" fmla="*/ 29 h 30"/>
                <a:gd name="T4" fmla="*/ 4 w 21"/>
                <a:gd name="T5" fmla="*/ 0 h 30"/>
                <a:gd name="T6" fmla="*/ 0 w 21"/>
                <a:gd name="T7" fmla="*/ 25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0"/>
                <a:gd name="T14" fmla="*/ 21 w 21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0">
                  <a:moveTo>
                    <a:pt x="0" y="25"/>
                  </a:moveTo>
                  <a:lnTo>
                    <a:pt x="20" y="29"/>
                  </a:lnTo>
                  <a:lnTo>
                    <a:pt x="4" y="0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1" name="Freeform 371"/>
            <p:cNvSpPr>
              <a:spLocks/>
            </p:cNvSpPr>
            <p:nvPr/>
          </p:nvSpPr>
          <p:spPr bwMode="auto">
            <a:xfrm>
              <a:off x="1635" y="2043"/>
              <a:ext cx="22" cy="30"/>
            </a:xfrm>
            <a:custGeom>
              <a:avLst/>
              <a:gdLst>
                <a:gd name="T0" fmla="*/ 16 w 22"/>
                <a:gd name="T1" fmla="*/ 29 h 30"/>
                <a:gd name="T2" fmla="*/ 0 w 22"/>
                <a:gd name="T3" fmla="*/ 0 h 30"/>
                <a:gd name="T4" fmla="*/ 21 w 22"/>
                <a:gd name="T5" fmla="*/ 4 h 30"/>
                <a:gd name="T6" fmla="*/ 16 w 22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0"/>
                <a:gd name="T14" fmla="*/ 22 w 2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0">
                  <a:moveTo>
                    <a:pt x="16" y="29"/>
                  </a:moveTo>
                  <a:lnTo>
                    <a:pt x="0" y="0"/>
                  </a:lnTo>
                  <a:lnTo>
                    <a:pt x="21" y="4"/>
                  </a:lnTo>
                  <a:lnTo>
                    <a:pt x="16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2" name="Freeform 372"/>
            <p:cNvSpPr>
              <a:spLocks/>
            </p:cNvSpPr>
            <p:nvPr/>
          </p:nvSpPr>
          <p:spPr bwMode="auto">
            <a:xfrm>
              <a:off x="1630" y="2043"/>
              <a:ext cx="27" cy="30"/>
            </a:xfrm>
            <a:custGeom>
              <a:avLst/>
              <a:gdLst>
                <a:gd name="T0" fmla="*/ 0 w 27"/>
                <a:gd name="T1" fmla="*/ 25 h 30"/>
                <a:gd name="T2" fmla="*/ 20 w 27"/>
                <a:gd name="T3" fmla="*/ 29 h 30"/>
                <a:gd name="T4" fmla="*/ 26 w 27"/>
                <a:gd name="T5" fmla="*/ 4 h 30"/>
                <a:gd name="T6" fmla="*/ 4 w 27"/>
                <a:gd name="T7" fmla="*/ 0 h 30"/>
                <a:gd name="T8" fmla="*/ 0 w 27"/>
                <a:gd name="T9" fmla="*/ 2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0"/>
                <a:gd name="T17" fmla="*/ 27 w 2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0">
                  <a:moveTo>
                    <a:pt x="0" y="25"/>
                  </a:moveTo>
                  <a:lnTo>
                    <a:pt x="20" y="29"/>
                  </a:lnTo>
                  <a:lnTo>
                    <a:pt x="26" y="4"/>
                  </a:lnTo>
                  <a:lnTo>
                    <a:pt x="4" y="0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3" name="Freeform 373"/>
            <p:cNvSpPr>
              <a:spLocks/>
            </p:cNvSpPr>
            <p:nvPr/>
          </p:nvSpPr>
          <p:spPr bwMode="auto">
            <a:xfrm>
              <a:off x="1635" y="2018"/>
              <a:ext cx="22" cy="30"/>
            </a:xfrm>
            <a:custGeom>
              <a:avLst/>
              <a:gdLst>
                <a:gd name="T0" fmla="*/ 0 w 22"/>
                <a:gd name="T1" fmla="*/ 24 h 30"/>
                <a:gd name="T2" fmla="*/ 21 w 22"/>
                <a:gd name="T3" fmla="*/ 29 h 30"/>
                <a:gd name="T4" fmla="*/ 5 w 22"/>
                <a:gd name="T5" fmla="*/ 0 h 30"/>
                <a:gd name="T6" fmla="*/ 0 w 22"/>
                <a:gd name="T7" fmla="*/ 24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0"/>
                <a:gd name="T14" fmla="*/ 22 w 2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0">
                  <a:moveTo>
                    <a:pt x="0" y="24"/>
                  </a:moveTo>
                  <a:lnTo>
                    <a:pt x="21" y="29"/>
                  </a:lnTo>
                  <a:lnTo>
                    <a:pt x="5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4" name="Freeform 374"/>
            <p:cNvSpPr>
              <a:spLocks/>
            </p:cNvSpPr>
            <p:nvPr/>
          </p:nvSpPr>
          <p:spPr bwMode="auto">
            <a:xfrm>
              <a:off x="1637" y="2018"/>
              <a:ext cx="22" cy="30"/>
            </a:xfrm>
            <a:custGeom>
              <a:avLst/>
              <a:gdLst>
                <a:gd name="T0" fmla="*/ 16 w 22"/>
                <a:gd name="T1" fmla="*/ 29 h 30"/>
                <a:gd name="T2" fmla="*/ 0 w 22"/>
                <a:gd name="T3" fmla="*/ 0 h 30"/>
                <a:gd name="T4" fmla="*/ 21 w 22"/>
                <a:gd name="T5" fmla="*/ 4 h 30"/>
                <a:gd name="T6" fmla="*/ 16 w 22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0"/>
                <a:gd name="T14" fmla="*/ 22 w 2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0">
                  <a:moveTo>
                    <a:pt x="16" y="29"/>
                  </a:moveTo>
                  <a:lnTo>
                    <a:pt x="0" y="0"/>
                  </a:lnTo>
                  <a:lnTo>
                    <a:pt x="21" y="4"/>
                  </a:lnTo>
                  <a:lnTo>
                    <a:pt x="16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5" name="Freeform 375"/>
            <p:cNvSpPr>
              <a:spLocks/>
            </p:cNvSpPr>
            <p:nvPr/>
          </p:nvSpPr>
          <p:spPr bwMode="auto">
            <a:xfrm>
              <a:off x="1635" y="2018"/>
              <a:ext cx="24" cy="30"/>
            </a:xfrm>
            <a:custGeom>
              <a:avLst/>
              <a:gdLst>
                <a:gd name="T0" fmla="*/ 0 w 24"/>
                <a:gd name="T1" fmla="*/ 24 h 30"/>
                <a:gd name="T2" fmla="*/ 19 w 24"/>
                <a:gd name="T3" fmla="*/ 29 h 30"/>
                <a:gd name="T4" fmla="*/ 23 w 24"/>
                <a:gd name="T5" fmla="*/ 4 h 30"/>
                <a:gd name="T6" fmla="*/ 4 w 24"/>
                <a:gd name="T7" fmla="*/ 0 h 30"/>
                <a:gd name="T8" fmla="*/ 0 w 24"/>
                <a:gd name="T9" fmla="*/ 2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0"/>
                <a:gd name="T17" fmla="*/ 24 w 2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0">
                  <a:moveTo>
                    <a:pt x="0" y="24"/>
                  </a:moveTo>
                  <a:lnTo>
                    <a:pt x="19" y="29"/>
                  </a:lnTo>
                  <a:lnTo>
                    <a:pt x="23" y="4"/>
                  </a:lnTo>
                  <a:lnTo>
                    <a:pt x="4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6" name="Freeform 376"/>
            <p:cNvSpPr>
              <a:spLocks/>
            </p:cNvSpPr>
            <p:nvPr/>
          </p:nvSpPr>
          <p:spPr bwMode="auto">
            <a:xfrm>
              <a:off x="1637" y="1995"/>
              <a:ext cx="22" cy="27"/>
            </a:xfrm>
            <a:custGeom>
              <a:avLst/>
              <a:gdLst>
                <a:gd name="T0" fmla="*/ 0 w 22"/>
                <a:gd name="T1" fmla="*/ 22 h 27"/>
                <a:gd name="T2" fmla="*/ 21 w 22"/>
                <a:gd name="T3" fmla="*/ 26 h 27"/>
                <a:gd name="T4" fmla="*/ 5 w 22"/>
                <a:gd name="T5" fmla="*/ 0 h 27"/>
                <a:gd name="T6" fmla="*/ 0 w 22"/>
                <a:gd name="T7" fmla="*/ 22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2"/>
                  </a:moveTo>
                  <a:lnTo>
                    <a:pt x="21" y="26"/>
                  </a:lnTo>
                  <a:lnTo>
                    <a:pt x="5" y="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7" name="Freeform 377"/>
            <p:cNvSpPr>
              <a:spLocks/>
            </p:cNvSpPr>
            <p:nvPr/>
          </p:nvSpPr>
          <p:spPr bwMode="auto">
            <a:xfrm>
              <a:off x="1644" y="1995"/>
              <a:ext cx="20" cy="27"/>
            </a:xfrm>
            <a:custGeom>
              <a:avLst/>
              <a:gdLst>
                <a:gd name="T0" fmla="*/ 14 w 20"/>
                <a:gd name="T1" fmla="*/ 26 h 27"/>
                <a:gd name="T2" fmla="*/ 0 w 20"/>
                <a:gd name="T3" fmla="*/ 0 h 27"/>
                <a:gd name="T4" fmla="*/ 19 w 20"/>
                <a:gd name="T5" fmla="*/ 5 h 27"/>
                <a:gd name="T6" fmla="*/ 14 w 20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7"/>
                <a:gd name="T14" fmla="*/ 20 w 2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7">
                  <a:moveTo>
                    <a:pt x="14" y="26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14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8" name="Freeform 378"/>
            <p:cNvSpPr>
              <a:spLocks/>
            </p:cNvSpPr>
            <p:nvPr/>
          </p:nvSpPr>
          <p:spPr bwMode="auto">
            <a:xfrm>
              <a:off x="1637" y="1995"/>
              <a:ext cx="27" cy="27"/>
            </a:xfrm>
            <a:custGeom>
              <a:avLst/>
              <a:gdLst>
                <a:gd name="T0" fmla="*/ 0 w 27"/>
                <a:gd name="T1" fmla="*/ 22 h 27"/>
                <a:gd name="T2" fmla="*/ 20 w 27"/>
                <a:gd name="T3" fmla="*/ 26 h 27"/>
                <a:gd name="T4" fmla="*/ 26 w 27"/>
                <a:gd name="T5" fmla="*/ 5 h 27"/>
                <a:gd name="T6" fmla="*/ 5 w 27"/>
                <a:gd name="T7" fmla="*/ 0 h 27"/>
                <a:gd name="T8" fmla="*/ 0 w 27"/>
                <a:gd name="T9" fmla="*/ 22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7"/>
                <a:gd name="T17" fmla="*/ 27 w 2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7">
                  <a:moveTo>
                    <a:pt x="0" y="22"/>
                  </a:moveTo>
                  <a:lnTo>
                    <a:pt x="20" y="26"/>
                  </a:lnTo>
                  <a:lnTo>
                    <a:pt x="26" y="5"/>
                  </a:lnTo>
                  <a:lnTo>
                    <a:pt x="5" y="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29" name="Freeform 379"/>
            <p:cNvSpPr>
              <a:spLocks/>
            </p:cNvSpPr>
            <p:nvPr/>
          </p:nvSpPr>
          <p:spPr bwMode="auto">
            <a:xfrm>
              <a:off x="1644" y="1970"/>
              <a:ext cx="20" cy="29"/>
            </a:xfrm>
            <a:custGeom>
              <a:avLst/>
              <a:gdLst>
                <a:gd name="T0" fmla="*/ 0 w 20"/>
                <a:gd name="T1" fmla="*/ 22 h 29"/>
                <a:gd name="T2" fmla="*/ 19 w 20"/>
                <a:gd name="T3" fmla="*/ 28 h 29"/>
                <a:gd name="T4" fmla="*/ 4 w 20"/>
                <a:gd name="T5" fmla="*/ 0 h 29"/>
                <a:gd name="T6" fmla="*/ 0 w 20"/>
                <a:gd name="T7" fmla="*/ 22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9"/>
                <a:gd name="T14" fmla="*/ 20 w 20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9">
                  <a:moveTo>
                    <a:pt x="0" y="22"/>
                  </a:moveTo>
                  <a:lnTo>
                    <a:pt x="19" y="28"/>
                  </a:lnTo>
                  <a:lnTo>
                    <a:pt x="4" y="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0" name="Freeform 380"/>
            <p:cNvSpPr>
              <a:spLocks/>
            </p:cNvSpPr>
            <p:nvPr/>
          </p:nvSpPr>
          <p:spPr bwMode="auto">
            <a:xfrm>
              <a:off x="1648" y="1970"/>
              <a:ext cx="20" cy="29"/>
            </a:xfrm>
            <a:custGeom>
              <a:avLst/>
              <a:gdLst>
                <a:gd name="T0" fmla="*/ 14 w 20"/>
                <a:gd name="T1" fmla="*/ 28 h 29"/>
                <a:gd name="T2" fmla="*/ 0 w 20"/>
                <a:gd name="T3" fmla="*/ 0 h 29"/>
                <a:gd name="T4" fmla="*/ 19 w 20"/>
                <a:gd name="T5" fmla="*/ 6 h 29"/>
                <a:gd name="T6" fmla="*/ 14 w 20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9"/>
                <a:gd name="T14" fmla="*/ 20 w 20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9">
                  <a:moveTo>
                    <a:pt x="14" y="28"/>
                  </a:moveTo>
                  <a:lnTo>
                    <a:pt x="0" y="0"/>
                  </a:lnTo>
                  <a:lnTo>
                    <a:pt x="19" y="6"/>
                  </a:lnTo>
                  <a:lnTo>
                    <a:pt x="14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1" name="Freeform 381"/>
            <p:cNvSpPr>
              <a:spLocks/>
            </p:cNvSpPr>
            <p:nvPr/>
          </p:nvSpPr>
          <p:spPr bwMode="auto">
            <a:xfrm>
              <a:off x="1644" y="1970"/>
              <a:ext cx="24" cy="29"/>
            </a:xfrm>
            <a:custGeom>
              <a:avLst/>
              <a:gdLst>
                <a:gd name="T0" fmla="*/ 0 w 24"/>
                <a:gd name="T1" fmla="*/ 22 h 29"/>
                <a:gd name="T2" fmla="*/ 18 w 24"/>
                <a:gd name="T3" fmla="*/ 28 h 29"/>
                <a:gd name="T4" fmla="*/ 23 w 24"/>
                <a:gd name="T5" fmla="*/ 6 h 29"/>
                <a:gd name="T6" fmla="*/ 4 w 24"/>
                <a:gd name="T7" fmla="*/ 0 h 29"/>
                <a:gd name="T8" fmla="*/ 0 w 24"/>
                <a:gd name="T9" fmla="*/ 22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9"/>
                <a:gd name="T17" fmla="*/ 24 w 2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9">
                  <a:moveTo>
                    <a:pt x="0" y="22"/>
                  </a:moveTo>
                  <a:lnTo>
                    <a:pt x="18" y="28"/>
                  </a:lnTo>
                  <a:lnTo>
                    <a:pt x="23" y="6"/>
                  </a:lnTo>
                  <a:lnTo>
                    <a:pt x="4" y="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2" name="Freeform 382"/>
            <p:cNvSpPr>
              <a:spLocks/>
            </p:cNvSpPr>
            <p:nvPr/>
          </p:nvSpPr>
          <p:spPr bwMode="auto">
            <a:xfrm>
              <a:off x="1648" y="1947"/>
              <a:ext cx="20" cy="31"/>
            </a:xfrm>
            <a:custGeom>
              <a:avLst/>
              <a:gdLst>
                <a:gd name="T0" fmla="*/ 0 w 20"/>
                <a:gd name="T1" fmla="*/ 23 h 31"/>
                <a:gd name="T2" fmla="*/ 19 w 20"/>
                <a:gd name="T3" fmla="*/ 30 h 31"/>
                <a:gd name="T4" fmla="*/ 5 w 20"/>
                <a:gd name="T5" fmla="*/ 0 h 31"/>
                <a:gd name="T6" fmla="*/ 0 w 20"/>
                <a:gd name="T7" fmla="*/ 23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1"/>
                <a:gd name="T14" fmla="*/ 20 w 20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1">
                  <a:moveTo>
                    <a:pt x="0" y="23"/>
                  </a:moveTo>
                  <a:lnTo>
                    <a:pt x="19" y="3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3" name="Freeform 383"/>
            <p:cNvSpPr>
              <a:spLocks/>
            </p:cNvSpPr>
            <p:nvPr/>
          </p:nvSpPr>
          <p:spPr bwMode="auto">
            <a:xfrm>
              <a:off x="1656" y="1947"/>
              <a:ext cx="19" cy="31"/>
            </a:xfrm>
            <a:custGeom>
              <a:avLst/>
              <a:gdLst>
                <a:gd name="T0" fmla="*/ 12 w 19"/>
                <a:gd name="T1" fmla="*/ 30 h 31"/>
                <a:gd name="T2" fmla="*/ 0 w 19"/>
                <a:gd name="T3" fmla="*/ 0 h 31"/>
                <a:gd name="T4" fmla="*/ 18 w 19"/>
                <a:gd name="T5" fmla="*/ 6 h 31"/>
                <a:gd name="T6" fmla="*/ 12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12" y="30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12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4" name="Freeform 384"/>
            <p:cNvSpPr>
              <a:spLocks/>
            </p:cNvSpPr>
            <p:nvPr/>
          </p:nvSpPr>
          <p:spPr bwMode="auto">
            <a:xfrm>
              <a:off x="1648" y="1947"/>
              <a:ext cx="27" cy="31"/>
            </a:xfrm>
            <a:custGeom>
              <a:avLst/>
              <a:gdLst>
                <a:gd name="T0" fmla="*/ 0 w 27"/>
                <a:gd name="T1" fmla="*/ 23 h 31"/>
                <a:gd name="T2" fmla="*/ 20 w 27"/>
                <a:gd name="T3" fmla="*/ 30 h 31"/>
                <a:gd name="T4" fmla="*/ 26 w 27"/>
                <a:gd name="T5" fmla="*/ 6 h 31"/>
                <a:gd name="T6" fmla="*/ 6 w 27"/>
                <a:gd name="T7" fmla="*/ 0 h 31"/>
                <a:gd name="T8" fmla="*/ 0 w 27"/>
                <a:gd name="T9" fmla="*/ 23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1"/>
                <a:gd name="T17" fmla="*/ 27 w 2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1">
                  <a:moveTo>
                    <a:pt x="0" y="23"/>
                  </a:moveTo>
                  <a:lnTo>
                    <a:pt x="20" y="30"/>
                  </a:lnTo>
                  <a:lnTo>
                    <a:pt x="26" y="6"/>
                  </a:lnTo>
                  <a:lnTo>
                    <a:pt x="6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5" name="Freeform 385"/>
            <p:cNvSpPr>
              <a:spLocks/>
            </p:cNvSpPr>
            <p:nvPr/>
          </p:nvSpPr>
          <p:spPr bwMode="auto">
            <a:xfrm>
              <a:off x="1656" y="1928"/>
              <a:ext cx="19" cy="29"/>
            </a:xfrm>
            <a:custGeom>
              <a:avLst/>
              <a:gdLst>
                <a:gd name="T0" fmla="*/ 0 w 19"/>
                <a:gd name="T1" fmla="*/ 21 h 29"/>
                <a:gd name="T2" fmla="*/ 18 w 19"/>
                <a:gd name="T3" fmla="*/ 28 h 29"/>
                <a:gd name="T4" fmla="*/ 5 w 19"/>
                <a:gd name="T5" fmla="*/ 0 h 29"/>
                <a:gd name="T6" fmla="*/ 0 w 19"/>
                <a:gd name="T7" fmla="*/ 21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9"/>
                <a:gd name="T14" fmla="*/ 19 w 19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9">
                  <a:moveTo>
                    <a:pt x="0" y="21"/>
                  </a:moveTo>
                  <a:lnTo>
                    <a:pt x="18" y="28"/>
                  </a:lnTo>
                  <a:lnTo>
                    <a:pt x="5" y="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6" name="Freeform 386"/>
            <p:cNvSpPr>
              <a:spLocks/>
            </p:cNvSpPr>
            <p:nvPr/>
          </p:nvSpPr>
          <p:spPr bwMode="auto">
            <a:xfrm>
              <a:off x="1659" y="1928"/>
              <a:ext cx="22" cy="29"/>
            </a:xfrm>
            <a:custGeom>
              <a:avLst/>
              <a:gdLst>
                <a:gd name="T0" fmla="*/ 14 w 22"/>
                <a:gd name="T1" fmla="*/ 28 h 29"/>
                <a:gd name="T2" fmla="*/ 0 w 22"/>
                <a:gd name="T3" fmla="*/ 0 h 29"/>
                <a:gd name="T4" fmla="*/ 21 w 22"/>
                <a:gd name="T5" fmla="*/ 7 h 29"/>
                <a:gd name="T6" fmla="*/ 14 w 22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9"/>
                <a:gd name="T14" fmla="*/ 22 w 2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9">
                  <a:moveTo>
                    <a:pt x="14" y="28"/>
                  </a:moveTo>
                  <a:lnTo>
                    <a:pt x="0" y="0"/>
                  </a:lnTo>
                  <a:lnTo>
                    <a:pt x="21" y="7"/>
                  </a:lnTo>
                  <a:lnTo>
                    <a:pt x="14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7" name="Freeform 387"/>
            <p:cNvSpPr>
              <a:spLocks/>
            </p:cNvSpPr>
            <p:nvPr/>
          </p:nvSpPr>
          <p:spPr bwMode="auto">
            <a:xfrm>
              <a:off x="1656" y="1928"/>
              <a:ext cx="25" cy="29"/>
            </a:xfrm>
            <a:custGeom>
              <a:avLst/>
              <a:gdLst>
                <a:gd name="T0" fmla="*/ 0 w 25"/>
                <a:gd name="T1" fmla="*/ 21 h 29"/>
                <a:gd name="T2" fmla="*/ 18 w 25"/>
                <a:gd name="T3" fmla="*/ 28 h 29"/>
                <a:gd name="T4" fmla="*/ 24 w 25"/>
                <a:gd name="T5" fmla="*/ 7 h 29"/>
                <a:gd name="T6" fmla="*/ 5 w 25"/>
                <a:gd name="T7" fmla="*/ 0 h 29"/>
                <a:gd name="T8" fmla="*/ 0 w 25"/>
                <a:gd name="T9" fmla="*/ 2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9"/>
                <a:gd name="T17" fmla="*/ 25 w 2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9">
                  <a:moveTo>
                    <a:pt x="0" y="21"/>
                  </a:moveTo>
                  <a:lnTo>
                    <a:pt x="18" y="28"/>
                  </a:lnTo>
                  <a:lnTo>
                    <a:pt x="24" y="7"/>
                  </a:lnTo>
                  <a:lnTo>
                    <a:pt x="5" y="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8" name="Freeform 388"/>
            <p:cNvSpPr>
              <a:spLocks/>
            </p:cNvSpPr>
            <p:nvPr/>
          </p:nvSpPr>
          <p:spPr bwMode="auto">
            <a:xfrm>
              <a:off x="1659" y="1907"/>
              <a:ext cx="22" cy="29"/>
            </a:xfrm>
            <a:custGeom>
              <a:avLst/>
              <a:gdLst>
                <a:gd name="T0" fmla="*/ 0 w 22"/>
                <a:gd name="T1" fmla="*/ 20 h 29"/>
                <a:gd name="T2" fmla="*/ 21 w 22"/>
                <a:gd name="T3" fmla="*/ 28 h 29"/>
                <a:gd name="T4" fmla="*/ 7 w 22"/>
                <a:gd name="T5" fmla="*/ 0 h 29"/>
                <a:gd name="T6" fmla="*/ 0 w 22"/>
                <a:gd name="T7" fmla="*/ 2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9"/>
                <a:gd name="T14" fmla="*/ 22 w 2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9">
                  <a:moveTo>
                    <a:pt x="0" y="20"/>
                  </a:moveTo>
                  <a:lnTo>
                    <a:pt x="21" y="28"/>
                  </a:lnTo>
                  <a:lnTo>
                    <a:pt x="7" y="0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39" name="Freeform 389"/>
            <p:cNvSpPr>
              <a:spLocks/>
            </p:cNvSpPr>
            <p:nvPr/>
          </p:nvSpPr>
          <p:spPr bwMode="auto">
            <a:xfrm>
              <a:off x="1667" y="1907"/>
              <a:ext cx="18" cy="29"/>
            </a:xfrm>
            <a:custGeom>
              <a:avLst/>
              <a:gdLst>
                <a:gd name="T0" fmla="*/ 11 w 18"/>
                <a:gd name="T1" fmla="*/ 28 h 29"/>
                <a:gd name="T2" fmla="*/ 0 w 18"/>
                <a:gd name="T3" fmla="*/ 0 h 29"/>
                <a:gd name="T4" fmla="*/ 17 w 18"/>
                <a:gd name="T5" fmla="*/ 7 h 29"/>
                <a:gd name="T6" fmla="*/ 11 w 18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9"/>
                <a:gd name="T14" fmla="*/ 18 w 1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9">
                  <a:moveTo>
                    <a:pt x="11" y="28"/>
                  </a:moveTo>
                  <a:lnTo>
                    <a:pt x="0" y="0"/>
                  </a:lnTo>
                  <a:lnTo>
                    <a:pt x="17" y="7"/>
                  </a:lnTo>
                  <a:lnTo>
                    <a:pt x="11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0" name="Freeform 390"/>
            <p:cNvSpPr>
              <a:spLocks/>
            </p:cNvSpPr>
            <p:nvPr/>
          </p:nvSpPr>
          <p:spPr bwMode="auto">
            <a:xfrm>
              <a:off x="1659" y="1907"/>
              <a:ext cx="26" cy="29"/>
            </a:xfrm>
            <a:custGeom>
              <a:avLst/>
              <a:gdLst>
                <a:gd name="T0" fmla="*/ 0 w 26"/>
                <a:gd name="T1" fmla="*/ 20 h 29"/>
                <a:gd name="T2" fmla="*/ 19 w 26"/>
                <a:gd name="T3" fmla="*/ 28 h 29"/>
                <a:gd name="T4" fmla="*/ 25 w 26"/>
                <a:gd name="T5" fmla="*/ 7 h 29"/>
                <a:gd name="T6" fmla="*/ 6 w 26"/>
                <a:gd name="T7" fmla="*/ 0 h 29"/>
                <a:gd name="T8" fmla="*/ 0 w 26"/>
                <a:gd name="T9" fmla="*/ 2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0" y="20"/>
                  </a:moveTo>
                  <a:lnTo>
                    <a:pt x="19" y="28"/>
                  </a:lnTo>
                  <a:lnTo>
                    <a:pt x="25" y="7"/>
                  </a:lnTo>
                  <a:lnTo>
                    <a:pt x="6" y="0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1" name="Freeform 391"/>
            <p:cNvSpPr>
              <a:spLocks/>
            </p:cNvSpPr>
            <p:nvPr/>
          </p:nvSpPr>
          <p:spPr bwMode="auto">
            <a:xfrm>
              <a:off x="1667" y="1889"/>
              <a:ext cx="18" cy="29"/>
            </a:xfrm>
            <a:custGeom>
              <a:avLst/>
              <a:gdLst>
                <a:gd name="T0" fmla="*/ 0 w 18"/>
                <a:gd name="T1" fmla="*/ 19 h 29"/>
                <a:gd name="T2" fmla="*/ 17 w 18"/>
                <a:gd name="T3" fmla="*/ 28 h 29"/>
                <a:gd name="T4" fmla="*/ 5 w 18"/>
                <a:gd name="T5" fmla="*/ 0 h 29"/>
                <a:gd name="T6" fmla="*/ 0 w 18"/>
                <a:gd name="T7" fmla="*/ 19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9"/>
                <a:gd name="T14" fmla="*/ 18 w 1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9">
                  <a:moveTo>
                    <a:pt x="0" y="19"/>
                  </a:moveTo>
                  <a:lnTo>
                    <a:pt x="17" y="28"/>
                  </a:lnTo>
                  <a:lnTo>
                    <a:pt x="5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2" name="Freeform 392"/>
            <p:cNvSpPr>
              <a:spLocks/>
            </p:cNvSpPr>
            <p:nvPr/>
          </p:nvSpPr>
          <p:spPr bwMode="auto">
            <a:xfrm>
              <a:off x="1672" y="1889"/>
              <a:ext cx="19" cy="29"/>
            </a:xfrm>
            <a:custGeom>
              <a:avLst/>
              <a:gdLst>
                <a:gd name="T0" fmla="*/ 11 w 19"/>
                <a:gd name="T1" fmla="*/ 28 h 29"/>
                <a:gd name="T2" fmla="*/ 0 w 19"/>
                <a:gd name="T3" fmla="*/ 0 h 29"/>
                <a:gd name="T4" fmla="*/ 18 w 19"/>
                <a:gd name="T5" fmla="*/ 8 h 29"/>
                <a:gd name="T6" fmla="*/ 11 w 19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9"/>
                <a:gd name="T14" fmla="*/ 19 w 19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9">
                  <a:moveTo>
                    <a:pt x="11" y="28"/>
                  </a:moveTo>
                  <a:lnTo>
                    <a:pt x="0" y="0"/>
                  </a:lnTo>
                  <a:lnTo>
                    <a:pt x="18" y="8"/>
                  </a:lnTo>
                  <a:lnTo>
                    <a:pt x="11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3" name="Freeform 393"/>
            <p:cNvSpPr>
              <a:spLocks/>
            </p:cNvSpPr>
            <p:nvPr/>
          </p:nvSpPr>
          <p:spPr bwMode="auto">
            <a:xfrm>
              <a:off x="1667" y="1889"/>
              <a:ext cx="24" cy="29"/>
            </a:xfrm>
            <a:custGeom>
              <a:avLst/>
              <a:gdLst>
                <a:gd name="T0" fmla="*/ 0 w 24"/>
                <a:gd name="T1" fmla="*/ 19 h 29"/>
                <a:gd name="T2" fmla="*/ 16 w 24"/>
                <a:gd name="T3" fmla="*/ 28 h 29"/>
                <a:gd name="T4" fmla="*/ 23 w 24"/>
                <a:gd name="T5" fmla="*/ 8 h 29"/>
                <a:gd name="T6" fmla="*/ 5 w 24"/>
                <a:gd name="T7" fmla="*/ 0 h 29"/>
                <a:gd name="T8" fmla="*/ 0 w 24"/>
                <a:gd name="T9" fmla="*/ 1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9"/>
                <a:gd name="T17" fmla="*/ 24 w 2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9">
                  <a:moveTo>
                    <a:pt x="0" y="19"/>
                  </a:moveTo>
                  <a:lnTo>
                    <a:pt x="16" y="28"/>
                  </a:lnTo>
                  <a:lnTo>
                    <a:pt x="23" y="8"/>
                  </a:lnTo>
                  <a:lnTo>
                    <a:pt x="5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4" name="Freeform 394"/>
            <p:cNvSpPr>
              <a:spLocks/>
            </p:cNvSpPr>
            <p:nvPr/>
          </p:nvSpPr>
          <p:spPr bwMode="auto">
            <a:xfrm>
              <a:off x="1672" y="1871"/>
              <a:ext cx="19" cy="28"/>
            </a:xfrm>
            <a:custGeom>
              <a:avLst/>
              <a:gdLst>
                <a:gd name="T0" fmla="*/ 0 w 19"/>
                <a:gd name="T1" fmla="*/ 19 h 28"/>
                <a:gd name="T2" fmla="*/ 18 w 19"/>
                <a:gd name="T3" fmla="*/ 27 h 28"/>
                <a:gd name="T4" fmla="*/ 6 w 19"/>
                <a:gd name="T5" fmla="*/ 0 h 28"/>
                <a:gd name="T6" fmla="*/ 0 w 19"/>
                <a:gd name="T7" fmla="*/ 19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0" y="19"/>
                  </a:moveTo>
                  <a:lnTo>
                    <a:pt x="18" y="27"/>
                  </a:lnTo>
                  <a:lnTo>
                    <a:pt x="6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5" name="Freeform 395"/>
            <p:cNvSpPr>
              <a:spLocks/>
            </p:cNvSpPr>
            <p:nvPr/>
          </p:nvSpPr>
          <p:spPr bwMode="auto">
            <a:xfrm>
              <a:off x="1680" y="1871"/>
              <a:ext cx="19" cy="28"/>
            </a:xfrm>
            <a:custGeom>
              <a:avLst/>
              <a:gdLst>
                <a:gd name="T0" fmla="*/ 12 w 19"/>
                <a:gd name="T1" fmla="*/ 27 h 28"/>
                <a:gd name="T2" fmla="*/ 0 w 19"/>
                <a:gd name="T3" fmla="*/ 0 h 28"/>
                <a:gd name="T4" fmla="*/ 18 w 19"/>
                <a:gd name="T5" fmla="*/ 9 h 28"/>
                <a:gd name="T6" fmla="*/ 12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12" y="27"/>
                  </a:moveTo>
                  <a:lnTo>
                    <a:pt x="0" y="0"/>
                  </a:lnTo>
                  <a:lnTo>
                    <a:pt x="18" y="9"/>
                  </a:lnTo>
                  <a:lnTo>
                    <a:pt x="12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6" name="Freeform 396"/>
            <p:cNvSpPr>
              <a:spLocks/>
            </p:cNvSpPr>
            <p:nvPr/>
          </p:nvSpPr>
          <p:spPr bwMode="auto">
            <a:xfrm>
              <a:off x="1672" y="1871"/>
              <a:ext cx="27" cy="28"/>
            </a:xfrm>
            <a:custGeom>
              <a:avLst/>
              <a:gdLst>
                <a:gd name="T0" fmla="*/ 0 w 27"/>
                <a:gd name="T1" fmla="*/ 19 h 28"/>
                <a:gd name="T2" fmla="*/ 20 w 27"/>
                <a:gd name="T3" fmla="*/ 27 h 28"/>
                <a:gd name="T4" fmla="*/ 26 w 27"/>
                <a:gd name="T5" fmla="*/ 9 h 28"/>
                <a:gd name="T6" fmla="*/ 7 w 27"/>
                <a:gd name="T7" fmla="*/ 0 h 28"/>
                <a:gd name="T8" fmla="*/ 0 w 27"/>
                <a:gd name="T9" fmla="*/ 1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19"/>
                  </a:moveTo>
                  <a:lnTo>
                    <a:pt x="20" y="27"/>
                  </a:lnTo>
                  <a:lnTo>
                    <a:pt x="26" y="9"/>
                  </a:lnTo>
                  <a:lnTo>
                    <a:pt x="7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7" name="Freeform 397"/>
            <p:cNvSpPr>
              <a:spLocks/>
            </p:cNvSpPr>
            <p:nvPr/>
          </p:nvSpPr>
          <p:spPr bwMode="auto">
            <a:xfrm>
              <a:off x="1680" y="1854"/>
              <a:ext cx="19" cy="25"/>
            </a:xfrm>
            <a:custGeom>
              <a:avLst/>
              <a:gdLst>
                <a:gd name="T0" fmla="*/ 0 w 19"/>
                <a:gd name="T1" fmla="*/ 16 h 25"/>
                <a:gd name="T2" fmla="*/ 18 w 19"/>
                <a:gd name="T3" fmla="*/ 24 h 25"/>
                <a:gd name="T4" fmla="*/ 7 w 19"/>
                <a:gd name="T5" fmla="*/ 0 h 25"/>
                <a:gd name="T6" fmla="*/ 0 w 19"/>
                <a:gd name="T7" fmla="*/ 16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5"/>
                <a:gd name="T14" fmla="*/ 19 w 1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5">
                  <a:moveTo>
                    <a:pt x="0" y="16"/>
                  </a:moveTo>
                  <a:lnTo>
                    <a:pt x="18" y="24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8" name="Freeform 398"/>
            <p:cNvSpPr>
              <a:spLocks/>
            </p:cNvSpPr>
            <p:nvPr/>
          </p:nvSpPr>
          <p:spPr bwMode="auto">
            <a:xfrm>
              <a:off x="1688" y="1854"/>
              <a:ext cx="18" cy="25"/>
            </a:xfrm>
            <a:custGeom>
              <a:avLst/>
              <a:gdLst>
                <a:gd name="T0" fmla="*/ 9 w 18"/>
                <a:gd name="T1" fmla="*/ 24 h 25"/>
                <a:gd name="T2" fmla="*/ 0 w 18"/>
                <a:gd name="T3" fmla="*/ 0 h 25"/>
                <a:gd name="T4" fmla="*/ 17 w 18"/>
                <a:gd name="T5" fmla="*/ 9 h 25"/>
                <a:gd name="T6" fmla="*/ 9 w 18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5"/>
                <a:gd name="T14" fmla="*/ 18 w 1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5">
                  <a:moveTo>
                    <a:pt x="9" y="24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9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49" name="Freeform 399"/>
            <p:cNvSpPr>
              <a:spLocks/>
            </p:cNvSpPr>
            <p:nvPr/>
          </p:nvSpPr>
          <p:spPr bwMode="auto">
            <a:xfrm>
              <a:off x="1680" y="1854"/>
              <a:ext cx="25" cy="25"/>
            </a:xfrm>
            <a:custGeom>
              <a:avLst/>
              <a:gdLst>
                <a:gd name="T0" fmla="*/ 0 w 25"/>
                <a:gd name="T1" fmla="*/ 16 h 25"/>
                <a:gd name="T2" fmla="*/ 16 w 25"/>
                <a:gd name="T3" fmla="*/ 24 h 25"/>
                <a:gd name="T4" fmla="*/ 24 w 25"/>
                <a:gd name="T5" fmla="*/ 9 h 25"/>
                <a:gd name="T6" fmla="*/ 7 w 25"/>
                <a:gd name="T7" fmla="*/ 0 h 25"/>
                <a:gd name="T8" fmla="*/ 0 w 25"/>
                <a:gd name="T9" fmla="*/ 16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0" y="16"/>
                  </a:moveTo>
                  <a:lnTo>
                    <a:pt x="16" y="24"/>
                  </a:lnTo>
                  <a:lnTo>
                    <a:pt x="24" y="9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0" name="Freeform 400"/>
            <p:cNvSpPr>
              <a:spLocks/>
            </p:cNvSpPr>
            <p:nvPr/>
          </p:nvSpPr>
          <p:spPr bwMode="auto">
            <a:xfrm>
              <a:off x="1688" y="1836"/>
              <a:ext cx="18" cy="27"/>
            </a:xfrm>
            <a:custGeom>
              <a:avLst/>
              <a:gdLst>
                <a:gd name="T0" fmla="*/ 0 w 18"/>
                <a:gd name="T1" fmla="*/ 16 h 27"/>
                <a:gd name="T2" fmla="*/ 17 w 18"/>
                <a:gd name="T3" fmla="*/ 26 h 27"/>
                <a:gd name="T4" fmla="*/ 7 w 18"/>
                <a:gd name="T5" fmla="*/ 0 h 27"/>
                <a:gd name="T6" fmla="*/ 0 w 18"/>
                <a:gd name="T7" fmla="*/ 1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7"/>
                <a:gd name="T14" fmla="*/ 18 w 1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7">
                  <a:moveTo>
                    <a:pt x="0" y="16"/>
                  </a:moveTo>
                  <a:lnTo>
                    <a:pt x="17" y="26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1" name="Freeform 401"/>
            <p:cNvSpPr>
              <a:spLocks/>
            </p:cNvSpPr>
            <p:nvPr/>
          </p:nvSpPr>
          <p:spPr bwMode="auto">
            <a:xfrm>
              <a:off x="1695" y="1836"/>
              <a:ext cx="18" cy="27"/>
            </a:xfrm>
            <a:custGeom>
              <a:avLst/>
              <a:gdLst>
                <a:gd name="T0" fmla="*/ 10 w 18"/>
                <a:gd name="T1" fmla="*/ 26 h 27"/>
                <a:gd name="T2" fmla="*/ 0 w 18"/>
                <a:gd name="T3" fmla="*/ 0 h 27"/>
                <a:gd name="T4" fmla="*/ 17 w 18"/>
                <a:gd name="T5" fmla="*/ 9 h 27"/>
                <a:gd name="T6" fmla="*/ 10 w 18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7"/>
                <a:gd name="T14" fmla="*/ 18 w 1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7">
                  <a:moveTo>
                    <a:pt x="10" y="26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1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2" name="Freeform 402"/>
            <p:cNvSpPr>
              <a:spLocks/>
            </p:cNvSpPr>
            <p:nvPr/>
          </p:nvSpPr>
          <p:spPr bwMode="auto">
            <a:xfrm>
              <a:off x="1688" y="1836"/>
              <a:ext cx="25" cy="27"/>
            </a:xfrm>
            <a:custGeom>
              <a:avLst/>
              <a:gdLst>
                <a:gd name="T0" fmla="*/ 0 w 25"/>
                <a:gd name="T1" fmla="*/ 16 h 27"/>
                <a:gd name="T2" fmla="*/ 17 w 25"/>
                <a:gd name="T3" fmla="*/ 26 h 27"/>
                <a:gd name="T4" fmla="*/ 24 w 25"/>
                <a:gd name="T5" fmla="*/ 9 h 27"/>
                <a:gd name="T6" fmla="*/ 7 w 25"/>
                <a:gd name="T7" fmla="*/ 0 h 27"/>
                <a:gd name="T8" fmla="*/ 0 w 25"/>
                <a:gd name="T9" fmla="*/ 1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7"/>
                <a:gd name="T17" fmla="*/ 25 w 2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7">
                  <a:moveTo>
                    <a:pt x="0" y="16"/>
                  </a:moveTo>
                  <a:lnTo>
                    <a:pt x="17" y="26"/>
                  </a:lnTo>
                  <a:lnTo>
                    <a:pt x="24" y="9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3" name="Freeform 403"/>
            <p:cNvSpPr>
              <a:spLocks/>
            </p:cNvSpPr>
            <p:nvPr/>
          </p:nvSpPr>
          <p:spPr bwMode="auto">
            <a:xfrm>
              <a:off x="1695" y="1819"/>
              <a:ext cx="18" cy="29"/>
            </a:xfrm>
            <a:custGeom>
              <a:avLst/>
              <a:gdLst>
                <a:gd name="T0" fmla="*/ 0 w 18"/>
                <a:gd name="T1" fmla="*/ 17 h 29"/>
                <a:gd name="T2" fmla="*/ 17 w 18"/>
                <a:gd name="T3" fmla="*/ 28 h 29"/>
                <a:gd name="T4" fmla="*/ 6 w 18"/>
                <a:gd name="T5" fmla="*/ 0 h 29"/>
                <a:gd name="T6" fmla="*/ 0 w 18"/>
                <a:gd name="T7" fmla="*/ 17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9"/>
                <a:gd name="T14" fmla="*/ 18 w 1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9">
                  <a:moveTo>
                    <a:pt x="0" y="17"/>
                  </a:moveTo>
                  <a:lnTo>
                    <a:pt x="17" y="28"/>
                  </a:lnTo>
                  <a:lnTo>
                    <a:pt x="6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4" name="Freeform 404"/>
            <p:cNvSpPr>
              <a:spLocks/>
            </p:cNvSpPr>
            <p:nvPr/>
          </p:nvSpPr>
          <p:spPr bwMode="auto">
            <a:xfrm>
              <a:off x="1702" y="1819"/>
              <a:ext cx="19" cy="29"/>
            </a:xfrm>
            <a:custGeom>
              <a:avLst/>
              <a:gdLst>
                <a:gd name="T0" fmla="*/ 10 w 19"/>
                <a:gd name="T1" fmla="*/ 28 h 29"/>
                <a:gd name="T2" fmla="*/ 0 w 19"/>
                <a:gd name="T3" fmla="*/ 0 h 29"/>
                <a:gd name="T4" fmla="*/ 18 w 19"/>
                <a:gd name="T5" fmla="*/ 11 h 29"/>
                <a:gd name="T6" fmla="*/ 10 w 19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9"/>
                <a:gd name="T14" fmla="*/ 19 w 19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9">
                  <a:moveTo>
                    <a:pt x="10" y="28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1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5" name="Freeform 405"/>
            <p:cNvSpPr>
              <a:spLocks/>
            </p:cNvSpPr>
            <p:nvPr/>
          </p:nvSpPr>
          <p:spPr bwMode="auto">
            <a:xfrm>
              <a:off x="1695" y="1819"/>
              <a:ext cx="26" cy="29"/>
            </a:xfrm>
            <a:custGeom>
              <a:avLst/>
              <a:gdLst>
                <a:gd name="T0" fmla="*/ 0 w 26"/>
                <a:gd name="T1" fmla="*/ 17 h 29"/>
                <a:gd name="T2" fmla="*/ 17 w 26"/>
                <a:gd name="T3" fmla="*/ 28 h 29"/>
                <a:gd name="T4" fmla="*/ 25 w 26"/>
                <a:gd name="T5" fmla="*/ 11 h 29"/>
                <a:gd name="T6" fmla="*/ 6 w 26"/>
                <a:gd name="T7" fmla="*/ 0 h 29"/>
                <a:gd name="T8" fmla="*/ 0 w 26"/>
                <a:gd name="T9" fmla="*/ 1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0" y="17"/>
                  </a:moveTo>
                  <a:lnTo>
                    <a:pt x="17" y="28"/>
                  </a:lnTo>
                  <a:lnTo>
                    <a:pt x="25" y="11"/>
                  </a:lnTo>
                  <a:lnTo>
                    <a:pt x="6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6" name="Freeform 406"/>
            <p:cNvSpPr>
              <a:spLocks/>
            </p:cNvSpPr>
            <p:nvPr/>
          </p:nvSpPr>
          <p:spPr bwMode="auto">
            <a:xfrm>
              <a:off x="1702" y="1804"/>
              <a:ext cx="19" cy="28"/>
            </a:xfrm>
            <a:custGeom>
              <a:avLst/>
              <a:gdLst>
                <a:gd name="T0" fmla="*/ 0 w 19"/>
                <a:gd name="T1" fmla="*/ 15 h 28"/>
                <a:gd name="T2" fmla="*/ 18 w 19"/>
                <a:gd name="T3" fmla="*/ 27 h 28"/>
                <a:gd name="T4" fmla="*/ 7 w 19"/>
                <a:gd name="T5" fmla="*/ 0 h 28"/>
                <a:gd name="T6" fmla="*/ 0 w 19"/>
                <a:gd name="T7" fmla="*/ 15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0" y="15"/>
                  </a:moveTo>
                  <a:lnTo>
                    <a:pt x="18" y="27"/>
                  </a:ln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7" name="Freeform 407"/>
            <p:cNvSpPr>
              <a:spLocks/>
            </p:cNvSpPr>
            <p:nvPr/>
          </p:nvSpPr>
          <p:spPr bwMode="auto">
            <a:xfrm>
              <a:off x="1709" y="1804"/>
              <a:ext cx="20" cy="28"/>
            </a:xfrm>
            <a:custGeom>
              <a:avLst/>
              <a:gdLst>
                <a:gd name="T0" fmla="*/ 11 w 20"/>
                <a:gd name="T1" fmla="*/ 27 h 28"/>
                <a:gd name="T2" fmla="*/ 0 w 20"/>
                <a:gd name="T3" fmla="*/ 0 h 28"/>
                <a:gd name="T4" fmla="*/ 19 w 20"/>
                <a:gd name="T5" fmla="*/ 11 h 28"/>
                <a:gd name="T6" fmla="*/ 11 w 20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8"/>
                <a:gd name="T14" fmla="*/ 20 w 20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8">
                  <a:moveTo>
                    <a:pt x="11" y="27"/>
                  </a:moveTo>
                  <a:lnTo>
                    <a:pt x="0" y="0"/>
                  </a:lnTo>
                  <a:lnTo>
                    <a:pt x="19" y="11"/>
                  </a:lnTo>
                  <a:lnTo>
                    <a:pt x="11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8" name="Freeform 408"/>
            <p:cNvSpPr>
              <a:spLocks/>
            </p:cNvSpPr>
            <p:nvPr/>
          </p:nvSpPr>
          <p:spPr bwMode="auto">
            <a:xfrm>
              <a:off x="1702" y="1804"/>
              <a:ext cx="27" cy="28"/>
            </a:xfrm>
            <a:custGeom>
              <a:avLst/>
              <a:gdLst>
                <a:gd name="T0" fmla="*/ 0 w 27"/>
                <a:gd name="T1" fmla="*/ 15 h 28"/>
                <a:gd name="T2" fmla="*/ 18 w 27"/>
                <a:gd name="T3" fmla="*/ 27 h 28"/>
                <a:gd name="T4" fmla="*/ 26 w 27"/>
                <a:gd name="T5" fmla="*/ 11 h 28"/>
                <a:gd name="T6" fmla="*/ 7 w 27"/>
                <a:gd name="T7" fmla="*/ 0 h 28"/>
                <a:gd name="T8" fmla="*/ 0 w 27"/>
                <a:gd name="T9" fmla="*/ 1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15"/>
                  </a:moveTo>
                  <a:lnTo>
                    <a:pt x="18" y="27"/>
                  </a:lnTo>
                  <a:lnTo>
                    <a:pt x="26" y="11"/>
                  </a:ln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59" name="Freeform 409"/>
            <p:cNvSpPr>
              <a:spLocks/>
            </p:cNvSpPr>
            <p:nvPr/>
          </p:nvSpPr>
          <p:spPr bwMode="auto">
            <a:xfrm>
              <a:off x="1709" y="1790"/>
              <a:ext cx="20" cy="26"/>
            </a:xfrm>
            <a:custGeom>
              <a:avLst/>
              <a:gdLst>
                <a:gd name="T0" fmla="*/ 0 w 20"/>
                <a:gd name="T1" fmla="*/ 14 h 26"/>
                <a:gd name="T2" fmla="*/ 19 w 20"/>
                <a:gd name="T3" fmla="*/ 25 h 26"/>
                <a:gd name="T4" fmla="*/ 9 w 20"/>
                <a:gd name="T5" fmla="*/ 0 h 26"/>
                <a:gd name="T6" fmla="*/ 0 w 20"/>
                <a:gd name="T7" fmla="*/ 14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0" y="14"/>
                  </a:moveTo>
                  <a:lnTo>
                    <a:pt x="19" y="25"/>
                  </a:lnTo>
                  <a:lnTo>
                    <a:pt x="9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0" name="Freeform 410"/>
            <p:cNvSpPr>
              <a:spLocks/>
            </p:cNvSpPr>
            <p:nvPr/>
          </p:nvSpPr>
          <p:spPr bwMode="auto">
            <a:xfrm>
              <a:off x="1717" y="1790"/>
              <a:ext cx="19" cy="26"/>
            </a:xfrm>
            <a:custGeom>
              <a:avLst/>
              <a:gdLst>
                <a:gd name="T0" fmla="*/ 10 w 19"/>
                <a:gd name="T1" fmla="*/ 25 h 26"/>
                <a:gd name="T2" fmla="*/ 0 w 19"/>
                <a:gd name="T3" fmla="*/ 0 h 26"/>
                <a:gd name="T4" fmla="*/ 18 w 19"/>
                <a:gd name="T5" fmla="*/ 11 h 26"/>
                <a:gd name="T6" fmla="*/ 10 w 19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6"/>
                <a:gd name="T14" fmla="*/ 19 w 1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6">
                  <a:moveTo>
                    <a:pt x="10" y="25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1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1" name="Freeform 411"/>
            <p:cNvSpPr>
              <a:spLocks/>
            </p:cNvSpPr>
            <p:nvPr/>
          </p:nvSpPr>
          <p:spPr bwMode="auto">
            <a:xfrm>
              <a:off x="1709" y="1790"/>
              <a:ext cx="27" cy="26"/>
            </a:xfrm>
            <a:custGeom>
              <a:avLst/>
              <a:gdLst>
                <a:gd name="T0" fmla="*/ 0 w 27"/>
                <a:gd name="T1" fmla="*/ 14 h 26"/>
                <a:gd name="T2" fmla="*/ 18 w 27"/>
                <a:gd name="T3" fmla="*/ 25 h 26"/>
                <a:gd name="T4" fmla="*/ 26 w 27"/>
                <a:gd name="T5" fmla="*/ 11 h 26"/>
                <a:gd name="T6" fmla="*/ 8 w 27"/>
                <a:gd name="T7" fmla="*/ 0 h 26"/>
                <a:gd name="T8" fmla="*/ 0 w 27"/>
                <a:gd name="T9" fmla="*/ 14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6"/>
                <a:gd name="T17" fmla="*/ 27 w 2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6">
                  <a:moveTo>
                    <a:pt x="0" y="14"/>
                  </a:moveTo>
                  <a:lnTo>
                    <a:pt x="18" y="25"/>
                  </a:lnTo>
                  <a:lnTo>
                    <a:pt x="26" y="11"/>
                  </a:lnTo>
                  <a:lnTo>
                    <a:pt x="8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2" name="Freeform 412"/>
            <p:cNvSpPr>
              <a:spLocks/>
            </p:cNvSpPr>
            <p:nvPr/>
          </p:nvSpPr>
          <p:spPr bwMode="auto">
            <a:xfrm>
              <a:off x="1717" y="1775"/>
              <a:ext cx="19" cy="27"/>
            </a:xfrm>
            <a:custGeom>
              <a:avLst/>
              <a:gdLst>
                <a:gd name="T0" fmla="*/ 0 w 19"/>
                <a:gd name="T1" fmla="*/ 14 h 27"/>
                <a:gd name="T2" fmla="*/ 18 w 19"/>
                <a:gd name="T3" fmla="*/ 26 h 27"/>
                <a:gd name="T4" fmla="*/ 8 w 19"/>
                <a:gd name="T5" fmla="*/ 0 h 27"/>
                <a:gd name="T6" fmla="*/ 0 w 19"/>
                <a:gd name="T7" fmla="*/ 1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7"/>
                <a:gd name="T14" fmla="*/ 19 w 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7">
                  <a:moveTo>
                    <a:pt x="0" y="14"/>
                  </a:moveTo>
                  <a:lnTo>
                    <a:pt x="18" y="26"/>
                  </a:lnTo>
                  <a:lnTo>
                    <a:pt x="8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3" name="Freeform 413"/>
            <p:cNvSpPr>
              <a:spLocks/>
            </p:cNvSpPr>
            <p:nvPr/>
          </p:nvSpPr>
          <p:spPr bwMode="auto">
            <a:xfrm>
              <a:off x="1724" y="1775"/>
              <a:ext cx="19" cy="27"/>
            </a:xfrm>
            <a:custGeom>
              <a:avLst/>
              <a:gdLst>
                <a:gd name="T0" fmla="*/ 10 w 19"/>
                <a:gd name="T1" fmla="*/ 26 h 27"/>
                <a:gd name="T2" fmla="*/ 0 w 19"/>
                <a:gd name="T3" fmla="*/ 0 h 27"/>
                <a:gd name="T4" fmla="*/ 18 w 19"/>
                <a:gd name="T5" fmla="*/ 11 h 27"/>
                <a:gd name="T6" fmla="*/ 10 w 19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7"/>
                <a:gd name="T14" fmla="*/ 19 w 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7">
                  <a:moveTo>
                    <a:pt x="10" y="26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1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4" name="Freeform 414"/>
            <p:cNvSpPr>
              <a:spLocks/>
            </p:cNvSpPr>
            <p:nvPr/>
          </p:nvSpPr>
          <p:spPr bwMode="auto">
            <a:xfrm>
              <a:off x="1717" y="1775"/>
              <a:ext cx="26" cy="27"/>
            </a:xfrm>
            <a:custGeom>
              <a:avLst/>
              <a:gdLst>
                <a:gd name="T0" fmla="*/ 0 w 26"/>
                <a:gd name="T1" fmla="*/ 14 h 27"/>
                <a:gd name="T2" fmla="*/ 17 w 26"/>
                <a:gd name="T3" fmla="*/ 26 h 27"/>
                <a:gd name="T4" fmla="*/ 25 w 26"/>
                <a:gd name="T5" fmla="*/ 11 h 27"/>
                <a:gd name="T6" fmla="*/ 7 w 26"/>
                <a:gd name="T7" fmla="*/ 0 h 27"/>
                <a:gd name="T8" fmla="*/ 0 w 26"/>
                <a:gd name="T9" fmla="*/ 1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7"/>
                <a:gd name="T17" fmla="*/ 26 w 2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7">
                  <a:moveTo>
                    <a:pt x="0" y="14"/>
                  </a:moveTo>
                  <a:lnTo>
                    <a:pt x="17" y="26"/>
                  </a:lnTo>
                  <a:lnTo>
                    <a:pt x="25" y="11"/>
                  </a:lnTo>
                  <a:lnTo>
                    <a:pt x="7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5" name="Freeform 415"/>
            <p:cNvSpPr>
              <a:spLocks/>
            </p:cNvSpPr>
            <p:nvPr/>
          </p:nvSpPr>
          <p:spPr bwMode="auto">
            <a:xfrm>
              <a:off x="1724" y="1759"/>
              <a:ext cx="19" cy="28"/>
            </a:xfrm>
            <a:custGeom>
              <a:avLst/>
              <a:gdLst>
                <a:gd name="T0" fmla="*/ 0 w 19"/>
                <a:gd name="T1" fmla="*/ 15 h 28"/>
                <a:gd name="T2" fmla="*/ 18 w 19"/>
                <a:gd name="T3" fmla="*/ 27 h 28"/>
                <a:gd name="T4" fmla="*/ 9 w 19"/>
                <a:gd name="T5" fmla="*/ 0 h 28"/>
                <a:gd name="T6" fmla="*/ 0 w 19"/>
                <a:gd name="T7" fmla="*/ 15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0" y="15"/>
                  </a:moveTo>
                  <a:lnTo>
                    <a:pt x="18" y="27"/>
                  </a:lnTo>
                  <a:lnTo>
                    <a:pt x="9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6" name="Freeform 416"/>
            <p:cNvSpPr>
              <a:spLocks/>
            </p:cNvSpPr>
            <p:nvPr/>
          </p:nvSpPr>
          <p:spPr bwMode="auto">
            <a:xfrm>
              <a:off x="1734" y="1759"/>
              <a:ext cx="18" cy="28"/>
            </a:xfrm>
            <a:custGeom>
              <a:avLst/>
              <a:gdLst>
                <a:gd name="T0" fmla="*/ 9 w 18"/>
                <a:gd name="T1" fmla="*/ 27 h 28"/>
                <a:gd name="T2" fmla="*/ 0 w 18"/>
                <a:gd name="T3" fmla="*/ 0 h 28"/>
                <a:gd name="T4" fmla="*/ 17 w 18"/>
                <a:gd name="T5" fmla="*/ 12 h 28"/>
                <a:gd name="T6" fmla="*/ 9 w 18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9" y="27"/>
                  </a:moveTo>
                  <a:lnTo>
                    <a:pt x="0" y="0"/>
                  </a:lnTo>
                  <a:lnTo>
                    <a:pt x="17" y="12"/>
                  </a:lnTo>
                  <a:lnTo>
                    <a:pt x="9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7" name="Freeform 417"/>
            <p:cNvSpPr>
              <a:spLocks/>
            </p:cNvSpPr>
            <p:nvPr/>
          </p:nvSpPr>
          <p:spPr bwMode="auto">
            <a:xfrm>
              <a:off x="1724" y="1759"/>
              <a:ext cx="26" cy="28"/>
            </a:xfrm>
            <a:custGeom>
              <a:avLst/>
              <a:gdLst>
                <a:gd name="T0" fmla="*/ 0 w 26"/>
                <a:gd name="T1" fmla="*/ 15 h 28"/>
                <a:gd name="T2" fmla="*/ 17 w 26"/>
                <a:gd name="T3" fmla="*/ 27 h 28"/>
                <a:gd name="T4" fmla="*/ 25 w 26"/>
                <a:gd name="T5" fmla="*/ 12 h 28"/>
                <a:gd name="T6" fmla="*/ 8 w 26"/>
                <a:gd name="T7" fmla="*/ 0 h 28"/>
                <a:gd name="T8" fmla="*/ 0 w 26"/>
                <a:gd name="T9" fmla="*/ 1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8"/>
                <a:gd name="T17" fmla="*/ 26 w 2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8">
                  <a:moveTo>
                    <a:pt x="0" y="15"/>
                  </a:moveTo>
                  <a:lnTo>
                    <a:pt x="17" y="27"/>
                  </a:lnTo>
                  <a:lnTo>
                    <a:pt x="25" y="12"/>
                  </a:lnTo>
                  <a:lnTo>
                    <a:pt x="8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8" name="Freeform 418"/>
            <p:cNvSpPr>
              <a:spLocks/>
            </p:cNvSpPr>
            <p:nvPr/>
          </p:nvSpPr>
          <p:spPr bwMode="auto">
            <a:xfrm>
              <a:off x="1734" y="1746"/>
              <a:ext cx="18" cy="28"/>
            </a:xfrm>
            <a:custGeom>
              <a:avLst/>
              <a:gdLst>
                <a:gd name="T0" fmla="*/ 0 w 18"/>
                <a:gd name="T1" fmla="*/ 13 h 28"/>
                <a:gd name="T2" fmla="*/ 17 w 18"/>
                <a:gd name="T3" fmla="*/ 27 h 28"/>
                <a:gd name="T4" fmla="*/ 9 w 18"/>
                <a:gd name="T5" fmla="*/ 0 h 28"/>
                <a:gd name="T6" fmla="*/ 0 w 18"/>
                <a:gd name="T7" fmla="*/ 13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0" y="13"/>
                  </a:moveTo>
                  <a:lnTo>
                    <a:pt x="17" y="27"/>
                  </a:lnTo>
                  <a:lnTo>
                    <a:pt x="9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69" name="Freeform 419"/>
            <p:cNvSpPr>
              <a:spLocks/>
            </p:cNvSpPr>
            <p:nvPr/>
          </p:nvSpPr>
          <p:spPr bwMode="auto">
            <a:xfrm>
              <a:off x="1742" y="1746"/>
              <a:ext cx="19" cy="28"/>
            </a:xfrm>
            <a:custGeom>
              <a:avLst/>
              <a:gdLst>
                <a:gd name="T0" fmla="*/ 8 w 19"/>
                <a:gd name="T1" fmla="*/ 27 h 28"/>
                <a:gd name="T2" fmla="*/ 0 w 19"/>
                <a:gd name="T3" fmla="*/ 0 h 28"/>
                <a:gd name="T4" fmla="*/ 18 w 19"/>
                <a:gd name="T5" fmla="*/ 13 h 28"/>
                <a:gd name="T6" fmla="*/ 8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8" y="27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8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0" name="Freeform 420"/>
            <p:cNvSpPr>
              <a:spLocks/>
            </p:cNvSpPr>
            <p:nvPr/>
          </p:nvSpPr>
          <p:spPr bwMode="auto">
            <a:xfrm>
              <a:off x="1734" y="1746"/>
              <a:ext cx="27" cy="28"/>
            </a:xfrm>
            <a:custGeom>
              <a:avLst/>
              <a:gdLst>
                <a:gd name="T0" fmla="*/ 0 w 27"/>
                <a:gd name="T1" fmla="*/ 13 h 28"/>
                <a:gd name="T2" fmla="*/ 17 w 27"/>
                <a:gd name="T3" fmla="*/ 27 h 28"/>
                <a:gd name="T4" fmla="*/ 26 w 27"/>
                <a:gd name="T5" fmla="*/ 13 h 28"/>
                <a:gd name="T6" fmla="*/ 9 w 27"/>
                <a:gd name="T7" fmla="*/ 0 h 28"/>
                <a:gd name="T8" fmla="*/ 0 w 27"/>
                <a:gd name="T9" fmla="*/ 13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13"/>
                  </a:moveTo>
                  <a:lnTo>
                    <a:pt x="17" y="27"/>
                  </a:lnTo>
                  <a:lnTo>
                    <a:pt x="26" y="13"/>
                  </a:lnTo>
                  <a:lnTo>
                    <a:pt x="9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1" name="Freeform 421"/>
            <p:cNvSpPr>
              <a:spLocks/>
            </p:cNvSpPr>
            <p:nvPr/>
          </p:nvSpPr>
          <p:spPr bwMode="auto">
            <a:xfrm>
              <a:off x="1742" y="1730"/>
              <a:ext cx="19" cy="30"/>
            </a:xfrm>
            <a:custGeom>
              <a:avLst/>
              <a:gdLst>
                <a:gd name="T0" fmla="*/ 0 w 19"/>
                <a:gd name="T1" fmla="*/ 15 h 30"/>
                <a:gd name="T2" fmla="*/ 18 w 19"/>
                <a:gd name="T3" fmla="*/ 29 h 30"/>
                <a:gd name="T4" fmla="*/ 10 w 19"/>
                <a:gd name="T5" fmla="*/ 0 h 30"/>
                <a:gd name="T6" fmla="*/ 0 w 19"/>
                <a:gd name="T7" fmla="*/ 15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0"/>
                <a:gd name="T14" fmla="*/ 19 w 1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0">
                  <a:moveTo>
                    <a:pt x="0" y="15"/>
                  </a:moveTo>
                  <a:lnTo>
                    <a:pt x="18" y="29"/>
                  </a:lnTo>
                  <a:lnTo>
                    <a:pt x="10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2" name="Freeform 422"/>
            <p:cNvSpPr>
              <a:spLocks/>
            </p:cNvSpPr>
            <p:nvPr/>
          </p:nvSpPr>
          <p:spPr bwMode="auto">
            <a:xfrm>
              <a:off x="1753" y="1730"/>
              <a:ext cx="17" cy="30"/>
            </a:xfrm>
            <a:custGeom>
              <a:avLst/>
              <a:gdLst>
                <a:gd name="T0" fmla="*/ 7 w 17"/>
                <a:gd name="T1" fmla="*/ 29 h 30"/>
                <a:gd name="T2" fmla="*/ 0 w 17"/>
                <a:gd name="T3" fmla="*/ 0 h 30"/>
                <a:gd name="T4" fmla="*/ 16 w 17"/>
                <a:gd name="T5" fmla="*/ 15 h 30"/>
                <a:gd name="T6" fmla="*/ 7 w 17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0"/>
                <a:gd name="T14" fmla="*/ 17 w 17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0">
                  <a:moveTo>
                    <a:pt x="7" y="29"/>
                  </a:moveTo>
                  <a:lnTo>
                    <a:pt x="0" y="0"/>
                  </a:lnTo>
                  <a:lnTo>
                    <a:pt x="16" y="15"/>
                  </a:lnTo>
                  <a:lnTo>
                    <a:pt x="7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3" name="Freeform 423"/>
            <p:cNvSpPr>
              <a:spLocks/>
            </p:cNvSpPr>
            <p:nvPr/>
          </p:nvSpPr>
          <p:spPr bwMode="auto">
            <a:xfrm>
              <a:off x="1742" y="1730"/>
              <a:ext cx="28" cy="30"/>
            </a:xfrm>
            <a:custGeom>
              <a:avLst/>
              <a:gdLst>
                <a:gd name="T0" fmla="*/ 0 w 28"/>
                <a:gd name="T1" fmla="*/ 15 h 30"/>
                <a:gd name="T2" fmla="*/ 17 w 28"/>
                <a:gd name="T3" fmla="*/ 29 h 30"/>
                <a:gd name="T4" fmla="*/ 27 w 28"/>
                <a:gd name="T5" fmla="*/ 15 h 30"/>
                <a:gd name="T6" fmla="*/ 10 w 28"/>
                <a:gd name="T7" fmla="*/ 0 h 30"/>
                <a:gd name="T8" fmla="*/ 0 w 28"/>
                <a:gd name="T9" fmla="*/ 1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0" y="15"/>
                  </a:moveTo>
                  <a:lnTo>
                    <a:pt x="17" y="29"/>
                  </a:lnTo>
                  <a:lnTo>
                    <a:pt x="27" y="15"/>
                  </a:lnTo>
                  <a:lnTo>
                    <a:pt x="10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4" name="Freeform 424"/>
            <p:cNvSpPr>
              <a:spLocks/>
            </p:cNvSpPr>
            <p:nvPr/>
          </p:nvSpPr>
          <p:spPr bwMode="auto">
            <a:xfrm>
              <a:off x="1753" y="1719"/>
              <a:ext cx="17" cy="28"/>
            </a:xfrm>
            <a:custGeom>
              <a:avLst/>
              <a:gdLst>
                <a:gd name="T0" fmla="*/ 0 w 17"/>
                <a:gd name="T1" fmla="*/ 12 h 28"/>
                <a:gd name="T2" fmla="*/ 16 w 17"/>
                <a:gd name="T3" fmla="*/ 27 h 28"/>
                <a:gd name="T4" fmla="*/ 10 w 17"/>
                <a:gd name="T5" fmla="*/ 0 h 28"/>
                <a:gd name="T6" fmla="*/ 0 w 17"/>
                <a:gd name="T7" fmla="*/ 12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8"/>
                <a:gd name="T14" fmla="*/ 17 w 1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8">
                  <a:moveTo>
                    <a:pt x="0" y="12"/>
                  </a:moveTo>
                  <a:lnTo>
                    <a:pt x="16" y="27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5" name="Freeform 425"/>
            <p:cNvSpPr>
              <a:spLocks/>
            </p:cNvSpPr>
            <p:nvPr/>
          </p:nvSpPr>
          <p:spPr bwMode="auto">
            <a:xfrm>
              <a:off x="1761" y="1719"/>
              <a:ext cx="18" cy="28"/>
            </a:xfrm>
            <a:custGeom>
              <a:avLst/>
              <a:gdLst>
                <a:gd name="T0" fmla="*/ 6 w 18"/>
                <a:gd name="T1" fmla="*/ 27 h 28"/>
                <a:gd name="T2" fmla="*/ 0 w 18"/>
                <a:gd name="T3" fmla="*/ 0 h 28"/>
                <a:gd name="T4" fmla="*/ 17 w 18"/>
                <a:gd name="T5" fmla="*/ 15 h 28"/>
                <a:gd name="T6" fmla="*/ 6 w 18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6" y="27"/>
                  </a:moveTo>
                  <a:lnTo>
                    <a:pt x="0" y="0"/>
                  </a:lnTo>
                  <a:lnTo>
                    <a:pt x="17" y="15"/>
                  </a:lnTo>
                  <a:lnTo>
                    <a:pt x="6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6" name="Freeform 426"/>
            <p:cNvSpPr>
              <a:spLocks/>
            </p:cNvSpPr>
            <p:nvPr/>
          </p:nvSpPr>
          <p:spPr bwMode="auto">
            <a:xfrm>
              <a:off x="1753" y="1719"/>
              <a:ext cx="24" cy="28"/>
            </a:xfrm>
            <a:custGeom>
              <a:avLst/>
              <a:gdLst>
                <a:gd name="T0" fmla="*/ 0 w 24"/>
                <a:gd name="T1" fmla="*/ 12 h 28"/>
                <a:gd name="T2" fmla="*/ 14 w 24"/>
                <a:gd name="T3" fmla="*/ 27 h 28"/>
                <a:gd name="T4" fmla="*/ 23 w 24"/>
                <a:gd name="T5" fmla="*/ 15 h 28"/>
                <a:gd name="T6" fmla="*/ 9 w 24"/>
                <a:gd name="T7" fmla="*/ 0 h 28"/>
                <a:gd name="T8" fmla="*/ 0 w 24"/>
                <a:gd name="T9" fmla="*/ 1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8"/>
                <a:gd name="T17" fmla="*/ 24 w 2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8">
                  <a:moveTo>
                    <a:pt x="0" y="12"/>
                  </a:moveTo>
                  <a:lnTo>
                    <a:pt x="14" y="27"/>
                  </a:lnTo>
                  <a:lnTo>
                    <a:pt x="23" y="15"/>
                  </a:lnTo>
                  <a:lnTo>
                    <a:pt x="9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7" name="Freeform 427"/>
            <p:cNvSpPr>
              <a:spLocks/>
            </p:cNvSpPr>
            <p:nvPr/>
          </p:nvSpPr>
          <p:spPr bwMode="auto">
            <a:xfrm>
              <a:off x="1761" y="1707"/>
              <a:ext cx="18" cy="28"/>
            </a:xfrm>
            <a:custGeom>
              <a:avLst/>
              <a:gdLst>
                <a:gd name="T0" fmla="*/ 0 w 18"/>
                <a:gd name="T1" fmla="*/ 12 h 28"/>
                <a:gd name="T2" fmla="*/ 17 w 18"/>
                <a:gd name="T3" fmla="*/ 27 h 28"/>
                <a:gd name="T4" fmla="*/ 12 w 18"/>
                <a:gd name="T5" fmla="*/ 0 h 28"/>
                <a:gd name="T6" fmla="*/ 0 w 18"/>
                <a:gd name="T7" fmla="*/ 12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0" y="12"/>
                  </a:moveTo>
                  <a:lnTo>
                    <a:pt x="17" y="27"/>
                  </a:lnTo>
                  <a:lnTo>
                    <a:pt x="12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8" name="Freeform 428"/>
            <p:cNvSpPr>
              <a:spLocks/>
            </p:cNvSpPr>
            <p:nvPr/>
          </p:nvSpPr>
          <p:spPr bwMode="auto">
            <a:xfrm>
              <a:off x="1773" y="1707"/>
              <a:ext cx="19" cy="28"/>
            </a:xfrm>
            <a:custGeom>
              <a:avLst/>
              <a:gdLst>
                <a:gd name="T0" fmla="*/ 4 w 19"/>
                <a:gd name="T1" fmla="*/ 27 h 28"/>
                <a:gd name="T2" fmla="*/ 0 w 19"/>
                <a:gd name="T3" fmla="*/ 0 h 28"/>
                <a:gd name="T4" fmla="*/ 18 w 19"/>
                <a:gd name="T5" fmla="*/ 15 h 28"/>
                <a:gd name="T6" fmla="*/ 4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4" y="27"/>
                  </a:moveTo>
                  <a:lnTo>
                    <a:pt x="0" y="0"/>
                  </a:lnTo>
                  <a:lnTo>
                    <a:pt x="18" y="15"/>
                  </a:lnTo>
                  <a:lnTo>
                    <a:pt x="4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79" name="Freeform 429"/>
            <p:cNvSpPr>
              <a:spLocks/>
            </p:cNvSpPr>
            <p:nvPr/>
          </p:nvSpPr>
          <p:spPr bwMode="auto">
            <a:xfrm>
              <a:off x="1761" y="1707"/>
              <a:ext cx="26" cy="28"/>
            </a:xfrm>
            <a:custGeom>
              <a:avLst/>
              <a:gdLst>
                <a:gd name="T0" fmla="*/ 0 w 26"/>
                <a:gd name="T1" fmla="*/ 12 h 28"/>
                <a:gd name="T2" fmla="*/ 14 w 26"/>
                <a:gd name="T3" fmla="*/ 27 h 28"/>
                <a:gd name="T4" fmla="*/ 25 w 26"/>
                <a:gd name="T5" fmla="*/ 15 h 28"/>
                <a:gd name="T6" fmla="*/ 10 w 26"/>
                <a:gd name="T7" fmla="*/ 0 h 28"/>
                <a:gd name="T8" fmla="*/ 0 w 26"/>
                <a:gd name="T9" fmla="*/ 1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8"/>
                <a:gd name="T17" fmla="*/ 26 w 2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8">
                  <a:moveTo>
                    <a:pt x="0" y="12"/>
                  </a:moveTo>
                  <a:lnTo>
                    <a:pt x="14" y="27"/>
                  </a:lnTo>
                  <a:lnTo>
                    <a:pt x="25" y="15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0" name="Freeform 430"/>
            <p:cNvSpPr>
              <a:spLocks/>
            </p:cNvSpPr>
            <p:nvPr/>
          </p:nvSpPr>
          <p:spPr bwMode="auto">
            <a:xfrm>
              <a:off x="1773" y="1693"/>
              <a:ext cx="19" cy="31"/>
            </a:xfrm>
            <a:custGeom>
              <a:avLst/>
              <a:gdLst>
                <a:gd name="T0" fmla="*/ 0 w 19"/>
                <a:gd name="T1" fmla="*/ 12 h 31"/>
                <a:gd name="T2" fmla="*/ 18 w 19"/>
                <a:gd name="T3" fmla="*/ 30 h 31"/>
                <a:gd name="T4" fmla="*/ 14 w 19"/>
                <a:gd name="T5" fmla="*/ 0 h 31"/>
                <a:gd name="T6" fmla="*/ 0 w 19"/>
                <a:gd name="T7" fmla="*/ 12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0" y="12"/>
                  </a:moveTo>
                  <a:lnTo>
                    <a:pt x="18" y="30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1" name="Freeform 431"/>
            <p:cNvSpPr>
              <a:spLocks/>
            </p:cNvSpPr>
            <p:nvPr/>
          </p:nvSpPr>
          <p:spPr bwMode="auto">
            <a:xfrm>
              <a:off x="1785" y="1693"/>
              <a:ext cx="17" cy="31"/>
            </a:xfrm>
            <a:custGeom>
              <a:avLst/>
              <a:gdLst>
                <a:gd name="T0" fmla="*/ 3 w 17"/>
                <a:gd name="T1" fmla="*/ 30 h 31"/>
                <a:gd name="T2" fmla="*/ 0 w 17"/>
                <a:gd name="T3" fmla="*/ 0 h 31"/>
                <a:gd name="T4" fmla="*/ 16 w 17"/>
                <a:gd name="T5" fmla="*/ 17 h 31"/>
                <a:gd name="T6" fmla="*/ 3 w 17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1"/>
                <a:gd name="T14" fmla="*/ 17 w 1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1">
                  <a:moveTo>
                    <a:pt x="3" y="30"/>
                  </a:moveTo>
                  <a:lnTo>
                    <a:pt x="0" y="0"/>
                  </a:lnTo>
                  <a:lnTo>
                    <a:pt x="16" y="17"/>
                  </a:lnTo>
                  <a:lnTo>
                    <a:pt x="3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2" name="Freeform 432"/>
            <p:cNvSpPr>
              <a:spLocks/>
            </p:cNvSpPr>
            <p:nvPr/>
          </p:nvSpPr>
          <p:spPr bwMode="auto">
            <a:xfrm>
              <a:off x="1773" y="1693"/>
              <a:ext cx="24" cy="31"/>
            </a:xfrm>
            <a:custGeom>
              <a:avLst/>
              <a:gdLst>
                <a:gd name="T0" fmla="*/ 0 w 24"/>
                <a:gd name="T1" fmla="*/ 12 h 31"/>
                <a:gd name="T2" fmla="*/ 13 w 24"/>
                <a:gd name="T3" fmla="*/ 30 h 31"/>
                <a:gd name="T4" fmla="*/ 23 w 24"/>
                <a:gd name="T5" fmla="*/ 17 h 31"/>
                <a:gd name="T6" fmla="*/ 10 w 24"/>
                <a:gd name="T7" fmla="*/ 0 h 31"/>
                <a:gd name="T8" fmla="*/ 0 w 24"/>
                <a:gd name="T9" fmla="*/ 12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1"/>
                <a:gd name="T17" fmla="*/ 24 w 2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1">
                  <a:moveTo>
                    <a:pt x="0" y="12"/>
                  </a:moveTo>
                  <a:lnTo>
                    <a:pt x="13" y="30"/>
                  </a:lnTo>
                  <a:lnTo>
                    <a:pt x="23" y="17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3" name="Freeform 433"/>
            <p:cNvSpPr>
              <a:spLocks/>
            </p:cNvSpPr>
            <p:nvPr/>
          </p:nvSpPr>
          <p:spPr bwMode="auto">
            <a:xfrm>
              <a:off x="1785" y="1680"/>
              <a:ext cx="17" cy="31"/>
            </a:xfrm>
            <a:custGeom>
              <a:avLst/>
              <a:gdLst>
                <a:gd name="T0" fmla="*/ 0 w 17"/>
                <a:gd name="T1" fmla="*/ 13 h 31"/>
                <a:gd name="T2" fmla="*/ 16 w 17"/>
                <a:gd name="T3" fmla="*/ 30 h 31"/>
                <a:gd name="T4" fmla="*/ 14 w 17"/>
                <a:gd name="T5" fmla="*/ 0 h 31"/>
                <a:gd name="T6" fmla="*/ 0 w 17"/>
                <a:gd name="T7" fmla="*/ 13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1"/>
                <a:gd name="T14" fmla="*/ 17 w 1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1">
                  <a:moveTo>
                    <a:pt x="0" y="13"/>
                  </a:moveTo>
                  <a:lnTo>
                    <a:pt x="16" y="30"/>
                  </a:lnTo>
                  <a:lnTo>
                    <a:pt x="14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4" name="Freeform 434"/>
            <p:cNvSpPr>
              <a:spLocks/>
            </p:cNvSpPr>
            <p:nvPr/>
          </p:nvSpPr>
          <p:spPr bwMode="auto">
            <a:xfrm>
              <a:off x="1796" y="1680"/>
              <a:ext cx="19" cy="31"/>
            </a:xfrm>
            <a:custGeom>
              <a:avLst/>
              <a:gdLst>
                <a:gd name="T0" fmla="*/ 1 w 19"/>
                <a:gd name="T1" fmla="*/ 30 h 31"/>
                <a:gd name="T2" fmla="*/ 0 w 19"/>
                <a:gd name="T3" fmla="*/ 0 h 31"/>
                <a:gd name="T4" fmla="*/ 18 w 19"/>
                <a:gd name="T5" fmla="*/ 17 h 31"/>
                <a:gd name="T6" fmla="*/ 1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1" y="30"/>
                  </a:moveTo>
                  <a:lnTo>
                    <a:pt x="0" y="0"/>
                  </a:lnTo>
                  <a:lnTo>
                    <a:pt x="18" y="17"/>
                  </a:lnTo>
                  <a:lnTo>
                    <a:pt x="1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5" name="Freeform 435"/>
            <p:cNvSpPr>
              <a:spLocks/>
            </p:cNvSpPr>
            <p:nvPr/>
          </p:nvSpPr>
          <p:spPr bwMode="auto">
            <a:xfrm>
              <a:off x="1785" y="1680"/>
              <a:ext cx="26" cy="31"/>
            </a:xfrm>
            <a:custGeom>
              <a:avLst/>
              <a:gdLst>
                <a:gd name="T0" fmla="*/ 0 w 26"/>
                <a:gd name="T1" fmla="*/ 13 h 31"/>
                <a:gd name="T2" fmla="*/ 13 w 26"/>
                <a:gd name="T3" fmla="*/ 30 h 31"/>
                <a:gd name="T4" fmla="*/ 25 w 26"/>
                <a:gd name="T5" fmla="*/ 17 h 31"/>
                <a:gd name="T6" fmla="*/ 12 w 26"/>
                <a:gd name="T7" fmla="*/ 0 h 31"/>
                <a:gd name="T8" fmla="*/ 0 w 26"/>
                <a:gd name="T9" fmla="*/ 13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1"/>
                <a:gd name="T17" fmla="*/ 26 w 2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1">
                  <a:moveTo>
                    <a:pt x="0" y="13"/>
                  </a:moveTo>
                  <a:lnTo>
                    <a:pt x="13" y="30"/>
                  </a:lnTo>
                  <a:lnTo>
                    <a:pt x="25" y="17"/>
                  </a:lnTo>
                  <a:lnTo>
                    <a:pt x="12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6" name="Freeform 436"/>
            <p:cNvSpPr>
              <a:spLocks/>
            </p:cNvSpPr>
            <p:nvPr/>
          </p:nvSpPr>
          <p:spPr bwMode="auto">
            <a:xfrm>
              <a:off x="1796" y="1668"/>
              <a:ext cx="19" cy="32"/>
            </a:xfrm>
            <a:custGeom>
              <a:avLst/>
              <a:gdLst>
                <a:gd name="T0" fmla="*/ 0 w 19"/>
                <a:gd name="T1" fmla="*/ 12 h 32"/>
                <a:gd name="T2" fmla="*/ 16 w 19"/>
                <a:gd name="T3" fmla="*/ 31 h 32"/>
                <a:gd name="T4" fmla="*/ 18 w 19"/>
                <a:gd name="T5" fmla="*/ 0 h 32"/>
                <a:gd name="T6" fmla="*/ 0 w 19"/>
                <a:gd name="T7" fmla="*/ 12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12"/>
                  </a:moveTo>
                  <a:lnTo>
                    <a:pt x="16" y="31"/>
                  </a:lnTo>
                  <a:lnTo>
                    <a:pt x="18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7" name="Freeform 437"/>
            <p:cNvSpPr>
              <a:spLocks/>
            </p:cNvSpPr>
            <p:nvPr/>
          </p:nvSpPr>
          <p:spPr bwMode="auto">
            <a:xfrm>
              <a:off x="1810" y="1668"/>
              <a:ext cx="17" cy="32"/>
            </a:xfrm>
            <a:custGeom>
              <a:avLst/>
              <a:gdLst>
                <a:gd name="T0" fmla="*/ 0 w 17"/>
                <a:gd name="T1" fmla="*/ 31 h 32"/>
                <a:gd name="T2" fmla="*/ 1 w 17"/>
                <a:gd name="T3" fmla="*/ 0 h 32"/>
                <a:gd name="T4" fmla="*/ 16 w 17"/>
                <a:gd name="T5" fmla="*/ 19 h 32"/>
                <a:gd name="T6" fmla="*/ 0 w 17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31"/>
                  </a:moveTo>
                  <a:lnTo>
                    <a:pt x="1" y="0"/>
                  </a:lnTo>
                  <a:lnTo>
                    <a:pt x="16" y="19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8" name="Freeform 438"/>
            <p:cNvSpPr>
              <a:spLocks/>
            </p:cNvSpPr>
            <p:nvPr/>
          </p:nvSpPr>
          <p:spPr bwMode="auto">
            <a:xfrm>
              <a:off x="1796" y="1668"/>
              <a:ext cx="27" cy="32"/>
            </a:xfrm>
            <a:custGeom>
              <a:avLst/>
              <a:gdLst>
                <a:gd name="T0" fmla="*/ 0 w 27"/>
                <a:gd name="T1" fmla="*/ 12 h 32"/>
                <a:gd name="T2" fmla="*/ 13 w 27"/>
                <a:gd name="T3" fmla="*/ 31 h 32"/>
                <a:gd name="T4" fmla="*/ 26 w 27"/>
                <a:gd name="T5" fmla="*/ 19 h 32"/>
                <a:gd name="T6" fmla="*/ 14 w 27"/>
                <a:gd name="T7" fmla="*/ 0 h 32"/>
                <a:gd name="T8" fmla="*/ 0 w 27"/>
                <a:gd name="T9" fmla="*/ 1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2"/>
                <a:gd name="T17" fmla="*/ 27 w 2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2">
                  <a:moveTo>
                    <a:pt x="0" y="12"/>
                  </a:moveTo>
                  <a:lnTo>
                    <a:pt x="13" y="31"/>
                  </a:lnTo>
                  <a:lnTo>
                    <a:pt x="26" y="19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89" name="Freeform 439"/>
            <p:cNvSpPr>
              <a:spLocks/>
            </p:cNvSpPr>
            <p:nvPr/>
          </p:nvSpPr>
          <p:spPr bwMode="auto">
            <a:xfrm>
              <a:off x="1810" y="1659"/>
              <a:ext cx="17" cy="28"/>
            </a:xfrm>
            <a:custGeom>
              <a:avLst/>
              <a:gdLst>
                <a:gd name="T0" fmla="*/ 0 w 17"/>
                <a:gd name="T1" fmla="*/ 10 h 28"/>
                <a:gd name="T2" fmla="*/ 12 w 17"/>
                <a:gd name="T3" fmla="*/ 27 h 28"/>
                <a:gd name="T4" fmla="*/ 16 w 17"/>
                <a:gd name="T5" fmla="*/ 0 h 28"/>
                <a:gd name="T6" fmla="*/ 0 w 17"/>
                <a:gd name="T7" fmla="*/ 1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8"/>
                <a:gd name="T14" fmla="*/ 17 w 1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8">
                  <a:moveTo>
                    <a:pt x="0" y="10"/>
                  </a:moveTo>
                  <a:lnTo>
                    <a:pt x="12" y="27"/>
                  </a:lnTo>
                  <a:lnTo>
                    <a:pt x="16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0" name="Freeform 440"/>
            <p:cNvSpPr>
              <a:spLocks/>
            </p:cNvSpPr>
            <p:nvPr/>
          </p:nvSpPr>
          <p:spPr bwMode="auto">
            <a:xfrm>
              <a:off x="1822" y="1659"/>
              <a:ext cx="18" cy="28"/>
            </a:xfrm>
            <a:custGeom>
              <a:avLst/>
              <a:gdLst>
                <a:gd name="T0" fmla="*/ 0 w 18"/>
                <a:gd name="T1" fmla="*/ 27 h 28"/>
                <a:gd name="T2" fmla="*/ 3 w 18"/>
                <a:gd name="T3" fmla="*/ 0 h 28"/>
                <a:gd name="T4" fmla="*/ 17 w 18"/>
                <a:gd name="T5" fmla="*/ 17 h 28"/>
                <a:gd name="T6" fmla="*/ 0 w 18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0" y="27"/>
                  </a:moveTo>
                  <a:lnTo>
                    <a:pt x="3" y="0"/>
                  </a:lnTo>
                  <a:lnTo>
                    <a:pt x="17" y="17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1" name="Freeform 441"/>
            <p:cNvSpPr>
              <a:spLocks/>
            </p:cNvSpPr>
            <p:nvPr/>
          </p:nvSpPr>
          <p:spPr bwMode="auto">
            <a:xfrm>
              <a:off x="1810" y="1659"/>
              <a:ext cx="28" cy="28"/>
            </a:xfrm>
            <a:custGeom>
              <a:avLst/>
              <a:gdLst>
                <a:gd name="T0" fmla="*/ 0 w 28"/>
                <a:gd name="T1" fmla="*/ 10 h 28"/>
                <a:gd name="T2" fmla="*/ 12 w 28"/>
                <a:gd name="T3" fmla="*/ 27 h 28"/>
                <a:gd name="T4" fmla="*/ 27 w 28"/>
                <a:gd name="T5" fmla="*/ 17 h 28"/>
                <a:gd name="T6" fmla="*/ 15 w 28"/>
                <a:gd name="T7" fmla="*/ 0 h 28"/>
                <a:gd name="T8" fmla="*/ 0 w 28"/>
                <a:gd name="T9" fmla="*/ 1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10"/>
                  </a:moveTo>
                  <a:lnTo>
                    <a:pt x="12" y="27"/>
                  </a:lnTo>
                  <a:lnTo>
                    <a:pt x="27" y="17"/>
                  </a:lnTo>
                  <a:lnTo>
                    <a:pt x="15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2" name="Freeform 442"/>
            <p:cNvSpPr>
              <a:spLocks/>
            </p:cNvSpPr>
            <p:nvPr/>
          </p:nvSpPr>
          <p:spPr bwMode="auto">
            <a:xfrm>
              <a:off x="1824" y="1646"/>
              <a:ext cx="18" cy="32"/>
            </a:xfrm>
            <a:custGeom>
              <a:avLst/>
              <a:gdLst>
                <a:gd name="T0" fmla="*/ 0 w 18"/>
                <a:gd name="T1" fmla="*/ 11 h 32"/>
                <a:gd name="T2" fmla="*/ 12 w 18"/>
                <a:gd name="T3" fmla="*/ 31 h 32"/>
                <a:gd name="T4" fmla="*/ 17 w 18"/>
                <a:gd name="T5" fmla="*/ 0 h 32"/>
                <a:gd name="T6" fmla="*/ 0 w 18"/>
                <a:gd name="T7" fmla="*/ 1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2"/>
                <a:gd name="T14" fmla="*/ 18 w 18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2">
                  <a:moveTo>
                    <a:pt x="0" y="11"/>
                  </a:moveTo>
                  <a:lnTo>
                    <a:pt x="12" y="31"/>
                  </a:lnTo>
                  <a:lnTo>
                    <a:pt x="17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3" name="Freeform 443"/>
            <p:cNvSpPr>
              <a:spLocks/>
            </p:cNvSpPr>
            <p:nvPr/>
          </p:nvSpPr>
          <p:spPr bwMode="auto">
            <a:xfrm>
              <a:off x="1837" y="1646"/>
              <a:ext cx="17" cy="32"/>
            </a:xfrm>
            <a:custGeom>
              <a:avLst/>
              <a:gdLst>
                <a:gd name="T0" fmla="*/ 0 w 17"/>
                <a:gd name="T1" fmla="*/ 31 h 32"/>
                <a:gd name="T2" fmla="*/ 5 w 17"/>
                <a:gd name="T3" fmla="*/ 0 h 32"/>
                <a:gd name="T4" fmla="*/ 16 w 17"/>
                <a:gd name="T5" fmla="*/ 20 h 32"/>
                <a:gd name="T6" fmla="*/ 0 w 17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31"/>
                  </a:moveTo>
                  <a:lnTo>
                    <a:pt x="5" y="0"/>
                  </a:lnTo>
                  <a:lnTo>
                    <a:pt x="16" y="2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4" name="Freeform 444"/>
            <p:cNvSpPr>
              <a:spLocks/>
            </p:cNvSpPr>
            <p:nvPr/>
          </p:nvSpPr>
          <p:spPr bwMode="auto">
            <a:xfrm>
              <a:off x="1824" y="1646"/>
              <a:ext cx="26" cy="32"/>
            </a:xfrm>
            <a:custGeom>
              <a:avLst/>
              <a:gdLst>
                <a:gd name="T0" fmla="*/ 0 w 26"/>
                <a:gd name="T1" fmla="*/ 11 h 32"/>
                <a:gd name="T2" fmla="*/ 11 w 26"/>
                <a:gd name="T3" fmla="*/ 31 h 32"/>
                <a:gd name="T4" fmla="*/ 25 w 26"/>
                <a:gd name="T5" fmla="*/ 20 h 32"/>
                <a:gd name="T6" fmla="*/ 15 w 26"/>
                <a:gd name="T7" fmla="*/ 0 h 32"/>
                <a:gd name="T8" fmla="*/ 0 w 26"/>
                <a:gd name="T9" fmla="*/ 1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2"/>
                <a:gd name="T17" fmla="*/ 26 w 2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2">
                  <a:moveTo>
                    <a:pt x="0" y="11"/>
                  </a:moveTo>
                  <a:lnTo>
                    <a:pt x="11" y="31"/>
                  </a:lnTo>
                  <a:lnTo>
                    <a:pt x="25" y="20"/>
                  </a:lnTo>
                  <a:lnTo>
                    <a:pt x="15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5" name="Freeform 445"/>
            <p:cNvSpPr>
              <a:spLocks/>
            </p:cNvSpPr>
            <p:nvPr/>
          </p:nvSpPr>
          <p:spPr bwMode="auto">
            <a:xfrm>
              <a:off x="1840" y="1635"/>
              <a:ext cx="20" cy="32"/>
            </a:xfrm>
            <a:custGeom>
              <a:avLst/>
              <a:gdLst>
                <a:gd name="T0" fmla="*/ 0 w 20"/>
                <a:gd name="T1" fmla="*/ 11 h 32"/>
                <a:gd name="T2" fmla="*/ 10 w 20"/>
                <a:gd name="T3" fmla="*/ 31 h 32"/>
                <a:gd name="T4" fmla="*/ 19 w 20"/>
                <a:gd name="T5" fmla="*/ 0 h 32"/>
                <a:gd name="T6" fmla="*/ 0 w 20"/>
                <a:gd name="T7" fmla="*/ 1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2"/>
                <a:gd name="T14" fmla="*/ 20 w 20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2">
                  <a:moveTo>
                    <a:pt x="0" y="11"/>
                  </a:moveTo>
                  <a:lnTo>
                    <a:pt x="10" y="31"/>
                  </a:lnTo>
                  <a:lnTo>
                    <a:pt x="19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6" name="Freeform 446"/>
            <p:cNvSpPr>
              <a:spLocks/>
            </p:cNvSpPr>
            <p:nvPr/>
          </p:nvSpPr>
          <p:spPr bwMode="auto">
            <a:xfrm>
              <a:off x="1849" y="1635"/>
              <a:ext cx="19" cy="32"/>
            </a:xfrm>
            <a:custGeom>
              <a:avLst/>
              <a:gdLst>
                <a:gd name="T0" fmla="*/ 0 w 19"/>
                <a:gd name="T1" fmla="*/ 31 h 32"/>
                <a:gd name="T2" fmla="*/ 8 w 19"/>
                <a:gd name="T3" fmla="*/ 0 h 32"/>
                <a:gd name="T4" fmla="*/ 18 w 19"/>
                <a:gd name="T5" fmla="*/ 19 h 32"/>
                <a:gd name="T6" fmla="*/ 0 w 19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31"/>
                  </a:moveTo>
                  <a:lnTo>
                    <a:pt x="8" y="0"/>
                  </a:lnTo>
                  <a:lnTo>
                    <a:pt x="18" y="19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7" name="Freeform 447"/>
            <p:cNvSpPr>
              <a:spLocks/>
            </p:cNvSpPr>
            <p:nvPr/>
          </p:nvSpPr>
          <p:spPr bwMode="auto">
            <a:xfrm>
              <a:off x="1840" y="1635"/>
              <a:ext cx="28" cy="32"/>
            </a:xfrm>
            <a:custGeom>
              <a:avLst/>
              <a:gdLst>
                <a:gd name="T0" fmla="*/ 0 w 28"/>
                <a:gd name="T1" fmla="*/ 11 h 32"/>
                <a:gd name="T2" fmla="*/ 10 w 28"/>
                <a:gd name="T3" fmla="*/ 31 h 32"/>
                <a:gd name="T4" fmla="*/ 27 w 28"/>
                <a:gd name="T5" fmla="*/ 19 h 32"/>
                <a:gd name="T6" fmla="*/ 18 w 28"/>
                <a:gd name="T7" fmla="*/ 0 h 32"/>
                <a:gd name="T8" fmla="*/ 0 w 28"/>
                <a:gd name="T9" fmla="*/ 1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2"/>
                <a:gd name="T17" fmla="*/ 28 w 2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2">
                  <a:moveTo>
                    <a:pt x="0" y="11"/>
                  </a:moveTo>
                  <a:lnTo>
                    <a:pt x="10" y="31"/>
                  </a:lnTo>
                  <a:lnTo>
                    <a:pt x="27" y="19"/>
                  </a:lnTo>
                  <a:lnTo>
                    <a:pt x="18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8" name="Freeform 448"/>
            <p:cNvSpPr>
              <a:spLocks/>
            </p:cNvSpPr>
            <p:nvPr/>
          </p:nvSpPr>
          <p:spPr bwMode="auto">
            <a:xfrm>
              <a:off x="1859" y="1623"/>
              <a:ext cx="18" cy="34"/>
            </a:xfrm>
            <a:custGeom>
              <a:avLst/>
              <a:gdLst>
                <a:gd name="T0" fmla="*/ 0 w 18"/>
                <a:gd name="T1" fmla="*/ 11 h 34"/>
                <a:gd name="T2" fmla="*/ 8 w 18"/>
                <a:gd name="T3" fmla="*/ 33 h 34"/>
                <a:gd name="T4" fmla="*/ 17 w 18"/>
                <a:gd name="T5" fmla="*/ 0 h 34"/>
                <a:gd name="T6" fmla="*/ 0 w 18"/>
                <a:gd name="T7" fmla="*/ 11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4"/>
                <a:gd name="T14" fmla="*/ 18 w 1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4">
                  <a:moveTo>
                    <a:pt x="0" y="11"/>
                  </a:moveTo>
                  <a:lnTo>
                    <a:pt x="8" y="33"/>
                  </a:lnTo>
                  <a:lnTo>
                    <a:pt x="17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099" name="Freeform 449"/>
            <p:cNvSpPr>
              <a:spLocks/>
            </p:cNvSpPr>
            <p:nvPr/>
          </p:nvSpPr>
          <p:spPr bwMode="auto">
            <a:xfrm>
              <a:off x="1867" y="1623"/>
              <a:ext cx="20" cy="34"/>
            </a:xfrm>
            <a:custGeom>
              <a:avLst/>
              <a:gdLst>
                <a:gd name="T0" fmla="*/ 0 w 20"/>
                <a:gd name="T1" fmla="*/ 33 h 34"/>
                <a:gd name="T2" fmla="*/ 10 w 20"/>
                <a:gd name="T3" fmla="*/ 0 h 34"/>
                <a:gd name="T4" fmla="*/ 19 w 20"/>
                <a:gd name="T5" fmla="*/ 22 h 34"/>
                <a:gd name="T6" fmla="*/ 0 w 20"/>
                <a:gd name="T7" fmla="*/ 33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4"/>
                <a:gd name="T14" fmla="*/ 20 w 20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4">
                  <a:moveTo>
                    <a:pt x="0" y="33"/>
                  </a:moveTo>
                  <a:lnTo>
                    <a:pt x="10" y="0"/>
                  </a:lnTo>
                  <a:lnTo>
                    <a:pt x="19" y="22"/>
                  </a:lnTo>
                  <a:lnTo>
                    <a:pt x="0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0" name="Freeform 450"/>
            <p:cNvSpPr>
              <a:spLocks/>
            </p:cNvSpPr>
            <p:nvPr/>
          </p:nvSpPr>
          <p:spPr bwMode="auto">
            <a:xfrm>
              <a:off x="1859" y="1623"/>
              <a:ext cx="28" cy="34"/>
            </a:xfrm>
            <a:custGeom>
              <a:avLst/>
              <a:gdLst>
                <a:gd name="T0" fmla="*/ 0 w 28"/>
                <a:gd name="T1" fmla="*/ 11 h 34"/>
                <a:gd name="T2" fmla="*/ 8 w 28"/>
                <a:gd name="T3" fmla="*/ 33 h 34"/>
                <a:gd name="T4" fmla="*/ 27 w 28"/>
                <a:gd name="T5" fmla="*/ 22 h 34"/>
                <a:gd name="T6" fmla="*/ 18 w 28"/>
                <a:gd name="T7" fmla="*/ 0 h 34"/>
                <a:gd name="T8" fmla="*/ 0 w 28"/>
                <a:gd name="T9" fmla="*/ 1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4"/>
                <a:gd name="T17" fmla="*/ 28 w 2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4">
                  <a:moveTo>
                    <a:pt x="0" y="11"/>
                  </a:moveTo>
                  <a:lnTo>
                    <a:pt x="8" y="33"/>
                  </a:lnTo>
                  <a:lnTo>
                    <a:pt x="27" y="22"/>
                  </a:lnTo>
                  <a:lnTo>
                    <a:pt x="18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1" name="Freeform 451"/>
            <p:cNvSpPr>
              <a:spLocks/>
            </p:cNvSpPr>
            <p:nvPr/>
          </p:nvSpPr>
          <p:spPr bwMode="auto">
            <a:xfrm>
              <a:off x="1876" y="1615"/>
              <a:ext cx="21" cy="31"/>
            </a:xfrm>
            <a:custGeom>
              <a:avLst/>
              <a:gdLst>
                <a:gd name="T0" fmla="*/ 0 w 21"/>
                <a:gd name="T1" fmla="*/ 8 h 31"/>
                <a:gd name="T2" fmla="*/ 9 w 21"/>
                <a:gd name="T3" fmla="*/ 30 h 31"/>
                <a:gd name="T4" fmla="*/ 20 w 21"/>
                <a:gd name="T5" fmla="*/ 0 h 31"/>
                <a:gd name="T6" fmla="*/ 0 w 21"/>
                <a:gd name="T7" fmla="*/ 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1"/>
                <a:gd name="T14" fmla="*/ 21 w 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1">
                  <a:moveTo>
                    <a:pt x="0" y="8"/>
                  </a:moveTo>
                  <a:lnTo>
                    <a:pt x="9" y="30"/>
                  </a:lnTo>
                  <a:lnTo>
                    <a:pt x="20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2" name="Freeform 452"/>
            <p:cNvSpPr>
              <a:spLocks/>
            </p:cNvSpPr>
            <p:nvPr/>
          </p:nvSpPr>
          <p:spPr bwMode="auto">
            <a:xfrm>
              <a:off x="1886" y="1615"/>
              <a:ext cx="19" cy="31"/>
            </a:xfrm>
            <a:custGeom>
              <a:avLst/>
              <a:gdLst>
                <a:gd name="T0" fmla="*/ 0 w 19"/>
                <a:gd name="T1" fmla="*/ 30 h 31"/>
                <a:gd name="T2" fmla="*/ 10 w 19"/>
                <a:gd name="T3" fmla="*/ 0 h 31"/>
                <a:gd name="T4" fmla="*/ 18 w 19"/>
                <a:gd name="T5" fmla="*/ 21 h 31"/>
                <a:gd name="T6" fmla="*/ 0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0" y="30"/>
                  </a:moveTo>
                  <a:lnTo>
                    <a:pt x="10" y="0"/>
                  </a:lnTo>
                  <a:lnTo>
                    <a:pt x="18" y="21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3" name="Freeform 453"/>
            <p:cNvSpPr>
              <a:spLocks/>
            </p:cNvSpPr>
            <p:nvPr/>
          </p:nvSpPr>
          <p:spPr bwMode="auto">
            <a:xfrm>
              <a:off x="1876" y="1615"/>
              <a:ext cx="29" cy="31"/>
            </a:xfrm>
            <a:custGeom>
              <a:avLst/>
              <a:gdLst>
                <a:gd name="T0" fmla="*/ 0 w 29"/>
                <a:gd name="T1" fmla="*/ 8 h 31"/>
                <a:gd name="T2" fmla="*/ 9 w 29"/>
                <a:gd name="T3" fmla="*/ 30 h 31"/>
                <a:gd name="T4" fmla="*/ 28 w 29"/>
                <a:gd name="T5" fmla="*/ 21 h 31"/>
                <a:gd name="T6" fmla="*/ 20 w 29"/>
                <a:gd name="T7" fmla="*/ 0 h 31"/>
                <a:gd name="T8" fmla="*/ 0 w 29"/>
                <a:gd name="T9" fmla="*/ 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0" y="8"/>
                  </a:moveTo>
                  <a:lnTo>
                    <a:pt x="9" y="30"/>
                  </a:lnTo>
                  <a:lnTo>
                    <a:pt x="28" y="21"/>
                  </a:lnTo>
                  <a:lnTo>
                    <a:pt x="20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4" name="Freeform 454"/>
            <p:cNvSpPr>
              <a:spLocks/>
            </p:cNvSpPr>
            <p:nvPr/>
          </p:nvSpPr>
          <p:spPr bwMode="auto">
            <a:xfrm>
              <a:off x="1896" y="1606"/>
              <a:ext cx="21" cy="32"/>
            </a:xfrm>
            <a:custGeom>
              <a:avLst/>
              <a:gdLst>
                <a:gd name="T0" fmla="*/ 0 w 21"/>
                <a:gd name="T1" fmla="*/ 9 h 32"/>
                <a:gd name="T2" fmla="*/ 7 w 21"/>
                <a:gd name="T3" fmla="*/ 31 h 32"/>
                <a:gd name="T4" fmla="*/ 20 w 21"/>
                <a:gd name="T5" fmla="*/ 0 h 32"/>
                <a:gd name="T6" fmla="*/ 0 w 21"/>
                <a:gd name="T7" fmla="*/ 9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2"/>
                <a:gd name="T14" fmla="*/ 21 w 21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2">
                  <a:moveTo>
                    <a:pt x="0" y="9"/>
                  </a:moveTo>
                  <a:lnTo>
                    <a:pt x="7" y="31"/>
                  </a:lnTo>
                  <a:lnTo>
                    <a:pt x="20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5" name="Freeform 455"/>
            <p:cNvSpPr>
              <a:spLocks/>
            </p:cNvSpPr>
            <p:nvPr/>
          </p:nvSpPr>
          <p:spPr bwMode="auto">
            <a:xfrm>
              <a:off x="1904" y="1606"/>
              <a:ext cx="20" cy="32"/>
            </a:xfrm>
            <a:custGeom>
              <a:avLst/>
              <a:gdLst>
                <a:gd name="T0" fmla="*/ 0 w 20"/>
                <a:gd name="T1" fmla="*/ 31 h 32"/>
                <a:gd name="T2" fmla="*/ 12 w 20"/>
                <a:gd name="T3" fmla="*/ 0 h 32"/>
                <a:gd name="T4" fmla="*/ 19 w 20"/>
                <a:gd name="T5" fmla="*/ 22 h 32"/>
                <a:gd name="T6" fmla="*/ 0 w 20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2"/>
                <a:gd name="T14" fmla="*/ 20 w 20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2">
                  <a:moveTo>
                    <a:pt x="0" y="31"/>
                  </a:moveTo>
                  <a:lnTo>
                    <a:pt x="12" y="0"/>
                  </a:lnTo>
                  <a:lnTo>
                    <a:pt x="19" y="22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6" name="Freeform 456"/>
            <p:cNvSpPr>
              <a:spLocks/>
            </p:cNvSpPr>
            <p:nvPr/>
          </p:nvSpPr>
          <p:spPr bwMode="auto">
            <a:xfrm>
              <a:off x="1896" y="1606"/>
              <a:ext cx="28" cy="32"/>
            </a:xfrm>
            <a:custGeom>
              <a:avLst/>
              <a:gdLst>
                <a:gd name="T0" fmla="*/ 0 w 28"/>
                <a:gd name="T1" fmla="*/ 9 h 32"/>
                <a:gd name="T2" fmla="*/ 7 w 28"/>
                <a:gd name="T3" fmla="*/ 31 h 32"/>
                <a:gd name="T4" fmla="*/ 27 w 28"/>
                <a:gd name="T5" fmla="*/ 22 h 32"/>
                <a:gd name="T6" fmla="*/ 20 w 28"/>
                <a:gd name="T7" fmla="*/ 0 h 32"/>
                <a:gd name="T8" fmla="*/ 0 w 28"/>
                <a:gd name="T9" fmla="*/ 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2"/>
                <a:gd name="T17" fmla="*/ 28 w 2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2">
                  <a:moveTo>
                    <a:pt x="0" y="9"/>
                  </a:moveTo>
                  <a:lnTo>
                    <a:pt x="7" y="31"/>
                  </a:lnTo>
                  <a:lnTo>
                    <a:pt x="27" y="22"/>
                  </a:lnTo>
                  <a:lnTo>
                    <a:pt x="20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7" name="Freeform 457"/>
            <p:cNvSpPr>
              <a:spLocks/>
            </p:cNvSpPr>
            <p:nvPr/>
          </p:nvSpPr>
          <p:spPr bwMode="auto">
            <a:xfrm>
              <a:off x="1916" y="1598"/>
              <a:ext cx="23" cy="31"/>
            </a:xfrm>
            <a:custGeom>
              <a:avLst/>
              <a:gdLst>
                <a:gd name="T0" fmla="*/ 0 w 23"/>
                <a:gd name="T1" fmla="*/ 8 h 31"/>
                <a:gd name="T2" fmla="*/ 7 w 23"/>
                <a:gd name="T3" fmla="*/ 30 h 31"/>
                <a:gd name="T4" fmla="*/ 22 w 23"/>
                <a:gd name="T5" fmla="*/ 0 h 31"/>
                <a:gd name="T6" fmla="*/ 0 w 23"/>
                <a:gd name="T7" fmla="*/ 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1"/>
                <a:gd name="T14" fmla="*/ 23 w 23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1">
                  <a:moveTo>
                    <a:pt x="0" y="8"/>
                  </a:moveTo>
                  <a:lnTo>
                    <a:pt x="7" y="30"/>
                  </a:lnTo>
                  <a:lnTo>
                    <a:pt x="22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8" name="Freeform 458"/>
            <p:cNvSpPr>
              <a:spLocks/>
            </p:cNvSpPr>
            <p:nvPr/>
          </p:nvSpPr>
          <p:spPr bwMode="auto">
            <a:xfrm>
              <a:off x="1923" y="1598"/>
              <a:ext cx="21" cy="31"/>
            </a:xfrm>
            <a:custGeom>
              <a:avLst/>
              <a:gdLst>
                <a:gd name="T0" fmla="*/ 0 w 21"/>
                <a:gd name="T1" fmla="*/ 30 h 31"/>
                <a:gd name="T2" fmla="*/ 13 w 21"/>
                <a:gd name="T3" fmla="*/ 0 h 31"/>
                <a:gd name="T4" fmla="*/ 20 w 21"/>
                <a:gd name="T5" fmla="*/ 21 h 31"/>
                <a:gd name="T6" fmla="*/ 0 w 21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1"/>
                <a:gd name="T14" fmla="*/ 21 w 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1">
                  <a:moveTo>
                    <a:pt x="0" y="30"/>
                  </a:moveTo>
                  <a:lnTo>
                    <a:pt x="13" y="0"/>
                  </a:lnTo>
                  <a:lnTo>
                    <a:pt x="20" y="21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09" name="Freeform 459"/>
            <p:cNvSpPr>
              <a:spLocks/>
            </p:cNvSpPr>
            <p:nvPr/>
          </p:nvSpPr>
          <p:spPr bwMode="auto">
            <a:xfrm>
              <a:off x="1916" y="1598"/>
              <a:ext cx="28" cy="31"/>
            </a:xfrm>
            <a:custGeom>
              <a:avLst/>
              <a:gdLst>
                <a:gd name="T0" fmla="*/ 0 w 28"/>
                <a:gd name="T1" fmla="*/ 8 h 31"/>
                <a:gd name="T2" fmla="*/ 6 w 28"/>
                <a:gd name="T3" fmla="*/ 30 h 31"/>
                <a:gd name="T4" fmla="*/ 27 w 28"/>
                <a:gd name="T5" fmla="*/ 21 h 31"/>
                <a:gd name="T6" fmla="*/ 20 w 28"/>
                <a:gd name="T7" fmla="*/ 0 h 31"/>
                <a:gd name="T8" fmla="*/ 0 w 28"/>
                <a:gd name="T9" fmla="*/ 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0" y="8"/>
                  </a:moveTo>
                  <a:lnTo>
                    <a:pt x="6" y="30"/>
                  </a:lnTo>
                  <a:lnTo>
                    <a:pt x="27" y="21"/>
                  </a:lnTo>
                  <a:lnTo>
                    <a:pt x="20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0" name="Freeform 460"/>
            <p:cNvSpPr>
              <a:spLocks/>
            </p:cNvSpPr>
            <p:nvPr/>
          </p:nvSpPr>
          <p:spPr bwMode="auto">
            <a:xfrm>
              <a:off x="1938" y="1589"/>
              <a:ext cx="23" cy="32"/>
            </a:xfrm>
            <a:custGeom>
              <a:avLst/>
              <a:gdLst>
                <a:gd name="T0" fmla="*/ 0 w 23"/>
                <a:gd name="T1" fmla="*/ 8 h 32"/>
                <a:gd name="T2" fmla="*/ 6 w 23"/>
                <a:gd name="T3" fmla="*/ 31 h 32"/>
                <a:gd name="T4" fmla="*/ 22 w 23"/>
                <a:gd name="T5" fmla="*/ 0 h 32"/>
                <a:gd name="T6" fmla="*/ 0 w 23"/>
                <a:gd name="T7" fmla="*/ 8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2"/>
                <a:gd name="T14" fmla="*/ 23 w 23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2">
                  <a:moveTo>
                    <a:pt x="0" y="8"/>
                  </a:moveTo>
                  <a:lnTo>
                    <a:pt x="6" y="31"/>
                  </a:lnTo>
                  <a:lnTo>
                    <a:pt x="22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1" name="Freeform 461"/>
            <p:cNvSpPr>
              <a:spLocks/>
            </p:cNvSpPr>
            <p:nvPr/>
          </p:nvSpPr>
          <p:spPr bwMode="auto">
            <a:xfrm>
              <a:off x="1943" y="1589"/>
              <a:ext cx="23" cy="32"/>
            </a:xfrm>
            <a:custGeom>
              <a:avLst/>
              <a:gdLst>
                <a:gd name="T0" fmla="*/ 0 w 23"/>
                <a:gd name="T1" fmla="*/ 31 h 32"/>
                <a:gd name="T2" fmla="*/ 16 w 23"/>
                <a:gd name="T3" fmla="*/ 0 h 32"/>
                <a:gd name="T4" fmla="*/ 22 w 23"/>
                <a:gd name="T5" fmla="*/ 22 h 32"/>
                <a:gd name="T6" fmla="*/ 0 w 23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2"/>
                <a:gd name="T14" fmla="*/ 23 w 23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2">
                  <a:moveTo>
                    <a:pt x="0" y="31"/>
                  </a:moveTo>
                  <a:lnTo>
                    <a:pt x="16" y="0"/>
                  </a:lnTo>
                  <a:lnTo>
                    <a:pt x="22" y="22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2" name="Freeform 462"/>
            <p:cNvSpPr>
              <a:spLocks/>
            </p:cNvSpPr>
            <p:nvPr/>
          </p:nvSpPr>
          <p:spPr bwMode="auto">
            <a:xfrm>
              <a:off x="1938" y="1589"/>
              <a:ext cx="28" cy="32"/>
            </a:xfrm>
            <a:custGeom>
              <a:avLst/>
              <a:gdLst>
                <a:gd name="T0" fmla="*/ 0 w 28"/>
                <a:gd name="T1" fmla="*/ 8 h 32"/>
                <a:gd name="T2" fmla="*/ 6 w 28"/>
                <a:gd name="T3" fmla="*/ 31 h 32"/>
                <a:gd name="T4" fmla="*/ 27 w 28"/>
                <a:gd name="T5" fmla="*/ 22 h 32"/>
                <a:gd name="T6" fmla="*/ 21 w 28"/>
                <a:gd name="T7" fmla="*/ 0 h 32"/>
                <a:gd name="T8" fmla="*/ 0 w 28"/>
                <a:gd name="T9" fmla="*/ 8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2"/>
                <a:gd name="T17" fmla="*/ 28 w 2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2">
                  <a:moveTo>
                    <a:pt x="0" y="8"/>
                  </a:moveTo>
                  <a:lnTo>
                    <a:pt x="6" y="31"/>
                  </a:lnTo>
                  <a:lnTo>
                    <a:pt x="27" y="22"/>
                  </a:lnTo>
                  <a:lnTo>
                    <a:pt x="21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3" name="Freeform 463"/>
            <p:cNvSpPr>
              <a:spLocks/>
            </p:cNvSpPr>
            <p:nvPr/>
          </p:nvSpPr>
          <p:spPr bwMode="auto">
            <a:xfrm>
              <a:off x="1960" y="1582"/>
              <a:ext cx="24" cy="29"/>
            </a:xfrm>
            <a:custGeom>
              <a:avLst/>
              <a:gdLst>
                <a:gd name="T0" fmla="*/ 0 w 24"/>
                <a:gd name="T1" fmla="*/ 7 h 29"/>
                <a:gd name="T2" fmla="*/ 5 w 24"/>
                <a:gd name="T3" fmla="*/ 28 h 29"/>
                <a:gd name="T4" fmla="*/ 23 w 24"/>
                <a:gd name="T5" fmla="*/ 0 h 29"/>
                <a:gd name="T6" fmla="*/ 0 w 24"/>
                <a:gd name="T7" fmla="*/ 7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9"/>
                <a:gd name="T14" fmla="*/ 24 w 24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9">
                  <a:moveTo>
                    <a:pt x="0" y="7"/>
                  </a:moveTo>
                  <a:lnTo>
                    <a:pt x="5" y="28"/>
                  </a:lnTo>
                  <a:lnTo>
                    <a:pt x="23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4" name="Freeform 464"/>
            <p:cNvSpPr>
              <a:spLocks/>
            </p:cNvSpPr>
            <p:nvPr/>
          </p:nvSpPr>
          <p:spPr bwMode="auto">
            <a:xfrm>
              <a:off x="1965" y="1582"/>
              <a:ext cx="24" cy="29"/>
            </a:xfrm>
            <a:custGeom>
              <a:avLst/>
              <a:gdLst>
                <a:gd name="T0" fmla="*/ 0 w 24"/>
                <a:gd name="T1" fmla="*/ 28 h 29"/>
                <a:gd name="T2" fmla="*/ 18 w 24"/>
                <a:gd name="T3" fmla="*/ 0 h 29"/>
                <a:gd name="T4" fmla="*/ 23 w 24"/>
                <a:gd name="T5" fmla="*/ 20 h 29"/>
                <a:gd name="T6" fmla="*/ 0 w 24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9"/>
                <a:gd name="T14" fmla="*/ 24 w 24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9">
                  <a:moveTo>
                    <a:pt x="0" y="28"/>
                  </a:moveTo>
                  <a:lnTo>
                    <a:pt x="18" y="0"/>
                  </a:lnTo>
                  <a:lnTo>
                    <a:pt x="23" y="20"/>
                  </a:lnTo>
                  <a:lnTo>
                    <a:pt x="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5" name="Freeform 465"/>
            <p:cNvSpPr>
              <a:spLocks/>
            </p:cNvSpPr>
            <p:nvPr/>
          </p:nvSpPr>
          <p:spPr bwMode="auto">
            <a:xfrm>
              <a:off x="1960" y="1582"/>
              <a:ext cx="29" cy="29"/>
            </a:xfrm>
            <a:custGeom>
              <a:avLst/>
              <a:gdLst>
                <a:gd name="T0" fmla="*/ 0 w 29"/>
                <a:gd name="T1" fmla="*/ 7 h 29"/>
                <a:gd name="T2" fmla="*/ 5 w 29"/>
                <a:gd name="T3" fmla="*/ 28 h 29"/>
                <a:gd name="T4" fmla="*/ 28 w 29"/>
                <a:gd name="T5" fmla="*/ 20 h 29"/>
                <a:gd name="T6" fmla="*/ 23 w 29"/>
                <a:gd name="T7" fmla="*/ 0 h 29"/>
                <a:gd name="T8" fmla="*/ 0 w 29"/>
                <a:gd name="T9" fmla="*/ 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7"/>
                  </a:moveTo>
                  <a:lnTo>
                    <a:pt x="5" y="28"/>
                  </a:lnTo>
                  <a:lnTo>
                    <a:pt x="28" y="20"/>
                  </a:lnTo>
                  <a:lnTo>
                    <a:pt x="23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6" name="Freeform 466"/>
            <p:cNvSpPr>
              <a:spLocks/>
            </p:cNvSpPr>
            <p:nvPr/>
          </p:nvSpPr>
          <p:spPr bwMode="auto">
            <a:xfrm>
              <a:off x="1983" y="1575"/>
              <a:ext cx="23" cy="30"/>
            </a:xfrm>
            <a:custGeom>
              <a:avLst/>
              <a:gdLst>
                <a:gd name="T0" fmla="*/ 0 w 23"/>
                <a:gd name="T1" fmla="*/ 7 h 30"/>
                <a:gd name="T2" fmla="*/ 4 w 23"/>
                <a:gd name="T3" fmla="*/ 29 h 30"/>
                <a:gd name="T4" fmla="*/ 22 w 23"/>
                <a:gd name="T5" fmla="*/ 0 h 30"/>
                <a:gd name="T6" fmla="*/ 0 w 23"/>
                <a:gd name="T7" fmla="*/ 7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0" y="7"/>
                  </a:moveTo>
                  <a:lnTo>
                    <a:pt x="4" y="29"/>
                  </a:lnTo>
                  <a:lnTo>
                    <a:pt x="22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7" name="Freeform 467"/>
            <p:cNvSpPr>
              <a:spLocks/>
            </p:cNvSpPr>
            <p:nvPr/>
          </p:nvSpPr>
          <p:spPr bwMode="auto">
            <a:xfrm>
              <a:off x="1988" y="1575"/>
              <a:ext cx="26" cy="30"/>
            </a:xfrm>
            <a:custGeom>
              <a:avLst/>
              <a:gdLst>
                <a:gd name="T0" fmla="*/ 0 w 26"/>
                <a:gd name="T1" fmla="*/ 29 h 30"/>
                <a:gd name="T2" fmla="*/ 20 w 26"/>
                <a:gd name="T3" fmla="*/ 0 h 30"/>
                <a:gd name="T4" fmla="*/ 25 w 26"/>
                <a:gd name="T5" fmla="*/ 22 h 30"/>
                <a:gd name="T6" fmla="*/ 0 w 26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0"/>
                <a:gd name="T14" fmla="*/ 26 w 26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0">
                  <a:moveTo>
                    <a:pt x="0" y="29"/>
                  </a:moveTo>
                  <a:lnTo>
                    <a:pt x="20" y="0"/>
                  </a:lnTo>
                  <a:lnTo>
                    <a:pt x="25" y="22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8" name="Freeform 468"/>
            <p:cNvSpPr>
              <a:spLocks/>
            </p:cNvSpPr>
            <p:nvPr/>
          </p:nvSpPr>
          <p:spPr bwMode="auto">
            <a:xfrm>
              <a:off x="1983" y="1575"/>
              <a:ext cx="31" cy="30"/>
            </a:xfrm>
            <a:custGeom>
              <a:avLst/>
              <a:gdLst>
                <a:gd name="T0" fmla="*/ 0 w 31"/>
                <a:gd name="T1" fmla="*/ 7 h 30"/>
                <a:gd name="T2" fmla="*/ 5 w 31"/>
                <a:gd name="T3" fmla="*/ 29 h 30"/>
                <a:gd name="T4" fmla="*/ 30 w 31"/>
                <a:gd name="T5" fmla="*/ 22 h 30"/>
                <a:gd name="T6" fmla="*/ 25 w 31"/>
                <a:gd name="T7" fmla="*/ 0 h 30"/>
                <a:gd name="T8" fmla="*/ 0 w 31"/>
                <a:gd name="T9" fmla="*/ 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0"/>
                <a:gd name="T17" fmla="*/ 31 w 3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0">
                  <a:moveTo>
                    <a:pt x="0" y="7"/>
                  </a:moveTo>
                  <a:lnTo>
                    <a:pt x="5" y="29"/>
                  </a:lnTo>
                  <a:lnTo>
                    <a:pt x="30" y="22"/>
                  </a:lnTo>
                  <a:lnTo>
                    <a:pt x="25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19" name="Freeform 469"/>
            <p:cNvSpPr>
              <a:spLocks/>
            </p:cNvSpPr>
            <p:nvPr/>
          </p:nvSpPr>
          <p:spPr bwMode="auto">
            <a:xfrm>
              <a:off x="2005" y="1568"/>
              <a:ext cx="28" cy="31"/>
            </a:xfrm>
            <a:custGeom>
              <a:avLst/>
              <a:gdLst>
                <a:gd name="T0" fmla="*/ 0 w 28"/>
                <a:gd name="T1" fmla="*/ 6 h 31"/>
                <a:gd name="T2" fmla="*/ 5 w 28"/>
                <a:gd name="T3" fmla="*/ 30 h 31"/>
                <a:gd name="T4" fmla="*/ 27 w 28"/>
                <a:gd name="T5" fmla="*/ 0 h 31"/>
                <a:gd name="T6" fmla="*/ 0 w 28"/>
                <a:gd name="T7" fmla="*/ 6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31"/>
                <a:gd name="T14" fmla="*/ 28 w 28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31">
                  <a:moveTo>
                    <a:pt x="0" y="6"/>
                  </a:moveTo>
                  <a:lnTo>
                    <a:pt x="5" y="30"/>
                  </a:lnTo>
                  <a:lnTo>
                    <a:pt x="27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0" name="Freeform 470"/>
            <p:cNvSpPr>
              <a:spLocks/>
            </p:cNvSpPr>
            <p:nvPr/>
          </p:nvSpPr>
          <p:spPr bwMode="auto">
            <a:xfrm>
              <a:off x="2013" y="1568"/>
              <a:ext cx="24" cy="31"/>
            </a:xfrm>
            <a:custGeom>
              <a:avLst/>
              <a:gdLst>
                <a:gd name="T0" fmla="*/ 0 w 24"/>
                <a:gd name="T1" fmla="*/ 30 h 31"/>
                <a:gd name="T2" fmla="*/ 19 w 24"/>
                <a:gd name="T3" fmla="*/ 0 h 31"/>
                <a:gd name="T4" fmla="*/ 23 w 24"/>
                <a:gd name="T5" fmla="*/ 23 h 31"/>
                <a:gd name="T6" fmla="*/ 0 w 24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1"/>
                <a:gd name="T14" fmla="*/ 24 w 24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1">
                  <a:moveTo>
                    <a:pt x="0" y="30"/>
                  </a:moveTo>
                  <a:lnTo>
                    <a:pt x="19" y="0"/>
                  </a:lnTo>
                  <a:lnTo>
                    <a:pt x="23" y="23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1" name="Freeform 471"/>
            <p:cNvSpPr>
              <a:spLocks/>
            </p:cNvSpPr>
            <p:nvPr/>
          </p:nvSpPr>
          <p:spPr bwMode="auto">
            <a:xfrm>
              <a:off x="2005" y="1568"/>
              <a:ext cx="32" cy="31"/>
            </a:xfrm>
            <a:custGeom>
              <a:avLst/>
              <a:gdLst>
                <a:gd name="T0" fmla="*/ 0 w 32"/>
                <a:gd name="T1" fmla="*/ 6 h 31"/>
                <a:gd name="T2" fmla="*/ 5 w 32"/>
                <a:gd name="T3" fmla="*/ 30 h 31"/>
                <a:gd name="T4" fmla="*/ 31 w 32"/>
                <a:gd name="T5" fmla="*/ 23 h 31"/>
                <a:gd name="T6" fmla="*/ 26 w 32"/>
                <a:gd name="T7" fmla="*/ 0 h 31"/>
                <a:gd name="T8" fmla="*/ 0 w 32"/>
                <a:gd name="T9" fmla="*/ 6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1"/>
                <a:gd name="T17" fmla="*/ 32 w 3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1">
                  <a:moveTo>
                    <a:pt x="0" y="6"/>
                  </a:moveTo>
                  <a:lnTo>
                    <a:pt x="5" y="30"/>
                  </a:lnTo>
                  <a:lnTo>
                    <a:pt x="31" y="23"/>
                  </a:lnTo>
                  <a:lnTo>
                    <a:pt x="26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2" name="Freeform 472"/>
            <p:cNvSpPr>
              <a:spLocks/>
            </p:cNvSpPr>
            <p:nvPr/>
          </p:nvSpPr>
          <p:spPr bwMode="auto">
            <a:xfrm>
              <a:off x="2032" y="1561"/>
              <a:ext cx="25" cy="31"/>
            </a:xfrm>
            <a:custGeom>
              <a:avLst/>
              <a:gdLst>
                <a:gd name="T0" fmla="*/ 0 w 25"/>
                <a:gd name="T1" fmla="*/ 5 h 31"/>
                <a:gd name="T2" fmla="*/ 3 w 25"/>
                <a:gd name="T3" fmla="*/ 30 h 31"/>
                <a:gd name="T4" fmla="*/ 24 w 25"/>
                <a:gd name="T5" fmla="*/ 0 h 31"/>
                <a:gd name="T6" fmla="*/ 0 w 25"/>
                <a:gd name="T7" fmla="*/ 5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31"/>
                <a:gd name="T14" fmla="*/ 25 w 25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31">
                  <a:moveTo>
                    <a:pt x="0" y="5"/>
                  </a:moveTo>
                  <a:lnTo>
                    <a:pt x="3" y="30"/>
                  </a:lnTo>
                  <a:lnTo>
                    <a:pt x="24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3" name="Freeform 473"/>
            <p:cNvSpPr>
              <a:spLocks/>
            </p:cNvSpPr>
            <p:nvPr/>
          </p:nvSpPr>
          <p:spPr bwMode="auto">
            <a:xfrm>
              <a:off x="2036" y="1561"/>
              <a:ext cx="24" cy="31"/>
            </a:xfrm>
            <a:custGeom>
              <a:avLst/>
              <a:gdLst>
                <a:gd name="T0" fmla="*/ 0 w 24"/>
                <a:gd name="T1" fmla="*/ 30 h 31"/>
                <a:gd name="T2" fmla="*/ 19 w 24"/>
                <a:gd name="T3" fmla="*/ 0 h 31"/>
                <a:gd name="T4" fmla="*/ 23 w 24"/>
                <a:gd name="T5" fmla="*/ 23 h 31"/>
                <a:gd name="T6" fmla="*/ 0 w 24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1"/>
                <a:gd name="T14" fmla="*/ 24 w 24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1">
                  <a:moveTo>
                    <a:pt x="0" y="30"/>
                  </a:moveTo>
                  <a:lnTo>
                    <a:pt x="19" y="0"/>
                  </a:lnTo>
                  <a:lnTo>
                    <a:pt x="23" y="23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4" name="Freeform 474"/>
            <p:cNvSpPr>
              <a:spLocks/>
            </p:cNvSpPr>
            <p:nvPr/>
          </p:nvSpPr>
          <p:spPr bwMode="auto">
            <a:xfrm>
              <a:off x="2032" y="1561"/>
              <a:ext cx="28" cy="31"/>
            </a:xfrm>
            <a:custGeom>
              <a:avLst/>
              <a:gdLst>
                <a:gd name="T0" fmla="*/ 0 w 28"/>
                <a:gd name="T1" fmla="*/ 5 h 31"/>
                <a:gd name="T2" fmla="*/ 3 w 28"/>
                <a:gd name="T3" fmla="*/ 30 h 31"/>
                <a:gd name="T4" fmla="*/ 27 w 28"/>
                <a:gd name="T5" fmla="*/ 23 h 31"/>
                <a:gd name="T6" fmla="*/ 23 w 28"/>
                <a:gd name="T7" fmla="*/ 0 h 31"/>
                <a:gd name="T8" fmla="*/ 0 w 28"/>
                <a:gd name="T9" fmla="*/ 5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0" y="5"/>
                  </a:moveTo>
                  <a:lnTo>
                    <a:pt x="3" y="30"/>
                  </a:lnTo>
                  <a:lnTo>
                    <a:pt x="27" y="23"/>
                  </a:lnTo>
                  <a:lnTo>
                    <a:pt x="23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5" name="Freeform 475"/>
            <p:cNvSpPr>
              <a:spLocks/>
            </p:cNvSpPr>
            <p:nvPr/>
          </p:nvSpPr>
          <p:spPr bwMode="auto">
            <a:xfrm>
              <a:off x="2056" y="1558"/>
              <a:ext cx="28" cy="26"/>
            </a:xfrm>
            <a:custGeom>
              <a:avLst/>
              <a:gdLst>
                <a:gd name="T0" fmla="*/ 0 w 28"/>
                <a:gd name="T1" fmla="*/ 5 h 26"/>
                <a:gd name="T2" fmla="*/ 4 w 28"/>
                <a:gd name="T3" fmla="*/ 25 h 26"/>
                <a:gd name="T4" fmla="*/ 27 w 28"/>
                <a:gd name="T5" fmla="*/ 0 h 26"/>
                <a:gd name="T6" fmla="*/ 0 w 28"/>
                <a:gd name="T7" fmla="*/ 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6"/>
                <a:gd name="T14" fmla="*/ 28 w 2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6">
                  <a:moveTo>
                    <a:pt x="0" y="5"/>
                  </a:moveTo>
                  <a:lnTo>
                    <a:pt x="4" y="25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6" name="Freeform 476"/>
            <p:cNvSpPr>
              <a:spLocks/>
            </p:cNvSpPr>
            <p:nvPr/>
          </p:nvSpPr>
          <p:spPr bwMode="auto">
            <a:xfrm>
              <a:off x="2059" y="1558"/>
              <a:ext cx="29" cy="26"/>
            </a:xfrm>
            <a:custGeom>
              <a:avLst/>
              <a:gdLst>
                <a:gd name="T0" fmla="*/ 0 w 29"/>
                <a:gd name="T1" fmla="*/ 25 h 26"/>
                <a:gd name="T2" fmla="*/ 23 w 29"/>
                <a:gd name="T3" fmla="*/ 0 h 26"/>
                <a:gd name="T4" fmla="*/ 28 w 29"/>
                <a:gd name="T5" fmla="*/ 20 h 26"/>
                <a:gd name="T6" fmla="*/ 0 w 29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6"/>
                <a:gd name="T14" fmla="*/ 29 w 2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6">
                  <a:moveTo>
                    <a:pt x="0" y="25"/>
                  </a:moveTo>
                  <a:lnTo>
                    <a:pt x="23" y="0"/>
                  </a:lnTo>
                  <a:lnTo>
                    <a:pt x="28" y="20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7" name="Freeform 477"/>
            <p:cNvSpPr>
              <a:spLocks/>
            </p:cNvSpPr>
            <p:nvPr/>
          </p:nvSpPr>
          <p:spPr bwMode="auto">
            <a:xfrm>
              <a:off x="2056" y="1558"/>
              <a:ext cx="32" cy="26"/>
            </a:xfrm>
            <a:custGeom>
              <a:avLst/>
              <a:gdLst>
                <a:gd name="T0" fmla="*/ 0 w 32"/>
                <a:gd name="T1" fmla="*/ 5 h 26"/>
                <a:gd name="T2" fmla="*/ 4 w 32"/>
                <a:gd name="T3" fmla="*/ 25 h 26"/>
                <a:gd name="T4" fmla="*/ 31 w 32"/>
                <a:gd name="T5" fmla="*/ 20 h 26"/>
                <a:gd name="T6" fmla="*/ 27 w 32"/>
                <a:gd name="T7" fmla="*/ 0 h 26"/>
                <a:gd name="T8" fmla="*/ 0 w 32"/>
                <a:gd name="T9" fmla="*/ 5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6"/>
                <a:gd name="T17" fmla="*/ 32 w 3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6">
                  <a:moveTo>
                    <a:pt x="0" y="5"/>
                  </a:moveTo>
                  <a:lnTo>
                    <a:pt x="4" y="25"/>
                  </a:lnTo>
                  <a:lnTo>
                    <a:pt x="31" y="20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8" name="Freeform 478"/>
            <p:cNvSpPr>
              <a:spLocks/>
            </p:cNvSpPr>
            <p:nvPr/>
          </p:nvSpPr>
          <p:spPr bwMode="auto">
            <a:xfrm>
              <a:off x="2083" y="1551"/>
              <a:ext cx="28" cy="28"/>
            </a:xfrm>
            <a:custGeom>
              <a:avLst/>
              <a:gdLst>
                <a:gd name="T0" fmla="*/ 0 w 28"/>
                <a:gd name="T1" fmla="*/ 5 h 28"/>
                <a:gd name="T2" fmla="*/ 3 w 28"/>
                <a:gd name="T3" fmla="*/ 27 h 28"/>
                <a:gd name="T4" fmla="*/ 27 w 28"/>
                <a:gd name="T5" fmla="*/ 0 h 28"/>
                <a:gd name="T6" fmla="*/ 0 w 28"/>
                <a:gd name="T7" fmla="*/ 5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8"/>
                <a:gd name="T14" fmla="*/ 28 w 2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8">
                  <a:moveTo>
                    <a:pt x="0" y="5"/>
                  </a:moveTo>
                  <a:lnTo>
                    <a:pt x="3" y="27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29" name="Freeform 479"/>
            <p:cNvSpPr>
              <a:spLocks/>
            </p:cNvSpPr>
            <p:nvPr/>
          </p:nvSpPr>
          <p:spPr bwMode="auto">
            <a:xfrm>
              <a:off x="2087" y="1551"/>
              <a:ext cx="26" cy="28"/>
            </a:xfrm>
            <a:custGeom>
              <a:avLst/>
              <a:gdLst>
                <a:gd name="T0" fmla="*/ 0 w 26"/>
                <a:gd name="T1" fmla="*/ 27 h 28"/>
                <a:gd name="T2" fmla="*/ 22 w 26"/>
                <a:gd name="T3" fmla="*/ 0 h 28"/>
                <a:gd name="T4" fmla="*/ 25 w 26"/>
                <a:gd name="T5" fmla="*/ 22 h 28"/>
                <a:gd name="T6" fmla="*/ 0 w 26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8"/>
                <a:gd name="T14" fmla="*/ 26 w 26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8">
                  <a:moveTo>
                    <a:pt x="0" y="27"/>
                  </a:moveTo>
                  <a:lnTo>
                    <a:pt x="22" y="0"/>
                  </a:lnTo>
                  <a:lnTo>
                    <a:pt x="25" y="22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0" name="Freeform 480"/>
            <p:cNvSpPr>
              <a:spLocks/>
            </p:cNvSpPr>
            <p:nvPr/>
          </p:nvSpPr>
          <p:spPr bwMode="auto">
            <a:xfrm>
              <a:off x="2083" y="1551"/>
              <a:ext cx="30" cy="28"/>
            </a:xfrm>
            <a:custGeom>
              <a:avLst/>
              <a:gdLst>
                <a:gd name="T0" fmla="*/ 0 w 30"/>
                <a:gd name="T1" fmla="*/ 5 h 28"/>
                <a:gd name="T2" fmla="*/ 3 w 30"/>
                <a:gd name="T3" fmla="*/ 27 h 28"/>
                <a:gd name="T4" fmla="*/ 29 w 30"/>
                <a:gd name="T5" fmla="*/ 22 h 28"/>
                <a:gd name="T6" fmla="*/ 26 w 30"/>
                <a:gd name="T7" fmla="*/ 0 h 28"/>
                <a:gd name="T8" fmla="*/ 0 w 30"/>
                <a:gd name="T9" fmla="*/ 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8"/>
                <a:gd name="T17" fmla="*/ 30 w 3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8">
                  <a:moveTo>
                    <a:pt x="0" y="5"/>
                  </a:moveTo>
                  <a:lnTo>
                    <a:pt x="3" y="27"/>
                  </a:lnTo>
                  <a:lnTo>
                    <a:pt x="29" y="22"/>
                  </a:lnTo>
                  <a:lnTo>
                    <a:pt x="26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1" name="Freeform 481"/>
            <p:cNvSpPr>
              <a:spLocks/>
            </p:cNvSpPr>
            <p:nvPr/>
          </p:nvSpPr>
          <p:spPr bwMode="auto">
            <a:xfrm>
              <a:off x="2110" y="1546"/>
              <a:ext cx="29" cy="30"/>
            </a:xfrm>
            <a:custGeom>
              <a:avLst/>
              <a:gdLst>
                <a:gd name="T0" fmla="*/ 0 w 29"/>
                <a:gd name="T1" fmla="*/ 4 h 30"/>
                <a:gd name="T2" fmla="*/ 3 w 29"/>
                <a:gd name="T3" fmla="*/ 29 h 30"/>
                <a:gd name="T4" fmla="*/ 28 w 29"/>
                <a:gd name="T5" fmla="*/ 0 h 30"/>
                <a:gd name="T6" fmla="*/ 0 w 29"/>
                <a:gd name="T7" fmla="*/ 4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0"/>
                <a:gd name="T14" fmla="*/ 29 w 2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0">
                  <a:moveTo>
                    <a:pt x="0" y="4"/>
                  </a:moveTo>
                  <a:lnTo>
                    <a:pt x="3" y="29"/>
                  </a:lnTo>
                  <a:lnTo>
                    <a:pt x="28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2" name="Freeform 482"/>
            <p:cNvSpPr>
              <a:spLocks/>
            </p:cNvSpPr>
            <p:nvPr/>
          </p:nvSpPr>
          <p:spPr bwMode="auto">
            <a:xfrm>
              <a:off x="2112" y="1546"/>
              <a:ext cx="29" cy="30"/>
            </a:xfrm>
            <a:custGeom>
              <a:avLst/>
              <a:gdLst>
                <a:gd name="T0" fmla="*/ 0 w 29"/>
                <a:gd name="T1" fmla="*/ 29 h 30"/>
                <a:gd name="T2" fmla="*/ 25 w 29"/>
                <a:gd name="T3" fmla="*/ 0 h 30"/>
                <a:gd name="T4" fmla="*/ 28 w 29"/>
                <a:gd name="T5" fmla="*/ 24 h 30"/>
                <a:gd name="T6" fmla="*/ 0 w 29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0"/>
                <a:gd name="T14" fmla="*/ 29 w 2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0">
                  <a:moveTo>
                    <a:pt x="0" y="29"/>
                  </a:moveTo>
                  <a:lnTo>
                    <a:pt x="25" y="0"/>
                  </a:lnTo>
                  <a:lnTo>
                    <a:pt x="28" y="24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3" name="Freeform 483"/>
            <p:cNvSpPr>
              <a:spLocks/>
            </p:cNvSpPr>
            <p:nvPr/>
          </p:nvSpPr>
          <p:spPr bwMode="auto">
            <a:xfrm>
              <a:off x="2110" y="1546"/>
              <a:ext cx="31" cy="30"/>
            </a:xfrm>
            <a:custGeom>
              <a:avLst/>
              <a:gdLst>
                <a:gd name="T0" fmla="*/ 0 w 31"/>
                <a:gd name="T1" fmla="*/ 4 h 30"/>
                <a:gd name="T2" fmla="*/ 2 w 31"/>
                <a:gd name="T3" fmla="*/ 29 h 30"/>
                <a:gd name="T4" fmla="*/ 30 w 31"/>
                <a:gd name="T5" fmla="*/ 24 h 30"/>
                <a:gd name="T6" fmla="*/ 27 w 31"/>
                <a:gd name="T7" fmla="*/ 0 h 30"/>
                <a:gd name="T8" fmla="*/ 0 w 31"/>
                <a:gd name="T9" fmla="*/ 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0"/>
                <a:gd name="T17" fmla="*/ 31 w 3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0">
                  <a:moveTo>
                    <a:pt x="0" y="4"/>
                  </a:moveTo>
                  <a:lnTo>
                    <a:pt x="2" y="29"/>
                  </a:lnTo>
                  <a:lnTo>
                    <a:pt x="30" y="24"/>
                  </a:lnTo>
                  <a:lnTo>
                    <a:pt x="27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4" name="Freeform 484"/>
            <p:cNvSpPr>
              <a:spLocks/>
            </p:cNvSpPr>
            <p:nvPr/>
          </p:nvSpPr>
          <p:spPr bwMode="auto">
            <a:xfrm>
              <a:off x="2138" y="1543"/>
              <a:ext cx="28" cy="27"/>
            </a:xfrm>
            <a:custGeom>
              <a:avLst/>
              <a:gdLst>
                <a:gd name="T0" fmla="*/ 0 w 28"/>
                <a:gd name="T1" fmla="*/ 3 h 27"/>
                <a:gd name="T2" fmla="*/ 2 w 28"/>
                <a:gd name="T3" fmla="*/ 26 h 27"/>
                <a:gd name="T4" fmla="*/ 27 w 28"/>
                <a:gd name="T5" fmla="*/ 0 h 27"/>
                <a:gd name="T6" fmla="*/ 0 w 28"/>
                <a:gd name="T7" fmla="*/ 3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7"/>
                <a:gd name="T14" fmla="*/ 28 w 2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7">
                  <a:moveTo>
                    <a:pt x="0" y="3"/>
                  </a:moveTo>
                  <a:lnTo>
                    <a:pt x="2" y="26"/>
                  </a:lnTo>
                  <a:lnTo>
                    <a:pt x="27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5" name="Freeform 485"/>
            <p:cNvSpPr>
              <a:spLocks/>
            </p:cNvSpPr>
            <p:nvPr/>
          </p:nvSpPr>
          <p:spPr bwMode="auto">
            <a:xfrm>
              <a:off x="2140" y="1543"/>
              <a:ext cx="31" cy="27"/>
            </a:xfrm>
            <a:custGeom>
              <a:avLst/>
              <a:gdLst>
                <a:gd name="T0" fmla="*/ 0 w 31"/>
                <a:gd name="T1" fmla="*/ 26 h 27"/>
                <a:gd name="T2" fmla="*/ 26 w 31"/>
                <a:gd name="T3" fmla="*/ 0 h 27"/>
                <a:gd name="T4" fmla="*/ 30 w 31"/>
                <a:gd name="T5" fmla="*/ 21 h 27"/>
                <a:gd name="T6" fmla="*/ 0 w 31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7"/>
                <a:gd name="T14" fmla="*/ 31 w 3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7">
                  <a:moveTo>
                    <a:pt x="0" y="26"/>
                  </a:moveTo>
                  <a:lnTo>
                    <a:pt x="26" y="0"/>
                  </a:lnTo>
                  <a:lnTo>
                    <a:pt x="30" y="21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6" name="Freeform 486"/>
            <p:cNvSpPr>
              <a:spLocks/>
            </p:cNvSpPr>
            <p:nvPr/>
          </p:nvSpPr>
          <p:spPr bwMode="auto">
            <a:xfrm>
              <a:off x="2138" y="1543"/>
              <a:ext cx="33" cy="27"/>
            </a:xfrm>
            <a:custGeom>
              <a:avLst/>
              <a:gdLst>
                <a:gd name="T0" fmla="*/ 0 w 33"/>
                <a:gd name="T1" fmla="*/ 3 h 27"/>
                <a:gd name="T2" fmla="*/ 3 w 33"/>
                <a:gd name="T3" fmla="*/ 26 h 27"/>
                <a:gd name="T4" fmla="*/ 32 w 33"/>
                <a:gd name="T5" fmla="*/ 21 h 27"/>
                <a:gd name="T6" fmla="*/ 29 w 33"/>
                <a:gd name="T7" fmla="*/ 0 h 27"/>
                <a:gd name="T8" fmla="*/ 0 w 33"/>
                <a:gd name="T9" fmla="*/ 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7"/>
                <a:gd name="T17" fmla="*/ 33 w 3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7">
                  <a:moveTo>
                    <a:pt x="0" y="3"/>
                  </a:moveTo>
                  <a:lnTo>
                    <a:pt x="3" y="26"/>
                  </a:lnTo>
                  <a:lnTo>
                    <a:pt x="32" y="21"/>
                  </a:lnTo>
                  <a:lnTo>
                    <a:pt x="29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7" name="Freeform 487"/>
            <p:cNvSpPr>
              <a:spLocks/>
            </p:cNvSpPr>
            <p:nvPr/>
          </p:nvSpPr>
          <p:spPr bwMode="auto">
            <a:xfrm>
              <a:off x="2165" y="1540"/>
              <a:ext cx="29" cy="26"/>
            </a:xfrm>
            <a:custGeom>
              <a:avLst/>
              <a:gdLst>
                <a:gd name="T0" fmla="*/ 0 w 29"/>
                <a:gd name="T1" fmla="*/ 3 h 26"/>
                <a:gd name="T2" fmla="*/ 2 w 29"/>
                <a:gd name="T3" fmla="*/ 25 h 26"/>
                <a:gd name="T4" fmla="*/ 28 w 29"/>
                <a:gd name="T5" fmla="*/ 0 h 26"/>
                <a:gd name="T6" fmla="*/ 0 w 29"/>
                <a:gd name="T7" fmla="*/ 3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6"/>
                <a:gd name="T14" fmla="*/ 29 w 2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6">
                  <a:moveTo>
                    <a:pt x="0" y="3"/>
                  </a:moveTo>
                  <a:lnTo>
                    <a:pt x="2" y="25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8" name="Freeform 488"/>
            <p:cNvSpPr>
              <a:spLocks/>
            </p:cNvSpPr>
            <p:nvPr/>
          </p:nvSpPr>
          <p:spPr bwMode="auto">
            <a:xfrm>
              <a:off x="2170" y="1540"/>
              <a:ext cx="28" cy="26"/>
            </a:xfrm>
            <a:custGeom>
              <a:avLst/>
              <a:gdLst>
                <a:gd name="T0" fmla="*/ 0 w 28"/>
                <a:gd name="T1" fmla="*/ 25 h 26"/>
                <a:gd name="T2" fmla="*/ 25 w 28"/>
                <a:gd name="T3" fmla="*/ 0 h 26"/>
                <a:gd name="T4" fmla="*/ 27 w 28"/>
                <a:gd name="T5" fmla="*/ 22 h 26"/>
                <a:gd name="T6" fmla="*/ 0 w 28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6"/>
                <a:gd name="T14" fmla="*/ 28 w 2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6">
                  <a:moveTo>
                    <a:pt x="0" y="25"/>
                  </a:moveTo>
                  <a:lnTo>
                    <a:pt x="25" y="0"/>
                  </a:lnTo>
                  <a:lnTo>
                    <a:pt x="27" y="22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39" name="Freeform 489"/>
            <p:cNvSpPr>
              <a:spLocks/>
            </p:cNvSpPr>
            <p:nvPr/>
          </p:nvSpPr>
          <p:spPr bwMode="auto">
            <a:xfrm>
              <a:off x="2165" y="1540"/>
              <a:ext cx="33" cy="26"/>
            </a:xfrm>
            <a:custGeom>
              <a:avLst/>
              <a:gdLst>
                <a:gd name="T0" fmla="*/ 0 w 33"/>
                <a:gd name="T1" fmla="*/ 3 h 26"/>
                <a:gd name="T2" fmla="*/ 3 w 33"/>
                <a:gd name="T3" fmla="*/ 25 h 26"/>
                <a:gd name="T4" fmla="*/ 32 w 33"/>
                <a:gd name="T5" fmla="*/ 22 h 26"/>
                <a:gd name="T6" fmla="*/ 30 w 33"/>
                <a:gd name="T7" fmla="*/ 0 h 26"/>
                <a:gd name="T8" fmla="*/ 0 w 33"/>
                <a:gd name="T9" fmla="*/ 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6"/>
                <a:gd name="T17" fmla="*/ 33 w 33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6">
                  <a:moveTo>
                    <a:pt x="0" y="3"/>
                  </a:moveTo>
                  <a:lnTo>
                    <a:pt x="3" y="25"/>
                  </a:lnTo>
                  <a:lnTo>
                    <a:pt x="32" y="22"/>
                  </a:lnTo>
                  <a:lnTo>
                    <a:pt x="30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0" name="Freeform 490"/>
            <p:cNvSpPr>
              <a:spLocks/>
            </p:cNvSpPr>
            <p:nvPr/>
          </p:nvSpPr>
          <p:spPr bwMode="auto">
            <a:xfrm>
              <a:off x="2193" y="1537"/>
              <a:ext cx="32" cy="25"/>
            </a:xfrm>
            <a:custGeom>
              <a:avLst/>
              <a:gdLst>
                <a:gd name="T0" fmla="*/ 0 w 32"/>
                <a:gd name="T1" fmla="*/ 3 h 25"/>
                <a:gd name="T2" fmla="*/ 2 w 32"/>
                <a:gd name="T3" fmla="*/ 24 h 25"/>
                <a:gd name="T4" fmla="*/ 31 w 32"/>
                <a:gd name="T5" fmla="*/ 0 h 25"/>
                <a:gd name="T6" fmla="*/ 0 w 32"/>
                <a:gd name="T7" fmla="*/ 3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3"/>
                  </a:moveTo>
                  <a:lnTo>
                    <a:pt x="2" y="24"/>
                  </a:lnTo>
                  <a:lnTo>
                    <a:pt x="31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1" name="Freeform 491"/>
            <p:cNvSpPr>
              <a:spLocks/>
            </p:cNvSpPr>
            <p:nvPr/>
          </p:nvSpPr>
          <p:spPr bwMode="auto">
            <a:xfrm>
              <a:off x="2197" y="1537"/>
              <a:ext cx="29" cy="25"/>
            </a:xfrm>
            <a:custGeom>
              <a:avLst/>
              <a:gdLst>
                <a:gd name="T0" fmla="*/ 0 w 29"/>
                <a:gd name="T1" fmla="*/ 24 h 25"/>
                <a:gd name="T2" fmla="*/ 26 w 29"/>
                <a:gd name="T3" fmla="*/ 0 h 25"/>
                <a:gd name="T4" fmla="*/ 28 w 29"/>
                <a:gd name="T5" fmla="*/ 21 h 25"/>
                <a:gd name="T6" fmla="*/ 0 w 29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5"/>
                <a:gd name="T14" fmla="*/ 29 w 2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5">
                  <a:moveTo>
                    <a:pt x="0" y="24"/>
                  </a:moveTo>
                  <a:lnTo>
                    <a:pt x="26" y="0"/>
                  </a:lnTo>
                  <a:lnTo>
                    <a:pt x="28" y="21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2" name="Freeform 492"/>
            <p:cNvSpPr>
              <a:spLocks/>
            </p:cNvSpPr>
            <p:nvPr/>
          </p:nvSpPr>
          <p:spPr bwMode="auto">
            <a:xfrm>
              <a:off x="2193" y="1537"/>
              <a:ext cx="33" cy="25"/>
            </a:xfrm>
            <a:custGeom>
              <a:avLst/>
              <a:gdLst>
                <a:gd name="T0" fmla="*/ 0 w 33"/>
                <a:gd name="T1" fmla="*/ 3 h 25"/>
                <a:gd name="T2" fmla="*/ 2 w 33"/>
                <a:gd name="T3" fmla="*/ 24 h 25"/>
                <a:gd name="T4" fmla="*/ 32 w 33"/>
                <a:gd name="T5" fmla="*/ 21 h 25"/>
                <a:gd name="T6" fmla="*/ 30 w 33"/>
                <a:gd name="T7" fmla="*/ 0 h 25"/>
                <a:gd name="T8" fmla="*/ 0 w 33"/>
                <a:gd name="T9" fmla="*/ 3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5"/>
                <a:gd name="T17" fmla="*/ 33 w 3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5">
                  <a:moveTo>
                    <a:pt x="0" y="3"/>
                  </a:moveTo>
                  <a:lnTo>
                    <a:pt x="2" y="24"/>
                  </a:lnTo>
                  <a:lnTo>
                    <a:pt x="32" y="21"/>
                  </a:lnTo>
                  <a:lnTo>
                    <a:pt x="30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3" name="Freeform 493"/>
            <p:cNvSpPr>
              <a:spLocks/>
            </p:cNvSpPr>
            <p:nvPr/>
          </p:nvSpPr>
          <p:spPr bwMode="auto">
            <a:xfrm>
              <a:off x="2224" y="1536"/>
              <a:ext cx="30" cy="25"/>
            </a:xfrm>
            <a:custGeom>
              <a:avLst/>
              <a:gdLst>
                <a:gd name="T0" fmla="*/ 0 w 30"/>
                <a:gd name="T1" fmla="*/ 2 h 25"/>
                <a:gd name="T2" fmla="*/ 1 w 30"/>
                <a:gd name="T3" fmla="*/ 24 h 25"/>
                <a:gd name="T4" fmla="*/ 29 w 30"/>
                <a:gd name="T5" fmla="*/ 0 h 25"/>
                <a:gd name="T6" fmla="*/ 0 w 30"/>
                <a:gd name="T7" fmla="*/ 2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5"/>
                <a:gd name="T14" fmla="*/ 30 w 3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5">
                  <a:moveTo>
                    <a:pt x="0" y="2"/>
                  </a:moveTo>
                  <a:lnTo>
                    <a:pt x="1" y="24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4" name="Freeform 494"/>
            <p:cNvSpPr>
              <a:spLocks/>
            </p:cNvSpPr>
            <p:nvPr/>
          </p:nvSpPr>
          <p:spPr bwMode="auto">
            <a:xfrm>
              <a:off x="2225" y="1536"/>
              <a:ext cx="31" cy="25"/>
            </a:xfrm>
            <a:custGeom>
              <a:avLst/>
              <a:gdLst>
                <a:gd name="T0" fmla="*/ 0 w 31"/>
                <a:gd name="T1" fmla="*/ 24 h 25"/>
                <a:gd name="T2" fmla="*/ 29 w 31"/>
                <a:gd name="T3" fmla="*/ 0 h 25"/>
                <a:gd name="T4" fmla="*/ 30 w 31"/>
                <a:gd name="T5" fmla="*/ 21 h 25"/>
                <a:gd name="T6" fmla="*/ 0 w 3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5"/>
                <a:gd name="T14" fmla="*/ 31 w 3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5">
                  <a:moveTo>
                    <a:pt x="0" y="24"/>
                  </a:moveTo>
                  <a:lnTo>
                    <a:pt x="29" y="0"/>
                  </a:lnTo>
                  <a:lnTo>
                    <a:pt x="30" y="21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5" name="Freeform 495"/>
            <p:cNvSpPr>
              <a:spLocks/>
            </p:cNvSpPr>
            <p:nvPr/>
          </p:nvSpPr>
          <p:spPr bwMode="auto">
            <a:xfrm>
              <a:off x="2224" y="1536"/>
              <a:ext cx="32" cy="25"/>
            </a:xfrm>
            <a:custGeom>
              <a:avLst/>
              <a:gdLst>
                <a:gd name="T0" fmla="*/ 0 w 32"/>
                <a:gd name="T1" fmla="*/ 2 h 25"/>
                <a:gd name="T2" fmla="*/ 1 w 32"/>
                <a:gd name="T3" fmla="*/ 24 h 25"/>
                <a:gd name="T4" fmla="*/ 31 w 32"/>
                <a:gd name="T5" fmla="*/ 21 h 25"/>
                <a:gd name="T6" fmla="*/ 30 w 32"/>
                <a:gd name="T7" fmla="*/ 0 h 25"/>
                <a:gd name="T8" fmla="*/ 0 w 32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5"/>
                <a:gd name="T17" fmla="*/ 32 w 3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5">
                  <a:moveTo>
                    <a:pt x="0" y="2"/>
                  </a:moveTo>
                  <a:lnTo>
                    <a:pt x="1" y="24"/>
                  </a:lnTo>
                  <a:lnTo>
                    <a:pt x="31" y="21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6" name="Freeform 496"/>
            <p:cNvSpPr>
              <a:spLocks/>
            </p:cNvSpPr>
            <p:nvPr/>
          </p:nvSpPr>
          <p:spPr bwMode="auto">
            <a:xfrm>
              <a:off x="2253" y="1532"/>
              <a:ext cx="31" cy="27"/>
            </a:xfrm>
            <a:custGeom>
              <a:avLst/>
              <a:gdLst>
                <a:gd name="T0" fmla="*/ 0 w 31"/>
                <a:gd name="T1" fmla="*/ 2 h 27"/>
                <a:gd name="T2" fmla="*/ 0 w 31"/>
                <a:gd name="T3" fmla="*/ 26 h 27"/>
                <a:gd name="T4" fmla="*/ 30 w 31"/>
                <a:gd name="T5" fmla="*/ 0 h 27"/>
                <a:gd name="T6" fmla="*/ 0 w 31"/>
                <a:gd name="T7" fmla="*/ 2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7"/>
                <a:gd name="T14" fmla="*/ 31 w 3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7">
                  <a:moveTo>
                    <a:pt x="0" y="2"/>
                  </a:moveTo>
                  <a:lnTo>
                    <a:pt x="0" y="26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7" name="Freeform 497"/>
            <p:cNvSpPr>
              <a:spLocks/>
            </p:cNvSpPr>
            <p:nvPr/>
          </p:nvSpPr>
          <p:spPr bwMode="auto">
            <a:xfrm>
              <a:off x="2255" y="1532"/>
              <a:ext cx="29" cy="27"/>
            </a:xfrm>
            <a:custGeom>
              <a:avLst/>
              <a:gdLst>
                <a:gd name="T0" fmla="*/ 0 w 29"/>
                <a:gd name="T1" fmla="*/ 26 h 27"/>
                <a:gd name="T2" fmla="*/ 27 w 29"/>
                <a:gd name="T3" fmla="*/ 0 h 27"/>
                <a:gd name="T4" fmla="*/ 28 w 29"/>
                <a:gd name="T5" fmla="*/ 23 h 27"/>
                <a:gd name="T6" fmla="*/ 0 w 29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7"/>
                <a:gd name="T14" fmla="*/ 29 w 2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7">
                  <a:moveTo>
                    <a:pt x="0" y="26"/>
                  </a:moveTo>
                  <a:lnTo>
                    <a:pt x="27" y="0"/>
                  </a:lnTo>
                  <a:lnTo>
                    <a:pt x="28" y="23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8" name="Freeform 498"/>
            <p:cNvSpPr>
              <a:spLocks/>
            </p:cNvSpPr>
            <p:nvPr/>
          </p:nvSpPr>
          <p:spPr bwMode="auto">
            <a:xfrm>
              <a:off x="2253" y="1532"/>
              <a:ext cx="31" cy="27"/>
            </a:xfrm>
            <a:custGeom>
              <a:avLst/>
              <a:gdLst>
                <a:gd name="T0" fmla="*/ 0 w 31"/>
                <a:gd name="T1" fmla="*/ 2 h 27"/>
                <a:gd name="T2" fmla="*/ 0 w 31"/>
                <a:gd name="T3" fmla="*/ 26 h 27"/>
                <a:gd name="T4" fmla="*/ 30 w 31"/>
                <a:gd name="T5" fmla="*/ 23 h 27"/>
                <a:gd name="T6" fmla="*/ 29 w 31"/>
                <a:gd name="T7" fmla="*/ 0 h 27"/>
                <a:gd name="T8" fmla="*/ 0 w 31"/>
                <a:gd name="T9" fmla="*/ 2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7"/>
                <a:gd name="T17" fmla="*/ 31 w 3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7">
                  <a:moveTo>
                    <a:pt x="0" y="2"/>
                  </a:moveTo>
                  <a:lnTo>
                    <a:pt x="0" y="26"/>
                  </a:lnTo>
                  <a:lnTo>
                    <a:pt x="30" y="23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49" name="Freeform 499"/>
            <p:cNvSpPr>
              <a:spLocks/>
            </p:cNvSpPr>
            <p:nvPr/>
          </p:nvSpPr>
          <p:spPr bwMode="auto">
            <a:xfrm>
              <a:off x="2283" y="1530"/>
              <a:ext cx="30" cy="26"/>
            </a:xfrm>
            <a:custGeom>
              <a:avLst/>
              <a:gdLst>
                <a:gd name="T0" fmla="*/ 0 w 30"/>
                <a:gd name="T1" fmla="*/ 2 h 26"/>
                <a:gd name="T2" fmla="*/ 0 w 30"/>
                <a:gd name="T3" fmla="*/ 25 h 26"/>
                <a:gd name="T4" fmla="*/ 29 w 30"/>
                <a:gd name="T5" fmla="*/ 0 h 26"/>
                <a:gd name="T6" fmla="*/ 0 w 30"/>
                <a:gd name="T7" fmla="*/ 2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6"/>
                <a:gd name="T14" fmla="*/ 30 w 3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6">
                  <a:moveTo>
                    <a:pt x="0" y="2"/>
                  </a:moveTo>
                  <a:lnTo>
                    <a:pt x="0" y="25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0" name="Freeform 500"/>
            <p:cNvSpPr>
              <a:spLocks/>
            </p:cNvSpPr>
            <p:nvPr/>
          </p:nvSpPr>
          <p:spPr bwMode="auto">
            <a:xfrm>
              <a:off x="2283" y="1530"/>
              <a:ext cx="31" cy="26"/>
            </a:xfrm>
            <a:custGeom>
              <a:avLst/>
              <a:gdLst>
                <a:gd name="T0" fmla="*/ 0 w 31"/>
                <a:gd name="T1" fmla="*/ 25 h 26"/>
                <a:gd name="T2" fmla="*/ 29 w 31"/>
                <a:gd name="T3" fmla="*/ 0 h 26"/>
                <a:gd name="T4" fmla="*/ 30 w 31"/>
                <a:gd name="T5" fmla="*/ 22 h 26"/>
                <a:gd name="T6" fmla="*/ 0 w 31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6"/>
                <a:gd name="T14" fmla="*/ 31 w 31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6">
                  <a:moveTo>
                    <a:pt x="0" y="25"/>
                  </a:moveTo>
                  <a:lnTo>
                    <a:pt x="29" y="0"/>
                  </a:lnTo>
                  <a:lnTo>
                    <a:pt x="30" y="22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1" name="Freeform 501"/>
            <p:cNvSpPr>
              <a:spLocks/>
            </p:cNvSpPr>
            <p:nvPr/>
          </p:nvSpPr>
          <p:spPr bwMode="auto">
            <a:xfrm>
              <a:off x="2283" y="1530"/>
              <a:ext cx="31" cy="26"/>
            </a:xfrm>
            <a:custGeom>
              <a:avLst/>
              <a:gdLst>
                <a:gd name="T0" fmla="*/ 0 w 31"/>
                <a:gd name="T1" fmla="*/ 2 h 26"/>
                <a:gd name="T2" fmla="*/ 0 w 31"/>
                <a:gd name="T3" fmla="*/ 25 h 26"/>
                <a:gd name="T4" fmla="*/ 30 w 31"/>
                <a:gd name="T5" fmla="*/ 22 h 26"/>
                <a:gd name="T6" fmla="*/ 29 w 31"/>
                <a:gd name="T7" fmla="*/ 0 h 26"/>
                <a:gd name="T8" fmla="*/ 0 w 31"/>
                <a:gd name="T9" fmla="*/ 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6"/>
                <a:gd name="T17" fmla="*/ 31 w 3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6">
                  <a:moveTo>
                    <a:pt x="0" y="2"/>
                  </a:moveTo>
                  <a:lnTo>
                    <a:pt x="0" y="25"/>
                  </a:lnTo>
                  <a:lnTo>
                    <a:pt x="30" y="22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2" name="Freeform 502"/>
            <p:cNvSpPr>
              <a:spLocks/>
            </p:cNvSpPr>
            <p:nvPr/>
          </p:nvSpPr>
          <p:spPr bwMode="auto">
            <a:xfrm>
              <a:off x="2312" y="1529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0 h 25"/>
                <a:gd name="T6" fmla="*/ 0 w 32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3" name="Freeform 503"/>
            <p:cNvSpPr>
              <a:spLocks/>
            </p:cNvSpPr>
            <p:nvPr/>
          </p:nvSpPr>
          <p:spPr bwMode="auto">
            <a:xfrm>
              <a:off x="2313" y="1529"/>
              <a:ext cx="32" cy="25"/>
            </a:xfrm>
            <a:custGeom>
              <a:avLst/>
              <a:gdLst>
                <a:gd name="T0" fmla="*/ 0 w 32"/>
                <a:gd name="T1" fmla="*/ 24 h 25"/>
                <a:gd name="T2" fmla="*/ 30 w 32"/>
                <a:gd name="T3" fmla="*/ 0 h 25"/>
                <a:gd name="T4" fmla="*/ 31 w 32"/>
                <a:gd name="T5" fmla="*/ 22 h 25"/>
                <a:gd name="T6" fmla="*/ 0 w 32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24"/>
                  </a:moveTo>
                  <a:lnTo>
                    <a:pt x="30" y="0"/>
                  </a:lnTo>
                  <a:lnTo>
                    <a:pt x="31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4" name="Freeform 504"/>
            <p:cNvSpPr>
              <a:spLocks/>
            </p:cNvSpPr>
            <p:nvPr/>
          </p:nvSpPr>
          <p:spPr bwMode="auto">
            <a:xfrm>
              <a:off x="2312" y="1529"/>
              <a:ext cx="33" cy="25"/>
            </a:xfrm>
            <a:custGeom>
              <a:avLst/>
              <a:gdLst>
                <a:gd name="T0" fmla="*/ 0 w 33"/>
                <a:gd name="T1" fmla="*/ 1 h 25"/>
                <a:gd name="T2" fmla="*/ 0 w 33"/>
                <a:gd name="T3" fmla="*/ 24 h 25"/>
                <a:gd name="T4" fmla="*/ 32 w 33"/>
                <a:gd name="T5" fmla="*/ 22 h 25"/>
                <a:gd name="T6" fmla="*/ 31 w 33"/>
                <a:gd name="T7" fmla="*/ 0 h 25"/>
                <a:gd name="T8" fmla="*/ 0 w 33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5"/>
                <a:gd name="T17" fmla="*/ 33 w 3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5">
                  <a:moveTo>
                    <a:pt x="0" y="1"/>
                  </a:moveTo>
                  <a:lnTo>
                    <a:pt x="0" y="24"/>
                  </a:lnTo>
                  <a:lnTo>
                    <a:pt x="32" y="22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5" name="Freeform 505"/>
            <p:cNvSpPr>
              <a:spLocks/>
            </p:cNvSpPr>
            <p:nvPr/>
          </p:nvSpPr>
          <p:spPr bwMode="auto">
            <a:xfrm>
              <a:off x="2343" y="1529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0 h 25"/>
                <a:gd name="T6" fmla="*/ 0 w 32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6" name="Freeform 506"/>
            <p:cNvSpPr>
              <a:spLocks/>
            </p:cNvSpPr>
            <p:nvPr/>
          </p:nvSpPr>
          <p:spPr bwMode="auto">
            <a:xfrm>
              <a:off x="2344" y="1529"/>
              <a:ext cx="31" cy="25"/>
            </a:xfrm>
            <a:custGeom>
              <a:avLst/>
              <a:gdLst>
                <a:gd name="T0" fmla="*/ 0 w 31"/>
                <a:gd name="T1" fmla="*/ 24 h 25"/>
                <a:gd name="T2" fmla="*/ 29 w 31"/>
                <a:gd name="T3" fmla="*/ 0 h 25"/>
                <a:gd name="T4" fmla="*/ 30 w 31"/>
                <a:gd name="T5" fmla="*/ 21 h 25"/>
                <a:gd name="T6" fmla="*/ 0 w 3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5"/>
                <a:gd name="T14" fmla="*/ 31 w 3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5">
                  <a:moveTo>
                    <a:pt x="0" y="24"/>
                  </a:moveTo>
                  <a:lnTo>
                    <a:pt x="29" y="0"/>
                  </a:lnTo>
                  <a:lnTo>
                    <a:pt x="30" y="21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7" name="Freeform 507"/>
            <p:cNvSpPr>
              <a:spLocks/>
            </p:cNvSpPr>
            <p:nvPr/>
          </p:nvSpPr>
          <p:spPr bwMode="auto">
            <a:xfrm>
              <a:off x="2343" y="1529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21 h 25"/>
                <a:gd name="T6" fmla="*/ 30 w 32"/>
                <a:gd name="T7" fmla="*/ 0 h 25"/>
                <a:gd name="T8" fmla="*/ 0 w 32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5"/>
                <a:gd name="T17" fmla="*/ 32 w 3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21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8" name="Freeform 508"/>
            <p:cNvSpPr>
              <a:spLocks/>
            </p:cNvSpPr>
            <p:nvPr/>
          </p:nvSpPr>
          <p:spPr bwMode="auto">
            <a:xfrm>
              <a:off x="2374" y="1526"/>
              <a:ext cx="35" cy="26"/>
            </a:xfrm>
            <a:custGeom>
              <a:avLst/>
              <a:gdLst>
                <a:gd name="T0" fmla="*/ 0 w 35"/>
                <a:gd name="T1" fmla="*/ 2 h 26"/>
                <a:gd name="T2" fmla="*/ 1 w 35"/>
                <a:gd name="T3" fmla="*/ 25 h 26"/>
                <a:gd name="T4" fmla="*/ 34 w 35"/>
                <a:gd name="T5" fmla="*/ 0 h 26"/>
                <a:gd name="T6" fmla="*/ 0 w 35"/>
                <a:gd name="T7" fmla="*/ 2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6"/>
                <a:gd name="T14" fmla="*/ 35 w 35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6">
                  <a:moveTo>
                    <a:pt x="0" y="2"/>
                  </a:moveTo>
                  <a:lnTo>
                    <a:pt x="1" y="25"/>
                  </a:lnTo>
                  <a:lnTo>
                    <a:pt x="34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59" name="Freeform 509"/>
            <p:cNvSpPr>
              <a:spLocks/>
            </p:cNvSpPr>
            <p:nvPr/>
          </p:nvSpPr>
          <p:spPr bwMode="auto">
            <a:xfrm>
              <a:off x="2374" y="1526"/>
              <a:ext cx="35" cy="26"/>
            </a:xfrm>
            <a:custGeom>
              <a:avLst/>
              <a:gdLst>
                <a:gd name="T0" fmla="*/ 0 w 35"/>
                <a:gd name="T1" fmla="*/ 25 h 26"/>
                <a:gd name="T2" fmla="*/ 32 w 35"/>
                <a:gd name="T3" fmla="*/ 0 h 26"/>
                <a:gd name="T4" fmla="*/ 34 w 35"/>
                <a:gd name="T5" fmla="*/ 23 h 26"/>
                <a:gd name="T6" fmla="*/ 0 w 35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6"/>
                <a:gd name="T14" fmla="*/ 35 w 35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6">
                  <a:moveTo>
                    <a:pt x="0" y="25"/>
                  </a:moveTo>
                  <a:lnTo>
                    <a:pt x="32" y="0"/>
                  </a:lnTo>
                  <a:lnTo>
                    <a:pt x="34" y="23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0" name="Freeform 510"/>
            <p:cNvSpPr>
              <a:spLocks/>
            </p:cNvSpPr>
            <p:nvPr/>
          </p:nvSpPr>
          <p:spPr bwMode="auto">
            <a:xfrm>
              <a:off x="2374" y="1526"/>
              <a:ext cx="35" cy="26"/>
            </a:xfrm>
            <a:custGeom>
              <a:avLst/>
              <a:gdLst>
                <a:gd name="T0" fmla="*/ 0 w 35"/>
                <a:gd name="T1" fmla="*/ 2 h 26"/>
                <a:gd name="T2" fmla="*/ 1 w 35"/>
                <a:gd name="T3" fmla="*/ 25 h 26"/>
                <a:gd name="T4" fmla="*/ 34 w 35"/>
                <a:gd name="T5" fmla="*/ 23 h 26"/>
                <a:gd name="T6" fmla="*/ 32 w 35"/>
                <a:gd name="T7" fmla="*/ 0 h 26"/>
                <a:gd name="T8" fmla="*/ 0 w 35"/>
                <a:gd name="T9" fmla="*/ 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6"/>
                <a:gd name="T17" fmla="*/ 35 w 3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6">
                  <a:moveTo>
                    <a:pt x="0" y="2"/>
                  </a:moveTo>
                  <a:lnTo>
                    <a:pt x="1" y="25"/>
                  </a:lnTo>
                  <a:lnTo>
                    <a:pt x="34" y="23"/>
                  </a:lnTo>
                  <a:lnTo>
                    <a:pt x="32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1" name="Freeform 511"/>
            <p:cNvSpPr>
              <a:spLocks/>
            </p:cNvSpPr>
            <p:nvPr/>
          </p:nvSpPr>
          <p:spPr bwMode="auto">
            <a:xfrm>
              <a:off x="2408" y="1525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0 h 25"/>
                <a:gd name="T6" fmla="*/ 0 w 32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2" name="Freeform 512"/>
            <p:cNvSpPr>
              <a:spLocks/>
            </p:cNvSpPr>
            <p:nvPr/>
          </p:nvSpPr>
          <p:spPr bwMode="auto">
            <a:xfrm>
              <a:off x="2408" y="1525"/>
              <a:ext cx="33" cy="25"/>
            </a:xfrm>
            <a:custGeom>
              <a:avLst/>
              <a:gdLst>
                <a:gd name="T0" fmla="*/ 0 w 33"/>
                <a:gd name="T1" fmla="*/ 24 h 25"/>
                <a:gd name="T2" fmla="*/ 31 w 33"/>
                <a:gd name="T3" fmla="*/ 0 h 25"/>
                <a:gd name="T4" fmla="*/ 32 w 33"/>
                <a:gd name="T5" fmla="*/ 22 h 25"/>
                <a:gd name="T6" fmla="*/ 0 w 33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5"/>
                <a:gd name="T14" fmla="*/ 33 w 3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5">
                  <a:moveTo>
                    <a:pt x="0" y="24"/>
                  </a:moveTo>
                  <a:lnTo>
                    <a:pt x="31" y="0"/>
                  </a:lnTo>
                  <a:lnTo>
                    <a:pt x="32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3" name="Freeform 513"/>
            <p:cNvSpPr>
              <a:spLocks/>
            </p:cNvSpPr>
            <p:nvPr/>
          </p:nvSpPr>
          <p:spPr bwMode="auto">
            <a:xfrm>
              <a:off x="2408" y="1525"/>
              <a:ext cx="33" cy="25"/>
            </a:xfrm>
            <a:custGeom>
              <a:avLst/>
              <a:gdLst>
                <a:gd name="T0" fmla="*/ 0 w 33"/>
                <a:gd name="T1" fmla="*/ 1 h 25"/>
                <a:gd name="T2" fmla="*/ 0 w 33"/>
                <a:gd name="T3" fmla="*/ 24 h 25"/>
                <a:gd name="T4" fmla="*/ 32 w 33"/>
                <a:gd name="T5" fmla="*/ 22 h 25"/>
                <a:gd name="T6" fmla="*/ 31 w 33"/>
                <a:gd name="T7" fmla="*/ 0 h 25"/>
                <a:gd name="T8" fmla="*/ 0 w 33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5"/>
                <a:gd name="T17" fmla="*/ 33 w 3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5">
                  <a:moveTo>
                    <a:pt x="0" y="1"/>
                  </a:moveTo>
                  <a:lnTo>
                    <a:pt x="0" y="24"/>
                  </a:lnTo>
                  <a:lnTo>
                    <a:pt x="32" y="22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4" name="Freeform 514"/>
            <p:cNvSpPr>
              <a:spLocks/>
            </p:cNvSpPr>
            <p:nvPr/>
          </p:nvSpPr>
          <p:spPr bwMode="auto">
            <a:xfrm>
              <a:off x="2439" y="1524"/>
              <a:ext cx="33" cy="25"/>
            </a:xfrm>
            <a:custGeom>
              <a:avLst/>
              <a:gdLst>
                <a:gd name="T0" fmla="*/ 0 w 33"/>
                <a:gd name="T1" fmla="*/ 1 h 25"/>
                <a:gd name="T2" fmla="*/ 0 w 33"/>
                <a:gd name="T3" fmla="*/ 24 h 25"/>
                <a:gd name="T4" fmla="*/ 32 w 33"/>
                <a:gd name="T5" fmla="*/ 0 h 25"/>
                <a:gd name="T6" fmla="*/ 0 w 33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5"/>
                <a:gd name="T14" fmla="*/ 33 w 3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5">
                  <a:moveTo>
                    <a:pt x="0" y="1"/>
                  </a:moveTo>
                  <a:lnTo>
                    <a:pt x="0" y="24"/>
                  </a:lnTo>
                  <a:lnTo>
                    <a:pt x="3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5" name="Freeform 515"/>
            <p:cNvSpPr>
              <a:spLocks/>
            </p:cNvSpPr>
            <p:nvPr/>
          </p:nvSpPr>
          <p:spPr bwMode="auto">
            <a:xfrm>
              <a:off x="2440" y="1524"/>
              <a:ext cx="33" cy="25"/>
            </a:xfrm>
            <a:custGeom>
              <a:avLst/>
              <a:gdLst>
                <a:gd name="T0" fmla="*/ 0 w 33"/>
                <a:gd name="T1" fmla="*/ 24 h 25"/>
                <a:gd name="T2" fmla="*/ 31 w 33"/>
                <a:gd name="T3" fmla="*/ 0 h 25"/>
                <a:gd name="T4" fmla="*/ 32 w 33"/>
                <a:gd name="T5" fmla="*/ 21 h 25"/>
                <a:gd name="T6" fmla="*/ 0 w 33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5"/>
                <a:gd name="T14" fmla="*/ 33 w 3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5">
                  <a:moveTo>
                    <a:pt x="0" y="24"/>
                  </a:moveTo>
                  <a:lnTo>
                    <a:pt x="31" y="0"/>
                  </a:lnTo>
                  <a:lnTo>
                    <a:pt x="32" y="21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6" name="Freeform 516"/>
            <p:cNvSpPr>
              <a:spLocks/>
            </p:cNvSpPr>
            <p:nvPr/>
          </p:nvSpPr>
          <p:spPr bwMode="auto">
            <a:xfrm>
              <a:off x="2439" y="1524"/>
              <a:ext cx="34" cy="25"/>
            </a:xfrm>
            <a:custGeom>
              <a:avLst/>
              <a:gdLst>
                <a:gd name="T0" fmla="*/ 0 w 34"/>
                <a:gd name="T1" fmla="*/ 1 h 25"/>
                <a:gd name="T2" fmla="*/ 0 w 34"/>
                <a:gd name="T3" fmla="*/ 24 h 25"/>
                <a:gd name="T4" fmla="*/ 33 w 34"/>
                <a:gd name="T5" fmla="*/ 21 h 25"/>
                <a:gd name="T6" fmla="*/ 32 w 34"/>
                <a:gd name="T7" fmla="*/ 0 h 25"/>
                <a:gd name="T8" fmla="*/ 0 w 34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5"/>
                <a:gd name="T17" fmla="*/ 34 w 3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5">
                  <a:moveTo>
                    <a:pt x="0" y="1"/>
                  </a:moveTo>
                  <a:lnTo>
                    <a:pt x="0" y="24"/>
                  </a:lnTo>
                  <a:lnTo>
                    <a:pt x="33" y="21"/>
                  </a:lnTo>
                  <a:lnTo>
                    <a:pt x="3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7" name="Freeform 517"/>
            <p:cNvSpPr>
              <a:spLocks/>
            </p:cNvSpPr>
            <p:nvPr/>
          </p:nvSpPr>
          <p:spPr bwMode="auto">
            <a:xfrm>
              <a:off x="2471" y="1521"/>
              <a:ext cx="36" cy="24"/>
            </a:xfrm>
            <a:custGeom>
              <a:avLst/>
              <a:gdLst>
                <a:gd name="T0" fmla="*/ 0 w 36"/>
                <a:gd name="T1" fmla="*/ 2 h 24"/>
                <a:gd name="T2" fmla="*/ 0 w 36"/>
                <a:gd name="T3" fmla="*/ 23 h 24"/>
                <a:gd name="T4" fmla="*/ 35 w 36"/>
                <a:gd name="T5" fmla="*/ 0 h 24"/>
                <a:gd name="T6" fmla="*/ 0 w 36"/>
                <a:gd name="T7" fmla="*/ 2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4"/>
                <a:gd name="T14" fmla="*/ 36 w 3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4">
                  <a:moveTo>
                    <a:pt x="0" y="2"/>
                  </a:moveTo>
                  <a:lnTo>
                    <a:pt x="0" y="23"/>
                  </a:lnTo>
                  <a:lnTo>
                    <a:pt x="35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8" name="Freeform 518"/>
            <p:cNvSpPr>
              <a:spLocks/>
            </p:cNvSpPr>
            <p:nvPr/>
          </p:nvSpPr>
          <p:spPr bwMode="auto">
            <a:xfrm>
              <a:off x="2472" y="1521"/>
              <a:ext cx="36" cy="24"/>
            </a:xfrm>
            <a:custGeom>
              <a:avLst/>
              <a:gdLst>
                <a:gd name="T0" fmla="*/ 0 w 36"/>
                <a:gd name="T1" fmla="*/ 23 h 24"/>
                <a:gd name="T2" fmla="*/ 34 w 36"/>
                <a:gd name="T3" fmla="*/ 0 h 24"/>
                <a:gd name="T4" fmla="*/ 35 w 36"/>
                <a:gd name="T5" fmla="*/ 21 h 24"/>
                <a:gd name="T6" fmla="*/ 0 w 36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4"/>
                <a:gd name="T14" fmla="*/ 36 w 3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4">
                  <a:moveTo>
                    <a:pt x="0" y="23"/>
                  </a:moveTo>
                  <a:lnTo>
                    <a:pt x="34" y="0"/>
                  </a:lnTo>
                  <a:lnTo>
                    <a:pt x="35" y="21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69" name="Freeform 519"/>
            <p:cNvSpPr>
              <a:spLocks/>
            </p:cNvSpPr>
            <p:nvPr/>
          </p:nvSpPr>
          <p:spPr bwMode="auto">
            <a:xfrm>
              <a:off x="2471" y="1521"/>
              <a:ext cx="37" cy="24"/>
            </a:xfrm>
            <a:custGeom>
              <a:avLst/>
              <a:gdLst>
                <a:gd name="T0" fmla="*/ 0 w 37"/>
                <a:gd name="T1" fmla="*/ 2 h 24"/>
                <a:gd name="T2" fmla="*/ 0 w 37"/>
                <a:gd name="T3" fmla="*/ 23 h 24"/>
                <a:gd name="T4" fmla="*/ 36 w 37"/>
                <a:gd name="T5" fmla="*/ 21 h 24"/>
                <a:gd name="T6" fmla="*/ 35 w 37"/>
                <a:gd name="T7" fmla="*/ 0 h 24"/>
                <a:gd name="T8" fmla="*/ 0 w 37"/>
                <a:gd name="T9" fmla="*/ 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4"/>
                <a:gd name="T17" fmla="*/ 37 w 3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4">
                  <a:moveTo>
                    <a:pt x="0" y="2"/>
                  </a:moveTo>
                  <a:lnTo>
                    <a:pt x="0" y="23"/>
                  </a:lnTo>
                  <a:lnTo>
                    <a:pt x="36" y="21"/>
                  </a:lnTo>
                  <a:lnTo>
                    <a:pt x="35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0" name="Freeform 520"/>
            <p:cNvSpPr>
              <a:spLocks/>
            </p:cNvSpPr>
            <p:nvPr/>
          </p:nvSpPr>
          <p:spPr bwMode="auto">
            <a:xfrm>
              <a:off x="2506" y="1520"/>
              <a:ext cx="35" cy="25"/>
            </a:xfrm>
            <a:custGeom>
              <a:avLst/>
              <a:gdLst>
                <a:gd name="T0" fmla="*/ 0 w 35"/>
                <a:gd name="T1" fmla="*/ 1 h 25"/>
                <a:gd name="T2" fmla="*/ 0 w 35"/>
                <a:gd name="T3" fmla="*/ 24 h 25"/>
                <a:gd name="T4" fmla="*/ 34 w 35"/>
                <a:gd name="T5" fmla="*/ 0 h 25"/>
                <a:gd name="T6" fmla="*/ 0 w 35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5"/>
                <a:gd name="T14" fmla="*/ 35 w 3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5">
                  <a:moveTo>
                    <a:pt x="0" y="1"/>
                  </a:moveTo>
                  <a:lnTo>
                    <a:pt x="0" y="24"/>
                  </a:lnTo>
                  <a:lnTo>
                    <a:pt x="3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1" name="Freeform 521"/>
            <p:cNvSpPr>
              <a:spLocks/>
            </p:cNvSpPr>
            <p:nvPr/>
          </p:nvSpPr>
          <p:spPr bwMode="auto">
            <a:xfrm>
              <a:off x="2507" y="1520"/>
              <a:ext cx="35" cy="25"/>
            </a:xfrm>
            <a:custGeom>
              <a:avLst/>
              <a:gdLst>
                <a:gd name="T0" fmla="*/ 0 w 35"/>
                <a:gd name="T1" fmla="*/ 24 h 25"/>
                <a:gd name="T2" fmla="*/ 33 w 35"/>
                <a:gd name="T3" fmla="*/ 0 h 25"/>
                <a:gd name="T4" fmla="*/ 34 w 35"/>
                <a:gd name="T5" fmla="*/ 22 h 25"/>
                <a:gd name="T6" fmla="*/ 0 w 35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5"/>
                <a:gd name="T14" fmla="*/ 35 w 3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5">
                  <a:moveTo>
                    <a:pt x="0" y="24"/>
                  </a:moveTo>
                  <a:lnTo>
                    <a:pt x="33" y="0"/>
                  </a:lnTo>
                  <a:lnTo>
                    <a:pt x="34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2" name="Freeform 522"/>
            <p:cNvSpPr>
              <a:spLocks/>
            </p:cNvSpPr>
            <p:nvPr/>
          </p:nvSpPr>
          <p:spPr bwMode="auto">
            <a:xfrm>
              <a:off x="2506" y="1520"/>
              <a:ext cx="36" cy="25"/>
            </a:xfrm>
            <a:custGeom>
              <a:avLst/>
              <a:gdLst>
                <a:gd name="T0" fmla="*/ 0 w 36"/>
                <a:gd name="T1" fmla="*/ 1 h 25"/>
                <a:gd name="T2" fmla="*/ 0 w 36"/>
                <a:gd name="T3" fmla="*/ 24 h 25"/>
                <a:gd name="T4" fmla="*/ 35 w 36"/>
                <a:gd name="T5" fmla="*/ 22 h 25"/>
                <a:gd name="T6" fmla="*/ 34 w 36"/>
                <a:gd name="T7" fmla="*/ 0 h 25"/>
                <a:gd name="T8" fmla="*/ 0 w 36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5"/>
                <a:gd name="T17" fmla="*/ 36 w 3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5">
                  <a:moveTo>
                    <a:pt x="0" y="1"/>
                  </a:moveTo>
                  <a:lnTo>
                    <a:pt x="0" y="24"/>
                  </a:lnTo>
                  <a:lnTo>
                    <a:pt x="35" y="22"/>
                  </a:lnTo>
                  <a:lnTo>
                    <a:pt x="3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3" name="Freeform 523"/>
            <p:cNvSpPr>
              <a:spLocks/>
            </p:cNvSpPr>
            <p:nvPr/>
          </p:nvSpPr>
          <p:spPr bwMode="auto">
            <a:xfrm>
              <a:off x="2540" y="1520"/>
              <a:ext cx="38" cy="24"/>
            </a:xfrm>
            <a:custGeom>
              <a:avLst/>
              <a:gdLst>
                <a:gd name="T0" fmla="*/ 0 w 38"/>
                <a:gd name="T1" fmla="*/ 1 h 24"/>
                <a:gd name="T2" fmla="*/ 0 w 38"/>
                <a:gd name="T3" fmla="*/ 23 h 24"/>
                <a:gd name="T4" fmla="*/ 37 w 38"/>
                <a:gd name="T5" fmla="*/ 0 h 24"/>
                <a:gd name="T6" fmla="*/ 0 w 38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24"/>
                <a:gd name="T14" fmla="*/ 38 w 3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24">
                  <a:moveTo>
                    <a:pt x="0" y="1"/>
                  </a:moveTo>
                  <a:lnTo>
                    <a:pt x="0" y="23"/>
                  </a:lnTo>
                  <a:lnTo>
                    <a:pt x="3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4" name="Freeform 524"/>
            <p:cNvSpPr>
              <a:spLocks/>
            </p:cNvSpPr>
            <p:nvPr/>
          </p:nvSpPr>
          <p:spPr bwMode="auto">
            <a:xfrm>
              <a:off x="2541" y="1520"/>
              <a:ext cx="39" cy="24"/>
            </a:xfrm>
            <a:custGeom>
              <a:avLst/>
              <a:gdLst>
                <a:gd name="T0" fmla="*/ 0 w 39"/>
                <a:gd name="T1" fmla="*/ 23 h 24"/>
                <a:gd name="T2" fmla="*/ 37 w 39"/>
                <a:gd name="T3" fmla="*/ 0 h 24"/>
                <a:gd name="T4" fmla="*/ 38 w 39"/>
                <a:gd name="T5" fmla="*/ 20 h 24"/>
                <a:gd name="T6" fmla="*/ 0 w 39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24"/>
                <a:gd name="T14" fmla="*/ 39 w 3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24">
                  <a:moveTo>
                    <a:pt x="0" y="23"/>
                  </a:moveTo>
                  <a:lnTo>
                    <a:pt x="37" y="0"/>
                  </a:lnTo>
                  <a:lnTo>
                    <a:pt x="38" y="2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5" name="Freeform 525"/>
            <p:cNvSpPr>
              <a:spLocks/>
            </p:cNvSpPr>
            <p:nvPr/>
          </p:nvSpPr>
          <p:spPr bwMode="auto">
            <a:xfrm>
              <a:off x="2540" y="1520"/>
              <a:ext cx="40" cy="24"/>
            </a:xfrm>
            <a:custGeom>
              <a:avLst/>
              <a:gdLst>
                <a:gd name="T0" fmla="*/ 0 w 40"/>
                <a:gd name="T1" fmla="*/ 1 h 24"/>
                <a:gd name="T2" fmla="*/ 0 w 40"/>
                <a:gd name="T3" fmla="*/ 23 h 24"/>
                <a:gd name="T4" fmla="*/ 39 w 40"/>
                <a:gd name="T5" fmla="*/ 20 h 24"/>
                <a:gd name="T6" fmla="*/ 38 w 40"/>
                <a:gd name="T7" fmla="*/ 0 h 24"/>
                <a:gd name="T8" fmla="*/ 0 w 40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4"/>
                <a:gd name="T17" fmla="*/ 40 w 4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4">
                  <a:moveTo>
                    <a:pt x="0" y="1"/>
                  </a:moveTo>
                  <a:lnTo>
                    <a:pt x="0" y="23"/>
                  </a:lnTo>
                  <a:lnTo>
                    <a:pt x="39" y="20"/>
                  </a:lnTo>
                  <a:lnTo>
                    <a:pt x="38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6" name="Freeform 526"/>
            <p:cNvSpPr>
              <a:spLocks/>
            </p:cNvSpPr>
            <p:nvPr/>
          </p:nvSpPr>
          <p:spPr bwMode="auto">
            <a:xfrm>
              <a:off x="2577" y="1517"/>
              <a:ext cx="43" cy="25"/>
            </a:xfrm>
            <a:custGeom>
              <a:avLst/>
              <a:gdLst>
                <a:gd name="T0" fmla="*/ 0 w 43"/>
                <a:gd name="T1" fmla="*/ 2 h 25"/>
                <a:gd name="T2" fmla="*/ 1 w 43"/>
                <a:gd name="T3" fmla="*/ 24 h 25"/>
                <a:gd name="T4" fmla="*/ 42 w 43"/>
                <a:gd name="T5" fmla="*/ 0 h 25"/>
                <a:gd name="T6" fmla="*/ 0 w 43"/>
                <a:gd name="T7" fmla="*/ 2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5"/>
                <a:gd name="T14" fmla="*/ 43 w 4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5">
                  <a:moveTo>
                    <a:pt x="0" y="2"/>
                  </a:moveTo>
                  <a:lnTo>
                    <a:pt x="1" y="24"/>
                  </a:lnTo>
                  <a:lnTo>
                    <a:pt x="42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7" name="Freeform 527"/>
            <p:cNvSpPr>
              <a:spLocks/>
            </p:cNvSpPr>
            <p:nvPr/>
          </p:nvSpPr>
          <p:spPr bwMode="auto">
            <a:xfrm>
              <a:off x="2579" y="1517"/>
              <a:ext cx="42" cy="25"/>
            </a:xfrm>
            <a:custGeom>
              <a:avLst/>
              <a:gdLst>
                <a:gd name="T0" fmla="*/ 0 w 42"/>
                <a:gd name="T1" fmla="*/ 24 h 25"/>
                <a:gd name="T2" fmla="*/ 40 w 42"/>
                <a:gd name="T3" fmla="*/ 0 h 25"/>
                <a:gd name="T4" fmla="*/ 41 w 42"/>
                <a:gd name="T5" fmla="*/ 22 h 25"/>
                <a:gd name="T6" fmla="*/ 0 w 42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25"/>
                <a:gd name="T14" fmla="*/ 42 w 4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25">
                  <a:moveTo>
                    <a:pt x="0" y="24"/>
                  </a:moveTo>
                  <a:lnTo>
                    <a:pt x="40" y="0"/>
                  </a:lnTo>
                  <a:lnTo>
                    <a:pt x="41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8" name="Freeform 528"/>
            <p:cNvSpPr>
              <a:spLocks/>
            </p:cNvSpPr>
            <p:nvPr/>
          </p:nvSpPr>
          <p:spPr bwMode="auto">
            <a:xfrm>
              <a:off x="2577" y="1517"/>
              <a:ext cx="44" cy="25"/>
            </a:xfrm>
            <a:custGeom>
              <a:avLst/>
              <a:gdLst>
                <a:gd name="T0" fmla="*/ 0 w 44"/>
                <a:gd name="T1" fmla="*/ 2 h 25"/>
                <a:gd name="T2" fmla="*/ 1 w 44"/>
                <a:gd name="T3" fmla="*/ 24 h 25"/>
                <a:gd name="T4" fmla="*/ 43 w 44"/>
                <a:gd name="T5" fmla="*/ 22 h 25"/>
                <a:gd name="T6" fmla="*/ 42 w 44"/>
                <a:gd name="T7" fmla="*/ 0 h 25"/>
                <a:gd name="T8" fmla="*/ 0 w 44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5"/>
                <a:gd name="T17" fmla="*/ 44 w 4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5">
                  <a:moveTo>
                    <a:pt x="0" y="2"/>
                  </a:moveTo>
                  <a:lnTo>
                    <a:pt x="1" y="24"/>
                  </a:lnTo>
                  <a:lnTo>
                    <a:pt x="43" y="22"/>
                  </a:lnTo>
                  <a:lnTo>
                    <a:pt x="42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79" name="Freeform 529"/>
            <p:cNvSpPr>
              <a:spLocks/>
            </p:cNvSpPr>
            <p:nvPr/>
          </p:nvSpPr>
          <p:spPr bwMode="auto">
            <a:xfrm>
              <a:off x="2619" y="1515"/>
              <a:ext cx="43" cy="26"/>
            </a:xfrm>
            <a:custGeom>
              <a:avLst/>
              <a:gdLst>
                <a:gd name="T0" fmla="*/ 0 w 43"/>
                <a:gd name="T1" fmla="*/ 1 h 26"/>
                <a:gd name="T2" fmla="*/ 0 w 43"/>
                <a:gd name="T3" fmla="*/ 25 h 26"/>
                <a:gd name="T4" fmla="*/ 42 w 43"/>
                <a:gd name="T5" fmla="*/ 0 h 26"/>
                <a:gd name="T6" fmla="*/ 0 w 43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6"/>
                <a:gd name="T14" fmla="*/ 43 w 4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6">
                  <a:moveTo>
                    <a:pt x="0" y="1"/>
                  </a:moveTo>
                  <a:lnTo>
                    <a:pt x="0" y="25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0" name="Freeform 530"/>
            <p:cNvSpPr>
              <a:spLocks/>
            </p:cNvSpPr>
            <p:nvPr/>
          </p:nvSpPr>
          <p:spPr bwMode="auto">
            <a:xfrm>
              <a:off x="2620" y="1515"/>
              <a:ext cx="43" cy="26"/>
            </a:xfrm>
            <a:custGeom>
              <a:avLst/>
              <a:gdLst>
                <a:gd name="T0" fmla="*/ 0 w 43"/>
                <a:gd name="T1" fmla="*/ 25 h 26"/>
                <a:gd name="T2" fmla="*/ 41 w 43"/>
                <a:gd name="T3" fmla="*/ 0 h 26"/>
                <a:gd name="T4" fmla="*/ 42 w 43"/>
                <a:gd name="T5" fmla="*/ 23 h 26"/>
                <a:gd name="T6" fmla="*/ 0 w 43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6"/>
                <a:gd name="T14" fmla="*/ 43 w 4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6">
                  <a:moveTo>
                    <a:pt x="0" y="25"/>
                  </a:moveTo>
                  <a:lnTo>
                    <a:pt x="41" y="0"/>
                  </a:lnTo>
                  <a:lnTo>
                    <a:pt x="42" y="23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1" name="Freeform 531"/>
            <p:cNvSpPr>
              <a:spLocks/>
            </p:cNvSpPr>
            <p:nvPr/>
          </p:nvSpPr>
          <p:spPr bwMode="auto">
            <a:xfrm>
              <a:off x="2619" y="1515"/>
              <a:ext cx="44" cy="26"/>
            </a:xfrm>
            <a:custGeom>
              <a:avLst/>
              <a:gdLst>
                <a:gd name="T0" fmla="*/ 0 w 44"/>
                <a:gd name="T1" fmla="*/ 1 h 26"/>
                <a:gd name="T2" fmla="*/ 0 w 44"/>
                <a:gd name="T3" fmla="*/ 25 h 26"/>
                <a:gd name="T4" fmla="*/ 43 w 44"/>
                <a:gd name="T5" fmla="*/ 23 h 26"/>
                <a:gd name="T6" fmla="*/ 42 w 44"/>
                <a:gd name="T7" fmla="*/ 0 h 26"/>
                <a:gd name="T8" fmla="*/ 0 w 44"/>
                <a:gd name="T9" fmla="*/ 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6"/>
                <a:gd name="T17" fmla="*/ 44 w 4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6">
                  <a:moveTo>
                    <a:pt x="0" y="1"/>
                  </a:moveTo>
                  <a:lnTo>
                    <a:pt x="0" y="25"/>
                  </a:lnTo>
                  <a:lnTo>
                    <a:pt x="43" y="23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2" name="Freeform 532"/>
            <p:cNvSpPr>
              <a:spLocks/>
            </p:cNvSpPr>
            <p:nvPr/>
          </p:nvSpPr>
          <p:spPr bwMode="auto">
            <a:xfrm>
              <a:off x="2661" y="1514"/>
              <a:ext cx="49" cy="24"/>
            </a:xfrm>
            <a:custGeom>
              <a:avLst/>
              <a:gdLst>
                <a:gd name="T0" fmla="*/ 0 w 49"/>
                <a:gd name="T1" fmla="*/ 1 h 24"/>
                <a:gd name="T2" fmla="*/ 1 w 49"/>
                <a:gd name="T3" fmla="*/ 23 h 24"/>
                <a:gd name="T4" fmla="*/ 48 w 49"/>
                <a:gd name="T5" fmla="*/ 0 h 24"/>
                <a:gd name="T6" fmla="*/ 0 w 49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4"/>
                <a:gd name="T14" fmla="*/ 49 w 4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4">
                  <a:moveTo>
                    <a:pt x="0" y="1"/>
                  </a:moveTo>
                  <a:lnTo>
                    <a:pt x="1" y="23"/>
                  </a:lnTo>
                  <a:lnTo>
                    <a:pt x="48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3" name="Freeform 533"/>
            <p:cNvSpPr>
              <a:spLocks/>
            </p:cNvSpPr>
            <p:nvPr/>
          </p:nvSpPr>
          <p:spPr bwMode="auto">
            <a:xfrm>
              <a:off x="2662" y="1514"/>
              <a:ext cx="48" cy="24"/>
            </a:xfrm>
            <a:custGeom>
              <a:avLst/>
              <a:gdLst>
                <a:gd name="T0" fmla="*/ 0 w 48"/>
                <a:gd name="T1" fmla="*/ 23 h 24"/>
                <a:gd name="T2" fmla="*/ 46 w 48"/>
                <a:gd name="T3" fmla="*/ 0 h 24"/>
                <a:gd name="T4" fmla="*/ 47 w 48"/>
                <a:gd name="T5" fmla="*/ 21 h 24"/>
                <a:gd name="T6" fmla="*/ 0 w 48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24"/>
                <a:gd name="T14" fmla="*/ 48 w 4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24">
                  <a:moveTo>
                    <a:pt x="0" y="23"/>
                  </a:moveTo>
                  <a:lnTo>
                    <a:pt x="46" y="0"/>
                  </a:lnTo>
                  <a:lnTo>
                    <a:pt x="47" y="21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4" name="Freeform 534"/>
            <p:cNvSpPr>
              <a:spLocks/>
            </p:cNvSpPr>
            <p:nvPr/>
          </p:nvSpPr>
          <p:spPr bwMode="auto">
            <a:xfrm>
              <a:off x="2661" y="1514"/>
              <a:ext cx="49" cy="24"/>
            </a:xfrm>
            <a:custGeom>
              <a:avLst/>
              <a:gdLst>
                <a:gd name="T0" fmla="*/ 0 w 49"/>
                <a:gd name="T1" fmla="*/ 1 h 24"/>
                <a:gd name="T2" fmla="*/ 0 w 49"/>
                <a:gd name="T3" fmla="*/ 23 h 24"/>
                <a:gd name="T4" fmla="*/ 48 w 49"/>
                <a:gd name="T5" fmla="*/ 21 h 24"/>
                <a:gd name="T6" fmla="*/ 47 w 49"/>
                <a:gd name="T7" fmla="*/ 0 h 24"/>
                <a:gd name="T8" fmla="*/ 0 w 49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4"/>
                <a:gd name="T17" fmla="*/ 49 w 4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4">
                  <a:moveTo>
                    <a:pt x="0" y="1"/>
                  </a:moveTo>
                  <a:lnTo>
                    <a:pt x="0" y="23"/>
                  </a:lnTo>
                  <a:lnTo>
                    <a:pt x="48" y="21"/>
                  </a:lnTo>
                  <a:lnTo>
                    <a:pt x="4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5" name="Freeform 535"/>
            <p:cNvSpPr>
              <a:spLocks/>
            </p:cNvSpPr>
            <p:nvPr/>
          </p:nvSpPr>
          <p:spPr bwMode="auto">
            <a:xfrm>
              <a:off x="2709" y="1514"/>
              <a:ext cx="49" cy="24"/>
            </a:xfrm>
            <a:custGeom>
              <a:avLst/>
              <a:gdLst>
                <a:gd name="T0" fmla="*/ 0 w 49"/>
                <a:gd name="T1" fmla="*/ 1 h 24"/>
                <a:gd name="T2" fmla="*/ 0 w 49"/>
                <a:gd name="T3" fmla="*/ 23 h 24"/>
                <a:gd name="T4" fmla="*/ 48 w 49"/>
                <a:gd name="T5" fmla="*/ 0 h 24"/>
                <a:gd name="T6" fmla="*/ 0 w 49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4"/>
                <a:gd name="T14" fmla="*/ 49 w 4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4">
                  <a:moveTo>
                    <a:pt x="0" y="1"/>
                  </a:moveTo>
                  <a:lnTo>
                    <a:pt x="0" y="23"/>
                  </a:lnTo>
                  <a:lnTo>
                    <a:pt x="48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6" name="Freeform 536"/>
            <p:cNvSpPr>
              <a:spLocks/>
            </p:cNvSpPr>
            <p:nvPr/>
          </p:nvSpPr>
          <p:spPr bwMode="auto">
            <a:xfrm>
              <a:off x="2709" y="1514"/>
              <a:ext cx="51" cy="24"/>
            </a:xfrm>
            <a:custGeom>
              <a:avLst/>
              <a:gdLst>
                <a:gd name="T0" fmla="*/ 0 w 51"/>
                <a:gd name="T1" fmla="*/ 23 h 24"/>
                <a:gd name="T2" fmla="*/ 49 w 51"/>
                <a:gd name="T3" fmla="*/ 0 h 24"/>
                <a:gd name="T4" fmla="*/ 50 w 51"/>
                <a:gd name="T5" fmla="*/ 20 h 24"/>
                <a:gd name="T6" fmla="*/ 0 w 51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24"/>
                <a:gd name="T14" fmla="*/ 51 w 5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24">
                  <a:moveTo>
                    <a:pt x="0" y="23"/>
                  </a:moveTo>
                  <a:lnTo>
                    <a:pt x="49" y="0"/>
                  </a:lnTo>
                  <a:lnTo>
                    <a:pt x="50" y="2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7" name="Freeform 537"/>
            <p:cNvSpPr>
              <a:spLocks/>
            </p:cNvSpPr>
            <p:nvPr/>
          </p:nvSpPr>
          <p:spPr bwMode="auto">
            <a:xfrm>
              <a:off x="2709" y="1514"/>
              <a:ext cx="51" cy="24"/>
            </a:xfrm>
            <a:custGeom>
              <a:avLst/>
              <a:gdLst>
                <a:gd name="T0" fmla="*/ 0 w 51"/>
                <a:gd name="T1" fmla="*/ 1 h 24"/>
                <a:gd name="T2" fmla="*/ 0 w 51"/>
                <a:gd name="T3" fmla="*/ 23 h 24"/>
                <a:gd name="T4" fmla="*/ 50 w 51"/>
                <a:gd name="T5" fmla="*/ 20 h 24"/>
                <a:gd name="T6" fmla="*/ 49 w 51"/>
                <a:gd name="T7" fmla="*/ 0 h 24"/>
                <a:gd name="T8" fmla="*/ 0 w 51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0" y="1"/>
                  </a:moveTo>
                  <a:lnTo>
                    <a:pt x="0" y="23"/>
                  </a:lnTo>
                  <a:lnTo>
                    <a:pt x="50" y="20"/>
                  </a:lnTo>
                  <a:lnTo>
                    <a:pt x="4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8" name="Freeform 538"/>
            <p:cNvSpPr>
              <a:spLocks/>
            </p:cNvSpPr>
            <p:nvPr/>
          </p:nvSpPr>
          <p:spPr bwMode="auto">
            <a:xfrm>
              <a:off x="2757" y="1513"/>
              <a:ext cx="53" cy="25"/>
            </a:xfrm>
            <a:custGeom>
              <a:avLst/>
              <a:gdLst>
                <a:gd name="T0" fmla="*/ 0 w 53"/>
                <a:gd name="T1" fmla="*/ 2 h 25"/>
                <a:gd name="T2" fmla="*/ 0 w 53"/>
                <a:gd name="T3" fmla="*/ 24 h 25"/>
                <a:gd name="T4" fmla="*/ 52 w 53"/>
                <a:gd name="T5" fmla="*/ 0 h 25"/>
                <a:gd name="T6" fmla="*/ 0 w 53"/>
                <a:gd name="T7" fmla="*/ 2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25"/>
                <a:gd name="T14" fmla="*/ 53 w 5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25">
                  <a:moveTo>
                    <a:pt x="0" y="2"/>
                  </a:moveTo>
                  <a:lnTo>
                    <a:pt x="0" y="24"/>
                  </a:lnTo>
                  <a:lnTo>
                    <a:pt x="52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89" name="Freeform 539"/>
            <p:cNvSpPr>
              <a:spLocks/>
            </p:cNvSpPr>
            <p:nvPr/>
          </p:nvSpPr>
          <p:spPr bwMode="auto">
            <a:xfrm>
              <a:off x="2759" y="1513"/>
              <a:ext cx="51" cy="25"/>
            </a:xfrm>
            <a:custGeom>
              <a:avLst/>
              <a:gdLst>
                <a:gd name="T0" fmla="*/ 0 w 51"/>
                <a:gd name="T1" fmla="*/ 24 h 25"/>
                <a:gd name="T2" fmla="*/ 49 w 51"/>
                <a:gd name="T3" fmla="*/ 0 h 25"/>
                <a:gd name="T4" fmla="*/ 50 w 51"/>
                <a:gd name="T5" fmla="*/ 22 h 25"/>
                <a:gd name="T6" fmla="*/ 0 w 5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25"/>
                <a:gd name="T14" fmla="*/ 51 w 5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25">
                  <a:moveTo>
                    <a:pt x="0" y="24"/>
                  </a:moveTo>
                  <a:lnTo>
                    <a:pt x="49" y="0"/>
                  </a:lnTo>
                  <a:lnTo>
                    <a:pt x="50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0" name="Freeform 540"/>
            <p:cNvSpPr>
              <a:spLocks/>
            </p:cNvSpPr>
            <p:nvPr/>
          </p:nvSpPr>
          <p:spPr bwMode="auto">
            <a:xfrm>
              <a:off x="2757" y="1513"/>
              <a:ext cx="53" cy="25"/>
            </a:xfrm>
            <a:custGeom>
              <a:avLst/>
              <a:gdLst>
                <a:gd name="T0" fmla="*/ 0 w 53"/>
                <a:gd name="T1" fmla="*/ 2 h 25"/>
                <a:gd name="T2" fmla="*/ 0 w 53"/>
                <a:gd name="T3" fmla="*/ 24 h 25"/>
                <a:gd name="T4" fmla="*/ 52 w 53"/>
                <a:gd name="T5" fmla="*/ 22 h 25"/>
                <a:gd name="T6" fmla="*/ 51 w 53"/>
                <a:gd name="T7" fmla="*/ 0 h 25"/>
                <a:gd name="T8" fmla="*/ 0 w 53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5"/>
                <a:gd name="T17" fmla="*/ 53 w 5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5">
                  <a:moveTo>
                    <a:pt x="0" y="2"/>
                  </a:moveTo>
                  <a:lnTo>
                    <a:pt x="0" y="24"/>
                  </a:lnTo>
                  <a:lnTo>
                    <a:pt x="52" y="22"/>
                  </a:lnTo>
                  <a:lnTo>
                    <a:pt x="51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1" name="Freeform 541"/>
            <p:cNvSpPr>
              <a:spLocks/>
            </p:cNvSpPr>
            <p:nvPr/>
          </p:nvSpPr>
          <p:spPr bwMode="auto">
            <a:xfrm>
              <a:off x="2809" y="1512"/>
              <a:ext cx="56" cy="25"/>
            </a:xfrm>
            <a:custGeom>
              <a:avLst/>
              <a:gdLst>
                <a:gd name="T0" fmla="*/ 0 w 56"/>
                <a:gd name="T1" fmla="*/ 1 h 25"/>
                <a:gd name="T2" fmla="*/ 0 w 56"/>
                <a:gd name="T3" fmla="*/ 24 h 25"/>
                <a:gd name="T4" fmla="*/ 55 w 56"/>
                <a:gd name="T5" fmla="*/ 0 h 25"/>
                <a:gd name="T6" fmla="*/ 0 w 56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5"/>
                <a:gd name="T14" fmla="*/ 56 w 56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5">
                  <a:moveTo>
                    <a:pt x="0" y="1"/>
                  </a:moveTo>
                  <a:lnTo>
                    <a:pt x="0" y="24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2" name="Freeform 542"/>
            <p:cNvSpPr>
              <a:spLocks/>
            </p:cNvSpPr>
            <p:nvPr/>
          </p:nvSpPr>
          <p:spPr bwMode="auto">
            <a:xfrm>
              <a:off x="2809" y="1512"/>
              <a:ext cx="56" cy="25"/>
            </a:xfrm>
            <a:custGeom>
              <a:avLst/>
              <a:gdLst>
                <a:gd name="T0" fmla="*/ 0 w 56"/>
                <a:gd name="T1" fmla="*/ 24 h 25"/>
                <a:gd name="T2" fmla="*/ 55 w 56"/>
                <a:gd name="T3" fmla="*/ 0 h 25"/>
                <a:gd name="T4" fmla="*/ 55 w 56"/>
                <a:gd name="T5" fmla="*/ 22 h 25"/>
                <a:gd name="T6" fmla="*/ 0 w 56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5"/>
                <a:gd name="T14" fmla="*/ 56 w 56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5">
                  <a:moveTo>
                    <a:pt x="0" y="24"/>
                  </a:moveTo>
                  <a:lnTo>
                    <a:pt x="55" y="0"/>
                  </a:lnTo>
                  <a:lnTo>
                    <a:pt x="55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3" name="Freeform 543"/>
            <p:cNvSpPr>
              <a:spLocks/>
            </p:cNvSpPr>
            <p:nvPr/>
          </p:nvSpPr>
          <p:spPr bwMode="auto">
            <a:xfrm>
              <a:off x="2809" y="1512"/>
              <a:ext cx="56" cy="25"/>
            </a:xfrm>
            <a:custGeom>
              <a:avLst/>
              <a:gdLst>
                <a:gd name="T0" fmla="*/ 0 w 56"/>
                <a:gd name="T1" fmla="*/ 1 h 25"/>
                <a:gd name="T2" fmla="*/ 0 w 56"/>
                <a:gd name="T3" fmla="*/ 24 h 25"/>
                <a:gd name="T4" fmla="*/ 55 w 56"/>
                <a:gd name="T5" fmla="*/ 22 h 25"/>
                <a:gd name="T6" fmla="*/ 55 w 56"/>
                <a:gd name="T7" fmla="*/ 0 h 25"/>
                <a:gd name="T8" fmla="*/ 0 w 56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5"/>
                <a:gd name="T17" fmla="*/ 56 w 5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5">
                  <a:moveTo>
                    <a:pt x="0" y="1"/>
                  </a:moveTo>
                  <a:lnTo>
                    <a:pt x="0" y="24"/>
                  </a:lnTo>
                  <a:lnTo>
                    <a:pt x="55" y="22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4" name="Freeform 544"/>
            <p:cNvSpPr>
              <a:spLocks/>
            </p:cNvSpPr>
            <p:nvPr/>
          </p:nvSpPr>
          <p:spPr bwMode="auto">
            <a:xfrm>
              <a:off x="2864" y="1509"/>
              <a:ext cx="56" cy="27"/>
            </a:xfrm>
            <a:custGeom>
              <a:avLst/>
              <a:gdLst>
                <a:gd name="T0" fmla="*/ 0 w 56"/>
                <a:gd name="T1" fmla="*/ 1 h 27"/>
                <a:gd name="T2" fmla="*/ 0 w 56"/>
                <a:gd name="T3" fmla="*/ 26 h 27"/>
                <a:gd name="T4" fmla="*/ 55 w 56"/>
                <a:gd name="T5" fmla="*/ 0 h 27"/>
                <a:gd name="T6" fmla="*/ 0 w 56"/>
                <a:gd name="T7" fmla="*/ 1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7"/>
                <a:gd name="T14" fmla="*/ 56 w 56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7">
                  <a:moveTo>
                    <a:pt x="0" y="1"/>
                  </a:moveTo>
                  <a:lnTo>
                    <a:pt x="0" y="26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5" name="Freeform 545"/>
            <p:cNvSpPr>
              <a:spLocks/>
            </p:cNvSpPr>
            <p:nvPr/>
          </p:nvSpPr>
          <p:spPr bwMode="auto">
            <a:xfrm>
              <a:off x="2864" y="1509"/>
              <a:ext cx="56" cy="27"/>
            </a:xfrm>
            <a:custGeom>
              <a:avLst/>
              <a:gdLst>
                <a:gd name="T0" fmla="*/ 0 w 56"/>
                <a:gd name="T1" fmla="*/ 26 h 27"/>
                <a:gd name="T2" fmla="*/ 55 w 56"/>
                <a:gd name="T3" fmla="*/ 0 h 27"/>
                <a:gd name="T4" fmla="*/ 55 w 56"/>
                <a:gd name="T5" fmla="*/ 24 h 27"/>
                <a:gd name="T6" fmla="*/ 0 w 56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7"/>
                <a:gd name="T14" fmla="*/ 56 w 56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7">
                  <a:moveTo>
                    <a:pt x="0" y="26"/>
                  </a:moveTo>
                  <a:lnTo>
                    <a:pt x="55" y="0"/>
                  </a:lnTo>
                  <a:lnTo>
                    <a:pt x="55" y="24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6" name="Freeform 546"/>
            <p:cNvSpPr>
              <a:spLocks/>
            </p:cNvSpPr>
            <p:nvPr/>
          </p:nvSpPr>
          <p:spPr bwMode="auto">
            <a:xfrm>
              <a:off x="2864" y="1509"/>
              <a:ext cx="56" cy="27"/>
            </a:xfrm>
            <a:custGeom>
              <a:avLst/>
              <a:gdLst>
                <a:gd name="T0" fmla="*/ 0 w 56"/>
                <a:gd name="T1" fmla="*/ 1 h 27"/>
                <a:gd name="T2" fmla="*/ 0 w 56"/>
                <a:gd name="T3" fmla="*/ 26 h 27"/>
                <a:gd name="T4" fmla="*/ 55 w 56"/>
                <a:gd name="T5" fmla="*/ 24 h 27"/>
                <a:gd name="T6" fmla="*/ 55 w 56"/>
                <a:gd name="T7" fmla="*/ 0 h 27"/>
                <a:gd name="T8" fmla="*/ 0 w 56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7"/>
                <a:gd name="T17" fmla="*/ 56 w 5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7">
                  <a:moveTo>
                    <a:pt x="0" y="1"/>
                  </a:moveTo>
                  <a:lnTo>
                    <a:pt x="0" y="26"/>
                  </a:lnTo>
                  <a:lnTo>
                    <a:pt x="55" y="24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7" name="Freeform 547"/>
            <p:cNvSpPr>
              <a:spLocks/>
            </p:cNvSpPr>
            <p:nvPr/>
          </p:nvSpPr>
          <p:spPr bwMode="auto">
            <a:xfrm>
              <a:off x="2919" y="1508"/>
              <a:ext cx="57" cy="25"/>
            </a:xfrm>
            <a:custGeom>
              <a:avLst/>
              <a:gdLst>
                <a:gd name="T0" fmla="*/ 0 w 57"/>
                <a:gd name="T1" fmla="*/ 1 h 25"/>
                <a:gd name="T2" fmla="*/ 0 w 57"/>
                <a:gd name="T3" fmla="*/ 24 h 25"/>
                <a:gd name="T4" fmla="*/ 56 w 57"/>
                <a:gd name="T5" fmla="*/ 0 h 25"/>
                <a:gd name="T6" fmla="*/ 0 w 57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5"/>
                <a:gd name="T14" fmla="*/ 57 w 5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5">
                  <a:moveTo>
                    <a:pt x="0" y="1"/>
                  </a:moveTo>
                  <a:lnTo>
                    <a:pt x="0" y="24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8" name="Freeform 548"/>
            <p:cNvSpPr>
              <a:spLocks/>
            </p:cNvSpPr>
            <p:nvPr/>
          </p:nvSpPr>
          <p:spPr bwMode="auto">
            <a:xfrm>
              <a:off x="2919" y="1508"/>
              <a:ext cx="57" cy="25"/>
            </a:xfrm>
            <a:custGeom>
              <a:avLst/>
              <a:gdLst>
                <a:gd name="T0" fmla="*/ 0 w 57"/>
                <a:gd name="T1" fmla="*/ 24 h 25"/>
                <a:gd name="T2" fmla="*/ 56 w 57"/>
                <a:gd name="T3" fmla="*/ 0 h 25"/>
                <a:gd name="T4" fmla="*/ 56 w 57"/>
                <a:gd name="T5" fmla="*/ 22 h 25"/>
                <a:gd name="T6" fmla="*/ 0 w 57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5"/>
                <a:gd name="T14" fmla="*/ 57 w 5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5">
                  <a:moveTo>
                    <a:pt x="0" y="24"/>
                  </a:moveTo>
                  <a:lnTo>
                    <a:pt x="56" y="0"/>
                  </a:lnTo>
                  <a:lnTo>
                    <a:pt x="56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199" name="Freeform 549"/>
            <p:cNvSpPr>
              <a:spLocks/>
            </p:cNvSpPr>
            <p:nvPr/>
          </p:nvSpPr>
          <p:spPr bwMode="auto">
            <a:xfrm>
              <a:off x="2919" y="1508"/>
              <a:ext cx="57" cy="25"/>
            </a:xfrm>
            <a:custGeom>
              <a:avLst/>
              <a:gdLst>
                <a:gd name="T0" fmla="*/ 0 w 57"/>
                <a:gd name="T1" fmla="*/ 1 h 25"/>
                <a:gd name="T2" fmla="*/ 0 w 57"/>
                <a:gd name="T3" fmla="*/ 24 h 25"/>
                <a:gd name="T4" fmla="*/ 56 w 57"/>
                <a:gd name="T5" fmla="*/ 22 h 25"/>
                <a:gd name="T6" fmla="*/ 56 w 57"/>
                <a:gd name="T7" fmla="*/ 0 h 25"/>
                <a:gd name="T8" fmla="*/ 0 w 57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5"/>
                <a:gd name="T17" fmla="*/ 57 w 5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5">
                  <a:moveTo>
                    <a:pt x="0" y="1"/>
                  </a:moveTo>
                  <a:lnTo>
                    <a:pt x="0" y="24"/>
                  </a:lnTo>
                  <a:lnTo>
                    <a:pt x="56" y="22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0" name="Freeform 550"/>
            <p:cNvSpPr>
              <a:spLocks/>
            </p:cNvSpPr>
            <p:nvPr/>
          </p:nvSpPr>
          <p:spPr bwMode="auto">
            <a:xfrm>
              <a:off x="2975" y="1508"/>
              <a:ext cx="60" cy="25"/>
            </a:xfrm>
            <a:custGeom>
              <a:avLst/>
              <a:gdLst>
                <a:gd name="T0" fmla="*/ 0 w 60"/>
                <a:gd name="T1" fmla="*/ 1 h 25"/>
                <a:gd name="T2" fmla="*/ 0 w 60"/>
                <a:gd name="T3" fmla="*/ 24 h 25"/>
                <a:gd name="T4" fmla="*/ 59 w 60"/>
                <a:gd name="T5" fmla="*/ 0 h 25"/>
                <a:gd name="T6" fmla="*/ 0 w 60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5"/>
                <a:gd name="T14" fmla="*/ 60 w 6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5">
                  <a:moveTo>
                    <a:pt x="0" y="1"/>
                  </a:moveTo>
                  <a:lnTo>
                    <a:pt x="0" y="24"/>
                  </a:lnTo>
                  <a:lnTo>
                    <a:pt x="5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1" name="Freeform 551"/>
            <p:cNvSpPr>
              <a:spLocks/>
            </p:cNvSpPr>
            <p:nvPr/>
          </p:nvSpPr>
          <p:spPr bwMode="auto">
            <a:xfrm>
              <a:off x="2975" y="1508"/>
              <a:ext cx="60" cy="25"/>
            </a:xfrm>
            <a:custGeom>
              <a:avLst/>
              <a:gdLst>
                <a:gd name="T0" fmla="*/ 0 w 60"/>
                <a:gd name="T1" fmla="*/ 24 h 25"/>
                <a:gd name="T2" fmla="*/ 59 w 60"/>
                <a:gd name="T3" fmla="*/ 0 h 25"/>
                <a:gd name="T4" fmla="*/ 59 w 60"/>
                <a:gd name="T5" fmla="*/ 22 h 25"/>
                <a:gd name="T6" fmla="*/ 0 w 60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5"/>
                <a:gd name="T14" fmla="*/ 60 w 6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5">
                  <a:moveTo>
                    <a:pt x="0" y="24"/>
                  </a:moveTo>
                  <a:lnTo>
                    <a:pt x="59" y="0"/>
                  </a:lnTo>
                  <a:lnTo>
                    <a:pt x="59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2" name="Freeform 552"/>
            <p:cNvSpPr>
              <a:spLocks/>
            </p:cNvSpPr>
            <p:nvPr/>
          </p:nvSpPr>
          <p:spPr bwMode="auto">
            <a:xfrm>
              <a:off x="2975" y="1508"/>
              <a:ext cx="60" cy="25"/>
            </a:xfrm>
            <a:custGeom>
              <a:avLst/>
              <a:gdLst>
                <a:gd name="T0" fmla="*/ 0 w 60"/>
                <a:gd name="T1" fmla="*/ 1 h 25"/>
                <a:gd name="T2" fmla="*/ 0 w 60"/>
                <a:gd name="T3" fmla="*/ 24 h 25"/>
                <a:gd name="T4" fmla="*/ 59 w 60"/>
                <a:gd name="T5" fmla="*/ 22 h 25"/>
                <a:gd name="T6" fmla="*/ 59 w 60"/>
                <a:gd name="T7" fmla="*/ 0 h 25"/>
                <a:gd name="T8" fmla="*/ 0 w 60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25"/>
                <a:gd name="T17" fmla="*/ 60 w 6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25">
                  <a:moveTo>
                    <a:pt x="0" y="1"/>
                  </a:moveTo>
                  <a:lnTo>
                    <a:pt x="0" y="24"/>
                  </a:lnTo>
                  <a:lnTo>
                    <a:pt x="59" y="22"/>
                  </a:lnTo>
                  <a:lnTo>
                    <a:pt x="5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3" name="Freeform 553"/>
            <p:cNvSpPr>
              <a:spLocks/>
            </p:cNvSpPr>
            <p:nvPr/>
          </p:nvSpPr>
          <p:spPr bwMode="auto">
            <a:xfrm>
              <a:off x="3034" y="1506"/>
              <a:ext cx="58" cy="25"/>
            </a:xfrm>
            <a:custGeom>
              <a:avLst/>
              <a:gdLst>
                <a:gd name="T0" fmla="*/ 0 w 58"/>
                <a:gd name="T1" fmla="*/ 1 h 25"/>
                <a:gd name="T2" fmla="*/ 0 w 58"/>
                <a:gd name="T3" fmla="*/ 24 h 25"/>
                <a:gd name="T4" fmla="*/ 57 w 58"/>
                <a:gd name="T5" fmla="*/ 0 h 25"/>
                <a:gd name="T6" fmla="*/ 0 w 58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5"/>
                <a:gd name="T14" fmla="*/ 58 w 5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5">
                  <a:moveTo>
                    <a:pt x="0" y="1"/>
                  </a:moveTo>
                  <a:lnTo>
                    <a:pt x="0" y="24"/>
                  </a:lnTo>
                  <a:lnTo>
                    <a:pt x="5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4" name="Freeform 554"/>
            <p:cNvSpPr>
              <a:spLocks/>
            </p:cNvSpPr>
            <p:nvPr/>
          </p:nvSpPr>
          <p:spPr bwMode="auto">
            <a:xfrm>
              <a:off x="3034" y="1506"/>
              <a:ext cx="58" cy="25"/>
            </a:xfrm>
            <a:custGeom>
              <a:avLst/>
              <a:gdLst>
                <a:gd name="T0" fmla="*/ 0 w 58"/>
                <a:gd name="T1" fmla="*/ 24 h 25"/>
                <a:gd name="T2" fmla="*/ 57 w 58"/>
                <a:gd name="T3" fmla="*/ 0 h 25"/>
                <a:gd name="T4" fmla="*/ 57 w 58"/>
                <a:gd name="T5" fmla="*/ 22 h 25"/>
                <a:gd name="T6" fmla="*/ 0 w 58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5"/>
                <a:gd name="T14" fmla="*/ 58 w 5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5">
                  <a:moveTo>
                    <a:pt x="0" y="24"/>
                  </a:moveTo>
                  <a:lnTo>
                    <a:pt x="57" y="0"/>
                  </a:lnTo>
                  <a:lnTo>
                    <a:pt x="57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5" name="Freeform 555"/>
            <p:cNvSpPr>
              <a:spLocks/>
            </p:cNvSpPr>
            <p:nvPr/>
          </p:nvSpPr>
          <p:spPr bwMode="auto">
            <a:xfrm>
              <a:off x="3034" y="1506"/>
              <a:ext cx="58" cy="25"/>
            </a:xfrm>
            <a:custGeom>
              <a:avLst/>
              <a:gdLst>
                <a:gd name="T0" fmla="*/ 0 w 58"/>
                <a:gd name="T1" fmla="*/ 1 h 25"/>
                <a:gd name="T2" fmla="*/ 0 w 58"/>
                <a:gd name="T3" fmla="*/ 24 h 25"/>
                <a:gd name="T4" fmla="*/ 57 w 58"/>
                <a:gd name="T5" fmla="*/ 22 h 25"/>
                <a:gd name="T6" fmla="*/ 57 w 58"/>
                <a:gd name="T7" fmla="*/ 0 h 25"/>
                <a:gd name="T8" fmla="*/ 0 w 58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5"/>
                <a:gd name="T17" fmla="*/ 58 w 5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5">
                  <a:moveTo>
                    <a:pt x="0" y="1"/>
                  </a:moveTo>
                  <a:lnTo>
                    <a:pt x="0" y="24"/>
                  </a:lnTo>
                  <a:lnTo>
                    <a:pt x="57" y="22"/>
                  </a:lnTo>
                  <a:lnTo>
                    <a:pt x="5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6" name="Freeform 556"/>
            <p:cNvSpPr>
              <a:spLocks/>
            </p:cNvSpPr>
            <p:nvPr/>
          </p:nvSpPr>
          <p:spPr bwMode="auto">
            <a:xfrm>
              <a:off x="3091" y="1506"/>
              <a:ext cx="57" cy="24"/>
            </a:xfrm>
            <a:custGeom>
              <a:avLst/>
              <a:gdLst>
                <a:gd name="T0" fmla="*/ 0 w 57"/>
                <a:gd name="T1" fmla="*/ 1 h 24"/>
                <a:gd name="T2" fmla="*/ 0 w 57"/>
                <a:gd name="T3" fmla="*/ 23 h 24"/>
                <a:gd name="T4" fmla="*/ 56 w 57"/>
                <a:gd name="T5" fmla="*/ 0 h 24"/>
                <a:gd name="T6" fmla="*/ 0 w 57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4"/>
                <a:gd name="T14" fmla="*/ 57 w 5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4">
                  <a:moveTo>
                    <a:pt x="0" y="1"/>
                  </a:moveTo>
                  <a:lnTo>
                    <a:pt x="0" y="23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7" name="Freeform 557"/>
            <p:cNvSpPr>
              <a:spLocks/>
            </p:cNvSpPr>
            <p:nvPr/>
          </p:nvSpPr>
          <p:spPr bwMode="auto">
            <a:xfrm>
              <a:off x="3091" y="1506"/>
              <a:ext cx="57" cy="24"/>
            </a:xfrm>
            <a:custGeom>
              <a:avLst/>
              <a:gdLst>
                <a:gd name="T0" fmla="*/ 0 w 57"/>
                <a:gd name="T1" fmla="*/ 23 h 24"/>
                <a:gd name="T2" fmla="*/ 56 w 57"/>
                <a:gd name="T3" fmla="*/ 0 h 24"/>
                <a:gd name="T4" fmla="*/ 56 w 57"/>
                <a:gd name="T5" fmla="*/ 21 h 24"/>
                <a:gd name="T6" fmla="*/ 0 w 57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4"/>
                <a:gd name="T14" fmla="*/ 57 w 5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4">
                  <a:moveTo>
                    <a:pt x="0" y="23"/>
                  </a:moveTo>
                  <a:lnTo>
                    <a:pt x="56" y="0"/>
                  </a:lnTo>
                  <a:lnTo>
                    <a:pt x="56" y="21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8" name="Freeform 558"/>
            <p:cNvSpPr>
              <a:spLocks/>
            </p:cNvSpPr>
            <p:nvPr/>
          </p:nvSpPr>
          <p:spPr bwMode="auto">
            <a:xfrm>
              <a:off x="3091" y="1506"/>
              <a:ext cx="57" cy="24"/>
            </a:xfrm>
            <a:custGeom>
              <a:avLst/>
              <a:gdLst>
                <a:gd name="T0" fmla="*/ 0 w 57"/>
                <a:gd name="T1" fmla="*/ 1 h 24"/>
                <a:gd name="T2" fmla="*/ 0 w 57"/>
                <a:gd name="T3" fmla="*/ 23 h 24"/>
                <a:gd name="T4" fmla="*/ 56 w 57"/>
                <a:gd name="T5" fmla="*/ 21 h 24"/>
                <a:gd name="T6" fmla="*/ 56 w 57"/>
                <a:gd name="T7" fmla="*/ 0 h 24"/>
                <a:gd name="T8" fmla="*/ 0 w 57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0" y="1"/>
                  </a:moveTo>
                  <a:lnTo>
                    <a:pt x="0" y="23"/>
                  </a:lnTo>
                  <a:lnTo>
                    <a:pt x="56" y="21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09" name="Freeform 559"/>
            <p:cNvSpPr>
              <a:spLocks/>
            </p:cNvSpPr>
            <p:nvPr/>
          </p:nvSpPr>
          <p:spPr bwMode="auto">
            <a:xfrm>
              <a:off x="3147" y="1506"/>
              <a:ext cx="57" cy="24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23 h 24"/>
                <a:gd name="T4" fmla="*/ 56 w 57"/>
                <a:gd name="T5" fmla="*/ 0 h 24"/>
                <a:gd name="T6" fmla="*/ 0 w 57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4"/>
                <a:gd name="T14" fmla="*/ 57 w 5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4">
                  <a:moveTo>
                    <a:pt x="0" y="0"/>
                  </a:moveTo>
                  <a:lnTo>
                    <a:pt x="0" y="23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0" name="Freeform 560"/>
            <p:cNvSpPr>
              <a:spLocks/>
            </p:cNvSpPr>
            <p:nvPr/>
          </p:nvSpPr>
          <p:spPr bwMode="auto">
            <a:xfrm>
              <a:off x="3147" y="1506"/>
              <a:ext cx="57" cy="24"/>
            </a:xfrm>
            <a:custGeom>
              <a:avLst/>
              <a:gdLst>
                <a:gd name="T0" fmla="*/ 0 w 57"/>
                <a:gd name="T1" fmla="*/ 23 h 24"/>
                <a:gd name="T2" fmla="*/ 56 w 57"/>
                <a:gd name="T3" fmla="*/ 0 h 24"/>
                <a:gd name="T4" fmla="*/ 56 w 57"/>
                <a:gd name="T5" fmla="*/ 21 h 24"/>
                <a:gd name="T6" fmla="*/ 0 w 57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4"/>
                <a:gd name="T14" fmla="*/ 57 w 5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4">
                  <a:moveTo>
                    <a:pt x="0" y="23"/>
                  </a:moveTo>
                  <a:lnTo>
                    <a:pt x="56" y="0"/>
                  </a:lnTo>
                  <a:lnTo>
                    <a:pt x="56" y="21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1" name="Freeform 561"/>
            <p:cNvSpPr>
              <a:spLocks/>
            </p:cNvSpPr>
            <p:nvPr/>
          </p:nvSpPr>
          <p:spPr bwMode="auto">
            <a:xfrm>
              <a:off x="3147" y="1506"/>
              <a:ext cx="57" cy="24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23 h 24"/>
                <a:gd name="T4" fmla="*/ 56 w 57"/>
                <a:gd name="T5" fmla="*/ 21 h 24"/>
                <a:gd name="T6" fmla="*/ 56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0" y="0"/>
                  </a:moveTo>
                  <a:lnTo>
                    <a:pt x="0" y="23"/>
                  </a:lnTo>
                  <a:lnTo>
                    <a:pt x="56" y="21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2" name="Freeform 562"/>
            <p:cNvSpPr>
              <a:spLocks/>
            </p:cNvSpPr>
            <p:nvPr/>
          </p:nvSpPr>
          <p:spPr bwMode="auto">
            <a:xfrm>
              <a:off x="3203" y="1504"/>
              <a:ext cx="58" cy="23"/>
            </a:xfrm>
            <a:custGeom>
              <a:avLst/>
              <a:gdLst>
                <a:gd name="T0" fmla="*/ 0 w 58"/>
                <a:gd name="T1" fmla="*/ 1 h 23"/>
                <a:gd name="T2" fmla="*/ 0 w 58"/>
                <a:gd name="T3" fmla="*/ 22 h 23"/>
                <a:gd name="T4" fmla="*/ 57 w 58"/>
                <a:gd name="T5" fmla="*/ 0 h 23"/>
                <a:gd name="T6" fmla="*/ 0 w 58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3"/>
                <a:gd name="T14" fmla="*/ 58 w 5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3">
                  <a:moveTo>
                    <a:pt x="0" y="1"/>
                  </a:moveTo>
                  <a:lnTo>
                    <a:pt x="0" y="22"/>
                  </a:lnTo>
                  <a:lnTo>
                    <a:pt x="5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3" name="Freeform 563"/>
            <p:cNvSpPr>
              <a:spLocks/>
            </p:cNvSpPr>
            <p:nvPr/>
          </p:nvSpPr>
          <p:spPr bwMode="auto">
            <a:xfrm>
              <a:off x="3203" y="1504"/>
              <a:ext cx="58" cy="23"/>
            </a:xfrm>
            <a:custGeom>
              <a:avLst/>
              <a:gdLst>
                <a:gd name="T0" fmla="*/ 0 w 58"/>
                <a:gd name="T1" fmla="*/ 22 h 23"/>
                <a:gd name="T2" fmla="*/ 57 w 58"/>
                <a:gd name="T3" fmla="*/ 0 h 23"/>
                <a:gd name="T4" fmla="*/ 57 w 58"/>
                <a:gd name="T5" fmla="*/ 22 h 23"/>
                <a:gd name="T6" fmla="*/ 0 w 58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3"/>
                <a:gd name="T14" fmla="*/ 58 w 5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3">
                  <a:moveTo>
                    <a:pt x="0" y="22"/>
                  </a:moveTo>
                  <a:lnTo>
                    <a:pt x="57" y="0"/>
                  </a:lnTo>
                  <a:lnTo>
                    <a:pt x="57" y="22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4" name="Freeform 564"/>
            <p:cNvSpPr>
              <a:spLocks/>
            </p:cNvSpPr>
            <p:nvPr/>
          </p:nvSpPr>
          <p:spPr bwMode="auto">
            <a:xfrm>
              <a:off x="3203" y="1504"/>
              <a:ext cx="58" cy="23"/>
            </a:xfrm>
            <a:custGeom>
              <a:avLst/>
              <a:gdLst>
                <a:gd name="T0" fmla="*/ 0 w 58"/>
                <a:gd name="T1" fmla="*/ 1 h 23"/>
                <a:gd name="T2" fmla="*/ 0 w 58"/>
                <a:gd name="T3" fmla="*/ 22 h 23"/>
                <a:gd name="T4" fmla="*/ 57 w 58"/>
                <a:gd name="T5" fmla="*/ 22 h 23"/>
                <a:gd name="T6" fmla="*/ 57 w 58"/>
                <a:gd name="T7" fmla="*/ 0 h 23"/>
                <a:gd name="T8" fmla="*/ 0 w 58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3"/>
                <a:gd name="T17" fmla="*/ 58 w 5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3">
                  <a:moveTo>
                    <a:pt x="0" y="1"/>
                  </a:moveTo>
                  <a:lnTo>
                    <a:pt x="0" y="22"/>
                  </a:lnTo>
                  <a:lnTo>
                    <a:pt x="57" y="22"/>
                  </a:lnTo>
                  <a:lnTo>
                    <a:pt x="5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5" name="Freeform 565"/>
            <p:cNvSpPr>
              <a:spLocks/>
            </p:cNvSpPr>
            <p:nvPr/>
          </p:nvSpPr>
          <p:spPr bwMode="auto">
            <a:xfrm>
              <a:off x="3260" y="1504"/>
              <a:ext cx="61" cy="23"/>
            </a:xfrm>
            <a:custGeom>
              <a:avLst/>
              <a:gdLst>
                <a:gd name="T0" fmla="*/ 0 w 61"/>
                <a:gd name="T1" fmla="*/ 0 h 23"/>
                <a:gd name="T2" fmla="*/ 0 w 61"/>
                <a:gd name="T3" fmla="*/ 22 h 23"/>
                <a:gd name="T4" fmla="*/ 60 w 61"/>
                <a:gd name="T5" fmla="*/ 0 h 23"/>
                <a:gd name="T6" fmla="*/ 0 w 61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3"/>
                <a:gd name="T14" fmla="*/ 61 w 61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3">
                  <a:moveTo>
                    <a:pt x="0" y="0"/>
                  </a:moveTo>
                  <a:lnTo>
                    <a:pt x="0" y="22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6" name="Freeform 566"/>
            <p:cNvSpPr>
              <a:spLocks/>
            </p:cNvSpPr>
            <p:nvPr/>
          </p:nvSpPr>
          <p:spPr bwMode="auto">
            <a:xfrm>
              <a:off x="3260" y="1504"/>
              <a:ext cx="61" cy="23"/>
            </a:xfrm>
            <a:custGeom>
              <a:avLst/>
              <a:gdLst>
                <a:gd name="T0" fmla="*/ 0 w 61"/>
                <a:gd name="T1" fmla="*/ 22 h 23"/>
                <a:gd name="T2" fmla="*/ 60 w 61"/>
                <a:gd name="T3" fmla="*/ 0 h 23"/>
                <a:gd name="T4" fmla="*/ 60 w 61"/>
                <a:gd name="T5" fmla="*/ 22 h 23"/>
                <a:gd name="T6" fmla="*/ 0 w 61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3"/>
                <a:gd name="T14" fmla="*/ 61 w 61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3">
                  <a:moveTo>
                    <a:pt x="0" y="22"/>
                  </a:moveTo>
                  <a:lnTo>
                    <a:pt x="60" y="0"/>
                  </a:lnTo>
                  <a:lnTo>
                    <a:pt x="60" y="22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7" name="Freeform 567"/>
            <p:cNvSpPr>
              <a:spLocks/>
            </p:cNvSpPr>
            <p:nvPr/>
          </p:nvSpPr>
          <p:spPr bwMode="auto">
            <a:xfrm>
              <a:off x="3260" y="1504"/>
              <a:ext cx="61" cy="23"/>
            </a:xfrm>
            <a:custGeom>
              <a:avLst/>
              <a:gdLst>
                <a:gd name="T0" fmla="*/ 0 w 61"/>
                <a:gd name="T1" fmla="*/ 0 h 23"/>
                <a:gd name="T2" fmla="*/ 0 w 61"/>
                <a:gd name="T3" fmla="*/ 22 h 23"/>
                <a:gd name="T4" fmla="*/ 60 w 61"/>
                <a:gd name="T5" fmla="*/ 22 h 23"/>
                <a:gd name="T6" fmla="*/ 60 w 61"/>
                <a:gd name="T7" fmla="*/ 0 h 23"/>
                <a:gd name="T8" fmla="*/ 0 w 6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23"/>
                <a:gd name="T17" fmla="*/ 61 w 6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23">
                  <a:moveTo>
                    <a:pt x="0" y="0"/>
                  </a:moveTo>
                  <a:lnTo>
                    <a:pt x="0" y="22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8" name="Freeform 568"/>
            <p:cNvSpPr>
              <a:spLocks/>
            </p:cNvSpPr>
            <p:nvPr/>
          </p:nvSpPr>
          <p:spPr bwMode="auto">
            <a:xfrm>
              <a:off x="3320" y="1504"/>
              <a:ext cx="69" cy="2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22 h 23"/>
                <a:gd name="T4" fmla="*/ 68 w 69"/>
                <a:gd name="T5" fmla="*/ 0 h 23"/>
                <a:gd name="T6" fmla="*/ 0 w 69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23"/>
                <a:gd name="T14" fmla="*/ 69 w 6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23">
                  <a:moveTo>
                    <a:pt x="0" y="0"/>
                  </a:moveTo>
                  <a:lnTo>
                    <a:pt x="0" y="22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19" name="Freeform 569"/>
            <p:cNvSpPr>
              <a:spLocks/>
            </p:cNvSpPr>
            <p:nvPr/>
          </p:nvSpPr>
          <p:spPr bwMode="auto">
            <a:xfrm>
              <a:off x="3320" y="1504"/>
              <a:ext cx="69" cy="23"/>
            </a:xfrm>
            <a:custGeom>
              <a:avLst/>
              <a:gdLst>
                <a:gd name="T0" fmla="*/ 0 w 69"/>
                <a:gd name="T1" fmla="*/ 22 h 23"/>
                <a:gd name="T2" fmla="*/ 68 w 69"/>
                <a:gd name="T3" fmla="*/ 0 h 23"/>
                <a:gd name="T4" fmla="*/ 68 w 69"/>
                <a:gd name="T5" fmla="*/ 20 h 23"/>
                <a:gd name="T6" fmla="*/ 0 w 6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23"/>
                <a:gd name="T14" fmla="*/ 69 w 6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23">
                  <a:moveTo>
                    <a:pt x="0" y="22"/>
                  </a:moveTo>
                  <a:lnTo>
                    <a:pt x="68" y="0"/>
                  </a:lnTo>
                  <a:lnTo>
                    <a:pt x="68" y="2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0" name="Freeform 570"/>
            <p:cNvSpPr>
              <a:spLocks/>
            </p:cNvSpPr>
            <p:nvPr/>
          </p:nvSpPr>
          <p:spPr bwMode="auto">
            <a:xfrm>
              <a:off x="3320" y="1504"/>
              <a:ext cx="69" cy="2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22 h 23"/>
                <a:gd name="T4" fmla="*/ 68 w 69"/>
                <a:gd name="T5" fmla="*/ 20 h 23"/>
                <a:gd name="T6" fmla="*/ 68 w 69"/>
                <a:gd name="T7" fmla="*/ 0 h 23"/>
                <a:gd name="T8" fmla="*/ 0 w 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3"/>
                <a:gd name="T17" fmla="*/ 69 w 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3">
                  <a:moveTo>
                    <a:pt x="0" y="0"/>
                  </a:moveTo>
                  <a:lnTo>
                    <a:pt x="0" y="22"/>
                  </a:lnTo>
                  <a:lnTo>
                    <a:pt x="68" y="20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1" name="Freeform 571"/>
            <p:cNvSpPr>
              <a:spLocks/>
            </p:cNvSpPr>
            <p:nvPr/>
          </p:nvSpPr>
          <p:spPr bwMode="auto">
            <a:xfrm>
              <a:off x="3388" y="1504"/>
              <a:ext cx="79" cy="23"/>
            </a:xfrm>
            <a:custGeom>
              <a:avLst/>
              <a:gdLst>
                <a:gd name="T0" fmla="*/ 0 w 79"/>
                <a:gd name="T1" fmla="*/ 0 h 23"/>
                <a:gd name="T2" fmla="*/ 0 w 79"/>
                <a:gd name="T3" fmla="*/ 22 h 23"/>
                <a:gd name="T4" fmla="*/ 78 w 79"/>
                <a:gd name="T5" fmla="*/ 0 h 23"/>
                <a:gd name="T6" fmla="*/ 0 w 79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23"/>
                <a:gd name="T14" fmla="*/ 79 w 7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23">
                  <a:moveTo>
                    <a:pt x="0" y="0"/>
                  </a:moveTo>
                  <a:lnTo>
                    <a:pt x="0" y="22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2" name="Freeform 572"/>
            <p:cNvSpPr>
              <a:spLocks/>
            </p:cNvSpPr>
            <p:nvPr/>
          </p:nvSpPr>
          <p:spPr bwMode="auto">
            <a:xfrm>
              <a:off x="3388" y="1504"/>
              <a:ext cx="79" cy="23"/>
            </a:xfrm>
            <a:custGeom>
              <a:avLst/>
              <a:gdLst>
                <a:gd name="T0" fmla="*/ 0 w 79"/>
                <a:gd name="T1" fmla="*/ 22 h 23"/>
                <a:gd name="T2" fmla="*/ 78 w 79"/>
                <a:gd name="T3" fmla="*/ 0 h 23"/>
                <a:gd name="T4" fmla="*/ 78 w 79"/>
                <a:gd name="T5" fmla="*/ 22 h 23"/>
                <a:gd name="T6" fmla="*/ 0 w 7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23"/>
                <a:gd name="T14" fmla="*/ 79 w 7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23">
                  <a:moveTo>
                    <a:pt x="0" y="22"/>
                  </a:moveTo>
                  <a:lnTo>
                    <a:pt x="78" y="0"/>
                  </a:lnTo>
                  <a:lnTo>
                    <a:pt x="78" y="22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3" name="Freeform 573"/>
            <p:cNvSpPr>
              <a:spLocks/>
            </p:cNvSpPr>
            <p:nvPr/>
          </p:nvSpPr>
          <p:spPr bwMode="auto">
            <a:xfrm>
              <a:off x="3388" y="1504"/>
              <a:ext cx="79" cy="23"/>
            </a:xfrm>
            <a:custGeom>
              <a:avLst/>
              <a:gdLst>
                <a:gd name="T0" fmla="*/ 0 w 79"/>
                <a:gd name="T1" fmla="*/ 0 h 23"/>
                <a:gd name="T2" fmla="*/ 0 w 79"/>
                <a:gd name="T3" fmla="*/ 22 h 23"/>
                <a:gd name="T4" fmla="*/ 78 w 79"/>
                <a:gd name="T5" fmla="*/ 22 h 23"/>
                <a:gd name="T6" fmla="*/ 78 w 79"/>
                <a:gd name="T7" fmla="*/ 0 h 23"/>
                <a:gd name="T8" fmla="*/ 0 w 7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3"/>
                <a:gd name="T17" fmla="*/ 79 w 7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3">
                  <a:moveTo>
                    <a:pt x="0" y="0"/>
                  </a:moveTo>
                  <a:lnTo>
                    <a:pt x="0" y="22"/>
                  </a:lnTo>
                  <a:lnTo>
                    <a:pt x="78" y="22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4" name="Freeform 574"/>
            <p:cNvSpPr>
              <a:spLocks/>
            </p:cNvSpPr>
            <p:nvPr/>
          </p:nvSpPr>
          <p:spPr bwMode="auto">
            <a:xfrm>
              <a:off x="3466" y="1504"/>
              <a:ext cx="90" cy="23"/>
            </a:xfrm>
            <a:custGeom>
              <a:avLst/>
              <a:gdLst>
                <a:gd name="T0" fmla="*/ 0 w 90"/>
                <a:gd name="T1" fmla="*/ 0 h 23"/>
                <a:gd name="T2" fmla="*/ 0 w 90"/>
                <a:gd name="T3" fmla="*/ 22 h 23"/>
                <a:gd name="T4" fmla="*/ 89 w 90"/>
                <a:gd name="T5" fmla="*/ 0 h 23"/>
                <a:gd name="T6" fmla="*/ 0 w 90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23"/>
                <a:gd name="T14" fmla="*/ 90 w 9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23">
                  <a:moveTo>
                    <a:pt x="0" y="0"/>
                  </a:moveTo>
                  <a:lnTo>
                    <a:pt x="0" y="22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5" name="Freeform 575"/>
            <p:cNvSpPr>
              <a:spLocks/>
            </p:cNvSpPr>
            <p:nvPr/>
          </p:nvSpPr>
          <p:spPr bwMode="auto">
            <a:xfrm>
              <a:off x="3466" y="1504"/>
              <a:ext cx="90" cy="23"/>
            </a:xfrm>
            <a:custGeom>
              <a:avLst/>
              <a:gdLst>
                <a:gd name="T0" fmla="*/ 0 w 90"/>
                <a:gd name="T1" fmla="*/ 22 h 23"/>
                <a:gd name="T2" fmla="*/ 89 w 90"/>
                <a:gd name="T3" fmla="*/ 0 h 23"/>
                <a:gd name="T4" fmla="*/ 89 w 90"/>
                <a:gd name="T5" fmla="*/ 22 h 23"/>
                <a:gd name="T6" fmla="*/ 0 w 90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23"/>
                <a:gd name="T14" fmla="*/ 90 w 9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23">
                  <a:moveTo>
                    <a:pt x="0" y="22"/>
                  </a:moveTo>
                  <a:lnTo>
                    <a:pt x="89" y="0"/>
                  </a:lnTo>
                  <a:lnTo>
                    <a:pt x="89" y="22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6" name="Freeform 576"/>
            <p:cNvSpPr>
              <a:spLocks/>
            </p:cNvSpPr>
            <p:nvPr/>
          </p:nvSpPr>
          <p:spPr bwMode="auto">
            <a:xfrm>
              <a:off x="3466" y="1504"/>
              <a:ext cx="90" cy="23"/>
            </a:xfrm>
            <a:custGeom>
              <a:avLst/>
              <a:gdLst>
                <a:gd name="T0" fmla="*/ 0 w 90"/>
                <a:gd name="T1" fmla="*/ 0 h 23"/>
                <a:gd name="T2" fmla="*/ 0 w 90"/>
                <a:gd name="T3" fmla="*/ 22 h 23"/>
                <a:gd name="T4" fmla="*/ 89 w 90"/>
                <a:gd name="T5" fmla="*/ 22 h 23"/>
                <a:gd name="T6" fmla="*/ 89 w 90"/>
                <a:gd name="T7" fmla="*/ 0 h 23"/>
                <a:gd name="T8" fmla="*/ 0 w 90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23"/>
                <a:gd name="T17" fmla="*/ 90 w 9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23">
                  <a:moveTo>
                    <a:pt x="0" y="0"/>
                  </a:moveTo>
                  <a:lnTo>
                    <a:pt x="0" y="22"/>
                  </a:lnTo>
                  <a:lnTo>
                    <a:pt x="89" y="22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7" name="Freeform 577"/>
            <p:cNvSpPr>
              <a:spLocks/>
            </p:cNvSpPr>
            <p:nvPr/>
          </p:nvSpPr>
          <p:spPr bwMode="auto">
            <a:xfrm>
              <a:off x="3555" y="1502"/>
              <a:ext cx="105" cy="25"/>
            </a:xfrm>
            <a:custGeom>
              <a:avLst/>
              <a:gdLst>
                <a:gd name="T0" fmla="*/ 0 w 105"/>
                <a:gd name="T1" fmla="*/ 1 h 25"/>
                <a:gd name="T2" fmla="*/ 0 w 105"/>
                <a:gd name="T3" fmla="*/ 24 h 25"/>
                <a:gd name="T4" fmla="*/ 104 w 105"/>
                <a:gd name="T5" fmla="*/ 0 h 25"/>
                <a:gd name="T6" fmla="*/ 0 w 105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5"/>
                <a:gd name="T14" fmla="*/ 105 w 10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5">
                  <a:moveTo>
                    <a:pt x="0" y="1"/>
                  </a:moveTo>
                  <a:lnTo>
                    <a:pt x="0" y="24"/>
                  </a:lnTo>
                  <a:lnTo>
                    <a:pt x="10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8" name="Freeform 578"/>
            <p:cNvSpPr>
              <a:spLocks/>
            </p:cNvSpPr>
            <p:nvPr/>
          </p:nvSpPr>
          <p:spPr bwMode="auto">
            <a:xfrm>
              <a:off x="3555" y="1502"/>
              <a:ext cx="105" cy="25"/>
            </a:xfrm>
            <a:custGeom>
              <a:avLst/>
              <a:gdLst>
                <a:gd name="T0" fmla="*/ 0 w 105"/>
                <a:gd name="T1" fmla="*/ 24 h 25"/>
                <a:gd name="T2" fmla="*/ 104 w 105"/>
                <a:gd name="T3" fmla="*/ 0 h 25"/>
                <a:gd name="T4" fmla="*/ 104 w 105"/>
                <a:gd name="T5" fmla="*/ 24 h 25"/>
                <a:gd name="T6" fmla="*/ 0 w 105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5"/>
                <a:gd name="T14" fmla="*/ 105 w 10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5">
                  <a:moveTo>
                    <a:pt x="0" y="24"/>
                  </a:moveTo>
                  <a:lnTo>
                    <a:pt x="104" y="0"/>
                  </a:lnTo>
                  <a:lnTo>
                    <a:pt x="104" y="24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29" name="Freeform 579"/>
            <p:cNvSpPr>
              <a:spLocks/>
            </p:cNvSpPr>
            <p:nvPr/>
          </p:nvSpPr>
          <p:spPr bwMode="auto">
            <a:xfrm>
              <a:off x="3555" y="1502"/>
              <a:ext cx="105" cy="25"/>
            </a:xfrm>
            <a:custGeom>
              <a:avLst/>
              <a:gdLst>
                <a:gd name="T0" fmla="*/ 0 w 105"/>
                <a:gd name="T1" fmla="*/ 1 h 25"/>
                <a:gd name="T2" fmla="*/ 0 w 105"/>
                <a:gd name="T3" fmla="*/ 24 h 25"/>
                <a:gd name="T4" fmla="*/ 104 w 105"/>
                <a:gd name="T5" fmla="*/ 24 h 25"/>
                <a:gd name="T6" fmla="*/ 104 w 105"/>
                <a:gd name="T7" fmla="*/ 0 h 25"/>
                <a:gd name="T8" fmla="*/ 0 w 105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25"/>
                <a:gd name="T17" fmla="*/ 105 w 10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25">
                  <a:moveTo>
                    <a:pt x="0" y="1"/>
                  </a:moveTo>
                  <a:lnTo>
                    <a:pt x="0" y="24"/>
                  </a:lnTo>
                  <a:lnTo>
                    <a:pt x="104" y="24"/>
                  </a:lnTo>
                  <a:lnTo>
                    <a:pt x="10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30" name="Freeform 580"/>
            <p:cNvSpPr>
              <a:spLocks/>
            </p:cNvSpPr>
            <p:nvPr/>
          </p:nvSpPr>
          <p:spPr bwMode="auto">
            <a:xfrm>
              <a:off x="3659" y="1502"/>
              <a:ext cx="122" cy="25"/>
            </a:xfrm>
            <a:custGeom>
              <a:avLst/>
              <a:gdLst>
                <a:gd name="T0" fmla="*/ 0 w 122"/>
                <a:gd name="T1" fmla="*/ 0 h 25"/>
                <a:gd name="T2" fmla="*/ 0 w 122"/>
                <a:gd name="T3" fmla="*/ 24 h 25"/>
                <a:gd name="T4" fmla="*/ 121 w 122"/>
                <a:gd name="T5" fmla="*/ 0 h 25"/>
                <a:gd name="T6" fmla="*/ 0 w 122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5"/>
                <a:gd name="T14" fmla="*/ 122 w 12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5">
                  <a:moveTo>
                    <a:pt x="0" y="0"/>
                  </a:moveTo>
                  <a:lnTo>
                    <a:pt x="0" y="24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31" name="Freeform 581"/>
            <p:cNvSpPr>
              <a:spLocks/>
            </p:cNvSpPr>
            <p:nvPr/>
          </p:nvSpPr>
          <p:spPr bwMode="auto">
            <a:xfrm>
              <a:off x="3659" y="1502"/>
              <a:ext cx="122" cy="25"/>
            </a:xfrm>
            <a:custGeom>
              <a:avLst/>
              <a:gdLst>
                <a:gd name="T0" fmla="*/ 0 w 122"/>
                <a:gd name="T1" fmla="*/ 24 h 25"/>
                <a:gd name="T2" fmla="*/ 121 w 122"/>
                <a:gd name="T3" fmla="*/ 0 h 25"/>
                <a:gd name="T4" fmla="*/ 121 w 122"/>
                <a:gd name="T5" fmla="*/ 24 h 25"/>
                <a:gd name="T6" fmla="*/ 0 w 122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5"/>
                <a:gd name="T14" fmla="*/ 122 w 12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5">
                  <a:moveTo>
                    <a:pt x="0" y="24"/>
                  </a:moveTo>
                  <a:lnTo>
                    <a:pt x="121" y="0"/>
                  </a:lnTo>
                  <a:lnTo>
                    <a:pt x="121" y="24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232" name="Freeform 582"/>
            <p:cNvSpPr>
              <a:spLocks/>
            </p:cNvSpPr>
            <p:nvPr/>
          </p:nvSpPr>
          <p:spPr bwMode="auto">
            <a:xfrm>
              <a:off x="3659" y="1502"/>
              <a:ext cx="122" cy="25"/>
            </a:xfrm>
            <a:custGeom>
              <a:avLst/>
              <a:gdLst>
                <a:gd name="T0" fmla="*/ 0 w 122"/>
                <a:gd name="T1" fmla="*/ 0 h 25"/>
                <a:gd name="T2" fmla="*/ 0 w 122"/>
                <a:gd name="T3" fmla="*/ 24 h 25"/>
                <a:gd name="T4" fmla="*/ 121 w 122"/>
                <a:gd name="T5" fmla="*/ 24 h 25"/>
                <a:gd name="T6" fmla="*/ 121 w 122"/>
                <a:gd name="T7" fmla="*/ 0 h 25"/>
                <a:gd name="T8" fmla="*/ 0 w 122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25"/>
                <a:gd name="T17" fmla="*/ 122 w 12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25">
                  <a:moveTo>
                    <a:pt x="0" y="0"/>
                  </a:moveTo>
                  <a:lnTo>
                    <a:pt x="0" y="24"/>
                  </a:lnTo>
                  <a:lnTo>
                    <a:pt x="121" y="24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41545" name="Text Box 585"/>
          <p:cNvSpPr txBox="1">
            <a:spLocks noChangeArrowheads="1"/>
          </p:cNvSpPr>
          <p:nvPr/>
        </p:nvSpPr>
        <p:spPr bwMode="auto">
          <a:xfrm>
            <a:off x="6400800" y="3459163"/>
            <a:ext cx="2743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FEV</a:t>
            </a:r>
            <a:r>
              <a:rPr lang="en-AU" altLang="en-US" sz="2400" baseline="-250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1</a:t>
            </a:r>
            <a:r>
              <a:rPr lang="en-AU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 = 1.</a:t>
            </a:r>
            <a:r>
              <a:rPr lang="pl-PL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9</a:t>
            </a:r>
            <a:r>
              <a:rPr lang="en-AU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FVC = 2</a:t>
            </a:r>
            <a:r>
              <a:rPr lang="pl-PL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.0</a:t>
            </a:r>
            <a:r>
              <a:rPr lang="en-AU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FEV</a:t>
            </a:r>
            <a:r>
              <a:rPr lang="en-AU" altLang="en-US" sz="2400" baseline="-250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1</a:t>
            </a:r>
            <a:r>
              <a:rPr lang="en-AU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/FVC = 0.</a:t>
            </a:r>
            <a:r>
              <a:rPr lang="pl-PL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95</a:t>
            </a:r>
            <a:endParaRPr lang="en-US" altLang="en-US" sz="2400" dirty="0" smtClean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ahoma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= 95%</a:t>
            </a:r>
            <a:endParaRPr lang="en-AU" altLang="en-US" sz="2400" dirty="0" smtClean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ahoma" pitchFamily="34" charset="0"/>
            </a:endParaRPr>
          </a:p>
        </p:txBody>
      </p:sp>
      <p:sp>
        <p:nvSpPr>
          <p:cNvPr id="15379" name="Text Box 586"/>
          <p:cNvSpPr txBox="1">
            <a:spLocks noChangeArrowheads="1"/>
          </p:cNvSpPr>
          <p:nvPr/>
        </p:nvSpPr>
        <p:spPr bwMode="auto">
          <a:xfrm>
            <a:off x="28194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 smtClean="0">
                <a:solidFill>
                  <a:prstClr val="black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5380" name="Text Box 587"/>
          <p:cNvSpPr txBox="1">
            <a:spLocks noChangeArrowheads="1"/>
          </p:cNvSpPr>
          <p:nvPr/>
        </p:nvSpPr>
        <p:spPr bwMode="auto">
          <a:xfrm>
            <a:off x="35052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 smtClean="0">
                <a:solidFill>
                  <a:prstClr val="black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5381" name="Text Box 588"/>
          <p:cNvSpPr txBox="1">
            <a:spLocks noChangeArrowheads="1"/>
          </p:cNvSpPr>
          <p:nvPr/>
        </p:nvSpPr>
        <p:spPr bwMode="auto">
          <a:xfrm flipH="1">
            <a:off x="40386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 smtClean="0">
                <a:solidFill>
                  <a:prstClr val="black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5382" name="Text Box 589"/>
          <p:cNvSpPr txBox="1">
            <a:spLocks noChangeArrowheads="1"/>
          </p:cNvSpPr>
          <p:nvPr/>
        </p:nvSpPr>
        <p:spPr bwMode="auto">
          <a:xfrm>
            <a:off x="46482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 smtClean="0">
                <a:solidFill>
                  <a:prstClr val="black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5383" name="Text Box 590"/>
          <p:cNvSpPr txBox="1">
            <a:spLocks noChangeArrowheads="1"/>
          </p:cNvSpPr>
          <p:nvPr/>
        </p:nvSpPr>
        <p:spPr bwMode="auto">
          <a:xfrm>
            <a:off x="52578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 smtClean="0">
                <a:solidFill>
                  <a:prstClr val="black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5384" name="Text Box 591"/>
          <p:cNvSpPr txBox="1">
            <a:spLocks noChangeArrowheads="1"/>
          </p:cNvSpPr>
          <p:nvPr/>
        </p:nvSpPr>
        <p:spPr bwMode="auto">
          <a:xfrm>
            <a:off x="57912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 smtClean="0">
                <a:solidFill>
                  <a:prstClr val="black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15385" name="Text Box 592"/>
          <p:cNvSpPr txBox="1">
            <a:spLocks noChangeArrowheads="1"/>
          </p:cNvSpPr>
          <p:nvPr/>
        </p:nvSpPr>
        <p:spPr bwMode="auto">
          <a:xfrm>
            <a:off x="1828800" y="1905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 smtClean="0">
                <a:solidFill>
                  <a:prstClr val="black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5386" name="Text Box 593"/>
          <p:cNvSpPr txBox="1">
            <a:spLocks noChangeArrowheads="1"/>
          </p:cNvSpPr>
          <p:nvPr/>
        </p:nvSpPr>
        <p:spPr bwMode="auto">
          <a:xfrm>
            <a:off x="1828800" y="2438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 smtClean="0">
                <a:solidFill>
                  <a:prstClr val="black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5387" name="Text Box 594"/>
          <p:cNvSpPr txBox="1">
            <a:spLocks noChangeArrowheads="1"/>
          </p:cNvSpPr>
          <p:nvPr/>
        </p:nvSpPr>
        <p:spPr bwMode="auto">
          <a:xfrm>
            <a:off x="1828800" y="3048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 smtClean="0">
                <a:solidFill>
                  <a:prstClr val="black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5388" name="Text Box 595"/>
          <p:cNvSpPr txBox="1">
            <a:spLocks noChangeArrowheads="1"/>
          </p:cNvSpPr>
          <p:nvPr/>
        </p:nvSpPr>
        <p:spPr bwMode="auto">
          <a:xfrm>
            <a:off x="1828800" y="3657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 smtClean="0">
                <a:solidFill>
                  <a:prstClr val="black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5389" name="Text Box 596"/>
          <p:cNvSpPr txBox="1">
            <a:spLocks noChangeArrowheads="1"/>
          </p:cNvSpPr>
          <p:nvPr/>
        </p:nvSpPr>
        <p:spPr bwMode="auto">
          <a:xfrm>
            <a:off x="1828800" y="4267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400" b="1" smtClean="0">
                <a:solidFill>
                  <a:prstClr val="black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3825" name="Line 597"/>
          <p:cNvSpPr>
            <a:spLocks noChangeShapeType="1"/>
          </p:cNvSpPr>
          <p:nvPr/>
        </p:nvSpPr>
        <p:spPr bwMode="auto">
          <a:xfrm flipV="1">
            <a:off x="2971800" y="3962400"/>
            <a:ext cx="0" cy="1066800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3826" name="Line 598"/>
          <p:cNvSpPr>
            <a:spLocks noChangeShapeType="1"/>
          </p:cNvSpPr>
          <p:nvPr/>
        </p:nvSpPr>
        <p:spPr bwMode="auto">
          <a:xfrm flipH="1">
            <a:off x="2438400" y="3962400"/>
            <a:ext cx="533400" cy="0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02" name="Rectangle 2"/>
          <p:cNvSpPr txBox="1">
            <a:spLocks noChangeArrowheads="1"/>
          </p:cNvSpPr>
          <p:nvPr/>
        </p:nvSpPr>
        <p:spPr bwMode="auto">
          <a:xfrm>
            <a:off x="914400" y="228600"/>
            <a:ext cx="7924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Restrictive Disease</a:t>
            </a:r>
          </a:p>
        </p:txBody>
      </p:sp>
      <p:sp>
        <p:nvSpPr>
          <p:cNvPr id="601" name="TextBox 600"/>
          <p:cNvSpPr txBox="1"/>
          <p:nvPr/>
        </p:nvSpPr>
        <p:spPr>
          <a:xfrm>
            <a:off x="6400800" y="1989137"/>
            <a:ext cx="152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Normal</a:t>
            </a:r>
          </a:p>
        </p:txBody>
      </p:sp>
      <p:sp>
        <p:nvSpPr>
          <p:cNvPr id="603" name="TextBox 602"/>
          <p:cNvSpPr txBox="1"/>
          <p:nvPr/>
        </p:nvSpPr>
        <p:spPr>
          <a:xfrm>
            <a:off x="6697577" y="5583238"/>
            <a:ext cx="1981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Restrictive</a:t>
            </a:r>
          </a:p>
        </p:txBody>
      </p:sp>
      <p:sp>
        <p:nvSpPr>
          <p:cNvPr id="605" name="AutoShape 41"/>
          <p:cNvSpPr>
            <a:spLocks/>
          </p:cNvSpPr>
          <p:nvPr/>
        </p:nvSpPr>
        <p:spPr bwMode="auto">
          <a:xfrm>
            <a:off x="6172200" y="3657600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67225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45" grpId="0"/>
      <p:bldP spid="33825" grpId="0" animBg="1"/>
      <p:bldP spid="33826" grpId="0" animBg="1"/>
      <p:bldP spid="601" grpId="0"/>
      <p:bldP spid="603" grpId="0"/>
      <p:bldP spid="60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624736" cy="4536504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7924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Differences between Obstructive and Restrictive Airway Diseases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456966"/>
              </p:ext>
            </p:extLst>
          </p:nvPr>
        </p:nvGraphicFramePr>
        <p:xfrm>
          <a:off x="457200" y="2060847"/>
          <a:ext cx="8229600" cy="3637384"/>
        </p:xfrm>
        <a:graphic>
          <a:graphicData uri="http://schemas.openxmlformats.org/drawingml/2006/table">
            <a:tbl>
              <a:tblPr firstRow="1" firstCol="1" bandRow="1"/>
              <a:tblGrid>
                <a:gridCol w="2057400"/>
                <a:gridCol w="2057400"/>
                <a:gridCol w="2057400"/>
                <a:gridCol w="2057400"/>
              </a:tblGrid>
              <a:tr h="828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Obstructive pattern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Restrictive pattern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Mixed pattern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828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FEV</a:t>
                      </a:r>
                      <a:r>
                        <a:rPr lang="en-US" sz="2000" b="1" baseline="-2500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1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↓↓↓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Normal or 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↓↓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FVC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Normal or 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↓↓↓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↓↓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FEV</a:t>
                      </a:r>
                      <a:r>
                        <a:rPr lang="en-US" sz="2000" b="1" baseline="-25000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1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/FVC 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Arial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(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FEV</a:t>
                      </a:r>
                      <a:r>
                        <a:rPr lang="en-US" sz="2000" b="1" baseline="-25000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1 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%)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&lt; 0.7 (70%)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Normal or &gt; 0.7 (70%)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Arial"/>
                        </a:rPr>
                        <a:t>variable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8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318051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Dynamic </a:t>
            </a:r>
            <a:r>
              <a:rPr lang="en-US" altLang="en-US" sz="2800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Spirometry</a:t>
            </a:r>
            <a:r>
              <a:rPr lang="en-US" altLang="en-US" sz="28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was done on 3 patients, the results were the following: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A. FEV1= 4L , FVC=5L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FEV1/FVC=80% 			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B. FEV1=1.2L , FVC=3L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FEV1/FVC=40% 			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C. FEV1= 2.7 L, FVC=3L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FEV1/FVC= 90% 	</a:t>
            </a:r>
            <a:endParaRPr lang="en-US" sz="2400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Algerian" pitchFamily="82" charset="0"/>
              </a:rPr>
              <a:t>Thank You</a:t>
            </a:r>
            <a:endParaRPr lang="en-US" sz="6000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2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5. Calculate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the forced expiratory volume in the first second (FEV1) and forced vital capacity (FVC) and the FEV1/FVC ratio from the FEV1 </a:t>
            </a:r>
            <a:r>
              <a:rPr 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curve.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6. Calculate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the FVC, peak expiratory flow rate (PEFR), peak inspiratory flow rate (PIFR) and maximal expiratory flow rate at 50% of the forced vital capacity (MEF50).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7. Analyze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the components of each graph in both obstructive and restrictive lung diseases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8. Differentiate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between both obstructive and restrictive lung diseases</a:t>
            </a:r>
          </a:p>
        </p:txBody>
      </p:sp>
    </p:spTree>
    <p:extLst>
      <p:ext uri="{BB962C8B-B14F-4D97-AF65-F5344CB8AC3E}">
        <p14:creationId xmlns:p14="http://schemas.microsoft.com/office/powerpoint/2010/main" val="40836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Dynamic Spirometry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Spirometry </a:t>
            </a:r>
            <a:endParaRPr lang="en-US" altLang="en-US"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It </a:t>
            </a:r>
            <a:r>
              <a:rPr lang="en-US" alt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is the most basic and frequently performed test of pulmonary (lung) </a:t>
            </a:r>
            <a:r>
              <a:rPr lang="en-US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function.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 concerned with the measurement of flow and volume of air entering and leaving the lungs.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400" dirty="0" smtClean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Dynamic?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- Performed at forcible and max effort against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time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- Measures the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rate</a:t>
            </a: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at which the lung changes volume during forced  breathing.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Forced </a:t>
            </a:r>
            <a:r>
              <a:rPr lang="en-GB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vital capacity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The max volume of air that can be forcibly and rapidly exhaled following a max inspiration.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Equipment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Dynamic spirometer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Nose clip.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Disposable mouth piece.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58112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Dynamic Spirometer</a:t>
            </a:r>
            <a:endParaRPr lang="en-US" sz="36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417646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Procedure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sz="3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Insert a new disposable mouthpiece into the flow sensor (SP-250).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sz="3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Hold the sensor in an upright position. 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sz="3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Insert the mouthpiece in the oral cavity (mouth) and seal the lips tightly around the mouthpiece. 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sz="3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Place the nose clip on the subject’s nose to avoid air escaping through nostrils.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sz="3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While subject is standing, allow him/her to breathe normally through mouthpiece, approximately 3 normal breaths to record TV.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sz="3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Then ask the subject to inhale as deep as possible and then follow it with a fast and forceful exhalation. The exhalation should be as fast and forceful as possible.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Two types of graphs may be recorded.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Two types of curves can be obtained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3"/>
          <a:stretch/>
        </p:blipFill>
        <p:spPr>
          <a:xfrm>
            <a:off x="1043516" y="1708416"/>
            <a:ext cx="7056967" cy="3908614"/>
          </a:xfr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253169"/>
              </p:ext>
            </p:extLst>
          </p:nvPr>
        </p:nvGraphicFramePr>
        <p:xfrm>
          <a:off x="1043608" y="5733256"/>
          <a:ext cx="705678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4"/>
              </a:tblGrid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 </a:t>
                      </a:r>
                      <a:r>
                        <a:rPr kumimoji="0" lang="en-GB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kumimoji="0" lang="en-GB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Flow Volume curve                                                  </a:t>
                      </a:r>
                      <a:r>
                        <a:rPr kumimoji="0" lang="en-GB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B </a:t>
                      </a:r>
                      <a:r>
                        <a:rPr kumimoji="0" lang="en-GB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kumimoji="0" lang="en-GB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Forced expiratory volume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                                                                                               curve (FEV)</a:t>
                      </a:r>
                      <a:endParaRPr kumimoji="0" lang="en-US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1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770</Words>
  <Application>Microsoft Office PowerPoint</Application>
  <PresentationFormat>On-screen Show (4:3)</PresentationFormat>
  <Paragraphs>167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1_Office Theme</vt:lpstr>
      <vt:lpstr>2_Office Theme</vt:lpstr>
      <vt:lpstr>Dynamic Spirometry</vt:lpstr>
      <vt:lpstr>Objectives</vt:lpstr>
      <vt:lpstr>PowerPoint Presentation</vt:lpstr>
      <vt:lpstr>Dynamic Spirometry</vt:lpstr>
      <vt:lpstr>Dynamic?</vt:lpstr>
      <vt:lpstr>Equipment</vt:lpstr>
      <vt:lpstr>Dynamic Spirometer</vt:lpstr>
      <vt:lpstr>Procedure</vt:lpstr>
      <vt:lpstr>Two types of curves can be obtained</vt:lpstr>
      <vt:lpstr>PowerPoint Presentation</vt:lpstr>
      <vt:lpstr> Forced Expiratory Curve </vt:lpstr>
      <vt:lpstr>A normal volume-time graph  (FEV1 curve). </vt:lpstr>
      <vt:lpstr>PowerPoint Presentation</vt:lpstr>
      <vt:lpstr> Normal FEV1 values (% predicted). </vt:lpstr>
      <vt:lpstr>PowerPoint Presentation</vt:lpstr>
      <vt:lpstr>A normal flow-volume loop. </vt:lpstr>
      <vt:lpstr>Differences between Obstructive and Restrictive Airway Diseases </vt:lpstr>
      <vt:lpstr>Obstructive pulmonary diseases</vt:lpstr>
      <vt:lpstr>Restrictive pulmonary disease</vt:lpstr>
      <vt:lpstr>PowerPoint Presentation</vt:lpstr>
      <vt:lpstr>Obstructive Disease</vt:lpstr>
      <vt:lpstr>PowerPoint Presentation</vt:lpstr>
      <vt:lpstr>PowerPoint Presentation</vt:lpstr>
      <vt:lpstr>Differences between Obstructive and Restrictive Airway Diseases 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Spirometry</dc:title>
  <dc:creator>Ola Helmi Mawlana</dc:creator>
  <cp:lastModifiedBy>Ola Helmi Mawlana</cp:lastModifiedBy>
  <cp:revision>62</cp:revision>
  <dcterms:created xsi:type="dcterms:W3CDTF">2018-12-09T07:54:54Z</dcterms:created>
  <dcterms:modified xsi:type="dcterms:W3CDTF">2018-12-23T09:29:16Z</dcterms:modified>
</cp:coreProperties>
</file>