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80" r:id="rId8"/>
    <p:sldId id="270" r:id="rId9"/>
    <p:sldId id="268" r:id="rId10"/>
    <p:sldId id="269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3" r:id="rId24"/>
    <p:sldId id="279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ahmedfathala@gmail.com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2133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</a:p>
          <a:p>
            <a:endParaRPr lang="en-US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4040188" cy="281894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339819"/>
            <a:ext cx="4041775" cy="3518181"/>
          </a:xfrm>
        </p:spPr>
      </p:pic>
      <p:sp>
        <p:nvSpPr>
          <p:cNvPr id="7" name="Down Arrow 6"/>
          <p:cNvSpPr/>
          <p:nvPr/>
        </p:nvSpPr>
        <p:spPr>
          <a:xfrm>
            <a:off x="22098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 MUSCLES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such as: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cervical vertebrae to first &amp; second rib: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attaching thoracic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upper limb: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343400" cy="8794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sz="2000" dirty="0" smtClean="0">
                <a:solidFill>
                  <a:srgbClr val="0070C0"/>
                </a:solidFill>
              </a:rPr>
              <a:t>lower 6 costal cartilages     </a:t>
            </a:r>
          </a:p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</a:rPr>
              <a:t>xiphoid</a:t>
            </a:r>
            <a:r>
              <a:rPr lang="en-US" sz="2000" dirty="0" smtClean="0">
                <a:solidFill>
                  <a:srgbClr val="0070C0"/>
                </a:solidFill>
              </a:rPr>
              <a:t> process of sternum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74874"/>
            <a:ext cx="4343400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879475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Vertebral: </a:t>
            </a:r>
            <a:r>
              <a:rPr lang="en-US" sz="2000" dirty="0" smtClean="0">
                <a:solidFill>
                  <a:srgbClr val="0070C0"/>
                </a:solidFill>
              </a:rPr>
              <a:t>upper 3 lumbar vertebrae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(right &amp; left </a:t>
            </a:r>
            <a:r>
              <a:rPr lang="en-US" sz="2000" dirty="0" err="1" smtClean="0">
                <a:solidFill>
                  <a:srgbClr val="0070C0"/>
                </a:solidFill>
              </a:rPr>
              <a:t>crus</a:t>
            </a:r>
            <a:r>
              <a:rPr lang="en-US" sz="2000" dirty="0" smtClean="0">
                <a:solidFill>
                  <a:srgbClr val="0070C0"/>
                </a:solidFill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</a:rPr>
              <a:t>arcuate</a:t>
            </a:r>
            <a:r>
              <a:rPr lang="en-US" sz="2000" dirty="0" smtClean="0">
                <a:solidFill>
                  <a:srgbClr val="0070C0"/>
                </a:solidFill>
              </a:rPr>
              <a:t> ligaments)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248400"/>
            <a:ext cx="123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Posterior view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2058519" y="5867044"/>
            <a:ext cx="227104" cy="152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973351">
            <a:off x="2820202" y="5873097"/>
            <a:ext cx="243690" cy="1405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5715000"/>
            <a:ext cx="169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</a:t>
            </a:r>
            <a:r>
              <a:rPr lang="en-US" sz="1200" dirty="0" err="1" smtClean="0"/>
              <a:t>arcuate</a:t>
            </a:r>
            <a:r>
              <a:rPr lang="en-US" sz="1200" dirty="0" smtClean="0"/>
              <a:t> ligament</a:t>
            </a:r>
            <a:endParaRPr lang="en-US" sz="1200" dirty="0"/>
          </a:p>
        </p:txBody>
      </p:sp>
      <p:pic>
        <p:nvPicPr>
          <p:cNvPr id="18" name="Content Placeholder 17" descr="respiration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4904" y="2174874"/>
            <a:ext cx="3984295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876800" y="6248400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view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715000"/>
            <a:ext cx="173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Medial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715000"/>
            <a:ext cx="17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6600" y="5486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67400" y="54102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5822" y="5611294"/>
            <a:ext cx="158088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Lateral arcuate </a:t>
            </a:r>
            <a:r>
              <a:rPr lang="en-US" sz="1050" b="1" dirty="0" smtClean="0"/>
              <a:t>ligament:</a:t>
            </a:r>
          </a:p>
          <a:p>
            <a:pPr algn="ctr"/>
            <a:r>
              <a:rPr lang="en-US" sz="1050" b="1" dirty="0"/>
              <a:t>c</a:t>
            </a:r>
            <a:r>
              <a:rPr lang="en-US" sz="1050" b="1" dirty="0" smtClean="0"/>
              <a:t>onnects 1</a:t>
            </a:r>
            <a:r>
              <a:rPr lang="en-US" sz="1050" b="1" baseline="30000" dirty="0" smtClean="0"/>
              <a:t>st</a:t>
            </a:r>
            <a:r>
              <a:rPr lang="en-US" sz="1050" b="1" dirty="0" smtClean="0"/>
              <a:t> lumbar </a:t>
            </a:r>
          </a:p>
          <a:p>
            <a:pPr algn="ctr"/>
            <a:r>
              <a:rPr lang="en-US" sz="1050" b="1" dirty="0"/>
              <a:t>v</a:t>
            </a:r>
            <a:r>
              <a:rPr lang="en-US" sz="1050" b="1" dirty="0" smtClean="0"/>
              <a:t>ertebra t</a:t>
            </a:r>
            <a:r>
              <a:rPr lang="en-US" sz="1050" b="1" dirty="0" smtClean="0"/>
              <a:t>o last rib</a:t>
            </a:r>
            <a:endParaRPr lang="en-US" sz="105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600200" y="50292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9999" y="5484167"/>
            <a:ext cx="1430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Medial </a:t>
            </a:r>
            <a:r>
              <a:rPr lang="en-US" sz="1050" b="1" dirty="0" err="1" smtClean="0"/>
              <a:t>arcuate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 </a:t>
            </a:r>
            <a:r>
              <a:rPr lang="en-US" sz="1050" b="1" dirty="0" smtClean="0"/>
              <a:t>ligament: </a:t>
            </a:r>
          </a:p>
          <a:p>
            <a:pPr algn="ctr"/>
            <a:r>
              <a:rPr lang="en-US" sz="1050" b="1" dirty="0"/>
              <a:t>c</a:t>
            </a:r>
            <a:r>
              <a:rPr lang="en-US" sz="1050" b="1" dirty="0" smtClean="0"/>
              <a:t>onnects each crus</a:t>
            </a:r>
          </a:p>
          <a:p>
            <a:pPr algn="ctr"/>
            <a:r>
              <a:rPr lang="en-US" sz="1050" b="1" dirty="0"/>
              <a:t>t</a:t>
            </a:r>
            <a:r>
              <a:rPr lang="en-US" sz="1050" b="1" dirty="0" smtClean="0"/>
              <a:t>o 1</a:t>
            </a:r>
            <a:r>
              <a:rPr lang="en-US" sz="1050" b="1" baseline="30000" dirty="0" smtClean="0"/>
              <a:t>st</a:t>
            </a:r>
            <a:r>
              <a:rPr lang="en-US" sz="1050" b="1" dirty="0" smtClean="0"/>
              <a:t> lumbar vertebra</a:t>
            </a:r>
            <a:endParaRPr lang="en-US" sz="1050" b="1" dirty="0" smtClean="0"/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819400" y="5029200"/>
            <a:ext cx="914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25781" y="6178897"/>
            <a:ext cx="16241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Median arcuate </a:t>
            </a:r>
            <a:r>
              <a:rPr lang="en-US" sz="1050" b="1" dirty="0" smtClean="0"/>
              <a:t>ligament:</a:t>
            </a:r>
          </a:p>
          <a:p>
            <a:r>
              <a:rPr lang="en-US" sz="1050" b="1" dirty="0"/>
              <a:t>c</a:t>
            </a:r>
            <a:r>
              <a:rPr lang="en-US" sz="1050" b="1" dirty="0" smtClean="0"/>
              <a:t>onnects right &amp; left crus</a:t>
            </a:r>
            <a:endParaRPr lang="en-US" sz="105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27405" y="4949651"/>
            <a:ext cx="128628" cy="12258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16" grpId="0"/>
      <p:bldP spid="2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OF DIAPHRAGM</a:t>
            </a:r>
            <a:b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 TENDON)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respiration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respiration 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2672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b="1" dirty="0" smtClean="0">
                <a:solidFill>
                  <a:srgbClr val="0070C0"/>
                </a:solidFill>
              </a:rPr>
              <a:t>between thoracic &amp; abdominal </a:t>
            </a:r>
            <a:r>
              <a:rPr lang="en-US" b="1" dirty="0" smtClean="0">
                <a:solidFill>
                  <a:srgbClr val="0070C0"/>
                </a:solidFill>
              </a:rPr>
              <a:t>cavity.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b="1" dirty="0" smtClean="0">
                <a:solidFill>
                  <a:srgbClr val="0070C0"/>
                </a:solidFill>
              </a:rPr>
              <a:t> toward thoracic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b="1" dirty="0" smtClean="0">
                <a:solidFill>
                  <a:srgbClr val="0070C0"/>
                </a:solidFill>
              </a:rPr>
              <a:t> toward abdominal </a:t>
            </a:r>
            <a:r>
              <a:rPr lang="en-US" b="1" dirty="0" smtClean="0">
                <a:solidFill>
                  <a:srgbClr val="0070C0"/>
                </a:solidFill>
              </a:rPr>
              <a:t>cavity.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to: </a:t>
            </a:r>
            <a:r>
              <a:rPr lang="en-US" b="1" dirty="0" smtClean="0">
                <a:solidFill>
                  <a:srgbClr val="0070C0"/>
                </a:solidFill>
              </a:rPr>
              <a:t>sternum, costal cartilages,12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rib &amp; lumbar </a:t>
            </a:r>
            <a:r>
              <a:rPr lang="en-US" b="1" dirty="0" smtClean="0">
                <a:solidFill>
                  <a:srgbClr val="0070C0"/>
                </a:solidFill>
              </a:rPr>
              <a:t>vertebrae.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Fibers converge to join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tendon.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b="1" dirty="0" smtClean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b="1" dirty="0" smtClean="0">
                <a:solidFill>
                  <a:srgbClr val="0070C0"/>
                </a:solidFill>
              </a:rPr>
              <a:t>contraction (descent) of diaphragm increase vertical diameter of thoracic cavity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60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lower border of rib above to upper border of rib below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fibers: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&amp; medially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8571"/>
            <a:ext cx="4040188" cy="37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121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906712"/>
            <a:ext cx="3399190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1295400" y="32766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6413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 descr="respiratio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3962400" cy="583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Origins: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cervical vertebrae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Insertions: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rib (</a:t>
            </a:r>
            <a:r>
              <a:rPr lang="en-US" sz="2800" b="1" dirty="0" err="1" smtClean="0">
                <a:solidFill>
                  <a:srgbClr val="0070C0"/>
                </a:solidFill>
              </a:rPr>
              <a:t>scalenus</a:t>
            </a:r>
            <a:r>
              <a:rPr lang="en-US" sz="2800" b="1" dirty="0" smtClean="0">
                <a:solidFill>
                  <a:srgbClr val="0070C0"/>
                </a:solidFill>
              </a:rPr>
              <a:t> anterior and </a:t>
            </a:r>
            <a:r>
              <a:rPr lang="en-US" sz="2800" b="1" dirty="0" err="1" smtClean="0">
                <a:solidFill>
                  <a:srgbClr val="0070C0"/>
                </a:solidFill>
              </a:rPr>
              <a:t>medius</a:t>
            </a:r>
            <a:r>
              <a:rPr lang="en-US" sz="2800" b="1" dirty="0" smtClean="0">
                <a:solidFill>
                  <a:srgbClr val="0070C0"/>
                </a:solidFill>
              </a:rPr>
              <a:t>) </a:t>
            </a:r>
            <a:r>
              <a:rPr lang="en-US" sz="2800" b="1" dirty="0" smtClean="0">
                <a:solidFill>
                  <a:srgbClr val="0070C0"/>
                </a:solidFill>
              </a:rPr>
              <a:t>&amp; 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rib (</a:t>
            </a:r>
            <a:r>
              <a:rPr lang="en-US" sz="2800" b="1" dirty="0" err="1" smtClean="0">
                <a:solidFill>
                  <a:srgbClr val="0070C0"/>
                </a:solidFill>
              </a:rPr>
              <a:t>scalenus</a:t>
            </a:r>
            <a:r>
              <a:rPr lang="en-US" sz="2800" b="1" dirty="0" smtClean="0">
                <a:solidFill>
                  <a:srgbClr val="0070C0"/>
                </a:solidFill>
              </a:rPr>
              <a:t> posterior)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elevate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(inspiratory)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685800"/>
            <a:ext cx="216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419600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0292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209800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6477000" y="1524000"/>
            <a:ext cx="5334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35112"/>
            <a:ext cx="4343400" cy="1284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clavicle + sternum </a:t>
            </a:r>
            <a:r>
              <a:rPr lang="en-US" dirty="0" smtClean="0">
                <a:solidFill>
                  <a:srgbClr val="0070C0"/>
                </a:solidFill>
              </a:rPr>
              <a:t>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4268788" cy="335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523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 smtClean="0">
                <a:solidFill>
                  <a:srgbClr val="0070C0"/>
                </a:solidFill>
              </a:rPr>
              <a:t> increases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 smtClean="0">
                <a:solidFill>
                  <a:srgbClr val="0070C0"/>
                </a:solidFill>
              </a:rPr>
              <a:t>of thoracic cavity, when arm is fixed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F66122-003-f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4270375" cy="339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 REST OF INTERCOSTAL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1. Internal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2. Innermost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 smtClean="0">
                <a:solidFill>
                  <a:srgbClr val="0070C0"/>
                </a:solidFill>
              </a:rPr>
              <a:t>backward </a:t>
            </a:r>
            <a:r>
              <a:rPr lang="en-US" dirty="0" smtClean="0">
                <a:solidFill>
                  <a:srgbClr val="0070C0"/>
                </a:solidFill>
              </a:rPr>
              <a:t>&amp; </a:t>
            </a:r>
            <a:r>
              <a:rPr lang="en-US" dirty="0" smtClean="0">
                <a:solidFill>
                  <a:srgbClr val="0070C0"/>
                </a:solidFill>
              </a:rPr>
              <a:t>laterall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69971"/>
            <a:ext cx="4343400" cy="398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3. </a:t>
            </a:r>
            <a:r>
              <a:rPr lang="en-US" sz="2200" dirty="0" err="1" smtClean="0">
                <a:solidFill>
                  <a:srgbClr val="0070C0"/>
                </a:solidFill>
              </a:rPr>
              <a:t>Subcostal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4. </a:t>
            </a:r>
            <a:r>
              <a:rPr lang="en-US" sz="2200" dirty="0" err="1" smtClean="0">
                <a:solidFill>
                  <a:srgbClr val="0070C0"/>
                </a:solidFill>
              </a:rPr>
              <a:t>Transversus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thoracis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 smtClean="0">
                <a:solidFill>
                  <a:srgbClr val="0070C0"/>
                </a:solidFill>
              </a:rPr>
              <a:t>intercostal</a:t>
            </a:r>
            <a:r>
              <a:rPr lang="en-US" sz="2200" dirty="0" smtClean="0">
                <a:solidFill>
                  <a:srgbClr val="0070C0"/>
                </a:solidFill>
              </a:rPr>
              <a:t> nerves     (ventral </a:t>
            </a:r>
            <a:r>
              <a:rPr lang="en-US" sz="2200" dirty="0" err="1" smtClean="0">
                <a:solidFill>
                  <a:srgbClr val="0070C0"/>
                </a:solidFill>
              </a:rPr>
              <a:t>rami</a:t>
            </a:r>
            <a:r>
              <a:rPr lang="en-US" sz="2200" dirty="0" smtClean="0">
                <a:solidFill>
                  <a:srgbClr val="0070C0"/>
                </a:solidFill>
              </a:rPr>
              <a:t> of T1-T11)                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3352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609600" y="5334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62000" y="609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38800" y="4800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58000" y="6477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</a:t>
            </a:r>
            <a:r>
              <a:rPr lang="en-US" b="1" i="1" dirty="0" smtClean="0">
                <a:solidFill>
                  <a:srgbClr val="0070C0"/>
                </a:solidFill>
              </a:rPr>
              <a:t>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in brief the respiratory </a:t>
            </a:r>
            <a:r>
              <a:rPr lang="en-US" b="1" i="1" dirty="0" smtClean="0">
                <a:solidFill>
                  <a:srgbClr val="0070C0"/>
                </a:solidFill>
              </a:rPr>
              <a:t>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</a:rPr>
              <a:t>the muscles involved in inspiration and in </a:t>
            </a:r>
            <a:r>
              <a:rPr lang="en-US" b="1" i="1" dirty="0" smtClean="0">
                <a:solidFill>
                  <a:srgbClr val="0070C0"/>
                </a:solidFill>
              </a:rPr>
              <a:t>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attachments of each muscle to the thoracic cage and its nerve </a:t>
            </a:r>
            <a:r>
              <a:rPr lang="en-US" b="1" i="1" dirty="0" smtClean="0">
                <a:solidFill>
                  <a:srgbClr val="0070C0"/>
                </a:solidFill>
              </a:rPr>
              <a:t>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724400" cy="10318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 smtClean="0">
                <a:solidFill>
                  <a:srgbClr val="0070C0"/>
                </a:solidFill>
              </a:rPr>
              <a:t>downward &amp; medially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581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1143001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/>
          </a:p>
          <a:p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 (middle layer)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3200" dirty="0" smtClean="0">
                <a:solidFill>
                  <a:srgbClr val="0070C0"/>
                </a:solidFill>
              </a:rPr>
              <a:t>upward </a:t>
            </a:r>
            <a:r>
              <a:rPr lang="en-US" sz="3200" dirty="0" smtClean="0">
                <a:solidFill>
                  <a:srgbClr val="0070C0"/>
                </a:solidFill>
              </a:rPr>
              <a:t>&amp; </a:t>
            </a:r>
            <a:r>
              <a:rPr lang="en-US" sz="3200" dirty="0" smtClean="0">
                <a:solidFill>
                  <a:srgbClr val="0070C0"/>
                </a:solidFill>
              </a:rPr>
              <a:t>medially</a:t>
            </a:r>
            <a:endParaRPr lang="en-US" sz="32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3200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733800" y="3733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3400" y="41910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Linea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alba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7772400" y="44958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838200" y="39624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4724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497388" cy="121919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(inner layer)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sz="3100" dirty="0" smtClean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990600"/>
          </a:xfrm>
        </p:spPr>
        <p:txBody>
          <a:bodyPr>
            <a:normAutofit lnSpcReduction="10000"/>
          </a:bodyPr>
          <a:lstStyle/>
          <a:p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3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vertical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010400" y="2667000"/>
            <a:ext cx="1919197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3886200"/>
            <a:ext cx="206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Rectus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77000" y="4114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581900" y="39243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81900" y="4152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1000" y="4876800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Transversus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05600" y="4953000"/>
            <a:ext cx="685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43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228600" y="49530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2" idx="1"/>
          </p:cNvCxnSpPr>
          <p:nvPr/>
        </p:nvCxnSpPr>
        <p:spPr>
          <a:xfrm rot="10800000">
            <a:off x="1905000" y="5029201"/>
            <a:ext cx="2286000" cy="47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304800" y="54864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143000" y="5334000"/>
            <a:ext cx="121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/>
          <p:cNvSpPr/>
          <p:nvPr/>
        </p:nvSpPr>
        <p:spPr>
          <a:xfrm>
            <a:off x="3505200" y="4267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077200" y="43434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Arrow 66"/>
          <p:cNvSpPr/>
          <p:nvPr/>
        </p:nvSpPr>
        <p:spPr>
          <a:xfrm>
            <a:off x="8839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9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Is formed of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b="1" dirty="0" smtClean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3 muscles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sheath in which a fourth muscles lies (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Muscles are attached to: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b="1" dirty="0" smtClean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err="1" smtClean="0">
                <a:solidFill>
                  <a:srgbClr val="0070C0"/>
                </a:solidFill>
              </a:rPr>
              <a:t>aponeurosis</a:t>
            </a:r>
            <a:r>
              <a:rPr lang="en-US" sz="2400" b="1" dirty="0" smtClean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b="1" dirty="0" smtClean="0">
                <a:solidFill>
                  <a:srgbClr val="0070C0"/>
                </a:solidFill>
              </a:rPr>
              <a:t>Compression of abdominal viscera to help in ascent of diaphragm (during forced expiration)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 smtClean="0">
                <a:solidFill>
                  <a:srgbClr val="0070C0"/>
                </a:solidFill>
              </a:rPr>
              <a:t>lower </a:t>
            </a:r>
            <a:r>
              <a:rPr lang="en-US" sz="2400" b="1" dirty="0" smtClean="0">
                <a:solidFill>
                  <a:srgbClr val="0070C0"/>
                </a:solidFill>
              </a:rPr>
              <a:t>5 </a:t>
            </a:r>
            <a:r>
              <a:rPr lang="en-US" sz="2400" b="1" dirty="0" smtClean="0">
                <a:solidFill>
                  <a:srgbClr val="0070C0"/>
                </a:solidFill>
              </a:rPr>
              <a:t>intercostal nerves (T7 – T11), subcostal nerve (T12) and first lumbar nerve.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RESPIRATORY 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Inspiration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43400" y="2174874"/>
            <a:ext cx="4800601" cy="4683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(passive)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Elastic recoil of lung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Relaxation of diaphragm &amp; external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(active):</a:t>
            </a:r>
          </a:p>
          <a:p>
            <a:pPr marL="457200" indent="-457200">
              <a:buNone/>
            </a:pP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anterior            Depression of ribs</a:t>
            </a:r>
          </a:p>
          <a:p>
            <a:pPr marL="457200" indent="-457200">
              <a:buNone/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bdominal wall muscles          </a:t>
            </a:r>
            <a:r>
              <a:rPr lang="en-US" sz="1800" dirty="0" smtClean="0">
                <a:solidFill>
                  <a:srgbClr val="0070C0"/>
                </a:solidFill>
              </a:rPr>
              <a:t>(rest of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                                                     muscles)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Compression of abdominal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            viscera</a:t>
            </a:r>
          </a:p>
          <a:p>
            <a:pPr marL="457200" indent="-45720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Ascent of diaphragm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(Descent)      Elevation of ribs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diaphragm     </a:t>
            </a:r>
            <a:r>
              <a:rPr lang="en-US" dirty="0" smtClean="0">
                <a:solidFill>
                  <a:srgbClr val="0070C0"/>
                </a:solidFill>
              </a:rPr>
              <a:t>               (external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Increase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 </a:t>
            </a:r>
            <a:r>
              <a:rPr lang="en-US" dirty="0" smtClean="0">
                <a:solidFill>
                  <a:srgbClr val="0070C0"/>
                </a:solidFill>
              </a:rPr>
              <a:t>        Increase in: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iameter                           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anteroposterior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diameter                                     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-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dirty="0" smtClean="0">
                <a:solidFill>
                  <a:srgbClr val="0070C0"/>
                </a:solidFill>
              </a:rPr>
              <a:t>diameter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Inspiration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Accessory muscles of inspiration: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Pectoralis</a:t>
            </a:r>
            <a:r>
              <a:rPr lang="en-US" dirty="0" smtClean="0">
                <a:solidFill>
                  <a:srgbClr val="0070C0"/>
                </a:solidFill>
              </a:rPr>
              <a:t> major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calene muscles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85800" y="3352800"/>
            <a:ext cx="533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34290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486400" y="50292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62600" y="60198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324100" y="4457700"/>
            <a:ext cx="4114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 muscles have a respiratory role? If yes, what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Levatores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costarum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superior.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inferior.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diaphragm is supplied by cervical nerves?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right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diaphragm is larger than left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1"/>
            <a:ext cx="4267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191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>
            <a:off x="40386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7338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95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Rib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rot="10800000">
            <a:off x="3048000" y="4724401"/>
            <a:ext cx="304800" cy="38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Arrow 21"/>
          <p:cNvSpPr/>
          <p:nvPr/>
        </p:nvSpPr>
        <p:spPr>
          <a:xfrm>
            <a:off x="3733800" y="5029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2400" y="2438400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Vertebra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553200" y="20574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8077200" y="2209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1828800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752600" y="55626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shape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b="1" dirty="0" smtClean="0">
                <a:solidFill>
                  <a:srgbClr val="0070C0"/>
                </a:solidFill>
              </a:rPr>
              <a:t>narrow, open,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 smtClean="0">
                <a:solidFill>
                  <a:srgbClr val="0070C0"/>
                </a:solidFill>
              </a:rPr>
              <a:t> wide, closed by diaphragm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</a:rPr>
              <a:t>anteriorly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b="1" i="1" dirty="0" smtClean="0">
                <a:solidFill>
                  <a:srgbClr val="0070C0"/>
                </a:solidFill>
              </a:rPr>
              <a:t>laterally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b="1" i="1" dirty="0" err="1" smtClean="0">
                <a:solidFill>
                  <a:srgbClr val="0070C0"/>
                </a:solidFill>
              </a:rPr>
              <a:t>posteriorly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pic>
        <p:nvPicPr>
          <p:cNvPr id="4" name="Content Placeholder 3" descr="F66122-003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376" y="1600200"/>
            <a:ext cx="516924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29196" y="5246768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6109996" y="4789568"/>
            <a:ext cx="1219200" cy="6418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44196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6858000" y="4604266"/>
            <a:ext cx="6858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514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14803" y="2710934"/>
            <a:ext cx="1995197" cy="1084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29568" y="2411968"/>
            <a:ext cx="178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Manubriosternal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5715000" y="2596634"/>
            <a:ext cx="1514568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0400" y="5756831"/>
            <a:ext cx="132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Xiphisternal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5867400" y="5486400"/>
            <a:ext cx="1593000" cy="4550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14803" y="2596634"/>
            <a:ext cx="1690397" cy="2227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3082503"/>
            <a:ext cx="1510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Intervertebral</a:t>
            </a:r>
          </a:p>
          <a:p>
            <a:pPr algn="ctr"/>
            <a:r>
              <a:rPr lang="en-US" b="1" dirty="0" smtClean="0"/>
              <a:t>disc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1738885" y="3124200"/>
            <a:ext cx="2375915" cy="2814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410200" cy="505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598719" y="4495800"/>
            <a:ext cx="1677881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1054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1785180" y="5257800"/>
            <a:ext cx="1720020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5200" y="4038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943600" y="4223266"/>
            <a:ext cx="13716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226" y="5498068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Interchondral</a:t>
            </a:r>
            <a:endParaRPr lang="en-US" b="1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1751860" y="5682734"/>
            <a:ext cx="1905740" cy="1084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Secondary cartilaginous: </a:t>
            </a:r>
            <a:r>
              <a:rPr lang="en-US" b="1" dirty="0" err="1" smtClean="0">
                <a:solidFill>
                  <a:srgbClr val="0070C0"/>
                </a:solidFill>
              </a:rPr>
              <a:t>Manubriosternal</a:t>
            </a:r>
            <a:r>
              <a:rPr lang="en-US" b="1" dirty="0" smtClean="0">
                <a:solidFill>
                  <a:srgbClr val="0070C0"/>
                </a:solidFill>
              </a:rPr>
              <a:t> joint, </a:t>
            </a:r>
            <a:r>
              <a:rPr lang="en-US" b="1" dirty="0" err="1" smtClean="0">
                <a:solidFill>
                  <a:srgbClr val="0070C0"/>
                </a:solidFill>
              </a:rPr>
              <a:t>Xiphisternal</a:t>
            </a:r>
            <a:r>
              <a:rPr lang="en-US" b="1" dirty="0" smtClean="0">
                <a:solidFill>
                  <a:srgbClr val="0070C0"/>
                </a:solidFill>
              </a:rPr>
              <a:t> joint and Intervertebral discs.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Primary cartilaginous</a:t>
            </a:r>
            <a:r>
              <a:rPr lang="en-US" b="1" dirty="0" smtClean="0">
                <a:solidFill>
                  <a:srgbClr val="0070C0"/>
                </a:solidFill>
              </a:rPr>
              <a:t>: 1</a:t>
            </a:r>
            <a:r>
              <a:rPr lang="en-US" b="1" baseline="30000" dirty="0" smtClean="0">
                <a:solidFill>
                  <a:srgbClr val="0070C0"/>
                </a:solidFill>
              </a:rPr>
              <a:t>st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Sternocostal</a:t>
            </a:r>
            <a:r>
              <a:rPr lang="en-US" b="1" dirty="0" smtClean="0">
                <a:solidFill>
                  <a:srgbClr val="0070C0"/>
                </a:solidFill>
              </a:rPr>
              <a:t> joint, </a:t>
            </a:r>
            <a:r>
              <a:rPr lang="en-US" b="1" dirty="0" err="1" smtClean="0">
                <a:solidFill>
                  <a:srgbClr val="0070C0"/>
                </a:solidFill>
              </a:rPr>
              <a:t>Costochondral</a:t>
            </a:r>
            <a:r>
              <a:rPr lang="en-US" b="1" dirty="0" smtClean="0">
                <a:solidFill>
                  <a:srgbClr val="0070C0"/>
                </a:solidFill>
              </a:rPr>
              <a:t> joints and </a:t>
            </a:r>
            <a:r>
              <a:rPr lang="en-US" b="1" dirty="0" err="1" smtClean="0">
                <a:solidFill>
                  <a:srgbClr val="0070C0"/>
                </a:solidFill>
              </a:rPr>
              <a:t>Interchondral</a:t>
            </a:r>
            <a:r>
              <a:rPr lang="en-US" b="1" dirty="0" smtClean="0">
                <a:solidFill>
                  <a:srgbClr val="0070C0"/>
                </a:solidFill>
              </a:rPr>
              <a:t> joints.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Plane synovial joints: </a:t>
            </a:r>
            <a:r>
              <a:rPr lang="en-US" b="1" dirty="0" smtClean="0">
                <a:solidFill>
                  <a:srgbClr val="0070C0"/>
                </a:solidFill>
              </a:rPr>
              <a:t>Costovertebral joints and the rest of </a:t>
            </a:r>
            <a:r>
              <a:rPr lang="en-US" b="1" dirty="0" err="1" smtClean="0">
                <a:solidFill>
                  <a:srgbClr val="0070C0"/>
                </a:solidFill>
              </a:rPr>
              <a:t>Sternocostal</a:t>
            </a:r>
            <a:r>
              <a:rPr lang="en-US" b="1" dirty="0" smtClean="0">
                <a:solidFill>
                  <a:srgbClr val="0070C0"/>
                </a:solidFill>
              </a:rPr>
              <a:t> joints.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D_Diaphrag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8382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Contraction (descent) of diaphragm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Increase of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 thoracic cavity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6096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diaphragm)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959</Words>
  <Application>Microsoft Office PowerPoint</Application>
  <PresentationFormat>On-screen Show (4:3)</PresentationFormat>
  <Paragraphs>200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MUSCLES INVOLVED IN RESPIRATION </vt:lpstr>
      <vt:lpstr>OBJECTIVES</vt:lpstr>
      <vt:lpstr>THORACIC CAGE</vt:lpstr>
      <vt:lpstr>THORACIC CAGE</vt:lpstr>
      <vt:lpstr>ARTICULATIONS</vt:lpstr>
      <vt:lpstr>ARTICULATIONS</vt:lpstr>
      <vt:lpstr>ARTICULATIONS</vt:lpstr>
      <vt:lpstr>PowerPoint Presentation</vt:lpstr>
      <vt:lpstr>RESPIRATORY MOVEMENTS A- MOVEMENTS OF DIAPHRAGM</vt:lpstr>
      <vt:lpstr>RESPIRATORY MOVEMENTS B- MOVEMENTS OF RIBS</vt:lpstr>
      <vt:lpstr>INSPIRATORY MUSCLES</vt:lpstr>
      <vt:lpstr>ORIGIN OF DIAPHRAGM</vt:lpstr>
      <vt:lpstr>INSERTION OF DIAPHRAGM (CENTRAL TENDON)</vt:lpstr>
      <vt:lpstr>DIAPHRAGM</vt:lpstr>
      <vt:lpstr>EXTERNAL INTERCOSTAL</vt:lpstr>
      <vt:lpstr>SCALENE MUSCLES</vt:lpstr>
      <vt:lpstr>PECTORALIS MAJOR</vt:lpstr>
      <vt:lpstr>EXPIRATORY MUSCLES</vt:lpstr>
      <vt:lpstr>RIB DEPRESSORS: REST OF INTERCOSTAL MUSCLES</vt:lpstr>
      <vt:lpstr>ANTERIOR ABDOMINAL WALL </vt:lpstr>
      <vt:lpstr>ANTERIOR ABDOMINAL WALL </vt:lpstr>
      <vt:lpstr>Anterior abdominal wall </vt:lpstr>
      <vt:lpstr>SUMMARY OF RESPIRATORY MOVEMENTS</vt:lpstr>
      <vt:lpstr>QUESTIONS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Ahmed Ibrahim</cp:lastModifiedBy>
  <cp:revision>120</cp:revision>
  <dcterms:created xsi:type="dcterms:W3CDTF">2010-01-27T08:25:16Z</dcterms:created>
  <dcterms:modified xsi:type="dcterms:W3CDTF">2018-12-13T13:59:17Z</dcterms:modified>
</cp:coreProperties>
</file>