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 id="2147484065" r:id="rId2"/>
    <p:sldMasterId id="2147484077" r:id="rId3"/>
    <p:sldMasterId id="2147484089" r:id="rId4"/>
    <p:sldMasterId id="2147484101" r:id="rId5"/>
    <p:sldMasterId id="2147484113" r:id="rId6"/>
    <p:sldMasterId id="2147484125" r:id="rId7"/>
    <p:sldMasterId id="2147484137" r:id="rId8"/>
  </p:sldMasterIdLst>
  <p:notesMasterIdLst>
    <p:notesMasterId r:id="rId57"/>
  </p:notesMasterIdLst>
  <p:sldIdLst>
    <p:sldId id="256" r:id="rId9"/>
    <p:sldId id="257" r:id="rId10"/>
    <p:sldId id="322" r:id="rId11"/>
    <p:sldId id="325" r:id="rId12"/>
    <p:sldId id="324" r:id="rId13"/>
    <p:sldId id="327" r:id="rId14"/>
    <p:sldId id="307" r:id="rId15"/>
    <p:sldId id="259" r:id="rId16"/>
    <p:sldId id="261" r:id="rId17"/>
    <p:sldId id="262" r:id="rId18"/>
    <p:sldId id="263" r:id="rId19"/>
    <p:sldId id="264" r:id="rId20"/>
    <p:sldId id="297" r:id="rId21"/>
    <p:sldId id="318" r:id="rId22"/>
    <p:sldId id="298" r:id="rId23"/>
    <p:sldId id="265" r:id="rId24"/>
    <p:sldId id="289" r:id="rId25"/>
    <p:sldId id="266" r:id="rId26"/>
    <p:sldId id="319" r:id="rId27"/>
    <p:sldId id="301" r:id="rId28"/>
    <p:sldId id="321" r:id="rId29"/>
    <p:sldId id="303" r:id="rId30"/>
    <p:sldId id="323" r:id="rId31"/>
    <p:sldId id="320" r:id="rId32"/>
    <p:sldId id="267" r:id="rId33"/>
    <p:sldId id="268" r:id="rId34"/>
    <p:sldId id="309" r:id="rId35"/>
    <p:sldId id="269" r:id="rId36"/>
    <p:sldId id="302" r:id="rId37"/>
    <p:sldId id="271" r:id="rId38"/>
    <p:sldId id="272" r:id="rId39"/>
    <p:sldId id="273" r:id="rId40"/>
    <p:sldId id="304" r:id="rId41"/>
    <p:sldId id="276" r:id="rId42"/>
    <p:sldId id="305" r:id="rId43"/>
    <p:sldId id="299" r:id="rId44"/>
    <p:sldId id="311" r:id="rId45"/>
    <p:sldId id="312" r:id="rId46"/>
    <p:sldId id="278" r:id="rId47"/>
    <p:sldId id="313" r:id="rId48"/>
    <p:sldId id="314" r:id="rId49"/>
    <p:sldId id="315" r:id="rId50"/>
    <p:sldId id="316" r:id="rId51"/>
    <p:sldId id="280" r:id="rId52"/>
    <p:sldId id="281" r:id="rId53"/>
    <p:sldId id="282" r:id="rId54"/>
    <p:sldId id="260" r:id="rId55"/>
    <p:sldId id="30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3" autoAdjust="0"/>
    <p:restoredTop sz="94660"/>
  </p:normalViewPr>
  <p:slideViewPr>
    <p:cSldViewPr snapToGrid="0">
      <p:cViewPr varScale="1">
        <p:scale>
          <a:sx n="67" d="100"/>
          <a:sy n="67" d="100"/>
        </p:scale>
        <p:origin x="47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35C8D23-0DE2-444F-9EB6-AC9BD4A44FEF}" type="datetimeFigureOut">
              <a:rPr lang="ar-SA" smtClean="0"/>
              <a:t>04/05/1440</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0C6F79F-2972-4BC6-8D1E-CD9BF9CF3634}" type="slidenum">
              <a:rPr lang="ar-SA" smtClean="0"/>
              <a:t>‹#›</a:t>
            </a:fld>
            <a:endParaRPr lang="ar-SA"/>
          </a:p>
        </p:txBody>
      </p:sp>
    </p:spTree>
    <p:extLst>
      <p:ext uri="{BB962C8B-B14F-4D97-AF65-F5344CB8AC3E}">
        <p14:creationId xmlns:p14="http://schemas.microsoft.com/office/powerpoint/2010/main" val="1990784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fld id="{43B7F699-8664-483B-866C-895D8C5AF478}" type="slidenum">
              <a:rPr lang="en-US" altLang="ar-SA">
                <a:solidFill>
                  <a:prstClr val="black"/>
                </a:solidFill>
              </a:rPr>
              <a:pPr/>
              <a:t>19</a:t>
            </a:fld>
            <a:endParaRPr lang="en-US" altLang="ar-SA">
              <a:solidFill>
                <a:prstClr val="black"/>
              </a:solidFill>
            </a:endParaRPr>
          </a:p>
        </p:txBody>
      </p:sp>
      <p:sp>
        <p:nvSpPr>
          <p:cNvPr id="194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buSzPct val="125000"/>
            </a:pPr>
            <a:r>
              <a:rPr lang="en-US" altLang="ar-SA" b="1" smtClean="0"/>
              <a:t>More upper respiratory infections</a:t>
            </a:r>
          </a:p>
          <a:p>
            <a:pPr>
              <a:spcBef>
                <a:spcPct val="0"/>
              </a:spcBef>
              <a:buSzPct val="125000"/>
            </a:pPr>
            <a:r>
              <a:rPr lang="en-US" altLang="ar-SA" b="1" smtClean="0"/>
              <a:t>More bronchitis and pneumonia</a:t>
            </a:r>
          </a:p>
          <a:p>
            <a:pPr>
              <a:spcBef>
                <a:spcPct val="0"/>
              </a:spcBef>
              <a:buSzPct val="125000"/>
            </a:pPr>
            <a:r>
              <a:rPr lang="en-US" altLang="ar-SA" b="1" smtClean="0"/>
              <a:t>More ear infections and hearing problems</a:t>
            </a:r>
          </a:p>
          <a:p>
            <a:pPr>
              <a:spcBef>
                <a:spcPct val="0"/>
              </a:spcBef>
              <a:buSzPct val="125000"/>
            </a:pPr>
            <a:r>
              <a:rPr lang="en-US" altLang="ar-SA" b="1" smtClean="0"/>
              <a:t>Higher rate of SIDS</a:t>
            </a:r>
          </a:p>
          <a:p>
            <a:pPr>
              <a:spcBef>
                <a:spcPct val="0"/>
              </a:spcBef>
              <a:buSzPct val="125000"/>
            </a:pPr>
            <a:r>
              <a:rPr lang="en-US" altLang="ar-SA" b="1" smtClean="0"/>
              <a:t>More cases of asthma</a:t>
            </a:r>
          </a:p>
          <a:p>
            <a:pPr>
              <a:spcBef>
                <a:spcPct val="0"/>
              </a:spcBef>
              <a:buSzPct val="125000"/>
            </a:pPr>
            <a:r>
              <a:rPr lang="en-US" altLang="ar-SA" b="1" smtClean="0"/>
              <a:t>More severe symptoms in children who already have asthma</a:t>
            </a:r>
          </a:p>
          <a:p>
            <a:pPr>
              <a:spcBef>
                <a:spcPct val="0"/>
              </a:spcBef>
            </a:pPr>
            <a:endParaRPr lang="en-US" altLang="ar-SA" smtClean="0"/>
          </a:p>
          <a:p>
            <a:pPr>
              <a:spcBef>
                <a:spcPct val="0"/>
              </a:spcBef>
            </a:pPr>
            <a:endParaRPr lang="en-US" altLang="ar-SA" smtClean="0"/>
          </a:p>
        </p:txBody>
      </p:sp>
    </p:spTree>
    <p:extLst>
      <p:ext uri="{BB962C8B-B14F-4D97-AF65-F5344CB8AC3E}">
        <p14:creationId xmlns:p14="http://schemas.microsoft.com/office/powerpoint/2010/main" val="318678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86844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63458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103254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51365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281717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105496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155811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416466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3074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50530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D86C1C-5007-44FB-A9DE-F03DD80A12B4}"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96105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25591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3350981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6918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108528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854590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25448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93367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147340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51714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3968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86C1C-5007-44FB-A9DE-F03DD80A12B4}"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5B5F6-F0BA-4EDF-BCA1-050EA0B5C74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019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5729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3813125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1376662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563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87218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3288427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641062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2634822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346220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4949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D86C1C-5007-44FB-A9DE-F03DD80A12B4}"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3945594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503534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1618379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29713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412635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3373906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24270-0AB0-4F2D-A499-621D9D8480AE}"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F2804-1BA2-4845-81CA-DC054E2A106E}" type="slidenum">
              <a:rPr lang="en-US" altLang="ar-SA"/>
              <a:pPr/>
              <a:t>‹#›</a:t>
            </a:fld>
            <a:endParaRPr lang="en-US" altLang="ar-SA"/>
          </a:p>
        </p:txBody>
      </p:sp>
    </p:spTree>
    <p:extLst>
      <p:ext uri="{BB962C8B-B14F-4D97-AF65-F5344CB8AC3E}">
        <p14:creationId xmlns:p14="http://schemas.microsoft.com/office/powerpoint/2010/main" val="2605277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AE1620-EF55-4E48-9BB2-FDC1F3026978}"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F70213-DE9D-46D9-A0BD-33EFF28CC8A0}" type="slidenum">
              <a:rPr lang="en-US" altLang="ar-SA"/>
              <a:pPr/>
              <a:t>‹#›</a:t>
            </a:fld>
            <a:endParaRPr lang="en-US" altLang="ar-SA"/>
          </a:p>
        </p:txBody>
      </p:sp>
    </p:spTree>
    <p:extLst>
      <p:ext uri="{BB962C8B-B14F-4D97-AF65-F5344CB8AC3E}">
        <p14:creationId xmlns:p14="http://schemas.microsoft.com/office/powerpoint/2010/main" val="219896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7E898-8FAD-4235-8A56-075F160F187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AD5EEB-5D25-4323-8A60-F6A08E40AEEC}" type="slidenum">
              <a:rPr lang="en-US" altLang="ar-SA"/>
              <a:pPr/>
              <a:t>‹#›</a:t>
            </a:fld>
            <a:endParaRPr lang="en-US" altLang="ar-SA"/>
          </a:p>
        </p:txBody>
      </p:sp>
    </p:spTree>
    <p:extLst>
      <p:ext uri="{BB962C8B-B14F-4D97-AF65-F5344CB8AC3E}">
        <p14:creationId xmlns:p14="http://schemas.microsoft.com/office/powerpoint/2010/main" val="3925212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D6CC9-D161-434B-BA4B-C642C57D7287}"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5D9DB7-75DE-4A65-95D6-1E235C83951D}" type="slidenum">
              <a:rPr lang="en-US" altLang="ar-SA"/>
              <a:pPr/>
              <a:t>‹#›</a:t>
            </a:fld>
            <a:endParaRPr lang="en-US" altLang="ar-SA"/>
          </a:p>
        </p:txBody>
      </p:sp>
    </p:spTree>
    <p:extLst>
      <p:ext uri="{BB962C8B-B14F-4D97-AF65-F5344CB8AC3E}">
        <p14:creationId xmlns:p14="http://schemas.microsoft.com/office/powerpoint/2010/main" val="4158164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E8E7-EF2D-421C-804B-AF6B06AD804A}" type="datetimeFigureOut">
              <a:rPr lang="en-US">
                <a:solidFill>
                  <a:prstClr val="black">
                    <a:tint val="75000"/>
                  </a:prstClr>
                </a:solidFill>
              </a:rPr>
              <a:pPr>
                <a:defRPr/>
              </a:pPr>
              <a:t>1/10/2019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C09942C-F5C1-4288-A368-D8D03B68497A}" type="slidenum">
              <a:rPr lang="en-US" altLang="ar-SA"/>
              <a:pPr/>
              <a:t>‹#›</a:t>
            </a:fld>
            <a:endParaRPr lang="en-US" altLang="ar-SA"/>
          </a:p>
        </p:txBody>
      </p:sp>
    </p:spTree>
    <p:extLst>
      <p:ext uri="{BB962C8B-B14F-4D97-AF65-F5344CB8AC3E}">
        <p14:creationId xmlns:p14="http://schemas.microsoft.com/office/powerpoint/2010/main" val="398169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D86C1C-5007-44FB-A9DE-F03DD80A12B4}"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2285174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241AA-6731-4E82-B5DC-4F923AF26036}" type="datetimeFigureOut">
              <a:rPr lang="en-US">
                <a:solidFill>
                  <a:prstClr val="black">
                    <a:tint val="75000"/>
                  </a:prstClr>
                </a:solidFill>
              </a:rPr>
              <a:pPr>
                <a:defRPr/>
              </a:pPr>
              <a:t>1/10/2019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A1285F6-F75B-4985-AD94-D3397347CC5F}" type="slidenum">
              <a:rPr lang="en-US" altLang="ar-SA"/>
              <a:pPr/>
              <a:t>‹#›</a:t>
            </a:fld>
            <a:endParaRPr lang="en-US" altLang="ar-SA"/>
          </a:p>
        </p:txBody>
      </p:sp>
    </p:spTree>
    <p:extLst>
      <p:ext uri="{BB962C8B-B14F-4D97-AF65-F5344CB8AC3E}">
        <p14:creationId xmlns:p14="http://schemas.microsoft.com/office/powerpoint/2010/main" val="3798435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1A1205-14FE-481D-8204-FEC807D8EAAF}" type="datetimeFigureOut">
              <a:rPr lang="en-US">
                <a:solidFill>
                  <a:prstClr val="black">
                    <a:tint val="75000"/>
                  </a:prstClr>
                </a:solidFill>
              </a:rPr>
              <a:pPr>
                <a:defRPr/>
              </a:pPr>
              <a:t>1/10/2019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F44898E-ABD8-44E6-AF82-5CE15ABCB534}" type="slidenum">
              <a:rPr lang="en-US" altLang="ar-SA"/>
              <a:pPr/>
              <a:t>‹#›</a:t>
            </a:fld>
            <a:endParaRPr lang="en-US" altLang="ar-SA"/>
          </a:p>
        </p:txBody>
      </p:sp>
    </p:spTree>
    <p:extLst>
      <p:ext uri="{BB962C8B-B14F-4D97-AF65-F5344CB8AC3E}">
        <p14:creationId xmlns:p14="http://schemas.microsoft.com/office/powerpoint/2010/main" val="2887541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029302-E0C3-4BED-BEFD-4FAC7655AFE8}"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A30946-1872-4EB8-9524-95FBB0B8EF52}" type="slidenum">
              <a:rPr lang="en-US" altLang="ar-SA"/>
              <a:pPr/>
              <a:t>‹#›</a:t>
            </a:fld>
            <a:endParaRPr lang="en-US" altLang="ar-SA"/>
          </a:p>
        </p:txBody>
      </p:sp>
    </p:spTree>
    <p:extLst>
      <p:ext uri="{BB962C8B-B14F-4D97-AF65-F5344CB8AC3E}">
        <p14:creationId xmlns:p14="http://schemas.microsoft.com/office/powerpoint/2010/main" val="2939394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4FF7F-8811-4059-8610-534DBFD266EF}" type="datetimeFigureOut">
              <a:rPr lang="en-US">
                <a:solidFill>
                  <a:prstClr val="black">
                    <a:tint val="75000"/>
                  </a:prstClr>
                </a:solidFill>
              </a:rPr>
              <a:pPr>
                <a:defRPr/>
              </a:pPr>
              <a:t>1/10/2019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D1FC91E-6EAF-4F27-BB04-389BF4759FE0}" type="slidenum">
              <a:rPr lang="en-US" altLang="ar-SA"/>
              <a:pPr/>
              <a:t>‹#›</a:t>
            </a:fld>
            <a:endParaRPr lang="en-US" altLang="ar-SA"/>
          </a:p>
        </p:txBody>
      </p:sp>
    </p:spTree>
    <p:extLst>
      <p:ext uri="{BB962C8B-B14F-4D97-AF65-F5344CB8AC3E}">
        <p14:creationId xmlns:p14="http://schemas.microsoft.com/office/powerpoint/2010/main" val="46541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7933-D6C6-4845-86BF-1D4DDD1BF36A}"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C0FC0D-5F84-40F0-A2A5-A35B6C4FC3FC}" type="slidenum">
              <a:rPr lang="en-US" altLang="ar-SA"/>
              <a:pPr/>
              <a:t>‹#›</a:t>
            </a:fld>
            <a:endParaRPr lang="en-US" altLang="ar-SA"/>
          </a:p>
        </p:txBody>
      </p:sp>
    </p:spTree>
    <p:extLst>
      <p:ext uri="{BB962C8B-B14F-4D97-AF65-F5344CB8AC3E}">
        <p14:creationId xmlns:p14="http://schemas.microsoft.com/office/powerpoint/2010/main" val="2767391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3CA5CE-F710-4B7C-AE34-FE01656D4C91}"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7D473D-E510-4C9A-87FA-A815872E6409}" type="slidenum">
              <a:rPr lang="en-US" altLang="ar-SA"/>
              <a:pPr/>
              <a:t>‹#›</a:t>
            </a:fld>
            <a:endParaRPr lang="en-US" altLang="ar-SA"/>
          </a:p>
        </p:txBody>
      </p:sp>
    </p:spTree>
    <p:extLst>
      <p:ext uri="{BB962C8B-B14F-4D97-AF65-F5344CB8AC3E}">
        <p14:creationId xmlns:p14="http://schemas.microsoft.com/office/powerpoint/2010/main" val="705665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710543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38538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343911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184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D86C1C-5007-44FB-A9DE-F03DD80A12B4}"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1768712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01201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7413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986907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94635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78580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23990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36406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1316340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9234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401653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D86C1C-5007-44FB-A9DE-F03DD80A12B4}" type="datetimeFigureOut">
              <a:rPr lang="en-US" smtClean="0"/>
              <a:pPr/>
              <a:t>1/10/2019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723201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89028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1710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48710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2614926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06293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4750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8699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48858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2043600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1667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D86C1C-5007-44FB-A9DE-F03DD80A12B4}" type="datetimeFigureOut">
              <a:rPr lang="en-US" smtClean="0"/>
              <a:pPr/>
              <a:t>1/10/2019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85B5F6-F0BA-4EDF-BCA1-050EA0B5C745}" type="slidenum">
              <a:rPr lang="en-US" smtClean="0"/>
              <a:pPr/>
              <a:t>‹#›</a:t>
            </a:fld>
            <a:endParaRPr lang="en-US"/>
          </a:p>
        </p:txBody>
      </p:sp>
    </p:spTree>
    <p:extLst>
      <p:ext uri="{BB962C8B-B14F-4D97-AF65-F5344CB8AC3E}">
        <p14:creationId xmlns:p14="http://schemas.microsoft.com/office/powerpoint/2010/main" val="66799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3984559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15346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19837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265395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90599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6337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55610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731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9294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86C1C-5007-44FB-A9DE-F03DD80A12B4}"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5B5F6-F0BA-4EDF-BCA1-050EA0B5C745}" type="slidenum">
              <a:rPr lang="en-US" smtClean="0"/>
              <a:pPr/>
              <a:t>‹#›</a:t>
            </a:fld>
            <a:endParaRPr lang="en-US"/>
          </a:p>
        </p:txBody>
      </p:sp>
    </p:spTree>
    <p:extLst>
      <p:ext uri="{BB962C8B-B14F-4D97-AF65-F5344CB8AC3E}">
        <p14:creationId xmlns:p14="http://schemas.microsoft.com/office/powerpoint/2010/main" val="84495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D86C1C-5007-44FB-A9DE-F03DD80A12B4}" type="datetimeFigureOut">
              <a:rPr lang="en-US" smtClean="0"/>
              <a:pPr/>
              <a:t>1/10/2019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85B5F6-F0BA-4EDF-BCA1-050EA0B5C74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1642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127919698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228534312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1572800181"/>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C0F641-3719-4C2E-8257-1AF1A8AE3933}" type="datetimeFigureOut">
              <a:rPr lang="en-US">
                <a:solidFill>
                  <a:prstClr val="black">
                    <a:tint val="75000"/>
                  </a:prstClr>
                </a:solidFill>
              </a:rPr>
              <a:pPr>
                <a:defRPr/>
              </a:pPr>
              <a:t>1/10/2019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74C35B91-395B-49A3-B917-5B231E6FC9C2}" type="slidenum">
              <a:rPr lang="en-US" altLang="ar-SA" smtClean="0"/>
              <a:pPr fontAlgn="base">
                <a:spcBef>
                  <a:spcPct val="0"/>
                </a:spcBef>
                <a:spcAft>
                  <a:spcPct val="0"/>
                </a:spcAft>
              </a:pPr>
              <a:t>‹#›</a:t>
            </a:fld>
            <a:endParaRPr lang="en-US" altLang="ar-SA" smtClean="0"/>
          </a:p>
        </p:txBody>
      </p:sp>
    </p:spTree>
    <p:extLst>
      <p:ext uri="{BB962C8B-B14F-4D97-AF65-F5344CB8AC3E}">
        <p14:creationId xmlns:p14="http://schemas.microsoft.com/office/powerpoint/2010/main" val="87179166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295016808"/>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3860485539"/>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366D88-2B7B-4F39-A4AB-4D67DDDEA186}" type="datetimeFigureOut">
              <a:rPr lang="en-US" smtClean="0">
                <a:solidFill>
                  <a:srgbClr val="E7DEC9">
                    <a:shade val="50000"/>
                    <a:satMod val="200000"/>
                  </a:srgbClr>
                </a:solidFill>
              </a:rPr>
              <a:pPr/>
              <a:t>1/10/2019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1EF076-D30C-4359-AE51-737966AF6263}"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26573601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pps.nccd.cdc.gov/sammec/" TargetMode="External"/><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hyperlink" Target="http://www.cdc.gov/tobacco/data_statistics/mmwrs/byyear/2008/mm5745a3/intro.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aqa.org.sa/" TargetMode="External"/><Relationship Id="rId2" Type="http://schemas.openxmlformats.org/officeDocument/2006/relationships/hyperlink" Target="http://www.sa-tcp.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uptodate.com/contents/image?imageKey=PC/74402&amp;topicKey=PC/6920&amp;source=see_link&amp;utdPopup=true" TargetMode="External"/><Relationship Id="rId2" Type="http://schemas.openxmlformats.org/officeDocument/2006/relationships/hyperlink" Target="http://www.betterhealth.vic.gov.au/bhcv2/bhcarticles.nsf/pages/Passive_smoki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48590" y="631952"/>
            <a:ext cx="10058400" cy="1438148"/>
          </a:xfrm>
        </p:spPr>
        <p:txBody>
          <a:bodyPr>
            <a:normAutofit/>
          </a:bodyPr>
          <a:lstStyle/>
          <a:p>
            <a:pPr algn="l" rtl="0"/>
            <a:r>
              <a:rPr lang="en-US" sz="9600" b="1" dirty="0" smtClean="0">
                <a:solidFill>
                  <a:srgbClr val="002060"/>
                </a:solidFill>
              </a:rPr>
              <a:t>Smoking</a:t>
            </a:r>
            <a:endParaRPr lang="en-US" sz="9600" b="1" dirty="0">
              <a:solidFill>
                <a:srgbClr val="002060"/>
              </a:solidFill>
            </a:endParaRPr>
          </a:p>
        </p:txBody>
      </p:sp>
      <p:sp>
        <p:nvSpPr>
          <p:cNvPr id="3" name="عنوان فرعي 2"/>
          <p:cNvSpPr>
            <a:spLocks noGrp="1"/>
          </p:cNvSpPr>
          <p:nvPr>
            <p:ph type="subTitle" idx="1"/>
          </p:nvPr>
        </p:nvSpPr>
        <p:spPr>
          <a:xfrm>
            <a:off x="773735" y="2654300"/>
            <a:ext cx="10750549" cy="4013200"/>
          </a:xfrm>
        </p:spPr>
        <p:txBody>
          <a:bodyPr>
            <a:normAutofit/>
          </a:bodyPr>
          <a:lstStyle/>
          <a:p>
            <a:pPr algn="ctr" rtl="0"/>
            <a:r>
              <a:rPr lang="en-US" altLang="en-US" sz="3200" b="1" dirty="0" err="1" smtClean="0">
                <a:solidFill>
                  <a:srgbClr val="C00000"/>
                </a:solidFill>
                <a:latin typeface="Arial" panose="020B0604020202020204" pitchFamily="34" charset="0"/>
                <a:cs typeface="Arial" panose="020B0604020202020204" pitchFamily="34" charset="0"/>
              </a:rPr>
              <a:t>D</a:t>
            </a:r>
            <a:r>
              <a:rPr lang="en-US" altLang="en-US" sz="3200" b="1" cap="none" dirty="0" err="1" smtClean="0">
                <a:solidFill>
                  <a:srgbClr val="C00000"/>
                </a:solidFill>
                <a:latin typeface="Arial" panose="020B0604020202020204" pitchFamily="34" charset="0"/>
                <a:cs typeface="Arial" panose="020B0604020202020204" pitchFamily="34" charset="0"/>
              </a:rPr>
              <a:t>r</a:t>
            </a:r>
            <a:r>
              <a:rPr lang="en-US" altLang="en-US" sz="3200" b="1" dirty="0" smtClean="0">
                <a:solidFill>
                  <a:srgbClr val="C00000"/>
                </a:solidFill>
                <a:latin typeface="Arial" panose="020B0604020202020204" pitchFamily="34" charset="0"/>
                <a:cs typeface="Arial" panose="020B0604020202020204" pitchFamily="34" charset="0"/>
              </a:rPr>
              <a:t> Hussein saad</a:t>
            </a:r>
          </a:p>
          <a:p>
            <a:pPr algn="ctr" rtl="0"/>
            <a:r>
              <a:rPr lang="en-US" altLang="en-US" b="1" dirty="0" smtClean="0">
                <a:solidFill>
                  <a:srgbClr val="002060"/>
                </a:solidFill>
                <a:latin typeface="Arial" panose="020B0604020202020204" pitchFamily="34" charset="0"/>
                <a:cs typeface="Arial" panose="020B0604020202020204" pitchFamily="34" charset="0"/>
              </a:rPr>
              <a:t>Assistant </a:t>
            </a:r>
            <a:r>
              <a:rPr lang="en-US" altLang="en-US" b="1" dirty="0">
                <a:solidFill>
                  <a:srgbClr val="002060"/>
                </a:solidFill>
                <a:latin typeface="Arial" panose="020B0604020202020204" pitchFamily="34" charset="0"/>
                <a:cs typeface="Arial" panose="020B0604020202020204" pitchFamily="34" charset="0"/>
              </a:rPr>
              <a:t>Professor and Consultant,</a:t>
            </a:r>
            <a:r>
              <a:rPr lang="en-US" altLang="en-US" b="1" i="1" dirty="0">
                <a:solidFill>
                  <a:srgbClr val="002060"/>
                </a:solidFill>
                <a:latin typeface="Arial" panose="020B0604020202020204" pitchFamily="34" charset="0"/>
                <a:cs typeface="Arial" panose="020B0604020202020204" pitchFamily="34" charset="0"/>
              </a:rPr>
              <a:t> </a:t>
            </a:r>
            <a:r>
              <a:rPr lang="en-US" altLang="en-US" b="1" dirty="0" smtClean="0">
                <a:solidFill>
                  <a:srgbClr val="002060"/>
                </a:solidFill>
                <a:latin typeface="Arial" panose="020B0604020202020204" pitchFamily="34" charset="0"/>
                <a:cs typeface="Arial" panose="020B0604020202020204" pitchFamily="34" charset="0"/>
              </a:rPr>
              <a:t>MRCP(UK)</a:t>
            </a:r>
          </a:p>
          <a:p>
            <a:pPr algn="ctr"/>
            <a:r>
              <a:rPr lang="en-US" altLang="en-US" b="1" dirty="0" smtClean="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rPr>
              <a:t>FAMILY and COMMUNITY MEDICINE</a:t>
            </a:r>
          </a:p>
          <a:p>
            <a:pPr algn="ctr"/>
            <a:r>
              <a:rPr lang="en-US" altLang="en-US" b="1" dirty="0">
                <a:solidFill>
                  <a:srgbClr val="002060"/>
                </a:solidFill>
                <a:latin typeface="Arial" panose="020B0604020202020204" pitchFamily="34" charset="0"/>
                <a:cs typeface="Arial" panose="020B0604020202020204" pitchFamily="34" charset="0"/>
              </a:rPr>
              <a:t> </a:t>
            </a:r>
          </a:p>
          <a:p>
            <a:pPr algn="ctr"/>
            <a:r>
              <a:rPr lang="en-US" altLang="en-US" b="1" dirty="0">
                <a:solidFill>
                  <a:srgbClr val="002060"/>
                </a:solidFill>
                <a:latin typeface="Arial" panose="020B0604020202020204" pitchFamily="34" charset="0"/>
                <a:cs typeface="Arial" panose="020B0604020202020204" pitchFamily="34" charset="0"/>
              </a:rPr>
              <a:t>College of Medicine</a:t>
            </a:r>
          </a:p>
          <a:p>
            <a:pPr algn="ctr"/>
            <a:r>
              <a:rPr lang="en-US" altLang="en-US" b="1" dirty="0">
                <a:solidFill>
                  <a:srgbClr val="002060"/>
                </a:solidFill>
                <a:latin typeface="Arial" panose="020B0604020202020204" pitchFamily="34" charset="0"/>
                <a:cs typeface="Arial" panose="020B0604020202020204" pitchFamily="34" charset="0"/>
              </a:rPr>
              <a:t>King Saud University</a:t>
            </a:r>
          </a:p>
          <a:p>
            <a:pPr algn="l" rtl="0"/>
            <a:endParaRPr lang="ar-SA" b="1" dirty="0" smtClean="0">
              <a:latin typeface="Arial" panose="020B0604020202020204" pitchFamily="34" charset="0"/>
              <a:cs typeface="Arial" panose="020B0604020202020204" pitchFamily="34" charset="0"/>
            </a:endParaRPr>
          </a:p>
          <a:p>
            <a:pPr algn="l" rtl="0"/>
            <a:endParaRPr lang="en-US" b="1" dirty="0"/>
          </a:p>
        </p:txBody>
      </p:sp>
      <p:pic>
        <p:nvPicPr>
          <p:cNvPr id="1026" name="Picture 2" descr="https://encrypted-tbn2.gstatic.com/images?q=tbn:ANd9GcRBVIquuiyoWNMORaMYjxWQWsBvvitO6MSykObWfJOwyx6V-oN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495300"/>
            <a:ext cx="5384800"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1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007359"/>
          </a:xfrm>
        </p:spPr>
        <p:txBody>
          <a:bodyPr>
            <a:normAutofit/>
          </a:bodyPr>
          <a:lstStyle/>
          <a:p>
            <a:r>
              <a:rPr lang="en-US" b="1" dirty="0" smtClean="0">
                <a:solidFill>
                  <a:srgbClr val="C00000"/>
                </a:solidFill>
              </a:rPr>
              <a:t>Smoking and Cardiovascular System</a:t>
            </a:r>
            <a:endParaRPr lang="en-US" b="1" dirty="0">
              <a:solidFill>
                <a:srgbClr val="C00000"/>
              </a:solidFill>
            </a:endParaRPr>
          </a:p>
        </p:txBody>
      </p:sp>
      <p:sp>
        <p:nvSpPr>
          <p:cNvPr id="3" name="عنصر نائب للمحتوى 2"/>
          <p:cNvSpPr>
            <a:spLocks noGrp="1"/>
          </p:cNvSpPr>
          <p:nvPr>
            <p:ph idx="1"/>
          </p:nvPr>
        </p:nvSpPr>
        <p:spPr>
          <a:xfrm>
            <a:off x="177800" y="1845734"/>
            <a:ext cx="11684000" cy="4391164"/>
          </a:xfrm>
        </p:spPr>
        <p:txBody>
          <a:bodyPr>
            <a:normAutofit/>
          </a:bodyPr>
          <a:lstStyle/>
          <a:p>
            <a:pPr algn="l" rtl="0"/>
            <a:r>
              <a:rPr lang="en-US" sz="2400" b="1" dirty="0">
                <a:solidFill>
                  <a:schemeClr val="tx1"/>
                </a:solidFill>
                <a:latin typeface="Arial" panose="020B0604020202020204" pitchFamily="34" charset="0"/>
                <a:cs typeface="Arial" panose="020B0604020202020204" pitchFamily="34" charset="0"/>
              </a:rPr>
              <a:t>Smoking causes </a:t>
            </a:r>
            <a:r>
              <a:rPr lang="en-US" sz="2400" b="1" dirty="0">
                <a:solidFill>
                  <a:srgbClr val="C00000"/>
                </a:solidFill>
                <a:latin typeface="Arial" panose="020B0604020202020204" pitchFamily="34" charset="0"/>
                <a:cs typeface="Arial" panose="020B0604020202020204" pitchFamily="34" charset="0"/>
              </a:rPr>
              <a:t>stroke</a:t>
            </a:r>
            <a:r>
              <a:rPr lang="en-US" sz="2400" b="1" dirty="0">
                <a:solidFill>
                  <a:schemeClr val="tx1"/>
                </a:solidFill>
                <a:latin typeface="Arial" panose="020B0604020202020204" pitchFamily="34" charset="0"/>
                <a:cs typeface="Arial" panose="020B0604020202020204" pitchFamily="34" charset="0"/>
              </a:rPr>
              <a:t> and </a:t>
            </a:r>
            <a:r>
              <a:rPr lang="en-US" sz="2400" b="1" dirty="0">
                <a:solidFill>
                  <a:srgbClr val="C00000"/>
                </a:solidFill>
                <a:latin typeface="Arial" panose="020B0604020202020204" pitchFamily="34" charset="0"/>
                <a:cs typeface="Arial" panose="020B0604020202020204" pitchFamily="34" charset="0"/>
              </a:rPr>
              <a:t>coronary heart </a:t>
            </a:r>
            <a:r>
              <a:rPr lang="en-US" sz="2400" b="1" dirty="0" smtClean="0">
                <a:solidFill>
                  <a:srgbClr val="C00000"/>
                </a:solidFill>
                <a:latin typeface="Arial" panose="020B0604020202020204" pitchFamily="34" charset="0"/>
                <a:cs typeface="Arial" panose="020B0604020202020204" pitchFamily="34" charset="0"/>
              </a:rPr>
              <a:t>disease </a:t>
            </a:r>
            <a:r>
              <a:rPr lang="en-US" sz="2400" b="1" dirty="0" smtClean="0">
                <a:solidFill>
                  <a:schemeClr val="tx1"/>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the leading causes of death in the United States.</a:t>
            </a:r>
            <a:endParaRPr lang="en-US" sz="2400" b="1" dirty="0" smtClean="0">
              <a:solidFill>
                <a:schemeClr val="tx1"/>
              </a:solidFill>
              <a:latin typeface="Arial" panose="020B0604020202020204" pitchFamily="34" charset="0"/>
              <a:cs typeface="Arial" panose="020B0604020202020204" pitchFamily="34" charset="0"/>
            </a:endParaRPr>
          </a:p>
          <a:p>
            <a:pPr algn="l" rtl="0"/>
            <a:r>
              <a:rPr lang="en-US" sz="2400" b="1" dirty="0" smtClean="0">
                <a:solidFill>
                  <a:schemeClr val="tx1"/>
                </a:solidFill>
                <a:latin typeface="Arial" panose="020B0604020202020204" pitchFamily="34" charset="0"/>
                <a:cs typeface="Arial" panose="020B0604020202020204" pitchFamily="34" charset="0"/>
              </a:rPr>
              <a:t>Smoking </a:t>
            </a:r>
            <a:r>
              <a:rPr lang="en-US" sz="2400" b="1" dirty="0">
                <a:solidFill>
                  <a:schemeClr val="tx1"/>
                </a:solidFill>
                <a:latin typeface="Arial" panose="020B0604020202020204" pitchFamily="34" charset="0"/>
                <a:cs typeface="Arial" panose="020B0604020202020204" pitchFamily="34" charset="0"/>
              </a:rPr>
              <a:t>damages </a:t>
            </a:r>
            <a:r>
              <a:rPr lang="en-US" sz="2400" b="1" dirty="0">
                <a:solidFill>
                  <a:srgbClr val="002060"/>
                </a:solidFill>
                <a:latin typeface="Arial" panose="020B0604020202020204" pitchFamily="34" charset="0"/>
                <a:cs typeface="Arial" panose="020B0604020202020204" pitchFamily="34" charset="0"/>
              </a:rPr>
              <a:t>blood </a:t>
            </a:r>
            <a:r>
              <a:rPr lang="en-US" sz="2400" b="1" dirty="0" smtClean="0">
                <a:solidFill>
                  <a:srgbClr val="002060"/>
                </a:solidFill>
                <a:latin typeface="Arial" panose="020B0604020202020204" pitchFamily="34" charset="0"/>
                <a:cs typeface="Arial" panose="020B0604020202020204" pitchFamily="34" charset="0"/>
              </a:rPr>
              <a:t>vessels.</a:t>
            </a:r>
          </a:p>
          <a:p>
            <a:pPr algn="l" rtl="0"/>
            <a:r>
              <a:rPr lang="en-US" sz="2400" b="1" dirty="0" smtClean="0">
                <a:solidFill>
                  <a:srgbClr val="002060"/>
                </a:solidFill>
                <a:latin typeface="Arial" panose="020B0604020202020204" pitchFamily="34" charset="0"/>
                <a:cs typeface="Arial" panose="020B0604020202020204" pitchFamily="34" charset="0"/>
              </a:rPr>
              <a:t>Walls of Arteries are thicken </a:t>
            </a:r>
            <a:r>
              <a:rPr lang="en-US" sz="2400" b="1" dirty="0">
                <a:solidFill>
                  <a:srgbClr val="002060"/>
                </a:solidFill>
                <a:latin typeface="Arial" panose="020B0604020202020204" pitchFamily="34" charset="0"/>
                <a:cs typeface="Arial" panose="020B0604020202020204" pitchFamily="34" charset="0"/>
              </a:rPr>
              <a:t>and </a:t>
            </a:r>
            <a:r>
              <a:rPr lang="en-US" sz="2400" b="1" dirty="0" smtClean="0">
                <a:solidFill>
                  <a:srgbClr val="002060"/>
                </a:solidFill>
                <a:latin typeface="Arial" panose="020B0604020202020204" pitchFamily="34" charset="0"/>
                <a:cs typeface="Arial" panose="020B0604020202020204" pitchFamily="34" charset="0"/>
              </a:rPr>
              <a:t>lumen grow narrower (Atherosclerosis) </a:t>
            </a:r>
          </a:p>
          <a:p>
            <a:pPr algn="l" rtl="0"/>
            <a:r>
              <a:rPr lang="en-US" sz="2400" b="1" dirty="0" smtClean="0">
                <a:solidFill>
                  <a:srgbClr val="002060"/>
                </a:solidFill>
                <a:latin typeface="Arial" panose="020B0604020202020204" pitchFamily="34" charset="0"/>
                <a:cs typeface="Arial" panose="020B0604020202020204" pitchFamily="34" charset="0"/>
              </a:rPr>
              <a:t>The heart </a:t>
            </a:r>
            <a:r>
              <a:rPr lang="en-US" sz="2400" b="1" dirty="0">
                <a:solidFill>
                  <a:srgbClr val="002060"/>
                </a:solidFill>
                <a:latin typeface="Arial" panose="020B0604020202020204" pitchFamily="34" charset="0"/>
                <a:cs typeface="Arial" panose="020B0604020202020204" pitchFamily="34" charset="0"/>
              </a:rPr>
              <a:t>beat faster and </a:t>
            </a:r>
            <a:r>
              <a:rPr lang="en-US" sz="2400" b="1" dirty="0" smtClean="0">
                <a:solidFill>
                  <a:srgbClr val="002060"/>
                </a:solidFill>
                <a:latin typeface="Arial" panose="020B0604020202020204" pitchFamily="34" charset="0"/>
                <a:cs typeface="Arial" panose="020B0604020202020204" pitchFamily="34" charset="0"/>
              </a:rPr>
              <a:t>blood </a:t>
            </a:r>
            <a:r>
              <a:rPr lang="en-US" sz="2400" b="1" dirty="0">
                <a:solidFill>
                  <a:srgbClr val="002060"/>
                </a:solidFill>
                <a:latin typeface="Arial" panose="020B0604020202020204" pitchFamily="34" charset="0"/>
                <a:cs typeface="Arial" panose="020B0604020202020204" pitchFamily="34" charset="0"/>
              </a:rPr>
              <a:t>pressure </a:t>
            </a:r>
            <a:r>
              <a:rPr lang="en-US" sz="2400" b="1" dirty="0" smtClean="0">
                <a:solidFill>
                  <a:srgbClr val="002060"/>
                </a:solidFill>
                <a:latin typeface="Arial" panose="020B0604020202020204" pitchFamily="34" charset="0"/>
                <a:cs typeface="Arial" panose="020B0604020202020204" pitchFamily="34" charset="0"/>
              </a:rPr>
              <a:t>goes </a:t>
            </a:r>
            <a:r>
              <a:rPr lang="en-US" sz="2400" b="1" dirty="0">
                <a:solidFill>
                  <a:srgbClr val="002060"/>
                </a:solidFill>
                <a:latin typeface="Arial" panose="020B0604020202020204" pitchFamily="34" charset="0"/>
                <a:cs typeface="Arial" panose="020B0604020202020204" pitchFamily="34" charset="0"/>
              </a:rPr>
              <a:t>up. </a:t>
            </a:r>
            <a:endParaRPr lang="en-US" sz="2400" b="1" dirty="0" smtClean="0">
              <a:solidFill>
                <a:srgbClr val="002060"/>
              </a:solidFill>
              <a:latin typeface="Arial" panose="020B0604020202020204" pitchFamily="34" charset="0"/>
              <a:cs typeface="Arial" panose="020B0604020202020204" pitchFamily="34" charset="0"/>
            </a:endParaRPr>
          </a:p>
          <a:p>
            <a:pPr algn="l" rtl="0"/>
            <a:r>
              <a:rPr lang="en-US" sz="2400" b="1" dirty="0" smtClean="0">
                <a:solidFill>
                  <a:srgbClr val="002060"/>
                </a:solidFill>
                <a:latin typeface="Arial" panose="020B0604020202020204" pitchFamily="34" charset="0"/>
                <a:cs typeface="Arial" panose="020B0604020202020204" pitchFamily="34" charset="0"/>
              </a:rPr>
              <a:t>Thrombosis </a:t>
            </a:r>
            <a:r>
              <a:rPr lang="en-US" sz="2400" b="1" dirty="0">
                <a:solidFill>
                  <a:srgbClr val="002060"/>
                </a:solidFill>
                <a:latin typeface="Arial" panose="020B0604020202020204" pitchFamily="34" charset="0"/>
                <a:cs typeface="Arial" panose="020B0604020202020204" pitchFamily="34" charset="0"/>
              </a:rPr>
              <a:t>can also </a:t>
            </a:r>
            <a:r>
              <a:rPr lang="en-US" sz="2400" b="1" dirty="0" smtClean="0">
                <a:solidFill>
                  <a:srgbClr val="002060"/>
                </a:solidFill>
                <a:latin typeface="Arial" panose="020B0604020202020204" pitchFamily="34" charset="0"/>
                <a:cs typeface="Arial" panose="020B0604020202020204" pitchFamily="34" charset="0"/>
              </a:rPr>
              <a:t>form and lead to; IHD, PVD and Stroke.</a:t>
            </a:r>
          </a:p>
          <a:p>
            <a:pPr algn="l" rtl="0"/>
            <a:endParaRPr lang="en-US" sz="2800" b="1" dirty="0" smtClean="0">
              <a:solidFill>
                <a:schemeClr val="tx1"/>
              </a:solidFill>
              <a:latin typeface="Arial" panose="020B0604020202020204" pitchFamily="34" charset="0"/>
              <a:cs typeface="Arial" panose="020B0604020202020204" pitchFamily="34" charset="0"/>
            </a:endParaRPr>
          </a:p>
          <a:p>
            <a:pPr algn="l" rtl="0"/>
            <a:r>
              <a:rPr lang="en-US" sz="2800" b="1" dirty="0" smtClean="0">
                <a:solidFill>
                  <a:schemeClr val="tx1"/>
                </a:solidFill>
                <a:latin typeface="Arial" panose="020B0604020202020204" pitchFamily="34" charset="0"/>
                <a:cs typeface="Arial" panose="020B0604020202020204" pitchFamily="34" charset="0"/>
              </a:rPr>
              <a:t>Even </a:t>
            </a:r>
            <a:r>
              <a:rPr lang="en-US" sz="2800" b="1" dirty="0">
                <a:solidFill>
                  <a:schemeClr val="tx1"/>
                </a:solidFill>
                <a:latin typeface="Arial" panose="020B0604020202020204" pitchFamily="34" charset="0"/>
                <a:cs typeface="Arial" panose="020B0604020202020204" pitchFamily="34" charset="0"/>
              </a:rPr>
              <a:t>people who smoke fewer than five cigarettes a day can have early signs of cardiovascular disease.</a:t>
            </a:r>
          </a:p>
        </p:txBody>
      </p:sp>
    </p:spTree>
    <p:extLst>
      <p:ext uri="{BB962C8B-B14F-4D97-AF65-F5344CB8AC3E}">
        <p14:creationId xmlns:p14="http://schemas.microsoft.com/office/powerpoint/2010/main" val="25608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C00000"/>
                </a:solidFill>
              </a:rPr>
              <a:t>Smoking and Respiratory System</a:t>
            </a:r>
            <a:br>
              <a:rPr lang="en-US" b="1" dirty="0" smtClean="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254000" y="1845734"/>
            <a:ext cx="11633200" cy="4389966"/>
          </a:xfrm>
        </p:spPr>
        <p:txBody>
          <a:bodyPr>
            <a:normAutofit lnSpcReduction="10000"/>
          </a:bodyPr>
          <a:lstStyle/>
          <a:p>
            <a:pPr algn="l" rtl="0"/>
            <a:r>
              <a:rPr lang="en-US" sz="2800" b="1" dirty="0">
                <a:solidFill>
                  <a:schemeClr val="tx1"/>
                </a:solidFill>
                <a:latin typeface="Arial" panose="020B0604020202020204" pitchFamily="34" charset="0"/>
                <a:cs typeface="Arial" panose="020B0604020202020204" pitchFamily="34" charset="0"/>
              </a:rPr>
              <a:t>Lung diseases caused by smoking </a:t>
            </a:r>
            <a:r>
              <a:rPr lang="en-US" sz="2800" b="1" dirty="0" smtClean="0">
                <a:solidFill>
                  <a:schemeClr val="tx1"/>
                </a:solidFill>
                <a:latin typeface="Arial" panose="020B0604020202020204" pitchFamily="34" charset="0"/>
                <a:cs typeface="Arial" panose="020B0604020202020204" pitchFamily="34" charset="0"/>
              </a:rPr>
              <a:t>include:</a:t>
            </a:r>
          </a:p>
          <a:p>
            <a:pPr algn="l" rtl="0"/>
            <a:r>
              <a:rPr lang="en-US" sz="2800" b="1" dirty="0" smtClean="0">
                <a:solidFill>
                  <a:srgbClr val="C00000"/>
                </a:solidFill>
                <a:latin typeface="Arial" panose="020B0604020202020204" pitchFamily="34" charset="0"/>
                <a:cs typeface="Arial" panose="020B0604020202020204" pitchFamily="34" charset="0"/>
              </a:rPr>
              <a:t>COPD</a:t>
            </a:r>
            <a:r>
              <a:rPr lang="en-US" sz="2800" b="1" dirty="0">
                <a:solidFill>
                  <a:srgbClr val="002060"/>
                </a:solidFill>
                <a:latin typeface="Arial" panose="020B0604020202020204" pitchFamily="34" charset="0"/>
                <a:cs typeface="Arial" panose="020B0604020202020204" pitchFamily="34" charset="0"/>
              </a:rPr>
              <a:t>, which includes </a:t>
            </a:r>
            <a:r>
              <a:rPr lang="en-US" sz="2800" b="1" dirty="0">
                <a:solidFill>
                  <a:srgbClr val="C00000"/>
                </a:solidFill>
                <a:latin typeface="Arial" panose="020B0604020202020204" pitchFamily="34" charset="0"/>
                <a:cs typeface="Arial" panose="020B0604020202020204" pitchFamily="34" charset="0"/>
              </a:rPr>
              <a:t>emphysema </a:t>
            </a:r>
            <a:r>
              <a:rPr lang="en-US" sz="2800" b="1" dirty="0">
                <a:solidFill>
                  <a:srgbClr val="002060"/>
                </a:solidFill>
                <a:latin typeface="Arial" panose="020B0604020202020204" pitchFamily="34" charset="0"/>
                <a:cs typeface="Arial" panose="020B0604020202020204" pitchFamily="34" charset="0"/>
              </a:rPr>
              <a:t>and </a:t>
            </a:r>
            <a:r>
              <a:rPr lang="en-US" sz="2800" b="1" dirty="0">
                <a:solidFill>
                  <a:srgbClr val="C00000"/>
                </a:solidFill>
                <a:latin typeface="Arial" panose="020B0604020202020204" pitchFamily="34" charset="0"/>
                <a:cs typeface="Arial" panose="020B0604020202020204" pitchFamily="34" charset="0"/>
              </a:rPr>
              <a:t>chronic bronchitis</a:t>
            </a:r>
            <a:r>
              <a:rPr lang="en-US" sz="2800" b="1" dirty="0" smtClean="0">
                <a:solidFill>
                  <a:srgbClr val="002060"/>
                </a:solidFill>
                <a:latin typeface="Arial" panose="020B0604020202020204" pitchFamily="34" charset="0"/>
                <a:cs typeface="Arial" panose="020B0604020202020204" pitchFamily="34" charset="0"/>
              </a:rPr>
              <a:t>.</a:t>
            </a:r>
          </a:p>
          <a:p>
            <a:pPr algn="l" rtl="0"/>
            <a:r>
              <a:rPr lang="en-US" sz="2800" b="1" dirty="0">
                <a:solidFill>
                  <a:schemeClr val="tx1"/>
                </a:solidFill>
                <a:latin typeface="Arial" panose="020B0604020202020204" pitchFamily="34" charset="0"/>
                <a:cs typeface="Arial" panose="020B0604020202020204" pitchFamily="34" charset="0"/>
              </a:rPr>
              <a:t>Smoking can cause lung disease by damaging </a:t>
            </a:r>
            <a:r>
              <a:rPr lang="en-US" sz="2800" b="1" dirty="0" smtClean="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airways and the </a:t>
            </a:r>
            <a:r>
              <a:rPr lang="en-US" sz="2800" b="1" dirty="0" smtClean="0">
                <a:solidFill>
                  <a:schemeClr val="tx1"/>
                </a:solidFill>
                <a:latin typeface="Arial" panose="020B0604020202020204" pitchFamily="34" charset="0"/>
                <a:cs typeface="Arial" panose="020B0604020202020204" pitchFamily="34" charset="0"/>
              </a:rPr>
              <a:t>alveoli.</a:t>
            </a:r>
          </a:p>
          <a:p>
            <a:pPr algn="l" rtl="0"/>
            <a:r>
              <a:rPr lang="en-US" sz="2800" b="1" dirty="0" smtClean="0">
                <a:solidFill>
                  <a:schemeClr val="tx1"/>
                </a:solidFill>
                <a:latin typeface="Arial" panose="020B0604020202020204" pitchFamily="34" charset="0"/>
                <a:cs typeface="Arial" panose="020B0604020202020204" pitchFamily="34" charset="0"/>
              </a:rPr>
              <a:t>In presence of </a:t>
            </a:r>
            <a:r>
              <a:rPr lang="en-US" sz="2800" b="1" dirty="0" smtClean="0">
                <a:solidFill>
                  <a:srgbClr val="C00000"/>
                </a:solidFill>
                <a:latin typeface="Arial" panose="020B0604020202020204" pitchFamily="34" charset="0"/>
                <a:cs typeface="Arial" panose="020B0604020202020204" pitchFamily="34" charset="0"/>
              </a:rPr>
              <a:t>asthma</a:t>
            </a:r>
            <a:r>
              <a:rPr lang="en-US" sz="2800" b="1" dirty="0">
                <a:solidFill>
                  <a:schemeClr val="tx1"/>
                </a:solidFill>
                <a:latin typeface="Arial" panose="020B0604020202020204" pitchFamily="34" charset="0"/>
                <a:cs typeface="Arial" panose="020B0604020202020204" pitchFamily="34" charset="0"/>
              </a:rPr>
              <a:t>, tobacco smoke can trigger an attack or make an attack </a:t>
            </a:r>
            <a:r>
              <a:rPr lang="en-US" sz="2800" b="1" dirty="0" smtClean="0">
                <a:solidFill>
                  <a:schemeClr val="tx1"/>
                </a:solidFill>
                <a:latin typeface="Arial" panose="020B0604020202020204" pitchFamily="34" charset="0"/>
                <a:cs typeface="Arial" panose="020B0604020202020204" pitchFamily="34" charset="0"/>
              </a:rPr>
              <a:t>worse.</a:t>
            </a:r>
            <a:endParaRPr lang="en-US" sz="2800" b="1" dirty="0">
              <a:solidFill>
                <a:schemeClr val="tx1"/>
              </a:solidFill>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Smokers are </a:t>
            </a:r>
            <a:r>
              <a:rPr lang="en-US" sz="2800" b="1" dirty="0">
                <a:solidFill>
                  <a:srgbClr val="002060"/>
                </a:solidFill>
                <a:latin typeface="Arial" panose="020B0604020202020204" pitchFamily="34" charset="0"/>
                <a:cs typeface="Arial" panose="020B0604020202020204" pitchFamily="34" charset="0"/>
              </a:rPr>
              <a:t>12 to 13 times </a:t>
            </a:r>
            <a:r>
              <a:rPr lang="en-US" sz="2800" b="1" dirty="0">
                <a:solidFill>
                  <a:schemeClr val="tx1"/>
                </a:solidFill>
                <a:latin typeface="Arial" panose="020B0604020202020204" pitchFamily="34" charset="0"/>
                <a:cs typeface="Arial" panose="020B0604020202020204" pitchFamily="34" charset="0"/>
              </a:rPr>
              <a:t>more likely to die from </a:t>
            </a:r>
            <a:r>
              <a:rPr lang="en-US" sz="2800" b="1" dirty="0">
                <a:solidFill>
                  <a:srgbClr val="C00000"/>
                </a:solidFill>
                <a:latin typeface="Arial" panose="020B0604020202020204" pitchFamily="34" charset="0"/>
                <a:cs typeface="Arial" panose="020B0604020202020204" pitchFamily="34" charset="0"/>
              </a:rPr>
              <a:t>COPD</a:t>
            </a:r>
            <a:r>
              <a:rPr lang="en-US" sz="2800" b="1" dirty="0">
                <a:solidFill>
                  <a:schemeClr val="tx1"/>
                </a:solidFill>
                <a:latin typeface="Arial" panose="020B0604020202020204" pitchFamily="34" charset="0"/>
                <a:cs typeface="Arial" panose="020B0604020202020204" pitchFamily="34" charset="0"/>
              </a:rPr>
              <a:t> than </a:t>
            </a:r>
            <a:r>
              <a:rPr lang="en-US" sz="2800" b="1" dirty="0" smtClean="0">
                <a:solidFill>
                  <a:schemeClr val="tx1"/>
                </a:solidFill>
                <a:latin typeface="Arial" panose="020B0604020202020204" pitchFamily="34" charset="0"/>
                <a:cs typeface="Arial" panose="020B0604020202020204" pitchFamily="34" charset="0"/>
              </a:rPr>
              <a:t>nonsmokers.</a:t>
            </a:r>
          </a:p>
          <a:p>
            <a:pPr algn="l" rtl="0"/>
            <a:r>
              <a:rPr lang="en-US" sz="2800" b="1" dirty="0">
                <a:solidFill>
                  <a:schemeClr val="tx1"/>
                </a:solidFill>
                <a:latin typeface="Arial" panose="020B0604020202020204" pitchFamily="34" charset="0"/>
                <a:cs typeface="Arial" panose="020B0604020202020204" pitchFamily="34" charset="0"/>
              </a:rPr>
              <a:t>Cigarette smoking causes most cases of </a:t>
            </a:r>
            <a:r>
              <a:rPr lang="en-US" sz="2800" b="1" dirty="0">
                <a:solidFill>
                  <a:srgbClr val="C00000"/>
                </a:solidFill>
                <a:latin typeface="Arial" panose="020B0604020202020204" pitchFamily="34" charset="0"/>
                <a:cs typeface="Arial" panose="020B0604020202020204" pitchFamily="34" charset="0"/>
              </a:rPr>
              <a:t>lung cancer</a:t>
            </a:r>
            <a:r>
              <a:rPr lang="en-US" sz="2800" b="1" dirty="0">
                <a:solidFill>
                  <a:schemeClr val="tx1"/>
                </a:solidFill>
                <a:latin typeface="Arial" panose="020B0604020202020204" pitchFamily="34" charset="0"/>
                <a:cs typeface="Arial" panose="020B0604020202020204" pitchFamily="34" charset="0"/>
              </a:rPr>
              <a:t>.</a:t>
            </a:r>
          </a:p>
          <a:p>
            <a:pPr algn="l" rtl="0"/>
            <a:endParaRPr lang="en-US" sz="2800" b="1" dirty="0">
              <a:solidFill>
                <a:schemeClr val="tx1"/>
              </a:solidFill>
              <a:latin typeface="Arial" panose="020B0604020202020204" pitchFamily="34" charset="0"/>
              <a:cs typeface="Arial" panose="020B0604020202020204" pitchFamily="34" charset="0"/>
            </a:endParaRPr>
          </a:p>
          <a:p>
            <a:pPr algn="l" rtl="0"/>
            <a:endParaRPr lang="en-US" b="1" dirty="0"/>
          </a:p>
        </p:txBody>
      </p:sp>
    </p:spTree>
    <p:extLst>
      <p:ext uri="{BB962C8B-B14F-4D97-AF65-F5344CB8AC3E}">
        <p14:creationId xmlns:p14="http://schemas.microsoft.com/office/powerpoint/2010/main" val="41358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Smoking and Cancer</a:t>
            </a:r>
            <a:br>
              <a:rPr lang="en-US" b="1" dirty="0">
                <a:solidFill>
                  <a:srgbClr val="C00000"/>
                </a:solidFill>
              </a:rPr>
            </a:br>
            <a:endParaRPr lang="en-US" b="1" dirty="0">
              <a:solidFill>
                <a:srgbClr val="C00000"/>
              </a:solidFill>
            </a:endParaRPr>
          </a:p>
        </p:txBody>
      </p:sp>
      <p:sp>
        <p:nvSpPr>
          <p:cNvPr id="3" name="عنصر نائب للمحتوى 2"/>
          <p:cNvSpPr>
            <a:spLocks noGrp="1"/>
          </p:cNvSpPr>
          <p:nvPr>
            <p:ph idx="1"/>
          </p:nvPr>
        </p:nvSpPr>
        <p:spPr>
          <a:xfrm>
            <a:off x="342900" y="1820175"/>
            <a:ext cx="11595100" cy="4468482"/>
          </a:xfrm>
        </p:spPr>
        <p:txBody>
          <a:bodyPr>
            <a:normAutofit/>
          </a:bodyPr>
          <a:lstStyle/>
          <a:p>
            <a:pPr algn="l" rtl="0">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Smoking can cause cancer almost anywhere in your </a:t>
            </a:r>
            <a:r>
              <a:rPr lang="en-US" sz="2400" b="1" dirty="0" smtClean="0">
                <a:solidFill>
                  <a:schemeClr val="tx1"/>
                </a:solidFill>
                <a:latin typeface="Arial" panose="020B0604020202020204" pitchFamily="34" charset="0"/>
                <a:cs typeface="Arial" panose="020B0604020202020204" pitchFamily="34" charset="0"/>
              </a:rPr>
              <a:t>body:</a:t>
            </a: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Trachea, bronchus, and lung</a:t>
            </a: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Bladder</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Esophagus</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Larynx</a:t>
            </a:r>
            <a:endParaRPr lang="en-US" sz="2400" b="1" dirty="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400" b="1" dirty="0" smtClean="0">
                <a:solidFill>
                  <a:srgbClr val="002060"/>
                </a:solidFill>
                <a:latin typeface="Arial" panose="020B0604020202020204" pitchFamily="34" charset="0"/>
                <a:cs typeface="Arial" panose="020B0604020202020204" pitchFamily="34" charset="0"/>
              </a:rPr>
              <a:t>Oropharynx </a:t>
            </a:r>
            <a:r>
              <a:rPr lang="en-US" sz="2400" b="1" dirty="0">
                <a:solidFill>
                  <a:srgbClr val="002060"/>
                </a:solidFill>
                <a:latin typeface="Arial" panose="020B0604020202020204" pitchFamily="34" charset="0"/>
                <a:cs typeface="Arial" panose="020B0604020202020204" pitchFamily="34" charset="0"/>
              </a:rPr>
              <a:t>(includes parts of the throat, tongue, soft palate, and the tonsils)</a:t>
            </a:r>
          </a:p>
          <a:p>
            <a:pPr algn="l" rtl="0"/>
            <a:endParaRPr lang="en-US" dirty="0"/>
          </a:p>
        </p:txBody>
      </p:sp>
      <p:sp>
        <p:nvSpPr>
          <p:cNvPr id="4" name="مربع نص 3"/>
          <p:cNvSpPr txBox="1"/>
          <p:nvPr/>
        </p:nvSpPr>
        <p:spPr>
          <a:xfrm>
            <a:off x="103517" y="5357793"/>
            <a:ext cx="10856583" cy="830997"/>
          </a:xfrm>
          <a:prstGeom prst="rect">
            <a:avLst/>
          </a:prstGeom>
          <a:noFill/>
        </p:spPr>
        <p:txBody>
          <a:bodyPr wrap="square" rtlCol="0">
            <a:spAutoFit/>
          </a:bodyPr>
          <a:lstStyle/>
          <a:p>
            <a:pPr marL="914400" lvl="1" indent="-457200">
              <a:buFont typeface="Wingdings" panose="05000000000000000000" pitchFamily="2" charset="2"/>
              <a:buChar char="Ø"/>
            </a:pPr>
            <a:r>
              <a:rPr lang="en-US" sz="2400" b="1" dirty="0"/>
              <a:t>If nobody smoked, one of every three cancer deaths in the United States would not happen.</a:t>
            </a:r>
          </a:p>
        </p:txBody>
      </p:sp>
    </p:spTree>
    <p:extLst>
      <p:ext uri="{BB962C8B-B14F-4D97-AF65-F5344CB8AC3E}">
        <p14:creationId xmlns:p14="http://schemas.microsoft.com/office/powerpoint/2010/main" val="6015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Risks_form_smoking-smoking_can_damage_every_part_of_the_body.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00" y="212942"/>
            <a:ext cx="11887200" cy="6645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5100"/>
            <a:ext cx="8382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2895600" y="5791200"/>
            <a:ext cx="66294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ar-SA" sz="2400" b="1">
                <a:solidFill>
                  <a:prstClr val="black"/>
                </a:solidFill>
              </a:rPr>
              <a:t>Average annual number of deaths  USA 2000–2004</a:t>
            </a:r>
            <a:r>
              <a:rPr lang="en-US" altLang="ar-SA" sz="2400">
                <a:solidFill>
                  <a:prstClr val="black"/>
                </a:solidFill>
              </a:rPr>
              <a:t/>
            </a:r>
            <a:br>
              <a:rPr lang="en-US" altLang="ar-SA" sz="2400">
                <a:solidFill>
                  <a:prstClr val="black"/>
                </a:solidFill>
              </a:rPr>
            </a:br>
            <a:r>
              <a:rPr lang="en-US" altLang="ar-SA" sz="1400">
                <a:solidFill>
                  <a:prstClr val="black"/>
                </a:solidFill>
              </a:rPr>
              <a:t>Source: </a:t>
            </a:r>
            <a:r>
              <a:rPr lang="en-US" altLang="ar-SA" sz="1400">
                <a:solidFill>
                  <a:prstClr val="black"/>
                </a:solidFill>
                <a:hlinkClick r:id="rId3"/>
              </a:rPr>
              <a:t>CDC SAMMEC</a:t>
            </a:r>
            <a:r>
              <a:rPr lang="en-US" altLang="ar-SA" sz="1400">
                <a:solidFill>
                  <a:prstClr val="black"/>
                </a:solidFill>
              </a:rPr>
              <a:t>, </a:t>
            </a:r>
            <a:r>
              <a:rPr lang="en-US" altLang="ar-SA" sz="1400">
                <a:solidFill>
                  <a:prstClr val="black"/>
                </a:solidFill>
                <a:hlinkClick r:id="rId4"/>
              </a:rPr>
              <a:t>MMWR 2008;57(45):1226–1228.( </a:t>
            </a:r>
            <a:r>
              <a:rPr lang="en-US" altLang="ar-SA" sz="1100">
                <a:solidFill>
                  <a:prstClr val="black"/>
                </a:solidFill>
                <a:hlinkClick r:id="rId4"/>
              </a:rPr>
              <a:t>(http://www.cdc.gov/tobacco/data_statistics/mmwrs/byyear/2008/mm5745a3/intro.htm)</a:t>
            </a:r>
            <a:r>
              <a:rPr lang="en-US" altLang="ar-SA" sz="1100">
                <a:solidFill>
                  <a:prstClr val="black"/>
                </a:solidFill>
              </a:rPr>
              <a:t>.</a:t>
            </a:r>
            <a:endParaRPr lang="en-US" altLang="ar-SA">
              <a:solidFill>
                <a:prstClr val="black"/>
              </a:solidFill>
            </a:endParaRPr>
          </a:p>
        </p:txBody>
      </p:sp>
    </p:spTree>
    <p:extLst>
      <p:ext uri="{BB962C8B-B14F-4D97-AF65-F5344CB8AC3E}">
        <p14:creationId xmlns:p14="http://schemas.microsoft.com/office/powerpoint/2010/main" val="284898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69337"/>
          </a:xfrm>
        </p:spPr>
        <p:txBody>
          <a:bodyPr/>
          <a:lstStyle/>
          <a:p>
            <a:r>
              <a:rPr lang="en-US" b="1" dirty="0" smtClean="0">
                <a:solidFill>
                  <a:srgbClr val="C00000"/>
                </a:solidFill>
              </a:rPr>
              <a:t>Types of Smoking</a:t>
            </a:r>
            <a:endParaRPr lang="ar-SA" b="1" dirty="0">
              <a:solidFill>
                <a:srgbClr val="C00000"/>
              </a:solidFill>
            </a:endParaRPr>
          </a:p>
        </p:txBody>
      </p:sp>
      <p:sp>
        <p:nvSpPr>
          <p:cNvPr id="4" name="Content Placeholder 3"/>
          <p:cNvSpPr>
            <a:spLocks noGrp="1"/>
          </p:cNvSpPr>
          <p:nvPr>
            <p:ph sz="half" idx="1"/>
          </p:nvPr>
        </p:nvSpPr>
        <p:spPr/>
        <p:txBody>
          <a:bodyPr/>
          <a:lstStyle/>
          <a:p>
            <a:pPr algn="l" rtl="0"/>
            <a:r>
              <a:rPr lang="en-US" sz="2800" b="1" dirty="0" smtClean="0">
                <a:solidFill>
                  <a:srgbClr val="002060"/>
                </a:solidFill>
              </a:rPr>
              <a:t>Conventional smoking</a:t>
            </a:r>
          </a:p>
          <a:p>
            <a:pPr algn="l" rtl="0">
              <a:buNone/>
            </a:pPr>
            <a:endParaRPr lang="ar-SA" dirty="0"/>
          </a:p>
        </p:txBody>
      </p:sp>
      <p:sp>
        <p:nvSpPr>
          <p:cNvPr id="5" name="Content Placeholder 4"/>
          <p:cNvSpPr>
            <a:spLocks noGrp="1"/>
          </p:cNvSpPr>
          <p:nvPr>
            <p:ph sz="half" idx="2"/>
          </p:nvPr>
        </p:nvSpPr>
        <p:spPr>
          <a:xfrm>
            <a:off x="6217920" y="1845735"/>
            <a:ext cx="5580380" cy="4023360"/>
          </a:xfrm>
        </p:spPr>
        <p:txBody>
          <a:bodyPr/>
          <a:lstStyle/>
          <a:p>
            <a:pPr algn="l" rtl="0"/>
            <a:r>
              <a:rPr lang="en-US" sz="2800" b="1" dirty="0" smtClean="0">
                <a:solidFill>
                  <a:srgbClr val="002060"/>
                </a:solidFill>
              </a:rPr>
              <a:t>Passive ( second hand) smoking </a:t>
            </a:r>
          </a:p>
          <a:p>
            <a:pPr algn="l" rtl="0">
              <a:buNone/>
            </a:pPr>
            <a:endParaRPr lang="en-US" dirty="0" smtClean="0"/>
          </a:p>
          <a:p>
            <a:pPr algn="l" rtl="0">
              <a:buNone/>
            </a:pPr>
            <a:endParaRPr lang="ar-SA" dirty="0"/>
          </a:p>
        </p:txBody>
      </p:sp>
      <p:pic>
        <p:nvPicPr>
          <p:cNvPr id="1028" name="Picture 4" descr="C:\Users\bader\Desktop\passive-smoking1.jpg"/>
          <p:cNvPicPr>
            <a:picLocks noChangeAspect="1" noChangeArrowheads="1"/>
          </p:cNvPicPr>
          <p:nvPr/>
        </p:nvPicPr>
        <p:blipFill>
          <a:blip r:embed="rId2" cstate="print"/>
          <a:srcRect/>
          <a:stretch>
            <a:fillRect/>
          </a:stretch>
        </p:blipFill>
        <p:spPr bwMode="auto">
          <a:xfrm>
            <a:off x="6375747" y="2906038"/>
            <a:ext cx="5215003" cy="3291387"/>
          </a:xfrm>
          <a:prstGeom prst="rect">
            <a:avLst/>
          </a:prstGeom>
          <a:noFill/>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083" y="2902907"/>
            <a:ext cx="4096010" cy="320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4"/>
            <a:ext cx="10058400" cy="860710"/>
          </a:xfrm>
        </p:spPr>
        <p:txBody>
          <a:bodyPr/>
          <a:lstStyle/>
          <a:p>
            <a:r>
              <a:rPr lang="en-US" b="1" dirty="0" smtClean="0">
                <a:solidFill>
                  <a:srgbClr val="C00000"/>
                </a:solidFill>
              </a:rPr>
              <a:t>Effect of Passive Smoking</a:t>
            </a:r>
            <a:endParaRPr lang="en-US" b="1" dirty="0">
              <a:solidFill>
                <a:srgbClr val="C00000"/>
              </a:solidFill>
            </a:endParaRPr>
          </a:p>
        </p:txBody>
      </p:sp>
      <p:sp>
        <p:nvSpPr>
          <p:cNvPr id="3" name="عنصر نائب للمحتوى 2"/>
          <p:cNvSpPr>
            <a:spLocks noGrp="1"/>
          </p:cNvSpPr>
          <p:nvPr>
            <p:ph idx="1"/>
          </p:nvPr>
        </p:nvSpPr>
        <p:spPr>
          <a:xfrm>
            <a:off x="482600" y="1940273"/>
            <a:ext cx="11442700" cy="4351338"/>
          </a:xfrm>
        </p:spPr>
        <p:txBody>
          <a:bodyPr>
            <a:normAutofit/>
          </a:bodyPr>
          <a:lstStyle/>
          <a:p>
            <a:pPr algn="l" rtl="0"/>
            <a:r>
              <a:rPr lang="en-US" sz="2800" b="1" dirty="0" smtClean="0">
                <a:solidFill>
                  <a:schemeClr val="tx1"/>
                </a:solidFill>
                <a:latin typeface="Arial" panose="020B0604020202020204" pitchFamily="34" charset="0"/>
                <a:cs typeface="Arial" panose="020B0604020202020204" pitchFamily="34" charset="0"/>
              </a:rPr>
              <a:t>What is passive smoking?</a:t>
            </a:r>
          </a:p>
          <a:p>
            <a:pPr algn="l" rtl="0">
              <a:buFont typeface="Wingdings" panose="05000000000000000000" pitchFamily="2" charset="2"/>
              <a:buChar char="q"/>
            </a:pPr>
            <a:r>
              <a:rPr lang="en-US" sz="2800" dirty="0">
                <a:solidFill>
                  <a:srgbClr val="002060"/>
                </a:solidFill>
                <a:latin typeface="Arial" panose="020B0604020202020204" pitchFamily="34" charset="0"/>
                <a:cs typeface="Arial" panose="020B0604020202020204" pitchFamily="34" charset="0"/>
              </a:rPr>
              <a:t>Passive smoking means breathing in other people’s tobacco smoke. </a:t>
            </a:r>
            <a:endParaRPr lang="en-US" sz="2800"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dirty="0" smtClean="0">
                <a:solidFill>
                  <a:srgbClr val="002060"/>
                </a:solidFill>
                <a:latin typeface="Arial" panose="020B0604020202020204" pitchFamily="34" charset="0"/>
                <a:cs typeface="Arial" panose="020B0604020202020204" pitchFamily="34" charset="0"/>
              </a:rPr>
              <a:t>Exhaled </a:t>
            </a:r>
            <a:r>
              <a:rPr lang="en-US" sz="2800" dirty="0">
                <a:solidFill>
                  <a:srgbClr val="002060"/>
                </a:solidFill>
                <a:latin typeface="Arial" panose="020B0604020202020204" pitchFamily="34" charset="0"/>
                <a:cs typeface="Arial" panose="020B0604020202020204" pitchFamily="34" charset="0"/>
              </a:rPr>
              <a:t>smoke is called </a:t>
            </a:r>
            <a:r>
              <a:rPr lang="en-US" sz="2800" dirty="0">
                <a:solidFill>
                  <a:srgbClr val="C00000"/>
                </a:solidFill>
                <a:latin typeface="Arial" panose="020B0604020202020204" pitchFamily="34" charset="0"/>
                <a:cs typeface="Arial" panose="020B0604020202020204" pitchFamily="34" charset="0"/>
              </a:rPr>
              <a:t>exhaled mainstream </a:t>
            </a:r>
            <a:r>
              <a:rPr lang="en-US" sz="2800" dirty="0">
                <a:solidFill>
                  <a:srgbClr val="002060"/>
                </a:solidFill>
                <a:latin typeface="Arial" panose="020B0604020202020204" pitchFamily="34" charset="0"/>
                <a:cs typeface="Arial" panose="020B0604020202020204" pitchFamily="34" charset="0"/>
              </a:rPr>
              <a:t>smoke. </a:t>
            </a:r>
            <a:endParaRPr lang="en-US" sz="2800"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dirty="0" smtClean="0">
                <a:solidFill>
                  <a:srgbClr val="002060"/>
                </a:solidFill>
                <a:latin typeface="Arial" panose="020B0604020202020204" pitchFamily="34" charset="0"/>
                <a:cs typeface="Arial" panose="020B0604020202020204" pitchFamily="34" charset="0"/>
              </a:rPr>
              <a:t>The </a:t>
            </a:r>
            <a:r>
              <a:rPr lang="en-US" sz="2800" dirty="0">
                <a:solidFill>
                  <a:srgbClr val="002060"/>
                </a:solidFill>
                <a:latin typeface="Arial" panose="020B0604020202020204" pitchFamily="34" charset="0"/>
                <a:cs typeface="Arial" panose="020B0604020202020204" pitchFamily="34" charset="0"/>
              </a:rPr>
              <a:t>smoke drifting from a lit cigarette is called </a:t>
            </a:r>
            <a:r>
              <a:rPr lang="en-US" sz="2800" dirty="0" err="1">
                <a:solidFill>
                  <a:srgbClr val="C00000"/>
                </a:solidFill>
                <a:latin typeface="Arial" panose="020B0604020202020204" pitchFamily="34" charset="0"/>
                <a:cs typeface="Arial" panose="020B0604020202020204" pitchFamily="34" charset="0"/>
              </a:rPr>
              <a:t>sidestream</a:t>
            </a:r>
            <a:r>
              <a:rPr lang="en-US" sz="2800" dirty="0">
                <a:solidFill>
                  <a:srgbClr val="C00000"/>
                </a:solidFill>
                <a:latin typeface="Arial" panose="020B0604020202020204" pitchFamily="34" charset="0"/>
                <a:cs typeface="Arial" panose="020B0604020202020204" pitchFamily="34" charset="0"/>
              </a:rPr>
              <a:t> smoke</a:t>
            </a:r>
            <a:r>
              <a:rPr lang="en-US" sz="2800" dirty="0">
                <a:solidFill>
                  <a:srgbClr val="002060"/>
                </a:solidFill>
                <a:latin typeface="Arial" panose="020B0604020202020204" pitchFamily="34" charset="0"/>
                <a:cs typeface="Arial" panose="020B0604020202020204" pitchFamily="34" charset="0"/>
              </a:rPr>
              <a:t>. </a:t>
            </a:r>
            <a:endParaRPr lang="en-US" sz="2800"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dirty="0" smtClean="0">
                <a:solidFill>
                  <a:srgbClr val="002060"/>
                </a:solidFill>
                <a:latin typeface="Arial" panose="020B0604020202020204" pitchFamily="34" charset="0"/>
                <a:cs typeface="Arial" panose="020B0604020202020204" pitchFamily="34" charset="0"/>
              </a:rPr>
              <a:t>The </a:t>
            </a:r>
            <a:r>
              <a:rPr lang="en-US" sz="2800" dirty="0">
                <a:solidFill>
                  <a:srgbClr val="002060"/>
                </a:solidFill>
                <a:latin typeface="Arial" panose="020B0604020202020204" pitchFamily="34" charset="0"/>
                <a:cs typeface="Arial" panose="020B0604020202020204" pitchFamily="34" charset="0"/>
              </a:rPr>
              <a:t>combination of mainstream and </a:t>
            </a:r>
            <a:r>
              <a:rPr lang="en-US" sz="2800" dirty="0" err="1">
                <a:solidFill>
                  <a:srgbClr val="002060"/>
                </a:solidFill>
                <a:latin typeface="Arial" panose="020B0604020202020204" pitchFamily="34" charset="0"/>
                <a:cs typeface="Arial" panose="020B0604020202020204" pitchFamily="34" charset="0"/>
              </a:rPr>
              <a:t>sidestream</a:t>
            </a:r>
            <a:r>
              <a:rPr lang="en-US" sz="2800" dirty="0">
                <a:solidFill>
                  <a:srgbClr val="002060"/>
                </a:solidFill>
                <a:latin typeface="Arial" panose="020B0604020202020204" pitchFamily="34" charset="0"/>
                <a:cs typeface="Arial" panose="020B0604020202020204" pitchFamily="34" charset="0"/>
              </a:rPr>
              <a:t> smoke is called second-hand smoke (SHS</a:t>
            </a:r>
            <a:r>
              <a:rPr lang="en-US" sz="2800" dirty="0" smtClean="0">
                <a:solidFill>
                  <a:srgbClr val="002060"/>
                </a:solidFill>
                <a:latin typeface="Arial" panose="020B0604020202020204" pitchFamily="34" charset="0"/>
                <a:cs typeface="Arial" panose="020B0604020202020204" pitchFamily="34" charset="0"/>
              </a:rPr>
              <a:t>).</a:t>
            </a:r>
            <a:r>
              <a:rPr lang="en-US" sz="2800" dirty="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
            </a:r>
            <a:br>
              <a:rPr lang="en-US" sz="2800" dirty="0" smtClean="0">
                <a:solidFill>
                  <a:srgbClr val="002060"/>
                </a:solidFill>
                <a:latin typeface="Arial" panose="020B0604020202020204" pitchFamily="34" charset="0"/>
                <a:cs typeface="Arial" panose="020B0604020202020204" pitchFamily="34" charset="0"/>
              </a:rPr>
            </a:b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3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14301"/>
            <a:ext cx="11887199" cy="1003300"/>
          </a:xfrm>
        </p:spPr>
        <p:txBody>
          <a:bodyPr>
            <a:normAutofit/>
          </a:bodyPr>
          <a:lstStyle/>
          <a:p>
            <a:r>
              <a:rPr lang="en-US" sz="4000" b="1" dirty="0">
                <a:solidFill>
                  <a:srgbClr val="C00000"/>
                </a:solidFill>
              </a:rPr>
              <a:t>Effect of passive smoking on pregnancy and children</a:t>
            </a:r>
            <a:endParaRPr lang="en-US" sz="4000"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2179" y="1663700"/>
            <a:ext cx="7117315" cy="4356278"/>
          </a:xfrm>
        </p:spPr>
      </p:pic>
    </p:spTree>
    <p:extLst>
      <p:ext uri="{BB962C8B-B14F-4D97-AF65-F5344CB8AC3E}">
        <p14:creationId xmlns:p14="http://schemas.microsoft.com/office/powerpoint/2010/main" val="282336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0200" y="286603"/>
            <a:ext cx="11607800" cy="881797"/>
          </a:xfrm>
        </p:spPr>
        <p:txBody>
          <a:bodyPr>
            <a:normAutofit/>
          </a:bodyPr>
          <a:lstStyle/>
          <a:p>
            <a:r>
              <a:rPr lang="en-US" sz="4000" b="1" dirty="0" smtClean="0">
                <a:solidFill>
                  <a:srgbClr val="C00000"/>
                </a:solidFill>
              </a:rPr>
              <a:t>Effect of Passive Smoking on Pregnancy and Children</a:t>
            </a:r>
            <a:endParaRPr lang="en-US" sz="4000" b="1" dirty="0">
              <a:solidFill>
                <a:srgbClr val="C00000"/>
              </a:solidFill>
            </a:endParaRPr>
          </a:p>
        </p:txBody>
      </p:sp>
      <p:sp>
        <p:nvSpPr>
          <p:cNvPr id="3" name="عنصر نائب للمحتوى 2"/>
          <p:cNvSpPr>
            <a:spLocks noGrp="1"/>
          </p:cNvSpPr>
          <p:nvPr>
            <p:ph idx="1"/>
          </p:nvPr>
        </p:nvSpPr>
        <p:spPr>
          <a:xfrm>
            <a:off x="190500" y="1849677"/>
            <a:ext cx="11849100" cy="4739013"/>
          </a:xfrm>
        </p:spPr>
        <p:txBody>
          <a:bodyPr>
            <a:normAutofit/>
          </a:bodyPr>
          <a:lstStyle/>
          <a:p>
            <a:pPr algn="l" rtl="0">
              <a:buFont typeface="Wingdings" panose="05000000000000000000" pitchFamily="2" charset="2"/>
              <a:buChar char="Ø"/>
            </a:pPr>
            <a:r>
              <a:rPr lang="en-US" sz="2400" b="1" dirty="0">
                <a:solidFill>
                  <a:schemeClr val="tx1"/>
                </a:solidFill>
              </a:rPr>
              <a:t>Kids are particularly at risk for the effects of secondhand smoke because their bodies are still growing and they breathe at a faster rate than adults.</a:t>
            </a:r>
          </a:p>
          <a:p>
            <a:pPr algn="l" rtl="0"/>
            <a:endParaRPr lang="en-US" sz="2400" dirty="0" smtClean="0">
              <a:solidFill>
                <a:schemeClr val="tx1"/>
              </a:solidFill>
            </a:endParaRPr>
          </a:p>
          <a:p>
            <a:pPr algn="l" rtl="0">
              <a:buFont typeface="Wingdings" pitchFamily="2" charset="2"/>
              <a:buChar char="Ø"/>
            </a:pPr>
            <a:r>
              <a:rPr lang="en-US" sz="2400" b="1" dirty="0" smtClean="0">
                <a:solidFill>
                  <a:schemeClr val="tx1"/>
                </a:solidFill>
              </a:rPr>
              <a:t>Conditions </a:t>
            </a:r>
            <a:r>
              <a:rPr lang="en-US" sz="2400" b="1" dirty="0">
                <a:solidFill>
                  <a:schemeClr val="tx1"/>
                </a:solidFill>
              </a:rPr>
              <a:t>have been linked to secondhand smoke exposure in </a:t>
            </a:r>
            <a:r>
              <a:rPr lang="en-US" sz="2400" b="1" dirty="0" smtClean="0">
                <a:solidFill>
                  <a:schemeClr val="tx1"/>
                </a:solidFill>
              </a:rPr>
              <a:t>children:</a:t>
            </a:r>
          </a:p>
          <a:p>
            <a:pPr lvl="1" algn="l" rtl="0">
              <a:buFont typeface="Wingdings" pitchFamily="2" charset="2"/>
              <a:buChar char="Ø"/>
            </a:pPr>
            <a:r>
              <a:rPr lang="en-US" sz="2400" b="1" dirty="0" smtClean="0">
                <a:solidFill>
                  <a:srgbClr val="002060"/>
                </a:solidFill>
              </a:rPr>
              <a:t>Sudden</a:t>
            </a:r>
            <a:r>
              <a:rPr lang="en-US" sz="2400" b="1" dirty="0">
                <a:solidFill>
                  <a:srgbClr val="002060"/>
                </a:solidFill>
              </a:rPr>
              <a:t> infant death syndrome (</a:t>
            </a:r>
            <a:r>
              <a:rPr lang="en-US" sz="2400" b="1" dirty="0" smtClean="0">
                <a:solidFill>
                  <a:srgbClr val="002060"/>
                </a:solidFill>
              </a:rPr>
              <a:t>SIDS)</a:t>
            </a:r>
          </a:p>
          <a:p>
            <a:pPr lvl="1" algn="l" rtl="0">
              <a:buFont typeface="Wingdings" pitchFamily="2" charset="2"/>
              <a:buChar char="Ø"/>
            </a:pPr>
            <a:r>
              <a:rPr lang="en-US" sz="2400" b="1" dirty="0" smtClean="0">
                <a:solidFill>
                  <a:srgbClr val="002060"/>
                </a:solidFill>
              </a:rPr>
              <a:t>More </a:t>
            </a:r>
            <a:r>
              <a:rPr lang="en-US" sz="2400" b="1" dirty="0">
                <a:solidFill>
                  <a:srgbClr val="002060"/>
                </a:solidFill>
              </a:rPr>
              <a:t>respiratory infections (such as bronchitis and </a:t>
            </a:r>
            <a:r>
              <a:rPr lang="en-US" sz="2400" b="1" dirty="0" smtClean="0">
                <a:solidFill>
                  <a:srgbClr val="002060"/>
                </a:solidFill>
              </a:rPr>
              <a:t>pneumonia)</a:t>
            </a:r>
          </a:p>
          <a:p>
            <a:pPr lvl="1" algn="l" rtl="0">
              <a:buFont typeface="Wingdings" pitchFamily="2" charset="2"/>
              <a:buChar char="Ø"/>
            </a:pPr>
            <a:r>
              <a:rPr lang="en-US" sz="2400" b="1" dirty="0" smtClean="0">
                <a:solidFill>
                  <a:srgbClr val="002060"/>
                </a:solidFill>
              </a:rPr>
              <a:t>More </a:t>
            </a:r>
            <a:r>
              <a:rPr lang="en-US" sz="2400" b="1" dirty="0">
                <a:solidFill>
                  <a:srgbClr val="002060"/>
                </a:solidFill>
              </a:rPr>
              <a:t>severe and frequent </a:t>
            </a:r>
            <a:r>
              <a:rPr lang="en-US" sz="2400" b="1" dirty="0" smtClean="0">
                <a:solidFill>
                  <a:srgbClr val="002060"/>
                </a:solidFill>
              </a:rPr>
              <a:t>Asthma</a:t>
            </a:r>
            <a:r>
              <a:rPr lang="en-US" sz="2400" b="1" dirty="0">
                <a:solidFill>
                  <a:srgbClr val="002060"/>
                </a:solidFill>
              </a:rPr>
              <a:t> </a:t>
            </a:r>
            <a:r>
              <a:rPr lang="en-US" sz="2400" b="1" dirty="0" smtClean="0">
                <a:solidFill>
                  <a:srgbClr val="002060"/>
                </a:solidFill>
              </a:rPr>
              <a:t>attacks</a:t>
            </a:r>
          </a:p>
          <a:p>
            <a:pPr lvl="1" algn="l" rtl="0">
              <a:buFont typeface="Wingdings" pitchFamily="2" charset="2"/>
              <a:buChar char="Ø"/>
            </a:pPr>
            <a:r>
              <a:rPr lang="en-US" sz="2400" b="1" dirty="0" smtClean="0">
                <a:solidFill>
                  <a:srgbClr val="002060"/>
                </a:solidFill>
              </a:rPr>
              <a:t>Ear infections</a:t>
            </a:r>
          </a:p>
          <a:p>
            <a:pPr lvl="1" algn="l" rtl="0">
              <a:buFont typeface="Wingdings" pitchFamily="2" charset="2"/>
              <a:buChar char="Ø"/>
            </a:pPr>
            <a:r>
              <a:rPr lang="en-US" sz="2400" b="1" dirty="0" smtClean="0">
                <a:solidFill>
                  <a:srgbClr val="002060"/>
                </a:solidFill>
              </a:rPr>
              <a:t>Chronic </a:t>
            </a:r>
            <a:r>
              <a:rPr lang="en-US" sz="2400" b="1" dirty="0">
                <a:solidFill>
                  <a:srgbClr val="002060"/>
                </a:solidFill>
              </a:rPr>
              <a:t>cough</a:t>
            </a:r>
          </a:p>
          <a:p>
            <a:pPr algn="l" rtl="0"/>
            <a:endParaRPr lang="en-US" dirty="0"/>
          </a:p>
        </p:txBody>
      </p:sp>
    </p:spTree>
    <p:extLst>
      <p:ext uri="{BB962C8B-B14F-4D97-AF65-F5344CB8AC3E}">
        <p14:creationId xmlns:p14="http://schemas.microsoft.com/office/powerpoint/2010/main" val="3282959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ChangeArrowheads="1"/>
          </p:cNvSpPr>
          <p:nvPr/>
        </p:nvSpPr>
        <p:spPr bwMode="auto">
          <a:xfrm>
            <a:off x="495300" y="228601"/>
            <a:ext cx="1155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ar-SA" sz="3600" b="1" dirty="0">
                <a:solidFill>
                  <a:srgbClr val="C00000"/>
                </a:solidFill>
                <a:latin typeface="Arial" panose="020B0604020202020204" pitchFamily="34" charset="0"/>
                <a:cs typeface="Arial" panose="020B0604020202020204" pitchFamily="34" charset="0"/>
              </a:rPr>
              <a:t>Children &amp; </a:t>
            </a:r>
            <a:r>
              <a:rPr lang="en-US" altLang="ar-SA" sz="3600" b="1" dirty="0" smtClean="0">
                <a:solidFill>
                  <a:srgbClr val="C00000"/>
                </a:solidFill>
                <a:latin typeface="Arial" panose="020B0604020202020204" pitchFamily="34" charset="0"/>
                <a:cs typeface="Arial" panose="020B0604020202020204" pitchFamily="34" charset="0"/>
              </a:rPr>
              <a:t>Secondhand </a:t>
            </a:r>
            <a:r>
              <a:rPr lang="en-US" altLang="ar-SA" sz="3600" b="1" dirty="0">
                <a:solidFill>
                  <a:srgbClr val="C00000"/>
                </a:solidFill>
                <a:latin typeface="Arial" panose="020B0604020202020204" pitchFamily="34" charset="0"/>
                <a:cs typeface="Arial" panose="020B0604020202020204" pitchFamily="34" charset="0"/>
              </a:rPr>
              <a:t>Smoke</a:t>
            </a:r>
          </a:p>
        </p:txBody>
      </p:sp>
      <p:sp>
        <p:nvSpPr>
          <p:cNvPr id="13317" name="Rectangle 8"/>
          <p:cNvSpPr>
            <a:spLocks noChangeArrowheads="1"/>
          </p:cNvSpPr>
          <p:nvPr/>
        </p:nvSpPr>
        <p:spPr bwMode="auto">
          <a:xfrm>
            <a:off x="406400" y="1231900"/>
            <a:ext cx="11455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0" indent="-635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fontAlgn="base">
              <a:lnSpc>
                <a:spcPct val="90000"/>
              </a:lnSpc>
              <a:spcBef>
                <a:spcPct val="50000"/>
              </a:spcBef>
              <a:spcAft>
                <a:spcPct val="0"/>
              </a:spcAft>
              <a:buSzPct val="125000"/>
              <a:buFontTx/>
              <a:buBlip>
                <a:blip r:embed="rId3"/>
              </a:buBlip>
            </a:pPr>
            <a:r>
              <a:rPr lang="en-US" altLang="ar-SA" sz="3200" dirty="0">
                <a:solidFill>
                  <a:prstClr val="black"/>
                </a:solidFill>
              </a:rPr>
              <a:t>38% of children aged 2 months to 5 years are exposed to </a:t>
            </a:r>
            <a:r>
              <a:rPr lang="en-US" altLang="ar-SA" sz="3200" dirty="0">
                <a:solidFill>
                  <a:srgbClr val="C00000"/>
                </a:solidFill>
              </a:rPr>
              <a:t>SHS</a:t>
            </a:r>
            <a:r>
              <a:rPr lang="en-US" altLang="ar-SA" sz="3200" dirty="0">
                <a:solidFill>
                  <a:prstClr val="black"/>
                </a:solidFill>
              </a:rPr>
              <a:t> in the home.</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2,000,000 </a:t>
            </a:r>
            <a:r>
              <a:rPr lang="en-US" altLang="ar-SA" sz="3200" dirty="0">
                <a:solidFill>
                  <a:srgbClr val="C00000"/>
                </a:solidFill>
              </a:rPr>
              <a:t>ear infections </a:t>
            </a:r>
            <a:r>
              <a:rPr lang="en-US" altLang="ar-SA" sz="3200" dirty="0">
                <a:solidFill>
                  <a:prstClr val="black"/>
                </a:solidFill>
              </a:rPr>
              <a:t>each year</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Nearly 530,000 doctor visits for </a:t>
            </a:r>
            <a:r>
              <a:rPr lang="en-US" altLang="ar-SA" sz="3200" dirty="0">
                <a:solidFill>
                  <a:srgbClr val="C00000"/>
                </a:solidFill>
              </a:rPr>
              <a:t>asthma</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436,000 episodes of </a:t>
            </a:r>
            <a:r>
              <a:rPr lang="en-US" altLang="ar-SA" sz="3200" dirty="0">
                <a:solidFill>
                  <a:srgbClr val="C00000"/>
                </a:solidFill>
              </a:rPr>
              <a:t>bronchitis</a:t>
            </a:r>
            <a:r>
              <a:rPr lang="en-US" altLang="ar-SA" sz="3200" dirty="0">
                <a:solidFill>
                  <a:prstClr val="black"/>
                </a:solidFill>
              </a:rPr>
              <a:t> in children under five</a:t>
            </a:r>
          </a:p>
          <a:p>
            <a:pPr fontAlgn="base">
              <a:lnSpc>
                <a:spcPct val="90000"/>
              </a:lnSpc>
              <a:spcBef>
                <a:spcPct val="50000"/>
              </a:spcBef>
              <a:spcAft>
                <a:spcPct val="0"/>
              </a:spcAft>
              <a:buSzPct val="125000"/>
              <a:buFontTx/>
              <a:buBlip>
                <a:blip r:embed="rId3"/>
              </a:buBlip>
            </a:pPr>
            <a:r>
              <a:rPr lang="en-US" altLang="ar-SA" sz="3200" dirty="0">
                <a:solidFill>
                  <a:prstClr val="black"/>
                </a:solidFill>
              </a:rPr>
              <a:t>Up to 190,000 cases of </a:t>
            </a:r>
            <a:r>
              <a:rPr lang="en-US" altLang="ar-SA" sz="3200" dirty="0">
                <a:solidFill>
                  <a:srgbClr val="C00000"/>
                </a:solidFill>
              </a:rPr>
              <a:t>pneumonia</a:t>
            </a:r>
            <a:r>
              <a:rPr lang="en-US" altLang="ar-SA" sz="3200" dirty="0">
                <a:solidFill>
                  <a:prstClr val="black"/>
                </a:solidFill>
              </a:rPr>
              <a:t> in children under five</a:t>
            </a:r>
          </a:p>
          <a:p>
            <a:pPr fontAlgn="base">
              <a:lnSpc>
                <a:spcPct val="90000"/>
              </a:lnSpc>
              <a:spcBef>
                <a:spcPct val="50000"/>
              </a:spcBef>
              <a:spcAft>
                <a:spcPct val="0"/>
              </a:spcAft>
              <a:buSzPct val="125000"/>
              <a:buFontTx/>
              <a:buBlip>
                <a:blip r:embed="rId3"/>
              </a:buBlip>
            </a:pPr>
            <a:endParaRPr lang="en-US" altLang="ar-SA" sz="3200" dirty="0">
              <a:solidFill>
                <a:prstClr val="black"/>
              </a:solidFill>
            </a:endParaRPr>
          </a:p>
        </p:txBody>
      </p:sp>
      <p:sp>
        <p:nvSpPr>
          <p:cNvPr id="13318" name="Rectangle 9"/>
          <p:cNvSpPr>
            <a:spLocks noChangeArrowheads="1"/>
          </p:cNvSpPr>
          <p:nvPr/>
        </p:nvSpPr>
        <p:spPr bwMode="auto">
          <a:xfrm>
            <a:off x="9829800" y="6237288"/>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endParaRPr lang="en-US" altLang="ar-SA" sz="2000" dirty="0">
              <a:solidFill>
                <a:srgbClr val="1F497D"/>
              </a:solidFill>
            </a:endParaRPr>
          </a:p>
        </p:txBody>
      </p:sp>
    </p:spTree>
    <p:extLst>
      <p:ext uri="{BB962C8B-B14F-4D97-AF65-F5344CB8AC3E}">
        <p14:creationId xmlns:p14="http://schemas.microsoft.com/office/powerpoint/2010/main" val="207207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2060"/>
                </a:solidFill>
              </a:rPr>
              <a:t>Objectives</a:t>
            </a:r>
            <a:endParaRPr lang="en-US" b="1" dirty="0">
              <a:solidFill>
                <a:srgbClr val="002060"/>
              </a:solidFill>
            </a:endParaRPr>
          </a:p>
        </p:txBody>
      </p:sp>
      <p:sp>
        <p:nvSpPr>
          <p:cNvPr id="3" name="عنصر نائب للمحتوى 2"/>
          <p:cNvSpPr>
            <a:spLocks noGrp="1"/>
          </p:cNvSpPr>
          <p:nvPr>
            <p:ph idx="1"/>
          </p:nvPr>
        </p:nvSpPr>
        <p:spPr>
          <a:xfrm>
            <a:off x="934183" y="1942170"/>
            <a:ext cx="10018713" cy="4012581"/>
          </a:xfrm>
        </p:spPr>
        <p:txBody>
          <a:bodyPr>
            <a:noAutofit/>
          </a:bodyPr>
          <a:lstStyle/>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Epidemiology of smoking in Saudi Arabia.</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Risks of smoking (Morbidity and Mortality).</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Effect of passive smoking on pregnancy, children …</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How are you going to help the smoker to quit and how to overcome withdrawal symptoms.</a:t>
            </a:r>
          </a:p>
          <a:p>
            <a:pPr algn="l" rtl="0">
              <a:lnSpc>
                <a:spcPct val="150000"/>
              </a:lnSpc>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Update in pharmacological management, smoking cessation medication.</a:t>
            </a:r>
          </a:p>
          <a:p>
            <a:pPr algn="l" rtl="0">
              <a:buFont typeface="Wingdings" panose="05000000000000000000" pitchFamily="2" charset="2"/>
              <a:buChar char="§"/>
            </a:pPr>
            <a:r>
              <a:rPr lang="en-US" sz="2000" b="1" dirty="0" smtClean="0">
                <a:solidFill>
                  <a:srgbClr val="C00000"/>
                </a:solidFill>
                <a:latin typeface="Arial" panose="020B0604020202020204" pitchFamily="34" charset="0"/>
                <a:cs typeface="Arial" panose="020B0604020202020204" pitchFamily="34" charset="0"/>
              </a:rPr>
              <a:t>Nicotine preparations, </a:t>
            </a:r>
            <a:r>
              <a:rPr lang="en-US" sz="2000" b="1" dirty="0" err="1" smtClean="0">
                <a:solidFill>
                  <a:srgbClr val="C00000"/>
                </a:solidFill>
                <a:latin typeface="Arial" panose="020B0604020202020204" pitchFamily="34" charset="0"/>
                <a:cs typeface="Arial" panose="020B0604020202020204" pitchFamily="34" charset="0"/>
              </a:rPr>
              <a:t>varniciline</a:t>
            </a:r>
            <a:r>
              <a:rPr lang="en-US" sz="2000" b="1" dirty="0" smtClean="0">
                <a:solidFill>
                  <a:srgbClr val="C00000"/>
                </a:solidFill>
                <a:latin typeface="Arial" panose="020B0604020202020204" pitchFamily="34" charset="0"/>
                <a:cs typeface="Arial" panose="020B0604020202020204" pitchFamily="34" charset="0"/>
              </a:rPr>
              <a:t>, bupropion …</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73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86603"/>
            <a:ext cx="11772900" cy="818297"/>
          </a:xfrm>
        </p:spPr>
        <p:txBody>
          <a:bodyPr>
            <a:normAutofit/>
          </a:bodyPr>
          <a:lstStyle/>
          <a:p>
            <a:r>
              <a:rPr lang="en-US" sz="4000" b="1" dirty="0" smtClean="0">
                <a:solidFill>
                  <a:srgbClr val="C00000"/>
                </a:solidFill>
              </a:rPr>
              <a:t>Effect of Passive Smoking on Pregnancy and Children</a:t>
            </a:r>
            <a:endParaRPr lang="en-US" sz="4000" b="1" dirty="0">
              <a:solidFill>
                <a:srgbClr val="C00000"/>
              </a:solidFill>
            </a:endParaRPr>
          </a:p>
        </p:txBody>
      </p:sp>
      <p:sp>
        <p:nvSpPr>
          <p:cNvPr id="3" name="عنصر نائب للمحتوى 2"/>
          <p:cNvSpPr>
            <a:spLocks noGrp="1"/>
          </p:cNvSpPr>
          <p:nvPr>
            <p:ph idx="1"/>
          </p:nvPr>
        </p:nvSpPr>
        <p:spPr>
          <a:xfrm>
            <a:off x="152400" y="2039203"/>
            <a:ext cx="12166600" cy="5019387"/>
          </a:xfrm>
        </p:spPr>
        <p:txBody>
          <a:bodyPr>
            <a:normAutofit/>
          </a:bodyPr>
          <a:lstStyle/>
          <a:p>
            <a:pPr algn="l" rtl="0">
              <a:buFont typeface="Wingdings" panose="05000000000000000000" pitchFamily="2" charset="2"/>
              <a:buChar char="Ø"/>
            </a:pPr>
            <a:r>
              <a:rPr lang="en-US" sz="2800" b="1" dirty="0" smtClean="0">
                <a:solidFill>
                  <a:schemeClr val="tx1"/>
                </a:solidFill>
                <a:latin typeface="Arial" panose="020B0604020202020204" pitchFamily="34" charset="0"/>
                <a:cs typeface="Arial" panose="020B0604020202020204" pitchFamily="34" charset="0"/>
              </a:rPr>
              <a:t>Smoking </a:t>
            </a:r>
            <a:r>
              <a:rPr lang="en-US" sz="2800" b="1" dirty="0">
                <a:solidFill>
                  <a:schemeClr val="tx1"/>
                </a:solidFill>
                <a:latin typeface="Arial" panose="020B0604020202020204" pitchFamily="34" charset="0"/>
                <a:cs typeface="Arial" panose="020B0604020202020204" pitchFamily="34" charset="0"/>
              </a:rPr>
              <a:t>during pregnancy </a:t>
            </a:r>
            <a:r>
              <a:rPr lang="en-US" sz="2800" b="1" dirty="0" smtClean="0">
                <a:solidFill>
                  <a:schemeClr val="tx1"/>
                </a:solidFill>
                <a:latin typeface="Arial" panose="020B0604020202020204" pitchFamily="34" charset="0"/>
                <a:cs typeface="Arial" panose="020B0604020202020204" pitchFamily="34" charset="0"/>
              </a:rPr>
              <a:t>can lead to:</a:t>
            </a: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Premature </a:t>
            </a:r>
            <a:r>
              <a:rPr lang="en-US" sz="2800" b="1" dirty="0">
                <a:solidFill>
                  <a:srgbClr val="002060"/>
                </a:solidFill>
                <a:latin typeface="Arial" panose="020B0604020202020204" pitchFamily="34" charset="0"/>
                <a:cs typeface="Arial" panose="020B0604020202020204" pitchFamily="34" charset="0"/>
              </a:rPr>
              <a:t>delivery, </a:t>
            </a:r>
            <a:endParaRPr lang="en-US" sz="2800" b="1"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Low </a:t>
            </a:r>
            <a:r>
              <a:rPr lang="en-US" sz="2800" b="1" dirty="0">
                <a:solidFill>
                  <a:srgbClr val="002060"/>
                </a:solidFill>
                <a:latin typeface="Arial" panose="020B0604020202020204" pitchFamily="34" charset="0"/>
                <a:cs typeface="Arial" panose="020B0604020202020204" pitchFamily="34" charset="0"/>
              </a:rPr>
              <a:t>birth weight, </a:t>
            </a:r>
            <a:endParaRPr lang="en-US" sz="2800" b="1" dirty="0" smtClean="0">
              <a:solidFill>
                <a:srgbClr val="002060"/>
              </a:solidFill>
              <a:latin typeface="Arial" panose="020B0604020202020204" pitchFamily="34" charset="0"/>
              <a:cs typeface="Arial" panose="020B0604020202020204" pitchFamily="34" charset="0"/>
            </a:endParaRP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Sudden Infant Death Syndrome (SIDS), </a:t>
            </a:r>
          </a:p>
          <a:p>
            <a:pPr algn="l" rtl="0">
              <a:buFont typeface="Wingdings" panose="05000000000000000000" pitchFamily="2" charset="2"/>
              <a:buChar char="q"/>
            </a:pPr>
            <a:r>
              <a:rPr lang="en-US" sz="2800" b="1" dirty="0" smtClean="0">
                <a:solidFill>
                  <a:srgbClr val="002060"/>
                </a:solidFill>
                <a:latin typeface="Arial" panose="020B0604020202020204" pitchFamily="34" charset="0"/>
                <a:cs typeface="Arial" panose="020B0604020202020204" pitchFamily="34" charset="0"/>
              </a:rPr>
              <a:t>Limited </a:t>
            </a:r>
            <a:r>
              <a:rPr lang="en-US" sz="2800" b="1" dirty="0">
                <a:solidFill>
                  <a:srgbClr val="002060"/>
                </a:solidFill>
                <a:latin typeface="Arial" panose="020B0604020202020204" pitchFamily="34" charset="0"/>
                <a:cs typeface="Arial" panose="020B0604020202020204" pitchFamily="34" charset="0"/>
              </a:rPr>
              <a:t>mental ability, trouble with </a:t>
            </a:r>
            <a:r>
              <a:rPr lang="en-US" sz="2800" b="1" dirty="0" smtClean="0">
                <a:solidFill>
                  <a:srgbClr val="002060"/>
                </a:solidFill>
                <a:latin typeface="Arial" panose="020B0604020202020204" pitchFamily="34" charset="0"/>
                <a:cs typeface="Arial" panose="020B0604020202020204" pitchFamily="34" charset="0"/>
              </a:rPr>
              <a:t>learning. </a:t>
            </a:r>
          </a:p>
          <a:p>
            <a:pPr marL="0" indent="0" algn="l" rtl="0">
              <a:buNone/>
            </a:pPr>
            <a:r>
              <a:rPr lang="en-US" sz="2800" b="1" dirty="0" smtClean="0">
                <a:solidFill>
                  <a:schemeClr val="tx1"/>
                </a:solidFill>
                <a:latin typeface="Arial" panose="020B0604020202020204" pitchFamily="34" charset="0"/>
                <a:cs typeface="Arial" panose="020B0604020202020204" pitchFamily="34" charset="0"/>
              </a:rPr>
              <a:t>The </a:t>
            </a:r>
            <a:r>
              <a:rPr lang="en-US" sz="2800" b="1" dirty="0">
                <a:solidFill>
                  <a:schemeClr val="tx1"/>
                </a:solidFill>
                <a:latin typeface="Arial" panose="020B0604020202020204" pitchFamily="34" charset="0"/>
                <a:cs typeface="Arial" panose="020B0604020202020204" pitchFamily="34" charset="0"/>
              </a:rPr>
              <a:t>more cigarettes a mother-to-be smokes, the greater the danger to her </a:t>
            </a:r>
            <a:r>
              <a:rPr lang="en-US" sz="2800" b="1" dirty="0" smtClean="0">
                <a:solidFill>
                  <a:schemeClr val="tx1"/>
                </a:solidFill>
                <a:latin typeface="Arial" panose="020B0604020202020204" pitchFamily="34" charset="0"/>
                <a:cs typeface="Arial" panose="020B0604020202020204" pitchFamily="34" charset="0"/>
              </a:rPr>
              <a:t>baby causing </a:t>
            </a:r>
            <a:r>
              <a:rPr lang="en-US" sz="2800" b="1" dirty="0" smtClean="0">
                <a:solidFill>
                  <a:srgbClr val="C00000"/>
                </a:solidFill>
                <a:latin typeface="Arial" panose="020B0604020202020204" pitchFamily="34" charset="0"/>
                <a:cs typeface="Arial" panose="020B0604020202020204" pitchFamily="34" charset="0"/>
              </a:rPr>
              <a:t>5 %</a:t>
            </a:r>
            <a:r>
              <a:rPr lang="en-US" sz="2800" b="1" dirty="0" smtClean="0">
                <a:solidFill>
                  <a:schemeClr val="tx1"/>
                </a:solidFill>
                <a:latin typeface="Arial" panose="020B0604020202020204" pitchFamily="34" charset="0"/>
                <a:cs typeface="Arial" panose="020B0604020202020204" pitchFamily="34" charset="0"/>
              </a:rPr>
              <a:t> of infant deaths and </a:t>
            </a:r>
            <a:r>
              <a:rPr lang="en-US" sz="2800" b="1" dirty="0" smtClean="0">
                <a:solidFill>
                  <a:srgbClr val="C00000"/>
                </a:solidFill>
                <a:latin typeface="Arial" panose="020B0604020202020204" pitchFamily="34" charset="0"/>
                <a:cs typeface="Arial" panose="020B0604020202020204" pitchFamily="34" charset="0"/>
              </a:rPr>
              <a:t>10 %</a:t>
            </a:r>
            <a:r>
              <a:rPr lang="en-US" sz="2800" b="1" dirty="0" smtClean="0">
                <a:solidFill>
                  <a:schemeClr val="tx1"/>
                </a:solidFill>
                <a:latin typeface="Arial" panose="020B0604020202020204" pitchFamily="34" charset="0"/>
                <a:cs typeface="Arial" panose="020B0604020202020204" pitchFamily="34" charset="0"/>
              </a:rPr>
              <a:t> of preterm births.</a:t>
            </a:r>
            <a:endParaRPr lang="en-US" sz="2800" b="1" dirty="0">
              <a:solidFill>
                <a:schemeClr val="tx1"/>
              </a:solidFill>
              <a:latin typeface="Arial" panose="020B0604020202020204" pitchFamily="34" charset="0"/>
              <a:cs typeface="Arial" panose="020B0604020202020204" pitchFamily="34" charset="0"/>
            </a:endParaRPr>
          </a:p>
          <a:p>
            <a:pPr algn="l" rtl="0"/>
            <a:endParaRPr lang="en-US" dirty="0"/>
          </a:p>
        </p:txBody>
      </p:sp>
      <p:pic>
        <p:nvPicPr>
          <p:cNvPr id="2050" name="Picture 2" descr="https://encrypted-tbn1.gstatic.com/images?q=tbn:ANd9GcQyJ5D9a1em7C0K5kU1RBuHfuOc2k_08scIKnQJcyKYPWH4_QV6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2039203"/>
            <a:ext cx="3679825" cy="271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59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52600" y="1340768"/>
            <a:ext cx="10047513" cy="4135438"/>
          </a:xfrm>
          <a:prstGeom prst="rect">
            <a:avLst/>
          </a:prstGeom>
        </p:spPr>
        <p:txBody>
          <a:bodyPr/>
          <a:lstStyle/>
          <a:p>
            <a:pPr marL="365760" indent="-283464">
              <a:lnSpc>
                <a:spcPct val="90000"/>
              </a:lnSpc>
              <a:spcBef>
                <a:spcPts val="600"/>
              </a:spcBef>
              <a:buClr>
                <a:srgbClr val="3891A7"/>
              </a:buClr>
              <a:buSzPct val="80000"/>
              <a:defRPr/>
            </a:pPr>
            <a:r>
              <a:rPr lang="en-US" altLang="zh-CN" sz="2000" dirty="0">
                <a:solidFill>
                  <a:prstClr val="black"/>
                </a:solidFill>
              </a:rPr>
              <a:t>- </a:t>
            </a:r>
            <a:r>
              <a:rPr lang="en-US" altLang="zh-CN" sz="2000" b="1" dirty="0">
                <a:solidFill>
                  <a:prstClr val="black"/>
                </a:solidFill>
                <a:latin typeface="Arial" panose="020B0604020202020204" pitchFamily="34" charset="0"/>
                <a:cs typeface="Arial" panose="020B0604020202020204" pitchFamily="34" charset="0"/>
              </a:rPr>
              <a:t>Not safer than regular tobacco smoke.</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Causes the same </a:t>
            </a:r>
            <a:r>
              <a:rPr lang="en-US" altLang="zh-CN" sz="2000" b="1" dirty="0" smtClean="0">
                <a:solidFill>
                  <a:prstClr val="black"/>
                </a:solidFill>
                <a:latin typeface="Arial" panose="020B0604020202020204" pitchFamily="34" charset="0"/>
                <a:cs typeface="Arial" panose="020B0604020202020204" pitchFamily="34" charset="0"/>
              </a:rPr>
              <a:t>diseases but more </a:t>
            </a:r>
            <a:r>
              <a:rPr lang="en-US" altLang="zh-CN" sz="2000" b="1" dirty="0" smtClean="0">
                <a:solidFill>
                  <a:srgbClr val="C00000"/>
                </a:solidFill>
                <a:latin typeface="Arial" panose="020B0604020202020204" pitchFamily="34" charset="0"/>
                <a:cs typeface="Arial" panose="020B0604020202020204" pitchFamily="34" charset="0"/>
              </a:rPr>
              <a:t>Polycythemia</a:t>
            </a:r>
            <a:r>
              <a:rPr lang="en-US" altLang="zh-CN" sz="2000" b="1" dirty="0" smtClean="0">
                <a:solidFill>
                  <a:prstClr val="black"/>
                </a:solidFill>
                <a:latin typeface="Arial" panose="020B0604020202020204" pitchFamily="34" charset="0"/>
                <a:cs typeface="Arial" panose="020B0604020202020204" pitchFamily="34" charset="0"/>
              </a:rPr>
              <a:t> (   RBCs and </a:t>
            </a:r>
            <a:r>
              <a:rPr lang="en-US" altLang="zh-CN" sz="2000" b="1" dirty="0" err="1" smtClean="0">
                <a:solidFill>
                  <a:prstClr val="black"/>
                </a:solidFill>
                <a:latin typeface="Arial" panose="020B0604020202020204" pitchFamily="34" charset="0"/>
                <a:cs typeface="Arial" panose="020B0604020202020204" pitchFamily="34" charset="0"/>
              </a:rPr>
              <a:t>Haemoglobin</a:t>
            </a:r>
            <a:r>
              <a:rPr lang="en-US" altLang="zh-CN" sz="2000" b="1" dirty="0" smtClean="0">
                <a:solidFill>
                  <a:prstClr val="black"/>
                </a:solidFill>
                <a:latin typeface="Arial" panose="020B0604020202020204" pitchFamily="34" charset="0"/>
                <a:cs typeface="Arial" panose="020B0604020202020204" pitchFamily="34" charset="0"/>
              </a:rPr>
              <a:t>). </a:t>
            </a:r>
            <a:endParaRPr lang="en-US" altLang="zh-CN" sz="2000" b="1" dirty="0">
              <a:solidFill>
                <a:prstClr val="black"/>
              </a:solidFill>
              <a:latin typeface="Arial" panose="020B0604020202020204" pitchFamily="34" charset="0"/>
              <a:cs typeface="Arial" panose="020B0604020202020204" pitchFamily="34" charset="0"/>
            </a:endParaRP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Raises the risk of </a:t>
            </a:r>
            <a:r>
              <a:rPr lang="en-US" altLang="zh-CN" sz="2000" b="1" dirty="0">
                <a:solidFill>
                  <a:srgbClr val="C00000"/>
                </a:solidFill>
                <a:latin typeface="Arial" panose="020B0604020202020204" pitchFamily="34" charset="0"/>
                <a:cs typeface="Arial" panose="020B0604020202020204" pitchFamily="34" charset="0"/>
              </a:rPr>
              <a:t>lip cancer</a:t>
            </a:r>
            <a:r>
              <a:rPr lang="en-US" altLang="zh-CN" sz="2000" b="1" dirty="0">
                <a:solidFill>
                  <a:prstClr val="black"/>
                </a:solidFill>
                <a:latin typeface="Arial" panose="020B0604020202020204" pitchFamily="34" charset="0"/>
                <a:cs typeface="Arial" panose="020B0604020202020204" pitchFamily="34" charset="0"/>
              </a:rPr>
              <a:t>, spreading infections like </a:t>
            </a:r>
            <a:r>
              <a:rPr lang="en-US" altLang="zh-CN" sz="2000" b="1" dirty="0" smtClean="0">
                <a:solidFill>
                  <a:srgbClr val="C00000"/>
                </a:solidFill>
                <a:latin typeface="Arial" panose="020B0604020202020204" pitchFamily="34" charset="0"/>
                <a:cs typeface="Arial" panose="020B0604020202020204" pitchFamily="34" charset="0"/>
              </a:rPr>
              <a:t>Tuberculosis</a:t>
            </a:r>
            <a:r>
              <a:rPr lang="en-US" altLang="zh-CN" sz="2000" b="1" dirty="0">
                <a:solidFill>
                  <a:prstClr val="black"/>
                </a:solidFill>
                <a:latin typeface="Arial" panose="020B0604020202020204" pitchFamily="34" charset="0"/>
                <a:cs typeface="Arial" panose="020B0604020202020204" pitchFamily="34" charset="0"/>
              </a:rPr>
              <a:t>.</a:t>
            </a:r>
          </a:p>
          <a:p>
            <a:pPr marL="365760" indent="-283464">
              <a:lnSpc>
                <a:spcPct val="90000"/>
              </a:lnSpc>
              <a:spcBef>
                <a:spcPts val="600"/>
              </a:spcBef>
              <a:buClr>
                <a:srgbClr val="3891A7"/>
              </a:buClr>
              <a:buSzPct val="80000"/>
              <a:defRPr/>
            </a:pPr>
            <a:r>
              <a:rPr lang="en-US" altLang="zh-CN" sz="2000" b="1" dirty="0">
                <a:solidFill>
                  <a:prstClr val="black"/>
                </a:solidFill>
                <a:latin typeface="Arial" panose="020B0604020202020204" pitchFamily="34" charset="0"/>
                <a:cs typeface="Arial" panose="020B0604020202020204" pitchFamily="34" charset="0"/>
              </a:rPr>
              <a:t>- Users ingest about 100 times more lead from </a:t>
            </a:r>
            <a:r>
              <a:rPr lang="en-US" altLang="zh-CN" sz="2000" b="1" dirty="0" smtClean="0">
                <a:solidFill>
                  <a:prstClr val="black"/>
                </a:solidFill>
                <a:latin typeface="Arial" panose="020B0604020202020204" pitchFamily="34" charset="0"/>
                <a:cs typeface="Arial" panose="020B0604020202020204" pitchFamily="34" charset="0"/>
              </a:rPr>
              <a:t>hookah (</a:t>
            </a:r>
            <a:r>
              <a:rPr lang="ar-SA" altLang="zh-CN" sz="2000" b="1" dirty="0" smtClean="0">
                <a:solidFill>
                  <a:prstClr val="black"/>
                </a:solidFill>
                <a:latin typeface="Arial" panose="020B0604020202020204" pitchFamily="34" charset="0"/>
                <a:cs typeface="Arial" panose="020B0604020202020204" pitchFamily="34" charset="0"/>
              </a:rPr>
              <a:t>نرجيلة</a:t>
            </a:r>
            <a:r>
              <a:rPr lang="en-US" altLang="zh-CN" sz="2000" b="1" dirty="0" smtClean="0">
                <a:solidFill>
                  <a:prstClr val="black"/>
                </a:solidFill>
                <a:latin typeface="Arial" panose="020B0604020202020204" pitchFamily="34" charset="0"/>
                <a:cs typeface="Arial" panose="020B0604020202020204" pitchFamily="34" charset="0"/>
              </a:rPr>
              <a:t>) </a:t>
            </a:r>
            <a:r>
              <a:rPr lang="en-US" altLang="zh-CN" sz="2000" b="1" dirty="0">
                <a:solidFill>
                  <a:prstClr val="black"/>
                </a:solidFill>
                <a:latin typeface="Arial" panose="020B0604020202020204" pitchFamily="34" charset="0"/>
                <a:cs typeface="Arial" panose="020B0604020202020204" pitchFamily="34" charset="0"/>
              </a:rPr>
              <a:t>smoke than from a cigarette.</a:t>
            </a:r>
          </a:p>
          <a:p>
            <a:pPr marL="365760" indent="-283464">
              <a:lnSpc>
                <a:spcPct val="90000"/>
              </a:lnSpc>
              <a:spcBef>
                <a:spcPts val="600"/>
              </a:spcBef>
              <a:buClr>
                <a:srgbClr val="3891A7"/>
              </a:buClr>
              <a:buSzPct val="80000"/>
              <a:defRPr/>
            </a:pPr>
            <a:endParaRPr lang="en-US" sz="2800" dirty="0">
              <a:solidFill>
                <a:prstClr val="black"/>
              </a:solidFill>
              <a:latin typeface="Tempus Sans ITC" pitchFamily="82" charset="0"/>
            </a:endParaRPr>
          </a:p>
        </p:txBody>
      </p:sp>
      <p:sp>
        <p:nvSpPr>
          <p:cNvPr id="3" name="Rectangle 2"/>
          <p:cNvSpPr txBox="1">
            <a:spLocks noChangeArrowheads="1"/>
          </p:cNvSpPr>
          <p:nvPr/>
        </p:nvSpPr>
        <p:spPr>
          <a:xfrm>
            <a:off x="1752600" y="332656"/>
            <a:ext cx="6313714" cy="863600"/>
          </a:xfrm>
          <a:prstGeom prst="rect">
            <a:avLst/>
          </a:prstGeom>
        </p:spPr>
        <p:txBody>
          <a:bodyPr/>
          <a:lstStyle/>
          <a:p>
            <a:pPr>
              <a:spcBef>
                <a:spcPct val="0"/>
              </a:spcBef>
              <a:defRPr/>
            </a:pPr>
            <a:r>
              <a:rPr lang="en-US" altLang="zh-CN" sz="2800" b="1" dirty="0">
                <a:solidFill>
                  <a:srgbClr val="C00000"/>
                </a:solidFill>
                <a:latin typeface="Arial" panose="020B0604020202020204" pitchFamily="34" charset="0"/>
                <a:ea typeface="SimSun" pitchFamily="2" charset="-122"/>
                <a:cs typeface="Arial" panose="020B0604020202020204" pitchFamily="34" charset="0"/>
              </a:rPr>
              <a:t>Water-Pipe</a:t>
            </a:r>
            <a:r>
              <a:rPr lang="en-US" altLang="zh-CN" sz="2800" b="1" dirty="0" smtClean="0">
                <a:solidFill>
                  <a:srgbClr val="C00000"/>
                </a:solidFill>
                <a:latin typeface="Arial" panose="020B0604020202020204" pitchFamily="34" charset="0"/>
                <a:ea typeface="SimSun" pitchFamily="2" charset="-122"/>
                <a:cs typeface="Arial" panose="020B0604020202020204" pitchFamily="34" charset="0"/>
              </a:rPr>
              <a:t>:</a:t>
            </a:r>
            <a:r>
              <a:rPr lang="en-US" altLang="zh-CN" sz="4300" b="1" dirty="0" smtClean="0">
                <a:solidFill>
                  <a:srgbClr val="C00000"/>
                </a:solidFill>
                <a:latin typeface="Arial" panose="020B0604020202020204" pitchFamily="34" charset="0"/>
                <a:ea typeface="SimSun" pitchFamily="2" charset="-122"/>
                <a:cs typeface="Arial" panose="020B0604020202020204" pitchFamily="34" charset="0"/>
              </a:rPr>
              <a:t> </a:t>
            </a:r>
            <a:r>
              <a:rPr lang="en-US" altLang="zh-CN" sz="3200" b="1" dirty="0" err="1" smtClean="0">
                <a:solidFill>
                  <a:srgbClr val="C00000"/>
                </a:solidFill>
                <a:latin typeface="Arial" panose="020B0604020202020204" pitchFamily="34" charset="0"/>
                <a:ea typeface="SimSun" pitchFamily="2" charset="-122"/>
                <a:cs typeface="Arial" panose="020B0604020202020204" pitchFamily="34" charset="0"/>
              </a:rPr>
              <a:t>Sheesha</a:t>
            </a:r>
            <a:endParaRPr lang="en-US" sz="4300" b="1" dirty="0">
              <a:solidFill>
                <a:srgbClr val="C00000"/>
              </a:solidFill>
              <a:latin typeface="Arial" panose="020B0604020202020204" pitchFamily="34" charset="0"/>
              <a:cs typeface="Arial" panose="020B0604020202020204" pitchFamily="34" charset="0"/>
            </a:endParaRPr>
          </a:p>
        </p:txBody>
      </p:sp>
      <p:pic>
        <p:nvPicPr>
          <p:cNvPr id="56322" name="Picture 2" descr="http://0.tqn.com/d/alcoholism/1/0/C/-/2/water_pipe.jpg"/>
          <p:cNvPicPr>
            <a:picLocks noChangeAspect="1" noChangeArrowheads="1"/>
          </p:cNvPicPr>
          <p:nvPr/>
        </p:nvPicPr>
        <p:blipFill>
          <a:blip r:embed="rId2" cstate="print"/>
          <a:srcRect/>
          <a:stretch>
            <a:fillRect/>
          </a:stretch>
        </p:blipFill>
        <p:spPr bwMode="auto">
          <a:xfrm>
            <a:off x="9176656" y="3850539"/>
            <a:ext cx="2121439" cy="2749722"/>
          </a:xfrm>
          <a:prstGeom prst="rect">
            <a:avLst/>
          </a:prstGeom>
          <a:noFill/>
        </p:spPr>
      </p:pic>
      <p:pic>
        <p:nvPicPr>
          <p:cNvPr id="56324" name="Picture 4" descr="http://image.ec21.com/image/froglinda/oimg_GC00901379_CA00901380/Shisha_Water_Pipe_%252FMitsuba.jpg"/>
          <p:cNvPicPr>
            <a:picLocks noChangeAspect="1" noChangeArrowheads="1"/>
          </p:cNvPicPr>
          <p:nvPr/>
        </p:nvPicPr>
        <p:blipFill>
          <a:blip r:embed="rId3" cstate="print"/>
          <a:srcRect/>
          <a:stretch>
            <a:fillRect/>
          </a:stretch>
        </p:blipFill>
        <p:spPr bwMode="auto">
          <a:xfrm>
            <a:off x="5606051" y="3835964"/>
            <a:ext cx="1923678" cy="2749722"/>
          </a:xfrm>
          <a:prstGeom prst="rect">
            <a:avLst/>
          </a:prstGeom>
          <a:noFill/>
        </p:spPr>
      </p:pic>
      <p:pic>
        <p:nvPicPr>
          <p:cNvPr id="56326" name="Picture 6" descr="http://blogs.yurdan.com/blog/content/binary/water_pipe_setup.jpg"/>
          <p:cNvPicPr>
            <a:picLocks noChangeAspect="1" noChangeArrowheads="1"/>
          </p:cNvPicPr>
          <p:nvPr/>
        </p:nvPicPr>
        <p:blipFill>
          <a:blip r:embed="rId4" cstate="print"/>
          <a:srcRect/>
          <a:stretch>
            <a:fillRect/>
          </a:stretch>
        </p:blipFill>
        <p:spPr bwMode="auto">
          <a:xfrm>
            <a:off x="2174501" y="3835964"/>
            <a:ext cx="1784623" cy="2749722"/>
          </a:xfrm>
          <a:prstGeom prst="rect">
            <a:avLst/>
          </a:prstGeom>
          <a:noFill/>
        </p:spPr>
      </p:pic>
      <p:cxnSp>
        <p:nvCxnSpPr>
          <p:cNvPr id="5" name="Straight Arrow Connector 4"/>
          <p:cNvCxnSpPr/>
          <p:nvPr/>
        </p:nvCxnSpPr>
        <p:spPr>
          <a:xfrm flipV="1">
            <a:off x="8419997" y="1608826"/>
            <a:ext cx="0" cy="3918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957" y="2358886"/>
            <a:ext cx="10933043" cy="2492990"/>
          </a:xfrm>
          <a:prstGeom prst="rect">
            <a:avLst/>
          </a:prstGeom>
        </p:spPr>
        <p:txBody>
          <a:bodyPr wrap="square">
            <a:spAutoFit/>
          </a:bodyPr>
          <a:lstStyle/>
          <a:p>
            <a:r>
              <a:rPr lang="en-US" sz="4200" b="1" dirty="0" smtClean="0">
                <a:ln w="6350">
                  <a:solidFill>
                    <a:schemeClr val="accent1">
                      <a:shade val="43000"/>
                    </a:schemeClr>
                  </a:solidFill>
                </a:ln>
                <a:solidFill>
                  <a:srgbClr val="C00000"/>
                </a:solidFill>
                <a:latin typeface="+mj-lt"/>
                <a:ea typeface="+mj-ea"/>
                <a:cs typeface="+mj-cs"/>
              </a:rPr>
              <a:t>How are you going to help the smoker to </a:t>
            </a:r>
            <a:r>
              <a:rPr lang="en-US" sz="6000" b="1" dirty="0" smtClean="0">
                <a:ln w="6350">
                  <a:solidFill>
                    <a:schemeClr val="accent1">
                      <a:shade val="43000"/>
                    </a:schemeClr>
                  </a:solidFill>
                </a:ln>
                <a:solidFill>
                  <a:srgbClr val="002060"/>
                </a:solidFill>
                <a:latin typeface="+mj-lt"/>
                <a:ea typeface="+mj-ea"/>
                <a:cs typeface="+mj-cs"/>
              </a:rPr>
              <a:t>Quit</a:t>
            </a:r>
            <a:r>
              <a:rPr lang="en-US" sz="4200" b="1" dirty="0" smtClean="0">
                <a:ln w="6350">
                  <a:solidFill>
                    <a:schemeClr val="accent1">
                      <a:shade val="43000"/>
                    </a:schemeClr>
                  </a:solidFill>
                </a:ln>
                <a:solidFill>
                  <a:srgbClr val="C00000"/>
                </a:solidFill>
                <a:latin typeface="+mj-lt"/>
                <a:ea typeface="+mj-ea"/>
                <a:cs typeface="+mj-cs"/>
              </a:rPr>
              <a:t> and how to overcome </a:t>
            </a:r>
            <a:r>
              <a:rPr lang="en-US" sz="4800" b="1" dirty="0" smtClean="0">
                <a:ln w="6350">
                  <a:solidFill>
                    <a:schemeClr val="accent1">
                      <a:shade val="43000"/>
                    </a:schemeClr>
                  </a:solidFill>
                </a:ln>
                <a:solidFill>
                  <a:srgbClr val="002060"/>
                </a:solidFill>
                <a:latin typeface="+mj-lt"/>
                <a:ea typeface="+mj-ea"/>
                <a:cs typeface="+mj-cs"/>
              </a:rPr>
              <a:t>withdrawal symptoms</a:t>
            </a:r>
            <a:r>
              <a:rPr lang="en-US" sz="4200" b="1" dirty="0" smtClean="0">
                <a:ln w="6350">
                  <a:solidFill>
                    <a:schemeClr val="accent1">
                      <a:shade val="43000"/>
                    </a:schemeClr>
                  </a:solidFill>
                </a:ln>
                <a:solidFill>
                  <a:srgbClr val="C00000"/>
                </a:solidFill>
                <a:latin typeface="+mj-lt"/>
                <a:ea typeface="+mj-ea"/>
                <a:cs typeface="+mj-cs"/>
              </a:rPr>
              <a:t>?</a:t>
            </a:r>
            <a:endParaRPr lang="ar-SA" sz="4200" b="1" dirty="0">
              <a:ln w="6350">
                <a:solidFill>
                  <a:schemeClr val="accent1">
                    <a:shade val="43000"/>
                  </a:schemeClr>
                </a:solidFill>
              </a:ln>
              <a:solidFill>
                <a:srgbClr val="C00000"/>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cs typeface="Times New Roman" pitchFamily="18" charset="0"/>
              </a:rPr>
              <a:t>Management</a:t>
            </a:r>
            <a:r>
              <a:rPr lang="en-US" dirty="0" smtClean="0">
                <a:cs typeface="Times New Roman" pitchFamily="18" charset="0"/>
              </a:rPr>
              <a:t> of smoking cessation</a:t>
            </a:r>
            <a:endParaRPr lang="en-US" dirty="0"/>
          </a:p>
        </p:txBody>
      </p:sp>
      <p:pic>
        <p:nvPicPr>
          <p:cNvPr id="4" name="Content Placeholder 3" descr="no_smoking-2158.jpg"/>
          <p:cNvPicPr>
            <a:picLocks noGrp="1" noChangeAspect="1"/>
          </p:cNvPicPr>
          <p:nvPr>
            <p:ph idx="1"/>
          </p:nvPr>
        </p:nvPicPr>
        <p:blipFill>
          <a:blip r:embed="rId2" cstate="print"/>
          <a:stretch>
            <a:fillRect/>
          </a:stretch>
        </p:blipFill>
        <p:spPr>
          <a:xfrm>
            <a:off x="3357571" y="1447800"/>
            <a:ext cx="6702408" cy="4800600"/>
          </a:xfrm>
        </p:spPr>
      </p:pic>
    </p:spTree>
    <p:extLst>
      <p:ext uri="{BB962C8B-B14F-4D97-AF65-F5344CB8AC3E}">
        <p14:creationId xmlns:p14="http://schemas.microsoft.com/office/powerpoint/2010/main" val="3526124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ar-SA" b="1" dirty="0" smtClean="0">
                <a:solidFill>
                  <a:srgbClr val="C00000"/>
                </a:solidFill>
              </a:rPr>
              <a:t>Control Measures</a:t>
            </a:r>
          </a:p>
        </p:txBody>
      </p:sp>
      <p:sp>
        <p:nvSpPr>
          <p:cNvPr id="15363" name="Content Placeholder 4"/>
          <p:cNvSpPr>
            <a:spLocks noGrp="1"/>
          </p:cNvSpPr>
          <p:nvPr>
            <p:ph idx="1"/>
          </p:nvPr>
        </p:nvSpPr>
        <p:spPr>
          <a:xfrm>
            <a:off x="206829" y="1306287"/>
            <a:ext cx="11375571" cy="5388428"/>
          </a:xfrm>
        </p:spPr>
        <p:txBody>
          <a:bodyPr/>
          <a:lstStyle/>
          <a:p>
            <a:r>
              <a:rPr lang="en-US" altLang="ar-SA" sz="2800" b="1" dirty="0" smtClean="0">
                <a:solidFill>
                  <a:srgbClr val="002060"/>
                </a:solidFill>
                <a:latin typeface="Arial" panose="020B0604020202020204" pitchFamily="34" charset="0"/>
                <a:cs typeface="Arial" panose="020B0604020202020204" pitchFamily="34" charset="0"/>
              </a:rPr>
              <a:t>Surveillance is the key </a:t>
            </a:r>
          </a:p>
          <a:p>
            <a:r>
              <a:rPr lang="en-US" altLang="ar-SA" sz="2800" b="1" dirty="0" smtClean="0">
                <a:solidFill>
                  <a:srgbClr val="002060"/>
                </a:solidFill>
                <a:latin typeface="Arial" panose="020B0604020202020204" pitchFamily="34" charset="0"/>
                <a:cs typeface="Arial" panose="020B0604020202020204" pitchFamily="34" charset="0"/>
              </a:rPr>
              <a:t>Taxes </a:t>
            </a:r>
          </a:p>
          <a:p>
            <a:r>
              <a:rPr lang="en-US" altLang="ar-SA" sz="2800" b="1" dirty="0" smtClean="0">
                <a:solidFill>
                  <a:srgbClr val="002060"/>
                </a:solidFill>
                <a:latin typeface="Arial" panose="020B0604020202020204" pitchFamily="34" charset="0"/>
                <a:cs typeface="Arial" panose="020B0604020202020204" pitchFamily="34" charset="0"/>
              </a:rPr>
              <a:t>Health education </a:t>
            </a:r>
          </a:p>
          <a:p>
            <a:r>
              <a:rPr lang="en-US" altLang="ar-SA" sz="2800" b="1" dirty="0">
                <a:solidFill>
                  <a:srgbClr val="002060"/>
                </a:solidFill>
                <a:latin typeface="Arial" panose="020B0604020202020204" pitchFamily="34" charset="0"/>
              </a:rPr>
              <a:t>Picture warnings </a:t>
            </a:r>
          </a:p>
          <a:p>
            <a:r>
              <a:rPr lang="en-US" altLang="ar-SA" sz="2800" b="1" dirty="0" smtClean="0">
                <a:solidFill>
                  <a:srgbClr val="002060"/>
                </a:solidFill>
                <a:latin typeface="Arial" panose="020B0604020202020204" pitchFamily="34" charset="0"/>
                <a:cs typeface="Arial" panose="020B0604020202020204" pitchFamily="34" charset="0"/>
              </a:rPr>
              <a:t>Tobacco users need help to quit </a:t>
            </a:r>
          </a:p>
          <a:p>
            <a:endParaRPr lang="en-US" altLang="ar-SA" sz="2800" b="1" dirty="0">
              <a:solidFill>
                <a:srgbClr val="002060"/>
              </a:solidFill>
              <a:latin typeface="Arial" panose="020B0604020202020204" pitchFamily="34" charset="0"/>
              <a:cs typeface="Arial" panose="020B0604020202020204" pitchFamily="34" charset="0"/>
            </a:endParaRPr>
          </a:p>
          <a:p>
            <a:pPr marL="0" indent="0">
              <a:buNone/>
            </a:pPr>
            <a:r>
              <a:rPr lang="en-US" altLang="ar-SA" sz="2800" b="1" dirty="0" smtClean="0">
                <a:solidFill>
                  <a:srgbClr val="002060"/>
                </a:solidFill>
                <a:latin typeface="Arial" panose="020B0604020202020204" pitchFamily="34" charset="0"/>
                <a:cs typeface="Arial" panose="020B0604020202020204" pitchFamily="34" charset="0"/>
              </a:rPr>
              <a:t> </a:t>
            </a:r>
            <a:r>
              <a:rPr lang="en-US" altLang="ar-SA" sz="2800" b="1" dirty="0" smtClean="0">
                <a:solidFill>
                  <a:srgbClr val="C00000"/>
                </a:solidFill>
                <a:latin typeface="Arial" panose="020B0604020202020204" pitchFamily="34" charset="0"/>
                <a:cs typeface="Arial" panose="020B0604020202020204" pitchFamily="34" charset="0"/>
              </a:rPr>
              <a:t>Assess the </a:t>
            </a:r>
            <a:r>
              <a:rPr lang="en-US" altLang="ar-SA" b="1" dirty="0" smtClean="0">
                <a:solidFill>
                  <a:srgbClr val="C00000"/>
                </a:solidFill>
                <a:latin typeface="Arial" panose="020B0604020202020204" pitchFamily="34" charset="0"/>
                <a:cs typeface="Arial" panose="020B0604020202020204" pitchFamily="34" charset="0"/>
              </a:rPr>
              <a:t>Dependence first</a:t>
            </a:r>
            <a:r>
              <a:rPr lang="en-US" altLang="ar-SA" sz="2800" b="1" dirty="0" smtClean="0">
                <a:solidFill>
                  <a:srgbClr val="C00000"/>
                </a:solidFill>
                <a:latin typeface="Arial" panose="020B0604020202020204" pitchFamily="34" charset="0"/>
                <a:cs typeface="Arial" panose="020B0604020202020204" pitchFamily="34" charset="0"/>
              </a:rPr>
              <a:t>:</a:t>
            </a:r>
          </a:p>
          <a:p>
            <a:pPr>
              <a:buFont typeface="Wingdings" panose="05000000000000000000" pitchFamily="2" charset="2"/>
              <a:buChar char="q"/>
            </a:pPr>
            <a:r>
              <a:rPr lang="en-US" altLang="ar-SA" sz="2800" b="1" dirty="0" smtClean="0">
                <a:latin typeface="Arial" panose="020B0604020202020204" pitchFamily="34" charset="0"/>
                <a:cs typeface="Arial" panose="020B0604020202020204" pitchFamily="34" charset="0"/>
              </a:rPr>
              <a:t>The time of the first cigarette at morning.</a:t>
            </a:r>
          </a:p>
          <a:p>
            <a:pPr>
              <a:buFont typeface="Wingdings" panose="05000000000000000000" pitchFamily="2" charset="2"/>
              <a:buChar char="q"/>
            </a:pPr>
            <a:r>
              <a:rPr lang="en-US" altLang="ar-SA" sz="2800" b="1" dirty="0" smtClean="0">
                <a:latin typeface="Arial" panose="020B0604020202020204" pitchFamily="34" charset="0"/>
                <a:cs typeface="Arial" panose="020B0604020202020204" pitchFamily="34" charset="0"/>
              </a:rPr>
              <a:t>The number of cigarettes per day. </a:t>
            </a:r>
          </a:p>
          <a:p>
            <a:pPr>
              <a:buFont typeface="Wingdings" panose="05000000000000000000" pitchFamily="2" charset="2"/>
              <a:buChar char="q"/>
            </a:pPr>
            <a:endParaRPr lang="en-US" altLang="ar-SA" dirty="0" smtClean="0"/>
          </a:p>
        </p:txBody>
      </p:sp>
    </p:spTree>
    <p:extLst>
      <p:ext uri="{BB962C8B-B14F-4D97-AF65-F5344CB8AC3E}">
        <p14:creationId xmlns:p14="http://schemas.microsoft.com/office/powerpoint/2010/main" val="40931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6" end="6"/>
                                            </p:txEl>
                                          </p:spTgt>
                                        </p:tgtEl>
                                        <p:attrNameLst>
                                          <p:attrName>style.visibility</p:attrName>
                                        </p:attrNameLst>
                                      </p:cBhvr>
                                      <p:to>
                                        <p:strVal val="visible"/>
                                      </p:to>
                                    </p:set>
                                    <p:animEffect transition="in" filter="fade">
                                      <p:cBhvr>
                                        <p:cTn id="7" dur="1000"/>
                                        <p:tgtEl>
                                          <p:spTgt spid="15363">
                                            <p:txEl>
                                              <p:pRg st="6" end="6"/>
                                            </p:txEl>
                                          </p:spTgt>
                                        </p:tgtEl>
                                      </p:cBhvr>
                                    </p:animEffect>
                                    <p:anim calcmode="lin" valueType="num">
                                      <p:cBhvr>
                                        <p:cTn id="8"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3">
                                            <p:txEl>
                                              <p:pRg st="7" end="7"/>
                                            </p:txEl>
                                          </p:spTgt>
                                        </p:tgtEl>
                                        <p:attrNameLst>
                                          <p:attrName>style.visibility</p:attrName>
                                        </p:attrNameLst>
                                      </p:cBhvr>
                                      <p:to>
                                        <p:strVal val="visible"/>
                                      </p:to>
                                    </p:set>
                                    <p:animEffect transition="in" filter="fade">
                                      <p:cBhvr>
                                        <p:cTn id="12" dur="1000"/>
                                        <p:tgtEl>
                                          <p:spTgt spid="15363">
                                            <p:txEl>
                                              <p:pRg st="7" end="7"/>
                                            </p:txEl>
                                          </p:spTgt>
                                        </p:tgtEl>
                                      </p:cBhvr>
                                    </p:animEffect>
                                    <p:anim calcmode="lin" valueType="num">
                                      <p:cBhvr>
                                        <p:cTn id="13"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xEl>
                                              <p:pRg st="8" end="8"/>
                                            </p:txEl>
                                          </p:spTgt>
                                        </p:tgtEl>
                                        <p:attrNameLst>
                                          <p:attrName>style.visibility</p:attrName>
                                        </p:attrNameLst>
                                      </p:cBhvr>
                                      <p:to>
                                        <p:strVal val="visible"/>
                                      </p:to>
                                    </p:set>
                                    <p:animEffect transition="in" filter="fade">
                                      <p:cBhvr>
                                        <p:cTn id="17" dur="1000"/>
                                        <p:tgtEl>
                                          <p:spTgt spid="15363">
                                            <p:txEl>
                                              <p:pRg st="8" end="8"/>
                                            </p:txEl>
                                          </p:spTgt>
                                        </p:tgtEl>
                                      </p:cBhvr>
                                    </p:animEffect>
                                    <p:anim calcmode="lin" valueType="num">
                                      <p:cBhvr>
                                        <p:cTn id="18"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Why is it so hard to quit smoking?</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182880" y="1883834"/>
            <a:ext cx="11678920" cy="4301066"/>
          </a:xfrm>
        </p:spPr>
        <p:txBody>
          <a:bodyPr>
            <a:normAutofit/>
          </a:bodyPr>
          <a:lstStyle/>
          <a:p>
            <a:pPr marL="0" indent="0" algn="l" rtl="0" fontAlgn="base">
              <a:buNone/>
            </a:pPr>
            <a:r>
              <a:rPr lang="en-US" sz="4000" b="1" dirty="0">
                <a:solidFill>
                  <a:srgbClr val="C00000"/>
                </a:solidFill>
              </a:rPr>
              <a:t>Nicotine</a:t>
            </a:r>
          </a:p>
          <a:p>
            <a:pPr algn="l" rtl="0" fontAlgn="base"/>
            <a:r>
              <a:rPr lang="en-US" sz="2400" dirty="0" smtClean="0">
                <a:solidFill>
                  <a:schemeClr val="tx1"/>
                </a:solidFill>
                <a:latin typeface="Arial" panose="020B0604020202020204" pitchFamily="34" charset="0"/>
                <a:cs typeface="Arial" panose="020B0604020202020204" pitchFamily="34" charset="0"/>
              </a:rPr>
              <a:t>Found </a:t>
            </a:r>
            <a:r>
              <a:rPr lang="en-US" sz="2400" dirty="0">
                <a:solidFill>
                  <a:schemeClr val="tx1"/>
                </a:solidFill>
                <a:latin typeface="Arial" panose="020B0604020202020204" pitchFamily="34" charset="0"/>
                <a:cs typeface="Arial" panose="020B0604020202020204" pitchFamily="34" charset="0"/>
              </a:rPr>
              <a:t>naturally in tobacco, which is as </a:t>
            </a:r>
            <a:r>
              <a:rPr lang="en-US" sz="2400" b="1" dirty="0">
                <a:solidFill>
                  <a:srgbClr val="002060"/>
                </a:solidFill>
                <a:latin typeface="Arial" panose="020B0604020202020204" pitchFamily="34" charset="0"/>
                <a:cs typeface="Arial" panose="020B0604020202020204" pitchFamily="34" charset="0"/>
              </a:rPr>
              <a:t>addictive</a:t>
            </a:r>
            <a:r>
              <a:rPr lang="en-US" sz="2400" dirty="0">
                <a:solidFill>
                  <a:schemeClr val="tx1"/>
                </a:solidFill>
                <a:latin typeface="Arial" panose="020B0604020202020204" pitchFamily="34" charset="0"/>
                <a:cs typeface="Arial" panose="020B0604020202020204" pitchFamily="34" charset="0"/>
              </a:rPr>
              <a:t> as heroin or cocaine. </a:t>
            </a:r>
            <a:endParaRPr lang="en-US" sz="2400" dirty="0" smtClean="0">
              <a:solidFill>
                <a:schemeClr val="tx1"/>
              </a:solidFill>
              <a:latin typeface="Arial" panose="020B0604020202020204" pitchFamily="34" charset="0"/>
              <a:cs typeface="Arial" panose="020B0604020202020204" pitchFamily="34" charset="0"/>
            </a:endParaRPr>
          </a:p>
          <a:p>
            <a:pPr algn="l" rtl="0" fontAlgn="base"/>
            <a:r>
              <a:rPr lang="en-US" sz="2400" dirty="0" smtClean="0">
                <a:solidFill>
                  <a:schemeClr val="tx1"/>
                </a:solidFill>
                <a:latin typeface="Arial" panose="020B0604020202020204" pitchFamily="34" charset="0"/>
                <a:cs typeface="Arial" panose="020B0604020202020204" pitchFamily="34" charset="0"/>
              </a:rPr>
              <a:t>Over </a:t>
            </a:r>
            <a:r>
              <a:rPr lang="en-US" sz="2400" dirty="0">
                <a:solidFill>
                  <a:schemeClr val="tx1"/>
                </a:solidFill>
                <a:latin typeface="Arial" panose="020B0604020202020204" pitchFamily="34" charset="0"/>
                <a:cs typeface="Arial" panose="020B0604020202020204" pitchFamily="34" charset="0"/>
              </a:rPr>
              <a:t>time, a person becomes </a:t>
            </a:r>
            <a:r>
              <a:rPr lang="en-US" sz="2400" b="1" dirty="0">
                <a:solidFill>
                  <a:srgbClr val="002060"/>
                </a:solidFill>
                <a:latin typeface="Arial" panose="020B0604020202020204" pitchFamily="34" charset="0"/>
                <a:cs typeface="Arial" panose="020B0604020202020204" pitchFamily="34" charset="0"/>
              </a:rPr>
              <a:t>physically dependent </a:t>
            </a:r>
            <a:r>
              <a:rPr lang="en-US" sz="2400" dirty="0">
                <a:solidFill>
                  <a:schemeClr val="tx1"/>
                </a:solidFill>
                <a:latin typeface="Arial" panose="020B0604020202020204" pitchFamily="34" charset="0"/>
                <a:cs typeface="Arial" panose="020B0604020202020204" pitchFamily="34" charset="0"/>
              </a:rPr>
              <a:t>on and </a:t>
            </a:r>
            <a:r>
              <a:rPr lang="en-US" sz="2400" b="1" dirty="0">
                <a:solidFill>
                  <a:srgbClr val="002060"/>
                </a:solidFill>
                <a:latin typeface="Arial" panose="020B0604020202020204" pitchFamily="34" charset="0"/>
                <a:cs typeface="Arial" panose="020B0604020202020204" pitchFamily="34" charset="0"/>
              </a:rPr>
              <a:t>emotionally addicted </a:t>
            </a:r>
            <a:r>
              <a:rPr lang="en-US" sz="2400" dirty="0">
                <a:solidFill>
                  <a:schemeClr val="tx1"/>
                </a:solidFill>
                <a:latin typeface="Arial" panose="020B0604020202020204" pitchFamily="34" charset="0"/>
                <a:cs typeface="Arial" panose="020B0604020202020204" pitchFamily="34" charset="0"/>
              </a:rPr>
              <a:t>to nicotine</a:t>
            </a:r>
            <a:r>
              <a:rPr lang="en-US" sz="2400" dirty="0" smtClean="0">
                <a:solidFill>
                  <a:schemeClr val="tx1"/>
                </a:solidFill>
                <a:latin typeface="Arial" panose="020B0604020202020204" pitchFamily="34" charset="0"/>
                <a:cs typeface="Arial" panose="020B0604020202020204" pitchFamily="34" charset="0"/>
              </a:rPr>
              <a:t>.</a:t>
            </a:r>
          </a:p>
          <a:p>
            <a:pPr marL="201168" lvl="1" indent="0" algn="l" rtl="0" fontAlgn="base">
              <a:buNone/>
            </a:pPr>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Arial" panose="020B0604020202020204" pitchFamily="34" charset="0"/>
                <a:cs typeface="Arial" panose="020B0604020202020204" pitchFamily="34" charset="0"/>
              </a:rPr>
              <a:t>The </a:t>
            </a:r>
            <a:r>
              <a:rPr lang="en-US" sz="2400" dirty="0">
                <a:solidFill>
                  <a:srgbClr val="002060"/>
                </a:solidFill>
                <a:latin typeface="Arial" panose="020B0604020202020204" pitchFamily="34" charset="0"/>
                <a:cs typeface="Arial" panose="020B0604020202020204" pitchFamily="34" charset="0"/>
              </a:rPr>
              <a:t>physical dependence </a:t>
            </a:r>
            <a:r>
              <a:rPr lang="en-US" sz="2400" dirty="0">
                <a:solidFill>
                  <a:schemeClr val="tx1"/>
                </a:solidFill>
                <a:latin typeface="Arial" panose="020B0604020202020204" pitchFamily="34" charset="0"/>
                <a:cs typeface="Arial" panose="020B0604020202020204" pitchFamily="34" charset="0"/>
              </a:rPr>
              <a:t>causes unpleasant withdrawal symptoms when you try </a:t>
            </a:r>
            <a:endParaRPr lang="en-US" sz="2400" dirty="0" smtClean="0">
              <a:solidFill>
                <a:schemeClr val="tx1"/>
              </a:solidFill>
              <a:latin typeface="Arial" panose="020B0604020202020204" pitchFamily="34" charset="0"/>
              <a:cs typeface="Arial" panose="020B0604020202020204" pitchFamily="34" charset="0"/>
            </a:endParaRPr>
          </a:p>
          <a:p>
            <a:pPr marL="201168" lvl="1"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to </a:t>
            </a:r>
            <a:r>
              <a:rPr lang="en-US" sz="2400" dirty="0">
                <a:solidFill>
                  <a:schemeClr val="tx1"/>
                </a:solidFill>
                <a:latin typeface="Arial" panose="020B0604020202020204" pitchFamily="34" charset="0"/>
                <a:cs typeface="Arial" panose="020B0604020202020204" pitchFamily="34" charset="0"/>
              </a:rPr>
              <a:t>quit</a:t>
            </a:r>
            <a:r>
              <a:rPr lang="en-US" sz="2400" dirty="0" smtClean="0">
                <a:solidFill>
                  <a:schemeClr val="tx1"/>
                </a:solidFill>
                <a:latin typeface="Arial" panose="020B0604020202020204" pitchFamily="34" charset="0"/>
                <a:cs typeface="Arial" panose="020B0604020202020204" pitchFamily="34" charset="0"/>
              </a:rPr>
              <a:t>.</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Arial" panose="020B0604020202020204" pitchFamily="34" charset="0"/>
                <a:cs typeface="Arial" panose="020B0604020202020204" pitchFamily="34" charset="0"/>
              </a:rPr>
              <a:t>The mental </a:t>
            </a:r>
            <a:r>
              <a:rPr lang="en-US" sz="2400" dirty="0">
                <a:solidFill>
                  <a:schemeClr val="tx1"/>
                </a:solidFill>
                <a:latin typeface="Arial" panose="020B0604020202020204" pitchFamily="34" charset="0"/>
                <a:cs typeface="Arial" panose="020B0604020202020204" pitchFamily="34" charset="0"/>
              </a:rPr>
              <a:t>dependence (addiction) make it hard to stay away </a:t>
            </a:r>
            <a:r>
              <a:rPr lang="en-US" sz="2400" dirty="0" smtClean="0">
                <a:solidFill>
                  <a:schemeClr val="tx1"/>
                </a:solidFill>
                <a:latin typeface="Arial" panose="020B0604020202020204" pitchFamily="34" charset="0"/>
                <a:cs typeface="Arial" panose="020B0604020202020204" pitchFamily="34" charset="0"/>
              </a:rPr>
              <a:t>from nicotine after</a:t>
            </a:r>
          </a:p>
          <a:p>
            <a:pPr marL="0" indent="0" algn="l" rtl="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quit</a:t>
            </a: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dirty="0"/>
          </a:p>
        </p:txBody>
      </p:sp>
    </p:spTree>
    <p:extLst>
      <p:ext uri="{BB962C8B-B14F-4D97-AF65-F5344CB8AC3E}">
        <p14:creationId xmlns:p14="http://schemas.microsoft.com/office/powerpoint/2010/main" val="32700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1" y="406399"/>
            <a:ext cx="11299824" cy="1168401"/>
          </a:xfrm>
        </p:spPr>
        <p:txBody>
          <a:bodyPr>
            <a:normAutofit fontScale="90000"/>
          </a:bodyPr>
          <a:lstStyle/>
          <a:p>
            <a:r>
              <a:rPr lang="en-US" b="1" dirty="0">
                <a:solidFill>
                  <a:srgbClr val="C00000"/>
                </a:solidFill>
              </a:rPr>
              <a:t>Why quit smoking now?</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03201" y="1155700"/>
            <a:ext cx="11607799" cy="5702300"/>
          </a:xfrm>
        </p:spPr>
        <p:txBody>
          <a:bodyPr>
            <a:normAutofit/>
          </a:bodyPr>
          <a:lstStyle/>
          <a:p>
            <a:pPr algn="l" rtl="0">
              <a:lnSpc>
                <a:spcPct val="150000"/>
              </a:lnSpc>
            </a:pPr>
            <a:endParaRPr lang="en-US" dirty="0" smtClean="0"/>
          </a:p>
          <a:p>
            <a:pPr algn="l" rtl="0">
              <a:lnSpc>
                <a:spcPct val="150000"/>
              </a:lnSpc>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No </a:t>
            </a:r>
            <a:r>
              <a:rPr lang="en-US" sz="2400" dirty="0">
                <a:solidFill>
                  <a:schemeClr val="tx1"/>
                </a:solidFill>
                <a:latin typeface="Arial" panose="020B0604020202020204" pitchFamily="34" charset="0"/>
                <a:cs typeface="Arial" panose="020B0604020202020204" pitchFamily="34" charset="0"/>
              </a:rPr>
              <a:t>matter how old </a:t>
            </a:r>
            <a:r>
              <a:rPr lang="en-US" sz="2400" dirty="0" smtClean="0">
                <a:solidFill>
                  <a:schemeClr val="tx1"/>
                </a:solidFill>
                <a:latin typeface="Arial" panose="020B0604020202020204" pitchFamily="34" charset="0"/>
                <a:cs typeface="Arial" panose="020B0604020202020204" pitchFamily="34" charset="0"/>
              </a:rPr>
              <a:t>or </a:t>
            </a:r>
            <a:r>
              <a:rPr lang="en-US" sz="2400" dirty="0">
                <a:solidFill>
                  <a:schemeClr val="tx1"/>
                </a:solidFill>
                <a:latin typeface="Arial" panose="020B0604020202020204" pitchFamily="34" charset="0"/>
                <a:cs typeface="Arial" panose="020B0604020202020204" pitchFamily="34" charset="0"/>
              </a:rPr>
              <a:t>how long </a:t>
            </a:r>
            <a:r>
              <a:rPr lang="en-US" sz="2400" dirty="0" smtClean="0">
                <a:solidFill>
                  <a:schemeClr val="tx1"/>
                </a:solidFill>
                <a:latin typeface="Arial" panose="020B0604020202020204" pitchFamily="34" charset="0"/>
                <a:cs typeface="Arial" panose="020B0604020202020204" pitchFamily="34" charset="0"/>
              </a:rPr>
              <a:t>a person’s </a:t>
            </a:r>
            <a:r>
              <a:rPr lang="en-US" sz="2400" dirty="0">
                <a:solidFill>
                  <a:schemeClr val="tx1"/>
                </a:solidFill>
                <a:latin typeface="Arial" panose="020B0604020202020204" pitchFamily="34" charset="0"/>
                <a:cs typeface="Arial" panose="020B0604020202020204" pitchFamily="34" charset="0"/>
              </a:rPr>
              <a:t>smoked, quitting can </a:t>
            </a:r>
            <a:r>
              <a:rPr lang="en-US" sz="2400" dirty="0" smtClean="0">
                <a:solidFill>
                  <a:schemeClr val="tx1"/>
                </a:solidFill>
                <a:latin typeface="Arial" panose="020B0604020202020204" pitchFamily="34" charset="0"/>
                <a:cs typeface="Arial" panose="020B0604020202020204" pitchFamily="34" charset="0"/>
              </a:rPr>
              <a:t>help </a:t>
            </a:r>
            <a:r>
              <a:rPr lang="en-US" sz="2400" dirty="0">
                <a:solidFill>
                  <a:schemeClr val="tx1"/>
                </a:solidFill>
                <a:latin typeface="Arial" panose="020B0604020202020204" pitchFamily="34" charset="0"/>
                <a:cs typeface="Arial" panose="020B0604020202020204" pitchFamily="34" charset="0"/>
              </a:rPr>
              <a:t>live longer and be healthier. </a:t>
            </a: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People </a:t>
            </a:r>
            <a:r>
              <a:rPr lang="en-US" sz="2400" dirty="0">
                <a:solidFill>
                  <a:schemeClr val="tx1"/>
                </a:solidFill>
                <a:latin typeface="Arial" panose="020B0604020202020204" pitchFamily="34" charset="0"/>
                <a:cs typeface="Arial" panose="020B0604020202020204" pitchFamily="34" charset="0"/>
              </a:rPr>
              <a:t>who stop smoking before </a:t>
            </a:r>
            <a:r>
              <a:rPr lang="en-US" sz="2400" b="1" dirty="0">
                <a:solidFill>
                  <a:srgbClr val="C00000"/>
                </a:solidFill>
                <a:latin typeface="Arial" panose="020B0604020202020204" pitchFamily="34" charset="0"/>
                <a:cs typeface="Arial" panose="020B0604020202020204" pitchFamily="34" charset="0"/>
              </a:rPr>
              <a:t>age 50 </a:t>
            </a:r>
            <a:r>
              <a:rPr lang="en-US" sz="2400" dirty="0">
                <a:solidFill>
                  <a:schemeClr val="tx1"/>
                </a:solidFill>
                <a:latin typeface="Arial" panose="020B0604020202020204" pitchFamily="34" charset="0"/>
                <a:cs typeface="Arial" panose="020B0604020202020204" pitchFamily="34" charset="0"/>
              </a:rPr>
              <a:t>cut their risk of dying in the </a:t>
            </a:r>
            <a:r>
              <a:rPr lang="en-US" sz="2400" b="1" dirty="0">
                <a:solidFill>
                  <a:srgbClr val="C00000"/>
                </a:solidFill>
                <a:latin typeface="Arial" panose="020B0604020202020204" pitchFamily="34" charset="0"/>
                <a:cs typeface="Arial" panose="020B0604020202020204" pitchFamily="34" charset="0"/>
              </a:rPr>
              <a:t>next 15 years </a:t>
            </a:r>
            <a:r>
              <a:rPr lang="en-US" sz="2400" dirty="0">
                <a:solidFill>
                  <a:schemeClr val="tx1"/>
                </a:solidFill>
                <a:latin typeface="Arial" panose="020B0604020202020204" pitchFamily="34" charset="0"/>
                <a:cs typeface="Arial" panose="020B0604020202020204" pitchFamily="34" charset="0"/>
              </a:rPr>
              <a:t>in </a:t>
            </a:r>
            <a:r>
              <a:rPr lang="en-US" sz="2400" b="1" dirty="0">
                <a:solidFill>
                  <a:srgbClr val="C00000"/>
                </a:solidFill>
                <a:latin typeface="Arial" panose="020B0604020202020204" pitchFamily="34" charset="0"/>
                <a:cs typeface="Arial" panose="020B0604020202020204" pitchFamily="34" charset="0"/>
              </a:rPr>
              <a:t>half </a:t>
            </a:r>
            <a:r>
              <a:rPr lang="en-US" sz="2400" dirty="0">
                <a:solidFill>
                  <a:schemeClr val="tx1"/>
                </a:solidFill>
                <a:latin typeface="Arial" panose="020B0604020202020204" pitchFamily="34" charset="0"/>
                <a:cs typeface="Arial" panose="020B0604020202020204" pitchFamily="34" charset="0"/>
              </a:rPr>
              <a:t>compared with those who keep smoking. </a:t>
            </a: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Ø"/>
            </a:pPr>
            <a:r>
              <a:rPr lang="en-US" sz="2400" b="1" dirty="0" smtClean="0">
                <a:solidFill>
                  <a:srgbClr val="C00000"/>
                </a:solidFill>
                <a:latin typeface="Arial" panose="020B0604020202020204" pitchFamily="34" charset="0"/>
                <a:cs typeface="Arial" panose="020B0604020202020204" pitchFamily="34" charset="0"/>
              </a:rPr>
              <a:t>Ex-smokers</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enjoy a higher quality of life – they have fewer </a:t>
            </a:r>
            <a:r>
              <a:rPr lang="en-US" sz="2400" dirty="0" smtClean="0">
                <a:solidFill>
                  <a:schemeClr val="tx1"/>
                </a:solidFill>
                <a:latin typeface="Arial" panose="020B0604020202020204" pitchFamily="34" charset="0"/>
                <a:cs typeface="Arial" panose="020B0604020202020204" pitchFamily="34" charset="0"/>
              </a:rPr>
              <a:t>illnesses. </a:t>
            </a:r>
            <a:r>
              <a:rPr lang="en-US" b="1" dirty="0"/>
              <a:t> </a:t>
            </a:r>
            <a:endParaRPr lang="en-US" dirty="0"/>
          </a:p>
          <a:p>
            <a:pPr algn="l" rtl="0">
              <a:lnSpc>
                <a:spcPct val="150000"/>
              </a:lnSpc>
            </a:pPr>
            <a:endParaRPr lang="en-US" dirty="0"/>
          </a:p>
        </p:txBody>
      </p:sp>
    </p:spTree>
    <p:extLst>
      <p:ext uri="{BB962C8B-B14F-4D97-AF65-F5344CB8AC3E}">
        <p14:creationId xmlns:p14="http://schemas.microsoft.com/office/powerpoint/2010/main" val="3416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15901" y="292100"/>
            <a:ext cx="11287124" cy="1358899"/>
          </a:xfrm>
        </p:spPr>
        <p:txBody>
          <a:bodyPr>
            <a:normAutofit/>
          </a:bodyPr>
          <a:lstStyle/>
          <a:p>
            <a:r>
              <a:rPr lang="en-US" b="1" dirty="0" smtClean="0">
                <a:solidFill>
                  <a:srgbClr val="C00000"/>
                </a:solidFill>
              </a:rPr>
              <a:t>   Why </a:t>
            </a:r>
            <a:r>
              <a:rPr lang="en-US" b="1" dirty="0">
                <a:solidFill>
                  <a:srgbClr val="C00000"/>
                </a:solidFill>
              </a:rPr>
              <a:t>quit smoking now?</a:t>
            </a:r>
            <a:br>
              <a:rPr lang="en-US" b="1"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353682" y="1845734"/>
            <a:ext cx="11533517" cy="4351866"/>
          </a:xfrm>
        </p:spPr>
        <p:txBody>
          <a:bodyPr>
            <a:normAutofit fontScale="85000" lnSpcReduction="20000"/>
          </a:bodyPr>
          <a:lstStyle/>
          <a:p>
            <a:pPr marL="0" indent="0" algn="l" rtl="0">
              <a:buNone/>
            </a:pPr>
            <a:r>
              <a:rPr lang="en-US" sz="2400" b="1" dirty="0" smtClean="0">
                <a:solidFill>
                  <a:schemeClr val="tx1"/>
                </a:solidFill>
                <a:latin typeface="Arial" panose="020B0604020202020204" pitchFamily="34" charset="0"/>
                <a:cs typeface="Arial" panose="020B0604020202020204" pitchFamily="34" charset="0"/>
              </a:rPr>
              <a:t>Immediate rewards of quitting smoking:</a:t>
            </a:r>
            <a:endParaRPr lang="en-US" sz="2400" dirty="0" smtClean="0">
              <a:solidFill>
                <a:schemeClr val="tx1"/>
              </a:solidFill>
              <a:latin typeface="Arial" panose="020B0604020202020204" pitchFamily="34" charset="0"/>
              <a:cs typeface="Arial" panose="020B0604020202020204" pitchFamily="34" charset="0"/>
            </a:endParaRP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Breath smells better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Stained teeth get whiter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Bad smell in clothes and hair go away</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Yellow fingers and fingernails disappear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Food tastes better</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Sense of smell returns to normal</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Everyday activities (such as climbing stairs or light housework) no longer leave them out of breath</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They can be in smoke-free buildings without having to go outside to smoke.</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Reduce the Cost</a:t>
            </a:r>
          </a:p>
          <a:p>
            <a:pPr algn="l" rtl="0" fontAlgn="base">
              <a:buFont typeface="Wingdings" panose="05000000000000000000" pitchFamily="2" charset="2"/>
              <a:buChar char="v"/>
            </a:pPr>
            <a:r>
              <a:rPr lang="en-US" sz="2400" dirty="0" smtClean="0">
                <a:solidFill>
                  <a:srgbClr val="002060"/>
                </a:solidFill>
                <a:latin typeface="Arial" panose="020B0604020202020204" pitchFamily="34" charset="0"/>
                <a:cs typeface="Arial" panose="020B0604020202020204" pitchFamily="34" charset="0"/>
              </a:rPr>
              <a:t>Social acceptance</a:t>
            </a:r>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86603"/>
            <a:ext cx="12065000" cy="1450757"/>
          </a:xfrm>
        </p:spPr>
        <p:txBody>
          <a:bodyPr>
            <a:normAutofit fontScale="90000"/>
          </a:bodyPr>
          <a:lstStyle/>
          <a:p>
            <a:r>
              <a:rPr lang="en-US" b="1" dirty="0">
                <a:solidFill>
                  <a:srgbClr val="C00000"/>
                </a:solidFill>
              </a:rPr>
              <a:t>Getting help with the </a:t>
            </a:r>
            <a:r>
              <a:rPr lang="en-US" b="1" dirty="0" smtClean="0">
                <a:solidFill>
                  <a:srgbClr val="C00000"/>
                </a:solidFill>
              </a:rPr>
              <a:t>Mental and Physical Addiction</a:t>
            </a:r>
            <a:r>
              <a:rPr lang="en-US" b="1" dirty="0">
                <a:solidFill>
                  <a:srgbClr val="C00000"/>
                </a:solidFill>
              </a:rPr>
              <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66700" y="1845734"/>
            <a:ext cx="11798300" cy="4364566"/>
          </a:xfrm>
        </p:spPr>
        <p:txBody>
          <a:bodyPr>
            <a:normAutofit/>
          </a:bodyPr>
          <a:lstStyle/>
          <a:p>
            <a:pPr marL="0" indent="0" algn="l" rtl="0">
              <a:buNone/>
            </a:pPr>
            <a:r>
              <a:rPr lang="en-US" b="1" dirty="0">
                <a:solidFill>
                  <a:srgbClr val="002060"/>
                </a:solidFill>
                <a:latin typeface="Arial" panose="020B0604020202020204" pitchFamily="34" charset="0"/>
                <a:cs typeface="Arial" panose="020B0604020202020204" pitchFamily="34" charset="0"/>
              </a:rPr>
              <a:t>Some people are able to quit on their own, without the help of others or the use of medicines. But for many smokers, it can be hard to break the social and emotional ties to smoking while getting over nicotine withdrawal symptoms at the same time. </a:t>
            </a:r>
            <a:endParaRPr lang="en-US" b="1" dirty="0" smtClean="0">
              <a:solidFill>
                <a:srgbClr val="002060"/>
              </a:solidFill>
              <a:latin typeface="Arial" panose="020B0604020202020204" pitchFamily="34" charset="0"/>
              <a:cs typeface="Arial" panose="020B0604020202020204" pitchFamily="34" charset="0"/>
            </a:endParaRPr>
          </a:p>
          <a:p>
            <a:pPr marL="0" indent="0" algn="l" rtl="0">
              <a:buNone/>
            </a:pPr>
            <a:endParaRPr lang="en-US" sz="2400" b="1" dirty="0">
              <a:solidFill>
                <a:srgbClr val="002060"/>
              </a:solidFill>
            </a:endParaRPr>
          </a:p>
          <a:p>
            <a:pPr marL="0" indent="0" algn="l" rtl="0">
              <a:buNone/>
            </a:pPr>
            <a:r>
              <a:rPr lang="en-US" sz="2400" b="1" dirty="0" smtClean="0">
                <a:solidFill>
                  <a:srgbClr val="C00000"/>
                </a:solidFill>
              </a:rPr>
              <a:t>Quit-smoking programs:</a:t>
            </a:r>
          </a:p>
          <a:p>
            <a:pPr algn="l" rtl="0">
              <a:buFont typeface="Wingdings" panose="05000000000000000000" pitchFamily="2" charset="2"/>
              <a:buChar char="§"/>
            </a:pPr>
            <a:r>
              <a:rPr lang="en-US" dirty="0" smtClean="0">
                <a:solidFill>
                  <a:schemeClr val="tx1"/>
                </a:solidFill>
              </a:rPr>
              <a:t>Tobacco Control Program; Ministry of Health </a:t>
            </a:r>
            <a:r>
              <a:rPr lang="en-US" dirty="0" smtClean="0"/>
              <a:t>(</a:t>
            </a:r>
            <a:r>
              <a:rPr lang="en-US" dirty="0" smtClean="0">
                <a:solidFill>
                  <a:srgbClr val="002060"/>
                </a:solidFill>
                <a:hlinkClick r:id="rId2"/>
              </a:rPr>
              <a:t>http://www.sa-tcp.com</a:t>
            </a:r>
            <a:r>
              <a:rPr lang="en-US" dirty="0" smtClean="0"/>
              <a:t>)</a:t>
            </a:r>
          </a:p>
          <a:p>
            <a:pPr algn="l" rtl="0">
              <a:buFont typeface="Wingdings" panose="05000000000000000000" pitchFamily="2" charset="2"/>
              <a:buChar char="§"/>
            </a:pPr>
            <a:r>
              <a:rPr lang="en-US" dirty="0" smtClean="0">
                <a:solidFill>
                  <a:schemeClr val="tx1"/>
                </a:solidFill>
              </a:rPr>
              <a:t>Purity Organization; Ministry of Social Affairs </a:t>
            </a:r>
            <a:r>
              <a:rPr lang="en-US" dirty="0" smtClean="0"/>
              <a:t>(</a:t>
            </a:r>
            <a:r>
              <a:rPr lang="en-US" dirty="0" smtClean="0">
                <a:hlinkClick r:id="rId3"/>
              </a:rPr>
              <a:t>http://naqa.org.sa/</a:t>
            </a:r>
            <a:r>
              <a:rPr lang="en-US" dirty="0"/>
              <a:t>)</a:t>
            </a:r>
            <a:endParaRPr lang="ar-SA" dirty="0" smtClean="0"/>
          </a:p>
          <a:p>
            <a:pPr algn="l" rtl="0">
              <a:buFont typeface="Wingdings" panose="05000000000000000000" pitchFamily="2" charset="2"/>
              <a:buChar char="Ø"/>
            </a:pPr>
            <a:r>
              <a:rPr lang="en-US" sz="2400" b="1" dirty="0">
                <a:solidFill>
                  <a:srgbClr val="C00000"/>
                </a:solidFill>
              </a:rPr>
              <a:t>Support of family and </a:t>
            </a:r>
            <a:r>
              <a:rPr lang="en-US" sz="2400" b="1" dirty="0" smtClean="0">
                <a:solidFill>
                  <a:srgbClr val="C00000"/>
                </a:solidFill>
              </a:rPr>
              <a:t>friends:</a:t>
            </a:r>
            <a:endParaRPr lang="en-US" sz="2400" b="1" dirty="0">
              <a:solidFill>
                <a:srgbClr val="C00000"/>
              </a:solidFill>
            </a:endParaRPr>
          </a:p>
          <a:p>
            <a:pPr algn="l" rtl="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Increase rate of quitting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14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6607" b="4464"/>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Content of Cigarette</a:t>
            </a:r>
            <a:endParaRPr lang="en-US" dirty="0">
              <a:solidFill>
                <a:srgbClr val="C00000"/>
              </a:solidFill>
            </a:endParaRPr>
          </a:p>
        </p:txBody>
      </p:sp>
      <p:pic>
        <p:nvPicPr>
          <p:cNvPr id="4" name="Content Placeholder 3" descr="cigarette compound.jpg"/>
          <p:cNvPicPr>
            <a:picLocks noGrp="1" noChangeAspect="1"/>
          </p:cNvPicPr>
          <p:nvPr>
            <p:ph idx="1"/>
          </p:nvPr>
        </p:nvPicPr>
        <p:blipFill>
          <a:blip r:embed="rId2" cstate="print"/>
          <a:srcRect/>
          <a:stretch>
            <a:fillRect/>
          </a:stretch>
        </p:blipFill>
        <p:spPr bwMode="auto">
          <a:xfrm>
            <a:off x="1807029" y="1338943"/>
            <a:ext cx="9927771" cy="5181600"/>
          </a:xfrm>
          <a:prstGeom prst="rect">
            <a:avLst/>
          </a:prstGeom>
          <a:noFill/>
          <a:ln w="9525">
            <a:noFill/>
            <a:miter lim="800000"/>
            <a:headEnd/>
            <a:tailEnd/>
          </a:ln>
        </p:spPr>
      </p:pic>
    </p:spTree>
    <p:extLst>
      <p:ext uri="{BB962C8B-B14F-4D97-AF65-F5344CB8AC3E}">
        <p14:creationId xmlns:p14="http://schemas.microsoft.com/office/powerpoint/2010/main" val="2870570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4001" y="215900"/>
            <a:ext cx="11937999" cy="1104900"/>
          </a:xfrm>
        </p:spPr>
        <p:txBody>
          <a:bodyPr>
            <a:noAutofit/>
          </a:bodyPr>
          <a:lstStyle/>
          <a:p>
            <a:r>
              <a:rPr lang="en-US" sz="4000" dirty="0" smtClean="0">
                <a:solidFill>
                  <a:srgbClr val="C00000"/>
                </a:solidFill>
              </a:rPr>
              <a:t>Withdrawal symptoms can include any of the following:</a:t>
            </a:r>
            <a:br>
              <a:rPr lang="en-US" sz="4000" dirty="0" smtClean="0">
                <a:solidFill>
                  <a:srgbClr val="C00000"/>
                </a:solidFill>
              </a:rPr>
            </a:br>
            <a:r>
              <a:rPr lang="en-US" sz="2800" dirty="0" smtClean="0">
                <a:solidFill>
                  <a:schemeClr val="tx1"/>
                </a:solidFill>
              </a:rPr>
              <a:t>Peak: first to second week where the relapse rate is high</a:t>
            </a:r>
            <a:r>
              <a:rPr lang="en-US" sz="2800" dirty="0" smtClean="0">
                <a:solidFill>
                  <a:srgbClr val="C00000"/>
                </a:solidFill>
              </a:rPr>
              <a:t>)</a:t>
            </a:r>
            <a:r>
              <a:rPr lang="ar-SA" sz="4000" dirty="0" smtClean="0">
                <a:solidFill>
                  <a:srgbClr val="C00000"/>
                </a:solidFill>
              </a:rPr>
              <a:t>)</a:t>
            </a:r>
            <a:endParaRPr lang="en-US" sz="4000" dirty="0">
              <a:solidFill>
                <a:srgbClr val="C00000"/>
              </a:solidFill>
            </a:endParaRPr>
          </a:p>
        </p:txBody>
      </p:sp>
      <p:sp>
        <p:nvSpPr>
          <p:cNvPr id="3" name="عنصر نائب للمحتوى 2"/>
          <p:cNvSpPr>
            <a:spLocks noGrp="1"/>
          </p:cNvSpPr>
          <p:nvPr>
            <p:ph idx="1"/>
          </p:nvPr>
        </p:nvSpPr>
        <p:spPr>
          <a:xfrm>
            <a:off x="127001" y="1320800"/>
            <a:ext cx="11836399" cy="5575300"/>
          </a:xfrm>
        </p:spPr>
        <p:txBody>
          <a:bodyPr>
            <a:normAutofit/>
          </a:bodyPr>
          <a:lstStyle/>
          <a:p>
            <a:pPr algn="l" rtl="0" fontAlgn="base">
              <a:buFont typeface="Wingdings" panose="05000000000000000000" pitchFamily="2" charset="2"/>
              <a:buChar char="q"/>
            </a:pPr>
            <a:r>
              <a:rPr lang="en-US" b="1" dirty="0" smtClean="0">
                <a:solidFill>
                  <a:srgbClr val="002060"/>
                </a:solidFill>
              </a:rPr>
              <a:t>Dizziness </a:t>
            </a:r>
            <a:r>
              <a:rPr lang="en-US" b="1" dirty="0">
                <a:solidFill>
                  <a:srgbClr val="002060"/>
                </a:solidFill>
              </a:rPr>
              <a:t>(which may last 1 to 2 days after quitting)</a:t>
            </a:r>
          </a:p>
          <a:p>
            <a:pPr algn="l" rtl="0" fontAlgn="base">
              <a:buFont typeface="Wingdings" panose="05000000000000000000" pitchFamily="2" charset="2"/>
              <a:buChar char="q"/>
            </a:pPr>
            <a:r>
              <a:rPr lang="en-US" b="1" dirty="0" smtClean="0">
                <a:solidFill>
                  <a:srgbClr val="002060"/>
                </a:solidFill>
              </a:rPr>
              <a:t>Feelings </a:t>
            </a:r>
            <a:r>
              <a:rPr lang="en-US" b="1" dirty="0">
                <a:solidFill>
                  <a:srgbClr val="002060"/>
                </a:solidFill>
              </a:rPr>
              <a:t>of frustration, impatience, and anger</a:t>
            </a:r>
          </a:p>
          <a:p>
            <a:pPr algn="l" rtl="0" fontAlgn="base">
              <a:buFont typeface="Wingdings" panose="05000000000000000000" pitchFamily="2" charset="2"/>
              <a:buChar char="q"/>
            </a:pPr>
            <a:r>
              <a:rPr lang="en-US" b="1" dirty="0" smtClean="0">
                <a:solidFill>
                  <a:srgbClr val="002060"/>
                </a:solidFill>
              </a:rPr>
              <a:t>Depression, </a:t>
            </a:r>
            <a:r>
              <a:rPr lang="en-US" b="1" dirty="0">
                <a:solidFill>
                  <a:srgbClr val="002060"/>
                </a:solidFill>
              </a:rPr>
              <a:t>Anxiety, </a:t>
            </a:r>
            <a:r>
              <a:rPr lang="en-US" b="1" dirty="0" smtClean="0">
                <a:solidFill>
                  <a:srgbClr val="002060"/>
                </a:solidFill>
              </a:rPr>
              <a:t>Tiredness  and Irritability</a:t>
            </a:r>
            <a:endParaRPr lang="en-US" b="1" dirty="0">
              <a:solidFill>
                <a:srgbClr val="002060"/>
              </a:solidFill>
            </a:endParaRPr>
          </a:p>
          <a:p>
            <a:pPr algn="l" rtl="0" fontAlgn="base">
              <a:buFont typeface="Wingdings" panose="05000000000000000000" pitchFamily="2" charset="2"/>
              <a:buChar char="q"/>
            </a:pPr>
            <a:r>
              <a:rPr lang="en-US" b="1" dirty="0">
                <a:solidFill>
                  <a:srgbClr val="002060"/>
                </a:solidFill>
              </a:rPr>
              <a:t>Sleep </a:t>
            </a:r>
            <a:r>
              <a:rPr lang="en-US" b="1" dirty="0" smtClean="0">
                <a:solidFill>
                  <a:srgbClr val="002060"/>
                </a:solidFill>
              </a:rPr>
              <a:t>disturbances</a:t>
            </a:r>
            <a:endParaRPr lang="en-US" b="1" dirty="0">
              <a:solidFill>
                <a:srgbClr val="002060"/>
              </a:solidFill>
            </a:endParaRPr>
          </a:p>
          <a:p>
            <a:pPr algn="l" rtl="0" fontAlgn="base">
              <a:buFont typeface="Wingdings" panose="05000000000000000000" pitchFamily="2" charset="2"/>
              <a:buChar char="q"/>
            </a:pPr>
            <a:r>
              <a:rPr lang="en-US" b="1" dirty="0">
                <a:solidFill>
                  <a:srgbClr val="002060"/>
                </a:solidFill>
              </a:rPr>
              <a:t>Trouble concentrating</a:t>
            </a:r>
          </a:p>
          <a:p>
            <a:pPr algn="l" rtl="0" fontAlgn="base">
              <a:buFont typeface="Wingdings" panose="05000000000000000000" pitchFamily="2" charset="2"/>
              <a:buChar char="q"/>
            </a:pPr>
            <a:r>
              <a:rPr lang="en-US" b="1" dirty="0">
                <a:solidFill>
                  <a:srgbClr val="002060"/>
                </a:solidFill>
              </a:rPr>
              <a:t>Restlessness or boredom</a:t>
            </a:r>
          </a:p>
          <a:p>
            <a:pPr algn="l" rtl="0" fontAlgn="base">
              <a:buFont typeface="Wingdings" panose="05000000000000000000" pitchFamily="2" charset="2"/>
              <a:buChar char="q"/>
            </a:pPr>
            <a:r>
              <a:rPr lang="en-US" b="1" dirty="0">
                <a:solidFill>
                  <a:srgbClr val="002060"/>
                </a:solidFill>
              </a:rPr>
              <a:t>Headaches</a:t>
            </a:r>
          </a:p>
          <a:p>
            <a:pPr algn="l" rtl="0" fontAlgn="base">
              <a:buFont typeface="Wingdings" panose="05000000000000000000" pitchFamily="2" charset="2"/>
              <a:buChar char="q"/>
            </a:pPr>
            <a:r>
              <a:rPr lang="en-US" b="1" dirty="0" smtClean="0">
                <a:solidFill>
                  <a:srgbClr val="002060"/>
                </a:solidFill>
              </a:rPr>
              <a:t>Increased appetite and Weight </a:t>
            </a:r>
            <a:r>
              <a:rPr lang="en-US" b="1" dirty="0">
                <a:solidFill>
                  <a:srgbClr val="002060"/>
                </a:solidFill>
              </a:rPr>
              <a:t>gain</a:t>
            </a:r>
          </a:p>
          <a:p>
            <a:pPr algn="l" rtl="0" fontAlgn="base">
              <a:buFont typeface="Wingdings" panose="05000000000000000000" pitchFamily="2" charset="2"/>
              <a:buChar char="q"/>
            </a:pPr>
            <a:r>
              <a:rPr lang="en-US" b="1" dirty="0">
                <a:solidFill>
                  <a:srgbClr val="002060"/>
                </a:solidFill>
              </a:rPr>
              <a:t>Constipation and gas</a:t>
            </a:r>
          </a:p>
          <a:p>
            <a:pPr algn="l" rtl="0" fontAlgn="base">
              <a:buFont typeface="Wingdings" panose="05000000000000000000" pitchFamily="2" charset="2"/>
              <a:buChar char="q"/>
            </a:pPr>
            <a:r>
              <a:rPr lang="en-US" b="1" dirty="0">
                <a:solidFill>
                  <a:srgbClr val="002060"/>
                </a:solidFill>
              </a:rPr>
              <a:t>Cough, dry mouth, sore throat, and nasal drip</a:t>
            </a:r>
          </a:p>
          <a:p>
            <a:pPr algn="l" rtl="0" fontAlgn="base">
              <a:buFont typeface="Wingdings" panose="05000000000000000000" pitchFamily="2" charset="2"/>
              <a:buChar char="q"/>
            </a:pPr>
            <a:r>
              <a:rPr lang="en-US" b="1" dirty="0">
                <a:solidFill>
                  <a:srgbClr val="002060"/>
                </a:solidFill>
              </a:rPr>
              <a:t>Chest tightness</a:t>
            </a:r>
          </a:p>
          <a:p>
            <a:pPr algn="l" rtl="0"/>
            <a:endParaRPr lang="en-US" b="1" dirty="0"/>
          </a:p>
        </p:txBody>
      </p:sp>
    </p:spTree>
    <p:extLst>
      <p:ext uri="{BB962C8B-B14F-4D97-AF65-F5344CB8AC3E}">
        <p14:creationId xmlns:p14="http://schemas.microsoft.com/office/powerpoint/2010/main" val="1018651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C00000"/>
                </a:solidFill>
              </a:rPr>
              <a:t>Dealing with smoking withdrawal</a:t>
            </a:r>
            <a:br>
              <a:rPr lang="en-US" b="1" dirty="0">
                <a:solidFill>
                  <a:srgbClr val="C00000"/>
                </a:solidFill>
              </a:rPr>
            </a:br>
            <a:endParaRPr lang="en-US" dirty="0">
              <a:solidFill>
                <a:srgbClr val="C00000"/>
              </a:solidFill>
            </a:endParaRPr>
          </a:p>
        </p:txBody>
      </p:sp>
      <p:sp>
        <p:nvSpPr>
          <p:cNvPr id="3" name="عنصر نائب للمحتوى 2"/>
          <p:cNvSpPr>
            <a:spLocks noGrp="1"/>
          </p:cNvSpPr>
          <p:nvPr>
            <p:ph idx="1"/>
          </p:nvPr>
        </p:nvSpPr>
        <p:spPr>
          <a:xfrm>
            <a:off x="228600" y="1845734"/>
            <a:ext cx="11798300" cy="4023360"/>
          </a:xfrm>
        </p:spPr>
        <p:txBody>
          <a:bodyPr>
            <a:normAutofit/>
          </a:bodyPr>
          <a:lstStyle/>
          <a:p>
            <a:pPr algn="l" rtl="0">
              <a:lnSpc>
                <a:spcPct val="150000"/>
              </a:lnSpc>
            </a:pPr>
            <a:endParaRPr lang="en-US" sz="2400" dirty="0" smtClean="0">
              <a:solidFill>
                <a:schemeClr val="tx1"/>
              </a:solidFill>
              <a:latin typeface="Arial" panose="020B0604020202020204" pitchFamily="34" charset="0"/>
              <a:cs typeface="Arial" panose="020B0604020202020204" pitchFamily="34" charset="0"/>
            </a:endParaRPr>
          </a:p>
          <a:p>
            <a:pPr algn="l" rtl="0">
              <a:lnSpc>
                <a:spcPct val="150000"/>
              </a:lnSpc>
            </a:pPr>
            <a:r>
              <a:rPr lang="en-US" sz="2400" dirty="0" smtClean="0">
                <a:solidFill>
                  <a:schemeClr val="tx1"/>
                </a:solidFill>
                <a:latin typeface="Arial" panose="020B0604020202020204" pitchFamily="34" charset="0"/>
                <a:cs typeface="Arial" panose="020B0604020202020204" pitchFamily="34" charset="0"/>
              </a:rPr>
              <a:t>If someone’s </a:t>
            </a:r>
            <a:r>
              <a:rPr lang="en-US" sz="2400" dirty="0">
                <a:solidFill>
                  <a:schemeClr val="tx1"/>
                </a:solidFill>
                <a:latin typeface="Arial" panose="020B0604020202020204" pitchFamily="34" charset="0"/>
                <a:cs typeface="Arial" panose="020B0604020202020204" pitchFamily="34" charset="0"/>
              </a:rPr>
              <a:t>been smoking for any length of time, smoking has become linked with a lot of the things </a:t>
            </a:r>
            <a:r>
              <a:rPr lang="en-US" sz="2400" dirty="0" smtClean="0">
                <a:solidFill>
                  <a:schemeClr val="tx1"/>
                </a:solidFill>
                <a:latin typeface="Arial" panose="020B0604020202020204" pitchFamily="34" charset="0"/>
                <a:cs typeface="Arial" panose="020B0604020202020204" pitchFamily="34" charset="0"/>
              </a:rPr>
              <a:t>in daily life </a:t>
            </a:r>
            <a:r>
              <a:rPr lang="en-US" sz="2400" dirty="0">
                <a:solidFill>
                  <a:schemeClr val="tx1"/>
                </a:solidFill>
                <a:latin typeface="Arial" panose="020B0604020202020204" pitchFamily="34" charset="0"/>
                <a:cs typeface="Arial" panose="020B0604020202020204" pitchFamily="34" charset="0"/>
              </a:rPr>
              <a:t>– waking up in the morning, eating, reading, watching TV, and drinking </a:t>
            </a:r>
            <a:r>
              <a:rPr lang="en-US" sz="2400" dirty="0" smtClean="0">
                <a:solidFill>
                  <a:schemeClr val="tx1"/>
                </a:solidFill>
                <a:latin typeface="Arial" panose="020B0604020202020204" pitchFamily="34" charset="0"/>
                <a:cs typeface="Arial" panose="020B0604020202020204" pitchFamily="34" charset="0"/>
              </a:rPr>
              <a:t>coffee, for example.</a:t>
            </a:r>
          </a:p>
          <a:p>
            <a:pPr algn="l" rtl="0">
              <a:buNone/>
            </a:pPr>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861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7500" y="109537"/>
            <a:ext cx="11036300" cy="995363"/>
          </a:xfrm>
        </p:spPr>
        <p:txBody>
          <a:bodyPr>
            <a:normAutofit/>
          </a:bodyPr>
          <a:lstStyle/>
          <a:p>
            <a:r>
              <a:rPr lang="en-US" dirty="0" smtClean="0">
                <a:solidFill>
                  <a:srgbClr val="C00000"/>
                </a:solidFill>
              </a:rPr>
              <a:t>Tips to overcome withdrawal symptoms</a:t>
            </a:r>
            <a:endParaRPr lang="en-US" dirty="0">
              <a:solidFill>
                <a:srgbClr val="C00000"/>
              </a:solidFill>
            </a:endParaRPr>
          </a:p>
        </p:txBody>
      </p:sp>
      <p:sp>
        <p:nvSpPr>
          <p:cNvPr id="3" name="عنصر نائب للمحتوى 2"/>
          <p:cNvSpPr>
            <a:spLocks noGrp="1"/>
          </p:cNvSpPr>
          <p:nvPr>
            <p:ph idx="1"/>
          </p:nvPr>
        </p:nvSpPr>
        <p:spPr>
          <a:xfrm>
            <a:off x="317500" y="1651000"/>
            <a:ext cx="11620500" cy="4546600"/>
          </a:xfrm>
        </p:spPr>
        <p:txBody>
          <a:bodyPr>
            <a:normAutofit fontScale="92500" lnSpcReduction="20000"/>
          </a:bodyPr>
          <a:lstStyle/>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Avoid temptation. </a:t>
            </a:r>
            <a:r>
              <a:rPr lang="en-US" sz="2600" dirty="0">
                <a:solidFill>
                  <a:schemeClr val="tx1"/>
                </a:solidFill>
                <a:latin typeface="Arial" panose="020B0604020202020204" pitchFamily="34" charset="0"/>
                <a:cs typeface="Arial" panose="020B0604020202020204" pitchFamily="34" charset="0"/>
              </a:rPr>
              <a:t>Stay away from people and places that tempt you to smoke. </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Change your habits.</a:t>
            </a:r>
            <a:r>
              <a:rPr lang="en-US" sz="2600" b="1"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Switch to juices or water instead of </a:t>
            </a:r>
            <a:r>
              <a:rPr lang="en-US" sz="2600" dirty="0" smtClean="0">
                <a:solidFill>
                  <a:schemeClr val="tx1"/>
                </a:solidFill>
                <a:latin typeface="Arial" panose="020B0604020202020204" pitchFamily="34" charset="0"/>
                <a:cs typeface="Arial" panose="020B0604020202020204" pitchFamily="34" charset="0"/>
              </a:rPr>
              <a:t>coffee</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Take </a:t>
            </a:r>
            <a:r>
              <a:rPr lang="en-US" sz="2600" dirty="0">
                <a:solidFill>
                  <a:schemeClr val="tx1"/>
                </a:solidFill>
                <a:latin typeface="Arial" panose="020B0604020202020204" pitchFamily="34" charset="0"/>
                <a:cs typeface="Arial" panose="020B0604020202020204" pitchFamily="34" charset="0"/>
              </a:rPr>
              <a:t>a brisk walk instead of a smoke break.</a:t>
            </a:r>
          </a:p>
          <a:p>
            <a:pPr algn="l" rtl="0" fontAlgn="base">
              <a:lnSpc>
                <a:spcPct val="170000"/>
              </a:lnSpc>
            </a:pPr>
            <a:r>
              <a:rPr lang="en-US" sz="2600" b="1" dirty="0">
                <a:solidFill>
                  <a:srgbClr val="C00000"/>
                </a:solidFill>
                <a:latin typeface="Arial" panose="020B0604020202020204" pitchFamily="34" charset="0"/>
                <a:cs typeface="Arial" panose="020B0604020202020204" pitchFamily="34" charset="0"/>
              </a:rPr>
              <a:t>Choose other things for your mouth:</a:t>
            </a:r>
            <a:r>
              <a:rPr lang="en-US" sz="2600" dirty="0">
                <a:solidFill>
                  <a:schemeClr val="tx1"/>
                </a:solidFill>
                <a:latin typeface="Arial" panose="020B0604020202020204" pitchFamily="34" charset="0"/>
                <a:cs typeface="Arial" panose="020B0604020202020204" pitchFamily="34" charset="0"/>
              </a:rPr>
              <a:t> Use substitutes you can put in your mouth such as sugarless gum or hard candy, raw vegetables such as carrot </a:t>
            </a:r>
            <a:r>
              <a:rPr lang="en-US" sz="2600" dirty="0" smtClean="0">
                <a:solidFill>
                  <a:schemeClr val="tx1"/>
                </a:solidFill>
                <a:latin typeface="Arial" panose="020B0604020202020204" pitchFamily="34" charset="0"/>
                <a:cs typeface="Arial" panose="020B0604020202020204" pitchFamily="34" charset="0"/>
              </a:rPr>
              <a:t>sticks. </a:t>
            </a:r>
          </a:p>
          <a:p>
            <a:pPr algn="l" rtl="0" fontAlgn="base">
              <a:lnSpc>
                <a:spcPct val="170000"/>
              </a:lnSpc>
            </a:pPr>
            <a:r>
              <a:rPr lang="en-US" sz="2600" b="1" dirty="0" smtClean="0">
                <a:solidFill>
                  <a:srgbClr val="C00000"/>
                </a:solidFill>
                <a:latin typeface="Arial" panose="020B0604020202020204" pitchFamily="34" charset="0"/>
                <a:cs typeface="Arial" panose="020B0604020202020204" pitchFamily="34" charset="0"/>
              </a:rPr>
              <a:t>Get </a:t>
            </a:r>
            <a:r>
              <a:rPr lang="en-US" sz="2600" b="1" dirty="0">
                <a:solidFill>
                  <a:srgbClr val="C00000"/>
                </a:solidFill>
                <a:latin typeface="Arial" panose="020B0604020202020204" pitchFamily="34" charset="0"/>
                <a:cs typeface="Arial" panose="020B0604020202020204" pitchFamily="34" charset="0"/>
              </a:rPr>
              <a:t>active with your hands:</a:t>
            </a:r>
            <a:r>
              <a:rPr lang="en-US" sz="2600" dirty="0">
                <a:solidFill>
                  <a:srgbClr val="C00000"/>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Do something to reduce your stress. Exercise or do something that keeps your hands busy, such as needlework or </a:t>
            </a:r>
            <a:r>
              <a:rPr lang="en-US" sz="2600" dirty="0" smtClean="0">
                <a:solidFill>
                  <a:schemeClr val="tx1"/>
                </a:solidFill>
                <a:latin typeface="Arial" panose="020B0604020202020204" pitchFamily="34" charset="0"/>
                <a:cs typeface="Arial" panose="020B0604020202020204" pitchFamily="34" charset="0"/>
              </a:rPr>
              <a:t>woodworking. </a:t>
            </a:r>
            <a:endParaRPr lang="en-US" sz="2600" dirty="0">
              <a:solidFill>
                <a:schemeClr val="tx1"/>
              </a:solidFill>
              <a:latin typeface="Arial" panose="020B0604020202020204" pitchFamily="34" charset="0"/>
              <a:cs typeface="Arial" panose="020B0604020202020204" pitchFamily="34" charset="0"/>
            </a:endParaRPr>
          </a:p>
          <a:p>
            <a:pPr algn="l" rtl="0">
              <a:lnSpc>
                <a:spcPct val="170000"/>
              </a:lnSpc>
            </a:pPr>
            <a:endParaRPr lang="en-US" dirty="0"/>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09537"/>
            <a:ext cx="10515600" cy="1325563"/>
          </a:xfrm>
        </p:spPr>
        <p:txBody>
          <a:bodyPr>
            <a:normAutofit/>
          </a:bodyPr>
          <a:lstStyle/>
          <a:p>
            <a:r>
              <a:rPr lang="en-US" dirty="0" smtClean="0">
                <a:solidFill>
                  <a:srgbClr val="C00000"/>
                </a:solidFill>
              </a:rPr>
              <a:t>Tips to overcome withdrawal symptoms</a:t>
            </a:r>
            <a:endParaRPr lang="en-US" dirty="0">
              <a:solidFill>
                <a:srgbClr val="C00000"/>
              </a:solidFill>
            </a:endParaRPr>
          </a:p>
        </p:txBody>
      </p:sp>
      <p:sp>
        <p:nvSpPr>
          <p:cNvPr id="3" name="عنصر نائب للمحتوى 2"/>
          <p:cNvSpPr>
            <a:spLocks noGrp="1"/>
          </p:cNvSpPr>
          <p:nvPr>
            <p:ph idx="1"/>
          </p:nvPr>
        </p:nvSpPr>
        <p:spPr>
          <a:xfrm>
            <a:off x="139700" y="1435100"/>
            <a:ext cx="11899900" cy="4711700"/>
          </a:xfrm>
        </p:spPr>
        <p:txBody>
          <a:bodyPr>
            <a:normAutofit fontScale="92500"/>
          </a:bodyPr>
          <a:lstStyle/>
          <a:p>
            <a:pPr algn="l" rtl="0" fontAlgn="base">
              <a:lnSpc>
                <a:spcPct val="170000"/>
              </a:lnSpc>
            </a:pPr>
            <a:endParaRPr lang="en-US" b="1" dirty="0" smtClean="0">
              <a:solidFill>
                <a:srgbClr val="C00000"/>
              </a:solidFill>
            </a:endParaRPr>
          </a:p>
          <a:p>
            <a:pPr algn="l" rtl="0" fontAlgn="base">
              <a:lnSpc>
                <a:spcPct val="170000"/>
              </a:lnSpc>
            </a:pPr>
            <a:r>
              <a:rPr lang="en-US" sz="2400" b="1" dirty="0" smtClean="0">
                <a:solidFill>
                  <a:srgbClr val="C00000"/>
                </a:solidFill>
                <a:latin typeface="Arial" panose="020B0604020202020204" pitchFamily="34" charset="0"/>
                <a:cs typeface="Arial" panose="020B0604020202020204" pitchFamily="34" charset="0"/>
              </a:rPr>
              <a:t>Breathe </a:t>
            </a:r>
            <a:r>
              <a:rPr lang="en-US" sz="2400" b="1" dirty="0">
                <a:solidFill>
                  <a:srgbClr val="C00000"/>
                </a:solidFill>
                <a:latin typeface="Arial" panose="020B0604020202020204" pitchFamily="34" charset="0"/>
                <a:cs typeface="Arial" panose="020B0604020202020204" pitchFamily="34" charset="0"/>
              </a:rPr>
              <a:t>deeply:</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When you were smoking, you breathed deeply as you inhaled the smoke. </a:t>
            </a:r>
            <a:endParaRPr lang="en-US" sz="2400" dirty="0" smtClean="0">
              <a:solidFill>
                <a:schemeClr val="tx1"/>
              </a:solidFill>
              <a:latin typeface="Arial" panose="020B0604020202020204" pitchFamily="34" charset="0"/>
              <a:cs typeface="Arial" panose="020B0604020202020204" pitchFamily="34" charset="0"/>
            </a:endParaRPr>
          </a:p>
          <a:p>
            <a:pPr algn="l" rtl="0" fontAlgn="base">
              <a:lnSpc>
                <a:spcPct val="170000"/>
              </a:lnSpc>
            </a:pPr>
            <a:r>
              <a:rPr lang="en-US" sz="2400" b="1" dirty="0" smtClean="0">
                <a:solidFill>
                  <a:srgbClr val="C00000"/>
                </a:solidFill>
                <a:latin typeface="Arial" panose="020B0604020202020204" pitchFamily="34" charset="0"/>
                <a:cs typeface="Arial" panose="020B0604020202020204" pitchFamily="34" charset="0"/>
              </a:rPr>
              <a:t>Delay</a:t>
            </a:r>
            <a:r>
              <a:rPr lang="en-US" sz="2400" b="1" dirty="0">
                <a:solidFill>
                  <a:srgbClr val="C00000"/>
                </a:solidFill>
                <a:latin typeface="Arial" panose="020B0604020202020204" pitchFamily="34" charset="0"/>
                <a:cs typeface="Arial" panose="020B0604020202020204" pitchFamily="34" charset="0"/>
              </a:rPr>
              <a:t>:</a:t>
            </a:r>
            <a:r>
              <a:rPr lang="en-US" sz="2400" dirty="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If you feel that you’re about to light up, hold off. Tell yourself you must wait at least 10 minutes. </a:t>
            </a:r>
          </a:p>
          <a:p>
            <a:pPr algn="l" rtl="0" fontAlgn="base">
              <a:lnSpc>
                <a:spcPct val="170000"/>
              </a:lnSpc>
            </a:pPr>
            <a:r>
              <a:rPr lang="en-US" sz="2400" b="1" dirty="0">
                <a:solidFill>
                  <a:srgbClr val="C00000"/>
                </a:solidFill>
                <a:latin typeface="Arial" panose="020B0604020202020204" pitchFamily="34" charset="0"/>
                <a:cs typeface="Arial" panose="020B0604020202020204" pitchFamily="34" charset="0"/>
              </a:rPr>
              <a:t>Reward yourself.</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What you’re doing isn’t easy, and you deserve a reward. Put the money you would have spent on tobacco in a jar every day and then buy yourself a weekly treat.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11125"/>
            <a:ext cx="11747500" cy="1019175"/>
          </a:xfrm>
        </p:spPr>
        <p:txBody>
          <a:bodyPr>
            <a:normAutofit fontScale="90000"/>
          </a:bodyPr>
          <a:lstStyle/>
          <a:p>
            <a:r>
              <a:rPr lang="en-US" dirty="0" smtClean="0">
                <a:solidFill>
                  <a:srgbClr val="C00000"/>
                </a:solidFill>
              </a:rPr>
              <a:t>If patient is not ready to quit “</a:t>
            </a:r>
            <a:r>
              <a:rPr lang="en-US" dirty="0">
                <a:solidFill>
                  <a:srgbClr val="C00000"/>
                </a:solidFill>
              </a:rPr>
              <a:t>The model of 5 </a:t>
            </a:r>
            <a:r>
              <a:rPr lang="en-US" dirty="0" err="1" smtClean="0">
                <a:solidFill>
                  <a:srgbClr val="C00000"/>
                </a:solidFill>
              </a:rPr>
              <a:t>Rs</a:t>
            </a:r>
            <a:r>
              <a:rPr lang="en-US" dirty="0" smtClean="0">
                <a:solidFill>
                  <a:srgbClr val="C00000"/>
                </a:solidFill>
              </a:rPr>
              <a:t>”</a:t>
            </a:r>
            <a:endParaRPr lang="en-US" dirty="0">
              <a:solidFill>
                <a:srgbClr val="C00000"/>
              </a:solidFill>
            </a:endParaRPr>
          </a:p>
        </p:txBody>
      </p:sp>
      <p:sp>
        <p:nvSpPr>
          <p:cNvPr id="3" name="عنصر نائب للمحتوى 2"/>
          <p:cNvSpPr>
            <a:spLocks noGrp="1"/>
          </p:cNvSpPr>
          <p:nvPr>
            <p:ph idx="1"/>
          </p:nvPr>
        </p:nvSpPr>
        <p:spPr>
          <a:xfrm>
            <a:off x="228600" y="1306590"/>
            <a:ext cx="11747500" cy="4903710"/>
          </a:xfrm>
        </p:spPr>
        <p:txBody>
          <a:bodyPr>
            <a:normAutofit fontScale="85000" lnSpcReduction="10000"/>
          </a:bodyPr>
          <a:lstStyle/>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Relevance</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Motivational information has the greatest impact if it is personally relevant to the patient’s </a:t>
            </a:r>
            <a:r>
              <a:rPr lang="en-US" sz="2400" dirty="0" smtClean="0">
                <a:solidFill>
                  <a:schemeClr val="tx1"/>
                </a:solidFill>
                <a:latin typeface="Arial" panose="020B0604020202020204" pitchFamily="34" charset="0"/>
                <a:cs typeface="Arial" panose="020B0604020202020204" pitchFamily="34" charset="0"/>
              </a:rPr>
              <a:t>circumstances.</a:t>
            </a:r>
            <a:endParaRPr lang="en-US" sz="2400" dirty="0">
              <a:solidFill>
                <a:schemeClr val="tx1"/>
              </a:solidFill>
              <a:latin typeface="Arial" panose="020B0604020202020204" pitchFamily="34" charset="0"/>
              <a:cs typeface="Arial" panose="020B0604020202020204" pitchFamily="34" charset="0"/>
            </a:endParaRPr>
          </a:p>
          <a:p>
            <a:pPr marL="0" indent="0" algn="l" rtl="0">
              <a:lnSpc>
                <a:spcPct val="170000"/>
              </a:lnSpc>
              <a:buNone/>
            </a:pPr>
            <a:r>
              <a:rPr lang="en-US" dirty="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Ask the patient to identify potential negative consequences associated with tobacco </a:t>
            </a:r>
            <a:r>
              <a:rPr lang="en-US" sz="2400" dirty="0" smtClean="0">
                <a:solidFill>
                  <a:schemeClr val="tx1"/>
                </a:solidFill>
                <a:latin typeface="Arial" panose="020B0604020202020204" pitchFamily="34" charset="0"/>
                <a:cs typeface="Arial" panose="020B0604020202020204" pitchFamily="34" charset="0"/>
              </a:rPr>
              <a:t>use, including:</a:t>
            </a:r>
          </a:p>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smtClean="0">
                <a:solidFill>
                  <a:srgbClr val="C00000"/>
                </a:solidFill>
                <a:latin typeface="Arial" panose="020B0604020202020204" pitchFamily="34" charset="0"/>
                <a:cs typeface="Arial" panose="020B0604020202020204" pitchFamily="34" charset="0"/>
              </a:rPr>
              <a:t>Acute health Risks</a:t>
            </a:r>
            <a:r>
              <a:rPr lang="en-US" dirty="0" smtClean="0">
                <a:solidFill>
                  <a:schemeClr val="tx1"/>
                </a:solidFill>
                <a:latin typeface="Arial" panose="020B0604020202020204" pitchFamily="34" charset="0"/>
                <a:cs typeface="Arial" panose="020B0604020202020204" pitchFamily="34" charset="0"/>
              </a:rPr>
              <a:t> – </a:t>
            </a:r>
            <a:r>
              <a:rPr lang="en-US" sz="2600" dirty="0" smtClean="0">
                <a:solidFill>
                  <a:schemeClr val="tx1"/>
                </a:solidFill>
                <a:latin typeface="Arial" panose="020B0604020202020204" pitchFamily="34" charset="0"/>
                <a:cs typeface="Arial" panose="020B0604020202020204" pitchFamily="34" charset="0"/>
              </a:rPr>
              <a:t>shortness of breath, harm to pregnancy</a:t>
            </a:r>
          </a:p>
          <a:p>
            <a:pPr marL="0" indent="0" algn="l" rtl="0">
              <a:lnSpc>
                <a:spcPct val="170000"/>
              </a:lnSpc>
              <a:buNone/>
            </a:pPr>
            <a:r>
              <a:rPr lang="en-US" dirty="0" smtClean="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Long-term </a:t>
            </a:r>
            <a:r>
              <a:rPr lang="en-US" b="1" dirty="0" smtClean="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600" dirty="0">
                <a:solidFill>
                  <a:schemeClr val="tx1"/>
                </a:solidFill>
                <a:latin typeface="Arial" panose="020B0604020202020204" pitchFamily="34" charset="0"/>
                <a:cs typeface="Arial" panose="020B0604020202020204" pitchFamily="34" charset="0"/>
              </a:rPr>
              <a:t>heart attacks and stroke, lung, and other cancers</a:t>
            </a:r>
          </a:p>
          <a:p>
            <a:pPr marL="0" indent="0" algn="l" rtl="0">
              <a:lnSpc>
                <a:spcPct val="170000"/>
              </a:lnSpc>
              <a:buNone/>
            </a:pPr>
            <a:r>
              <a:rPr lang="en-US" dirty="0">
                <a:solidFill>
                  <a:schemeClr val="tx1"/>
                </a:solidFill>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Environmental </a:t>
            </a:r>
            <a:r>
              <a:rPr lang="en-US" b="1" dirty="0" smtClean="0">
                <a:solidFill>
                  <a:srgbClr val="C00000"/>
                </a:solidFill>
                <a:latin typeface="Arial" panose="020B0604020202020204" pitchFamily="34" charset="0"/>
                <a:cs typeface="Arial" panose="020B0604020202020204" pitchFamily="34" charset="0"/>
              </a:rPr>
              <a:t>Risks</a:t>
            </a:r>
            <a:r>
              <a:rPr lang="en-US" dirty="0">
                <a:solidFill>
                  <a:schemeClr val="tx1"/>
                </a:solidFill>
                <a:latin typeface="Arial" panose="020B0604020202020204" pitchFamily="34" charset="0"/>
                <a:cs typeface="Arial" panose="020B0604020202020204" pitchFamily="34" charset="0"/>
              </a:rPr>
              <a:t> – </a:t>
            </a:r>
            <a:r>
              <a:rPr lang="en-US" sz="2600" dirty="0">
                <a:solidFill>
                  <a:schemeClr val="tx1"/>
                </a:solidFill>
                <a:latin typeface="Arial" panose="020B0604020202020204" pitchFamily="34" charset="0"/>
                <a:cs typeface="Arial" panose="020B0604020202020204" pitchFamily="34" charset="0"/>
              </a:rPr>
              <a:t>Increased risk of lung cancer in partners, respiratory infections in children of </a:t>
            </a:r>
            <a:r>
              <a:rPr lang="en-US" sz="2600" dirty="0" smtClean="0">
                <a:solidFill>
                  <a:schemeClr val="tx1"/>
                </a:solidFill>
                <a:latin typeface="Arial" panose="020B0604020202020204" pitchFamily="34" charset="0"/>
                <a:cs typeface="Arial" panose="020B0604020202020204" pitchFamily="34" charset="0"/>
              </a:rPr>
              <a:t>smokers</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203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11125"/>
            <a:ext cx="11671300" cy="930275"/>
          </a:xfrm>
        </p:spPr>
        <p:txBody>
          <a:bodyPr>
            <a:normAutofit fontScale="90000"/>
          </a:bodyPr>
          <a:lstStyle/>
          <a:p>
            <a:r>
              <a:rPr lang="en-US" dirty="0" smtClean="0">
                <a:solidFill>
                  <a:srgbClr val="C00000"/>
                </a:solidFill>
              </a:rPr>
              <a:t>If patient is not ready to quit “</a:t>
            </a:r>
            <a:r>
              <a:rPr lang="en-US" dirty="0">
                <a:solidFill>
                  <a:srgbClr val="C00000"/>
                </a:solidFill>
              </a:rPr>
              <a:t>The model of 5 </a:t>
            </a:r>
            <a:r>
              <a:rPr lang="en-US" dirty="0" err="1" smtClean="0">
                <a:solidFill>
                  <a:srgbClr val="C00000"/>
                </a:solidFill>
              </a:rPr>
              <a:t>Rs</a:t>
            </a:r>
            <a:r>
              <a:rPr lang="en-US" dirty="0" smtClean="0">
                <a:solidFill>
                  <a:srgbClr val="C00000"/>
                </a:solidFill>
              </a:rPr>
              <a:t>”</a:t>
            </a:r>
            <a:endParaRPr lang="en-US" dirty="0">
              <a:solidFill>
                <a:srgbClr val="C00000"/>
              </a:solidFill>
            </a:endParaRPr>
          </a:p>
        </p:txBody>
      </p:sp>
      <p:sp>
        <p:nvSpPr>
          <p:cNvPr id="3" name="عنصر نائب للمحتوى 2"/>
          <p:cNvSpPr>
            <a:spLocks noGrp="1"/>
          </p:cNvSpPr>
          <p:nvPr>
            <p:ph idx="1"/>
          </p:nvPr>
        </p:nvSpPr>
        <p:spPr>
          <a:xfrm>
            <a:off x="304800" y="1306590"/>
            <a:ext cx="11671300" cy="5383212"/>
          </a:xfrm>
        </p:spPr>
        <p:txBody>
          <a:bodyPr>
            <a:normAutofit/>
          </a:bodyPr>
          <a:lstStyle/>
          <a:p>
            <a:pPr marL="0" indent="0" algn="l" rtl="0">
              <a:lnSpc>
                <a:spcPct val="170000"/>
              </a:lnSpc>
              <a:buNone/>
            </a:pPr>
            <a:endParaRPr lang="en-US" dirty="0" smtClean="0"/>
          </a:p>
          <a:p>
            <a:pPr marL="0" indent="0" algn="l" rtl="0">
              <a:lnSpc>
                <a:spcPct val="170000"/>
              </a:lnSpc>
              <a:buNone/>
            </a:pPr>
            <a:r>
              <a:rPr lang="en-US" dirty="0" smtClean="0"/>
              <a:t>●</a:t>
            </a:r>
            <a:r>
              <a:rPr lang="en-US" b="1" dirty="0">
                <a:solidFill>
                  <a:srgbClr val="C00000"/>
                </a:solidFill>
                <a:latin typeface="Arial" panose="020B0604020202020204" pitchFamily="34" charset="0"/>
                <a:cs typeface="Arial" panose="020B0604020202020204" pitchFamily="34" charset="0"/>
              </a:rPr>
              <a:t>Rewards</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Encourage the patient to identify potential benefits of quitting smoking and highlight those most relevant to the </a:t>
            </a:r>
            <a:r>
              <a:rPr lang="en-US" sz="2400" dirty="0" smtClean="0">
                <a:solidFill>
                  <a:schemeClr val="tx1"/>
                </a:solidFill>
                <a:latin typeface="Arial" panose="020B0604020202020204" pitchFamily="34" charset="0"/>
                <a:cs typeface="Arial" panose="020B0604020202020204" pitchFamily="34" charset="0"/>
              </a:rPr>
              <a:t>patient. </a:t>
            </a:r>
          </a:p>
          <a:p>
            <a:pPr marL="0" indent="0" algn="l" rtl="0">
              <a:lnSpc>
                <a:spcPct val="170000"/>
              </a:lnSpc>
              <a:buNone/>
            </a:pPr>
            <a:r>
              <a:rPr lang="en-US" dirty="0" smtClean="0">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Roadblocks</a:t>
            </a:r>
            <a:r>
              <a:rPr lang="en-US" dirty="0">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Invite the patient to identify barriers or impediments to quitting and suggest treatments </a:t>
            </a:r>
            <a:endParaRPr lang="en-US" sz="2400" dirty="0" smtClean="0">
              <a:solidFill>
                <a:schemeClr val="tx1"/>
              </a:solidFill>
              <a:latin typeface="Arial" panose="020B0604020202020204" pitchFamily="34" charset="0"/>
              <a:cs typeface="Arial" panose="020B0604020202020204" pitchFamily="34" charset="0"/>
            </a:endParaRPr>
          </a:p>
          <a:p>
            <a:pPr marL="0" indent="0" algn="l" rtl="0">
              <a:lnSpc>
                <a:spcPct val="170000"/>
              </a:lnSpc>
              <a:buNone/>
            </a:pPr>
            <a:r>
              <a:rPr lang="en-US" dirty="0" smtClean="0">
                <a:latin typeface="Arial" panose="020B0604020202020204" pitchFamily="34" charset="0"/>
                <a:cs typeface="Arial" panose="020B0604020202020204" pitchFamily="34" charset="0"/>
              </a:rPr>
              <a:t>●</a:t>
            </a:r>
            <a:r>
              <a:rPr lang="en-US" b="1" dirty="0">
                <a:solidFill>
                  <a:srgbClr val="C00000"/>
                </a:solidFill>
                <a:latin typeface="Arial" panose="020B0604020202020204" pitchFamily="34" charset="0"/>
                <a:cs typeface="Arial" panose="020B0604020202020204" pitchFamily="34" charset="0"/>
              </a:rPr>
              <a:t>Repetition</a:t>
            </a:r>
            <a:r>
              <a:rPr lang="en-US" dirty="0">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Repeat the motivational intervention every time an unmotivated patient visits the clinic setting. </a:t>
            </a:r>
            <a:endParaRPr lang="en-US" sz="2400" dirty="0"/>
          </a:p>
        </p:txBody>
      </p:sp>
    </p:spTree>
    <p:extLst>
      <p:ext uri="{BB962C8B-B14F-4D97-AF65-F5344CB8AC3E}">
        <p14:creationId xmlns:p14="http://schemas.microsoft.com/office/powerpoint/2010/main" val="3623203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633200" cy="996097"/>
          </a:xfrm>
        </p:spPr>
        <p:txBody>
          <a:bodyPr/>
          <a:lstStyle/>
          <a:p>
            <a:pPr rtl="0"/>
            <a:r>
              <a:rPr lang="en-US" dirty="0" smtClean="0">
                <a:solidFill>
                  <a:srgbClr val="C00000"/>
                </a:solidFill>
              </a:rPr>
              <a:t>Electronic Cigarette</a:t>
            </a:r>
            <a:endParaRPr lang="ar-SA" dirty="0">
              <a:solidFill>
                <a:srgbClr val="C00000"/>
              </a:solidFill>
            </a:endParaRPr>
          </a:p>
        </p:txBody>
      </p:sp>
      <p:sp>
        <p:nvSpPr>
          <p:cNvPr id="3" name="Content Placeholder 2"/>
          <p:cNvSpPr>
            <a:spLocks noGrp="1"/>
          </p:cNvSpPr>
          <p:nvPr>
            <p:ph idx="1"/>
          </p:nvPr>
        </p:nvSpPr>
        <p:spPr>
          <a:xfrm>
            <a:off x="241300" y="1845734"/>
            <a:ext cx="11633200" cy="4023360"/>
          </a:xfrm>
        </p:spPr>
        <p:txBody>
          <a:bodyPr>
            <a:normAutofit/>
          </a:bodyPr>
          <a:lstStyle/>
          <a:p>
            <a:pPr algn="l" rtl="0"/>
            <a:r>
              <a:rPr lang="en-US" sz="2800" dirty="0" smtClean="0">
                <a:solidFill>
                  <a:schemeClr val="tx1"/>
                </a:solidFill>
                <a:latin typeface="Arial" panose="020B0604020202020204" pitchFamily="34" charset="0"/>
                <a:cs typeface="Arial" panose="020B0604020202020204" pitchFamily="34" charset="0"/>
              </a:rPr>
              <a:t>An </a:t>
            </a:r>
            <a:r>
              <a:rPr lang="en-US" sz="2800" b="1" dirty="0" smtClean="0">
                <a:solidFill>
                  <a:srgbClr val="002060"/>
                </a:solidFill>
                <a:latin typeface="Arial" panose="020B0604020202020204" pitchFamily="34" charset="0"/>
                <a:cs typeface="Arial" panose="020B0604020202020204" pitchFamily="34" charset="0"/>
              </a:rPr>
              <a:t>electronic cigarette</a:t>
            </a:r>
            <a:r>
              <a:rPr lang="en-US" sz="2800" dirty="0" smtClean="0">
                <a:solidFill>
                  <a:schemeClr val="tx1"/>
                </a:solidFill>
                <a:latin typeface="Arial" panose="020B0604020202020204" pitchFamily="34" charset="0"/>
                <a:cs typeface="Arial" panose="020B0604020202020204" pitchFamily="34" charset="0"/>
              </a:rPr>
              <a:t> or </a:t>
            </a:r>
            <a:r>
              <a:rPr lang="en-US" sz="2800" b="1" dirty="0" smtClean="0">
                <a:solidFill>
                  <a:srgbClr val="002060"/>
                </a:solidFill>
                <a:latin typeface="Arial" panose="020B0604020202020204" pitchFamily="34" charset="0"/>
                <a:cs typeface="Arial" panose="020B0604020202020204" pitchFamily="34" charset="0"/>
              </a:rPr>
              <a:t>electronic Nicotine delivery system</a:t>
            </a:r>
            <a:r>
              <a:rPr lang="en-US" sz="2800" dirty="0" smtClean="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ENDS</a:t>
            </a:r>
            <a:r>
              <a:rPr lang="en-US" sz="2800" dirty="0" smtClean="0">
                <a:solidFill>
                  <a:srgbClr val="002060"/>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is a battery-powered vaporizer which has a similar feel to tobacco smoking.</a:t>
            </a:r>
          </a:p>
          <a:p>
            <a:pPr algn="l" rtl="0"/>
            <a:r>
              <a:rPr lang="en-US" sz="2800" dirty="0" smtClean="0">
                <a:solidFill>
                  <a:schemeClr val="tx1"/>
                </a:solidFill>
                <a:latin typeface="Arial" panose="020B0604020202020204" pitchFamily="34" charset="0"/>
                <a:cs typeface="Arial" panose="020B0604020202020204" pitchFamily="34" charset="0"/>
              </a:rPr>
              <a:t>Electronic cigarettes do not contain tobacco, although they do use nicotine from tobacco plants. They do not produce cigarette smoke but rather an aerosol, which is frequently but inaccurately referred to as vapor.</a:t>
            </a:r>
            <a:endParaRPr lang="ar-SA" sz="2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86603"/>
            <a:ext cx="10876280" cy="1021497"/>
          </a:xfrm>
        </p:spPr>
        <p:txBody>
          <a:bodyPr/>
          <a:lstStyle/>
          <a:p>
            <a:r>
              <a:rPr lang="en-US" dirty="0" smtClean="0">
                <a:solidFill>
                  <a:srgbClr val="C00000"/>
                </a:solidFill>
              </a:rPr>
              <a:t>E-cig in Smoking Cessation</a:t>
            </a:r>
            <a:endParaRPr lang="ar-SA" dirty="0">
              <a:solidFill>
                <a:srgbClr val="C00000"/>
              </a:solidFill>
            </a:endParaRPr>
          </a:p>
        </p:txBody>
      </p:sp>
      <p:sp>
        <p:nvSpPr>
          <p:cNvPr id="3" name="Content Placeholder 2"/>
          <p:cNvSpPr>
            <a:spLocks noGrp="1"/>
          </p:cNvSpPr>
          <p:nvPr>
            <p:ph sz="half" idx="1"/>
          </p:nvPr>
        </p:nvSpPr>
        <p:spPr>
          <a:xfrm>
            <a:off x="279400" y="1722438"/>
            <a:ext cx="6616700" cy="4525963"/>
          </a:xfrm>
        </p:spPr>
        <p:txBody>
          <a:bodyPr>
            <a:normAutofit/>
          </a:bodyPr>
          <a:lstStyle/>
          <a:p>
            <a:pPr algn="l" rtl="0"/>
            <a:r>
              <a:rPr lang="en-US" dirty="0" smtClean="0">
                <a:solidFill>
                  <a:schemeClr val="tx1"/>
                </a:solidFill>
              </a:rPr>
              <a:t>As of 2014, research on the safety and efficacy of e-cigarette use for smoking cessation is limited.</a:t>
            </a:r>
            <a:r>
              <a:rPr lang="en-US" baseline="30000" dirty="0" smtClean="0">
                <a:solidFill>
                  <a:schemeClr val="tx1"/>
                </a:solidFill>
              </a:rPr>
              <a:t> </a:t>
            </a:r>
          </a:p>
          <a:p>
            <a:pPr algn="l" rtl="0"/>
            <a:r>
              <a:rPr lang="en-US" dirty="0" smtClean="0">
                <a:solidFill>
                  <a:schemeClr val="tx1"/>
                </a:solidFill>
              </a:rPr>
              <a:t>Their benefit in helping people quit smoking is uncertain. </a:t>
            </a:r>
          </a:p>
          <a:p>
            <a:pPr algn="l" rtl="0"/>
            <a:r>
              <a:rPr lang="en-US" dirty="0" smtClean="0">
                <a:solidFill>
                  <a:schemeClr val="tx1"/>
                </a:solidFill>
              </a:rPr>
              <a:t>A 2014 Cochrane review found that </a:t>
            </a:r>
            <a:r>
              <a:rPr lang="en-US" b="1" dirty="0" smtClean="0">
                <a:solidFill>
                  <a:srgbClr val="C00000"/>
                </a:solidFill>
              </a:rPr>
              <a:t>e-cigarettes</a:t>
            </a:r>
            <a:r>
              <a:rPr lang="en-US" dirty="0" smtClean="0">
                <a:solidFill>
                  <a:schemeClr val="tx1"/>
                </a:solidFill>
              </a:rPr>
              <a:t> can help people quit, but was based on a small number of studies.</a:t>
            </a:r>
          </a:p>
          <a:p>
            <a:pPr algn="l" rtl="0"/>
            <a:r>
              <a:rPr lang="en-US" dirty="0" smtClean="0">
                <a:solidFill>
                  <a:schemeClr val="tx1"/>
                </a:solidFill>
              </a:rPr>
              <a:t>Two 2014 reviews found </a:t>
            </a:r>
            <a:r>
              <a:rPr lang="en-US" b="1" dirty="0" smtClean="0">
                <a:solidFill>
                  <a:srgbClr val="C00000"/>
                </a:solidFill>
              </a:rPr>
              <a:t>no evidence </a:t>
            </a:r>
            <a:r>
              <a:rPr lang="en-US" dirty="0" smtClean="0">
                <a:solidFill>
                  <a:schemeClr val="tx1"/>
                </a:solidFill>
              </a:rPr>
              <a:t>that e-cigarettes are more effective than existing nicotine replacement treatments for smoking cessation.</a:t>
            </a:r>
          </a:p>
          <a:p>
            <a:pPr algn="l" rtl="0"/>
            <a:endParaRPr lang="ar-SA" dirty="0"/>
          </a:p>
        </p:txBody>
      </p:sp>
      <p:pic>
        <p:nvPicPr>
          <p:cNvPr id="5" name="Content Placeholder 4" descr="E cig.jpg"/>
          <p:cNvPicPr>
            <a:picLocks noGrp="1" noChangeAspect="1"/>
          </p:cNvPicPr>
          <p:nvPr>
            <p:ph sz="half" idx="2"/>
          </p:nvPr>
        </p:nvPicPr>
        <p:blipFill>
          <a:blip r:embed="rId2" cstate="print"/>
          <a:stretch>
            <a:fillRect/>
          </a:stretch>
        </p:blipFill>
        <p:spPr>
          <a:xfrm>
            <a:off x="7031038" y="2201122"/>
            <a:ext cx="4937125" cy="3287607"/>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094" y="148573"/>
            <a:ext cx="10463364" cy="1213503"/>
          </a:xfrm>
        </p:spPr>
        <p:txBody>
          <a:bodyPr/>
          <a:lstStyle/>
          <a:p>
            <a:pPr rtl="0"/>
            <a:r>
              <a:rPr lang="ar-SA" b="1" dirty="0" smtClean="0">
                <a:solidFill>
                  <a:schemeClr val="accent1"/>
                </a:solidFill>
              </a:rPr>
              <a:t> </a:t>
            </a:r>
            <a:r>
              <a:rPr lang="en-US" b="1" dirty="0" smtClean="0">
                <a:solidFill>
                  <a:srgbClr val="C00000"/>
                </a:solidFill>
              </a:rPr>
              <a:t>Nicotine Replacement Therapy (NRT)</a:t>
            </a:r>
            <a:r>
              <a:rPr lang="ar-SA" b="1" dirty="0" smtClean="0">
                <a:solidFill>
                  <a:srgbClr val="C00000"/>
                </a:solidFill>
              </a:rPr>
              <a:t> </a:t>
            </a:r>
            <a:endParaRPr lang="en-US" b="1" dirty="0">
              <a:solidFill>
                <a:srgbClr val="C00000"/>
              </a:solidFill>
            </a:endParaRPr>
          </a:p>
        </p:txBody>
      </p:sp>
      <p:sp>
        <p:nvSpPr>
          <p:cNvPr id="3" name="عنصر نائب للمحتوى 2"/>
          <p:cNvSpPr>
            <a:spLocks noGrp="1"/>
          </p:cNvSpPr>
          <p:nvPr>
            <p:ph idx="1"/>
          </p:nvPr>
        </p:nvSpPr>
        <p:spPr>
          <a:xfrm>
            <a:off x="419100" y="2061713"/>
            <a:ext cx="11134723" cy="4250185"/>
          </a:xfrm>
        </p:spPr>
        <p:txBody>
          <a:bodyPr>
            <a:normAutofit/>
          </a:bodyPr>
          <a:lstStyle/>
          <a:p>
            <a:pPr algn="l" rtl="0">
              <a:buFont typeface="Wingdings" panose="05000000000000000000" pitchFamily="2" charset="2"/>
              <a:buChar char="q"/>
            </a:pPr>
            <a:r>
              <a:rPr lang="en-US" sz="3200" b="1" dirty="0" smtClean="0">
                <a:solidFill>
                  <a:srgbClr val="002060"/>
                </a:solidFill>
              </a:rPr>
              <a:t>Nicotine Patch</a:t>
            </a:r>
          </a:p>
          <a:p>
            <a:pPr algn="l" rtl="0">
              <a:buFont typeface="Wingdings" panose="05000000000000000000" pitchFamily="2" charset="2"/>
              <a:buChar char="q"/>
            </a:pPr>
            <a:r>
              <a:rPr lang="en-US" sz="3200" b="1" dirty="0" smtClean="0">
                <a:solidFill>
                  <a:srgbClr val="002060"/>
                </a:solidFill>
              </a:rPr>
              <a:t>Nicotine Gum</a:t>
            </a:r>
          </a:p>
          <a:p>
            <a:pPr algn="l" rtl="0">
              <a:buFont typeface="Wingdings" panose="05000000000000000000" pitchFamily="2" charset="2"/>
              <a:buChar char="q"/>
            </a:pPr>
            <a:r>
              <a:rPr lang="en-US" sz="3200" b="1" dirty="0" smtClean="0">
                <a:solidFill>
                  <a:srgbClr val="002060"/>
                </a:solidFill>
              </a:rPr>
              <a:t>Nicotine Inhaler</a:t>
            </a:r>
          </a:p>
          <a:p>
            <a:pPr marL="0" indent="0" algn="l" rtl="0">
              <a:buNone/>
            </a:pPr>
            <a:r>
              <a:rPr lang="en-US" sz="3200" b="1" dirty="0" smtClean="0">
                <a:solidFill>
                  <a:srgbClr val="002060"/>
                </a:solidFill>
              </a:rPr>
              <a:t> (</a:t>
            </a:r>
            <a:r>
              <a:rPr lang="en-US" sz="3200" b="1" dirty="0" smtClean="0">
                <a:solidFill>
                  <a:srgbClr val="C00000"/>
                </a:solidFill>
              </a:rPr>
              <a:t>Deliver Nicotine Fast</a:t>
            </a:r>
            <a:r>
              <a:rPr lang="en-US" sz="3200" b="1" dirty="0" smtClean="0">
                <a:solidFill>
                  <a:srgbClr val="002060"/>
                </a:solidFill>
              </a:rPr>
              <a:t>)</a:t>
            </a:r>
          </a:p>
          <a:p>
            <a:pPr algn="l" rtl="0">
              <a:buFont typeface="Wingdings" panose="05000000000000000000" pitchFamily="2" charset="2"/>
              <a:buChar char="q"/>
            </a:pPr>
            <a:r>
              <a:rPr lang="en-US" sz="3200" b="1" dirty="0" smtClean="0">
                <a:solidFill>
                  <a:srgbClr val="002060"/>
                </a:solidFill>
              </a:rPr>
              <a:t>Nicotine Nasal Spray</a:t>
            </a:r>
            <a:endParaRPr lang="en-US" sz="3200"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199" y="1908174"/>
            <a:ext cx="2324100" cy="20288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865" y="1908174"/>
            <a:ext cx="1905000" cy="20288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199" y="4444998"/>
            <a:ext cx="2324100" cy="18669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3865" y="4444998"/>
            <a:ext cx="1905000" cy="1866900"/>
          </a:xfrm>
          <a:prstGeom prst="rect">
            <a:avLst/>
          </a:prstGeom>
        </p:spPr>
      </p:pic>
      <p:pic>
        <p:nvPicPr>
          <p:cNvPr id="8" name="Picture 7" descr="7mg.jpg"/>
          <p:cNvPicPr>
            <a:picLocks noChangeAspect="1"/>
          </p:cNvPicPr>
          <p:nvPr/>
        </p:nvPicPr>
        <p:blipFill>
          <a:blip r:embed="rId6" cstate="print"/>
          <a:srcRect/>
          <a:stretch>
            <a:fillRect/>
          </a:stretch>
        </p:blipFill>
        <p:spPr bwMode="auto">
          <a:xfrm>
            <a:off x="4582886" y="1692278"/>
            <a:ext cx="1917530" cy="2435226"/>
          </a:xfrm>
          <a:prstGeom prst="rect">
            <a:avLst/>
          </a:prstGeom>
          <a:noFill/>
          <a:ln w="9525">
            <a:noFill/>
            <a:miter lim="800000"/>
            <a:headEnd/>
            <a:tailEnd/>
          </a:ln>
        </p:spPr>
      </p:pic>
      <p:pic>
        <p:nvPicPr>
          <p:cNvPr id="9" name="Picture 8" descr="equate_nicotine_gum.jpg"/>
          <p:cNvPicPr>
            <a:picLocks noChangeAspect="1"/>
          </p:cNvPicPr>
          <p:nvPr/>
        </p:nvPicPr>
        <p:blipFill>
          <a:blip r:embed="rId7" cstate="print"/>
          <a:srcRect/>
          <a:stretch>
            <a:fillRect/>
          </a:stretch>
        </p:blipFill>
        <p:spPr bwMode="auto">
          <a:xfrm>
            <a:off x="4357489" y="4267200"/>
            <a:ext cx="2368323" cy="2044698"/>
          </a:xfrm>
          <a:prstGeom prst="rect">
            <a:avLst/>
          </a:prstGeom>
          <a:noFill/>
          <a:ln w="9525">
            <a:noFill/>
            <a:miter lim="800000"/>
            <a:headEnd/>
            <a:tailEnd/>
          </a:ln>
        </p:spPr>
      </p:pic>
    </p:spTree>
    <p:extLst>
      <p:ext uri="{BB962C8B-B14F-4D97-AF65-F5344CB8AC3E}">
        <p14:creationId xmlns:p14="http://schemas.microsoft.com/office/powerpoint/2010/main" val="3487693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solidFill>
                  <a:srgbClr val="C00000"/>
                </a:solidFill>
                <a:latin typeface="Arial" panose="020B0604020202020204" pitchFamily="34" charset="0"/>
                <a:cs typeface="Arial" panose="020B0604020202020204" pitchFamily="34" charset="0"/>
              </a:rPr>
              <a:t>Prevalence of Tobacco smoking among persons aged 15 years and above % (Male) – 2015  </a:t>
            </a:r>
            <a:r>
              <a:rPr lang="en-US" sz="2800" b="1" dirty="0" smtClean="0">
                <a:solidFill>
                  <a:srgbClr val="002060"/>
                </a:solidFill>
                <a:latin typeface="Arial" panose="020B0604020202020204" pitchFamily="34" charset="0"/>
                <a:cs typeface="Arial" panose="020B0604020202020204" pitchFamily="34" charset="0"/>
              </a:rPr>
              <a:t>WHO  “SA 27.9%”</a:t>
            </a:r>
            <a:endParaRPr lang="ar-SA" sz="2800" b="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srcRect l="27740" t="19193" b="7738"/>
          <a:stretch/>
        </p:blipFill>
        <p:spPr>
          <a:xfrm>
            <a:off x="929640" y="1417638"/>
            <a:ext cx="10835640" cy="5303201"/>
          </a:xfrm>
          <a:prstGeom prst="rect">
            <a:avLst/>
          </a:prstGeom>
        </p:spPr>
      </p:pic>
    </p:spTree>
    <p:extLst>
      <p:ext uri="{BB962C8B-B14F-4D97-AF65-F5344CB8AC3E}">
        <p14:creationId xmlns:p14="http://schemas.microsoft.com/office/powerpoint/2010/main" val="1119350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86603"/>
            <a:ext cx="10939780" cy="932597"/>
          </a:xfrm>
        </p:spPr>
        <p:txBody>
          <a:bodyPr/>
          <a:lstStyle/>
          <a:p>
            <a:r>
              <a:rPr lang="ar-SA" b="1" dirty="0">
                <a:solidFill>
                  <a:schemeClr val="accent1"/>
                </a:solidFill>
              </a:rPr>
              <a:t> </a:t>
            </a:r>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r>
              <a:rPr lang="ar-SA" b="1" dirty="0">
                <a:solidFill>
                  <a:srgbClr val="C00000"/>
                </a:solidFill>
              </a:rPr>
              <a:t> </a:t>
            </a:r>
            <a:endParaRPr lang="ar-SA" dirty="0"/>
          </a:p>
        </p:txBody>
      </p:sp>
      <p:sp>
        <p:nvSpPr>
          <p:cNvPr id="3" name="Content Placeholder 2"/>
          <p:cNvSpPr>
            <a:spLocks noGrp="1"/>
          </p:cNvSpPr>
          <p:nvPr>
            <p:ph idx="1"/>
          </p:nvPr>
        </p:nvSpPr>
        <p:spPr>
          <a:xfrm>
            <a:off x="215900" y="1845734"/>
            <a:ext cx="11747500" cy="4466166"/>
          </a:xfrm>
        </p:spPr>
        <p:txBody>
          <a:bodyPr>
            <a:normAutofit/>
          </a:bodyPr>
          <a:lstStyle/>
          <a:p>
            <a:pPr algn="l" rtl="0"/>
            <a:r>
              <a:rPr lang="en-US" sz="2400" dirty="0">
                <a:solidFill>
                  <a:schemeClr val="tx1"/>
                </a:solidFill>
                <a:latin typeface="Arial" panose="020B0604020202020204" pitchFamily="34" charset="0"/>
                <a:cs typeface="Arial" panose="020B0604020202020204" pitchFamily="34" charset="0"/>
              </a:rPr>
              <a:t>The goal of nicotine replacement therapy (NRT) is to provide nicotine to a smoker without using tobacco, thereby </a:t>
            </a:r>
            <a:r>
              <a:rPr lang="en-US" sz="2400" dirty="0">
                <a:solidFill>
                  <a:srgbClr val="002060"/>
                </a:solidFill>
                <a:latin typeface="Arial" panose="020B0604020202020204" pitchFamily="34" charset="0"/>
                <a:cs typeface="Arial" panose="020B0604020202020204" pitchFamily="34" charset="0"/>
              </a:rPr>
              <a:t>relieving nicotine withdrawal symptoms </a:t>
            </a:r>
            <a:r>
              <a:rPr lang="en-US" sz="2400" dirty="0">
                <a:solidFill>
                  <a:schemeClr val="tx1"/>
                </a:solidFill>
                <a:latin typeface="Arial" panose="020B0604020202020204" pitchFamily="34" charset="0"/>
                <a:cs typeface="Arial" panose="020B0604020202020204" pitchFamily="34" charset="0"/>
              </a:rPr>
              <a:t>as the smoker breaks the behavior of cigarette smoking. </a:t>
            </a:r>
            <a:endParaRPr lang="en-US" sz="2400" dirty="0" smtClean="0">
              <a:solidFill>
                <a:schemeClr val="tx1"/>
              </a:solidFill>
              <a:latin typeface="Arial" panose="020B0604020202020204" pitchFamily="34" charset="0"/>
              <a:cs typeface="Arial" panose="020B0604020202020204" pitchFamily="34" charset="0"/>
            </a:endParaRPr>
          </a:p>
          <a:p>
            <a:pPr algn="l" rtl="0"/>
            <a:r>
              <a:rPr lang="en-US" sz="2400" dirty="0">
                <a:solidFill>
                  <a:srgbClr val="002060"/>
                </a:solidFill>
              </a:rPr>
              <a:t>The initial dosing of most NRT products is based on the number of cigarettes smoked </a:t>
            </a:r>
            <a:r>
              <a:rPr lang="en-US" sz="2400" dirty="0" smtClean="0">
                <a:solidFill>
                  <a:srgbClr val="002060"/>
                </a:solidFill>
              </a:rPr>
              <a:t>daily.</a:t>
            </a:r>
            <a:endParaRPr lang="ar-SA"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488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0914380" cy="907197"/>
          </a:xfrm>
        </p:spPr>
        <p:txBody>
          <a:bodyPr/>
          <a:lstStyle/>
          <a:p>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endParaRPr lang="ar-SA" dirty="0"/>
          </a:p>
        </p:txBody>
      </p:sp>
      <p:sp>
        <p:nvSpPr>
          <p:cNvPr id="3" name="Content Placeholder 2"/>
          <p:cNvSpPr>
            <a:spLocks noGrp="1"/>
          </p:cNvSpPr>
          <p:nvPr>
            <p:ph idx="1"/>
          </p:nvPr>
        </p:nvSpPr>
        <p:spPr>
          <a:xfrm>
            <a:off x="241300" y="1845734"/>
            <a:ext cx="11798300" cy="4023360"/>
          </a:xfrm>
        </p:spPr>
        <p:txBody>
          <a:bodyPr>
            <a:normAutofit/>
          </a:bodyPr>
          <a:lstStyle/>
          <a:p>
            <a:pPr algn="l" rtl="0"/>
            <a:r>
              <a:rPr lang="en-US" sz="2400" b="1" dirty="0">
                <a:solidFill>
                  <a:srgbClr val="002060"/>
                </a:solidFill>
                <a:latin typeface="Arial" panose="020B0604020202020204" pitchFamily="34" charset="0"/>
              </a:rPr>
              <a:t>Transdermal nicotine </a:t>
            </a:r>
            <a:r>
              <a:rPr lang="en-US" sz="2400" b="1" dirty="0" smtClean="0">
                <a:solidFill>
                  <a:srgbClr val="002060"/>
                </a:solidFill>
                <a:latin typeface="Arial" panose="020B0604020202020204" pitchFamily="34" charset="0"/>
              </a:rPr>
              <a:t>patch:</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nicotine patch is the simplest NRT product for a smoker to use and provides the most continuous nicotine delivery of all NRT products.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patch has a long-acting, slow-onset pattern of nicotine delivery, producing relatively constant withdrawal relief over </a:t>
            </a:r>
            <a:r>
              <a:rPr lang="en-US" sz="2400" dirty="0">
                <a:solidFill>
                  <a:srgbClr val="C00000"/>
                </a:solidFill>
                <a:latin typeface="Arial" panose="020B0604020202020204" pitchFamily="34" charset="0"/>
              </a:rPr>
              <a:t>24 </a:t>
            </a:r>
            <a:r>
              <a:rPr lang="en-US" sz="2400" dirty="0" smtClean="0">
                <a:solidFill>
                  <a:srgbClr val="C00000"/>
                </a:solidFill>
                <a:latin typeface="Arial" panose="020B0604020202020204" pitchFamily="34" charset="0"/>
              </a:rPr>
              <a:t>hours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Compliance </a:t>
            </a:r>
            <a:r>
              <a:rPr lang="en-US" sz="2400" dirty="0">
                <a:solidFill>
                  <a:srgbClr val="000000"/>
                </a:solidFill>
                <a:latin typeface="Arial" panose="020B0604020202020204" pitchFamily="34" charset="0"/>
              </a:rPr>
              <a:t>with the patch is </a:t>
            </a:r>
            <a:r>
              <a:rPr lang="en-US" sz="2400" dirty="0" smtClean="0">
                <a:solidFill>
                  <a:srgbClr val="000000"/>
                </a:solidFill>
                <a:latin typeface="Arial" panose="020B0604020202020204" pitchFamily="34" charset="0"/>
              </a:rPr>
              <a:t>high.</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The </a:t>
            </a:r>
            <a:r>
              <a:rPr lang="en-US" sz="2400" dirty="0">
                <a:solidFill>
                  <a:srgbClr val="000000"/>
                </a:solidFill>
                <a:latin typeface="Arial" panose="020B0604020202020204" pitchFamily="34" charset="0"/>
              </a:rPr>
              <a:t>patch is available over the </a:t>
            </a:r>
            <a:r>
              <a:rPr lang="en-US" sz="2400" dirty="0" smtClean="0">
                <a:solidFill>
                  <a:srgbClr val="000000"/>
                </a:solidFill>
                <a:latin typeface="Arial" panose="020B0604020202020204" pitchFamily="34" charset="0"/>
              </a:rPr>
              <a:t>counter.</a:t>
            </a:r>
            <a:endParaRPr lang="ar-SA" sz="2400" dirty="0"/>
          </a:p>
        </p:txBody>
      </p:sp>
    </p:spTree>
    <p:extLst>
      <p:ext uri="{BB962C8B-B14F-4D97-AF65-F5344CB8AC3E}">
        <p14:creationId xmlns:p14="http://schemas.microsoft.com/office/powerpoint/2010/main" val="1343181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86603"/>
            <a:ext cx="11684000" cy="1110397"/>
          </a:xfrm>
        </p:spPr>
        <p:txBody>
          <a:bodyPr/>
          <a:lstStyle/>
          <a:p>
            <a:r>
              <a:rPr lang="en-US" b="1" dirty="0">
                <a:solidFill>
                  <a:srgbClr val="C00000"/>
                </a:solidFill>
              </a:rPr>
              <a:t>Nicotine </a:t>
            </a:r>
            <a:r>
              <a:rPr lang="en-US" b="1" dirty="0" smtClean="0">
                <a:solidFill>
                  <a:srgbClr val="C00000"/>
                </a:solidFill>
              </a:rPr>
              <a:t>Replacement Therapy </a:t>
            </a:r>
            <a:r>
              <a:rPr lang="en-US" b="1" dirty="0">
                <a:solidFill>
                  <a:srgbClr val="C00000"/>
                </a:solidFill>
              </a:rPr>
              <a:t>(NRT)</a:t>
            </a:r>
            <a:endParaRPr lang="ar-SA" dirty="0"/>
          </a:p>
        </p:txBody>
      </p:sp>
      <p:sp>
        <p:nvSpPr>
          <p:cNvPr id="3" name="Content Placeholder 2"/>
          <p:cNvSpPr>
            <a:spLocks noGrp="1"/>
          </p:cNvSpPr>
          <p:nvPr>
            <p:ph idx="1"/>
          </p:nvPr>
        </p:nvSpPr>
        <p:spPr>
          <a:xfrm>
            <a:off x="165100" y="1845734"/>
            <a:ext cx="11849100" cy="4301066"/>
          </a:xfrm>
        </p:spPr>
        <p:txBody>
          <a:bodyPr>
            <a:normAutofit/>
          </a:bodyPr>
          <a:lstStyle/>
          <a:p>
            <a:pPr algn="l" rtl="0">
              <a:buFont typeface="Wingdings" panose="05000000000000000000" pitchFamily="2" charset="2"/>
              <a:buChar char="q"/>
            </a:pPr>
            <a:r>
              <a:rPr lang="en-US" sz="2400" dirty="0">
                <a:solidFill>
                  <a:srgbClr val="000000"/>
                </a:solidFill>
                <a:latin typeface="Arial" panose="020B0604020202020204" pitchFamily="34" charset="0"/>
              </a:rPr>
              <a:t>Starting on the quit day, patients who smoke </a:t>
            </a:r>
            <a:r>
              <a:rPr lang="en-US" sz="2400" dirty="0">
                <a:solidFill>
                  <a:srgbClr val="C00000"/>
                </a:solidFill>
                <a:latin typeface="Arial" panose="020B0604020202020204" pitchFamily="34" charset="0"/>
              </a:rPr>
              <a:t>&gt;10 cigarettes/day</a:t>
            </a:r>
            <a:r>
              <a:rPr lang="en-US" sz="2400" dirty="0">
                <a:solidFill>
                  <a:srgbClr val="000000"/>
                </a:solidFill>
                <a:latin typeface="Arial" panose="020B0604020202020204" pitchFamily="34" charset="0"/>
              </a:rPr>
              <a:t> (one-half pack) use the highest dose of the nicotine patch (</a:t>
            </a:r>
            <a:r>
              <a:rPr lang="en-US" sz="2400" dirty="0">
                <a:solidFill>
                  <a:srgbClr val="C00000"/>
                </a:solidFill>
                <a:latin typeface="Arial" panose="020B0604020202020204" pitchFamily="34" charset="0"/>
              </a:rPr>
              <a:t>21 mg/day</a:t>
            </a:r>
            <a:r>
              <a:rPr lang="en-US" sz="2400" dirty="0">
                <a:solidFill>
                  <a:srgbClr val="000000"/>
                </a:solidFill>
                <a:latin typeface="Arial" panose="020B0604020202020204" pitchFamily="34" charset="0"/>
              </a:rPr>
              <a:t>) for </a:t>
            </a:r>
            <a:r>
              <a:rPr lang="en-US" sz="2400" dirty="0" smtClean="0">
                <a:solidFill>
                  <a:srgbClr val="002060"/>
                </a:solidFill>
                <a:latin typeface="Arial" panose="020B0604020202020204" pitchFamily="34" charset="0"/>
              </a:rPr>
              <a:t>four </a:t>
            </a:r>
            <a:r>
              <a:rPr lang="en-US" sz="2400" dirty="0" smtClean="0">
                <a:solidFill>
                  <a:srgbClr val="000000"/>
                </a:solidFill>
                <a:latin typeface="Arial" panose="020B0604020202020204" pitchFamily="34" charset="0"/>
              </a:rPr>
              <a:t>to </a:t>
            </a:r>
            <a:r>
              <a:rPr lang="en-US" sz="2400" dirty="0" smtClean="0">
                <a:solidFill>
                  <a:srgbClr val="002060"/>
                </a:solidFill>
                <a:latin typeface="Arial" panose="020B0604020202020204" pitchFamily="34" charset="0"/>
              </a:rPr>
              <a:t>six </a:t>
            </a:r>
            <a:r>
              <a:rPr lang="en-US" sz="2400" dirty="0">
                <a:solidFill>
                  <a:srgbClr val="002060"/>
                </a:solidFill>
                <a:latin typeface="Arial" panose="020B0604020202020204" pitchFamily="34" charset="0"/>
              </a:rPr>
              <a:t>weeks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followed </a:t>
            </a:r>
            <a:r>
              <a:rPr lang="en-US" sz="2400" dirty="0">
                <a:solidFill>
                  <a:srgbClr val="000000"/>
                </a:solidFill>
                <a:latin typeface="Arial" panose="020B0604020202020204" pitchFamily="34" charset="0"/>
              </a:rPr>
              <a:t>by </a:t>
            </a:r>
            <a:r>
              <a:rPr lang="en-US" sz="2400" dirty="0">
                <a:solidFill>
                  <a:srgbClr val="C00000"/>
                </a:solidFill>
                <a:latin typeface="Arial" panose="020B0604020202020204" pitchFamily="34" charset="0"/>
              </a:rPr>
              <a:t>14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and </a:t>
            </a:r>
            <a:r>
              <a:rPr lang="en-US" sz="2400" dirty="0">
                <a:solidFill>
                  <a:srgbClr val="000000"/>
                </a:solidFill>
                <a:latin typeface="Arial" panose="020B0604020202020204" pitchFamily="34" charset="0"/>
              </a:rPr>
              <a:t>finish with </a:t>
            </a:r>
            <a:r>
              <a:rPr lang="en-US" sz="2400" dirty="0">
                <a:solidFill>
                  <a:srgbClr val="C00000"/>
                </a:solidFill>
                <a:latin typeface="Arial" panose="020B0604020202020204" pitchFamily="34" charset="0"/>
              </a:rPr>
              <a:t>7 mg/day</a:t>
            </a:r>
            <a:r>
              <a:rPr lang="en-US" sz="2400" dirty="0">
                <a:solidFill>
                  <a:srgbClr val="000000"/>
                </a:solidFill>
                <a:latin typeface="Arial" panose="020B0604020202020204" pitchFamily="34" charset="0"/>
              </a:rPr>
              <a:t> for </a:t>
            </a:r>
            <a:r>
              <a:rPr lang="en-US" sz="2400" dirty="0">
                <a:solidFill>
                  <a:srgbClr val="002060"/>
                </a:solidFill>
                <a:latin typeface="Arial" panose="020B0604020202020204" pitchFamily="34" charset="0"/>
              </a:rPr>
              <a:t>two weeks</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Smokers </a:t>
            </a:r>
            <a:r>
              <a:rPr lang="en-US" sz="2400" dirty="0">
                <a:solidFill>
                  <a:srgbClr val="000000"/>
                </a:solidFill>
                <a:latin typeface="Arial" panose="020B0604020202020204" pitchFamily="34" charset="0"/>
              </a:rPr>
              <a:t>who weigh </a:t>
            </a:r>
            <a:r>
              <a:rPr lang="en-US" sz="2400" dirty="0">
                <a:solidFill>
                  <a:srgbClr val="C00000"/>
                </a:solidFill>
                <a:latin typeface="Arial" panose="020B0604020202020204" pitchFamily="34" charset="0"/>
              </a:rPr>
              <a:t>less than 45 kg or smoke ≤10 cigarettes </a:t>
            </a:r>
            <a:r>
              <a:rPr lang="en-US" sz="2400" dirty="0">
                <a:solidFill>
                  <a:srgbClr val="000000"/>
                </a:solidFill>
                <a:latin typeface="Arial" panose="020B0604020202020204" pitchFamily="34" charset="0"/>
              </a:rPr>
              <a:t>per day are advised to begin with the 14 mg/day strength for six weeks, followed by 7 mg/day for two weeks</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endParaRPr lang="en-US" sz="2400" dirty="0">
              <a:solidFill>
                <a:srgbClr val="000000"/>
              </a:solidFill>
              <a:latin typeface="Arial" panose="020B0604020202020204" pitchFamily="34" charset="0"/>
            </a:endParaRPr>
          </a:p>
          <a:p>
            <a:pPr algn="l" rtl="0">
              <a:buFont typeface="Wingdings" panose="05000000000000000000" pitchFamily="2" charset="2"/>
              <a:buChar char="q"/>
            </a:pPr>
            <a:r>
              <a:rPr lang="en-US" sz="2400" dirty="0">
                <a:solidFill>
                  <a:srgbClr val="002060"/>
                </a:solidFill>
              </a:rPr>
              <a:t>To use the nicotine patch, the smoker applies one patch each morning to any non-hairy skin site. It is removed and replaced with a new patch the next morning. </a:t>
            </a:r>
            <a:endParaRPr lang="ar-SA" sz="2400" dirty="0">
              <a:solidFill>
                <a:srgbClr val="002060"/>
              </a:solidFill>
            </a:endParaRPr>
          </a:p>
        </p:txBody>
      </p:sp>
    </p:spTree>
    <p:extLst>
      <p:ext uri="{BB962C8B-B14F-4D97-AF65-F5344CB8AC3E}">
        <p14:creationId xmlns:p14="http://schemas.microsoft.com/office/powerpoint/2010/main" val="34700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86603"/>
            <a:ext cx="11722100" cy="957997"/>
          </a:xfrm>
        </p:spPr>
        <p:txBody>
          <a:bodyPr/>
          <a:lstStyle/>
          <a:p>
            <a:r>
              <a:rPr lang="en-US" b="1" dirty="0">
                <a:solidFill>
                  <a:srgbClr val="C00000"/>
                </a:solidFill>
              </a:rPr>
              <a:t>Nicotine replacement therapy (NRT)</a:t>
            </a:r>
            <a:endParaRPr lang="ar-SA" dirty="0"/>
          </a:p>
        </p:txBody>
      </p:sp>
      <p:sp>
        <p:nvSpPr>
          <p:cNvPr id="3" name="Content Placeholder 2"/>
          <p:cNvSpPr>
            <a:spLocks noGrp="1"/>
          </p:cNvSpPr>
          <p:nvPr>
            <p:ph idx="1"/>
          </p:nvPr>
        </p:nvSpPr>
        <p:spPr>
          <a:xfrm>
            <a:off x="342900" y="1769534"/>
            <a:ext cx="11620500" cy="4542366"/>
          </a:xfrm>
        </p:spPr>
        <p:txBody>
          <a:bodyPr>
            <a:normAutofit lnSpcReduction="10000"/>
          </a:bodyPr>
          <a:lstStyle/>
          <a:p>
            <a:pPr algn="l" rtl="0"/>
            <a:r>
              <a:rPr lang="en-US" sz="2800" b="1" dirty="0">
                <a:solidFill>
                  <a:srgbClr val="002060"/>
                </a:solidFill>
                <a:latin typeface="Arial" panose="020B0604020202020204" pitchFamily="34" charset="0"/>
              </a:rPr>
              <a:t>Nicotine </a:t>
            </a:r>
            <a:r>
              <a:rPr lang="en-US" sz="2800" b="1" dirty="0" smtClean="0">
                <a:solidFill>
                  <a:srgbClr val="002060"/>
                </a:solidFill>
                <a:latin typeface="Arial" panose="020B0604020202020204" pitchFamily="34" charset="0"/>
              </a:rPr>
              <a:t>gum:</a:t>
            </a:r>
          </a:p>
          <a:p>
            <a:pPr algn="l" rtl="0">
              <a:buFont typeface="Wingdings" panose="05000000000000000000" pitchFamily="2" charset="2"/>
              <a:buChar char="q"/>
            </a:pPr>
            <a:r>
              <a:rPr lang="en-US" sz="2400" dirty="0" smtClean="0">
                <a:solidFill>
                  <a:srgbClr val="000000"/>
                </a:solidFill>
                <a:latin typeface="Arial" panose="020B0604020202020204" pitchFamily="34" charset="0"/>
              </a:rPr>
              <a:t>Nicotine </a:t>
            </a:r>
            <a:r>
              <a:rPr lang="en-US" sz="2400" dirty="0">
                <a:solidFill>
                  <a:srgbClr val="000000"/>
                </a:solidFill>
                <a:latin typeface="Arial" panose="020B0604020202020204" pitchFamily="34" charset="0"/>
              </a:rPr>
              <a:t>gum is one of the most commonly used </a:t>
            </a:r>
            <a:r>
              <a:rPr lang="en-US" sz="2400" dirty="0">
                <a:solidFill>
                  <a:srgbClr val="C00000"/>
                </a:solidFill>
                <a:latin typeface="Arial" panose="020B0604020202020204" pitchFamily="34" charset="0"/>
              </a:rPr>
              <a:t>short-acting NRT</a:t>
            </a:r>
            <a:r>
              <a:rPr lang="en-US" sz="2400" dirty="0">
                <a:solidFill>
                  <a:srgbClr val="000000"/>
                </a:solidFill>
                <a:latin typeface="Arial" panose="020B0604020202020204" pitchFamily="34" charset="0"/>
              </a:rPr>
              <a:t>. </a:t>
            </a:r>
            <a:endParaRPr lang="en-US" sz="2400" dirty="0" smtClean="0">
              <a:solidFill>
                <a:srgbClr val="000000"/>
              </a:solidFill>
              <a:latin typeface="Arial" panose="020B0604020202020204" pitchFamily="34" charset="0"/>
            </a:endParaRPr>
          </a:p>
          <a:p>
            <a:pPr algn="l" rtl="0">
              <a:buFont typeface="Wingdings" panose="05000000000000000000" pitchFamily="2" charset="2"/>
              <a:buChar char="q"/>
            </a:pPr>
            <a:r>
              <a:rPr lang="en-US" sz="2400" dirty="0" smtClean="0">
                <a:solidFill>
                  <a:srgbClr val="000000"/>
                </a:solidFill>
                <a:latin typeface="Arial" panose="020B0604020202020204" pitchFamily="34" charset="0"/>
              </a:rPr>
              <a:t>Chewing </a:t>
            </a:r>
            <a:r>
              <a:rPr lang="en-US" sz="2400" dirty="0">
                <a:solidFill>
                  <a:srgbClr val="000000"/>
                </a:solidFill>
                <a:latin typeface="Arial" panose="020B0604020202020204" pitchFamily="34" charset="0"/>
              </a:rPr>
              <a:t>the gum releases nicotine that is absorbed through the oral </a:t>
            </a:r>
            <a:r>
              <a:rPr lang="en-US" sz="2400" dirty="0" smtClean="0">
                <a:solidFill>
                  <a:srgbClr val="000000"/>
                </a:solidFill>
                <a:latin typeface="Arial" panose="020B0604020202020204" pitchFamily="34" charset="0"/>
              </a:rPr>
              <a:t>mucosa, </a:t>
            </a:r>
            <a:r>
              <a:rPr lang="en-US" sz="2400" dirty="0">
                <a:solidFill>
                  <a:srgbClr val="000000"/>
                </a:solidFill>
                <a:latin typeface="Arial" panose="020B0604020202020204" pitchFamily="34" charset="0"/>
              </a:rPr>
              <a:t>resulting in a peak of blood nicotine levels 20 minutes after starting to chew</a:t>
            </a:r>
            <a:r>
              <a:rPr lang="en-US" sz="2400" dirty="0" smtClean="0">
                <a:solidFill>
                  <a:srgbClr val="000000"/>
                </a:solidFill>
                <a:latin typeface="Arial" panose="020B0604020202020204" pitchFamily="34" charset="0"/>
              </a:rPr>
              <a:t>.</a:t>
            </a:r>
          </a:p>
          <a:p>
            <a:pPr algn="l" rtl="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The </a:t>
            </a:r>
            <a:r>
              <a:rPr lang="en-US" sz="2400" dirty="0">
                <a:solidFill>
                  <a:srgbClr val="C00000"/>
                </a:solidFill>
                <a:latin typeface="Arial" panose="020B0604020202020204" pitchFamily="34" charset="0"/>
                <a:cs typeface="Arial" panose="020B0604020202020204" pitchFamily="34" charset="0"/>
              </a:rPr>
              <a:t>4 mg </a:t>
            </a:r>
            <a:r>
              <a:rPr lang="en-US" sz="2400" dirty="0">
                <a:solidFill>
                  <a:schemeClr val="tx1"/>
                </a:solidFill>
                <a:latin typeface="Arial" panose="020B0604020202020204" pitchFamily="34" charset="0"/>
                <a:cs typeface="Arial" panose="020B0604020202020204" pitchFamily="34" charset="0"/>
              </a:rPr>
              <a:t>dose of </a:t>
            </a:r>
            <a:r>
              <a:rPr lang="en-US" sz="2400" dirty="0">
                <a:solidFill>
                  <a:srgbClr val="C00000"/>
                </a:solidFill>
                <a:latin typeface="Arial" panose="020B0604020202020204" pitchFamily="34" charset="0"/>
                <a:cs typeface="Arial" panose="020B0604020202020204" pitchFamily="34" charset="0"/>
              </a:rPr>
              <a:t>gum is recommended for smokers who smoke </a:t>
            </a:r>
            <a:r>
              <a:rPr lang="en-US" sz="2400" dirty="0" smtClean="0">
                <a:solidFill>
                  <a:srgbClr val="C00000"/>
                </a:solidFill>
                <a:latin typeface="Arial" panose="020B0604020202020204" pitchFamily="34" charset="0"/>
                <a:cs typeface="Arial" panose="020B0604020202020204" pitchFamily="34" charset="0"/>
              </a:rPr>
              <a:t>≥ 20 cigarettes </a:t>
            </a:r>
            <a:r>
              <a:rPr lang="en-US" sz="2400" dirty="0">
                <a:solidFill>
                  <a:srgbClr val="C00000"/>
                </a:solidFill>
                <a:latin typeface="Arial" panose="020B0604020202020204" pitchFamily="34" charset="0"/>
                <a:cs typeface="Arial" panose="020B0604020202020204" pitchFamily="34" charset="0"/>
              </a:rPr>
              <a:t>per day, whereas the </a:t>
            </a:r>
            <a:r>
              <a:rPr lang="en-US" sz="2400" dirty="0">
                <a:solidFill>
                  <a:schemeClr val="tx1"/>
                </a:solidFill>
                <a:latin typeface="Arial" panose="020B0604020202020204" pitchFamily="34" charset="0"/>
                <a:cs typeface="Arial" panose="020B0604020202020204" pitchFamily="34" charset="0"/>
              </a:rPr>
              <a:t>2 mg dose is recommended for lighter </a:t>
            </a:r>
            <a:r>
              <a:rPr lang="en-US" sz="2400" dirty="0" smtClean="0">
                <a:solidFill>
                  <a:schemeClr val="tx1"/>
                </a:solidFill>
                <a:latin typeface="Arial" panose="020B0604020202020204" pitchFamily="34" charset="0"/>
                <a:cs typeface="Arial" panose="020B0604020202020204" pitchFamily="34" charset="0"/>
              </a:rPr>
              <a:t>smokers.</a:t>
            </a:r>
          </a:p>
          <a:p>
            <a:pPr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They </a:t>
            </a:r>
            <a:r>
              <a:rPr lang="en-US" sz="2400" dirty="0">
                <a:solidFill>
                  <a:schemeClr val="tx1"/>
                </a:solidFill>
                <a:latin typeface="Arial" panose="020B0604020202020204" pitchFamily="34" charset="0"/>
                <a:cs typeface="Arial" panose="020B0604020202020204" pitchFamily="34" charset="0"/>
              </a:rPr>
              <a:t>can chew one piece of gum every </a:t>
            </a:r>
            <a:r>
              <a:rPr lang="en-US" sz="2400" dirty="0">
                <a:solidFill>
                  <a:srgbClr val="C00000"/>
                </a:solidFill>
                <a:latin typeface="Arial" panose="020B0604020202020204" pitchFamily="34" charset="0"/>
                <a:cs typeface="Arial" panose="020B0604020202020204" pitchFamily="34" charset="0"/>
              </a:rPr>
              <a:t>1 to 2 </a:t>
            </a:r>
            <a:r>
              <a:rPr lang="en-US" sz="2400" dirty="0">
                <a:solidFill>
                  <a:schemeClr val="tx1"/>
                </a:solidFill>
                <a:latin typeface="Arial" panose="020B0604020202020204" pitchFamily="34" charset="0"/>
                <a:cs typeface="Arial" panose="020B0604020202020204" pitchFamily="34" charset="0"/>
              </a:rPr>
              <a:t>hours for six weeks, with a gradual reduction over a second six weeks, for a total duration of three months</a:t>
            </a:r>
            <a:r>
              <a:rPr lang="en-US" sz="2400" dirty="0" smtClean="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Acidic </a:t>
            </a:r>
            <a:r>
              <a:rPr lang="en-US" sz="2400" dirty="0">
                <a:solidFill>
                  <a:schemeClr val="tx1"/>
                </a:solidFill>
                <a:latin typeface="Arial" panose="020B0604020202020204" pitchFamily="34" charset="0"/>
                <a:cs typeface="Arial" panose="020B0604020202020204" pitchFamily="34" charset="0"/>
              </a:rPr>
              <a:t>beverages (</a:t>
            </a:r>
            <a:r>
              <a:rPr lang="en-US" sz="2400" dirty="0" err="1">
                <a:solidFill>
                  <a:schemeClr val="tx1"/>
                </a:solidFill>
                <a:latin typeface="Arial" panose="020B0604020202020204" pitchFamily="34" charset="0"/>
                <a:cs typeface="Arial" panose="020B0604020202020204" pitchFamily="34" charset="0"/>
              </a:rPr>
              <a:t>eg</a:t>
            </a:r>
            <a:r>
              <a:rPr lang="en-US" sz="2400" dirty="0">
                <a:solidFill>
                  <a:schemeClr val="tx1"/>
                </a:solidFill>
                <a:latin typeface="Arial" panose="020B0604020202020204" pitchFamily="34" charset="0"/>
                <a:cs typeface="Arial" panose="020B0604020202020204" pitchFamily="34" charset="0"/>
              </a:rPr>
              <a:t>, coffee, carbonated drinks) should be avoided before and during gum use, as acidic beverages </a:t>
            </a:r>
            <a:r>
              <a:rPr lang="en-US" sz="2400" dirty="0">
                <a:solidFill>
                  <a:srgbClr val="C00000"/>
                </a:solidFill>
                <a:latin typeface="Arial" panose="020B0604020202020204" pitchFamily="34" charset="0"/>
                <a:cs typeface="Arial" panose="020B0604020202020204" pitchFamily="34" charset="0"/>
              </a:rPr>
              <a:t>lowers oral pH</a:t>
            </a:r>
            <a:r>
              <a:rPr lang="en-US" sz="2400" dirty="0">
                <a:solidFill>
                  <a:schemeClr val="tx1"/>
                </a:solidFill>
                <a:latin typeface="Arial" panose="020B0604020202020204" pitchFamily="34" charset="0"/>
                <a:cs typeface="Arial" panose="020B0604020202020204" pitchFamily="34" charset="0"/>
              </a:rPr>
              <a:t>, causing nicotine to ionize and reducing nicotine absorption.</a:t>
            </a:r>
            <a:endParaRPr lang="ar-SA"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800" y="314325"/>
            <a:ext cx="10922000" cy="854075"/>
          </a:xfrm>
        </p:spPr>
        <p:txBody>
          <a:bodyPr/>
          <a:lstStyle/>
          <a:p>
            <a:r>
              <a:rPr lang="en-US" b="1" dirty="0" smtClean="0">
                <a:solidFill>
                  <a:srgbClr val="C00000"/>
                </a:solidFill>
              </a:rPr>
              <a:t>Bupropion</a:t>
            </a:r>
            <a:endParaRPr lang="en-US" b="1" dirty="0">
              <a:solidFill>
                <a:srgbClr val="C00000"/>
              </a:solidFill>
            </a:endParaRPr>
          </a:p>
        </p:txBody>
      </p:sp>
      <p:sp>
        <p:nvSpPr>
          <p:cNvPr id="3" name="عنصر نائب للمحتوى 2"/>
          <p:cNvSpPr>
            <a:spLocks noGrp="1"/>
          </p:cNvSpPr>
          <p:nvPr>
            <p:ph idx="1"/>
          </p:nvPr>
        </p:nvSpPr>
        <p:spPr>
          <a:xfrm>
            <a:off x="266700" y="1841501"/>
            <a:ext cx="11709399" cy="4335012"/>
          </a:xfrm>
        </p:spPr>
        <p:txBody>
          <a:bodyPr>
            <a:normAutofit/>
          </a:bodyPr>
          <a:lstStyle/>
          <a:p>
            <a:pPr algn="l" rtl="0"/>
            <a:r>
              <a:rPr lang="en-US" b="1" dirty="0" smtClean="0">
                <a:solidFill>
                  <a:srgbClr val="002060"/>
                </a:solidFill>
                <a:latin typeface="Arial" panose="020B0604020202020204" pitchFamily="34" charset="0"/>
                <a:cs typeface="Arial" panose="020B0604020202020204" pitchFamily="34" charset="0"/>
              </a:rPr>
              <a:t>Bupropion</a:t>
            </a:r>
            <a:r>
              <a:rPr lang="en-US" dirty="0" smtClean="0">
                <a:solidFill>
                  <a:schemeClr val="tx1"/>
                </a:solidFill>
                <a:latin typeface="Arial" panose="020B0604020202020204" pitchFamily="34" charset="0"/>
                <a:cs typeface="Arial" panose="020B0604020202020204" pitchFamily="34" charset="0"/>
              </a:rPr>
              <a:t> inhibits the uptake of norepinephrine, serotonin, and dopamine </a:t>
            </a:r>
            <a:r>
              <a:rPr lang="en-US"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smtClean="0">
                <a:solidFill>
                  <a:schemeClr val="tx1"/>
                </a:solidFill>
                <a:latin typeface="Arial" panose="020B0604020202020204" pitchFamily="34" charset="0"/>
                <a:cs typeface="Arial" panose="020B0604020202020204" pitchFamily="34" charset="0"/>
              </a:rPr>
              <a:t> reduce the urge of smoking and improve the mood so good in cases of depression.</a:t>
            </a:r>
          </a:p>
          <a:p>
            <a:pPr lvl="0" algn="l" rtl="0"/>
            <a:r>
              <a:rPr lang="en-US" dirty="0" smtClean="0">
                <a:solidFill>
                  <a:schemeClr val="tx1"/>
                </a:solidFill>
                <a:latin typeface="Arial" panose="020B0604020202020204" pitchFamily="34" charset="0"/>
                <a:cs typeface="Arial" panose="020B0604020202020204" pitchFamily="34" charset="0"/>
              </a:rPr>
              <a:t>The quit date should be set for one to two weeks after bupropion therapy is initiated.</a:t>
            </a:r>
          </a:p>
          <a:p>
            <a:pPr algn="l" rtl="0"/>
            <a:r>
              <a:rPr lang="en-US" dirty="0" smtClean="0">
                <a:solidFill>
                  <a:schemeClr val="tx1"/>
                </a:solidFill>
                <a:latin typeface="Arial" panose="020B0604020202020204" pitchFamily="34" charset="0"/>
                <a:cs typeface="Arial" panose="020B0604020202020204" pitchFamily="34" charset="0"/>
              </a:rPr>
              <a:t>Bupropion therapy is usually continued for </a:t>
            </a:r>
            <a:r>
              <a:rPr lang="en-US" dirty="0" smtClean="0">
                <a:solidFill>
                  <a:srgbClr val="C00000"/>
                </a:solidFill>
                <a:latin typeface="Arial" panose="020B0604020202020204" pitchFamily="34" charset="0"/>
                <a:cs typeface="Arial" panose="020B0604020202020204" pitchFamily="34" charset="0"/>
              </a:rPr>
              <a:t>eight to 12 weeks </a:t>
            </a:r>
            <a:r>
              <a:rPr lang="en-US" dirty="0" smtClean="0">
                <a:solidFill>
                  <a:schemeClr val="tx1"/>
                </a:solidFill>
                <a:latin typeface="Arial" panose="020B0604020202020204" pitchFamily="34" charset="0"/>
                <a:cs typeface="Arial" panose="020B0604020202020204" pitchFamily="34" charset="0"/>
              </a:rPr>
              <a:t>after the patient has quit smoking.</a:t>
            </a:r>
          </a:p>
          <a:p>
            <a:pPr algn="l" rtl="0">
              <a:buFont typeface="Wingdings" panose="05000000000000000000" pitchFamily="2" charset="2"/>
              <a:buChar char="Ø"/>
            </a:pPr>
            <a:r>
              <a:rPr lang="en-US" sz="2600" b="1" u="sng" dirty="0" smtClean="0">
                <a:solidFill>
                  <a:schemeClr val="tx1"/>
                </a:solidFill>
                <a:latin typeface="Arial" panose="020B0604020202020204" pitchFamily="34" charset="0"/>
                <a:cs typeface="Arial" panose="020B0604020202020204" pitchFamily="34" charset="0"/>
              </a:rPr>
              <a:t>Contraindications:</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A history of seizure disorder</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The presence of eating disorders.</a:t>
            </a:r>
          </a:p>
          <a:p>
            <a:pPr lvl="0" algn="l" rtl="0">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Uncontrolled hypertension</a:t>
            </a:r>
          </a:p>
          <a:p>
            <a:pPr algn="l" rtl="0">
              <a:buFont typeface="Wingdings" panose="05000000000000000000" pitchFamily="2" charset="2"/>
              <a:buChar char="Ø"/>
            </a:pPr>
            <a:endParaRPr lang="en-US" dirty="0" smtClean="0"/>
          </a:p>
          <a:p>
            <a:pPr algn="l" rtl="0"/>
            <a:endParaRPr lang="en-US" dirty="0"/>
          </a:p>
        </p:txBody>
      </p:sp>
    </p:spTree>
    <p:extLst>
      <p:ext uri="{BB962C8B-B14F-4D97-AF65-F5344CB8AC3E}">
        <p14:creationId xmlns:p14="http://schemas.microsoft.com/office/powerpoint/2010/main" val="1856781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3200" y="286603"/>
            <a:ext cx="10952480" cy="1021497"/>
          </a:xfrm>
        </p:spPr>
        <p:txBody>
          <a:bodyPr/>
          <a:lstStyle/>
          <a:p>
            <a:r>
              <a:rPr lang="en-US" b="1" dirty="0" err="1" smtClean="0">
                <a:solidFill>
                  <a:srgbClr val="C00000"/>
                </a:solidFill>
              </a:rPr>
              <a:t>Varenicline</a:t>
            </a:r>
            <a:endParaRPr lang="en-US" dirty="0">
              <a:solidFill>
                <a:srgbClr val="C00000"/>
              </a:solidFill>
            </a:endParaRPr>
          </a:p>
        </p:txBody>
      </p:sp>
      <p:sp>
        <p:nvSpPr>
          <p:cNvPr id="3" name="عنصر نائب للمحتوى 2"/>
          <p:cNvSpPr>
            <a:spLocks noGrp="1"/>
          </p:cNvSpPr>
          <p:nvPr>
            <p:ph idx="1"/>
          </p:nvPr>
        </p:nvSpPr>
        <p:spPr>
          <a:xfrm>
            <a:off x="203200" y="1845734"/>
            <a:ext cx="11785600" cy="4313766"/>
          </a:xfrm>
        </p:spPr>
        <p:txBody>
          <a:bodyPr>
            <a:normAutofit/>
          </a:bodyPr>
          <a:lstStyle/>
          <a:p>
            <a:pPr algn="l" rtl="0"/>
            <a:r>
              <a:rPr lang="en-US" sz="2400" b="1" dirty="0" err="1" smtClean="0">
                <a:solidFill>
                  <a:srgbClr val="002060"/>
                </a:solidFill>
                <a:latin typeface="Arial" panose="020B0604020202020204" pitchFamily="34" charset="0"/>
                <a:cs typeface="Arial" panose="020B0604020202020204" pitchFamily="34" charset="0"/>
              </a:rPr>
              <a:t>Varenicline</a:t>
            </a:r>
            <a:r>
              <a:rPr lang="en-US" sz="2400" b="1" dirty="0" smtClean="0">
                <a:solidFill>
                  <a:srgbClr val="002060"/>
                </a:solidFill>
                <a:latin typeface="Arial" panose="020B0604020202020204" pitchFamily="34" charset="0"/>
                <a:cs typeface="Arial" panose="020B0604020202020204" pitchFamily="34" charset="0"/>
              </a:rPr>
              <a:t>:</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blocks the </a:t>
            </a:r>
            <a:r>
              <a:rPr lang="en-US" sz="2400" dirty="0">
                <a:solidFill>
                  <a:schemeClr val="tx1"/>
                </a:solidFill>
                <a:latin typeface="Arial" panose="020B0604020202020204" pitchFamily="34" charset="0"/>
                <a:cs typeface="Arial" panose="020B0604020202020204" pitchFamily="34" charset="0"/>
              </a:rPr>
              <a:t>nicotine in tobacco smoke from binding to the receptor, thereby reducing the rewarding aspects of cigarette </a:t>
            </a:r>
            <a:r>
              <a:rPr lang="en-US" sz="2400" dirty="0" smtClean="0">
                <a:solidFill>
                  <a:schemeClr val="tx1"/>
                </a:solidFill>
                <a:latin typeface="Arial" panose="020B0604020202020204" pitchFamily="34" charset="0"/>
                <a:cs typeface="Arial" panose="020B0604020202020204" pitchFamily="34" charset="0"/>
              </a:rPr>
              <a:t>smoking. </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results </a:t>
            </a:r>
            <a:r>
              <a:rPr lang="en-US" sz="2400" dirty="0">
                <a:solidFill>
                  <a:schemeClr val="tx1"/>
                </a:solidFill>
                <a:latin typeface="Arial" panose="020B0604020202020204" pitchFamily="34" charset="0"/>
                <a:cs typeface="Arial" panose="020B0604020202020204" pitchFamily="34" charset="0"/>
              </a:rPr>
              <a:t>in moderate levels of dopamine in the terminal synapse</a:t>
            </a:r>
            <a:r>
              <a:rPr lang="en-US" sz="2400" dirty="0" smtClean="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Ø"/>
            </a:pPr>
            <a:r>
              <a:rPr lang="en-US" sz="2400" dirty="0" smtClean="0">
                <a:solidFill>
                  <a:schemeClr val="tx1"/>
                </a:solidFill>
                <a:latin typeface="Arial" panose="020B0604020202020204" pitchFamily="34" charset="0"/>
                <a:cs typeface="Arial" panose="020B0604020202020204" pitchFamily="34" charset="0"/>
              </a:rPr>
              <a:t>It reduces the withdrawal symptoms.</a:t>
            </a:r>
          </a:p>
          <a:p>
            <a:pPr lvl="0"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It increases the chances of a successful quit attempt </a:t>
            </a:r>
            <a:r>
              <a:rPr lang="en-US" sz="2400" dirty="0" smtClean="0">
                <a:solidFill>
                  <a:srgbClr val="C00000"/>
                </a:solidFill>
                <a:latin typeface="Arial" panose="020B0604020202020204" pitchFamily="34" charset="0"/>
                <a:cs typeface="Arial" panose="020B0604020202020204" pitchFamily="34" charset="0"/>
              </a:rPr>
              <a:t>two- to three fold </a:t>
            </a:r>
            <a:r>
              <a:rPr lang="en-US" sz="2400" dirty="0" smtClean="0">
                <a:solidFill>
                  <a:schemeClr val="tx1"/>
                </a:solidFill>
                <a:latin typeface="Arial" panose="020B0604020202020204" pitchFamily="34" charset="0"/>
                <a:cs typeface="Arial" panose="020B0604020202020204" pitchFamily="34" charset="0"/>
              </a:rPr>
              <a:t>compared with non pharmacologic assistance.</a:t>
            </a:r>
          </a:p>
          <a:p>
            <a:pPr lvl="0" algn="l" rtl="0">
              <a:buFont typeface="Wingdings" panose="05000000000000000000" pitchFamily="2" charset="2"/>
              <a:buChar char="q"/>
            </a:pPr>
            <a:r>
              <a:rPr lang="en-US" sz="2400" dirty="0" err="1" smtClean="0">
                <a:solidFill>
                  <a:schemeClr val="tx1"/>
                </a:solidFill>
                <a:latin typeface="Arial" panose="020B0604020202020204" pitchFamily="34" charset="0"/>
                <a:cs typeface="Arial" panose="020B0604020202020204" pitchFamily="34" charset="0"/>
              </a:rPr>
              <a:t>Varenicline</a:t>
            </a:r>
            <a:r>
              <a:rPr lang="en-US" sz="2400" dirty="0" smtClean="0">
                <a:solidFill>
                  <a:schemeClr val="tx1"/>
                </a:solidFill>
                <a:latin typeface="Arial" panose="020B0604020202020204" pitchFamily="34" charset="0"/>
                <a:cs typeface="Arial" panose="020B0604020202020204" pitchFamily="34" charset="0"/>
              </a:rPr>
              <a:t> is </a:t>
            </a:r>
            <a:r>
              <a:rPr lang="en-US" sz="2400" dirty="0" smtClean="0">
                <a:solidFill>
                  <a:srgbClr val="C00000"/>
                </a:solidFill>
                <a:latin typeface="Arial" panose="020B0604020202020204" pitchFamily="34" charset="0"/>
                <a:cs typeface="Arial" panose="020B0604020202020204" pitchFamily="34" charset="0"/>
              </a:rPr>
              <a:t>superior </a:t>
            </a:r>
            <a:r>
              <a:rPr lang="en-US" sz="2400" dirty="0" smtClean="0">
                <a:solidFill>
                  <a:schemeClr val="tx1"/>
                </a:solidFill>
                <a:latin typeface="Arial" panose="020B0604020202020204" pitchFamily="34" charset="0"/>
                <a:cs typeface="Arial" panose="020B0604020202020204" pitchFamily="34" charset="0"/>
              </a:rPr>
              <a:t>to bupropion in promoting abstinence.</a:t>
            </a:r>
          </a:p>
          <a:p>
            <a:pPr lvl="0" algn="l" rtl="0">
              <a:buFont typeface="Wingdings" panose="05000000000000000000" pitchFamily="2" charset="2"/>
              <a:buChar char="q"/>
            </a:pPr>
            <a:r>
              <a:rPr lang="en-US" sz="2400" dirty="0" smtClean="0">
                <a:solidFill>
                  <a:schemeClr val="tx1"/>
                </a:solidFill>
                <a:latin typeface="Arial" panose="020B0604020202020204" pitchFamily="34" charset="0"/>
                <a:cs typeface="Arial" panose="020B0604020202020204" pitchFamily="34" charset="0"/>
              </a:rPr>
              <a:t>There is increased risk of </a:t>
            </a:r>
            <a:r>
              <a:rPr lang="en-US" sz="2400" dirty="0" smtClean="0">
                <a:solidFill>
                  <a:srgbClr val="C00000"/>
                </a:solidFill>
                <a:latin typeface="Arial" panose="020B0604020202020204" pitchFamily="34" charset="0"/>
                <a:cs typeface="Arial" panose="020B0604020202020204" pitchFamily="34" charset="0"/>
              </a:rPr>
              <a:t>coronary events </a:t>
            </a:r>
            <a:r>
              <a:rPr lang="en-US" sz="2400" dirty="0" smtClean="0">
                <a:solidFill>
                  <a:schemeClr val="tx1"/>
                </a:solidFill>
                <a:latin typeface="Arial" panose="020B0604020202020204" pitchFamily="34" charset="0"/>
                <a:cs typeface="Arial" panose="020B0604020202020204" pitchFamily="34" charset="0"/>
              </a:rPr>
              <a:t>with </a:t>
            </a:r>
            <a:r>
              <a:rPr lang="en-US" sz="2400" dirty="0" err="1" smtClean="0">
                <a:solidFill>
                  <a:schemeClr val="tx1"/>
                </a:solidFill>
                <a:latin typeface="Arial" panose="020B0604020202020204" pitchFamily="34" charset="0"/>
                <a:cs typeface="Arial" panose="020B0604020202020204" pitchFamily="34" charset="0"/>
              </a:rPr>
              <a:t>varenicline</a:t>
            </a:r>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sz="2400" dirty="0" smtClean="0">
              <a:solidFill>
                <a:schemeClr val="tx1"/>
              </a:solidFill>
              <a:latin typeface="Arial" panose="020B0604020202020204" pitchFamily="34" charset="0"/>
              <a:cs typeface="Arial" panose="020B0604020202020204" pitchFamily="34" charset="0"/>
            </a:endParaRPr>
          </a:p>
          <a:p>
            <a:pPr algn="l" rtl="0"/>
            <a:endParaRPr lang="en-US" dirty="0" smtClean="0"/>
          </a:p>
          <a:p>
            <a:pPr algn="l" rtl="0"/>
            <a:endParaRPr lang="en-US" dirty="0"/>
          </a:p>
        </p:txBody>
      </p:sp>
    </p:spTree>
    <p:extLst>
      <p:ext uri="{BB962C8B-B14F-4D97-AF65-F5344CB8AC3E}">
        <p14:creationId xmlns:p14="http://schemas.microsoft.com/office/powerpoint/2010/main" val="2206456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8900"/>
            <a:ext cx="12192000" cy="7112000"/>
          </a:xfrm>
        </p:spPr>
      </p:pic>
    </p:spTree>
    <p:extLst>
      <p:ext uri="{BB962C8B-B14F-4D97-AF65-F5344CB8AC3E}">
        <p14:creationId xmlns:p14="http://schemas.microsoft.com/office/powerpoint/2010/main" val="433829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References</a:t>
            </a:r>
            <a:endParaRPr lang="en-US" dirty="0"/>
          </a:p>
        </p:txBody>
      </p:sp>
      <p:sp>
        <p:nvSpPr>
          <p:cNvPr id="3" name="عنصر نائب للمحتوى 2"/>
          <p:cNvSpPr>
            <a:spLocks noGrp="1"/>
          </p:cNvSpPr>
          <p:nvPr>
            <p:ph idx="1"/>
          </p:nvPr>
        </p:nvSpPr>
        <p:spPr>
          <a:xfrm>
            <a:off x="838200" y="1733550"/>
            <a:ext cx="10515600" cy="4527549"/>
          </a:xfrm>
        </p:spPr>
        <p:txBody>
          <a:bodyPr>
            <a:normAutofit/>
          </a:bodyPr>
          <a:lstStyle/>
          <a:p>
            <a:pPr algn="l" rtl="0"/>
            <a:r>
              <a:rPr lang="en-US" dirty="0" smtClean="0"/>
              <a:t>1-http://who.int/tobacco/surveillance/policy/</a:t>
            </a:r>
            <a:r>
              <a:rPr lang="en-US" dirty="0" err="1" smtClean="0"/>
              <a:t>country_profile</a:t>
            </a:r>
            <a:r>
              <a:rPr lang="en-US" dirty="0" smtClean="0"/>
              <a:t>/</a:t>
            </a:r>
            <a:r>
              <a:rPr lang="en-US" dirty="0" err="1" smtClean="0"/>
              <a:t>sau.pdf?ua</a:t>
            </a:r>
            <a:r>
              <a:rPr lang="en-US" dirty="0" smtClean="0"/>
              <a:t>=1</a:t>
            </a:r>
          </a:p>
          <a:p>
            <a:pPr algn="l" rtl="0"/>
            <a:r>
              <a:rPr lang="en-US" dirty="0" smtClean="0"/>
              <a:t>2-http://www.cdc.gov/tobacco/data_statistics/fact_sheets/health_effects/effects_cig_smoking/</a:t>
            </a:r>
          </a:p>
          <a:p>
            <a:pPr algn="l" rtl="0"/>
            <a:r>
              <a:rPr lang="en-US" dirty="0" smtClean="0"/>
              <a:t>3- </a:t>
            </a:r>
            <a:r>
              <a:rPr lang="en-US" dirty="0" smtClean="0">
                <a:hlinkClick r:id="rId2"/>
              </a:rPr>
              <a:t>http://www.betterhealth.vic.gov.au/bhcv2/bhcarticles.nsf/pages/Passive_smoking</a:t>
            </a:r>
            <a:endParaRPr lang="en-US" dirty="0"/>
          </a:p>
          <a:p>
            <a:pPr algn="l" rtl="0"/>
            <a:r>
              <a:rPr lang="en-US" dirty="0" smtClean="0"/>
              <a:t>4-http://www.cancer.org/%20healthy/stayawayfromtobacco/guidetoquittingsmoking/index</a:t>
            </a:r>
          </a:p>
          <a:p>
            <a:pPr algn="l" rtl="0"/>
            <a:r>
              <a:rPr lang="en-US" dirty="0" smtClean="0"/>
              <a:t>5- </a:t>
            </a:r>
            <a:r>
              <a:rPr lang="en-US" dirty="0" smtClean="0">
                <a:hlinkClick r:id="rId3"/>
              </a:rPr>
              <a:t>http://www.uptodate.com/contents/image?imageKey=PC%2F74402&amp;topicKey=PC%2F6920&amp;source=see_link&amp;utdPopup=true</a:t>
            </a:r>
            <a:endParaRPr lang="en-US" dirty="0" smtClean="0"/>
          </a:p>
          <a:p>
            <a:pPr algn="l" rtl="0"/>
            <a:r>
              <a:rPr lang="en-US" dirty="0" smtClean="0"/>
              <a:t>6-http://www.uptodate.com/contents/behavioral-approaches-to-smoking-cessation#H335652334</a:t>
            </a:r>
          </a:p>
          <a:p>
            <a:pPr algn="l" rtl="0"/>
            <a:r>
              <a:rPr lang="en-US" dirty="0" smtClean="0"/>
              <a:t>7-http://www.aafp.org/dam/AAFP/documents/patient_care/tobacco/AAFPStopSmokeGuide2012.pdf</a:t>
            </a:r>
          </a:p>
          <a:p>
            <a:pPr algn="l" rtl="0"/>
            <a:r>
              <a:rPr lang="en-US" dirty="0" smtClean="0"/>
              <a:t>8-http://www.medscape.com/viewarticle/559955_3</a:t>
            </a:r>
            <a:endParaRPr lang="en-US" dirty="0"/>
          </a:p>
        </p:txBody>
      </p:sp>
    </p:spTree>
    <p:extLst>
      <p:ext uri="{BB962C8B-B14F-4D97-AF65-F5344CB8AC3E}">
        <p14:creationId xmlns:p14="http://schemas.microsoft.com/office/powerpoint/2010/main" val="563437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5675" y="2497976"/>
            <a:ext cx="7520649" cy="1862048"/>
          </a:xfrm>
          <a:prstGeom prst="rect">
            <a:avLst/>
          </a:prstGeom>
          <a:noFill/>
        </p:spPr>
        <p:txBody>
          <a:bodyPr wrap="none" lIns="91440" tIns="45720" rIns="91440" bIns="45720">
            <a:spAutoFit/>
          </a:bodyPr>
          <a:lstStyle/>
          <a:p>
            <a:pPr algn="ctr"/>
            <a:r>
              <a:rPr lang="en-US" sz="11500" b="1" dirty="0" smtClean="0">
                <a:ln w="10541" cmpd="sng">
                  <a:solidFill>
                    <a:schemeClr val="accent1">
                      <a:shade val="88000"/>
                      <a:satMod val="110000"/>
                    </a:schemeClr>
                  </a:solidFill>
                  <a:prstDash val="solid"/>
                </a:ln>
                <a:solidFill>
                  <a:srgbClr val="C00000"/>
                </a:solidFill>
              </a:rPr>
              <a:t>THANK YOU</a:t>
            </a:r>
            <a:endParaRPr lang="en-US" sz="11500" b="1" cap="none" spc="0" dirty="0">
              <a:ln w="10541" cmpd="sng">
                <a:solidFill>
                  <a:schemeClr val="accent1">
                    <a:shade val="88000"/>
                    <a:satMod val="110000"/>
                  </a:schemeClr>
                </a:solidFill>
                <a:prstDash val="solid"/>
              </a:ln>
              <a:solidFill>
                <a:srgbClr val="C00000"/>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74638"/>
            <a:ext cx="11582400" cy="944562"/>
          </a:xfrm>
        </p:spPr>
        <p:txBody>
          <a:bodyPr/>
          <a:lstStyle/>
          <a:p>
            <a:pPr algn="l"/>
            <a:r>
              <a:rPr lang="en-US" altLang="ar-SA" sz="3600" b="1" dirty="0" smtClean="0">
                <a:solidFill>
                  <a:prstClr val="black"/>
                </a:solidFill>
                <a:latin typeface="Arial" panose="020B0604020202020204" pitchFamily="34" charset="0"/>
                <a:cs typeface="Arial" panose="020B0604020202020204" pitchFamily="34" charset="0"/>
              </a:rPr>
              <a:t/>
            </a:r>
            <a:br>
              <a:rPr lang="en-US" altLang="ar-SA" sz="3600" b="1" dirty="0" smtClean="0">
                <a:solidFill>
                  <a:prstClr val="black"/>
                </a:solidFill>
                <a:latin typeface="Arial" panose="020B0604020202020204" pitchFamily="34" charset="0"/>
                <a:cs typeface="Arial" panose="020B0604020202020204" pitchFamily="34" charset="0"/>
              </a:rPr>
            </a:br>
            <a:r>
              <a:rPr lang="en-US" altLang="ar-SA" sz="3600" b="1" dirty="0" smtClean="0">
                <a:solidFill>
                  <a:srgbClr val="C00000"/>
                </a:solidFill>
                <a:latin typeface="Arial" panose="020B0604020202020204" pitchFamily="34" charset="0"/>
                <a:cs typeface="Arial" panose="020B0604020202020204" pitchFamily="34" charset="0"/>
              </a:rPr>
              <a:t>Countries </a:t>
            </a:r>
            <a:r>
              <a:rPr lang="en-US" altLang="ar-SA" sz="3600" b="1" dirty="0">
                <a:solidFill>
                  <a:srgbClr val="C00000"/>
                </a:solidFill>
                <a:latin typeface="Arial" panose="020B0604020202020204" pitchFamily="34" charset="0"/>
                <a:cs typeface="Arial" panose="020B0604020202020204" pitchFamily="34" charset="0"/>
              </a:rPr>
              <a:t>by number of Cigarettes smoked per adult per </a:t>
            </a:r>
            <a:r>
              <a:rPr lang="en-US" altLang="ar-SA" sz="3600" b="1" dirty="0" smtClean="0">
                <a:solidFill>
                  <a:srgbClr val="C00000"/>
                </a:solidFill>
                <a:latin typeface="Arial" panose="020B0604020202020204" pitchFamily="34" charset="0"/>
                <a:cs typeface="Arial" panose="020B0604020202020204" pitchFamily="34" charset="0"/>
              </a:rPr>
              <a:t>year</a:t>
            </a:r>
            <a:r>
              <a:rPr lang="ar-SA" altLang="ar-SA" sz="3600" b="1" dirty="0" smtClean="0">
                <a:solidFill>
                  <a:srgbClr val="C00000"/>
                </a:solidFill>
                <a:latin typeface="Arial" panose="020B0604020202020204" pitchFamily="34" charset="0"/>
                <a:cs typeface="Arial" panose="020B0604020202020204" pitchFamily="34" charset="0"/>
              </a:rPr>
              <a:t>  </a:t>
            </a:r>
            <a:r>
              <a:rPr lang="en-US" altLang="ar-SA" sz="3600" b="1" dirty="0" smtClean="0">
                <a:solidFill>
                  <a:srgbClr val="C00000"/>
                </a:solidFill>
                <a:latin typeface="Arial" panose="020B0604020202020204" pitchFamily="34" charset="0"/>
                <a:cs typeface="Arial" panose="020B0604020202020204" pitchFamily="34" charset="0"/>
              </a:rPr>
              <a:t>2012</a:t>
            </a:r>
            <a:r>
              <a:rPr lang="ar-SA" b="1" dirty="0">
                <a:solidFill>
                  <a:srgbClr val="C00000"/>
                </a:solidFill>
                <a:latin typeface="Arial" panose="020B0604020202020204" pitchFamily="34" charset="0"/>
                <a:cs typeface="Arial" panose="020B0604020202020204" pitchFamily="34" charset="0"/>
              </a:rPr>
              <a:t/>
            </a:r>
            <a:br>
              <a:rPr lang="ar-SA" b="1" dirty="0">
                <a:solidFill>
                  <a:srgbClr val="C00000"/>
                </a:solidFill>
                <a:latin typeface="Arial" panose="020B0604020202020204" pitchFamily="34" charset="0"/>
                <a:cs typeface="Arial" panose="020B0604020202020204" pitchFamily="34" charset="0"/>
              </a:rPr>
            </a:br>
            <a:endParaRPr lang="ar-SA" dirty="0">
              <a:solidFill>
                <a:srgbClr val="C00000"/>
              </a:solidFill>
            </a:endParaRPr>
          </a:p>
        </p:txBody>
      </p:sp>
      <p:pic>
        <p:nvPicPr>
          <p:cNvPr id="4" name="Content Placeholder 3"/>
          <p:cNvPicPr>
            <a:picLocks noGrp="1" noChangeAspect="1"/>
          </p:cNvPicPr>
          <p:nvPr>
            <p:ph idx="1"/>
          </p:nvPr>
        </p:nvPicPr>
        <p:blipFill rotWithShape="1">
          <a:blip r:embed="rId2"/>
          <a:srcRect l="11654" t="22121" r="47713" b="5749"/>
          <a:stretch/>
        </p:blipFill>
        <p:spPr>
          <a:xfrm>
            <a:off x="531961" y="1554639"/>
            <a:ext cx="5076359" cy="5166360"/>
          </a:xfrm>
          <a:prstGeom prst="rect">
            <a:avLst/>
          </a:prstGeom>
        </p:spPr>
      </p:pic>
      <p:pic>
        <p:nvPicPr>
          <p:cNvPr id="5" name="Picture 4"/>
          <p:cNvPicPr>
            <a:picLocks noChangeAspect="1"/>
          </p:cNvPicPr>
          <p:nvPr/>
        </p:nvPicPr>
        <p:blipFill rotWithShape="1">
          <a:blip r:embed="rId3"/>
          <a:srcRect l="12000" t="16586" r="47834" b="4667"/>
          <a:stretch/>
        </p:blipFill>
        <p:spPr>
          <a:xfrm>
            <a:off x="6309360" y="1417638"/>
            <a:ext cx="5212080" cy="5440362"/>
          </a:xfrm>
          <a:prstGeom prst="rect">
            <a:avLst/>
          </a:prstGeom>
        </p:spPr>
      </p:pic>
      <p:sp>
        <p:nvSpPr>
          <p:cNvPr id="6" name="Left Arrow 5"/>
          <p:cNvSpPr/>
          <p:nvPr/>
        </p:nvSpPr>
        <p:spPr>
          <a:xfrm>
            <a:off x="10241280" y="5074920"/>
            <a:ext cx="1280160" cy="15240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3752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95" y="286603"/>
            <a:ext cx="11699309" cy="2093342"/>
          </a:xfrm>
        </p:spPr>
        <p:txBody>
          <a:bodyPr>
            <a:normAutofit fontScale="90000"/>
          </a:bodyPr>
          <a:lstStyle/>
          <a:p>
            <a:pPr>
              <a:lnSpc>
                <a:spcPct val="150000"/>
              </a:lnSpc>
            </a:pPr>
            <a:r>
              <a:rPr lang="en-US" sz="2400" dirty="0" smtClean="0">
                <a:solidFill>
                  <a:srgbClr val="C00000"/>
                </a:solidFill>
                <a:latin typeface="Arial" panose="020B0604020202020204" pitchFamily="34" charset="0"/>
                <a:cs typeface="Arial" panose="020B0604020202020204" pitchFamily="34" charset="0"/>
              </a:rPr>
              <a:t/>
            </a:r>
            <a:br>
              <a:rPr lang="en-US" sz="2400" dirty="0" smtClean="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
            </a:r>
            <a:br>
              <a:rPr lang="en-US" sz="2400" dirty="0">
                <a:solidFill>
                  <a:srgbClr val="C00000"/>
                </a:solidFill>
                <a:latin typeface="Arial" panose="020B0604020202020204" pitchFamily="34" charset="0"/>
                <a:cs typeface="Arial" panose="020B0604020202020204" pitchFamily="34" charset="0"/>
              </a:rPr>
            </a:br>
            <a:r>
              <a:rPr lang="en-US" sz="2400" dirty="0" smtClean="0">
                <a:solidFill>
                  <a:srgbClr val="C00000"/>
                </a:solidFill>
                <a:latin typeface="Arial" panose="020B0604020202020204" pitchFamily="34" charset="0"/>
                <a:cs typeface="Arial" panose="020B0604020202020204" pitchFamily="34" charset="0"/>
              </a:rPr>
              <a:t/>
            </a:r>
            <a:br>
              <a:rPr lang="en-US" sz="2400" dirty="0" smtClean="0">
                <a:solidFill>
                  <a:srgbClr val="C00000"/>
                </a:solidFill>
                <a:latin typeface="Arial" panose="020B0604020202020204" pitchFamily="34" charset="0"/>
                <a:cs typeface="Arial" panose="020B0604020202020204" pitchFamily="34" charset="0"/>
              </a:rPr>
            </a:br>
            <a:r>
              <a:rPr lang="en-US" sz="2400" dirty="0" smtClean="0">
                <a:solidFill>
                  <a:srgbClr val="C00000"/>
                </a:solidFill>
                <a:latin typeface="Arial" panose="020B0604020202020204" pitchFamily="34" charset="0"/>
                <a:cs typeface="Arial" panose="020B0604020202020204" pitchFamily="34" charset="0"/>
              </a:rPr>
              <a:t/>
            </a:r>
            <a:br>
              <a:rPr lang="en-US" sz="2400" dirty="0" smtClean="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
            </a:r>
            <a:br>
              <a:rPr lang="en-US" sz="2400" dirty="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
            </a:r>
            <a:br>
              <a:rPr lang="en-US" sz="2400" dirty="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Prevalence of Tobacco Product Consumption and Exposure among Healthcare Students in King Saud University in Riyadh, Saudi Arabia (2017)</a:t>
            </a:r>
            <a:r>
              <a:rPr lang="ar-SA" sz="2400" dirty="0">
                <a:solidFill>
                  <a:srgbClr val="C00000"/>
                </a:solidFill>
                <a:latin typeface="Arial" panose="020B0604020202020204" pitchFamily="34" charset="0"/>
                <a:cs typeface="Arial" panose="020B0604020202020204" pitchFamily="34" charset="0"/>
              </a:rPr>
              <a:t/>
            </a:r>
            <a:br>
              <a:rPr lang="ar-SA" sz="2400" dirty="0">
                <a:solidFill>
                  <a:srgbClr val="C00000"/>
                </a:solidFill>
                <a:latin typeface="Arial" panose="020B0604020202020204" pitchFamily="34" charset="0"/>
                <a:cs typeface="Arial" panose="020B0604020202020204" pitchFamily="34" charset="0"/>
              </a:rPr>
            </a:br>
            <a:r>
              <a:rPr lang="en-US" sz="2400" dirty="0">
                <a:solidFill>
                  <a:srgbClr val="C00000"/>
                </a:solidFill>
                <a:latin typeface="Arial" panose="020B0604020202020204" pitchFamily="34" charset="0"/>
                <a:cs typeface="Arial" panose="020B0604020202020204" pitchFamily="34" charset="0"/>
              </a:rPr>
              <a:t/>
            </a:r>
            <a:br>
              <a:rPr lang="en-US" sz="2400" dirty="0">
                <a:solidFill>
                  <a:srgbClr val="C00000"/>
                </a:solidFill>
                <a:latin typeface="Arial" panose="020B0604020202020204" pitchFamily="34" charset="0"/>
                <a:cs typeface="Arial" panose="020B0604020202020204" pitchFamily="34" charset="0"/>
              </a:rPr>
            </a:br>
            <a:endParaRPr lang="ar-SA" sz="24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995" y="1845734"/>
            <a:ext cx="11536471" cy="4504962"/>
          </a:xfrm>
        </p:spPr>
        <p:txBody>
          <a:bodyPr>
            <a:normAutofit lnSpcReduction="10000"/>
          </a:bodyPr>
          <a:lstStyle/>
          <a:p>
            <a:pPr algn="l" rtl="0">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A total of </a:t>
            </a:r>
            <a:r>
              <a:rPr lang="en-US" sz="1900" b="1" dirty="0">
                <a:solidFill>
                  <a:srgbClr val="C00000"/>
                </a:solidFill>
                <a:latin typeface="Arial" panose="020B0604020202020204" pitchFamily="34" charset="0"/>
                <a:cs typeface="Arial" panose="020B0604020202020204" pitchFamily="34" charset="0"/>
              </a:rPr>
              <a:t>1207</a:t>
            </a:r>
            <a:r>
              <a:rPr lang="en-US" sz="1900" dirty="0">
                <a:solidFill>
                  <a:schemeClr val="tx1"/>
                </a:solidFill>
                <a:latin typeface="Arial" panose="020B0604020202020204" pitchFamily="34" charset="0"/>
                <a:cs typeface="Arial" panose="020B0604020202020204" pitchFamily="34" charset="0"/>
              </a:rPr>
              <a:t> healthcare students, (College of Medicine, College of Dentistry, College of Pharmacy, College of Nursing and College of Medical Applied Science)</a:t>
            </a:r>
          </a:p>
          <a:p>
            <a:pPr algn="l" rtl="0">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The </a:t>
            </a:r>
            <a:r>
              <a:rPr lang="en-US" sz="1900" dirty="0">
                <a:solidFill>
                  <a:schemeClr val="tx1"/>
                </a:solidFill>
                <a:latin typeface="Arial" panose="020B0604020202020204" pitchFamily="34" charset="0"/>
                <a:cs typeface="Arial" panose="020B0604020202020204" pitchFamily="34" charset="0"/>
              </a:rPr>
              <a:t>prevalence of tobacco product smoking was </a:t>
            </a:r>
            <a:r>
              <a:rPr lang="en-US" sz="1900" b="1" dirty="0">
                <a:solidFill>
                  <a:srgbClr val="C00000"/>
                </a:solidFill>
                <a:latin typeface="Arial" panose="020B0604020202020204" pitchFamily="34" charset="0"/>
                <a:cs typeface="Arial" panose="020B0604020202020204" pitchFamily="34" charset="0"/>
              </a:rPr>
              <a:t>13.5%</a:t>
            </a:r>
            <a:r>
              <a:rPr lang="en-US" sz="1900" dirty="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The highest </a:t>
            </a:r>
            <a:r>
              <a:rPr lang="en-US" sz="1900" dirty="0">
                <a:solidFill>
                  <a:schemeClr val="tx1"/>
                </a:solidFill>
                <a:latin typeface="Arial" panose="020B0604020202020204" pitchFamily="34" charset="0"/>
                <a:cs typeface="Arial" panose="020B0604020202020204" pitchFamily="34" charset="0"/>
              </a:rPr>
              <a:t>in the college of nursery </a:t>
            </a:r>
            <a:r>
              <a:rPr lang="en-US" sz="1900" b="1" dirty="0">
                <a:solidFill>
                  <a:srgbClr val="C00000"/>
                </a:solidFill>
                <a:latin typeface="Arial" panose="020B0604020202020204" pitchFamily="34" charset="0"/>
                <a:cs typeface="Arial" panose="020B0604020202020204" pitchFamily="34" charset="0"/>
              </a:rPr>
              <a:t>19.23%</a:t>
            </a:r>
            <a:r>
              <a:rPr lang="en-US" sz="1900" dirty="0">
                <a:solidFill>
                  <a:schemeClr val="tx1"/>
                </a:solidFill>
                <a:latin typeface="Arial" panose="020B0604020202020204" pitchFamily="34" charset="0"/>
                <a:cs typeface="Arial" panose="020B0604020202020204" pitchFamily="34" charset="0"/>
              </a:rPr>
              <a:t>, and lowest in the college of pharmacy </a:t>
            </a:r>
            <a:r>
              <a:rPr lang="en-US" sz="1900" b="1" dirty="0">
                <a:solidFill>
                  <a:srgbClr val="C00000"/>
                </a:solidFill>
                <a:latin typeface="Arial" panose="020B0604020202020204" pitchFamily="34" charset="0"/>
                <a:cs typeface="Arial" panose="020B0604020202020204" pitchFamily="34" charset="0"/>
              </a:rPr>
              <a:t>10.11</a:t>
            </a:r>
            <a:r>
              <a:rPr lang="en-US" sz="1900" dirty="0" smtClean="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The </a:t>
            </a:r>
            <a:r>
              <a:rPr lang="en-US" sz="1900" dirty="0">
                <a:solidFill>
                  <a:schemeClr val="tx1"/>
                </a:solidFill>
                <a:latin typeface="Arial" panose="020B0604020202020204" pitchFamily="34" charset="0"/>
                <a:cs typeface="Arial" panose="020B0604020202020204" pitchFamily="34" charset="0"/>
              </a:rPr>
              <a:t>age group of 18-21 years old, the prevalence was only </a:t>
            </a:r>
            <a:r>
              <a:rPr lang="en-US" sz="1900" b="1" dirty="0">
                <a:solidFill>
                  <a:srgbClr val="0000FF"/>
                </a:solidFill>
                <a:latin typeface="Arial" panose="020B0604020202020204" pitchFamily="34" charset="0"/>
                <a:cs typeface="Arial" panose="020B0604020202020204" pitchFamily="34" charset="0"/>
              </a:rPr>
              <a:t>9.54%</a:t>
            </a:r>
            <a:r>
              <a:rPr lang="en-US" sz="1900" dirty="0">
                <a:solidFill>
                  <a:schemeClr val="tx1"/>
                </a:solidFill>
                <a:latin typeface="Arial" panose="020B0604020202020204" pitchFamily="34" charset="0"/>
                <a:cs typeface="Arial" panose="020B0604020202020204" pitchFamily="34" charset="0"/>
              </a:rPr>
              <a:t>, while the age group of 22-25 was </a:t>
            </a:r>
            <a:r>
              <a:rPr lang="en-US" sz="1900" b="1" dirty="0">
                <a:solidFill>
                  <a:srgbClr val="0000FF"/>
                </a:solidFill>
                <a:latin typeface="Arial" panose="020B0604020202020204" pitchFamily="34" charset="0"/>
                <a:cs typeface="Arial" panose="020B0604020202020204" pitchFamily="34" charset="0"/>
              </a:rPr>
              <a:t>19.25%</a:t>
            </a:r>
            <a:r>
              <a:rPr lang="en-US" sz="1900" dirty="0">
                <a:solidFill>
                  <a:schemeClr val="tx1"/>
                </a:solidFill>
                <a:latin typeface="Arial" panose="020B0604020202020204" pitchFamily="34" charset="0"/>
                <a:cs typeface="Arial" panose="020B0604020202020204" pitchFamily="34" charset="0"/>
              </a:rPr>
              <a:t>, and for 26 years old students or more was </a:t>
            </a:r>
            <a:r>
              <a:rPr lang="en-US" sz="1900" b="1" dirty="0">
                <a:solidFill>
                  <a:srgbClr val="0000FF"/>
                </a:solidFill>
                <a:latin typeface="Arial" panose="020B0604020202020204" pitchFamily="34" charset="0"/>
                <a:cs typeface="Arial" panose="020B0604020202020204" pitchFamily="34" charset="0"/>
              </a:rPr>
              <a:t>33.33%</a:t>
            </a:r>
            <a:r>
              <a:rPr lang="en-US" sz="1900" dirty="0">
                <a:solidFill>
                  <a:schemeClr val="tx1"/>
                </a:solidFill>
                <a:latin typeface="Arial" panose="020B0604020202020204" pitchFamily="34" charset="0"/>
                <a:cs typeface="Arial" panose="020B0604020202020204" pitchFamily="34" charset="0"/>
              </a:rPr>
              <a:t>.</a:t>
            </a:r>
          </a:p>
          <a:p>
            <a:pPr algn="l" rtl="0">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The </a:t>
            </a:r>
            <a:r>
              <a:rPr lang="en-US" sz="1900" dirty="0">
                <a:solidFill>
                  <a:schemeClr val="tx1"/>
                </a:solidFill>
                <a:latin typeface="Arial" panose="020B0604020202020204" pitchFamily="34" charset="0"/>
                <a:cs typeface="Arial" panose="020B0604020202020204" pitchFamily="34" charset="0"/>
              </a:rPr>
              <a:t>prevalence of smoking water pipe came to be </a:t>
            </a:r>
            <a:r>
              <a:rPr lang="en-US" sz="1900" b="1" dirty="0">
                <a:solidFill>
                  <a:srgbClr val="7030A0"/>
                </a:solidFill>
                <a:latin typeface="Arial" panose="020B0604020202020204" pitchFamily="34" charset="0"/>
                <a:cs typeface="Arial" panose="020B0604020202020204" pitchFamily="34" charset="0"/>
              </a:rPr>
              <a:t>12.1%</a:t>
            </a:r>
            <a:r>
              <a:rPr lang="en-US" sz="1900" dirty="0">
                <a:solidFill>
                  <a:schemeClr val="tx1"/>
                </a:solidFill>
                <a:latin typeface="Arial" panose="020B0604020202020204" pitchFamily="34" charset="0"/>
                <a:cs typeface="Arial" panose="020B0604020202020204" pitchFamily="34" charset="0"/>
              </a:rPr>
              <a:t> and of small-pipe (</a:t>
            </a:r>
            <a:r>
              <a:rPr lang="en-US" sz="1900" dirty="0" err="1">
                <a:solidFill>
                  <a:schemeClr val="tx1"/>
                </a:solidFill>
                <a:latin typeface="Arial" panose="020B0604020202020204" pitchFamily="34" charset="0"/>
                <a:cs typeface="Arial" panose="020B0604020202020204" pitchFamily="34" charset="0"/>
              </a:rPr>
              <a:t>Midwakh</a:t>
            </a:r>
            <a:r>
              <a:rPr lang="en-US" sz="1900" dirty="0">
                <a:solidFill>
                  <a:schemeClr val="tx1"/>
                </a:solidFill>
                <a:latin typeface="Arial" panose="020B0604020202020204" pitchFamily="34" charset="0"/>
                <a:cs typeface="Arial" panose="020B0604020202020204" pitchFamily="34" charset="0"/>
              </a:rPr>
              <a:t>) </a:t>
            </a:r>
            <a:r>
              <a:rPr lang="en-US" sz="1900" b="1" dirty="0">
                <a:solidFill>
                  <a:srgbClr val="7030A0"/>
                </a:solidFill>
                <a:latin typeface="Arial" panose="020B0604020202020204" pitchFamily="34" charset="0"/>
                <a:cs typeface="Arial" panose="020B0604020202020204" pitchFamily="34" charset="0"/>
              </a:rPr>
              <a:t>5.6%</a:t>
            </a:r>
            <a:r>
              <a:rPr lang="en-US" sz="1900" dirty="0">
                <a:solidFill>
                  <a:schemeClr val="tx1"/>
                </a:solidFill>
                <a:latin typeface="Arial" panose="020B0604020202020204" pitchFamily="34" charset="0"/>
                <a:cs typeface="Arial" panose="020B0604020202020204" pitchFamily="34" charset="0"/>
              </a:rPr>
              <a:t>. </a:t>
            </a:r>
          </a:p>
          <a:p>
            <a:pPr algn="l" rtl="0">
              <a:buFont typeface="Wingdings" panose="05000000000000000000" pitchFamily="2" charset="2"/>
              <a:buChar char="§"/>
            </a:pPr>
            <a:r>
              <a:rPr lang="en-US" sz="1900" dirty="0" smtClean="0">
                <a:solidFill>
                  <a:schemeClr val="tx1"/>
                </a:solidFill>
                <a:latin typeface="Arial" panose="020B0604020202020204" pitchFamily="34" charset="0"/>
                <a:cs typeface="Arial" panose="020B0604020202020204" pitchFamily="34" charset="0"/>
              </a:rPr>
              <a:t>The </a:t>
            </a:r>
            <a:r>
              <a:rPr lang="en-US" sz="1900" dirty="0">
                <a:solidFill>
                  <a:schemeClr val="tx1"/>
                </a:solidFill>
                <a:latin typeface="Arial" panose="020B0604020202020204" pitchFamily="34" charset="0"/>
                <a:cs typeface="Arial" panose="020B0604020202020204" pitchFamily="34" charset="0"/>
              </a:rPr>
              <a:t>prevalence of students with direct home exposure was </a:t>
            </a:r>
            <a:r>
              <a:rPr lang="en-US" sz="1900" b="1" dirty="0">
                <a:solidFill>
                  <a:srgbClr val="FF0000"/>
                </a:solidFill>
                <a:latin typeface="Arial" panose="020B0604020202020204" pitchFamily="34" charset="0"/>
                <a:cs typeface="Arial" panose="020B0604020202020204" pitchFamily="34" charset="0"/>
              </a:rPr>
              <a:t>31.48%</a:t>
            </a:r>
            <a:r>
              <a:rPr lang="en-US" sz="1900" dirty="0">
                <a:solidFill>
                  <a:schemeClr val="tx1"/>
                </a:solidFill>
                <a:latin typeface="Arial" panose="020B0604020202020204" pitchFamily="34" charset="0"/>
                <a:cs typeface="Arial" panose="020B0604020202020204" pitchFamily="34" charset="0"/>
              </a:rPr>
              <a:t> and environment exposure such as hanging out with friends was </a:t>
            </a:r>
            <a:r>
              <a:rPr lang="en-US" sz="1900" b="1" dirty="0">
                <a:solidFill>
                  <a:srgbClr val="FF0000"/>
                </a:solidFill>
                <a:latin typeface="Arial" panose="020B0604020202020204" pitchFamily="34" charset="0"/>
                <a:cs typeface="Arial" panose="020B0604020202020204" pitchFamily="34" charset="0"/>
              </a:rPr>
              <a:t>40.93%</a:t>
            </a:r>
            <a:r>
              <a:rPr lang="en-US" sz="1900" dirty="0">
                <a:solidFill>
                  <a:schemeClr val="tx1"/>
                </a:solidFill>
                <a:latin typeface="Arial" panose="020B0604020202020204" pitchFamily="34" charset="0"/>
                <a:cs typeface="Arial" panose="020B0604020202020204" pitchFamily="34" charset="0"/>
              </a:rPr>
              <a:t>. </a:t>
            </a:r>
            <a:endParaRPr lang="en-US" sz="1900" dirty="0" smtClean="0">
              <a:solidFill>
                <a:schemeClr val="tx1"/>
              </a:solidFill>
              <a:latin typeface="Arial" panose="020B0604020202020204" pitchFamily="34" charset="0"/>
              <a:cs typeface="Arial" panose="020B0604020202020204" pitchFamily="34" charset="0"/>
            </a:endParaRPr>
          </a:p>
          <a:p>
            <a:pPr algn="l" rtl="0"/>
            <a:endParaRPr lang="en-US" sz="1900" dirty="0">
              <a:latin typeface="Arial" panose="020B0604020202020204" pitchFamily="34" charset="0"/>
              <a:cs typeface="Arial" panose="020B0604020202020204" pitchFamily="34" charset="0"/>
            </a:endParaRPr>
          </a:p>
          <a:p>
            <a:pPr algn="l" rtl="0"/>
            <a:r>
              <a:rPr lang="en-US" sz="1600" b="1" dirty="0">
                <a:solidFill>
                  <a:srgbClr val="002060"/>
                </a:solidFill>
                <a:latin typeface="Arial" panose="020B0604020202020204" pitchFamily="34" charset="0"/>
                <a:cs typeface="Arial" panose="020B0604020202020204" pitchFamily="34" charset="0"/>
              </a:rPr>
              <a:t>Amin HS</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Alomair</a:t>
            </a:r>
            <a:r>
              <a:rPr lang="en-US" sz="1600" dirty="0">
                <a:solidFill>
                  <a:srgbClr val="002060"/>
                </a:solidFill>
                <a:latin typeface="Arial" panose="020B0604020202020204" pitchFamily="34" charset="0"/>
                <a:cs typeface="Arial" panose="020B0604020202020204" pitchFamily="34" charset="0"/>
              </a:rPr>
              <a:t> ANA, </a:t>
            </a:r>
            <a:r>
              <a:rPr lang="en-US" sz="1600" dirty="0" err="1">
                <a:solidFill>
                  <a:srgbClr val="002060"/>
                </a:solidFill>
                <a:latin typeface="Arial" panose="020B0604020202020204" pitchFamily="34" charset="0"/>
                <a:cs typeface="Arial" panose="020B0604020202020204" pitchFamily="34" charset="0"/>
              </a:rPr>
              <a:t>Alhammad</a:t>
            </a:r>
            <a:r>
              <a:rPr lang="en-US" sz="1600" dirty="0">
                <a:solidFill>
                  <a:srgbClr val="002060"/>
                </a:solidFill>
                <a:latin typeface="Arial" panose="020B0604020202020204" pitchFamily="34" charset="0"/>
                <a:cs typeface="Arial" panose="020B0604020202020204" pitchFamily="34" charset="0"/>
              </a:rPr>
              <a:t> AHA, </a:t>
            </a:r>
            <a:r>
              <a:rPr lang="en-US" sz="1600" dirty="0" err="1">
                <a:solidFill>
                  <a:srgbClr val="002060"/>
                </a:solidFill>
                <a:latin typeface="Arial" panose="020B0604020202020204" pitchFamily="34" charset="0"/>
                <a:cs typeface="Arial" panose="020B0604020202020204" pitchFamily="34" charset="0"/>
              </a:rPr>
              <a:t>Altwijri</a:t>
            </a:r>
            <a:r>
              <a:rPr lang="en-US" sz="1600" dirty="0">
                <a:solidFill>
                  <a:srgbClr val="002060"/>
                </a:solidFill>
                <a:latin typeface="Arial" panose="020B0604020202020204" pitchFamily="34" charset="0"/>
                <a:cs typeface="Arial" panose="020B0604020202020204" pitchFamily="34" charset="0"/>
              </a:rPr>
              <a:t> FAA, </a:t>
            </a:r>
            <a:r>
              <a:rPr lang="en-US" sz="1600" dirty="0" err="1">
                <a:solidFill>
                  <a:srgbClr val="002060"/>
                </a:solidFill>
                <a:latin typeface="Arial" panose="020B0604020202020204" pitchFamily="34" charset="0"/>
                <a:cs typeface="Arial" panose="020B0604020202020204" pitchFamily="34" charset="0"/>
              </a:rPr>
              <a:t>Altaweel</a:t>
            </a:r>
            <a:r>
              <a:rPr lang="en-US" sz="1600" dirty="0">
                <a:solidFill>
                  <a:srgbClr val="002060"/>
                </a:solidFill>
                <a:latin typeface="Arial" panose="020B0604020202020204" pitchFamily="34" charset="0"/>
                <a:cs typeface="Arial" panose="020B0604020202020204" pitchFamily="34" charset="0"/>
              </a:rPr>
              <a:t> AAA, et al. (</a:t>
            </a:r>
            <a:r>
              <a:rPr lang="en-US" sz="1600" b="1" dirty="0">
                <a:solidFill>
                  <a:srgbClr val="002060"/>
                </a:solidFill>
                <a:latin typeface="Arial" panose="020B0604020202020204" pitchFamily="34" charset="0"/>
                <a:cs typeface="Arial" panose="020B0604020202020204" pitchFamily="34" charset="0"/>
              </a:rPr>
              <a:t>2017</a:t>
            </a:r>
            <a:r>
              <a:rPr lang="en-US" sz="1600" dirty="0">
                <a:solidFill>
                  <a:srgbClr val="002060"/>
                </a:solidFill>
                <a:latin typeface="Arial" panose="020B0604020202020204" pitchFamily="34" charset="0"/>
                <a:cs typeface="Arial" panose="020B0604020202020204" pitchFamily="34" charset="0"/>
              </a:rPr>
              <a:t>) Prevalence of Tobacco Product Consumption and Exposure among Healthcare Students in King Saud University in Riyadh, Saudi Arabia. J Community Med Health </a:t>
            </a:r>
            <a:r>
              <a:rPr lang="en-US" sz="1600" dirty="0" err="1">
                <a:solidFill>
                  <a:srgbClr val="002060"/>
                </a:solidFill>
                <a:latin typeface="Arial" panose="020B0604020202020204" pitchFamily="34" charset="0"/>
                <a:cs typeface="Arial" panose="020B0604020202020204" pitchFamily="34" charset="0"/>
              </a:rPr>
              <a:t>Educ</a:t>
            </a:r>
            <a:r>
              <a:rPr lang="en-US" sz="1600" dirty="0">
                <a:solidFill>
                  <a:srgbClr val="002060"/>
                </a:solidFill>
                <a:latin typeface="Arial" panose="020B0604020202020204" pitchFamily="34" charset="0"/>
                <a:cs typeface="Arial" panose="020B0604020202020204" pitchFamily="34" charset="0"/>
              </a:rPr>
              <a:t> 7: 567</a:t>
            </a:r>
            <a:endParaRPr lang="ar-SA" sz="1600" dirty="0">
              <a:solidFill>
                <a:srgbClr val="002060"/>
              </a:solidFill>
              <a:latin typeface="Arial" panose="020B0604020202020204" pitchFamily="34" charset="0"/>
              <a:cs typeface="Arial" panose="020B0604020202020204" pitchFamily="34" charset="0"/>
            </a:endParaRPr>
          </a:p>
          <a:p>
            <a:pPr algn="l" rtl="0"/>
            <a:endParaRPr lang="ar-SA" dirty="0"/>
          </a:p>
        </p:txBody>
      </p:sp>
    </p:spTree>
    <p:extLst>
      <p:ext uri="{BB962C8B-B14F-4D97-AF65-F5344CB8AC3E}">
        <p14:creationId xmlns:p14="http://schemas.microsoft.com/office/powerpoint/2010/main" val="5761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26" y="363255"/>
            <a:ext cx="11823700" cy="6494745"/>
          </a:xfrm>
        </p:spPr>
        <p:txBody>
          <a:bodyPr>
            <a:normAutofit fontScale="55000" lnSpcReduction="20000"/>
          </a:bodyPr>
          <a:lstStyle/>
          <a:p>
            <a:pPr algn="l" rtl="0">
              <a:buNone/>
            </a:pPr>
            <a:r>
              <a:rPr lang="en-US" sz="3800" b="1" dirty="0" smtClean="0">
                <a:solidFill>
                  <a:srgbClr val="C00000"/>
                </a:solidFill>
              </a:rPr>
              <a:t>Prevalence of smoking among secondary school male students in Jeddah, Saudi Arabia: a survey study</a:t>
            </a:r>
          </a:p>
          <a:p>
            <a:pPr algn="l" rtl="0">
              <a:lnSpc>
                <a:spcPct val="120000"/>
              </a:lnSpc>
            </a:pPr>
            <a:r>
              <a:rPr lang="en-US" sz="3400" b="1" dirty="0" smtClean="0">
                <a:solidFill>
                  <a:srgbClr val="C00000"/>
                </a:solidFill>
                <a:latin typeface="Arial" panose="020B0604020202020204" pitchFamily="34" charset="0"/>
                <a:cs typeface="Arial" panose="020B0604020202020204" pitchFamily="34" charset="0"/>
              </a:rPr>
              <a:t>Among students of age 16–22 years. (2013)</a:t>
            </a:r>
          </a:p>
          <a:p>
            <a:pPr algn="l" rtl="0">
              <a:lnSpc>
                <a:spcPct val="120000"/>
              </a:lnSpc>
            </a:pPr>
            <a:endParaRPr lang="en-US" sz="3400" b="1" dirty="0" smtClean="0">
              <a:solidFill>
                <a:srgbClr val="C00000"/>
              </a:solidFill>
              <a:latin typeface="Arial" panose="020B0604020202020204" pitchFamily="34" charset="0"/>
              <a:cs typeface="Arial" panose="020B0604020202020204" pitchFamily="34" charset="0"/>
            </a:endParaRP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The study included </a:t>
            </a:r>
            <a:r>
              <a:rPr lang="en-US" sz="3400" b="1" dirty="0" smtClean="0">
                <a:solidFill>
                  <a:srgbClr val="C00000"/>
                </a:solidFill>
                <a:latin typeface="Arial" panose="020B0604020202020204" pitchFamily="34" charset="0"/>
                <a:cs typeface="Arial" panose="020B0604020202020204" pitchFamily="34" charset="0"/>
              </a:rPr>
              <a:t>695</a:t>
            </a:r>
            <a:r>
              <a:rPr lang="en-US" sz="3400" b="1" dirty="0" smtClean="0">
                <a:solidFill>
                  <a:schemeClr val="tx1"/>
                </a:solidFill>
                <a:latin typeface="Arial" panose="020B0604020202020204" pitchFamily="34" charset="0"/>
                <a:cs typeface="Arial" panose="020B0604020202020204" pitchFamily="34" charset="0"/>
              </a:rPr>
              <a:t> students </a:t>
            </a: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Current smokers came to be </a:t>
            </a:r>
            <a:r>
              <a:rPr lang="en-US" sz="3400" b="1" dirty="0" smtClean="0">
                <a:solidFill>
                  <a:srgbClr val="C00000"/>
                </a:solidFill>
                <a:latin typeface="Arial" panose="020B0604020202020204" pitchFamily="34" charset="0"/>
                <a:cs typeface="Arial" panose="020B0604020202020204" pitchFamily="34" charset="0"/>
              </a:rPr>
              <a:t>(37%)</a:t>
            </a:r>
            <a:r>
              <a:rPr lang="en-US" sz="3400" b="1" dirty="0" smtClean="0">
                <a:solidFill>
                  <a:schemeClr val="tx1"/>
                </a:solidFill>
                <a:latin typeface="Arial" panose="020B0604020202020204" pitchFamily="34" charset="0"/>
                <a:cs typeface="Arial" panose="020B0604020202020204" pitchFamily="34" charset="0"/>
              </a:rPr>
              <a:t>.</a:t>
            </a:r>
          </a:p>
          <a:p>
            <a:pPr algn="l" rtl="0">
              <a:lnSpc>
                <a:spcPct val="120000"/>
              </a:lnSpc>
              <a:buFont typeface="Wingdings" panose="05000000000000000000" pitchFamily="2" charset="2"/>
              <a:buChar char="v"/>
            </a:pPr>
            <a:r>
              <a:rPr lang="en-US" sz="3400" b="1" dirty="0" smtClean="0">
                <a:solidFill>
                  <a:schemeClr val="tx1"/>
                </a:solidFill>
                <a:latin typeface="Arial" panose="020B0604020202020204" pitchFamily="34" charset="0"/>
                <a:cs typeface="Arial" panose="020B0604020202020204" pitchFamily="34" charset="0"/>
              </a:rPr>
              <a:t>The most common reasons given for smoking were: </a:t>
            </a:r>
          </a:p>
          <a:p>
            <a:pPr lvl="1" algn="l" rtl="0">
              <a:lnSpc>
                <a:spcPct val="120000"/>
              </a:lnSpc>
            </a:pPr>
            <a:r>
              <a:rPr lang="en-US" sz="3400" b="1" dirty="0" smtClean="0">
                <a:solidFill>
                  <a:srgbClr val="002060"/>
                </a:solidFill>
                <a:latin typeface="Arial" panose="020B0604020202020204" pitchFamily="34" charset="0"/>
                <a:cs typeface="Arial" panose="020B0604020202020204" pitchFamily="34" charset="0"/>
              </a:rPr>
              <a:t>Personal choice (</a:t>
            </a:r>
            <a:r>
              <a:rPr lang="en-US" sz="3400" b="1" dirty="0" smtClean="0">
                <a:solidFill>
                  <a:srgbClr val="C00000"/>
                </a:solidFill>
                <a:latin typeface="Arial" panose="020B0604020202020204" pitchFamily="34" charset="0"/>
                <a:cs typeface="Arial" panose="020B0604020202020204" pitchFamily="34" charset="0"/>
              </a:rPr>
              <a:t>50.8%</a:t>
            </a:r>
            <a:r>
              <a:rPr lang="en-US" sz="3400" b="1" dirty="0" smtClean="0">
                <a:solidFill>
                  <a:srgbClr val="002060"/>
                </a:solidFill>
                <a:latin typeface="Arial" panose="020B0604020202020204" pitchFamily="34" charset="0"/>
                <a:cs typeface="Arial" panose="020B0604020202020204" pitchFamily="34" charset="0"/>
              </a:rPr>
              <a:t>) </a:t>
            </a:r>
          </a:p>
          <a:p>
            <a:pPr lvl="1" algn="l" rtl="0">
              <a:lnSpc>
                <a:spcPct val="120000"/>
              </a:lnSpc>
            </a:pPr>
            <a:r>
              <a:rPr lang="en-US" sz="3400" b="1" dirty="0" smtClean="0">
                <a:solidFill>
                  <a:srgbClr val="002060"/>
                </a:solidFill>
                <a:latin typeface="Arial" panose="020B0604020202020204" pitchFamily="34" charset="0"/>
                <a:cs typeface="Arial" panose="020B0604020202020204" pitchFamily="34" charset="0"/>
              </a:rPr>
              <a:t>Peer pressure from smoker friends (</a:t>
            </a:r>
            <a:r>
              <a:rPr lang="en-US" sz="3400" b="1" dirty="0" smtClean="0">
                <a:solidFill>
                  <a:srgbClr val="C00000"/>
                </a:solidFill>
                <a:latin typeface="Arial" panose="020B0604020202020204" pitchFamily="34" charset="0"/>
                <a:cs typeface="Arial" panose="020B0604020202020204" pitchFamily="34" charset="0"/>
              </a:rPr>
              <a:t>32.8%</a:t>
            </a:r>
            <a:r>
              <a:rPr lang="en-US" sz="3400" b="1" dirty="0" smtClean="0">
                <a:solidFill>
                  <a:srgbClr val="002060"/>
                </a:solidFill>
                <a:latin typeface="Arial" panose="020B0604020202020204" pitchFamily="34" charset="0"/>
                <a:cs typeface="Arial" panose="020B0604020202020204" pitchFamily="34" charset="0"/>
              </a:rPr>
              <a:t>).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Many students researched the smoking hazards (</a:t>
            </a:r>
            <a:r>
              <a:rPr lang="en-US" sz="2900" b="1" dirty="0" smtClean="0">
                <a:solidFill>
                  <a:srgbClr val="C00000"/>
                </a:solidFill>
                <a:latin typeface="Arial" panose="020B0604020202020204" pitchFamily="34" charset="0"/>
                <a:cs typeface="Arial" panose="020B0604020202020204" pitchFamily="34" charset="0"/>
              </a:rPr>
              <a:t>68.1%</a:t>
            </a:r>
            <a:r>
              <a:rPr lang="en-US" sz="2900" b="1" dirty="0" smtClean="0">
                <a:solidFill>
                  <a:schemeClr val="tx1"/>
                </a:solidFill>
                <a:latin typeface="Arial" panose="020B0604020202020204" pitchFamily="34" charset="0"/>
                <a:cs typeface="Arial" panose="020B0604020202020204" pitchFamily="34" charset="0"/>
              </a:rPr>
              <a:t>), but only </a:t>
            </a:r>
            <a:r>
              <a:rPr lang="en-US" sz="2900" b="1" dirty="0" smtClean="0">
                <a:solidFill>
                  <a:srgbClr val="C00000"/>
                </a:solidFill>
                <a:latin typeface="Arial" panose="020B0604020202020204" pitchFamily="34" charset="0"/>
                <a:cs typeface="Arial" panose="020B0604020202020204" pitchFamily="34" charset="0"/>
              </a:rPr>
              <a:t>47.6%</a:t>
            </a:r>
            <a:r>
              <a:rPr lang="en-US" sz="2900" b="1" dirty="0" smtClean="0">
                <a:solidFill>
                  <a:schemeClr val="tx1"/>
                </a:solidFill>
                <a:latin typeface="Arial" panose="020B0604020202020204" pitchFamily="34" charset="0"/>
                <a:cs typeface="Arial" panose="020B0604020202020204" pitchFamily="34" charset="0"/>
              </a:rPr>
              <a:t> knew about the bad effects of passive smoking.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Two thirds of the smoking students wanted to quit smoking (</a:t>
            </a:r>
            <a:r>
              <a:rPr lang="en-US" sz="2900" b="1" dirty="0" smtClean="0">
                <a:solidFill>
                  <a:srgbClr val="C00000"/>
                </a:solidFill>
                <a:latin typeface="Arial" panose="020B0604020202020204" pitchFamily="34" charset="0"/>
                <a:cs typeface="Arial" panose="020B0604020202020204" pitchFamily="34" charset="0"/>
              </a:rPr>
              <a:t>63.2%</a:t>
            </a:r>
            <a:r>
              <a:rPr lang="en-US" sz="2900" b="1" dirty="0" smtClean="0">
                <a:solidFill>
                  <a:schemeClr val="tx1"/>
                </a:solidFill>
                <a:latin typeface="Arial" panose="020B0604020202020204" pitchFamily="34" charset="0"/>
                <a:cs typeface="Arial" panose="020B0604020202020204" pitchFamily="34" charset="0"/>
              </a:rPr>
              <a:t>), especially if suitable help was available, and </a:t>
            </a:r>
            <a:r>
              <a:rPr lang="en-US" sz="2900" b="1" dirty="0" smtClean="0">
                <a:solidFill>
                  <a:srgbClr val="C00000"/>
                </a:solidFill>
                <a:latin typeface="Arial" panose="020B0604020202020204" pitchFamily="34" charset="0"/>
                <a:cs typeface="Arial" panose="020B0604020202020204" pitchFamily="34" charset="0"/>
              </a:rPr>
              <a:t>75.1%</a:t>
            </a:r>
            <a:r>
              <a:rPr lang="en-US" sz="2900" b="1" dirty="0" smtClean="0">
                <a:solidFill>
                  <a:schemeClr val="tx1"/>
                </a:solidFill>
                <a:latin typeface="Arial" panose="020B0604020202020204" pitchFamily="34" charset="0"/>
                <a:cs typeface="Arial" panose="020B0604020202020204" pitchFamily="34" charset="0"/>
              </a:rPr>
              <a:t> tried to quit. </a:t>
            </a:r>
          </a:p>
          <a:p>
            <a:pPr algn="l" rtl="0">
              <a:lnSpc>
                <a:spcPct val="120000"/>
              </a:lnSpc>
              <a:buFont typeface="Wingdings" panose="05000000000000000000" pitchFamily="2" charset="2"/>
              <a:buChar char="q"/>
            </a:pPr>
            <a:r>
              <a:rPr lang="en-US" sz="2900" b="1" dirty="0" smtClean="0">
                <a:solidFill>
                  <a:schemeClr val="tx1"/>
                </a:solidFill>
                <a:latin typeface="Arial" panose="020B0604020202020204" pitchFamily="34" charset="0"/>
                <a:cs typeface="Arial" panose="020B0604020202020204" pitchFamily="34" charset="0"/>
              </a:rPr>
              <a:t>A third of the smoking students (</a:t>
            </a:r>
            <a:r>
              <a:rPr lang="en-US" sz="2900" b="1" dirty="0" smtClean="0">
                <a:solidFill>
                  <a:srgbClr val="C00000"/>
                </a:solidFill>
                <a:latin typeface="Arial" panose="020B0604020202020204" pitchFamily="34" charset="0"/>
                <a:cs typeface="Arial" panose="020B0604020202020204" pitchFamily="34" charset="0"/>
              </a:rPr>
              <a:t>36.8%</a:t>
            </a:r>
            <a:r>
              <a:rPr lang="en-US" sz="2900" b="1" dirty="0" smtClean="0">
                <a:solidFill>
                  <a:schemeClr val="tx1"/>
                </a:solidFill>
                <a:latin typeface="Arial" panose="020B0604020202020204" pitchFamily="34" charset="0"/>
                <a:cs typeface="Arial" panose="020B0604020202020204" pitchFamily="34" charset="0"/>
              </a:rPr>
              <a:t>) found it difficult to stop smoking in no-smoking areas.</a:t>
            </a:r>
          </a:p>
          <a:p>
            <a:pPr algn="l" rtl="0"/>
            <a:endParaRPr lang="en-US" sz="1500" dirty="0" smtClean="0">
              <a:solidFill>
                <a:srgbClr val="FFFF00"/>
              </a:solidFill>
            </a:endParaRPr>
          </a:p>
          <a:p>
            <a:pPr algn="l" rtl="0"/>
            <a:endParaRPr lang="en-US" sz="1500" dirty="0" smtClean="0">
              <a:solidFill>
                <a:srgbClr val="FFFF00"/>
              </a:solidFill>
            </a:endParaRPr>
          </a:p>
          <a:p>
            <a:pPr algn="l" rtl="0"/>
            <a:r>
              <a:rPr lang="en-US" sz="3400" b="1" dirty="0">
                <a:solidFill>
                  <a:srgbClr val="002060"/>
                </a:solidFill>
                <a:latin typeface="Arial" panose="020B0604020202020204" pitchFamily="34" charset="0"/>
                <a:cs typeface="Arial" panose="020B0604020202020204" pitchFamily="34" charset="0"/>
              </a:rPr>
              <a:t>BMC Public Health 2013, 13:1010</a:t>
            </a:r>
            <a:endParaRPr lang="en-US" sz="3400" b="1" dirty="0" smtClean="0">
              <a:solidFill>
                <a:srgbClr val="002060"/>
              </a:solidFill>
              <a:latin typeface="Arial" panose="020B0604020202020204" pitchFamily="34" charset="0"/>
              <a:cs typeface="Arial" panose="020B0604020202020204" pitchFamily="34" charset="0"/>
            </a:endParaRPr>
          </a:p>
          <a:p>
            <a:pPr algn="l" rtl="0">
              <a:buNone/>
            </a:pPr>
            <a:endParaRPr lang="en-US" sz="1500" dirty="0" smtClean="0">
              <a:solidFill>
                <a:srgbClr val="FFFF00"/>
              </a:solidFill>
            </a:endParaRPr>
          </a:p>
          <a:p>
            <a:pPr algn="l" rtl="0"/>
            <a:r>
              <a:rPr lang="en-US" sz="1900" dirty="0" smtClean="0">
                <a:solidFill>
                  <a:srgbClr val="FFFF00"/>
                </a:solidFill>
              </a:rPr>
              <a:t>http://www.biomedcentral.com/1471-2458/13/1010</a:t>
            </a:r>
            <a:endParaRPr lang="ar-SA" sz="19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1000"/>
                                        <p:tgtEl>
                                          <p:spTgt spid="3">
                                            <p:txEl>
                                              <p:pRg st="13" end="13"/>
                                            </p:txEl>
                                          </p:spTgt>
                                        </p:tgtEl>
                                      </p:cBhvr>
                                    </p:animEffect>
                                    <p:anim calcmode="lin" valueType="num">
                                      <p:cBhvr>
                                        <p:cTn id="4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1" y="286604"/>
            <a:ext cx="11388722" cy="972854"/>
          </a:xfrm>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a:xfrm>
            <a:off x="266700" y="2001329"/>
            <a:ext cx="11388723" cy="4424872"/>
          </a:xfrm>
        </p:spPr>
        <p:txBody>
          <a:bodyPr>
            <a:normAutofit/>
          </a:bodyPr>
          <a:lstStyle/>
          <a:p>
            <a:pPr algn="l" rtl="0"/>
            <a:r>
              <a:rPr lang="en-US" sz="2400" b="1" dirty="0">
                <a:solidFill>
                  <a:schemeClr val="tx1"/>
                </a:solidFill>
                <a:latin typeface="Arial" panose="020B0604020202020204" pitchFamily="34" charset="0"/>
                <a:cs typeface="Arial" panose="020B0604020202020204" pitchFamily="34" charset="0"/>
              </a:rPr>
              <a:t>Cigarette smoking causes more than </a:t>
            </a:r>
            <a:r>
              <a:rPr lang="en-US" sz="2400" b="1" dirty="0">
                <a:solidFill>
                  <a:srgbClr val="C00000"/>
                </a:solidFill>
                <a:latin typeface="Arial" panose="020B0604020202020204" pitchFamily="34" charset="0"/>
                <a:cs typeface="Arial" panose="020B0604020202020204" pitchFamily="34" charset="0"/>
              </a:rPr>
              <a:t>480,000 deaths each year in the United States</a:t>
            </a:r>
            <a:r>
              <a:rPr lang="en-US" sz="2400" b="1" dirty="0">
                <a:solidFill>
                  <a:schemeClr val="tx1"/>
                </a:solidFill>
                <a:latin typeface="Arial" panose="020B0604020202020204" pitchFamily="34" charset="0"/>
                <a:cs typeface="Arial" panose="020B0604020202020204" pitchFamily="34" charset="0"/>
              </a:rPr>
              <a:t>. </a:t>
            </a:r>
            <a:endParaRPr lang="en-US" sz="2400" b="1" dirty="0" smtClean="0">
              <a:solidFill>
                <a:schemeClr val="tx1"/>
              </a:solidFill>
              <a:latin typeface="Arial" panose="020B0604020202020204" pitchFamily="34" charset="0"/>
              <a:cs typeface="Arial" panose="020B0604020202020204" pitchFamily="34" charset="0"/>
            </a:endParaRPr>
          </a:p>
          <a:p>
            <a:pPr algn="l" rtl="0"/>
            <a:r>
              <a:rPr lang="en-US" sz="2400" b="1" dirty="0" smtClean="0">
                <a:solidFill>
                  <a:schemeClr val="tx1"/>
                </a:solidFill>
                <a:latin typeface="Arial" panose="020B0604020202020204" pitchFamily="34" charset="0"/>
                <a:cs typeface="Arial" panose="020B0604020202020204" pitchFamily="34" charset="0"/>
              </a:rPr>
              <a:t>This </a:t>
            </a:r>
            <a:r>
              <a:rPr lang="en-US" sz="2400" b="1" dirty="0">
                <a:solidFill>
                  <a:schemeClr val="tx1"/>
                </a:solidFill>
                <a:latin typeface="Arial" panose="020B0604020202020204" pitchFamily="34" charset="0"/>
                <a:cs typeface="Arial" panose="020B0604020202020204" pitchFamily="34" charset="0"/>
              </a:rPr>
              <a:t>is about </a:t>
            </a:r>
            <a:r>
              <a:rPr lang="en-US" sz="2400" b="1" dirty="0">
                <a:solidFill>
                  <a:srgbClr val="C00000"/>
                </a:solidFill>
                <a:latin typeface="Arial" panose="020B0604020202020204" pitchFamily="34" charset="0"/>
                <a:cs typeface="Arial" panose="020B0604020202020204" pitchFamily="34" charset="0"/>
              </a:rPr>
              <a:t>one in five </a:t>
            </a:r>
            <a:r>
              <a:rPr lang="en-US" sz="2400" b="1" dirty="0" smtClean="0">
                <a:solidFill>
                  <a:srgbClr val="C00000"/>
                </a:solidFill>
                <a:latin typeface="Arial" panose="020B0604020202020204" pitchFamily="34" charset="0"/>
                <a:cs typeface="Arial" panose="020B0604020202020204" pitchFamily="34" charset="0"/>
              </a:rPr>
              <a:t>deaths</a:t>
            </a:r>
            <a:r>
              <a:rPr lang="en-US" sz="2400" b="1" dirty="0" smtClean="0">
                <a:solidFill>
                  <a:schemeClr val="tx1"/>
                </a:solidFill>
                <a:latin typeface="Arial" panose="020B0604020202020204" pitchFamily="34" charset="0"/>
                <a:cs typeface="Arial" panose="020B0604020202020204" pitchFamily="34" charset="0"/>
              </a:rPr>
              <a:t>.</a:t>
            </a:r>
            <a:endParaRPr lang="en-US" sz="2400" b="1" baseline="30000" dirty="0">
              <a:solidFill>
                <a:schemeClr val="tx1"/>
              </a:solidFill>
              <a:latin typeface="Arial" panose="020B0604020202020204" pitchFamily="34" charset="0"/>
              <a:cs typeface="Arial" panose="020B0604020202020204" pitchFamily="34" charset="0"/>
            </a:endParaRPr>
          </a:p>
          <a:p>
            <a:pPr algn="l" rtl="0"/>
            <a:r>
              <a:rPr lang="en-US" b="1" dirty="0" smtClean="0">
                <a:solidFill>
                  <a:schemeClr val="tx1"/>
                </a:solidFill>
              </a:rPr>
              <a:t>Smoking </a:t>
            </a:r>
            <a:r>
              <a:rPr lang="en-US" b="1" dirty="0">
                <a:solidFill>
                  <a:schemeClr val="tx1"/>
                </a:solidFill>
              </a:rPr>
              <a:t>causes more deaths each year than all of these combined</a:t>
            </a:r>
            <a:r>
              <a:rPr lang="en-US" b="1" dirty="0" smtClean="0">
                <a:solidFill>
                  <a:schemeClr val="tx1"/>
                </a:solidFill>
              </a:rPr>
              <a:t>:</a:t>
            </a:r>
            <a:endParaRPr lang="en-US" b="1" dirty="0">
              <a:solidFill>
                <a:schemeClr val="tx1"/>
              </a:solidFill>
            </a:endParaRPr>
          </a:p>
          <a:p>
            <a:pPr lvl="1" algn="l" rtl="0"/>
            <a:r>
              <a:rPr lang="en-US" sz="2400" b="1" dirty="0">
                <a:solidFill>
                  <a:srgbClr val="002060"/>
                </a:solidFill>
              </a:rPr>
              <a:t>Human immunodeficiency virus (HIV)</a:t>
            </a:r>
          </a:p>
          <a:p>
            <a:pPr lvl="1" algn="l" rtl="0"/>
            <a:r>
              <a:rPr lang="en-US" sz="2400" b="1" dirty="0">
                <a:solidFill>
                  <a:srgbClr val="002060"/>
                </a:solidFill>
              </a:rPr>
              <a:t>Illegal drug use</a:t>
            </a:r>
          </a:p>
          <a:p>
            <a:pPr lvl="1" algn="l" rtl="0"/>
            <a:r>
              <a:rPr lang="en-US" sz="2400" b="1" dirty="0">
                <a:solidFill>
                  <a:srgbClr val="002060"/>
                </a:solidFill>
              </a:rPr>
              <a:t>Alcohol use</a:t>
            </a:r>
          </a:p>
          <a:p>
            <a:pPr lvl="1" algn="l" rtl="0"/>
            <a:r>
              <a:rPr lang="en-US" sz="2400" b="1" dirty="0">
                <a:solidFill>
                  <a:srgbClr val="002060"/>
                </a:solidFill>
              </a:rPr>
              <a:t>Motor vehicle injuries</a:t>
            </a:r>
          </a:p>
          <a:p>
            <a:pPr lvl="1" algn="l" rtl="0"/>
            <a:r>
              <a:rPr lang="en-US" sz="2400" b="1" dirty="0">
                <a:solidFill>
                  <a:srgbClr val="002060"/>
                </a:solidFill>
              </a:rPr>
              <a:t>Firearm-related </a:t>
            </a:r>
            <a:r>
              <a:rPr lang="en-US" sz="2400" b="1" dirty="0" smtClean="0">
                <a:solidFill>
                  <a:srgbClr val="002060"/>
                </a:solidFill>
              </a:rPr>
              <a:t>incidents</a:t>
            </a:r>
            <a:endParaRPr lang="en-US" sz="2400" b="1" dirty="0">
              <a:solidFill>
                <a:srgbClr val="002060"/>
              </a:solidFill>
            </a:endParaRPr>
          </a:p>
        </p:txBody>
      </p:sp>
    </p:spTree>
    <p:extLst>
      <p:ext uri="{BB962C8B-B14F-4D97-AF65-F5344CB8AC3E}">
        <p14:creationId xmlns:p14="http://schemas.microsoft.com/office/powerpoint/2010/main" val="2420981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86603"/>
            <a:ext cx="11615468" cy="1076371"/>
          </a:xfrm>
        </p:spPr>
        <p:txBody>
          <a:bodyPr>
            <a:normAutofit/>
          </a:bodyPr>
          <a:lstStyle/>
          <a:p>
            <a:r>
              <a:rPr lang="en-US" b="1" dirty="0" smtClean="0">
                <a:solidFill>
                  <a:srgbClr val="C00000"/>
                </a:solidFill>
              </a:rPr>
              <a:t>Risks of smoking (Morbidity and Mortality)</a:t>
            </a:r>
            <a:endParaRPr lang="en-US" b="1" dirty="0">
              <a:solidFill>
                <a:srgbClr val="C00000"/>
              </a:solidFill>
            </a:endParaRPr>
          </a:p>
        </p:txBody>
      </p:sp>
      <p:sp>
        <p:nvSpPr>
          <p:cNvPr id="3" name="عنصر نائب للمحتوى 2"/>
          <p:cNvSpPr>
            <a:spLocks noGrp="1"/>
          </p:cNvSpPr>
          <p:nvPr>
            <p:ph idx="1"/>
          </p:nvPr>
        </p:nvSpPr>
        <p:spPr>
          <a:xfrm>
            <a:off x="228600" y="1845734"/>
            <a:ext cx="11823700" cy="4555066"/>
          </a:xfrm>
        </p:spPr>
        <p:txBody>
          <a:bodyPr>
            <a:normAutofit/>
          </a:bodyPr>
          <a:lstStyle/>
          <a:p>
            <a:pPr algn="l" rtl="0"/>
            <a:r>
              <a:rPr lang="en-US" sz="2800" b="1" dirty="0">
                <a:solidFill>
                  <a:schemeClr val="tx1"/>
                </a:solidFill>
                <a:latin typeface="Arial" panose="020B0604020202020204" pitchFamily="34" charset="0"/>
                <a:cs typeface="Arial" panose="020B0604020202020204" pitchFamily="34" charset="0"/>
              </a:rPr>
              <a:t>Smokers are more likely than nonsmokers to </a:t>
            </a:r>
            <a:r>
              <a:rPr lang="en-US" sz="2800" b="1" dirty="0" smtClean="0">
                <a:solidFill>
                  <a:schemeClr val="tx1"/>
                </a:solidFill>
                <a:latin typeface="Arial" panose="020B0604020202020204" pitchFamily="34" charset="0"/>
                <a:cs typeface="Arial" panose="020B0604020202020204" pitchFamily="34" charset="0"/>
              </a:rPr>
              <a:t>develop:</a:t>
            </a:r>
          </a:p>
          <a:p>
            <a:pPr algn="l" rtl="0"/>
            <a:r>
              <a:rPr lang="en-US" sz="2800" b="1" dirty="0" smtClean="0">
                <a:solidFill>
                  <a:srgbClr val="002060"/>
                </a:solidFill>
                <a:latin typeface="Arial" panose="020B0604020202020204" pitchFamily="34" charset="0"/>
                <a:cs typeface="Arial" panose="020B0604020202020204" pitchFamily="34" charset="0"/>
              </a:rPr>
              <a:t>Heart </a:t>
            </a:r>
            <a:r>
              <a:rPr lang="en-US" sz="2800" b="1" dirty="0">
                <a:solidFill>
                  <a:srgbClr val="002060"/>
                </a:solidFill>
                <a:latin typeface="Arial" panose="020B0604020202020204" pitchFamily="34" charset="0"/>
                <a:cs typeface="Arial" panose="020B0604020202020204" pitchFamily="34" charset="0"/>
              </a:rPr>
              <a:t>disease, </a:t>
            </a:r>
            <a:r>
              <a:rPr lang="en-US" sz="2800" b="1" dirty="0" smtClean="0">
                <a:solidFill>
                  <a:srgbClr val="002060"/>
                </a:solidFill>
                <a:latin typeface="Arial" panose="020B0604020202020204" pitchFamily="34" charset="0"/>
                <a:cs typeface="Arial" panose="020B0604020202020204" pitchFamily="34" charset="0"/>
              </a:rPr>
              <a:t>Stroke</a:t>
            </a:r>
            <a:r>
              <a:rPr lang="en-US" sz="2800" b="1" dirty="0">
                <a:solidFill>
                  <a:srgbClr val="002060"/>
                </a:solidFill>
                <a:latin typeface="Arial" panose="020B0604020202020204" pitchFamily="34" charset="0"/>
                <a:cs typeface="Arial" panose="020B0604020202020204" pitchFamily="34" charset="0"/>
              </a:rPr>
              <a:t>, and </a:t>
            </a:r>
            <a:r>
              <a:rPr lang="en-US" sz="2800" b="1" dirty="0" smtClean="0">
                <a:solidFill>
                  <a:srgbClr val="002060"/>
                </a:solidFill>
                <a:latin typeface="Arial" panose="020B0604020202020204" pitchFamily="34" charset="0"/>
                <a:cs typeface="Arial" panose="020B0604020202020204" pitchFamily="34" charset="0"/>
              </a:rPr>
              <a:t>Lung </a:t>
            </a:r>
            <a:r>
              <a:rPr lang="en-US" sz="2800" b="1" dirty="0">
                <a:solidFill>
                  <a:srgbClr val="002060"/>
                </a:solidFill>
                <a:latin typeface="Arial" panose="020B0604020202020204" pitchFamily="34" charset="0"/>
                <a:cs typeface="Arial" panose="020B0604020202020204" pitchFamily="34" charset="0"/>
              </a:rPr>
              <a:t>cancer</a:t>
            </a:r>
            <a:r>
              <a:rPr lang="en-US" sz="2800" b="1" dirty="0" smtClean="0">
                <a:solidFill>
                  <a:srgbClr val="002060"/>
                </a:solidFill>
                <a:latin typeface="Arial" panose="020B0604020202020204" pitchFamily="34" charset="0"/>
                <a:cs typeface="Arial" panose="020B0604020202020204" pitchFamily="34" charset="0"/>
              </a:rPr>
              <a:t>.</a:t>
            </a:r>
          </a:p>
          <a:p>
            <a:pPr algn="l" rtl="0"/>
            <a:endParaRPr lang="en-US" sz="2800" dirty="0">
              <a:latin typeface="Arial" panose="020B0604020202020204" pitchFamily="34" charset="0"/>
              <a:cs typeface="Arial" panose="020B0604020202020204" pitchFamily="34" charset="0"/>
            </a:endParaRPr>
          </a:p>
          <a:p>
            <a:pPr algn="l" rtl="0"/>
            <a:r>
              <a:rPr lang="en-US" sz="2800" b="1" dirty="0">
                <a:solidFill>
                  <a:schemeClr val="tx1"/>
                </a:solidFill>
                <a:latin typeface="Arial" panose="020B0604020202020204" pitchFamily="34" charset="0"/>
                <a:cs typeface="Arial" panose="020B0604020202020204" pitchFamily="34" charset="0"/>
              </a:rPr>
              <a:t>Smoking is estimated to increase the </a:t>
            </a:r>
            <a:r>
              <a:rPr lang="en-US" sz="2800" b="1" dirty="0" smtClean="0">
                <a:solidFill>
                  <a:schemeClr val="tx1"/>
                </a:solidFill>
                <a:latin typeface="Arial" panose="020B0604020202020204" pitchFamily="34" charset="0"/>
                <a:cs typeface="Arial" panose="020B0604020202020204" pitchFamily="34" charset="0"/>
              </a:rPr>
              <a:t>risk of:</a:t>
            </a:r>
            <a:endParaRPr lang="en-US" sz="2800" b="1" dirty="0">
              <a:solidFill>
                <a:schemeClr val="tx1"/>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Coronary </a:t>
            </a:r>
            <a:r>
              <a:rPr lang="en-US" sz="2800" b="1" dirty="0">
                <a:solidFill>
                  <a:srgbClr val="002060"/>
                </a:solidFill>
                <a:latin typeface="Arial" panose="020B0604020202020204" pitchFamily="34" charset="0"/>
                <a:cs typeface="Arial" panose="020B0604020202020204" pitchFamily="34" charset="0"/>
              </a:rPr>
              <a:t>heart disease by </a:t>
            </a:r>
            <a:r>
              <a:rPr lang="en-US" sz="2800" b="1" dirty="0">
                <a:solidFill>
                  <a:srgbClr val="C00000"/>
                </a:solidFill>
                <a:latin typeface="Arial" panose="020B0604020202020204" pitchFamily="34" charset="0"/>
                <a:cs typeface="Arial" panose="020B0604020202020204" pitchFamily="34" charset="0"/>
              </a:rPr>
              <a:t>2 to 4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Stroke </a:t>
            </a:r>
            <a:r>
              <a:rPr lang="en-US" sz="2800" b="1" dirty="0">
                <a:solidFill>
                  <a:srgbClr val="002060"/>
                </a:solidFill>
                <a:latin typeface="Arial" panose="020B0604020202020204" pitchFamily="34" charset="0"/>
                <a:cs typeface="Arial" panose="020B0604020202020204" pitchFamily="34" charset="0"/>
              </a:rPr>
              <a:t>by </a:t>
            </a:r>
            <a:r>
              <a:rPr lang="en-US" sz="2800" b="1" dirty="0">
                <a:solidFill>
                  <a:srgbClr val="C00000"/>
                </a:solidFill>
                <a:latin typeface="Arial" panose="020B0604020202020204" pitchFamily="34" charset="0"/>
                <a:cs typeface="Arial" panose="020B0604020202020204" pitchFamily="34" charset="0"/>
              </a:rPr>
              <a:t>2 to 4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lvl="1" algn="l" rtl="0"/>
            <a:r>
              <a:rPr lang="en-US" sz="2800" b="1" dirty="0" smtClean="0">
                <a:solidFill>
                  <a:srgbClr val="002060"/>
                </a:solidFill>
                <a:latin typeface="Arial" panose="020B0604020202020204" pitchFamily="34" charset="0"/>
                <a:cs typeface="Arial" panose="020B0604020202020204" pitchFamily="34" charset="0"/>
              </a:rPr>
              <a:t>Lung </a:t>
            </a:r>
            <a:r>
              <a:rPr lang="en-US" sz="2800" b="1" dirty="0">
                <a:solidFill>
                  <a:srgbClr val="002060"/>
                </a:solidFill>
                <a:latin typeface="Arial" panose="020B0604020202020204" pitchFamily="34" charset="0"/>
                <a:cs typeface="Arial" panose="020B0604020202020204" pitchFamily="34" charset="0"/>
              </a:rPr>
              <a:t>cancer by </a:t>
            </a:r>
            <a:r>
              <a:rPr lang="en-US" sz="2800" b="1" dirty="0">
                <a:solidFill>
                  <a:srgbClr val="C00000"/>
                </a:solidFill>
                <a:latin typeface="Arial" panose="020B0604020202020204" pitchFamily="34" charset="0"/>
                <a:cs typeface="Arial" panose="020B0604020202020204" pitchFamily="34" charset="0"/>
              </a:rPr>
              <a:t>25</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times</a:t>
            </a:r>
            <a:endParaRPr lang="en-US" sz="2800" b="1" dirty="0">
              <a:solidFill>
                <a:srgbClr val="002060"/>
              </a:solidFill>
              <a:latin typeface="Arial" panose="020B0604020202020204" pitchFamily="34" charset="0"/>
              <a:cs typeface="Arial" panose="020B0604020202020204" pitchFamily="34" charset="0"/>
            </a:endParaRPr>
          </a:p>
          <a:p>
            <a:pPr algn="l" rtl="0"/>
            <a:endParaRPr lang="en-US" dirty="0"/>
          </a:p>
        </p:txBody>
      </p:sp>
    </p:spTree>
    <p:extLst>
      <p:ext uri="{BB962C8B-B14F-4D97-AF65-F5344CB8AC3E}">
        <p14:creationId xmlns:p14="http://schemas.microsoft.com/office/powerpoint/2010/main" val="23179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1176</TotalTime>
  <Words>1955</Words>
  <Application>Microsoft Office PowerPoint</Application>
  <PresentationFormat>Widescreen</PresentationFormat>
  <Paragraphs>272</Paragraphs>
  <Slides>48</Slides>
  <Notes>1</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48</vt:i4>
      </vt:variant>
    </vt:vector>
  </HeadingPairs>
  <TitlesOfParts>
    <vt:vector size="67" baseType="lpstr">
      <vt:lpstr>SimSun</vt:lpstr>
      <vt:lpstr>Arial</vt:lpstr>
      <vt:lpstr>Calibri</vt:lpstr>
      <vt:lpstr>Calibri Light</vt:lpstr>
      <vt:lpstr>Gill Sans MT</vt:lpstr>
      <vt:lpstr>华文中宋</vt:lpstr>
      <vt:lpstr>Tempus Sans ITC</vt:lpstr>
      <vt:lpstr>Times New Roman</vt:lpstr>
      <vt:lpstr>Verdana</vt:lpstr>
      <vt:lpstr>Wingdings</vt:lpstr>
      <vt:lpstr>Wingdings 2</vt:lpstr>
      <vt:lpstr>Retrospect</vt:lpstr>
      <vt:lpstr>Office Theme</vt:lpstr>
      <vt:lpstr>1_Office Theme</vt:lpstr>
      <vt:lpstr>2_Office Theme</vt:lpstr>
      <vt:lpstr>3_Office Theme</vt:lpstr>
      <vt:lpstr>Solstice</vt:lpstr>
      <vt:lpstr>1_Solstice</vt:lpstr>
      <vt:lpstr>2_Solstice</vt:lpstr>
      <vt:lpstr>Smoking</vt:lpstr>
      <vt:lpstr>Objectives</vt:lpstr>
      <vt:lpstr>Content of Cigarette</vt:lpstr>
      <vt:lpstr>Prevalence of Tobacco smoking among persons aged 15 years and above % (Male) – 2015  WHO  “SA 27.9%”</vt:lpstr>
      <vt:lpstr> Countries by number of Cigarettes smoked per adult per year  2012 </vt:lpstr>
      <vt:lpstr>      Prevalence of Tobacco Product Consumption and Exposure among Healthcare Students in King Saud University in Riyadh, Saudi Arabia (2017)  </vt:lpstr>
      <vt:lpstr>PowerPoint Presentation</vt:lpstr>
      <vt:lpstr>Risks of Smoking (Morbidity and Mortality)</vt:lpstr>
      <vt:lpstr>Risks of smoking (Morbidity and Mortality)</vt:lpstr>
      <vt:lpstr>Smoking and Cardiovascular System</vt:lpstr>
      <vt:lpstr>Smoking and Respiratory System </vt:lpstr>
      <vt:lpstr>Smoking and Cancer </vt:lpstr>
      <vt:lpstr>PowerPoint Presentation</vt:lpstr>
      <vt:lpstr>PowerPoint Presentation</vt:lpstr>
      <vt:lpstr>Types of Smoking</vt:lpstr>
      <vt:lpstr>Effect of Passive Smoking</vt:lpstr>
      <vt:lpstr>Effect of passive smoking on pregnancy and children</vt:lpstr>
      <vt:lpstr>Effect of Passive Smoking on Pregnancy and Children</vt:lpstr>
      <vt:lpstr>PowerPoint Presentation</vt:lpstr>
      <vt:lpstr>Effect of Passive Smoking on Pregnancy and Children</vt:lpstr>
      <vt:lpstr>PowerPoint Presentation</vt:lpstr>
      <vt:lpstr>PowerPoint Presentation</vt:lpstr>
      <vt:lpstr>Management of smoking cessation</vt:lpstr>
      <vt:lpstr>Control Measures</vt:lpstr>
      <vt:lpstr>Why is it so hard to quit smoking? </vt:lpstr>
      <vt:lpstr>Why quit smoking now? </vt:lpstr>
      <vt:lpstr>   Why quit smoking now? </vt:lpstr>
      <vt:lpstr>Getting help with the Mental and Physical Addiction </vt:lpstr>
      <vt:lpstr>PowerPoint Presentation</vt:lpstr>
      <vt:lpstr>Withdrawal symptoms can include any of the following: Peak: first to second week where the relapse rate is high))</vt:lpstr>
      <vt:lpstr>Dealing with smoking withdrawal </vt:lpstr>
      <vt:lpstr>Tips to overcome withdrawal symptoms</vt:lpstr>
      <vt:lpstr>Tips to overcome withdrawal symptoms</vt:lpstr>
      <vt:lpstr>If patient is not ready to quit “The model of 5 Rs”</vt:lpstr>
      <vt:lpstr>If patient is not ready to quit “The model of 5 Rs”</vt:lpstr>
      <vt:lpstr>PowerPoint Presentation</vt:lpstr>
      <vt:lpstr>Electronic Cigarette</vt:lpstr>
      <vt:lpstr>E-cig in Smoking Cessation</vt:lpstr>
      <vt:lpstr> Nicotine Replacement Therapy (NRT) </vt:lpstr>
      <vt:lpstr> Nicotine Replacement Therapy (NRT) </vt:lpstr>
      <vt:lpstr>Nicotine Replacement Therapy (NRT)</vt:lpstr>
      <vt:lpstr>Nicotine Replacement Therapy (NRT)</vt:lpstr>
      <vt:lpstr>Nicotine replacement therapy (NRT)</vt:lpstr>
      <vt:lpstr>Bupropion</vt:lpstr>
      <vt:lpstr>Varenicline</vt:lpstr>
      <vt:lpstr>PowerPoint Presentation</vt:lpstr>
      <vt:lpstr>References</vt:lpstr>
      <vt:lpstr>PowerPoint Presentation</vt:lpstr>
    </vt:vector>
  </TitlesOfParts>
  <Company>جامعة الملك سعود</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لجان الأنشطة الطلابية</dc:creator>
  <cp:lastModifiedBy>3422</cp:lastModifiedBy>
  <cp:revision>99</cp:revision>
  <dcterms:created xsi:type="dcterms:W3CDTF">2014-12-03T11:54:26Z</dcterms:created>
  <dcterms:modified xsi:type="dcterms:W3CDTF">2019-01-10T09:07:08Z</dcterms:modified>
</cp:coreProperties>
</file>