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83" r:id="rId16"/>
    <p:sldId id="285" r:id="rId17"/>
    <p:sldId id="280" r:id="rId18"/>
    <p:sldId id="290" r:id="rId19"/>
    <p:sldId id="294" r:id="rId20"/>
    <p:sldId id="301" r:id="rId21"/>
    <p:sldId id="261" r:id="rId22"/>
    <p:sldId id="295" r:id="rId23"/>
    <p:sldId id="302" r:id="rId24"/>
    <p:sldId id="308" r:id="rId25"/>
    <p:sldId id="303" r:id="rId26"/>
    <p:sldId id="304" r:id="rId27"/>
    <p:sldId id="300" r:id="rId28"/>
    <p:sldId id="305" r:id="rId29"/>
    <p:sldId id="307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>
              <a:latin typeface="Comic Sans MS" pitchFamily="66" charset="0"/>
            </a:rPr>
            <a:t>Inhalation of M. tuberculosis and deposition in lungs leads to one of the four possible outcomes </a:t>
          </a: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Immediate clearance of the organism</a:t>
          </a: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Latent Infection</a:t>
          </a: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Onset of active disease after many years  (Reactivation)</a:t>
          </a: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</dgm:pt>
    <dgm:pt modelId="{A24D6803-791C-488A-9FF6-4209562031D2}" type="pres">
      <dgm:prSet presAssocID="{EDB12499-924F-459B-AB26-A3D324A59490}" presName="rootConnector1" presStyleLbl="node1" presStyleIdx="0" presStyleCnt="0"/>
      <dgm:spPr/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</dgm:pt>
    <dgm:pt modelId="{663EA7A6-6B9D-4166-A7D4-5EC77BAE70A5}" type="pres">
      <dgm:prSet presAssocID="{1CD2C1EA-AE70-427D-BACB-16822770B6D5}" presName="rootConnector" presStyleLbl="node2" presStyleIdx="0" presStyleCnt="4"/>
      <dgm:spPr/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</dgm:pt>
    <dgm:pt modelId="{8E320E0A-2FDE-43F9-8F2B-E55B885F732F}" type="pres">
      <dgm:prSet presAssocID="{67AD3CC6-B705-4FD7-A820-EF03DE6C54DF}" presName="rootConnector" presStyleLbl="node2" presStyleIdx="1" presStyleCnt="4"/>
      <dgm:spPr/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</dgm:pt>
    <dgm:pt modelId="{1D71E93A-40B2-42A4-9B25-BF00CA920239}" type="pres">
      <dgm:prSet presAssocID="{7A6CC204-54F6-4710-96AA-970A3AFDAC3D}" presName="rootConnector" presStyleLbl="node2" presStyleIdx="2" presStyleCnt="4"/>
      <dgm:spPr/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</dgm:pt>
    <dgm:pt modelId="{B9F3DF8B-B2AA-4B5A-99EF-DE4D32BBB97E}" type="pres">
      <dgm:prSet presAssocID="{0953C0EC-271F-40B0-B589-DC1EA4B1A882}" presName="rootConnector" presStyleLbl="node2" presStyleIdx="3" presStyleCnt="4"/>
      <dgm:spPr/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M. Tuberculosis peptides presented to Th1 (CD4) lymphocytes releasing </a:t>
          </a: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Interferon gamma </a:t>
          </a: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Further activation of macrophage </a:t>
          </a: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Enhances the ability of macrophage to kill </a:t>
          </a:r>
          <a:r>
            <a:rPr lang="en-US" b="1" dirty="0" err="1">
              <a:latin typeface="Comic Sans MS" pitchFamily="66" charset="0"/>
            </a:rPr>
            <a:t>phagocytosed</a:t>
          </a:r>
          <a:r>
            <a:rPr lang="en-US" b="1" dirty="0">
              <a:latin typeface="Comic Sans MS" pitchFamily="66" charset="0"/>
            </a:rPr>
            <a:t> bacilli</a:t>
          </a: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Tumor Necrosis Factor (TNF)</a:t>
          </a: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Induces local inflammation and further activation of macrophages</a:t>
          </a: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Antigen presentation in the lymph nodes</a:t>
          </a: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Activation of CD4+ (Th1) lymphocytes </a:t>
          </a: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b="1" dirty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(a phase coinciding with high rate of replication of bacilli)</a:t>
          </a: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/>
            <a:t>4</a:t>
          </a:r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/>
            <a:t>5</a:t>
          </a:r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>
              <a:latin typeface="Comic Sans MS" pitchFamily="66" charset="0"/>
              <a:sym typeface="Symbol"/>
            </a:rPr>
            <a:t> and </a:t>
          </a:r>
          <a:r>
            <a:rPr lang="en-US" b="1" dirty="0" err="1">
              <a:latin typeface="Comic Sans MS" pitchFamily="66" charset="0"/>
              <a:sym typeface="Symbol"/>
            </a:rPr>
            <a:t>cytotoxic</a:t>
          </a:r>
          <a:r>
            <a:rPr lang="en-US" b="1" dirty="0">
              <a:latin typeface="Comic Sans MS" pitchFamily="66" charset="0"/>
              <a:sym typeface="Symbol"/>
            </a:rPr>
            <a:t> activity</a:t>
          </a:r>
          <a:r>
            <a:rPr lang="en-US" b="1" dirty="0">
              <a:latin typeface="Comic Sans MS" pitchFamily="66" charset="0"/>
            </a:rPr>
            <a:t>  (a phase coinciding with stabilization of bacterial growth) </a:t>
          </a: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>
              <a:latin typeface="Comic Sans MS" pitchFamily="66" charset="0"/>
            </a:rPr>
            <a:t>Bacterial load remains constant and infection is in latency (Latent TB)</a:t>
          </a: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>
              <a:latin typeface="Comic Sans MS" pitchFamily="66" charset="0"/>
            </a:rPr>
            <a:t>(Delayed type of hypersensitivity)</a:t>
          </a: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587-1D9A-47F3-A0A9-82156FA56999}">
      <dsp:nvSpPr>
        <dsp:cNvPr id="0" name=""/>
        <dsp:cNvSpPr/>
      </dsp:nvSpPr>
      <dsp:spPr>
        <a:xfrm>
          <a:off x="4567991" y="2042559"/>
          <a:ext cx="3470750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3470750" y="1109825"/>
              </a:lnTo>
              <a:lnTo>
                <a:pt x="347075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758D8-B7AC-46A4-B03F-B8800EEDBC31}">
      <dsp:nvSpPr>
        <dsp:cNvPr id="0" name=""/>
        <dsp:cNvSpPr/>
      </dsp:nvSpPr>
      <dsp:spPr>
        <a:xfrm>
          <a:off x="4567991" y="2042559"/>
          <a:ext cx="1010304" cy="131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825"/>
              </a:lnTo>
              <a:lnTo>
                <a:pt x="1010304" y="1109825"/>
              </a:lnTo>
              <a:lnTo>
                <a:pt x="1010304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A395E-FDB9-4066-9EC0-44C7683084B3}">
      <dsp:nvSpPr>
        <dsp:cNvPr id="0" name=""/>
        <dsp:cNvSpPr/>
      </dsp:nvSpPr>
      <dsp:spPr>
        <a:xfrm>
          <a:off x="3268744" y="2042559"/>
          <a:ext cx="1299247" cy="1310241"/>
        </a:xfrm>
        <a:custGeom>
          <a:avLst/>
          <a:gdLst/>
          <a:ahLst/>
          <a:cxnLst/>
          <a:rect l="0" t="0" r="0" b="0"/>
          <a:pathLst>
            <a:path>
              <a:moveTo>
                <a:pt x="1299247" y="0"/>
              </a:moveTo>
              <a:lnTo>
                <a:pt x="1299247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4F81-18AB-4A5D-B141-857D643C527A}">
      <dsp:nvSpPr>
        <dsp:cNvPr id="0" name=""/>
        <dsp:cNvSpPr/>
      </dsp:nvSpPr>
      <dsp:spPr>
        <a:xfrm>
          <a:off x="956778" y="2042559"/>
          <a:ext cx="3611213" cy="1310241"/>
        </a:xfrm>
        <a:custGeom>
          <a:avLst/>
          <a:gdLst/>
          <a:ahLst/>
          <a:cxnLst/>
          <a:rect l="0" t="0" r="0" b="0"/>
          <a:pathLst>
            <a:path>
              <a:moveTo>
                <a:pt x="3611213" y="0"/>
              </a:moveTo>
              <a:lnTo>
                <a:pt x="3611213" y="1109825"/>
              </a:lnTo>
              <a:lnTo>
                <a:pt x="0" y="1109825"/>
              </a:lnTo>
              <a:lnTo>
                <a:pt x="0" y="1310241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8E539-13F4-4658-AE0F-A03BAB358301}">
      <dsp:nvSpPr>
        <dsp:cNvPr id="0" name=""/>
        <dsp:cNvSpPr/>
      </dsp:nvSpPr>
      <dsp:spPr>
        <a:xfrm>
          <a:off x="2868399" y="544948"/>
          <a:ext cx="3399183" cy="149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Inhalation of M. tuberculosis and deposition in lungs leads to one of the four possible outcomes </a:t>
          </a:r>
        </a:p>
      </dsp:txBody>
      <dsp:txXfrm>
        <a:off x="2868399" y="544948"/>
        <a:ext cx="3399183" cy="1497610"/>
      </dsp:txXfrm>
    </dsp:sp>
    <dsp:sp modelId="{AFB0D298-DF5F-4570-91FA-C1CBB712471D}">
      <dsp:nvSpPr>
        <dsp:cNvPr id="0" name=""/>
        <dsp:cNvSpPr/>
      </dsp:nvSpPr>
      <dsp:spPr>
        <a:xfrm>
          <a:off x="3" y="3352800"/>
          <a:ext cx="1913549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Immediate clearance of the organism</a:t>
          </a:r>
        </a:p>
      </dsp:txBody>
      <dsp:txXfrm>
        <a:off x="3" y="3352800"/>
        <a:ext cx="1913549" cy="954360"/>
      </dsp:txXfrm>
    </dsp:sp>
    <dsp:sp modelId="{E82653D0-6734-47E9-9643-6170488C12E2}">
      <dsp:nvSpPr>
        <dsp:cNvPr id="0" name=""/>
        <dsp:cNvSpPr/>
      </dsp:nvSpPr>
      <dsp:spPr>
        <a:xfrm>
          <a:off x="2314384" y="3352800"/>
          <a:ext cx="1908720" cy="984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Latent Infection</a:t>
          </a:r>
        </a:p>
      </dsp:txBody>
      <dsp:txXfrm>
        <a:off x="2314384" y="3352800"/>
        <a:ext cx="1908720" cy="984040"/>
      </dsp:txXfrm>
    </dsp:sp>
    <dsp:sp modelId="{24D3A338-76EF-4BBB-9842-C3F05D4CF9E8}">
      <dsp:nvSpPr>
        <dsp:cNvPr id="0" name=""/>
        <dsp:cNvSpPr/>
      </dsp:nvSpPr>
      <dsp:spPr>
        <a:xfrm>
          <a:off x="4623936" y="3352800"/>
          <a:ext cx="1908720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Immediate onset of the disease (Primary Disease)</a:t>
          </a:r>
        </a:p>
      </dsp:txBody>
      <dsp:txXfrm>
        <a:off x="4623936" y="3352800"/>
        <a:ext cx="1908720" cy="954360"/>
      </dsp:txXfrm>
    </dsp:sp>
    <dsp:sp modelId="{1D267363-CDE5-4242-8CDD-71BC9903FB11}">
      <dsp:nvSpPr>
        <dsp:cNvPr id="0" name=""/>
        <dsp:cNvSpPr/>
      </dsp:nvSpPr>
      <dsp:spPr>
        <a:xfrm>
          <a:off x="6933488" y="3352800"/>
          <a:ext cx="2210508" cy="9543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lt1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Comic Sans MS" pitchFamily="66" charset="0"/>
            </a:rPr>
            <a:t>Onset of active disease after many years  (Reactivation)</a:t>
          </a:r>
        </a:p>
      </dsp:txBody>
      <dsp:txXfrm>
        <a:off x="6933488" y="3352800"/>
        <a:ext cx="2210508" cy="95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122E-C188-43FC-9C32-879BC53FB94A}">
      <dsp:nvSpPr>
        <dsp:cNvPr id="0" name=""/>
        <dsp:cNvSpPr/>
      </dsp:nvSpPr>
      <dsp:spPr>
        <a:xfrm>
          <a:off x="7350472" y="3477545"/>
          <a:ext cx="91440" cy="459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EDCF-69B3-4B51-A920-B3B26B1915DA}">
      <dsp:nvSpPr>
        <dsp:cNvPr id="0" name=""/>
        <dsp:cNvSpPr/>
      </dsp:nvSpPr>
      <dsp:spPr>
        <a:xfrm>
          <a:off x="4667720" y="1676718"/>
          <a:ext cx="2728472" cy="54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47"/>
              </a:lnTo>
              <a:lnTo>
                <a:pt x="2728472" y="397347"/>
              </a:lnTo>
              <a:lnTo>
                <a:pt x="2728472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1BECA-3A01-4009-A634-D0F2A879A843}">
      <dsp:nvSpPr>
        <dsp:cNvPr id="0" name=""/>
        <dsp:cNvSpPr/>
      </dsp:nvSpPr>
      <dsp:spPr>
        <a:xfrm>
          <a:off x="2738749" y="3448414"/>
          <a:ext cx="1297287" cy="4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91"/>
              </a:lnTo>
              <a:lnTo>
                <a:pt x="1297287" y="312991"/>
              </a:lnTo>
              <a:lnTo>
                <a:pt x="1297287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44CFE-14F3-4D37-A4DE-95918CC33D2C}">
      <dsp:nvSpPr>
        <dsp:cNvPr id="0" name=""/>
        <dsp:cNvSpPr/>
      </dsp:nvSpPr>
      <dsp:spPr>
        <a:xfrm>
          <a:off x="1124110" y="3448414"/>
          <a:ext cx="1614638" cy="459288"/>
        </a:xfrm>
        <a:custGeom>
          <a:avLst/>
          <a:gdLst/>
          <a:ahLst/>
          <a:cxnLst/>
          <a:rect l="0" t="0" r="0" b="0"/>
          <a:pathLst>
            <a:path>
              <a:moveTo>
                <a:pt x="1614638" y="0"/>
              </a:moveTo>
              <a:lnTo>
                <a:pt x="1614638" y="312991"/>
              </a:lnTo>
              <a:lnTo>
                <a:pt x="0" y="312991"/>
              </a:lnTo>
              <a:lnTo>
                <a:pt x="0" y="459288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B6AEB-43D3-4FBA-A689-7A4994288EF8}">
      <dsp:nvSpPr>
        <dsp:cNvPr id="0" name=""/>
        <dsp:cNvSpPr/>
      </dsp:nvSpPr>
      <dsp:spPr>
        <a:xfrm>
          <a:off x="2738749" y="1676718"/>
          <a:ext cx="1928970" cy="543644"/>
        </a:xfrm>
        <a:custGeom>
          <a:avLst/>
          <a:gdLst/>
          <a:ahLst/>
          <a:cxnLst/>
          <a:rect l="0" t="0" r="0" b="0"/>
          <a:pathLst>
            <a:path>
              <a:moveTo>
                <a:pt x="1928970" y="0"/>
              </a:moveTo>
              <a:lnTo>
                <a:pt x="1928970" y="397347"/>
              </a:lnTo>
              <a:lnTo>
                <a:pt x="0" y="397347"/>
              </a:lnTo>
              <a:lnTo>
                <a:pt x="0" y="54364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218E6-FEA9-4253-AA5E-D526E569D766}">
      <dsp:nvSpPr>
        <dsp:cNvPr id="0" name=""/>
        <dsp:cNvSpPr/>
      </dsp:nvSpPr>
      <dsp:spPr>
        <a:xfrm>
          <a:off x="3087975" y="492520"/>
          <a:ext cx="3159488" cy="1184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43FE7-08DE-4A64-AA69-5965523194B3}">
      <dsp:nvSpPr>
        <dsp:cNvPr id="0" name=""/>
        <dsp:cNvSpPr/>
      </dsp:nvSpPr>
      <dsp:spPr>
        <a:xfrm>
          <a:off x="3263444" y="659215"/>
          <a:ext cx="3159488" cy="1184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M. Tuberculosis peptides presented to Th1 (CD4) lymphocytes releasing </a:t>
          </a:r>
        </a:p>
      </dsp:txBody>
      <dsp:txXfrm>
        <a:off x="3298128" y="693899"/>
        <a:ext cx="3090120" cy="1114830"/>
      </dsp:txXfrm>
    </dsp:sp>
    <dsp:sp modelId="{5ACD5536-55A6-406B-9BEC-35D41FCEE35C}">
      <dsp:nvSpPr>
        <dsp:cNvPr id="0" name=""/>
        <dsp:cNvSpPr/>
      </dsp:nvSpPr>
      <dsp:spPr>
        <a:xfrm>
          <a:off x="1434515" y="2220363"/>
          <a:ext cx="2608468" cy="1228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D649C-95C2-432B-900D-901AFE179EDB}">
      <dsp:nvSpPr>
        <dsp:cNvPr id="0" name=""/>
        <dsp:cNvSpPr/>
      </dsp:nvSpPr>
      <dsp:spPr>
        <a:xfrm>
          <a:off x="1609983" y="2387058"/>
          <a:ext cx="2608468" cy="1228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Interferon gamma </a:t>
          </a:r>
        </a:p>
      </dsp:txBody>
      <dsp:txXfrm>
        <a:off x="1645951" y="2423026"/>
        <a:ext cx="2536532" cy="1156114"/>
      </dsp:txXfrm>
    </dsp:sp>
    <dsp:sp modelId="{6F5A22E6-0F0E-4B21-AAA5-2CF2DE10BB90}">
      <dsp:nvSpPr>
        <dsp:cNvPr id="0" name=""/>
        <dsp:cNvSpPr/>
      </dsp:nvSpPr>
      <dsp:spPr>
        <a:xfrm>
          <a:off x="2291" y="3907702"/>
          <a:ext cx="2243638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EF3E1-E218-41E4-B737-7C40469E3FB1}">
      <dsp:nvSpPr>
        <dsp:cNvPr id="0" name=""/>
        <dsp:cNvSpPr/>
      </dsp:nvSpPr>
      <dsp:spPr>
        <a:xfrm>
          <a:off x="177759" y="4074397"/>
          <a:ext cx="2243638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Further activation of macrophage </a:t>
          </a:r>
        </a:p>
      </dsp:txBody>
      <dsp:txXfrm>
        <a:off x="220074" y="4116712"/>
        <a:ext cx="2159008" cy="1360096"/>
      </dsp:txXfrm>
    </dsp:sp>
    <dsp:sp modelId="{038AD05A-685D-4728-BE4D-EB1FABB69A69}">
      <dsp:nvSpPr>
        <dsp:cNvPr id="0" name=""/>
        <dsp:cNvSpPr/>
      </dsp:nvSpPr>
      <dsp:spPr>
        <a:xfrm>
          <a:off x="2596866" y="3907702"/>
          <a:ext cx="2878340" cy="14447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031C1-B18C-464B-9F88-2937E3E691E1}">
      <dsp:nvSpPr>
        <dsp:cNvPr id="0" name=""/>
        <dsp:cNvSpPr/>
      </dsp:nvSpPr>
      <dsp:spPr>
        <a:xfrm>
          <a:off x="2772335" y="4074397"/>
          <a:ext cx="2878340" cy="14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Enhances the ability of macrophage to kill </a:t>
          </a:r>
          <a:r>
            <a:rPr lang="en-US" sz="1800" b="1" kern="1200" dirty="0" err="1">
              <a:latin typeface="Comic Sans MS" pitchFamily="66" charset="0"/>
            </a:rPr>
            <a:t>phagocytosed</a:t>
          </a:r>
          <a:r>
            <a:rPr lang="en-US" sz="1800" b="1" kern="1200" dirty="0">
              <a:latin typeface="Comic Sans MS" pitchFamily="66" charset="0"/>
            </a:rPr>
            <a:t> bacilli</a:t>
          </a:r>
        </a:p>
      </dsp:txBody>
      <dsp:txXfrm>
        <a:off x="2814650" y="4116712"/>
        <a:ext cx="2793710" cy="1360096"/>
      </dsp:txXfrm>
    </dsp:sp>
    <dsp:sp modelId="{647DDA09-48C9-4147-A7B7-E12CF9AD9F2D}">
      <dsp:nvSpPr>
        <dsp:cNvPr id="0" name=""/>
        <dsp:cNvSpPr/>
      </dsp:nvSpPr>
      <dsp:spPr>
        <a:xfrm>
          <a:off x="6205511" y="2220363"/>
          <a:ext cx="2381361" cy="12571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2413-0583-4219-B12F-369F38027F13}">
      <dsp:nvSpPr>
        <dsp:cNvPr id="0" name=""/>
        <dsp:cNvSpPr/>
      </dsp:nvSpPr>
      <dsp:spPr>
        <a:xfrm>
          <a:off x="6380979" y="2387058"/>
          <a:ext cx="2381361" cy="1257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Tumor Necrosis Factor (TNF)</a:t>
          </a:r>
        </a:p>
      </dsp:txBody>
      <dsp:txXfrm>
        <a:off x="6417801" y="2423880"/>
        <a:ext cx="2307717" cy="1183538"/>
      </dsp:txXfrm>
    </dsp:sp>
    <dsp:sp modelId="{5761454A-18B5-4789-9BDC-54FA65ADD368}">
      <dsp:nvSpPr>
        <dsp:cNvPr id="0" name=""/>
        <dsp:cNvSpPr/>
      </dsp:nvSpPr>
      <dsp:spPr>
        <a:xfrm>
          <a:off x="5826144" y="3936833"/>
          <a:ext cx="3140095" cy="1415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E2B2-7CBD-49AE-A870-D94BBFC839BE}">
      <dsp:nvSpPr>
        <dsp:cNvPr id="0" name=""/>
        <dsp:cNvSpPr/>
      </dsp:nvSpPr>
      <dsp:spPr>
        <a:xfrm>
          <a:off x="6001612" y="4103528"/>
          <a:ext cx="3140095" cy="1415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omic Sans MS" pitchFamily="66" charset="0"/>
            </a:rPr>
            <a:t>Induces local inflammation and further activation of macrophages</a:t>
          </a:r>
        </a:p>
      </dsp:txBody>
      <dsp:txXfrm>
        <a:off x="6043073" y="4144989"/>
        <a:ext cx="3057173" cy="133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4E2BB-3662-4284-95BC-94B42D7D2D16}">
      <dsp:nvSpPr>
        <dsp:cNvPr id="0" name=""/>
        <dsp:cNvSpPr/>
      </dsp:nvSpPr>
      <dsp:spPr>
        <a:xfrm rot="5400000">
          <a:off x="-196676" y="197173"/>
          <a:ext cx="1311175" cy="9178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</a:t>
          </a:r>
        </a:p>
      </dsp:txBody>
      <dsp:txXfrm rot="-5400000">
        <a:off x="1" y="459409"/>
        <a:ext cx="917823" cy="393352"/>
      </dsp:txXfrm>
    </dsp:sp>
    <dsp:sp modelId="{C03BA2B6-02F4-431E-BFED-37AB86A1462C}">
      <dsp:nvSpPr>
        <dsp:cNvPr id="0" name=""/>
        <dsp:cNvSpPr/>
      </dsp:nvSpPr>
      <dsp:spPr>
        <a:xfrm rot="5400000">
          <a:off x="4490479" y="-3572159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Antigen presentation in the lymph nodes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(Delayed type of hypersensitivity)</a:t>
          </a:r>
        </a:p>
      </dsp:txBody>
      <dsp:txXfrm rot="-5400000">
        <a:off x="917823" y="42101"/>
        <a:ext cx="7955972" cy="769056"/>
      </dsp:txXfrm>
    </dsp:sp>
    <dsp:sp modelId="{D1C2242B-D619-4F64-B9CA-3A2708B90B27}">
      <dsp:nvSpPr>
        <dsp:cNvPr id="0" name=""/>
        <dsp:cNvSpPr/>
      </dsp:nvSpPr>
      <dsp:spPr>
        <a:xfrm rot="5400000">
          <a:off x="-196676" y="1393130"/>
          <a:ext cx="1311175" cy="9178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</a:t>
          </a:r>
        </a:p>
      </dsp:txBody>
      <dsp:txXfrm rot="-5400000">
        <a:off x="1" y="1655366"/>
        <a:ext cx="917823" cy="393352"/>
      </dsp:txXfrm>
    </dsp:sp>
    <dsp:sp modelId="{EF0FC814-1349-48F5-9F74-26E78DECE09F}">
      <dsp:nvSpPr>
        <dsp:cNvPr id="0" name=""/>
        <dsp:cNvSpPr/>
      </dsp:nvSpPr>
      <dsp:spPr>
        <a:xfrm rot="5400000">
          <a:off x="4490479" y="-2376201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Activation of CD4+ (Th1) lymphocytes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(a phase coinciding with high rate of replication of bacilli)</a:t>
          </a:r>
        </a:p>
      </dsp:txBody>
      <dsp:txXfrm rot="-5400000">
        <a:off x="917823" y="1238059"/>
        <a:ext cx="7955972" cy="769056"/>
      </dsp:txXfrm>
    </dsp:sp>
    <dsp:sp modelId="{31CD4426-BC8E-483F-A4A8-E72D9153AEDE}">
      <dsp:nvSpPr>
        <dsp:cNvPr id="0" name=""/>
        <dsp:cNvSpPr/>
      </dsp:nvSpPr>
      <dsp:spPr>
        <a:xfrm rot="5400000">
          <a:off x="-196676" y="2589088"/>
          <a:ext cx="1311175" cy="917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</a:t>
          </a:r>
        </a:p>
      </dsp:txBody>
      <dsp:txXfrm rot="-5400000">
        <a:off x="1" y="2851324"/>
        <a:ext cx="917823" cy="393352"/>
      </dsp:txXfrm>
    </dsp:sp>
    <dsp:sp modelId="{D8A7AD06-4AB4-423F-A7EF-ED3AAB164168}">
      <dsp:nvSpPr>
        <dsp:cNvPr id="0" name=""/>
        <dsp:cNvSpPr/>
      </dsp:nvSpPr>
      <dsp:spPr>
        <a:xfrm rot="5400000">
          <a:off x="4490479" y="-1180244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sz="1500" b="1" kern="1200" dirty="0">
              <a:latin typeface="Comic Sans MS" pitchFamily="66" charset="0"/>
              <a:sym typeface="Symbol"/>
            </a:rPr>
            <a:t></a:t>
          </a:r>
          <a:endParaRPr lang="en-US" sz="1500" b="1" kern="1200" dirty="0">
            <a:latin typeface="Comic Sans MS" pitchFamily="66" charset="0"/>
          </a:endParaRPr>
        </a:p>
      </dsp:txBody>
      <dsp:txXfrm rot="-5400000">
        <a:off x="917823" y="2434016"/>
        <a:ext cx="7955972" cy="769056"/>
      </dsp:txXfrm>
    </dsp:sp>
    <dsp:sp modelId="{FFE34569-D1B0-4F01-9EC7-98CDAAB5AE8C}">
      <dsp:nvSpPr>
        <dsp:cNvPr id="0" name=""/>
        <dsp:cNvSpPr/>
      </dsp:nvSpPr>
      <dsp:spPr>
        <a:xfrm rot="5400000">
          <a:off x="-196676" y="3785045"/>
          <a:ext cx="1311175" cy="9178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</a:t>
          </a:r>
        </a:p>
      </dsp:txBody>
      <dsp:txXfrm rot="-5400000">
        <a:off x="1" y="4047281"/>
        <a:ext cx="917823" cy="393352"/>
      </dsp:txXfrm>
    </dsp:sp>
    <dsp:sp modelId="{2EA1DF20-4AF7-4D8F-9ABD-6618666F993A}">
      <dsp:nvSpPr>
        <dsp:cNvPr id="0" name=""/>
        <dsp:cNvSpPr/>
      </dsp:nvSpPr>
      <dsp:spPr>
        <a:xfrm rot="5400000">
          <a:off x="4490479" y="15713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Later induction of high number of CD8+ with increased production of IFN-</a:t>
          </a:r>
          <a:r>
            <a:rPr lang="en-US" sz="1500" b="1" kern="1200" dirty="0">
              <a:latin typeface="Comic Sans MS" pitchFamily="66" charset="0"/>
              <a:sym typeface="Symbol"/>
            </a:rPr>
            <a:t> and </a:t>
          </a:r>
          <a:r>
            <a:rPr lang="en-US" sz="1500" b="1" kern="1200" dirty="0" err="1">
              <a:latin typeface="Comic Sans MS" pitchFamily="66" charset="0"/>
              <a:sym typeface="Symbol"/>
            </a:rPr>
            <a:t>cytotoxic</a:t>
          </a:r>
          <a:r>
            <a:rPr lang="en-US" sz="1500" b="1" kern="1200" dirty="0">
              <a:latin typeface="Comic Sans MS" pitchFamily="66" charset="0"/>
              <a:sym typeface="Symbol"/>
            </a:rPr>
            <a:t> activity</a:t>
          </a:r>
          <a:r>
            <a:rPr lang="en-US" sz="1500" b="1" kern="1200" dirty="0">
              <a:latin typeface="Comic Sans MS" pitchFamily="66" charset="0"/>
            </a:rPr>
            <a:t>  (a phase coinciding with stabilization of bacterial growth) </a:t>
          </a:r>
        </a:p>
      </dsp:txBody>
      <dsp:txXfrm rot="-5400000">
        <a:off x="917823" y="3629973"/>
        <a:ext cx="7955972" cy="769056"/>
      </dsp:txXfrm>
    </dsp:sp>
    <dsp:sp modelId="{C2D0DF7F-74E7-40E8-9535-3274FB153934}">
      <dsp:nvSpPr>
        <dsp:cNvPr id="0" name=""/>
        <dsp:cNvSpPr/>
      </dsp:nvSpPr>
      <dsp:spPr>
        <a:xfrm rot="5400000">
          <a:off x="-196676" y="4981003"/>
          <a:ext cx="1311175" cy="91782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5</a:t>
          </a:r>
        </a:p>
      </dsp:txBody>
      <dsp:txXfrm rot="-5400000">
        <a:off x="1" y="5243239"/>
        <a:ext cx="917823" cy="393352"/>
      </dsp:txXfrm>
    </dsp:sp>
    <dsp:sp modelId="{78E9BEB0-99AB-4BCB-8B03-F03C984597FE}">
      <dsp:nvSpPr>
        <dsp:cNvPr id="0" name=""/>
        <dsp:cNvSpPr/>
      </dsp:nvSpPr>
      <dsp:spPr>
        <a:xfrm rot="5400000">
          <a:off x="4490479" y="1211670"/>
          <a:ext cx="852264" cy="7997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latin typeface="Comic Sans MS" pitchFamily="66" charset="0"/>
            </a:rPr>
            <a:t>Bacterial load remains constant and infection is in latency (Latent TB)</a:t>
          </a:r>
        </a:p>
      </dsp:txBody>
      <dsp:txXfrm rot="-5400000">
        <a:off x="917823" y="4825930"/>
        <a:ext cx="7955972" cy="769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 dirty="0">
                <a:latin typeface="Comic Sans MS" pitchFamily="66" charset="0"/>
              </a:rPr>
              <a:t>Department of Pathology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br>
              <a:rPr lang="en-US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If the 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>
                <a:latin typeface="Comic Sans MS" pitchFamily="66" charset="0"/>
              </a:rPr>
              <a:t>of the host fails to eliminate the infection, the 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>
                <a:latin typeface="Comic Sans MS" pitchFamily="66" charset="0"/>
              </a:rPr>
              <a:t>chemokines</a:t>
            </a:r>
            <a:r>
              <a:rPr lang="en-US" sz="2800" dirty="0">
                <a:latin typeface="Comic Sans MS" pitchFamily="66" charset="0"/>
              </a:rPr>
              <a:t> that attract other </a:t>
            </a:r>
            <a:r>
              <a:rPr lang="en-US" sz="2800" dirty="0" err="1">
                <a:latin typeface="Comic Sans MS" pitchFamily="66" charset="0"/>
              </a:rPr>
              <a:t>phagocytic</a:t>
            </a:r>
            <a:r>
              <a:rPr lang="en-US" sz="2800" dirty="0">
                <a:latin typeface="Comic Sans MS" pitchFamily="66" charset="0"/>
              </a:rPr>
              <a:t> cells, which eventually form a nodular </a:t>
            </a:r>
            <a:r>
              <a:rPr lang="en-US" sz="2800" dirty="0" err="1">
                <a:latin typeface="Comic Sans MS" pitchFamily="66" charset="0"/>
              </a:rPr>
              <a:t>granulomatous</a:t>
            </a:r>
            <a:r>
              <a:rPr lang="en-US" sz="2800" dirty="0">
                <a:latin typeface="Comic Sans MS" pitchFamily="66" charset="0"/>
              </a:rPr>
              <a:t> structure called the 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This leads to </a:t>
            </a:r>
            <a:r>
              <a:rPr lang="en-US" sz="2800" dirty="0" err="1">
                <a:latin typeface="Comic Sans MS" pitchFamily="66" charset="0"/>
              </a:rPr>
              <a:t>lymphadenopathy</a:t>
            </a:r>
            <a:r>
              <a:rPr lang="en-US" sz="2800" dirty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The lung lesions (tubercles –small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(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focus)  and the enlarged lymph nodes constitutes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Tubercles 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Weeks after infection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>
                <a:latin typeface="Comic Sans MS" pitchFamily="66" charset="0"/>
              </a:rPr>
              <a:t>after infection.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Contents of </a:t>
            </a:r>
            <a:r>
              <a:rPr lang="en-US" dirty="0" err="1">
                <a:latin typeface="Comic Sans MS" pitchFamily="66" charset="0"/>
              </a:rPr>
              <a:t>cytotoxic</a:t>
            </a:r>
            <a:r>
              <a:rPr lang="en-US" dirty="0">
                <a:latin typeface="Comic Sans MS" pitchFamily="66" charset="0"/>
              </a:rPr>
              <a:t> cells (</a:t>
            </a:r>
            <a:r>
              <a:rPr lang="en-US" dirty="0" err="1">
                <a:latin typeface="Comic Sans MS" pitchFamily="66" charset="0"/>
              </a:rPr>
              <a:t>granzymes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perforin</a:t>
            </a:r>
            <a:r>
              <a:rPr lang="en-US" dirty="0">
                <a:latin typeface="Comic Sans MS" pitchFamily="66" charset="0"/>
              </a:rPr>
              <a:t>)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All of the above may contribute to the development of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>
                <a:latin typeface="Comic Sans MS" pitchFamily="66" charset="0"/>
              </a:rPr>
              <a:t>that characterizes a </a:t>
            </a:r>
            <a:r>
              <a:rPr lang="en-US" dirty="0" err="1">
                <a:latin typeface="Comic Sans MS" pitchFamily="66" charset="0"/>
              </a:rPr>
              <a:t>tuberculous</a:t>
            </a:r>
            <a:r>
              <a:rPr lang="en-US" dirty="0">
                <a:latin typeface="Comic Sans MS" pitchFamily="66" charset="0"/>
              </a:rPr>
              <a:t> lesion 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>
                <a:latin typeface="Comic Sans MS" pitchFamily="66" charset="0"/>
              </a:rPr>
              <a:t>caseating</a:t>
            </a:r>
            <a:r>
              <a:rPr lang="en-US" sz="2800" dirty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Outcomes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itchFamily="66" charset="0"/>
              </a:rPr>
              <a:t>Unchecked bacterial growth may lead to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>
                <a:latin typeface="Comic Sans MS" pitchFamily="66" charset="0"/>
              </a:rPr>
              <a:t>miliary</a:t>
            </a:r>
            <a:r>
              <a:rPr lang="en-US" dirty="0">
                <a:latin typeface="Comic Sans MS" pitchFamily="66" charset="0"/>
              </a:rPr>
              <a:t> TB.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Most common presentation –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In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>
                <a:latin typeface="Comic Sans MS" pitchFamily="66" charset="0"/>
              </a:rPr>
              <a:t>, death occurs in 80 percent of cases.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remaining patients develop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Complete spontaneous eradication of the bacilli is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0329961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To know how M. tuberculosis infection is contracted and its initial encounter with the immune system.</a:t>
            </a:r>
          </a:p>
          <a:p>
            <a:endParaRPr lang="en-US" dirty="0"/>
          </a:p>
          <a:p>
            <a:r>
              <a:rPr lang="en-US" dirty="0"/>
              <a:t>To understand delayed type of hypersensitivity reaction against M. tuberculosis</a:t>
            </a:r>
          </a:p>
          <a:p>
            <a:endParaRPr lang="en-US" dirty="0"/>
          </a:p>
          <a:p>
            <a:r>
              <a:rPr lang="en-US" dirty="0"/>
              <a:t>To be familiar with the possible outcomes of the infection with M. tuberculosis in </a:t>
            </a:r>
            <a:r>
              <a:rPr lang="en-US" dirty="0" err="1"/>
              <a:t>immuno</a:t>
            </a:r>
            <a:r>
              <a:rPr lang="en-US" dirty="0"/>
              <a:t>-competent and </a:t>
            </a:r>
            <a:r>
              <a:rPr lang="en-US" dirty="0" err="1"/>
              <a:t>immuno</a:t>
            </a:r>
            <a:r>
              <a:rPr lang="en-US" dirty="0"/>
              <a:t>-compromised hosts.</a:t>
            </a:r>
          </a:p>
          <a:p>
            <a:endParaRPr lang="en-US" sz="3200" dirty="0">
              <a:latin typeface="Calibri"/>
              <a:ea typeface="Calibri"/>
              <a:cs typeface="Arial"/>
            </a:endParaRPr>
          </a:p>
          <a:p>
            <a:r>
              <a:rPr lang="en-US" sz="3200" dirty="0">
                <a:latin typeface="Calibri"/>
                <a:ea typeface="Calibri"/>
                <a:cs typeface="Arial"/>
              </a:rPr>
              <a:t>To know the basis of interferon gamma release assay and its potential to detect latent tuberculosis.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understand the basis of tuberculin test and its importance in gauging immunity against M. tuberculosis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Latent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Therefore non-replicating bacilli will be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This state correlates directly with an innate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omic Sans MS" pitchFamily="66" charset="0"/>
              </a:rPr>
              <a:t>Reactivation TB results from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>
                <a:latin typeface="Comic Sans MS" pitchFamily="66" charset="0"/>
              </a:rPr>
              <a:t> of cases.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>
                <a:latin typeface="Comic Sans MS" pitchFamily="66" charset="0"/>
              </a:rPr>
              <a:t> regional lymph node involvement and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The lesion typically occurs at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286000"/>
            <a:ext cx="22860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The role of the </a:t>
            </a:r>
            <a:r>
              <a:rPr lang="en-US" sz="3600" dirty="0" err="1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Comic Sans MS" pitchFamily="66" charset="0"/>
              </a:rPr>
              <a:t>The DTH response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interferon-gamma release assay </a:t>
            </a:r>
            <a:r>
              <a:rPr lang="en-US" sz="2000" dirty="0">
                <a:latin typeface="Comic Sans MS" pitchFamily="66" charset="0"/>
              </a:rPr>
              <a:t>has been developed.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The assay is an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The test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These proteins are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>
                <a:latin typeface="Comic Sans MS" pitchFamily="66" charset="0"/>
              </a:rPr>
              <a:t> in vaccine strain BCG, or M. </a:t>
            </a:r>
            <a:r>
              <a:rPr lang="en-US" dirty="0" err="1">
                <a:latin typeface="Comic Sans MS" pitchFamily="66" charset="0"/>
              </a:rPr>
              <a:t>bovis</a:t>
            </a:r>
            <a:r>
              <a:rPr lang="en-US" dirty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	Is an example of an infection in which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immunity &amp;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hypersensitivity coexist, and the lesions are caused mainly by the host 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>
                <a:latin typeface="Comic Sans MS" pitchFamily="66" charset="0"/>
              </a:rPr>
              <a:t>immuno</a:t>
            </a:r>
            <a:r>
              <a:rPr lang="en-US" dirty="0">
                <a:latin typeface="Comic Sans MS" pitchFamily="66" charset="0"/>
              </a:rPr>
              <a:t>-compromised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omic Sans MS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Introduction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omic Sans MS" pitchFamily="66" charset="0"/>
              </a:rPr>
              <a:t>Mycobacterium tuberculosis is among the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>
                <a:latin typeface="Comic Sans MS" pitchFamily="66" charset="0"/>
              </a:rPr>
              <a:t>serves is the natural reservoir for M. tuberculosis.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Infection 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>
                <a:latin typeface="Comic Sans MS" pitchFamily="66" charset="0"/>
                <a:cs typeface="Times New Roman" pitchFamily="18" charset="0"/>
              </a:rPr>
              <a:t>M. tuberculosis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in aerosols and dust (airborne transmission) </a:t>
            </a: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>
                <a:latin typeface="Comic Sans MS" pitchFamily="66" charset="0"/>
              </a:rPr>
              <a:t>blocks phagocyte enzymes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>
                <a:latin typeface="Comic Sans MS" pitchFamily="66" charset="0"/>
              </a:rPr>
              <a:t> (LAM) a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Can induce cytokines and resist host oxidative stress</a:t>
            </a:r>
          </a:p>
          <a:p>
            <a:pPr lvl="1"/>
            <a:r>
              <a:rPr lang="en-US" dirty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This demonstrates that the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>
                <a:latin typeface="Comic Sans MS" pitchFamily="66" charset="0"/>
              </a:rPr>
              <a:t> </a:t>
            </a:r>
          </a:p>
          <a:p>
            <a:r>
              <a:rPr lang="en-US" dirty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r>
              <a:rPr lang="en-US" dirty="0">
                <a:latin typeface="Comic Sans MS" pitchFamily="66" charset="0"/>
              </a:rPr>
              <a:t>Resistance to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>
                <a:latin typeface="Comic Sans MS" pitchFamily="66" charset="0"/>
              </a:rPr>
              <a:t>Inhibition of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>
                <a:latin typeface="Comic Sans MS" pitchFamily="66" charset="0"/>
              </a:rPr>
              <a:t>Inhibition of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>
                <a:latin typeface="Comic Sans MS" pitchFamily="66" charset="0"/>
              </a:rPr>
              <a:t>Escape from the </a:t>
            </a:r>
            <a:r>
              <a:rPr lang="en-US" dirty="0" err="1">
                <a:latin typeface="Comic Sans MS" pitchFamily="66" charset="0"/>
              </a:rPr>
              <a:t>phagosomal</a:t>
            </a:r>
            <a:r>
              <a:rPr lang="en-US" dirty="0">
                <a:latin typeface="Comic Sans MS" pitchFamily="66" charset="0"/>
              </a:rPr>
              <a:t> compartment into the </a:t>
            </a:r>
            <a:r>
              <a:rPr lang="en-US" dirty="0" err="1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4172</TotalTime>
  <Words>1315</Words>
  <Application>Microsoft Office PowerPoint</Application>
  <PresentationFormat>On-screen Show (4:3)</PresentationFormat>
  <Paragraphs>193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Franklin Gothic Book</vt:lpstr>
      <vt:lpstr>Symbol</vt:lpstr>
      <vt:lpstr>Times New Roman</vt:lpstr>
      <vt:lpstr>Wingdings 2</vt:lpstr>
      <vt:lpstr>Technic</vt:lpstr>
      <vt:lpstr>PowerPoint Presentation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PowerPoint Presentation</vt:lpstr>
      <vt:lpstr>Primary disease (Approximately 10% of infected individuals)</vt:lpstr>
      <vt:lpstr>Primary disease</vt:lpstr>
      <vt:lpstr>Ghon’s and Ranke complex </vt:lpstr>
      <vt:lpstr>PowerPoint Presentation</vt:lpstr>
      <vt:lpstr>Primary disease</vt:lpstr>
      <vt:lpstr>PowerPoint Presentation</vt:lpstr>
      <vt:lpstr>PowerPoint Presentation</vt:lpstr>
      <vt:lpstr>Miliary TB</vt:lpstr>
      <vt:lpstr>Chronic Disease</vt:lpstr>
      <vt:lpstr>PowerPoint Presentation</vt:lpstr>
      <vt:lpstr>Latent TB</vt:lpstr>
      <vt:lpstr>Reactivation disease</vt:lpstr>
      <vt:lpstr>Reactivation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Delayed-type hypersensitivity (DTH) response</vt:lpstr>
      <vt:lpstr>IFN- release assay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Zahid</cp:lastModifiedBy>
  <cp:revision>391</cp:revision>
  <dcterms:created xsi:type="dcterms:W3CDTF">2013-02-13T11:24:12Z</dcterms:created>
  <dcterms:modified xsi:type="dcterms:W3CDTF">2018-01-21T21:33:33Z</dcterms:modified>
</cp:coreProperties>
</file>