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31"/>
  </p:notesMasterIdLst>
  <p:sldIdLst>
    <p:sldId id="295" r:id="rId2"/>
    <p:sldId id="389" r:id="rId3"/>
    <p:sldId id="472" r:id="rId4"/>
    <p:sldId id="473" r:id="rId5"/>
    <p:sldId id="492" r:id="rId6"/>
    <p:sldId id="430" r:id="rId7"/>
    <p:sldId id="474" r:id="rId8"/>
    <p:sldId id="470" r:id="rId9"/>
    <p:sldId id="435" r:id="rId10"/>
    <p:sldId id="431" r:id="rId11"/>
    <p:sldId id="475" r:id="rId12"/>
    <p:sldId id="478" r:id="rId13"/>
    <p:sldId id="479" r:id="rId14"/>
    <p:sldId id="480" r:id="rId15"/>
    <p:sldId id="471" r:id="rId16"/>
    <p:sldId id="482" r:id="rId17"/>
    <p:sldId id="436" r:id="rId18"/>
    <p:sldId id="476" r:id="rId19"/>
    <p:sldId id="483" r:id="rId20"/>
    <p:sldId id="484" r:id="rId21"/>
    <p:sldId id="485" r:id="rId22"/>
    <p:sldId id="486" r:id="rId23"/>
    <p:sldId id="487" r:id="rId24"/>
    <p:sldId id="488" r:id="rId25"/>
    <p:sldId id="489" r:id="rId26"/>
    <p:sldId id="490" r:id="rId27"/>
    <p:sldId id="491" r:id="rId28"/>
    <p:sldId id="481" r:id="rId29"/>
    <p:sldId id="390" r:id="rId30"/>
  </p:sldIdLst>
  <p:sldSz cx="9144000" cy="6858000" type="screen4x3"/>
  <p:notesSz cx="6858000" cy="9144000"/>
  <p:defaultTextStyle>
    <a:defPPr>
      <a:defRPr lang="x-none"/>
    </a:defPPr>
    <a:lvl1pPr algn="r" rtl="1" fontAlgn="base">
      <a:spcBef>
        <a:spcPct val="0"/>
      </a:spcBef>
      <a:spcAft>
        <a:spcPct val="0"/>
      </a:spcAft>
      <a:defRPr kern="1200">
        <a:solidFill>
          <a:schemeClr val="tx1"/>
        </a:solidFill>
        <a:latin typeface="Arial" charset="0"/>
        <a:ea typeface="+mn-ea"/>
        <a:cs typeface="Arial" charset="0"/>
      </a:defRPr>
    </a:lvl1pPr>
    <a:lvl2pPr marL="457200" algn="r" rtl="1" fontAlgn="base">
      <a:spcBef>
        <a:spcPct val="0"/>
      </a:spcBef>
      <a:spcAft>
        <a:spcPct val="0"/>
      </a:spcAft>
      <a:defRPr kern="1200">
        <a:solidFill>
          <a:schemeClr val="tx1"/>
        </a:solidFill>
        <a:latin typeface="Arial" charset="0"/>
        <a:ea typeface="+mn-ea"/>
        <a:cs typeface="Arial" charset="0"/>
      </a:defRPr>
    </a:lvl2pPr>
    <a:lvl3pPr marL="914400" algn="r" rtl="1" fontAlgn="base">
      <a:spcBef>
        <a:spcPct val="0"/>
      </a:spcBef>
      <a:spcAft>
        <a:spcPct val="0"/>
      </a:spcAft>
      <a:defRPr kern="1200">
        <a:solidFill>
          <a:schemeClr val="tx1"/>
        </a:solidFill>
        <a:latin typeface="Arial" charset="0"/>
        <a:ea typeface="+mn-ea"/>
        <a:cs typeface="Arial" charset="0"/>
      </a:defRPr>
    </a:lvl3pPr>
    <a:lvl4pPr marL="1371600" algn="r" rtl="1" fontAlgn="base">
      <a:spcBef>
        <a:spcPct val="0"/>
      </a:spcBef>
      <a:spcAft>
        <a:spcPct val="0"/>
      </a:spcAft>
      <a:defRPr kern="1200">
        <a:solidFill>
          <a:schemeClr val="tx1"/>
        </a:solidFill>
        <a:latin typeface="Arial" charset="0"/>
        <a:ea typeface="+mn-ea"/>
        <a:cs typeface="Arial" charset="0"/>
      </a:defRPr>
    </a:lvl4pPr>
    <a:lvl5pPr marL="1828800" algn="r" rtl="1"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66"/>
    <a:srgbClr val="FF00FF"/>
    <a:srgbClr val="FFFF00"/>
    <a:srgbClr val="FF0000"/>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005" autoAdjust="0"/>
    <p:restoredTop sz="86385" autoAdjust="0"/>
  </p:normalViewPr>
  <p:slideViewPr>
    <p:cSldViewPr>
      <p:cViewPr varScale="1">
        <p:scale>
          <a:sx n="58" d="100"/>
          <a:sy n="58" d="100"/>
        </p:scale>
        <p:origin x="846" y="66"/>
      </p:cViewPr>
      <p:guideLst>
        <p:guide orient="horz" pos="2160"/>
        <p:guide pos="2880"/>
      </p:guideLst>
    </p:cSldViewPr>
  </p:slideViewPr>
  <p:outlineViewPr>
    <p:cViewPr>
      <p:scale>
        <a:sx n="33" d="100"/>
        <a:sy n="33" d="100"/>
      </p:scale>
      <p:origin x="152" y="0"/>
    </p:cViewPr>
    <p:sldLst>
      <p:sld r:id="rId1" collapse="1"/>
      <p:sld r:id="rId2" collapse="1"/>
      <p:sld r:id="rId3" collapse="1"/>
      <p:sld r:id="rId4" collapse="1"/>
    </p:sldLst>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_rels/viewProps.xml.rels><?xml version="1.0" encoding="UTF-8" standalone="yes"?>
<Relationships xmlns="http://schemas.openxmlformats.org/package/2006/relationships"><Relationship Id="rId3" Type="http://schemas.openxmlformats.org/officeDocument/2006/relationships/slide" Target="slides/slide17.xml"/><Relationship Id="rId2" Type="http://schemas.openxmlformats.org/officeDocument/2006/relationships/slide" Target="slides/slide10.xml"/><Relationship Id="rId1" Type="http://schemas.openxmlformats.org/officeDocument/2006/relationships/slide" Target="slides/slide6.xml"/><Relationship Id="rId4" Type="http://schemas.openxmlformats.org/officeDocument/2006/relationships/slide" Target="slides/slide1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hdr" sz="quarter"/>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ea typeface="+mn-ea"/>
              </a:defRPr>
            </a:lvl1pPr>
          </a:lstStyle>
          <a:p>
            <a:pPr>
              <a:defRPr/>
            </a:pPr>
            <a:endParaRPr lang="en-US"/>
          </a:p>
        </p:txBody>
      </p:sp>
      <p:sp>
        <p:nvSpPr>
          <p:cNvPr id="44035" name="Rectangle 3"/>
          <p:cNvSpPr>
            <a:spLocks noGrp="1" noChangeArrowheads="1"/>
          </p:cNvSpPr>
          <p:nvPr>
            <p:ph type="dt" idx="1"/>
          </p:nvPr>
        </p:nvSpPr>
        <p:spPr bwMode="auto">
          <a:xfrm>
            <a:off x="1588"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ea typeface="+mn-ea"/>
              </a:defRPr>
            </a:lvl1pPr>
          </a:lstStyle>
          <a:p>
            <a:pPr>
              <a:defRPr/>
            </a:pPr>
            <a:endParaRPr lang="en-CA"/>
          </a:p>
        </p:txBody>
      </p:sp>
      <p:sp>
        <p:nvSpPr>
          <p:cNvPr id="2560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403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4038" name="Rectangle 6"/>
          <p:cNvSpPr>
            <a:spLocks noGrp="1" noChangeArrowheads="1"/>
          </p:cNvSpPr>
          <p:nvPr>
            <p:ph type="ftr" sz="quarter" idx="4"/>
          </p:nvPr>
        </p:nvSpPr>
        <p:spPr bwMode="auto">
          <a:xfrm>
            <a:off x="388620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a typeface="+mn-ea"/>
              </a:defRPr>
            </a:lvl1pPr>
          </a:lstStyle>
          <a:p>
            <a:pPr>
              <a:defRPr/>
            </a:pPr>
            <a:endParaRPr lang="en-US"/>
          </a:p>
        </p:txBody>
      </p:sp>
      <p:sp>
        <p:nvSpPr>
          <p:cNvPr id="44039" name="Rectangle 7"/>
          <p:cNvSpPr>
            <a:spLocks noGrp="1" noChangeArrowheads="1"/>
          </p:cNvSpPr>
          <p:nvPr>
            <p:ph type="sldNum" sz="quarter" idx="5"/>
          </p:nvPr>
        </p:nvSpPr>
        <p:spPr bwMode="auto">
          <a:xfrm>
            <a:off x="1588"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pPr>
              <a:defRPr/>
            </a:pPr>
            <a:fld id="{E7C33290-48D9-40F3-B4F1-9226A3FEEFB6}" type="slidenum">
              <a:rPr lang="x-none"/>
              <a:pPr>
                <a:defRPr/>
              </a:pPr>
              <a:t>‹#›</a:t>
            </a:fld>
            <a:endParaRPr lang="en-CA"/>
          </a:p>
        </p:txBody>
      </p:sp>
    </p:spTree>
    <p:extLst>
      <p:ext uri="{BB962C8B-B14F-4D97-AF65-F5344CB8AC3E}">
        <p14:creationId xmlns:p14="http://schemas.microsoft.com/office/powerpoint/2010/main" val="4220555754"/>
      </p:ext>
    </p:extLst>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Arial" charset="0"/>
        <a:ea typeface="Arial" charset="0"/>
        <a:cs typeface="Arial" charset="0"/>
      </a:defRPr>
    </a:lvl1pPr>
    <a:lvl2pPr marL="457200" algn="r" rtl="1" eaLnBrk="0" fontAlgn="base" hangingPunct="0">
      <a:spcBef>
        <a:spcPct val="30000"/>
      </a:spcBef>
      <a:spcAft>
        <a:spcPct val="0"/>
      </a:spcAft>
      <a:defRPr sz="1200" kern="1200">
        <a:solidFill>
          <a:schemeClr val="tx1"/>
        </a:solidFill>
        <a:latin typeface="Arial" charset="0"/>
        <a:ea typeface="Arial" charset="0"/>
        <a:cs typeface="Arial" charset="0"/>
      </a:defRPr>
    </a:lvl2pPr>
    <a:lvl3pPr marL="914400" algn="r" rtl="1" eaLnBrk="0" fontAlgn="base" hangingPunct="0">
      <a:spcBef>
        <a:spcPct val="30000"/>
      </a:spcBef>
      <a:spcAft>
        <a:spcPct val="0"/>
      </a:spcAft>
      <a:defRPr sz="1200" kern="1200">
        <a:solidFill>
          <a:schemeClr val="tx1"/>
        </a:solidFill>
        <a:latin typeface="Arial" charset="0"/>
        <a:ea typeface="Arial" charset="0"/>
        <a:cs typeface="Arial" charset="0"/>
      </a:defRPr>
    </a:lvl3pPr>
    <a:lvl4pPr marL="1371600" algn="r" rtl="1" eaLnBrk="0" fontAlgn="base" hangingPunct="0">
      <a:spcBef>
        <a:spcPct val="30000"/>
      </a:spcBef>
      <a:spcAft>
        <a:spcPct val="0"/>
      </a:spcAft>
      <a:defRPr sz="1200" kern="1200">
        <a:solidFill>
          <a:schemeClr val="tx1"/>
        </a:solidFill>
        <a:latin typeface="Arial" charset="0"/>
        <a:ea typeface="Arial" charset="0"/>
        <a:cs typeface="Arial" charset="0"/>
      </a:defRPr>
    </a:lvl4pPr>
    <a:lvl5pPr marL="1828800" algn="r" rtl="1" eaLnBrk="0" fontAlgn="base" hangingPunct="0">
      <a:spcBef>
        <a:spcPct val="30000"/>
      </a:spcBef>
      <a:spcAft>
        <a:spcPct val="0"/>
      </a:spcAft>
      <a:defRPr sz="1200" kern="1200">
        <a:solidFill>
          <a:schemeClr val="tx1"/>
        </a:solidFill>
        <a:latin typeface="Arial" charset="0"/>
        <a:ea typeface="Arial" charset="0"/>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7C33290-48D9-40F3-B4F1-9226A3FEEFB6}" type="slidenum">
              <a:rPr lang="x-none" smtClean="0"/>
              <a:pPr>
                <a:defRPr/>
              </a:pPr>
              <a:t>15</a:t>
            </a:fld>
            <a:endParaRPr lang="en-CA"/>
          </a:p>
        </p:txBody>
      </p:sp>
    </p:spTree>
    <p:extLst>
      <p:ext uri="{BB962C8B-B14F-4D97-AF65-F5344CB8AC3E}">
        <p14:creationId xmlns:p14="http://schemas.microsoft.com/office/powerpoint/2010/main" val="5529445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7C33290-48D9-40F3-B4F1-9226A3FEEFB6}" type="slidenum">
              <a:rPr lang="x-none" smtClean="0"/>
              <a:pPr>
                <a:defRPr/>
              </a:pPr>
              <a:t>17</a:t>
            </a:fld>
            <a:endParaRPr lang="en-CA"/>
          </a:p>
        </p:txBody>
      </p:sp>
    </p:spTree>
    <p:extLst>
      <p:ext uri="{BB962C8B-B14F-4D97-AF65-F5344CB8AC3E}">
        <p14:creationId xmlns:p14="http://schemas.microsoft.com/office/powerpoint/2010/main" val="39730300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CA"/>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C760005-452B-46CE-9B9D-34D3E1414C47}" type="slidenum">
              <a:rPr lang="x-none"/>
              <a:pPr>
                <a:defRPr/>
              </a:pPr>
              <a:t>‹#›</a:t>
            </a:fld>
            <a:endParaRPr lang="en-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CA"/>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4A12506-84F9-481F-B4C5-EB70B9DAA225}" type="slidenum">
              <a:rPr lang="x-none"/>
              <a:pPr>
                <a:defRPr/>
              </a:pPr>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CA"/>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66BD196-9B7C-4C72-BD62-207E690B5D6F}" type="slidenum">
              <a:rPr lang="x-none"/>
              <a:pPr>
                <a:defRPr/>
              </a:pPr>
              <a:t>‹#›</a:t>
            </a:fld>
            <a:endParaRPr lang="en-CA"/>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3" name="Rectangle 4"/>
          <p:cNvSpPr>
            <a:spLocks noGrp="1" noChangeArrowheads="1"/>
          </p:cNvSpPr>
          <p:nvPr>
            <p:ph type="dt" sz="half" idx="10"/>
          </p:nvPr>
        </p:nvSpPr>
        <p:spPr>
          <a:ln/>
        </p:spPr>
        <p:txBody>
          <a:bodyPr/>
          <a:lstStyle>
            <a:lvl1pPr>
              <a:defRPr/>
            </a:lvl1pPr>
          </a:lstStyle>
          <a:p>
            <a:pPr>
              <a:defRPr/>
            </a:pPr>
            <a:endParaRPr lang="en-CA"/>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1DCCE25-A43D-4FA3-8A9C-F640FE43B4C3}" type="slidenum">
              <a:rPr lang="x-none"/>
              <a:pPr>
                <a:defRPr/>
              </a:pPr>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CA"/>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49A389F-4AEA-443C-A16A-1BA742C3EFDF}" type="slidenum">
              <a:rPr lang="x-none"/>
              <a:pPr>
                <a:defRPr/>
              </a:pPr>
              <a:t>‹#›</a:t>
            </a:fld>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CA"/>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5497709-1706-4DB3-8C4C-C4BACAC6A177}" type="slidenum">
              <a:rPr lang="x-none"/>
              <a:pPr>
                <a:defRPr/>
              </a:pPr>
              <a:t>‹#›</a:t>
            </a:fld>
            <a:endParaRPr lang="en-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Rectangle 4"/>
          <p:cNvSpPr>
            <a:spLocks noGrp="1" noChangeArrowheads="1"/>
          </p:cNvSpPr>
          <p:nvPr>
            <p:ph type="dt" sz="half" idx="10"/>
          </p:nvPr>
        </p:nvSpPr>
        <p:spPr>
          <a:ln/>
        </p:spPr>
        <p:txBody>
          <a:bodyPr/>
          <a:lstStyle>
            <a:lvl1pPr>
              <a:defRPr/>
            </a:lvl1pPr>
          </a:lstStyle>
          <a:p>
            <a:pPr>
              <a:defRPr/>
            </a:pPr>
            <a:endParaRPr lang="en-CA"/>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687A928-43F8-437B-9BE3-F7A215934130}" type="slidenum">
              <a:rPr lang="x-none"/>
              <a:pPr>
                <a:defRPr/>
              </a:pPr>
              <a:t>‹#›</a:t>
            </a:fld>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Rectangle 4"/>
          <p:cNvSpPr>
            <a:spLocks noGrp="1" noChangeArrowheads="1"/>
          </p:cNvSpPr>
          <p:nvPr>
            <p:ph type="dt" sz="half" idx="10"/>
          </p:nvPr>
        </p:nvSpPr>
        <p:spPr>
          <a:ln/>
        </p:spPr>
        <p:txBody>
          <a:bodyPr/>
          <a:lstStyle>
            <a:lvl1pPr>
              <a:defRPr/>
            </a:lvl1pPr>
          </a:lstStyle>
          <a:p>
            <a:pPr>
              <a:defRPr/>
            </a:pPr>
            <a:endParaRPr lang="en-CA"/>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A402C00-7D97-40E5-B21E-3282A9F9CD96}" type="slidenum">
              <a:rPr lang="x-none"/>
              <a:pPr>
                <a:defRPr/>
              </a:pPr>
              <a:t>‹#›</a:t>
            </a:fld>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Rectangle 4"/>
          <p:cNvSpPr>
            <a:spLocks noGrp="1" noChangeArrowheads="1"/>
          </p:cNvSpPr>
          <p:nvPr>
            <p:ph type="dt" sz="half" idx="10"/>
          </p:nvPr>
        </p:nvSpPr>
        <p:spPr>
          <a:ln/>
        </p:spPr>
        <p:txBody>
          <a:bodyPr/>
          <a:lstStyle>
            <a:lvl1pPr>
              <a:defRPr/>
            </a:lvl1pPr>
          </a:lstStyle>
          <a:p>
            <a:pPr>
              <a:defRPr/>
            </a:pPr>
            <a:endParaRPr lang="en-CA"/>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DBD0D95-875A-44F0-AFDC-A2BB76932252}" type="slidenum">
              <a:rPr lang="x-none"/>
              <a:pPr>
                <a:defRPr/>
              </a:pPr>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CA"/>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11E6301-491E-455A-85C6-B675C149D380}" type="slidenum">
              <a:rPr lang="x-none"/>
              <a:pPr>
                <a:defRPr/>
              </a:pPr>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CA"/>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3F4B323-EC91-4083-A087-794C4874249C}" type="slidenum">
              <a:rPr lang="x-none"/>
              <a:pPr>
                <a:defRPr/>
              </a:pPr>
              <a:t>‹#›</a:t>
            </a:fld>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CA"/>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4BA3E61-6560-4679-AC25-E5007187CF68}" type="slidenum">
              <a:rPr lang="x-none"/>
              <a:pPr>
                <a:defRPr/>
              </a:pPr>
              <a:t>‹#›</a:t>
            </a:fld>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a typeface="+mn-ea"/>
              </a:defRPr>
            </a:lvl1pPr>
          </a:lstStyle>
          <a:p>
            <a:pPr>
              <a:defRPr/>
            </a:pPr>
            <a:endParaRPr lang="en-CA"/>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a typeface="+mn-ea"/>
              </a:defRPr>
            </a:lvl1pPr>
          </a:lstStyle>
          <a:p>
            <a:pPr>
              <a:defRPr/>
            </a:pPr>
            <a:endParaRPr lang="en-US"/>
          </a:p>
        </p:txBody>
      </p:sp>
      <p:sp>
        <p:nvSpPr>
          <p:cNvPr id="1030" name="Rectangle 6"/>
          <p:cNvSpPr>
            <a:spLocks noGrp="1" noChangeArrowheads="1"/>
          </p:cNvSpPr>
          <p:nvPr>
            <p:ph type="sldNum" sz="quarter" idx="4"/>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pPr>
              <a:defRPr/>
            </a:pPr>
            <a:fld id="{77321026-ABFE-461F-AF1C-8E493B0F5C65}" type="slidenum">
              <a:rPr lang="x-none"/>
              <a:pPr>
                <a:defRPr/>
              </a:pPr>
              <a:t>‹#›</a:t>
            </a:fld>
            <a:endParaRPr lang="en-C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1" eaLnBrk="0" fontAlgn="base" hangingPunct="0">
        <a:spcBef>
          <a:spcPct val="0"/>
        </a:spcBef>
        <a:spcAft>
          <a:spcPct val="0"/>
        </a:spcAft>
        <a:defRPr sz="4400">
          <a:solidFill>
            <a:schemeClr val="tx2"/>
          </a:solidFill>
          <a:latin typeface="+mj-lt"/>
          <a:ea typeface="Arial" charset="0"/>
          <a:cs typeface="+mj-cs"/>
        </a:defRPr>
      </a:lvl1pPr>
      <a:lvl2pPr algn="ctr" rtl="1" eaLnBrk="0" fontAlgn="base" hangingPunct="0">
        <a:spcBef>
          <a:spcPct val="0"/>
        </a:spcBef>
        <a:spcAft>
          <a:spcPct val="0"/>
        </a:spcAft>
        <a:defRPr sz="4400">
          <a:solidFill>
            <a:schemeClr val="tx2"/>
          </a:solidFill>
          <a:latin typeface="Arial" charset="0"/>
          <a:ea typeface="Arial" charset="0"/>
          <a:cs typeface="Arial" charset="0"/>
        </a:defRPr>
      </a:lvl2pPr>
      <a:lvl3pPr algn="ctr" rtl="1" eaLnBrk="0" fontAlgn="base" hangingPunct="0">
        <a:spcBef>
          <a:spcPct val="0"/>
        </a:spcBef>
        <a:spcAft>
          <a:spcPct val="0"/>
        </a:spcAft>
        <a:defRPr sz="4400">
          <a:solidFill>
            <a:schemeClr val="tx2"/>
          </a:solidFill>
          <a:latin typeface="Arial" charset="0"/>
          <a:ea typeface="Arial" charset="0"/>
          <a:cs typeface="Arial" charset="0"/>
        </a:defRPr>
      </a:lvl3pPr>
      <a:lvl4pPr algn="ctr" rtl="1" eaLnBrk="0" fontAlgn="base" hangingPunct="0">
        <a:spcBef>
          <a:spcPct val="0"/>
        </a:spcBef>
        <a:spcAft>
          <a:spcPct val="0"/>
        </a:spcAft>
        <a:defRPr sz="4400">
          <a:solidFill>
            <a:schemeClr val="tx2"/>
          </a:solidFill>
          <a:latin typeface="Arial" charset="0"/>
          <a:ea typeface="Arial" charset="0"/>
          <a:cs typeface="Arial" charset="0"/>
        </a:defRPr>
      </a:lvl4pPr>
      <a:lvl5pPr algn="ctr" rtl="1" eaLnBrk="0" fontAlgn="base" hangingPunct="0">
        <a:spcBef>
          <a:spcPct val="0"/>
        </a:spcBef>
        <a:spcAft>
          <a:spcPct val="0"/>
        </a:spcAft>
        <a:defRPr sz="4400">
          <a:solidFill>
            <a:schemeClr val="tx2"/>
          </a:solidFill>
          <a:latin typeface="Arial" charset="0"/>
          <a:ea typeface="Arial" charset="0"/>
          <a:cs typeface="Arial" charset="0"/>
        </a:defRPr>
      </a:lvl5pPr>
      <a:lvl6pPr marL="457200" algn="ctr" rtl="1" fontAlgn="base">
        <a:spcBef>
          <a:spcPct val="0"/>
        </a:spcBef>
        <a:spcAft>
          <a:spcPct val="0"/>
        </a:spcAft>
        <a:defRPr sz="4400">
          <a:solidFill>
            <a:schemeClr val="tx2"/>
          </a:solidFill>
          <a:latin typeface="Arial" charset="0"/>
          <a:cs typeface="Arial" charset="0"/>
        </a:defRPr>
      </a:lvl6pPr>
      <a:lvl7pPr marL="914400" algn="ctr" rtl="1" fontAlgn="base">
        <a:spcBef>
          <a:spcPct val="0"/>
        </a:spcBef>
        <a:spcAft>
          <a:spcPct val="0"/>
        </a:spcAft>
        <a:defRPr sz="4400">
          <a:solidFill>
            <a:schemeClr val="tx2"/>
          </a:solidFill>
          <a:latin typeface="Arial" charset="0"/>
          <a:cs typeface="Arial" charset="0"/>
        </a:defRPr>
      </a:lvl7pPr>
      <a:lvl8pPr marL="1371600" algn="ctr" rtl="1" fontAlgn="base">
        <a:spcBef>
          <a:spcPct val="0"/>
        </a:spcBef>
        <a:spcAft>
          <a:spcPct val="0"/>
        </a:spcAft>
        <a:defRPr sz="4400">
          <a:solidFill>
            <a:schemeClr val="tx2"/>
          </a:solidFill>
          <a:latin typeface="Arial" charset="0"/>
          <a:cs typeface="Arial" charset="0"/>
        </a:defRPr>
      </a:lvl8pPr>
      <a:lvl9pPr marL="1828800" algn="ctr" rtl="1" fontAlgn="base">
        <a:spcBef>
          <a:spcPct val="0"/>
        </a:spcBef>
        <a:spcAft>
          <a:spcPct val="0"/>
        </a:spcAft>
        <a:defRPr sz="4400">
          <a:solidFill>
            <a:schemeClr val="tx2"/>
          </a:solidFill>
          <a:latin typeface="Arial" charset="0"/>
          <a:cs typeface="Arial" charset="0"/>
        </a:defRPr>
      </a:lvl9pPr>
    </p:titleStyle>
    <p:bodyStyle>
      <a:lvl1pPr marL="342900" indent="-342900" algn="r" rtl="1" eaLnBrk="0" fontAlgn="base" hangingPunct="0">
        <a:spcBef>
          <a:spcPct val="20000"/>
        </a:spcBef>
        <a:spcAft>
          <a:spcPct val="0"/>
        </a:spcAft>
        <a:buChar char="•"/>
        <a:defRPr sz="3200">
          <a:solidFill>
            <a:schemeClr val="tx1"/>
          </a:solidFill>
          <a:latin typeface="+mn-lt"/>
          <a:ea typeface="Arial" charset="0"/>
          <a:cs typeface="+mn-cs"/>
        </a:defRPr>
      </a:lvl1pPr>
      <a:lvl2pPr marL="742950" indent="-285750" algn="r" rtl="1"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r" rtl="1"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r" rtl="1"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r" rtl="1"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www.amazon.com/Notes-Medical-Microbiology-Morag-Timbury/dp/0443071640/ref=sr_1_6?s=books&amp;ie=UTF8&amp;qid=1309599210&amp;sr=1-6" TargetMode="Externa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2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file:///\\localhost\upload.wikimedia.org\wikipedia\commons\9\9f\Illu_conducting_passages.svg"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0000"/>
            </a:gs>
            <a:gs pos="50000">
              <a:srgbClr val="000066"/>
            </a:gs>
            <a:gs pos="100000">
              <a:srgbClr val="000000"/>
            </a:gs>
          </a:gsLst>
          <a:lin ang="5400000" scaled="1"/>
        </a:gradFill>
        <a:effectLst/>
      </p:bgPr>
    </p:bg>
    <p:spTree>
      <p:nvGrpSpPr>
        <p:cNvPr id="1" name=""/>
        <p:cNvGrpSpPr/>
        <p:nvPr/>
      </p:nvGrpSpPr>
      <p:grpSpPr>
        <a:xfrm>
          <a:off x="0" y="0"/>
          <a:ext cx="0" cy="0"/>
          <a:chOff x="0" y="0"/>
          <a:chExt cx="0" cy="0"/>
        </a:xfrm>
      </p:grpSpPr>
      <p:sp>
        <p:nvSpPr>
          <p:cNvPr id="2050" name="Text Box 2"/>
          <p:cNvSpPr txBox="1">
            <a:spLocks noChangeArrowheads="1"/>
          </p:cNvSpPr>
          <p:nvPr/>
        </p:nvSpPr>
        <p:spPr bwMode="auto">
          <a:xfrm>
            <a:off x="2124075" y="4005263"/>
            <a:ext cx="5184775" cy="1322387"/>
          </a:xfrm>
          <a:prstGeom prst="rect">
            <a:avLst/>
          </a:prstGeom>
          <a:noFill/>
          <a:ln w="9525">
            <a:noFill/>
            <a:miter lim="800000"/>
            <a:headEnd/>
            <a:tailEnd/>
          </a:ln>
        </p:spPr>
        <p:txBody>
          <a:bodyPr>
            <a:spAutoFit/>
          </a:bodyPr>
          <a:lstStyle/>
          <a:p>
            <a:pPr algn="ctr" rtl="0">
              <a:spcBef>
                <a:spcPct val="50000"/>
              </a:spcBef>
            </a:pPr>
            <a:r>
              <a:rPr lang="en-US" altLang="en-US" sz="2000">
                <a:solidFill>
                  <a:schemeClr val="bg1"/>
                </a:solidFill>
                <a:latin typeface="Times New Roman" pitchFamily="18" charset="0"/>
                <a:cs typeface="Times New Roman" pitchFamily="18" charset="0"/>
              </a:rPr>
              <a:t>Dr. Abdulkarim Alhetheel</a:t>
            </a:r>
          </a:p>
          <a:p>
            <a:pPr algn="ctr" rtl="0">
              <a:spcBef>
                <a:spcPct val="50000"/>
              </a:spcBef>
            </a:pPr>
            <a:r>
              <a:rPr lang="en-US" altLang="en-US" sz="2000">
                <a:solidFill>
                  <a:schemeClr val="bg1"/>
                </a:solidFill>
                <a:latin typeface="Times New Roman" pitchFamily="18" charset="0"/>
                <a:cs typeface="Times New Roman" pitchFamily="18" charset="0"/>
              </a:rPr>
              <a:t>Assistant Professor</a:t>
            </a:r>
          </a:p>
          <a:p>
            <a:pPr algn="ctr" rtl="0">
              <a:spcBef>
                <a:spcPct val="50000"/>
              </a:spcBef>
            </a:pPr>
            <a:r>
              <a:rPr lang="en-US" altLang="en-US" sz="2000">
                <a:solidFill>
                  <a:schemeClr val="bg1"/>
                </a:solidFill>
                <a:latin typeface="Times New Roman" pitchFamily="18" charset="0"/>
                <a:cs typeface="Times New Roman" pitchFamily="18" charset="0"/>
              </a:rPr>
              <a:t>College of Medicine &amp; KKUH</a:t>
            </a:r>
          </a:p>
        </p:txBody>
      </p:sp>
      <p:sp>
        <p:nvSpPr>
          <p:cNvPr id="4" name="Rectangle 14"/>
          <p:cNvSpPr>
            <a:spLocks noChangeArrowheads="1"/>
          </p:cNvSpPr>
          <p:nvPr/>
        </p:nvSpPr>
        <p:spPr bwMode="auto">
          <a:xfrm>
            <a:off x="827088" y="1700213"/>
            <a:ext cx="7524750" cy="1524000"/>
          </a:xfrm>
          <a:prstGeom prst="rect">
            <a:avLst/>
          </a:prstGeom>
          <a:noFill/>
          <a:ln w="9525">
            <a:noFill/>
            <a:miter lim="800000"/>
            <a:headEnd/>
            <a:tailEnd/>
          </a:ln>
          <a:effectLst/>
        </p:spPr>
        <p:txBody>
          <a:bodyPr lIns="92075" tIns="46038" rIns="92075" bIns="46038" anchor="ctr"/>
          <a:lstStyle/>
          <a:p>
            <a:pPr algn="ctr" rtl="0">
              <a:defRPr/>
            </a:pPr>
            <a:r>
              <a:rPr lang="en-US" sz="4000" dirty="0">
                <a:solidFill>
                  <a:srgbClr val="FFFF00"/>
                </a:solidFill>
                <a:effectLst>
                  <a:outerShdw blurRad="38100" dist="38100" dir="2700000" algn="tl">
                    <a:srgbClr val="000000"/>
                  </a:outerShdw>
                </a:effectLst>
                <a:latin typeface="Times New Roman" pitchFamily="18" charset="0"/>
                <a:cs typeface="Times New Roman" pitchFamily="18" charset="0"/>
              </a:rPr>
              <a:t>Viral Infections of the Respiratory System</a:t>
            </a:r>
            <a:endParaRPr lang="en-US" sz="4000" dirty="0">
              <a:solidFill>
                <a:srgbClr val="FF33CC"/>
              </a:solidFill>
              <a:effectLst>
                <a:outerShdw blurRad="38100" dist="38100" dir="2700000" algn="tl">
                  <a:srgbClr val="000000"/>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13"/>
          <p:cNvSpPr txBox="1">
            <a:spLocks noChangeArrowheads="1"/>
          </p:cNvSpPr>
          <p:nvPr/>
        </p:nvSpPr>
        <p:spPr bwMode="auto">
          <a:xfrm>
            <a:off x="395288" y="2027238"/>
            <a:ext cx="8001000" cy="457200"/>
          </a:xfrm>
          <a:prstGeom prst="rect">
            <a:avLst/>
          </a:prstGeom>
          <a:noFill/>
          <a:ln w="9525">
            <a:noFill/>
            <a:miter lim="800000"/>
            <a:headEnd/>
            <a:tailEnd/>
          </a:ln>
        </p:spPr>
        <p:txBody>
          <a:bodyPr>
            <a:spAutoFit/>
          </a:bodyPr>
          <a:lstStyle/>
          <a:p>
            <a:pPr marL="457200" indent="-457200" algn="l" rtl="0">
              <a:spcBef>
                <a:spcPct val="50000"/>
              </a:spcBef>
              <a:buFont typeface="Wingdings" pitchFamily="2" charset="2"/>
              <a:buChar char="Ø"/>
            </a:pPr>
            <a:endParaRPr lang="en-US" altLang="en-US" sz="2400">
              <a:solidFill>
                <a:srgbClr val="FFFF00"/>
              </a:solidFill>
              <a:latin typeface="Times New Roman" pitchFamily="18" charset="0"/>
              <a:cs typeface="Times New Roman" pitchFamily="18" charset="0"/>
            </a:endParaRPr>
          </a:p>
        </p:txBody>
      </p:sp>
      <p:sp>
        <p:nvSpPr>
          <p:cNvPr id="147473" name="Text Box 17"/>
          <p:cNvSpPr txBox="1">
            <a:spLocks noChangeArrowheads="1"/>
          </p:cNvSpPr>
          <p:nvPr/>
        </p:nvSpPr>
        <p:spPr bwMode="auto">
          <a:xfrm>
            <a:off x="611188" y="334963"/>
            <a:ext cx="7416800" cy="646112"/>
          </a:xfrm>
          <a:prstGeom prst="rect">
            <a:avLst/>
          </a:prstGeom>
          <a:noFill/>
          <a:ln w="9525">
            <a:noFill/>
            <a:miter lim="800000"/>
            <a:headEnd/>
            <a:tailEnd/>
          </a:ln>
          <a:effectLst/>
        </p:spPr>
        <p:txBody>
          <a:bodyPr>
            <a:spAutoFit/>
          </a:bodyPr>
          <a:lstStyle/>
          <a:p>
            <a:pPr algn="ctr" rtl="0">
              <a:spcBef>
                <a:spcPct val="50000"/>
              </a:spcBef>
              <a:defRPr/>
            </a:pPr>
            <a:r>
              <a:rPr lang="en-US" sz="3600" dirty="0">
                <a:solidFill>
                  <a:srgbClr val="FFFF66"/>
                </a:solidFill>
                <a:effectLst>
                  <a:outerShdw blurRad="38100" dist="38100" dir="2700000" algn="tl">
                    <a:srgbClr val="000000"/>
                  </a:outerShdw>
                </a:effectLst>
                <a:latin typeface="Times New Roman" pitchFamily="18" charset="0"/>
                <a:cs typeface="Times New Roman" pitchFamily="18" charset="0"/>
              </a:rPr>
              <a:t>Influenza Virus  </a:t>
            </a:r>
          </a:p>
        </p:txBody>
      </p:sp>
      <p:sp>
        <p:nvSpPr>
          <p:cNvPr id="10244" name="Text Box 18"/>
          <p:cNvSpPr txBox="1">
            <a:spLocks noChangeArrowheads="1"/>
          </p:cNvSpPr>
          <p:nvPr/>
        </p:nvSpPr>
        <p:spPr bwMode="auto">
          <a:xfrm>
            <a:off x="250825" y="874713"/>
            <a:ext cx="8893175" cy="5203825"/>
          </a:xfrm>
          <a:prstGeom prst="rect">
            <a:avLst/>
          </a:prstGeom>
          <a:noFill/>
          <a:ln w="9525">
            <a:noFill/>
            <a:miter lim="800000"/>
            <a:headEnd/>
            <a:tailEnd/>
          </a:ln>
        </p:spPr>
        <p:txBody>
          <a:bodyPr>
            <a:spAutoFit/>
          </a:bodyPr>
          <a:lstStyle/>
          <a:p>
            <a:pPr marL="457200" indent="-457200" algn="l" rtl="0">
              <a:lnSpc>
                <a:spcPct val="80000"/>
              </a:lnSpc>
              <a:spcBef>
                <a:spcPct val="50000"/>
              </a:spcBef>
              <a:buClr>
                <a:schemeClr val="bg1"/>
              </a:buClr>
              <a:buFontTx/>
              <a:buAutoNum type="arabicPeriod"/>
              <a:defRPr/>
            </a:pPr>
            <a:endParaRPr lang="en-US" sz="2200" dirty="0">
              <a:solidFill>
                <a:schemeClr val="bg1"/>
              </a:solidFill>
              <a:latin typeface="Times New Roman" pitchFamily="18" charset="0"/>
              <a:cs typeface="Times New Roman" pitchFamily="18" charset="0"/>
            </a:endParaRPr>
          </a:p>
          <a:p>
            <a:pPr algn="l" rtl="0">
              <a:defRPr/>
            </a:pPr>
            <a:endParaRPr lang="en-US" sz="2200" dirty="0">
              <a:solidFill>
                <a:schemeClr val="bg1"/>
              </a:solidFill>
              <a:latin typeface="Times New Roman" pitchFamily="18" charset="0"/>
              <a:cs typeface="Times New Roman" pitchFamily="18" charset="0"/>
            </a:endParaRPr>
          </a:p>
          <a:p>
            <a:pPr algn="l" rtl="0">
              <a:buFont typeface="Wingdings" pitchFamily="2" charset="2"/>
              <a:buChar char="v"/>
              <a:defRPr/>
            </a:pPr>
            <a:r>
              <a:rPr lang="en-US" sz="2200" dirty="0">
                <a:solidFill>
                  <a:schemeClr val="bg1"/>
                </a:solidFill>
                <a:latin typeface="Times New Roman" pitchFamily="18" charset="0"/>
                <a:cs typeface="Times New Roman" pitchFamily="18" charset="0"/>
              </a:rPr>
              <a:t>   Divided into subtypes based on the </a:t>
            </a:r>
            <a:r>
              <a:rPr lang="en-US" sz="2200" dirty="0" err="1">
                <a:solidFill>
                  <a:schemeClr val="bg1"/>
                </a:solidFill>
                <a:latin typeface="Times New Roman" pitchFamily="18" charset="0"/>
                <a:cs typeface="Times New Roman" pitchFamily="18" charset="0"/>
              </a:rPr>
              <a:t>haemagglutinine</a:t>
            </a:r>
            <a:r>
              <a:rPr lang="en-US" sz="2200" dirty="0">
                <a:solidFill>
                  <a:schemeClr val="bg1"/>
                </a:solidFill>
                <a:latin typeface="Times New Roman" pitchFamily="18" charset="0"/>
                <a:cs typeface="Times New Roman" pitchFamily="18" charset="0"/>
              </a:rPr>
              <a:t> and neuraminidase proteins.</a:t>
            </a:r>
          </a:p>
          <a:p>
            <a:pPr algn="l" rtl="0">
              <a:buFont typeface="Wingdings" pitchFamily="2" charset="2"/>
              <a:buChar char="v"/>
              <a:defRPr/>
            </a:pPr>
            <a:r>
              <a:rPr lang="en-US" sz="2200" dirty="0">
                <a:solidFill>
                  <a:schemeClr val="bg1"/>
                </a:solidFill>
                <a:latin typeface="Times New Roman" pitchFamily="18" charset="0"/>
                <a:cs typeface="Times New Roman" pitchFamily="18" charset="0"/>
              </a:rPr>
              <a:t>   The currently circulating strains are: H1N1 &amp; H3N2.</a:t>
            </a:r>
          </a:p>
          <a:p>
            <a:pPr algn="l" rtl="0">
              <a:buFont typeface="Wingdings" pitchFamily="2" charset="2"/>
              <a:buChar char="v"/>
              <a:defRPr/>
            </a:pPr>
            <a:endParaRPr lang="en-US" sz="2200" dirty="0">
              <a:solidFill>
                <a:schemeClr val="bg1"/>
              </a:solidFill>
              <a:latin typeface="Times New Roman" pitchFamily="18" charset="0"/>
              <a:cs typeface="Times New Roman" pitchFamily="18" charset="0"/>
            </a:endParaRPr>
          </a:p>
          <a:p>
            <a:pPr marL="457200" indent="-457200" algn="l" rtl="0">
              <a:buClr>
                <a:schemeClr val="bg1"/>
              </a:buClr>
              <a:buFont typeface="Wingdings" pitchFamily="2" charset="2"/>
              <a:buChar char="Ø"/>
              <a:defRPr/>
            </a:pPr>
            <a:r>
              <a:rPr lang="en-US" sz="2200" dirty="0">
                <a:solidFill>
                  <a:srgbClr val="FF0000"/>
                </a:solidFill>
                <a:latin typeface="Times New Roman" pitchFamily="18" charset="0"/>
                <a:cs typeface="Times New Roman" pitchFamily="18" charset="0"/>
              </a:rPr>
              <a:t>Pathogenesis:</a:t>
            </a:r>
            <a:r>
              <a:rPr lang="en-US" sz="2200" dirty="0">
                <a:solidFill>
                  <a:srgbClr val="C00000"/>
                </a:solidFill>
                <a:latin typeface="Times New Roman" pitchFamily="18" charset="0"/>
                <a:cs typeface="Times New Roman" pitchFamily="18" charset="0"/>
              </a:rPr>
              <a:t> </a:t>
            </a:r>
            <a:r>
              <a:rPr lang="en-US" sz="2200" dirty="0">
                <a:solidFill>
                  <a:schemeClr val="bg1"/>
                </a:solidFill>
                <a:latin typeface="Times New Roman" pitchFamily="18" charset="0"/>
                <a:cs typeface="Times New Roman" pitchFamily="18" charset="0"/>
              </a:rPr>
              <a:t>The virus infects the epithelial cells of the nose, throat, bronchi and occasionally the lungs.</a:t>
            </a:r>
          </a:p>
          <a:p>
            <a:pPr marL="457200" indent="-457200" algn="l" rtl="0">
              <a:buClr>
                <a:schemeClr val="bg1"/>
              </a:buClr>
              <a:buFont typeface="Wingdings" pitchFamily="2" charset="2"/>
              <a:buChar char="Ø"/>
              <a:defRPr/>
            </a:pPr>
            <a:r>
              <a:rPr lang="en-US" sz="2200" dirty="0">
                <a:solidFill>
                  <a:srgbClr val="FF0000"/>
                </a:solidFill>
                <a:latin typeface="Times New Roman" pitchFamily="18" charset="0"/>
                <a:cs typeface="Times New Roman" pitchFamily="18" charset="0"/>
              </a:rPr>
              <a:t>Transmission:</a:t>
            </a:r>
            <a:r>
              <a:rPr lang="en-US" sz="2200" dirty="0">
                <a:solidFill>
                  <a:schemeClr val="bg1"/>
                </a:solidFill>
                <a:latin typeface="Times New Roman" pitchFamily="18" charset="0"/>
                <a:cs typeface="Times New Roman" pitchFamily="18" charset="0"/>
              </a:rPr>
              <a:t> Inhalation of infectious aerosol droplets.</a:t>
            </a:r>
          </a:p>
          <a:p>
            <a:pPr marL="457200" indent="-457200" algn="l" rtl="0">
              <a:buClr>
                <a:schemeClr val="bg1"/>
              </a:buClr>
              <a:buFont typeface="Wingdings" pitchFamily="2" charset="2"/>
              <a:buChar char="Ø"/>
              <a:defRPr/>
            </a:pPr>
            <a:r>
              <a:rPr lang="en-US" sz="2200" dirty="0">
                <a:solidFill>
                  <a:srgbClr val="FF0000"/>
                </a:solidFill>
                <a:latin typeface="Times New Roman" pitchFamily="18" charset="0"/>
                <a:cs typeface="Times New Roman" pitchFamily="18" charset="0"/>
              </a:rPr>
              <a:t>I.P.:</a:t>
            </a:r>
            <a:r>
              <a:rPr lang="en-US" sz="2200" dirty="0">
                <a:solidFill>
                  <a:schemeClr val="bg1"/>
                </a:solidFill>
                <a:latin typeface="Times New Roman" pitchFamily="18" charset="0"/>
                <a:cs typeface="Times New Roman" pitchFamily="18" charset="0"/>
              </a:rPr>
              <a:t> 1-4 days.</a:t>
            </a:r>
          </a:p>
          <a:p>
            <a:pPr marL="457200" indent="-457200" algn="l" rtl="0">
              <a:buClr>
                <a:schemeClr val="bg1"/>
              </a:buClr>
              <a:buFont typeface="Wingdings" pitchFamily="2" charset="2"/>
              <a:buChar char="Ø"/>
              <a:defRPr/>
            </a:pPr>
            <a:r>
              <a:rPr lang="en-US" sz="2200" dirty="0">
                <a:solidFill>
                  <a:srgbClr val="FF0000"/>
                </a:solidFill>
                <a:latin typeface="Times New Roman" pitchFamily="18" charset="0"/>
                <a:cs typeface="Times New Roman" pitchFamily="18" charset="0"/>
              </a:rPr>
              <a:t>Symptoms:</a:t>
            </a:r>
            <a:r>
              <a:rPr lang="en-US" sz="2200" dirty="0">
                <a:solidFill>
                  <a:schemeClr val="bg1"/>
                </a:solidFill>
                <a:latin typeface="Times New Roman" pitchFamily="18" charset="0"/>
                <a:cs typeface="Times New Roman" pitchFamily="18" charset="0"/>
              </a:rPr>
              <a:t> Fever, malaise, headache, cough, chills, sore throat, and generalized pain.</a:t>
            </a:r>
          </a:p>
          <a:p>
            <a:pPr marL="457200" indent="-457200" algn="l" rtl="0">
              <a:buClr>
                <a:schemeClr val="bg1"/>
              </a:buClr>
              <a:buFont typeface="Wingdings" pitchFamily="2" charset="2"/>
              <a:buChar char="Ø"/>
              <a:defRPr/>
            </a:pPr>
            <a:r>
              <a:rPr lang="en-US" sz="2200" dirty="0">
                <a:solidFill>
                  <a:srgbClr val="FF0000"/>
                </a:solidFill>
                <a:latin typeface="Times New Roman" pitchFamily="18" charset="0"/>
                <a:cs typeface="Times New Roman" pitchFamily="18" charset="0"/>
              </a:rPr>
              <a:t>Prognosis:</a:t>
            </a:r>
            <a:r>
              <a:rPr lang="en-US" sz="2200" dirty="0">
                <a:solidFill>
                  <a:schemeClr val="bg1"/>
                </a:solidFill>
                <a:latin typeface="Times New Roman" pitchFamily="18" charset="0"/>
                <a:cs typeface="Times New Roman" pitchFamily="18" charset="0"/>
              </a:rPr>
              <a:t> Usually self-limiting disease.</a:t>
            </a:r>
          </a:p>
          <a:p>
            <a:pPr marL="457200" indent="-457200" algn="l" rtl="0">
              <a:buClr>
                <a:schemeClr val="bg1"/>
              </a:buClr>
              <a:buFont typeface="Wingdings" pitchFamily="2" charset="2"/>
              <a:buChar char="Ø"/>
              <a:defRPr/>
            </a:pPr>
            <a:endParaRPr lang="en-US" sz="2200" dirty="0">
              <a:solidFill>
                <a:schemeClr val="bg1"/>
              </a:solidFill>
              <a:latin typeface="Times New Roman" pitchFamily="18" charset="0"/>
              <a:cs typeface="Times New Roman" pitchFamily="18" charset="0"/>
            </a:endParaRPr>
          </a:p>
          <a:p>
            <a:pPr marL="457200" indent="-457200" algn="l" rtl="0">
              <a:lnSpc>
                <a:spcPct val="80000"/>
              </a:lnSpc>
              <a:spcBef>
                <a:spcPct val="50000"/>
              </a:spcBef>
              <a:buClr>
                <a:schemeClr val="bg1"/>
              </a:buClr>
              <a:buFontTx/>
              <a:buAutoNum type="arabicPeriod"/>
              <a:defRPr/>
            </a:pPr>
            <a:endParaRPr lang="en-US" sz="2200"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ChangeArrowheads="1"/>
          </p:cNvSpPr>
          <p:nvPr/>
        </p:nvSpPr>
        <p:spPr bwMode="auto">
          <a:xfrm>
            <a:off x="539750" y="1557338"/>
            <a:ext cx="8208963" cy="4832350"/>
          </a:xfrm>
          <a:prstGeom prst="rect">
            <a:avLst/>
          </a:prstGeom>
          <a:noFill/>
          <a:ln w="9525">
            <a:noFill/>
            <a:miter lim="800000"/>
            <a:headEnd/>
            <a:tailEnd/>
          </a:ln>
        </p:spPr>
        <p:txBody>
          <a:bodyPr>
            <a:spAutoFit/>
          </a:bodyPr>
          <a:lstStyle/>
          <a:p>
            <a:pPr marL="457200" indent="-457200" algn="l" rtl="0">
              <a:buClr>
                <a:schemeClr val="bg1"/>
              </a:buClr>
              <a:buFont typeface="Wingdings" pitchFamily="2" charset="2"/>
              <a:buChar char="Ø"/>
            </a:pPr>
            <a:r>
              <a:rPr lang="en-US" altLang="en-US" sz="2200" dirty="0">
                <a:solidFill>
                  <a:srgbClr val="FF0000"/>
                </a:solidFill>
                <a:latin typeface="Times New Roman" pitchFamily="18" charset="0"/>
                <a:cs typeface="Times New Roman" pitchFamily="18" charset="0"/>
              </a:rPr>
              <a:t>Complications:</a:t>
            </a:r>
            <a:r>
              <a:rPr lang="en-US" altLang="en-US" sz="2200" dirty="0">
                <a:solidFill>
                  <a:schemeClr val="bg1"/>
                </a:solidFill>
                <a:latin typeface="Times New Roman" pitchFamily="18" charset="0"/>
                <a:cs typeface="Times New Roman" pitchFamily="18" charset="0"/>
              </a:rPr>
              <a:t> - Primary influenza pneumonia                                                         		     - 2</a:t>
            </a:r>
            <a:r>
              <a:rPr lang="en-US" altLang="en-US" sz="2200" baseline="30000" dirty="0">
                <a:solidFill>
                  <a:schemeClr val="bg1"/>
                </a:solidFill>
                <a:latin typeface="Times New Roman" pitchFamily="18" charset="0"/>
                <a:cs typeface="Times New Roman" pitchFamily="18" charset="0"/>
              </a:rPr>
              <a:t>nd</a:t>
            </a:r>
            <a:r>
              <a:rPr lang="en-US" altLang="en-US" sz="2200" dirty="0">
                <a:solidFill>
                  <a:schemeClr val="bg1"/>
                </a:solidFill>
                <a:latin typeface="Times New Roman" pitchFamily="18" charset="0"/>
                <a:cs typeface="Times New Roman" pitchFamily="18" charset="0"/>
              </a:rPr>
              <a:t> bacterial pneumonia			         	           - Reye’s syndrome [fatty degeneration of 				                         CNS and Liver (Aspirin)]</a:t>
            </a:r>
          </a:p>
          <a:p>
            <a:pPr marL="457200" indent="-457200" algn="l" rtl="0">
              <a:buClr>
                <a:schemeClr val="bg1"/>
              </a:buClr>
              <a:buFont typeface="Wingdings" pitchFamily="2" charset="2"/>
              <a:buChar char="Ø"/>
            </a:pPr>
            <a:endParaRPr lang="en-US" altLang="en-US" sz="2200" dirty="0">
              <a:solidFill>
                <a:srgbClr val="FF0000"/>
              </a:solidFill>
              <a:latin typeface="Times New Roman" pitchFamily="18" charset="0"/>
              <a:cs typeface="Times New Roman" pitchFamily="18" charset="0"/>
            </a:endParaRPr>
          </a:p>
          <a:p>
            <a:pPr marL="457200" indent="-457200" algn="l" rtl="0">
              <a:buClr>
                <a:schemeClr val="bg1"/>
              </a:buClr>
              <a:buFont typeface="Wingdings" pitchFamily="2" charset="2"/>
              <a:buChar char="Ø"/>
            </a:pPr>
            <a:r>
              <a:rPr lang="en-US" altLang="en-US" sz="2200" dirty="0">
                <a:solidFill>
                  <a:srgbClr val="FF0000"/>
                </a:solidFill>
                <a:latin typeface="Times New Roman" pitchFamily="18" charset="0"/>
                <a:cs typeface="Times New Roman" pitchFamily="18" charset="0"/>
              </a:rPr>
              <a:t>Lab diagnosis: routine testing by </a:t>
            </a:r>
            <a:r>
              <a:rPr lang="en-US" altLang="en-US" sz="2200" dirty="0">
                <a:solidFill>
                  <a:schemeClr val="bg1"/>
                </a:solidFill>
                <a:latin typeface="Times New Roman" pitchFamily="18" charset="0"/>
                <a:cs typeface="Times New Roman" pitchFamily="18" charset="0"/>
              </a:rPr>
              <a:t>Direct detection of Influenza A or B virus from sputum, nasopharyngeal </a:t>
            </a:r>
            <a:r>
              <a:rPr lang="en-US" altLang="en-US" sz="2200" dirty="0" smtClean="0">
                <a:solidFill>
                  <a:schemeClr val="bg1"/>
                </a:solidFill>
                <a:latin typeface="Times New Roman" pitchFamily="18" charset="0"/>
                <a:cs typeface="Times New Roman" pitchFamily="18" charset="0"/>
              </a:rPr>
              <a:t>swab, </a:t>
            </a:r>
            <a:r>
              <a:rPr lang="en-US" altLang="en-US" sz="2200" dirty="0">
                <a:solidFill>
                  <a:schemeClr val="bg1"/>
                </a:solidFill>
                <a:latin typeface="Times New Roman" pitchFamily="18" charset="0"/>
                <a:cs typeface="Times New Roman" pitchFamily="18" charset="0"/>
              </a:rPr>
              <a:t>aspirate (NPA) or respiratory secretion by direct </a:t>
            </a:r>
            <a:r>
              <a:rPr lang="en-US" altLang="en-US" sz="2200" dirty="0" err="1">
                <a:solidFill>
                  <a:schemeClr val="bg1"/>
                </a:solidFill>
                <a:latin typeface="Times New Roman" pitchFamily="18" charset="0"/>
                <a:cs typeface="Times New Roman" pitchFamily="18" charset="0"/>
              </a:rPr>
              <a:t>immunoflourecent</a:t>
            </a:r>
            <a:r>
              <a:rPr lang="en-US" altLang="en-US" sz="2200" dirty="0">
                <a:solidFill>
                  <a:schemeClr val="bg1"/>
                </a:solidFill>
                <a:latin typeface="Times New Roman" pitchFamily="18" charset="0"/>
                <a:cs typeface="Times New Roman" pitchFamily="18" charset="0"/>
              </a:rPr>
              <a:t> assay (IFA). </a:t>
            </a:r>
          </a:p>
          <a:p>
            <a:pPr marL="457200" indent="-457200" algn="l" rtl="0">
              <a:buClr>
                <a:schemeClr val="bg1"/>
              </a:buClr>
              <a:buFont typeface="Wingdings" pitchFamily="2" charset="2"/>
              <a:buChar char="Ø"/>
            </a:pPr>
            <a:r>
              <a:rPr lang="en-US" altLang="en-US" sz="2200" dirty="0">
                <a:solidFill>
                  <a:srgbClr val="FF0000"/>
                </a:solidFill>
                <a:latin typeface="Times New Roman" pitchFamily="18" charset="0"/>
                <a:cs typeface="Times New Roman" pitchFamily="18" charset="0"/>
              </a:rPr>
              <a:t>Other detection methods: </a:t>
            </a:r>
            <a:r>
              <a:rPr lang="en-US" altLang="en-US" sz="2200" dirty="0" smtClean="0">
                <a:solidFill>
                  <a:schemeClr val="bg1"/>
                </a:solidFill>
                <a:latin typeface="Times New Roman" pitchFamily="18" charset="0"/>
                <a:cs typeface="Times New Roman" pitchFamily="18" charset="0"/>
              </a:rPr>
              <a:t>Cell culture</a:t>
            </a:r>
            <a:r>
              <a:rPr lang="en-US" altLang="en-US" sz="2200" dirty="0">
                <a:solidFill>
                  <a:schemeClr val="bg1"/>
                </a:solidFill>
                <a:latin typeface="Times New Roman" pitchFamily="18" charset="0"/>
                <a:cs typeface="Times New Roman" pitchFamily="18" charset="0"/>
              </a:rPr>
              <a:t>, PCR. </a:t>
            </a:r>
          </a:p>
          <a:p>
            <a:pPr marL="457200" indent="-457200" algn="l" rtl="0">
              <a:buClr>
                <a:schemeClr val="bg1"/>
              </a:buClr>
              <a:buFont typeface="Wingdings" pitchFamily="2" charset="2"/>
              <a:buChar char="Ø"/>
            </a:pPr>
            <a:r>
              <a:rPr lang="en-US" altLang="en-US" sz="2200" dirty="0">
                <a:solidFill>
                  <a:srgbClr val="FF0000"/>
                </a:solidFill>
                <a:latin typeface="Times New Roman" pitchFamily="18" charset="0"/>
                <a:cs typeface="Times New Roman" pitchFamily="18" charset="0"/>
              </a:rPr>
              <a:t>Treatment:</a:t>
            </a:r>
          </a:p>
          <a:p>
            <a:pPr marL="457200" indent="-457200" algn="l" rtl="0">
              <a:buClr>
                <a:schemeClr val="bg1"/>
              </a:buClr>
            </a:pPr>
            <a:r>
              <a:rPr lang="en-US" altLang="en-US" sz="2200" dirty="0">
                <a:solidFill>
                  <a:schemeClr val="bg1"/>
                </a:solidFill>
                <a:latin typeface="Times New Roman" pitchFamily="18" charset="0"/>
                <a:cs typeface="Times New Roman" pitchFamily="18" charset="0"/>
              </a:rPr>
              <a:t>1:  Amantadine is effective against influenza A virus only.</a:t>
            </a:r>
          </a:p>
          <a:p>
            <a:pPr marL="457200" indent="-457200" algn="l" rtl="0">
              <a:buClr>
                <a:schemeClr val="bg1"/>
              </a:buClr>
            </a:pPr>
            <a:r>
              <a:rPr lang="en-US" altLang="en-US" sz="2200" dirty="0">
                <a:solidFill>
                  <a:schemeClr val="bg1"/>
                </a:solidFill>
                <a:latin typeface="Times New Roman" pitchFamily="18" charset="0"/>
                <a:cs typeface="Times New Roman" pitchFamily="18" charset="0"/>
              </a:rPr>
              <a:t>2:  </a:t>
            </a:r>
            <a:r>
              <a:rPr lang="en-US" altLang="en-US" sz="2200" dirty="0" err="1">
                <a:solidFill>
                  <a:schemeClr val="bg1"/>
                </a:solidFill>
                <a:latin typeface="Times New Roman" pitchFamily="18" charset="0"/>
                <a:cs typeface="Times New Roman" pitchFamily="18" charset="0"/>
              </a:rPr>
              <a:t>Rimantadine</a:t>
            </a:r>
            <a:r>
              <a:rPr lang="en-US" altLang="en-US" sz="2200" dirty="0">
                <a:solidFill>
                  <a:schemeClr val="bg1"/>
                </a:solidFill>
                <a:latin typeface="Times New Roman" pitchFamily="18" charset="0"/>
                <a:cs typeface="Times New Roman" pitchFamily="18" charset="0"/>
              </a:rPr>
              <a:t>, </a:t>
            </a:r>
            <a:r>
              <a:rPr lang="en-US" altLang="en-US" sz="2200" dirty="0" err="1">
                <a:solidFill>
                  <a:schemeClr val="bg1"/>
                </a:solidFill>
                <a:latin typeface="Times New Roman" pitchFamily="18" charset="0"/>
                <a:cs typeface="Times New Roman" pitchFamily="18" charset="0"/>
              </a:rPr>
              <a:t>Oseltamivir</a:t>
            </a:r>
            <a:r>
              <a:rPr lang="en-US" altLang="en-US" sz="2200" dirty="0">
                <a:solidFill>
                  <a:schemeClr val="bg1"/>
                </a:solidFill>
                <a:latin typeface="Times New Roman" pitchFamily="18" charset="0"/>
                <a:cs typeface="Times New Roman" pitchFamily="18" charset="0"/>
              </a:rPr>
              <a:t> (Tamiflu) or </a:t>
            </a:r>
            <a:r>
              <a:rPr lang="en-US" altLang="en-US" sz="2200" dirty="0" err="1">
                <a:solidFill>
                  <a:schemeClr val="bg1"/>
                </a:solidFill>
                <a:latin typeface="Times New Roman" pitchFamily="18" charset="0"/>
                <a:cs typeface="Times New Roman" pitchFamily="18" charset="0"/>
              </a:rPr>
              <a:t>Zanamivir</a:t>
            </a:r>
            <a:r>
              <a:rPr lang="en-US" altLang="en-US" sz="2200" dirty="0">
                <a:solidFill>
                  <a:schemeClr val="bg1"/>
                </a:solidFill>
                <a:latin typeface="Times New Roman" pitchFamily="18" charset="0"/>
                <a:cs typeface="Times New Roman" pitchFamily="18" charset="0"/>
              </a:rPr>
              <a:t> (Relenza) are effective against both influenza A &amp; B viruses and can be used as treatment and prophylaxis.</a:t>
            </a:r>
          </a:p>
        </p:txBody>
      </p:sp>
      <p:sp>
        <p:nvSpPr>
          <p:cNvPr id="12291" name="Rectangle 3"/>
          <p:cNvSpPr>
            <a:spLocks noChangeArrowheads="1"/>
          </p:cNvSpPr>
          <p:nvPr/>
        </p:nvSpPr>
        <p:spPr bwMode="auto">
          <a:xfrm>
            <a:off x="519113" y="115888"/>
            <a:ext cx="8229600" cy="1143000"/>
          </a:xfrm>
          <a:prstGeom prst="rect">
            <a:avLst/>
          </a:prstGeom>
          <a:noFill/>
          <a:ln w="9525">
            <a:noFill/>
            <a:miter lim="800000"/>
            <a:headEnd/>
            <a:tailEnd/>
          </a:ln>
        </p:spPr>
        <p:txBody>
          <a:bodyPr anchor="ctr"/>
          <a:lstStyle/>
          <a:p>
            <a:pPr algn="l" rtl="0"/>
            <a:r>
              <a:rPr lang="en-US" altLang="en-US" sz="3600">
                <a:solidFill>
                  <a:srgbClr val="FFFF00"/>
                </a:solidFill>
                <a:latin typeface="Times New Roman" pitchFamily="18" charset="0"/>
                <a:cs typeface="Times New Roman" pitchFamily="18" charset="0"/>
              </a:rPr>
              <a:t>Continued..</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84313"/>
            <a:ext cx="8229600" cy="5113337"/>
          </a:xfrm>
        </p:spPr>
        <p:txBody>
          <a:bodyPr/>
          <a:lstStyle/>
          <a:p>
            <a:pPr marL="274320" indent="-274320" algn="l" rtl="0" eaLnBrk="1" fontAlgn="auto" hangingPunct="1">
              <a:spcAft>
                <a:spcPts val="0"/>
              </a:spcAft>
              <a:buFont typeface="Wingdings" pitchFamily="2" charset="2"/>
              <a:buChar char="Ø"/>
              <a:defRPr/>
            </a:pPr>
            <a:r>
              <a:rPr lang="en-US" sz="2200" dirty="0" smtClean="0">
                <a:solidFill>
                  <a:srgbClr val="FF0000"/>
                </a:solidFill>
                <a:latin typeface="Times New Roman" pitchFamily="18" charset="0"/>
                <a:cs typeface="Times New Roman" pitchFamily="18" charset="0"/>
              </a:rPr>
              <a:t>Prevention:</a:t>
            </a:r>
          </a:p>
          <a:p>
            <a:pPr marL="274320" indent="-274320" algn="l" rtl="0" eaLnBrk="1" fontAlgn="auto" hangingPunct="1">
              <a:spcAft>
                <a:spcPts val="0"/>
              </a:spcAft>
              <a:buFont typeface="Wingdings" pitchFamily="2" charset="2"/>
              <a:buChar char="Ø"/>
              <a:defRPr/>
            </a:pPr>
            <a:r>
              <a:rPr lang="en-US" sz="2200" dirty="0" smtClean="0">
                <a:solidFill>
                  <a:schemeClr val="bg1"/>
                </a:solidFill>
                <a:latin typeface="Times New Roman" pitchFamily="18" charset="0"/>
                <a:cs typeface="Times New Roman" pitchFamily="18" charset="0"/>
              </a:rPr>
              <a:t> Influenza vaccine: Two types of vaccines available:</a:t>
            </a:r>
          </a:p>
          <a:p>
            <a:pPr marL="274320" indent="-274320" algn="l" rtl="0" eaLnBrk="1" fontAlgn="auto" hangingPunct="1">
              <a:spcAft>
                <a:spcPts val="0"/>
              </a:spcAft>
              <a:buFontTx/>
              <a:buNone/>
              <a:defRPr/>
            </a:pPr>
            <a:r>
              <a:rPr lang="en-US" sz="2200" dirty="0" smtClean="0">
                <a:solidFill>
                  <a:srgbClr val="FFC000"/>
                </a:solidFill>
                <a:latin typeface="Times New Roman" pitchFamily="18" charset="0"/>
                <a:cs typeface="Times New Roman" pitchFamily="18" charset="0"/>
              </a:rPr>
              <a:t>1-</a:t>
            </a:r>
            <a:r>
              <a:rPr lang="en-US" sz="2200" dirty="0" smtClean="0">
                <a:solidFill>
                  <a:schemeClr val="bg1"/>
                </a:solidFill>
                <a:latin typeface="Times New Roman" pitchFamily="18" charset="0"/>
                <a:cs typeface="Times New Roman" pitchFamily="18" charset="0"/>
              </a:rPr>
              <a:t>  </a:t>
            </a:r>
            <a:r>
              <a:rPr lang="en-US" sz="2200" dirty="0" smtClean="0">
                <a:solidFill>
                  <a:srgbClr val="FFC000"/>
                </a:solidFill>
                <a:latin typeface="Times New Roman" pitchFamily="18" charset="0"/>
                <a:cs typeface="Times New Roman" pitchFamily="18" charset="0"/>
              </a:rPr>
              <a:t>The flu shot vaccine: Inactivated (killed vaccine).</a:t>
            </a:r>
          </a:p>
          <a:p>
            <a:pPr marL="274320" indent="-274320" algn="l" rtl="0" eaLnBrk="1" fontAlgn="auto" hangingPunct="1">
              <a:spcAft>
                <a:spcPts val="0"/>
              </a:spcAft>
              <a:buFont typeface="Wingdings" pitchFamily="2" charset="2"/>
              <a:buChar char="v"/>
              <a:defRPr/>
            </a:pPr>
            <a:r>
              <a:rPr lang="en-US" sz="2200" dirty="0" smtClean="0">
                <a:solidFill>
                  <a:schemeClr val="bg1"/>
                </a:solidFill>
                <a:latin typeface="Times New Roman" pitchFamily="18" charset="0"/>
                <a:cs typeface="Times New Roman" pitchFamily="18" charset="0"/>
              </a:rPr>
              <a:t> Given to people older than 6-months, including healthy people and  those with chronic medical conditions.</a:t>
            </a:r>
            <a:endParaRPr lang="en-US" sz="2200" dirty="0" smtClean="0">
              <a:latin typeface="Times New Roman" pitchFamily="18" charset="0"/>
              <a:cs typeface="Times New Roman" pitchFamily="18" charset="0"/>
            </a:endParaRPr>
          </a:p>
          <a:p>
            <a:pPr marL="274320" indent="-274320" algn="l" rtl="0" eaLnBrk="1" fontAlgn="auto" hangingPunct="1">
              <a:spcAft>
                <a:spcPts val="0"/>
              </a:spcAft>
              <a:buFont typeface="Wingdings 2"/>
              <a:buNone/>
              <a:defRPr/>
            </a:pPr>
            <a:r>
              <a:rPr lang="en-US" sz="2200" dirty="0" smtClean="0">
                <a:solidFill>
                  <a:srgbClr val="FFC000"/>
                </a:solidFill>
                <a:latin typeface="Times New Roman" pitchFamily="18" charset="0"/>
                <a:cs typeface="Times New Roman" pitchFamily="18" charset="0"/>
              </a:rPr>
              <a:t>2-</a:t>
            </a:r>
            <a:r>
              <a:rPr lang="en-US" sz="2200" dirty="0" smtClean="0">
                <a:solidFill>
                  <a:schemeClr val="bg1"/>
                </a:solidFill>
                <a:latin typeface="Times New Roman" pitchFamily="18" charset="0"/>
                <a:cs typeface="Times New Roman" pitchFamily="18" charset="0"/>
              </a:rPr>
              <a:t>  </a:t>
            </a:r>
            <a:r>
              <a:rPr lang="en-US" sz="2200" dirty="0" smtClean="0">
                <a:solidFill>
                  <a:srgbClr val="FFC000"/>
                </a:solidFill>
                <a:latin typeface="Times New Roman" pitchFamily="18" charset="0"/>
                <a:cs typeface="Times New Roman" pitchFamily="18" charset="0"/>
              </a:rPr>
              <a:t>The nasal spray flue vaccine (Flu mist): Live attenuated vaccine.</a:t>
            </a:r>
          </a:p>
          <a:p>
            <a:pPr marL="274320" indent="-274320" algn="l" rtl="0" eaLnBrk="1" fontAlgn="auto" hangingPunct="1">
              <a:spcAft>
                <a:spcPts val="0"/>
              </a:spcAft>
              <a:buFont typeface="Wingdings" pitchFamily="2" charset="2"/>
              <a:buChar char="v"/>
              <a:defRPr/>
            </a:pPr>
            <a:r>
              <a:rPr lang="en-US" sz="2200" dirty="0" smtClean="0">
                <a:solidFill>
                  <a:schemeClr val="bg1"/>
                </a:solidFill>
                <a:latin typeface="Times New Roman" pitchFamily="18" charset="0"/>
                <a:cs typeface="Times New Roman" pitchFamily="18" charset="0"/>
              </a:rPr>
              <a:t> Approved for use in healthy people between 5-49 years of age.</a:t>
            </a:r>
          </a:p>
          <a:p>
            <a:pPr algn="l" rtl="0" eaLnBrk="1" hangingPunct="1">
              <a:buFont typeface="Wingdings" pitchFamily="2" charset="2"/>
              <a:buChar char="Ø"/>
              <a:defRPr/>
            </a:pPr>
            <a:r>
              <a:rPr lang="en-US" sz="2200" dirty="0" smtClean="0">
                <a:solidFill>
                  <a:srgbClr val="FFC000"/>
                </a:solidFill>
                <a:latin typeface="Times New Roman" pitchFamily="18" charset="0"/>
                <a:cs typeface="Times New Roman" pitchFamily="18" charset="0"/>
              </a:rPr>
              <a:t>Both vaccines contain two strains of the current circulating influenza A virus and the current circulating strain of influenza B virus.</a:t>
            </a:r>
          </a:p>
          <a:p>
            <a:pPr algn="l" rtl="0" eaLnBrk="1" hangingPunct="1">
              <a:buFont typeface="Wingdings" pitchFamily="2" charset="2"/>
              <a:buChar char="Ø"/>
              <a:defRPr/>
            </a:pPr>
            <a:r>
              <a:rPr lang="en-US" sz="2200" dirty="0" smtClean="0">
                <a:solidFill>
                  <a:schemeClr val="bg1"/>
                </a:solidFill>
                <a:latin typeface="Times New Roman" pitchFamily="18" charset="0"/>
                <a:cs typeface="Times New Roman" pitchFamily="18" charset="0"/>
              </a:rPr>
              <a:t>Vaccine should be given in October or November, before the influenza season begins.</a:t>
            </a:r>
          </a:p>
          <a:p>
            <a:pPr marL="274320" indent="-274320" algn="l" rtl="0" eaLnBrk="1" fontAlgn="auto" hangingPunct="1">
              <a:spcAft>
                <a:spcPts val="0"/>
              </a:spcAft>
              <a:buFontTx/>
              <a:buNone/>
              <a:defRPr/>
            </a:pPr>
            <a:endParaRPr lang="en-US" sz="2200" dirty="0" smtClean="0">
              <a:solidFill>
                <a:schemeClr val="bg1"/>
              </a:solidFill>
              <a:latin typeface="Times New Roman" pitchFamily="18" charset="0"/>
              <a:cs typeface="Times New Roman" pitchFamily="18" charset="0"/>
            </a:endParaRPr>
          </a:p>
        </p:txBody>
      </p:sp>
      <p:sp>
        <p:nvSpPr>
          <p:cNvPr id="13315" name="Rectangle 3"/>
          <p:cNvSpPr>
            <a:spLocks noChangeArrowheads="1"/>
          </p:cNvSpPr>
          <p:nvPr/>
        </p:nvSpPr>
        <p:spPr bwMode="auto">
          <a:xfrm>
            <a:off x="519113" y="115888"/>
            <a:ext cx="8229600" cy="1143000"/>
          </a:xfrm>
          <a:prstGeom prst="rect">
            <a:avLst/>
          </a:prstGeom>
          <a:noFill/>
          <a:ln w="9525">
            <a:noFill/>
            <a:miter lim="800000"/>
            <a:headEnd/>
            <a:tailEnd/>
          </a:ln>
        </p:spPr>
        <p:txBody>
          <a:bodyPr anchor="ctr"/>
          <a:lstStyle/>
          <a:p>
            <a:pPr algn="l" rtl="0"/>
            <a:r>
              <a:rPr lang="en-US" altLang="en-US" sz="3600">
                <a:solidFill>
                  <a:srgbClr val="FFFF00"/>
                </a:solidFill>
                <a:latin typeface="Times New Roman" pitchFamily="18" charset="0"/>
                <a:cs typeface="Times New Roman" pitchFamily="18" charset="0"/>
              </a:rPr>
              <a:t>Continued..</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2"/>
          <p:cNvSpPr>
            <a:spLocks noGrp="1"/>
          </p:cNvSpPr>
          <p:nvPr>
            <p:ph idx="1"/>
          </p:nvPr>
        </p:nvSpPr>
        <p:spPr/>
        <p:txBody>
          <a:bodyPr/>
          <a:lstStyle/>
          <a:p>
            <a:pPr algn="l" rtl="0"/>
            <a:r>
              <a:rPr lang="en-US" altLang="en-US" sz="2200" smtClean="0">
                <a:solidFill>
                  <a:schemeClr val="bg1"/>
                </a:solidFill>
                <a:latin typeface="Times New Roman" pitchFamily="18" charset="0"/>
                <a:cs typeface="Times New Roman" pitchFamily="18" charset="0"/>
              </a:rPr>
              <a:t>Viral etiology: Avian influenza type A virus (H5N1).</a:t>
            </a:r>
          </a:p>
          <a:p>
            <a:pPr algn="l" rtl="0"/>
            <a:r>
              <a:rPr lang="en-US" altLang="en-US" sz="2200" smtClean="0">
                <a:solidFill>
                  <a:schemeClr val="bg1"/>
                </a:solidFill>
                <a:latin typeface="Times New Roman" pitchFamily="18" charset="0"/>
                <a:cs typeface="Times New Roman" pitchFamily="18" charset="0"/>
              </a:rPr>
              <a:t>Family: Typical orthomyxovirus.</a:t>
            </a:r>
          </a:p>
          <a:p>
            <a:pPr algn="l" rtl="0"/>
            <a:r>
              <a:rPr lang="en-US" altLang="en-US" sz="2200" smtClean="0">
                <a:solidFill>
                  <a:schemeClr val="bg1"/>
                </a:solidFill>
                <a:latin typeface="Times New Roman" pitchFamily="18" charset="0"/>
                <a:cs typeface="Times New Roman" pitchFamily="18" charset="0"/>
              </a:rPr>
              <a:t>Epidemiology:</a:t>
            </a:r>
            <a:r>
              <a:rPr lang="en-US" altLang="en-US" sz="2200" i="1" smtClean="0">
                <a:solidFill>
                  <a:schemeClr val="bg1"/>
                </a:solidFill>
                <a:latin typeface="Times New Roman" pitchFamily="18" charset="0"/>
                <a:cs typeface="Times New Roman" pitchFamily="18" charset="0"/>
              </a:rPr>
              <a:t> </a:t>
            </a:r>
            <a:r>
              <a:rPr lang="en-US" altLang="en-US" sz="2200" smtClean="0">
                <a:solidFill>
                  <a:schemeClr val="bg1"/>
                </a:solidFill>
                <a:latin typeface="Times New Roman" pitchFamily="18" charset="0"/>
                <a:cs typeface="Times New Roman" pitchFamily="18" charset="0"/>
              </a:rPr>
              <a:t>Wild birds are the natural reservoir for the virus. They shed the virus in saliva, nasal secretion and feces. </a:t>
            </a:r>
          </a:p>
          <a:p>
            <a:pPr algn="l" rtl="0">
              <a:buFont typeface="Wingdings" pitchFamily="2" charset="2"/>
              <a:buChar char="q"/>
            </a:pPr>
            <a:r>
              <a:rPr lang="en-US" altLang="en-US" sz="2200" smtClean="0">
                <a:solidFill>
                  <a:schemeClr val="bg1"/>
                </a:solidFill>
                <a:latin typeface="Times New Roman" pitchFamily="18" charset="0"/>
                <a:cs typeface="Times New Roman" pitchFamily="18" charset="0"/>
              </a:rPr>
              <a:t>    All domestic poultry are susceptible to infection. </a:t>
            </a:r>
          </a:p>
          <a:p>
            <a:pPr algn="l" rtl="0">
              <a:buFont typeface="Wingdings" pitchFamily="2" charset="2"/>
              <a:buChar char="q"/>
            </a:pPr>
            <a:r>
              <a:rPr lang="en-US" altLang="en-US" sz="2200" smtClean="0">
                <a:solidFill>
                  <a:schemeClr val="bg1"/>
                </a:solidFill>
                <a:latin typeface="Times New Roman" pitchFamily="18" charset="0"/>
                <a:cs typeface="Times New Roman" pitchFamily="18" charset="0"/>
              </a:rPr>
              <a:t>    They become infected, when they eat food contaminated with secretion or excretion from infected bird.</a:t>
            </a:r>
          </a:p>
          <a:p>
            <a:pPr algn="l" rtl="0">
              <a:buFont typeface="Wingdings" pitchFamily="2" charset="2"/>
              <a:buChar char="q"/>
            </a:pPr>
            <a:r>
              <a:rPr lang="en-US" altLang="en-US" sz="2200" smtClean="0">
                <a:solidFill>
                  <a:schemeClr val="bg1"/>
                </a:solidFill>
                <a:latin typeface="Times New Roman" pitchFamily="18" charset="0"/>
                <a:cs typeface="Times New Roman" pitchFamily="18" charset="0"/>
              </a:rPr>
              <a:t>   Avian influenza viruses do not usually infect human.</a:t>
            </a:r>
          </a:p>
          <a:p>
            <a:pPr algn="l" rtl="0">
              <a:buFont typeface="Wingdings" pitchFamily="2" charset="2"/>
              <a:buChar char="q"/>
            </a:pPr>
            <a:r>
              <a:rPr lang="en-US" altLang="en-US" sz="2200" smtClean="0">
                <a:solidFill>
                  <a:schemeClr val="bg1"/>
                </a:solidFill>
                <a:latin typeface="Times New Roman" pitchFamily="18" charset="0"/>
                <a:cs typeface="Times New Roman" pitchFamily="18" charset="0"/>
              </a:rPr>
              <a:t>   High risk group includes those who working in poultry farms and those who are in close contact with poultry.   </a:t>
            </a:r>
          </a:p>
          <a:p>
            <a:pPr algn="l" rtl="0">
              <a:buFontTx/>
              <a:buNone/>
            </a:pPr>
            <a:endParaRPr lang="en-US" altLang="en-US" sz="2200" smtClean="0">
              <a:solidFill>
                <a:schemeClr val="bg1"/>
              </a:solidFill>
              <a:latin typeface="Times New Roman" pitchFamily="18" charset="0"/>
              <a:cs typeface="Times New Roman" pitchFamily="18" charset="0"/>
            </a:endParaRPr>
          </a:p>
          <a:p>
            <a:pPr algn="l" rtl="0"/>
            <a:endParaRPr lang="en-US" altLang="en-US" sz="2200" smtClean="0">
              <a:solidFill>
                <a:schemeClr val="bg1"/>
              </a:solidFill>
              <a:latin typeface="Times New Roman" pitchFamily="18" charset="0"/>
              <a:cs typeface="Times New Roman" pitchFamily="18" charset="0"/>
            </a:endParaRPr>
          </a:p>
        </p:txBody>
      </p:sp>
      <p:sp>
        <p:nvSpPr>
          <p:cNvPr id="14339" name="Title 1"/>
          <p:cNvSpPr>
            <a:spLocks noGrp="1"/>
          </p:cNvSpPr>
          <p:nvPr>
            <p:ph type="title"/>
          </p:nvPr>
        </p:nvSpPr>
        <p:spPr>
          <a:xfrm>
            <a:off x="301625" y="228600"/>
            <a:ext cx="8534400" cy="758825"/>
          </a:xfrm>
        </p:spPr>
        <p:txBody>
          <a:bodyPr/>
          <a:lstStyle/>
          <a:p>
            <a:r>
              <a:rPr lang="en-US" altLang="en-US" sz="3600" dirty="0" smtClean="0">
                <a:solidFill>
                  <a:srgbClr val="FFFF00"/>
                </a:solidFill>
                <a:latin typeface="Times New Roman" pitchFamily="18" charset="0"/>
                <a:cs typeface="Times New Roman" pitchFamily="18" charset="0"/>
              </a:rPr>
              <a:t>Avian</a:t>
            </a:r>
            <a:r>
              <a:rPr lang="en-US" altLang="en-US" sz="3200" dirty="0" smtClean="0">
                <a:solidFill>
                  <a:srgbClr val="FFFF00"/>
                </a:solidFill>
                <a:latin typeface="Times New Roman" pitchFamily="18" charset="0"/>
                <a:cs typeface="Times New Roman" pitchFamily="18" charset="0"/>
              </a:rPr>
              <a:t> flu</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2"/>
          <p:cNvSpPr>
            <a:spLocks noGrp="1"/>
          </p:cNvSpPr>
          <p:nvPr>
            <p:ph idx="1"/>
          </p:nvPr>
        </p:nvSpPr>
        <p:spPr/>
        <p:txBody>
          <a:bodyPr/>
          <a:lstStyle/>
          <a:p>
            <a:pPr algn="l" rtl="0"/>
            <a:r>
              <a:rPr lang="en-US" altLang="en-US" sz="2200" smtClean="0">
                <a:solidFill>
                  <a:srgbClr val="FF0000"/>
                </a:solidFill>
                <a:latin typeface="Times New Roman" pitchFamily="18" charset="0"/>
                <a:cs typeface="Times New Roman" pitchFamily="18" charset="0"/>
              </a:rPr>
              <a:t>Symptoms in human:</a:t>
            </a:r>
          </a:p>
          <a:p>
            <a:pPr algn="l" rtl="0">
              <a:buFont typeface="Wingdings" pitchFamily="2" charset="2"/>
              <a:buChar char="q"/>
            </a:pPr>
            <a:r>
              <a:rPr lang="en-US" altLang="en-US" sz="2200" smtClean="0">
                <a:solidFill>
                  <a:schemeClr val="bg1"/>
                </a:solidFill>
                <a:latin typeface="Times New Roman" pitchFamily="18" charset="0"/>
                <a:cs typeface="Times New Roman" pitchFamily="18" charset="0"/>
              </a:rPr>
              <a:t>Ranges from typical flu to severe acute respiratory disease.</a:t>
            </a:r>
          </a:p>
          <a:p>
            <a:pPr algn="l" rtl="0">
              <a:buFont typeface="Wingdings" pitchFamily="2" charset="2"/>
              <a:buChar char="q"/>
            </a:pPr>
            <a:r>
              <a:rPr lang="en-US" altLang="en-US" sz="2200" smtClean="0">
                <a:solidFill>
                  <a:schemeClr val="bg1"/>
                </a:solidFill>
                <a:latin typeface="Times New Roman" pitchFamily="18" charset="0"/>
                <a:cs typeface="Times New Roman" pitchFamily="18" charset="0"/>
              </a:rPr>
              <a:t>Diarrhea, abdominal pain and bleeding from the nose have been reported.</a:t>
            </a:r>
          </a:p>
          <a:p>
            <a:pPr algn="l" rtl="0">
              <a:buFont typeface="Wingdings" pitchFamily="2" charset="2"/>
              <a:buChar char="q"/>
            </a:pPr>
            <a:endParaRPr lang="en-US" altLang="en-US" sz="2200" smtClean="0">
              <a:solidFill>
                <a:schemeClr val="bg1"/>
              </a:solidFill>
              <a:latin typeface="Times New Roman" pitchFamily="18" charset="0"/>
              <a:cs typeface="Times New Roman" pitchFamily="18" charset="0"/>
            </a:endParaRPr>
          </a:p>
          <a:p>
            <a:pPr algn="l" rtl="0"/>
            <a:r>
              <a:rPr lang="en-US" altLang="en-US" sz="2200" smtClean="0">
                <a:solidFill>
                  <a:srgbClr val="FF0000"/>
                </a:solidFill>
                <a:latin typeface="Times New Roman" pitchFamily="18" charset="0"/>
                <a:cs typeface="Times New Roman" pitchFamily="18" charset="0"/>
              </a:rPr>
              <a:t>Treatment:</a:t>
            </a:r>
          </a:p>
          <a:p>
            <a:pPr algn="l" rtl="0">
              <a:buFont typeface="Wingdings" pitchFamily="2" charset="2"/>
              <a:buChar char="q"/>
            </a:pPr>
            <a:r>
              <a:rPr lang="en-US" altLang="en-US" sz="2200" smtClean="0">
                <a:solidFill>
                  <a:schemeClr val="bg1"/>
                </a:solidFill>
                <a:latin typeface="Times New Roman" pitchFamily="18" charset="0"/>
                <a:cs typeface="Times New Roman" pitchFamily="18" charset="0"/>
              </a:rPr>
              <a:t>Should be initiated within 48 hours. </a:t>
            </a:r>
          </a:p>
          <a:p>
            <a:pPr algn="l" rtl="0">
              <a:buFont typeface="Wingdings" pitchFamily="2" charset="2"/>
              <a:buChar char="q"/>
            </a:pPr>
            <a:r>
              <a:rPr lang="en-US" altLang="en-US" sz="2200" smtClean="0">
                <a:solidFill>
                  <a:schemeClr val="bg1"/>
                </a:solidFill>
                <a:latin typeface="Times New Roman" pitchFamily="18" charset="0"/>
                <a:cs typeface="Times New Roman" pitchFamily="18" charset="0"/>
              </a:rPr>
              <a:t>Oseltamivir and Zanamivir are used.</a:t>
            </a:r>
          </a:p>
          <a:p>
            <a:pPr algn="l" rtl="0">
              <a:buFont typeface="Wingdings 2" pitchFamily="18" charset="2"/>
              <a:buNone/>
            </a:pPr>
            <a:endParaRPr lang="en-US" altLang="en-US" sz="2200" smtClean="0">
              <a:solidFill>
                <a:schemeClr val="bg1"/>
              </a:solidFill>
              <a:latin typeface="Times New Roman" pitchFamily="18" charset="0"/>
              <a:cs typeface="Times New Roman" pitchFamily="18" charset="0"/>
            </a:endParaRPr>
          </a:p>
          <a:p>
            <a:pPr algn="l" rtl="0"/>
            <a:r>
              <a:rPr lang="en-US" altLang="en-US" sz="2200" smtClean="0">
                <a:solidFill>
                  <a:srgbClr val="FF0000"/>
                </a:solidFill>
                <a:latin typeface="Times New Roman" pitchFamily="18" charset="0"/>
                <a:cs typeface="Times New Roman" pitchFamily="18" charset="0"/>
              </a:rPr>
              <a:t>Lab diagnosis: </a:t>
            </a:r>
            <a:r>
              <a:rPr lang="en-US" altLang="en-US" sz="2200" smtClean="0">
                <a:solidFill>
                  <a:schemeClr val="bg1"/>
                </a:solidFill>
                <a:latin typeface="Times New Roman" pitchFamily="18" charset="0"/>
                <a:cs typeface="Times New Roman" pitchFamily="18" charset="0"/>
              </a:rPr>
              <a:t>PCR, detection of the viral RNA in throat swap.</a:t>
            </a:r>
          </a:p>
          <a:p>
            <a:pPr algn="l" rtl="0">
              <a:buFont typeface="Wingdings" pitchFamily="2" charset="2"/>
              <a:buChar char="q"/>
            </a:pPr>
            <a:endParaRPr lang="en-US" altLang="en-US" sz="2200" smtClean="0">
              <a:solidFill>
                <a:schemeClr val="bg1"/>
              </a:solidFill>
              <a:latin typeface="Times New Roman" pitchFamily="18" charset="0"/>
              <a:cs typeface="Times New Roman" pitchFamily="18" charset="0"/>
            </a:endParaRPr>
          </a:p>
        </p:txBody>
      </p:sp>
      <p:sp>
        <p:nvSpPr>
          <p:cNvPr id="15363" name="Rectangle 3"/>
          <p:cNvSpPr>
            <a:spLocks noChangeArrowheads="1"/>
          </p:cNvSpPr>
          <p:nvPr/>
        </p:nvSpPr>
        <p:spPr bwMode="auto">
          <a:xfrm>
            <a:off x="519113" y="115888"/>
            <a:ext cx="8229600" cy="1143000"/>
          </a:xfrm>
          <a:prstGeom prst="rect">
            <a:avLst/>
          </a:prstGeom>
          <a:noFill/>
          <a:ln w="9525">
            <a:noFill/>
            <a:miter lim="800000"/>
            <a:headEnd/>
            <a:tailEnd/>
          </a:ln>
        </p:spPr>
        <p:txBody>
          <a:bodyPr anchor="ctr"/>
          <a:lstStyle/>
          <a:p>
            <a:pPr algn="l" rtl="0"/>
            <a:r>
              <a:rPr lang="en-US" altLang="en-US" sz="3600">
                <a:solidFill>
                  <a:srgbClr val="FFFF00"/>
                </a:solidFill>
                <a:latin typeface="Times New Roman" pitchFamily="18" charset="0"/>
                <a:cs typeface="Times New Roman" pitchFamily="18" charset="0"/>
              </a:rPr>
              <a:t>Continued..</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323850" y="1063625"/>
            <a:ext cx="6335713" cy="5678488"/>
          </a:xfrm>
          <a:prstGeom prst="rect">
            <a:avLst/>
          </a:prstGeom>
          <a:noFill/>
          <a:ln w="9525">
            <a:noFill/>
            <a:miter lim="800000"/>
            <a:headEnd/>
            <a:tailEnd/>
          </a:ln>
        </p:spPr>
        <p:txBody>
          <a:bodyPr>
            <a:spAutoFit/>
          </a:bodyPr>
          <a:lstStyle/>
          <a:p>
            <a:pPr marL="457200" indent="-457200" algn="l" rtl="0">
              <a:lnSpc>
                <a:spcPct val="50000"/>
              </a:lnSpc>
              <a:spcBef>
                <a:spcPct val="50000"/>
              </a:spcBef>
              <a:buClr>
                <a:schemeClr val="bg1"/>
              </a:buClr>
              <a:buFont typeface="Wingdings" pitchFamily="2" charset="2"/>
              <a:buChar char="Ø"/>
              <a:defRPr/>
            </a:pPr>
            <a:endParaRPr lang="en-US" sz="2200" dirty="0">
              <a:solidFill>
                <a:schemeClr val="bg1"/>
              </a:solidFill>
              <a:latin typeface="Times New Roman" pitchFamily="18" charset="0"/>
              <a:cs typeface="Times New Roman" pitchFamily="18" charset="0"/>
            </a:endParaRPr>
          </a:p>
          <a:p>
            <a:pPr marL="457200" indent="-457200" algn="l" rtl="0">
              <a:spcBef>
                <a:spcPts val="0"/>
              </a:spcBef>
              <a:buClr>
                <a:schemeClr val="bg1"/>
              </a:buClr>
              <a:buFont typeface="Wingdings" pitchFamily="2" charset="2"/>
              <a:buChar char="Ø"/>
              <a:defRPr/>
            </a:pPr>
            <a:r>
              <a:rPr lang="en-US" sz="2200" dirty="0">
                <a:solidFill>
                  <a:srgbClr val="FF0000"/>
                </a:solidFill>
                <a:latin typeface="Times New Roman" pitchFamily="18" charset="0"/>
                <a:cs typeface="Times New Roman" pitchFamily="18" charset="0"/>
              </a:rPr>
              <a:t>Family: </a:t>
            </a:r>
            <a:r>
              <a:rPr lang="en-US" sz="2200" i="1" dirty="0" err="1">
                <a:solidFill>
                  <a:schemeClr val="bg1"/>
                </a:solidFill>
                <a:latin typeface="Times New Roman" pitchFamily="18" charset="0"/>
                <a:cs typeface="Times New Roman" pitchFamily="18" charset="0"/>
              </a:rPr>
              <a:t>Paramyxoviridae</a:t>
            </a:r>
            <a:r>
              <a:rPr lang="en-US" sz="2200" i="1" dirty="0">
                <a:solidFill>
                  <a:schemeClr val="bg1"/>
                </a:solidFill>
                <a:latin typeface="Times New Roman" pitchFamily="18" charset="0"/>
                <a:cs typeface="Times New Roman" pitchFamily="18" charset="0"/>
              </a:rPr>
              <a:t>.</a:t>
            </a:r>
          </a:p>
          <a:p>
            <a:pPr marL="457200" indent="-457200" algn="l" rtl="0">
              <a:spcBef>
                <a:spcPts val="0"/>
              </a:spcBef>
              <a:buClr>
                <a:schemeClr val="bg1"/>
              </a:buClr>
              <a:buFont typeface="Wingdings" pitchFamily="2" charset="2"/>
              <a:buChar char="Ø"/>
              <a:defRPr/>
            </a:pPr>
            <a:r>
              <a:rPr lang="en-US" sz="2200" dirty="0">
                <a:solidFill>
                  <a:srgbClr val="FF0000"/>
                </a:solidFill>
                <a:latin typeface="Times New Roman" pitchFamily="18" charset="0"/>
                <a:cs typeface="Times New Roman" pitchFamily="18" charset="0"/>
              </a:rPr>
              <a:t>Structural features: </a:t>
            </a:r>
            <a:r>
              <a:rPr lang="en-US" sz="2200" dirty="0">
                <a:solidFill>
                  <a:schemeClr val="bg1"/>
                </a:solidFill>
                <a:latin typeface="Times New Roman" pitchFamily="18" charset="0"/>
                <a:cs typeface="Times New Roman" pitchFamily="18" charset="0"/>
              </a:rPr>
              <a:t>Enveloped virus with - polarity </a:t>
            </a:r>
            <a:r>
              <a:rPr lang="en-US" sz="2200" dirty="0" err="1">
                <a:solidFill>
                  <a:schemeClr val="bg1"/>
                </a:solidFill>
                <a:latin typeface="Times New Roman" pitchFamily="18" charset="0"/>
                <a:cs typeface="Times New Roman" pitchFamily="18" charset="0"/>
              </a:rPr>
              <a:t>ssRNA</a:t>
            </a:r>
            <a:r>
              <a:rPr lang="en-US" sz="2200" dirty="0">
                <a:solidFill>
                  <a:schemeClr val="bg1"/>
                </a:solidFill>
                <a:latin typeface="Times New Roman" pitchFamily="18" charset="0"/>
                <a:cs typeface="Times New Roman" pitchFamily="18" charset="0"/>
              </a:rPr>
              <a:t> genome, with 5 serotypes.</a:t>
            </a:r>
          </a:p>
          <a:p>
            <a:pPr marL="457200" indent="-457200" algn="l" rtl="0">
              <a:spcBef>
                <a:spcPts val="0"/>
              </a:spcBef>
              <a:buClr>
                <a:schemeClr val="bg1"/>
              </a:buClr>
              <a:buFont typeface="Wingdings" pitchFamily="2" charset="2"/>
              <a:buChar char="Ø"/>
              <a:defRPr/>
            </a:pPr>
            <a:r>
              <a:rPr lang="en-US" sz="2200" dirty="0">
                <a:solidFill>
                  <a:srgbClr val="FF0000"/>
                </a:solidFill>
                <a:latin typeface="Times New Roman" pitchFamily="18" charset="0"/>
                <a:cs typeface="Times New Roman" pitchFamily="18" charset="0"/>
              </a:rPr>
              <a:t>Transmission: </a:t>
            </a:r>
            <a:r>
              <a:rPr lang="en-US" sz="2200" dirty="0">
                <a:solidFill>
                  <a:schemeClr val="bg1"/>
                </a:solidFill>
                <a:latin typeface="Times New Roman" pitchFamily="18" charset="0"/>
                <a:cs typeface="Times New Roman" pitchFamily="18" charset="0"/>
              </a:rPr>
              <a:t>Inhalation of infectious aerosol droplets mainly in winter.</a:t>
            </a:r>
          </a:p>
          <a:p>
            <a:pPr marL="457200" indent="-457200" algn="l" rtl="0">
              <a:spcBef>
                <a:spcPts val="0"/>
              </a:spcBef>
              <a:buClr>
                <a:schemeClr val="bg1"/>
              </a:buClr>
              <a:buFont typeface="Wingdings" pitchFamily="2" charset="2"/>
              <a:buChar char="Ø"/>
              <a:defRPr/>
            </a:pPr>
            <a:r>
              <a:rPr lang="en-US" sz="2200" dirty="0">
                <a:solidFill>
                  <a:srgbClr val="FF0000"/>
                </a:solidFill>
                <a:latin typeface="Times New Roman" pitchFamily="18" charset="0"/>
                <a:cs typeface="Times New Roman" pitchFamily="18" charset="0"/>
              </a:rPr>
              <a:t>Clinical syndrome:</a:t>
            </a:r>
          </a:p>
          <a:p>
            <a:pPr marL="914400" lvl="1" indent="-457200" algn="l" rtl="0">
              <a:spcBef>
                <a:spcPts val="0"/>
              </a:spcBef>
              <a:buClr>
                <a:schemeClr val="bg1"/>
              </a:buClr>
              <a:buFontTx/>
              <a:buAutoNum type="alphaLcPeriod"/>
              <a:defRPr/>
            </a:pPr>
            <a:r>
              <a:rPr lang="en-US" sz="2200" dirty="0">
                <a:solidFill>
                  <a:schemeClr val="bg1"/>
                </a:solidFill>
                <a:latin typeface="Times New Roman" pitchFamily="18" charset="0"/>
                <a:cs typeface="Times New Roman" pitchFamily="18" charset="0"/>
              </a:rPr>
              <a:t>Croup or acute </a:t>
            </a:r>
            <a:r>
              <a:rPr lang="en-US" sz="2200" dirty="0" err="1">
                <a:solidFill>
                  <a:schemeClr val="bg1"/>
                </a:solidFill>
                <a:latin typeface="Times New Roman" pitchFamily="18" charset="0"/>
                <a:cs typeface="Times New Roman" pitchFamily="18" charset="0"/>
              </a:rPr>
              <a:t>laryngotracheobronchitis</a:t>
            </a:r>
            <a:r>
              <a:rPr lang="en-US" sz="2200" dirty="0">
                <a:solidFill>
                  <a:schemeClr val="bg1"/>
                </a:solidFill>
                <a:latin typeface="Times New Roman" pitchFamily="18" charset="0"/>
                <a:cs typeface="Times New Roman" pitchFamily="18" charset="0"/>
              </a:rPr>
              <a:t>. PIV Type-I, II affect mainly in infants and young children. Fever, harsh cough, difficult inspiration can lead to airway obstruction which may require hospitalization and tracheostomy.</a:t>
            </a:r>
          </a:p>
          <a:p>
            <a:pPr marL="914400" lvl="1" indent="-457200" algn="l" rtl="0">
              <a:spcBef>
                <a:spcPts val="0"/>
              </a:spcBef>
              <a:buClr>
                <a:schemeClr val="bg1"/>
              </a:buClr>
              <a:buFontTx/>
              <a:buAutoNum type="alphaLcPeriod"/>
              <a:defRPr/>
            </a:pPr>
            <a:r>
              <a:rPr lang="en-US" sz="2200" dirty="0">
                <a:solidFill>
                  <a:schemeClr val="bg1"/>
                </a:solidFill>
                <a:latin typeface="Times New Roman" pitchFamily="18" charset="0"/>
                <a:cs typeface="Times New Roman" pitchFamily="18" charset="0"/>
              </a:rPr>
              <a:t>Bronchiolitis and Pneumonia: PIV Type-III in young children.</a:t>
            </a:r>
          </a:p>
          <a:p>
            <a:pPr marL="914400" lvl="1" indent="-457200" algn="l" rtl="0">
              <a:spcBef>
                <a:spcPts val="0"/>
              </a:spcBef>
              <a:buClr>
                <a:schemeClr val="bg1"/>
              </a:buClr>
              <a:defRPr/>
            </a:pPr>
            <a:endParaRPr lang="en-US" sz="2200" dirty="0">
              <a:solidFill>
                <a:schemeClr val="bg1"/>
              </a:solidFill>
              <a:latin typeface="Times New Roman" pitchFamily="18" charset="0"/>
              <a:cs typeface="Times New Roman" pitchFamily="18" charset="0"/>
            </a:endParaRPr>
          </a:p>
          <a:p>
            <a:pPr algn="l" rtl="0">
              <a:spcBef>
                <a:spcPts val="0"/>
              </a:spcBef>
              <a:buClr>
                <a:schemeClr val="bg1"/>
              </a:buClr>
              <a:defRPr/>
            </a:pPr>
            <a:r>
              <a:rPr lang="en-US" sz="2200" dirty="0">
                <a:solidFill>
                  <a:schemeClr val="bg1"/>
                </a:solidFill>
                <a:latin typeface="Times New Roman" pitchFamily="18" charset="0"/>
                <a:cs typeface="Times New Roman" pitchFamily="18" charset="0"/>
              </a:rPr>
              <a:t> </a:t>
            </a:r>
          </a:p>
        </p:txBody>
      </p:sp>
      <p:sp>
        <p:nvSpPr>
          <p:cNvPr id="16387" name="Text Box 4"/>
          <p:cNvSpPr txBox="1">
            <a:spLocks noChangeArrowheads="1"/>
          </p:cNvSpPr>
          <p:nvPr/>
        </p:nvSpPr>
        <p:spPr bwMode="auto">
          <a:xfrm>
            <a:off x="395288" y="261938"/>
            <a:ext cx="8353425" cy="646112"/>
          </a:xfrm>
          <a:prstGeom prst="rect">
            <a:avLst/>
          </a:prstGeom>
          <a:noFill/>
          <a:ln w="9525">
            <a:noFill/>
            <a:miter lim="800000"/>
            <a:headEnd/>
            <a:tailEnd/>
          </a:ln>
        </p:spPr>
        <p:txBody>
          <a:bodyPr>
            <a:spAutoFit/>
          </a:bodyPr>
          <a:lstStyle/>
          <a:p>
            <a:pPr algn="l" rtl="0">
              <a:spcBef>
                <a:spcPct val="50000"/>
              </a:spcBef>
            </a:pPr>
            <a:r>
              <a:rPr lang="en-US" altLang="en-US" sz="3600" dirty="0">
                <a:solidFill>
                  <a:srgbClr val="FFFF66"/>
                </a:solidFill>
                <a:latin typeface="Times New Roman" pitchFamily="18" charset="0"/>
                <a:cs typeface="Times New Roman" pitchFamily="18" charset="0"/>
              </a:rPr>
              <a:t> 		</a:t>
            </a:r>
            <a:r>
              <a:rPr lang="en-US" altLang="en-US" sz="3600" dirty="0" err="1" smtClean="0">
                <a:solidFill>
                  <a:srgbClr val="FFFF66"/>
                </a:solidFill>
                <a:latin typeface="Times New Roman" pitchFamily="18" charset="0"/>
                <a:cs typeface="Times New Roman" pitchFamily="18" charset="0"/>
              </a:rPr>
              <a:t>Parainfluenza</a:t>
            </a:r>
            <a:r>
              <a:rPr lang="en-US" altLang="en-US" sz="3600" dirty="0" smtClean="0">
                <a:solidFill>
                  <a:srgbClr val="FFFF66"/>
                </a:solidFill>
                <a:latin typeface="Times New Roman" pitchFamily="18" charset="0"/>
                <a:cs typeface="Times New Roman" pitchFamily="18" charset="0"/>
              </a:rPr>
              <a:t> </a:t>
            </a:r>
            <a:r>
              <a:rPr lang="en-US" altLang="en-US" sz="3600" dirty="0">
                <a:solidFill>
                  <a:srgbClr val="FFFF66"/>
                </a:solidFill>
                <a:latin typeface="Times New Roman" pitchFamily="18" charset="0"/>
                <a:cs typeface="Times New Roman" pitchFamily="18" charset="0"/>
              </a:rPr>
              <a:t>Virus</a:t>
            </a:r>
          </a:p>
        </p:txBody>
      </p:sp>
      <p:pic>
        <p:nvPicPr>
          <p:cNvPr id="16388" name="Picture 7" descr="http://www.yoursurgery.com/procedures/tracheostomy/images/trac5.jpg"/>
          <p:cNvPicPr>
            <a:picLocks noChangeAspect="1" noChangeArrowheads="1"/>
          </p:cNvPicPr>
          <p:nvPr/>
        </p:nvPicPr>
        <p:blipFill>
          <a:blip r:embed="rId3"/>
          <a:srcRect/>
          <a:stretch>
            <a:fillRect/>
          </a:stretch>
        </p:blipFill>
        <p:spPr bwMode="auto">
          <a:xfrm>
            <a:off x="6732588" y="3575645"/>
            <a:ext cx="2303462" cy="2733675"/>
          </a:xfrm>
          <a:prstGeom prst="rect">
            <a:avLst/>
          </a:prstGeom>
          <a:noFill/>
          <a:ln w="9525">
            <a:noFill/>
            <a:miter lim="800000"/>
            <a:headEnd/>
            <a:tailEnd/>
          </a:ln>
        </p:spPr>
      </p:pic>
      <p:pic>
        <p:nvPicPr>
          <p:cNvPr id="2050" name="Picture 2" descr="http://web.stanford.edu/group/virus/paramyxo/2005/index_clip_image00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7150" y="584994"/>
            <a:ext cx="2628900" cy="249555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ChangeArrowheads="1"/>
          </p:cNvSpPr>
          <p:nvPr/>
        </p:nvSpPr>
        <p:spPr bwMode="auto">
          <a:xfrm>
            <a:off x="519113" y="115888"/>
            <a:ext cx="8229600" cy="1143000"/>
          </a:xfrm>
          <a:prstGeom prst="rect">
            <a:avLst/>
          </a:prstGeom>
          <a:noFill/>
          <a:ln w="9525">
            <a:noFill/>
            <a:miter lim="800000"/>
            <a:headEnd/>
            <a:tailEnd/>
          </a:ln>
        </p:spPr>
        <p:txBody>
          <a:bodyPr anchor="ctr"/>
          <a:lstStyle/>
          <a:p>
            <a:pPr algn="l" rtl="0"/>
            <a:r>
              <a:rPr lang="en-US" altLang="en-US" sz="4400">
                <a:solidFill>
                  <a:srgbClr val="FFFF00"/>
                </a:solidFill>
                <a:latin typeface="Times New Roman" pitchFamily="18" charset="0"/>
                <a:cs typeface="Times New Roman" pitchFamily="18" charset="0"/>
              </a:rPr>
              <a:t>Continued..</a:t>
            </a:r>
          </a:p>
        </p:txBody>
      </p:sp>
      <p:sp>
        <p:nvSpPr>
          <p:cNvPr id="17411" name="Rectangle 4"/>
          <p:cNvSpPr>
            <a:spLocks noChangeArrowheads="1"/>
          </p:cNvSpPr>
          <p:nvPr/>
        </p:nvSpPr>
        <p:spPr bwMode="auto">
          <a:xfrm>
            <a:off x="684213" y="1989138"/>
            <a:ext cx="7991475" cy="2800350"/>
          </a:xfrm>
          <a:prstGeom prst="rect">
            <a:avLst/>
          </a:prstGeom>
          <a:noFill/>
          <a:ln w="9525">
            <a:noFill/>
            <a:miter lim="800000"/>
            <a:headEnd/>
            <a:tailEnd/>
          </a:ln>
        </p:spPr>
        <p:txBody>
          <a:bodyPr>
            <a:spAutoFit/>
          </a:bodyPr>
          <a:lstStyle/>
          <a:p>
            <a:pPr algn="l" rtl="0">
              <a:buClr>
                <a:schemeClr val="bg1"/>
              </a:buClr>
              <a:buFont typeface="Wingdings" pitchFamily="2" charset="2"/>
              <a:buChar char="Ø"/>
            </a:pPr>
            <a:r>
              <a:rPr lang="en-US" altLang="en-US" sz="2200">
                <a:solidFill>
                  <a:srgbClr val="FF0000"/>
                </a:solidFill>
                <a:latin typeface="Times New Roman" pitchFamily="18" charset="0"/>
                <a:cs typeface="Times New Roman" pitchFamily="18" charset="0"/>
              </a:rPr>
              <a:t>  Lab diagnosis:</a:t>
            </a:r>
            <a:r>
              <a:rPr lang="en-US" altLang="en-US" sz="2200">
                <a:solidFill>
                  <a:schemeClr val="bg1"/>
                </a:solidFill>
                <a:latin typeface="Times New Roman" pitchFamily="18" charset="0"/>
                <a:cs typeface="Times New Roman" pitchFamily="18" charset="0"/>
              </a:rPr>
              <a:t> </a:t>
            </a:r>
            <a:r>
              <a:rPr lang="en-US" altLang="en-US" sz="2200">
                <a:solidFill>
                  <a:srgbClr val="FF0000"/>
                </a:solidFill>
                <a:latin typeface="Times New Roman" pitchFamily="18" charset="0"/>
                <a:cs typeface="Times New Roman" pitchFamily="18" charset="0"/>
              </a:rPr>
              <a:t>routine testing by </a:t>
            </a:r>
            <a:r>
              <a:rPr lang="en-US" altLang="en-US" sz="2200">
                <a:solidFill>
                  <a:schemeClr val="bg1"/>
                </a:solidFill>
                <a:latin typeface="Times New Roman" pitchFamily="18" charset="0"/>
                <a:cs typeface="Times New Roman" pitchFamily="18" charset="0"/>
              </a:rPr>
              <a:t>Direct detection of the virus from sputum, nasopharyngeal swab, aspirate (NPA) or respiratory secretion by direct immunoflourecent assay (IFA). </a:t>
            </a:r>
          </a:p>
          <a:p>
            <a:pPr algn="l" rtl="0">
              <a:buClr>
                <a:schemeClr val="bg1"/>
              </a:buClr>
              <a:buFont typeface="Wingdings" pitchFamily="2" charset="2"/>
              <a:buChar char="Ø"/>
            </a:pPr>
            <a:endParaRPr lang="en-US" altLang="en-US" sz="2200">
              <a:solidFill>
                <a:schemeClr val="bg1"/>
              </a:solidFill>
              <a:latin typeface="Times New Roman" pitchFamily="18" charset="0"/>
              <a:cs typeface="Times New Roman" pitchFamily="18" charset="0"/>
            </a:endParaRPr>
          </a:p>
          <a:p>
            <a:pPr algn="l" rtl="0">
              <a:buClr>
                <a:schemeClr val="bg1"/>
              </a:buClr>
              <a:buFont typeface="Wingdings" pitchFamily="2" charset="2"/>
              <a:buChar char="Ø"/>
            </a:pPr>
            <a:r>
              <a:rPr lang="en-US" altLang="en-US" sz="2200">
                <a:solidFill>
                  <a:srgbClr val="FF0000"/>
                </a:solidFill>
                <a:latin typeface="Times New Roman" pitchFamily="18" charset="0"/>
                <a:cs typeface="Times New Roman" pitchFamily="18" charset="0"/>
              </a:rPr>
              <a:t>  Other detection methods: </a:t>
            </a:r>
            <a:r>
              <a:rPr lang="en-US" altLang="en-US" sz="2200">
                <a:solidFill>
                  <a:schemeClr val="bg1"/>
                </a:solidFill>
                <a:latin typeface="Times New Roman" pitchFamily="18" charset="0"/>
                <a:cs typeface="Times New Roman" pitchFamily="18" charset="0"/>
              </a:rPr>
              <a:t>tissue culture, PCR. </a:t>
            </a:r>
          </a:p>
          <a:p>
            <a:pPr algn="l" rtl="0">
              <a:buClr>
                <a:schemeClr val="bg1"/>
              </a:buClr>
              <a:buFont typeface="Wingdings" pitchFamily="2" charset="2"/>
              <a:buChar char="Ø"/>
            </a:pPr>
            <a:endParaRPr lang="en-US" altLang="en-US" sz="2200">
              <a:solidFill>
                <a:schemeClr val="bg1"/>
              </a:solidFill>
              <a:latin typeface="Times New Roman" pitchFamily="18" charset="0"/>
              <a:cs typeface="Times New Roman" pitchFamily="18" charset="0"/>
            </a:endParaRPr>
          </a:p>
          <a:p>
            <a:pPr algn="l" rtl="0">
              <a:buClr>
                <a:schemeClr val="bg1"/>
              </a:buClr>
              <a:buFont typeface="Wingdings" pitchFamily="2" charset="2"/>
              <a:buChar char="Ø"/>
            </a:pPr>
            <a:r>
              <a:rPr lang="en-US" altLang="en-US" sz="2200">
                <a:solidFill>
                  <a:schemeClr val="bg1"/>
                </a:solidFill>
                <a:latin typeface="Times New Roman" pitchFamily="18" charset="0"/>
                <a:cs typeface="Times New Roman" pitchFamily="18" charset="0"/>
              </a:rPr>
              <a:t>  </a:t>
            </a:r>
            <a:r>
              <a:rPr lang="en-US" altLang="en-US" sz="2200">
                <a:solidFill>
                  <a:srgbClr val="FF0000"/>
                </a:solidFill>
                <a:latin typeface="Times New Roman" pitchFamily="18" charset="0"/>
                <a:cs typeface="Times New Roman" pitchFamily="18" charset="0"/>
              </a:rPr>
              <a:t>Treatment and prevention: </a:t>
            </a:r>
            <a:r>
              <a:rPr lang="en-US" altLang="en-US" sz="2200">
                <a:solidFill>
                  <a:schemeClr val="bg1"/>
                </a:solidFill>
                <a:latin typeface="Times New Roman" pitchFamily="18" charset="0"/>
                <a:cs typeface="Times New Roman" pitchFamily="18" charset="0"/>
              </a:rPr>
              <a:t>Supportive treatment, No specific treatment or vaccine available.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8"/>
          <p:cNvSpPr txBox="1">
            <a:spLocks noChangeArrowheads="1"/>
          </p:cNvSpPr>
          <p:nvPr/>
        </p:nvSpPr>
        <p:spPr bwMode="auto">
          <a:xfrm>
            <a:off x="1116013" y="261938"/>
            <a:ext cx="7200900" cy="1477328"/>
          </a:xfrm>
          <a:prstGeom prst="rect">
            <a:avLst/>
          </a:prstGeom>
          <a:noFill/>
          <a:ln w="9525">
            <a:noFill/>
            <a:miter lim="800000"/>
            <a:headEnd/>
            <a:tailEnd/>
          </a:ln>
        </p:spPr>
        <p:txBody>
          <a:bodyPr>
            <a:spAutoFit/>
          </a:bodyPr>
          <a:lstStyle/>
          <a:p>
            <a:pPr marL="457200" indent="-457200" algn="ctr" rtl="0">
              <a:spcBef>
                <a:spcPct val="50000"/>
              </a:spcBef>
              <a:buFont typeface="Wingdings" pitchFamily="2" charset="2"/>
              <a:buNone/>
            </a:pPr>
            <a:r>
              <a:rPr lang="en-US" altLang="en-US" sz="3600" dirty="0" smtClean="0">
                <a:solidFill>
                  <a:srgbClr val="FFFF00"/>
                </a:solidFill>
                <a:latin typeface="Times New Roman" pitchFamily="18" charset="0"/>
                <a:cs typeface="Times New Roman" pitchFamily="18" charset="0"/>
              </a:rPr>
              <a:t>Respiratory </a:t>
            </a:r>
            <a:r>
              <a:rPr lang="en-US" altLang="en-US" sz="3600" dirty="0">
                <a:solidFill>
                  <a:srgbClr val="FFFF00"/>
                </a:solidFill>
                <a:latin typeface="Times New Roman" pitchFamily="18" charset="0"/>
                <a:cs typeface="Times New Roman" pitchFamily="18" charset="0"/>
              </a:rPr>
              <a:t>Syncytial Virus (RSV</a:t>
            </a:r>
            <a:r>
              <a:rPr lang="en-US" altLang="en-US" sz="3600" dirty="0" smtClean="0">
                <a:solidFill>
                  <a:srgbClr val="FFFF00"/>
                </a:solidFill>
                <a:latin typeface="Times New Roman" pitchFamily="18" charset="0"/>
                <a:cs typeface="Times New Roman" pitchFamily="18" charset="0"/>
              </a:rPr>
              <a:t>) &amp;</a:t>
            </a:r>
          </a:p>
          <a:p>
            <a:pPr marL="457200" indent="-457200" algn="ctr" rtl="0">
              <a:spcBef>
                <a:spcPct val="50000"/>
              </a:spcBef>
              <a:buFont typeface="Wingdings" pitchFamily="2" charset="2"/>
              <a:buNone/>
            </a:pPr>
            <a:r>
              <a:rPr lang="en-US" altLang="en-US" sz="3600" dirty="0" smtClean="0">
                <a:solidFill>
                  <a:srgbClr val="FFFF00"/>
                </a:solidFill>
                <a:latin typeface="Times New Roman" pitchFamily="18" charset="0"/>
                <a:cs typeface="Times New Roman" pitchFamily="18" charset="0"/>
              </a:rPr>
              <a:t>Human </a:t>
            </a:r>
            <a:r>
              <a:rPr lang="en-US" altLang="en-US" sz="3600" dirty="0" err="1" smtClean="0">
                <a:solidFill>
                  <a:srgbClr val="FFFF00"/>
                </a:solidFill>
                <a:latin typeface="Times New Roman" pitchFamily="18" charset="0"/>
                <a:cs typeface="Times New Roman" pitchFamily="18" charset="0"/>
              </a:rPr>
              <a:t>metapneumovirus</a:t>
            </a:r>
            <a:r>
              <a:rPr lang="en-US" altLang="en-US" sz="3600" dirty="0" smtClean="0">
                <a:solidFill>
                  <a:srgbClr val="FFFF00"/>
                </a:solidFill>
                <a:latin typeface="Times New Roman" pitchFamily="18" charset="0"/>
                <a:cs typeface="Times New Roman" pitchFamily="18" charset="0"/>
              </a:rPr>
              <a:t> </a:t>
            </a:r>
            <a:endParaRPr lang="en-US" altLang="en-US" sz="3600" dirty="0">
              <a:solidFill>
                <a:srgbClr val="FFFF00"/>
              </a:solidFill>
              <a:latin typeface="Times New Roman" pitchFamily="18" charset="0"/>
              <a:cs typeface="Times New Roman" pitchFamily="18" charset="0"/>
            </a:endParaRPr>
          </a:p>
        </p:txBody>
      </p:sp>
      <p:sp>
        <p:nvSpPr>
          <p:cNvPr id="13" name="Text Box 9"/>
          <p:cNvSpPr txBox="1">
            <a:spLocks noChangeArrowheads="1"/>
          </p:cNvSpPr>
          <p:nvPr/>
        </p:nvSpPr>
        <p:spPr bwMode="auto">
          <a:xfrm>
            <a:off x="395288" y="2010816"/>
            <a:ext cx="8497887" cy="4154488"/>
          </a:xfrm>
          <a:prstGeom prst="rect">
            <a:avLst/>
          </a:prstGeom>
          <a:noFill/>
          <a:ln w="9525">
            <a:noFill/>
            <a:miter lim="800000"/>
            <a:headEnd/>
            <a:tailEnd/>
          </a:ln>
        </p:spPr>
        <p:txBody>
          <a:bodyPr>
            <a:spAutoFit/>
          </a:bodyPr>
          <a:lstStyle/>
          <a:p>
            <a:pPr algn="l" rtl="0">
              <a:spcBef>
                <a:spcPts val="0"/>
              </a:spcBef>
              <a:buClr>
                <a:schemeClr val="bg1"/>
              </a:buClr>
              <a:buFont typeface="Wingdings" pitchFamily="2" charset="2"/>
              <a:buChar char="Ø"/>
              <a:defRPr/>
            </a:pPr>
            <a:r>
              <a:rPr lang="en-US" sz="2200" dirty="0">
                <a:solidFill>
                  <a:schemeClr val="bg1"/>
                </a:solidFill>
                <a:latin typeface="Times New Roman" pitchFamily="18" charset="0"/>
                <a:cs typeface="Times New Roman" pitchFamily="18" charset="0"/>
              </a:rPr>
              <a:t>  </a:t>
            </a:r>
            <a:r>
              <a:rPr lang="en-US" sz="2200" dirty="0">
                <a:solidFill>
                  <a:srgbClr val="FF0000"/>
                </a:solidFill>
                <a:latin typeface="Times New Roman" pitchFamily="18" charset="0"/>
                <a:cs typeface="Times New Roman" pitchFamily="18" charset="0"/>
              </a:rPr>
              <a:t>Family:</a:t>
            </a:r>
            <a:r>
              <a:rPr lang="en-US" sz="2200" i="1" dirty="0">
                <a:solidFill>
                  <a:srgbClr val="FF0000"/>
                </a:solidFill>
                <a:latin typeface="Times New Roman" pitchFamily="18" charset="0"/>
                <a:cs typeface="Times New Roman" pitchFamily="18" charset="0"/>
              </a:rPr>
              <a:t> </a:t>
            </a:r>
            <a:r>
              <a:rPr lang="en-US" sz="2200" i="1" dirty="0" err="1">
                <a:solidFill>
                  <a:schemeClr val="bg1"/>
                </a:solidFill>
                <a:latin typeface="Times New Roman" pitchFamily="18" charset="0"/>
                <a:cs typeface="Times New Roman" pitchFamily="18" charset="0"/>
              </a:rPr>
              <a:t>Paramyxoviridae</a:t>
            </a:r>
            <a:r>
              <a:rPr lang="en-US" sz="2200" i="1" dirty="0">
                <a:solidFill>
                  <a:schemeClr val="bg1"/>
                </a:solidFill>
                <a:latin typeface="Times New Roman" pitchFamily="18" charset="0"/>
                <a:cs typeface="Times New Roman" pitchFamily="18" charset="0"/>
              </a:rPr>
              <a:t>.</a:t>
            </a:r>
          </a:p>
          <a:p>
            <a:pPr algn="l" rtl="0">
              <a:spcBef>
                <a:spcPts val="0"/>
              </a:spcBef>
              <a:buClr>
                <a:schemeClr val="bg1"/>
              </a:buClr>
              <a:buFont typeface="Wingdings" pitchFamily="2" charset="2"/>
              <a:buChar char="Ø"/>
              <a:defRPr/>
            </a:pPr>
            <a:endParaRPr lang="en-US" sz="2200" i="1" dirty="0">
              <a:solidFill>
                <a:schemeClr val="bg1"/>
              </a:solidFill>
              <a:latin typeface="Times New Roman" pitchFamily="18" charset="0"/>
              <a:cs typeface="Times New Roman" pitchFamily="18" charset="0"/>
            </a:endParaRPr>
          </a:p>
          <a:p>
            <a:pPr algn="l" rtl="0">
              <a:spcBef>
                <a:spcPts val="0"/>
              </a:spcBef>
              <a:buClr>
                <a:schemeClr val="bg1"/>
              </a:buClr>
              <a:buFont typeface="Wingdings" pitchFamily="2" charset="2"/>
              <a:buChar char="Ø"/>
              <a:defRPr/>
            </a:pPr>
            <a:r>
              <a:rPr lang="en-US" sz="2200" dirty="0">
                <a:solidFill>
                  <a:schemeClr val="bg1"/>
                </a:solidFill>
                <a:latin typeface="Times New Roman" pitchFamily="18" charset="0"/>
                <a:cs typeface="Times New Roman" pitchFamily="18" charset="0"/>
              </a:rPr>
              <a:t>  </a:t>
            </a:r>
            <a:r>
              <a:rPr lang="en-US" sz="2200" dirty="0">
                <a:solidFill>
                  <a:srgbClr val="FF0000"/>
                </a:solidFill>
                <a:latin typeface="Times New Roman" pitchFamily="18" charset="0"/>
                <a:cs typeface="Times New Roman" pitchFamily="18" charset="0"/>
              </a:rPr>
              <a:t>Structural features: </a:t>
            </a:r>
            <a:r>
              <a:rPr lang="en-US" sz="2200" dirty="0">
                <a:solidFill>
                  <a:schemeClr val="bg1"/>
                </a:solidFill>
                <a:latin typeface="Times New Roman" pitchFamily="18" charset="0"/>
                <a:cs typeface="Times New Roman" pitchFamily="18" charset="0"/>
              </a:rPr>
              <a:t>Enveloped virus with - polarity </a:t>
            </a:r>
            <a:r>
              <a:rPr lang="en-US" sz="2200" dirty="0" err="1">
                <a:solidFill>
                  <a:schemeClr val="bg1"/>
                </a:solidFill>
                <a:latin typeface="Times New Roman" pitchFamily="18" charset="0"/>
                <a:cs typeface="Times New Roman" pitchFamily="18" charset="0"/>
              </a:rPr>
              <a:t>ssRNA</a:t>
            </a:r>
            <a:r>
              <a:rPr lang="en-US" sz="2200" dirty="0">
                <a:solidFill>
                  <a:schemeClr val="bg1"/>
                </a:solidFill>
                <a:latin typeface="Times New Roman" pitchFamily="18" charset="0"/>
                <a:cs typeface="Times New Roman" pitchFamily="18" charset="0"/>
              </a:rPr>
              <a:t> genome.</a:t>
            </a:r>
          </a:p>
          <a:p>
            <a:pPr algn="l" rtl="0">
              <a:spcBef>
                <a:spcPts val="0"/>
              </a:spcBef>
              <a:buClr>
                <a:schemeClr val="bg1"/>
              </a:buClr>
              <a:buFont typeface="Wingdings" pitchFamily="2" charset="2"/>
              <a:buChar char="Ø"/>
              <a:defRPr/>
            </a:pPr>
            <a:endParaRPr lang="en-US" sz="2200" dirty="0">
              <a:solidFill>
                <a:schemeClr val="bg1"/>
              </a:solidFill>
              <a:latin typeface="Times New Roman" pitchFamily="18" charset="0"/>
              <a:cs typeface="Times New Roman" pitchFamily="18" charset="0"/>
            </a:endParaRPr>
          </a:p>
          <a:p>
            <a:pPr algn="l" rtl="0">
              <a:spcBef>
                <a:spcPts val="0"/>
              </a:spcBef>
              <a:buClr>
                <a:schemeClr val="bg1"/>
              </a:buClr>
              <a:buFont typeface="Wingdings" pitchFamily="2" charset="2"/>
              <a:buChar char="Ø"/>
              <a:defRPr/>
            </a:pPr>
            <a:r>
              <a:rPr lang="en-US" sz="2200" dirty="0">
                <a:solidFill>
                  <a:schemeClr val="bg1"/>
                </a:solidFill>
                <a:latin typeface="Times New Roman" pitchFamily="18" charset="0"/>
                <a:cs typeface="Times New Roman" pitchFamily="18" charset="0"/>
              </a:rPr>
              <a:t>  </a:t>
            </a:r>
            <a:r>
              <a:rPr lang="en-US" sz="2200" dirty="0">
                <a:solidFill>
                  <a:srgbClr val="FF0000"/>
                </a:solidFill>
                <a:latin typeface="Times New Roman" pitchFamily="18" charset="0"/>
                <a:cs typeface="Times New Roman" pitchFamily="18" charset="0"/>
              </a:rPr>
              <a:t>Transmission:</a:t>
            </a:r>
            <a:r>
              <a:rPr lang="en-US" sz="2200" dirty="0">
                <a:solidFill>
                  <a:schemeClr val="bg1"/>
                </a:solidFill>
                <a:latin typeface="Times New Roman" pitchFamily="18" charset="0"/>
                <a:cs typeface="Times New Roman" pitchFamily="18" charset="0"/>
              </a:rPr>
              <a:t> Inhalation of infectious aerosols mainly in winter.</a:t>
            </a:r>
          </a:p>
          <a:p>
            <a:pPr algn="l" rtl="0">
              <a:spcBef>
                <a:spcPts val="0"/>
              </a:spcBef>
              <a:buClr>
                <a:schemeClr val="bg1"/>
              </a:buClr>
              <a:buFont typeface="Wingdings" pitchFamily="2" charset="2"/>
              <a:buChar char="Ø"/>
              <a:defRPr/>
            </a:pPr>
            <a:endParaRPr lang="en-US" sz="2200" dirty="0">
              <a:solidFill>
                <a:schemeClr val="bg1"/>
              </a:solidFill>
              <a:latin typeface="Times New Roman" pitchFamily="18" charset="0"/>
              <a:cs typeface="Times New Roman" pitchFamily="18" charset="0"/>
            </a:endParaRPr>
          </a:p>
          <a:p>
            <a:pPr algn="l" rtl="0">
              <a:spcBef>
                <a:spcPts val="0"/>
              </a:spcBef>
              <a:buClr>
                <a:schemeClr val="bg1"/>
              </a:buClr>
              <a:buFont typeface="Wingdings" pitchFamily="2" charset="2"/>
              <a:buChar char="Ø"/>
              <a:defRPr/>
            </a:pPr>
            <a:r>
              <a:rPr lang="en-US" sz="2200" dirty="0">
                <a:solidFill>
                  <a:schemeClr val="bg1"/>
                </a:solidFill>
                <a:latin typeface="Times New Roman" pitchFamily="18" charset="0"/>
                <a:cs typeface="Times New Roman" pitchFamily="18" charset="0"/>
              </a:rPr>
              <a:t>  </a:t>
            </a:r>
            <a:r>
              <a:rPr lang="en-US" sz="2200" dirty="0">
                <a:solidFill>
                  <a:srgbClr val="FF0000"/>
                </a:solidFill>
                <a:latin typeface="Times New Roman" pitchFamily="18" charset="0"/>
                <a:cs typeface="Times New Roman" pitchFamily="18" charset="0"/>
              </a:rPr>
              <a:t>Clinical syndromes:</a:t>
            </a:r>
          </a:p>
          <a:p>
            <a:pPr marL="457200" indent="-457200" algn="l" rtl="0">
              <a:spcBef>
                <a:spcPts val="0"/>
              </a:spcBef>
              <a:buClr>
                <a:schemeClr val="bg1"/>
              </a:buClr>
              <a:buFont typeface="+mj-lt"/>
              <a:buAutoNum type="alphaLcPeriod"/>
              <a:defRPr/>
            </a:pPr>
            <a:r>
              <a:rPr lang="en-US" sz="2200" dirty="0" err="1">
                <a:solidFill>
                  <a:schemeClr val="bg1"/>
                </a:solidFill>
                <a:latin typeface="Times New Roman" pitchFamily="18" charset="0"/>
                <a:cs typeface="Times New Roman" pitchFamily="18" charset="0"/>
              </a:rPr>
              <a:t>Bronchiolitis</a:t>
            </a:r>
            <a:r>
              <a:rPr lang="en-US" sz="2200" dirty="0">
                <a:solidFill>
                  <a:schemeClr val="bg1"/>
                </a:solidFill>
                <a:latin typeface="Times New Roman" pitchFamily="18" charset="0"/>
                <a:cs typeface="Times New Roman" pitchFamily="18" charset="0"/>
              </a:rPr>
              <a:t>: Life-threatening disease in infant especially under 6 month of life with respiratory distress and cyanosis can be fatal and can lead to chronic lung disease in later life.</a:t>
            </a:r>
          </a:p>
          <a:p>
            <a:pPr marL="457200" indent="-457200" algn="l" rtl="0">
              <a:spcBef>
                <a:spcPts val="0"/>
              </a:spcBef>
              <a:buClr>
                <a:schemeClr val="bg1"/>
              </a:buClr>
              <a:buFont typeface="+mj-lt"/>
              <a:buAutoNum type="alphaLcPeriod"/>
              <a:defRPr/>
            </a:pPr>
            <a:r>
              <a:rPr lang="en-US" sz="2200" dirty="0">
                <a:solidFill>
                  <a:schemeClr val="bg1"/>
                </a:solidFill>
                <a:latin typeface="Times New Roman" pitchFamily="18" charset="0"/>
                <a:cs typeface="Times New Roman" pitchFamily="18" charset="0"/>
              </a:rPr>
              <a:t>Pneumonia: can also be fatal in infant.</a:t>
            </a:r>
          </a:p>
          <a:p>
            <a:pPr algn="l" rtl="0">
              <a:spcBef>
                <a:spcPts val="0"/>
              </a:spcBef>
              <a:buClr>
                <a:schemeClr val="bg1"/>
              </a:buClr>
              <a:defRPr/>
            </a:pPr>
            <a:endParaRPr lang="en-US" sz="2200"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2"/>
          <p:cNvSpPr>
            <a:spLocks noGrp="1"/>
          </p:cNvSpPr>
          <p:nvPr>
            <p:ph idx="1"/>
          </p:nvPr>
        </p:nvSpPr>
        <p:spPr/>
        <p:txBody>
          <a:bodyPr/>
          <a:lstStyle/>
          <a:p>
            <a:pPr algn="l" rtl="0" eaLnBrk="1" hangingPunct="1">
              <a:spcBef>
                <a:spcPct val="0"/>
              </a:spcBef>
              <a:buClr>
                <a:schemeClr val="bg1"/>
              </a:buClr>
              <a:buFont typeface="Wingdings" pitchFamily="2" charset="2"/>
              <a:buChar char="Ø"/>
              <a:defRPr/>
            </a:pPr>
            <a:r>
              <a:rPr lang="en-US" altLang="en-US" sz="2200" dirty="0" smtClean="0">
                <a:solidFill>
                  <a:srgbClr val="FF0000"/>
                </a:solidFill>
                <a:latin typeface="Times New Roman" pitchFamily="18" charset="0"/>
                <a:cs typeface="Times New Roman" pitchFamily="18" charset="0"/>
              </a:rPr>
              <a:t>Lab diagnosis: routine testing by </a:t>
            </a:r>
            <a:r>
              <a:rPr lang="en-US" altLang="en-US" sz="2200" dirty="0" smtClean="0">
                <a:solidFill>
                  <a:schemeClr val="bg1"/>
                </a:solidFill>
                <a:latin typeface="Times New Roman" pitchFamily="18" charset="0"/>
                <a:cs typeface="Times New Roman" pitchFamily="18" charset="0"/>
              </a:rPr>
              <a:t>Direct detection of the virus from sputum, nasopharyngeal swab, aspirate (NPA) or respiratory secretion by direct </a:t>
            </a:r>
            <a:r>
              <a:rPr lang="en-US" altLang="en-US" sz="2200" dirty="0" err="1" smtClean="0">
                <a:solidFill>
                  <a:schemeClr val="bg1"/>
                </a:solidFill>
                <a:latin typeface="Times New Roman" pitchFamily="18" charset="0"/>
                <a:cs typeface="Times New Roman" pitchFamily="18" charset="0"/>
              </a:rPr>
              <a:t>immunoflourecent</a:t>
            </a:r>
            <a:r>
              <a:rPr lang="en-US" altLang="en-US" sz="2200" dirty="0" smtClean="0">
                <a:solidFill>
                  <a:schemeClr val="bg1"/>
                </a:solidFill>
                <a:latin typeface="Times New Roman" pitchFamily="18" charset="0"/>
                <a:cs typeface="Times New Roman" pitchFamily="18" charset="0"/>
              </a:rPr>
              <a:t> assay (IFA). </a:t>
            </a:r>
          </a:p>
          <a:p>
            <a:pPr algn="l" rtl="0" eaLnBrk="1" hangingPunct="1">
              <a:spcBef>
                <a:spcPct val="0"/>
              </a:spcBef>
              <a:buClr>
                <a:schemeClr val="bg1"/>
              </a:buClr>
              <a:buFont typeface="Wingdings" pitchFamily="2" charset="2"/>
              <a:buChar char="Ø"/>
              <a:defRPr/>
            </a:pPr>
            <a:endParaRPr lang="en-US" altLang="en-US" sz="2200" dirty="0" smtClean="0">
              <a:solidFill>
                <a:schemeClr val="bg1"/>
              </a:solidFill>
              <a:latin typeface="Times New Roman" pitchFamily="18" charset="0"/>
              <a:cs typeface="Times New Roman" pitchFamily="18" charset="0"/>
            </a:endParaRPr>
          </a:p>
          <a:p>
            <a:pPr algn="l" rtl="0" eaLnBrk="1" hangingPunct="1">
              <a:spcBef>
                <a:spcPct val="0"/>
              </a:spcBef>
              <a:buClr>
                <a:schemeClr val="bg1"/>
              </a:buClr>
              <a:buFont typeface="Wingdings" pitchFamily="2" charset="2"/>
              <a:buChar char="Ø"/>
              <a:defRPr/>
            </a:pPr>
            <a:r>
              <a:rPr lang="en-US" altLang="en-US" sz="2200" dirty="0" smtClean="0">
                <a:solidFill>
                  <a:srgbClr val="FF0000"/>
                </a:solidFill>
                <a:latin typeface="Times New Roman" pitchFamily="18" charset="0"/>
                <a:cs typeface="Times New Roman" pitchFamily="18" charset="0"/>
              </a:rPr>
              <a:t>Other detection methods: </a:t>
            </a:r>
            <a:r>
              <a:rPr lang="en-US" altLang="en-US" sz="2200" dirty="0" smtClean="0">
                <a:solidFill>
                  <a:schemeClr val="bg1"/>
                </a:solidFill>
                <a:latin typeface="Times New Roman" pitchFamily="18" charset="0"/>
                <a:cs typeface="Times New Roman" pitchFamily="18" charset="0"/>
              </a:rPr>
              <a:t>Isolated of virus by cell culture from N.P.A with multinucleated giant cell or syncytia as </a:t>
            </a:r>
            <a:r>
              <a:rPr lang="en-US" altLang="en-US" sz="2200" dirty="0" err="1" smtClean="0">
                <a:solidFill>
                  <a:schemeClr val="bg1"/>
                </a:solidFill>
                <a:latin typeface="Times New Roman" pitchFamily="18" charset="0"/>
                <a:cs typeface="Times New Roman" pitchFamily="18" charset="0"/>
              </a:rPr>
              <a:t>cytopathic</a:t>
            </a:r>
            <a:r>
              <a:rPr lang="en-US" altLang="en-US" sz="2200" dirty="0" smtClean="0">
                <a:solidFill>
                  <a:schemeClr val="bg1"/>
                </a:solidFill>
                <a:latin typeface="Times New Roman" pitchFamily="18" charset="0"/>
                <a:cs typeface="Times New Roman" pitchFamily="18" charset="0"/>
              </a:rPr>
              <a:t> effect (C.P.E); PCR. </a:t>
            </a:r>
          </a:p>
          <a:p>
            <a:pPr marL="0" indent="0" algn="l" rtl="0">
              <a:spcBef>
                <a:spcPct val="0"/>
              </a:spcBef>
              <a:buClr>
                <a:schemeClr val="bg1"/>
              </a:buClr>
              <a:buFontTx/>
              <a:buNone/>
              <a:defRPr/>
            </a:pPr>
            <a:endParaRPr lang="en-US" altLang="en-US" sz="2200" dirty="0" smtClean="0">
              <a:solidFill>
                <a:schemeClr val="bg1"/>
              </a:solidFill>
              <a:latin typeface="Times New Roman" pitchFamily="18" charset="0"/>
              <a:cs typeface="Times New Roman" pitchFamily="18" charset="0"/>
            </a:endParaRPr>
          </a:p>
          <a:p>
            <a:pPr algn="l" rtl="0">
              <a:spcBef>
                <a:spcPct val="0"/>
              </a:spcBef>
              <a:buClr>
                <a:schemeClr val="bg1"/>
              </a:buClr>
              <a:buSzPct val="80000"/>
              <a:buFont typeface="Wingdings" pitchFamily="2" charset="2"/>
              <a:buChar char="Ø"/>
              <a:defRPr/>
            </a:pPr>
            <a:r>
              <a:rPr lang="en-US" altLang="en-US" sz="2200" dirty="0" smtClean="0">
                <a:solidFill>
                  <a:srgbClr val="FF0000"/>
                </a:solidFill>
                <a:latin typeface="Times New Roman" pitchFamily="18" charset="0"/>
                <a:cs typeface="Times New Roman" pitchFamily="18" charset="0"/>
              </a:rPr>
              <a:t>Treatment and prevention: </a:t>
            </a:r>
            <a:r>
              <a:rPr lang="en-US" altLang="en-US" sz="2200" dirty="0" smtClean="0">
                <a:solidFill>
                  <a:schemeClr val="bg1"/>
                </a:solidFill>
                <a:latin typeface="Times New Roman" pitchFamily="18" charset="0"/>
                <a:cs typeface="Times New Roman" pitchFamily="18" charset="0"/>
              </a:rPr>
              <a:t>Ribavirin administered by inhalation for infants with severe condition. </a:t>
            </a:r>
          </a:p>
          <a:p>
            <a:pPr algn="l" rtl="0">
              <a:spcBef>
                <a:spcPct val="0"/>
              </a:spcBef>
              <a:buClr>
                <a:schemeClr val="bg1"/>
              </a:buClr>
              <a:buSzPct val="80000"/>
              <a:buFont typeface="Wingdings" pitchFamily="2" charset="2"/>
              <a:buChar char="Ø"/>
              <a:defRPr/>
            </a:pPr>
            <a:endParaRPr lang="en-US" altLang="en-US" sz="2200" dirty="0" smtClean="0">
              <a:solidFill>
                <a:schemeClr val="bg1"/>
              </a:solidFill>
              <a:latin typeface="Times New Roman" pitchFamily="18" charset="0"/>
              <a:cs typeface="Times New Roman" pitchFamily="18" charset="0"/>
            </a:endParaRPr>
          </a:p>
          <a:p>
            <a:pPr algn="l" rtl="0">
              <a:spcBef>
                <a:spcPct val="0"/>
              </a:spcBef>
              <a:buClr>
                <a:schemeClr val="bg1"/>
              </a:buClr>
              <a:buSzPct val="80000"/>
              <a:buFont typeface="Wingdings" pitchFamily="2" charset="2"/>
              <a:buChar char="Ø"/>
              <a:defRPr/>
            </a:pPr>
            <a:r>
              <a:rPr lang="en-US" altLang="en-US" sz="2200" dirty="0" smtClean="0">
                <a:solidFill>
                  <a:srgbClr val="FF0000"/>
                </a:solidFill>
                <a:latin typeface="Times New Roman" pitchFamily="18" charset="0"/>
                <a:cs typeface="Times New Roman" pitchFamily="18" charset="0"/>
              </a:rPr>
              <a:t>Vaccine: </a:t>
            </a:r>
            <a:r>
              <a:rPr lang="en-US" altLang="en-US" sz="2200" dirty="0" smtClean="0">
                <a:solidFill>
                  <a:schemeClr val="bg1"/>
                </a:solidFill>
                <a:latin typeface="Times New Roman" pitchFamily="18" charset="0"/>
                <a:cs typeface="Times New Roman" pitchFamily="18" charset="0"/>
              </a:rPr>
              <a:t>No vaccine available, but passive immunization immunoglobulin can be given for infected premature infants.</a:t>
            </a:r>
          </a:p>
        </p:txBody>
      </p:sp>
      <p:sp>
        <p:nvSpPr>
          <p:cNvPr id="19459" name="Rectangle 3"/>
          <p:cNvSpPr>
            <a:spLocks noChangeArrowheads="1"/>
          </p:cNvSpPr>
          <p:nvPr/>
        </p:nvSpPr>
        <p:spPr bwMode="auto">
          <a:xfrm>
            <a:off x="519113" y="115888"/>
            <a:ext cx="8229600" cy="1143000"/>
          </a:xfrm>
          <a:prstGeom prst="rect">
            <a:avLst/>
          </a:prstGeom>
          <a:noFill/>
          <a:ln w="9525">
            <a:noFill/>
            <a:miter lim="800000"/>
            <a:headEnd/>
            <a:tailEnd/>
          </a:ln>
        </p:spPr>
        <p:txBody>
          <a:bodyPr anchor="ctr"/>
          <a:lstStyle/>
          <a:p>
            <a:pPr algn="l" rtl="0"/>
            <a:r>
              <a:rPr lang="en-US" altLang="en-US" sz="4400" dirty="0">
                <a:solidFill>
                  <a:srgbClr val="FFFF00"/>
                </a:solidFill>
                <a:latin typeface="Times New Roman" pitchFamily="18" charset="0"/>
                <a:cs typeface="Times New Roman" pitchFamily="18" charset="0"/>
              </a:rPr>
              <a:t>Continued..</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8"/>
          <p:cNvSpPr txBox="1">
            <a:spLocks noChangeArrowheads="1"/>
          </p:cNvSpPr>
          <p:nvPr/>
        </p:nvSpPr>
        <p:spPr bwMode="auto">
          <a:xfrm>
            <a:off x="539750" y="134938"/>
            <a:ext cx="8001000" cy="641350"/>
          </a:xfrm>
          <a:prstGeom prst="rect">
            <a:avLst/>
          </a:prstGeom>
          <a:noFill/>
          <a:ln w="9525">
            <a:noFill/>
            <a:miter lim="800000"/>
            <a:headEnd/>
            <a:tailEnd/>
          </a:ln>
          <a:effectLst/>
        </p:spPr>
        <p:txBody>
          <a:bodyPr>
            <a:spAutoFit/>
          </a:bodyPr>
          <a:lstStyle/>
          <a:p>
            <a:pPr marL="457200" indent="-457200" algn="ctr">
              <a:spcBef>
                <a:spcPct val="50000"/>
              </a:spcBef>
              <a:buFont typeface="Wingdings" pitchFamily="2" charset="2"/>
              <a:buNone/>
              <a:defRPr/>
            </a:pPr>
            <a:r>
              <a:rPr lang="en-US" sz="3600" dirty="0">
                <a:solidFill>
                  <a:srgbClr val="FFFF66"/>
                </a:solidFill>
                <a:effectLst>
                  <a:outerShdw blurRad="38100" dist="38100" dir="2700000" algn="tl">
                    <a:srgbClr val="000000"/>
                  </a:outerShdw>
                </a:effectLst>
                <a:latin typeface="Times New Roman" pitchFamily="18" charset="0"/>
                <a:cs typeface="Times New Roman" pitchFamily="18" charset="0"/>
              </a:rPr>
              <a:t>Measles Virus</a:t>
            </a:r>
          </a:p>
        </p:txBody>
      </p:sp>
      <p:sp>
        <p:nvSpPr>
          <p:cNvPr id="11267" name="Text Box 9"/>
          <p:cNvSpPr txBox="1">
            <a:spLocks noChangeArrowheads="1"/>
          </p:cNvSpPr>
          <p:nvPr/>
        </p:nvSpPr>
        <p:spPr bwMode="auto">
          <a:xfrm>
            <a:off x="287338" y="1052513"/>
            <a:ext cx="8461375" cy="540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algn="r" rtl="1" eaLnBrk="0" fontAlgn="base" hangingPunct="0">
              <a:spcBef>
                <a:spcPct val="20000"/>
              </a:spcBef>
              <a:spcAft>
                <a:spcPct val="0"/>
              </a:spcAft>
              <a:buChar char="»"/>
              <a:defRPr sz="2000">
                <a:solidFill>
                  <a:schemeClr val="tx1"/>
                </a:solidFill>
                <a:latin typeface="Arial" charset="0"/>
                <a:cs typeface="Arial" charset="0"/>
              </a:defRPr>
            </a:lvl6pPr>
            <a:lvl7pPr marL="2971800" indent="-228600" algn="r" rtl="1" eaLnBrk="0" fontAlgn="base" hangingPunct="0">
              <a:spcBef>
                <a:spcPct val="20000"/>
              </a:spcBef>
              <a:spcAft>
                <a:spcPct val="0"/>
              </a:spcAft>
              <a:buChar char="»"/>
              <a:defRPr sz="2000">
                <a:solidFill>
                  <a:schemeClr val="tx1"/>
                </a:solidFill>
                <a:latin typeface="Arial" charset="0"/>
                <a:cs typeface="Arial" charset="0"/>
              </a:defRPr>
            </a:lvl7pPr>
            <a:lvl8pPr marL="3429000" indent="-228600" algn="r" rtl="1" eaLnBrk="0" fontAlgn="base" hangingPunct="0">
              <a:spcBef>
                <a:spcPct val="20000"/>
              </a:spcBef>
              <a:spcAft>
                <a:spcPct val="0"/>
              </a:spcAft>
              <a:buChar char="»"/>
              <a:defRPr sz="2000">
                <a:solidFill>
                  <a:schemeClr val="tx1"/>
                </a:solidFill>
                <a:latin typeface="Arial" charset="0"/>
                <a:cs typeface="Arial" charset="0"/>
              </a:defRPr>
            </a:lvl8pPr>
            <a:lvl9pPr marL="3886200" indent="-228600" algn="r" rtl="1" eaLnBrk="0" fontAlgn="base" hangingPunct="0">
              <a:spcBef>
                <a:spcPct val="20000"/>
              </a:spcBef>
              <a:spcAft>
                <a:spcPct val="0"/>
              </a:spcAft>
              <a:buChar char="»"/>
              <a:defRPr sz="2000">
                <a:solidFill>
                  <a:schemeClr val="tx1"/>
                </a:solidFill>
                <a:latin typeface="Arial" charset="0"/>
                <a:cs typeface="Arial" charset="0"/>
              </a:defRPr>
            </a:lvl9pPr>
          </a:lstStyle>
          <a:p>
            <a:pPr algn="l" rtl="0" eaLnBrk="1" hangingPunct="1">
              <a:spcBef>
                <a:spcPct val="0"/>
              </a:spcBef>
              <a:buClr>
                <a:schemeClr val="bg1"/>
              </a:buClr>
              <a:buFont typeface="Wingdings" pitchFamily="2" charset="2"/>
              <a:buChar char="Ø"/>
            </a:pPr>
            <a:r>
              <a:rPr lang="en-US" altLang="en-US" sz="2300" dirty="0">
                <a:solidFill>
                  <a:schemeClr val="bg1"/>
                </a:solidFill>
                <a:latin typeface="Times New Roman" pitchFamily="18" charset="0"/>
                <a:cs typeface="Times New Roman" pitchFamily="18" charset="0"/>
              </a:rPr>
              <a:t>  </a:t>
            </a:r>
            <a:r>
              <a:rPr lang="en-US" altLang="en-US" sz="2300" dirty="0">
                <a:solidFill>
                  <a:srgbClr val="FF0000"/>
                </a:solidFill>
                <a:latin typeface="Times New Roman" pitchFamily="18" charset="0"/>
                <a:cs typeface="Times New Roman" pitchFamily="18" charset="0"/>
              </a:rPr>
              <a:t>Family:</a:t>
            </a:r>
            <a:r>
              <a:rPr lang="en-US" altLang="en-US" sz="2300" dirty="0">
                <a:solidFill>
                  <a:schemeClr val="bg1"/>
                </a:solidFill>
                <a:latin typeface="Times New Roman" pitchFamily="18" charset="0"/>
                <a:cs typeface="Times New Roman" pitchFamily="18" charset="0"/>
              </a:rPr>
              <a:t> </a:t>
            </a:r>
            <a:r>
              <a:rPr lang="en-US" altLang="en-US" sz="2300" i="1" dirty="0" err="1">
                <a:solidFill>
                  <a:schemeClr val="bg1"/>
                </a:solidFill>
                <a:latin typeface="Times New Roman" pitchFamily="18" charset="0"/>
                <a:cs typeface="Times New Roman" pitchFamily="18" charset="0"/>
              </a:rPr>
              <a:t>Paramyxovidae</a:t>
            </a:r>
            <a:r>
              <a:rPr lang="en-US" altLang="en-US" sz="2300" i="1" dirty="0">
                <a:solidFill>
                  <a:schemeClr val="bg1"/>
                </a:solidFill>
                <a:latin typeface="Times New Roman" pitchFamily="18" charset="0"/>
                <a:cs typeface="Times New Roman" pitchFamily="18" charset="0"/>
              </a:rPr>
              <a:t>.</a:t>
            </a:r>
          </a:p>
          <a:p>
            <a:pPr algn="l" rtl="0" eaLnBrk="1" hangingPunct="1">
              <a:spcBef>
                <a:spcPct val="0"/>
              </a:spcBef>
              <a:buClr>
                <a:schemeClr val="bg1"/>
              </a:buClr>
              <a:buFont typeface="Wingdings" pitchFamily="2" charset="2"/>
              <a:buChar char="Ø"/>
            </a:pPr>
            <a:r>
              <a:rPr lang="en-US" altLang="en-US" sz="2300" dirty="0">
                <a:solidFill>
                  <a:schemeClr val="bg1"/>
                </a:solidFill>
                <a:latin typeface="Times New Roman" pitchFamily="18" charset="0"/>
                <a:cs typeface="Times New Roman" pitchFamily="18" charset="0"/>
              </a:rPr>
              <a:t>  </a:t>
            </a:r>
            <a:r>
              <a:rPr lang="en-US" altLang="en-US" sz="2300" dirty="0">
                <a:solidFill>
                  <a:srgbClr val="FF0000"/>
                </a:solidFill>
                <a:latin typeface="Times New Roman" pitchFamily="18" charset="0"/>
                <a:cs typeface="Times New Roman" pitchFamily="18" charset="0"/>
              </a:rPr>
              <a:t>Structural features: </a:t>
            </a:r>
            <a:r>
              <a:rPr lang="en-US" altLang="en-US" sz="2300" dirty="0">
                <a:solidFill>
                  <a:schemeClr val="bg1"/>
                </a:solidFill>
                <a:latin typeface="Times New Roman" pitchFamily="18" charset="0"/>
                <a:cs typeface="Times New Roman" pitchFamily="18" charset="0"/>
              </a:rPr>
              <a:t>Enveloped virus with - polarity </a:t>
            </a:r>
            <a:r>
              <a:rPr lang="en-US" altLang="en-US" sz="2300" dirty="0" err="1">
                <a:solidFill>
                  <a:schemeClr val="bg1"/>
                </a:solidFill>
                <a:latin typeface="Times New Roman" pitchFamily="18" charset="0"/>
                <a:cs typeface="Times New Roman" pitchFamily="18" charset="0"/>
              </a:rPr>
              <a:t>ss</a:t>
            </a:r>
            <a:r>
              <a:rPr lang="en-US" altLang="en-US" sz="2300" dirty="0">
                <a:solidFill>
                  <a:schemeClr val="bg1"/>
                </a:solidFill>
                <a:latin typeface="Times New Roman" pitchFamily="18" charset="0"/>
                <a:cs typeface="Times New Roman" pitchFamily="18" charset="0"/>
              </a:rPr>
              <a:t>-RNA genome. </a:t>
            </a:r>
          </a:p>
          <a:p>
            <a:pPr algn="l" rtl="0" eaLnBrk="1" hangingPunct="1">
              <a:spcBef>
                <a:spcPct val="0"/>
              </a:spcBef>
              <a:buClr>
                <a:schemeClr val="bg1"/>
              </a:buClr>
              <a:buFont typeface="Wingdings" pitchFamily="2" charset="2"/>
              <a:buChar char="Ø"/>
            </a:pPr>
            <a:r>
              <a:rPr lang="en-US" altLang="en-US" sz="2300" dirty="0">
                <a:solidFill>
                  <a:schemeClr val="bg1"/>
                </a:solidFill>
                <a:latin typeface="Times New Roman" pitchFamily="18" charset="0"/>
                <a:cs typeface="Times New Roman" pitchFamily="18" charset="0"/>
              </a:rPr>
              <a:t>  </a:t>
            </a:r>
            <a:r>
              <a:rPr lang="en-US" altLang="en-US" sz="2300" dirty="0">
                <a:solidFill>
                  <a:srgbClr val="FF0000"/>
                </a:solidFill>
                <a:latin typeface="Times New Roman" pitchFamily="18" charset="0"/>
                <a:cs typeface="Times New Roman" pitchFamily="18" charset="0"/>
              </a:rPr>
              <a:t>Transmission:</a:t>
            </a:r>
            <a:r>
              <a:rPr lang="en-US" altLang="en-US" sz="2300" dirty="0">
                <a:solidFill>
                  <a:schemeClr val="bg1"/>
                </a:solidFill>
                <a:latin typeface="Times New Roman" pitchFamily="18" charset="0"/>
                <a:cs typeface="Times New Roman" pitchFamily="18" charset="0"/>
              </a:rPr>
              <a:t> Inhalation of infectious aerosol droplets.</a:t>
            </a:r>
          </a:p>
          <a:p>
            <a:pPr algn="l" rtl="0" eaLnBrk="1" hangingPunct="1">
              <a:spcBef>
                <a:spcPct val="0"/>
              </a:spcBef>
              <a:buClr>
                <a:schemeClr val="bg1"/>
              </a:buClr>
              <a:buFont typeface="Wingdings" pitchFamily="2" charset="2"/>
              <a:buChar char="Ø"/>
            </a:pPr>
            <a:r>
              <a:rPr lang="en-US" altLang="en-US" sz="2300" dirty="0">
                <a:solidFill>
                  <a:srgbClr val="FF0000"/>
                </a:solidFill>
                <a:latin typeface="Times New Roman" pitchFamily="18" charset="0"/>
                <a:cs typeface="Times New Roman" pitchFamily="18" charset="0"/>
              </a:rPr>
              <a:t>  Epidemiology:</a:t>
            </a:r>
            <a:r>
              <a:rPr lang="en-US" altLang="en-US" sz="2300" dirty="0">
                <a:solidFill>
                  <a:schemeClr val="bg1"/>
                </a:solidFill>
                <a:latin typeface="Times New Roman" pitchFamily="18" charset="0"/>
                <a:cs typeface="Times New Roman" pitchFamily="18" charset="0"/>
              </a:rPr>
              <a:t> Measles virus infects human only. </a:t>
            </a:r>
          </a:p>
          <a:p>
            <a:pPr algn="l" rtl="0" eaLnBrk="1" hangingPunct="1">
              <a:spcBef>
                <a:spcPct val="0"/>
              </a:spcBef>
              <a:buClr>
                <a:schemeClr val="bg1"/>
              </a:buClr>
              <a:buFontTx/>
              <a:buNone/>
            </a:pPr>
            <a:r>
              <a:rPr lang="en-US" altLang="en-US" sz="2300" dirty="0">
                <a:solidFill>
                  <a:schemeClr val="bg1"/>
                </a:solidFill>
                <a:latin typeface="Times New Roman" pitchFamily="18" charset="0"/>
                <a:cs typeface="Times New Roman" pitchFamily="18" charset="0"/>
              </a:rPr>
              <a:t>Most cases in preschool children, very infectious, infection occurs mainly in winter and spring.</a:t>
            </a:r>
          </a:p>
          <a:p>
            <a:pPr algn="l" rtl="0" eaLnBrk="1" hangingPunct="1">
              <a:spcBef>
                <a:spcPct val="0"/>
              </a:spcBef>
              <a:buClr>
                <a:schemeClr val="bg1"/>
              </a:buClr>
              <a:buFont typeface="Wingdings" pitchFamily="2" charset="2"/>
              <a:buChar char="Ø"/>
            </a:pPr>
            <a:endParaRPr lang="en-US" altLang="en-US" sz="2300" dirty="0">
              <a:solidFill>
                <a:srgbClr val="FF0000"/>
              </a:solidFill>
              <a:latin typeface="Times New Roman" pitchFamily="18" charset="0"/>
              <a:cs typeface="Times New Roman" pitchFamily="18" charset="0"/>
            </a:endParaRPr>
          </a:p>
          <a:p>
            <a:pPr algn="l" rtl="0" eaLnBrk="1" hangingPunct="1">
              <a:spcBef>
                <a:spcPct val="0"/>
              </a:spcBef>
              <a:buClr>
                <a:schemeClr val="bg1"/>
              </a:buClr>
              <a:buFont typeface="Wingdings" pitchFamily="2" charset="2"/>
              <a:buChar char="Ø"/>
            </a:pPr>
            <a:r>
              <a:rPr lang="en-US" altLang="en-US" sz="2300" dirty="0">
                <a:solidFill>
                  <a:srgbClr val="FF0000"/>
                </a:solidFill>
                <a:latin typeface="Times New Roman" pitchFamily="18" charset="0"/>
                <a:cs typeface="Times New Roman" pitchFamily="18" charset="0"/>
              </a:rPr>
              <a:t>  Pathogenesis:</a:t>
            </a:r>
            <a:endParaRPr lang="en-US" altLang="en-US" sz="2300" dirty="0">
              <a:solidFill>
                <a:schemeClr val="bg1"/>
              </a:solidFill>
              <a:latin typeface="Times New Roman" pitchFamily="18" charset="0"/>
              <a:cs typeface="Times New Roman" pitchFamily="18" charset="0"/>
            </a:endParaRPr>
          </a:p>
          <a:p>
            <a:pPr algn="l" rtl="0" eaLnBrk="1" hangingPunct="1">
              <a:spcBef>
                <a:spcPct val="0"/>
              </a:spcBef>
              <a:buClr>
                <a:schemeClr val="bg1"/>
              </a:buClr>
              <a:buFontTx/>
              <a:buNone/>
            </a:pPr>
            <a:r>
              <a:rPr lang="en-US" altLang="en-US" sz="2300" dirty="0">
                <a:solidFill>
                  <a:schemeClr val="bg1"/>
                </a:solidFill>
                <a:latin typeface="Times New Roman" pitchFamily="18" charset="0"/>
                <a:cs typeface="Times New Roman" pitchFamily="18" charset="0"/>
              </a:rPr>
              <a:t>The virus infects first epithetical cells of upper respiratory tract, then the virus spread to the blood causing </a:t>
            </a:r>
            <a:r>
              <a:rPr lang="en-US" altLang="en-US" sz="2300" dirty="0" err="1">
                <a:solidFill>
                  <a:schemeClr val="bg1"/>
                </a:solidFill>
                <a:latin typeface="Times New Roman" pitchFamily="18" charset="0"/>
                <a:cs typeface="Times New Roman" pitchFamily="18" charset="0"/>
              </a:rPr>
              <a:t>viremia</a:t>
            </a:r>
            <a:r>
              <a:rPr lang="en-US" altLang="en-US" sz="2300" dirty="0">
                <a:solidFill>
                  <a:schemeClr val="bg1"/>
                </a:solidFill>
                <a:latin typeface="Times New Roman" pitchFamily="18" charset="0"/>
                <a:cs typeface="Times New Roman" pitchFamily="18" charset="0"/>
              </a:rPr>
              <a:t> and infect the endothelial cells of blood vessels. The virus reaches the lymphoid tissue where it replicates further and disseminates to the skin causing </a:t>
            </a:r>
            <a:r>
              <a:rPr lang="en-US" altLang="en-US" sz="2300" dirty="0" err="1">
                <a:solidFill>
                  <a:schemeClr val="bg1"/>
                </a:solidFill>
                <a:latin typeface="Times New Roman" pitchFamily="18" charset="0"/>
                <a:cs typeface="Times New Roman" pitchFamily="18" charset="0"/>
              </a:rPr>
              <a:t>maculopopular</a:t>
            </a:r>
            <a:r>
              <a:rPr lang="en-US" altLang="en-US" sz="2300" dirty="0">
                <a:solidFill>
                  <a:schemeClr val="bg1"/>
                </a:solidFill>
                <a:latin typeface="Times New Roman" pitchFamily="18" charset="0"/>
                <a:cs typeface="Times New Roman" pitchFamily="18" charset="0"/>
              </a:rPr>
              <a:t> rash.</a:t>
            </a:r>
          </a:p>
          <a:p>
            <a:pPr algn="l" rtl="0" eaLnBrk="1" hangingPunct="1">
              <a:spcBef>
                <a:spcPct val="0"/>
              </a:spcBef>
              <a:buClr>
                <a:schemeClr val="bg1"/>
              </a:buClr>
              <a:buFontTx/>
              <a:buNone/>
            </a:pPr>
            <a:endParaRPr lang="en-US" altLang="en-US" sz="2300"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38612269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188913"/>
            <a:ext cx="8229600" cy="1143000"/>
          </a:xfrm>
        </p:spPr>
        <p:txBody>
          <a:bodyPr/>
          <a:lstStyle/>
          <a:p>
            <a:pPr rtl="0"/>
            <a:r>
              <a:rPr lang="en-US" altLang="en-US" dirty="0" smtClean="0">
                <a:solidFill>
                  <a:srgbClr val="FFFF00"/>
                </a:solidFill>
                <a:latin typeface="Times New Roman" pitchFamily="18" charset="0"/>
                <a:cs typeface="Times New Roman" pitchFamily="18" charset="0"/>
              </a:rPr>
              <a:t>Objectives </a:t>
            </a:r>
          </a:p>
        </p:txBody>
      </p:sp>
      <p:sp>
        <p:nvSpPr>
          <p:cNvPr id="3075" name="Rectangle 3"/>
          <p:cNvSpPr>
            <a:spLocks noGrp="1" noChangeArrowheads="1"/>
          </p:cNvSpPr>
          <p:nvPr>
            <p:ph type="body" idx="1"/>
          </p:nvPr>
        </p:nvSpPr>
        <p:spPr>
          <a:xfrm>
            <a:off x="457200" y="1447800"/>
            <a:ext cx="8435975" cy="4502150"/>
          </a:xfrm>
        </p:spPr>
        <p:txBody>
          <a:bodyPr/>
          <a:lstStyle/>
          <a:p>
            <a:pPr marL="355600" indent="-355600" algn="l" rtl="0"/>
            <a:endParaRPr lang="en-US" altLang="en-US" sz="2600" dirty="0" smtClean="0">
              <a:solidFill>
                <a:schemeClr val="bg1"/>
              </a:solidFill>
              <a:latin typeface="Times New Roman" pitchFamily="18" charset="0"/>
              <a:cs typeface="Times New Roman" pitchFamily="18" charset="0"/>
            </a:endParaRPr>
          </a:p>
          <a:p>
            <a:pPr marL="355600" indent="-355600" algn="l" rtl="0"/>
            <a:r>
              <a:rPr lang="en-US" altLang="en-US" sz="2600" dirty="0" smtClean="0">
                <a:solidFill>
                  <a:schemeClr val="bg1"/>
                </a:solidFill>
                <a:latin typeface="Times New Roman" pitchFamily="18" charset="0"/>
                <a:cs typeface="Times New Roman" pitchFamily="18" charset="0"/>
              </a:rPr>
              <a:t>Introduction to respiratory viral infections</a:t>
            </a:r>
          </a:p>
          <a:p>
            <a:pPr marL="355600" indent="-355600" algn="l" rtl="0"/>
            <a:r>
              <a:rPr lang="en-US" altLang="en-US" sz="2600" dirty="0" smtClean="0">
                <a:solidFill>
                  <a:schemeClr val="bg1"/>
                </a:solidFill>
                <a:latin typeface="Times New Roman" pitchFamily="18" charset="0"/>
                <a:cs typeface="Times New Roman" pitchFamily="18" charset="0"/>
              </a:rPr>
              <a:t>Characteristics of respiratory viruses (</a:t>
            </a:r>
            <a:r>
              <a:rPr lang="en-US" sz="2800" i="1" dirty="0" err="1">
                <a:solidFill>
                  <a:schemeClr val="bg1">
                    <a:lumMod val="95000"/>
                  </a:schemeClr>
                </a:solidFill>
                <a:latin typeface="Times New Roman" pitchFamily="18" charset="0"/>
                <a:cs typeface="Times New Roman" pitchFamily="18" charset="0"/>
              </a:rPr>
              <a:t>Orthomyxoviridae</a:t>
            </a:r>
            <a:r>
              <a:rPr lang="en-US" altLang="en-US" sz="2600" dirty="0" smtClean="0">
                <a:solidFill>
                  <a:schemeClr val="bg1"/>
                </a:solidFill>
                <a:latin typeface="Times New Roman" pitchFamily="18" charset="0"/>
                <a:cs typeface="Times New Roman" pitchFamily="18" charset="0"/>
              </a:rPr>
              <a:t>, </a:t>
            </a:r>
            <a:r>
              <a:rPr lang="en-US" sz="2800" i="1" dirty="0" err="1" smtClean="0">
                <a:solidFill>
                  <a:schemeClr val="bg1"/>
                </a:solidFill>
                <a:latin typeface="Times New Roman" pitchFamily="18" charset="0"/>
                <a:cs typeface="Times New Roman" pitchFamily="18" charset="0"/>
              </a:rPr>
              <a:t>Paramyxoviridae</a:t>
            </a:r>
            <a:r>
              <a:rPr lang="en-US" sz="2800" i="1" dirty="0" smtClean="0">
                <a:solidFill>
                  <a:schemeClr val="bg1"/>
                </a:solidFill>
                <a:latin typeface="Times New Roman" pitchFamily="18" charset="0"/>
                <a:cs typeface="Times New Roman" pitchFamily="18" charset="0"/>
              </a:rPr>
              <a:t>)</a:t>
            </a:r>
            <a:endParaRPr lang="en-US" altLang="en-US" sz="2600" dirty="0" smtClean="0">
              <a:solidFill>
                <a:schemeClr val="bg1"/>
              </a:solidFill>
              <a:latin typeface="Times New Roman" pitchFamily="18" charset="0"/>
              <a:cs typeface="Times New Roman" pitchFamily="18" charset="0"/>
            </a:endParaRPr>
          </a:p>
          <a:p>
            <a:pPr marL="355600" indent="-355600" algn="l" rtl="0"/>
            <a:r>
              <a:rPr lang="en-US" altLang="en-US" sz="2600" dirty="0" smtClean="0">
                <a:solidFill>
                  <a:schemeClr val="bg1"/>
                </a:solidFill>
                <a:latin typeface="Times New Roman" pitchFamily="18" charset="0"/>
                <a:cs typeface="Times New Roman" pitchFamily="18" charset="0"/>
              </a:rPr>
              <a:t>Mode of transmission</a:t>
            </a:r>
          </a:p>
          <a:p>
            <a:pPr marL="355600" indent="-355600" algn="l" rtl="0"/>
            <a:r>
              <a:rPr lang="en-US" altLang="en-US" sz="2600" dirty="0" smtClean="0">
                <a:solidFill>
                  <a:schemeClr val="bg1"/>
                </a:solidFill>
                <a:latin typeface="Times New Roman" pitchFamily="18" charset="0"/>
                <a:cs typeface="Times New Roman" pitchFamily="18" charset="0"/>
              </a:rPr>
              <a:t>Clinical features </a:t>
            </a:r>
          </a:p>
          <a:p>
            <a:pPr marL="355600" indent="-355600" algn="l" rtl="0"/>
            <a:r>
              <a:rPr lang="en-US" altLang="en-US" sz="2600" dirty="0" smtClean="0">
                <a:solidFill>
                  <a:schemeClr val="bg1"/>
                </a:solidFill>
                <a:latin typeface="Times New Roman" pitchFamily="18" charset="0"/>
                <a:cs typeface="Times New Roman" pitchFamily="18" charset="0"/>
              </a:rPr>
              <a:t>Lab diagnosis</a:t>
            </a:r>
          </a:p>
          <a:p>
            <a:pPr marL="355600" indent="-355600" algn="l" rtl="0"/>
            <a:r>
              <a:rPr lang="en-US" altLang="en-US" sz="2600" dirty="0" smtClean="0">
                <a:solidFill>
                  <a:schemeClr val="bg1"/>
                </a:solidFill>
                <a:latin typeface="Times New Roman" pitchFamily="18" charset="0"/>
                <a:cs typeface="Times New Roman" pitchFamily="18" charset="0"/>
              </a:rPr>
              <a:t>Treatment &amp; prevention</a:t>
            </a:r>
          </a:p>
          <a:p>
            <a:pPr marL="355600" indent="-355600" algn="l" rtl="0">
              <a:buFontTx/>
              <a:buNone/>
            </a:pPr>
            <a:endParaRPr lang="en-US" altLang="en-US" sz="2600" dirty="0" smtClean="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9"/>
          <p:cNvSpPr txBox="1">
            <a:spLocks noChangeArrowheads="1"/>
          </p:cNvSpPr>
          <p:nvPr/>
        </p:nvSpPr>
        <p:spPr bwMode="auto">
          <a:xfrm>
            <a:off x="285750" y="1052736"/>
            <a:ext cx="8461375"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algn="r" rtl="1" eaLnBrk="0" fontAlgn="base" hangingPunct="0">
              <a:spcBef>
                <a:spcPct val="20000"/>
              </a:spcBef>
              <a:spcAft>
                <a:spcPct val="0"/>
              </a:spcAft>
              <a:buChar char="»"/>
              <a:defRPr sz="2000">
                <a:solidFill>
                  <a:schemeClr val="tx1"/>
                </a:solidFill>
                <a:latin typeface="Arial" charset="0"/>
                <a:cs typeface="Arial" charset="0"/>
              </a:defRPr>
            </a:lvl6pPr>
            <a:lvl7pPr marL="2971800" indent="-228600" algn="r" rtl="1" eaLnBrk="0" fontAlgn="base" hangingPunct="0">
              <a:spcBef>
                <a:spcPct val="20000"/>
              </a:spcBef>
              <a:spcAft>
                <a:spcPct val="0"/>
              </a:spcAft>
              <a:buChar char="»"/>
              <a:defRPr sz="2000">
                <a:solidFill>
                  <a:schemeClr val="tx1"/>
                </a:solidFill>
                <a:latin typeface="Arial" charset="0"/>
                <a:cs typeface="Arial" charset="0"/>
              </a:defRPr>
            </a:lvl7pPr>
            <a:lvl8pPr marL="3429000" indent="-228600" algn="r" rtl="1" eaLnBrk="0" fontAlgn="base" hangingPunct="0">
              <a:spcBef>
                <a:spcPct val="20000"/>
              </a:spcBef>
              <a:spcAft>
                <a:spcPct val="0"/>
              </a:spcAft>
              <a:buChar char="»"/>
              <a:defRPr sz="2000">
                <a:solidFill>
                  <a:schemeClr val="tx1"/>
                </a:solidFill>
                <a:latin typeface="Arial" charset="0"/>
                <a:cs typeface="Arial" charset="0"/>
              </a:defRPr>
            </a:lvl8pPr>
            <a:lvl9pPr marL="3886200" indent="-228600" algn="r" rtl="1" eaLnBrk="0" fontAlgn="base" hangingPunct="0">
              <a:spcBef>
                <a:spcPct val="20000"/>
              </a:spcBef>
              <a:spcAft>
                <a:spcPct val="0"/>
              </a:spcAft>
              <a:buChar char="»"/>
              <a:defRPr sz="2000">
                <a:solidFill>
                  <a:schemeClr val="tx1"/>
                </a:solidFill>
                <a:latin typeface="Arial" charset="0"/>
                <a:cs typeface="Arial" charset="0"/>
              </a:defRPr>
            </a:lvl9pPr>
          </a:lstStyle>
          <a:p>
            <a:pPr algn="l" rtl="0" eaLnBrk="1" hangingPunct="1">
              <a:spcBef>
                <a:spcPct val="0"/>
              </a:spcBef>
              <a:buClr>
                <a:schemeClr val="bg1"/>
              </a:buClr>
              <a:buFont typeface="Wingdings" pitchFamily="2" charset="2"/>
              <a:buChar char="Ø"/>
            </a:pPr>
            <a:r>
              <a:rPr lang="en-US" altLang="en-US" sz="2400" dirty="0">
                <a:solidFill>
                  <a:srgbClr val="FF0000"/>
                </a:solidFill>
                <a:latin typeface="Times New Roman" pitchFamily="18" charset="0"/>
                <a:cs typeface="Times New Roman" pitchFamily="18" charset="0"/>
              </a:rPr>
              <a:t>  Clinical features:  </a:t>
            </a:r>
          </a:p>
          <a:p>
            <a:pPr algn="l" rtl="0" eaLnBrk="1" hangingPunct="1">
              <a:spcBef>
                <a:spcPct val="0"/>
              </a:spcBef>
              <a:buClr>
                <a:schemeClr val="bg1"/>
              </a:buClr>
            </a:pPr>
            <a:r>
              <a:rPr lang="en-US" altLang="en-US" sz="2400" dirty="0">
                <a:solidFill>
                  <a:schemeClr val="bg1"/>
                </a:solidFill>
                <a:latin typeface="Times New Roman" pitchFamily="18" charset="0"/>
                <a:cs typeface="Times New Roman" pitchFamily="18" charset="0"/>
              </a:rPr>
              <a:t> I.P.: 7- 14 days</a:t>
            </a:r>
            <a:r>
              <a:rPr lang="en-US" altLang="en-US" sz="2400" dirty="0" smtClean="0">
                <a:solidFill>
                  <a:schemeClr val="bg1"/>
                </a:solidFill>
                <a:latin typeface="Times New Roman" pitchFamily="18" charset="0"/>
                <a:cs typeface="Times New Roman" pitchFamily="18" charset="0"/>
              </a:rPr>
              <a:t>.</a:t>
            </a:r>
            <a:endParaRPr lang="en-US" altLang="en-US" sz="2400" dirty="0">
              <a:solidFill>
                <a:schemeClr val="bg1"/>
              </a:solidFill>
              <a:latin typeface="Times New Roman" pitchFamily="18" charset="0"/>
              <a:cs typeface="Times New Roman" pitchFamily="18" charset="0"/>
            </a:endParaRPr>
          </a:p>
          <a:p>
            <a:pPr algn="l" rtl="0" eaLnBrk="1" hangingPunct="1">
              <a:spcBef>
                <a:spcPct val="0"/>
              </a:spcBef>
              <a:buClr>
                <a:schemeClr val="bg1"/>
              </a:buClr>
            </a:pPr>
            <a:r>
              <a:rPr lang="en-US" altLang="en-US" sz="2400" dirty="0">
                <a:solidFill>
                  <a:schemeClr val="bg1"/>
                </a:solidFill>
                <a:latin typeface="Times New Roman" pitchFamily="18" charset="0"/>
                <a:cs typeface="Times New Roman" pitchFamily="18" charset="0"/>
              </a:rPr>
              <a:t> Prodromal symptom: Fever, cough, conjunctivitis and running </a:t>
            </a:r>
            <a:r>
              <a:rPr lang="en-US" altLang="en-US" sz="2400" dirty="0" smtClean="0">
                <a:solidFill>
                  <a:schemeClr val="bg1"/>
                </a:solidFill>
                <a:latin typeface="Times New Roman" pitchFamily="18" charset="0"/>
                <a:cs typeface="Times New Roman" pitchFamily="18" charset="0"/>
              </a:rPr>
              <a:t>nose.</a:t>
            </a:r>
            <a:endParaRPr lang="en-US" altLang="en-US" sz="2400" dirty="0">
              <a:solidFill>
                <a:schemeClr val="bg1"/>
              </a:solidFill>
              <a:latin typeface="Times New Roman" pitchFamily="18" charset="0"/>
              <a:cs typeface="Times New Roman" pitchFamily="18" charset="0"/>
            </a:endParaRPr>
          </a:p>
          <a:p>
            <a:pPr algn="l" rtl="0" eaLnBrk="1" hangingPunct="1">
              <a:spcBef>
                <a:spcPct val="0"/>
              </a:spcBef>
              <a:buClr>
                <a:schemeClr val="bg1"/>
              </a:buClr>
            </a:pPr>
            <a:r>
              <a:rPr lang="en-US" altLang="en-US" sz="2400" dirty="0">
                <a:solidFill>
                  <a:schemeClr val="bg1"/>
                </a:solidFill>
                <a:latin typeface="Times New Roman" pitchFamily="18" charset="0"/>
                <a:cs typeface="Times New Roman" pitchFamily="18" charset="0"/>
              </a:rPr>
              <a:t> </a:t>
            </a:r>
            <a:r>
              <a:rPr lang="en-US" altLang="en-US" sz="2400" dirty="0" err="1">
                <a:solidFill>
                  <a:schemeClr val="bg1"/>
                </a:solidFill>
                <a:latin typeface="Times New Roman" pitchFamily="18" charset="0"/>
                <a:cs typeface="Times New Roman" pitchFamily="18" charset="0"/>
              </a:rPr>
              <a:t>Koplik’s</a:t>
            </a:r>
            <a:r>
              <a:rPr lang="en-US" altLang="en-US" sz="2400" dirty="0">
                <a:solidFill>
                  <a:schemeClr val="bg1"/>
                </a:solidFill>
                <a:latin typeface="Times New Roman" pitchFamily="18" charset="0"/>
                <a:cs typeface="Times New Roman" pitchFamily="18" charset="0"/>
              </a:rPr>
              <a:t> spot: Small red papules with white central dots appear mostly in buccal mucosa. </a:t>
            </a:r>
          </a:p>
          <a:p>
            <a:pPr algn="l" rtl="0" eaLnBrk="1" hangingPunct="1">
              <a:spcBef>
                <a:spcPct val="0"/>
              </a:spcBef>
              <a:buClr>
                <a:schemeClr val="bg1"/>
              </a:buClr>
            </a:pPr>
            <a:r>
              <a:rPr lang="en-US" altLang="en-US" sz="2400" dirty="0">
                <a:solidFill>
                  <a:schemeClr val="bg1"/>
                </a:solidFill>
                <a:latin typeface="Times New Roman" pitchFamily="18" charset="0"/>
                <a:cs typeface="Times New Roman" pitchFamily="18" charset="0"/>
              </a:rPr>
              <a:t> Rash: </a:t>
            </a:r>
            <a:r>
              <a:rPr lang="en-US" altLang="en-US" sz="2400" dirty="0" err="1">
                <a:solidFill>
                  <a:schemeClr val="bg1"/>
                </a:solidFill>
                <a:latin typeface="Times New Roman" pitchFamily="18" charset="0"/>
                <a:cs typeface="Times New Roman" pitchFamily="18" charset="0"/>
              </a:rPr>
              <a:t>Maculopapular</a:t>
            </a:r>
            <a:r>
              <a:rPr lang="en-US" altLang="en-US" sz="2400" dirty="0">
                <a:solidFill>
                  <a:schemeClr val="bg1"/>
                </a:solidFill>
                <a:latin typeface="Times New Roman" pitchFamily="18" charset="0"/>
                <a:cs typeface="Times New Roman" pitchFamily="18" charset="0"/>
              </a:rPr>
              <a:t> rash first on face, trunk, extremities.</a:t>
            </a:r>
          </a:p>
          <a:p>
            <a:pPr algn="l" rtl="0" eaLnBrk="1" hangingPunct="1">
              <a:spcBef>
                <a:spcPct val="0"/>
              </a:spcBef>
              <a:buClr>
                <a:schemeClr val="bg1"/>
              </a:buClr>
            </a:pPr>
            <a:r>
              <a:rPr lang="en-US" altLang="en-US" sz="2400" dirty="0">
                <a:solidFill>
                  <a:schemeClr val="bg1"/>
                </a:solidFill>
                <a:latin typeface="Times New Roman" pitchFamily="18" charset="0"/>
                <a:cs typeface="Times New Roman" pitchFamily="18" charset="0"/>
              </a:rPr>
              <a:t> The rash is red, become confluent, last 4 or 5 days, then disappears leaving brownish discoloration of the skin and final desquamation.</a:t>
            </a:r>
          </a:p>
          <a:p>
            <a:pPr algn="l" rtl="0" eaLnBrk="1" hangingPunct="1">
              <a:spcBef>
                <a:spcPct val="0"/>
              </a:spcBef>
              <a:buClr>
                <a:schemeClr val="bg1"/>
              </a:buClr>
            </a:pPr>
            <a:r>
              <a:rPr lang="en-US" altLang="en-US" sz="2400" dirty="0">
                <a:solidFill>
                  <a:schemeClr val="bg1"/>
                </a:solidFill>
                <a:latin typeface="Times New Roman" pitchFamily="18" charset="0"/>
                <a:cs typeface="Times New Roman" pitchFamily="18" charset="0"/>
              </a:rPr>
              <a:t> Recovery complete in normal children with life long immunity.</a:t>
            </a:r>
          </a:p>
          <a:p>
            <a:pPr algn="l" rtl="0" eaLnBrk="1" hangingPunct="1">
              <a:spcBef>
                <a:spcPct val="0"/>
              </a:spcBef>
              <a:buClr>
                <a:schemeClr val="bg1"/>
              </a:buClr>
            </a:pPr>
            <a:r>
              <a:rPr lang="en-US" altLang="en-US" sz="2400" dirty="0">
                <a:solidFill>
                  <a:schemeClr val="bg1"/>
                </a:solidFill>
                <a:latin typeface="Times New Roman" pitchFamily="18" charset="0"/>
                <a:cs typeface="Times New Roman" pitchFamily="18" charset="0"/>
              </a:rPr>
              <a:t> Complication also can occur.</a:t>
            </a:r>
          </a:p>
        </p:txBody>
      </p:sp>
    </p:spTree>
    <p:extLst>
      <p:ext uri="{BB962C8B-B14F-4D97-AF65-F5344CB8AC3E}">
        <p14:creationId xmlns:p14="http://schemas.microsoft.com/office/powerpoint/2010/main" val="18580261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altLang="en-US" smtClean="0">
                <a:solidFill>
                  <a:srgbClr val="FFFF66"/>
                </a:solidFill>
                <a:latin typeface="Times New Roman" pitchFamily="18" charset="0"/>
                <a:cs typeface="Times New Roman" pitchFamily="18" charset="0"/>
              </a:rPr>
              <a:t>Koplik’s Spot </a:t>
            </a:r>
          </a:p>
        </p:txBody>
      </p:sp>
      <p:pic>
        <p:nvPicPr>
          <p:cNvPr id="13315" name="Picture 3" descr="Fig-25(Rashe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827088" y="1700213"/>
            <a:ext cx="7308850" cy="4910137"/>
          </a:xfrm>
        </p:spPr>
      </p:pic>
    </p:spTree>
    <p:extLst>
      <p:ext uri="{BB962C8B-B14F-4D97-AF65-F5344CB8AC3E}">
        <p14:creationId xmlns:p14="http://schemas.microsoft.com/office/powerpoint/2010/main" val="10173517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noChangeArrowheads="1"/>
          </p:cNvSpPr>
          <p:nvPr>
            <p:ph type="title"/>
          </p:nvPr>
        </p:nvSpPr>
        <p:spPr>
          <a:xfrm>
            <a:off x="468313" y="128588"/>
            <a:ext cx="8229600" cy="1139825"/>
          </a:xfrm>
        </p:spPr>
        <p:txBody>
          <a:bodyPr/>
          <a:lstStyle/>
          <a:p>
            <a:pPr eaLnBrk="1" hangingPunct="1"/>
            <a:r>
              <a:rPr lang="en-US" altLang="en-US" smtClean="0">
                <a:solidFill>
                  <a:srgbClr val="FFFF66"/>
                </a:solidFill>
                <a:latin typeface="Times New Roman" pitchFamily="18" charset="0"/>
                <a:cs typeface="Times New Roman" pitchFamily="18" charset="0"/>
              </a:rPr>
              <a:t>Measles</a:t>
            </a:r>
            <a:r>
              <a:rPr lang="en-US" altLang="en-US" smtClean="0"/>
              <a:t> </a:t>
            </a:r>
          </a:p>
        </p:txBody>
      </p:sp>
      <p:pic>
        <p:nvPicPr>
          <p:cNvPr id="14339" name="Picture 5" descr="https://classconnection.s3.amazonaws.com/265/flashcards/1898265/png/screen_shot_2013-11-29_at_12728_pm-142A520D0C252D47BC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1773238"/>
            <a:ext cx="8458200"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98704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9"/>
          <p:cNvSpPr txBox="1">
            <a:spLocks noChangeArrowheads="1"/>
          </p:cNvSpPr>
          <p:nvPr/>
        </p:nvSpPr>
        <p:spPr bwMode="auto">
          <a:xfrm>
            <a:off x="611188" y="503238"/>
            <a:ext cx="8210550" cy="621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algn="r" rtl="1" eaLnBrk="0" fontAlgn="base" hangingPunct="0">
              <a:spcBef>
                <a:spcPct val="20000"/>
              </a:spcBef>
              <a:spcAft>
                <a:spcPct val="0"/>
              </a:spcAft>
              <a:buChar char="»"/>
              <a:defRPr sz="2000">
                <a:solidFill>
                  <a:schemeClr val="tx1"/>
                </a:solidFill>
                <a:latin typeface="Arial" charset="0"/>
                <a:cs typeface="Arial" charset="0"/>
              </a:defRPr>
            </a:lvl6pPr>
            <a:lvl7pPr marL="2971800" indent="-228600" algn="r" rtl="1" eaLnBrk="0" fontAlgn="base" hangingPunct="0">
              <a:spcBef>
                <a:spcPct val="20000"/>
              </a:spcBef>
              <a:spcAft>
                <a:spcPct val="0"/>
              </a:spcAft>
              <a:buChar char="»"/>
              <a:defRPr sz="2000">
                <a:solidFill>
                  <a:schemeClr val="tx1"/>
                </a:solidFill>
                <a:latin typeface="Arial" charset="0"/>
                <a:cs typeface="Arial" charset="0"/>
              </a:defRPr>
            </a:lvl7pPr>
            <a:lvl8pPr marL="3429000" indent="-228600" algn="r" rtl="1" eaLnBrk="0" fontAlgn="base" hangingPunct="0">
              <a:spcBef>
                <a:spcPct val="20000"/>
              </a:spcBef>
              <a:spcAft>
                <a:spcPct val="0"/>
              </a:spcAft>
              <a:buChar char="»"/>
              <a:defRPr sz="2000">
                <a:solidFill>
                  <a:schemeClr val="tx1"/>
                </a:solidFill>
                <a:latin typeface="Arial" charset="0"/>
                <a:cs typeface="Arial" charset="0"/>
              </a:defRPr>
            </a:lvl8pPr>
            <a:lvl9pPr marL="3886200" indent="-228600" algn="r" rtl="1" eaLnBrk="0" fontAlgn="base" hangingPunct="0">
              <a:spcBef>
                <a:spcPct val="20000"/>
              </a:spcBef>
              <a:spcAft>
                <a:spcPct val="0"/>
              </a:spcAft>
              <a:buChar char="»"/>
              <a:defRPr sz="2000">
                <a:solidFill>
                  <a:schemeClr val="tx1"/>
                </a:solidFill>
                <a:latin typeface="Arial" charset="0"/>
                <a:cs typeface="Arial" charset="0"/>
              </a:defRPr>
            </a:lvl9pPr>
          </a:lstStyle>
          <a:p>
            <a:pPr algn="l" rtl="0" eaLnBrk="1" hangingPunct="1">
              <a:spcBef>
                <a:spcPct val="0"/>
              </a:spcBef>
              <a:buFont typeface="Wingdings" pitchFamily="2" charset="2"/>
              <a:buNone/>
            </a:pPr>
            <a:r>
              <a:rPr lang="en-US" altLang="en-US" sz="2300" dirty="0">
                <a:solidFill>
                  <a:srgbClr val="FF0000"/>
                </a:solidFill>
                <a:latin typeface="Times New Roman" pitchFamily="18" charset="0"/>
                <a:cs typeface="Times New Roman" pitchFamily="18" charset="0"/>
              </a:rPr>
              <a:t>Complication: </a:t>
            </a:r>
          </a:p>
          <a:p>
            <a:pPr algn="l" rtl="0" eaLnBrk="1" hangingPunct="1">
              <a:spcBef>
                <a:spcPct val="0"/>
              </a:spcBef>
              <a:buFont typeface="Wingdings" pitchFamily="2" charset="2"/>
              <a:buNone/>
            </a:pPr>
            <a:r>
              <a:rPr lang="en-US" altLang="en-US" sz="2300" dirty="0">
                <a:solidFill>
                  <a:srgbClr val="FFFF00"/>
                </a:solidFill>
                <a:latin typeface="Times New Roman" pitchFamily="18" charset="0"/>
                <a:cs typeface="Times New Roman" pitchFamily="18" charset="0"/>
              </a:rPr>
              <a:t>1- Encephalitis</a:t>
            </a:r>
            <a:r>
              <a:rPr lang="en-US" altLang="en-US" sz="2300" dirty="0">
                <a:solidFill>
                  <a:schemeClr val="bg1"/>
                </a:solidFill>
                <a:latin typeface="Times New Roman" pitchFamily="18" charset="0"/>
                <a:cs typeface="Times New Roman" pitchFamily="18" charset="0"/>
              </a:rPr>
              <a:t>: Acute or </a:t>
            </a:r>
            <a:r>
              <a:rPr lang="en-US" altLang="en-US" sz="2300" dirty="0" err="1">
                <a:solidFill>
                  <a:schemeClr val="bg1"/>
                </a:solidFill>
                <a:latin typeface="Times New Roman" pitchFamily="18" charset="0"/>
                <a:cs typeface="Times New Roman" pitchFamily="18" charset="0"/>
              </a:rPr>
              <a:t>subacute</a:t>
            </a:r>
            <a:r>
              <a:rPr lang="en-US" altLang="en-US" sz="2300" dirty="0">
                <a:solidFill>
                  <a:schemeClr val="bg1"/>
                </a:solidFill>
                <a:latin typeface="Times New Roman" pitchFamily="18" charset="0"/>
                <a:cs typeface="Times New Roman" pitchFamily="18" charset="0"/>
              </a:rPr>
              <a:t> </a:t>
            </a:r>
            <a:r>
              <a:rPr lang="en-US" altLang="en-US" sz="2300" dirty="0" err="1">
                <a:solidFill>
                  <a:schemeClr val="bg1"/>
                </a:solidFill>
                <a:latin typeface="Times New Roman" pitchFamily="18" charset="0"/>
                <a:cs typeface="Times New Roman" pitchFamily="18" charset="0"/>
              </a:rPr>
              <a:t>sclerosing</a:t>
            </a:r>
            <a:r>
              <a:rPr lang="en-US" altLang="en-US" sz="2300" dirty="0">
                <a:solidFill>
                  <a:schemeClr val="bg1"/>
                </a:solidFill>
                <a:latin typeface="Times New Roman" pitchFamily="18" charset="0"/>
                <a:cs typeface="Times New Roman" pitchFamily="18" charset="0"/>
              </a:rPr>
              <a:t> </a:t>
            </a:r>
            <a:r>
              <a:rPr lang="en-US" altLang="en-US" sz="2300" dirty="0" err="1">
                <a:solidFill>
                  <a:schemeClr val="bg1"/>
                </a:solidFill>
                <a:latin typeface="Times New Roman" pitchFamily="18" charset="0"/>
                <a:cs typeface="Times New Roman" pitchFamily="18" charset="0"/>
              </a:rPr>
              <a:t>panencephalitis</a:t>
            </a:r>
            <a:r>
              <a:rPr lang="en-US" altLang="en-US" sz="2300" dirty="0">
                <a:solidFill>
                  <a:schemeClr val="bg1"/>
                </a:solidFill>
                <a:latin typeface="Times New Roman" pitchFamily="18" charset="0"/>
                <a:cs typeface="Times New Roman" pitchFamily="18" charset="0"/>
              </a:rPr>
              <a:t> (SSPE)</a:t>
            </a:r>
          </a:p>
          <a:p>
            <a:pPr algn="l" rtl="0" eaLnBrk="1" hangingPunct="1">
              <a:spcBef>
                <a:spcPct val="0"/>
              </a:spcBef>
              <a:buFontTx/>
              <a:buNone/>
            </a:pPr>
            <a:r>
              <a:rPr lang="en-US" altLang="en-US" sz="2300" dirty="0">
                <a:solidFill>
                  <a:srgbClr val="FFFF00"/>
                </a:solidFill>
                <a:latin typeface="Times New Roman" pitchFamily="18" charset="0"/>
                <a:cs typeface="Times New Roman" pitchFamily="18" charset="0"/>
              </a:rPr>
              <a:t>2- Giant cell pneumonia</a:t>
            </a:r>
            <a:r>
              <a:rPr lang="en-US" altLang="en-US" sz="2300" dirty="0">
                <a:solidFill>
                  <a:schemeClr val="bg1"/>
                </a:solidFill>
                <a:latin typeface="Times New Roman" pitchFamily="18" charset="0"/>
                <a:cs typeface="Times New Roman" pitchFamily="18" charset="0"/>
              </a:rPr>
              <a:t>: rare in immunocompromised children due to direct invasion of measles virus to the lung tissue.</a:t>
            </a:r>
          </a:p>
          <a:p>
            <a:pPr algn="l" rtl="0" eaLnBrk="1" hangingPunct="1">
              <a:spcBef>
                <a:spcPct val="0"/>
              </a:spcBef>
              <a:buFontTx/>
              <a:buNone/>
            </a:pPr>
            <a:endParaRPr lang="en-US" altLang="en-US" sz="2300" dirty="0">
              <a:solidFill>
                <a:schemeClr val="bg1"/>
              </a:solidFill>
              <a:latin typeface="Times New Roman" pitchFamily="18" charset="0"/>
              <a:cs typeface="Times New Roman" pitchFamily="18" charset="0"/>
            </a:endParaRPr>
          </a:p>
          <a:p>
            <a:pPr algn="l" rtl="0" eaLnBrk="1" hangingPunct="1">
              <a:spcBef>
                <a:spcPct val="0"/>
              </a:spcBef>
              <a:buFont typeface="Wingdings" pitchFamily="2" charset="2"/>
              <a:buChar char="Ø"/>
            </a:pPr>
            <a:r>
              <a:rPr lang="en-US" altLang="en-US" sz="2300" dirty="0">
                <a:solidFill>
                  <a:schemeClr val="bg1"/>
                </a:solidFill>
                <a:latin typeface="Times New Roman" pitchFamily="18" charset="0"/>
                <a:cs typeface="Times New Roman" pitchFamily="18" charset="0"/>
              </a:rPr>
              <a:t> </a:t>
            </a:r>
            <a:r>
              <a:rPr lang="en-US" altLang="en-US" sz="2300" dirty="0" smtClean="0">
                <a:solidFill>
                  <a:schemeClr val="bg1"/>
                </a:solidFill>
                <a:latin typeface="Times New Roman" pitchFamily="18" charset="0"/>
                <a:cs typeface="Times New Roman" pitchFamily="18" charset="0"/>
              </a:rPr>
              <a:t> </a:t>
            </a:r>
            <a:r>
              <a:rPr lang="en-US" altLang="en-US" sz="2300" dirty="0" smtClean="0">
                <a:solidFill>
                  <a:srgbClr val="FF0000"/>
                </a:solidFill>
                <a:latin typeface="Times New Roman" pitchFamily="18" charset="0"/>
                <a:cs typeface="Times New Roman" pitchFamily="18" charset="0"/>
              </a:rPr>
              <a:t>Lab </a:t>
            </a:r>
            <a:r>
              <a:rPr lang="en-US" altLang="en-US" sz="2300" dirty="0">
                <a:solidFill>
                  <a:srgbClr val="FF0000"/>
                </a:solidFill>
                <a:latin typeface="Times New Roman" pitchFamily="18" charset="0"/>
                <a:cs typeface="Times New Roman" pitchFamily="18" charset="0"/>
              </a:rPr>
              <a:t>diagnosis:</a:t>
            </a:r>
            <a:r>
              <a:rPr lang="en-US" altLang="en-US" sz="2300" dirty="0">
                <a:solidFill>
                  <a:schemeClr val="bg1"/>
                </a:solidFill>
                <a:latin typeface="Times New Roman" pitchFamily="18" charset="0"/>
                <a:cs typeface="Times New Roman" pitchFamily="18" charset="0"/>
              </a:rPr>
              <a:t> Serology by detection of </a:t>
            </a:r>
            <a:r>
              <a:rPr lang="en-US" altLang="en-US" sz="2300" dirty="0" err="1">
                <a:solidFill>
                  <a:schemeClr val="bg1"/>
                </a:solidFill>
                <a:latin typeface="Times New Roman" pitchFamily="18" charset="0"/>
                <a:cs typeface="Times New Roman" pitchFamily="18" charset="0"/>
              </a:rPr>
              <a:t>IgM</a:t>
            </a:r>
            <a:r>
              <a:rPr lang="en-US" altLang="en-US" sz="2300" dirty="0">
                <a:solidFill>
                  <a:schemeClr val="bg1"/>
                </a:solidFill>
                <a:latin typeface="Times New Roman" pitchFamily="18" charset="0"/>
                <a:cs typeface="Times New Roman" pitchFamily="18" charset="0"/>
              </a:rPr>
              <a:t> </a:t>
            </a:r>
            <a:r>
              <a:rPr lang="en-US" altLang="en-US" sz="2300" dirty="0" smtClean="0">
                <a:solidFill>
                  <a:schemeClr val="bg1"/>
                </a:solidFill>
                <a:latin typeface="Times New Roman" pitchFamily="18" charset="0"/>
                <a:cs typeface="Times New Roman" pitchFamily="18" charset="0"/>
              </a:rPr>
              <a:t>Ab using ELISA, </a:t>
            </a:r>
            <a:r>
              <a:rPr lang="en-US" altLang="en-US" sz="2300" dirty="0">
                <a:solidFill>
                  <a:schemeClr val="bg1"/>
                </a:solidFill>
                <a:latin typeface="Times New Roman" pitchFamily="18" charset="0"/>
                <a:cs typeface="Times New Roman" pitchFamily="18" charset="0"/>
              </a:rPr>
              <a:t>and in case of SSPE detection of measles antibodies in CSF or detection of viral NA using PCR.</a:t>
            </a:r>
          </a:p>
          <a:p>
            <a:pPr algn="l" rtl="0" eaLnBrk="1" hangingPunct="1">
              <a:spcBef>
                <a:spcPct val="0"/>
              </a:spcBef>
              <a:buFont typeface="Wingdings" pitchFamily="2" charset="2"/>
              <a:buChar char="Ø"/>
            </a:pPr>
            <a:endParaRPr lang="en-US" altLang="en-US" sz="2300" dirty="0">
              <a:solidFill>
                <a:schemeClr val="bg1"/>
              </a:solidFill>
              <a:latin typeface="Times New Roman" pitchFamily="18" charset="0"/>
              <a:cs typeface="Times New Roman" pitchFamily="18" charset="0"/>
            </a:endParaRPr>
          </a:p>
          <a:p>
            <a:pPr algn="l" rtl="0" eaLnBrk="1" hangingPunct="1">
              <a:spcBef>
                <a:spcPct val="0"/>
              </a:spcBef>
              <a:buFont typeface="Wingdings" pitchFamily="2" charset="2"/>
              <a:buChar char="Ø"/>
            </a:pPr>
            <a:r>
              <a:rPr lang="en-US" altLang="en-US" sz="2300" dirty="0">
                <a:solidFill>
                  <a:schemeClr val="bg1"/>
                </a:solidFill>
                <a:latin typeface="Times New Roman" pitchFamily="18" charset="0"/>
                <a:cs typeface="Times New Roman" pitchFamily="18" charset="0"/>
              </a:rPr>
              <a:t> </a:t>
            </a:r>
            <a:r>
              <a:rPr lang="en-US" altLang="en-US" sz="2300" dirty="0" smtClean="0">
                <a:solidFill>
                  <a:schemeClr val="bg1"/>
                </a:solidFill>
                <a:latin typeface="Times New Roman" pitchFamily="18" charset="0"/>
                <a:cs typeface="Times New Roman" pitchFamily="18" charset="0"/>
              </a:rPr>
              <a:t> </a:t>
            </a:r>
            <a:r>
              <a:rPr lang="en-US" altLang="en-US" sz="2300" dirty="0" smtClean="0">
                <a:solidFill>
                  <a:srgbClr val="FF0000"/>
                </a:solidFill>
                <a:latin typeface="Times New Roman" pitchFamily="18" charset="0"/>
                <a:cs typeface="Times New Roman" pitchFamily="18" charset="0"/>
              </a:rPr>
              <a:t>Treatment </a:t>
            </a:r>
            <a:r>
              <a:rPr lang="en-US" altLang="en-US" sz="2300" dirty="0">
                <a:solidFill>
                  <a:srgbClr val="FF0000"/>
                </a:solidFill>
                <a:latin typeface="Times New Roman" pitchFamily="18" charset="0"/>
                <a:cs typeface="Times New Roman" pitchFamily="18" charset="0"/>
              </a:rPr>
              <a:t>and prevention: </a:t>
            </a:r>
            <a:r>
              <a:rPr lang="en-US" altLang="en-US" sz="2300" dirty="0">
                <a:solidFill>
                  <a:schemeClr val="bg1"/>
                </a:solidFill>
                <a:latin typeface="Times New Roman" pitchFamily="18" charset="0"/>
                <a:cs typeface="Times New Roman" pitchFamily="18" charset="0"/>
              </a:rPr>
              <a:t>No specific treatment, Prevention by giving the live attenuated vaccine (MMR) for Measles, Mumps and Rubella (given to all children 15 month and booster dose at school entry). Give excellent long last protection.</a:t>
            </a:r>
          </a:p>
          <a:p>
            <a:pPr algn="l" rtl="0" eaLnBrk="1" hangingPunct="1">
              <a:lnSpc>
                <a:spcPct val="80000"/>
              </a:lnSpc>
              <a:spcBef>
                <a:spcPct val="50000"/>
              </a:spcBef>
              <a:buFont typeface="Wingdings" pitchFamily="2" charset="2"/>
              <a:buChar char="Ø"/>
            </a:pPr>
            <a:endParaRPr lang="en-US" altLang="en-US" sz="2300" dirty="0">
              <a:solidFill>
                <a:schemeClr val="bg1"/>
              </a:solidFill>
              <a:latin typeface="Times New Roman" pitchFamily="18" charset="0"/>
              <a:cs typeface="Times New Roman" pitchFamily="18" charset="0"/>
            </a:endParaRPr>
          </a:p>
          <a:p>
            <a:pPr algn="just" rtl="0" eaLnBrk="1" hangingPunct="1">
              <a:spcBef>
                <a:spcPct val="0"/>
              </a:spcBef>
              <a:buFontTx/>
              <a:buNone/>
            </a:pPr>
            <a:r>
              <a:rPr lang="en-US" altLang="en-US" sz="2300" dirty="0">
                <a:solidFill>
                  <a:schemeClr val="bg1"/>
                </a:solidFill>
                <a:latin typeface="Times New Roman" pitchFamily="18" charset="0"/>
                <a:cs typeface="Times New Roman" pitchFamily="18" charset="0"/>
              </a:rPr>
              <a:t> 					</a:t>
            </a:r>
          </a:p>
          <a:p>
            <a:pPr algn="just" rtl="0" eaLnBrk="1" hangingPunct="1">
              <a:spcBef>
                <a:spcPct val="0"/>
              </a:spcBef>
              <a:buFont typeface="Wingdings" pitchFamily="2" charset="2"/>
              <a:buNone/>
            </a:pPr>
            <a:r>
              <a:rPr lang="en-US" altLang="en-US" sz="2300" dirty="0">
                <a:solidFill>
                  <a:schemeClr val="bg1"/>
                </a:solidFill>
                <a:latin typeface="Times New Roman" pitchFamily="18" charset="0"/>
                <a:cs typeface="Times New Roman" pitchFamily="18" charset="0"/>
              </a:rPr>
              <a:t> </a:t>
            </a:r>
          </a:p>
        </p:txBody>
      </p:sp>
    </p:spTree>
    <p:extLst>
      <p:ext uri="{BB962C8B-B14F-4D97-AF65-F5344CB8AC3E}">
        <p14:creationId xmlns:p14="http://schemas.microsoft.com/office/powerpoint/2010/main" val="24093858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8"/>
          <p:cNvSpPr txBox="1">
            <a:spLocks noChangeArrowheads="1"/>
          </p:cNvSpPr>
          <p:nvPr/>
        </p:nvSpPr>
        <p:spPr bwMode="auto">
          <a:xfrm>
            <a:off x="2843213" y="188913"/>
            <a:ext cx="32416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algn="r" rtl="1" eaLnBrk="0" fontAlgn="base" hangingPunct="0">
              <a:spcBef>
                <a:spcPct val="20000"/>
              </a:spcBef>
              <a:spcAft>
                <a:spcPct val="0"/>
              </a:spcAft>
              <a:buChar char="»"/>
              <a:defRPr sz="2000">
                <a:solidFill>
                  <a:schemeClr val="tx1"/>
                </a:solidFill>
                <a:latin typeface="Arial" charset="0"/>
                <a:cs typeface="Arial" charset="0"/>
              </a:defRPr>
            </a:lvl6pPr>
            <a:lvl7pPr marL="2971800" indent="-228600" algn="r" rtl="1" eaLnBrk="0" fontAlgn="base" hangingPunct="0">
              <a:spcBef>
                <a:spcPct val="20000"/>
              </a:spcBef>
              <a:spcAft>
                <a:spcPct val="0"/>
              </a:spcAft>
              <a:buChar char="»"/>
              <a:defRPr sz="2000">
                <a:solidFill>
                  <a:schemeClr val="tx1"/>
                </a:solidFill>
                <a:latin typeface="Arial" charset="0"/>
                <a:cs typeface="Arial" charset="0"/>
              </a:defRPr>
            </a:lvl7pPr>
            <a:lvl8pPr marL="3429000" indent="-228600" algn="r" rtl="1" eaLnBrk="0" fontAlgn="base" hangingPunct="0">
              <a:spcBef>
                <a:spcPct val="20000"/>
              </a:spcBef>
              <a:spcAft>
                <a:spcPct val="0"/>
              </a:spcAft>
              <a:buChar char="»"/>
              <a:defRPr sz="2000">
                <a:solidFill>
                  <a:schemeClr val="tx1"/>
                </a:solidFill>
                <a:latin typeface="Arial" charset="0"/>
                <a:cs typeface="Arial" charset="0"/>
              </a:defRPr>
            </a:lvl8pPr>
            <a:lvl9pPr marL="3886200" indent="-228600" algn="r" rtl="1" eaLnBrk="0" fontAlgn="base" hangingPunct="0">
              <a:spcBef>
                <a:spcPct val="20000"/>
              </a:spcBef>
              <a:spcAft>
                <a:spcPct val="0"/>
              </a:spcAft>
              <a:buChar char="»"/>
              <a:defRPr sz="2000">
                <a:solidFill>
                  <a:schemeClr val="tx1"/>
                </a:solidFill>
                <a:latin typeface="Arial" charset="0"/>
                <a:cs typeface="Arial" charset="0"/>
              </a:defRPr>
            </a:lvl9pPr>
          </a:lstStyle>
          <a:p>
            <a:pPr algn="ctr" rtl="0" eaLnBrk="1" hangingPunct="1">
              <a:spcBef>
                <a:spcPct val="50000"/>
              </a:spcBef>
              <a:buFont typeface="Wingdings" pitchFamily="2" charset="2"/>
              <a:buNone/>
            </a:pPr>
            <a:r>
              <a:rPr lang="en-US" altLang="en-US" sz="3600" dirty="0">
                <a:solidFill>
                  <a:srgbClr val="FFFF66"/>
                </a:solidFill>
                <a:latin typeface="Times New Roman" pitchFamily="18" charset="0"/>
                <a:cs typeface="Times New Roman" pitchFamily="18" charset="0"/>
              </a:rPr>
              <a:t>Mumps Virus</a:t>
            </a:r>
          </a:p>
        </p:txBody>
      </p:sp>
      <p:sp>
        <p:nvSpPr>
          <p:cNvPr id="16387" name="Text Box 9"/>
          <p:cNvSpPr txBox="1">
            <a:spLocks noChangeArrowheads="1"/>
          </p:cNvSpPr>
          <p:nvPr/>
        </p:nvSpPr>
        <p:spPr bwMode="auto">
          <a:xfrm>
            <a:off x="682625" y="981075"/>
            <a:ext cx="8210550" cy="540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algn="r" rtl="1" eaLnBrk="0" fontAlgn="base" hangingPunct="0">
              <a:spcBef>
                <a:spcPct val="20000"/>
              </a:spcBef>
              <a:spcAft>
                <a:spcPct val="0"/>
              </a:spcAft>
              <a:buChar char="»"/>
              <a:defRPr sz="2000">
                <a:solidFill>
                  <a:schemeClr val="tx1"/>
                </a:solidFill>
                <a:latin typeface="Arial" charset="0"/>
                <a:cs typeface="Arial" charset="0"/>
              </a:defRPr>
            </a:lvl6pPr>
            <a:lvl7pPr marL="2971800" indent="-228600" algn="r" rtl="1" eaLnBrk="0" fontAlgn="base" hangingPunct="0">
              <a:spcBef>
                <a:spcPct val="20000"/>
              </a:spcBef>
              <a:spcAft>
                <a:spcPct val="0"/>
              </a:spcAft>
              <a:buChar char="»"/>
              <a:defRPr sz="2000">
                <a:solidFill>
                  <a:schemeClr val="tx1"/>
                </a:solidFill>
                <a:latin typeface="Arial" charset="0"/>
                <a:cs typeface="Arial" charset="0"/>
              </a:defRPr>
            </a:lvl7pPr>
            <a:lvl8pPr marL="3429000" indent="-228600" algn="r" rtl="1" eaLnBrk="0" fontAlgn="base" hangingPunct="0">
              <a:spcBef>
                <a:spcPct val="20000"/>
              </a:spcBef>
              <a:spcAft>
                <a:spcPct val="0"/>
              </a:spcAft>
              <a:buChar char="»"/>
              <a:defRPr sz="2000">
                <a:solidFill>
                  <a:schemeClr val="tx1"/>
                </a:solidFill>
                <a:latin typeface="Arial" charset="0"/>
                <a:cs typeface="Arial" charset="0"/>
              </a:defRPr>
            </a:lvl8pPr>
            <a:lvl9pPr marL="3886200" indent="-228600" algn="r" rtl="1" eaLnBrk="0" fontAlgn="base" hangingPunct="0">
              <a:spcBef>
                <a:spcPct val="20000"/>
              </a:spcBef>
              <a:spcAft>
                <a:spcPct val="0"/>
              </a:spcAft>
              <a:buChar char="»"/>
              <a:defRPr sz="2000">
                <a:solidFill>
                  <a:schemeClr val="tx1"/>
                </a:solidFill>
                <a:latin typeface="Arial" charset="0"/>
                <a:cs typeface="Arial" charset="0"/>
              </a:defRPr>
            </a:lvl9pPr>
          </a:lstStyle>
          <a:p>
            <a:pPr algn="l" rtl="0" eaLnBrk="1" hangingPunct="1">
              <a:spcBef>
                <a:spcPct val="0"/>
              </a:spcBef>
              <a:buFont typeface="Wingdings" pitchFamily="2" charset="2"/>
              <a:buNone/>
            </a:pPr>
            <a:r>
              <a:rPr lang="en-US" altLang="en-US" sz="2300" dirty="0">
                <a:solidFill>
                  <a:schemeClr val="bg1"/>
                </a:solidFill>
                <a:latin typeface="Times New Roman" pitchFamily="18" charset="0"/>
                <a:cs typeface="Times New Roman" pitchFamily="18" charset="0"/>
              </a:rPr>
              <a:t>Mumps: is an acute benign viral </a:t>
            </a:r>
            <a:r>
              <a:rPr lang="en-US" altLang="en-US" sz="2300" dirty="0" err="1">
                <a:solidFill>
                  <a:schemeClr val="bg1"/>
                </a:solidFill>
                <a:latin typeface="Times New Roman" pitchFamily="18" charset="0"/>
                <a:cs typeface="Times New Roman" pitchFamily="18" charset="0"/>
              </a:rPr>
              <a:t>parotitis</a:t>
            </a:r>
            <a:r>
              <a:rPr lang="en-US" altLang="en-US" sz="2300" dirty="0">
                <a:solidFill>
                  <a:schemeClr val="bg1"/>
                </a:solidFill>
                <a:latin typeface="Times New Roman" pitchFamily="18" charset="0"/>
                <a:cs typeface="Times New Roman" pitchFamily="18" charset="0"/>
              </a:rPr>
              <a:t>. </a:t>
            </a:r>
          </a:p>
          <a:p>
            <a:pPr algn="l" rtl="0" eaLnBrk="1" hangingPunct="1">
              <a:spcBef>
                <a:spcPct val="0"/>
              </a:spcBef>
              <a:buFont typeface="Wingdings" pitchFamily="2" charset="2"/>
              <a:buNone/>
            </a:pPr>
            <a:r>
              <a:rPr lang="en-US" altLang="en-US" sz="2300" dirty="0" err="1">
                <a:solidFill>
                  <a:schemeClr val="bg1"/>
                </a:solidFill>
                <a:latin typeface="Times New Roman" pitchFamily="18" charset="0"/>
                <a:cs typeface="Times New Roman" pitchFamily="18" charset="0"/>
              </a:rPr>
              <a:t>Parotitis</a:t>
            </a:r>
            <a:r>
              <a:rPr lang="en-US" altLang="en-US" sz="2300" dirty="0">
                <a:solidFill>
                  <a:schemeClr val="bg1"/>
                </a:solidFill>
                <a:latin typeface="Times New Roman" pitchFamily="18" charset="0"/>
                <a:cs typeface="Times New Roman" pitchFamily="18" charset="0"/>
              </a:rPr>
              <a:t> (painful inflammation and swelling of salivary gland and mainly parotid glands), it is a disease of children (5-15 years), but also can be seen in young adult with more complicated feature.</a:t>
            </a:r>
          </a:p>
          <a:p>
            <a:pPr algn="l" rtl="0" eaLnBrk="1" hangingPunct="1">
              <a:spcBef>
                <a:spcPct val="0"/>
              </a:spcBef>
              <a:buFont typeface="Wingdings" pitchFamily="2" charset="2"/>
              <a:buNone/>
            </a:pPr>
            <a:endParaRPr lang="en-US" altLang="en-US" sz="2300" dirty="0">
              <a:solidFill>
                <a:schemeClr val="bg1"/>
              </a:solidFill>
              <a:latin typeface="Times New Roman" pitchFamily="18" charset="0"/>
              <a:cs typeface="Times New Roman" pitchFamily="18" charset="0"/>
            </a:endParaRPr>
          </a:p>
          <a:p>
            <a:pPr algn="l" rtl="0" eaLnBrk="1" hangingPunct="1">
              <a:spcBef>
                <a:spcPct val="0"/>
              </a:spcBef>
              <a:buFont typeface="Wingdings" pitchFamily="2" charset="2"/>
              <a:buNone/>
            </a:pPr>
            <a:r>
              <a:rPr lang="en-US" altLang="en-US" sz="2300" dirty="0">
                <a:solidFill>
                  <a:schemeClr val="bg1"/>
                </a:solidFill>
                <a:latin typeface="Times New Roman" pitchFamily="18" charset="0"/>
                <a:cs typeface="Times New Roman" pitchFamily="18" charset="0"/>
              </a:rPr>
              <a:t>Virology Aspect:</a:t>
            </a:r>
          </a:p>
          <a:p>
            <a:pPr algn="l" rtl="0" eaLnBrk="1" hangingPunct="1">
              <a:spcBef>
                <a:spcPct val="0"/>
              </a:spcBef>
              <a:buFont typeface="Wingdings" pitchFamily="2" charset="2"/>
              <a:buChar char="Ø"/>
            </a:pPr>
            <a:r>
              <a:rPr lang="en-US" altLang="en-US" sz="2300" dirty="0">
                <a:solidFill>
                  <a:schemeClr val="bg1"/>
                </a:solidFill>
                <a:latin typeface="Times New Roman" pitchFamily="18" charset="0"/>
                <a:cs typeface="Times New Roman" pitchFamily="18" charset="0"/>
              </a:rPr>
              <a:t> </a:t>
            </a:r>
            <a:r>
              <a:rPr lang="en-US" altLang="en-US" sz="2300" dirty="0" smtClean="0">
                <a:solidFill>
                  <a:schemeClr val="bg1"/>
                </a:solidFill>
                <a:latin typeface="Times New Roman" pitchFamily="18" charset="0"/>
                <a:cs typeface="Times New Roman" pitchFamily="18" charset="0"/>
              </a:rPr>
              <a:t> </a:t>
            </a:r>
            <a:r>
              <a:rPr lang="en-US" altLang="en-US" sz="2300" dirty="0" smtClean="0">
                <a:solidFill>
                  <a:srgbClr val="FF0000"/>
                </a:solidFill>
                <a:latin typeface="Times New Roman" pitchFamily="18" charset="0"/>
                <a:cs typeface="Times New Roman" pitchFamily="18" charset="0"/>
              </a:rPr>
              <a:t>Family</a:t>
            </a:r>
            <a:r>
              <a:rPr lang="en-US" altLang="en-US" sz="2300" dirty="0">
                <a:solidFill>
                  <a:srgbClr val="FF0000"/>
                </a:solidFill>
                <a:latin typeface="Times New Roman" pitchFamily="18" charset="0"/>
                <a:cs typeface="Times New Roman" pitchFamily="18" charset="0"/>
              </a:rPr>
              <a:t>:</a:t>
            </a:r>
            <a:r>
              <a:rPr lang="en-US" altLang="en-US" sz="2300" dirty="0">
                <a:solidFill>
                  <a:schemeClr val="bg1"/>
                </a:solidFill>
                <a:latin typeface="Times New Roman" pitchFamily="18" charset="0"/>
                <a:cs typeface="Times New Roman" pitchFamily="18" charset="0"/>
              </a:rPr>
              <a:t> </a:t>
            </a:r>
            <a:r>
              <a:rPr lang="en-US" altLang="en-US" sz="2300" i="1" dirty="0" err="1">
                <a:solidFill>
                  <a:schemeClr val="bg1"/>
                </a:solidFill>
                <a:latin typeface="Times New Roman" pitchFamily="18" charset="0"/>
                <a:cs typeface="Times New Roman" pitchFamily="18" charset="0"/>
              </a:rPr>
              <a:t>Paramyxoviridae</a:t>
            </a:r>
            <a:r>
              <a:rPr lang="en-US" altLang="en-US" sz="2300" i="1" dirty="0">
                <a:solidFill>
                  <a:schemeClr val="bg1"/>
                </a:solidFill>
                <a:latin typeface="Times New Roman" pitchFamily="18" charset="0"/>
                <a:cs typeface="Times New Roman" pitchFamily="18" charset="0"/>
              </a:rPr>
              <a:t>.</a:t>
            </a:r>
          </a:p>
          <a:p>
            <a:pPr algn="l" rtl="0" eaLnBrk="1" hangingPunct="1">
              <a:spcBef>
                <a:spcPct val="0"/>
              </a:spcBef>
              <a:buFont typeface="Wingdings" pitchFamily="2" charset="2"/>
              <a:buChar char="Ø"/>
            </a:pPr>
            <a:r>
              <a:rPr lang="en-US" altLang="en-US" sz="2300" dirty="0">
                <a:solidFill>
                  <a:schemeClr val="bg1"/>
                </a:solidFill>
                <a:latin typeface="Times New Roman" pitchFamily="18" charset="0"/>
                <a:cs typeface="Times New Roman" pitchFamily="18" charset="0"/>
              </a:rPr>
              <a:t> </a:t>
            </a:r>
            <a:r>
              <a:rPr lang="en-US" altLang="en-US" sz="2300" dirty="0" smtClean="0">
                <a:solidFill>
                  <a:schemeClr val="bg1"/>
                </a:solidFill>
                <a:latin typeface="Times New Roman" pitchFamily="18" charset="0"/>
                <a:cs typeface="Times New Roman" pitchFamily="18" charset="0"/>
              </a:rPr>
              <a:t> </a:t>
            </a:r>
            <a:r>
              <a:rPr lang="en-US" altLang="en-US" sz="2300" dirty="0" smtClean="0">
                <a:solidFill>
                  <a:srgbClr val="FF0000"/>
                </a:solidFill>
                <a:latin typeface="Times New Roman" pitchFamily="18" charset="0"/>
                <a:cs typeface="Times New Roman" pitchFamily="18" charset="0"/>
              </a:rPr>
              <a:t>Structural </a:t>
            </a:r>
            <a:r>
              <a:rPr lang="en-US" altLang="en-US" sz="2300" dirty="0">
                <a:solidFill>
                  <a:srgbClr val="FF0000"/>
                </a:solidFill>
                <a:latin typeface="Times New Roman" pitchFamily="18" charset="0"/>
                <a:cs typeface="Times New Roman" pitchFamily="18" charset="0"/>
              </a:rPr>
              <a:t>features: </a:t>
            </a:r>
            <a:r>
              <a:rPr lang="en-US" altLang="en-US" sz="2300" dirty="0">
                <a:solidFill>
                  <a:schemeClr val="bg1"/>
                </a:solidFill>
                <a:latin typeface="Times New Roman" pitchFamily="18" charset="0"/>
                <a:cs typeface="Times New Roman" pitchFamily="18" charset="0"/>
              </a:rPr>
              <a:t>Enveloped virus with - polarity </a:t>
            </a:r>
            <a:r>
              <a:rPr lang="en-US" altLang="en-US" sz="2300" dirty="0" err="1">
                <a:solidFill>
                  <a:schemeClr val="bg1"/>
                </a:solidFill>
                <a:latin typeface="Times New Roman" pitchFamily="18" charset="0"/>
                <a:cs typeface="Times New Roman" pitchFamily="18" charset="0"/>
              </a:rPr>
              <a:t>ss</a:t>
            </a:r>
            <a:r>
              <a:rPr lang="en-US" altLang="en-US" sz="2300" dirty="0">
                <a:solidFill>
                  <a:schemeClr val="bg1"/>
                </a:solidFill>
                <a:latin typeface="Times New Roman" pitchFamily="18" charset="0"/>
                <a:cs typeface="Times New Roman" pitchFamily="18" charset="0"/>
              </a:rPr>
              <a:t>-RNA genome. </a:t>
            </a:r>
          </a:p>
          <a:p>
            <a:pPr algn="l" rtl="0" eaLnBrk="1" hangingPunct="1">
              <a:spcBef>
                <a:spcPct val="0"/>
              </a:spcBef>
              <a:buFont typeface="Wingdings" pitchFamily="2" charset="2"/>
              <a:buChar char="Ø"/>
            </a:pPr>
            <a:r>
              <a:rPr lang="en-US" altLang="en-US" sz="2300" dirty="0">
                <a:solidFill>
                  <a:schemeClr val="bg1"/>
                </a:solidFill>
                <a:latin typeface="Times New Roman" pitchFamily="18" charset="0"/>
                <a:cs typeface="Times New Roman" pitchFamily="18" charset="0"/>
              </a:rPr>
              <a:t> The viral envelope is covered with two glycoprotein spikes, </a:t>
            </a:r>
            <a:r>
              <a:rPr lang="en-US" altLang="en-US" sz="2300" dirty="0" err="1">
                <a:solidFill>
                  <a:schemeClr val="bg1"/>
                </a:solidFill>
                <a:latin typeface="Times New Roman" pitchFamily="18" charset="0"/>
                <a:cs typeface="Times New Roman" pitchFamily="18" charset="0"/>
              </a:rPr>
              <a:t>hemagglutinine</a:t>
            </a:r>
            <a:r>
              <a:rPr lang="en-US" altLang="en-US" sz="2300" dirty="0">
                <a:solidFill>
                  <a:schemeClr val="bg1"/>
                </a:solidFill>
                <a:latin typeface="Times New Roman" pitchFamily="18" charset="0"/>
                <a:cs typeface="Times New Roman" pitchFamily="18" charset="0"/>
              </a:rPr>
              <a:t> and neuraminidase.</a:t>
            </a:r>
          </a:p>
          <a:p>
            <a:pPr algn="l" rtl="0" eaLnBrk="1" hangingPunct="1">
              <a:spcBef>
                <a:spcPct val="0"/>
              </a:spcBef>
              <a:buFont typeface="Wingdings" pitchFamily="2" charset="2"/>
              <a:buChar char="Ø"/>
            </a:pPr>
            <a:endParaRPr lang="en-US" altLang="en-US" sz="2300" dirty="0">
              <a:solidFill>
                <a:schemeClr val="bg1"/>
              </a:solidFill>
              <a:latin typeface="Times New Roman" pitchFamily="18" charset="0"/>
              <a:cs typeface="Times New Roman" pitchFamily="18" charset="0"/>
            </a:endParaRPr>
          </a:p>
          <a:p>
            <a:pPr algn="l" rtl="0" eaLnBrk="1" hangingPunct="1">
              <a:spcBef>
                <a:spcPct val="0"/>
              </a:spcBef>
              <a:buFont typeface="Wingdings" pitchFamily="2" charset="2"/>
              <a:buChar char="Ø"/>
            </a:pPr>
            <a:r>
              <a:rPr lang="en-US" altLang="en-US" sz="2300" dirty="0">
                <a:solidFill>
                  <a:schemeClr val="bg1"/>
                </a:solidFill>
                <a:latin typeface="Times New Roman" pitchFamily="18" charset="0"/>
                <a:cs typeface="Times New Roman" pitchFamily="18" charset="0"/>
              </a:rPr>
              <a:t> </a:t>
            </a:r>
            <a:r>
              <a:rPr lang="en-US" altLang="en-US" sz="2300" dirty="0" smtClean="0">
                <a:solidFill>
                  <a:schemeClr val="bg1"/>
                </a:solidFill>
                <a:latin typeface="Times New Roman" pitchFamily="18" charset="0"/>
                <a:cs typeface="Times New Roman" pitchFamily="18" charset="0"/>
              </a:rPr>
              <a:t> </a:t>
            </a:r>
            <a:r>
              <a:rPr lang="en-US" altLang="en-US" sz="2300" dirty="0" smtClean="0">
                <a:solidFill>
                  <a:srgbClr val="FF0000"/>
                </a:solidFill>
                <a:latin typeface="Times New Roman" pitchFamily="18" charset="0"/>
                <a:cs typeface="Times New Roman" pitchFamily="18" charset="0"/>
              </a:rPr>
              <a:t>Transmission</a:t>
            </a:r>
            <a:r>
              <a:rPr lang="en-US" altLang="en-US" sz="2300" dirty="0">
                <a:solidFill>
                  <a:srgbClr val="FF0000"/>
                </a:solidFill>
                <a:latin typeface="Times New Roman" pitchFamily="18" charset="0"/>
                <a:cs typeface="Times New Roman" pitchFamily="18" charset="0"/>
              </a:rPr>
              <a:t>: </a:t>
            </a:r>
            <a:r>
              <a:rPr lang="en-US" altLang="en-US" sz="2300" dirty="0">
                <a:solidFill>
                  <a:schemeClr val="bg1"/>
                </a:solidFill>
                <a:latin typeface="Times New Roman" pitchFamily="18" charset="0"/>
                <a:cs typeface="Times New Roman" pitchFamily="18" charset="0"/>
              </a:rPr>
              <a:t>Inhalation of infectious aerosol droplets</a:t>
            </a:r>
            <a:r>
              <a:rPr lang="en-US" altLang="en-US" sz="2300" dirty="0">
                <a:cs typeface="Times New Roman" pitchFamily="18" charset="0"/>
              </a:rPr>
              <a:t> </a:t>
            </a:r>
            <a:r>
              <a:rPr lang="en-US" altLang="en-US" sz="2300" dirty="0">
                <a:solidFill>
                  <a:schemeClr val="bg1"/>
                </a:solidFill>
                <a:latin typeface="Times New Roman" pitchFamily="18" charset="0"/>
                <a:cs typeface="Times New Roman" pitchFamily="18" charset="0"/>
              </a:rPr>
              <a:t>during sneezing and coughing, direct contact with saliva.</a:t>
            </a:r>
          </a:p>
          <a:p>
            <a:pPr algn="l" rtl="0" eaLnBrk="1" hangingPunct="1">
              <a:spcBef>
                <a:spcPct val="0"/>
              </a:spcBef>
              <a:buFont typeface="Wingdings" pitchFamily="2" charset="2"/>
              <a:buChar char="Ø"/>
            </a:pPr>
            <a:endParaRPr lang="en-US" altLang="en-US" sz="2300"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39647456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9"/>
          <p:cNvSpPr txBox="1">
            <a:spLocks noChangeArrowheads="1"/>
          </p:cNvSpPr>
          <p:nvPr/>
        </p:nvSpPr>
        <p:spPr bwMode="auto">
          <a:xfrm>
            <a:off x="682625" y="538163"/>
            <a:ext cx="8210550" cy="6108700"/>
          </a:xfrm>
          <a:prstGeom prst="rect">
            <a:avLst/>
          </a:prstGeom>
          <a:noFill/>
          <a:ln>
            <a:noFill/>
          </a:ln>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37931725" indent="-37474525"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algn="r" rtl="1" eaLnBrk="0" fontAlgn="base" hangingPunct="0">
              <a:spcBef>
                <a:spcPct val="20000"/>
              </a:spcBef>
              <a:spcAft>
                <a:spcPct val="0"/>
              </a:spcAft>
              <a:buChar char="»"/>
              <a:defRPr sz="2000">
                <a:solidFill>
                  <a:schemeClr val="tx1"/>
                </a:solidFill>
                <a:latin typeface="Arial" charset="0"/>
                <a:cs typeface="Arial" charset="0"/>
              </a:defRPr>
            </a:lvl6pPr>
            <a:lvl7pPr marL="2971800" indent="-228600" algn="r" rtl="1" eaLnBrk="0" fontAlgn="base" hangingPunct="0">
              <a:spcBef>
                <a:spcPct val="20000"/>
              </a:spcBef>
              <a:spcAft>
                <a:spcPct val="0"/>
              </a:spcAft>
              <a:buChar char="»"/>
              <a:defRPr sz="2000">
                <a:solidFill>
                  <a:schemeClr val="tx1"/>
                </a:solidFill>
                <a:latin typeface="Arial" charset="0"/>
                <a:cs typeface="Arial" charset="0"/>
              </a:defRPr>
            </a:lvl7pPr>
            <a:lvl8pPr marL="3429000" indent="-228600" algn="r" rtl="1" eaLnBrk="0" fontAlgn="base" hangingPunct="0">
              <a:spcBef>
                <a:spcPct val="20000"/>
              </a:spcBef>
              <a:spcAft>
                <a:spcPct val="0"/>
              </a:spcAft>
              <a:buChar char="»"/>
              <a:defRPr sz="2000">
                <a:solidFill>
                  <a:schemeClr val="tx1"/>
                </a:solidFill>
                <a:latin typeface="Arial" charset="0"/>
                <a:cs typeface="Arial" charset="0"/>
              </a:defRPr>
            </a:lvl8pPr>
            <a:lvl9pPr marL="3886200" indent="-228600" algn="r" rtl="1" eaLnBrk="0" fontAlgn="base" hangingPunct="0">
              <a:spcBef>
                <a:spcPct val="20000"/>
              </a:spcBef>
              <a:spcAft>
                <a:spcPct val="0"/>
              </a:spcAft>
              <a:buChar char="»"/>
              <a:defRPr sz="2000">
                <a:solidFill>
                  <a:schemeClr val="tx1"/>
                </a:solidFill>
                <a:latin typeface="Arial" charset="0"/>
                <a:cs typeface="Arial" charset="0"/>
              </a:defRPr>
            </a:lvl9pPr>
          </a:lstStyle>
          <a:p>
            <a:pPr algn="l" rtl="0" eaLnBrk="1" hangingPunct="1">
              <a:spcBef>
                <a:spcPct val="0"/>
              </a:spcBef>
              <a:buFont typeface="Wingdings" pitchFamily="2" charset="2"/>
              <a:buChar char="Ø"/>
              <a:defRPr/>
            </a:pPr>
            <a:endParaRPr lang="en-US" altLang="en-US" sz="2300" dirty="0" smtClean="0">
              <a:solidFill>
                <a:schemeClr val="bg1"/>
              </a:solidFill>
              <a:latin typeface="Times New Roman" pitchFamily="18" charset="0"/>
              <a:cs typeface="Times New Roman" pitchFamily="18" charset="0"/>
            </a:endParaRPr>
          </a:p>
          <a:p>
            <a:pPr algn="l" rtl="0" eaLnBrk="1" hangingPunct="1">
              <a:spcBef>
                <a:spcPct val="0"/>
              </a:spcBef>
              <a:buFont typeface="Wingdings" pitchFamily="2" charset="2"/>
              <a:buChar char="Ø"/>
              <a:defRPr/>
            </a:pPr>
            <a:r>
              <a:rPr lang="en-US" altLang="en-US" sz="2300" dirty="0" smtClean="0">
                <a:solidFill>
                  <a:srgbClr val="FF0000"/>
                </a:solidFill>
                <a:latin typeface="Times New Roman" pitchFamily="18" charset="0"/>
                <a:cs typeface="Times New Roman" pitchFamily="18" charset="0"/>
              </a:rPr>
              <a:t>  Epidemiology: </a:t>
            </a:r>
            <a:r>
              <a:rPr lang="en-US" altLang="en-US" sz="2300" dirty="0" smtClean="0">
                <a:solidFill>
                  <a:schemeClr val="bg1"/>
                </a:solidFill>
                <a:latin typeface="Times New Roman" pitchFamily="18" charset="0"/>
                <a:cs typeface="Times New Roman" pitchFamily="18" charset="0"/>
              </a:rPr>
              <a:t>Mumps virus infects human only. </a:t>
            </a:r>
          </a:p>
          <a:p>
            <a:pPr algn="l" rtl="0" eaLnBrk="1" hangingPunct="1">
              <a:spcBef>
                <a:spcPct val="0"/>
              </a:spcBef>
              <a:defRPr/>
            </a:pPr>
            <a:r>
              <a:rPr lang="en-US" altLang="en-US" sz="2300" dirty="0" smtClean="0">
                <a:solidFill>
                  <a:schemeClr val="bg1"/>
                </a:solidFill>
                <a:latin typeface="Times New Roman" pitchFamily="18" charset="0"/>
                <a:cs typeface="Times New Roman" pitchFamily="18" charset="0"/>
              </a:rPr>
              <a:t>  Highly infectious, peak in winter.</a:t>
            </a:r>
          </a:p>
          <a:p>
            <a:pPr algn="l" rtl="0" eaLnBrk="1" hangingPunct="1">
              <a:spcBef>
                <a:spcPct val="0"/>
              </a:spcBef>
              <a:defRPr/>
            </a:pPr>
            <a:r>
              <a:rPr lang="en-US" altLang="en-US" sz="2300" dirty="0" smtClean="0">
                <a:solidFill>
                  <a:schemeClr val="bg1"/>
                </a:solidFill>
                <a:latin typeface="Times New Roman" pitchFamily="18" charset="0"/>
                <a:cs typeface="Times New Roman" pitchFamily="18" charset="0"/>
              </a:rPr>
              <a:t>  Long incubation period 18-21 days.</a:t>
            </a:r>
          </a:p>
          <a:p>
            <a:pPr algn="l" rtl="0" eaLnBrk="1" hangingPunct="1">
              <a:spcBef>
                <a:spcPct val="0"/>
              </a:spcBef>
              <a:defRPr/>
            </a:pPr>
            <a:endParaRPr lang="en-US" altLang="en-US" sz="2300" dirty="0" smtClean="0">
              <a:solidFill>
                <a:schemeClr val="bg1"/>
              </a:solidFill>
              <a:latin typeface="Times New Roman" pitchFamily="18" charset="0"/>
              <a:cs typeface="Times New Roman" pitchFamily="18" charset="0"/>
            </a:endParaRPr>
          </a:p>
          <a:p>
            <a:pPr marL="342900" indent="-342900" algn="l" rtl="0" eaLnBrk="1" hangingPunct="1">
              <a:spcBef>
                <a:spcPct val="0"/>
              </a:spcBef>
              <a:buFont typeface="Wingdings" panose="05000000000000000000" pitchFamily="2" charset="2"/>
              <a:buChar char="Ø"/>
              <a:defRPr/>
            </a:pPr>
            <a:r>
              <a:rPr lang="en-US" altLang="en-US" sz="2300" dirty="0" smtClean="0">
                <a:solidFill>
                  <a:srgbClr val="FF0000"/>
                </a:solidFill>
                <a:latin typeface="Times New Roman" pitchFamily="18" charset="0"/>
                <a:cs typeface="Times New Roman" pitchFamily="18" charset="0"/>
              </a:rPr>
              <a:t>Pathogenesis:</a:t>
            </a:r>
            <a:endParaRPr lang="en-US" altLang="en-US" sz="2300" dirty="0" smtClean="0">
              <a:solidFill>
                <a:schemeClr val="bg1"/>
              </a:solidFill>
              <a:latin typeface="Times New Roman" pitchFamily="18" charset="0"/>
              <a:cs typeface="Times New Roman" pitchFamily="18" charset="0"/>
            </a:endParaRPr>
          </a:p>
          <a:p>
            <a:pPr algn="l" rtl="0" eaLnBrk="1" hangingPunct="1">
              <a:spcBef>
                <a:spcPct val="0"/>
              </a:spcBef>
              <a:buFontTx/>
              <a:buNone/>
              <a:defRPr/>
            </a:pPr>
            <a:r>
              <a:rPr lang="en-US" altLang="en-US" sz="2300" dirty="0" smtClean="0">
                <a:solidFill>
                  <a:schemeClr val="bg1"/>
                </a:solidFill>
                <a:latin typeface="Times New Roman" pitchFamily="18" charset="0"/>
                <a:cs typeface="Times New Roman" pitchFamily="18" charset="0"/>
              </a:rPr>
              <a:t>Infection started in the epithelial cells of upper respiratory tract, then virus spread by </a:t>
            </a:r>
            <a:r>
              <a:rPr lang="en-US" altLang="en-US" sz="2300" dirty="0" err="1" smtClean="0">
                <a:solidFill>
                  <a:schemeClr val="bg1"/>
                </a:solidFill>
                <a:latin typeface="Times New Roman" pitchFamily="18" charset="0"/>
                <a:cs typeface="Times New Roman" pitchFamily="18" charset="0"/>
              </a:rPr>
              <a:t>viremia</a:t>
            </a:r>
            <a:r>
              <a:rPr lang="en-US" altLang="en-US" sz="2300" dirty="0" smtClean="0">
                <a:solidFill>
                  <a:schemeClr val="bg1"/>
                </a:solidFill>
                <a:latin typeface="Times New Roman" pitchFamily="18" charset="0"/>
                <a:cs typeface="Times New Roman" pitchFamily="18" charset="0"/>
              </a:rPr>
              <a:t> to parotid gland mainly and to other organs as: testes, ovaries, pancreas and CNS.</a:t>
            </a:r>
          </a:p>
          <a:p>
            <a:pPr algn="l" rtl="0" eaLnBrk="1" hangingPunct="1">
              <a:spcBef>
                <a:spcPct val="0"/>
              </a:spcBef>
              <a:buFont typeface="Wingdings" pitchFamily="2" charset="2"/>
              <a:buChar char="Ø"/>
              <a:defRPr/>
            </a:pPr>
            <a:endParaRPr lang="en-US" altLang="en-US" sz="2300" dirty="0" smtClean="0">
              <a:solidFill>
                <a:schemeClr val="bg1"/>
              </a:solidFill>
              <a:latin typeface="Times New Roman" pitchFamily="18" charset="0"/>
              <a:cs typeface="Times New Roman" pitchFamily="18" charset="0"/>
            </a:endParaRPr>
          </a:p>
          <a:p>
            <a:pPr algn="l" rtl="0" eaLnBrk="1" hangingPunct="1">
              <a:spcBef>
                <a:spcPct val="0"/>
              </a:spcBef>
              <a:buFont typeface="Wingdings" pitchFamily="2" charset="2"/>
              <a:buChar char="Ø"/>
              <a:defRPr/>
            </a:pPr>
            <a:r>
              <a:rPr lang="en-US" altLang="en-US" sz="2300" dirty="0" smtClean="0">
                <a:solidFill>
                  <a:srgbClr val="FF0000"/>
                </a:solidFill>
                <a:latin typeface="Times New Roman" pitchFamily="18" charset="0"/>
                <a:cs typeface="Times New Roman" pitchFamily="18" charset="0"/>
              </a:rPr>
              <a:t> </a:t>
            </a:r>
            <a:r>
              <a:rPr lang="en-US" altLang="en-US" sz="2300" dirty="0" smtClean="0">
                <a:solidFill>
                  <a:schemeClr val="bg1"/>
                </a:solidFill>
                <a:latin typeface="Times New Roman" pitchFamily="18" charset="0"/>
                <a:cs typeface="Times New Roman" pitchFamily="18" charset="0"/>
              </a:rPr>
              <a:t> </a:t>
            </a:r>
            <a:r>
              <a:rPr lang="en-US" altLang="en-US" sz="2300" dirty="0" smtClean="0">
                <a:solidFill>
                  <a:srgbClr val="FF0000"/>
                </a:solidFill>
                <a:latin typeface="Times New Roman" pitchFamily="18" charset="0"/>
                <a:cs typeface="Times New Roman" pitchFamily="18" charset="0"/>
              </a:rPr>
              <a:t>Clinical Features:</a:t>
            </a:r>
          </a:p>
          <a:p>
            <a:pPr algn="l" rtl="0" eaLnBrk="1" hangingPunct="1">
              <a:spcBef>
                <a:spcPct val="0"/>
              </a:spcBef>
              <a:defRPr/>
            </a:pPr>
            <a:r>
              <a:rPr lang="en-US" altLang="en-US" sz="2300" dirty="0" smtClean="0">
                <a:solidFill>
                  <a:schemeClr val="bg1"/>
                </a:solidFill>
                <a:latin typeface="Times New Roman" pitchFamily="18" charset="0"/>
                <a:cs typeface="Times New Roman" pitchFamily="18" charset="0"/>
              </a:rPr>
              <a:t>  Classic mumps starts with moderate fever, malaise, pain on chewing or swallowing, particularly acidic liquids.</a:t>
            </a:r>
          </a:p>
          <a:p>
            <a:pPr algn="l" rtl="0" eaLnBrk="1" hangingPunct="1">
              <a:spcBef>
                <a:spcPct val="0"/>
              </a:spcBef>
              <a:defRPr/>
            </a:pPr>
            <a:r>
              <a:rPr lang="en-US" altLang="en-US" sz="2300" dirty="0" smtClean="0">
                <a:solidFill>
                  <a:schemeClr val="bg1"/>
                </a:solidFill>
                <a:latin typeface="Times New Roman" pitchFamily="18" charset="0"/>
                <a:cs typeface="Times New Roman" pitchFamily="18" charset="0"/>
              </a:rPr>
              <a:t>  Sudden onset of fever and painful swelling of parotid gland.</a:t>
            </a:r>
          </a:p>
          <a:p>
            <a:pPr algn="l" rtl="0" eaLnBrk="1" hangingPunct="1">
              <a:spcBef>
                <a:spcPct val="0"/>
              </a:spcBef>
              <a:defRPr/>
            </a:pPr>
            <a:r>
              <a:rPr lang="en-US" altLang="en-US" sz="2300" dirty="0" smtClean="0">
                <a:solidFill>
                  <a:schemeClr val="bg1"/>
                </a:solidFill>
                <a:latin typeface="Times New Roman" pitchFamily="18" charset="0"/>
                <a:cs typeface="Times New Roman" pitchFamily="18" charset="0"/>
              </a:rPr>
              <a:t>  Self-limiting disease resolve within one week.</a:t>
            </a:r>
          </a:p>
          <a:p>
            <a:pPr algn="l" rtl="0" eaLnBrk="1" hangingPunct="1">
              <a:spcBef>
                <a:spcPct val="0"/>
              </a:spcBef>
              <a:defRPr/>
            </a:pPr>
            <a:r>
              <a:rPr lang="en-US" altLang="en-US" sz="2300" dirty="0" smtClean="0">
                <a:solidFill>
                  <a:schemeClr val="bg1"/>
                </a:solidFill>
                <a:latin typeface="Times New Roman" pitchFamily="18" charset="0"/>
                <a:cs typeface="Times New Roman" pitchFamily="18" charset="0"/>
              </a:rPr>
              <a:t>  Solid and long life immunity developed.</a:t>
            </a:r>
          </a:p>
          <a:p>
            <a:pPr algn="l" rtl="0" eaLnBrk="1" hangingPunct="1">
              <a:spcBef>
                <a:spcPct val="0"/>
              </a:spcBef>
              <a:buFont typeface="Wingdings" pitchFamily="2" charset="2"/>
              <a:buChar char="Ø"/>
              <a:defRPr/>
            </a:pPr>
            <a:endParaRPr lang="en-US" altLang="en-US" sz="2300" dirty="0" smtClean="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3048300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9"/>
          <p:cNvSpPr txBox="1">
            <a:spLocks noChangeArrowheads="1"/>
          </p:cNvSpPr>
          <p:nvPr/>
        </p:nvSpPr>
        <p:spPr bwMode="auto">
          <a:xfrm>
            <a:off x="682625" y="686940"/>
            <a:ext cx="8210550" cy="511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algn="r" rtl="1" eaLnBrk="0" fontAlgn="base" hangingPunct="0">
              <a:spcBef>
                <a:spcPct val="20000"/>
              </a:spcBef>
              <a:spcAft>
                <a:spcPct val="0"/>
              </a:spcAft>
              <a:buChar char="»"/>
              <a:defRPr sz="2000">
                <a:solidFill>
                  <a:schemeClr val="tx1"/>
                </a:solidFill>
                <a:latin typeface="Arial" charset="0"/>
                <a:cs typeface="Arial" charset="0"/>
              </a:defRPr>
            </a:lvl6pPr>
            <a:lvl7pPr marL="2971800" indent="-228600" algn="r" rtl="1" eaLnBrk="0" fontAlgn="base" hangingPunct="0">
              <a:spcBef>
                <a:spcPct val="20000"/>
              </a:spcBef>
              <a:spcAft>
                <a:spcPct val="0"/>
              </a:spcAft>
              <a:buChar char="»"/>
              <a:defRPr sz="2000">
                <a:solidFill>
                  <a:schemeClr val="tx1"/>
                </a:solidFill>
                <a:latin typeface="Arial" charset="0"/>
                <a:cs typeface="Arial" charset="0"/>
              </a:defRPr>
            </a:lvl7pPr>
            <a:lvl8pPr marL="3429000" indent="-228600" algn="r" rtl="1" eaLnBrk="0" fontAlgn="base" hangingPunct="0">
              <a:spcBef>
                <a:spcPct val="20000"/>
              </a:spcBef>
              <a:spcAft>
                <a:spcPct val="0"/>
              </a:spcAft>
              <a:buChar char="»"/>
              <a:defRPr sz="2000">
                <a:solidFill>
                  <a:schemeClr val="tx1"/>
                </a:solidFill>
                <a:latin typeface="Arial" charset="0"/>
                <a:cs typeface="Arial" charset="0"/>
              </a:defRPr>
            </a:lvl8pPr>
            <a:lvl9pPr marL="3886200" indent="-228600" algn="r" rtl="1" eaLnBrk="0" fontAlgn="base" hangingPunct="0">
              <a:spcBef>
                <a:spcPct val="20000"/>
              </a:spcBef>
              <a:spcAft>
                <a:spcPct val="0"/>
              </a:spcAft>
              <a:buChar char="»"/>
              <a:defRPr sz="2000">
                <a:solidFill>
                  <a:schemeClr val="tx1"/>
                </a:solidFill>
                <a:latin typeface="Arial" charset="0"/>
                <a:cs typeface="Arial" charset="0"/>
              </a:defRPr>
            </a:lvl9pPr>
          </a:lstStyle>
          <a:p>
            <a:pPr algn="l" rtl="0" eaLnBrk="1" hangingPunct="1">
              <a:spcBef>
                <a:spcPct val="0"/>
              </a:spcBef>
              <a:buFont typeface="Wingdings" pitchFamily="2" charset="2"/>
              <a:buChar char="Ø"/>
            </a:pPr>
            <a:r>
              <a:rPr lang="en-US" altLang="en-US" sz="2300" dirty="0">
                <a:solidFill>
                  <a:schemeClr val="bg1"/>
                </a:solidFill>
                <a:latin typeface="Times New Roman" pitchFamily="18" charset="0"/>
                <a:cs typeface="Times New Roman" pitchFamily="18" charset="0"/>
              </a:rPr>
              <a:t>  </a:t>
            </a:r>
            <a:r>
              <a:rPr lang="en-US" altLang="en-US" sz="2300" dirty="0">
                <a:solidFill>
                  <a:srgbClr val="FF0000"/>
                </a:solidFill>
                <a:latin typeface="Times New Roman" pitchFamily="18" charset="0"/>
                <a:cs typeface="Times New Roman" pitchFamily="18" charset="0"/>
              </a:rPr>
              <a:t>Complications:</a:t>
            </a:r>
            <a:endParaRPr lang="en-US" altLang="en-US" sz="2300" dirty="0">
              <a:solidFill>
                <a:srgbClr val="FFFF00"/>
              </a:solidFill>
              <a:latin typeface="Times New Roman" pitchFamily="18" charset="0"/>
              <a:cs typeface="Times New Roman" pitchFamily="18" charset="0"/>
            </a:endParaRPr>
          </a:p>
          <a:p>
            <a:pPr algn="l" rtl="0" eaLnBrk="1" hangingPunct="1"/>
            <a:r>
              <a:rPr lang="en-US" altLang="en-US" sz="2300" dirty="0">
                <a:solidFill>
                  <a:srgbClr val="FFFF00"/>
                </a:solidFill>
                <a:latin typeface="Times New Roman" pitchFamily="18" charset="0"/>
                <a:cs typeface="Times New Roman" pitchFamily="18" charset="0"/>
              </a:rPr>
              <a:t> Aseptic </a:t>
            </a:r>
            <a:r>
              <a:rPr lang="en-US" altLang="en-US" sz="2300" dirty="0" smtClean="0">
                <a:solidFill>
                  <a:srgbClr val="FFFF00"/>
                </a:solidFill>
                <a:latin typeface="Times New Roman" pitchFamily="18" charset="0"/>
                <a:cs typeface="Times New Roman" pitchFamily="18" charset="0"/>
              </a:rPr>
              <a:t>meningitis, Encephalitis, Pancreatitis, Thyroiditis</a:t>
            </a:r>
            <a:r>
              <a:rPr lang="en-US" altLang="en-US" sz="2300" dirty="0">
                <a:solidFill>
                  <a:srgbClr val="FFFF00"/>
                </a:solidFill>
                <a:latin typeface="Times New Roman" pitchFamily="18" charset="0"/>
                <a:cs typeface="Times New Roman" pitchFamily="18" charset="0"/>
              </a:rPr>
              <a:t>.</a:t>
            </a:r>
          </a:p>
          <a:p>
            <a:pPr algn="l" rtl="0" eaLnBrk="1" hangingPunct="1">
              <a:spcBef>
                <a:spcPct val="0"/>
              </a:spcBef>
              <a:buFont typeface="Wingdings" pitchFamily="2" charset="2"/>
              <a:buChar char="Ø"/>
            </a:pPr>
            <a:r>
              <a:rPr lang="en-US" altLang="en-US" sz="2300" dirty="0">
                <a:solidFill>
                  <a:schemeClr val="bg1"/>
                </a:solidFill>
                <a:latin typeface="Times New Roman" pitchFamily="18" charset="0"/>
                <a:cs typeface="Times New Roman" pitchFamily="18" charset="0"/>
              </a:rPr>
              <a:t>  after puberty:</a:t>
            </a:r>
          </a:p>
          <a:p>
            <a:pPr algn="l" rtl="0" eaLnBrk="1" hangingPunct="1">
              <a:spcBef>
                <a:spcPct val="0"/>
              </a:spcBef>
            </a:pPr>
            <a:r>
              <a:rPr lang="en-US" altLang="en-US" sz="2300" dirty="0">
                <a:solidFill>
                  <a:srgbClr val="FFFF00"/>
                </a:solidFill>
                <a:latin typeface="Times New Roman" pitchFamily="18" charset="0"/>
                <a:cs typeface="Times New Roman" pitchFamily="18" charset="0"/>
              </a:rPr>
              <a:t>  </a:t>
            </a:r>
            <a:r>
              <a:rPr lang="en-US" altLang="en-US" sz="2300" dirty="0" err="1">
                <a:solidFill>
                  <a:srgbClr val="FFFF00"/>
                </a:solidFill>
                <a:latin typeface="Times New Roman" pitchFamily="18" charset="0"/>
                <a:cs typeface="Times New Roman" pitchFamily="18" charset="0"/>
              </a:rPr>
              <a:t>Orchitis</a:t>
            </a:r>
            <a:r>
              <a:rPr lang="en-US" altLang="en-US" sz="2300" dirty="0">
                <a:solidFill>
                  <a:schemeClr val="bg1"/>
                </a:solidFill>
                <a:latin typeface="Times New Roman" pitchFamily="18" charset="0"/>
                <a:cs typeface="Times New Roman" pitchFamily="18" charset="0"/>
              </a:rPr>
              <a:t>: inflammation of one or both testicles. usually unilateral, rarely leads to sterility.</a:t>
            </a:r>
          </a:p>
          <a:p>
            <a:pPr algn="l" rtl="0" eaLnBrk="1" hangingPunct="1">
              <a:spcBef>
                <a:spcPct val="0"/>
              </a:spcBef>
            </a:pPr>
            <a:r>
              <a:rPr lang="en-US" altLang="en-US" sz="2300" dirty="0">
                <a:solidFill>
                  <a:schemeClr val="bg1"/>
                </a:solidFill>
                <a:latin typeface="Times New Roman" pitchFamily="18" charset="0"/>
                <a:cs typeface="Times New Roman" pitchFamily="18" charset="0"/>
              </a:rPr>
              <a:t>  </a:t>
            </a:r>
            <a:r>
              <a:rPr lang="en-US" altLang="en-US" sz="2300" dirty="0" err="1">
                <a:solidFill>
                  <a:srgbClr val="FFFF00"/>
                </a:solidFill>
                <a:latin typeface="Times New Roman" pitchFamily="18" charset="0"/>
                <a:cs typeface="Times New Roman" pitchFamily="18" charset="0"/>
              </a:rPr>
              <a:t>Oophoritis</a:t>
            </a:r>
            <a:r>
              <a:rPr lang="en-US" altLang="en-US" sz="2300" dirty="0">
                <a:solidFill>
                  <a:srgbClr val="FFFF00"/>
                </a:solidFill>
                <a:latin typeface="Times New Roman" pitchFamily="18" charset="0"/>
                <a:cs typeface="Times New Roman" pitchFamily="18" charset="0"/>
              </a:rPr>
              <a:t>:</a:t>
            </a:r>
            <a:r>
              <a:rPr lang="en-US" altLang="en-US" sz="2300" dirty="0">
                <a:solidFill>
                  <a:schemeClr val="bg1"/>
                </a:solidFill>
                <a:latin typeface="Times New Roman" pitchFamily="18" charset="0"/>
                <a:cs typeface="Times New Roman" pitchFamily="18" charset="0"/>
              </a:rPr>
              <a:t> inflammation of ovaries.</a:t>
            </a:r>
          </a:p>
          <a:p>
            <a:pPr algn="l" rtl="0" eaLnBrk="1" hangingPunct="1">
              <a:spcBef>
                <a:spcPct val="0"/>
              </a:spcBef>
              <a:buFont typeface="Wingdings" pitchFamily="2" charset="2"/>
              <a:buChar char="Ø"/>
            </a:pPr>
            <a:r>
              <a:rPr lang="en-US" altLang="en-US" sz="2300" dirty="0">
                <a:solidFill>
                  <a:schemeClr val="bg1"/>
                </a:solidFill>
                <a:latin typeface="Times New Roman" pitchFamily="18" charset="0"/>
                <a:cs typeface="Times New Roman" pitchFamily="18" charset="0"/>
              </a:rPr>
              <a:t>  </a:t>
            </a:r>
            <a:r>
              <a:rPr lang="en-US" altLang="en-US" sz="2300" dirty="0">
                <a:solidFill>
                  <a:srgbClr val="FF0000"/>
                </a:solidFill>
                <a:latin typeface="Times New Roman" pitchFamily="18" charset="0"/>
                <a:cs typeface="Times New Roman" pitchFamily="18" charset="0"/>
              </a:rPr>
              <a:t>Lab diagnosis:</a:t>
            </a:r>
            <a:r>
              <a:rPr lang="en-US" altLang="en-US" sz="2300" dirty="0">
                <a:solidFill>
                  <a:schemeClr val="bg1"/>
                </a:solidFill>
                <a:latin typeface="Times New Roman" pitchFamily="18" charset="0"/>
                <a:cs typeface="Times New Roman" pitchFamily="18" charset="0"/>
              </a:rPr>
              <a:t> Serology by detection of </a:t>
            </a:r>
            <a:r>
              <a:rPr lang="en-US" altLang="en-US" sz="2300" dirty="0" err="1" smtClean="0">
                <a:solidFill>
                  <a:schemeClr val="bg1"/>
                </a:solidFill>
                <a:latin typeface="Times New Roman" pitchFamily="18" charset="0"/>
                <a:cs typeface="Times New Roman" pitchFamily="18" charset="0"/>
              </a:rPr>
              <a:t>IgMAb</a:t>
            </a:r>
            <a:r>
              <a:rPr lang="en-US" altLang="en-US" sz="2300" dirty="0" smtClean="0">
                <a:solidFill>
                  <a:schemeClr val="bg1"/>
                </a:solidFill>
                <a:latin typeface="Times New Roman" pitchFamily="18" charset="0"/>
                <a:cs typeface="Times New Roman" pitchFamily="18" charset="0"/>
              </a:rPr>
              <a:t> using ELISA, cell culture </a:t>
            </a:r>
            <a:r>
              <a:rPr lang="en-US" altLang="en-US" sz="2300" dirty="0">
                <a:solidFill>
                  <a:schemeClr val="bg1"/>
                </a:solidFill>
                <a:latin typeface="Times New Roman" pitchFamily="18" charset="0"/>
                <a:cs typeface="Times New Roman" pitchFamily="18" charset="0"/>
              </a:rPr>
              <a:t>and isolation of the virus from saliva or detection of viral NA using PCR.</a:t>
            </a:r>
          </a:p>
          <a:p>
            <a:pPr algn="l" rtl="0" eaLnBrk="1" hangingPunct="1">
              <a:spcBef>
                <a:spcPct val="0"/>
              </a:spcBef>
              <a:buFont typeface="Wingdings" pitchFamily="2" charset="2"/>
              <a:buChar char="Ø"/>
            </a:pPr>
            <a:r>
              <a:rPr lang="en-US" altLang="en-US" sz="2300" dirty="0">
                <a:solidFill>
                  <a:schemeClr val="bg1"/>
                </a:solidFill>
                <a:latin typeface="Times New Roman" pitchFamily="18" charset="0"/>
                <a:cs typeface="Times New Roman" pitchFamily="18" charset="0"/>
              </a:rPr>
              <a:t>  </a:t>
            </a:r>
            <a:r>
              <a:rPr lang="en-US" altLang="en-US" sz="2300" dirty="0">
                <a:solidFill>
                  <a:srgbClr val="FF0000"/>
                </a:solidFill>
                <a:latin typeface="Times New Roman" pitchFamily="18" charset="0"/>
                <a:cs typeface="Times New Roman" pitchFamily="18" charset="0"/>
              </a:rPr>
              <a:t>Treatment and prevention:</a:t>
            </a:r>
          </a:p>
          <a:p>
            <a:pPr algn="l" rtl="0" eaLnBrk="1" hangingPunct="1">
              <a:spcBef>
                <a:spcPct val="0"/>
              </a:spcBef>
            </a:pPr>
            <a:r>
              <a:rPr lang="en-US" altLang="en-US" sz="2300" dirty="0">
                <a:solidFill>
                  <a:schemeClr val="bg1"/>
                </a:solidFill>
                <a:latin typeface="Times New Roman" pitchFamily="18" charset="0"/>
                <a:cs typeface="Times New Roman" pitchFamily="18" charset="0"/>
              </a:rPr>
              <a:t>  No specific antiviral treatment.</a:t>
            </a:r>
          </a:p>
          <a:p>
            <a:pPr algn="l" rtl="0" eaLnBrk="1" hangingPunct="1">
              <a:spcBef>
                <a:spcPct val="0"/>
              </a:spcBef>
            </a:pPr>
            <a:r>
              <a:rPr lang="en-US" altLang="en-US" sz="2300" dirty="0">
                <a:solidFill>
                  <a:schemeClr val="bg1"/>
                </a:solidFill>
                <a:latin typeface="Times New Roman" pitchFamily="18" charset="0"/>
                <a:cs typeface="Times New Roman" pitchFamily="18" charset="0"/>
              </a:rPr>
              <a:t>  MMR: Live attenuated vaccine for Measles, Mumps and Rubella given to all children 15 month and booster dose at school entry.  Give excellent long last protection.</a:t>
            </a:r>
          </a:p>
        </p:txBody>
      </p:sp>
    </p:spTree>
    <p:extLst>
      <p:ext uri="{BB962C8B-B14F-4D97-AF65-F5344CB8AC3E}">
        <p14:creationId xmlns:p14="http://schemas.microsoft.com/office/powerpoint/2010/main" val="26155468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descr="Fig (Mumps-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2138" y="549275"/>
            <a:ext cx="2520950" cy="249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9" name="Picture 4" descr="Fig (Mumps-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8538" y="3213100"/>
            <a:ext cx="4187825" cy="314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Text Box 5"/>
          <p:cNvSpPr txBox="1">
            <a:spLocks noChangeArrowheads="1"/>
          </p:cNvSpPr>
          <p:nvPr/>
        </p:nvSpPr>
        <p:spPr bwMode="auto">
          <a:xfrm>
            <a:off x="2266950" y="5851525"/>
            <a:ext cx="24479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algn="r" rtl="1" eaLnBrk="0" fontAlgn="base" hangingPunct="0">
              <a:spcBef>
                <a:spcPct val="20000"/>
              </a:spcBef>
              <a:spcAft>
                <a:spcPct val="0"/>
              </a:spcAft>
              <a:buChar char="»"/>
              <a:defRPr sz="2000">
                <a:solidFill>
                  <a:schemeClr val="tx1"/>
                </a:solidFill>
                <a:latin typeface="Arial" charset="0"/>
                <a:cs typeface="Arial" charset="0"/>
              </a:defRPr>
            </a:lvl6pPr>
            <a:lvl7pPr marL="2971800" indent="-228600" algn="r" rtl="1" eaLnBrk="0" fontAlgn="base" hangingPunct="0">
              <a:spcBef>
                <a:spcPct val="20000"/>
              </a:spcBef>
              <a:spcAft>
                <a:spcPct val="0"/>
              </a:spcAft>
              <a:buChar char="»"/>
              <a:defRPr sz="2000">
                <a:solidFill>
                  <a:schemeClr val="tx1"/>
                </a:solidFill>
                <a:latin typeface="Arial" charset="0"/>
                <a:cs typeface="Arial" charset="0"/>
              </a:defRPr>
            </a:lvl7pPr>
            <a:lvl8pPr marL="3429000" indent="-228600" algn="r" rtl="1" eaLnBrk="0" fontAlgn="base" hangingPunct="0">
              <a:spcBef>
                <a:spcPct val="20000"/>
              </a:spcBef>
              <a:spcAft>
                <a:spcPct val="0"/>
              </a:spcAft>
              <a:buChar char="»"/>
              <a:defRPr sz="2000">
                <a:solidFill>
                  <a:schemeClr val="tx1"/>
                </a:solidFill>
                <a:latin typeface="Arial" charset="0"/>
                <a:cs typeface="Arial" charset="0"/>
              </a:defRPr>
            </a:lvl8pPr>
            <a:lvl9pPr marL="3886200" indent="-228600" algn="r" rtl="1" eaLnBrk="0" fontAlgn="base" hangingPunct="0">
              <a:spcBef>
                <a:spcPct val="20000"/>
              </a:spcBef>
              <a:spcAft>
                <a:spcPct val="0"/>
              </a:spcAft>
              <a:buChar char="»"/>
              <a:defRPr sz="2000">
                <a:solidFill>
                  <a:schemeClr val="tx1"/>
                </a:solidFill>
                <a:latin typeface="Arial" charset="0"/>
                <a:cs typeface="Arial" charset="0"/>
              </a:defRPr>
            </a:lvl9pPr>
          </a:lstStyle>
          <a:p>
            <a:pPr algn="l" rtl="0" eaLnBrk="1" hangingPunct="1">
              <a:spcBef>
                <a:spcPct val="50000"/>
              </a:spcBef>
              <a:buFontTx/>
              <a:buNone/>
            </a:pPr>
            <a:r>
              <a:rPr lang="en-US" altLang="en-US" sz="2000">
                <a:latin typeface="Times New Roman" pitchFamily="18" charset="0"/>
                <a:cs typeface="Times New Roman" pitchFamily="18" charset="0"/>
              </a:rPr>
              <a:t>During Infection </a:t>
            </a:r>
          </a:p>
        </p:txBody>
      </p:sp>
      <p:sp>
        <p:nvSpPr>
          <p:cNvPr id="19461" name="Text Box 6"/>
          <p:cNvSpPr txBox="1">
            <a:spLocks noChangeArrowheads="1"/>
          </p:cNvSpPr>
          <p:nvPr/>
        </p:nvSpPr>
        <p:spPr bwMode="auto">
          <a:xfrm>
            <a:off x="4572000" y="5876925"/>
            <a:ext cx="22320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algn="r" rtl="1" eaLnBrk="0" fontAlgn="base" hangingPunct="0">
              <a:spcBef>
                <a:spcPct val="20000"/>
              </a:spcBef>
              <a:spcAft>
                <a:spcPct val="0"/>
              </a:spcAft>
              <a:buChar char="»"/>
              <a:defRPr sz="2000">
                <a:solidFill>
                  <a:schemeClr val="tx1"/>
                </a:solidFill>
                <a:latin typeface="Arial" charset="0"/>
                <a:cs typeface="Arial" charset="0"/>
              </a:defRPr>
            </a:lvl6pPr>
            <a:lvl7pPr marL="2971800" indent="-228600" algn="r" rtl="1" eaLnBrk="0" fontAlgn="base" hangingPunct="0">
              <a:spcBef>
                <a:spcPct val="20000"/>
              </a:spcBef>
              <a:spcAft>
                <a:spcPct val="0"/>
              </a:spcAft>
              <a:buChar char="»"/>
              <a:defRPr sz="2000">
                <a:solidFill>
                  <a:schemeClr val="tx1"/>
                </a:solidFill>
                <a:latin typeface="Arial" charset="0"/>
                <a:cs typeface="Arial" charset="0"/>
              </a:defRPr>
            </a:lvl7pPr>
            <a:lvl8pPr marL="3429000" indent="-228600" algn="r" rtl="1" eaLnBrk="0" fontAlgn="base" hangingPunct="0">
              <a:spcBef>
                <a:spcPct val="20000"/>
              </a:spcBef>
              <a:spcAft>
                <a:spcPct val="0"/>
              </a:spcAft>
              <a:buChar char="»"/>
              <a:defRPr sz="2000">
                <a:solidFill>
                  <a:schemeClr val="tx1"/>
                </a:solidFill>
                <a:latin typeface="Arial" charset="0"/>
                <a:cs typeface="Arial" charset="0"/>
              </a:defRPr>
            </a:lvl8pPr>
            <a:lvl9pPr marL="3886200" indent="-228600" algn="r" rtl="1" eaLnBrk="0" fontAlgn="base" hangingPunct="0">
              <a:spcBef>
                <a:spcPct val="20000"/>
              </a:spcBef>
              <a:spcAft>
                <a:spcPct val="0"/>
              </a:spcAft>
              <a:buChar char="»"/>
              <a:defRPr sz="2000">
                <a:solidFill>
                  <a:schemeClr val="tx1"/>
                </a:solidFill>
                <a:latin typeface="Arial" charset="0"/>
                <a:cs typeface="Arial" charset="0"/>
              </a:defRPr>
            </a:lvl9pPr>
          </a:lstStyle>
          <a:p>
            <a:pPr algn="l" rtl="0" eaLnBrk="1" hangingPunct="1">
              <a:spcBef>
                <a:spcPct val="50000"/>
              </a:spcBef>
              <a:buFontTx/>
              <a:buNone/>
            </a:pPr>
            <a:r>
              <a:rPr lang="en-US" altLang="en-US" sz="2000">
                <a:latin typeface="Times New Roman" pitchFamily="18" charset="0"/>
                <a:cs typeface="Times New Roman" pitchFamily="18" charset="0"/>
              </a:rPr>
              <a:t>After Recovery </a:t>
            </a:r>
          </a:p>
        </p:txBody>
      </p:sp>
    </p:spTree>
    <p:extLst>
      <p:ext uri="{BB962C8B-B14F-4D97-AF65-F5344CB8AC3E}">
        <p14:creationId xmlns:p14="http://schemas.microsoft.com/office/powerpoint/2010/main" val="84068229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724024" y="412750"/>
            <a:ext cx="6911975" cy="1187450"/>
          </a:xfrm>
          <a:prstGeom prst="rect">
            <a:avLst/>
          </a:prstGeom>
        </p:spPr>
        <p:txBody>
          <a:bodyPr/>
          <a:lstStyle/>
          <a:p>
            <a:pPr algn="l" rtl="0" fontAlgn="auto">
              <a:spcAft>
                <a:spcPts val="0"/>
              </a:spcAft>
              <a:defRPr/>
            </a:pPr>
            <a:r>
              <a:rPr lang="en-US" sz="4200" spc="-100" dirty="0">
                <a:ln w="3200">
                  <a:solidFill>
                    <a:schemeClr val="bg2">
                      <a:shade val="75000"/>
                      <a:alpha val="25000"/>
                    </a:schemeClr>
                  </a:solidFill>
                  <a:prstDash val="solid"/>
                  <a:round/>
                </a:ln>
                <a:solidFill>
                  <a:srgbClr val="C00000"/>
                </a:solidFill>
                <a:effectLst>
                  <a:outerShdw blurRad="38100" dist="38100" dir="2700000" algn="tl">
                    <a:srgbClr val="000000">
                      <a:alpha val="43137"/>
                    </a:srgbClr>
                  </a:outerShdw>
                </a:effectLst>
                <a:latin typeface="Century Gothic"/>
                <a:ea typeface="+mj-ea"/>
                <a:cs typeface="Century Gothic"/>
              </a:rPr>
              <a:t>Reference books </a:t>
            </a:r>
            <a:br>
              <a:rPr lang="en-US" sz="4200" spc="-100" dirty="0">
                <a:ln w="3200">
                  <a:solidFill>
                    <a:schemeClr val="bg2">
                      <a:shade val="75000"/>
                      <a:alpha val="25000"/>
                    </a:schemeClr>
                  </a:solidFill>
                  <a:prstDash val="solid"/>
                  <a:round/>
                </a:ln>
                <a:solidFill>
                  <a:srgbClr val="C00000"/>
                </a:solidFill>
                <a:effectLst>
                  <a:outerShdw blurRad="38100" dist="38100" dir="2700000" algn="tl">
                    <a:srgbClr val="000000">
                      <a:alpha val="43137"/>
                    </a:srgbClr>
                  </a:outerShdw>
                </a:effectLst>
                <a:latin typeface="Century Gothic"/>
                <a:ea typeface="+mj-ea"/>
                <a:cs typeface="Century Gothic"/>
              </a:rPr>
            </a:br>
            <a:r>
              <a:rPr lang="en-US" sz="2400" spc="-100" dirty="0">
                <a:ln w="3200">
                  <a:solidFill>
                    <a:schemeClr val="bg2">
                      <a:shade val="75000"/>
                      <a:alpha val="25000"/>
                    </a:schemeClr>
                  </a:solidFill>
                  <a:prstDash val="solid"/>
                  <a:round/>
                </a:ln>
                <a:solidFill>
                  <a:srgbClr val="C00000"/>
                </a:solidFill>
                <a:effectLst>
                  <a:outerShdw blurRad="38100" dist="38100" dir="2700000" algn="tl">
                    <a:srgbClr val="000000">
                      <a:alpha val="43137"/>
                    </a:srgbClr>
                  </a:outerShdw>
                </a:effectLst>
                <a:latin typeface="Century Gothic"/>
                <a:ea typeface="+mj-ea"/>
                <a:cs typeface="Century Gothic"/>
              </a:rPr>
              <a:t>&amp;the relevant page numbers</a:t>
            </a:r>
            <a:endParaRPr lang="en-US" sz="4200" spc="-100" dirty="0">
              <a:ln w="3200">
                <a:solidFill>
                  <a:schemeClr val="bg2">
                    <a:shade val="75000"/>
                    <a:alpha val="25000"/>
                  </a:schemeClr>
                </a:solidFill>
                <a:prstDash val="solid"/>
                <a:round/>
              </a:ln>
              <a:solidFill>
                <a:srgbClr val="C00000"/>
              </a:solidFill>
              <a:effectLst>
                <a:innerShdw blurRad="50800" dist="25400" dir="13500000">
                  <a:prstClr val="black">
                    <a:alpha val="70000"/>
                  </a:prstClr>
                </a:innerShdw>
              </a:effectLst>
              <a:latin typeface="+mj-lt"/>
              <a:ea typeface="+mj-ea"/>
              <a:cs typeface="+mj-cs"/>
            </a:endParaRPr>
          </a:p>
        </p:txBody>
      </p:sp>
      <p:sp>
        <p:nvSpPr>
          <p:cNvPr id="23555" name="Rectangle 4"/>
          <p:cNvSpPr>
            <a:spLocks noChangeArrowheads="1"/>
          </p:cNvSpPr>
          <p:nvPr/>
        </p:nvSpPr>
        <p:spPr bwMode="auto">
          <a:xfrm>
            <a:off x="179388" y="1700213"/>
            <a:ext cx="6389687" cy="4156075"/>
          </a:xfrm>
          <a:prstGeom prst="rect">
            <a:avLst/>
          </a:prstGeom>
          <a:noFill/>
          <a:ln w="9525">
            <a:noFill/>
            <a:miter lim="800000"/>
            <a:headEnd/>
            <a:tailEnd/>
          </a:ln>
        </p:spPr>
        <p:txBody>
          <a:bodyPr>
            <a:spAutoFit/>
          </a:bodyPr>
          <a:lstStyle/>
          <a:p>
            <a:pPr algn="l" rtl="0"/>
            <a:r>
              <a:rPr lang="en-US" altLang="en-US" sz="2800">
                <a:solidFill>
                  <a:srgbClr val="FFFF00"/>
                </a:solidFill>
                <a:latin typeface="Times New Roman" pitchFamily="18" charset="0"/>
                <a:cs typeface="Times New Roman" pitchFamily="18" charset="0"/>
                <a:hlinkClick r:id="rId2"/>
              </a:rPr>
              <a:t>Notes on Medical Microbiology</a:t>
            </a:r>
            <a:endParaRPr lang="en-US" altLang="en-US" sz="2800">
              <a:solidFill>
                <a:srgbClr val="FFFF00"/>
              </a:solidFill>
              <a:latin typeface="Times New Roman" pitchFamily="18" charset="0"/>
              <a:cs typeface="Times New Roman" pitchFamily="18" charset="0"/>
            </a:endParaRPr>
          </a:p>
          <a:p>
            <a:pPr algn="l" rtl="0"/>
            <a:r>
              <a:rPr lang="en-US" altLang="en-US" sz="2000">
                <a:solidFill>
                  <a:schemeClr val="bg1"/>
                </a:solidFill>
                <a:latin typeface="Times New Roman" pitchFamily="18" charset="0"/>
                <a:cs typeface="Times New Roman" pitchFamily="18" charset="0"/>
              </a:rPr>
              <a:t>By; Katherine N. Ward, A. Christine McCartney, and Bishan Thakker.</a:t>
            </a:r>
          </a:p>
          <a:p>
            <a:pPr algn="l" rtl="0"/>
            <a:r>
              <a:rPr lang="en-US" altLang="en-US" sz="2000">
                <a:solidFill>
                  <a:schemeClr val="bg1"/>
                </a:solidFill>
                <a:latin typeface="Times New Roman" pitchFamily="18" charset="0"/>
                <a:cs typeface="Times New Roman" pitchFamily="18" charset="0"/>
              </a:rPr>
              <a:t> (2009) </a:t>
            </a:r>
          </a:p>
          <a:p>
            <a:pPr algn="l" rtl="0"/>
            <a:r>
              <a:rPr lang="en-US" altLang="en-US" sz="2000">
                <a:solidFill>
                  <a:schemeClr val="bg1"/>
                </a:solidFill>
                <a:latin typeface="Times New Roman" pitchFamily="18" charset="0"/>
                <a:ea typeface="Century Gothic" pitchFamily="34" charset="0"/>
                <a:cs typeface="Times New Roman" pitchFamily="18" charset="0"/>
              </a:rPr>
              <a:t>Pages; 329-340.</a:t>
            </a:r>
          </a:p>
          <a:p>
            <a:pPr algn="l" rtl="0"/>
            <a:endParaRPr lang="en-US" altLang="en-US" sz="2000">
              <a:solidFill>
                <a:schemeClr val="bg1"/>
              </a:solidFill>
              <a:latin typeface="Times New Roman" pitchFamily="18" charset="0"/>
              <a:cs typeface="Times New Roman" pitchFamily="18" charset="0"/>
            </a:endParaRPr>
          </a:p>
          <a:p>
            <a:pPr algn="l" rtl="0"/>
            <a:endParaRPr lang="en-US" altLang="en-US" sz="2000">
              <a:solidFill>
                <a:schemeClr val="bg1"/>
              </a:solidFill>
              <a:latin typeface="Times New Roman" pitchFamily="18" charset="0"/>
              <a:cs typeface="Times New Roman" pitchFamily="18" charset="0"/>
            </a:endParaRPr>
          </a:p>
          <a:p>
            <a:pPr algn="l" rtl="0"/>
            <a:r>
              <a:rPr lang="en-US" altLang="en-US" sz="2800" u="sng">
                <a:solidFill>
                  <a:srgbClr val="FFFF00"/>
                </a:solidFill>
                <a:latin typeface="Times New Roman" pitchFamily="18" charset="0"/>
                <a:cs typeface="Times New Roman" pitchFamily="18" charset="0"/>
              </a:rPr>
              <a:t>Human Virology</a:t>
            </a:r>
          </a:p>
          <a:p>
            <a:pPr algn="l" rtl="0"/>
            <a:r>
              <a:rPr lang="en-US" altLang="en-US" sz="2000">
                <a:solidFill>
                  <a:schemeClr val="bg1"/>
                </a:solidFill>
                <a:latin typeface="Times New Roman" pitchFamily="18" charset="0"/>
                <a:cs typeface="Times New Roman" pitchFamily="18" charset="0"/>
              </a:rPr>
              <a:t>By; Leslie Collier and John Oxford.</a:t>
            </a:r>
          </a:p>
          <a:p>
            <a:pPr algn="l" rtl="0"/>
            <a:r>
              <a:rPr lang="en-US" altLang="en-US" sz="2000">
                <a:solidFill>
                  <a:schemeClr val="bg1"/>
                </a:solidFill>
                <a:latin typeface="Times New Roman" pitchFamily="18" charset="0"/>
                <a:cs typeface="Times New Roman" pitchFamily="18" charset="0"/>
              </a:rPr>
              <a:t>(2006) </a:t>
            </a:r>
          </a:p>
          <a:p>
            <a:pPr algn="l" rtl="0"/>
            <a:r>
              <a:rPr lang="en-US" altLang="en-US" sz="2000">
                <a:solidFill>
                  <a:schemeClr val="bg1"/>
                </a:solidFill>
                <a:latin typeface="Times New Roman" pitchFamily="18" charset="0"/>
                <a:cs typeface="Times New Roman" pitchFamily="18" charset="0"/>
              </a:rPr>
              <a:t>Pages, 71-95.</a:t>
            </a:r>
          </a:p>
          <a:p>
            <a:pPr algn="l" rtl="0"/>
            <a:endParaRPr lang="en-US" altLang="en-US" sz="2800">
              <a:solidFill>
                <a:schemeClr val="bg1"/>
              </a:solidFill>
              <a:cs typeface="Times New Roman" pitchFamily="18" charset="0"/>
            </a:endParaRPr>
          </a:p>
        </p:txBody>
      </p:sp>
      <p:pic>
        <p:nvPicPr>
          <p:cNvPr id="23556" name="Picture 2" descr="http://large.bangzo.com/?SWBMDQ0MzEwMjg0OA=="/>
          <p:cNvPicPr>
            <a:picLocks noChangeAspect="1" noChangeArrowheads="1"/>
          </p:cNvPicPr>
          <p:nvPr/>
        </p:nvPicPr>
        <p:blipFill>
          <a:blip r:embed="rId3"/>
          <a:srcRect/>
          <a:stretch>
            <a:fillRect/>
          </a:stretch>
        </p:blipFill>
        <p:spPr bwMode="auto">
          <a:xfrm>
            <a:off x="7019925" y="1125538"/>
            <a:ext cx="1944688" cy="2808287"/>
          </a:xfrm>
          <a:prstGeom prst="rect">
            <a:avLst/>
          </a:prstGeom>
          <a:noFill/>
          <a:ln w="9525">
            <a:noFill/>
            <a:miter lim="800000"/>
            <a:headEnd/>
            <a:tailEnd/>
          </a:ln>
        </p:spPr>
      </p:pic>
      <p:pic>
        <p:nvPicPr>
          <p:cNvPr id="23557" name="Picture 4" descr="http://www.downeu.net/uploads/posts/2011-03-21/399117-0.jpg"/>
          <p:cNvPicPr>
            <a:picLocks noChangeAspect="1" noChangeArrowheads="1"/>
          </p:cNvPicPr>
          <p:nvPr/>
        </p:nvPicPr>
        <p:blipFill>
          <a:blip r:embed="rId4"/>
          <a:srcRect/>
          <a:stretch>
            <a:fillRect/>
          </a:stretch>
        </p:blipFill>
        <p:spPr bwMode="auto">
          <a:xfrm>
            <a:off x="7019925" y="4076700"/>
            <a:ext cx="1944688" cy="2520950"/>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395288" y="1557338"/>
            <a:ext cx="8748712" cy="641350"/>
          </a:xfrm>
          <a:prstGeom prst="rect">
            <a:avLst/>
          </a:prstGeom>
          <a:noFill/>
          <a:ln w="9525">
            <a:noFill/>
            <a:miter lim="800000"/>
            <a:headEnd/>
            <a:tailEnd/>
          </a:ln>
          <a:effectLst>
            <a:outerShdw dist="12700" algn="ctr" rotWithShape="0">
              <a:schemeClr val="tx1"/>
            </a:outerShdw>
          </a:effectLst>
        </p:spPr>
        <p:txBody>
          <a:bodyPr>
            <a:spAutoFit/>
          </a:bodyPr>
          <a:lstStyle/>
          <a:p>
            <a:pPr algn="ctr" rtl="0"/>
            <a:r>
              <a:rPr lang="en-US" altLang="en-US" sz="3600">
                <a:solidFill>
                  <a:srgbClr val="FFFF00"/>
                </a:solidFill>
                <a:latin typeface="Times New Roman" pitchFamily="18" charset="0"/>
              </a:rPr>
              <a:t>Thank you for your attention!</a:t>
            </a:r>
            <a:r>
              <a:rPr lang="en-US" altLang="en-US" sz="3600">
                <a:solidFill>
                  <a:srgbClr val="FFFF00"/>
                </a:solidFill>
                <a:latin typeface="Times New Roman" pitchFamily="18" charset="0"/>
                <a:cs typeface="Times New Roman" pitchFamily="18" charset="0"/>
              </a:rPr>
              <a:t> </a:t>
            </a:r>
          </a:p>
        </p:txBody>
      </p:sp>
      <p:sp>
        <p:nvSpPr>
          <p:cNvPr id="3" name="Rectangle 2"/>
          <p:cNvSpPr txBox="1">
            <a:spLocks noChangeArrowheads="1"/>
          </p:cNvSpPr>
          <p:nvPr/>
        </p:nvSpPr>
        <p:spPr bwMode="auto">
          <a:xfrm>
            <a:off x="1116013" y="2679700"/>
            <a:ext cx="6624637" cy="1470025"/>
          </a:xfrm>
          <a:prstGeom prst="rect">
            <a:avLst/>
          </a:prstGeom>
          <a:noFill/>
          <a:ln w="9525">
            <a:noFill/>
            <a:miter lim="800000"/>
            <a:headEnd/>
            <a:tailEnd/>
          </a:ln>
          <a:effectLst/>
        </p:spPr>
        <p:txBody>
          <a:bodyPr anchor="ctr"/>
          <a:lstStyle/>
          <a:p>
            <a:pPr algn="ctr">
              <a:defRPr/>
            </a:pPr>
            <a:r>
              <a:rPr lang="en-US" sz="6600" kern="0" dirty="0">
                <a:solidFill>
                  <a:srgbClr val="FFFF00"/>
                </a:solidFill>
                <a:effectLst>
                  <a:outerShdw blurRad="38100" dist="38100" dir="2700000" algn="tl">
                    <a:srgbClr val="000000"/>
                  </a:outerShdw>
                </a:effectLst>
                <a:latin typeface="Times New Roman" pitchFamily="18" charset="0"/>
                <a:ea typeface="+mj-ea"/>
                <a:cs typeface="+mj-cs"/>
              </a:rPr>
              <a:t>Questions?</a:t>
            </a:r>
            <a:endParaRPr lang="en-GB" sz="6600" kern="0" dirty="0">
              <a:solidFill>
                <a:schemeClr val="tx2"/>
              </a:solidFill>
              <a:effectLst>
                <a:outerShdw blurRad="38100" dist="38100" dir="2700000" algn="tl">
                  <a:srgbClr val="000000"/>
                </a:outerShdw>
              </a:effectLst>
              <a:latin typeface="+mn-lt"/>
              <a:ea typeface="+mj-ea"/>
              <a:cs typeface="+mj-c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539750" y="260350"/>
            <a:ext cx="7775575" cy="762000"/>
          </a:xfrm>
        </p:spPr>
        <p:txBody>
          <a:bodyPr/>
          <a:lstStyle/>
          <a:p>
            <a:pPr eaLnBrk="1" hangingPunct="1"/>
            <a:r>
              <a:rPr lang="en-US" altLang="en-US" sz="3200" u="sng" dirty="0" smtClean="0">
                <a:solidFill>
                  <a:srgbClr val="FFFF00"/>
                </a:solidFill>
                <a:latin typeface="Times New Roman" pitchFamily="18" charset="0"/>
                <a:cs typeface="Times New Roman" pitchFamily="18" charset="0"/>
              </a:rPr>
              <a:t>Respiratory Tract Infections</a:t>
            </a:r>
          </a:p>
        </p:txBody>
      </p:sp>
      <p:sp>
        <p:nvSpPr>
          <p:cNvPr id="4099" name="Text Box 9"/>
          <p:cNvSpPr txBox="1">
            <a:spLocks noChangeArrowheads="1"/>
          </p:cNvSpPr>
          <p:nvPr/>
        </p:nvSpPr>
        <p:spPr bwMode="auto">
          <a:xfrm>
            <a:off x="250825" y="1582713"/>
            <a:ext cx="8642350" cy="3646487"/>
          </a:xfrm>
          <a:prstGeom prst="rect">
            <a:avLst/>
          </a:prstGeom>
          <a:noFill/>
          <a:ln w="9525">
            <a:noFill/>
            <a:miter lim="800000"/>
            <a:headEnd/>
            <a:tailEnd/>
          </a:ln>
        </p:spPr>
        <p:txBody>
          <a:bodyPr>
            <a:spAutoFit/>
          </a:bodyPr>
          <a:lstStyle/>
          <a:p>
            <a:pPr marL="457200" indent="-457200" algn="just" rtl="0">
              <a:spcBef>
                <a:spcPct val="50000"/>
              </a:spcBef>
              <a:buFont typeface="Wingdings" pitchFamily="2" charset="2"/>
              <a:buChar char="Ø"/>
            </a:pPr>
            <a:r>
              <a:rPr lang="en-US" altLang="en-US" sz="2200" dirty="0">
                <a:solidFill>
                  <a:schemeClr val="bg1"/>
                </a:solidFill>
                <a:latin typeface="Times New Roman" pitchFamily="18" charset="0"/>
                <a:cs typeface="Times New Roman" pitchFamily="18" charset="0"/>
              </a:rPr>
              <a:t>Are the commonest of human infections and cause a large amount of morbidity and loss of time at work (sick leave).</a:t>
            </a:r>
          </a:p>
          <a:p>
            <a:pPr marL="457200" indent="-457200" algn="just" rtl="0">
              <a:spcBef>
                <a:spcPct val="50000"/>
              </a:spcBef>
              <a:buFont typeface="Wingdings" pitchFamily="2" charset="2"/>
              <a:buChar char="Ø"/>
            </a:pPr>
            <a:r>
              <a:rPr lang="en-US" altLang="en-US" sz="2200" dirty="0">
                <a:solidFill>
                  <a:schemeClr val="bg1"/>
                </a:solidFill>
                <a:latin typeface="Times New Roman" pitchFamily="18" charset="0"/>
                <a:cs typeface="Times New Roman" pitchFamily="18" charset="0"/>
              </a:rPr>
              <a:t>Are common in both children and adults.</a:t>
            </a:r>
          </a:p>
          <a:p>
            <a:pPr marL="457200" indent="-457200" algn="just" rtl="0">
              <a:spcBef>
                <a:spcPct val="50000"/>
              </a:spcBef>
              <a:buFont typeface="Wingdings" pitchFamily="2" charset="2"/>
              <a:buChar char="Ø"/>
            </a:pPr>
            <a:r>
              <a:rPr lang="en-US" altLang="en-US" sz="2200" dirty="0">
                <a:solidFill>
                  <a:schemeClr val="bg1"/>
                </a:solidFill>
                <a:latin typeface="Times New Roman" pitchFamily="18" charset="0"/>
                <a:cs typeface="Times New Roman" pitchFamily="18" charset="0"/>
              </a:rPr>
              <a:t>Mostly caused by viruses.</a:t>
            </a:r>
          </a:p>
          <a:p>
            <a:pPr marL="457200" indent="-457200" algn="just" rtl="0">
              <a:spcBef>
                <a:spcPct val="50000"/>
              </a:spcBef>
              <a:buFont typeface="Wingdings" pitchFamily="2" charset="2"/>
              <a:buChar char="Ø"/>
            </a:pPr>
            <a:r>
              <a:rPr lang="en-US" altLang="en-US" sz="2200" dirty="0">
                <a:solidFill>
                  <a:schemeClr val="bg1"/>
                </a:solidFill>
                <a:latin typeface="Times New Roman" pitchFamily="18" charset="0"/>
                <a:cs typeface="Times New Roman" pitchFamily="18" charset="0"/>
              </a:rPr>
              <a:t>Mostly are mild and confined to the upper respiratory tract (URT).</a:t>
            </a:r>
          </a:p>
          <a:p>
            <a:pPr marL="457200" indent="-457200" algn="just" rtl="0">
              <a:spcBef>
                <a:spcPct val="50000"/>
              </a:spcBef>
              <a:buFont typeface="Wingdings" pitchFamily="2" charset="2"/>
              <a:buChar char="Ø"/>
            </a:pPr>
            <a:r>
              <a:rPr lang="en-US" altLang="en-US" sz="2200" dirty="0">
                <a:solidFill>
                  <a:schemeClr val="bg1"/>
                </a:solidFill>
                <a:latin typeface="Times New Roman" pitchFamily="18" charset="0"/>
                <a:cs typeface="Times New Roman" pitchFamily="18" charset="0"/>
              </a:rPr>
              <a:t>Mostly are self-limiting disease.</a:t>
            </a:r>
          </a:p>
          <a:p>
            <a:pPr marL="457200" indent="-457200" algn="just" rtl="0">
              <a:spcBef>
                <a:spcPct val="50000"/>
              </a:spcBef>
              <a:buFont typeface="Wingdings" pitchFamily="2" charset="2"/>
              <a:buChar char="Ø"/>
            </a:pPr>
            <a:r>
              <a:rPr lang="en-US" altLang="en-US" sz="2200" dirty="0">
                <a:solidFill>
                  <a:schemeClr val="bg1"/>
                </a:solidFill>
                <a:latin typeface="Times New Roman" pitchFamily="18" charset="0"/>
                <a:cs typeface="Times New Roman" pitchFamily="18" charset="0"/>
              </a:rPr>
              <a:t>URT-infection may spread to other organs causing more severe infection and death.</a:t>
            </a:r>
            <a:r>
              <a:rPr lang="en-US" altLang="en-US" sz="2200" i="1" dirty="0">
                <a:solidFill>
                  <a:schemeClr val="bg1"/>
                </a:solidFill>
                <a:latin typeface="Times New Roman" pitchFamily="18" charset="0"/>
                <a:cs typeface="Times New Roman" pitchFamily="18" charset="0"/>
              </a:rPr>
              <a:t>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ontent Placeholder 5"/>
          <p:cNvSpPr>
            <a:spLocks noGrp="1"/>
          </p:cNvSpPr>
          <p:nvPr>
            <p:ph sz="half" idx="4294967295"/>
          </p:nvPr>
        </p:nvSpPr>
        <p:spPr>
          <a:xfrm>
            <a:off x="323850" y="979488"/>
            <a:ext cx="8370888" cy="5473700"/>
          </a:xfrm>
        </p:spPr>
        <p:txBody>
          <a:bodyPr/>
          <a:lstStyle/>
          <a:p>
            <a:pPr algn="l" rtl="0" eaLnBrk="1" hangingPunct="1">
              <a:buFont typeface="Wingdings 2" pitchFamily="18" charset="2"/>
              <a:buNone/>
            </a:pPr>
            <a:endParaRPr lang="en-US" altLang="en-US" sz="2400" dirty="0" smtClean="0">
              <a:solidFill>
                <a:schemeClr val="bg1"/>
              </a:solidFill>
              <a:latin typeface="Times New Roman" pitchFamily="18" charset="0"/>
              <a:cs typeface="Times New Roman" pitchFamily="18" charset="0"/>
            </a:endParaRPr>
          </a:p>
          <a:p>
            <a:pPr algn="l" rtl="0" eaLnBrk="1" hangingPunct="1"/>
            <a:r>
              <a:rPr lang="en-US" altLang="en-US" sz="2200" dirty="0" smtClean="0">
                <a:solidFill>
                  <a:schemeClr val="bg1"/>
                </a:solidFill>
                <a:latin typeface="Times New Roman" pitchFamily="18" charset="0"/>
                <a:cs typeface="Times New Roman" pitchFamily="18" charset="0"/>
              </a:rPr>
              <a:t>Common cold (rhinitis).</a:t>
            </a:r>
          </a:p>
          <a:p>
            <a:pPr algn="l" rtl="0" eaLnBrk="1" hangingPunct="1"/>
            <a:r>
              <a:rPr lang="en-US" altLang="en-US" sz="2200" dirty="0" err="1" smtClean="0">
                <a:solidFill>
                  <a:schemeClr val="bg1"/>
                </a:solidFill>
                <a:latin typeface="Times New Roman" pitchFamily="18" charset="0"/>
                <a:cs typeface="Times New Roman" pitchFamily="18" charset="0"/>
              </a:rPr>
              <a:t>Pharyngitis</a:t>
            </a:r>
            <a:r>
              <a:rPr lang="en-US" altLang="en-US" sz="2200" dirty="0" smtClean="0">
                <a:solidFill>
                  <a:schemeClr val="bg1"/>
                </a:solidFill>
                <a:latin typeface="Times New Roman" pitchFamily="18" charset="0"/>
                <a:cs typeface="Times New Roman" pitchFamily="18" charset="0"/>
              </a:rPr>
              <a:t>. </a:t>
            </a:r>
          </a:p>
          <a:p>
            <a:pPr algn="l" rtl="0" eaLnBrk="1" hangingPunct="1"/>
            <a:r>
              <a:rPr lang="en-US" altLang="en-US" sz="2200" dirty="0" err="1" smtClean="0">
                <a:solidFill>
                  <a:schemeClr val="bg1"/>
                </a:solidFill>
                <a:latin typeface="Times New Roman" pitchFamily="18" charset="0"/>
                <a:cs typeface="Times New Roman" pitchFamily="18" charset="0"/>
              </a:rPr>
              <a:t>Tonsilitis</a:t>
            </a:r>
            <a:r>
              <a:rPr lang="en-US" altLang="en-US" sz="2200" dirty="0" smtClean="0">
                <a:solidFill>
                  <a:schemeClr val="bg1"/>
                </a:solidFill>
                <a:latin typeface="Times New Roman" pitchFamily="18" charset="0"/>
                <a:cs typeface="Times New Roman" pitchFamily="18" charset="0"/>
              </a:rPr>
              <a:t>. </a:t>
            </a:r>
          </a:p>
          <a:p>
            <a:pPr algn="l" rtl="0" eaLnBrk="1" hangingPunct="1"/>
            <a:r>
              <a:rPr lang="en-US" altLang="en-US" sz="2200" dirty="0" smtClean="0">
                <a:solidFill>
                  <a:schemeClr val="bg1"/>
                </a:solidFill>
                <a:latin typeface="Times New Roman" pitchFamily="18" charset="0"/>
                <a:cs typeface="Times New Roman" pitchFamily="18" charset="0"/>
              </a:rPr>
              <a:t>Sinusitis &amp; </a:t>
            </a:r>
            <a:r>
              <a:rPr lang="en-US" altLang="en-US" sz="2200" dirty="0" err="1" smtClean="0">
                <a:solidFill>
                  <a:schemeClr val="bg1"/>
                </a:solidFill>
                <a:latin typeface="Times New Roman" pitchFamily="18" charset="0"/>
                <a:cs typeface="Times New Roman" pitchFamily="18" charset="0"/>
              </a:rPr>
              <a:t>otitis</a:t>
            </a:r>
            <a:r>
              <a:rPr lang="en-US" altLang="en-US" sz="2200" dirty="0" smtClean="0">
                <a:solidFill>
                  <a:schemeClr val="bg1"/>
                </a:solidFill>
                <a:latin typeface="Times New Roman" pitchFamily="18" charset="0"/>
                <a:cs typeface="Times New Roman" pitchFamily="18" charset="0"/>
              </a:rPr>
              <a:t> media.</a:t>
            </a:r>
          </a:p>
          <a:p>
            <a:pPr algn="l" rtl="0" eaLnBrk="1" hangingPunct="1"/>
            <a:r>
              <a:rPr lang="en-US" altLang="en-US" sz="2200" dirty="0" smtClean="0">
                <a:solidFill>
                  <a:schemeClr val="bg1"/>
                </a:solidFill>
                <a:latin typeface="Times New Roman" pitchFamily="18" charset="0"/>
                <a:cs typeface="Times New Roman" pitchFamily="18" charset="0"/>
              </a:rPr>
              <a:t>Croup (acute </a:t>
            </a:r>
            <a:r>
              <a:rPr lang="en-US" altLang="en-US" sz="2200" dirty="0" err="1" smtClean="0">
                <a:solidFill>
                  <a:schemeClr val="bg1"/>
                </a:solidFill>
                <a:latin typeface="Times New Roman" pitchFamily="18" charset="0"/>
                <a:cs typeface="Times New Roman" pitchFamily="18" charset="0"/>
              </a:rPr>
              <a:t>laryngotracheobronchitis</a:t>
            </a:r>
            <a:r>
              <a:rPr lang="en-US" altLang="en-US" sz="2200" dirty="0" smtClean="0">
                <a:solidFill>
                  <a:schemeClr val="bg1"/>
                </a:solidFill>
                <a:latin typeface="Times New Roman" pitchFamily="18" charset="0"/>
                <a:cs typeface="Times New Roman" pitchFamily="18" charset="0"/>
              </a:rPr>
              <a:t>).</a:t>
            </a:r>
          </a:p>
          <a:p>
            <a:pPr algn="l" rtl="0" eaLnBrk="1" hangingPunct="1"/>
            <a:r>
              <a:rPr lang="en-US" altLang="en-US" sz="2200" dirty="0" smtClean="0">
                <a:solidFill>
                  <a:schemeClr val="bg1"/>
                </a:solidFill>
                <a:latin typeface="Times New Roman" pitchFamily="18" charset="0"/>
                <a:cs typeface="Times New Roman" pitchFamily="18" charset="0"/>
              </a:rPr>
              <a:t>Acute bronchitis.</a:t>
            </a:r>
          </a:p>
          <a:p>
            <a:pPr algn="l" rtl="0" eaLnBrk="1" hangingPunct="1"/>
            <a:r>
              <a:rPr lang="en-US" altLang="en-US" sz="2200" dirty="0" smtClean="0">
                <a:solidFill>
                  <a:schemeClr val="bg1"/>
                </a:solidFill>
                <a:latin typeface="Times New Roman" pitchFamily="18" charset="0"/>
                <a:cs typeface="Times New Roman" pitchFamily="18" charset="0"/>
              </a:rPr>
              <a:t>Acute </a:t>
            </a:r>
            <a:r>
              <a:rPr lang="en-US" altLang="en-US" sz="2200" dirty="0" err="1" smtClean="0">
                <a:solidFill>
                  <a:schemeClr val="bg1"/>
                </a:solidFill>
                <a:latin typeface="Times New Roman" pitchFamily="18" charset="0"/>
                <a:cs typeface="Times New Roman" pitchFamily="18" charset="0"/>
              </a:rPr>
              <a:t>bronchiolitis</a:t>
            </a:r>
            <a:r>
              <a:rPr lang="en-US" altLang="en-US" sz="2200" dirty="0" smtClean="0">
                <a:solidFill>
                  <a:schemeClr val="bg1"/>
                </a:solidFill>
                <a:latin typeface="Times New Roman" pitchFamily="18" charset="0"/>
                <a:cs typeface="Times New Roman" pitchFamily="18" charset="0"/>
              </a:rPr>
              <a:t>.</a:t>
            </a:r>
          </a:p>
          <a:p>
            <a:pPr algn="l" rtl="0" eaLnBrk="1" hangingPunct="1"/>
            <a:r>
              <a:rPr lang="en-US" altLang="en-US" sz="2200" dirty="0" smtClean="0">
                <a:solidFill>
                  <a:schemeClr val="bg1"/>
                </a:solidFill>
                <a:latin typeface="Times New Roman" pitchFamily="18" charset="0"/>
                <a:cs typeface="Times New Roman" pitchFamily="18" charset="0"/>
              </a:rPr>
              <a:t>Viral pneumonia.</a:t>
            </a:r>
          </a:p>
          <a:p>
            <a:pPr algn="l" rtl="0" eaLnBrk="1" hangingPunct="1">
              <a:buFontTx/>
              <a:buNone/>
            </a:pPr>
            <a:endParaRPr lang="en-US" altLang="en-US" sz="2200" dirty="0" smtClean="0">
              <a:solidFill>
                <a:schemeClr val="bg1"/>
              </a:solidFill>
              <a:latin typeface="Times New Roman" pitchFamily="18" charset="0"/>
              <a:cs typeface="Times New Roman" pitchFamily="18" charset="0"/>
            </a:endParaRPr>
          </a:p>
          <a:p>
            <a:pPr algn="l" rtl="0"/>
            <a:endParaRPr lang="en-US" altLang="en-US" sz="1800" dirty="0" smtClean="0"/>
          </a:p>
        </p:txBody>
      </p:sp>
      <p:sp>
        <p:nvSpPr>
          <p:cNvPr id="5123" name="Rectangle 2"/>
          <p:cNvSpPr>
            <a:spLocks noChangeArrowheads="1"/>
          </p:cNvSpPr>
          <p:nvPr/>
        </p:nvSpPr>
        <p:spPr bwMode="auto">
          <a:xfrm>
            <a:off x="2133600" y="260350"/>
            <a:ext cx="4454525" cy="646113"/>
          </a:xfrm>
          <a:prstGeom prst="rect">
            <a:avLst/>
          </a:prstGeom>
          <a:noFill/>
          <a:ln w="9525">
            <a:noFill/>
            <a:miter lim="800000"/>
            <a:headEnd/>
            <a:tailEnd/>
          </a:ln>
        </p:spPr>
        <p:txBody>
          <a:bodyPr wrap="none">
            <a:spAutoFit/>
          </a:bodyPr>
          <a:lstStyle/>
          <a:p>
            <a:pPr algn="l" rtl="0"/>
            <a:r>
              <a:rPr lang="en-US" altLang="en-US" sz="3600">
                <a:solidFill>
                  <a:srgbClr val="FFFF00"/>
                </a:solidFill>
                <a:latin typeface="Times New Roman" pitchFamily="18" charset="0"/>
                <a:cs typeface="Times New Roman" pitchFamily="18" charset="0"/>
              </a:rPr>
              <a:t>Clinical manifestations</a:t>
            </a:r>
          </a:p>
        </p:txBody>
      </p:sp>
      <p:sp>
        <p:nvSpPr>
          <p:cNvPr id="5124" name="Rectangle 4"/>
          <p:cNvSpPr>
            <a:spLocks noChangeArrowheads="1"/>
          </p:cNvSpPr>
          <p:nvPr/>
        </p:nvSpPr>
        <p:spPr bwMode="auto">
          <a:xfrm>
            <a:off x="5940425" y="1557338"/>
            <a:ext cx="2879725" cy="3455987"/>
          </a:xfrm>
          <a:prstGeom prst="rect">
            <a:avLst/>
          </a:prstGeom>
          <a:solidFill>
            <a:schemeClr val="bg1"/>
          </a:solidFill>
          <a:ln w="9525" algn="ctr">
            <a:solidFill>
              <a:schemeClr val="bg1"/>
            </a:solidFill>
            <a:round/>
            <a:headEnd/>
            <a:tailEnd/>
          </a:ln>
        </p:spPr>
        <p:txBody>
          <a:bodyPr/>
          <a:lstStyle/>
          <a:p>
            <a:endParaRPr lang="en-US" altLang="en-US"/>
          </a:p>
        </p:txBody>
      </p:sp>
      <p:pic>
        <p:nvPicPr>
          <p:cNvPr id="5125" name="Picture 7" descr="File:Illu conducting passages.svg">
            <a:hlinkClick r:id="rId2"/>
          </p:cNvPr>
          <p:cNvPicPr>
            <a:picLocks noChangeAspect="1" noChangeArrowheads="1"/>
          </p:cNvPicPr>
          <p:nvPr/>
        </p:nvPicPr>
        <p:blipFill>
          <a:blip r:embed="rId3"/>
          <a:srcRect/>
          <a:stretch>
            <a:fillRect/>
          </a:stretch>
        </p:blipFill>
        <p:spPr bwMode="auto">
          <a:xfrm>
            <a:off x="5937250" y="1557338"/>
            <a:ext cx="2882900" cy="3455987"/>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6628" y="116631"/>
            <a:ext cx="6949747" cy="66108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479146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4"/>
          <p:cNvSpPr txBox="1">
            <a:spLocks noChangeArrowheads="1"/>
          </p:cNvSpPr>
          <p:nvPr/>
        </p:nvSpPr>
        <p:spPr bwMode="auto">
          <a:xfrm>
            <a:off x="609600" y="1524000"/>
            <a:ext cx="762000" cy="457200"/>
          </a:xfrm>
          <a:prstGeom prst="rect">
            <a:avLst/>
          </a:prstGeom>
          <a:noFill/>
          <a:ln w="9525">
            <a:noFill/>
            <a:miter lim="800000"/>
            <a:headEnd/>
            <a:tailEnd/>
          </a:ln>
        </p:spPr>
        <p:txBody>
          <a:bodyPr>
            <a:spAutoFit/>
          </a:bodyPr>
          <a:lstStyle/>
          <a:p>
            <a:pPr algn="l" rtl="0">
              <a:spcBef>
                <a:spcPct val="50000"/>
              </a:spcBef>
            </a:pPr>
            <a:endParaRPr lang="en-US" altLang="en-US" sz="2400">
              <a:latin typeface="Times New Roman" pitchFamily="18" charset="0"/>
              <a:cs typeface="Times New Roman" pitchFamily="18" charset="0"/>
            </a:endParaRPr>
          </a:p>
        </p:txBody>
      </p:sp>
      <p:sp>
        <p:nvSpPr>
          <p:cNvPr id="7171" name="Text Box 5"/>
          <p:cNvSpPr txBox="1">
            <a:spLocks noChangeArrowheads="1"/>
          </p:cNvSpPr>
          <p:nvPr/>
        </p:nvSpPr>
        <p:spPr bwMode="auto">
          <a:xfrm>
            <a:off x="304800" y="1143000"/>
            <a:ext cx="3886200" cy="457200"/>
          </a:xfrm>
          <a:prstGeom prst="rect">
            <a:avLst/>
          </a:prstGeom>
          <a:noFill/>
          <a:ln w="9525">
            <a:noFill/>
            <a:miter lim="800000"/>
            <a:headEnd/>
            <a:tailEnd/>
          </a:ln>
        </p:spPr>
        <p:txBody>
          <a:bodyPr>
            <a:spAutoFit/>
          </a:bodyPr>
          <a:lstStyle/>
          <a:p>
            <a:pPr algn="l" rtl="0">
              <a:spcBef>
                <a:spcPct val="50000"/>
              </a:spcBef>
            </a:pPr>
            <a:endParaRPr lang="en-US" altLang="en-US" sz="2400">
              <a:latin typeface="Times New Roman" pitchFamily="18" charset="0"/>
              <a:cs typeface="Times New Roman" pitchFamily="18" charset="0"/>
            </a:endParaRPr>
          </a:p>
        </p:txBody>
      </p:sp>
      <p:sp>
        <p:nvSpPr>
          <p:cNvPr id="7172" name="Text Box 6"/>
          <p:cNvSpPr txBox="1">
            <a:spLocks noChangeArrowheads="1"/>
          </p:cNvSpPr>
          <p:nvPr/>
        </p:nvSpPr>
        <p:spPr bwMode="auto">
          <a:xfrm>
            <a:off x="2057400" y="1970088"/>
            <a:ext cx="2286000" cy="304800"/>
          </a:xfrm>
          <a:prstGeom prst="rect">
            <a:avLst/>
          </a:prstGeom>
          <a:noFill/>
          <a:ln w="9525">
            <a:noFill/>
            <a:miter lim="800000"/>
            <a:headEnd/>
            <a:tailEnd/>
          </a:ln>
        </p:spPr>
        <p:txBody>
          <a:bodyPr>
            <a:spAutoFit/>
          </a:bodyPr>
          <a:lstStyle/>
          <a:p>
            <a:pPr algn="l" rtl="0">
              <a:spcBef>
                <a:spcPct val="50000"/>
              </a:spcBef>
            </a:pPr>
            <a:endParaRPr lang="en-US" altLang="en-US" sz="1400">
              <a:latin typeface="Times New Roman" pitchFamily="18" charset="0"/>
              <a:cs typeface="Times New Roman" pitchFamily="18" charset="0"/>
            </a:endParaRPr>
          </a:p>
        </p:txBody>
      </p:sp>
      <p:sp>
        <p:nvSpPr>
          <p:cNvPr id="7173" name="Text Box 7"/>
          <p:cNvSpPr txBox="1">
            <a:spLocks noChangeArrowheads="1"/>
          </p:cNvSpPr>
          <p:nvPr/>
        </p:nvSpPr>
        <p:spPr bwMode="auto">
          <a:xfrm>
            <a:off x="609600" y="3200400"/>
            <a:ext cx="1295400" cy="457200"/>
          </a:xfrm>
          <a:prstGeom prst="rect">
            <a:avLst/>
          </a:prstGeom>
          <a:noFill/>
          <a:ln w="9525">
            <a:noFill/>
            <a:miter lim="800000"/>
            <a:headEnd/>
            <a:tailEnd/>
          </a:ln>
        </p:spPr>
        <p:txBody>
          <a:bodyPr>
            <a:spAutoFit/>
          </a:bodyPr>
          <a:lstStyle/>
          <a:p>
            <a:pPr algn="l" rtl="0">
              <a:spcBef>
                <a:spcPct val="50000"/>
              </a:spcBef>
            </a:pPr>
            <a:endParaRPr lang="en-US" altLang="en-US" sz="2400">
              <a:latin typeface="Times New Roman" pitchFamily="18" charset="0"/>
              <a:cs typeface="Times New Roman" pitchFamily="18" charset="0"/>
            </a:endParaRPr>
          </a:p>
        </p:txBody>
      </p:sp>
      <p:sp>
        <p:nvSpPr>
          <p:cNvPr id="7174" name="Text Box 8"/>
          <p:cNvSpPr txBox="1">
            <a:spLocks noChangeArrowheads="1"/>
          </p:cNvSpPr>
          <p:nvPr/>
        </p:nvSpPr>
        <p:spPr bwMode="auto">
          <a:xfrm>
            <a:off x="6248400" y="1371600"/>
            <a:ext cx="1066800" cy="396875"/>
          </a:xfrm>
          <a:prstGeom prst="rect">
            <a:avLst/>
          </a:prstGeom>
          <a:noFill/>
          <a:ln w="9525">
            <a:noFill/>
            <a:miter lim="800000"/>
            <a:headEnd/>
            <a:tailEnd/>
          </a:ln>
        </p:spPr>
        <p:txBody>
          <a:bodyPr>
            <a:spAutoFit/>
          </a:bodyPr>
          <a:lstStyle/>
          <a:p>
            <a:pPr algn="l" rtl="0">
              <a:spcBef>
                <a:spcPct val="50000"/>
              </a:spcBef>
            </a:pPr>
            <a:endParaRPr lang="en-US" altLang="en-US" sz="2000">
              <a:latin typeface="Times New Roman" pitchFamily="18" charset="0"/>
              <a:cs typeface="Times New Roman" pitchFamily="18" charset="0"/>
            </a:endParaRPr>
          </a:p>
        </p:txBody>
      </p:sp>
      <p:sp>
        <p:nvSpPr>
          <p:cNvPr id="7175" name="Text Box 9"/>
          <p:cNvSpPr txBox="1">
            <a:spLocks noChangeArrowheads="1"/>
          </p:cNvSpPr>
          <p:nvPr/>
        </p:nvSpPr>
        <p:spPr bwMode="auto">
          <a:xfrm>
            <a:off x="609600" y="0"/>
            <a:ext cx="8001000" cy="1323975"/>
          </a:xfrm>
          <a:prstGeom prst="rect">
            <a:avLst/>
          </a:prstGeom>
          <a:noFill/>
          <a:ln w="9525">
            <a:noFill/>
            <a:miter lim="800000"/>
            <a:headEnd/>
            <a:tailEnd/>
          </a:ln>
        </p:spPr>
        <p:txBody>
          <a:bodyPr>
            <a:spAutoFit/>
          </a:bodyPr>
          <a:lstStyle/>
          <a:p>
            <a:pPr marL="457200" indent="-457200" algn="l" rtl="0">
              <a:spcBef>
                <a:spcPct val="50000"/>
              </a:spcBef>
              <a:buFont typeface="Wingdings" pitchFamily="2" charset="2"/>
              <a:buNone/>
            </a:pPr>
            <a:endParaRPr lang="en-US" altLang="en-US" sz="3200">
              <a:solidFill>
                <a:srgbClr val="FFFF66"/>
              </a:solidFill>
              <a:latin typeface="Times New Roman" pitchFamily="18" charset="0"/>
              <a:cs typeface="Times New Roman" pitchFamily="18" charset="0"/>
            </a:endParaRPr>
          </a:p>
          <a:p>
            <a:pPr marL="457200" indent="-457200" algn="l" rtl="0">
              <a:spcBef>
                <a:spcPct val="50000"/>
              </a:spcBef>
              <a:buFont typeface="Wingdings" pitchFamily="2" charset="2"/>
              <a:buNone/>
            </a:pPr>
            <a:endParaRPr lang="en-US" altLang="en-US" sz="3200">
              <a:solidFill>
                <a:srgbClr val="FFFF66"/>
              </a:solidFill>
              <a:latin typeface="Times New Roman" pitchFamily="18" charset="0"/>
              <a:cs typeface="Times New Roman" pitchFamily="18" charset="0"/>
            </a:endParaRPr>
          </a:p>
        </p:txBody>
      </p:sp>
      <p:sp>
        <p:nvSpPr>
          <p:cNvPr id="7176" name="Text Box 13"/>
          <p:cNvSpPr txBox="1">
            <a:spLocks noChangeArrowheads="1"/>
          </p:cNvSpPr>
          <p:nvPr/>
        </p:nvSpPr>
        <p:spPr bwMode="auto">
          <a:xfrm>
            <a:off x="2195513" y="304800"/>
            <a:ext cx="4824412" cy="1200150"/>
          </a:xfrm>
          <a:prstGeom prst="rect">
            <a:avLst/>
          </a:prstGeom>
          <a:noFill/>
          <a:ln w="9525">
            <a:noFill/>
            <a:miter lim="800000"/>
            <a:headEnd/>
            <a:tailEnd/>
          </a:ln>
        </p:spPr>
        <p:txBody>
          <a:bodyPr>
            <a:spAutoFit/>
          </a:bodyPr>
          <a:lstStyle/>
          <a:p>
            <a:pPr algn="ctr" rtl="0"/>
            <a:r>
              <a:rPr lang="en-US" altLang="en-US" sz="3600" dirty="0" smtClean="0">
                <a:solidFill>
                  <a:srgbClr val="FFFF00"/>
                </a:solidFill>
                <a:latin typeface="Times New Roman" pitchFamily="18" charset="0"/>
                <a:cs typeface="Times New Roman" pitchFamily="18" charset="0"/>
              </a:rPr>
              <a:t>Influenza </a:t>
            </a:r>
            <a:r>
              <a:rPr lang="en-US" altLang="en-US" sz="3600" dirty="0">
                <a:solidFill>
                  <a:srgbClr val="FFFF00"/>
                </a:solidFill>
                <a:latin typeface="Times New Roman" pitchFamily="18" charset="0"/>
                <a:cs typeface="Times New Roman" pitchFamily="18" charset="0"/>
              </a:rPr>
              <a:t>Virus</a:t>
            </a:r>
          </a:p>
          <a:p>
            <a:pPr algn="l" rtl="0"/>
            <a:endParaRPr lang="en-US" altLang="en-US" sz="3600" dirty="0">
              <a:solidFill>
                <a:srgbClr val="FFFF00"/>
              </a:solidFill>
              <a:latin typeface="Times New Roman" pitchFamily="18" charset="0"/>
              <a:cs typeface="Times New Roman" pitchFamily="18" charset="0"/>
            </a:endParaRPr>
          </a:p>
        </p:txBody>
      </p:sp>
      <p:sp>
        <p:nvSpPr>
          <p:cNvPr id="10249" name="Text Box 14"/>
          <p:cNvSpPr txBox="1">
            <a:spLocks noChangeArrowheads="1"/>
          </p:cNvSpPr>
          <p:nvPr/>
        </p:nvSpPr>
        <p:spPr bwMode="auto">
          <a:xfrm>
            <a:off x="468313" y="1525588"/>
            <a:ext cx="5688012" cy="3848100"/>
          </a:xfrm>
          <a:prstGeom prst="rect">
            <a:avLst/>
          </a:prstGeom>
          <a:noFill/>
          <a:ln w="9525">
            <a:noFill/>
            <a:miter lim="800000"/>
            <a:headEnd/>
            <a:tailEnd/>
          </a:ln>
        </p:spPr>
        <p:txBody>
          <a:bodyPr>
            <a:spAutoFit/>
          </a:bodyPr>
          <a:lstStyle/>
          <a:p>
            <a:pPr algn="l" rtl="0">
              <a:buClr>
                <a:schemeClr val="bg1"/>
              </a:buClr>
              <a:buFont typeface="Wingdings" pitchFamily="2" charset="2"/>
              <a:buChar char="Ø"/>
              <a:defRPr/>
            </a:pPr>
            <a:r>
              <a:rPr lang="en-US" sz="2200" dirty="0">
                <a:solidFill>
                  <a:schemeClr val="bg1">
                    <a:lumMod val="95000"/>
                  </a:schemeClr>
                </a:solidFill>
                <a:latin typeface="Times New Roman" pitchFamily="18" charset="0"/>
                <a:cs typeface="Times New Roman" pitchFamily="18" charset="0"/>
              </a:rPr>
              <a:t>  </a:t>
            </a:r>
            <a:r>
              <a:rPr lang="en-US" sz="2200" dirty="0">
                <a:solidFill>
                  <a:srgbClr val="FF0000"/>
                </a:solidFill>
                <a:latin typeface="Times New Roman" pitchFamily="18" charset="0"/>
                <a:cs typeface="Times New Roman" pitchFamily="18" charset="0"/>
              </a:rPr>
              <a:t>Family: </a:t>
            </a:r>
            <a:r>
              <a:rPr lang="en-US" sz="2200" i="1" dirty="0" err="1">
                <a:solidFill>
                  <a:schemeClr val="bg1">
                    <a:lumMod val="95000"/>
                  </a:schemeClr>
                </a:solidFill>
                <a:latin typeface="Times New Roman" pitchFamily="18" charset="0"/>
                <a:cs typeface="Times New Roman" pitchFamily="18" charset="0"/>
              </a:rPr>
              <a:t>Orthomyxoviridae</a:t>
            </a:r>
            <a:r>
              <a:rPr lang="en-US" sz="2200" i="1" dirty="0">
                <a:solidFill>
                  <a:schemeClr val="bg1">
                    <a:lumMod val="95000"/>
                  </a:schemeClr>
                </a:solidFill>
                <a:latin typeface="Times New Roman" pitchFamily="18" charset="0"/>
                <a:cs typeface="Times New Roman" pitchFamily="18" charset="0"/>
              </a:rPr>
              <a:t>.</a:t>
            </a:r>
          </a:p>
          <a:p>
            <a:pPr algn="l" rtl="0">
              <a:buClr>
                <a:schemeClr val="bg1"/>
              </a:buClr>
              <a:defRPr/>
            </a:pPr>
            <a:r>
              <a:rPr lang="en-US" sz="2200" dirty="0">
                <a:solidFill>
                  <a:schemeClr val="bg1">
                    <a:lumMod val="95000"/>
                  </a:schemeClr>
                </a:solidFill>
                <a:latin typeface="Times New Roman" pitchFamily="18" charset="0"/>
                <a:cs typeface="Times New Roman" pitchFamily="18" charset="0"/>
              </a:rPr>
              <a:t> </a:t>
            </a:r>
          </a:p>
          <a:p>
            <a:pPr algn="l" rtl="0">
              <a:buClr>
                <a:schemeClr val="bg1"/>
              </a:buClr>
              <a:buFont typeface="Wingdings" pitchFamily="2" charset="2"/>
              <a:buChar char="Ø"/>
              <a:defRPr/>
            </a:pPr>
            <a:r>
              <a:rPr lang="en-US" sz="2200" dirty="0">
                <a:solidFill>
                  <a:schemeClr val="bg1">
                    <a:lumMod val="95000"/>
                  </a:schemeClr>
                </a:solidFill>
                <a:latin typeface="Times New Roman" pitchFamily="18" charset="0"/>
                <a:cs typeface="Times New Roman" pitchFamily="18" charset="0"/>
              </a:rPr>
              <a:t>  </a:t>
            </a:r>
            <a:r>
              <a:rPr lang="en-US" sz="2200" dirty="0">
                <a:solidFill>
                  <a:srgbClr val="FF0000"/>
                </a:solidFill>
                <a:latin typeface="Times New Roman" pitchFamily="18" charset="0"/>
                <a:cs typeface="Times New Roman" pitchFamily="18" charset="0"/>
              </a:rPr>
              <a:t>Structural features: </a:t>
            </a:r>
            <a:r>
              <a:rPr lang="en-US" sz="2200" dirty="0">
                <a:solidFill>
                  <a:schemeClr val="bg1">
                    <a:lumMod val="95000"/>
                  </a:schemeClr>
                </a:solidFill>
                <a:latin typeface="Times New Roman" pitchFamily="18" charset="0"/>
                <a:cs typeface="Times New Roman" pitchFamily="18" charset="0"/>
              </a:rPr>
              <a:t>Enveloped virus with 2 projecting glycoprotein spikes:</a:t>
            </a:r>
          </a:p>
          <a:p>
            <a:pPr lvl="1" algn="l" rtl="0">
              <a:buClr>
                <a:schemeClr val="bg1"/>
              </a:buClr>
              <a:buFont typeface="Wingdings" pitchFamily="2" charset="2"/>
              <a:buChar char="§"/>
              <a:defRPr/>
            </a:pPr>
            <a:r>
              <a:rPr lang="en-US" sz="2200" dirty="0">
                <a:solidFill>
                  <a:schemeClr val="bg1">
                    <a:lumMod val="95000"/>
                  </a:schemeClr>
                </a:solidFill>
                <a:latin typeface="Times New Roman" pitchFamily="18" charset="0"/>
                <a:cs typeface="Times New Roman" pitchFamily="18" charset="0"/>
              </a:rPr>
              <a:t> </a:t>
            </a:r>
            <a:r>
              <a:rPr lang="en-US" sz="2200" dirty="0" err="1">
                <a:solidFill>
                  <a:schemeClr val="bg1">
                    <a:lumMod val="95000"/>
                  </a:schemeClr>
                </a:solidFill>
                <a:latin typeface="Times New Roman" pitchFamily="18" charset="0"/>
                <a:cs typeface="Times New Roman" pitchFamily="18" charset="0"/>
              </a:rPr>
              <a:t>Haemagglutinin</a:t>
            </a:r>
            <a:r>
              <a:rPr lang="en-US" sz="2200" dirty="0">
                <a:solidFill>
                  <a:schemeClr val="bg1">
                    <a:lumMod val="95000"/>
                  </a:schemeClr>
                </a:solidFill>
                <a:latin typeface="Times New Roman" pitchFamily="18" charset="0"/>
                <a:cs typeface="Times New Roman" pitchFamily="18" charset="0"/>
              </a:rPr>
              <a:t> (H) </a:t>
            </a:r>
          </a:p>
          <a:p>
            <a:pPr lvl="1" algn="l" rtl="0">
              <a:buClr>
                <a:schemeClr val="bg1"/>
              </a:buClr>
              <a:buFont typeface="Wingdings" pitchFamily="2" charset="2"/>
              <a:buChar char="§"/>
              <a:defRPr/>
            </a:pPr>
            <a:r>
              <a:rPr lang="en-US" sz="2200" dirty="0">
                <a:solidFill>
                  <a:schemeClr val="bg1">
                    <a:lumMod val="95000"/>
                  </a:schemeClr>
                </a:solidFill>
                <a:latin typeface="Times New Roman" pitchFamily="18" charset="0"/>
                <a:cs typeface="Times New Roman" pitchFamily="18" charset="0"/>
              </a:rPr>
              <a:t> Neuraminidase (N)</a:t>
            </a:r>
          </a:p>
          <a:p>
            <a:pPr lvl="1" algn="l" rtl="0">
              <a:buClr>
                <a:schemeClr val="bg1"/>
              </a:buClr>
              <a:defRPr/>
            </a:pPr>
            <a:endParaRPr lang="en-US" sz="2200" dirty="0">
              <a:solidFill>
                <a:schemeClr val="bg1">
                  <a:lumMod val="95000"/>
                </a:schemeClr>
              </a:solidFill>
              <a:latin typeface="Times New Roman" pitchFamily="18" charset="0"/>
              <a:cs typeface="Times New Roman" pitchFamily="18" charset="0"/>
            </a:endParaRPr>
          </a:p>
          <a:p>
            <a:pPr algn="l" rtl="0">
              <a:buClr>
                <a:schemeClr val="bg1"/>
              </a:buClr>
              <a:buFont typeface="Wingdings" pitchFamily="2" charset="2"/>
              <a:buChar char="Ø"/>
              <a:defRPr/>
            </a:pPr>
            <a:r>
              <a:rPr lang="en-US" sz="2200" dirty="0">
                <a:solidFill>
                  <a:schemeClr val="bg1">
                    <a:lumMod val="95000"/>
                  </a:schemeClr>
                </a:solidFill>
                <a:latin typeface="Times New Roman" pitchFamily="18" charset="0"/>
                <a:cs typeface="Times New Roman" pitchFamily="18" charset="0"/>
              </a:rPr>
              <a:t>  </a:t>
            </a:r>
            <a:r>
              <a:rPr lang="en-US" sz="2200" dirty="0">
                <a:solidFill>
                  <a:srgbClr val="FF0000"/>
                </a:solidFill>
                <a:latin typeface="Times New Roman" pitchFamily="18" charset="0"/>
                <a:cs typeface="Times New Roman" pitchFamily="18" charset="0"/>
              </a:rPr>
              <a:t>Genome: </a:t>
            </a:r>
            <a:r>
              <a:rPr lang="en-US" sz="2200" dirty="0">
                <a:solidFill>
                  <a:schemeClr val="bg1">
                    <a:lumMod val="95000"/>
                  </a:schemeClr>
                </a:solidFill>
                <a:latin typeface="Times New Roman" pitchFamily="18" charset="0"/>
                <a:cs typeface="Times New Roman" pitchFamily="18" charset="0"/>
              </a:rPr>
              <a:t>8 Segmented - polarity </a:t>
            </a:r>
            <a:r>
              <a:rPr lang="en-US" sz="2200" dirty="0" err="1">
                <a:solidFill>
                  <a:schemeClr val="bg1">
                    <a:lumMod val="95000"/>
                  </a:schemeClr>
                </a:solidFill>
                <a:latin typeface="Times New Roman" pitchFamily="18" charset="0"/>
                <a:cs typeface="Times New Roman" pitchFamily="18" charset="0"/>
              </a:rPr>
              <a:t>ssRNA</a:t>
            </a:r>
            <a:r>
              <a:rPr lang="en-US" sz="2200" dirty="0">
                <a:solidFill>
                  <a:schemeClr val="bg1">
                    <a:lumMod val="95000"/>
                  </a:schemeClr>
                </a:solidFill>
                <a:latin typeface="Times New Roman" pitchFamily="18" charset="0"/>
                <a:cs typeface="Times New Roman" pitchFamily="18" charset="0"/>
              </a:rPr>
              <a:t>.</a:t>
            </a:r>
          </a:p>
          <a:p>
            <a:pPr algn="l" rtl="0">
              <a:buClr>
                <a:schemeClr val="bg1"/>
              </a:buClr>
              <a:defRPr/>
            </a:pPr>
            <a:r>
              <a:rPr lang="en-US" sz="2200" dirty="0">
                <a:solidFill>
                  <a:schemeClr val="bg1">
                    <a:lumMod val="95000"/>
                  </a:schemeClr>
                </a:solidFill>
                <a:latin typeface="Times New Roman" pitchFamily="18" charset="0"/>
                <a:cs typeface="Times New Roman" pitchFamily="18" charset="0"/>
              </a:rPr>
              <a:t> </a:t>
            </a:r>
          </a:p>
          <a:p>
            <a:pPr algn="l" rtl="0">
              <a:buClr>
                <a:schemeClr val="bg1"/>
              </a:buClr>
              <a:buFont typeface="Wingdings" pitchFamily="2" charset="2"/>
              <a:buChar char="Ø"/>
              <a:defRPr/>
            </a:pPr>
            <a:r>
              <a:rPr lang="en-US" sz="2200" dirty="0">
                <a:solidFill>
                  <a:schemeClr val="bg1">
                    <a:lumMod val="95000"/>
                  </a:schemeClr>
                </a:solidFill>
                <a:latin typeface="Times New Roman" pitchFamily="18" charset="0"/>
                <a:cs typeface="Times New Roman" pitchFamily="18" charset="0"/>
              </a:rPr>
              <a:t>  This virus is highly susceptible to mutations and rearrangements within the infected host.   </a:t>
            </a:r>
          </a:p>
        </p:txBody>
      </p:sp>
      <p:pic>
        <p:nvPicPr>
          <p:cNvPr id="7178" name="Picture 2" descr="influenza%2520virus"/>
          <p:cNvPicPr>
            <a:picLocks noGrp="1" noChangeAspect="1" noChangeArrowheads="1"/>
          </p:cNvPicPr>
          <p:nvPr>
            <p:ph/>
          </p:nvPr>
        </p:nvPicPr>
        <p:blipFill>
          <a:blip r:embed="rId2"/>
          <a:srcRect/>
          <a:stretch>
            <a:fillRect/>
          </a:stretch>
        </p:blipFill>
        <p:spPr>
          <a:xfrm>
            <a:off x="6443663" y="1600200"/>
            <a:ext cx="2555875" cy="1916113"/>
          </a:xfrm>
          <a:noFill/>
        </p:spPr>
      </p:pic>
      <p:pic>
        <p:nvPicPr>
          <p:cNvPr id="7179" name="Picture 2" descr="Image_HIPO_EN_250204"/>
          <p:cNvPicPr>
            <a:picLocks noGrp="1" noChangeAspect="1" noChangeArrowheads="1"/>
          </p:cNvPicPr>
          <p:nvPr>
            <p:ph/>
          </p:nvPr>
        </p:nvPicPr>
        <p:blipFill>
          <a:blip r:embed="rId3"/>
          <a:srcRect/>
          <a:stretch>
            <a:fillRect/>
          </a:stretch>
        </p:blipFill>
        <p:spPr>
          <a:xfrm>
            <a:off x="6443663" y="3759200"/>
            <a:ext cx="2592387" cy="2478088"/>
          </a:xfr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852988"/>
          </a:xfrm>
        </p:spPr>
        <p:txBody>
          <a:bodyPr/>
          <a:lstStyle/>
          <a:p>
            <a:pPr lvl="1" algn="l" rtl="0">
              <a:buClr>
                <a:schemeClr val="bg1"/>
              </a:buClr>
              <a:buFont typeface="Wingdings" pitchFamily="2" charset="2"/>
              <a:buChar char="§"/>
              <a:defRPr/>
            </a:pPr>
            <a:r>
              <a:rPr lang="en-US" sz="2400" dirty="0" smtClean="0">
                <a:solidFill>
                  <a:schemeClr val="bg1">
                    <a:lumMod val="95000"/>
                  </a:schemeClr>
                </a:solidFill>
                <a:latin typeface="Times New Roman" pitchFamily="18" charset="0"/>
                <a:cs typeface="Times New Roman" pitchFamily="18" charset="0"/>
              </a:rPr>
              <a:t> </a:t>
            </a:r>
            <a:r>
              <a:rPr lang="en-US" sz="2400" dirty="0" err="1" smtClean="0">
                <a:solidFill>
                  <a:schemeClr val="bg1">
                    <a:lumMod val="95000"/>
                  </a:schemeClr>
                </a:solidFill>
                <a:latin typeface="Times New Roman" pitchFamily="18" charset="0"/>
                <a:cs typeface="Times New Roman" pitchFamily="18" charset="0"/>
              </a:rPr>
              <a:t>Haemagglutinin</a:t>
            </a:r>
            <a:r>
              <a:rPr lang="en-US" sz="2400" dirty="0" smtClean="0">
                <a:solidFill>
                  <a:schemeClr val="bg1">
                    <a:lumMod val="95000"/>
                  </a:schemeClr>
                </a:solidFill>
                <a:latin typeface="Times New Roman" pitchFamily="18" charset="0"/>
                <a:cs typeface="Times New Roman" pitchFamily="18" charset="0"/>
              </a:rPr>
              <a:t> (H): </a:t>
            </a:r>
          </a:p>
          <a:p>
            <a:pPr algn="l" rtl="0">
              <a:buFont typeface="Wingdings" pitchFamily="2" charset="2"/>
              <a:buChar char="v"/>
              <a:defRPr/>
            </a:pPr>
            <a:r>
              <a:rPr lang="en-US" sz="2400" dirty="0" smtClean="0">
                <a:solidFill>
                  <a:schemeClr val="bg1">
                    <a:lumMod val="95000"/>
                  </a:schemeClr>
                </a:solidFill>
                <a:latin typeface="Times New Roman" pitchFamily="18" charset="0"/>
                <a:cs typeface="Times New Roman" pitchFamily="18" charset="0"/>
              </a:rPr>
              <a:t> Attachment to the cell surface receptors.</a:t>
            </a:r>
          </a:p>
          <a:p>
            <a:pPr algn="l" rtl="0">
              <a:buFont typeface="Wingdings" pitchFamily="2" charset="2"/>
              <a:buChar char="v"/>
              <a:defRPr/>
            </a:pPr>
            <a:r>
              <a:rPr lang="en-US" sz="2400" dirty="0" smtClean="0">
                <a:solidFill>
                  <a:schemeClr val="bg1">
                    <a:lumMod val="95000"/>
                  </a:schemeClr>
                </a:solidFill>
                <a:latin typeface="Times New Roman" pitchFamily="18" charset="0"/>
                <a:cs typeface="Times New Roman" pitchFamily="18" charset="0"/>
              </a:rPr>
              <a:t> Antibodies to the HA  is responsible for immunity.</a:t>
            </a:r>
          </a:p>
          <a:p>
            <a:pPr algn="l" rtl="0">
              <a:buFont typeface="Wingdings" pitchFamily="2" charset="2"/>
              <a:buChar char="v"/>
              <a:defRPr/>
            </a:pPr>
            <a:r>
              <a:rPr lang="en-US" sz="2400" dirty="0" smtClean="0">
                <a:solidFill>
                  <a:schemeClr val="bg1">
                    <a:lumMod val="95000"/>
                  </a:schemeClr>
                </a:solidFill>
                <a:latin typeface="Times New Roman" pitchFamily="18" charset="0"/>
                <a:cs typeface="Times New Roman" pitchFamily="18" charset="0"/>
              </a:rPr>
              <a:t> 16 </a:t>
            </a:r>
            <a:r>
              <a:rPr lang="en-US" sz="2400" dirty="0" err="1" smtClean="0">
                <a:solidFill>
                  <a:schemeClr val="bg1">
                    <a:lumMod val="95000"/>
                  </a:schemeClr>
                </a:solidFill>
                <a:latin typeface="Times New Roman" pitchFamily="18" charset="0"/>
                <a:cs typeface="Times New Roman" pitchFamily="18" charset="0"/>
              </a:rPr>
              <a:t>haemagglutinin</a:t>
            </a:r>
            <a:r>
              <a:rPr lang="en-US" sz="2400" dirty="0" smtClean="0">
                <a:solidFill>
                  <a:schemeClr val="bg1">
                    <a:lumMod val="95000"/>
                  </a:schemeClr>
                </a:solidFill>
                <a:latin typeface="Times New Roman" pitchFamily="18" charset="0"/>
                <a:cs typeface="Times New Roman" pitchFamily="18" charset="0"/>
              </a:rPr>
              <a:t> antigenic type, H1 – H16.</a:t>
            </a:r>
          </a:p>
          <a:p>
            <a:pPr algn="l" rtl="0">
              <a:buFont typeface="Wingdings" pitchFamily="2" charset="2"/>
              <a:buChar char="v"/>
              <a:defRPr/>
            </a:pPr>
            <a:r>
              <a:rPr lang="en-US" sz="2400" dirty="0" smtClean="0">
                <a:solidFill>
                  <a:schemeClr val="bg1">
                    <a:lumMod val="95000"/>
                  </a:schemeClr>
                </a:solidFill>
                <a:latin typeface="Times New Roman" pitchFamily="18" charset="0"/>
                <a:cs typeface="Times New Roman" pitchFamily="18" charset="0"/>
              </a:rPr>
              <a:t> Human associated H antigenic type are H1, H2, H3.</a:t>
            </a:r>
          </a:p>
          <a:p>
            <a:pPr lvl="1" algn="l" rtl="0">
              <a:buClr>
                <a:schemeClr val="bg1"/>
              </a:buClr>
              <a:buFont typeface="Wingdings" pitchFamily="2" charset="2"/>
              <a:buChar char="§"/>
              <a:defRPr/>
            </a:pPr>
            <a:endParaRPr lang="en-US" sz="2400" dirty="0" smtClean="0">
              <a:solidFill>
                <a:schemeClr val="bg1">
                  <a:lumMod val="95000"/>
                </a:schemeClr>
              </a:solidFill>
              <a:latin typeface="Times New Roman" pitchFamily="18" charset="0"/>
              <a:cs typeface="Times New Roman" pitchFamily="18" charset="0"/>
            </a:endParaRPr>
          </a:p>
          <a:p>
            <a:pPr lvl="1" algn="l" rtl="0">
              <a:buClr>
                <a:schemeClr val="bg1"/>
              </a:buClr>
              <a:buFont typeface="Wingdings" pitchFamily="2" charset="2"/>
              <a:buChar char="§"/>
              <a:defRPr/>
            </a:pPr>
            <a:r>
              <a:rPr lang="en-US" sz="2400" dirty="0" smtClean="0">
                <a:solidFill>
                  <a:schemeClr val="bg1">
                    <a:lumMod val="95000"/>
                  </a:schemeClr>
                </a:solidFill>
                <a:latin typeface="Times New Roman" pitchFamily="18" charset="0"/>
                <a:cs typeface="Times New Roman" pitchFamily="18" charset="0"/>
              </a:rPr>
              <a:t> Neuraminidase (N):</a:t>
            </a:r>
          </a:p>
          <a:p>
            <a:pPr algn="l" rtl="0">
              <a:buFont typeface="Wingdings" pitchFamily="2" charset="2"/>
              <a:buChar char="v"/>
              <a:defRPr/>
            </a:pPr>
            <a:r>
              <a:rPr lang="en-US" sz="2400" dirty="0" smtClean="0">
                <a:solidFill>
                  <a:schemeClr val="bg1">
                    <a:lumMod val="95000"/>
                  </a:schemeClr>
                </a:solidFill>
                <a:latin typeface="Times New Roman" pitchFamily="18" charset="0"/>
                <a:cs typeface="Times New Roman" pitchFamily="18" charset="0"/>
              </a:rPr>
              <a:t> Responsible for release of the progeny viral particles from the infected cell.</a:t>
            </a:r>
          </a:p>
          <a:p>
            <a:pPr algn="l" rtl="0">
              <a:buFont typeface="Wingdings" pitchFamily="2" charset="2"/>
              <a:buChar char="v"/>
              <a:defRPr/>
            </a:pPr>
            <a:r>
              <a:rPr lang="en-US" sz="2400" dirty="0" smtClean="0">
                <a:solidFill>
                  <a:schemeClr val="bg1">
                    <a:lumMod val="95000"/>
                  </a:schemeClr>
                </a:solidFill>
                <a:latin typeface="Times New Roman" pitchFamily="18" charset="0"/>
                <a:cs typeface="Times New Roman" pitchFamily="18" charset="0"/>
              </a:rPr>
              <a:t> 9 neuraminidase antigenic type, N1 – N9.</a:t>
            </a:r>
          </a:p>
          <a:p>
            <a:pPr algn="l" rtl="0">
              <a:buFont typeface="Wingdings" pitchFamily="2" charset="2"/>
              <a:buChar char="v"/>
              <a:defRPr/>
            </a:pPr>
            <a:r>
              <a:rPr lang="en-US" sz="2400" dirty="0" smtClean="0">
                <a:solidFill>
                  <a:schemeClr val="bg1">
                    <a:lumMod val="95000"/>
                  </a:schemeClr>
                </a:solidFill>
                <a:latin typeface="Times New Roman" pitchFamily="18" charset="0"/>
                <a:cs typeface="Times New Roman" pitchFamily="18" charset="0"/>
              </a:rPr>
              <a:t>Human associated N antigenic type are N1, N2.</a:t>
            </a:r>
          </a:p>
          <a:p>
            <a:pPr algn="l" rtl="0">
              <a:buFont typeface="Wingdings" pitchFamily="2" charset="2"/>
              <a:buChar char="v"/>
              <a:defRPr/>
            </a:pPr>
            <a:endParaRPr lang="en-US" sz="2400" dirty="0" smtClean="0">
              <a:solidFill>
                <a:schemeClr val="bg1">
                  <a:lumMod val="95000"/>
                </a:schemeClr>
              </a:solidFill>
              <a:latin typeface="Times New Roman" pitchFamily="18" charset="0"/>
              <a:cs typeface="Times New Roman" pitchFamily="18" charset="0"/>
            </a:endParaRPr>
          </a:p>
          <a:p>
            <a:pPr algn="l" rtl="0">
              <a:defRPr/>
            </a:pPr>
            <a:endParaRPr lang="en-US" sz="2400" dirty="0"/>
          </a:p>
        </p:txBody>
      </p:sp>
      <p:sp>
        <p:nvSpPr>
          <p:cNvPr id="8195" name="Text Box 13"/>
          <p:cNvSpPr>
            <a:spLocks noGrp="1" noChangeArrowheads="1"/>
          </p:cNvSpPr>
          <p:nvPr>
            <p:ph type="title"/>
          </p:nvPr>
        </p:nvSpPr>
        <p:spPr>
          <a:xfrm>
            <a:off x="457200" y="246063"/>
            <a:ext cx="8229600" cy="1200150"/>
          </a:xfrm>
          <a:noFill/>
        </p:spPr>
        <p:txBody>
          <a:bodyPr>
            <a:spAutoFit/>
          </a:bodyPr>
          <a:lstStyle/>
          <a:p>
            <a:pPr algn="l" rtl="0"/>
            <a:r>
              <a:rPr lang="en-US" altLang="en-US" sz="3600" dirty="0" smtClean="0">
                <a:solidFill>
                  <a:srgbClr val="FFFF00"/>
                </a:solidFill>
                <a:latin typeface="Times New Roman" pitchFamily="18" charset="0"/>
                <a:cs typeface="Times New Roman" pitchFamily="18" charset="0"/>
              </a:rPr>
              <a:t>Influenza viral proteins </a:t>
            </a:r>
            <a:br>
              <a:rPr lang="en-US" altLang="en-US" sz="3600" dirty="0" smtClean="0">
                <a:solidFill>
                  <a:srgbClr val="FFFF00"/>
                </a:solidFill>
                <a:latin typeface="Times New Roman" pitchFamily="18" charset="0"/>
                <a:cs typeface="Times New Roman" pitchFamily="18" charset="0"/>
              </a:rPr>
            </a:br>
            <a:endParaRPr lang="en-US" altLang="en-US" sz="3600" dirty="0" smtClean="0">
              <a:solidFill>
                <a:srgbClr val="FFFF00"/>
              </a:solidFill>
              <a:latin typeface="Times New Roman" pitchFamily="18" charset="0"/>
              <a:cs typeface="Times New Roman"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590550" y="341313"/>
            <a:ext cx="8229600" cy="1143000"/>
          </a:xfrm>
        </p:spPr>
        <p:txBody>
          <a:bodyPr/>
          <a:lstStyle/>
          <a:p>
            <a:r>
              <a:rPr lang="en-US" altLang="en-US" sz="3600" dirty="0" smtClean="0">
                <a:solidFill>
                  <a:srgbClr val="FFFF00"/>
                </a:solidFill>
                <a:latin typeface="Times New Roman" pitchFamily="18" charset="0"/>
                <a:cs typeface="Times New Roman" pitchFamily="18" charset="0"/>
              </a:rPr>
              <a:t>Types of influenza virus</a:t>
            </a:r>
          </a:p>
        </p:txBody>
      </p:sp>
      <p:sp>
        <p:nvSpPr>
          <p:cNvPr id="9219" name="Line 15"/>
          <p:cNvSpPr>
            <a:spLocks noChangeShapeType="1"/>
          </p:cNvSpPr>
          <p:nvPr/>
        </p:nvSpPr>
        <p:spPr bwMode="auto">
          <a:xfrm>
            <a:off x="971550" y="1557338"/>
            <a:ext cx="7416800" cy="0"/>
          </a:xfrm>
          <a:prstGeom prst="line">
            <a:avLst/>
          </a:prstGeom>
          <a:noFill/>
          <a:ln w="38100">
            <a:solidFill>
              <a:schemeClr val="accent1"/>
            </a:solidFill>
            <a:round/>
            <a:headEnd/>
            <a:tailEnd/>
          </a:ln>
        </p:spPr>
        <p:txBody>
          <a:bodyPr wrap="none"/>
          <a:lstStyle/>
          <a:p>
            <a:endParaRPr lang="en-US"/>
          </a:p>
        </p:txBody>
      </p:sp>
      <p:sp>
        <p:nvSpPr>
          <p:cNvPr id="9220" name="Line 16"/>
          <p:cNvSpPr>
            <a:spLocks noChangeShapeType="1"/>
          </p:cNvSpPr>
          <p:nvPr/>
        </p:nvSpPr>
        <p:spPr bwMode="auto">
          <a:xfrm>
            <a:off x="971550" y="1557338"/>
            <a:ext cx="0" cy="504825"/>
          </a:xfrm>
          <a:prstGeom prst="line">
            <a:avLst/>
          </a:prstGeom>
          <a:noFill/>
          <a:ln w="38100">
            <a:solidFill>
              <a:schemeClr val="accent1"/>
            </a:solidFill>
            <a:round/>
            <a:headEnd/>
            <a:tailEnd type="triangle" w="med" len="med"/>
          </a:ln>
        </p:spPr>
        <p:txBody>
          <a:bodyPr wrap="none"/>
          <a:lstStyle/>
          <a:p>
            <a:endParaRPr lang="en-US"/>
          </a:p>
        </p:txBody>
      </p:sp>
      <p:sp>
        <p:nvSpPr>
          <p:cNvPr id="9221" name="Line 17"/>
          <p:cNvSpPr>
            <a:spLocks noChangeShapeType="1"/>
          </p:cNvSpPr>
          <p:nvPr/>
        </p:nvSpPr>
        <p:spPr bwMode="auto">
          <a:xfrm>
            <a:off x="4716463" y="1557338"/>
            <a:ext cx="0" cy="504825"/>
          </a:xfrm>
          <a:prstGeom prst="line">
            <a:avLst/>
          </a:prstGeom>
          <a:noFill/>
          <a:ln w="38100">
            <a:solidFill>
              <a:schemeClr val="accent1"/>
            </a:solidFill>
            <a:round/>
            <a:headEnd/>
            <a:tailEnd type="triangle" w="med" len="med"/>
          </a:ln>
        </p:spPr>
        <p:txBody>
          <a:bodyPr wrap="none"/>
          <a:lstStyle/>
          <a:p>
            <a:endParaRPr lang="en-US"/>
          </a:p>
        </p:txBody>
      </p:sp>
      <p:sp>
        <p:nvSpPr>
          <p:cNvPr id="9222" name="Line 18"/>
          <p:cNvSpPr>
            <a:spLocks noChangeShapeType="1"/>
          </p:cNvSpPr>
          <p:nvPr/>
        </p:nvSpPr>
        <p:spPr bwMode="auto">
          <a:xfrm>
            <a:off x="8388350" y="1557338"/>
            <a:ext cx="0" cy="504825"/>
          </a:xfrm>
          <a:prstGeom prst="line">
            <a:avLst/>
          </a:prstGeom>
          <a:noFill/>
          <a:ln w="38100">
            <a:solidFill>
              <a:schemeClr val="accent1"/>
            </a:solidFill>
            <a:round/>
            <a:headEnd/>
            <a:tailEnd type="triangle" w="med" len="med"/>
          </a:ln>
        </p:spPr>
        <p:txBody>
          <a:bodyPr wrap="none"/>
          <a:lstStyle/>
          <a:p>
            <a:endParaRPr lang="en-US"/>
          </a:p>
        </p:txBody>
      </p:sp>
      <p:sp>
        <p:nvSpPr>
          <p:cNvPr id="9223" name="Text Box 19"/>
          <p:cNvSpPr txBox="1">
            <a:spLocks noChangeArrowheads="1"/>
          </p:cNvSpPr>
          <p:nvPr/>
        </p:nvSpPr>
        <p:spPr bwMode="auto">
          <a:xfrm>
            <a:off x="107950" y="2024063"/>
            <a:ext cx="4248150" cy="3200400"/>
          </a:xfrm>
          <a:prstGeom prst="rect">
            <a:avLst/>
          </a:prstGeom>
          <a:noFill/>
          <a:ln w="9525">
            <a:noFill/>
            <a:miter lim="800000"/>
            <a:headEnd/>
            <a:tailEnd/>
          </a:ln>
        </p:spPr>
        <p:txBody>
          <a:bodyPr>
            <a:spAutoFit/>
          </a:bodyPr>
          <a:lstStyle/>
          <a:p>
            <a:pPr algn="l" rtl="0">
              <a:spcBef>
                <a:spcPct val="50000"/>
              </a:spcBef>
            </a:pPr>
            <a:r>
              <a:rPr lang="en-US" altLang="en-US" sz="2000">
                <a:solidFill>
                  <a:schemeClr val="bg1"/>
                </a:solidFill>
                <a:latin typeface="Times New Roman" pitchFamily="18" charset="0"/>
                <a:cs typeface="Times New Roman" pitchFamily="18" charset="0"/>
              </a:rPr>
              <a:t>          </a:t>
            </a:r>
            <a:r>
              <a:rPr lang="en-US" altLang="en-US" sz="3200">
                <a:solidFill>
                  <a:schemeClr val="bg1"/>
                </a:solidFill>
                <a:latin typeface="Times New Roman" pitchFamily="18" charset="0"/>
                <a:cs typeface="Times New Roman" pitchFamily="18" charset="0"/>
              </a:rPr>
              <a:t>A</a:t>
            </a:r>
          </a:p>
          <a:p>
            <a:pPr algn="l" rtl="0">
              <a:spcBef>
                <a:spcPct val="50000"/>
              </a:spcBef>
              <a:buFontTx/>
              <a:buChar char="•"/>
            </a:pPr>
            <a:r>
              <a:rPr lang="en-US" altLang="en-US">
                <a:solidFill>
                  <a:schemeClr val="bg1"/>
                </a:solidFill>
                <a:latin typeface="Times New Roman" pitchFamily="18" charset="0"/>
                <a:cs typeface="Times New Roman" pitchFamily="18" charset="0"/>
              </a:rPr>
              <a:t> </a:t>
            </a:r>
            <a:r>
              <a:rPr lang="en-US" altLang="en-US" sz="2000">
                <a:solidFill>
                  <a:schemeClr val="bg1"/>
                </a:solidFill>
                <a:latin typeface="Times New Roman" pitchFamily="18" charset="0"/>
                <a:cs typeface="Times New Roman" pitchFamily="18" charset="0"/>
              </a:rPr>
              <a:t>Infects human and Animal</a:t>
            </a:r>
          </a:p>
          <a:p>
            <a:pPr algn="l" rtl="0">
              <a:spcBef>
                <a:spcPct val="50000"/>
              </a:spcBef>
              <a:buFontTx/>
              <a:buChar char="•"/>
            </a:pPr>
            <a:r>
              <a:rPr lang="en-US" altLang="en-US" sz="2000">
                <a:solidFill>
                  <a:schemeClr val="bg1"/>
                </a:solidFill>
                <a:latin typeface="Times New Roman" pitchFamily="18" charset="0"/>
                <a:cs typeface="Times New Roman" pitchFamily="18" charset="0"/>
              </a:rPr>
              <a:t> Causes epidemic &amp; pandemic </a:t>
            </a:r>
          </a:p>
          <a:p>
            <a:pPr algn="l" rtl="0">
              <a:spcBef>
                <a:spcPct val="50000"/>
              </a:spcBef>
              <a:buFontTx/>
              <a:buChar char="•"/>
            </a:pPr>
            <a:r>
              <a:rPr lang="en-US" altLang="en-US" sz="2000">
                <a:solidFill>
                  <a:schemeClr val="bg1"/>
                </a:solidFill>
                <a:latin typeface="Times New Roman" pitchFamily="18" charset="0"/>
                <a:cs typeface="Times New Roman" pitchFamily="18" charset="0"/>
              </a:rPr>
              <a:t> Causes epizootic in animal</a:t>
            </a:r>
          </a:p>
          <a:p>
            <a:pPr algn="l" rtl="0">
              <a:spcBef>
                <a:spcPct val="50000"/>
              </a:spcBef>
              <a:buFontTx/>
              <a:buChar char="•"/>
            </a:pPr>
            <a:r>
              <a:rPr lang="en-US" altLang="en-US" sz="2000">
                <a:solidFill>
                  <a:schemeClr val="bg1"/>
                </a:solidFill>
                <a:latin typeface="Times New Roman" pitchFamily="18" charset="0"/>
                <a:cs typeface="Times New Roman" pitchFamily="18" charset="0"/>
              </a:rPr>
              <a:t> Antigenic drift 	    minor change</a:t>
            </a:r>
          </a:p>
          <a:p>
            <a:pPr algn="l" rtl="0">
              <a:spcBef>
                <a:spcPct val="50000"/>
              </a:spcBef>
              <a:buFontTx/>
              <a:buChar char="•"/>
            </a:pPr>
            <a:r>
              <a:rPr lang="en-US" altLang="en-US" sz="2000">
                <a:solidFill>
                  <a:schemeClr val="bg1"/>
                </a:solidFill>
                <a:latin typeface="Times New Roman" pitchFamily="18" charset="0"/>
                <a:cs typeface="Times New Roman" pitchFamily="18" charset="0"/>
              </a:rPr>
              <a:t> Antigenic shift 	    major change      		</a:t>
            </a:r>
          </a:p>
        </p:txBody>
      </p:sp>
      <p:sp>
        <p:nvSpPr>
          <p:cNvPr id="9224" name="Text Box 20"/>
          <p:cNvSpPr txBox="1">
            <a:spLocks noChangeArrowheads="1"/>
          </p:cNvSpPr>
          <p:nvPr/>
        </p:nvSpPr>
        <p:spPr bwMode="auto">
          <a:xfrm>
            <a:off x="3851275" y="2055813"/>
            <a:ext cx="2447925" cy="1951037"/>
          </a:xfrm>
          <a:prstGeom prst="rect">
            <a:avLst/>
          </a:prstGeom>
          <a:noFill/>
          <a:ln w="9525">
            <a:noFill/>
            <a:miter lim="800000"/>
            <a:headEnd/>
            <a:tailEnd/>
          </a:ln>
        </p:spPr>
        <p:txBody>
          <a:bodyPr>
            <a:spAutoFit/>
          </a:bodyPr>
          <a:lstStyle/>
          <a:p>
            <a:pPr algn="l" rtl="0">
              <a:spcBef>
                <a:spcPct val="50000"/>
              </a:spcBef>
            </a:pPr>
            <a:r>
              <a:rPr lang="en-US" altLang="en-US" sz="2000">
                <a:solidFill>
                  <a:srgbClr val="FFFF66"/>
                </a:solidFill>
                <a:latin typeface="Times New Roman" pitchFamily="18" charset="0"/>
                <a:cs typeface="Times New Roman" pitchFamily="18" charset="0"/>
              </a:rPr>
              <a:t>           </a:t>
            </a:r>
            <a:r>
              <a:rPr lang="en-US" altLang="en-US" sz="3200">
                <a:solidFill>
                  <a:srgbClr val="FFFF66"/>
                </a:solidFill>
                <a:latin typeface="Times New Roman" pitchFamily="18" charset="0"/>
                <a:cs typeface="Times New Roman" pitchFamily="18" charset="0"/>
              </a:rPr>
              <a:t>B</a:t>
            </a:r>
          </a:p>
          <a:p>
            <a:pPr algn="l" rtl="0">
              <a:spcBef>
                <a:spcPct val="50000"/>
              </a:spcBef>
              <a:buFontTx/>
              <a:buChar char="•"/>
            </a:pPr>
            <a:r>
              <a:rPr lang="en-US" altLang="en-US" sz="2000">
                <a:solidFill>
                  <a:srgbClr val="FFFF66"/>
                </a:solidFill>
                <a:latin typeface="Times New Roman" pitchFamily="18" charset="0"/>
                <a:cs typeface="Times New Roman" pitchFamily="18" charset="0"/>
              </a:rPr>
              <a:t> Infects human only</a:t>
            </a:r>
          </a:p>
          <a:p>
            <a:pPr algn="l" rtl="0">
              <a:spcBef>
                <a:spcPct val="50000"/>
              </a:spcBef>
              <a:buFontTx/>
              <a:buChar char="•"/>
            </a:pPr>
            <a:r>
              <a:rPr lang="en-US" altLang="en-US" sz="2000">
                <a:solidFill>
                  <a:srgbClr val="FFFF66"/>
                </a:solidFill>
                <a:latin typeface="Times New Roman" pitchFamily="18" charset="0"/>
                <a:cs typeface="Times New Roman" pitchFamily="18" charset="0"/>
              </a:rPr>
              <a:t> Causes outbreak</a:t>
            </a:r>
          </a:p>
          <a:p>
            <a:pPr algn="l" rtl="0">
              <a:spcBef>
                <a:spcPct val="50000"/>
              </a:spcBef>
              <a:buFontTx/>
              <a:buChar char="•"/>
            </a:pPr>
            <a:r>
              <a:rPr lang="en-US" altLang="en-US" sz="2000">
                <a:solidFill>
                  <a:srgbClr val="FFFF66"/>
                </a:solidFill>
                <a:latin typeface="Times New Roman" pitchFamily="18" charset="0"/>
                <a:cs typeface="Times New Roman" pitchFamily="18" charset="0"/>
              </a:rPr>
              <a:t> Antigenic drift only</a:t>
            </a:r>
          </a:p>
        </p:txBody>
      </p:sp>
      <p:sp>
        <p:nvSpPr>
          <p:cNvPr id="9225" name="Text Box 21"/>
          <p:cNvSpPr txBox="1">
            <a:spLocks noChangeArrowheads="1"/>
          </p:cNvSpPr>
          <p:nvPr/>
        </p:nvSpPr>
        <p:spPr bwMode="auto">
          <a:xfrm>
            <a:off x="6805613" y="2046288"/>
            <a:ext cx="2447925" cy="1508125"/>
          </a:xfrm>
          <a:prstGeom prst="rect">
            <a:avLst/>
          </a:prstGeom>
          <a:noFill/>
          <a:ln w="9525">
            <a:noFill/>
            <a:miter lim="800000"/>
            <a:headEnd/>
            <a:tailEnd/>
          </a:ln>
        </p:spPr>
        <p:txBody>
          <a:bodyPr>
            <a:spAutoFit/>
          </a:bodyPr>
          <a:lstStyle/>
          <a:p>
            <a:pPr algn="l" rtl="0">
              <a:spcBef>
                <a:spcPct val="50000"/>
              </a:spcBef>
            </a:pPr>
            <a:r>
              <a:rPr lang="en-US" altLang="en-US" sz="2000">
                <a:solidFill>
                  <a:srgbClr val="FFFF66"/>
                </a:solidFill>
                <a:latin typeface="Times New Roman" pitchFamily="18" charset="0"/>
                <a:cs typeface="Times New Roman" pitchFamily="18" charset="0"/>
              </a:rPr>
              <a:t>	     </a:t>
            </a:r>
            <a:r>
              <a:rPr lang="en-US" altLang="en-US" sz="3200">
                <a:solidFill>
                  <a:srgbClr val="66FF99"/>
                </a:solidFill>
                <a:latin typeface="Times New Roman" pitchFamily="18" charset="0"/>
                <a:cs typeface="Times New Roman" pitchFamily="18" charset="0"/>
              </a:rPr>
              <a:t>C</a:t>
            </a:r>
          </a:p>
          <a:p>
            <a:pPr algn="l" rtl="0">
              <a:spcBef>
                <a:spcPct val="50000"/>
              </a:spcBef>
              <a:buFontTx/>
              <a:buChar char="•"/>
            </a:pPr>
            <a:r>
              <a:rPr lang="en-US" altLang="en-US" sz="2000">
                <a:solidFill>
                  <a:srgbClr val="66FF99"/>
                </a:solidFill>
                <a:latin typeface="Times New Roman" pitchFamily="18" charset="0"/>
                <a:cs typeface="Times New Roman" pitchFamily="18" charset="0"/>
              </a:rPr>
              <a:t> Infects human only</a:t>
            </a:r>
          </a:p>
          <a:p>
            <a:pPr algn="l" rtl="0">
              <a:spcBef>
                <a:spcPct val="50000"/>
              </a:spcBef>
              <a:buFontTx/>
              <a:buChar char="•"/>
            </a:pPr>
            <a:r>
              <a:rPr lang="en-US" altLang="en-US" sz="2000">
                <a:solidFill>
                  <a:srgbClr val="66FF99"/>
                </a:solidFill>
                <a:latin typeface="Times New Roman" pitchFamily="18" charset="0"/>
                <a:cs typeface="Times New Roman" pitchFamily="18" charset="0"/>
              </a:rPr>
              <a:t> Causes mild illness</a:t>
            </a:r>
          </a:p>
        </p:txBody>
      </p:sp>
      <p:sp>
        <p:nvSpPr>
          <p:cNvPr id="9226" name="AutoShape 22"/>
          <p:cNvSpPr>
            <a:spLocks noChangeArrowheads="1"/>
          </p:cNvSpPr>
          <p:nvPr/>
        </p:nvSpPr>
        <p:spPr bwMode="auto">
          <a:xfrm>
            <a:off x="1908175" y="4149725"/>
            <a:ext cx="287338" cy="215900"/>
          </a:xfrm>
          <a:prstGeom prst="rightArrow">
            <a:avLst>
              <a:gd name="adj1" fmla="val 50000"/>
              <a:gd name="adj2" fmla="val 33272"/>
            </a:avLst>
          </a:prstGeom>
          <a:solidFill>
            <a:srgbClr val="FF0000"/>
          </a:solidFill>
          <a:ln w="9525">
            <a:solidFill>
              <a:schemeClr val="tx1"/>
            </a:solidFill>
            <a:miter lim="800000"/>
            <a:headEnd/>
            <a:tailEnd/>
          </a:ln>
        </p:spPr>
        <p:txBody>
          <a:bodyPr wrap="none" anchor="ctr"/>
          <a:lstStyle/>
          <a:p>
            <a:pPr algn="l" rtl="0"/>
            <a:endParaRPr lang="en-US" altLang="en-US">
              <a:latin typeface="Times New Roman" pitchFamily="18" charset="0"/>
              <a:cs typeface="Times New Roman" pitchFamily="18" charset="0"/>
            </a:endParaRPr>
          </a:p>
        </p:txBody>
      </p:sp>
      <p:sp>
        <p:nvSpPr>
          <p:cNvPr id="9227" name="AutoShape 23"/>
          <p:cNvSpPr>
            <a:spLocks noChangeArrowheads="1"/>
          </p:cNvSpPr>
          <p:nvPr/>
        </p:nvSpPr>
        <p:spPr bwMode="auto">
          <a:xfrm>
            <a:off x="1935163" y="4598988"/>
            <a:ext cx="287337" cy="215900"/>
          </a:xfrm>
          <a:prstGeom prst="rightArrow">
            <a:avLst>
              <a:gd name="adj1" fmla="val 50000"/>
              <a:gd name="adj2" fmla="val 33272"/>
            </a:avLst>
          </a:prstGeom>
          <a:solidFill>
            <a:srgbClr val="FF0000"/>
          </a:solidFill>
          <a:ln w="9525">
            <a:solidFill>
              <a:schemeClr val="tx1"/>
            </a:solidFill>
            <a:miter lim="800000"/>
            <a:headEnd/>
            <a:tailEnd/>
          </a:ln>
        </p:spPr>
        <p:txBody>
          <a:bodyPr wrap="none" anchor="ctr"/>
          <a:lstStyle/>
          <a:p>
            <a:pPr algn="l" rtl="0"/>
            <a:r>
              <a:rPr lang="en-US" altLang="en-US">
                <a:latin typeface="Times New Roman" pitchFamily="18" charset="0"/>
                <a:cs typeface="Times New Roman" pitchFamily="18" charset="0"/>
              </a:rPr>
              <a:t>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gd-a06e"/>
          <p:cNvPicPr>
            <a:picLocks noGrp="1" noChangeAspect="1" noChangeArrowheads="1"/>
          </p:cNvPicPr>
          <p:nvPr>
            <p:ph/>
          </p:nvPr>
        </p:nvPicPr>
        <p:blipFill>
          <a:blip r:embed="rId2"/>
          <a:srcRect/>
          <a:stretch>
            <a:fillRect/>
          </a:stretch>
        </p:blipFill>
        <p:spPr>
          <a:xfrm>
            <a:off x="827088" y="504825"/>
            <a:ext cx="7837487" cy="5876925"/>
          </a:xfr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x-none"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x-none"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16213</TotalTime>
  <Words>1696</Words>
  <Application>Microsoft Office PowerPoint</Application>
  <PresentationFormat>On-screen Show (4:3)</PresentationFormat>
  <Paragraphs>224</Paragraphs>
  <Slides>29</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Century Gothic</vt:lpstr>
      <vt:lpstr>Times New Roman</vt:lpstr>
      <vt:lpstr>Wingdings</vt:lpstr>
      <vt:lpstr>Wingdings 2</vt:lpstr>
      <vt:lpstr>Default Design</vt:lpstr>
      <vt:lpstr>PowerPoint Presentation</vt:lpstr>
      <vt:lpstr>Objectives </vt:lpstr>
      <vt:lpstr>Respiratory Tract Infections</vt:lpstr>
      <vt:lpstr>PowerPoint Presentation</vt:lpstr>
      <vt:lpstr>PowerPoint Presentation</vt:lpstr>
      <vt:lpstr>PowerPoint Presentation</vt:lpstr>
      <vt:lpstr>Influenza viral proteins  </vt:lpstr>
      <vt:lpstr>Types of influenza virus</vt:lpstr>
      <vt:lpstr>PowerPoint Presentation</vt:lpstr>
      <vt:lpstr>PowerPoint Presentation</vt:lpstr>
      <vt:lpstr>PowerPoint Presentation</vt:lpstr>
      <vt:lpstr>PowerPoint Presentation</vt:lpstr>
      <vt:lpstr>Avian flu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Koplik’s Spot </vt:lpstr>
      <vt:lpstr>Measles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abdulkarim alhetheel</dc:creator>
  <cp:lastModifiedBy>user</cp:lastModifiedBy>
  <cp:revision>835</cp:revision>
  <dcterms:created xsi:type="dcterms:W3CDTF">2016-02-06T18:49:23Z</dcterms:created>
  <dcterms:modified xsi:type="dcterms:W3CDTF">2018-12-25T08:49:47Z</dcterms:modified>
</cp:coreProperties>
</file>