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1"/>
    <p:sldMasterId id="2147483654" r:id="rId2"/>
    <p:sldMasterId id="2147483655" r:id="rId3"/>
  </p:sldMasterIdLst>
  <p:notesMasterIdLst>
    <p:notesMasterId r:id="rId27"/>
  </p:notesMasterIdLst>
  <p:sldIdLst>
    <p:sldId id="297" r:id="rId4"/>
    <p:sldId id="320" r:id="rId5"/>
    <p:sldId id="321" r:id="rId6"/>
    <p:sldId id="322" r:id="rId7"/>
    <p:sldId id="323" r:id="rId8"/>
    <p:sldId id="324" r:id="rId9"/>
    <p:sldId id="325" r:id="rId10"/>
    <p:sldId id="326" r:id="rId11"/>
    <p:sldId id="327" r:id="rId12"/>
    <p:sldId id="328" r:id="rId13"/>
    <p:sldId id="329" r:id="rId14"/>
    <p:sldId id="330" r:id="rId15"/>
    <p:sldId id="331" r:id="rId16"/>
    <p:sldId id="332" r:id="rId17"/>
    <p:sldId id="333" r:id="rId18"/>
    <p:sldId id="334" r:id="rId19"/>
    <p:sldId id="335" r:id="rId20"/>
    <p:sldId id="336" r:id="rId21"/>
    <p:sldId id="337" r:id="rId22"/>
    <p:sldId id="338" r:id="rId23"/>
    <p:sldId id="339" r:id="rId24"/>
    <p:sldId id="340" r:id="rId25"/>
    <p:sldId id="298" r:id="rId26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66"/>
    <a:srgbClr val="FFCC00"/>
    <a:srgbClr val="FF9900"/>
    <a:srgbClr val="FF9933"/>
    <a:srgbClr val="C0C0C0"/>
    <a:srgbClr val="DDDDD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63" d="100"/>
          <a:sy n="63" d="100"/>
        </p:scale>
        <p:origin x="137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FE689BF7-6CF1-412C-AF55-907388F81951}" type="datetimeFigureOut">
              <a:rPr lang="x-none"/>
              <a:pPr>
                <a:defRPr/>
              </a:pPr>
              <a:t>1/8/2019</a:t>
            </a:fld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33742008-B97C-4FC3-9C12-CC5F68D1CA37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6840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742008-B97C-4FC3-9C12-CC5F68D1CA37}" type="slidenum">
              <a:rPr lang="x-none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3458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0157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0974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0124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0712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6587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7308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4020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4755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1451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788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6699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CB2F12-E42F-4336-A834-E50277A2D52D}" type="slidenum">
              <a:rPr lang="x-none"/>
              <a:pPr/>
              <a:t>20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483324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3806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6088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742008-B97C-4FC3-9C12-CC5F68D1CA37}" type="slidenum">
              <a:rPr lang="x-none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016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88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83E348-9AEE-407C-B97E-F7F3DEBE95E1}" type="slidenum">
              <a:rPr lang="x-none"/>
              <a:pPr/>
              <a:t>4</a:t>
            </a:fld>
            <a:endParaRPr lang="en-US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x-none" smtClean="0"/>
          </a:p>
        </p:txBody>
      </p:sp>
    </p:spTree>
    <p:extLst>
      <p:ext uri="{BB962C8B-B14F-4D97-AF65-F5344CB8AC3E}">
        <p14:creationId xmlns:p14="http://schemas.microsoft.com/office/powerpoint/2010/main" val="1975780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2992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137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7298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4270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51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E17B7-2F27-4208-9C23-4551C490A156}" type="datetimeFigureOut">
              <a:rPr lang="en-US"/>
              <a:pPr>
                <a:defRPr/>
              </a:pPr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50F4D-FDA8-49C7-81CF-9FB783CB26A7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A7EB4-AEDB-4AD0-8D42-A4A1F5244EC8}" type="datetimeFigureOut">
              <a:rPr lang="en-US"/>
              <a:pPr>
                <a:defRPr/>
              </a:pPr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97700-744F-493F-8CD8-790F7F270A1E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F8B48-3958-453D-AE1B-F68737CBF178}" type="datetimeFigureOut">
              <a:rPr lang="en-US"/>
              <a:pPr>
                <a:defRPr/>
              </a:pPr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237DB-6830-46C2-99BF-8DC694CBE544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48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AE03A-E150-4F3F-9969-D9F7404E1E92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7905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C869E28-1F79-42C0-8196-BD06EF625407}" type="datetimeFigureOut">
              <a:rPr lang="en-US"/>
              <a:pPr>
                <a:defRPr/>
              </a:pPr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8F9DA9-28D5-4249-B69B-EEA79B3F1CA1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2FDFA8-714E-421F-BA31-1D5C13D5079C}" type="datetimeFigureOut">
              <a:rPr lang="en-US"/>
              <a:pPr>
                <a:defRPr/>
              </a:pPr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8CBA30-84D1-4FE0-8A31-54E8E3E9DDE0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8A10FD-3FA4-4B94-BC22-D5854A2039A5}" type="datetimeFigureOut">
              <a:rPr lang="en-US"/>
              <a:pPr>
                <a:defRPr/>
              </a:pPr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D7C9D3-0AB2-4352-BB67-6E498484EB1C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926714-E29B-4BB9-A264-BC6A92D6F4F8}" type="datetimeFigureOut">
              <a:rPr lang="en-US"/>
              <a:pPr>
                <a:defRPr/>
              </a:pPr>
              <a:t>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90CEA1-96BE-47E8-B482-1D2B968140CF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9567D61-A30E-478D-B706-791FB70BCCDF}" type="datetimeFigureOut">
              <a:rPr lang="en-US"/>
              <a:pPr>
                <a:defRPr/>
              </a:pPr>
              <a:t>1/8/2019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E9598A-000F-438D-A9EC-D0D203284BF6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1527A49-C91E-4BE7-948B-F6C8F58921B7}" type="datetimeFigureOut">
              <a:rPr lang="en-US"/>
              <a:pPr>
                <a:defRPr/>
              </a:pPr>
              <a:t>1/8/2019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7D401B-2F2E-46F9-9493-DE3A4E9804BE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77F095E-E3B9-482C-8F73-A0B1F5DFA08C}" type="datetimeFigureOut">
              <a:rPr lang="en-US"/>
              <a:pPr>
                <a:defRPr/>
              </a:pPr>
              <a:t>1/8/2019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9CCBBA-C623-41C7-A15D-8B49BA2F359B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90344-1EDB-491B-86B6-65E6F7BB5218}" type="datetimeFigureOut">
              <a:rPr lang="en-US"/>
              <a:pPr>
                <a:defRPr/>
              </a:pPr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031F1-5C94-45F6-B2C3-A701E24F32C7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11E2524-A1B8-49BD-87CF-BC22BC5199BE}" type="datetimeFigureOut">
              <a:rPr lang="en-US"/>
              <a:pPr>
                <a:defRPr/>
              </a:pPr>
              <a:t>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DCB223-3353-4AF6-A51F-057A99C84DEC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C7D8DCE-35AE-44A2-8A12-4C86528009DF}" type="datetimeFigureOut">
              <a:rPr lang="en-US"/>
              <a:pPr>
                <a:defRPr/>
              </a:pPr>
              <a:t>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3642B1-BAAB-469D-94C0-4D4FAB43A0B3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7BB2479-6B06-478F-833A-FB6FD4763844}" type="datetimeFigureOut">
              <a:rPr lang="en-US"/>
              <a:pPr>
                <a:defRPr/>
              </a:pPr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1713C7-11CE-4A7E-A11C-457EDECA97D8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291240-80B7-43D3-B950-C9EF75E38EC4}" type="datetimeFigureOut">
              <a:rPr lang="en-US"/>
              <a:pPr>
                <a:defRPr/>
              </a:pPr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AAB834-B4BF-44DB-8430-AB803D2284FD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C38C527-0E82-4F0B-9488-687DF675887E}" type="datetimeFigureOut">
              <a:rPr lang="en-US"/>
              <a:pPr>
                <a:defRPr/>
              </a:pPr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B5F403-F33D-4636-9F82-11D74A8FDE7D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7F4EA2B-D932-4018-B39D-081F0DE2FE5C}" type="datetimeFigureOut">
              <a:rPr lang="en-US"/>
              <a:pPr>
                <a:defRPr/>
              </a:pPr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69C6B2-D505-4A34-AD82-7C96576376B5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71EE78-1310-4933-9203-351B1F21C836}" type="datetimeFigureOut">
              <a:rPr lang="en-US"/>
              <a:pPr>
                <a:defRPr/>
              </a:pPr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E2E014-543A-46B5-87A6-496650A11C13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D01DE5-DCD2-4EA0-AF6E-43B93D26698A}" type="datetimeFigureOut">
              <a:rPr lang="en-US"/>
              <a:pPr>
                <a:defRPr/>
              </a:pPr>
              <a:t>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58B7F7-65FC-44AA-B1B5-FFA96D9991DC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4A2FFFC-4605-47AC-AA47-11D42639BAC8}" type="datetimeFigureOut">
              <a:rPr lang="en-US"/>
              <a:pPr>
                <a:defRPr/>
              </a:pPr>
              <a:t>1/8/2019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396D09-6549-4D7F-A5CA-F40E1EEB7DB5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5980D1-3B1C-4A62-8840-38885E7108B8}" type="datetimeFigureOut">
              <a:rPr lang="en-US"/>
              <a:pPr>
                <a:defRPr/>
              </a:pPr>
              <a:t>1/8/2019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021E1-3235-44C4-8D20-DD6D57ABDBF5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15B85-2BB7-4F1A-B588-D5DB0A31D9EB}" type="datetimeFigureOut">
              <a:rPr lang="en-US"/>
              <a:pPr>
                <a:defRPr/>
              </a:pPr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82CF0-8465-48FB-9763-64565D906E89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900E933-3292-47D4-9260-978B5F3F64A1}" type="datetimeFigureOut">
              <a:rPr lang="en-US"/>
              <a:pPr>
                <a:defRPr/>
              </a:pPr>
              <a:t>1/8/2019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FF41F1-08F8-460B-B5E1-BFC96675A662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A3C5DB2-AF74-40C9-9052-6E511976FF4E}" type="datetimeFigureOut">
              <a:rPr lang="en-US"/>
              <a:pPr>
                <a:defRPr/>
              </a:pPr>
              <a:t>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5E043D-EFC2-4092-A7FA-84D4CA879F3D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2C5FAF-9F02-4566-AEA2-B8CBC5E00520}" type="datetimeFigureOut">
              <a:rPr lang="en-US"/>
              <a:pPr>
                <a:defRPr/>
              </a:pPr>
              <a:t>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FE7E24-5C64-4CEB-A876-9663DDFB794F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DC8E68E-7EE9-4145-915F-978762029033}" type="datetimeFigureOut">
              <a:rPr lang="en-US"/>
              <a:pPr>
                <a:defRPr/>
              </a:pPr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894568-5239-496D-8D89-62F7563986FA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58C740-37EB-4351-9483-2D911753A0F4}" type="datetimeFigureOut">
              <a:rPr lang="en-US"/>
              <a:pPr>
                <a:defRPr/>
              </a:pPr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47C18-76A2-402B-8258-82B75D8E3952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3FD56-45C7-4290-ABFA-689A4F9F9C9B}" type="datetimeFigureOut">
              <a:rPr lang="en-US"/>
              <a:pPr>
                <a:defRPr/>
              </a:pPr>
              <a:t>1/8/2019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CE931-62F9-49A9-A127-D3854E70759F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DF05F-5C18-48E1-A6B6-7F2CFEB46957}" type="datetimeFigureOut">
              <a:rPr lang="en-US"/>
              <a:pPr>
                <a:defRPr/>
              </a:pPr>
              <a:t>1/8/2019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D6CA3-78F0-4003-9423-002989E6D48D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72000-000A-4495-8744-4AF28BB26C45}" type="datetimeFigureOut">
              <a:rPr lang="en-US"/>
              <a:pPr>
                <a:defRPr/>
              </a:pPr>
              <a:t>1/8/2019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BE1B4-6EE3-44B7-AB7B-89B8E490AFE0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A47AD-C270-463C-B907-C2A603CEB53F}" type="datetimeFigureOut">
              <a:rPr lang="en-US"/>
              <a:pPr>
                <a:defRPr/>
              </a:pPr>
              <a:t>1/8/2019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0AF29-6381-4AD3-A900-1CFD35C4F00D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59234-8991-4B1A-A6E6-1FF906BB71BA}" type="datetimeFigureOut">
              <a:rPr lang="en-US"/>
              <a:pPr>
                <a:defRPr/>
              </a:pPr>
              <a:t>1/8/2019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8B0C1-3746-43D2-871A-89EDDFA35B8E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7347B-C8A8-4A89-8BF4-18996F668165}" type="datetimeFigureOut">
              <a:rPr lang="en-US"/>
              <a:pPr>
                <a:defRPr/>
              </a:pPr>
              <a:t>1/8/2019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817CE-25B0-4D65-BEC5-EF17C8EFF7F0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BDE3359-7EBD-44D4-9644-C2BE8E383F10}" type="datetimeFigureOut">
              <a:rPr lang="en-US"/>
              <a:pPr>
                <a:defRPr/>
              </a:pPr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519EA40F-198A-45FA-8455-767F0304D003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89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68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135BDD-B5C3-4496-91BB-8CA39BBD7106}" type="datetimeFigureOut">
              <a:rPr lang="en-US"/>
              <a:pPr>
                <a:defRPr/>
              </a:pPr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+mn-lt"/>
                <a:cs typeface="Arial" pitchFamily="34" charset="0"/>
              </a:defRPr>
            </a:lvl1pPr>
          </a:lstStyle>
          <a:p>
            <a:fld id="{660E2B66-051F-46DE-A206-231B7F5091F6}" type="slidenum">
              <a:rPr lang="x-none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37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DA7E6A4-D9AC-43BD-ABF7-8F72134E8624}" type="datetimeFigureOut">
              <a:rPr lang="en-US"/>
              <a:pPr>
                <a:defRPr/>
              </a:pPr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+mn-lt"/>
                <a:cs typeface="Arial" pitchFamily="34" charset="0"/>
              </a:defRPr>
            </a:lvl1pPr>
          </a:lstStyle>
          <a:p>
            <a:fld id="{C7DE7055-3387-4AF2-9322-C1DD0DC21CB7}" type="slidenum">
              <a:rPr lang="x-none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066800" y="3657600"/>
            <a:ext cx="7162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b="1" kern="1200" dirty="0">
                <a:solidFill>
                  <a:srgbClr val="BFBFBF"/>
                </a:solidFill>
                <a:latin typeface="+mn-lt"/>
                <a:ea typeface="+mn-ea"/>
                <a:cs typeface="+mn-cs"/>
              </a:rPr>
              <a:t>Lecturer name: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b="1" kern="1200" dirty="0">
                <a:solidFill>
                  <a:srgbClr val="BFBFBF"/>
                </a:solidFill>
                <a:latin typeface="+mn-lt"/>
                <a:ea typeface="+mn-ea"/>
                <a:cs typeface="+mn-cs"/>
              </a:rPr>
              <a:t> Dr. Ahmed M. Albarrag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kern="1200" dirty="0">
              <a:solidFill>
                <a:srgbClr val="D9D9D9"/>
              </a:solidFill>
              <a:latin typeface="+mn-lt"/>
              <a:ea typeface="+mn-ea"/>
              <a:cs typeface="+mn-cs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kern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1022465"/>
            <a:ext cx="8839200" cy="1905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200" b="1" dirty="0">
                <a:solidFill>
                  <a:srgbClr val="DCE6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Arial" pitchFamily="34" charset="0"/>
              </a:rPr>
              <a:t>Lecture Title: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b="1" u="sng" dirty="0">
                <a:solidFill>
                  <a:srgbClr val="BFBFBF"/>
                </a:solidFill>
                <a:latin typeface="Century Gothic" pitchFamily="34" charset="0"/>
                <a:cs typeface="Arial" pitchFamily="34" charset="0"/>
              </a:rPr>
              <a:t>Respiratory Fungal Infections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b="1" dirty="0">
                <a:solidFill>
                  <a:srgbClr val="BFBFB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Arial" pitchFamily="34" charset="0"/>
              </a:rPr>
              <a:t/>
            </a:r>
            <a:br>
              <a:rPr lang="en-US" sz="3200" b="1" dirty="0">
                <a:solidFill>
                  <a:srgbClr val="BFBFB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Arial" pitchFamily="34" charset="0"/>
              </a:rPr>
            </a:br>
            <a:endParaRPr lang="en-US" sz="3200" b="1" dirty="0">
              <a:solidFill>
                <a:srgbClr val="BFBFB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56314" y="2742521"/>
            <a:ext cx="4114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(Respiratory </a:t>
            </a:r>
            <a:r>
              <a:rPr lang="en-US" dirty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Block, Microbiology)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614312" y="379735"/>
            <a:ext cx="7631113" cy="519112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800" b="1" dirty="0" err="1" smtClean="0">
                <a:solidFill>
                  <a:srgbClr val="FFFF00"/>
                </a:solidFill>
                <a:latin typeface="+mj-lt"/>
              </a:rPr>
              <a:t>Aspergilloma</a:t>
            </a:r>
            <a:endParaRPr lang="en-GB" sz="28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444208" y="2564904"/>
            <a:ext cx="248706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endParaRPr lang="en-GB" sz="2800" b="1" dirty="0">
              <a:solidFill>
                <a:schemeClr val="bg1">
                  <a:lumMod val="95000"/>
                </a:schemeClr>
              </a:solidFill>
            </a:endParaRPr>
          </a:p>
          <a:p>
            <a:pPr algn="l"/>
            <a:r>
              <a:rPr lang="en-GB" sz="2800" b="1" dirty="0" smtClean="0">
                <a:solidFill>
                  <a:schemeClr val="bg1">
                    <a:lumMod val="95000"/>
                  </a:schemeClr>
                </a:solidFill>
              </a:rPr>
              <a:t>Note the Air crescent </a:t>
            </a:r>
            <a:endParaRPr lang="en-GB" sz="2800" b="1" dirty="0">
              <a:solidFill>
                <a:schemeClr val="bg1">
                  <a:lumMod val="95000"/>
                </a:schemeClr>
              </a:solidFill>
            </a:endParaRPr>
          </a:p>
          <a:p>
            <a:pPr algn="l"/>
            <a:endParaRPr lang="en-GB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Picture 6" descr="Riswana Kauser5166"/>
          <p:cNvPicPr>
            <a:picLocks noChangeAspect="1" noChangeArrowheads="1"/>
          </p:cNvPicPr>
          <p:nvPr/>
        </p:nvPicPr>
        <p:blipFill>
          <a:blip r:embed="rId3" cstate="print"/>
          <a:srcRect l="1473"/>
          <a:stretch>
            <a:fillRect/>
          </a:stretch>
        </p:blipFill>
        <p:spPr bwMode="auto">
          <a:xfrm>
            <a:off x="395536" y="1567582"/>
            <a:ext cx="5472608" cy="4957762"/>
          </a:xfrm>
          <a:prstGeom prst="rect">
            <a:avLst/>
          </a:prstGeom>
          <a:noFill/>
        </p:spPr>
      </p:pic>
      <p:sp>
        <p:nvSpPr>
          <p:cNvPr id="7" name="Left Arrow 6"/>
          <p:cNvSpPr/>
          <p:nvPr/>
        </p:nvSpPr>
        <p:spPr>
          <a:xfrm rot="20587546">
            <a:off x="4416584" y="4081523"/>
            <a:ext cx="2029722" cy="209530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45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0"/>
            <a:ext cx="7620000" cy="1143000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lvl="0" algn="l" rtl="0">
              <a:spcBef>
                <a:spcPct val="0"/>
              </a:spcBef>
              <a:defRPr/>
            </a:pPr>
            <a:r>
              <a:rPr lang="en-US" sz="3600" b="1" dirty="0" smtClean="0">
                <a:ln w="635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Allergic </a:t>
            </a:r>
            <a:r>
              <a:rPr lang="en-US" sz="3600" b="1" dirty="0" err="1" smtClean="0">
                <a:ln w="635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bronchopulmonary</a:t>
            </a:r>
            <a:r>
              <a:rPr lang="en-US" sz="3600" b="1" dirty="0" smtClean="0">
                <a:ln w="635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 (ABPA)</a:t>
            </a:r>
            <a:endParaRPr kumimoji="0" lang="en-US" sz="3600" b="1" i="0" u="none" strike="noStrike" kern="1200" cap="none" spc="0" normalizeH="0" baseline="0" noProof="0" dirty="0">
              <a:ln w="635">
                <a:noFill/>
              </a:ln>
              <a:solidFill>
                <a:srgbClr val="FFFF00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219200" y="1828800"/>
            <a:ext cx="7162800" cy="4114800"/>
          </a:xfrm>
          <a:prstGeom prst="rect">
            <a:avLst/>
          </a:prstGeom>
        </p:spPr>
        <p:txBody>
          <a:bodyPr vert="horz" lIns="45720" rIns="45720" anchor="t">
            <a:normAutofit fontScale="92500" lnSpcReduction="10000"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anose="05000000000000000000" pitchFamily="2" charset="2"/>
              <a:buChar char="Ø"/>
              <a:tabLst/>
              <a:defRPr/>
            </a:pP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Symptoms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</a:rPr>
              <a:t> of Asthma</a:t>
            </a:r>
          </a:p>
          <a:p>
            <a:pPr marL="457200" lvl="0" indent="-457200" algn="l" rtl="0">
              <a:spcBef>
                <a:spcPct val="20000"/>
              </a:spcBef>
              <a:buClr>
                <a:schemeClr val="accent3"/>
              </a:buClr>
              <a:buSzPct val="95000"/>
              <a:buFont typeface="Wingdings" panose="05000000000000000000" pitchFamily="2" charset="2"/>
              <a:buChar char="Ø"/>
              <a:defRPr/>
            </a:pP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Bronchial obstruction</a:t>
            </a:r>
          </a:p>
          <a:p>
            <a:pPr marL="457200" lvl="0" indent="-457200" algn="l" rtl="0">
              <a:spcBef>
                <a:spcPct val="20000"/>
              </a:spcBef>
              <a:buClr>
                <a:schemeClr val="accent3"/>
              </a:buClr>
              <a:buSzPct val="95000"/>
              <a:buFont typeface="Wingdings" panose="05000000000000000000" pitchFamily="2" charset="2"/>
              <a:buChar char="Ø"/>
              <a:defRPr/>
            </a:pP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Eosinophilia</a:t>
            </a:r>
          </a:p>
          <a:p>
            <a:pPr marL="457200" lvl="0" indent="-457200" algn="l" rtl="0">
              <a:spcBef>
                <a:spcPct val="20000"/>
              </a:spcBef>
              <a:buClr>
                <a:schemeClr val="accent3"/>
              </a:buClr>
              <a:buSzPct val="95000"/>
              <a:buFont typeface="Wingdings" panose="05000000000000000000" pitchFamily="2" charset="2"/>
              <a:buChar char="Ø"/>
              <a:defRPr/>
            </a:pP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Wheezing +/-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anose="05000000000000000000" pitchFamily="2" charset="2"/>
              <a:buChar char="Ø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</a:rPr>
              <a:t>Also:</a:t>
            </a:r>
          </a:p>
          <a:p>
            <a:pPr marL="914400" lvl="1" indent="-457200" algn="l" rtl="0">
              <a:spcBef>
                <a:spcPct val="20000"/>
              </a:spcBef>
              <a:buClr>
                <a:schemeClr val="accent3"/>
              </a:buClr>
              <a:buSzPct val="95000"/>
              <a:buFont typeface="Wingdings" panose="05000000000000000000" pitchFamily="2" charset="2"/>
              <a:buChar char="Ø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</a:rPr>
              <a:t>Skin test reactivity to </a:t>
            </a: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</a:rPr>
              <a:t>Aspergillus</a:t>
            </a:r>
            <a:endParaRPr kumimoji="0" lang="en-US" sz="2800" b="0" i="1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</a:endParaRPr>
          </a:p>
          <a:p>
            <a:pPr marL="914400" lvl="1" indent="-457200" algn="l" rtl="0">
              <a:spcBef>
                <a:spcPct val="20000"/>
              </a:spcBef>
              <a:buClr>
                <a:schemeClr val="accent3"/>
              </a:buClr>
              <a:buSzPct val="95000"/>
              <a:buFont typeface="Wingdings" panose="05000000000000000000" pitchFamily="2" charset="2"/>
              <a:buChar char="Ø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</a:rPr>
              <a:t>Serum antibodies to </a:t>
            </a: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</a:rPr>
              <a:t>Aspergillus</a:t>
            </a:r>
            <a:endParaRPr kumimoji="0" lang="en-US" sz="2800" b="0" i="1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</a:endParaRPr>
          </a:p>
          <a:p>
            <a:pPr marL="914400" lvl="1" indent="-457200" algn="l" rtl="0">
              <a:spcBef>
                <a:spcPct val="20000"/>
              </a:spcBef>
              <a:buClr>
                <a:schemeClr val="accent3"/>
              </a:buClr>
              <a:buSzPct val="95000"/>
              <a:buFont typeface="Wingdings" panose="05000000000000000000" pitchFamily="2" charset="2"/>
              <a:buChar char="Ø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</a:rPr>
              <a:t>Serum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</a:rPr>
              <a:t>IgE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</a:rPr>
              <a:t> &gt; 1000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</a:rPr>
              <a:t>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</a:rPr>
              <a:t>/ml</a:t>
            </a:r>
          </a:p>
        </p:txBody>
      </p:sp>
    </p:spTree>
    <p:extLst>
      <p:ext uri="{BB962C8B-B14F-4D97-AF65-F5344CB8AC3E}">
        <p14:creationId xmlns:p14="http://schemas.microsoft.com/office/powerpoint/2010/main" val="216826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23528" y="609600"/>
            <a:ext cx="7189125" cy="584775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82600" indent="-482600" algn="l">
              <a:spcBef>
                <a:spcPct val="5000"/>
              </a:spcBef>
              <a:spcAft>
                <a:spcPct val="25000"/>
              </a:spcAft>
            </a:pPr>
            <a:r>
              <a:rPr lang="en-GB" sz="3200" dirty="0" smtClean="0">
                <a:solidFill>
                  <a:schemeClr val="bg1">
                    <a:lumMod val="95000"/>
                  </a:schemeClr>
                </a:solidFill>
              </a:rPr>
              <a:t>Common airborne Fungi</a:t>
            </a:r>
            <a:endParaRPr lang="en-GB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981200"/>
            <a:ext cx="7681664" cy="3635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1828800" y="5794773"/>
            <a:ext cx="189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GB" i="1" dirty="0" err="1">
                <a:solidFill>
                  <a:schemeClr val="bg1">
                    <a:lumMod val="95000"/>
                  </a:schemeClr>
                </a:solidFill>
              </a:rPr>
              <a:t>Aspergillus</a:t>
            </a:r>
            <a:r>
              <a:rPr lang="en-GB" i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GB" i="1" dirty="0" err="1">
                <a:solidFill>
                  <a:schemeClr val="bg1">
                    <a:lumMod val="95000"/>
                  </a:schemeClr>
                </a:solidFill>
              </a:rPr>
              <a:t>niger</a:t>
            </a:r>
            <a:endParaRPr lang="en-US" i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6844" y="5773290"/>
            <a:ext cx="2377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GB" i="1" dirty="0" err="1">
                <a:solidFill>
                  <a:schemeClr val="bg1">
                    <a:lumMod val="95000"/>
                  </a:schemeClr>
                </a:solidFill>
              </a:rPr>
              <a:t>Aspergillus</a:t>
            </a:r>
            <a:r>
              <a:rPr lang="en-GB" i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GB" i="1" dirty="0" err="1">
                <a:solidFill>
                  <a:schemeClr val="bg1">
                    <a:lumMod val="95000"/>
                  </a:schemeClr>
                </a:solidFill>
              </a:rPr>
              <a:t>fumigatus</a:t>
            </a:r>
            <a:endParaRPr lang="en-US" i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06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52800"/>
            <a:ext cx="7772400" cy="136207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Fungal sinusitis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1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62000" y="404664"/>
            <a:ext cx="77724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US" sz="3600" b="1" u="sng" dirty="0" smtClean="0">
                <a:solidFill>
                  <a:srgbClr val="FFFF00"/>
                </a:solidFill>
                <a:latin typeface="+mn-lt"/>
              </a:rPr>
              <a:t>Fungal sinusitis</a:t>
            </a:r>
            <a:endParaRPr lang="en-US" sz="3600" b="1" u="sng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762000" y="1828800"/>
            <a:ext cx="8136904" cy="4752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l" rtl="0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1600" b="1" dirty="0" smtClean="0">
                <a:solidFill>
                  <a:srgbClr val="FFFF00"/>
                </a:solidFill>
                <a:latin typeface="+mn-lt"/>
                <a:cs typeface="Times New Roman" pitchFamily="18" charset="0"/>
              </a:rPr>
              <a:t>Clinical:</a:t>
            </a:r>
          </a:p>
          <a:p>
            <a:pPr marL="342900" indent="-342900" algn="l" rtl="0">
              <a:lnSpc>
                <a:spcPct val="6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Nasal polyps – and other symptoms of sinusitis </a:t>
            </a:r>
          </a:p>
          <a:p>
            <a:pPr marL="342900" indent="-342900" algn="l" rtl="0">
              <a:lnSpc>
                <a:spcPct val="6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In </a:t>
            </a:r>
            <a:r>
              <a:rPr lang="en-US" sz="1600" dirty="0" err="1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immunocompromised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, Could disseminate  to  – eye             </a:t>
            </a:r>
            <a:r>
              <a:rPr lang="en-US" sz="1600" dirty="0" err="1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craneum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 (</a:t>
            </a:r>
            <a:r>
              <a:rPr lang="en-US" sz="1600" dirty="0" err="1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Rhinocerebral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)</a:t>
            </a:r>
          </a:p>
          <a:p>
            <a:pPr marL="342900" indent="-342900" algn="l" rtl="0">
              <a:lnSpc>
                <a:spcPct val="60000"/>
              </a:lnSpc>
              <a:spcBef>
                <a:spcPct val="50000"/>
              </a:spcBef>
              <a:buFont typeface="Wingdings" pitchFamily="2" charset="2"/>
              <a:buChar char="Ø"/>
            </a:pPr>
            <a:endParaRPr lang="en-US" sz="1600" dirty="0" smtClean="0">
              <a:solidFill>
                <a:schemeClr val="bg1">
                  <a:lumMod val="95000"/>
                </a:schemeClr>
              </a:solidFill>
              <a:latin typeface="+mn-lt"/>
              <a:cs typeface="Times New Roman" pitchFamily="18" charset="0"/>
            </a:endParaRPr>
          </a:p>
          <a:p>
            <a:pPr marL="342900" indent="-342900" algn="l" rtl="0">
              <a:lnSpc>
                <a:spcPct val="6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The most common cause in KSA  is </a:t>
            </a:r>
            <a:r>
              <a:rPr lang="en-US" sz="1600" i="1" dirty="0" err="1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Aspergillus</a:t>
            </a:r>
            <a:r>
              <a:rPr lang="en-US" sz="1600" i="1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600" i="1" dirty="0" err="1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flavus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 </a:t>
            </a:r>
          </a:p>
          <a:p>
            <a:pPr marL="342900" indent="-342900" algn="l" rtl="0">
              <a:lnSpc>
                <a:spcPct val="65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In addition  to </a:t>
            </a:r>
            <a:r>
              <a:rPr lang="en-US" sz="1600" i="1" dirty="0" err="1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Aspergillus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, there are other fungi that can cause fungal sinusitis</a:t>
            </a:r>
          </a:p>
          <a:p>
            <a:pPr algn="l" rtl="0">
              <a:buFont typeface="Wingdings" pitchFamily="2" charset="2"/>
              <a:buChar char="Ø"/>
            </a:pPr>
            <a:endParaRPr lang="en-US" sz="1600" dirty="0" smtClean="0">
              <a:solidFill>
                <a:schemeClr val="bg1">
                  <a:lumMod val="95000"/>
                </a:schemeClr>
              </a:solidFill>
              <a:latin typeface="+mn-lt"/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sz="1600" dirty="0" err="1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Aspergillus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 sinusitis has the 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same spectrum of 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Aspergillus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disease in the lung </a:t>
            </a:r>
            <a:endParaRPr lang="en-US" sz="1600" dirty="0" smtClean="0">
              <a:solidFill>
                <a:schemeClr val="bg1">
                  <a:lumMod val="95000"/>
                </a:schemeClr>
              </a:solidFill>
              <a:latin typeface="+mn-lt"/>
            </a:endParaRPr>
          </a:p>
          <a:p>
            <a:pPr algn="l" rtl="0"/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/>
            </a:r>
            <a:br>
              <a:rPr lang="en-US" sz="1600" dirty="0">
                <a:solidFill>
                  <a:schemeClr val="bg1">
                    <a:lumMod val="95000"/>
                  </a:schemeClr>
                </a:solidFill>
                <a:latin typeface="+mn-lt"/>
              </a:rPr>
            </a:br>
            <a:r>
              <a:rPr lang="en-US" sz="1600" b="1" dirty="0" smtClean="0">
                <a:solidFill>
                  <a:srgbClr val="FFFF00"/>
                </a:solidFill>
                <a:latin typeface="+mn-lt"/>
              </a:rPr>
              <a:t>Diagnosis</a:t>
            </a:r>
          </a:p>
          <a:p>
            <a:pPr lvl="1" algn="l" rtl="0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Clinical and Radiology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  <a:p>
            <a:pPr lvl="1" algn="l" rtl="0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Histology</a:t>
            </a:r>
          </a:p>
          <a:p>
            <a:pPr lvl="1" algn="l" rtl="0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Culture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/>
            </a:r>
            <a:br>
              <a:rPr lang="en-US" sz="1600" dirty="0">
                <a:solidFill>
                  <a:schemeClr val="bg1">
                    <a:lumMod val="95000"/>
                  </a:schemeClr>
                </a:solidFill>
                <a:latin typeface="+mn-lt"/>
              </a:rPr>
            </a:br>
            <a:endParaRPr lang="x-none" sz="1600" dirty="0" smtClean="0">
              <a:solidFill>
                <a:schemeClr val="bg1">
                  <a:lumMod val="95000"/>
                </a:schemeClr>
              </a:solidFill>
              <a:latin typeface="+mn-lt"/>
            </a:endParaRPr>
          </a:p>
          <a:p>
            <a:pPr lvl="1" algn="l" rtl="0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Precipitating 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antibodies useful in 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diagnosis</a:t>
            </a:r>
          </a:p>
          <a:p>
            <a:pPr lvl="1" algn="l" rtl="0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Measurement of </a:t>
            </a:r>
            <a:r>
              <a:rPr lang="en-US" sz="1600" dirty="0" err="1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IgE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 level, RAST test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  <a:p>
            <a:pPr lvl="1" algn="l" rtl="0">
              <a:buFont typeface="Wingdings" pitchFamily="2" charset="2"/>
              <a:buChar char="§"/>
            </a:pPr>
            <a:endParaRPr lang="en-US" sz="1600" dirty="0" smtClean="0">
              <a:solidFill>
                <a:schemeClr val="bg1">
                  <a:lumMod val="95000"/>
                </a:schemeClr>
              </a:solidFill>
              <a:latin typeface="+mn-lt"/>
            </a:endParaRPr>
          </a:p>
          <a:p>
            <a:pPr algn="l" rtl="0"/>
            <a:r>
              <a:rPr lang="en-US" sz="1600" b="1" dirty="0" smtClean="0">
                <a:solidFill>
                  <a:srgbClr val="FFFF00"/>
                </a:solidFill>
                <a:latin typeface="+mn-lt"/>
              </a:rPr>
              <a:t>Treatment :</a:t>
            </a: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 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depends 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on the type 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and severity of the disease and the immunological status of the patient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5715000" y="2438400"/>
            <a:ext cx="360040" cy="72008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22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476672"/>
            <a:ext cx="7772400" cy="618344"/>
          </a:xfrm>
        </p:spPr>
        <p:txBody>
          <a:bodyPr/>
          <a:lstStyle/>
          <a:p>
            <a:pPr algn="l"/>
            <a:r>
              <a:rPr lang="en-US" sz="3600" cap="none" dirty="0" smtClean="0">
                <a:solidFill>
                  <a:srgbClr val="FFFF00"/>
                </a:solidFill>
              </a:rPr>
              <a:t>Diagnosis of </a:t>
            </a:r>
            <a:r>
              <a:rPr lang="en-US" sz="3600" cap="none" dirty="0" err="1" smtClean="0">
                <a:solidFill>
                  <a:srgbClr val="FFFF00"/>
                </a:solidFill>
              </a:rPr>
              <a:t>aspergillosis</a:t>
            </a:r>
            <a:endParaRPr lang="en-US" sz="3600" cap="none" dirty="0">
              <a:solidFill>
                <a:srgbClr val="FFFF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1116787"/>
            <a:ext cx="7772400" cy="5328592"/>
          </a:xfrm>
        </p:spPr>
        <p:txBody>
          <a:bodyPr>
            <a:normAutofit/>
          </a:bodyPr>
          <a:lstStyle/>
          <a:p>
            <a:pPr marL="342900" indent="-342900">
              <a:lnSpc>
                <a:spcPct val="80000"/>
              </a:lnSpc>
              <a:spcBef>
                <a:spcPct val="50000"/>
              </a:spcBef>
            </a:pPr>
            <a:r>
              <a:rPr lang="en-US" sz="2400" b="1" dirty="0" smtClean="0">
                <a:solidFill>
                  <a:srgbClr val="FFFF00"/>
                </a:solidFill>
                <a:cs typeface="Times New Roman" pitchFamily="18" charset="0"/>
              </a:rPr>
              <a:t>Specimen</a:t>
            </a: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cs typeface="Times New Roman" pitchFamily="18" charset="0"/>
              </a:rPr>
              <a:t>: </a:t>
            </a:r>
          </a:p>
          <a:p>
            <a:pPr marL="982980" lvl="1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cs typeface="Times New Roman" pitchFamily="18" charset="0"/>
              </a:rPr>
              <a:t>Respiratory specimens: Sputum, BAL, Lung biopsy,</a:t>
            </a:r>
          </a:p>
          <a:p>
            <a:pPr marL="982980" lvl="1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cs typeface="Times New Roman" pitchFamily="18" charset="0"/>
              </a:rPr>
              <a:t>Other  samples: </a:t>
            </a:r>
          </a:p>
          <a:p>
            <a:pPr marL="982980" lvl="1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cs typeface="Times New Roman" pitchFamily="18" charset="0"/>
              </a:rPr>
              <a:t>Blood, etc.</a:t>
            </a:r>
          </a:p>
          <a:p>
            <a:r>
              <a:rPr lang="en-US" sz="2400" b="1" dirty="0" smtClean="0">
                <a:solidFill>
                  <a:srgbClr val="FFFF00"/>
                </a:solidFill>
                <a:cs typeface="Times New Roman" pitchFamily="18" charset="0"/>
              </a:rPr>
              <a:t>Lab. Investigations</a:t>
            </a:r>
            <a:r>
              <a:rPr lang="en-US" sz="2400" dirty="0" smtClean="0">
                <a:solidFill>
                  <a:srgbClr val="FFFF00"/>
                </a:solidFill>
                <a:cs typeface="Times New Roman" pitchFamily="18" charset="0"/>
              </a:rPr>
              <a:t>: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b="1" u="sng" dirty="0" smtClean="0">
                <a:solidFill>
                  <a:schemeClr val="bg1">
                    <a:lumMod val="95000"/>
                  </a:schemeClr>
                </a:solidFill>
                <a:cs typeface="Times New Roman" pitchFamily="18" charset="0"/>
              </a:rPr>
              <a:t>Direct Microscopy</a:t>
            </a: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cs typeface="Times New Roman" pitchFamily="18" charset="0"/>
              </a:rPr>
              <a:t>:</a:t>
            </a:r>
          </a:p>
          <a:p>
            <a:pPr lvl="1"/>
            <a:r>
              <a:rPr lang="en-US" sz="1600" dirty="0" err="1" smtClean="0">
                <a:solidFill>
                  <a:schemeClr val="bg1">
                    <a:lumMod val="95000"/>
                  </a:schemeClr>
                </a:solidFill>
                <a:cs typeface="Times New Roman" pitchFamily="18" charset="0"/>
              </a:rPr>
              <a:t>Giemsa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cs typeface="Times New Roman" pitchFamily="18" charset="0"/>
              </a:rPr>
              <a:t> Stain, </a:t>
            </a:r>
            <a:r>
              <a:rPr lang="en-US" sz="1600" dirty="0" err="1" smtClean="0">
                <a:solidFill>
                  <a:schemeClr val="bg1">
                    <a:lumMod val="95000"/>
                  </a:schemeClr>
                </a:solidFill>
                <a:cs typeface="Times New Roman" pitchFamily="18" charset="0"/>
              </a:rPr>
              <a:t>Grecott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bg1">
                    <a:lumMod val="95000"/>
                  </a:schemeClr>
                </a:solidFill>
                <a:cs typeface="Times New Roman" pitchFamily="18" charset="0"/>
              </a:rPr>
              <a:t>methenamine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cs typeface="Times New Roman" pitchFamily="18" charset="0"/>
              </a:rPr>
              <a:t> silver stain (GMS)</a:t>
            </a:r>
          </a:p>
          <a:p>
            <a:pPr lvl="3"/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cs typeface="Times New Roman" pitchFamily="18" charset="0"/>
              </a:rPr>
              <a:t>Will show fungal </a:t>
            </a:r>
            <a:r>
              <a:rPr lang="en-US" sz="1600" dirty="0" err="1" smtClean="0">
                <a:solidFill>
                  <a:schemeClr val="bg1">
                    <a:lumMod val="95000"/>
                  </a:schemeClr>
                </a:solidFill>
                <a:cs typeface="Times New Roman" pitchFamily="18" charset="0"/>
              </a:rPr>
              <a:t>septate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bg1">
                    <a:lumMod val="95000"/>
                  </a:schemeClr>
                </a:solidFill>
                <a:cs typeface="Times New Roman" pitchFamily="18" charset="0"/>
              </a:rPr>
              <a:t>hyphae</a:t>
            </a:r>
            <a:endParaRPr lang="en-US" sz="1600" dirty="0" smtClean="0">
              <a:solidFill>
                <a:schemeClr val="bg1">
                  <a:lumMod val="95000"/>
                </a:schemeClr>
              </a:solidFill>
              <a:cs typeface="Times New Roman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b="1" u="sng" dirty="0" smtClean="0">
                <a:solidFill>
                  <a:schemeClr val="bg1">
                    <a:lumMod val="95000"/>
                  </a:schemeClr>
                </a:solidFill>
                <a:cs typeface="Times New Roman" pitchFamily="18" charset="0"/>
              </a:rPr>
              <a:t>Culture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cs typeface="Times New Roman" pitchFamily="18" charset="0"/>
              </a:rPr>
              <a:t>on SDA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b="1" u="sng" dirty="0" smtClean="0">
                <a:solidFill>
                  <a:schemeClr val="bg1">
                    <a:lumMod val="95000"/>
                  </a:schemeClr>
                </a:solidFill>
                <a:cs typeface="Times New Roman" pitchFamily="18" charset="0"/>
              </a:rPr>
              <a:t>Serology</a:t>
            </a: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cs typeface="Times New Roman" pitchFamily="18" charset="0"/>
              </a:rPr>
              <a:t>: </a:t>
            </a:r>
          </a:p>
          <a:p>
            <a:pPr lvl="2"/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  <a:cs typeface="Times New Roman" pitchFamily="18" charset="0"/>
              </a:rPr>
              <a:t>Test for Antibody </a:t>
            </a:r>
          </a:p>
          <a:p>
            <a:pPr lvl="2"/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  <a:cs typeface="Times New Roman" pitchFamily="18" charset="0"/>
              </a:rPr>
              <a:t>ELISA test for </a:t>
            </a:r>
            <a:r>
              <a:rPr lang="en-US" sz="1400" dirty="0" err="1" smtClean="0">
                <a:solidFill>
                  <a:schemeClr val="bg1">
                    <a:lumMod val="95000"/>
                  </a:schemeClr>
                </a:solidFill>
                <a:cs typeface="Times New Roman" pitchFamily="18" charset="0"/>
              </a:rPr>
              <a:t>galactomannan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  <a:cs typeface="Times New Roman" pitchFamily="18" charset="0"/>
              </a:rPr>
              <a:t> Antigen</a:t>
            </a:r>
          </a:p>
          <a:p>
            <a:pPr lvl="2"/>
            <a:endParaRPr lang="en-US" sz="1400" dirty="0" smtClean="0">
              <a:solidFill>
                <a:schemeClr val="bg1">
                  <a:lumMod val="95000"/>
                </a:schemeClr>
              </a:solidFill>
              <a:cs typeface="Times New Roman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000" b="1" u="sng" dirty="0" smtClean="0">
                <a:solidFill>
                  <a:schemeClr val="bg1">
                    <a:lumMod val="95000"/>
                  </a:schemeClr>
                </a:solidFill>
                <a:cs typeface="Times New Roman" pitchFamily="18" charset="0"/>
              </a:rPr>
              <a:t>PCR</a:t>
            </a: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cs typeface="Times New Roman" pitchFamily="18" charset="0"/>
              </a:rPr>
              <a:t>: 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cs typeface="Times New Roman" pitchFamily="18" charset="0"/>
              </a:rPr>
              <a:t>Detection of </a:t>
            </a:r>
            <a:r>
              <a:rPr lang="en-US" sz="1600" dirty="0" err="1" smtClean="0">
                <a:solidFill>
                  <a:schemeClr val="bg1">
                    <a:lumMod val="95000"/>
                  </a:schemeClr>
                </a:solidFill>
                <a:cs typeface="Times New Roman" pitchFamily="18" charset="0"/>
              </a:rPr>
              <a:t>Aspergillus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cs typeface="Times New Roman" pitchFamily="18" charset="0"/>
              </a:rPr>
              <a:t> DNA in clinical samples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48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3568" y="5013176"/>
            <a:ext cx="3096146" cy="576064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bg1">
                    <a:lumMod val="95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Cultures of  </a:t>
            </a:r>
            <a:r>
              <a:rPr kumimoji="0" lang="en-US" sz="2000" b="1" i="0" u="none" strike="noStrike" kern="1200" cap="none" spc="0" normalizeH="0" baseline="0" noProof="0" dirty="0" err="1" smtClean="0">
                <a:ln w="635">
                  <a:noFill/>
                </a:ln>
                <a:solidFill>
                  <a:schemeClr val="bg1">
                    <a:lumMod val="95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Aspergillus</a:t>
            </a:r>
            <a:endParaRPr kumimoji="0" lang="en-US" sz="2000" b="1" i="0" u="none" strike="noStrike" kern="1200" cap="none" spc="0" normalizeH="0" baseline="0" noProof="0" dirty="0">
              <a:ln w="635">
                <a:noFill/>
              </a:ln>
              <a:solidFill>
                <a:schemeClr val="bg1">
                  <a:lumMod val="95000"/>
                </a:schemeClr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aspergill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30344" y="2339663"/>
            <a:ext cx="3672408" cy="2673513"/>
          </a:xfrm>
          <a:prstGeom prst="rect">
            <a:avLst/>
          </a:prstGeom>
        </p:spPr>
      </p:pic>
      <p:pic>
        <p:nvPicPr>
          <p:cNvPr id="8" name="Picture 3" descr="Asp%5B1%5Dfumigatu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90700" y="2371273"/>
            <a:ext cx="3480387" cy="2610291"/>
          </a:xfrm>
          <a:prstGeom prst="rect">
            <a:avLst/>
          </a:prstGeom>
          <a:noFill/>
          <a:ln/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593771" y="5157057"/>
            <a:ext cx="4347592" cy="576064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bg1">
                    <a:lumMod val="95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Smear: </a:t>
            </a:r>
            <a:r>
              <a:rPr kumimoji="0" lang="en-US" sz="2000" b="1" i="0" u="none" strike="noStrike" kern="1200" cap="none" spc="0" normalizeH="0" baseline="0" noProof="0" dirty="0" err="1" smtClean="0">
                <a:ln w="635">
                  <a:noFill/>
                </a:ln>
                <a:solidFill>
                  <a:schemeClr val="bg1">
                    <a:lumMod val="95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Septat</a:t>
            </a:r>
            <a:r>
              <a:rPr kumimoji="0" lang="en-US" sz="20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bg1">
                    <a:lumMod val="95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 w="635">
                  <a:noFill/>
                </a:ln>
                <a:solidFill>
                  <a:schemeClr val="bg1">
                    <a:lumMod val="95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funga</a:t>
            </a:r>
            <a:r>
              <a:rPr lang="en-US" sz="2000" b="1" dirty="0" smtClean="0">
                <a:ln w="635">
                  <a:noFill/>
                </a:ln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l </a:t>
            </a:r>
            <a:r>
              <a:rPr lang="en-US" sz="2000" b="1" dirty="0" err="1" smtClean="0">
                <a:ln w="635">
                  <a:noFill/>
                </a:ln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hyphae</a:t>
            </a:r>
            <a:r>
              <a:rPr lang="en-US" sz="2000" b="1" dirty="0" smtClean="0">
                <a:ln w="635">
                  <a:noFill/>
                </a:ln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. </a:t>
            </a:r>
            <a:r>
              <a:rPr lang="en-US" sz="2000" b="1" dirty="0" err="1" smtClean="0">
                <a:ln w="635">
                  <a:noFill/>
                </a:ln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Aspergillosis</a:t>
            </a:r>
            <a:endParaRPr kumimoji="0" lang="en-US" sz="2000" b="1" i="0" u="none" strike="noStrike" kern="1200" cap="none" spc="0" normalizeH="0" baseline="0" noProof="0" dirty="0">
              <a:ln w="635">
                <a:noFill/>
              </a:ln>
              <a:solidFill>
                <a:schemeClr val="bg1">
                  <a:lumMod val="95000"/>
                </a:schemeClr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0352" y="476672"/>
            <a:ext cx="7772400" cy="618344"/>
          </a:xfrm>
        </p:spPr>
        <p:txBody>
          <a:bodyPr/>
          <a:lstStyle/>
          <a:p>
            <a:pPr algn="l"/>
            <a:r>
              <a:rPr lang="en-US" sz="4000" cap="none" dirty="0" smtClean="0">
                <a:solidFill>
                  <a:srgbClr val="FFFF00"/>
                </a:solidFill>
              </a:rPr>
              <a:t>Diagnosis of </a:t>
            </a:r>
            <a:r>
              <a:rPr lang="en-US" sz="4000" cap="none" dirty="0" err="1" smtClean="0">
                <a:solidFill>
                  <a:srgbClr val="FFFF00"/>
                </a:solidFill>
              </a:rPr>
              <a:t>aspergillosis</a:t>
            </a:r>
            <a:endParaRPr lang="en-US" sz="4000" cap="none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60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78631" y="402977"/>
            <a:ext cx="83486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GB" sz="3200" b="1" u="sng" dirty="0" smtClean="0">
                <a:solidFill>
                  <a:srgbClr val="FFFF00"/>
                </a:solidFill>
                <a:latin typeface="+mj-lt"/>
              </a:rPr>
              <a:t>Treatment of </a:t>
            </a:r>
            <a:r>
              <a:rPr lang="en-GB" sz="3200" b="1" u="sng" dirty="0" err="1" smtClean="0">
                <a:solidFill>
                  <a:srgbClr val="FFFF00"/>
                </a:solidFill>
                <a:latin typeface="+mj-lt"/>
              </a:rPr>
              <a:t>aspergillosis</a:t>
            </a:r>
            <a:endParaRPr lang="en-US" sz="3200" b="1" u="sng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66524" y="1905000"/>
            <a:ext cx="7994650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457200" indent="-457200" algn="l" defTabSz="187325" rtl="0">
              <a:spcBef>
                <a:spcPct val="40000"/>
              </a:spcBef>
              <a:buFont typeface="Wingdings" pitchFamily="2" charset="2"/>
              <a:buChar char="Ø"/>
            </a:pPr>
            <a:r>
              <a:rPr lang="en-GB" sz="2800" dirty="0" err="1" smtClean="0">
                <a:solidFill>
                  <a:schemeClr val="bg1">
                    <a:lumMod val="95000"/>
                  </a:schemeClr>
                </a:solidFill>
              </a:rPr>
              <a:t>Voriconazole</a:t>
            </a:r>
            <a:endParaRPr lang="en-GB" sz="2800" dirty="0">
              <a:solidFill>
                <a:schemeClr val="bg1">
                  <a:lumMod val="95000"/>
                </a:schemeClr>
              </a:solidFill>
            </a:endParaRPr>
          </a:p>
          <a:p>
            <a:pPr marL="457200" indent="-457200" algn="l" defTabSz="187325" rtl="0">
              <a:spcBef>
                <a:spcPct val="40000"/>
              </a:spcBef>
            </a:pPr>
            <a:endParaRPr lang="en-GB" sz="28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457200" indent="-457200" algn="l" defTabSz="187325" rtl="0">
              <a:spcBef>
                <a:spcPct val="40000"/>
              </a:spcBef>
              <a:buFont typeface="Wingdings" pitchFamily="2" charset="2"/>
              <a:buChar char="Ø"/>
            </a:pPr>
            <a:r>
              <a:rPr lang="en-GB" sz="2800" dirty="0" smtClean="0">
                <a:solidFill>
                  <a:schemeClr val="bg1">
                    <a:lumMod val="95000"/>
                  </a:schemeClr>
                </a:solidFill>
              </a:rPr>
              <a:t>Alternative therapy</a:t>
            </a:r>
          </a:p>
          <a:p>
            <a:pPr marL="914400" lvl="1" indent="-457200" algn="l" defTabSz="187325" rtl="0">
              <a:spcBef>
                <a:spcPct val="40000"/>
              </a:spcBef>
            </a:pPr>
            <a:r>
              <a:rPr lang="en-GB" sz="2800" dirty="0" smtClean="0">
                <a:solidFill>
                  <a:schemeClr val="bg1">
                    <a:lumMod val="95000"/>
                  </a:schemeClr>
                </a:solidFill>
              </a:rPr>
              <a:t>Am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photericin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GB" sz="2800" dirty="0" smtClean="0">
                <a:solidFill>
                  <a:schemeClr val="bg1">
                    <a:lumMod val="95000"/>
                  </a:schemeClr>
                </a:solidFill>
              </a:rPr>
              <a:t>B, </a:t>
            </a:r>
            <a:r>
              <a:rPr lang="en-GB" sz="2800" dirty="0" err="1" smtClean="0">
                <a:solidFill>
                  <a:schemeClr val="bg1">
                    <a:lumMod val="95000"/>
                  </a:schemeClr>
                </a:solidFill>
              </a:rPr>
              <a:t>Itraconazole</a:t>
            </a:r>
            <a:r>
              <a:rPr lang="en-GB" sz="2800" dirty="0" smtClean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en-GB" sz="2800" dirty="0" err="1" smtClean="0">
                <a:solidFill>
                  <a:schemeClr val="bg1">
                    <a:lumMod val="95000"/>
                  </a:schemeClr>
                </a:solidFill>
              </a:rPr>
              <a:t>Caspofungin</a:t>
            </a:r>
            <a:endParaRPr lang="en-GB" sz="2800" dirty="0">
              <a:solidFill>
                <a:schemeClr val="bg1">
                  <a:lumMod val="95000"/>
                </a:schemeClr>
              </a:solidFill>
            </a:endParaRPr>
          </a:p>
          <a:p>
            <a:pPr marL="457200" indent="-457200" algn="l" defTabSz="187325" rtl="0">
              <a:spcBef>
                <a:spcPct val="40000"/>
              </a:spcBef>
            </a:pPr>
            <a:r>
              <a:rPr lang="en-GB" sz="28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en-GB" sz="2800" dirty="0">
              <a:solidFill>
                <a:schemeClr val="bg1">
                  <a:lumMod val="95000"/>
                </a:schemeClr>
              </a:solidFill>
            </a:endParaRPr>
          </a:p>
          <a:p>
            <a:pPr marL="457200" indent="-457200" algn="l" defTabSz="187325" rtl="0">
              <a:spcBef>
                <a:spcPct val="40000"/>
              </a:spcBef>
            </a:pPr>
            <a:r>
              <a:rPr lang="en-GB" sz="2800" dirty="0">
                <a:solidFill>
                  <a:schemeClr val="bg1">
                    <a:lumMod val="95000"/>
                  </a:schemeClr>
                </a:solidFill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87643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2400" cy="1146432"/>
          </a:xfrm>
        </p:spPr>
        <p:txBody>
          <a:bodyPr/>
          <a:lstStyle/>
          <a:p>
            <a:pPr algn="l"/>
            <a:r>
              <a:rPr lang="en-US" u="sng" dirty="0" err="1" smtClean="0">
                <a:solidFill>
                  <a:srgbClr val="FFFF00"/>
                </a:solidFill>
              </a:rPr>
              <a:t>Zygomycosis</a:t>
            </a:r>
            <a:endParaRPr lang="en-US" u="sng" dirty="0">
              <a:solidFill>
                <a:srgbClr val="FFFF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1844824"/>
            <a:ext cx="7772400" cy="4248472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</a:rPr>
              <a:t>Pulmonary </a:t>
            </a:r>
            <a:r>
              <a:rPr lang="en-US" sz="3600" dirty="0" err="1" smtClean="0">
                <a:solidFill>
                  <a:schemeClr val="bg1">
                    <a:lumMod val="95000"/>
                  </a:schemeClr>
                </a:solidFill>
              </a:rPr>
              <a:t>zygomycosis</a:t>
            </a:r>
            <a:endParaRPr lang="en-US" sz="3600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3600" dirty="0" err="1" smtClean="0">
                <a:solidFill>
                  <a:schemeClr val="bg1">
                    <a:lumMod val="95000"/>
                  </a:schemeClr>
                </a:solidFill>
              </a:rPr>
              <a:t>Rhinocerebral</a:t>
            </a:r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</a:schemeClr>
                </a:solidFill>
              </a:rPr>
              <a:t>zygomycosis</a:t>
            </a:r>
            <a:endParaRPr lang="en-US" sz="3600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en-US" sz="3600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en-US" sz="36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</a:rPr>
              <a:t>Risk factors</a:t>
            </a:r>
          </a:p>
          <a:p>
            <a:pPr lvl="1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Transplant patients</a:t>
            </a:r>
          </a:p>
          <a:p>
            <a:pPr lvl="1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Malignancy</a:t>
            </a:r>
          </a:p>
          <a:p>
            <a:pPr lvl="1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AIDS</a:t>
            </a:r>
          </a:p>
          <a:p>
            <a:pPr lvl="1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Diabetic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ketoacidosis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  <a:p>
            <a:pPr lvl="1"/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Many others</a:t>
            </a:r>
          </a:p>
          <a:p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42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04800"/>
            <a:ext cx="7772400" cy="990600"/>
          </a:xfrm>
        </p:spPr>
        <p:txBody>
          <a:bodyPr/>
          <a:lstStyle/>
          <a:p>
            <a:pPr algn="l"/>
            <a:r>
              <a:rPr lang="en-US" sz="4000" cap="none" dirty="0" err="1" smtClean="0">
                <a:solidFill>
                  <a:srgbClr val="FFFF00"/>
                </a:solidFill>
              </a:rPr>
              <a:t>Pumonary</a:t>
            </a:r>
            <a:r>
              <a:rPr lang="en-US" sz="4000" cap="none" dirty="0" smtClean="0">
                <a:solidFill>
                  <a:srgbClr val="FFFF00"/>
                </a:solidFill>
              </a:rPr>
              <a:t> </a:t>
            </a:r>
            <a:r>
              <a:rPr lang="en-US" sz="4000" cap="none" dirty="0" err="1" smtClean="0">
                <a:solidFill>
                  <a:srgbClr val="FFFF00"/>
                </a:solidFill>
              </a:rPr>
              <a:t>zygomycosis</a:t>
            </a:r>
            <a:endParaRPr lang="en-US" sz="4000" cap="none" dirty="0">
              <a:solidFill>
                <a:srgbClr val="FFFF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905000"/>
            <a:ext cx="7772400" cy="4752528"/>
          </a:xfrm>
        </p:spPr>
        <p:txBody>
          <a:bodyPr>
            <a:normAutofit/>
          </a:bodyPr>
          <a:lstStyle/>
          <a:p>
            <a:pPr marL="342900" indent="-342900">
              <a:buClr>
                <a:schemeClr val="bg1">
                  <a:lumMod val="95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Acute </a:t>
            </a:r>
          </a:p>
          <a:p>
            <a:pPr marL="342900" indent="-342900">
              <a:buClr>
                <a:schemeClr val="bg1">
                  <a:lumMod val="95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Consolidation , nodules, cavitation, pleural effusion,  hemoptysis</a:t>
            </a:r>
          </a:p>
          <a:p>
            <a:pPr marL="342900" indent="-342900">
              <a:buClr>
                <a:schemeClr val="bg1">
                  <a:lumMod val="95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Infection may extend to chest wall, diaphragm, pericardium.</a:t>
            </a:r>
          </a:p>
          <a:p>
            <a:pPr marL="742950" lvl="1" indent="-285750">
              <a:buClr>
                <a:schemeClr val="bg1">
                  <a:lumMod val="95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Pulmonary infractions and hemorrhage</a:t>
            </a:r>
          </a:p>
          <a:p>
            <a:pPr marL="742950" lvl="1" indent="-285750">
              <a:buClr>
                <a:schemeClr val="bg1">
                  <a:lumMod val="95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Rapid evolving clinical course</a:t>
            </a:r>
          </a:p>
          <a:p>
            <a:pPr marL="342900" indent="-342900">
              <a:buClr>
                <a:schemeClr val="bg1">
                  <a:lumMod val="95000"/>
                </a:schemeClr>
              </a:buClr>
              <a:buFont typeface="Wingdings" panose="05000000000000000000" pitchFamily="2" charset="2"/>
              <a:buChar char="Ø"/>
            </a:pPr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Early recognition and intervention are critical</a:t>
            </a:r>
          </a:p>
          <a:p>
            <a:pPr>
              <a:buFont typeface="Wingdings" pitchFamily="2" charset="2"/>
              <a:buChar char="Ø"/>
            </a:pPr>
            <a:endParaRPr lang="en-US" u="sng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u="sng" dirty="0" smtClean="0">
                <a:solidFill>
                  <a:srgbClr val="FFFF00"/>
                </a:solidFill>
              </a:rPr>
              <a:t>Etiology:</a:t>
            </a:r>
          </a:p>
          <a:p>
            <a:pPr lvl="1"/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Zygomycetes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, Non-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septate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hyphae</a:t>
            </a:r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e.g.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Rhizopus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,</a:t>
            </a:r>
          </a:p>
          <a:p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25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537118"/>
            <a:ext cx="7318248" cy="864096"/>
          </a:xfrm>
        </p:spPr>
        <p:txBody>
          <a:bodyPr/>
          <a:lstStyle/>
          <a:p>
            <a:pPr algn="l"/>
            <a:r>
              <a:rPr lang="en-US" sz="3200" dirty="0" smtClean="0">
                <a:solidFill>
                  <a:srgbClr val="FFFF00"/>
                </a:solidFill>
                <a:effectLst/>
              </a:rPr>
              <a:t>Respiratory fungal infections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1412776"/>
            <a:ext cx="7772400" cy="4032448"/>
          </a:xfrm>
        </p:spPr>
        <p:txBody>
          <a:bodyPr>
            <a:noAutofit/>
          </a:bodyPr>
          <a:lstStyle/>
          <a:p>
            <a:pPr marL="342900" indent="-342900" algn="just">
              <a:buClr>
                <a:schemeClr val="bg1">
                  <a:lumMod val="95000"/>
                </a:schemeClr>
              </a:buClr>
              <a:buSzPct val="80000"/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Respiratory System</a:t>
            </a:r>
          </a:p>
          <a:p>
            <a:pPr marL="342900" indent="-342900" algn="just">
              <a:buClr>
                <a:schemeClr val="bg1">
                  <a:lumMod val="95000"/>
                </a:schemeClr>
              </a:buClr>
              <a:buSzPct val="80000"/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342900" indent="-342900" algn="just">
              <a:buClr>
                <a:schemeClr val="bg1">
                  <a:lumMod val="95000"/>
                </a:schemeClr>
              </a:buClr>
              <a:buSzPct val="80000"/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Rout of infection?</a:t>
            </a:r>
          </a:p>
          <a:p>
            <a:pPr marL="342900" indent="-342900" algn="just">
              <a:buClr>
                <a:schemeClr val="bg1">
                  <a:lumMod val="95000"/>
                </a:schemeClr>
              </a:buClr>
              <a:buSzPct val="80000"/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342900" indent="-342900" algn="just">
              <a:buClr>
                <a:schemeClr val="bg1">
                  <a:lumMod val="95000"/>
                </a:schemeClr>
              </a:buClr>
              <a:buSzPct val="80000"/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Respiratory fungal infections are less common than viral and bacterial infections.</a:t>
            </a:r>
          </a:p>
          <a:p>
            <a:pPr marL="342900" indent="-342900" algn="just">
              <a:buClr>
                <a:schemeClr val="bg1">
                  <a:lumMod val="95000"/>
                </a:schemeClr>
              </a:buClr>
              <a:buSzPct val="80000"/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342900" indent="-342900" algn="just">
              <a:buClr>
                <a:schemeClr val="bg1">
                  <a:lumMod val="95000"/>
                </a:schemeClr>
              </a:buClr>
              <a:buSzPct val="80000"/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342900" indent="-342900" algn="just">
              <a:buClr>
                <a:schemeClr val="bg1">
                  <a:lumMod val="95000"/>
                </a:schemeClr>
              </a:buClr>
              <a:buSzPct val="80000"/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Invasive  diseases have significant difficulties in diagnosis and treatment.</a:t>
            </a:r>
          </a:p>
          <a:p>
            <a:pPr marL="342900" indent="-342900" algn="just">
              <a:buClr>
                <a:schemeClr val="bg1">
                  <a:lumMod val="95000"/>
                </a:schemeClr>
              </a:buClr>
              <a:buSzPct val="80000"/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285750" indent="-285750">
              <a:buClr>
                <a:schemeClr val="bg1">
                  <a:lumMod val="95000"/>
                </a:schemeClr>
              </a:buClr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533400" y="360827"/>
            <a:ext cx="7772400" cy="786392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latin typeface="+mj-lt"/>
                <a:ea typeface="+mj-ea"/>
                <a:cs typeface="+mj-cs"/>
              </a:rPr>
              <a:t>Diagnosis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1676400"/>
            <a:ext cx="7560840" cy="4875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FFFF00"/>
                </a:solidFill>
                <a:latin typeface="+mn-lt"/>
                <a:cs typeface="Times New Roman" pitchFamily="18" charset="0"/>
              </a:rPr>
              <a:t>Specimen: </a:t>
            </a:r>
          </a:p>
          <a:p>
            <a:pPr marL="800100" lvl="1" indent="-342900" algn="l" rtl="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Respiratory specimens: Sputum, BAL, Lung biopsy,</a:t>
            </a:r>
          </a:p>
          <a:p>
            <a:pPr marL="800100" lvl="1" indent="-342900" algn="l" rtl="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Other  samples</a:t>
            </a:r>
          </a:p>
          <a:p>
            <a:pPr marL="342900" indent="-342900" algn="l" rtl="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endParaRPr lang="en-US" dirty="0" smtClean="0">
              <a:solidFill>
                <a:schemeClr val="bg1">
                  <a:lumMod val="95000"/>
                </a:schemeClr>
              </a:solidFill>
              <a:latin typeface="+mn-lt"/>
              <a:cs typeface="Times New Roman" pitchFamily="18" charset="0"/>
            </a:endParaRPr>
          </a:p>
          <a:p>
            <a:pPr marL="342900" indent="-342900" algn="l" rtl="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FFFF00"/>
                </a:solidFill>
                <a:latin typeface="+mn-lt"/>
                <a:cs typeface="Times New Roman" pitchFamily="18" charset="0"/>
              </a:rPr>
              <a:t>Lab. Investigations:</a:t>
            </a:r>
          </a:p>
          <a:p>
            <a:pPr marL="800100" lvl="1" indent="-342900" algn="l" rtl="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Direct Microscopy:</a:t>
            </a:r>
          </a:p>
          <a:p>
            <a:pPr marL="1257300" lvl="2" indent="-342900" algn="l" rtl="0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Giemsa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Grecott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methenamine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 silver stain (GMS)</a:t>
            </a:r>
          </a:p>
          <a:p>
            <a:pPr marL="1714500" lvl="3" indent="-342900" algn="l" rtl="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Will show broad non-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septate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 fungal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hyphae</a:t>
            </a:r>
            <a:endParaRPr lang="en-US" dirty="0" smtClean="0">
              <a:solidFill>
                <a:schemeClr val="bg1">
                  <a:lumMod val="95000"/>
                </a:schemeClr>
              </a:solidFill>
              <a:latin typeface="+mn-lt"/>
              <a:cs typeface="Times New Roman" pitchFamily="18" charset="0"/>
            </a:endParaRPr>
          </a:p>
          <a:p>
            <a:pPr marL="800100" lvl="1" indent="-342900" algn="l" rtl="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Culture on SDA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(no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cycloheximide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)</a:t>
            </a:r>
          </a:p>
          <a:p>
            <a:pPr marL="342900" indent="-342900" algn="l" rtl="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Serology: Not available</a:t>
            </a:r>
          </a:p>
          <a:p>
            <a:pPr marL="342900" indent="-342900" algn="l" rtl="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endParaRPr lang="en-US" sz="2000" b="1" dirty="0" smtClean="0">
              <a:solidFill>
                <a:schemeClr val="bg1">
                  <a:lumMod val="95000"/>
                </a:schemeClr>
              </a:solidFill>
              <a:latin typeface="+mn-lt"/>
              <a:cs typeface="Times New Roman" pitchFamily="18" charset="0"/>
            </a:endParaRPr>
          </a:p>
          <a:p>
            <a:pPr marL="342900" indent="-342900" algn="l" rtl="0">
              <a:lnSpc>
                <a:spcPct val="80000"/>
              </a:lnSpc>
              <a:spcBef>
                <a:spcPct val="50000"/>
              </a:spcBef>
            </a:pPr>
            <a:r>
              <a:rPr lang="en-US" sz="2400" b="1" dirty="0" smtClean="0">
                <a:solidFill>
                  <a:srgbClr val="FFFF00"/>
                </a:solidFill>
                <a:latin typeface="+mn-lt"/>
                <a:cs typeface="Times New Roman" pitchFamily="18" charset="0"/>
              </a:rPr>
              <a:t>Treatment:   </a:t>
            </a:r>
            <a:r>
              <a:rPr lang="en-US" sz="2000" dirty="0" smtClean="0">
                <a:solidFill>
                  <a:srgbClr val="FFFF00"/>
                </a:solidFill>
                <a:latin typeface="+mn-lt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Amphotericin B </a:t>
            </a:r>
          </a:p>
          <a:p>
            <a:pPr marL="800100" lvl="1" indent="-342900" algn="l" rtl="0">
              <a:lnSpc>
                <a:spcPct val="80000"/>
              </a:lnSpc>
              <a:spcBef>
                <a:spcPct val="50000"/>
              </a:spcBef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                     Surgery</a:t>
            </a:r>
            <a:endParaRPr lang="en-US" dirty="0" smtClean="0">
              <a:solidFill>
                <a:schemeClr val="bg1">
                  <a:lumMod val="95000"/>
                </a:schemeClr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7" name="Picture 6" descr="zygo.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2618703"/>
            <a:ext cx="4968552" cy="299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17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609600" y="436313"/>
            <a:ext cx="59769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3200" b="1" u="sng" dirty="0" err="1" smtClean="0">
                <a:solidFill>
                  <a:srgbClr val="FFFF00"/>
                </a:solidFill>
                <a:latin typeface="+mn-lt"/>
                <a:cs typeface="Times New Roman" pitchFamily="18" charset="0"/>
              </a:rPr>
              <a:t>Pneumocystosis</a:t>
            </a:r>
            <a:r>
              <a:rPr lang="en-US" sz="3200" b="1" u="sng" dirty="0" smtClean="0">
                <a:solidFill>
                  <a:srgbClr val="FFFF00"/>
                </a:solidFill>
                <a:latin typeface="+mn-lt"/>
                <a:cs typeface="Times New Roman" pitchFamily="18" charset="0"/>
              </a:rPr>
              <a:t> (PCP)</a:t>
            </a:r>
            <a:endParaRPr lang="en-US" sz="3200" b="1" u="sng" dirty="0">
              <a:solidFill>
                <a:srgbClr val="FFFF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88307" y="2209800"/>
            <a:ext cx="7561263" cy="4385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rtl="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It is interstitial pneumonia of the alveolar area.</a:t>
            </a:r>
          </a:p>
          <a:p>
            <a:pPr marL="342900" indent="-342900" algn="l" rtl="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Affect 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compromised host</a:t>
            </a:r>
          </a:p>
          <a:p>
            <a:pPr marL="342900" indent="-342900" algn="l" rtl="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Especially common in AIDS patients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.</a:t>
            </a:r>
            <a:endParaRPr lang="en-US" sz="2000" u="sng" dirty="0" smtClean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marL="457200" indent="-457200" algn="l" rtl="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FFFF00"/>
                </a:solidFill>
                <a:latin typeface="Calibri" panose="020F0502020204030204" pitchFamily="34" charset="0"/>
                <a:cs typeface="Times New Roman" pitchFamily="18" charset="0"/>
              </a:rPr>
              <a:t>Etiology:</a:t>
            </a:r>
          </a:p>
          <a:p>
            <a:pPr marL="1371600" lvl="2" indent="-457200" algn="l" rtl="0">
              <a:spcBef>
                <a:spcPct val="50000"/>
              </a:spcBef>
            </a:pPr>
            <a:r>
              <a:rPr lang="en-US" sz="2000" i="1" dirty="0" err="1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Pneumocystis</a:t>
            </a:r>
            <a:r>
              <a:rPr lang="en-US" sz="2000" i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  </a:t>
            </a:r>
            <a:r>
              <a:rPr lang="en-US" sz="2000" i="1" dirty="0" err="1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jiroveci</a:t>
            </a:r>
            <a:endParaRPr lang="en-US" sz="2000" i="1" dirty="0" smtClean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marL="457200" indent="-457200" algn="l" rtl="0">
              <a:lnSpc>
                <a:spcPct val="65000"/>
              </a:lnSpc>
              <a:spcBef>
                <a:spcPct val="50000"/>
              </a:spcBef>
            </a:pPr>
            <a:endParaRPr lang="en-US" sz="2000" dirty="0" smtClean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marL="457200" indent="-457200" algn="l" rtl="0">
              <a:lnSpc>
                <a:spcPct val="65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Previously thought to be a protozoan parasite, but later it has been proven to be a fungus </a:t>
            </a:r>
          </a:p>
          <a:p>
            <a:pPr marL="342900" indent="-342900" algn="l" rtl="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Does not grow in laboratory media e.g. SDA</a:t>
            </a:r>
          </a:p>
          <a:p>
            <a:pPr marL="342900" indent="-342900" algn="l" rtl="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Naturally found in rodents (rats), other animals (goats, horses), Humans may contract it during childhood</a:t>
            </a:r>
            <a:endParaRPr lang="en-US" sz="2000" u="sng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09600" y="1676400"/>
            <a:ext cx="68405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rtl="0">
              <a:spcBef>
                <a:spcPct val="50000"/>
              </a:spcBef>
            </a:pP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Pneumocystis pneumonia (PCP)</a:t>
            </a:r>
          </a:p>
        </p:txBody>
      </p:sp>
    </p:spTree>
    <p:extLst>
      <p:ext uri="{BB962C8B-B14F-4D97-AF65-F5344CB8AC3E}">
        <p14:creationId xmlns:p14="http://schemas.microsoft.com/office/powerpoint/2010/main" val="368541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62000" y="369530"/>
            <a:ext cx="59769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742950" algn="l">
              <a:spcBef>
                <a:spcPct val="50000"/>
              </a:spcBef>
            </a:pPr>
            <a:r>
              <a:rPr lang="en-US" sz="3600" b="1" dirty="0" err="1">
                <a:solidFill>
                  <a:srgbClr val="FFFF00"/>
                </a:solidFill>
                <a:latin typeface="+mj-lt"/>
                <a:cs typeface="Times New Roman" pitchFamily="18" charset="0"/>
              </a:rPr>
              <a:t>Pneumocystosis</a:t>
            </a:r>
            <a:r>
              <a:rPr lang="en-US" sz="3600" b="1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 </a:t>
            </a:r>
            <a:endParaRPr lang="en-US" sz="3600" b="1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467047" y="1752600"/>
            <a:ext cx="8353425" cy="471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 rtl="0">
              <a:lnSpc>
                <a:spcPct val="80000"/>
              </a:lnSpc>
            </a:pPr>
            <a:r>
              <a:rPr lang="en-US" sz="2200" b="1" dirty="0">
                <a:solidFill>
                  <a:srgbClr val="FFFF00"/>
                </a:solidFill>
                <a:latin typeface="+mn-lt"/>
                <a:cs typeface="Times New Roman" pitchFamily="18" charset="0"/>
              </a:rPr>
              <a:t>Laboratory Diagnosis:</a:t>
            </a:r>
            <a:r>
              <a:rPr lang="en-US" sz="2200" dirty="0">
                <a:solidFill>
                  <a:srgbClr val="FFFF00"/>
                </a:solidFill>
                <a:latin typeface="+mn-lt"/>
                <a:cs typeface="Times New Roman" pitchFamily="18" charset="0"/>
              </a:rPr>
              <a:t> </a:t>
            </a:r>
            <a:endParaRPr lang="en-US" sz="2200" dirty="0" smtClean="0">
              <a:solidFill>
                <a:srgbClr val="FFFF00"/>
              </a:solidFill>
              <a:latin typeface="+mn-lt"/>
              <a:cs typeface="Times New Roman" pitchFamily="18" charset="0"/>
            </a:endParaRPr>
          </a:p>
          <a:p>
            <a:pPr marL="914400" lvl="1" indent="-457200">
              <a:lnSpc>
                <a:spcPct val="8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Patient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specimen: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Bronchoscopic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 specimens (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Bronchoalveolar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 lavage), Sputum, Lung biopsy tissue.</a:t>
            </a:r>
          </a:p>
          <a:p>
            <a:pPr marL="457200" indent="-457200" algn="l" rtl="0">
              <a:lnSpc>
                <a:spcPct val="60000"/>
              </a:lnSpc>
              <a:spcBef>
                <a:spcPct val="50000"/>
              </a:spcBef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	</a:t>
            </a:r>
            <a:endParaRPr lang="en-US" dirty="0" smtClean="0">
              <a:solidFill>
                <a:schemeClr val="bg1">
                  <a:lumMod val="95000"/>
                </a:schemeClr>
              </a:solidFill>
              <a:latin typeface="+mn-lt"/>
              <a:cs typeface="Times New Roman" pitchFamily="18" charset="0"/>
            </a:endParaRPr>
          </a:p>
          <a:p>
            <a:pPr marL="457200" indent="-457200" algn="l" rtl="0">
              <a:lnSpc>
                <a:spcPct val="6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Histological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sections or smears stained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by GMS stain. </a:t>
            </a:r>
          </a:p>
          <a:p>
            <a:pPr marL="914400" lvl="1" indent="-457200" algn="l" rtl="0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x-none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Immunuofluorescence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 (better sensitivity)</a:t>
            </a:r>
          </a:p>
          <a:p>
            <a:pPr marL="914400" lvl="1" indent="-457200" algn="l" rtl="0">
              <a:lnSpc>
                <a:spcPct val="90000"/>
              </a:lnSpc>
              <a:spcBef>
                <a:spcPct val="50000"/>
              </a:spcBef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If positive will see </a:t>
            </a:r>
            <a:r>
              <a:rPr lang="en-US" u="sng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cysts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of hat-shape, </a:t>
            </a:r>
          </a:p>
          <a:p>
            <a:pPr marL="914400" lvl="1" indent="-457200" algn="l" rtl="0">
              <a:lnSpc>
                <a:spcPct val="90000"/>
              </a:lnSpc>
              <a:spcBef>
                <a:spcPct val="50000"/>
              </a:spcBef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cup shape, crescent</a:t>
            </a:r>
          </a:p>
          <a:p>
            <a:pPr marL="457200" indent="-457200" algn="l" rtl="0">
              <a:lnSpc>
                <a:spcPct val="60000"/>
              </a:lnSpc>
              <a:spcBef>
                <a:spcPct val="50000"/>
              </a:spcBef>
            </a:pPr>
            <a:endParaRPr lang="en-US" sz="2200" dirty="0" smtClean="0">
              <a:solidFill>
                <a:schemeClr val="bg1">
                  <a:lumMod val="95000"/>
                </a:schemeClr>
              </a:solidFill>
              <a:latin typeface="+mn-lt"/>
              <a:cs typeface="Times New Roman" pitchFamily="18" charset="0"/>
            </a:endParaRPr>
          </a:p>
          <a:p>
            <a:pPr marL="457200" indent="-457200" algn="l" rtl="0">
              <a:lnSpc>
                <a:spcPct val="60000"/>
              </a:lnSpc>
              <a:spcBef>
                <a:spcPct val="50000"/>
              </a:spcBef>
            </a:pPr>
            <a:endParaRPr lang="en-US" sz="2200" dirty="0" smtClean="0">
              <a:solidFill>
                <a:schemeClr val="bg1">
                  <a:lumMod val="95000"/>
                </a:schemeClr>
              </a:solidFill>
              <a:latin typeface="+mn-lt"/>
              <a:cs typeface="Times New Roman" pitchFamily="18" charset="0"/>
            </a:endParaRPr>
          </a:p>
          <a:p>
            <a:pPr marL="457200" indent="-457200" algn="l" rtl="0">
              <a:lnSpc>
                <a:spcPct val="60000"/>
              </a:lnSpc>
              <a:spcBef>
                <a:spcPct val="50000"/>
              </a:spcBef>
            </a:pPr>
            <a:r>
              <a:rPr lang="en-US" sz="2400" b="1" dirty="0" smtClean="0">
                <a:solidFill>
                  <a:srgbClr val="FFFF00"/>
                </a:solidFill>
                <a:latin typeface="+mn-lt"/>
                <a:cs typeface="Times New Roman" pitchFamily="18" charset="0"/>
              </a:rPr>
              <a:t>Treatment: </a:t>
            </a:r>
          </a:p>
          <a:p>
            <a:pPr marL="457200" indent="-457200" algn="l" rtl="0">
              <a:lnSpc>
                <a:spcPct val="60000"/>
              </a:lnSpc>
              <a:spcBef>
                <a:spcPct val="50000"/>
              </a:spcBef>
            </a:pP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Trimethoprim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 –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sulfamethoxazole</a:t>
            </a:r>
            <a:endParaRPr lang="en-US" dirty="0" smtClean="0">
              <a:solidFill>
                <a:schemeClr val="bg1">
                  <a:lumMod val="95000"/>
                </a:schemeClr>
              </a:solidFill>
              <a:latin typeface="+mn-lt"/>
              <a:cs typeface="Times New Roman" pitchFamily="18" charset="0"/>
            </a:endParaRPr>
          </a:p>
          <a:p>
            <a:pPr marL="457200" indent="-457200" algn="l" rtl="0">
              <a:lnSpc>
                <a:spcPct val="60000"/>
              </a:lnSpc>
              <a:spcBef>
                <a:spcPct val="50000"/>
              </a:spcBef>
            </a:pP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Dapsone</a:t>
            </a:r>
            <a:endParaRPr lang="en-US" dirty="0" smtClean="0">
              <a:solidFill>
                <a:schemeClr val="bg1">
                  <a:lumMod val="95000"/>
                </a:schemeClr>
              </a:solidFill>
              <a:latin typeface="+mn-lt"/>
              <a:cs typeface="Times New Roman" pitchFamily="18" charset="0"/>
            </a:endParaRPr>
          </a:p>
          <a:p>
            <a:pPr marL="457200" indent="-457200" algn="l" rtl="0">
              <a:lnSpc>
                <a:spcPct val="60000"/>
              </a:lnSpc>
              <a:spcBef>
                <a:spcPct val="50000"/>
              </a:spcBef>
            </a:pPr>
            <a:endParaRPr lang="en-US" sz="2200" dirty="0">
              <a:solidFill>
                <a:schemeClr val="bg1">
                  <a:lumMod val="95000"/>
                </a:schemeClr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7" name="Picture 6" descr="17FF2.jpg"/>
          <p:cNvPicPr>
            <a:picLocks noChangeAspect="1"/>
          </p:cNvPicPr>
          <p:nvPr/>
        </p:nvPicPr>
        <p:blipFill>
          <a:blip r:embed="rId3" cstate="print"/>
          <a:srcRect b="6315"/>
          <a:stretch>
            <a:fillRect/>
          </a:stretch>
        </p:blipFill>
        <p:spPr>
          <a:xfrm>
            <a:off x="5868144" y="3812622"/>
            <a:ext cx="2952328" cy="213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14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505200" y="3956824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b="1" kern="1200" dirty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Dr. Ahmed M. Albarrag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kern="1200" dirty="0">
              <a:solidFill>
                <a:srgbClr val="D9D9D9"/>
              </a:solidFill>
              <a:latin typeface="+mn-lt"/>
              <a:ea typeface="+mn-ea"/>
              <a:cs typeface="+mn-cs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kern="1200" dirty="0">
              <a:solidFill>
                <a:srgbClr val="D9D9D9"/>
              </a:solidFill>
              <a:latin typeface="+mn-lt"/>
              <a:ea typeface="+mn-ea"/>
              <a:cs typeface="+mn-cs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kern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1000" y="2869986"/>
            <a:ext cx="4114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(Respiratory </a:t>
            </a:r>
            <a:r>
              <a:rPr lang="en-US" dirty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Block, Microbiology) 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 idx="4294967295"/>
          </p:nvPr>
        </p:nvSpPr>
        <p:spPr>
          <a:xfrm>
            <a:off x="304800" y="987812"/>
            <a:ext cx="7162800" cy="1905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1500" b="1" u="sng" kern="12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  <a:t>T</a:t>
            </a:r>
            <a:r>
              <a:rPr lang="en-US" sz="6600" b="1" kern="12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  <a:t>hank You </a:t>
            </a:r>
            <a:r>
              <a:rPr lang="en-US" sz="6600" b="1" kern="12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  <a:sym typeface="Wingdings"/>
              </a:rPr>
              <a:t></a:t>
            </a:r>
            <a:r>
              <a:rPr lang="en-US" sz="6600" b="1" kern="12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  <a:t/>
            </a:r>
            <a:br>
              <a:rPr lang="en-US" sz="6600" b="1" kern="12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</a:br>
            <a:endParaRPr lang="en-US" sz="6600" b="1" kern="120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ea typeface="+mj-ea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32008"/>
            <a:ext cx="7772400" cy="786392"/>
          </a:xfrm>
        </p:spPr>
        <p:txBody>
          <a:bodyPr/>
          <a:lstStyle/>
          <a:p>
            <a:pPr algn="l"/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effectLst/>
                <a:latin typeface="+mn-lt"/>
              </a:rPr>
              <a:t>Respiratory fungal infection - </a:t>
            </a:r>
            <a:r>
              <a:rPr lang="en-US" sz="2800" dirty="0" smtClean="0">
                <a:solidFill>
                  <a:srgbClr val="FFFF00"/>
                </a:solidFill>
                <a:effectLst/>
                <a:latin typeface="+mn-lt"/>
              </a:rPr>
              <a:t>Etiology</a:t>
            </a:r>
            <a:endParaRPr lang="en-US" sz="28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8255" y="1654558"/>
            <a:ext cx="7772400" cy="1330212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342900" indent="-342900">
              <a:lnSpc>
                <a:spcPct val="120000"/>
              </a:lnSpc>
              <a:buClrTx/>
              <a:buSzPct val="80000"/>
              <a:buFont typeface="Wingdings" pitchFamily="2" charset="2"/>
              <a:buChar char="Ø"/>
            </a:pPr>
            <a:r>
              <a:rPr lang="en-AU" sz="2400" dirty="0" smtClean="0">
                <a:solidFill>
                  <a:schemeClr val="bg1">
                    <a:lumMod val="95000"/>
                  </a:schemeClr>
                </a:solidFill>
              </a:rPr>
              <a:t>YEAST</a:t>
            </a:r>
          </a:p>
          <a:p>
            <a:pPr marL="982980" lvl="1" indent="-342900">
              <a:lnSpc>
                <a:spcPct val="120000"/>
              </a:lnSpc>
              <a:buClrTx/>
              <a:buSzPct val="80000"/>
              <a:buFont typeface="Wingdings" pitchFamily="2" charset="2"/>
              <a:buChar char="Ø"/>
            </a:pPr>
            <a:r>
              <a:rPr lang="en-AU" sz="2300" dirty="0" smtClean="0">
                <a:solidFill>
                  <a:schemeClr val="bg1">
                    <a:lumMod val="95000"/>
                  </a:schemeClr>
                </a:solidFill>
              </a:rPr>
              <a:t>Candidiasis</a:t>
            </a:r>
          </a:p>
          <a:p>
            <a:pPr marL="982980" lvl="1" indent="-342900">
              <a:lnSpc>
                <a:spcPct val="120000"/>
              </a:lnSpc>
              <a:buClrTx/>
              <a:buSzPct val="80000"/>
              <a:buFont typeface="Wingdings" pitchFamily="2" charset="2"/>
              <a:buChar char="Ø"/>
            </a:pPr>
            <a:r>
              <a:rPr lang="en-AU" sz="2300" dirty="0" err="1" smtClean="0">
                <a:solidFill>
                  <a:schemeClr val="bg1">
                    <a:lumMod val="95000"/>
                  </a:schemeClr>
                </a:solidFill>
              </a:rPr>
              <a:t>Cryptococcosis</a:t>
            </a:r>
            <a:r>
              <a:rPr lang="en-AU" sz="2300" dirty="0" smtClean="0">
                <a:solidFill>
                  <a:schemeClr val="bg1">
                    <a:lumMod val="95000"/>
                  </a:schemeClr>
                </a:solidFill>
              </a:rPr>
              <a:t> (</a:t>
            </a:r>
            <a:r>
              <a:rPr lang="en-AU" sz="2300" i="1" dirty="0" smtClean="0">
                <a:solidFill>
                  <a:schemeClr val="bg1">
                    <a:lumMod val="95000"/>
                  </a:schemeClr>
                </a:solidFill>
              </a:rPr>
              <a:t>Cryptococcus </a:t>
            </a:r>
            <a:r>
              <a:rPr lang="en-AU" sz="2300" i="1" dirty="0" err="1" smtClean="0">
                <a:solidFill>
                  <a:schemeClr val="bg1">
                    <a:lumMod val="95000"/>
                  </a:schemeClr>
                </a:solidFill>
              </a:rPr>
              <a:t>neoformans</a:t>
            </a:r>
            <a:r>
              <a:rPr lang="en-AU" sz="2300" dirty="0" smtClean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en-AU" sz="2300" i="1" dirty="0" smtClean="0">
                <a:solidFill>
                  <a:schemeClr val="bg1">
                    <a:lumMod val="95000"/>
                  </a:schemeClr>
                </a:solidFill>
              </a:rPr>
              <a:t>C. </a:t>
            </a:r>
            <a:r>
              <a:rPr lang="en-AU" sz="2300" i="1" dirty="0" err="1" smtClean="0">
                <a:solidFill>
                  <a:schemeClr val="bg1">
                    <a:lumMod val="95000"/>
                  </a:schemeClr>
                </a:solidFill>
              </a:rPr>
              <a:t>gattii</a:t>
            </a:r>
            <a:r>
              <a:rPr lang="en-AU" sz="2300" dirty="0" smtClean="0">
                <a:solidFill>
                  <a:schemeClr val="bg1">
                    <a:lumMod val="95000"/>
                  </a:schemeClr>
                </a:solidFill>
              </a:rPr>
              <a:t>)</a:t>
            </a:r>
            <a:endParaRPr lang="en-AU" sz="2400" b="1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8444" y="3153635"/>
            <a:ext cx="7776864" cy="145886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lvl="0" indent="-342900" algn="l" rtl="0">
              <a:lnSpc>
                <a:spcPct val="120000"/>
              </a:lnSpc>
              <a:spcBef>
                <a:spcPct val="20000"/>
              </a:spcBef>
              <a:buClr>
                <a:schemeClr val="bg1">
                  <a:lumMod val="95000"/>
                </a:schemeClr>
              </a:buClr>
              <a:buSzPct val="80000"/>
              <a:buFont typeface="Wingdings" pitchFamily="2" charset="2"/>
              <a:buChar char="Ø"/>
            </a:pPr>
            <a:r>
              <a:rPr lang="en-AU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Mould fungi</a:t>
            </a:r>
          </a:p>
          <a:p>
            <a:pPr marL="800100" lvl="1" indent="-342900" algn="l" rtl="0">
              <a:lnSpc>
                <a:spcPct val="120000"/>
              </a:lnSpc>
              <a:spcBef>
                <a:spcPct val="20000"/>
              </a:spcBef>
              <a:buClr>
                <a:schemeClr val="bg1">
                  <a:lumMod val="95000"/>
                </a:schemeClr>
              </a:buClr>
              <a:buSzPct val="80000"/>
              <a:buFont typeface="Wingdings" pitchFamily="2" charset="2"/>
              <a:buChar char="Ø"/>
            </a:pPr>
            <a:r>
              <a:rPr lang="en-AU" sz="1600" dirty="0" err="1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Aspergillosis</a:t>
            </a:r>
            <a:r>
              <a:rPr lang="en-AU" sz="16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 (</a:t>
            </a:r>
            <a:r>
              <a:rPr lang="en-AU" sz="1600" i="1" dirty="0" err="1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Aspergillus</a:t>
            </a:r>
            <a:r>
              <a:rPr lang="en-AU" sz="16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 species)</a:t>
            </a:r>
          </a:p>
          <a:p>
            <a:pPr marL="800100" lvl="1" indent="-342900" algn="l" rtl="0">
              <a:lnSpc>
                <a:spcPct val="120000"/>
              </a:lnSpc>
              <a:spcBef>
                <a:spcPct val="20000"/>
              </a:spcBef>
              <a:buClr>
                <a:schemeClr val="bg1">
                  <a:lumMod val="95000"/>
                </a:schemeClr>
              </a:buClr>
              <a:buSzPct val="80000"/>
              <a:buFont typeface="Wingdings" pitchFamily="2" charset="2"/>
              <a:buChar char="Ø"/>
            </a:pPr>
            <a:r>
              <a:rPr lang="en-AU" sz="1600" dirty="0" err="1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Zygomycosis</a:t>
            </a:r>
            <a:r>
              <a:rPr lang="en-AU" sz="16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 (</a:t>
            </a:r>
            <a:r>
              <a:rPr lang="en-AU" sz="1600" i="1" dirty="0" err="1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Zygomycetes</a:t>
            </a:r>
            <a:r>
              <a:rPr lang="en-AU" sz="1600" i="1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, </a:t>
            </a:r>
            <a:r>
              <a:rPr lang="en-AU" sz="16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e.g. </a:t>
            </a:r>
            <a:r>
              <a:rPr lang="en-AU" sz="1600" i="1" dirty="0" err="1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Rhizopus</a:t>
            </a:r>
            <a:r>
              <a:rPr lang="en-AU" sz="1600" i="1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, </a:t>
            </a:r>
            <a:r>
              <a:rPr lang="en-AU" sz="1600" i="1" dirty="0" err="1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Mucor</a:t>
            </a:r>
            <a:r>
              <a:rPr lang="en-AU" sz="16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)</a:t>
            </a:r>
          </a:p>
          <a:p>
            <a:pPr marL="800100" lvl="1" indent="-342900" algn="l" rtl="0">
              <a:lnSpc>
                <a:spcPct val="120000"/>
              </a:lnSpc>
              <a:spcBef>
                <a:spcPct val="20000"/>
              </a:spcBef>
              <a:buClr>
                <a:schemeClr val="bg1">
                  <a:lumMod val="95000"/>
                </a:schemeClr>
              </a:buClr>
              <a:buSzPct val="80000"/>
              <a:buFont typeface="Wingdings" pitchFamily="2" charset="2"/>
              <a:buChar char="Ø"/>
            </a:pPr>
            <a:r>
              <a:rPr lang="en-AU" sz="16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Other mould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8444" y="4950226"/>
            <a:ext cx="7776864" cy="111415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lvl="0" indent="-342900" algn="l" rtl="0">
              <a:lnSpc>
                <a:spcPct val="120000"/>
              </a:lnSpc>
              <a:spcBef>
                <a:spcPct val="20000"/>
              </a:spcBef>
              <a:buClr>
                <a:schemeClr val="bg1">
                  <a:lumMod val="95000"/>
                </a:schemeClr>
              </a:buClr>
              <a:buSzPct val="80000"/>
              <a:buFont typeface="Wingdings" pitchFamily="2" charset="2"/>
              <a:buChar char="Ø"/>
            </a:pPr>
            <a:r>
              <a:rPr lang="en-AU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Dimorphic fungi</a:t>
            </a:r>
          </a:p>
          <a:p>
            <a:pPr marL="800100" lvl="1" indent="-342900" algn="l" rtl="0">
              <a:lnSpc>
                <a:spcPct val="120000"/>
              </a:lnSpc>
              <a:spcBef>
                <a:spcPct val="20000"/>
              </a:spcBef>
              <a:buClr>
                <a:schemeClr val="bg1">
                  <a:lumMod val="95000"/>
                </a:schemeClr>
              </a:buClr>
              <a:buSzPct val="80000"/>
              <a:buFont typeface="Wingdings" pitchFamily="2" charset="2"/>
              <a:buChar char="Ø"/>
            </a:pPr>
            <a:r>
              <a:rPr lang="en-AU" sz="1600" i="1" dirty="0" err="1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Histoplasma</a:t>
            </a:r>
            <a:r>
              <a:rPr lang="en-AU" sz="1600" i="1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 </a:t>
            </a:r>
            <a:r>
              <a:rPr lang="en-AU" sz="1600" i="1" dirty="0" err="1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capsulatum</a:t>
            </a:r>
            <a:endParaRPr lang="en-AU" sz="1600" i="1" dirty="0" smtClean="0">
              <a:solidFill>
                <a:schemeClr val="bg1">
                  <a:lumMod val="95000"/>
                </a:schemeClr>
              </a:solidFill>
              <a:latin typeface="+mn-lt"/>
            </a:endParaRPr>
          </a:p>
          <a:p>
            <a:pPr marL="800100" lvl="1" indent="-342900" algn="l" rtl="0">
              <a:lnSpc>
                <a:spcPct val="120000"/>
              </a:lnSpc>
              <a:spcBef>
                <a:spcPct val="20000"/>
              </a:spcBef>
              <a:buClr>
                <a:schemeClr val="bg1">
                  <a:lumMod val="95000"/>
                </a:schemeClr>
              </a:buClr>
              <a:buSzPct val="80000"/>
              <a:buFont typeface="Wingdings" pitchFamily="2" charset="2"/>
              <a:buChar char="Ø"/>
            </a:pPr>
            <a:r>
              <a:rPr lang="en-AU" sz="1600" i="1" dirty="0" err="1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Blastomyces</a:t>
            </a:r>
            <a:r>
              <a:rPr lang="en-AU" sz="1600" i="1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 </a:t>
            </a:r>
            <a:r>
              <a:rPr lang="en-AU" sz="1600" i="1" dirty="0" err="1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dermatitidis</a:t>
            </a:r>
            <a:endParaRPr lang="en-AU" sz="1600" i="1" dirty="0" smtClean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39952" y="5360393"/>
            <a:ext cx="3672408" cy="73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l" rtl="0">
              <a:lnSpc>
                <a:spcPct val="120000"/>
              </a:lnSpc>
              <a:spcBef>
                <a:spcPct val="20000"/>
              </a:spcBef>
              <a:buClr>
                <a:schemeClr val="bg1">
                  <a:lumMod val="95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n-AU" sz="1600" i="1" dirty="0" err="1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Paracoccidioides</a:t>
            </a:r>
            <a:r>
              <a:rPr lang="en-AU" sz="1600" i="1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 </a:t>
            </a:r>
            <a:r>
              <a:rPr lang="en-AU" sz="1600" i="1" dirty="0" err="1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brasiliensis</a:t>
            </a:r>
            <a:endParaRPr lang="en-AU" sz="1600" i="1" dirty="0" smtClean="0">
              <a:solidFill>
                <a:schemeClr val="bg1">
                  <a:lumMod val="95000"/>
                </a:schemeClr>
              </a:solidFill>
              <a:latin typeface="+mn-lt"/>
            </a:endParaRPr>
          </a:p>
          <a:p>
            <a:pPr marL="742950" lvl="1" indent="-285750" algn="l" rtl="0">
              <a:lnSpc>
                <a:spcPct val="120000"/>
              </a:lnSpc>
              <a:spcBef>
                <a:spcPct val="20000"/>
              </a:spcBef>
              <a:buClr>
                <a:schemeClr val="bg1">
                  <a:lumMod val="95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n-AU" sz="1600" i="1" dirty="0" err="1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Coccidioides</a:t>
            </a:r>
            <a:r>
              <a:rPr lang="en-AU" sz="1600" i="1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 </a:t>
            </a:r>
            <a:r>
              <a:rPr lang="en-AU" sz="1600" i="1" dirty="0" err="1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immitis</a:t>
            </a:r>
            <a:endParaRPr lang="en-AU" sz="1600" i="1" dirty="0" smtClean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 rot="19435340">
            <a:off x="6516217" y="2833534"/>
            <a:ext cx="2592288" cy="65281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Opportunistic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19469306">
            <a:off x="7028703" y="5367874"/>
            <a:ext cx="1748748" cy="5679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Primary  infections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10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685800" y="381000"/>
            <a:ext cx="59753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b="1" dirty="0">
                <a:solidFill>
                  <a:srgbClr val="FFFF00"/>
                </a:solidFill>
                <a:latin typeface="Calibri" panose="020F0502020204030204" pitchFamily="34" charset="0"/>
                <a:cs typeface="Times New Roman" pitchFamily="18" charset="0"/>
              </a:rPr>
              <a:t>Primary Systemic </a:t>
            </a:r>
            <a:r>
              <a:rPr lang="en-US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Times New Roman" pitchFamily="18" charset="0"/>
              </a:rPr>
              <a:t>Mycoses</a:t>
            </a:r>
            <a:endParaRPr lang="en-US" sz="3600" b="1" dirty="0">
              <a:solidFill>
                <a:srgbClr val="FFFF00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323528" y="1752600"/>
            <a:ext cx="8497887" cy="4721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0100" lvl="1" indent="-342900" algn="l" rtl="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Infections of the respiratory system, (Inhalation )</a:t>
            </a:r>
          </a:p>
          <a:p>
            <a:pPr marL="800100" lvl="1" indent="-342900" algn="l" rtl="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Dissemination seen in </a:t>
            </a:r>
            <a:r>
              <a:rPr lang="en-US" sz="1600" dirty="0" err="1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immunecompromised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 hosts</a:t>
            </a:r>
          </a:p>
          <a:p>
            <a:pPr marL="800100" lvl="1" indent="-342900" algn="l" rtl="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Common 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in North America and to a lesser extent 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in South 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America.  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Not 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common in other parts of the World. </a:t>
            </a:r>
          </a:p>
          <a:p>
            <a:pPr marL="800100" lvl="1" indent="-342900" algn="l" rtl="0">
              <a:spcBef>
                <a:spcPct val="50000"/>
              </a:spcBef>
            </a:pPr>
            <a:r>
              <a:rPr lang="en-US" sz="1600" u="sng" dirty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Etiologies are dimorphic </a:t>
            </a:r>
            <a:r>
              <a:rPr lang="en-US" sz="1600" u="sng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fungi</a:t>
            </a:r>
          </a:p>
          <a:p>
            <a:pPr marL="800100" lvl="1" indent="-342900" algn="l" rtl="0">
              <a:spcBef>
                <a:spcPct val="50000"/>
              </a:spcBef>
            </a:pPr>
            <a:endParaRPr lang="en-US" sz="1600" u="sng" dirty="0" smtClean="0">
              <a:solidFill>
                <a:schemeClr val="bg1">
                  <a:lumMod val="95000"/>
                </a:schemeClr>
              </a:solidFill>
              <a:latin typeface="+mn-lt"/>
              <a:cs typeface="Times New Roman" pitchFamily="18" charset="0"/>
            </a:endParaRPr>
          </a:p>
          <a:p>
            <a:pPr marL="1257300" lvl="2" indent="-342900" algn="l" rtl="0"/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In 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nature found in soil of restricted habitats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.</a:t>
            </a:r>
          </a:p>
          <a:p>
            <a:pPr marL="1257300" lvl="2" indent="-342900" algn="l" rtl="0"/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Primary pathogens </a:t>
            </a:r>
          </a:p>
          <a:p>
            <a:pPr marL="1257300" lvl="2" indent="-342900" algn="l" rtl="0"/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They are highly infectious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lt"/>
              <a:cs typeface="Times New Roman" pitchFamily="18" charset="0"/>
            </a:endParaRPr>
          </a:p>
          <a:p>
            <a:pPr marL="800100" lvl="1" indent="-342900" algn="l" rtl="0">
              <a:lnSpc>
                <a:spcPct val="80000"/>
              </a:lnSpc>
              <a:spcBef>
                <a:spcPct val="50000"/>
              </a:spcBef>
            </a:pPr>
            <a:endParaRPr lang="en-US" sz="1600" b="1" dirty="0" smtClean="0">
              <a:solidFill>
                <a:schemeClr val="bg1">
                  <a:lumMod val="95000"/>
                </a:schemeClr>
              </a:solidFill>
              <a:latin typeface="+mn-lt"/>
              <a:cs typeface="Times New Roman" pitchFamily="18" charset="0"/>
            </a:endParaRPr>
          </a:p>
          <a:p>
            <a:pPr marL="800100" lvl="1" indent="-342900" algn="l" rtl="0">
              <a:lnSpc>
                <a:spcPct val="80000"/>
              </a:lnSpc>
              <a:spcBef>
                <a:spcPct val="50000"/>
              </a:spcBef>
            </a:pP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They </a:t>
            </a: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include:  </a:t>
            </a:r>
            <a:endParaRPr lang="en-US" sz="1600" b="1" dirty="0" smtClean="0">
              <a:solidFill>
                <a:schemeClr val="bg1">
                  <a:lumMod val="95000"/>
                </a:schemeClr>
              </a:solidFill>
              <a:latin typeface="+mn-lt"/>
              <a:cs typeface="Times New Roman" pitchFamily="18" charset="0"/>
            </a:endParaRPr>
          </a:p>
          <a:p>
            <a:pPr marL="800100" lvl="1" indent="-342900" algn="l" rtl="0">
              <a:lnSpc>
                <a:spcPct val="80000"/>
              </a:lnSpc>
              <a:spcBef>
                <a:spcPct val="50000"/>
              </a:spcBef>
            </a:pP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     </a:t>
            </a:r>
            <a:r>
              <a:rPr lang="en-US" sz="1600" dirty="0" err="1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Histoplasmosis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,</a:t>
            </a:r>
          </a:p>
          <a:p>
            <a:pPr marL="800100" lvl="1" indent="-342900" algn="l" rtl="0">
              <a:lnSpc>
                <a:spcPct val="80000"/>
              </a:lnSpc>
              <a:spcBef>
                <a:spcPct val="50000"/>
              </a:spcBef>
            </a:pP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     </a:t>
            </a:r>
            <a:r>
              <a:rPr lang="en-US" sz="1600" dirty="0" err="1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Blastomycosis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, 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     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lt"/>
              <a:cs typeface="Times New Roman" pitchFamily="18" charset="0"/>
            </a:endParaRPr>
          </a:p>
          <a:p>
            <a:pPr marL="800100" lvl="1" indent="-342900" algn="l" rtl="0">
              <a:lnSpc>
                <a:spcPct val="8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   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  </a:t>
            </a:r>
            <a:r>
              <a:rPr lang="en-US" sz="1600" dirty="0" err="1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Coccidioidomycosis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, </a:t>
            </a:r>
            <a:endParaRPr lang="en-US" sz="1600" dirty="0" smtClean="0">
              <a:solidFill>
                <a:schemeClr val="bg1">
                  <a:lumMod val="95000"/>
                </a:schemeClr>
              </a:solidFill>
              <a:latin typeface="+mn-lt"/>
              <a:cs typeface="Times New Roman" pitchFamily="18" charset="0"/>
            </a:endParaRPr>
          </a:p>
          <a:p>
            <a:pPr marL="800100" lvl="1" indent="-342900" algn="l" rtl="0">
              <a:lnSpc>
                <a:spcPct val="80000"/>
              </a:lnSpc>
              <a:spcBef>
                <a:spcPct val="50000"/>
              </a:spcBef>
            </a:pP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     </a:t>
            </a:r>
            <a:r>
              <a:rPr lang="en-US" sz="1600" dirty="0" err="1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Paracoccidioidomycosis</a:t>
            </a:r>
            <a:endParaRPr lang="en-US" sz="1600" dirty="0" smtClean="0">
              <a:solidFill>
                <a:schemeClr val="bg1">
                  <a:lumMod val="95000"/>
                </a:schemeClr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08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27584" y="332656"/>
            <a:ext cx="7772400" cy="838200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 w="635">
                  <a:noFill/>
                </a:ln>
                <a:solidFill>
                  <a:srgbClr val="FFFF00"/>
                </a:solidFill>
                <a:uLnTx/>
                <a:uFillTx/>
                <a:latin typeface="Calibri" pitchFamily="34" charset="0"/>
                <a:ea typeface="+mj-ea"/>
                <a:cs typeface="+mj-cs"/>
              </a:rPr>
              <a:t>Aspergillosis</a:t>
            </a:r>
            <a:endParaRPr kumimoji="0" lang="en-AU" sz="3200" b="1" i="0" u="none" strike="noStrike" kern="1200" cap="none" spc="0" normalizeH="0" baseline="0" noProof="0" dirty="0">
              <a:ln w="635">
                <a:noFill/>
              </a:ln>
              <a:solidFill>
                <a:srgbClr val="FFFF00"/>
              </a:solidFill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67544" y="1752600"/>
            <a:ext cx="8153400" cy="434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>
              <a:lnSpc>
                <a:spcPct val="90000"/>
              </a:lnSpc>
              <a:spcBef>
                <a:spcPct val="20000"/>
              </a:spcBef>
            </a:pPr>
            <a:r>
              <a:rPr lang="en-AU" dirty="0" err="1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Aspergillosis</a:t>
            </a:r>
            <a:r>
              <a:rPr lang="en-AU" dirty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 is a spectrum of diseases of humans and animals caused by members of the genus </a:t>
            </a:r>
            <a:r>
              <a:rPr lang="en-AU" i="1" dirty="0" err="1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Aspergillus</a:t>
            </a:r>
            <a:r>
              <a:rPr lang="en-AU" dirty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.  </a:t>
            </a:r>
            <a:endParaRPr lang="en-AU" dirty="0" smtClean="0">
              <a:solidFill>
                <a:schemeClr val="bg1">
                  <a:lumMod val="95000"/>
                </a:schemeClr>
              </a:solidFill>
              <a:latin typeface="+mn-lt"/>
              <a:cs typeface="Times New Roman" pitchFamily="18" charset="0"/>
            </a:endParaRPr>
          </a:p>
          <a:p>
            <a:pPr algn="l" rtl="0">
              <a:lnSpc>
                <a:spcPct val="90000"/>
              </a:lnSpc>
              <a:spcBef>
                <a:spcPct val="20000"/>
              </a:spcBef>
            </a:pPr>
            <a:endParaRPr lang="en-AU" dirty="0" smtClean="0">
              <a:solidFill>
                <a:schemeClr val="bg1">
                  <a:lumMod val="95000"/>
                </a:schemeClr>
              </a:solidFill>
              <a:latin typeface="+mn-lt"/>
              <a:cs typeface="Times New Roman" pitchFamily="18" charset="0"/>
            </a:endParaRPr>
          </a:p>
          <a:p>
            <a:pPr algn="l" rtl="0">
              <a:lnSpc>
                <a:spcPct val="90000"/>
              </a:lnSpc>
              <a:spcBef>
                <a:spcPct val="20000"/>
              </a:spcBef>
            </a:pPr>
            <a:r>
              <a:rPr lang="en-AU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These </a:t>
            </a:r>
            <a:r>
              <a:rPr lang="en-AU" dirty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include </a:t>
            </a:r>
            <a:endParaRPr lang="x-none" dirty="0" smtClean="0">
              <a:solidFill>
                <a:schemeClr val="bg1">
                  <a:lumMod val="95000"/>
                </a:schemeClr>
              </a:solidFill>
              <a:latin typeface="+mn-lt"/>
              <a:cs typeface="Times New Roman" pitchFamily="18" charset="0"/>
            </a:endParaRPr>
          </a:p>
          <a:p>
            <a:pPr algn="l" rtl="0">
              <a:lnSpc>
                <a:spcPct val="90000"/>
              </a:lnSpc>
              <a:spcBef>
                <a:spcPct val="20000"/>
              </a:spcBef>
            </a:pPr>
            <a:r>
              <a:rPr lang="en-AU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(</a:t>
            </a:r>
            <a:r>
              <a:rPr lang="en-AU" dirty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1) </a:t>
            </a:r>
            <a:r>
              <a:rPr lang="en-AU" dirty="0" err="1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M</a:t>
            </a:r>
            <a:r>
              <a:rPr lang="en-AU" dirty="0" err="1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ycotoxicosis</a:t>
            </a:r>
            <a:r>
              <a:rPr lang="en-AU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endParaRPr lang="x-none" dirty="0" smtClean="0">
              <a:solidFill>
                <a:schemeClr val="bg1">
                  <a:lumMod val="95000"/>
                </a:schemeClr>
              </a:solidFill>
              <a:latin typeface="+mn-lt"/>
              <a:cs typeface="Times New Roman" pitchFamily="18" charset="0"/>
            </a:endParaRPr>
          </a:p>
          <a:p>
            <a:pPr algn="l" rtl="0">
              <a:lnSpc>
                <a:spcPct val="90000"/>
              </a:lnSpc>
              <a:spcBef>
                <a:spcPct val="20000"/>
              </a:spcBef>
            </a:pPr>
            <a:r>
              <a:rPr lang="en-AU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(</a:t>
            </a:r>
            <a:r>
              <a:rPr lang="en-AU" dirty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2) </a:t>
            </a:r>
            <a:r>
              <a:rPr lang="en-AU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Allergy</a:t>
            </a:r>
          </a:p>
          <a:p>
            <a:pPr algn="l" rtl="0">
              <a:lnSpc>
                <a:spcPct val="90000"/>
              </a:lnSpc>
              <a:spcBef>
                <a:spcPct val="20000"/>
              </a:spcBef>
            </a:pPr>
            <a:r>
              <a:rPr lang="en-AU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(</a:t>
            </a:r>
            <a:r>
              <a:rPr lang="en-AU" dirty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3) </a:t>
            </a:r>
            <a:r>
              <a:rPr lang="en-AU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Colonization (without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invasion and </a:t>
            </a:r>
            <a:r>
              <a:rPr lang="en-AU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extension ) in </a:t>
            </a:r>
            <a:r>
              <a:rPr lang="en-AU" dirty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preformed cavities </a:t>
            </a:r>
            <a:endParaRPr lang="en-AU" dirty="0" smtClean="0">
              <a:solidFill>
                <a:schemeClr val="bg1">
                  <a:lumMod val="95000"/>
                </a:schemeClr>
              </a:solidFill>
              <a:latin typeface="+mn-lt"/>
              <a:cs typeface="Times New Roman" pitchFamily="18" charset="0"/>
            </a:endParaRPr>
          </a:p>
          <a:p>
            <a:pPr algn="l" rtl="0">
              <a:lnSpc>
                <a:spcPct val="90000"/>
              </a:lnSpc>
              <a:spcBef>
                <a:spcPct val="20000"/>
              </a:spcBef>
            </a:pPr>
            <a:r>
              <a:rPr lang="en-AU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(</a:t>
            </a:r>
            <a:r>
              <a:rPr lang="en-AU" dirty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4) </a:t>
            </a:r>
            <a:r>
              <a:rPr lang="en-AU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Invasive disease of lungs</a:t>
            </a:r>
          </a:p>
          <a:p>
            <a:pPr algn="l" rtl="0">
              <a:lnSpc>
                <a:spcPct val="90000"/>
              </a:lnSpc>
              <a:spcBef>
                <a:spcPct val="20000"/>
              </a:spcBef>
            </a:pPr>
            <a:r>
              <a:rPr lang="en-AU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(5) Systemic and disseminated disease.   </a:t>
            </a:r>
          </a:p>
          <a:p>
            <a:pPr algn="l" rtl="0">
              <a:lnSpc>
                <a:spcPct val="90000"/>
              </a:lnSpc>
              <a:spcBef>
                <a:spcPct val="20000"/>
              </a:spcBef>
            </a:pPr>
            <a:endParaRPr lang="en-AU" dirty="0" smtClean="0">
              <a:solidFill>
                <a:schemeClr val="bg1">
                  <a:lumMod val="95000"/>
                </a:schemeClr>
              </a:solidFill>
              <a:latin typeface="+mn-lt"/>
              <a:cs typeface="Times New Roman" pitchFamily="18" charset="0"/>
            </a:endParaRPr>
          </a:p>
          <a:p>
            <a:pPr algn="l" rtl="0">
              <a:lnSpc>
                <a:spcPct val="90000"/>
              </a:lnSpc>
              <a:spcBef>
                <a:spcPct val="20000"/>
              </a:spcBef>
            </a:pPr>
            <a:endParaRPr lang="en-AU" u="sng" dirty="0" smtClean="0">
              <a:solidFill>
                <a:schemeClr val="bg1">
                  <a:lumMod val="95000"/>
                </a:schemeClr>
              </a:solidFill>
              <a:latin typeface="+mn-lt"/>
              <a:cs typeface="Times New Roman" pitchFamily="18" charset="0"/>
            </a:endParaRPr>
          </a:p>
          <a:p>
            <a:pPr algn="l" rtl="0">
              <a:lnSpc>
                <a:spcPct val="90000"/>
              </a:lnSpc>
              <a:spcBef>
                <a:spcPct val="20000"/>
              </a:spcBef>
            </a:pPr>
            <a:r>
              <a:rPr lang="en-AU" sz="2400" b="1" u="sng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Aetiological </a:t>
            </a:r>
            <a:r>
              <a:rPr lang="en-AU" sz="2400" b="1" u="sng" dirty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Agents:</a:t>
            </a:r>
            <a:r>
              <a:rPr lang="en-AU" sz="2400" b="1" dirty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  </a:t>
            </a:r>
            <a:r>
              <a:rPr lang="en-AU" i="1" dirty="0" err="1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Aspergillus</a:t>
            </a:r>
            <a:r>
              <a:rPr lang="en-AU" i="1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 species, </a:t>
            </a:r>
          </a:p>
          <a:p>
            <a:pPr algn="l" rtl="0">
              <a:lnSpc>
                <a:spcPct val="90000"/>
              </a:lnSpc>
              <a:spcBef>
                <a:spcPct val="20000"/>
              </a:spcBef>
            </a:pPr>
            <a:r>
              <a:rPr lang="en-AU" i="1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common species are:</a:t>
            </a:r>
          </a:p>
          <a:p>
            <a:pPr algn="l" rtl="0">
              <a:lnSpc>
                <a:spcPct val="90000"/>
              </a:lnSpc>
              <a:spcBef>
                <a:spcPct val="20000"/>
              </a:spcBef>
            </a:pPr>
            <a:r>
              <a:rPr lang="en-AU" i="1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  A. </a:t>
            </a:r>
            <a:r>
              <a:rPr lang="en-AU" i="1" dirty="0" err="1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fumigatus</a:t>
            </a:r>
            <a:r>
              <a:rPr lang="en-AU" i="1" dirty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,</a:t>
            </a:r>
            <a:r>
              <a:rPr lang="en-AU" dirty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en-AU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en-AU" i="1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A</a:t>
            </a:r>
            <a:r>
              <a:rPr lang="en-AU" i="1" dirty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. </a:t>
            </a:r>
            <a:r>
              <a:rPr lang="en-AU" i="1" dirty="0" err="1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flavus</a:t>
            </a:r>
            <a:r>
              <a:rPr lang="en-AU" i="1" dirty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, </a:t>
            </a:r>
            <a:r>
              <a:rPr lang="en-AU" i="1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 A</a:t>
            </a:r>
            <a:r>
              <a:rPr lang="en-AU" i="1" dirty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. </a:t>
            </a:r>
            <a:r>
              <a:rPr lang="en-AU" i="1" dirty="0" err="1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niger</a:t>
            </a:r>
            <a:r>
              <a:rPr lang="en-AU" i="1" dirty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, </a:t>
            </a:r>
            <a:r>
              <a:rPr lang="en-AU" i="1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 A</a:t>
            </a:r>
            <a:r>
              <a:rPr lang="en-AU" i="1" dirty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. </a:t>
            </a:r>
            <a:r>
              <a:rPr lang="en-AU" i="1" dirty="0" err="1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terreus</a:t>
            </a:r>
            <a:r>
              <a:rPr lang="en-US" i="1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en-AU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and  </a:t>
            </a:r>
            <a:r>
              <a:rPr lang="en-AU" i="1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A. </a:t>
            </a:r>
            <a:r>
              <a:rPr lang="en-AU" i="1" dirty="0" err="1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nidulans</a:t>
            </a:r>
            <a:r>
              <a:rPr lang="en-AU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.</a:t>
            </a:r>
            <a:endParaRPr lang="en-AU" dirty="0">
              <a:solidFill>
                <a:schemeClr val="bg1">
                  <a:lumMod val="95000"/>
                </a:schemeClr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75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65274"/>
            <a:ext cx="7772400" cy="749300"/>
          </a:xfrm>
        </p:spPr>
        <p:txBody>
          <a:bodyPr/>
          <a:lstStyle/>
          <a:p>
            <a:pPr algn="l"/>
            <a:r>
              <a:rPr lang="en-US" sz="2800" cap="none" dirty="0" smtClean="0">
                <a:solidFill>
                  <a:srgbClr val="FFFF00"/>
                </a:solidFill>
                <a:latin typeface="+mn-lt"/>
              </a:rPr>
              <a:t>Classification of </a:t>
            </a:r>
            <a:r>
              <a:rPr lang="en-US" sz="2800" cap="none" dirty="0" err="1" smtClean="0">
                <a:solidFill>
                  <a:srgbClr val="FFFF00"/>
                </a:solidFill>
                <a:latin typeface="+mn-lt"/>
              </a:rPr>
              <a:t>aspergillosis</a:t>
            </a:r>
            <a:endParaRPr lang="en-US" sz="2800" cap="none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49287" y="2544762"/>
            <a:ext cx="21145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Airways/nasal exposure to airborne </a:t>
            </a:r>
            <a:r>
              <a:rPr lang="en-US" sz="1800" i="1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Aspergillus</a:t>
            </a:r>
            <a:endParaRPr lang="en-US" sz="1800" i="1" dirty="0">
              <a:solidFill>
                <a:schemeClr val="bg1">
                  <a:lumMod val="95000"/>
                </a:schemeClr>
              </a:solidFill>
              <a:latin typeface="+mn-lt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</a:pPr>
            <a:endParaRPr lang="en-US" sz="280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    </a:t>
            </a:r>
          </a:p>
        </p:txBody>
      </p: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2282824" y="1673224"/>
            <a:ext cx="6292850" cy="1190625"/>
            <a:chOff x="1272" y="730"/>
            <a:chExt cx="3964" cy="750"/>
          </a:xfrm>
        </p:grpSpPr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2080" y="730"/>
              <a:ext cx="3156" cy="632"/>
            </a:xfrm>
            <a:prstGeom prst="rect">
              <a:avLst/>
            </a:prstGeom>
            <a:noFill/>
            <a:ln w="9525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</a:pPr>
              <a:r>
                <a:rPr lang="en-US" sz="1800" u="sng" dirty="0" smtClean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Invasive  </a:t>
              </a:r>
              <a:r>
                <a:rPr lang="en-US" sz="1800" u="sng" dirty="0" err="1" smtClean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aspergillosis</a:t>
              </a:r>
              <a:r>
                <a:rPr lang="en-US" sz="2800" dirty="0" smtClean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     </a:t>
              </a:r>
              <a:endParaRPr lang="en-US" sz="2800" dirty="0">
                <a:solidFill>
                  <a:schemeClr val="bg1">
                    <a:lumMod val="95000"/>
                  </a:schemeClr>
                </a:solidFill>
                <a:latin typeface="+mn-lt"/>
              </a:endParaRPr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 flipV="1">
              <a:off x="1272" y="1056"/>
              <a:ext cx="760" cy="4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11" name="Group 7"/>
          <p:cNvGrpSpPr>
            <a:grpSpLocks/>
          </p:cNvGrpSpPr>
          <p:nvPr/>
        </p:nvGrpSpPr>
        <p:grpSpPr bwMode="auto">
          <a:xfrm>
            <a:off x="2282824" y="2863849"/>
            <a:ext cx="6292850" cy="1866900"/>
            <a:chOff x="1280" y="1522"/>
            <a:chExt cx="3964" cy="1176"/>
          </a:xfrm>
        </p:grpSpPr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2080" y="1522"/>
              <a:ext cx="3164" cy="1176"/>
            </a:xfrm>
            <a:prstGeom prst="rect">
              <a:avLst/>
            </a:prstGeom>
            <a:noFill/>
            <a:ln w="9525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</a:pPr>
              <a:r>
                <a:rPr lang="en-US" sz="1800" u="sng" dirty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Chronic </a:t>
              </a:r>
              <a:r>
                <a:rPr lang="en-US" sz="1800" u="sng" dirty="0" err="1" smtClean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aspergillosis</a:t>
              </a:r>
              <a:endParaRPr lang="en-US" sz="1800" dirty="0">
                <a:solidFill>
                  <a:schemeClr val="bg1">
                    <a:lumMod val="95000"/>
                  </a:schemeClr>
                </a:solidFill>
                <a:latin typeface="+mn-lt"/>
              </a:endParaRPr>
            </a:p>
            <a:p>
              <a:pPr algn="l">
                <a:lnSpc>
                  <a:spcPct val="90000"/>
                </a:lnSpc>
                <a:spcBef>
                  <a:spcPct val="20000"/>
                </a:spcBef>
              </a:pPr>
              <a:r>
                <a:rPr lang="en-US" sz="1800" dirty="0" err="1" smtClean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Aspergilloma</a:t>
              </a:r>
              <a:r>
                <a:rPr lang="en-US" sz="1800" dirty="0" smtClean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 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of lung</a:t>
              </a:r>
            </a:p>
            <a:p>
              <a:pPr algn="l">
                <a:lnSpc>
                  <a:spcPct val="90000"/>
                </a:lnSpc>
                <a:spcBef>
                  <a:spcPct val="20000"/>
                </a:spcBef>
              </a:pPr>
              <a:r>
                <a:rPr lang="en-US" sz="1800" dirty="0" smtClean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Maxillary (sinus) </a:t>
              </a:r>
              <a:r>
                <a:rPr lang="en-US" sz="1800" dirty="0" err="1" smtClean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aspergilloma</a:t>
              </a:r>
              <a:endParaRPr lang="en-US" sz="1800" dirty="0" smtClean="0">
                <a:solidFill>
                  <a:schemeClr val="bg1">
                    <a:lumMod val="95000"/>
                  </a:schemeClr>
                </a:solidFill>
                <a:latin typeface="+mn-lt"/>
              </a:endParaRPr>
            </a:p>
            <a:p>
              <a:pPr algn="l">
                <a:lnSpc>
                  <a:spcPct val="90000"/>
                </a:lnSpc>
                <a:spcBef>
                  <a:spcPct val="20000"/>
                </a:spcBef>
              </a:pPr>
              <a:endParaRPr lang="en-US" sz="2800" dirty="0">
                <a:solidFill>
                  <a:schemeClr val="bg1">
                    <a:lumMod val="95000"/>
                  </a:schemeClr>
                </a:solidFill>
                <a:latin typeface="+mn-lt"/>
              </a:endParaRPr>
            </a:p>
            <a:p>
              <a:pPr algn="l">
                <a:lnSpc>
                  <a:spcPct val="90000"/>
                </a:lnSpc>
                <a:spcBef>
                  <a:spcPct val="20000"/>
                </a:spcBef>
              </a:pPr>
              <a:r>
                <a:rPr lang="en-US" sz="2800" dirty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     </a:t>
              </a:r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>
              <a:off x="1280" y="1536"/>
              <a:ext cx="728" cy="4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2301874" y="3361190"/>
            <a:ext cx="6350000" cy="3146425"/>
            <a:chOff x="1252" y="1689"/>
            <a:chExt cx="4000" cy="1982"/>
          </a:xfrm>
        </p:grpSpPr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2088" y="2874"/>
              <a:ext cx="3164" cy="797"/>
            </a:xfrm>
            <a:prstGeom prst="rect">
              <a:avLst/>
            </a:prstGeom>
            <a:noFill/>
            <a:ln w="9525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</a:pPr>
              <a:r>
                <a:rPr lang="en-US" sz="1800" u="sng" dirty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Allergic</a:t>
              </a:r>
            </a:p>
            <a:p>
              <a:pPr algn="l">
                <a:lnSpc>
                  <a:spcPct val="90000"/>
                </a:lnSpc>
                <a:spcBef>
                  <a:spcPct val="20000"/>
                </a:spcBef>
              </a:pP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 Allergic 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bronchopulmonary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 (ABPA</a:t>
              </a:r>
              <a:r>
                <a:rPr lang="en-US" sz="1800" dirty="0" smtClean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)</a:t>
              </a:r>
            </a:p>
            <a:p>
              <a:pPr algn="l">
                <a:lnSpc>
                  <a:spcPct val="90000"/>
                </a:lnSpc>
                <a:spcBef>
                  <a:spcPct val="20000"/>
                </a:spcBef>
              </a:pPr>
              <a:r>
                <a:rPr lang="en-US" sz="1800" dirty="0" smtClean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 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Allergic 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Aspergillus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 </a:t>
              </a:r>
              <a:r>
                <a:rPr lang="en-US" sz="1800" dirty="0" smtClean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sinusitis</a:t>
              </a:r>
              <a:endParaRPr lang="en-US" sz="1800" dirty="0">
                <a:solidFill>
                  <a:schemeClr val="bg1">
                    <a:lumMod val="95000"/>
                  </a:schemeClr>
                </a:solidFill>
                <a:latin typeface="+mn-lt"/>
              </a:endParaRPr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>
              <a:off x="1252" y="1689"/>
              <a:ext cx="760" cy="15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17" name="Group 13"/>
          <p:cNvGrpSpPr>
            <a:grpSpLocks/>
          </p:cNvGrpSpPr>
          <p:nvPr/>
        </p:nvGrpSpPr>
        <p:grpSpPr bwMode="auto">
          <a:xfrm>
            <a:off x="533400" y="3697287"/>
            <a:ext cx="1976437" cy="2486025"/>
            <a:chOff x="191" y="1872"/>
            <a:chExt cx="1245" cy="1566"/>
          </a:xfrm>
        </p:grpSpPr>
        <p:sp>
          <p:nvSpPr>
            <p:cNvPr id="18" name="Line 14"/>
            <p:cNvSpPr>
              <a:spLocks noChangeShapeType="1"/>
            </p:cNvSpPr>
            <p:nvPr/>
          </p:nvSpPr>
          <p:spPr bwMode="auto">
            <a:xfrm>
              <a:off x="680" y="1872"/>
              <a:ext cx="0" cy="5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  <a:latin typeface="+mn-lt"/>
              </a:endParaRPr>
            </a:p>
          </p:txBody>
        </p:sp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191" y="2491"/>
              <a:ext cx="1245" cy="947"/>
            </a:xfrm>
            <a:prstGeom prst="rect">
              <a:avLst/>
            </a:prstGeom>
            <a:noFill/>
            <a:ln w="9525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</a:pP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Persistence</a:t>
              </a:r>
            </a:p>
            <a:p>
              <a:pPr algn="l">
                <a:lnSpc>
                  <a:spcPct val="90000"/>
                </a:lnSpc>
                <a:spcBef>
                  <a:spcPct val="20000"/>
                </a:spcBef>
              </a:pP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without disease</a:t>
              </a:r>
            </a:p>
            <a:p>
              <a:pPr algn="l">
                <a:lnSpc>
                  <a:spcPct val="90000"/>
                </a:lnSpc>
                <a:spcBef>
                  <a:spcPct val="20000"/>
                </a:spcBef>
                <a:buFontTx/>
                <a:buChar char="-"/>
              </a:pP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 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colonisation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 of </a:t>
              </a:r>
            </a:p>
            <a:p>
              <a:pPr algn="l">
                <a:lnSpc>
                  <a:spcPct val="90000"/>
                </a:lnSpc>
                <a:spcBef>
                  <a:spcPct val="20000"/>
                </a:spcBef>
              </a:pP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the airways or nose/sinuses</a:t>
              </a:r>
            </a:p>
            <a:p>
              <a:pPr algn="l">
                <a:lnSpc>
                  <a:spcPct val="90000"/>
                </a:lnSpc>
                <a:spcBef>
                  <a:spcPct val="20000"/>
                </a:spcBef>
              </a:pPr>
              <a:endParaRPr lang="en-US" sz="2800" dirty="0">
                <a:solidFill>
                  <a:schemeClr val="bg1">
                    <a:lumMod val="95000"/>
                  </a:schemeClr>
                </a:solidFill>
                <a:latin typeface="+mn-lt"/>
              </a:endParaRPr>
            </a:p>
            <a:p>
              <a:pPr algn="l">
                <a:lnSpc>
                  <a:spcPct val="90000"/>
                </a:lnSpc>
                <a:spcBef>
                  <a:spcPct val="20000"/>
                </a:spcBef>
              </a:pPr>
              <a:r>
                <a:rPr lang="en-US" sz="2800" dirty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 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588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62000" y="304800"/>
            <a:ext cx="8229600" cy="914400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 w="635">
                  <a:noFill/>
                </a:ln>
                <a:solidFill>
                  <a:srgbClr val="FFFF00"/>
                </a:solidFill>
                <a:uLnTx/>
                <a:uFillTx/>
                <a:latin typeface="+mn-lt"/>
                <a:ea typeface="+mj-ea"/>
                <a:cs typeface="+mj-cs"/>
              </a:rPr>
              <a:t>Risk factors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9552" y="1412776"/>
            <a:ext cx="8229600" cy="4968552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US" sz="22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800100" lvl="1" indent="-342900" algn="l" rtl="0">
              <a:spcBef>
                <a:spcPct val="20000"/>
              </a:spcBef>
              <a:buClr>
                <a:schemeClr val="accent3"/>
              </a:buClr>
              <a:buSzPct val="95000"/>
              <a:buFont typeface="Wingdings" panose="05000000000000000000" pitchFamily="2" charset="2"/>
              <a:buChar char="Ø"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Bone marrow/ organ transplantation</a:t>
            </a:r>
          </a:p>
          <a:p>
            <a:pPr marL="800100" lvl="1" indent="-342900" algn="l" rtl="0">
              <a:spcBef>
                <a:spcPct val="20000"/>
              </a:spcBef>
              <a:buClr>
                <a:schemeClr val="accent3"/>
              </a:buClr>
              <a:buSzPct val="95000"/>
              <a:buFont typeface="Wingdings" panose="05000000000000000000" pitchFamily="2" charset="2"/>
              <a:buChar char="Ø"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Cancer: Leukemia, lymphoma,.. etc</a:t>
            </a:r>
          </a:p>
          <a:p>
            <a:pPr marL="800100" lvl="1" indent="-342900" algn="l" rtl="0">
              <a:spcBef>
                <a:spcPct val="20000"/>
              </a:spcBef>
              <a:buClr>
                <a:schemeClr val="accent3"/>
              </a:buClr>
              <a:buSzPct val="95000"/>
              <a:buFont typeface="Wingdings" panose="05000000000000000000" pitchFamily="2" charset="2"/>
              <a:buChar char="Ø"/>
              <a:defRPr/>
            </a:pP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</a:rPr>
              <a:t>AIDS</a:t>
            </a:r>
          </a:p>
          <a:p>
            <a:pPr marL="800100" lvl="1" indent="-342900" algn="l" rtl="0">
              <a:spcBef>
                <a:spcPct val="20000"/>
              </a:spcBef>
              <a:buClr>
                <a:schemeClr val="accent3"/>
              </a:buClr>
              <a:buSzPct val="95000"/>
              <a:buFont typeface="Wingdings" panose="05000000000000000000" pitchFamily="2" charset="2"/>
              <a:buChar char="Ø"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Drugs: Cytotoxic drugs, steroids,..  etc</a:t>
            </a:r>
          </a:p>
          <a:p>
            <a:pPr marL="800100" lvl="1" indent="-342900" algn="l" rtl="0">
              <a:spcBef>
                <a:spcPct val="20000"/>
              </a:spcBef>
              <a:buClr>
                <a:schemeClr val="accent3"/>
              </a:buClr>
              <a:buSzPct val="95000"/>
              <a:buFont typeface="Wingdings" panose="05000000000000000000" pitchFamily="2" charset="2"/>
              <a:buChar char="Ø"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Diabetes</a:t>
            </a:r>
          </a:p>
          <a:p>
            <a:pPr marL="800100" lvl="1" indent="-342900" algn="l" rtl="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2400" u="sng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Others</a:t>
            </a:r>
          </a:p>
          <a:p>
            <a:pPr lvl="1" algn="l" rtl="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144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370" y="381000"/>
            <a:ext cx="7772400" cy="786392"/>
          </a:xfrm>
        </p:spPr>
        <p:txBody>
          <a:bodyPr/>
          <a:lstStyle/>
          <a:p>
            <a:pPr algn="l"/>
            <a:r>
              <a:rPr lang="en-US" cap="none" dirty="0" err="1" smtClean="0">
                <a:solidFill>
                  <a:srgbClr val="FFFF00"/>
                </a:solidFill>
              </a:rPr>
              <a:t>Aspergillosis</a:t>
            </a:r>
            <a:endParaRPr lang="en-US" cap="none" dirty="0">
              <a:solidFill>
                <a:srgbClr val="FFFF00"/>
              </a:solidFill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539552" y="1905000"/>
            <a:ext cx="7920037" cy="4048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 rtl="0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100" b="1" u="sng" dirty="0" smtClean="0">
                <a:solidFill>
                  <a:srgbClr val="FFFF00"/>
                </a:solidFill>
                <a:latin typeface="+mn-lt"/>
                <a:cs typeface="Times New Roman" pitchFamily="18" charset="0"/>
              </a:rPr>
              <a:t>Chronic </a:t>
            </a:r>
            <a:r>
              <a:rPr lang="en-US" sz="2100" b="1" u="sng" dirty="0" err="1" smtClean="0">
                <a:solidFill>
                  <a:srgbClr val="FFFF00"/>
                </a:solidFill>
                <a:latin typeface="+mn-lt"/>
                <a:cs typeface="Times New Roman" pitchFamily="18" charset="0"/>
              </a:rPr>
              <a:t>Aspergillosis</a:t>
            </a:r>
            <a:r>
              <a:rPr lang="en-US" sz="2100" b="1" u="sng" dirty="0" smtClean="0">
                <a:solidFill>
                  <a:srgbClr val="FFFF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100" b="1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(Colonizing </a:t>
            </a:r>
            <a:r>
              <a:rPr lang="en-US" sz="2100" b="1" dirty="0" err="1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aspergillosis</a:t>
            </a:r>
            <a:r>
              <a:rPr lang="en-US" sz="2100" b="1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) </a:t>
            </a:r>
            <a:endParaRPr lang="en-US" sz="2100" b="1" dirty="0">
              <a:solidFill>
                <a:schemeClr val="bg1">
                  <a:lumMod val="95000"/>
                </a:schemeClr>
              </a:solidFill>
              <a:latin typeface="+mn-lt"/>
              <a:cs typeface="Times New Roman" pitchFamily="18" charset="0"/>
            </a:endParaRPr>
          </a:p>
          <a:p>
            <a:pPr marL="342900" indent="-342900" algn="l" rtl="0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100" dirty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	</a:t>
            </a:r>
            <a:r>
              <a:rPr lang="en-US" sz="21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         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(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Aspergilloma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OR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Aspergillus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 fungus ball)</a:t>
            </a:r>
          </a:p>
          <a:p>
            <a:pPr marL="1257300" lvl="2" indent="-342900" algn="l" rtl="0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	</a:t>
            </a:r>
            <a:endParaRPr lang="en-US" sz="2000" dirty="0" smtClean="0">
              <a:solidFill>
                <a:schemeClr val="bg1">
                  <a:lumMod val="95000"/>
                </a:schemeClr>
              </a:solidFill>
              <a:latin typeface="+mn-lt"/>
              <a:cs typeface="Times New Roman" pitchFamily="18" charset="0"/>
            </a:endParaRPr>
          </a:p>
          <a:p>
            <a:pPr marL="1257300" lvl="2" indent="-342900" algn="l" rtl="0">
              <a:lnSpc>
                <a:spcPct val="6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Signs 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include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: Cough,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hemoptysis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, 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variable 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fever</a:t>
            </a:r>
          </a:p>
          <a:p>
            <a:pPr marL="1257300" lvl="2" indent="-342900" algn="l" rtl="0">
              <a:lnSpc>
                <a:spcPct val="6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Radiology  will show mass in the lung , radiolucent crescent</a:t>
            </a:r>
          </a:p>
          <a:p>
            <a:pPr marL="800100" lvl="1" indent="-342900" algn="l" rtl="0">
              <a:lnSpc>
                <a:spcPct val="60000"/>
              </a:lnSpc>
              <a:spcBef>
                <a:spcPct val="50000"/>
              </a:spcBef>
              <a:buFont typeface="Wingdings" pitchFamily="2" charset="2"/>
              <a:buChar char="§"/>
            </a:pPr>
            <a:endParaRPr lang="en-US" sz="2000" dirty="0" smtClean="0">
              <a:solidFill>
                <a:schemeClr val="bg1">
                  <a:lumMod val="95000"/>
                </a:schemeClr>
              </a:solidFill>
              <a:latin typeface="+mn-lt"/>
              <a:cs typeface="Times New Roman" pitchFamily="18" charset="0"/>
            </a:endParaRPr>
          </a:p>
          <a:p>
            <a:pPr marL="800100" lvl="1" indent="-342900" algn="l" rtl="0">
              <a:lnSpc>
                <a:spcPct val="60000"/>
              </a:lnSpc>
              <a:spcBef>
                <a:spcPct val="50000"/>
              </a:spcBef>
            </a:pPr>
            <a:endParaRPr lang="en-US" sz="2000" b="1" dirty="0" smtClean="0">
              <a:solidFill>
                <a:schemeClr val="bg1">
                  <a:lumMod val="95000"/>
                </a:schemeClr>
              </a:solidFill>
              <a:latin typeface="+mn-lt"/>
              <a:cs typeface="Times New Roman" pitchFamily="18" charset="0"/>
            </a:endParaRPr>
          </a:p>
          <a:p>
            <a:pPr marL="342900" indent="-342900" algn="l" rtl="0">
              <a:lnSpc>
                <a:spcPct val="60000"/>
              </a:lnSpc>
              <a:spcBef>
                <a:spcPct val="50000"/>
              </a:spcBef>
            </a:pPr>
            <a:r>
              <a:rPr lang="en-US" sz="2000" b="1" u="sng" dirty="0" smtClean="0">
                <a:solidFill>
                  <a:srgbClr val="FFFF00"/>
                </a:solidFill>
                <a:latin typeface="+mn-lt"/>
                <a:cs typeface="Times New Roman" pitchFamily="18" charset="0"/>
              </a:rPr>
              <a:t>Invasive pulmonary </a:t>
            </a:r>
            <a:r>
              <a:rPr lang="en-US" sz="2000" b="1" u="sng" dirty="0" err="1" smtClean="0">
                <a:solidFill>
                  <a:srgbClr val="FFFF00"/>
                </a:solidFill>
                <a:latin typeface="+mn-lt"/>
                <a:cs typeface="Times New Roman" pitchFamily="18" charset="0"/>
              </a:rPr>
              <a:t>Aspergillosis</a:t>
            </a:r>
            <a:r>
              <a:rPr lang="en-US" sz="2000" b="1" u="sng" dirty="0" smtClean="0">
                <a:solidFill>
                  <a:srgbClr val="FFFF00"/>
                </a:solidFill>
                <a:latin typeface="+mn-lt"/>
                <a:cs typeface="Times New Roman" pitchFamily="18" charset="0"/>
              </a:rPr>
              <a:t> </a:t>
            </a:r>
          </a:p>
          <a:p>
            <a:pPr marL="1257300" lvl="2" indent="-342900" algn="l" rtl="0">
              <a:lnSpc>
                <a:spcPct val="60000"/>
              </a:lnSpc>
              <a:spcBef>
                <a:spcPct val="50000"/>
              </a:spcBef>
            </a:pPr>
            <a:endParaRPr lang="en-US" sz="2000" dirty="0" smtClean="0">
              <a:solidFill>
                <a:schemeClr val="bg1">
                  <a:lumMod val="95000"/>
                </a:schemeClr>
              </a:solidFill>
              <a:latin typeface="+mn-lt"/>
              <a:cs typeface="Times New Roman" pitchFamily="18" charset="0"/>
            </a:endParaRPr>
          </a:p>
          <a:p>
            <a:pPr marL="1257300" lvl="2" indent="-342900" algn="l" rtl="0">
              <a:lnSpc>
                <a:spcPct val="60000"/>
              </a:lnSpc>
              <a:spcBef>
                <a:spcPct val="50000"/>
              </a:spcBef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Signs: Cough ,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hemoptysis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, fever,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Leukocytosis</a:t>
            </a:r>
            <a:endParaRPr lang="en-US" sz="2000" dirty="0" smtClean="0">
              <a:solidFill>
                <a:schemeClr val="bg1">
                  <a:lumMod val="95000"/>
                </a:schemeClr>
              </a:solidFill>
              <a:latin typeface="+mn-lt"/>
              <a:cs typeface="Times New Roman" pitchFamily="18" charset="0"/>
            </a:endParaRPr>
          </a:p>
          <a:p>
            <a:pPr marL="1257300" lvl="2" indent="-342900" algn="l" rtl="0">
              <a:lnSpc>
                <a:spcPct val="60000"/>
              </a:lnSpc>
              <a:spcBef>
                <a:spcPct val="50000"/>
              </a:spcBef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Radiology  will show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 lesions  with halo sign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  </a:t>
            </a:r>
          </a:p>
          <a:p>
            <a:pPr marL="800100" lvl="1" indent="-342900" algn="l" rtl="0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endParaRPr lang="en-US" sz="2000" dirty="0">
              <a:solidFill>
                <a:schemeClr val="bg1">
                  <a:lumMod val="95000"/>
                </a:schemeClr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31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3179" y="2482800"/>
            <a:ext cx="3537592" cy="150971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Note the Halo sign</a:t>
            </a:r>
            <a:endParaRPr lang="en-US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83056" y="505718"/>
            <a:ext cx="8396287" cy="519112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800" dirty="0">
                <a:solidFill>
                  <a:srgbClr val="FFFF00"/>
                </a:solidFill>
                <a:latin typeface="+mn-lt"/>
              </a:rPr>
              <a:t>Invasive pulmonary </a:t>
            </a:r>
            <a:r>
              <a:rPr lang="en-GB" sz="2800" dirty="0" err="1" smtClean="0">
                <a:solidFill>
                  <a:srgbClr val="FFFF00"/>
                </a:solidFill>
                <a:latin typeface="+mn-lt"/>
              </a:rPr>
              <a:t>aspergillosis</a:t>
            </a:r>
            <a:endParaRPr lang="en-GB" sz="2800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8" name="Picture 6" descr="PtDF10 CT Feb 2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5038" y="1369814"/>
            <a:ext cx="3805237" cy="2635250"/>
          </a:xfrm>
          <a:prstGeom prst="rect">
            <a:avLst/>
          </a:prstGeom>
          <a:noFill/>
        </p:spPr>
      </p:pic>
      <p:pic>
        <p:nvPicPr>
          <p:cNvPr id="9" name="Picture 7" descr="PtDFctscan06 feb 2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5038" y="4057922"/>
            <a:ext cx="3836987" cy="2611438"/>
          </a:xfrm>
          <a:prstGeom prst="rect">
            <a:avLst/>
          </a:prstGeom>
          <a:noFill/>
        </p:spPr>
      </p:pic>
      <p:sp>
        <p:nvSpPr>
          <p:cNvPr id="10" name="Right Arrow 9"/>
          <p:cNvSpPr/>
          <p:nvPr/>
        </p:nvSpPr>
        <p:spPr>
          <a:xfrm rot="401902" flipV="1">
            <a:off x="4341609" y="4839690"/>
            <a:ext cx="1028562" cy="1861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401902" flipV="1">
            <a:off x="4338147" y="2188237"/>
            <a:ext cx="1251510" cy="232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27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2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1639</TotalTime>
  <Words>794</Words>
  <Application>Microsoft Office PowerPoint</Application>
  <PresentationFormat>On-screen Show (4:3)</PresentationFormat>
  <Paragraphs>252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Century Gothic</vt:lpstr>
      <vt:lpstr>Times New Roman</vt:lpstr>
      <vt:lpstr>Wingdings</vt:lpstr>
      <vt:lpstr>Wingdings 2</vt:lpstr>
      <vt:lpstr>Office Theme</vt:lpstr>
      <vt:lpstr>1_Office Theme</vt:lpstr>
      <vt:lpstr>2_Office Theme</vt:lpstr>
      <vt:lpstr>PowerPoint Presentation</vt:lpstr>
      <vt:lpstr>Respiratory fungal infections</vt:lpstr>
      <vt:lpstr>Respiratory fungal infection - Etiology</vt:lpstr>
      <vt:lpstr>PowerPoint Presentation</vt:lpstr>
      <vt:lpstr>PowerPoint Presentation</vt:lpstr>
      <vt:lpstr>Classification of aspergillosis</vt:lpstr>
      <vt:lpstr>PowerPoint Presentation</vt:lpstr>
      <vt:lpstr>Aspergillosis</vt:lpstr>
      <vt:lpstr>PowerPoint Presentation</vt:lpstr>
      <vt:lpstr>PowerPoint Presentation</vt:lpstr>
      <vt:lpstr>PowerPoint Presentation</vt:lpstr>
      <vt:lpstr>PowerPoint Presentation</vt:lpstr>
      <vt:lpstr>Fungal sinusitis</vt:lpstr>
      <vt:lpstr>PowerPoint Presentation</vt:lpstr>
      <vt:lpstr>Diagnosis of aspergillosis</vt:lpstr>
      <vt:lpstr>Diagnosis of aspergillosis</vt:lpstr>
      <vt:lpstr>PowerPoint Presentation</vt:lpstr>
      <vt:lpstr>Zygomycosis</vt:lpstr>
      <vt:lpstr>Pumonary zygomycosis</vt:lpstr>
      <vt:lpstr>PowerPoint Presentation</vt:lpstr>
      <vt:lpstr>PowerPoint Presentation</vt:lpstr>
      <vt:lpstr>PowerPoint Presentation</vt:lpstr>
      <vt:lpstr>Thank You 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drahmad</dc:creator>
  <cp:lastModifiedBy>3422</cp:lastModifiedBy>
  <cp:revision>199</cp:revision>
  <dcterms:created xsi:type="dcterms:W3CDTF">2011-06-14T17:07:28Z</dcterms:created>
  <dcterms:modified xsi:type="dcterms:W3CDTF">2019-01-08T08:00:21Z</dcterms:modified>
</cp:coreProperties>
</file>