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81" r:id="rId7"/>
    <p:sldId id="285" r:id="rId8"/>
    <p:sldId id="278" r:id="rId9"/>
    <p:sldId id="283" r:id="rId10"/>
    <p:sldId id="286" r:id="rId11"/>
    <p:sldId id="262" r:id="rId12"/>
    <p:sldId id="287" r:id="rId13"/>
    <p:sldId id="295" r:id="rId14"/>
    <p:sldId id="263" r:id="rId15"/>
    <p:sldId id="288" r:id="rId16"/>
    <p:sldId id="290" r:id="rId17"/>
    <p:sldId id="291" r:id="rId18"/>
    <p:sldId id="289" r:id="rId19"/>
    <p:sldId id="277" r:id="rId20"/>
    <p:sldId id="264" r:id="rId21"/>
    <p:sldId id="292" r:id="rId22"/>
    <p:sldId id="293" r:id="rId23"/>
    <p:sldId id="271" r:id="rId24"/>
    <p:sldId id="272" r:id="rId25"/>
    <p:sldId id="273" r:id="rId26"/>
    <p:sldId id="274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44"/>
    <p:restoredTop sz="76235" autoAdjust="0"/>
  </p:normalViewPr>
  <p:slideViewPr>
    <p:cSldViewPr>
      <p:cViewPr varScale="1">
        <p:scale>
          <a:sx n="51" d="100"/>
          <a:sy n="51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1F4D-1B6F-4212-803E-A5822BA227BA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0531-E5A7-47BD-B4DA-BC08F182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Diptheria</a:t>
            </a:r>
            <a:r>
              <a:rPr lang="en-US" dirty="0"/>
              <a:t> toxoid containing vaccine is part of routine childhood immunization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HiB</a:t>
            </a:r>
            <a:r>
              <a:rPr lang="en-US" dirty="0"/>
              <a:t> vaccine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Type B Vaccine) is part of routine childhood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Capsule:</a:t>
            </a:r>
            <a:r>
              <a:rPr lang="en-US" baseline="0" dirty="0"/>
              <a:t> </a:t>
            </a:r>
            <a:r>
              <a:rPr lang="en-US" baseline="0" dirty="0" err="1"/>
              <a:t>antiphagocytic</a:t>
            </a:r>
            <a:endParaRPr lang="en-US" baseline="0" dirty="0"/>
          </a:p>
          <a:p>
            <a:r>
              <a:rPr lang="en-US" baseline="0" dirty="0"/>
              <a:t>Can be resistant to ampicillin mainly though the production of a beta lactamase enzyme (enzyme that breaks down the antibiotic)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Pertussis toxin</a:t>
            </a:r>
            <a:r>
              <a:rPr lang="en-US" baseline="0" dirty="0"/>
              <a:t> is the main virulence factor</a:t>
            </a:r>
          </a:p>
          <a:p>
            <a:r>
              <a:rPr lang="en-US" baseline="0" dirty="0"/>
              <a:t>FHA and PRN are important for adhesion and attachment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do molecular tests (PCR) on</a:t>
            </a:r>
            <a:r>
              <a:rPr lang="en-US" baseline="0" dirty="0"/>
              <a:t> NP swab sample to diagnose pertussis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Acellular</a:t>
            </a:r>
            <a:r>
              <a:rPr lang="en-US" dirty="0"/>
              <a:t> pertussis-containing vaccine is part of routine childhood immunization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 pain, bulging</a:t>
            </a:r>
            <a:r>
              <a:rPr lang="en-US" baseline="0" dirty="0"/>
              <a:t> and erythema of tympanic membrane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GAS: group A </a:t>
            </a:r>
            <a:r>
              <a:rPr lang="en-US" i="1" dirty="0"/>
              <a:t>Streptococcus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(aspiration of middle ear fluid): not done on all patients with otitis. Indications include critically ill patient, patient who has not responded to initial antimicrobial therapy and is toxic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Sinusitis: inflammation of the</a:t>
            </a:r>
            <a:r>
              <a:rPr lang="en-US" baseline="0" dirty="0"/>
              <a:t> </a:t>
            </a:r>
            <a:r>
              <a:rPr lang="en-US" baseline="0" dirty="0" err="1"/>
              <a:t>paranasal</a:t>
            </a:r>
            <a:r>
              <a:rPr lang="en-US" baseline="0" dirty="0"/>
              <a:t> sinuses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Treatment </a:t>
            </a:r>
            <a:r>
              <a:rPr lang="en-US" dirty="0">
                <a:latin typeface="Footlight MT Light" pitchFamily="18" charset="0"/>
              </a:rPr>
              <a:t>When ongoing symptoms and fever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Footlight MT Light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Footlight MT Light" pitchFamily="18" charset="0"/>
              </a:rPr>
              <a:t>Potential complications:</a:t>
            </a:r>
            <a:r>
              <a:rPr lang="en-US" baseline="0" dirty="0">
                <a:latin typeface="Footlight MT Light" pitchFamily="18" charset="0"/>
              </a:rPr>
              <a:t> orbital infections (</a:t>
            </a:r>
            <a:r>
              <a:rPr lang="en-US" baseline="0" dirty="0" err="1">
                <a:latin typeface="Footlight MT Light" pitchFamily="18" charset="0"/>
              </a:rPr>
              <a:t>peri</a:t>
            </a:r>
            <a:r>
              <a:rPr lang="en-US" baseline="0" dirty="0">
                <a:latin typeface="Footlight MT Light" pitchFamily="18" charset="0"/>
              </a:rPr>
              <a:t> orbital or </a:t>
            </a:r>
            <a:r>
              <a:rPr lang="en-US" baseline="0">
                <a:latin typeface="Footlight MT Light" pitchFamily="18" charset="0"/>
              </a:rPr>
              <a:t>orbital cellulitis), </a:t>
            </a:r>
            <a:r>
              <a:rPr lang="en-US" baseline="0" dirty="0">
                <a:latin typeface="Footlight MT Light" pitchFamily="18" charset="0"/>
              </a:rPr>
              <a:t>CNS infections (meningitis, brain abscess)</a:t>
            </a:r>
            <a:endParaRPr lang="en-US" dirty="0">
              <a:latin typeface="Footlight MT Light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Footlight MT Light" pitchFamily="18" charset="0"/>
              </a:rPr>
              <a:t>GAS pharyngitis may present with a </a:t>
            </a:r>
            <a:r>
              <a:rPr lang="en-US" sz="1200" dirty="0" err="1">
                <a:latin typeface="Footlight MT Light" pitchFamily="18" charset="0"/>
              </a:rPr>
              <a:t>scarlatiniform</a:t>
            </a:r>
            <a:r>
              <a:rPr lang="en-US" sz="1200" dirty="0">
                <a:latin typeface="Footlight MT Light" pitchFamily="18" charset="0"/>
              </a:rPr>
              <a:t> rash,</a:t>
            </a:r>
            <a:r>
              <a:rPr lang="en-US" sz="1200" baseline="0" dirty="0">
                <a:latin typeface="Footlight MT Light" pitchFamily="18" charset="0"/>
              </a:rPr>
              <a:t> </a:t>
            </a:r>
            <a:r>
              <a:rPr lang="en-US" sz="1200" dirty="0">
                <a:latin typeface="Footlight MT Light" pitchFamily="18" charset="0"/>
              </a:rPr>
              <a:t>described as sandpaper-like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-Capsule: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-M protein in cell wall: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</a:t>
            </a:r>
            <a:r>
              <a:rPr lang="en-US" sz="1200" dirty="0" err="1"/>
              <a:t>Streptolysin</a:t>
            </a:r>
            <a:r>
              <a:rPr lang="en-US" sz="1200" dirty="0"/>
              <a:t> O and S (</a:t>
            </a:r>
            <a:r>
              <a:rPr lang="en-US" sz="1200" dirty="0" err="1"/>
              <a:t>haemolysins</a:t>
            </a:r>
            <a:r>
              <a:rPr lang="en-US" sz="1200" dirty="0"/>
              <a:t>): toxic to a variety of different cell types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-Streptococcal </a:t>
            </a:r>
            <a:r>
              <a:rPr lang="en-US" sz="1200" b="0" u="sng" dirty="0"/>
              <a:t>pyro</a:t>
            </a:r>
            <a:r>
              <a:rPr lang="en-US" sz="1200" b="0" dirty="0"/>
              <a:t>genic</a:t>
            </a:r>
            <a:r>
              <a:rPr lang="en-US" sz="1200" dirty="0"/>
              <a:t> exotoxins (SPE): “</a:t>
            </a:r>
            <a:r>
              <a:rPr lang="en-US" sz="1200" dirty="0" err="1"/>
              <a:t>superantigens</a:t>
            </a:r>
            <a:r>
              <a:rPr lang="en-US" sz="1200" dirty="0"/>
              <a:t>” directly stimulate T-cells (~1000X more than a normal immune response) and cause them release high levels of the cytokines that are responsible for fever and shock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-SPE is also responsible for various tissue destruction, including skin lesions, and perhaps scarlet fever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discuss the antigen detection method more during</a:t>
            </a:r>
            <a:r>
              <a:rPr lang="en-US" baseline="0" dirty="0"/>
              <a:t> the practical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Antibodies against </a:t>
            </a:r>
            <a:r>
              <a:rPr lang="en-US" dirty="0" err="1"/>
              <a:t>Streptolysin</a:t>
            </a:r>
            <a:r>
              <a:rPr lang="en-US" dirty="0"/>
              <a:t> O is a useful serological</a:t>
            </a:r>
            <a:r>
              <a:rPr lang="en-US" baseline="0" dirty="0"/>
              <a:t> </a:t>
            </a:r>
            <a:r>
              <a:rPr lang="en-US" dirty="0"/>
              <a:t>test</a:t>
            </a:r>
            <a:r>
              <a:rPr lang="en-US" baseline="0" dirty="0"/>
              <a:t> to</a:t>
            </a:r>
            <a:r>
              <a:rPr lang="en-US" dirty="0"/>
              <a:t> assess for prior group A</a:t>
            </a:r>
            <a:r>
              <a:rPr lang="en-US" baseline="0" dirty="0"/>
              <a:t> strep infection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 predictably susceptible to penicillin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r>
              <a:rPr lang="en-US" dirty="0"/>
              <a:t>: pus forming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b="1" u="sng" dirty="0" err="1">
                <a:latin typeface="Arial" charset="0"/>
              </a:rPr>
              <a:t>Poststreptococcal</a:t>
            </a:r>
            <a:r>
              <a:rPr lang="en-US" altLang="zh-TW" sz="1200" b="1" u="sng" dirty="0">
                <a:latin typeface="Arial" charset="0"/>
              </a:rPr>
              <a:t> diseases </a:t>
            </a:r>
            <a:r>
              <a:rPr lang="en-US" altLang="zh-TW" sz="1200" dirty="0">
                <a:latin typeface="Arial" charset="0"/>
              </a:rPr>
              <a:t>(occurs 1-4 weeks after acute </a:t>
            </a:r>
            <a:r>
              <a:rPr lang="en-US" altLang="zh-TW" sz="1200" i="1" dirty="0">
                <a:latin typeface="Arial" charset="0"/>
              </a:rPr>
              <a:t>S</a:t>
            </a:r>
            <a:r>
              <a:rPr lang="en-US" altLang="zh-TW" sz="1200" dirty="0">
                <a:latin typeface="Arial" charset="0"/>
              </a:rPr>
              <a:t>.</a:t>
            </a:r>
            <a:r>
              <a:rPr lang="en-US" altLang="zh-TW" sz="1200" i="1" dirty="0">
                <a:latin typeface="Arial" charset="0"/>
              </a:rPr>
              <a:t> pyogenes</a:t>
            </a:r>
            <a:r>
              <a:rPr lang="en-US" altLang="zh-TW" sz="1200" dirty="0">
                <a:latin typeface="Arial" charset="0"/>
              </a:rPr>
              <a:t>  infection, hypersensitivity responses)</a:t>
            </a:r>
            <a:endParaRPr lang="en-US" altLang="zh-TW" sz="1200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Rheumatic fever: </a:t>
            </a:r>
            <a:r>
              <a:rPr lang="en-US" altLang="zh-TW" sz="1200" dirty="0">
                <a:latin typeface="Arial" charset="0"/>
              </a:rPr>
              <a:t>most commonly preceded by infection of the respiratory tract.  Inflammation of heart (</a:t>
            </a:r>
            <a:r>
              <a:rPr lang="en-US" altLang="zh-TW" sz="1200" dirty="0" err="1">
                <a:latin typeface="Arial" charset="0"/>
              </a:rPr>
              <a:t>pancarditis</a:t>
            </a:r>
            <a:r>
              <a:rPr lang="en-US" altLang="zh-TW" sz="1200" dirty="0">
                <a:latin typeface="Arial" charset="0"/>
              </a:rPr>
              <a:t>), joints, blood vessels, and subcutaneous tissue. Results from cross reactivity of anti-M protein Ab and the human heart tissue.  </a:t>
            </a:r>
            <a:r>
              <a:rPr lang="en-US" altLang="zh-TW" sz="1200" b="1" dirty="0">
                <a:latin typeface="Arial" charset="0"/>
              </a:rPr>
              <a:t>This disease can be reactivated by recurrent streptococcal infections, whereas nephritis does not.  Penicillin used as prophylaxis for years after</a:t>
            </a:r>
            <a:endParaRPr lang="en-US" altLang="zh-TW" sz="1200" b="1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Acute glomerulonephritis: </a:t>
            </a:r>
            <a:r>
              <a:rPr lang="en-US" altLang="zh-TW" sz="1200" dirty="0">
                <a:latin typeface="Arial" charset="0"/>
              </a:rPr>
              <a:t>preceded by infection of the skin (more commonly) or the respiratory tract.  Symptoms: edema, hypertension, hematuria, and proteinuria.  Initiated by Ag-Ab complexes on the glomerular basement membrane.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also present as cutaneous lesions</a:t>
            </a:r>
          </a:p>
          <a:p>
            <a:r>
              <a:rPr lang="en-US" dirty="0"/>
              <a:t>-Membranes only appear in 1/3</a:t>
            </a:r>
            <a:r>
              <a:rPr lang="en-US" baseline="0" dirty="0"/>
              <a:t> of cases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Diptheria</a:t>
            </a:r>
            <a:r>
              <a:rPr lang="en-US" baseline="0" dirty="0"/>
              <a:t> toxin is an exotoxin that inhibits protein synthesis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obtain throat swab for culture</a:t>
            </a:r>
          </a:p>
          <a:p>
            <a:r>
              <a:rPr lang="en-US" dirty="0"/>
              <a:t>Complications</a:t>
            </a:r>
            <a:r>
              <a:rPr lang="en-US" baseline="0" dirty="0"/>
              <a:t> can lead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E65257-9D49-4E55-B37A-AC9973448BB0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Bacterial Upper Respiratory Tract Infections (URTI)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Dr. </a:t>
            </a:r>
            <a:r>
              <a:rPr lang="en-US" sz="3600" b="1" dirty="0" err="1">
                <a:solidFill>
                  <a:srgbClr val="002060"/>
                </a:solidFill>
                <a:latin typeface="Footlight MT Light" pitchFamily="18" charset="0"/>
              </a:rPr>
              <a:t>Khalifa</a:t>
            </a:r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 Binkhamis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5" y="2572512"/>
            <a:ext cx="3822192" cy="3447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Rheumatic fever: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respiratory tract.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Inflammation of heart (</a:t>
            </a:r>
            <a:r>
              <a:rPr lang="en-US" altLang="zh-TW" dirty="0" err="1">
                <a:latin typeface="Arial" charset="0"/>
              </a:rPr>
              <a:t>pancarditis</a:t>
            </a:r>
            <a:r>
              <a:rPr lang="en-US" altLang="zh-TW" dirty="0">
                <a:latin typeface="Arial" charset="0"/>
              </a:rPr>
              <a:t>), joints, blood vessels, and subcutaneous tissue.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Results from cross reactivity of anti-M protein Ab and the human heart tissue.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572512"/>
            <a:ext cx="3822192" cy="3447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Acute glomerulonephritis: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skin or the respiratory tract.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 Symptoms: edema, hypertension, hematuria, and proteinuria.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Initiated by Ag-Ab complexes on the glomerular basement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848612"/>
            <a:ext cx="3822192" cy="44759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Rare in developed countries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Why? How is it prevented?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Mainly presents as URTI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Formation of membranes in the throat is characteristic  </a:t>
            </a:r>
          </a:p>
          <a:p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Virulence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Diptheria</a:t>
            </a:r>
            <a:r>
              <a:rPr lang="en-US" dirty="0">
                <a:latin typeface="Footlight MT Light" pitchFamily="18" charset="0"/>
              </a:rPr>
              <a:t> toxin 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7" name="Picture 4" descr="202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81558"/>
            <a:ext cx="4462295" cy="33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4800599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Throat swab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on special media containing tellurite (e.g. </a:t>
            </a:r>
            <a:r>
              <a:rPr lang="en-US" dirty="0" err="1">
                <a:latin typeface="Footlight MT Light" pitchFamily="18" charset="0"/>
              </a:rPr>
              <a:t>Tinsdale</a:t>
            </a:r>
            <a:r>
              <a:rPr lang="en-US" dirty="0">
                <a:latin typeface="Footlight MT Light" pitchFamily="18" charset="0"/>
              </a:rPr>
              <a:t> media)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ELEK’s Test for confirmation of toxin production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Treatment: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Antitoxin + antibiotic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Penicillin or erythromycin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4" y="3713090"/>
            <a:ext cx="3331520" cy="238291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91054" y="1547637"/>
            <a:ext cx="3331520" cy="21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5155720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Prevention: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Vaccination with diphtheria toxoid containing vaccine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Complications: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Myocarditis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Neuritis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17" y="3200400"/>
            <a:ext cx="3749283" cy="27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29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Usually young unimmunized children presented </a:t>
            </a:r>
            <a:r>
              <a:rPr lang="en-US">
                <a:latin typeface="Footlight MT Light" pitchFamily="18" charset="0"/>
              </a:rPr>
              <a:t>with </a:t>
            </a:r>
            <a:r>
              <a:rPr lang="en-US" smtClean="0">
                <a:latin typeface="Footlight MT Light" pitchFamily="18" charset="0"/>
              </a:rPr>
              <a:t>dysphagia</a:t>
            </a:r>
            <a:r>
              <a:rPr lang="en-US" dirty="0">
                <a:latin typeface="Footlight MT Light" pitchFamily="18" charset="0"/>
              </a:rPr>
              <a:t>, drooling, and respiratory distress </a:t>
            </a:r>
          </a:p>
          <a:p>
            <a:r>
              <a:rPr lang="en-US" b="1" i="1" dirty="0">
                <a:latin typeface="Footlight MT Light" pitchFamily="18" charset="0"/>
              </a:rPr>
              <a:t>Etiology</a:t>
            </a:r>
          </a:p>
          <a:p>
            <a:pPr lvl="1"/>
            <a:r>
              <a:rPr lang="en-US" b="1" i="1" dirty="0">
                <a:latin typeface="Footlight MT Light" pitchFamily="18" charset="0"/>
              </a:rPr>
              <a:t>H. </a:t>
            </a:r>
            <a:r>
              <a:rPr lang="en-US" b="1" i="1" dirty="0" err="1">
                <a:latin typeface="Footlight MT Light" pitchFamily="18" charset="0"/>
              </a:rPr>
              <a:t>influenzae</a:t>
            </a:r>
            <a:r>
              <a:rPr lang="en-US" b="1" dirty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pneumonae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aureus</a:t>
            </a:r>
            <a:r>
              <a:rPr lang="en-US" dirty="0">
                <a:latin typeface="Footlight MT Light" pitchFamily="18" charset="0"/>
              </a:rPr>
              <a:t>  </a:t>
            </a:r>
          </a:p>
          <a:p>
            <a:pPr lvl="1"/>
            <a:r>
              <a:rPr lang="en-US" dirty="0">
                <a:latin typeface="Footlight MT Light" pitchFamily="18" charset="0"/>
              </a:rPr>
              <a:t>Beta hemolytic streptococci</a:t>
            </a: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Blood cultures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of </a:t>
            </a:r>
            <a:r>
              <a:rPr lang="en-US" dirty="0" err="1">
                <a:latin typeface="Footlight MT Light" pitchFamily="18" charset="0"/>
              </a:rPr>
              <a:t>epigoltic</a:t>
            </a:r>
            <a:r>
              <a:rPr lang="en-US" dirty="0">
                <a:latin typeface="Footlight MT Light" pitchFamily="18" charset="0"/>
              </a:rPr>
              <a:t> surface (under controlled setting)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Management: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Maintenance of airway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Empiric treatment: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Ceftriaxone + Vancomycin</a:t>
            </a:r>
          </a:p>
          <a:p>
            <a:r>
              <a:rPr lang="en-US" dirty="0">
                <a:latin typeface="Footlight MT Light" pitchFamily="18" charset="0"/>
              </a:rPr>
              <a:t>Prevention: </a:t>
            </a:r>
            <a:r>
              <a:rPr lang="en-US" dirty="0" err="1">
                <a:latin typeface="Footlight MT Light" pitchFamily="18" charset="0"/>
              </a:rPr>
              <a:t>HiB</a:t>
            </a:r>
            <a:r>
              <a:rPr lang="en-US" dirty="0">
                <a:latin typeface="Footlight MT Light" pitchFamily="18" charset="0"/>
              </a:rPr>
              <a:t> vaccination</a:t>
            </a: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7795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</a:t>
            </a:r>
            <a:r>
              <a:rPr lang="en-US" dirty="0"/>
              <a:t>­ negative pleomorphic, coccoid to rod-shaped cells (coccobacilli)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Oxidase and catalase positive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Requires X (</a:t>
            </a:r>
            <a:r>
              <a:rPr lang="en-US" altLang="en-US" dirty="0" err="1">
                <a:latin typeface="+mj-lt"/>
                <a:ea typeface="MS PGothic" charset="-128"/>
              </a:rPr>
              <a:t>heme</a:t>
            </a:r>
            <a:r>
              <a:rPr lang="en-US" altLang="en-US" dirty="0">
                <a:latin typeface="+mj-lt"/>
                <a:ea typeface="MS PGothic" charset="-128"/>
              </a:rPr>
              <a:t>) and V (NAD) factors for </a:t>
            </a:r>
            <a:r>
              <a:rPr lang="en-US" altLang="en-US" dirty="0" smtClean="0">
                <a:latin typeface="+mj-lt"/>
                <a:ea typeface="MS PGothic" charset="-128"/>
              </a:rPr>
              <a:t>growth</a:t>
            </a:r>
          </a:p>
          <a:p>
            <a:pPr lvl="1"/>
            <a:r>
              <a:rPr lang="en-US" altLang="en-US" dirty="0" smtClean="0">
                <a:latin typeface="+mj-lt"/>
                <a:ea typeface="MS PGothic" charset="-128"/>
              </a:rPr>
              <a:t>Used to confirm ID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6251778" y="237744"/>
            <a:ext cx="2892222" cy="227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Picture 2" descr="F:\ahmed\ahmed 016.jpg"/>
          <p:cNvPicPr>
            <a:picLocks noChangeAspect="1" noChangeArrowheads="1"/>
          </p:cNvPicPr>
          <p:nvPr/>
        </p:nvPicPr>
        <p:blipFill>
          <a:blip r:embed="rId3" cstate="print"/>
          <a:srcRect l="23282" r="26094" b="22529"/>
          <a:stretch>
            <a:fillRect/>
          </a:stretch>
        </p:blipFill>
        <p:spPr bwMode="auto">
          <a:xfrm>
            <a:off x="4267200" y="4473406"/>
            <a:ext cx="2293478" cy="215599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144" y="4495800"/>
            <a:ext cx="21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572000"/>
          </a:xfrm>
        </p:spPr>
        <p:txBody>
          <a:bodyPr>
            <a:normAutofit/>
          </a:bodyPr>
          <a:lstStyle/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Encapsulated (</a:t>
            </a:r>
            <a:r>
              <a:rPr lang="en-US" dirty="0" err="1"/>
              <a:t>typable</a:t>
            </a:r>
            <a:r>
              <a:rPr lang="en-US" dirty="0"/>
              <a:t>) </a:t>
            </a:r>
            <a:r>
              <a:rPr lang="en-US" dirty="0" smtClean="0"/>
              <a:t>strains (main virulence factor)</a:t>
            </a:r>
            <a:endParaRPr lang="en-US" dirty="0"/>
          </a:p>
          <a:p>
            <a:pPr lvl="2"/>
            <a:r>
              <a:rPr lang="en-US" dirty="0"/>
              <a:t>A-F</a:t>
            </a:r>
          </a:p>
          <a:p>
            <a:pPr lvl="2"/>
            <a:r>
              <a:rPr lang="en-US" dirty="0"/>
              <a:t>Most important is type b </a:t>
            </a:r>
          </a:p>
          <a:p>
            <a:pPr lvl="3"/>
            <a:r>
              <a:rPr lang="en-US" dirty="0"/>
              <a:t>Prevention through vaccination</a:t>
            </a:r>
          </a:p>
          <a:p>
            <a:pPr lvl="2"/>
            <a:r>
              <a:rPr lang="en-US" dirty="0"/>
              <a:t>Causes invasive disease (e.g. epiglottis, meningitis)</a:t>
            </a:r>
          </a:p>
          <a:p>
            <a:pPr lvl="1"/>
            <a:r>
              <a:rPr lang="en-US" dirty="0" err="1"/>
              <a:t>Non­encapsulated</a:t>
            </a:r>
            <a:r>
              <a:rPr lang="en-US" dirty="0"/>
              <a:t> (</a:t>
            </a:r>
            <a:r>
              <a:rPr lang="en-US" dirty="0" err="1"/>
              <a:t>nontypable</a:t>
            </a:r>
            <a:r>
              <a:rPr lang="en-US" dirty="0"/>
              <a:t>) strains</a:t>
            </a:r>
          </a:p>
          <a:p>
            <a:pPr lvl="2"/>
            <a:r>
              <a:rPr lang="en-US" dirty="0"/>
              <a:t>Causes local infections (e.g. sinusitis, otitis, pneumonia in elderly)</a:t>
            </a:r>
          </a:p>
          <a:p>
            <a:r>
              <a:rPr lang="en-US" dirty="0"/>
              <a:t>Treatment:</a:t>
            </a:r>
          </a:p>
          <a:p>
            <a:pPr lvl="2"/>
            <a:r>
              <a:rPr lang="en-US" dirty="0"/>
              <a:t>Amoxicillin-</a:t>
            </a:r>
            <a:r>
              <a:rPr lang="en-US" dirty="0" err="1"/>
              <a:t>clavulanate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Bordetell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(GNB)</a:t>
            </a:r>
          </a:p>
          <a:p>
            <a:pPr lvl="1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Virulence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Pertussis toxin *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Filamentous hemagglutinin </a:t>
            </a:r>
          </a:p>
          <a:p>
            <a:pPr lvl="2"/>
            <a:r>
              <a:rPr lang="en-CA" err="1">
                <a:latin typeface="Footlight MT Light" pitchFamily="18" charset="0"/>
                <a:cs typeface="Times New Roman" pitchFamily="18" charset="0"/>
              </a:rPr>
              <a:t>Pertactin</a:t>
            </a:r>
            <a:r>
              <a:rPr lang="en-CA">
                <a:latin typeface="Footlight MT Light" pitchFamily="18" charset="0"/>
                <a:cs typeface="Times New Roman" pitchFamily="18" charset="0"/>
              </a:rPr>
              <a:t> 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Incubation period 1 to 3 wks</a:t>
            </a:r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Catarrhal Stage 1-2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Paroxysmal Stage 2-4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Convalescent Stage 1-2 weeks</a:t>
            </a:r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CA" dirty="0">
                <a:latin typeface="Footlight MT Light" pitchFamily="18" charset="0"/>
                <a:cs typeface="Times New Roman" pitchFamily="18" charset="0"/>
              </a:rPr>
              <a:t>Diagnosis:</a:t>
            </a:r>
            <a:endParaRPr lang="en-CA" sz="2400" dirty="0">
              <a:latin typeface="Footlight MT Light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Nasopharyngeal (NP) swabs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Special media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Charcoal blood (Regan-Lowe)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Bordet-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Gengou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Treatment: 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Macrolide (erythromycin)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Prevention by vaccination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Acellular</a:t>
            </a:r>
            <a:r>
              <a:rPr lang="en-US" dirty="0">
                <a:latin typeface="Footlight MT Light" pitchFamily="18" charset="0"/>
              </a:rPr>
              <a:t> pertussis-containing vaccine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4196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Footlight MT Light" pitchFamily="18" charset="0"/>
              </a:rPr>
              <a:t>Discuss the epidemiology and various clinical presentations of URTIs</a:t>
            </a:r>
          </a:p>
          <a:p>
            <a:r>
              <a:rPr lang="en-US" sz="2700" dirty="0">
                <a:latin typeface="Footlight MT Light" pitchFamily="18" charset="0"/>
              </a:rPr>
              <a:t>Identify the most important etiological agents causing different URTIs, and discuss their virulence factors, laboratory diagnosis and potential preventative strategies </a:t>
            </a:r>
          </a:p>
          <a:p>
            <a:r>
              <a:rPr lang="en-US" sz="2700" dirty="0">
                <a:latin typeface="Footlight MT Light" pitchFamily="18" charset="0"/>
              </a:rPr>
              <a:t>Determine the antibiotic of choice for the different URTIs</a:t>
            </a:r>
          </a:p>
          <a:p>
            <a:r>
              <a:rPr lang="en-US" sz="2700" dirty="0">
                <a:latin typeface="Footlight MT Light" pitchFamily="18" charset="0"/>
              </a:rPr>
              <a:t>Discuss complications of GAS and </a:t>
            </a:r>
            <a:r>
              <a:rPr lang="en-US" sz="2700" i="1" dirty="0">
                <a:latin typeface="Footlight MT Light" pitchFamily="18" charset="0"/>
              </a:rPr>
              <a:t>C. </a:t>
            </a:r>
            <a:r>
              <a:rPr lang="en-US" sz="2700" i="1" dirty="0" err="1">
                <a:latin typeface="Footlight MT Light" pitchFamily="18" charset="0"/>
              </a:rPr>
              <a:t>diphtheriae</a:t>
            </a:r>
            <a:r>
              <a:rPr lang="en-US" sz="2700" dirty="0">
                <a:latin typeface="Footlight MT Light" pitchFamily="18" charset="0"/>
              </a:rPr>
              <a:t> infections</a:t>
            </a:r>
          </a:p>
          <a:p>
            <a:endParaRPr lang="en-US" sz="27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8"/>
            <a:ext cx="4196306" cy="4576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Fluid + inflammation of the mucosal lining of the middle ear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S.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pneumoniae</a:t>
            </a:r>
            <a:endParaRPr lang="en-US" i="1" dirty="0">
              <a:solidFill>
                <a:srgbClr val="FF000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H.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influenzae</a:t>
            </a:r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(non</a:t>
            </a:r>
            <a:r>
              <a:rPr lang="en-US" i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i="1" dirty="0">
              <a:solidFill>
                <a:srgbClr val="00206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aureus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Moraxella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Viral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(alone or with bacteria)</a:t>
            </a:r>
            <a:endParaRPr lang="en-US" dirty="0">
              <a:solidFill>
                <a:srgbClr val="FF0000"/>
              </a:solidFill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  <p:pic>
        <p:nvPicPr>
          <p:cNvPr id="6" name="Content Placeholder 3" descr="Acute_otitis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40396" cy="2910681"/>
          </a:xfrm>
          <a:prstGeom prst="rect">
            <a:avLst/>
          </a:prstGeom>
        </p:spPr>
      </p:pic>
      <p:pic>
        <p:nvPicPr>
          <p:cNvPr id="7" name="Picture 8" descr="EntTympanicMembrane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106" y="4733925"/>
            <a:ext cx="151869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ntAcuteOtitis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53523"/>
            <a:ext cx="1484945" cy="14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9"/>
            <a:ext cx="7924800" cy="3447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sometimes needed</a:t>
            </a:r>
          </a:p>
          <a:p>
            <a:pPr lvl="2"/>
            <a:r>
              <a:rPr lang="en-US" dirty="0">
                <a:latin typeface="Footlight MT Light" pitchFamily="18" charset="0"/>
              </a:rPr>
              <a:t>Middle ear fluid can be sent for culture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Amoxicillin or Amoxicillin Clavulanic acid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92904"/>
            <a:ext cx="7408333" cy="3450696"/>
          </a:xfrm>
        </p:spPr>
        <p:txBody>
          <a:bodyPr/>
          <a:lstStyle/>
          <a:p>
            <a:r>
              <a:rPr lang="en-US" dirty="0"/>
              <a:t>Gram </a:t>
            </a:r>
            <a:r>
              <a:rPr lang="en-US"/>
              <a:t>negative diplococci</a:t>
            </a:r>
            <a:endParaRPr lang="en-US" dirty="0"/>
          </a:p>
          <a:p>
            <a:r>
              <a:rPr lang="en-US" dirty="0"/>
              <a:t>Catalase and oxidase positive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Otitis</a:t>
            </a:r>
          </a:p>
          <a:p>
            <a:pPr lvl="1"/>
            <a:r>
              <a:rPr lang="en-US" dirty="0"/>
              <a:t>Sinusitis</a:t>
            </a:r>
          </a:p>
          <a:p>
            <a:pPr lvl="1"/>
            <a:r>
              <a:rPr lang="en-US" dirty="0"/>
              <a:t>Pneumonia</a:t>
            </a:r>
          </a:p>
          <a:p>
            <a:r>
              <a:rPr lang="en-US" dirty="0" err="1"/>
              <a:t>Treamtent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Amox-Clav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Moraxella </a:t>
            </a:r>
            <a:r>
              <a:rPr lang="en-US" b="1" i="1" dirty="0" err="1">
                <a:solidFill>
                  <a:srgbClr val="002060"/>
                </a:solidFill>
              </a:rPr>
              <a:t>catarrhalis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36" y="4114800"/>
            <a:ext cx="48729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8010145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latin typeface="Footlight MT Light" pitchFamily="18" charset="0"/>
              </a:rPr>
              <a:t>Occurs with viral URTI</a:t>
            </a:r>
          </a:p>
          <a:p>
            <a:r>
              <a:rPr lang="en-US" sz="2600" i="1" dirty="0"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pneumoniae, 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H. </a:t>
            </a:r>
            <a:r>
              <a:rPr lang="en-US" i="1" dirty="0" err="1">
                <a:latin typeface="Footlight MT Light" pitchFamily="18" charset="0"/>
              </a:rPr>
              <a:t>infuenzae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(non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)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M.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Anaerobes</a:t>
            </a:r>
          </a:p>
          <a:p>
            <a:pPr lvl="1"/>
            <a:r>
              <a:rPr lang="en-US" dirty="0">
                <a:latin typeface="Footlight MT Light" pitchFamily="18" charset="0"/>
              </a:rPr>
              <a:t>Viral</a:t>
            </a:r>
          </a:p>
        </p:txBody>
      </p:sp>
      <p:pic>
        <p:nvPicPr>
          <p:cNvPr id="6" name="Picture 4" descr="sinusessinusitisfluidpicture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68" y="1539240"/>
            <a:ext cx="3287159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marL="274320" lvl="1"/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Imaging (CT/MRI) when there is suspension of complications</a:t>
            </a:r>
          </a:p>
          <a:p>
            <a:pPr marL="274320"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/>
            <a:r>
              <a:rPr lang="en-US" dirty="0">
                <a:latin typeface="Footlight MT Light" pitchFamily="18" charset="0"/>
              </a:rPr>
              <a:t>Amoxicillin Clavulanic acid For 1-2  weeks 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pic>
        <p:nvPicPr>
          <p:cNvPr id="5" name="Picture 6" descr="D:\Briggs\Sinusitis\presep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99357"/>
            <a:ext cx="1955800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Briggs\Sinusitis\orbitalab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00600"/>
            <a:ext cx="232389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Lateral pharyngeal, retropharyngeal or </a:t>
            </a:r>
            <a:r>
              <a:rPr lang="en-US" dirty="0" err="1">
                <a:latin typeface="Footlight MT Light" pitchFamily="18" charset="0"/>
              </a:rPr>
              <a:t>prevertebral</a:t>
            </a:r>
            <a:r>
              <a:rPr lang="en-US" dirty="0">
                <a:latin typeface="Footlight MT Light" pitchFamily="18" charset="0"/>
              </a:rPr>
              <a:t> space</a:t>
            </a:r>
          </a:p>
          <a:p>
            <a:r>
              <a:rPr lang="en-US" dirty="0">
                <a:latin typeface="Footlight MT Light" pitchFamily="18" charset="0"/>
              </a:rPr>
              <a:t>Patients are very sick and toxic  </a:t>
            </a:r>
          </a:p>
          <a:p>
            <a:r>
              <a:rPr lang="en-US" dirty="0">
                <a:latin typeface="Footlight MT Light" pitchFamily="18" charset="0"/>
              </a:rPr>
              <a:t>Neck stiffness can occur with retropharyngeal space infection/abscess </a:t>
            </a:r>
          </a:p>
          <a:p>
            <a:r>
              <a:rPr lang="en-US" dirty="0">
                <a:latin typeface="Footlight MT Light" pitchFamily="18" charset="0"/>
              </a:rPr>
              <a:t>Retropharyngeal (danger space) infection may extend to mediastinum and present as </a:t>
            </a:r>
            <a:r>
              <a:rPr lang="en-US" dirty="0" err="1">
                <a:latin typeface="Footlight MT Light" pitchFamily="18" charset="0"/>
              </a:rPr>
              <a:t>mediastinitis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Usually </a:t>
            </a:r>
            <a:r>
              <a:rPr lang="en-US" sz="2800" dirty="0" err="1">
                <a:latin typeface="Footlight MT Light" pitchFamily="18" charset="0"/>
              </a:rPr>
              <a:t>polymicrobial</a:t>
            </a:r>
            <a:endParaRPr lang="en-US" sz="2800" dirty="0">
              <a:latin typeface="Footlight MT Light" pitchFamily="18" charset="0"/>
            </a:endParaRPr>
          </a:p>
          <a:p>
            <a:pPr lvl="1"/>
            <a:r>
              <a:rPr lang="en-US" sz="2800" dirty="0">
                <a:latin typeface="Footlight MT Light" pitchFamily="18" charset="0"/>
              </a:rPr>
              <a:t>Mainly streptococci and oral anaerobes</a:t>
            </a:r>
          </a:p>
          <a:p>
            <a:r>
              <a:rPr lang="en-US" sz="2800" dirty="0">
                <a:latin typeface="Footlight MT Light" pitchFamily="18" charset="0"/>
              </a:rPr>
              <a:t>Management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Surgery</a:t>
            </a:r>
          </a:p>
          <a:p>
            <a:pPr lvl="1"/>
            <a:r>
              <a:rPr lang="en-US" sz="2800" dirty="0">
                <a:latin typeface="Footlight MT Light" pitchFamily="18" charset="0"/>
              </a:rPr>
              <a:t>Antibiotics</a:t>
            </a:r>
          </a:p>
          <a:p>
            <a:pPr lvl="2"/>
            <a:r>
              <a:rPr lang="en-US" sz="2600" dirty="0" err="1">
                <a:latin typeface="Footlight MT Light" pitchFamily="18" charset="0"/>
              </a:rPr>
              <a:t>Meropenem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 err="1">
                <a:latin typeface="Footlight MT Light" pitchFamily="18" charset="0"/>
              </a:rPr>
              <a:t>Piperacillin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>
                <a:latin typeface="Footlight MT Light" pitchFamily="18" charset="0"/>
              </a:rPr>
              <a:t>Clindamycin</a:t>
            </a:r>
          </a:p>
          <a:p>
            <a:r>
              <a:rPr lang="en-US" sz="2800" dirty="0">
                <a:latin typeface="Footlight MT Light" pitchFamily="18" charset="0"/>
              </a:rPr>
              <a:t>Duration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2-3 weeks</a:t>
            </a:r>
          </a:p>
          <a:p>
            <a:pPr lvl="1"/>
            <a:endParaRPr lang="en-US" sz="28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 treatment</a:t>
            </a:r>
          </a:p>
        </p:txBody>
      </p:sp>
      <p:pic>
        <p:nvPicPr>
          <p:cNvPr id="5" name="Picture 10" descr="netter ax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46794"/>
            <a:ext cx="4581525" cy="39112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Ryan, Kenneth J.. </a:t>
            </a:r>
            <a:r>
              <a:rPr lang="en-US" sz="2600" dirty="0" err="1"/>
              <a:t>Sherris</a:t>
            </a:r>
            <a:r>
              <a:rPr lang="en-US" sz="2600" dirty="0"/>
              <a:t> Medical Microbiology, </a:t>
            </a:r>
            <a:r>
              <a:rPr lang="en-US" sz="2600" dirty="0" smtClean="0"/>
              <a:t>Seventh Edition</a:t>
            </a:r>
            <a:r>
              <a:rPr lang="en-US" sz="2600" dirty="0"/>
              <a:t>. McGraw-Hill Education.</a:t>
            </a:r>
          </a:p>
          <a:p>
            <a:endParaRPr lang="en-US" sz="2600" dirty="0" smtClean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ar and sinus infections, </a:t>
            </a:r>
            <a:r>
              <a:rPr lang="en-US" sz="2400" dirty="0"/>
              <a:t>part of the chapter on </a:t>
            </a:r>
            <a:r>
              <a:rPr lang="en-US" sz="2400" dirty="0" smtClean="0"/>
              <a:t>Infectious Diseases</a:t>
            </a:r>
            <a:r>
              <a:rPr lang="en-US" sz="2400" dirty="0"/>
              <a:t>: Syndromes and </a:t>
            </a:r>
            <a:r>
              <a:rPr lang="en-US" sz="2400" dirty="0" smtClean="0"/>
              <a:t>Etiologies</a:t>
            </a:r>
            <a:endParaRPr lang="en-US" sz="2600" dirty="0" smtClean="0"/>
          </a:p>
          <a:p>
            <a:pPr marL="553720" lvl="2"/>
            <a:r>
              <a:rPr lang="en-US" sz="2400" dirty="0" smtClean="0"/>
              <a:t>Upper respiratory tract infections, </a:t>
            </a:r>
            <a:r>
              <a:rPr lang="en-US" sz="2400" dirty="0"/>
              <a:t>part of the chapter on Infectious Diseases: Syndromes and </a:t>
            </a:r>
            <a:r>
              <a:rPr lang="en-US" sz="2400" dirty="0" smtClean="0"/>
              <a:t>Etiologies</a:t>
            </a:r>
            <a:endParaRPr lang="en-US" sz="2600" dirty="0"/>
          </a:p>
          <a:p>
            <a:pPr lvl="1"/>
            <a:r>
              <a:rPr lang="en-US" sz="2400" dirty="0"/>
              <a:t>Streptococci, chapter </a:t>
            </a:r>
            <a:r>
              <a:rPr lang="en-US" sz="2400" dirty="0" smtClean="0"/>
              <a:t>25</a:t>
            </a:r>
          </a:p>
          <a:p>
            <a:pPr lvl="1"/>
            <a:r>
              <a:rPr lang="en-US" sz="2400" dirty="0" err="1" smtClean="0"/>
              <a:t>Corynebacterium</a:t>
            </a:r>
            <a:r>
              <a:rPr lang="en-US" sz="2400" dirty="0" smtClean="0"/>
              <a:t>, chapter 26</a:t>
            </a:r>
          </a:p>
          <a:p>
            <a:pPr lvl="1"/>
            <a:r>
              <a:rPr lang="en-US" sz="2400" dirty="0" err="1" smtClean="0"/>
              <a:t>Haemophilus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Bordetella</a:t>
            </a:r>
            <a:r>
              <a:rPr lang="en-US" sz="2400" dirty="0" smtClean="0"/>
              <a:t>, </a:t>
            </a:r>
            <a:r>
              <a:rPr lang="en-US" sz="2400" smtClean="0"/>
              <a:t>chapter 31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Outline</a:t>
            </a:r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Footlight MT Light" pitchFamily="18" charset="0"/>
              </a:rPr>
              <a:t>Pharyngitis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Diphtheria</a:t>
            </a:r>
          </a:p>
          <a:p>
            <a:r>
              <a:rPr lang="en-US" sz="4000" dirty="0">
                <a:latin typeface="Footlight MT Light" pitchFamily="18" charset="0"/>
              </a:rPr>
              <a:t>Epiglottitis</a:t>
            </a:r>
          </a:p>
          <a:p>
            <a:r>
              <a:rPr lang="en-US" sz="4000" dirty="0">
                <a:latin typeface="Footlight MT Light" pitchFamily="18" charset="0"/>
              </a:rPr>
              <a:t>Whooping cough</a:t>
            </a:r>
          </a:p>
          <a:p>
            <a:r>
              <a:rPr lang="en-US" sz="4000" dirty="0">
                <a:latin typeface="Footlight MT Light" pitchFamily="18" charset="0"/>
              </a:rPr>
              <a:t>Otitis Media </a:t>
            </a:r>
          </a:p>
          <a:p>
            <a:r>
              <a:rPr lang="en-US" sz="4000" dirty="0">
                <a:latin typeface="Footlight MT Light" pitchFamily="18" charset="0"/>
              </a:rPr>
              <a:t>Sinusitis</a:t>
            </a:r>
          </a:p>
          <a:p>
            <a:r>
              <a:rPr lang="en-US" sz="4000" dirty="0">
                <a:latin typeface="Footlight MT Light" pitchFamily="18" charset="0"/>
              </a:rPr>
              <a:t>Deep neck space</a:t>
            </a:r>
          </a:p>
          <a:p>
            <a:pPr marL="0" indent="0">
              <a:buNone/>
            </a:pPr>
            <a:r>
              <a:rPr lang="en-US" sz="4000" dirty="0">
                <a:latin typeface="Footlight MT Light" pitchFamily="18" charset="0"/>
              </a:rPr>
              <a:t>infections</a:t>
            </a:r>
            <a:endParaRPr lang="en-US" sz="38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22192" cy="34472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Epidemiology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Late fall, winter, early spring 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5 to 15 years </a:t>
            </a:r>
          </a:p>
          <a:p>
            <a:endParaRPr lang="en-US" b="1" dirty="0">
              <a:latin typeface="Footlight MT Light" pitchFamily="18" charset="0"/>
            </a:endParaRPr>
          </a:p>
          <a:p>
            <a:pPr lvl="1"/>
            <a:r>
              <a:rPr lang="en-US" b="1" dirty="0">
                <a:latin typeface="Footlight MT Light" pitchFamily="18" charset="0"/>
              </a:rPr>
              <a:t>Etiology</a:t>
            </a:r>
          </a:p>
          <a:p>
            <a:pPr lvl="2"/>
            <a:r>
              <a:rPr lang="en-US" dirty="0">
                <a:latin typeface="Footlight MT Light" pitchFamily="18" charset="0"/>
              </a:rPr>
              <a:t>Viruses (i.e. respiratory viruses) are the most common cause</a:t>
            </a:r>
          </a:p>
          <a:p>
            <a:pPr lvl="2"/>
            <a:r>
              <a:rPr lang="en-US" i="1" dirty="0">
                <a:latin typeface="Footlight MT Light" pitchFamily="18" charset="0"/>
              </a:rPr>
              <a:t>Streptococcus pyogenes </a:t>
            </a:r>
            <a:r>
              <a:rPr lang="en-US" dirty="0">
                <a:latin typeface="Footlight MT Light" pitchFamily="18" charset="0"/>
              </a:rPr>
              <a:t>is the most important bacterial cause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438400"/>
            <a:ext cx="4343400" cy="2235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Bacterial causes include: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Group A streptococcus </a:t>
            </a:r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*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Corynebacterium </a:t>
            </a:r>
            <a:r>
              <a:rPr lang="en-US" i="1" dirty="0" err="1">
                <a:latin typeface="Footlight MT Light" pitchFamily="18" charset="0"/>
              </a:rPr>
              <a:t>diphtheriae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Fusobacterium </a:t>
            </a:r>
            <a:r>
              <a:rPr lang="en-US" i="1" dirty="0" err="1">
                <a:latin typeface="Footlight MT Light" pitchFamily="18" charset="0"/>
              </a:rPr>
              <a:t>necrophorum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(Anaerobic bacteria, cause of </a:t>
            </a:r>
            <a:r>
              <a:rPr lang="en-US" dirty="0" err="1">
                <a:latin typeface="Footlight MT Light" pitchFamily="18" charset="0"/>
              </a:rPr>
              <a:t>Lemierre's</a:t>
            </a:r>
            <a:r>
              <a:rPr lang="en-US" dirty="0">
                <a:latin typeface="Footlight MT Light" pitchFamily="18" charset="0"/>
              </a:rPr>
              <a:t> syndrome)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Neisseria gonorrhoeae</a:t>
            </a:r>
          </a:p>
          <a:p>
            <a:pPr lvl="1"/>
            <a:endParaRPr lang="en-US" i="1" dirty="0">
              <a:latin typeface="Footlight MT L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0" y="2514600"/>
            <a:ext cx="4189220" cy="3138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3822192" cy="344728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Footlight MT Light" pitchFamily="18" charset="0"/>
              </a:rPr>
              <a:t>Signs and symptoms: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Sore Throat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Pharyngeal erythema, edema 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Fever</a:t>
            </a: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4248912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bacterial (GAS):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Tonsillar exudates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Tender, enlarged &gt;1 cm lymph nodes 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Fever 38.4 to 39.4º C </a:t>
            </a: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viral:</a:t>
            </a:r>
          </a:p>
          <a:p>
            <a:pPr lvl="1"/>
            <a:r>
              <a:rPr lang="en-US" sz="2400" dirty="0" err="1">
                <a:latin typeface="Footlight MT Light" pitchFamily="18" charset="0"/>
              </a:rPr>
              <a:t>Coryza</a:t>
            </a:r>
            <a:endParaRPr lang="en-US" sz="2400" dirty="0">
              <a:latin typeface="Footlight MT Light" pitchFamily="18" charset="0"/>
            </a:endParaRPr>
          </a:p>
          <a:p>
            <a:pPr lvl="1"/>
            <a:r>
              <a:rPr lang="en-US" sz="2400" dirty="0">
                <a:latin typeface="Footlight MT Light" pitchFamily="18" charset="0"/>
              </a:rPr>
              <a:t>Cough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Conjunctivitis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938968"/>
            <a:ext cx="2654300" cy="1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Gram positive cocci in chains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Beta </a:t>
            </a:r>
            <a:r>
              <a:rPr lang="en-US" dirty="0" err="1"/>
              <a:t>haemolytic</a:t>
            </a:r>
            <a:endParaRPr lang="en-US" dirty="0"/>
          </a:p>
          <a:p>
            <a:r>
              <a:rPr lang="en-US" dirty="0"/>
              <a:t>Catalase negative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Respiratory infections</a:t>
            </a:r>
          </a:p>
          <a:p>
            <a:pPr lvl="2"/>
            <a:r>
              <a:rPr lang="en-US" dirty="0"/>
              <a:t>Pharyngitis</a:t>
            </a:r>
          </a:p>
          <a:p>
            <a:pPr lvl="2"/>
            <a:r>
              <a:rPr lang="en-US" dirty="0"/>
              <a:t>Otitis</a:t>
            </a:r>
          </a:p>
          <a:p>
            <a:pPr lvl="2"/>
            <a:r>
              <a:rPr lang="en-US" dirty="0"/>
              <a:t>Sinusitis</a:t>
            </a:r>
          </a:p>
          <a:p>
            <a:pPr lvl="1"/>
            <a:r>
              <a:rPr lang="en-US" dirty="0"/>
              <a:t>Other infections</a:t>
            </a:r>
          </a:p>
          <a:p>
            <a:pPr lvl="2"/>
            <a:r>
              <a:rPr lang="en-US" dirty="0"/>
              <a:t>Skin and soft tissue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/>
              <a:t>Virulence factors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Capsule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M protein in cell wall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Streptolysin</a:t>
            </a:r>
            <a:r>
              <a:rPr lang="en-US" sz="2600" dirty="0"/>
              <a:t> O &amp; S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Streptococcal pyrogenic exotoxins (SPE)</a:t>
            </a:r>
          </a:p>
          <a:p>
            <a:endParaRPr lang="en-US" dirty="0"/>
          </a:p>
        </p:txBody>
      </p:sp>
      <p:pic>
        <p:nvPicPr>
          <p:cNvPr id="9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8" y="542482"/>
            <a:ext cx="3069582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4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953" y="2209800"/>
            <a:ext cx="7408333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swab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Bacterial antigen detection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on blood agar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Antistreptolysin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x 10 days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Allergy?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Clindamycin or macrolide (e.g. Clarithromycin)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GAS </a:t>
            </a:r>
            <a:r>
              <a:rPr lang="en-US" b="1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Pharyngitis</a:t>
            </a:r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</a:p>
        </p:txBody>
      </p:sp>
      <p:pic>
        <p:nvPicPr>
          <p:cNvPr id="8" name="Picture 7" descr="http://biology.clc.uc.edu/fankhauser/Labs/Microbiology/Strep_Detection/Throat_swab_P725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129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calgarylabservices.com/files/LabTests/MicrobiologyContainers/PlainSw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0"/>
            <a:ext cx="22098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643" y="4504944"/>
            <a:ext cx="2337816" cy="233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Peritonsillar</a:t>
            </a:r>
            <a:r>
              <a:rPr lang="en-US" dirty="0"/>
              <a:t> abscess, </a:t>
            </a:r>
            <a:r>
              <a:rPr lang="en-US" dirty="0" err="1"/>
              <a:t>parapharyngeal</a:t>
            </a:r>
            <a:r>
              <a:rPr lang="en-US" dirty="0"/>
              <a:t> space abscess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Occurs 1-6 weeks after acute </a:t>
            </a:r>
            <a:r>
              <a:rPr lang="en-US" i="1" dirty="0"/>
              <a:t>S. pyogenes </a:t>
            </a:r>
            <a:r>
              <a:rPr lang="en-US" dirty="0"/>
              <a:t>infection</a:t>
            </a:r>
          </a:p>
          <a:p>
            <a:pPr lvl="2"/>
            <a:r>
              <a:rPr lang="en-US" dirty="0"/>
              <a:t>Rheumatic fever</a:t>
            </a:r>
          </a:p>
          <a:p>
            <a:pPr lvl="2"/>
            <a:r>
              <a:rPr lang="en-US" dirty="0"/>
              <a:t>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59299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1407</Words>
  <Application>Microsoft Office PowerPoint</Application>
  <PresentationFormat>On-screen Show (4:3)</PresentationFormat>
  <Paragraphs>302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Candara</vt:lpstr>
      <vt:lpstr>標楷體</vt:lpstr>
      <vt:lpstr>Footlight MT Light</vt:lpstr>
      <vt:lpstr>新細明體</vt:lpstr>
      <vt:lpstr>Symbol</vt:lpstr>
      <vt:lpstr>Times New Roman</vt:lpstr>
      <vt:lpstr>Wingdings</vt:lpstr>
      <vt:lpstr>Waveform</vt:lpstr>
      <vt:lpstr>Bacterial Upper Respiratory Tract Infections (URTI)</vt:lpstr>
      <vt:lpstr>Objectives</vt:lpstr>
      <vt:lpstr>Outline</vt:lpstr>
      <vt:lpstr>Pharyngitis</vt:lpstr>
      <vt:lpstr>Pharyngitis</vt:lpstr>
      <vt:lpstr>Pharyngitis</vt:lpstr>
      <vt:lpstr>GAS</vt:lpstr>
      <vt:lpstr>GAS Pharyngitis </vt:lpstr>
      <vt:lpstr>GAS Pharyngitis Complications</vt:lpstr>
      <vt:lpstr>GAS Pharyngitis Complications</vt:lpstr>
      <vt:lpstr>Corynebacterium diphtheriae</vt:lpstr>
      <vt:lpstr>Corynebacterium diphtheriae</vt:lpstr>
      <vt:lpstr>Corynebacterium diphtheriae</vt:lpstr>
      <vt:lpstr>Epiglottitis</vt:lpstr>
      <vt:lpstr>Epiglottitis</vt:lpstr>
      <vt:lpstr>H. influenzae</vt:lpstr>
      <vt:lpstr>H. influenzae</vt:lpstr>
      <vt:lpstr>Pertussis (whooping cough)</vt:lpstr>
      <vt:lpstr>Pertussis (whooping cough)</vt:lpstr>
      <vt:lpstr>Acute Otitis Media</vt:lpstr>
      <vt:lpstr>Acute Otitis Media</vt:lpstr>
      <vt:lpstr>Moraxella catarrhalis</vt:lpstr>
      <vt:lpstr>Acute Bacterial Sinusitis</vt:lpstr>
      <vt:lpstr>Acute Bacterial Sinusitis</vt:lpstr>
      <vt:lpstr>Deep neck space infections </vt:lpstr>
      <vt:lpstr>Deep neck space infections 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 URTI</dc:title>
  <dc:creator>Dr.Ali Somily</dc:creator>
  <cp:lastModifiedBy>user</cp:lastModifiedBy>
  <cp:revision>152</cp:revision>
  <dcterms:created xsi:type="dcterms:W3CDTF">2010-03-07T18:55:53Z</dcterms:created>
  <dcterms:modified xsi:type="dcterms:W3CDTF">2018-12-27T07:46:30Z</dcterms:modified>
</cp:coreProperties>
</file>