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42"/>
  </p:notesMasterIdLst>
  <p:sldIdLst>
    <p:sldId id="407" r:id="rId2"/>
    <p:sldId id="500" r:id="rId3"/>
    <p:sldId id="477" r:id="rId4"/>
    <p:sldId id="476" r:id="rId5"/>
    <p:sldId id="323" r:id="rId6"/>
    <p:sldId id="324" r:id="rId7"/>
    <p:sldId id="378" r:id="rId8"/>
    <p:sldId id="480" r:id="rId9"/>
    <p:sldId id="481" r:id="rId10"/>
    <p:sldId id="487" r:id="rId11"/>
    <p:sldId id="386" r:id="rId12"/>
    <p:sldId id="377" r:id="rId13"/>
    <p:sldId id="482" r:id="rId14"/>
    <p:sldId id="326" r:id="rId15"/>
    <p:sldId id="494" r:id="rId16"/>
    <p:sldId id="495" r:id="rId17"/>
    <p:sldId id="496" r:id="rId18"/>
    <p:sldId id="499" r:id="rId19"/>
    <p:sldId id="411" r:id="rId20"/>
    <p:sldId id="412" r:id="rId21"/>
    <p:sldId id="413" r:id="rId22"/>
    <p:sldId id="501" r:id="rId23"/>
    <p:sldId id="475" r:id="rId24"/>
    <p:sldId id="488" r:id="rId25"/>
    <p:sldId id="483" r:id="rId26"/>
    <p:sldId id="418" r:id="rId27"/>
    <p:sldId id="470" r:id="rId28"/>
    <p:sldId id="421" r:id="rId29"/>
    <p:sldId id="422" r:id="rId30"/>
    <p:sldId id="502" r:id="rId31"/>
    <p:sldId id="485" r:id="rId32"/>
    <p:sldId id="423" r:id="rId33"/>
    <p:sldId id="424" r:id="rId34"/>
    <p:sldId id="426" r:id="rId35"/>
    <p:sldId id="436" r:id="rId36"/>
    <p:sldId id="437" r:id="rId37"/>
    <p:sldId id="438" r:id="rId38"/>
    <p:sldId id="486" r:id="rId39"/>
    <p:sldId id="440" r:id="rId40"/>
    <p:sldId id="44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0066FF"/>
    <a:srgbClr val="64B7CE"/>
    <a:srgbClr val="A1D3E3"/>
    <a:srgbClr val="3CA2BE"/>
    <a:srgbClr val="80C4D6"/>
    <a:srgbClr val="6EBCD4"/>
    <a:srgbClr val="0099E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4" autoAdjust="0"/>
    <p:restoredTop sz="90586" autoAdjust="0"/>
  </p:normalViewPr>
  <p:slideViewPr>
    <p:cSldViewPr>
      <p:cViewPr varScale="1">
        <p:scale>
          <a:sx n="88" d="100"/>
          <a:sy n="88" d="100"/>
        </p:scale>
        <p:origin x="10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80A4F-84BD-4E65-B64D-CC3328827CE6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A1F0F-3FB9-43E6-94B9-C04EA315E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0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you</a:t>
            </a:r>
            <a:r>
              <a:rPr lang="en-US" baseline="0" dirty="0" smtClean="0"/>
              <a:t> think the vaccine history is important?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A1F0F-3FB9-43E6-94B9-C04EA315EA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Footlight MT Light" pitchFamily="18" charset="0"/>
              </a:rPr>
              <a:t>Tympanocentesis</a:t>
            </a:r>
            <a:r>
              <a:rPr lang="en-US" dirty="0" smtClean="0">
                <a:latin typeface="Footlight MT Light" pitchFamily="18" charset="0"/>
              </a:rPr>
              <a:t> (aspiration of middle ear fluid)</a:t>
            </a:r>
            <a:r>
              <a:rPr lang="en-US" baseline="0" dirty="0" smtClean="0">
                <a:latin typeface="Footlight MT Light" pitchFamily="18" charset="0"/>
              </a:rPr>
              <a:t> is</a:t>
            </a:r>
            <a:r>
              <a:rPr lang="en-US" dirty="0" smtClean="0">
                <a:latin typeface="Footlight MT Light" pitchFamily="18" charset="0"/>
              </a:rPr>
              <a:t> not done on all patients with otitis.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A1F0F-3FB9-43E6-94B9-C04EA315EA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2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Haemophilus</a:t>
            </a:r>
            <a:r>
              <a:rPr lang="en-US" baseline="0" dirty="0" smtClean="0"/>
              <a:t> is catalase and oxidase positive</a:t>
            </a:r>
            <a:endParaRPr lang="en-US" dirty="0" smtClean="0"/>
          </a:p>
          <a:p>
            <a:r>
              <a:rPr lang="en-US" dirty="0" err="1" smtClean="0"/>
              <a:t>Haemophilus</a:t>
            </a:r>
            <a:r>
              <a:rPr lang="en-US" baseline="0" dirty="0" smtClean="0"/>
              <a:t> does not grow on </a:t>
            </a:r>
            <a:r>
              <a:rPr lang="en-US" sz="1200" dirty="0" err="1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MacConkey</a:t>
            </a:r>
            <a:r>
              <a:rPr lang="en-US" sz="12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agar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A1F0F-3FB9-43E6-94B9-C04EA315EA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88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ZN is a type of AFB stain (acid fast</a:t>
            </a:r>
            <a:r>
              <a:rPr lang="en-US" baseline="0" dirty="0" smtClean="0"/>
              <a:t> bacilli)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A1F0F-3FB9-43E6-94B9-C04EA315EAD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5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question might be important to ask?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A1F0F-3FB9-43E6-94B9-C04EA315EAD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4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BC3A-7D62-44E1-BFFF-CC0FE7EAF2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5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B336-34CA-4CBF-B02C-C0CC6069A2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7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BC91-6D6B-433F-9457-12C001BC84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4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FFE0-FDE0-4769-B2F6-C6F46D0CD3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0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119B-0FA7-4023-AB30-1A2738CB6C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1177-BA7B-402C-905C-F00BE3904C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4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7408-F20D-4C96-9DA5-A3118A7746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8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1D50-A002-43D8-A52D-7A853AD779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4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09FA-A023-46CC-A783-191D9E7835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7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373F-C677-479E-A358-03F12F7124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5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1604-FB7C-4875-8D80-3450620714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3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B8ABB09-4A1D-463E-8065-109CC2B7EFA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 rtl="1"/>
              <a:t>12/25/2017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0B34F065-1154-456A-91E3-76DE8E75E17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4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imgres?imgurl=http://www.mesothelioma-health.org/images/pneu.jpg&amp;imgrefurl=http://www.mesothelioma-health.org/pix/lobar.htm&amp;usg=__pxeHzMtpD0NYAwtU5gwkzlGhjEo=&amp;h=523&amp;w=500&amp;sz=20&amp;hl=en&amp;start=15&amp;zoom=1&amp;tbnid=U8o5SVejT3xzXM:&amp;tbnh=131&amp;tbnw=125&amp;ei=kTpWTbmWJsGytAbT7sinDQ&amp;prev=/images?q=lobar+pneumonia+and+x+ray&amp;hl=en&amp;safe=active&amp;sa=N&amp;tbs=isch:1&amp;prmd=ivns&amp;itbs=1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imgres?imgurl=http://www.mesothelioma-health.org/images/pneu.jpg&amp;imgrefurl=http://www.mesothelioma-health.org/pix/lobar.htm&amp;usg=__pxeHzMtpD0NYAwtU5gwkzlGhjEo=&amp;h=523&amp;w=500&amp;sz=20&amp;hl=en&amp;start=15&amp;zoom=1&amp;tbnid=U8o5SVejT3xzXM:&amp;tbnh=131&amp;tbnw=125&amp;ei=kTpWTbmWJsGytAbT7sinDQ&amp;prev=/images?q=lobar+pneumonia+and+x+ray&amp;hl=en&amp;safe=active&amp;sa=N&amp;tbs=isch:1&amp;prmd=ivns&amp;itbs=1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imgres?imgurl=http://www.mesothelioma-health.org/images/pneu.jpg&amp;imgrefurl=http://www.mesothelioma-health.org/pix/lobar.htm&amp;usg=__pxeHzMtpD0NYAwtU5gwkzlGhjEo=&amp;h=523&amp;w=500&amp;sz=20&amp;hl=en&amp;start=15&amp;zoom=1&amp;tbnid=U8o5SVejT3xzXM:&amp;tbnh=131&amp;tbnw=125&amp;ei=kTpWTbmWJsGytAbT7sinDQ&amp;prev=/images?q=lobar+pneumonia+and+x+ray&amp;hl=en&amp;safe=active&amp;sa=N&amp;tbs=isch:1&amp;prmd=ivns&amp;itbs=1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mesothelioma-health.org/images/pneu.jpg&amp;imgrefurl=http://www.mesothelioma-health.org/pix/lobar.htm&amp;usg=__pxeHzMtpD0NYAwtU5gwkzlGhjEo=&amp;h=523&amp;w=500&amp;sz=20&amp;hl=en&amp;start=15&amp;zoom=1&amp;tbnid=U8o5SVejT3xzXM:&amp;tbnh=131&amp;tbnw=125&amp;ei=kTpWTbmWJsGytAbT7sinDQ&amp;prev=/images?q=lobar+pneumonia+and+x+ray&amp;hl=en&amp;safe=active&amp;sa=N&amp;tbs=isch:1&amp;prmd=ivns&amp;itbs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04665"/>
            <a:ext cx="8458200" cy="1512168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b="1" u="sng" dirty="0" smtClean="0">
                <a:ln w="50800"/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Bacteria Causing Respiratory Tract Infections</a:t>
            </a:r>
            <a:r>
              <a:rPr lang="en-US" sz="1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1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</a:rPr>
            </a:b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32" y="2026897"/>
            <a:ext cx="1427584" cy="991197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76" y="5445224"/>
            <a:ext cx="1393528" cy="903229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303321"/>
            <a:ext cx="1357312" cy="903229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8"/>
          <a:stretch/>
        </p:blipFill>
        <p:spPr>
          <a:xfrm>
            <a:off x="3491880" y="2405311"/>
            <a:ext cx="2226239" cy="2213148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315" y="2026897"/>
            <a:ext cx="1382713" cy="1034730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63798"/>
            <a:ext cx="1084840" cy="1188035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336" y="3563798"/>
            <a:ext cx="1262669" cy="1339052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64839" y="4739273"/>
            <a:ext cx="2880320" cy="12618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RESPIRATORY BLOCK 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lvl="0" algn="ctr"/>
            <a:endParaRPr lang="en-US" sz="16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US" sz="1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Dr</a:t>
            </a:r>
            <a:r>
              <a:rPr lang="en-US" sz="1600" b="1" dirty="0">
                <a:solidFill>
                  <a:prstClr val="black"/>
                </a:solidFill>
                <a:latin typeface="Arial Black" panose="020B0A04020102020204" pitchFamily="34" charset="0"/>
              </a:rPr>
              <a:t>. </a:t>
            </a:r>
            <a:r>
              <a:rPr lang="en-US" sz="16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Fawzia</a:t>
            </a:r>
            <a:r>
              <a:rPr lang="en-US" sz="1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Alotaibi</a:t>
            </a:r>
            <a:r>
              <a:rPr lang="en-US" sz="1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&amp; Dr. </a:t>
            </a:r>
            <a:r>
              <a:rPr lang="en-US" sz="16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Khalifa</a:t>
            </a:r>
            <a:r>
              <a:rPr lang="en-US" sz="1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Binkhamis</a:t>
            </a:r>
            <a:endParaRPr lang="x-none" sz="1200" dirty="0">
              <a:solidFill>
                <a:prstClr val="black"/>
              </a:solidFill>
            </a:endParaRPr>
          </a:p>
          <a:p>
            <a:endParaRPr lang="x-none" sz="1200" dirty="0"/>
          </a:p>
        </p:txBody>
      </p:sp>
    </p:spTree>
    <p:extLst>
      <p:ext uri="{BB962C8B-B14F-4D97-AF65-F5344CB8AC3E}">
        <p14:creationId xmlns:p14="http://schemas.microsoft.com/office/powerpoint/2010/main" val="38310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754" y="755243"/>
            <a:ext cx="4117229" cy="52660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/>
            <a:r>
              <a:rPr lang="en-US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Gram stain From culture showed : </a:t>
            </a:r>
          </a:p>
          <a:p>
            <a:pPr lvl="0"/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Gram positive cocci in </a:t>
            </a: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Chains</a:t>
            </a:r>
          </a:p>
          <a:p>
            <a:pPr lvl="0"/>
            <a:endParaRPr lang="en-US" sz="16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i="1" dirty="0" smtClean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043" y="202544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MICROSCOPIC APEARANCE</a:t>
            </a:r>
            <a:endParaRPr lang="en-US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78846" y="742692"/>
            <a:ext cx="4113633" cy="5350603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lvl="0" algn="l" rtl="0">
              <a:spcBef>
                <a:spcPts val="0"/>
              </a:spcBef>
            </a:pPr>
            <a: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Throat swab culture showed:</a:t>
            </a:r>
            <a:b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Beta </a:t>
            </a:r>
            <a:r>
              <a:rPr lang="en-US" sz="1600" dirty="0" err="1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haemolysis</a:t>
            </a: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 </a:t>
            </a: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on blood agar (colonies are surrounded  by a clear zone). </a:t>
            </a:r>
            <a:r>
              <a:rPr lang="en-US" sz="32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32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3176" y="202544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sym typeface="Webdings"/>
              </a:rPr>
              <a:t>C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ulture</a:t>
            </a:r>
            <a:endParaRPr lang="x-none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عنصر نائب للمحتوى 7" descr="asm_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6856" y="2343919"/>
            <a:ext cx="2528903" cy="2528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2" y="2492896"/>
            <a:ext cx="3264364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888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pPr rtl="0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sym typeface="Webdings"/>
              </a:rPr>
              <a:t>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CATALASE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TEST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endParaRPr lang="x-none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4290" y="1340768"/>
            <a:ext cx="8229600" cy="4525963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b"/>
          <a:lstStyle/>
          <a:p>
            <a:pPr marL="0" indent="0" algn="ctr" rtl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Catalase  –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ve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test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x-none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l" rtl="0">
              <a:buNone/>
            </a:pPr>
            <a:endParaRPr lang="x-none" dirty="0"/>
          </a:p>
        </p:txBody>
      </p:sp>
      <p:pic>
        <p:nvPicPr>
          <p:cNvPr id="9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9" b="17043"/>
          <a:stretch/>
        </p:blipFill>
        <p:spPr>
          <a:xfrm>
            <a:off x="2843808" y="2708920"/>
            <a:ext cx="3449708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88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203848" y="4749859"/>
            <a:ext cx="576064" cy="56817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88640"/>
            <a:ext cx="90364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  <a:sym typeface="Webdings"/>
              </a:rPr>
              <a:t>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Bacitracin Susceptibility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207056"/>
            <a:ext cx="4169262" cy="51398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Bacitracin susceptible colonies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عنصر نائب للمحتوى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r="10351" b="9157"/>
          <a:stretch/>
        </p:blipFill>
        <p:spPr>
          <a:xfrm>
            <a:off x="467544" y="2431568"/>
            <a:ext cx="3433015" cy="3085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1187624" y="4607815"/>
            <a:ext cx="360040" cy="42613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B</a:t>
            </a:r>
            <a:endParaRPr lang="x-none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1242040"/>
            <a:ext cx="4480958" cy="50783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u="sng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Principle: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-Bacitracin test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is used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for presumptive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identification of group A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-To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distinguish between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S.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pyogenes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(susceptible to B) &amp; non group A such as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S.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agalactiae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(Resistant to B)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-Bacitracin inhibits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the growth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of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S. pyogenes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giving zone of inhibition around 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disk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b="1" u="sng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Procedure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:</a:t>
            </a:r>
            <a:endParaRPr lang="en-US" b="1" u="sng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- Inoculate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BAP with heavy suspension of tested organism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-Bacitracin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disk (0.04 U) is applied to inoculated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BAP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After incubation, any zone of inhibition around the disk is considered as susceptible</a:t>
            </a:r>
            <a:endParaRPr lang="en-US" sz="800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8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34989"/>
            <a:ext cx="7992888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 Results (Summary)</a:t>
            </a:r>
            <a:endParaRPr lang="x-none" sz="2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644659"/>
              </p:ext>
            </p:extLst>
          </p:nvPr>
        </p:nvGraphicFramePr>
        <p:xfrm>
          <a:off x="179512" y="1397000"/>
          <a:ext cx="8424936" cy="4285208"/>
        </p:xfrm>
        <a:graphic>
          <a:graphicData uri="http://schemas.openxmlformats.org/drawingml/2006/table">
            <a:tbl>
              <a:tblPr rtl="1" firstRow="1" bandRow="1">
                <a:tableStyleId>{74C1A8A3-306A-4EB7-A6B1-4F7E0EB9C5D6}</a:tableStyleId>
              </a:tblPr>
              <a:tblGrid>
                <a:gridCol w="3330128"/>
                <a:gridCol w="3100230"/>
                <a:gridCol w="1994578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IMAGE</a:t>
                      </a:r>
                      <a:endParaRPr lang="x-none" b="1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RESULT</a:t>
                      </a:r>
                      <a:endParaRPr lang="x-none" b="1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TEST</a:t>
                      </a:r>
                      <a:endParaRPr lang="x-none" b="1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Beta </a:t>
                      </a:r>
                      <a:r>
                        <a:rPr lang="en-US" sz="1800" b="1" dirty="0" err="1" smtClean="0"/>
                        <a:t>haemolyis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(colonies surrounded  with clear zone of </a:t>
                      </a:r>
                      <a:r>
                        <a:rPr lang="en-US" sz="1800" b="1" dirty="0" err="1" smtClean="0"/>
                        <a:t>haemolysis</a:t>
                      </a:r>
                      <a:r>
                        <a:rPr lang="en-US" sz="1800" b="1" dirty="0" smtClean="0"/>
                        <a:t>)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CULTURE ON BLOOD AGAR</a:t>
                      </a:r>
                      <a:endParaRPr lang="x-none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768">
                <a:tc>
                  <a:txBody>
                    <a:bodyPr/>
                    <a:lstStyle/>
                    <a:p>
                      <a:pPr algn="ctr" rtl="0"/>
                      <a:endParaRPr lang="x-none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/>
                        <a:t>No bubbles  </a:t>
                      </a:r>
                      <a:r>
                        <a:rPr lang="en-US" sz="1800" b="1" dirty="0" smtClean="0">
                          <a:sym typeface="Symbol"/>
                        </a:rPr>
                        <a:t></a:t>
                      </a:r>
                      <a:r>
                        <a:rPr lang="en-US" sz="1800" b="1" dirty="0" smtClean="0"/>
                        <a:t> catalase negative </a:t>
                      </a:r>
                      <a:endParaRPr lang="x-none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CATALASE TEST </a:t>
                      </a:r>
                      <a:endParaRPr lang="x-none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480">
                <a:tc>
                  <a:txBody>
                    <a:bodyPr/>
                    <a:lstStyle/>
                    <a:p>
                      <a:pPr algn="ctr" rtl="0"/>
                      <a:endParaRPr lang="x-none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Gram positive cocci in chains</a:t>
                      </a:r>
                    </a:p>
                    <a:p>
                      <a:pPr algn="ctr" rtl="0"/>
                      <a:endParaRPr lang="x-none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GRAM STAIN FROM CULTURE</a:t>
                      </a:r>
                      <a:endParaRPr lang="x-none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x-none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504D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Bacitracin Susceptible colonies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504D">
                            <a:lumMod val="75000"/>
                          </a:srgb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 rtl="0"/>
                      <a:endParaRPr lang="x-none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BACITRACIN SUSCEPTIBILITY TEST</a:t>
                      </a:r>
                      <a:endParaRPr lang="x-none" sz="1800" b="1" dirty="0" smtClean="0"/>
                    </a:p>
                    <a:p>
                      <a:pPr algn="ctr" rtl="0"/>
                      <a:endParaRPr lang="x-none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عنصر نائب للمحتوى 7" descr="asm_alpha.jpg"/>
          <p:cNvPicPr>
            <a:picLocks noChangeAspect="1"/>
          </p:cNvPicPr>
          <p:nvPr/>
        </p:nvPicPr>
        <p:blipFill rotWithShape="1">
          <a:blip r:embed="rId2" cstate="print"/>
          <a:srcRect l="-1" r="716"/>
          <a:stretch/>
        </p:blipFill>
        <p:spPr>
          <a:xfrm>
            <a:off x="6585458" y="1840074"/>
            <a:ext cx="786415" cy="792088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9" b="17043"/>
          <a:stretch/>
        </p:blipFill>
        <p:spPr>
          <a:xfrm>
            <a:off x="6336610" y="2852936"/>
            <a:ext cx="1395368" cy="407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45" y="3573016"/>
            <a:ext cx="1165844" cy="720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عنصر نائب للمحتوى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r="10351" b="9157"/>
          <a:stretch/>
        </p:blipFill>
        <p:spPr>
          <a:xfrm>
            <a:off x="6585458" y="4653136"/>
            <a:ext cx="1091102" cy="827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877192" y="5949280"/>
            <a:ext cx="5253817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Streptococcus </a:t>
            </a:r>
            <a:r>
              <a:rPr lang="en-US" sz="4000" i="1" dirty="0" err="1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pyogenes</a:t>
            </a:r>
            <a:endParaRPr lang="en-US" sz="4000" i="1" dirty="0"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8582" y="1700808"/>
            <a:ext cx="8640960" cy="369331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endParaRPr lang="en-US" sz="2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1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What 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is the likely identity of the organism?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2. What is the best antibiotic therapy for this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  </a:t>
            </a:r>
          </a:p>
          <a:p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 child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GB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3.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If not treated what complication may this </a:t>
            </a:r>
            <a:endParaRPr lang="en-US" sz="2600" b="1" dirty="0" smtClean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 child 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have after 6 weeks period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9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420888"/>
            <a:ext cx="8568952" cy="2246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A 3-year-old girl is brought to the emergency room by her mother because she has a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</a:rPr>
              <a:t>fever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and complains that her ear hurts. She has no significant medical history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. Her temperature is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38.8°C and is found to have </a:t>
            </a:r>
            <a:r>
              <a:rPr lang="en-US" sz="2800" dirty="0">
                <a:solidFill>
                  <a:srgbClr val="FF0000"/>
                </a:solidFill>
                <a:latin typeface="Times New Roman"/>
              </a:rPr>
              <a:t>injected tympanic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</a:rPr>
              <a:t>membranes</a:t>
            </a:r>
            <a:r>
              <a:rPr lang="en-US" sz="2800" i="1" dirty="0" smtClean="0">
                <a:solidFill>
                  <a:srgbClr val="000000"/>
                </a:solidFill>
                <a:latin typeface="Times New Roman"/>
              </a:rPr>
              <a:t>.  </a:t>
            </a:r>
            <a:endParaRPr lang="en-US" sz="2800" b="1" dirty="0">
              <a:solidFill>
                <a:prstClr val="black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67543" y="532430"/>
            <a:ext cx="27190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u="sng" dirty="0">
                <a:ln w="50800"/>
                <a:solidFill>
                  <a:prstClr val="whit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Case2</a:t>
            </a:r>
            <a:r>
              <a:rPr lang="en-US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endParaRPr lang="en-US" sz="44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57" t="7162" b="6631"/>
          <a:stretch/>
        </p:blipFill>
        <p:spPr bwMode="auto">
          <a:xfrm>
            <a:off x="6300192" y="185760"/>
            <a:ext cx="1624756" cy="2070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480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700808"/>
            <a:ext cx="8208912" cy="33843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1. What is the differential diagnosis?</a:t>
            </a:r>
          </a:p>
          <a:p>
            <a:pPr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2. What </a:t>
            </a:r>
            <a:r>
              <a:rPr lang="en-US" sz="28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investigations could be </a:t>
            </a:r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done?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4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284891"/>
            <a:ext cx="8424936" cy="53614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spcBef>
                <a:spcPct val="20000"/>
              </a:spcBef>
              <a:buClr>
                <a:srgbClr val="C0504D">
                  <a:lumMod val="75000"/>
                </a:srgbClr>
              </a:buClr>
              <a:defRPr/>
            </a:pPr>
            <a:endParaRPr lang="en-US" sz="1200" dirty="0" smtClean="0">
              <a:solidFill>
                <a:srgbClr val="4BACC6">
                  <a:lumMod val="50000"/>
                </a:srgb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endParaRPr lang="en-US" sz="2800" dirty="0" smtClean="0">
              <a:solidFill>
                <a:srgbClr val="4BAC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Specimen =&gt; middle ear fluid</a:t>
            </a:r>
          </a:p>
          <a:p>
            <a:pPr marL="971550" lvl="1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Gram </a:t>
            </a: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stain </a:t>
            </a:r>
            <a:endParaRPr lang="en-US" sz="2800" dirty="0" smtClean="0">
              <a:solidFill>
                <a:srgbClr val="4BAC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971550" lvl="1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of the specimen on blood, chocolate and </a:t>
            </a:r>
            <a:r>
              <a:rPr lang="en-US" sz="2800" dirty="0" err="1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n-US" sz="2800" dirty="0" err="1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acConkey</a:t>
            </a: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agar</a:t>
            </a:r>
            <a:endParaRPr lang="en-US" sz="2800" dirty="0" smtClean="0">
              <a:solidFill>
                <a:srgbClr val="4BAC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endParaRPr lang="en-US" sz="2800" dirty="0" smtClean="0">
              <a:solidFill>
                <a:srgbClr val="4BAC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work up</a:t>
            </a:r>
          </a:p>
          <a:p>
            <a:pPr marL="971550" lvl="1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Biochemical tests </a:t>
            </a:r>
          </a:p>
          <a:p>
            <a:pPr marL="971550" lvl="1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Antibiotic susceptibility test  </a:t>
            </a:r>
          </a:p>
          <a:p>
            <a:pPr>
              <a:spcBef>
                <a:spcPct val="20000"/>
              </a:spcBef>
              <a:buClr>
                <a:srgbClr val="C0504D">
                  <a:lumMod val="75000"/>
                </a:srgbClr>
              </a:buClr>
              <a:defRPr/>
            </a:pPr>
            <a:endParaRPr lang="en-US" sz="2800" dirty="0">
              <a:solidFill>
                <a:srgbClr val="4BAC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2845" y="230323"/>
            <a:ext cx="5904656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</a:t>
            </a:r>
            <a:endParaRPr lang="x-none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4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429" y="980728"/>
            <a:ext cx="4174801" cy="5509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u="sng" dirty="0" smtClean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Gram stain From ear discharge showed : </a:t>
            </a:r>
          </a:p>
          <a:p>
            <a:pPr algn="ctr"/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Gram negative coccobacilli</a:t>
            </a:r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r>
              <a:rPr lang="en-US" sz="1600" u="sng" dirty="0" smtClean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 </a:t>
            </a:r>
          </a:p>
          <a:p>
            <a:endParaRPr lang="en-US" sz="1600" u="sng" dirty="0">
              <a:solidFill>
                <a:srgbClr val="4BACC6">
                  <a:lumMod val="50000"/>
                </a:srgbClr>
              </a:solidFill>
              <a:latin typeface="Arial Black" panose="020B0A0402010202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i="1" dirty="0" smtClean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043" y="202544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MICROSCOPIC APEARANCE</a:t>
            </a:r>
            <a:endParaRPr lang="en-US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35750" y="202544"/>
            <a:ext cx="3961490" cy="3010432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rtl="0">
              <a:spcBef>
                <a:spcPts val="0"/>
              </a:spcBef>
            </a:pPr>
            <a:r>
              <a:rPr lang="en-US" sz="1800" u="sng" dirty="0" smtClean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Culture on chocolate agar</a:t>
            </a:r>
            <a:br>
              <a:rPr lang="en-US" sz="1800" u="sng" dirty="0" smtClean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                 </a:t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32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32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t="4562" r="3476" b="4635"/>
          <a:stretch/>
        </p:blipFill>
        <p:spPr bwMode="auto">
          <a:xfrm>
            <a:off x="395536" y="2492896"/>
            <a:ext cx="3438144" cy="270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19" name="Picture 4" descr="http://www.healthhype.com/wp-content/uploads/staphylococcus_aureus_epidermidis_culture_colony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64660" y="755243"/>
            <a:ext cx="2393604" cy="2097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835750" y="3356992"/>
            <a:ext cx="3961490" cy="336912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t" anchorCtr="0">
            <a:normAutofit fontScale="4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</a:pPr>
            <a:r>
              <a:rPr lang="en-US" sz="31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Nutrient agar with X and V </a:t>
            </a:r>
            <a:r>
              <a:rPr lang="en-US" sz="3100" u="sng" dirty="0" smtClean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factors:</a:t>
            </a:r>
          </a:p>
          <a:p>
            <a:pPr rtl="0">
              <a:spcBef>
                <a:spcPts val="0"/>
              </a:spcBef>
            </a:pPr>
            <a: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/>
            </a:r>
            <a:b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</a:br>
            <a:r>
              <a:rPr lang="en-US" sz="3100" i="1" dirty="0" err="1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Haemophilus</a:t>
            </a:r>
            <a:r>
              <a:rPr lang="en-US" sz="3100" i="1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100" i="1" dirty="0" err="1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influenzae</a:t>
            </a:r>
            <a:r>
              <a:rPr lang="en-US" sz="3100" i="1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1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grow around </a:t>
            </a:r>
            <a:r>
              <a:rPr lang="en-US" sz="31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the disc containing X and V factors</a:t>
            </a:r>
            <a:r>
              <a:rPr lang="en-US" sz="3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3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3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3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                 </a:t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32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32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0508" y="4064938"/>
            <a:ext cx="2511975" cy="251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85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420888"/>
            <a:ext cx="8568952" cy="35394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 28 </a:t>
            </a:r>
            <a:r>
              <a:rPr lang="en-US" sz="28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year 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o</a:t>
            </a:r>
            <a:r>
              <a:rPr lang="en-US" sz="28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ld 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f</a:t>
            </a:r>
            <a:r>
              <a:rPr lang="en-US" sz="28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emale 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presented to the accident and emergency of KKUH </a:t>
            </a:r>
            <a:r>
              <a:rPr lang="en-US" sz="28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with 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sudden onset of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fever,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right sided chest pain and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 productive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cough </a:t>
            </a:r>
            <a:r>
              <a:rPr lang="en-US" sz="2800" b="1" dirty="0">
                <a:latin typeface="Arial Rounded MT Bold" panose="020F0704030504030204" pitchFamily="34" charset="0"/>
                <a:cs typeface="Mongolian Baiti" panose="03000500000000000000" pitchFamily="66" charset="0"/>
              </a:rPr>
              <a:t>of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purulent sputum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. On examination her temperature was 39 °C.  There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were rhonchi </a:t>
            </a:r>
            <a:r>
              <a:rPr lang="en-US" sz="28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and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dullness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on the right side of the </a:t>
            </a:r>
            <a:r>
              <a:rPr lang="en-US" sz="28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chest. 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X-ray showed massive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consolidation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on the right side of the chest.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67543" y="532430"/>
            <a:ext cx="27190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u="sng" dirty="0" smtClean="0">
                <a:ln w="5080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Case3</a:t>
            </a:r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57" t="7162" b="6631"/>
          <a:stretch/>
        </p:blipFill>
        <p:spPr bwMode="auto">
          <a:xfrm>
            <a:off x="6300192" y="185760"/>
            <a:ext cx="1624756" cy="2070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252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CA" dirty="0" smtClean="0"/>
              <a:t>Recognize signs and symptoms of different bacterial respiratory tract infections</a:t>
            </a:r>
          </a:p>
          <a:p>
            <a:pPr algn="l" rtl="0"/>
            <a:r>
              <a:rPr lang="en-CA" dirty="0" smtClean="0"/>
              <a:t>Be able to come up with a short differential to relevant cases and identify the most likely causative organism</a:t>
            </a:r>
          </a:p>
          <a:p>
            <a:pPr algn="l" rtl="0"/>
            <a:r>
              <a:rPr lang="en-CA" dirty="0" smtClean="0"/>
              <a:t>Discuss the </a:t>
            </a:r>
            <a:r>
              <a:rPr lang="en-CA" dirty="0"/>
              <a:t>diagnosis and treatment of </a:t>
            </a:r>
            <a:r>
              <a:rPr lang="en-CA" dirty="0" smtClean="0"/>
              <a:t>different </a:t>
            </a:r>
            <a:r>
              <a:rPr lang="en-CA" dirty="0"/>
              <a:t>bacterial respiratory tract infections</a:t>
            </a:r>
          </a:p>
          <a:p>
            <a:pPr algn="l" rtl="0"/>
            <a:r>
              <a:rPr lang="en-CA" dirty="0" smtClean="0"/>
              <a:t>Explain </a:t>
            </a:r>
            <a:r>
              <a:rPr lang="en-CA" dirty="0"/>
              <a:t>the laboratory work up of important respiratory </a:t>
            </a:r>
            <a:r>
              <a:rPr lang="en-CA" dirty="0" smtClean="0"/>
              <a:t>pathogens and be able to interpret microbiological laboratory results </a:t>
            </a:r>
          </a:p>
        </p:txBody>
      </p:sp>
    </p:spTree>
    <p:extLst>
      <p:ext uri="{BB962C8B-B14F-4D97-AF65-F5344CB8AC3E}">
        <p14:creationId xmlns:p14="http://schemas.microsoft.com/office/powerpoint/2010/main" val="353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700808"/>
            <a:ext cx="8208912" cy="338437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1. What is the differential diagnosis?</a:t>
            </a: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2. What </a:t>
            </a:r>
            <a:r>
              <a:rPr lang="en-US" sz="28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investigations </a:t>
            </a:r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should be done?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366892"/>
            <a:ext cx="8424936" cy="53614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defRPr/>
            </a:pPr>
            <a:endParaRPr lang="en-US" sz="1200" dirty="0" smtClean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Blood work: CBC</a:t>
            </a:r>
          </a:p>
          <a:p>
            <a:pPr marL="514350" lvl="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Sputum specimen :</a:t>
            </a:r>
          </a:p>
          <a:p>
            <a:pPr marL="971550" lvl="1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Gram stain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</a:t>
            </a: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 </a:t>
            </a:r>
            <a:r>
              <a:rPr lang="en-US" sz="2800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blood, chocolate and </a:t>
            </a:r>
            <a:r>
              <a:rPr lang="en-US" sz="2800" dirty="0" err="1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MacConkey</a:t>
            </a:r>
            <a:r>
              <a:rPr lang="en-US" sz="2800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agar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endParaRPr lang="en-US" sz="28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work up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atalase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test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Optochin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susceptibility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test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Antibiotic susceptibility test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2845" y="230323"/>
            <a:ext cx="5904656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</a:t>
            </a:r>
            <a:endParaRPr lang="x-none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6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284891"/>
            <a:ext cx="8424936" cy="53614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The chest X-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ray showed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massive consolidation on the right side of the chest.</a:t>
            </a: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4000" dirty="0">
                <a:latin typeface="Arial Rounded MT Bold" pitchFamily="34" charset="0"/>
              </a:rPr>
              <a:t/>
            </a:r>
            <a:br>
              <a:rPr lang="en-US" sz="4000" dirty="0">
                <a:latin typeface="Arial Rounded MT Bold" pitchFamily="34" charset="0"/>
              </a:rPr>
            </a:br>
            <a:r>
              <a:rPr lang="en-US" sz="4000" dirty="0">
                <a:latin typeface="Arial Rounded MT Bold" pitchFamily="34" charset="0"/>
              </a:rPr>
              <a:t/>
            </a:r>
            <a:br>
              <a:rPr lang="en-US" sz="4000" dirty="0">
                <a:latin typeface="Arial Rounded MT Bold" pitchFamily="34" charset="0"/>
              </a:rPr>
            </a:br>
            <a:r>
              <a:rPr lang="en-US" sz="4000" dirty="0">
                <a:latin typeface="Arial Rounded MT Bold" pitchFamily="34" charset="0"/>
              </a:rPr>
              <a:t/>
            </a:r>
            <a:br>
              <a:rPr lang="en-US" sz="4000" dirty="0">
                <a:latin typeface="Arial Rounded MT Bold" pitchFamily="34" charset="0"/>
              </a:rPr>
            </a:br>
            <a:endParaRPr lang="en-US" sz="4000" dirty="0" smtClean="0">
              <a:latin typeface="Arial Rounded MT Bold" pitchFamily="34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 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28292"/>
            <a:ext cx="57606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  <a:sym typeface="Webdings"/>
              </a:rPr>
              <a:t> 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X - Ray</a:t>
            </a:r>
            <a:endParaRPr lang="x-none" sz="4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 descr="http://t2.gstatic.com/images?q=tbn:U8o5SVejT3xzXM:http://www.mesothelioma-health.org/images/pne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348880"/>
            <a:ext cx="3168352" cy="4143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5151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8582" y="1700808"/>
            <a:ext cx="8640960" cy="24929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en-US" sz="2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marL="514350" indent="-514350">
              <a:buAutoNum type="arabicPeriod"/>
            </a:pPr>
            <a:endParaRPr lang="en-US" sz="2600" b="1" dirty="0" smtClean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What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should have been the empirical therapy for this case and why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?</a:t>
            </a:r>
          </a:p>
          <a:p>
            <a:pPr marL="514350" indent="-514350">
              <a:buAutoNum type="arabicPeriod"/>
            </a:pPr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</a:t>
            </a:r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55243"/>
            <a:ext cx="4968552" cy="57246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/>
            <a:r>
              <a:rPr lang="en-US" u="sng" dirty="0" smtClean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Gram stain From sputum showed : </a:t>
            </a:r>
          </a:p>
          <a:p>
            <a:pPr lvl="0"/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Gram positive diplococci (arranged in piers</a:t>
            </a: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r>
              <a:rPr lang="en-US" sz="1600" u="sng" dirty="0" smtClean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 </a:t>
            </a:r>
          </a:p>
          <a:p>
            <a:pPr lvl="0"/>
            <a:endParaRPr lang="en-US" sz="1600" u="sng" dirty="0">
              <a:solidFill>
                <a:srgbClr val="4BACC6">
                  <a:lumMod val="50000"/>
                </a:srgbClr>
              </a:solidFill>
              <a:latin typeface="Arial Black" panose="020B0A04020102020204" pitchFamily="34" charset="0"/>
            </a:endParaRPr>
          </a:p>
          <a:p>
            <a:pPr lvl="0"/>
            <a:r>
              <a:rPr lang="en-US" sz="1600" u="sng" dirty="0" smtClean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Negative Stains showing capsule:</a:t>
            </a:r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i="1" dirty="0" smtClean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043" y="202544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MICROSCOPIC APEARANCE</a:t>
            </a:r>
            <a:endParaRPr lang="en-US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64088" y="742692"/>
            <a:ext cx="3600400" cy="5829528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algn="l" rtl="0">
              <a:spcBef>
                <a:spcPts val="0"/>
              </a:spcBef>
            </a:pPr>
            <a: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Sputum culture showed:</a:t>
            </a:r>
            <a:b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Alpha </a:t>
            </a:r>
            <a:r>
              <a:rPr lang="en-US" sz="1600" dirty="0" err="1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haemolysis</a:t>
            </a: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on blood agar (colonies surrounded by partial </a:t>
            </a:r>
            <a:r>
              <a:rPr lang="en-US" sz="1600" dirty="0" err="1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haemolysis</a:t>
            </a: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with greenish color</a:t>
            </a: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).</a:t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32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32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3176" y="202544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sym typeface="Webdings"/>
              </a:rPr>
              <a:t>C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ulture</a:t>
            </a:r>
            <a:endParaRPr lang="x-none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عنصر نائب للمحتوى 7" descr="asm_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331583"/>
            <a:ext cx="2690417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5" descr="slid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2230457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84" y="1772816"/>
            <a:ext cx="2202192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صورة 14" descr="JHQFHKCAX2RF6NCAK9ND0ACA3UYUGNCANGLHW2CAR85B9DCATEUYSRCA354FJGCABJTMNCCAE1G1QVCAI9XHRHCASSKYKTCA6P1LHHCAL1V6IACAQ6XNSGCAUJK9Q6CADUJP2SCA4YL6MJCA8X8FMQCASY2SB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988" y="4632569"/>
            <a:ext cx="2268252" cy="1592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50248" y="5960338"/>
            <a:ext cx="110600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Berlin Sans FB Demi" panose="020E0802020502020306" pitchFamily="34" charset="0"/>
              </a:rPr>
              <a:t>Capsule stain</a:t>
            </a:r>
          </a:p>
        </p:txBody>
      </p:sp>
      <p:pic>
        <p:nvPicPr>
          <p:cNvPr id="17" name="صورة 15" descr="th.jpg"/>
          <p:cNvPicPr>
            <a:picLocks noChangeAspect="1"/>
          </p:cNvPicPr>
          <p:nvPr/>
        </p:nvPicPr>
        <p:blipFill>
          <a:blip r:embed="rId6"/>
          <a:srcRect l="9524" r="17460" b="29592"/>
          <a:stretch>
            <a:fillRect/>
          </a:stretch>
        </p:blipFill>
        <p:spPr>
          <a:xfrm>
            <a:off x="2703215" y="4567846"/>
            <a:ext cx="2184730" cy="1631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2694484" y="5947974"/>
            <a:ext cx="129195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Berlin Sans FB Demi" panose="020E0802020502020306" pitchFamily="34" charset="0"/>
              </a:rPr>
              <a:t>India ink stain</a:t>
            </a:r>
          </a:p>
        </p:txBody>
      </p:sp>
    </p:spTree>
    <p:extLst>
      <p:ext uri="{BB962C8B-B14F-4D97-AF65-F5344CB8AC3E}">
        <p14:creationId xmlns:p14="http://schemas.microsoft.com/office/powerpoint/2010/main" val="22915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pPr rtl="0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sym typeface="Webdings"/>
              </a:rPr>
              <a:t>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CATALASE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TEST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endParaRPr lang="x-none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4290" y="1340768"/>
            <a:ext cx="8229600" cy="4525963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b"/>
          <a:lstStyle/>
          <a:p>
            <a:pPr marL="0" indent="0" algn="ctr" rtl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Catalase  –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ve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test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x-none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l" rtl="0">
              <a:buNone/>
            </a:pPr>
            <a:endParaRPr lang="x-none" dirty="0"/>
          </a:p>
        </p:txBody>
      </p:sp>
      <p:pic>
        <p:nvPicPr>
          <p:cNvPr id="9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9" b="17043"/>
          <a:stretch/>
        </p:blipFill>
        <p:spPr>
          <a:xfrm>
            <a:off x="2843808" y="2708920"/>
            <a:ext cx="3449708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24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203848" y="4749859"/>
            <a:ext cx="576064" cy="56817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489" y="332656"/>
            <a:ext cx="805663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  <a:sym typeface="Webdings"/>
              </a:rPr>
              <a:t>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Optochin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  Susceptibility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806" y="1538783"/>
            <a:ext cx="8382000" cy="47705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Optochin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susceptible colonies</a:t>
            </a:r>
          </a:p>
          <a:p>
            <a:endParaRPr lang="en-US" sz="28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Picture 2" descr="C:\Documents and Settings\Dr.Fauzia\My Documents\My Pictures\streponbloodagar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BDBEC0"/>
              </a:clrFrom>
              <a:clrTo>
                <a:srgbClr val="BDBEC0">
                  <a:alpha val="0"/>
                </a:srgbClr>
              </a:clrTo>
            </a:clrChange>
          </a:blip>
          <a:srcRect l="3977" t="5472" r="5359" b="2662"/>
          <a:stretch/>
        </p:blipFill>
        <p:spPr bwMode="auto">
          <a:xfrm>
            <a:off x="2989943" y="2228721"/>
            <a:ext cx="3309257" cy="3360519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4289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73435"/>
            <a:ext cx="7992888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 Results (Summary)</a:t>
            </a:r>
            <a:endParaRPr lang="x-none" sz="36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298430"/>
              </p:ext>
            </p:extLst>
          </p:nvPr>
        </p:nvGraphicFramePr>
        <p:xfrm>
          <a:off x="395536" y="1093779"/>
          <a:ext cx="8424936" cy="4924085"/>
        </p:xfrm>
        <a:graphic>
          <a:graphicData uri="http://schemas.openxmlformats.org/drawingml/2006/table">
            <a:tbl>
              <a:tblPr rtl="1" firstRow="1" bandRow="1">
                <a:tableStyleId>{74C1A8A3-306A-4EB7-A6B1-4F7E0EB9C5D6}</a:tableStyleId>
              </a:tblPr>
              <a:tblGrid>
                <a:gridCol w="3198936"/>
                <a:gridCol w="3231422"/>
                <a:gridCol w="1994578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endParaRPr lang="x-none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Result</a:t>
                      </a:r>
                      <a:endParaRPr lang="x-none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TEST</a:t>
                      </a:r>
                      <a:endParaRPr lang="x-none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45">
                <a:tc>
                  <a:txBody>
                    <a:bodyPr/>
                    <a:lstStyle/>
                    <a:p>
                      <a:pPr marL="0" indent="0">
                        <a:spcBef>
                          <a:spcPct val="20000"/>
                        </a:spcBef>
                        <a:buClr>
                          <a:schemeClr val="accent2">
                            <a:lumMod val="75000"/>
                          </a:schemeClr>
                        </a:buClr>
                        <a:buFont typeface="+mj-lt"/>
                        <a:buNone/>
                        <a:defRPr/>
                      </a:pPr>
                      <a:endParaRPr lang="en-US" sz="18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45,000/ ml 90% of the cells were neutrophils</a:t>
                      </a:r>
                      <a:endParaRPr lang="x-none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/>
                        <a:t>CBC</a:t>
                      </a:r>
                      <a:endParaRPr lang="x-none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Alpha 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haemolysis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(colonies surrounded by partial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haemolysis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 greenish color)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CULTURE ON BLOOD AGAR</a:t>
                      </a:r>
                      <a:endParaRPr lang="x-none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096">
                <a:tc>
                  <a:txBody>
                    <a:bodyPr/>
                    <a:lstStyle/>
                    <a:p>
                      <a:pPr algn="ctr" rtl="0"/>
                      <a:endParaRPr lang="x-none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bubbles 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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catalase negative </a:t>
                      </a:r>
                      <a:endParaRPr lang="x-none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CATALASE TEST </a:t>
                      </a:r>
                      <a:endParaRPr lang="x-none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480">
                <a:tc>
                  <a:txBody>
                    <a:bodyPr/>
                    <a:lstStyle/>
                    <a:p>
                      <a:pPr algn="ctr" rtl="0"/>
                      <a:endParaRPr lang="x-none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gram positive diplococci in pairs </a:t>
                      </a:r>
                    </a:p>
                    <a:p>
                      <a:pPr algn="ctr" rtl="0"/>
                      <a:endParaRPr lang="x-none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GRAM STAIN</a:t>
                      </a:r>
                      <a:endParaRPr lang="x-none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x-none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Optochin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504D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Susceptible colonies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504D">
                            <a:lumMod val="75000"/>
                          </a:srgb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 rtl="0"/>
                      <a:endParaRPr lang="x-none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Optochin</a:t>
                      </a:r>
                      <a:endPara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SUSCEPTIBILITY TEST</a:t>
                      </a:r>
                      <a:endParaRPr lang="x-none" sz="1600" b="1" dirty="0" smtClean="0"/>
                    </a:p>
                    <a:p>
                      <a:pPr algn="ctr" rtl="0"/>
                      <a:endParaRPr lang="x-none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9" b="17043"/>
          <a:stretch/>
        </p:blipFill>
        <p:spPr>
          <a:xfrm>
            <a:off x="6331503" y="3365044"/>
            <a:ext cx="1395368" cy="407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C:\Documents and Settings\Dr.Fauzia\My Documents\My Pictures\streponbloodagar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BDBEC0"/>
              </a:clrFrom>
              <a:clrTo>
                <a:srgbClr val="BDBEC0">
                  <a:alpha val="0"/>
                </a:srgbClr>
              </a:clrTo>
            </a:clrChange>
          </a:blip>
          <a:srcRect l="3977" t="5472" r="5359" b="2662"/>
          <a:stretch/>
        </p:blipFill>
        <p:spPr bwMode="auto">
          <a:xfrm>
            <a:off x="6552245" y="5085184"/>
            <a:ext cx="897475" cy="911377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صورة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1" t="5450" r="3490" b="4517"/>
          <a:stretch/>
        </p:blipFill>
        <p:spPr>
          <a:xfrm>
            <a:off x="6580450" y="3999878"/>
            <a:ext cx="897475" cy="666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عنصر نائب للمحتوى 7" descr="asm_alph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14439" y="2276872"/>
            <a:ext cx="773088" cy="765582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50" y="1565573"/>
            <a:ext cx="779115" cy="5194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134624"/>
            <a:ext cx="72008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Streptococcus </a:t>
            </a:r>
            <a:r>
              <a:rPr lang="en-US" sz="3200" i="1" dirty="0" err="1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pneumoniae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Pneumococcus</a:t>
            </a:r>
            <a:r>
              <a:rPr lang="en-US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)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24317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3764" y="2348880"/>
            <a:ext cx="8568952" cy="37856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Abdulkarim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is a 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65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year old Saudi man who was admitted to 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KKUH with a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2-3 month history of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loss of appetite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,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weight loss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, and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on and off fever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with attacks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of cough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. On examination </a:t>
            </a:r>
            <a:r>
              <a:rPr lang="en-US" sz="2400" b="1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Abdulkarim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looked weak with a 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temperature of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38.6 °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C.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CVS and Respiratory system 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examination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was unremarkable.</a:t>
            </a:r>
          </a:p>
          <a:p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Two days before 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admission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coughed blood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(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haemoptysis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)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. </a:t>
            </a:r>
            <a:r>
              <a:rPr lang="en-US" sz="2400" b="1" dirty="0" err="1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Abdulkarim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is diabetic 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(for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the last 5 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years).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His father died of tuberculosis at the age of 45 yrs.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827584" y="476672"/>
            <a:ext cx="29498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 smtClean="0">
                <a:ln w="5080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Case 4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339553"/>
            <a:ext cx="2466233" cy="1813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997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700808"/>
            <a:ext cx="8208912" cy="33843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1. What is the differential diagnosis?</a:t>
            </a:r>
          </a:p>
          <a:p>
            <a:pPr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2. What investigation should be done?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Types of </a:t>
            </a:r>
            <a:r>
              <a:rPr lang="en-US" b="1" dirty="0" err="1" smtClean="0">
                <a:solidFill>
                  <a:schemeClr val="bg1"/>
                </a:solidFill>
              </a:rPr>
              <a:t>Haemolysis</a:t>
            </a:r>
            <a:r>
              <a:rPr lang="en-US" b="1" dirty="0" smtClean="0">
                <a:solidFill>
                  <a:schemeClr val="bg1"/>
                </a:solidFill>
              </a:rPr>
              <a:t> on Blood Agar</a:t>
            </a:r>
            <a:endParaRPr lang="x-none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363047"/>
              </p:ext>
            </p:extLst>
          </p:nvPr>
        </p:nvGraphicFramePr>
        <p:xfrm>
          <a:off x="251521" y="1772816"/>
          <a:ext cx="8424935" cy="4032448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2655001"/>
                <a:gridCol w="3085980"/>
                <a:gridCol w="2683954"/>
              </a:tblGrid>
              <a:tr h="796544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IMAGE</a:t>
                      </a:r>
                      <a:endParaRPr lang="x-none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DESCRIPTION </a:t>
                      </a:r>
                      <a:endParaRPr lang="x-none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HAEMOLYSIS</a:t>
                      </a:r>
                    </a:p>
                    <a:p>
                      <a:pPr algn="ctr" rtl="0"/>
                      <a:r>
                        <a:rPr lang="en-US" dirty="0" smtClean="0"/>
                        <a:t>TYPE</a:t>
                      </a:r>
                      <a:endParaRPr lang="en-US" dirty="0" smtClean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149">
                <a:tc>
                  <a:txBody>
                    <a:bodyPr/>
                    <a:lstStyle/>
                    <a:p>
                      <a:pPr algn="ctr" rtl="0"/>
                      <a:endParaRPr lang="x-none" sz="14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colonies surrounded by partial </a:t>
                      </a:r>
                      <a:r>
                        <a:rPr lang="en-US" sz="1400" dirty="0" err="1" smtClean="0"/>
                        <a:t>haemolysis</a:t>
                      </a:r>
                      <a:r>
                        <a:rPr lang="en-US" sz="1400" dirty="0" smtClean="0"/>
                        <a:t> with greenish color</a:t>
                      </a:r>
                      <a:endParaRPr lang="x-none" sz="1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noProof="0" dirty="0" smtClean="0"/>
                        <a:t>Alpha </a:t>
                      </a:r>
                      <a:r>
                        <a:rPr lang="en-US" sz="2000" kern="1200" noProof="0" dirty="0" err="1" smtClean="0"/>
                        <a:t>haemolysis</a:t>
                      </a:r>
                      <a:endParaRPr lang="x-none" sz="2000" b="1" kern="12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6755">
                <a:tc>
                  <a:txBody>
                    <a:bodyPr/>
                    <a:lstStyle/>
                    <a:p>
                      <a:pPr algn="ctr" rtl="0"/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colonies are surrounded  by a clear zone </a:t>
                      </a:r>
                      <a:endParaRPr lang="x-none" sz="1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noProof="0" dirty="0" smtClean="0"/>
                        <a:t>Beta </a:t>
                      </a:r>
                      <a:r>
                        <a:rPr lang="en-US" sz="2000" kern="1200" noProof="0" dirty="0" err="1" smtClean="0"/>
                        <a:t>haemolysis</a:t>
                      </a:r>
                      <a:endParaRPr lang="x-none" sz="2000" b="1" kern="12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عنصر نائب للمحتوى 7" descr="asm_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5902" y="2780928"/>
            <a:ext cx="1308851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عنصر نائب للمحتوى 7" descr="asm_alp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360490"/>
            <a:ext cx="1243520" cy="1243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78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284891"/>
            <a:ext cx="8424936" cy="47951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The chest X- ray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showed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multiple opacities and cavities</a:t>
            </a: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4000" dirty="0">
                <a:latin typeface="Arial Rounded MT Bold" pitchFamily="34" charset="0"/>
              </a:rPr>
              <a:t/>
            </a:r>
            <a:br>
              <a:rPr lang="en-US" sz="4000" dirty="0">
                <a:latin typeface="Arial Rounded MT Bold" pitchFamily="34" charset="0"/>
              </a:rPr>
            </a:br>
            <a:r>
              <a:rPr lang="en-US" sz="4000" dirty="0">
                <a:latin typeface="Arial Rounded MT Bold" pitchFamily="34" charset="0"/>
              </a:rPr>
              <a:t/>
            </a:r>
            <a:br>
              <a:rPr lang="en-US" sz="4000" dirty="0">
                <a:latin typeface="Arial Rounded MT Bold" pitchFamily="34" charset="0"/>
              </a:rPr>
            </a:br>
            <a:r>
              <a:rPr lang="en-US" sz="4000" dirty="0">
                <a:latin typeface="Arial Rounded MT Bold" pitchFamily="34" charset="0"/>
              </a:rPr>
              <a:t/>
            </a:r>
            <a:br>
              <a:rPr lang="en-US" sz="4000" dirty="0">
                <a:latin typeface="Arial Rounded MT Bold" pitchFamily="34" charset="0"/>
              </a:rPr>
            </a:br>
            <a:endParaRPr lang="en-US" sz="4000" dirty="0" smtClean="0">
              <a:latin typeface="Arial Rounded MT Bold" pitchFamily="34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defRPr/>
            </a:pP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28292"/>
            <a:ext cx="57606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  <a:sym typeface="Webdings"/>
              </a:rPr>
              <a:t> 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X - Ray</a:t>
            </a:r>
            <a:endParaRPr lang="x-none" sz="4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C:\Documents and Settings\Dr.Fauzia\My Documents\My Pictures\x-ray tb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99980"/>
            <a:ext cx="3405843" cy="37266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1835696" y="6171981"/>
            <a:ext cx="5544616" cy="5693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en-US" sz="3100" i="1" dirty="0">
                <a:solidFill>
                  <a:srgbClr val="C0504D">
                    <a:lumMod val="75000"/>
                  </a:srgbClr>
                </a:solidFill>
                <a:latin typeface="Berlin Sans FB" panose="020E0602020502020306" pitchFamily="34" charset="0"/>
              </a:rPr>
              <a:t>Mycobacterium tuberculosis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0708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3146" y="4293096"/>
            <a:ext cx="8640960" cy="12926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en-US" sz="2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What further tests should be done?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18366" y="1340768"/>
            <a:ext cx="8388424" cy="20162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The chest X- ray showed multiple opacities and cavities.</a:t>
            </a:r>
            <a:endParaRPr lang="en-US" sz="24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The ESR was increased (85 m /hour).</a:t>
            </a:r>
          </a:p>
        </p:txBody>
      </p:sp>
    </p:spTree>
    <p:extLst>
      <p:ext uri="{BB962C8B-B14F-4D97-AF65-F5344CB8AC3E}">
        <p14:creationId xmlns:p14="http://schemas.microsoft.com/office/powerpoint/2010/main" val="10744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348880"/>
            <a:ext cx="8424936" cy="2259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spcBef>
                <a:spcPct val="20000"/>
              </a:spcBef>
              <a:buClr>
                <a:srgbClr val="C0504D">
                  <a:lumMod val="75000"/>
                </a:srgbClr>
              </a:buClr>
              <a:defRPr/>
            </a:pPr>
            <a:endParaRPr lang="en-US" sz="1200" dirty="0" smtClean="0">
              <a:solidFill>
                <a:srgbClr val="4BACC6">
                  <a:lumMod val="50000"/>
                </a:srgb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4BACC6">
                    <a:lumMod val="50000"/>
                  </a:srgbClr>
                </a:solidFill>
                <a:latin typeface="Arial Rounded MT Bold" panose="020F0704030504030204" pitchFamily="34" charset="0"/>
              </a:rPr>
              <a:t>Specimen =&gt; sputum</a:t>
            </a:r>
          </a:p>
          <a:p>
            <a:pPr marL="971550" lvl="1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 err="1">
                <a:solidFill>
                  <a:srgbClr val="4BACC6">
                    <a:lumMod val="50000"/>
                  </a:srgbClr>
                </a:solidFill>
                <a:latin typeface="Arial Rounded MT Bold" panose="020F0704030504030204" pitchFamily="34" charset="0"/>
              </a:rPr>
              <a:t>Ziehl-Neelsen</a:t>
            </a:r>
            <a:r>
              <a:rPr lang="en-US" sz="2800" dirty="0">
                <a:solidFill>
                  <a:srgbClr val="4BACC6">
                    <a:lumMod val="50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smtClean="0">
                <a:solidFill>
                  <a:srgbClr val="4BACC6">
                    <a:lumMod val="50000"/>
                  </a:srgbClr>
                </a:solidFill>
                <a:latin typeface="Arial Rounded MT Bold" panose="020F0704030504030204" pitchFamily="34" charset="0"/>
              </a:rPr>
              <a:t>(ZN) stain </a:t>
            </a:r>
            <a:endParaRPr lang="en-US" sz="2800" dirty="0">
              <a:solidFill>
                <a:srgbClr val="4BACC6">
                  <a:lumMod val="50000"/>
                </a:srgbClr>
              </a:solidFill>
              <a:latin typeface="Arial Rounded MT Bold" panose="020F0704030504030204" pitchFamily="34" charset="0"/>
            </a:endParaRPr>
          </a:p>
          <a:p>
            <a:pPr marL="971550" lvl="1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4BACC6">
                    <a:lumMod val="50000"/>
                  </a:srgbClr>
                </a:solidFill>
                <a:latin typeface="Arial Rounded MT Bold" panose="020F0704030504030204" pitchFamily="34" charset="0"/>
              </a:rPr>
              <a:t>Culture </a:t>
            </a:r>
            <a:r>
              <a:rPr lang="en-US" sz="2800" dirty="0">
                <a:solidFill>
                  <a:srgbClr val="4BACC6">
                    <a:lumMod val="50000"/>
                  </a:srgbClr>
                </a:solidFill>
                <a:latin typeface="Arial Rounded MT Bold" panose="020F0704030504030204" pitchFamily="34" charset="0"/>
              </a:rPr>
              <a:t>on L.J medium ( selective for </a:t>
            </a:r>
            <a:r>
              <a:rPr lang="en-US" sz="2800" dirty="0" smtClean="0">
                <a:solidFill>
                  <a:srgbClr val="4BACC6">
                    <a:lumMod val="50000"/>
                  </a:srgbClr>
                </a:solidFill>
                <a:latin typeface="Arial Rounded MT Bold" panose="020F0704030504030204" pitchFamily="34" charset="0"/>
              </a:rPr>
              <a:t>mycobacteria</a:t>
            </a:r>
            <a:r>
              <a:rPr lang="en-US" sz="2800" dirty="0" smtClean="0">
                <a:solidFill>
                  <a:srgbClr val="4BACC6">
                    <a:lumMod val="50000"/>
                  </a:srgbClr>
                </a:solidFill>
                <a:latin typeface="Arial Rounded MT Bold" panose="020F0704030504030204" pitchFamily="34" charset="0"/>
              </a:rPr>
              <a:t>)</a:t>
            </a:r>
            <a:endParaRPr lang="en-US" sz="2800" dirty="0" smtClean="0">
              <a:solidFill>
                <a:srgbClr val="4BACC6">
                  <a:lumMod val="50000"/>
                </a:srgb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540303"/>
            <a:ext cx="5544616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</a:t>
            </a:r>
            <a:endParaRPr lang="x-none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4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18" y="1196752"/>
            <a:ext cx="3971550" cy="53860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1600" u="sng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Ziel</a:t>
            </a:r>
            <a:r>
              <a:rPr lang="en-US" sz="16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– </a:t>
            </a:r>
            <a:r>
              <a:rPr lang="en-US" sz="1600" u="sng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Neelsen</a:t>
            </a:r>
            <a:r>
              <a:rPr lang="en-US" sz="16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 Stained Smear From Sputum Showing: </a:t>
            </a:r>
          </a:p>
          <a:p>
            <a:r>
              <a:rPr lang="en-US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Acid – Fast Bacilli  </a:t>
            </a:r>
            <a:r>
              <a:rPr lang="en-US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AFB</a:t>
            </a:r>
          </a:p>
          <a:p>
            <a:endParaRPr lang="en-US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r>
              <a:rPr lang="en-US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i="1" dirty="0" smtClean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109" y="480703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MICROSCOPIC APEARANCE</a:t>
            </a:r>
            <a:endParaRPr lang="en-US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429844"/>
            <a:ext cx="2520280" cy="1950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l_fi" descr="http://www.atmph.org/articles/2011/4/2/images/AnnTropMedPublicHealth_2011_4_2_110_85763_f3.jpg"/>
          <p:cNvPicPr/>
          <p:nvPr/>
        </p:nvPicPr>
        <p:blipFill rotWithShape="1">
          <a:blip r:embed="rId3" cstate="print"/>
          <a:srcRect b="16418"/>
          <a:stretch/>
        </p:blipFill>
        <p:spPr bwMode="auto">
          <a:xfrm>
            <a:off x="1007604" y="2348880"/>
            <a:ext cx="2448272" cy="1752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16016" y="1202714"/>
            <a:ext cx="3971550" cy="5380128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algn="l" rtl="0">
              <a:spcBef>
                <a:spcPts val="0"/>
              </a:spcBef>
            </a:pPr>
            <a: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Sputum culture </a:t>
            </a:r>
            <a: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on Lowenstein–Jensen medium (selective for </a:t>
            </a:r>
            <a: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Mycobacteria</a:t>
            </a:r>
            <a: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) showed:</a:t>
            </a:r>
            <a:b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showing growth of Rough, Tough and Buff colonies </a:t>
            </a:r>
            <a:b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36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6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4000" b="1" dirty="0" smtClean="0"/>
              <a:t>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 smtClean="0"/>
              <a:t>                          </a:t>
            </a:r>
            <a:br>
              <a:rPr lang="en-US" sz="3100" b="1" dirty="0" smtClean="0"/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8921" r="18821" b="6606"/>
          <a:stretch/>
        </p:blipFill>
        <p:spPr bwMode="auto">
          <a:xfrm rot="5400000">
            <a:off x="5447982" y="2541840"/>
            <a:ext cx="1224136" cy="182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http://4.bp.blogspot.com/_OwoEg7Db_AE/TTGM2HWMfHI/AAAAAAAABgY/ecV03TnSD80/s1600/LJ%2Bmedium.png"/>
          <p:cNvPicPr>
            <a:picLocks noChangeAspect="1" noChangeArrowheads="1"/>
          </p:cNvPicPr>
          <p:nvPr/>
        </p:nvPicPr>
        <p:blipFill rotWithShape="1">
          <a:blip r:embed="rId5" cstate="print"/>
          <a:srcRect t="18197"/>
          <a:stretch/>
        </p:blipFill>
        <p:spPr bwMode="auto">
          <a:xfrm rot="5400000">
            <a:off x="7115364" y="3204408"/>
            <a:ext cx="1800200" cy="838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صورة 12" descr="staph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4621846"/>
            <a:ext cx="2088232" cy="1566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623176" y="602654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sym typeface="Webdings"/>
              </a:rPr>
              <a:t>C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ulture</a:t>
            </a:r>
            <a:endParaRPr lang="x-none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34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427878"/>
            <a:ext cx="8064332" cy="47336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en-US" sz="2600" b="1" dirty="0" smtClean="0">
              <a:solidFill>
                <a:srgbClr val="C0504D">
                  <a:lumMod val="75000"/>
                </a:srgbClr>
              </a:solidFill>
              <a:latin typeface="Book Antiqua" pitchFamily="18" charset="0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What 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is the probable diagnosis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?</a:t>
            </a:r>
            <a:endParaRPr lang="en-GB" sz="32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How can the diagnosis be confirmed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?</a:t>
            </a:r>
          </a:p>
          <a:p>
            <a:pPr lvl="0">
              <a:lnSpc>
                <a:spcPct val="250000"/>
              </a:lnSpc>
              <a:spcBef>
                <a:spcPct val="20000"/>
              </a:spcBef>
              <a:defRPr/>
            </a:pPr>
            <a:endParaRPr lang="en-GB" sz="32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lvl="0">
              <a:lnSpc>
                <a:spcPct val="250000"/>
              </a:lnSpc>
              <a:spcBef>
                <a:spcPct val="20000"/>
              </a:spcBef>
              <a:defRPr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l_fi" descr="http://www.atmph.org/articles/2011/4/2/images/AnnTropMedPublicHealth_2011_4_2_110_85763_f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04864"/>
            <a:ext cx="41764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19672" y="5661248"/>
            <a:ext cx="612068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Mycobacterium </a:t>
            </a: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tuberculosis</a:t>
            </a:r>
            <a:endParaRPr lang="x-none" sz="3600" dirty="0"/>
          </a:p>
        </p:txBody>
      </p:sp>
    </p:spTree>
    <p:extLst>
      <p:ext uri="{BB962C8B-B14F-4D97-AF65-F5344CB8AC3E}">
        <p14:creationId xmlns:p14="http://schemas.microsoft.com/office/powerpoint/2010/main" val="319919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2533" y="2636912"/>
            <a:ext cx="8568952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400" b="1" dirty="0" smtClean="0">
              <a:solidFill>
                <a:prstClr val="black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5 year-old boy 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was brought to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the emergency department complaining of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sore throat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,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fever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38.5°C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), and 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was found to have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pharyngeal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pseudomembranes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52127" y="532430"/>
            <a:ext cx="29498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u="sng" dirty="0" smtClean="0">
                <a:ln w="5080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Case 5</a:t>
            </a:r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0"/>
          <a:stretch/>
        </p:blipFill>
        <p:spPr bwMode="auto">
          <a:xfrm>
            <a:off x="5652120" y="340256"/>
            <a:ext cx="2808312" cy="1720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92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700808"/>
            <a:ext cx="8208912" cy="33843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1. What is the differential diagnosis?</a:t>
            </a: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2. What investigation should be done?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284891"/>
            <a:ext cx="8568952" cy="45858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Specimin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=&gt; throat swab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ulture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 blood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tellurite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Direct gram stain from throat swabs is not useful 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/>
            </a:pPr>
            <a:endParaRPr lang="en-US" sz="28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work up:</a:t>
            </a: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Gram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stain From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culture.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ELEK test 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confirm toxin production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234936"/>
            <a:ext cx="5976664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</a:t>
            </a:r>
            <a:endParaRPr lang="x-none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0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755" y="755243"/>
            <a:ext cx="3971550" cy="51090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/>
            <a:r>
              <a:rPr lang="en-US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Gram stain From culture showed : </a:t>
            </a:r>
          </a:p>
          <a:p>
            <a:pPr lvl="0"/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Gram positive bacilli </a:t>
            </a: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(Chinese letter appearance)</a:t>
            </a:r>
            <a:endParaRPr lang="en-US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r>
              <a:rPr lang="en-US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i="1" dirty="0" smtClean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043" y="202544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MICROSCOPIC APEARANCE</a:t>
            </a:r>
            <a:endParaRPr lang="en-US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78847" y="742693"/>
            <a:ext cx="3971550" cy="5121642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lvl="0" algn="l" rtl="0">
              <a:spcBef>
                <a:spcPts val="0"/>
              </a:spcBef>
            </a:pPr>
            <a:r>
              <a:rPr lang="en-US" sz="20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Throat swab culture on blood tellurite showed:</a:t>
            </a:r>
            <a:br>
              <a:rPr lang="en-US" sz="20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Black color </a:t>
            </a:r>
            <a:r>
              <a:rPr lang="en-US" sz="20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colonies</a:t>
            </a: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3176" y="202544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sym typeface="Webdings"/>
              </a:rPr>
              <a:t>C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ulture</a:t>
            </a:r>
            <a:endParaRPr lang="x-none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عنصر نائب للمحتوى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" t="5936" r="4566" b="7089"/>
          <a:stretch/>
        </p:blipFill>
        <p:spPr>
          <a:xfrm>
            <a:off x="5442772" y="2056230"/>
            <a:ext cx="2737071" cy="2260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25" y="2001506"/>
            <a:ext cx="2190409" cy="1585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9" t="4453" r="4092" b="6302"/>
          <a:stretch/>
        </p:blipFill>
        <p:spPr>
          <a:xfrm>
            <a:off x="1253969" y="3861048"/>
            <a:ext cx="2137765" cy="1496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2301891" y="6032301"/>
            <a:ext cx="446449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solidFill>
                  <a:srgbClr val="C0504D">
                    <a:lumMod val="75000"/>
                  </a:srgbClr>
                </a:solidFill>
                <a:latin typeface="Berlin Sans FB" panose="020E0602020502020306" pitchFamily="34" charset="0"/>
              </a:rPr>
              <a:t>Corynebacterium</a:t>
            </a:r>
            <a:r>
              <a:rPr lang="en-US" sz="2400" i="1" dirty="0">
                <a:solidFill>
                  <a:srgbClr val="C0504D">
                    <a:lumMod val="75000"/>
                  </a:srgbClr>
                </a:solidFill>
                <a:latin typeface="Berlin Sans FB" panose="020E0602020502020306" pitchFamily="34" charset="0"/>
              </a:rPr>
              <a:t> </a:t>
            </a:r>
            <a:r>
              <a:rPr lang="en-US" sz="2400" i="1" dirty="0" err="1">
                <a:solidFill>
                  <a:srgbClr val="C0504D">
                    <a:lumMod val="75000"/>
                  </a:srgbClr>
                </a:solidFill>
                <a:latin typeface="Berlin Sans FB" panose="020E0602020502020306" pitchFamily="34" charset="0"/>
              </a:rPr>
              <a:t>diphtheriae</a:t>
            </a:r>
            <a:endParaRPr lang="en-US" sz="2400" i="1" dirty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0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pPr rtl="0"/>
            <a:r>
              <a:rPr lang="en-US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ELEK</a:t>
            </a:r>
            <a:r>
              <a:rPr lang="en-US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TEST</a:t>
            </a:r>
            <a:r>
              <a:rPr lang="en-US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endParaRPr lang="x-none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25658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marL="0" indent="0" algn="ctr" rtl="0">
              <a:buNone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Toxin from culture of 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C.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diphtheriae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diffuses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and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reacts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with the diphtheria antitoxin defused from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the strip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and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produces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precipitation lines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→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positive test (Diphtheria exotoxin production)</a:t>
            </a:r>
            <a:b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endParaRPr lang="x-none" sz="105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صورة 10" descr="elek.jpg"/>
          <p:cNvPicPr>
            <a:picLocks noChangeAspect="1"/>
          </p:cNvPicPr>
          <p:nvPr/>
        </p:nvPicPr>
        <p:blipFill rotWithShape="1">
          <a:blip r:embed="rId2" cstate="print"/>
          <a:srcRect l="2837" t="4997" r="29423" b="4903"/>
          <a:stretch/>
        </p:blipFill>
        <p:spPr>
          <a:xfrm>
            <a:off x="611560" y="1844824"/>
            <a:ext cx="2748858" cy="273000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t="19154" r="11880" b="9238"/>
          <a:stretch/>
        </p:blipFill>
        <p:spPr>
          <a:xfrm>
            <a:off x="3683541" y="1844824"/>
            <a:ext cx="4846406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01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Different Tests Used in the Lab.</a:t>
            </a:r>
            <a:endParaRPr lang="x-none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138837"/>
              </p:ext>
            </p:extLst>
          </p:nvPr>
        </p:nvGraphicFramePr>
        <p:xfrm>
          <a:off x="251520" y="1556792"/>
          <a:ext cx="8507312" cy="4101792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1942330"/>
                <a:gridCol w="1941984"/>
                <a:gridCol w="2382044"/>
                <a:gridCol w="2240954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negative</a:t>
                      </a:r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Positive</a:t>
                      </a:r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Use</a:t>
                      </a:r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Test</a:t>
                      </a:r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Streptococcus </a:t>
                      </a:r>
                      <a:endParaRPr lang="x-none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 dirty="0" smtClean="0"/>
                    </a:p>
                    <a:p>
                      <a:pPr algn="ctr" rtl="0"/>
                      <a:endParaRPr lang="en-US" sz="1400" dirty="0" smtClean="0"/>
                    </a:p>
                    <a:p>
                      <a:pPr algn="ctr" rtl="0"/>
                      <a:endParaRPr lang="en-US" sz="1400" dirty="0" smtClean="0"/>
                    </a:p>
                    <a:p>
                      <a:pPr algn="ctr" rtl="0"/>
                      <a:r>
                        <a:rPr lang="en-US" sz="1400" dirty="0" smtClean="0"/>
                        <a:t>Staphylococcus</a:t>
                      </a:r>
                      <a:endParaRPr lang="x-none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To differentiate between Staphylococcus &amp; Streptococcus </a:t>
                      </a:r>
                      <a:endParaRPr lang="x-none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noProof="0" dirty="0" smtClean="0"/>
                        <a:t>CATALASE TEST </a:t>
                      </a:r>
                      <a:endParaRPr lang="x-non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 differentiate between </a:t>
                      </a:r>
                      <a:r>
                        <a:rPr kumimoji="0" lang="en-US" sz="14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Streptococcus pyogenes</a:t>
                      </a: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(group A) &amp;</a:t>
                      </a:r>
                      <a:r>
                        <a:rPr kumimoji="0" lang="en-US" sz="14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other beta </a:t>
                      </a:r>
                      <a:r>
                        <a:rPr kumimoji="0" lang="en-US" sz="1400" u="none" strike="noStrike" kern="1200" cap="none" spc="0" normalizeH="0" baseline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haemolytic</a:t>
                      </a:r>
                      <a:r>
                        <a:rPr kumimoji="0" lang="en-US" sz="14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streptococci</a:t>
                      </a:r>
                      <a:endParaRPr kumimoji="0" lang="x-none" sz="1400" u="none" strike="noStrike" kern="1200" cap="none" spc="0" normalizeH="0" baseline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l" rtl="0"/>
                      <a:endParaRPr kumimoji="0" lang="en-US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l" rtl="0"/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BACITRACIN SUSCEPTIBILITY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1080">
                <a:tc>
                  <a:txBody>
                    <a:bodyPr/>
                    <a:lstStyle/>
                    <a:p>
                      <a:pPr algn="ctr" rtl="0"/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 </a:t>
                      </a:r>
                      <a:r>
                        <a:rPr lang="en-US" sz="1400" kern="1200" noProof="0" dirty="0" smtClean="0"/>
                        <a:t>differentiate between </a:t>
                      </a:r>
                      <a:r>
                        <a:rPr lang="en-US" sz="1400" i="1" u="none" kern="1200" noProof="0" dirty="0" smtClean="0"/>
                        <a:t>Streptococcus  </a:t>
                      </a:r>
                      <a:r>
                        <a:rPr lang="en-US" sz="1400" i="1" u="none" kern="1200" noProof="0" dirty="0" err="1" smtClean="0"/>
                        <a:t>pnumoniae</a:t>
                      </a:r>
                      <a:r>
                        <a:rPr lang="en-US" sz="1400" i="1" u="none" kern="1200" noProof="0" dirty="0" smtClean="0"/>
                        <a:t> </a:t>
                      </a:r>
                      <a:r>
                        <a:rPr lang="en-US" sz="1400" kern="1200" noProof="0" dirty="0" smtClean="0"/>
                        <a:t>&amp;  </a:t>
                      </a:r>
                      <a:r>
                        <a:rPr lang="en-US" sz="1400" kern="1200" dirty="0" smtClean="0"/>
                        <a:t>other alpha </a:t>
                      </a:r>
                      <a:r>
                        <a:rPr lang="en-US" sz="1400" kern="1200" dirty="0" err="1" smtClean="0"/>
                        <a:t>haemolytic</a:t>
                      </a:r>
                      <a:r>
                        <a:rPr lang="en-US" sz="1400" kern="1200" dirty="0" smtClean="0"/>
                        <a:t> streptococci</a:t>
                      </a:r>
                      <a:endParaRPr lang="x-none" sz="1400" kern="1200" dirty="0" smtClean="0"/>
                    </a:p>
                    <a:p>
                      <a:pPr algn="l" rtl="0"/>
                      <a:endParaRPr lang="en-US" sz="14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OPTOCHINSUSCEPTIBILITY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17925" r="5589" b="55151"/>
          <a:stretch/>
        </p:blipFill>
        <p:spPr>
          <a:xfrm>
            <a:off x="4932040" y="2070233"/>
            <a:ext cx="1739590" cy="502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9" b="17043"/>
          <a:stretch/>
        </p:blipFill>
        <p:spPr>
          <a:xfrm>
            <a:off x="6867442" y="2060848"/>
            <a:ext cx="1752599" cy="512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عنصر نائب للمحتوى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r="10351" b="9157"/>
          <a:stretch/>
        </p:blipFill>
        <p:spPr>
          <a:xfrm>
            <a:off x="5220072" y="3025899"/>
            <a:ext cx="1294584" cy="981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59" y="2998093"/>
            <a:ext cx="1345544" cy="1009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C:\Documents and Settings\Dr.Fauzia\My Documents\My Pictures\streponbloodagar.jpg"/>
          <p:cNvPicPr>
            <a:picLocks noChangeAspect="1" noChangeArrowheads="1"/>
          </p:cNvPicPr>
          <p:nvPr/>
        </p:nvPicPr>
        <p:blipFill rotWithShape="1">
          <a:blip r:embed="rId6" cstate="print"/>
          <a:srcRect l="17980" t="33033" r="12125" b="2663"/>
          <a:stretch/>
        </p:blipFill>
        <p:spPr bwMode="auto">
          <a:xfrm>
            <a:off x="5364088" y="4509120"/>
            <a:ext cx="1291930" cy="936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 descr="C:\Documents and Settings\Dr.Fauzia\My Documents\My Pictures\0293_Alpha_haemolytic_strep.jpg"/>
          <p:cNvPicPr>
            <a:picLocks noChangeAspect="1" noChangeArrowheads="1"/>
          </p:cNvPicPr>
          <p:nvPr/>
        </p:nvPicPr>
        <p:blipFill rotWithShape="1">
          <a:blip r:embed="rId7" cstate="print"/>
          <a:srcRect l="13546" t="20866" r="10784" b="22725"/>
          <a:stretch/>
        </p:blipFill>
        <p:spPr bwMode="auto">
          <a:xfrm>
            <a:off x="6975649" y="4475165"/>
            <a:ext cx="1428763" cy="1042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5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1700808"/>
            <a:ext cx="8640960" cy="32932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en-US" sz="2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1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What 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is the likely identity of the organism?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2. What is the best antibiotic therapy for this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  </a:t>
            </a:r>
          </a:p>
          <a:p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 child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GB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3.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what complication may this child develop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924944"/>
            <a:ext cx="8568952" cy="2246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+mj-lt"/>
                <a:cs typeface="Mongolian Baiti" panose="03000500000000000000" pitchFamily="66" charset="0"/>
              </a:rPr>
              <a:t>A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Mongolian Baiti" panose="03000500000000000000" pitchFamily="66" charset="0"/>
              </a:rPr>
              <a:t>5 year boy </a:t>
            </a:r>
            <a:r>
              <a:rPr lang="en-US" sz="2800" b="1" dirty="0">
                <a:solidFill>
                  <a:prstClr val="black"/>
                </a:solidFill>
                <a:latin typeface="+mj-lt"/>
                <a:cs typeface="Mongolian Baiti" panose="03000500000000000000" pitchFamily="66" charset="0"/>
              </a:rPr>
              <a:t>was brought to KKUH, outpatient department complaining of fever and sore throat. </a:t>
            </a:r>
            <a:r>
              <a:rPr lang="en-US" sz="2800" b="1" dirty="0" smtClean="0">
                <a:solidFill>
                  <a:prstClr val="black"/>
                </a:solidFill>
                <a:latin typeface="+mj-lt"/>
                <a:cs typeface="Mongolian Baiti" panose="03000500000000000000" pitchFamily="66" charset="0"/>
              </a:rPr>
              <a:t>His vaccination history was up to date. On examination </a:t>
            </a:r>
            <a:r>
              <a:rPr lang="en-US" sz="2800" b="1" dirty="0">
                <a:solidFill>
                  <a:prstClr val="black"/>
                </a:solidFill>
                <a:latin typeface="+mj-lt"/>
                <a:cs typeface="Mongolian Baiti" panose="03000500000000000000" pitchFamily="66" charset="0"/>
              </a:rPr>
              <a:t>his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Mongolian Baiti" panose="03000500000000000000" pitchFamily="66" charset="0"/>
              </a:rPr>
              <a:t>temp. was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Mongolian Baiti" panose="03000500000000000000" pitchFamily="66" charset="0"/>
              </a:rPr>
              <a:t>38.5°C</a:t>
            </a:r>
            <a:r>
              <a:rPr lang="en-US" sz="2800" b="1" dirty="0">
                <a:solidFill>
                  <a:prstClr val="black"/>
                </a:solidFill>
                <a:latin typeface="+mj-lt"/>
                <a:cs typeface="Mongolian Baiti" panose="03000500000000000000" pitchFamily="66" charset="0"/>
              </a:rPr>
              <a:t>, the </a:t>
            </a:r>
            <a:r>
              <a:rPr lang="en-US" sz="2800" b="1" dirty="0" smtClean="0">
                <a:solidFill>
                  <a:prstClr val="black"/>
                </a:solidFill>
                <a:latin typeface="+mj-lt"/>
                <a:cs typeface="Mongolian Baiti" panose="03000500000000000000" pitchFamily="66" charset="0"/>
              </a:rPr>
              <a:t>tonsillar </a:t>
            </a:r>
            <a:r>
              <a:rPr lang="en-US" sz="2800" b="1" dirty="0">
                <a:solidFill>
                  <a:prstClr val="black"/>
                </a:solidFill>
                <a:latin typeface="+mj-lt"/>
                <a:cs typeface="Mongolian Baiti" panose="03000500000000000000" pitchFamily="66" charset="0"/>
              </a:rPr>
              <a:t>area and pharynx were obviously inflamed with some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Mongolian Baiti" panose="03000500000000000000" pitchFamily="66" charset="0"/>
              </a:rPr>
              <a:t>foci of pus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27584" y="936038"/>
            <a:ext cx="2719014" cy="92333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5400" b="1" u="sng" dirty="0">
                <a:ln w="5080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Case1</a:t>
            </a:r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C:\Documents and Settings\Dr.Fauzia\My Documents\My Pictures\strep-thr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3384376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991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700808"/>
            <a:ext cx="8208912" cy="33843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1. What is the differential diagnosis?</a:t>
            </a: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2. What </a:t>
            </a:r>
            <a:r>
              <a:rPr lang="en-US" sz="28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investigations </a:t>
            </a:r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should be done?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418692"/>
            <a:ext cx="8424936" cy="51768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Specimen =&gt; throat swab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Rapid Antigen Detection Test)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RADT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BLOOD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AGAR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Direct gram stain from throat swabs is not useful 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/>
            </a:pPr>
            <a:endParaRPr lang="en-US" sz="28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work up</a:t>
            </a: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CATALASE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TEST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GRAM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STAIN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971550" lvl="1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BACITRACIN SUSCEPTIBILITY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TEST</a:t>
            </a:r>
            <a:endParaRPr lang="en-US" sz="32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234936"/>
            <a:ext cx="5976664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</a:t>
            </a:r>
            <a:endParaRPr lang="x-none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6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60857"/>
            <a:ext cx="90364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lvl="0" indent="-571500" algn="ctr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Clinical and Epidemiologic Features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6413637" cy="50405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228184" y="5336289"/>
            <a:ext cx="1224136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endParaRPr lang="x-none" sz="1050" dirty="0"/>
          </a:p>
        </p:txBody>
      </p:sp>
    </p:spTree>
    <p:extLst>
      <p:ext uri="{BB962C8B-B14F-4D97-AF65-F5344CB8AC3E}">
        <p14:creationId xmlns:p14="http://schemas.microsoft.com/office/powerpoint/2010/main" val="25207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60857"/>
            <a:ext cx="90364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  <a:sym typeface="Webdings"/>
              </a:rPr>
              <a:t>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RADT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0" t="679" r="849" b="2511"/>
          <a:stretch/>
        </p:blipFill>
        <p:spPr>
          <a:xfrm>
            <a:off x="160071" y="1030298"/>
            <a:ext cx="1656184" cy="1523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65104"/>
            <a:ext cx="2919076" cy="1660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49361"/>
            <a:ext cx="2121768" cy="1591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02" y="3861048"/>
            <a:ext cx="5546923" cy="1641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55648"/>
            <a:ext cx="2537045" cy="2023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55648"/>
            <a:ext cx="3097907" cy="1832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49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7808</TotalTime>
  <Words>1314</Words>
  <Application>Microsoft Office PowerPoint</Application>
  <PresentationFormat>On-screen Show (4:3)</PresentationFormat>
  <Paragraphs>321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6" baseType="lpstr">
      <vt:lpstr>Arial</vt:lpstr>
      <vt:lpstr>Arial Black</vt:lpstr>
      <vt:lpstr>Arial Rounded MT Bold</vt:lpstr>
      <vt:lpstr>Berlin Sans FB</vt:lpstr>
      <vt:lpstr>Berlin Sans FB Demi</vt:lpstr>
      <vt:lpstr>Book Antiqua</vt:lpstr>
      <vt:lpstr>Bradley Hand ITC</vt:lpstr>
      <vt:lpstr>Calibri</vt:lpstr>
      <vt:lpstr>Comic Sans MS</vt:lpstr>
      <vt:lpstr>Footlight MT Light</vt:lpstr>
      <vt:lpstr>Mongolian Baiti</vt:lpstr>
      <vt:lpstr>Symbol</vt:lpstr>
      <vt:lpstr>Times New Roman</vt:lpstr>
      <vt:lpstr>Webdings</vt:lpstr>
      <vt:lpstr>Wingdings</vt:lpstr>
      <vt:lpstr>Office Theme</vt:lpstr>
      <vt:lpstr>Bacteria Causing Respiratory Tract Infections </vt:lpstr>
      <vt:lpstr>Objectives</vt:lpstr>
      <vt:lpstr>Types of Haemolysis on Blood Agar</vt:lpstr>
      <vt:lpstr>Different Tests Used in the Lab.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Throat swab culture showed: Beta haemolysis  on blood agar (colonies are surrounded  by a clear zone).  </vt:lpstr>
      <vt:lpstr>CATALASE TEST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Culture on chocolate agar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Sputum culture showed: Alpha haemolysis on blood agar (colonies surrounded by partial haemolysis with greenish color).                       </vt:lpstr>
      <vt:lpstr>CATALASE TEST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Sputum culture on Lowenstein–Jensen medium (selective for Mycobacteria) showed: showing growth of Rough, Tough and Buff colonies                                     </vt:lpstr>
      <vt:lpstr>PowerPoint Presentation</vt:lpstr>
      <vt:lpstr>PowerPoint Presentation</vt:lpstr>
      <vt:lpstr>PowerPoint Presentation</vt:lpstr>
      <vt:lpstr>PowerPoint Presentation</vt:lpstr>
      <vt:lpstr>Throat swab culture on blood tellurite showed: Black color colonies</vt:lpstr>
      <vt:lpstr> ELEK TEST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KHAIRAT</dc:creator>
  <cp:lastModifiedBy>Khalida Mohammed Binkhamis</cp:lastModifiedBy>
  <cp:revision>182</cp:revision>
  <dcterms:created xsi:type="dcterms:W3CDTF">2011-03-06T05:04:06Z</dcterms:created>
  <dcterms:modified xsi:type="dcterms:W3CDTF">2017-12-25T13:21:47Z</dcterms:modified>
</cp:coreProperties>
</file>