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8ABCA4-1E5A-4322-B6EA-3BE298F17C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24574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600200"/>
          </a:xfrm>
        </p:spPr>
        <p:txBody>
          <a:bodyPr/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A404FE8-334C-44EC-AEBD-DA97A17E4600}" type="datetime1">
              <a:rPr lang="en-US"/>
              <a:pPr/>
              <a:t>12/20/2018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B3CE0F-31B2-4D17-8A16-62E583389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1D7D8D-7E3A-458D-9ABD-688D03881511}" type="datetime1">
              <a:rPr lang="en-US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D7D65-128F-4569-892E-858982594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EB713-D22B-40D4-AB0E-38EE8445AC81}" type="datetime1">
              <a:rPr lang="en-US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22912-7849-432B-8F6F-9ADF19B5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535764-50A5-4CDA-A1E0-47E49EB98729}" type="datetime1">
              <a:rPr lang="en-US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B6E4B-6855-40EA-949B-25EFEC41C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752D51-DFE3-47C9-BAF8-B991112846DF}" type="datetime1">
              <a:rPr lang="en-US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0A99D-53B1-4CC5-A4E6-66C19102A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E34C1-9F02-40ED-B18D-31242C51AED7}" type="datetime1">
              <a:rPr lang="en-US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68856-0670-408C-B375-6B92FAC5DE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507F3-D8E3-4940-BC9E-25E4354D5724}" type="datetime1">
              <a:rPr lang="en-US"/>
              <a:pPr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9CA6-F494-425B-9F2E-5D1664F9AB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13D6B-76F9-4E02-A31F-852B5216DF9C}" type="datetime1">
              <a:rPr lang="en-US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3B425-8354-483C-855A-3CC64B2B0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D3616-7E63-4D0E-AC21-3AC7B0ACAD71}" type="datetime1">
              <a:rPr lang="en-US"/>
              <a:pPr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22DED-9947-4157-848E-36652A873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205CA0-6524-4BC1-BFBF-7B2912192D4D}" type="datetime1">
              <a:rPr lang="en-US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80770-764E-4E78-93C9-9B4C3C789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745FE-C3AE-4833-A49F-BED2F272A022}" type="datetime1">
              <a:rPr lang="en-US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DBF43-EF85-4597-BB19-73977C1ECE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C9F1E4B-4AA7-4133-967F-17820B271F89}" type="datetime1">
              <a:rPr lang="en-US"/>
              <a:pPr/>
              <a:t>12/20/2018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442BEA7-E22C-4E16-9629-031F8A4C62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oracickey.com/cardiovascular-pharmacology/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j8rr3F9r3YAhXEcRQKHV8xC90QjRwIBw&amp;url=https://egpat.com/tutorials/adrenergic-agonists/amphetamine&amp;psig=AOvVaw3msL34zWDElzZNmJCjL0UN&amp;ust=151513810876051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.eg/url?sa=i&amp;rct=j&amp;q=&amp;esrc=s&amp;source=images&amp;cd=&amp;cad=rja&amp;uact=8&amp;ved=0ahUKEwiv8czIo7HXAhVDSBQKHU3VBCsQjRwIBw&amp;url=https://prezi.com/n3k9aw3msj01/tree-of-life-kingdom-plantae/&amp;psig=AOvVaw1e7b3CfJ6Zujv3WphqHIYq&amp;ust=1510309499102609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gle.com.eg/url?sa=i&amp;rct=j&amp;q=&amp;esrc=s&amp;source=images&amp;cd=&amp;ved=0ahUKEwid7tujlsjYAhUDzxQKHY6XDlQQjRwIBw&amp;url=https://www.n30.com/list/diagram-of-main-stuctures-of-the-conduction-system.asp&amp;psig=AOvVaw3epuh5a_H7v0_GJSiFLqGY&amp;ust=151549423397368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iOtJWl1cfYAhVF6xQKHV75AK8QjRwIBw&amp;url=https://emergencymedicinecases.com/tag/epistaxis/&amp;psig=AOvVaw0cTdujHD6X9gmAQXcui0B3&amp;ust=1515476781644448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57200"/>
            <a:ext cx="48768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Adrenergic 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667000"/>
            <a:ext cx="5257800" cy="181588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Classify adrenergic agonists according to chemical structure, receptor selectivity and mode of action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724400"/>
            <a:ext cx="5257800" cy="181588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Discuss </a:t>
            </a:r>
            <a:r>
              <a:rPr lang="en-US" sz="2800" dirty="0" err="1" smtClean="0"/>
              <a:t>pharmacodynamic</a:t>
            </a:r>
            <a:r>
              <a:rPr lang="en-US" sz="2800" dirty="0" smtClean="0"/>
              <a:t> actions, ADRs, indications and contraindications of adrenergic agonists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676400"/>
            <a:ext cx="14478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ILOS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962400"/>
            <a:ext cx="2924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371600"/>
            <a:ext cx="2895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228600"/>
            <a:ext cx="38862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Noradrenaline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05000"/>
            <a:ext cx="7848600" cy="425758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latin typeface="Arial Narrow" pitchFamily="34" charset="0"/>
              </a:rPr>
              <a:t>Not much used therapeutically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800" dirty="0" smtClean="0">
                <a:latin typeface="Arial Narrow" pitchFamily="34" charset="0"/>
              </a:rPr>
              <a:t> severe vasoconstriction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667000"/>
            <a:ext cx="3429000" cy="425758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352800"/>
            <a:ext cx="4038600" cy="10926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latin typeface="Arial Narrow" pitchFamily="34" charset="0"/>
              </a:rPr>
              <a:t>Only administered IV  - Not IM or Subcutaneous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necrosis</a:t>
            </a:r>
            <a:endParaRPr lang="en-US" sz="2800" baseline="-25000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219200"/>
            <a:ext cx="8001000" cy="425758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latin typeface="Arial Narrow" pitchFamily="34" charset="0"/>
              </a:rPr>
              <a:t>It is naturally released from postganglionic adrenergic fibers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876800"/>
            <a:ext cx="3962400" cy="1426031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latin typeface="Arial Narrow" pitchFamily="34" charset="0"/>
              </a:rPr>
              <a:t>It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 BP [ systolic &amp; diastolic]  reflex </a:t>
            </a:r>
            <a:r>
              <a:rPr lang="en-US" sz="2800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800" i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800" i="1" dirty="0" err="1" smtClean="0">
                <a:latin typeface="Arial Narrow" pitchFamily="34" charset="0"/>
                <a:sym typeface="Wingdings 3"/>
              </a:rPr>
              <a:t>vagal</a:t>
            </a:r>
            <a:r>
              <a:rPr lang="en-US" sz="2800" i="1" dirty="0" smtClean="0">
                <a:latin typeface="Arial Narrow" pitchFamily="34" charset="0"/>
                <a:sym typeface="Wingdings 3"/>
              </a:rPr>
              <a:t> stimulation)</a:t>
            </a:r>
          </a:p>
          <a:p>
            <a:pPr>
              <a:lnSpc>
                <a:spcPts val="2600"/>
              </a:lnSpc>
            </a:pPr>
            <a:r>
              <a:rPr lang="en-US" sz="2800" dirty="0" smtClean="0">
                <a:latin typeface="Arial Narrow" pitchFamily="34" charset="0"/>
                <a:sym typeface="Wingdings 3"/>
              </a:rPr>
              <a:t> CO not much changed</a:t>
            </a:r>
            <a:endParaRPr lang="en-US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95600"/>
            <a:ext cx="43434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72200" y="152400"/>
            <a:ext cx="28194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indications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486400"/>
            <a:ext cx="8001000" cy="75918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topically</a:t>
            </a:r>
            <a:r>
              <a:rPr lang="en-US" sz="28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as a </a:t>
            </a:r>
            <a:r>
              <a:rPr lang="en-US" sz="280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local haemostatic with local anesthetic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(&lt; tachycardia &amp; irritability  &amp; &gt; necrosis &amp; sloughing)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581400"/>
            <a:ext cx="6477000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 Narrow" pitchFamily="34" charset="0"/>
                <a:sym typeface="Wingdings 3"/>
              </a:rPr>
              <a:t>In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800" i="1" dirty="0" smtClean="0">
                <a:latin typeface="Arial Narrow" pitchFamily="34" charset="0"/>
                <a:sym typeface="Wingdings 3"/>
              </a:rPr>
              <a:t>spinal anesthesia, in septic shock if  fluid replacement and </a:t>
            </a:r>
            <a:r>
              <a:rPr lang="en-US" sz="2800" i="1" dirty="0" err="1" smtClean="0">
                <a:latin typeface="Arial Narrow" pitchFamily="34" charset="0"/>
                <a:sym typeface="Wingdings 3"/>
              </a:rPr>
              <a:t>inotropics</a:t>
            </a:r>
            <a:r>
              <a:rPr lang="en-US" sz="2800" i="1" dirty="0" smtClean="0">
                <a:latin typeface="Arial Narrow" pitchFamily="34" charset="0"/>
                <a:sym typeface="Wingdings 3"/>
              </a:rPr>
              <a:t> fail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600200"/>
            <a:ext cx="62484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systemically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hypotensive</a:t>
            </a:r>
            <a:r>
              <a:rPr lang="en-US" sz="280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states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152400"/>
            <a:ext cx="38862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Noradrenaline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152400"/>
            <a:ext cx="3048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isoprenaline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267200"/>
            <a:ext cx="4953000" cy="75918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spc="-40" dirty="0" smtClean="0">
                <a:latin typeface="Arial Narrow" pitchFamily="34" charset="0"/>
                <a:sym typeface="Wingdings 3"/>
              </a:rPr>
              <a:t>Produce </a:t>
            </a:r>
            <a:r>
              <a:rPr lang="en-US" sz="2800" spc="-40" dirty="0" err="1" smtClean="0">
                <a:latin typeface="Arial Narrow" pitchFamily="34" charset="0"/>
                <a:sym typeface="Wingdings 3"/>
              </a:rPr>
              <a:t>broncho</a:t>
            </a:r>
            <a:r>
              <a:rPr lang="en-US" sz="2800" spc="-40" dirty="0" smtClean="0">
                <a:latin typeface="Arial Narrow" pitchFamily="34" charset="0"/>
                <a:sym typeface="Wingdings 3"/>
              </a:rPr>
              <a:t>-dilatation Was used by inhalation </a:t>
            </a:r>
            <a:r>
              <a:rPr lang="en-US" sz="2800" spc="-4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acute asthma</a:t>
            </a:r>
            <a:endParaRPr lang="en-US" b="1" spc="-40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334000"/>
            <a:ext cx="8610600" cy="75918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in </a:t>
            </a:r>
            <a:r>
              <a:rPr lang="en-US" sz="280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cardiac arrest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 but contraindicated in hyperthyroidism &amp; CHD</a:t>
            </a:r>
            <a:r>
              <a:rPr lang="en-US" sz="2800" baseline="-250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057400"/>
            <a:ext cx="3429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&gt;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066800"/>
            <a:ext cx="6324600" cy="75918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latin typeface="Arial Narrow" pitchFamily="34" charset="0"/>
              </a:rPr>
              <a:t>It is synthetic ; show no </a:t>
            </a:r>
            <a:r>
              <a:rPr lang="en-US" sz="2800" dirty="0" err="1" smtClean="0">
                <a:latin typeface="Arial Narrow" pitchFamily="34" charset="0"/>
              </a:rPr>
              <a:t>presynaptic</a:t>
            </a:r>
            <a:r>
              <a:rPr lang="en-US" sz="2800" dirty="0" smtClean="0">
                <a:latin typeface="Arial Narrow" pitchFamily="34" charset="0"/>
              </a:rPr>
              <a:t> uptake nor breakdown by MA O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  longer action.</a:t>
            </a:r>
            <a:r>
              <a:rPr lang="en-US" sz="2800" dirty="0" smtClean="0">
                <a:latin typeface="Arial Narrow" pitchFamily="34" charset="0"/>
              </a:rPr>
              <a:t>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3571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2971800"/>
            <a:ext cx="4953000" cy="767326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spc="-40" dirty="0" smtClean="0">
                <a:latin typeface="Arial Narrow" pitchFamily="34" charset="0"/>
                <a:sym typeface="Wingdings 3"/>
              </a:rPr>
              <a:t>Slightly  </a:t>
            </a:r>
            <a:r>
              <a:rPr lang="en-US" sz="2800" spc="-40" dirty="0" smtClean="0">
                <a:latin typeface="Times New Roman"/>
                <a:cs typeface="Times New Roman"/>
                <a:sym typeface="Wingdings 3"/>
              </a:rPr>
              <a:t>↑systolic pressure, </a:t>
            </a:r>
            <a:r>
              <a:rPr lang="en-US" sz="2800" spc="-40" dirty="0" smtClean="0">
                <a:latin typeface="Calibri"/>
                <a:sym typeface="Wingdings 3"/>
              </a:rPr>
              <a:t>↓diastolic pressure ,↓PVR,</a:t>
            </a:r>
            <a:r>
              <a:rPr lang="en-US" sz="2800" spc="-40" dirty="0" smtClean="0">
                <a:latin typeface="Times New Roman"/>
                <a:cs typeface="Times New Roman"/>
                <a:sym typeface="Wingdings 3"/>
              </a:rPr>
              <a:t> ↑HR</a:t>
            </a:r>
            <a:r>
              <a:rPr lang="en-US" sz="2800" spc="-40" dirty="0" smtClean="0">
                <a:latin typeface="Calibri"/>
                <a:sym typeface="Wingdings 3"/>
              </a:rPr>
              <a:t> </a:t>
            </a:r>
            <a:endParaRPr lang="en-US" b="1" spc="-40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57200"/>
            <a:ext cx="22860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dopamine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46482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It is a natural CNS transmitter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8763000" cy="425758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 smtClean="0">
                <a:latin typeface="Arial Narrow" pitchFamily="34" charset="0"/>
              </a:rPr>
              <a:t>Released from postganglionic  adrenergic fibers (&gt; renal vessels)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581400"/>
            <a:ext cx="2895600" cy="425758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Acts on D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667000"/>
            <a:ext cx="7391400" cy="425758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 smtClean="0">
                <a:latin typeface="Arial Narrow" pitchFamily="34" charset="0"/>
              </a:rPr>
              <a:t>Releases NE from postganglionic adrenergic fibers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76600"/>
            <a:ext cx="5514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4419600"/>
            <a:ext cx="2971800" cy="1426031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latin typeface="Arial Narrow" pitchFamily="34" charset="0"/>
              </a:rPr>
              <a:t>On BP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800" dirty="0" smtClean="0">
                <a:latin typeface="Arial Narrow" pitchFamily="34" charset="0"/>
              </a:rPr>
              <a:t> According to dose; first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then  due to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en-US" sz="280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800" dirty="0" smtClean="0">
                <a:latin typeface="Arial Narrow" pitchFamily="34" charset="0"/>
                <a:sym typeface="Wingdings 3"/>
              </a:rPr>
              <a:t>followed by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800" dirty="0" smtClean="0">
                <a:latin typeface="Arial Narrow" pitchFamily="34" charset="0"/>
              </a:rPr>
              <a:t>effect</a:t>
            </a:r>
            <a:endParaRPr lang="en-US" sz="2800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019800"/>
            <a:ext cx="3124200" cy="75918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latin typeface="Arial Narrow" pitchFamily="34" charset="0"/>
              </a:rPr>
              <a:t>On heart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dirty="0" err="1" smtClean="0">
                <a:latin typeface="Arial Narrow" pitchFamily="34" charset="0"/>
              </a:rPr>
              <a:t>Inotropic</a:t>
            </a:r>
            <a:r>
              <a:rPr lang="en-US" sz="2400" dirty="0" smtClean="0">
                <a:latin typeface="Arial Narrow" pitchFamily="34" charset="0"/>
              </a:rPr>
              <a:t>, no </a:t>
            </a:r>
            <a:r>
              <a:rPr lang="en-US" sz="2400" dirty="0" err="1" smtClean="0">
                <a:latin typeface="Arial Narrow" pitchFamily="34" charset="0"/>
              </a:rPr>
              <a:t>chronotropic</a:t>
            </a:r>
            <a:r>
              <a:rPr lang="en-US" sz="2400" dirty="0" smtClean="0">
                <a:latin typeface="Arial Narrow" pitchFamily="34" charset="0"/>
              </a:rPr>
              <a:t> effect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19812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dopamine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3429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Indications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743200"/>
            <a:ext cx="6629400" cy="425758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Given </a:t>
            </a:r>
            <a:r>
              <a:rPr lang="en-US" sz="2800" dirty="0" err="1" smtClean="0">
                <a:latin typeface="Arial Narrow" pitchFamily="34" charset="0"/>
              </a:rPr>
              <a:t>parenterally</a:t>
            </a:r>
            <a:r>
              <a:rPr lang="en-US" sz="2800" dirty="0" smtClean="0">
                <a:latin typeface="Arial Narrow" pitchFamily="34" charset="0"/>
              </a:rPr>
              <a:t> by continuous infusion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5486400"/>
            <a:ext cx="5334000" cy="75918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800" dirty="0" smtClean="0">
                <a:latin typeface="Arial Narrow" pitchFamily="34" charset="0"/>
              </a:rPr>
              <a:t>Can be given in acute heart failure (HF) </a:t>
            </a:r>
            <a:r>
              <a:rPr lang="en-US" sz="2800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but </a:t>
            </a:r>
            <a:r>
              <a:rPr lang="en-US" sz="2800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dobutamine</a:t>
            </a:r>
            <a:r>
              <a:rPr lang="en-US" sz="2800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is </a:t>
            </a:r>
            <a:r>
              <a:rPr lang="en-US" sz="2800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prefered</a:t>
            </a:r>
            <a:r>
              <a:rPr lang="en-US" sz="2800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733800"/>
            <a:ext cx="8458200" cy="10926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800" dirty="0" smtClean="0">
                <a:latin typeface="Arial Narrow" pitchFamily="34" charset="0"/>
              </a:rPr>
              <a:t>It is the </a:t>
            </a:r>
            <a:r>
              <a:rPr lang="en-US" sz="2800" dirty="0" smtClean="0">
                <a:solidFill>
                  <a:srgbClr val="0000FF"/>
                </a:solidFill>
                <a:latin typeface="Arial Narrow" pitchFamily="34" charset="0"/>
              </a:rPr>
              <a:t>drug of choice in treatment of SHOCK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latin typeface="Arial Narrow" pitchFamily="34" charset="0"/>
              </a:rPr>
              <a:t>septic, </a:t>
            </a:r>
            <a:r>
              <a:rPr lang="en-US" sz="2800" dirty="0" err="1" smtClean="0">
                <a:latin typeface="Arial Narrow" pitchFamily="34" charset="0"/>
              </a:rPr>
              <a:t>hypovolaemic</a:t>
            </a:r>
            <a:r>
              <a:rPr lang="en-US" sz="2800" dirty="0" smtClean="0">
                <a:latin typeface="Arial Narrow" pitchFamily="34" charset="0"/>
              </a:rPr>
              <a:t> (after fluid replacement), </a:t>
            </a:r>
            <a:r>
              <a:rPr lang="en-US" sz="2800" dirty="0" err="1" smtClean="0">
                <a:latin typeface="Arial Narrow" pitchFamily="34" charset="0"/>
              </a:rPr>
              <a:t>cardiogenic</a:t>
            </a:r>
            <a:r>
              <a:rPr lang="en-US" sz="2800" dirty="0" smtClean="0">
                <a:latin typeface="Arial Narrow" pitchFamily="34" charset="0"/>
              </a:rPr>
              <a:t>.  It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 BP &amp; CO (</a:t>
            </a:r>
            <a:r>
              <a:rPr lang="en-US" sz="2800" dirty="0" smtClean="0">
                <a:latin typeface="Symbol" pitchFamily="18" charset="2"/>
                <a:sym typeface="Wingdings 3"/>
              </a:rPr>
              <a:t>b</a:t>
            </a:r>
            <a:r>
              <a:rPr lang="en-US" sz="2800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), </a:t>
            </a:r>
            <a:r>
              <a:rPr lang="en-US" sz="2800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without causing renal impairment</a:t>
            </a:r>
            <a:r>
              <a:rPr lang="en-US" sz="2800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(D</a:t>
            </a:r>
            <a:r>
              <a:rPr lang="en-US" sz="2800" u="heavy" baseline="-2500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1</a:t>
            </a:r>
            <a:r>
              <a:rPr lang="en-US" sz="2800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57200"/>
            <a:ext cx="48768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dobutamine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3429000" cy="425758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latin typeface="Arial Narrow" pitchFamily="34" charset="0"/>
              </a:rPr>
              <a:t>It is synthetic. Given IV.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133600"/>
            <a:ext cx="3429000" cy="425758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743200"/>
            <a:ext cx="6629400" cy="425758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latin typeface="Arial Narrow" pitchFamily="34" charset="0"/>
              </a:rPr>
              <a:t>On heart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800" dirty="0" err="1" smtClean="0">
                <a:latin typeface="Arial Narrow" pitchFamily="34" charset="0"/>
              </a:rPr>
              <a:t>Inotropic</a:t>
            </a:r>
            <a:r>
              <a:rPr lang="en-US" sz="2800" dirty="0" smtClean="0">
                <a:latin typeface="Arial Narrow" pitchFamily="34" charset="0"/>
              </a:rPr>
              <a:t> with little </a:t>
            </a:r>
            <a:r>
              <a:rPr lang="en-US" sz="2800" dirty="0" err="1" smtClean="0">
                <a:latin typeface="Arial Narrow" pitchFamily="34" charset="0"/>
              </a:rPr>
              <a:t>chronotropic</a:t>
            </a:r>
            <a:r>
              <a:rPr lang="en-US" sz="2800" dirty="0" smtClean="0">
                <a:latin typeface="Arial Narrow" pitchFamily="34" charset="0"/>
              </a:rPr>
              <a:t> effect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429000"/>
            <a:ext cx="7772400" cy="75918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latin typeface="Arial Narrow" pitchFamily="34" charset="0"/>
              </a:rPr>
              <a:t>On BP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 No or little  in therapeutic dose (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baseline="-25000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latin typeface="Arial Narrow" pitchFamily="34" charset="0"/>
              </a:rPr>
              <a:t> &amp;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baseline="-25000" dirty="0" smtClean="0">
                <a:latin typeface="Arial Narrow" pitchFamily="34" charset="0"/>
              </a:rPr>
              <a:t>2 </a:t>
            </a:r>
            <a:r>
              <a:rPr lang="en-US" sz="2800" dirty="0" smtClean="0">
                <a:latin typeface="Arial Narrow" pitchFamily="34" charset="0"/>
              </a:rPr>
              <a:t>counterbalance + no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baseline="-25000" dirty="0" smtClean="0">
                <a:latin typeface="Arial Narrow" pitchFamily="34" charset="0"/>
              </a:rPr>
              <a:t>1 </a:t>
            </a:r>
            <a:r>
              <a:rPr lang="en-US" sz="2800" dirty="0" smtClean="0">
                <a:latin typeface="Arial Narrow" pitchFamily="34" charset="0"/>
              </a:rPr>
              <a:t>) </a:t>
            </a:r>
            <a:endParaRPr lang="en-US" sz="2800" baseline="-25000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419600"/>
            <a:ext cx="8305800" cy="138499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Given </a:t>
            </a:r>
            <a:r>
              <a:rPr lang="en-US" sz="2800" dirty="0" err="1" smtClean="0">
                <a:latin typeface="Arial Narrow" pitchFamily="34" charset="0"/>
              </a:rPr>
              <a:t>parenterally</a:t>
            </a:r>
            <a:r>
              <a:rPr lang="en-US" sz="2800" dirty="0" smtClean="0">
                <a:latin typeface="Arial Narrow" pitchFamily="34" charset="0"/>
              </a:rPr>
              <a:t> by infusion for </a:t>
            </a:r>
            <a:r>
              <a:rPr lang="en-US" sz="2800" dirty="0" smtClean="0">
                <a:solidFill>
                  <a:srgbClr val="0000FF"/>
                </a:solidFill>
                <a:latin typeface="Arial Narrow" pitchFamily="34" charset="0"/>
              </a:rPr>
              <a:t>short term management of cardiac </a:t>
            </a:r>
            <a:r>
              <a:rPr lang="en-US" sz="2800" dirty="0" err="1" smtClean="0">
                <a:solidFill>
                  <a:srgbClr val="0000FF"/>
                </a:solidFill>
                <a:latin typeface="Arial Narrow" pitchFamily="34" charset="0"/>
              </a:rPr>
              <a:t>decompensation</a:t>
            </a:r>
            <a:r>
              <a:rPr lang="en-US" sz="28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after cardiac surgery, in acute myocardial infarction (AMI) &amp; HF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6172200"/>
            <a:ext cx="8229600" cy="425758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 smtClean="0">
                <a:latin typeface="Arial Narrow" pitchFamily="34" charset="0"/>
              </a:rPr>
              <a:t>It is preferred because it does not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 o</a:t>
            </a:r>
            <a:r>
              <a:rPr lang="en-US" sz="2800" dirty="0" smtClean="0">
                <a:latin typeface="Arial Narrow" pitchFamily="34" charset="0"/>
              </a:rPr>
              <a:t>xygen demand     </a:t>
            </a:r>
          </a:p>
        </p:txBody>
      </p:sp>
      <p:pic>
        <p:nvPicPr>
          <p:cNvPr id="7170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8600"/>
            <a:ext cx="1971675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52400"/>
            <a:ext cx="31242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phenylephrine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63246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Terminate </a:t>
            </a:r>
            <a:r>
              <a:rPr lang="en-US" sz="2400" dirty="0" err="1" smtClean="0">
                <a:latin typeface="Arial Narrow" pitchFamily="34" charset="0"/>
              </a:rPr>
              <a:t>atrial</a:t>
            </a:r>
            <a:r>
              <a:rPr lang="en-US" sz="2400" dirty="0" smtClean="0">
                <a:latin typeface="Arial Narrow" pitchFamily="34" charset="0"/>
              </a:rPr>
              <a:t> tachycardia  </a:t>
            </a:r>
            <a:r>
              <a:rPr lang="en-US" sz="2400" i="1" dirty="0" smtClean="0">
                <a:latin typeface="Arial Narrow" pitchFamily="34" charset="0"/>
              </a:rPr>
              <a:t>(reflex </a:t>
            </a:r>
            <a:r>
              <a:rPr lang="en-US" sz="2400" i="1" dirty="0" err="1" smtClean="0">
                <a:latin typeface="Arial Narrow" pitchFamily="34" charset="0"/>
              </a:rPr>
              <a:t>bradycardia</a:t>
            </a:r>
            <a:r>
              <a:rPr lang="en-US" sz="2400" i="1" dirty="0" smtClean="0">
                <a:latin typeface="Arial Narrow" pitchFamily="34" charset="0"/>
              </a:rPr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133600"/>
            <a:ext cx="8305800" cy="65659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Systemically;</a:t>
            </a:r>
            <a:r>
              <a:rPr lang="en-US" sz="2400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Pressor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 agent </a:t>
            </a:r>
            <a:r>
              <a:rPr lang="en-US" sz="2400" dirty="0" smtClean="0">
                <a:latin typeface="Arial Narrow" pitchFamily="34" charset="0"/>
              </a:rPr>
              <a:t>in </a:t>
            </a:r>
            <a:r>
              <a:rPr lang="en-US" sz="2400" dirty="0" err="1" smtClean="0">
                <a:latin typeface="Arial Narrow" pitchFamily="34" charset="0"/>
              </a:rPr>
              <a:t>hypotensive</a:t>
            </a:r>
            <a:r>
              <a:rPr lang="en-US" sz="2400" dirty="0" smtClean="0">
                <a:latin typeface="Arial Narrow" pitchFamily="34" charset="0"/>
              </a:rPr>
              <a:t> states. </a:t>
            </a:r>
            <a:r>
              <a:rPr lang="en-US" sz="2400" i="1" dirty="0" smtClean="0">
                <a:latin typeface="Arial Narrow" pitchFamily="34" charset="0"/>
              </a:rPr>
              <a:t>Infusion.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 Acts as </a:t>
            </a:r>
            <a:r>
              <a:rPr lang="en-US" sz="2400" i="1" dirty="0" smtClean="0">
                <a:solidFill>
                  <a:srgbClr val="FF0000"/>
                </a:solidFill>
                <a:latin typeface="Arial Narrow" pitchFamily="34" charset="0"/>
              </a:rPr>
              <a:t>selective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i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MY" sz="2400" dirty="0" smtClean="0">
                <a:solidFill>
                  <a:srgbClr val="000000"/>
                </a:solidFill>
                <a:latin typeface="Arial Narrow" pitchFamily="34" charset="0"/>
              </a:rPr>
              <a:t>Peaks in 20 min.  t</a:t>
            </a:r>
            <a:r>
              <a:rPr lang="en-MY" sz="2400" baseline="-25000" dirty="0" smtClean="0">
                <a:solidFill>
                  <a:srgbClr val="000000"/>
                </a:solidFill>
                <a:latin typeface="Arial Narrow" pitchFamily="34" charset="0"/>
              </a:rPr>
              <a:t>½</a:t>
            </a:r>
            <a:r>
              <a:rPr lang="en-MY" sz="2400" dirty="0" smtClean="0">
                <a:solidFill>
                  <a:srgbClr val="000000"/>
                </a:solidFill>
                <a:latin typeface="Arial Narrow" pitchFamily="34" charset="0"/>
              </a:rPr>
              <a:t> 30 min</a:t>
            </a:r>
            <a:r>
              <a:rPr lang="en-US" sz="2400" i="1" dirty="0" smtClean="0"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838200"/>
            <a:ext cx="4114800" cy="4129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It is synthetic, </a:t>
            </a:r>
            <a:r>
              <a:rPr lang="en-US" sz="2400" dirty="0" err="1" smtClean="0">
                <a:latin typeface="Arial Narrow" pitchFamily="34" charset="0"/>
              </a:rPr>
              <a:t>noncatecholamine</a:t>
            </a:r>
            <a:r>
              <a:rPr lang="en-US" sz="24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447800"/>
            <a:ext cx="5410200" cy="4129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Given orally &amp; has prolonged duration of action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324600"/>
            <a:ext cx="7848600" cy="4129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Mydriatic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latin typeface="Arial Narrow" pitchFamily="34" charset="0"/>
              </a:rPr>
              <a:t>(no </a:t>
            </a:r>
            <a:r>
              <a:rPr lang="en-US" sz="2400" i="1" dirty="0" err="1" smtClean="0">
                <a:latin typeface="Arial Narrow" pitchFamily="34" charset="0"/>
              </a:rPr>
              <a:t>cycloplegia</a:t>
            </a:r>
            <a:r>
              <a:rPr lang="en-US" sz="2400" i="1" dirty="0" smtClean="0">
                <a:latin typeface="Arial Narrow" pitchFamily="34" charset="0"/>
              </a:rPr>
              <a:t> so facilitate eye examination)</a:t>
            </a:r>
            <a:r>
              <a:rPr lang="en-US" sz="24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181600"/>
            <a:ext cx="51054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Nasal &amp; Ocular Decongestants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495800"/>
            <a:ext cx="68580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Topically;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Local Haemostatic, with Local anesthesia.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3810000"/>
            <a:ext cx="34290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Nasal decongestant</a:t>
            </a:r>
            <a:r>
              <a:rPr lang="en-US" sz="2400" dirty="0" smtClean="0">
                <a:latin typeface="Arial Narrow" pitchFamily="34" charset="0"/>
              </a:rPr>
              <a:t>. </a:t>
            </a:r>
            <a:r>
              <a:rPr lang="en-US" sz="2400" i="1" dirty="0" smtClean="0">
                <a:latin typeface="Arial Narrow" pitchFamily="34" charset="0"/>
              </a:rPr>
              <a:t>Oral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5791200"/>
            <a:ext cx="8305800" cy="40011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Used for treatment of nasal stuffiness . But can cause Rebound nasal stuffiness</a:t>
            </a:r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81000"/>
            <a:ext cx="23622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clonidine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447800"/>
            <a:ext cx="3886200" cy="4129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latin typeface="Arial Narrow" pitchFamily="34" charset="0"/>
              </a:rPr>
              <a:t>It is synthetic, </a:t>
            </a:r>
            <a:r>
              <a:rPr lang="en-US" sz="2800" dirty="0" err="1" smtClean="0">
                <a:latin typeface="Arial Narrow" pitchFamily="34" charset="0"/>
              </a:rPr>
              <a:t>imidazoline</a:t>
            </a:r>
            <a:r>
              <a:rPr lang="en-US" sz="2800" dirty="0" smtClean="0">
                <a:latin typeface="Arial Narrow" pitchFamily="34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209800"/>
            <a:ext cx="3429000" cy="4129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latin typeface="Arial Narrow" pitchFamily="34" charset="0"/>
              </a:rPr>
              <a:t>Given orally or as patch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715000"/>
            <a:ext cx="8534400" cy="425758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800" i="1" dirty="0" err="1" smtClean="0">
                <a:latin typeface="Arial Narrow" pitchFamily="34" charset="0"/>
              </a:rPr>
              <a:t>Brimonidine</a:t>
            </a:r>
            <a:r>
              <a:rPr lang="en-US" sz="2800" i="1" dirty="0" smtClean="0">
                <a:latin typeface="Arial Narrow" pitchFamily="34" charset="0"/>
              </a:rPr>
              <a:t> is an </a:t>
            </a:r>
            <a:r>
              <a:rPr lang="en-US" sz="2800" i="1" dirty="0" err="1" smtClean="0">
                <a:latin typeface="Arial Narrow" pitchFamily="34" charset="0"/>
              </a:rPr>
              <a:t>imidazoline</a:t>
            </a:r>
            <a:r>
              <a:rPr lang="en-US" sz="2800" i="1" dirty="0" smtClean="0">
                <a:latin typeface="Arial Narrow" pitchFamily="34" charset="0"/>
              </a:rPr>
              <a:t> </a:t>
            </a:r>
            <a:r>
              <a:rPr lang="en-US" sz="2800" i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800" i="1" dirty="0" smtClean="0">
                <a:latin typeface="Symbol" pitchFamily="18" charset="2"/>
              </a:rPr>
              <a:t>a</a:t>
            </a:r>
            <a:r>
              <a:rPr lang="en-US" sz="2800" i="1" baseline="-25000" dirty="0" smtClean="0">
                <a:latin typeface="Arial Narrow" pitchFamily="34" charset="0"/>
              </a:rPr>
              <a:t>2 </a:t>
            </a:r>
            <a:r>
              <a:rPr lang="en-US" sz="2800" i="1" dirty="0" smtClean="0">
                <a:latin typeface="Arial Narrow" pitchFamily="34" charset="0"/>
              </a:rPr>
              <a:t>agonist used in </a:t>
            </a:r>
            <a:r>
              <a:rPr lang="en-US" sz="2800" i="1" dirty="0" smtClean="0">
                <a:solidFill>
                  <a:srgbClr val="0000FF"/>
                </a:solidFill>
                <a:latin typeface="Arial Narrow" pitchFamily="34" charset="0"/>
              </a:rPr>
              <a:t>glaucoma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0"/>
            <a:ext cx="5029200" cy="4129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800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presynaptic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endParaRPr lang="en-US" sz="2800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038600"/>
            <a:ext cx="8458200" cy="105413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800" dirty="0" smtClean="0">
                <a:latin typeface="Arial Narrow" pitchFamily="34" charset="0"/>
              </a:rPr>
              <a:t>BP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800" i="1" dirty="0" smtClean="0">
                <a:latin typeface="Arial Narrow" pitchFamily="34" charset="0"/>
                <a:sym typeface="Wingdings 3"/>
              </a:rPr>
              <a:t>by action on </a:t>
            </a:r>
            <a:r>
              <a:rPr lang="en-US" sz="2800" i="1" dirty="0" smtClean="0">
                <a:latin typeface="Arial Narrow" pitchFamily="34" charset="0"/>
              </a:rPr>
              <a:t>(</a:t>
            </a:r>
            <a:r>
              <a:rPr lang="en-US" sz="2800" i="1" dirty="0" smtClean="0">
                <a:latin typeface="Symbol" pitchFamily="18" charset="2"/>
              </a:rPr>
              <a:t>a</a:t>
            </a:r>
            <a:r>
              <a:rPr lang="en-US" sz="2800" i="1" baseline="-25000" dirty="0" smtClean="0">
                <a:latin typeface="Arial Narrow" pitchFamily="34" charset="0"/>
              </a:rPr>
              <a:t>2 </a:t>
            </a:r>
            <a:r>
              <a:rPr lang="en-US" sz="2800" i="1" dirty="0" smtClean="0">
                <a:latin typeface="Arial Narrow" pitchFamily="34" charset="0"/>
              </a:rPr>
              <a:t>) at nucleus </a:t>
            </a:r>
            <a:r>
              <a:rPr lang="en-US" sz="2800" i="1" dirty="0" err="1" smtClean="0">
                <a:latin typeface="Arial Narrow" pitchFamily="34" charset="0"/>
              </a:rPr>
              <a:t>tractus</a:t>
            </a:r>
            <a:r>
              <a:rPr lang="en-US" sz="2800" i="1" dirty="0" smtClean="0">
                <a:latin typeface="Arial Narrow" pitchFamily="34" charset="0"/>
              </a:rPr>
              <a:t> </a:t>
            </a:r>
            <a:r>
              <a:rPr lang="en-US" sz="2800" i="1" dirty="0" err="1" smtClean="0">
                <a:latin typeface="Arial Narrow" pitchFamily="34" charset="0"/>
              </a:rPr>
              <a:t>solitarius</a:t>
            </a:r>
            <a:r>
              <a:rPr lang="en-US" sz="2800" i="1" dirty="0" smtClean="0">
                <a:latin typeface="Arial Narrow" pitchFamily="34" charset="0"/>
              </a:rPr>
              <a:t> to </a:t>
            </a:r>
            <a:r>
              <a:rPr lang="en-US" sz="2800" i="1" dirty="0" smtClean="0">
                <a:latin typeface="Arial Narrow" pitchFamily="34" charset="0"/>
                <a:sym typeface="Wingdings 3"/>
              </a:rPr>
              <a:t> sympathetic outflow to heart &amp; vessels. 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800" i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 Narrow" pitchFamily="34" charset="0"/>
              </a:rPr>
              <a:t>Antihypertensive agent</a:t>
            </a:r>
            <a:endParaRPr lang="en-US" sz="2800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"/>
            <a:ext cx="3609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152400"/>
            <a:ext cx="28956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salbutamol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90600"/>
            <a:ext cx="4495800" cy="7335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It is synthetic. Given orally, by inhalation or </a:t>
            </a:r>
            <a:r>
              <a:rPr lang="en-US" sz="2400" dirty="0" err="1" smtClean="0">
                <a:latin typeface="Arial Narrow" pitchFamily="34" charset="0"/>
              </a:rPr>
              <a:t>parenteral</a:t>
            </a:r>
            <a:r>
              <a:rPr lang="en-US" sz="2400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057400"/>
            <a:ext cx="4191000" cy="7335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  on bronchi. </a:t>
            </a:r>
            <a:r>
              <a:rPr lang="en-US" sz="2400" i="1" dirty="0" smtClean="0">
                <a:latin typeface="Arial Narrow" pitchFamily="34" charset="0"/>
                <a:sym typeface="Wingdings 3"/>
              </a:rPr>
              <a:t>Little effect on heart (</a:t>
            </a:r>
            <a:r>
              <a:rPr lang="en-US" sz="2400" i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i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i="1" dirty="0" smtClean="0">
                <a:latin typeface="Arial Narrow" pitchFamily="34" charset="0"/>
                <a:sym typeface="Wingdings 3"/>
              </a:rPr>
              <a:t>)</a:t>
            </a:r>
            <a:endParaRPr lang="en-US" sz="2400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971800"/>
            <a:ext cx="4495800" cy="7335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Bronchodilater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asthma &amp; chronic obstructive airway disease (COPD)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876800"/>
            <a:ext cx="3429000" cy="4129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Other selective </a:t>
            </a:r>
            <a:r>
              <a:rPr lang="en-US" sz="2400" u="heavy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</a:t>
            </a:r>
            <a:r>
              <a:rPr lang="en-US" sz="24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agonists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886200"/>
            <a:ext cx="5181600" cy="75918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i="1" dirty="0" smtClean="0">
                <a:latin typeface="Arial Narrow" pitchFamily="34" charset="0"/>
              </a:rPr>
              <a:t>Because t</a:t>
            </a:r>
            <a:r>
              <a:rPr lang="en-US" sz="2400" i="1" baseline="-25000" dirty="0" smtClean="0">
                <a:latin typeface="Arial Narrow" pitchFamily="34" charset="0"/>
              </a:rPr>
              <a:t>1/2</a:t>
            </a:r>
            <a:r>
              <a:rPr lang="en-US" sz="2400" i="1" dirty="0" smtClean="0">
                <a:latin typeface="Arial Narrow" pitchFamily="34" charset="0"/>
              </a:rPr>
              <a:t> is 4 hrs longer acting preparations exist ; </a:t>
            </a:r>
            <a:r>
              <a:rPr lang="en-US" sz="2400" i="1" dirty="0" err="1" smtClean="0">
                <a:latin typeface="Arial Narrow" pitchFamily="34" charset="0"/>
              </a:rPr>
              <a:t>Salmeterol</a:t>
            </a:r>
            <a:r>
              <a:rPr lang="en-US" sz="2400" i="1" dirty="0" smtClean="0">
                <a:latin typeface="Arial Narrow" pitchFamily="34" charset="0"/>
              </a:rPr>
              <a:t>  &amp; </a:t>
            </a:r>
            <a:r>
              <a:rPr lang="en-US" sz="2400" i="1" dirty="0" err="1" smtClean="0">
                <a:latin typeface="Arial Narrow" pitchFamily="34" charset="0"/>
              </a:rPr>
              <a:t>Formoterol</a:t>
            </a:r>
            <a:r>
              <a:rPr lang="en-US" sz="2400" i="1" dirty="0" smtClean="0">
                <a:latin typeface="Arial Narrow" pitchFamily="34" charset="0"/>
              </a:rPr>
              <a:t> </a:t>
            </a:r>
            <a:endParaRPr lang="en-US" sz="2400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019800"/>
            <a:ext cx="6248400" cy="7335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dirty="0" err="1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rPr>
              <a:t>Ritodrine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rPr>
              <a:t>;  </a:t>
            </a:r>
            <a:r>
              <a:rPr lang="en-US" sz="2400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Tocolytic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dirty="0" smtClean="0">
                <a:latin typeface="Arial Narrow" pitchFamily="34" charset="0"/>
              </a:rPr>
              <a:t>postpone premature </a:t>
            </a:r>
            <a:r>
              <a:rPr lang="en-US" sz="2400" dirty="0" err="1" smtClean="0">
                <a:latin typeface="Arial Narrow" pitchFamily="34" charset="0"/>
              </a:rPr>
              <a:t>labour</a:t>
            </a:r>
            <a:r>
              <a:rPr lang="en-US" sz="2400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i="1" dirty="0" smtClean="0">
                <a:latin typeface="Arial Narrow" pitchFamily="34" charset="0"/>
              </a:rPr>
              <a:t>(</a:t>
            </a:r>
            <a:r>
              <a:rPr lang="en-US" sz="2400" i="1" dirty="0" err="1" smtClean="0">
                <a:latin typeface="Arial Narrow" pitchFamily="34" charset="0"/>
              </a:rPr>
              <a:t>labour</a:t>
            </a:r>
            <a:r>
              <a:rPr lang="en-US" sz="2400" i="1" dirty="0" smtClean="0">
                <a:latin typeface="Arial Narrow" pitchFamily="34" charset="0"/>
              </a:rPr>
              <a:t> that begins before the 37</a:t>
            </a:r>
            <a:r>
              <a:rPr lang="en-US" sz="2400" i="1" baseline="30000" dirty="0" smtClean="0">
                <a:latin typeface="Arial Narrow" pitchFamily="34" charset="0"/>
              </a:rPr>
              <a:t>th</a:t>
            </a:r>
            <a:r>
              <a:rPr lang="en-US" sz="2400" i="1" dirty="0" smtClean="0">
                <a:latin typeface="Arial Narrow" pitchFamily="34" charset="0"/>
              </a:rPr>
              <a:t> week of gestation)</a:t>
            </a:r>
            <a:endParaRPr lang="en-US" sz="2400" dirty="0" smtClean="0">
              <a:uFill>
                <a:solidFill>
                  <a:srgbClr val="FF0000"/>
                </a:solidFill>
              </a:uFill>
              <a:latin typeface="Arial Rounded MT Bold" pitchFamily="34" charset="0"/>
              <a:sym typeface="Wingdings 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410200"/>
            <a:ext cx="5791200" cy="4129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dirty="0" err="1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rPr>
              <a:t>Terbutaline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rPr>
              <a:t>;  </a:t>
            </a:r>
            <a:r>
              <a:rPr lang="en-US" sz="24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Bronchodilator &amp;  </a:t>
            </a:r>
            <a:r>
              <a:rPr lang="en-US" sz="2400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Tocolytic</a:t>
            </a:r>
            <a:endParaRPr lang="en-US" sz="2400" dirty="0" smtClean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85800"/>
            <a:ext cx="3343275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Indirectly-acting </a:t>
            </a:r>
            <a:r>
              <a:rPr lang="en-US" sz="2800" dirty="0" err="1" smtClean="0">
                <a:latin typeface="Algerian" pitchFamily="82" charset="0"/>
              </a:rPr>
              <a:t>sympathomimetic</a:t>
            </a:r>
            <a:r>
              <a:rPr lang="en-US" sz="2800" dirty="0" smtClean="0">
                <a:latin typeface="Algerian" pitchFamily="82" charset="0"/>
              </a:rPr>
              <a:t> amines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5638800" cy="7335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It acts indirectly; </a:t>
            </a:r>
            <a:r>
              <a:rPr lang="en-MY" sz="2400" dirty="0" smtClean="0">
                <a:latin typeface="Arial Narrow" pitchFamily="34" charset="0"/>
              </a:rPr>
              <a:t>Releasing NE from adrenergic nerve endings &gt; Blocking  of its reuptake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667000"/>
            <a:ext cx="5105400" cy="7335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Because it depletes vesicles from stored NE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400" dirty="0" smtClean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581400"/>
            <a:ext cx="5867400" cy="7335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Absorbed orally, not destroyed  by MAO, excreted mostly unchanged (</a:t>
            </a:r>
            <a:r>
              <a:rPr lang="en-US" sz="2400" u="sng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i="1" u="sng" dirty="0" smtClean="0">
                <a:latin typeface="Arial Narrow" pitchFamily="34" charset="0"/>
                <a:sym typeface="Wingdings 3"/>
              </a:rPr>
              <a:t>by acidification of urine)</a:t>
            </a:r>
            <a:r>
              <a:rPr lang="en-US" sz="2400" i="1" u="sng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419600"/>
            <a:ext cx="6324600" cy="105413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sym typeface="Wingdings 3"/>
              </a:rPr>
              <a:t> similar to epinephrine but  has </a:t>
            </a:r>
            <a:r>
              <a:rPr lang="en-US" sz="200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effects; </a:t>
            </a:r>
            <a:r>
              <a:rPr lang="en-US" sz="20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</a:t>
            </a:r>
            <a:r>
              <a:rPr lang="en-US" sz="20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ental alertness</a:t>
            </a:r>
            <a:r>
              <a:rPr lang="en-US" sz="2000" dirty="0" smtClean="0">
                <a:latin typeface="Arial Narrow" pitchFamily="34" charset="0"/>
              </a:rPr>
              <a:t>, wakefulness,  concentration &amp; self-confidence  /   followed by depression &amp; fatigue on continued 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562600"/>
            <a:ext cx="65532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dirty="0" smtClean="0">
                <a:latin typeface="Arial Narrow" pitchFamily="34" charset="0"/>
              </a:rPr>
              <a:t>Weight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appetite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dirty="0" smtClean="0">
                <a:latin typeface="Arial Narrow" pitchFamily="34" charset="0"/>
              </a:rPr>
              <a:t>increase energy expenditure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990600"/>
            <a:ext cx="28956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amphetamine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6124466"/>
            <a:ext cx="6324600" cy="7335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dirty="0" smtClean="0">
                <a:latin typeface="Arial Narrow" pitchFamily="34" charset="0"/>
              </a:rPr>
              <a:t>No more used therapeutically </a:t>
            </a:r>
            <a:r>
              <a:rPr lang="en-US" sz="20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dirty="0" smtClean="0">
                <a:solidFill>
                  <a:srgbClr val="4E00C0"/>
                </a:solidFill>
                <a:latin typeface="Arial Narrow" pitchFamily="34" charset="0"/>
              </a:rPr>
              <a:t>induces psychic &amp; physical dependence </a:t>
            </a:r>
            <a:r>
              <a:rPr lang="en-US" sz="2000" dirty="0" smtClean="0">
                <a:latin typeface="Arial Narrow" pitchFamily="34" charset="0"/>
              </a:rPr>
              <a:t>and psychosis  + the CVS side effects</a:t>
            </a:r>
            <a:endParaRPr lang="en-US" sz="2000" i="1" dirty="0" smtClean="0">
              <a:latin typeface="Arial Narrow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90600"/>
            <a:ext cx="27432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نتيجة بحث الصور عن ‪classification of adrenergic agonist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267200"/>
            <a:ext cx="213360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152400"/>
            <a:ext cx="48768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Adrenergic 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867400"/>
            <a:ext cx="838200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Arial Narrow" pitchFamily="34" charset="0"/>
              </a:rPr>
              <a:t>Resist degradation by MAO/ Prominent CNS effects / Orally administered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0"/>
            <a:ext cx="3429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A- </a:t>
            </a:r>
            <a:r>
              <a:rPr lang="en-US" sz="2800" dirty="0" err="1" smtClean="0"/>
              <a:t>Catecholamines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581400"/>
            <a:ext cx="19812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2-Synthetic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524000"/>
            <a:ext cx="54102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-According to chemical structure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914400"/>
            <a:ext cx="3429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Classification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2971800"/>
            <a:ext cx="61722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Noradrenaline</a:t>
            </a:r>
            <a:r>
              <a:rPr lang="en-US" sz="2800" dirty="0" smtClean="0"/>
              <a:t>, adrenaline, dopamine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971800"/>
            <a:ext cx="18288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1- Natural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5181600"/>
            <a:ext cx="47244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B- Non </a:t>
            </a:r>
            <a:r>
              <a:rPr lang="en-US" sz="2800" dirty="0" err="1" smtClean="0"/>
              <a:t>Catecholamines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3581400"/>
            <a:ext cx="3429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Isoprenaline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267200"/>
            <a:ext cx="845820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Arial Narrow" pitchFamily="34" charset="0"/>
              </a:rPr>
              <a:t>Degraded by MAO&amp; COMT/Little CNS effects / </a:t>
            </a:r>
            <a:r>
              <a:rPr lang="en-US" sz="2400" b="1" i="1" dirty="0" err="1" smtClean="0">
                <a:solidFill>
                  <a:srgbClr val="0000FF"/>
                </a:solidFill>
                <a:latin typeface="Arial Narrow" pitchFamily="34" charset="0"/>
              </a:rPr>
              <a:t>Parenterally</a:t>
            </a:r>
            <a:r>
              <a:rPr lang="en-US" sz="2400" b="1" i="1" dirty="0" smtClean="0">
                <a:solidFill>
                  <a:srgbClr val="0000FF"/>
                </a:solidFill>
                <a:latin typeface="Arial Narrow" pitchFamily="34" charset="0"/>
              </a:rPr>
              <a:t> administered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5181600"/>
            <a:ext cx="3429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Ephedrine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3124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152400"/>
            <a:ext cx="47244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Mixed </a:t>
            </a:r>
            <a:r>
              <a:rPr lang="en-US" sz="2800" dirty="0" err="1" smtClean="0">
                <a:latin typeface="Algerian" pitchFamily="82" charset="0"/>
              </a:rPr>
              <a:t>sympathomimetics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66294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Plant alkaloid, synthetic, mixed </a:t>
            </a:r>
            <a:r>
              <a:rPr lang="en-US" sz="2800" dirty="0" err="1" smtClean="0">
                <a:latin typeface="Arial Narrow" pitchFamily="34" charset="0"/>
              </a:rPr>
              <a:t>sympathomimetic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6477000" cy="7335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latin typeface="Arial Narrow" pitchFamily="34" charset="0"/>
              </a:rPr>
              <a:t>Prolonged direct action on receptors </a:t>
            </a:r>
            <a:r>
              <a:rPr lang="en-US" sz="280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 receptor down regulation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572000"/>
            <a:ext cx="7467600" cy="7335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MY" sz="2800" dirty="0" smtClean="0">
                <a:latin typeface="Arial Narrow" pitchFamily="34" charset="0"/>
              </a:rPr>
              <a:t>Release NE from adrenergic nerve endings </a:t>
            </a:r>
            <a:r>
              <a:rPr lang="en-US" sz="280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depletes stores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800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800" dirty="0" smtClean="0">
              <a:solidFill>
                <a:srgbClr val="4E00C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715000"/>
            <a:ext cx="8610600" cy="733919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latin typeface="Arial Narrow" pitchFamily="34" charset="0"/>
              </a:rPr>
              <a:t>Absorbed orally, not destroyed  by MAO or COMT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  prolonged action </a:t>
            </a:r>
            <a:endParaRPr lang="en-US" sz="2800" i="1" dirty="0" smtClean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914400"/>
            <a:ext cx="25146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ephedrine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36868" name="Picture 4" descr="نتيجة بحث الصور عن ‪ephedra hydra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990600"/>
            <a:ext cx="1981199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28600"/>
            <a:ext cx="56388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Mixed </a:t>
            </a:r>
            <a:r>
              <a:rPr lang="en-US" sz="2800" dirty="0" err="1" smtClean="0">
                <a:latin typeface="Algerian" pitchFamily="82" charset="0"/>
              </a:rPr>
              <a:t>sympathomimetics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209800"/>
            <a:ext cx="34290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295400"/>
            <a:ext cx="25146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ephedrine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876800"/>
            <a:ext cx="7924800" cy="7335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No more therapeutically used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but is abused by athletes and prohibited during games. </a:t>
            </a:r>
            <a:endParaRPr lang="en-US" sz="2400" i="1" dirty="0" smtClean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867400"/>
            <a:ext cx="800100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Pseudoephedrine, dual acting &lt; CNS &amp; </a:t>
            </a:r>
            <a:r>
              <a:rPr lang="en-US" sz="2400" dirty="0" err="1" smtClean="0">
                <a:latin typeface="Arial Narrow" pitchFamily="34" charset="0"/>
              </a:rPr>
              <a:t>pressor</a:t>
            </a:r>
            <a:r>
              <a:rPr lang="en-US" sz="2400" dirty="0" smtClean="0">
                <a:latin typeface="Arial Narrow" pitchFamily="34" charset="0"/>
              </a:rPr>
              <a:t> effects compared to ephedrine. Used as </a:t>
            </a:r>
            <a:r>
              <a:rPr lang="en-US" sz="24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nasal &amp; ocular decongestant &amp; in flue remedies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895600"/>
            <a:ext cx="4343400" cy="1200329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  <a:sym typeface="Wingdings 3"/>
              </a:rPr>
              <a:t>Facilitation of neuromuscular transmission(</a:t>
            </a:r>
            <a:r>
              <a:rPr lang="en-US" sz="2400" dirty="0" err="1" smtClean="0">
                <a:latin typeface="Arial Narrow" pitchFamily="34" charset="0"/>
                <a:sym typeface="Wingdings 3"/>
              </a:rPr>
              <a:t>mythenia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 gravis)  &amp; retention of urine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191000"/>
            <a:ext cx="6172200" cy="412934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  <a:sym typeface="Wingdings 3"/>
              </a:rPr>
              <a:t> Has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 </a:t>
            </a:r>
            <a:r>
              <a:rPr lang="en-US" sz="2400" i="1" dirty="0" smtClean="0">
                <a:latin typeface="Arial Narrow" pitchFamily="34" charset="0"/>
                <a:sym typeface="Wingdings 3"/>
              </a:rPr>
              <a:t>(less than amphetamine)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1000"/>
            <a:ext cx="48768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Adrenergic 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886200"/>
            <a:ext cx="25908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baseline="-25000" dirty="0" smtClean="0">
                <a:latin typeface="Arial Narrow" pitchFamily="34" charset="0"/>
              </a:rPr>
              <a:t>2</a:t>
            </a:r>
            <a:r>
              <a:rPr lang="en-US" sz="2800" dirty="0" smtClean="0">
                <a:latin typeface="Arial Narrow" pitchFamily="34" charset="0"/>
              </a:rPr>
              <a:t>; </a:t>
            </a:r>
            <a:r>
              <a:rPr lang="en-US" sz="2800" dirty="0" err="1" smtClean="0">
                <a:latin typeface="Arial Narrow" pitchFamily="34" charset="0"/>
              </a:rPr>
              <a:t>Clonidine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2667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baseline="-25000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latin typeface="Arial Narrow" pitchFamily="34" charset="0"/>
              </a:rPr>
              <a:t>; </a:t>
            </a:r>
            <a:r>
              <a:rPr lang="en-US" sz="2800" dirty="0" err="1" smtClean="0">
                <a:latin typeface="Arial Narrow" pitchFamily="34" charset="0"/>
              </a:rPr>
              <a:t>Phenylephrine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286000"/>
            <a:ext cx="20574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1-Selective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447800"/>
            <a:ext cx="56388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ii-According to receptor selectivity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3810000"/>
            <a:ext cx="2286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baseline="-25000" dirty="0" smtClean="0">
                <a:latin typeface="Arial Narrow" pitchFamily="34" charset="0"/>
              </a:rPr>
              <a:t>2</a:t>
            </a:r>
            <a:r>
              <a:rPr lang="en-US" sz="2800" dirty="0" smtClean="0">
                <a:latin typeface="Arial Narrow" pitchFamily="34" charset="0"/>
              </a:rPr>
              <a:t>;  </a:t>
            </a:r>
            <a:r>
              <a:rPr lang="en-US" sz="2800" dirty="0" err="1" smtClean="0">
                <a:latin typeface="Arial Narrow" pitchFamily="34" charset="0"/>
              </a:rPr>
              <a:t>Salbutamol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2971800"/>
            <a:ext cx="24384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baseline="-25000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latin typeface="Arial Narrow" pitchFamily="34" charset="0"/>
              </a:rPr>
              <a:t>;  </a:t>
            </a:r>
            <a:r>
              <a:rPr lang="en-US" sz="2800" dirty="0" err="1" smtClean="0">
                <a:latin typeface="Arial Narrow" pitchFamily="34" charset="0"/>
              </a:rPr>
              <a:t>Dobutamine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638800"/>
            <a:ext cx="5334000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 Narrow" pitchFamily="34" charset="0"/>
              </a:rPr>
              <a:t>Noradrenaline</a:t>
            </a:r>
            <a:r>
              <a:rPr lang="en-US" sz="2800" dirty="0" smtClean="0">
                <a:latin typeface="Arial Narrow" pitchFamily="34" charset="0"/>
              </a:rPr>
              <a:t>, adrenaline, dopamine, </a:t>
            </a:r>
            <a:r>
              <a:rPr lang="en-US" sz="2800" dirty="0" err="1" smtClean="0">
                <a:latin typeface="Arial Narrow" pitchFamily="34" charset="0"/>
              </a:rPr>
              <a:t>isoprenaline</a:t>
            </a:r>
            <a:r>
              <a:rPr lang="en-US" sz="2800" dirty="0" smtClean="0">
                <a:latin typeface="Arial Narrow" pitchFamily="34" charset="0"/>
              </a:rPr>
              <a:t>, ephedrine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800600"/>
            <a:ext cx="3429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2-Non- selective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81000"/>
            <a:ext cx="48768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Adrenergic 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295400"/>
            <a:ext cx="51816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iii-According to mode of Action</a:t>
            </a:r>
            <a:endParaRPr lang="en-US" sz="28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236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1"/>
            <a:ext cx="2619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209800"/>
            <a:ext cx="63341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4038600"/>
            <a:ext cx="54864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Acts on all adrenergic receptors;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=/&gt;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 a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4953000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Inactivated by intestinal enzymes, so given </a:t>
            </a:r>
            <a:r>
              <a:rPr lang="en-US" sz="2800" dirty="0" err="1" smtClean="0">
                <a:latin typeface="Arial Narrow" pitchFamily="34" charset="0"/>
              </a:rPr>
              <a:t>parenterally</a:t>
            </a:r>
            <a:r>
              <a:rPr lang="en-US" sz="2800" dirty="0" smtClean="0">
                <a:latin typeface="Arial Narrow" pitchFamily="34" charset="0"/>
              </a:rPr>
              <a:t> or by inhalation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5410200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Naturally released from adrenal medulla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 secondary to </a:t>
            </a:r>
            <a:r>
              <a:rPr lang="en-US" sz="2800" dirty="0" smtClean="0">
                <a:latin typeface="Arial Narrow" pitchFamily="34" charset="0"/>
              </a:rPr>
              <a:t>stress, hunger, fear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304800"/>
            <a:ext cx="3429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Adrenaline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04800"/>
            <a:ext cx="3429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Direct- Acting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876800"/>
            <a:ext cx="7772400" cy="138499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Lung  </a:t>
            </a:r>
            <a:r>
              <a:rPr lang="en-US" sz="2800" dirty="0" err="1" smtClean="0">
                <a:latin typeface="Arial Narrow" pitchFamily="34" charset="0"/>
                <a:sym typeface="Wingdings 3"/>
              </a:rPr>
              <a:t>bronchiodilatation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800" dirty="0" smtClean="0">
                <a:latin typeface="Arial Narrow" pitchFamily="34" charset="0"/>
                <a:sym typeface="Wingdings 3"/>
              </a:rPr>
              <a:t>Pregnant uterus  </a:t>
            </a:r>
            <a:r>
              <a:rPr lang="en-US" sz="2800" dirty="0" err="1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tocolytic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),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Eye  </a:t>
            </a:r>
            <a:r>
              <a:rPr lang="en-US" sz="2800" dirty="0" err="1" smtClean="0">
                <a:latin typeface="Arial Narrow" pitchFamily="34" charset="0"/>
                <a:sym typeface="Wingdings 3"/>
              </a:rPr>
              <a:t>mydriasis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Arial Narrow" pitchFamily="34" charset="0"/>
              </a:rPr>
              <a:t> CNS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little, headache, tremors &amp; restlessness</a:t>
            </a:r>
            <a:endParaRPr lang="en-US" sz="2800" dirty="0" smtClean="0">
              <a:latin typeface="Arial Narrow" pitchFamily="34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26670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adrenaline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228600"/>
            <a:ext cx="54102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Pharmacological actions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219200"/>
            <a:ext cx="84582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  <a:sym typeface="Wingdings 3"/>
              </a:rPr>
              <a:t>Heart 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+</a:t>
            </a:r>
            <a:r>
              <a:rPr lang="en-US" sz="2800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800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800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 (excitability)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819400"/>
            <a:ext cx="4191000" cy="138499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BP  systolic 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/  diastolic . Low dose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, high dose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5638800"/>
            <a:ext cx="7772400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  <a:sym typeface="Wingdings 3"/>
              </a:rPr>
              <a:t>Vascular SMC:- Constricts skin &amp; peripheral vessels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800" dirty="0" smtClean="0">
                <a:latin typeface="Symbol" pitchFamily="18" charset="2"/>
              </a:rPr>
              <a:t>. </a:t>
            </a:r>
            <a:r>
              <a:rPr lang="en-US" sz="2800" dirty="0" smtClean="0">
                <a:latin typeface="Arial Narrow" pitchFamily="34" charset="0"/>
              </a:rPr>
              <a:t>Dilates  coronary &amp; skeletal vessels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 </a:t>
            </a:r>
            <a:endParaRPr lang="en-US" sz="28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نتيجة بحث الصور عن ‪cardiac conduction system animation‬‏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638300"/>
            <a:ext cx="476250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نتيجة بحث الصور عن ‪cardiac conduction system animation‬‏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638300"/>
            <a:ext cx="476250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نتيجة بحث الصور عن ‪cardiac conduction system animation‬‏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638300"/>
            <a:ext cx="476250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نتيجة بحث الصور عن ‪cardiac conduction system animation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27432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Adrenaline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76400"/>
            <a:ext cx="853440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anesthetics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to reduce absorption, toxicity  &amp; bleeding from incision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743200"/>
            <a:ext cx="4419600" cy="43858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systemically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for treatment of:-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429000"/>
            <a:ext cx="845820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Allergic reactions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drug of choice in anaphylactic shock as it is the </a:t>
            </a:r>
            <a:r>
              <a:rPr lang="en-US" sz="2400" u="sng" dirty="0" smtClean="0">
                <a:latin typeface="Arial Narrow" pitchFamily="34" charset="0"/>
                <a:sym typeface="Wingdings 3"/>
              </a:rPr>
              <a:t>physiological antagonist of histamine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 BP  &amp; cause </a:t>
            </a:r>
            <a:r>
              <a:rPr lang="en-US" sz="2400" dirty="0" err="1" smtClean="0">
                <a:latin typeface="Arial Narrow" pitchFamily="34" charset="0"/>
                <a:sym typeface="Wingdings 3"/>
              </a:rPr>
              <a:t>vasoconstricton</a:t>
            </a:r>
            <a:r>
              <a:rPr lang="en-US" sz="2400" u="sng" dirty="0" smtClean="0">
                <a:latin typeface="Arial Narrow" pitchFamily="34" charset="0"/>
                <a:sym typeface="Wingdings 3"/>
              </a:rPr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990600"/>
            <a:ext cx="85344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locally;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as haemostatic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400" dirty="0" err="1" smtClean="0">
                <a:latin typeface="Arial Narrow" pitchFamily="34" charset="0"/>
                <a:sym typeface="Wingdings 3"/>
              </a:rPr>
              <a:t>epistaxsis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) &amp;  as decongestant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228600"/>
            <a:ext cx="25908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Indications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943600"/>
            <a:ext cx="7696200" cy="78483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cardiac arrest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direct but now through central line</a:t>
            </a:r>
          </a:p>
          <a:p>
            <a:pPr lvl="1">
              <a:lnSpc>
                <a:spcPts val="2700"/>
              </a:lnSpc>
            </a:pPr>
            <a:r>
              <a:rPr lang="en-US" sz="2400" i="1" dirty="0" smtClean="0">
                <a:latin typeface="Arial Narrow" pitchFamily="34" charset="0"/>
              </a:rPr>
              <a:t>N.B. Selective </a:t>
            </a:r>
            <a:r>
              <a:rPr lang="en-US" sz="2400" i="1" dirty="0" smtClean="0">
                <a:latin typeface="Symbol" pitchFamily="18" charset="2"/>
              </a:rPr>
              <a:t>b</a:t>
            </a:r>
            <a:r>
              <a:rPr lang="en-US" sz="2400" i="1" baseline="-25000" dirty="0" smtClean="0">
                <a:latin typeface="Arial Narrow" pitchFamily="34" charset="0"/>
              </a:rPr>
              <a:t>1 </a:t>
            </a:r>
            <a:r>
              <a:rPr lang="en-US" sz="2400" i="1" dirty="0" smtClean="0">
                <a:latin typeface="Arial Narrow" pitchFamily="34" charset="0"/>
              </a:rPr>
              <a:t>agonists are preferred</a:t>
            </a:r>
            <a:endParaRPr lang="en-US" sz="240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648200"/>
            <a:ext cx="8534400" cy="78483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In status asthmatics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dirty="0" smtClean="0">
                <a:latin typeface="Arial Narrow" pitchFamily="34" charset="0"/>
              </a:rPr>
              <a:t>given </a:t>
            </a:r>
            <a:r>
              <a:rPr lang="en-US" sz="2400" dirty="0" err="1" smtClean="0">
                <a:latin typeface="Arial Narrow" pitchFamily="34" charset="0"/>
              </a:rPr>
              <a:t>parenterally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aseline="-250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  <a:r>
              <a:rPr lang="en-US" sz="2400" dirty="0" smtClean="0">
                <a:latin typeface="Arial Narrow" pitchFamily="34" charset="0"/>
              </a:rPr>
              <a:t>+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br>
              <a:rPr lang="en-US" sz="2400" dirty="0" smtClean="0">
                <a:latin typeface="Arial Narrow" pitchFamily="34" charset="0"/>
                <a:sym typeface="Wingdings 3"/>
              </a:rPr>
            </a:br>
            <a:r>
              <a:rPr lang="en-US" sz="2400" dirty="0" smtClean="0">
                <a:latin typeface="Arial Narrow" pitchFamily="34" charset="0"/>
                <a:sym typeface="Wingdings 3"/>
              </a:rPr>
              <a:t>   mucosal edema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  <a:sym typeface="Wingdings 3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)</a:t>
            </a:r>
            <a:endParaRPr lang="en-US" sz="24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6386" name="Picture 2" descr="نتيجة بحث الصور عن ‪epistaxi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0"/>
            <a:ext cx="1641475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4800"/>
            <a:ext cx="26670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adrenaline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86200"/>
            <a:ext cx="74676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  <a:sym typeface="Wingdings 3"/>
              </a:rPr>
              <a:t>Nasal stuffiness; rebound congestion if used as decongestion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05000"/>
            <a:ext cx="74676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Headache, weakness, tremors anxiety and restlessness.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590800"/>
            <a:ext cx="73152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Hypertension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dirty="0" smtClean="0">
                <a:latin typeface="Arial Narrow" pitchFamily="34" charset="0"/>
              </a:rPr>
              <a:t>cerebral hemorrhage and pulmonary edema.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276600"/>
            <a:ext cx="77724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spc="-40" dirty="0" smtClean="0">
                <a:latin typeface="Arial Narrow" pitchFamily="34" charset="0"/>
              </a:rPr>
              <a:t>Coldness of extremities</a:t>
            </a:r>
            <a:r>
              <a:rPr lang="en-US" sz="2400" spc="-40" dirty="0" smtClean="0">
                <a:latin typeface="Arial Narrow" pitchFamily="34" charset="0"/>
                <a:sym typeface="Wingdings 3"/>
              </a:rPr>
              <a:t>,</a:t>
            </a:r>
            <a:r>
              <a:rPr lang="en-US" sz="2400" spc="-40" dirty="0" smtClean="0">
                <a:latin typeface="Arial Narrow" pitchFamily="34" charset="0"/>
              </a:rPr>
              <a:t> tissue necrosis and gangrene if extravasations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219200"/>
            <a:ext cx="73914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Tachycardia, palpitation, arrhythmias, angina pains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304800"/>
            <a:ext cx="12954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ADRS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76295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04800"/>
            <a:ext cx="26670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Adrenaline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8534400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Coronary heart disease, hypertension, peripheral arterial disease.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962400"/>
            <a:ext cx="29718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Hyperthyroidism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715000"/>
            <a:ext cx="8534400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Arial Narrow" pitchFamily="34" charset="0"/>
              </a:rPr>
              <a:t>Closed-angle glaucoma </a:t>
            </a:r>
          </a:p>
          <a:p>
            <a:pPr>
              <a:buBlip>
                <a:blip r:embed="rId2"/>
              </a:buBlip>
            </a:pPr>
            <a:r>
              <a:rPr lang="en-US" sz="2800" spc="-40" dirty="0" smtClean="0">
                <a:latin typeface="Arial Narrow" pitchFamily="34" charset="0"/>
              </a:rPr>
              <a:t>(Iris relaxation </a:t>
            </a:r>
            <a:r>
              <a:rPr lang="en-US" sz="2800" spc="-4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800" spc="-40" dirty="0" smtClean="0">
                <a:latin typeface="Arial Narrow" pitchFamily="34" charset="0"/>
              </a:rPr>
              <a:t> filtration angle </a:t>
            </a:r>
            <a:r>
              <a:rPr lang="en-US" sz="2800" spc="-40" dirty="0" smtClean="0">
                <a:latin typeface="Arial Narrow" pitchFamily="34" charset="0"/>
                <a:sym typeface="Wingdings 3"/>
              </a:rPr>
              <a:t>  IOP</a:t>
            </a:r>
            <a:endParaRPr lang="en-US" sz="2800" spc="-4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04800"/>
            <a:ext cx="3962400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133350" h="133350"/>
            <a:bevelB w="57150" h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contrindications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XtremeColor1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XtremeColor13</Template>
  <TotalTime>17389</TotalTime>
  <Words>1162</Words>
  <Application>Microsoft Office PowerPoint</Application>
  <PresentationFormat>On-screen Show (4:3)</PresentationFormat>
  <Paragraphs>146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Algerian</vt:lpstr>
      <vt:lpstr>Arial</vt:lpstr>
      <vt:lpstr>Arial Narrow</vt:lpstr>
      <vt:lpstr>Arial Rounded MT Bold</vt:lpstr>
      <vt:lpstr>Bernard MT Condensed</vt:lpstr>
      <vt:lpstr>Calibri</vt:lpstr>
      <vt:lpstr>Symbol</vt:lpstr>
      <vt:lpstr>Times New Roman</vt:lpstr>
      <vt:lpstr>Wingdings 3</vt:lpstr>
      <vt:lpstr>XtremeColor13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Xtreme Color 13</dc:title>
  <dc:creator>Osama</dc:creator>
  <cp:lastModifiedBy>user</cp:lastModifiedBy>
  <cp:revision>347</cp:revision>
  <dcterms:created xsi:type="dcterms:W3CDTF">2017-11-08T04:42:42Z</dcterms:created>
  <dcterms:modified xsi:type="dcterms:W3CDTF">2018-12-20T08:58:15Z</dcterms:modified>
</cp:coreProperties>
</file>