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7" r:id="rId2"/>
    <p:sldId id="348" r:id="rId3"/>
    <p:sldId id="349" r:id="rId4"/>
    <p:sldId id="395" r:id="rId5"/>
    <p:sldId id="359" r:id="rId6"/>
    <p:sldId id="386" r:id="rId7"/>
    <p:sldId id="399" r:id="rId8"/>
    <p:sldId id="402" r:id="rId9"/>
    <p:sldId id="396" r:id="rId10"/>
    <p:sldId id="362" r:id="rId11"/>
    <p:sldId id="403" r:id="rId12"/>
    <p:sldId id="388" r:id="rId13"/>
    <p:sldId id="387" r:id="rId14"/>
    <p:sldId id="394" r:id="rId15"/>
    <p:sldId id="363" r:id="rId16"/>
    <p:sldId id="389" r:id="rId17"/>
    <p:sldId id="391" r:id="rId18"/>
    <p:sldId id="4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99"/>
    <a:srgbClr val="0000FF"/>
    <a:srgbClr val="FFFFFF"/>
    <a:srgbClr val="D1FFFF"/>
    <a:srgbClr val="3502C6"/>
    <a:srgbClr val="00C4F2"/>
    <a:srgbClr val="00CCFF"/>
    <a:srgbClr val="4201A1"/>
    <a:srgbClr val="42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2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87D5-AC75-4770-B9E1-449E7702A04F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media.pearsoncmg.com/bc/bc_martini_fap_6/ebook/fig/big/22-21bd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12" Type="http://schemas.openxmlformats.org/officeDocument/2006/relationships/image" Target="../media/image1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3.jpeg"/><Relationship Id="rId5" Type="http://schemas.openxmlformats.org/officeDocument/2006/relationships/image" Target="../media/image14.jpeg"/><Relationship Id="rId10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6072" y="2311758"/>
            <a:ext cx="5548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ANAPHYLAXSIS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39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266163" y="1066800"/>
            <a:ext cx="8763000" cy="4990563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1154077"/>
            <a:ext cx="87630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spc="-40" dirty="0" smtClean="0">
                <a:latin typeface="Bernard MT Condensed" pitchFamily="18" charset="0"/>
              </a:rPr>
              <a:t>Bronchodilators</a:t>
            </a:r>
          </a:p>
          <a:p>
            <a:pPr marL="742950" marR="0" lvl="1" indent="-28575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Ipratropium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Aminophylline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IV</a:t>
            </a: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Glucagon</a:t>
            </a:r>
          </a:p>
          <a:p>
            <a:pPr marR="0" lvl="1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800" b="1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  <a:endParaRPr kumimoji="0" lang="en-US" sz="2800" b="1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H</a:t>
            </a:r>
            <a:r>
              <a:rPr lang="en-US" sz="2800" spc="-40" baseline="-25000" dirty="0" smtClean="0">
                <a:latin typeface="Bernard MT Condensed" pitchFamily="18" charset="0"/>
              </a:rPr>
              <a:t>2</a:t>
            </a:r>
            <a:r>
              <a:rPr lang="en-US" sz="2800" spc="-40" dirty="0" smtClean="0">
                <a:latin typeface="Bernard MT Condensed" pitchFamily="18" charset="0"/>
              </a:rPr>
              <a:t> blocker</a:t>
            </a:r>
          </a:p>
          <a:p>
            <a:pPr marL="0" lvl="1" indent="-285750">
              <a:lnSpc>
                <a:spcPts val="2200"/>
              </a:lnSpc>
              <a:buClr>
                <a:schemeClr val="tx1"/>
              </a:buClr>
              <a:defRPr/>
            </a:pPr>
            <a:r>
              <a:rPr lang="en-US" sz="2800" b="1" spc="-40" dirty="0" smtClean="0">
                <a:latin typeface="Arial Narrow" pitchFamily="34" charset="0"/>
              </a:rPr>
              <a:t>        Ranitidine 50 mg IV / No </a:t>
            </a:r>
            <a:r>
              <a:rPr lang="en-US" sz="2800" b="1" spc="-40" dirty="0" err="1" smtClean="0">
                <a:latin typeface="Arial Narrow" pitchFamily="34" charset="0"/>
              </a:rPr>
              <a:t>cimetidine</a:t>
            </a:r>
            <a:r>
              <a:rPr lang="en-US" sz="2800" b="1" spc="-40" dirty="0" smtClean="0">
                <a:latin typeface="Arial Narrow" pitchFamily="34" charset="0"/>
              </a:rPr>
              <a:t> in elderly, renal/hepatic failure, or if on </a:t>
            </a:r>
            <a:r>
              <a:rPr lang="en-US" sz="2800" b="1" spc="-40" dirty="0" smtClean="0">
                <a:latin typeface="Symbol" pitchFamily="18" charset="2"/>
              </a:rPr>
              <a:t>b</a:t>
            </a:r>
            <a:r>
              <a:rPr lang="en-US" sz="2800" b="1" spc="-40" dirty="0" smtClean="0">
                <a:latin typeface="Arial Narrow" pitchFamily="34" charset="0"/>
              </a:rPr>
              <a:t>-blockers</a:t>
            </a:r>
            <a:endParaRPr kumimoji="0" lang="el-GR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900535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114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 smtClean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Clinically evident 3-4h after the initial manifestations clear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Reverses peripheral </a:t>
            </a:r>
            <a:r>
              <a:rPr lang="en-US" sz="2200" b="1" dirty="0" err="1" smtClean="0">
                <a:latin typeface="Arial Narrow" pitchFamily="34" charset="0"/>
              </a:rPr>
              <a:t>vasodilation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maintains BP &amp; directs blood flow to major organs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edema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reverse hives, swelling around face &amp; lips &amp; </a:t>
            </a:r>
            <a:r>
              <a:rPr lang="en-US" sz="2200" b="1" dirty="0" err="1" smtClean="0">
                <a:latin typeface="Arial Narrow" pitchFamily="34" charset="0"/>
              </a:rPr>
              <a:t>angioedema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</a:rPr>
              <a:t>nasopharynex</a:t>
            </a:r>
            <a:r>
              <a:rPr lang="en-US" sz="2200" b="1" dirty="0" smtClean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Dilates bronchial airways  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histamine &amp; </a:t>
            </a:r>
            <a:r>
              <a:rPr lang="en-US" sz="2200" b="1" dirty="0" err="1" smtClean="0">
                <a:latin typeface="Arial Narrow" pitchFamily="34" charset="0"/>
              </a:rPr>
              <a:t>leukotriene</a:t>
            </a:r>
            <a:r>
              <a:rPr lang="en-US" sz="2200" b="1" dirty="0" smtClean="0">
                <a:latin typeface="Arial Narrow" pitchFamily="34" charset="0"/>
              </a:rPr>
              <a:t> release from mast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cells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/>
              <a:t>2 </a:t>
            </a:r>
            <a:r>
              <a:rPr lang="en-US" sz="2200" b="1" dirty="0" smtClean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force of myocardial contraction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>
                <a:latin typeface="Symbol" pitchFamily="18" charset="2"/>
              </a:rPr>
              <a:t>1</a:t>
            </a:r>
            <a:r>
              <a:rPr lang="en-US" sz="2200" b="1" baseline="-250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Attenuates the severity of </a:t>
            </a:r>
            <a:r>
              <a:rPr lang="en-US" sz="2200" b="1" dirty="0" err="1" smtClean="0">
                <a:latin typeface="Arial Narrow" pitchFamily="34" charset="0"/>
              </a:rPr>
              <a:t>IgE</a:t>
            </a:r>
            <a:r>
              <a:rPr lang="en-US" sz="2200" b="1" dirty="0" smtClean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 nonselective AD agonist  </a:t>
            </a:r>
            <a:r>
              <a:rPr lang="en-US" sz="2200" b="1" dirty="0" smtClean="0"/>
              <a:t>[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]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</a:t>
            </a:r>
            <a:r>
              <a:rPr lang="en-US" sz="2400" b="1" dirty="0" err="1" smtClean="0">
                <a:latin typeface="Arial Narrow" pitchFamily="34" charset="0"/>
              </a:rPr>
              <a:t>Sympathomimetic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4724400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1816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Rare in a setting of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Not given &gt; 40 y cardiac patient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2" y="5943600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5968284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1722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hypotension persist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start dopamine. Why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Best is (IM) route 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anaphylaxsis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Why ?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Greater margin of safety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as with IV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 need to wait for IV line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devices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automatically administer a single dose of epinephrine in emergency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taking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 either  are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Refractory; as it may antagonize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 effects of adrenaline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Rebound </a:t>
            </a:r>
            <a:r>
              <a:rPr lang="en-US" sz="2200" b="1" dirty="0" smtClean="0">
                <a:latin typeface="Arial Narrow" pitchFamily="34" charset="0"/>
              </a:rPr>
              <a:t> hypertension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[ unopposed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effect], specially when adrenaline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is repeated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observed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Fear of  biphasic 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5232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 hypotension &amp;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release of inflammatory mediators (</a:t>
            </a:r>
            <a:r>
              <a:rPr lang="en-US" sz="2200" b="1" dirty="0" smtClean="0"/>
              <a:t>anti-</a:t>
            </a:r>
            <a:r>
              <a:rPr lang="en-US" sz="2200" b="1" dirty="0" err="1" smtClean="0"/>
              <a:t>chemotactic</a:t>
            </a:r>
            <a:r>
              <a:rPr lang="en-US" sz="2200" b="1" dirty="0" smtClean="0"/>
              <a:t> &amp; mast cell stabilizing effects).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Also decrease  mucosal swelling and skin reaction.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500532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360" y="28194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This is through immediate GCs actions on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 smtClean="0">
                <a:latin typeface="Bernard MT Condensed" pitchFamily="18" charset="0"/>
              </a:rPr>
              <a:t>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modulating levels of 2nd messengers  (within seconds or minutes) 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action  (genomic action is slow may  take hrs to days)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endParaRPr lang="en-US" sz="2200" u="heavy" spc="-30" dirty="0">
              <a:uFill>
                <a:solidFill>
                  <a:srgbClr val="00B0F0"/>
                </a:solidFill>
              </a:uFill>
              <a:latin typeface="Bernard MT Condensed" pitchFamily="18" charset="0"/>
            </a:endParaRP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t="43333" b="8333"/>
          <a:stretch>
            <a:fillRect/>
          </a:stretch>
        </p:blipFill>
        <p:spPr bwMode="auto">
          <a:xfrm>
            <a:off x="4700304" y="4267200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b="56667"/>
          <a:stretch>
            <a:fillRect/>
          </a:stretch>
        </p:blipFill>
        <p:spPr bwMode="auto">
          <a:xfrm>
            <a:off x="152400" y="4267200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5072" y="754559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It can not be used alone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Given slowly intravenously or intramuscularly.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6172200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May help to limit biphasic reactions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 allergic mediators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 smtClean="0">
                <a:latin typeface="Arial Narrow" pitchFamily="34" charset="0"/>
              </a:rPr>
              <a:t>help to counter act histamine-mediated </a:t>
            </a:r>
            <a:r>
              <a:rPr lang="en-US" sz="2400" b="1" dirty="0" err="1" smtClean="0">
                <a:latin typeface="Arial Narrow" pitchFamily="34" charset="0"/>
              </a:rPr>
              <a:t>vasodilation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bronchoconstriction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831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can not be used alone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Given slowly intravenously or intramuscularly (</a:t>
            </a:r>
            <a:r>
              <a:rPr lang="en-US" sz="2400" b="1" dirty="0" err="1" smtClean="0">
                <a:latin typeface="Arial Narrow" pitchFamily="34" charset="0"/>
              </a:rPr>
              <a:t>e.g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phenaramine</a:t>
            </a:r>
            <a:r>
              <a:rPr lang="en-US" sz="2400" b="1" dirty="0" smtClean="0">
                <a:latin typeface="Arial Narrow" pitchFamily="34" charset="0"/>
              </a:rPr>
              <a:t>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May help to limit biphasic reactions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by  more histamine release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796" y="4572000"/>
            <a:ext cx="857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significance of H2 blockers is not established , these drugs are </a:t>
            </a:r>
            <a:r>
              <a:rPr lang="en-US" sz="2400" b="1" dirty="0" err="1" smtClean="0">
                <a:latin typeface="Arial Narrow" pitchFamily="34" charset="0"/>
              </a:rPr>
              <a:t>assocaited</a:t>
            </a:r>
            <a:r>
              <a:rPr lang="en-US" sz="2400" b="1" dirty="0" smtClean="0">
                <a:latin typeface="Arial Narrow" pitchFamily="34" charset="0"/>
              </a:rPr>
              <a:t> with serious adverse drug interactions.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Bronchodialators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32" y="134778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 smtClean="0">
                <a:latin typeface="Arial Narrow" pitchFamily="34" charset="0"/>
              </a:rPr>
              <a:t>relax bronchial smooth muscle and may decrease mediator release from mast cells and </a:t>
            </a:r>
            <a:r>
              <a:rPr lang="en-US" sz="2400" b="1" dirty="0" err="1" smtClean="0">
                <a:latin typeface="Arial Narrow" pitchFamily="34" charset="0"/>
              </a:rPr>
              <a:t>basophils</a:t>
            </a:r>
            <a:r>
              <a:rPr lang="en-US" sz="2400" b="1" dirty="0" smtClean="0">
                <a:latin typeface="Arial Narrow" pitchFamily="34" charset="0"/>
              </a:rPr>
              <a:t>. </a:t>
            </a:r>
          </a:p>
          <a:p>
            <a:pPr>
              <a:buSzPct val="81000"/>
            </a:pPr>
            <a:r>
              <a:rPr lang="en-US" sz="2400" b="1" dirty="0" smtClean="0">
                <a:latin typeface="Arial Narrow" pitchFamily="34" charset="0"/>
              </a:rPr>
              <a:t>It may also inhibit airway </a:t>
            </a:r>
            <a:r>
              <a:rPr lang="en-US" sz="2400" b="1" dirty="0" err="1" smtClean="0">
                <a:latin typeface="Arial Narrow" pitchFamily="34" charset="0"/>
              </a:rPr>
              <a:t>microvascular</a:t>
            </a:r>
            <a:r>
              <a:rPr lang="en-US" sz="2400" b="1" dirty="0" smtClean="0">
                <a:latin typeface="Arial Narrow" pitchFamily="34" charset="0"/>
              </a:rPr>
              <a:t> leakage.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895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err="1" smtClean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spc="-50" dirty="0" err="1" smtClean="0">
                <a:latin typeface="Arial Narrow" pitchFamily="34" charset="0"/>
                <a:sym typeface="Wingdings 3"/>
              </a:rPr>
              <a:t>Anticholinergic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 longer duration of action   secretion</a:t>
            </a:r>
          </a:p>
          <a:p>
            <a:pPr>
              <a:buSzPct val="81000"/>
            </a:pPr>
            <a:r>
              <a:rPr lang="en-US" sz="2400" b="1" spc="-50" dirty="0" smtClean="0">
                <a:latin typeface="Arial Narrow" pitchFamily="34" charset="0"/>
                <a:sym typeface="Wingdings 3"/>
              </a:rPr>
              <a:t>   Less rapid in action </a:t>
            </a:r>
            <a:endParaRPr lang="en-US" sz="2400" b="1" spc="-50" dirty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2332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rnard MT Condensed" pitchFamily="18" charset="0"/>
              </a:rPr>
              <a:t>Aminophylline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IV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 smtClean="0">
                <a:latin typeface="Arial Narrow" pitchFamily="34" charset="0"/>
              </a:rPr>
              <a:t>broncho</a:t>
            </a:r>
            <a:r>
              <a:rPr lang="en-US" sz="2400" b="1" dirty="0" smtClean="0">
                <a:latin typeface="Arial Narrow" pitchFamily="34" charset="0"/>
              </a:rPr>
              <a:t>-dilators are not effective &amp;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is persistent. </a:t>
            </a:r>
          </a:p>
          <a:p>
            <a:r>
              <a:rPr lang="en-US" sz="2400" b="1" dirty="0" smtClean="0">
                <a:latin typeface="Arial Narrow" pitchFamily="34" charset="0"/>
              </a:rPr>
              <a:t>Given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 smtClean="0">
                <a:latin typeface="Arial Narrow" pitchFamily="34" charset="0"/>
              </a:rPr>
              <a:t>as levels of drug should be </a:t>
            </a: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has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</a:t>
            </a:r>
            <a:endParaRPr lang="en-US" sz="2400" b="1" u="heavy" dirty="0"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36" y="880408"/>
            <a:ext cx="8506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of choice for severe anaphylaxis in 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patients taking </a:t>
            </a:r>
            <a:r>
              <a:rPr lang="en-US" sz="2800" b="1" dirty="0" smtClean="0">
                <a:solidFill>
                  <a:srgbClr val="92D050"/>
                </a:solidFill>
                <a:latin typeface="Symbol" pitchFamily="18" charset="2"/>
              </a:rPr>
              <a:t>b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-blockers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Has both positive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effects 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 </a:t>
            </a:r>
            <a:r>
              <a:rPr lang="en-US" sz="2400" b="1" dirty="0" smtClean="0">
                <a:latin typeface="Arial Narrow" pitchFamily="34" charset="0"/>
              </a:rPr>
              <a:t> cardiac cyclic AMP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an</a:t>
            </a:r>
            <a:r>
              <a:rPr lang="en-US" sz="2400" b="1" dirty="0" smtClean="0">
                <a:latin typeface="Arial Narrow" pitchFamily="34" charset="0"/>
              </a:rPr>
              <a:t> effect entirely independent of AR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That is why </a:t>
            </a:r>
            <a:r>
              <a:rPr lang="en-US" sz="2400" b="1" dirty="0" smtClean="0">
                <a:latin typeface="Arial Narrow" pitchFamily="34" charset="0"/>
              </a:rPr>
              <a:t>effective in spite of beta-adrenergic blockade. </a:t>
            </a:r>
          </a:p>
          <a:p>
            <a:r>
              <a:rPr lang="en-US" sz="2400" b="1" dirty="0" smtClean="0">
                <a:latin typeface="Arial Narrow" pitchFamily="34" charset="0"/>
              </a:rPr>
              <a:t>Efficacy of acting on bronchi &lt;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no evident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bronchodilation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71600" y="3505200"/>
            <a:ext cx="5791200" cy="3124200"/>
            <a:chOff x="1371600" y="2971800"/>
            <a:chExt cx="5791200" cy="337457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15315"/>
            <a:stretch>
              <a:fillRect/>
            </a:stretch>
          </p:blipFill>
          <p:spPr bwMode="auto">
            <a:xfrm>
              <a:off x="1676400" y="3298370"/>
              <a:ext cx="4809688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297180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9322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5715000"/>
              <a:ext cx="13716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Ipratropium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6286500" y="5448300"/>
              <a:ext cx="381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4931228"/>
              <a:ext cx="990600" cy="400110"/>
            </a:xfrm>
            <a:prstGeom prst="rect">
              <a:avLst/>
            </a:prstGeom>
            <a:solidFill>
              <a:srgbClr val="FFFFE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Arial Narrow" pitchFamily="34" charset="0"/>
                </a:rPr>
                <a:t>M</a:t>
              </a:r>
              <a:r>
                <a:rPr lang="it-IT" sz="2000" b="1" baseline="-25000" dirty="0" smtClean="0">
                  <a:latin typeface="Arial Narrow" pitchFamily="34" charset="0"/>
                </a:rPr>
                <a:t>2</a:t>
              </a:r>
              <a:r>
                <a:rPr lang="it-IT" sz="2000" b="1" dirty="0" smtClean="0">
                  <a:latin typeface="Arial Narrow" pitchFamily="34" charset="0"/>
                </a:rPr>
                <a:t> &amp; M</a:t>
              </a:r>
              <a:r>
                <a:rPr lang="it-IT" sz="2000" b="1" baseline="-25000" dirty="0" smtClean="0">
                  <a:latin typeface="Arial Narrow" pitchFamily="34" charset="0"/>
                </a:rPr>
                <a:t>3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53200" y="5334000"/>
              <a:ext cx="304800" cy="381000"/>
              <a:chOff x="8839200" y="3581400"/>
              <a:chExt cx="304800" cy="381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39200" y="3581400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915400" y="3776004"/>
                <a:ext cx="152400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2645228" y="480060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21277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436">
            <a:off x="1837478" y="1932792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315361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463022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66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Perceive the differences between anaphylactic shock and other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types of shock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Recognize its nature, causes &amp; characteristics.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Specify its diagnostic features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Identify its standard emergency management protocol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Justify the mechanism of action and method of administration of each of the different used drugs to limit its morbid outcomes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19984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Is a sudden, severe 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symptoms 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b="1" dirty="0" smtClean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b="1" dirty="0" err="1" smtClean="0">
                <a:latin typeface="Arial" charset="0"/>
                <a:cs typeface="Arial" charset="0"/>
              </a:rPr>
              <a:t>hypoperfusion</a:t>
            </a:r>
            <a:r>
              <a:rPr lang="en-US" b="1" dirty="0" smtClean="0">
                <a:latin typeface="Arial" charset="0"/>
                <a:cs typeface="Arial" charset="0"/>
              </a:rPr>
              <a:t>) and airway swelling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  <a:endParaRPr lang="en-US" sz="2400" dirty="0">
              <a:solidFill>
                <a:srgbClr val="3502C6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smtClean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 smtClean="0">
                <a:latin typeface="Arial Narrow" pitchFamily="34" charset="0"/>
              </a:rPr>
              <a:t>[Inadequate oxygen delivery to meet metabolic demands ] &amp; strong sympathetic activation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dirty="0" err="1" smtClean="0">
                <a:latin typeface="Arial Narrow" pitchFamily="34" charset="0"/>
              </a:rPr>
              <a:t>Extracardiac</a:t>
            </a:r>
            <a:r>
              <a:rPr lang="en-US" sz="2400" b="1" dirty="0" smtClean="0">
                <a:latin typeface="Arial Narrow" pitchFamily="34" charset="0"/>
              </a:rPr>
              <a:t> obstruction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 smtClean="0">
                <a:latin typeface="Arial Narrow" pitchFamily="34" charset="0"/>
              </a:rPr>
              <a:t>ardiac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tamponade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septic shock,  </a:t>
            </a:r>
            <a:r>
              <a:rPr lang="en-US" sz="2400" b="1" spc="-40" dirty="0" err="1" smtClean="0">
                <a:latin typeface="Arial Narrow" pitchFamily="34" charset="0"/>
              </a:rPr>
              <a:t>neurogenic</a:t>
            </a:r>
            <a:r>
              <a:rPr lang="en-US" sz="2400" b="1" spc="-40" dirty="0" smtClean="0">
                <a:latin typeface="Arial Narrow" pitchFamily="34" charset="0"/>
              </a:rPr>
              <a:t>, anaphylactic shock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531203"/>
            <a:ext cx="7086600" cy="830997"/>
            <a:chOff x="1905000" y="1531203"/>
            <a:chExt cx="7086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1531203"/>
              <a:ext cx="7086600" cy="830997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30" dirty="0" smtClean="0">
                  <a:latin typeface="Arial Narrow" pitchFamily="34" charset="0"/>
                </a:rPr>
                <a:t>                 when intense or sustained enough,  irreversible derangements sets </a:t>
              </a: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spc="-30" dirty="0" smtClean="0">
                  <a:latin typeface="Arial Narrow" pitchFamily="34" charset="0"/>
                </a:rPr>
                <a:t> permanent functional deficit or death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57400" y="1752600"/>
              <a:ext cx="8382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6482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 smtClean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 smtClean="0">
                <a:latin typeface="Arial Narrow" pitchFamily="34" charset="0"/>
              </a:rPr>
              <a:t>in response to allergen</a:t>
            </a:r>
            <a:endParaRPr lang="en-US" sz="2400" b="1" i="1" spc="-4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 smtClean="0">
                <a:sym typeface="Wingdings 2"/>
              </a:rPr>
              <a:t> </a:t>
            </a:r>
            <a:r>
              <a:rPr lang="en-US" sz="2400" dirty="0" smtClean="0"/>
              <a:t>Belong to </a:t>
            </a:r>
            <a:r>
              <a:rPr lang="en-US" sz="2000" dirty="0" smtClean="0">
                <a:latin typeface="Cooper Black" pitchFamily="18" charset="0"/>
              </a:rPr>
              <a:t>TYPE I HYPERSENSITIVITY REACTION </a:t>
            </a:r>
            <a:endParaRPr lang="en-US" sz="2400" dirty="0" smtClean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Nature</a:t>
            </a:r>
            <a:endParaRPr lang="en-US" sz="2200" dirty="0">
              <a:latin typeface="Bernard MT Condensed" pitchFamily="18" charset="0"/>
            </a:endParaRP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 smtClean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 smtClean="0">
                <a:latin typeface="Arial Narrow" pitchFamily="34" charset="0"/>
              </a:rPr>
              <a:t>   </a:t>
            </a:r>
            <a:br>
              <a:rPr lang="en-US" sz="2400" spc="-40" dirty="0" smtClean="0">
                <a:latin typeface="Arial Narrow" pitchFamily="34" charset="0"/>
              </a:rPr>
            </a:br>
            <a:r>
              <a:rPr lang="en-US" sz="2400" spc="-40" dirty="0" smtClean="0">
                <a:latin typeface="Arial Narrow" pitchFamily="34" charset="0"/>
              </a:rPr>
              <a:t>   </a:t>
            </a:r>
            <a:r>
              <a:rPr lang="en-US" sz="2200" b="1" i="1" spc="-40" dirty="0" smtClean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 smtClean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Mast Cell</a:t>
                </a:r>
                <a:endParaRPr lang="en-US" b="1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 smtClean="0">
                <a:latin typeface="Arial Narrow" pitchFamily="34" charset="0"/>
              </a:rPr>
              <a:t>N.B</a:t>
            </a:r>
            <a:r>
              <a:rPr lang="en-US" sz="2200" b="1" u="sng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Exogenous substances directly </a:t>
            </a:r>
            <a:r>
              <a:rPr lang="en-US" sz="2000" b="1" dirty="0" err="1" smtClean="0">
                <a:latin typeface="Arial Narrow" pitchFamily="34" charset="0"/>
              </a:rPr>
              <a:t>degranulate</a:t>
            </a:r>
            <a:r>
              <a:rPr lang="en-US" sz="2000" b="1" dirty="0" smtClean="0">
                <a:latin typeface="Arial Narrow" pitchFamily="34" charset="0"/>
              </a:rPr>
              <a:t> mast cells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</a:rPr>
              <a:t>Radiocontrast</a:t>
            </a:r>
            <a:r>
              <a:rPr lang="en-US" sz="2000" b="1" dirty="0" smtClean="0">
                <a:latin typeface="Arial Narrow" pitchFamily="34" charset="0"/>
              </a:rPr>
              <a:t> dye, Opiates, </a:t>
            </a:r>
            <a:r>
              <a:rPr lang="en-US" sz="2000" b="1" dirty="0" err="1" smtClean="0">
                <a:latin typeface="Arial Narrow" pitchFamily="34" charset="0"/>
              </a:rPr>
              <a:t>Depolarinzing</a:t>
            </a:r>
            <a:r>
              <a:rPr lang="en-US" sz="2000" b="1" dirty="0" smtClean="0">
                <a:latin typeface="Arial Narrow" pitchFamily="34" charset="0"/>
              </a:rPr>
              <a:t> drugs, </a:t>
            </a:r>
            <a:r>
              <a:rPr lang="en-US" sz="2000" b="1" dirty="0" err="1" smtClean="0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DR.OMNIA\My Documents\My Pictures\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323" y="396241"/>
            <a:ext cx="2440493" cy="2209800"/>
          </a:xfrm>
          <a:prstGeom prst="rect">
            <a:avLst/>
          </a:prstGeom>
          <a:noFill/>
        </p:spPr>
      </p:pic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Second or later exposure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Antigen Re-exposure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pic>
        <p:nvPicPr>
          <p:cNvPr id="39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latin typeface="Bernard MT Condensed" pitchFamily="18" charset="0"/>
                </a:rPr>
                <a:t>Mast Cell DEGRANULATION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Characters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Histamine, </a:t>
            </a:r>
            <a:r>
              <a:rPr lang="en-US" dirty="0" err="1" smtClean="0">
                <a:latin typeface="Bernard MT Condensed" pitchFamily="18" charset="0"/>
              </a:rPr>
              <a:t>Leukotrienes</a:t>
            </a:r>
            <a:r>
              <a:rPr lang="en-US" dirty="0" smtClean="0">
                <a:latin typeface="Bernard MT Condensed" pitchFamily="18" charset="0"/>
              </a:rPr>
              <a:t>, others 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410200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Rapidly developing [ 5/30 </a:t>
            </a:r>
            <a:r>
              <a:rPr lang="en-US" sz="2200" b="1" dirty="0" err="1" smtClean="0">
                <a:latin typeface="Arial Narrow" pitchFamily="34" charset="0"/>
              </a:rPr>
              <a:t>min.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can</a:t>
            </a:r>
            <a:r>
              <a:rPr lang="en-US" sz="2200" b="1" dirty="0" smtClean="0">
                <a:latin typeface="Arial Narrow" pitchFamily="34" charset="0"/>
              </a:rPr>
              <a:t> be hours ]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Mortality:  due to respiratory (70%) or cardiovascular (25%)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Fainting, Syncope</a:t>
              </a:r>
              <a:endParaRPr lang="en-US" dirty="0"/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 A MEDICAL EMERGENCY WHERE IMMEDIATE TREATMENT IS NEEDED TO PREVENT POTENTIAL DEATH.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23557" name="ShockwaveFlash1" r:id="rId2" imgW="3962520" imgH="2933640"/>
        </mc:Choice>
        <mc:Fallback>
          <p:control name="ShockwaveFlash1" r:id="rId2" imgW="3962520" imgH="293364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5181600" y="3505200"/>
                  <a:ext cx="3962400" cy="2933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Circulatory Support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Inhalation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t3.gstatic.com/images?q=tbn:ANd9GcS7EucNp21yE0ppnBTZElCEn_ZFV73b_riNTvgoJN1uB-VYz41Pi22pT7A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57200" y="6350358"/>
            <a:ext cx="8305800" cy="419637"/>
            <a:chOff x="457200" y="6350358"/>
            <a:chExt cx="8305800" cy="419637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242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7. Glucagon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635035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6. Bronchodilators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8. H</a:t>
              </a:r>
              <a:r>
                <a:rPr lang="en-US" sz="2000" b="1" baseline="-25000" dirty="0" smtClean="0">
                  <a:latin typeface="+mj-lt"/>
                </a:rPr>
                <a:t>2</a:t>
              </a:r>
              <a:r>
                <a:rPr lang="en-US" sz="2000" b="1" dirty="0" smtClean="0">
                  <a:latin typeface="+mj-lt"/>
                </a:rPr>
                <a:t> Blockers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6368775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1046</Words>
  <Application>Microsoft Office PowerPoint</Application>
  <PresentationFormat>On-screen Show (4:3)</PresentationFormat>
  <Paragraphs>196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Narrow</vt:lpstr>
      <vt:lpstr>Bernard MT Condensed</vt:lpstr>
      <vt:lpstr>Brush Script MT</vt:lpstr>
      <vt:lpstr>Calibri</vt:lpstr>
      <vt:lpstr>Cooper Black</vt:lpstr>
      <vt:lpstr>新細明體</vt:lpstr>
      <vt:lpstr>Symbol</vt:lpstr>
      <vt:lpstr>Wingdings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Ishfaq Ali Bukhari</cp:lastModifiedBy>
  <cp:revision>182</cp:revision>
  <dcterms:created xsi:type="dcterms:W3CDTF">2011-01-22T16:46:32Z</dcterms:created>
  <dcterms:modified xsi:type="dcterms:W3CDTF">2018-01-09T07:47:57Z</dcterms:modified>
</cp:coreProperties>
</file>