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310" r:id="rId3"/>
    <p:sldId id="257" r:id="rId4"/>
    <p:sldId id="259" r:id="rId5"/>
    <p:sldId id="261" r:id="rId6"/>
    <p:sldId id="262" r:id="rId7"/>
    <p:sldId id="263" r:id="rId8"/>
    <p:sldId id="267" r:id="rId9"/>
    <p:sldId id="313" r:id="rId10"/>
    <p:sldId id="269" r:id="rId11"/>
    <p:sldId id="312" r:id="rId12"/>
    <p:sldId id="311" r:id="rId13"/>
    <p:sldId id="314" r:id="rId14"/>
    <p:sldId id="270" r:id="rId15"/>
    <p:sldId id="264" r:id="rId16"/>
    <p:sldId id="309" r:id="rId17"/>
    <p:sldId id="265" r:id="rId18"/>
    <p:sldId id="304" r:id="rId19"/>
    <p:sldId id="30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/>
    <p:restoredTop sz="76975" autoAdjust="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45BD490-0BF4-4702-A2D5-AB63C48F9BD8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A7E267B-D3FF-4D0E-BD47-E6841A140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60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4F5723D-9D71-4B37-98C2-FAFF64CBC608}" type="slidenum">
              <a:rPr lang="en-US" altLang="en-US">
                <a:latin typeface="Calibri" pitchFamily="34" charset="0"/>
              </a:rPr>
              <a:pPr/>
              <a:t>6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6569A02-2E5F-4736-AC14-45A528B63399}" type="slidenum">
              <a:rPr lang="en-US" altLang="en-US">
                <a:latin typeface="Calibri" pitchFamily="34" charset="0"/>
              </a:rPr>
              <a:pPr/>
              <a:t>7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765B550-5E57-4205-9621-D0BD74560E2D}" type="slidenum">
              <a:rPr lang="en-US" altLang="en-US">
                <a:latin typeface="Calibri" pitchFamily="34" charset="0"/>
              </a:rPr>
              <a:pPr/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4F5D804-9C80-4FC6-A76C-6720CC28F520}" type="slidenum">
              <a:rPr lang="en-US" altLang="en-US">
                <a:latin typeface="Calibri" pitchFamily="34" charset="0"/>
              </a:rPr>
              <a:pPr/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Juxta</a:t>
            </a:r>
            <a:r>
              <a:rPr lang="en-US" dirty="0" smtClean="0"/>
              <a:t>:  placed close together </a:t>
            </a:r>
          </a:p>
          <a:p>
            <a:endParaRPr lang="en-US" dirty="0" smtClean="0"/>
          </a:p>
          <a:p>
            <a:r>
              <a:rPr lang="en-US" dirty="0" smtClean="0"/>
              <a:t>Congestive heart failure (CHF)</a:t>
            </a:r>
          </a:p>
          <a:p>
            <a:endParaRPr lang="en-US" dirty="0" smtClean="0"/>
          </a:p>
          <a:p>
            <a:r>
              <a:rPr lang="en-US" dirty="0" smtClean="0"/>
              <a:t>Engorged: cause to swell with blood, water, or another fluid.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E267B-D3FF-4D0E-BD47-E6841A140A1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8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ECBC-94A8-4AF8-82D1-1EB89E3938D7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2A34-0C3F-41F0-8EB3-91289A288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3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7779-EF47-4B29-A39E-939797CFFDE5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2FFF-9564-4A44-95D7-88C6969A3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4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1E2D-680D-4FB7-BB7A-F29CDE00425C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959B-A9B0-489C-8D13-877EA14D2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87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9EAE4D-F8FB-4522-9C3C-3778651C7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81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BC67-7D4C-49CD-8809-D98C43C9932B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0E05-E975-4C2D-BA02-7F3D951AF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47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8C46-88AA-4D8D-92F4-0DC008285FD1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637D-3B46-4292-B53A-D23F73B0D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5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1D84-7572-4E8C-9FF5-D57C25071133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629D-2C41-42EF-B6D9-BF425C091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6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662A-4546-46A7-9959-44CA02BBAC39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27BE-116C-4DA9-B5E2-64304F742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30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AD61-B31F-466E-BF1A-F534FF8B0307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F2A2-5E07-4538-8A6F-928C12CFE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3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3F08-AE42-4C8F-8650-1A90765B663E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CCA-69EB-468F-B68D-9DD4FDE35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37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6791-4928-4A20-A5D0-5288198B0B77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2B0E-2C4F-46C4-9A4C-9C719098A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20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FCBC-70E9-4557-9433-AAC637FAEDDC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3C7F-6C16-4719-984C-38FF86749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05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FAA4B1-FBB2-41AE-B1E0-20E9098FF5CD}" type="datetimeFigureOut">
              <a:rPr lang="en-US" altLang="en-US"/>
              <a:pPr>
                <a:defRPr/>
              </a:pPr>
              <a:t>12/24/2018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DAC037-BBEF-43CF-9725-D5B2EEC80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Content Placeholder 2"/>
          <p:cNvSpPr>
            <a:spLocks noGrp="1"/>
          </p:cNvSpPr>
          <p:nvPr>
            <p:ph idx="1"/>
          </p:nvPr>
        </p:nvSpPr>
        <p:spPr>
          <a:xfrm>
            <a:off x="857223" y="1828800"/>
            <a:ext cx="7215239" cy="1828800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smtClean="0">
                <a:solidFill>
                  <a:srgbClr val="FFFFFF"/>
                </a:solidFill>
                <a:latin typeface="Calibri" pitchFamily="34" charset="0"/>
              </a:rPr>
              <a:t>Control of Breathing</a:t>
            </a:r>
          </a:p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</a:rPr>
              <a:t>Effect of blood CO2 level on central chemoreceptors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810000"/>
            <a:ext cx="3581400" cy="2892425"/>
          </a:xfrm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29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5105400" cy="5559425"/>
          </a:xfrm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Although </a:t>
            </a:r>
            <a:r>
              <a:rPr lang="en-US" sz="2800" dirty="0" smtClean="0">
                <a:solidFill>
                  <a:srgbClr val="FF0000"/>
                </a:solidFill>
              </a:rPr>
              <a:t>carbon dioxide </a:t>
            </a:r>
            <a:r>
              <a:rPr lang="en-US" sz="2800" dirty="0" smtClean="0"/>
              <a:t>has little direct effect in stimulating the neurons in the </a:t>
            </a:r>
            <a:r>
              <a:rPr lang="en-US" sz="2800" dirty="0" err="1" smtClean="0"/>
              <a:t>chemosensitive</a:t>
            </a:r>
            <a:r>
              <a:rPr lang="en-US" sz="2800" dirty="0" smtClean="0"/>
              <a:t> area, </a:t>
            </a:r>
            <a:r>
              <a:rPr lang="en-US" sz="2800" dirty="0" smtClean="0">
                <a:solidFill>
                  <a:srgbClr val="FF0000"/>
                </a:solidFill>
              </a:rPr>
              <a:t>it does have a potent </a:t>
            </a:r>
            <a:r>
              <a:rPr lang="en-US" sz="1100" b="1" dirty="0" smtClean="0">
                <a:solidFill>
                  <a:srgbClr val="FF0000"/>
                </a:solidFill>
              </a:rPr>
              <a:t>(</a:t>
            </a:r>
            <a:r>
              <a:rPr lang="en-US" sz="1100" b="1" dirty="0" smtClean="0">
                <a:solidFill>
                  <a:srgbClr val="FF0000"/>
                </a:solidFill>
              </a:rPr>
              <a:t>effective) </a:t>
            </a:r>
            <a:r>
              <a:rPr lang="en-US" sz="2800" dirty="0" smtClean="0">
                <a:solidFill>
                  <a:srgbClr val="FF0000"/>
                </a:solidFill>
              </a:rPr>
              <a:t>indirect </a:t>
            </a:r>
            <a:r>
              <a:rPr lang="en-US" sz="2800" dirty="0" smtClean="0">
                <a:solidFill>
                  <a:srgbClr val="FF0000"/>
                </a:solidFill>
              </a:rPr>
              <a:t>effect. </a:t>
            </a:r>
            <a:r>
              <a:rPr lang="en-US" sz="2800" dirty="0" smtClean="0"/>
              <a:t>It does this by reacting with the water of the tissues to form carbonic acid, which dissociates into hydrogen and bicarbonate ions; </a:t>
            </a:r>
            <a:r>
              <a:rPr lang="en-US" sz="2800" dirty="0" smtClean="0">
                <a:solidFill>
                  <a:srgbClr val="FF0000"/>
                </a:solidFill>
              </a:rPr>
              <a:t>the hydrogen ions then have a potent direct stimulatory effect on respiration. </a:t>
            </a: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581400" cy="228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95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Why does blood carbon dioxide have a more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 effect</a:t>
            </a:r>
            <a:r>
              <a:rPr lang="en-US" sz="2400" dirty="0" smtClean="0">
                <a:solidFill>
                  <a:srgbClr val="FF0000"/>
                </a:solidFill>
              </a:rPr>
              <a:t> in stimulating the </a:t>
            </a:r>
            <a:r>
              <a:rPr lang="en-US" sz="2400" dirty="0" err="1" smtClean="0">
                <a:solidFill>
                  <a:srgbClr val="FF0000"/>
                </a:solidFill>
              </a:rPr>
              <a:t>chemosensitive</a:t>
            </a:r>
            <a:r>
              <a:rPr lang="en-US" sz="2400" dirty="0" smtClean="0">
                <a:solidFill>
                  <a:srgbClr val="FF0000"/>
                </a:solidFill>
              </a:rPr>
              <a:t> neurons than do blood hydrogen ions?</a:t>
            </a:r>
          </a:p>
        </p:txBody>
      </p:sp>
      <p:pic>
        <p:nvPicPr>
          <p:cNvPr id="13315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295400"/>
            <a:ext cx="2965450" cy="5114925"/>
          </a:xfrm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316" name="Text Placeholder 8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5861050" cy="5343525"/>
          </a:xfrm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The blood- brain </a:t>
            </a:r>
            <a:r>
              <a:rPr lang="en-US" sz="2400" dirty="0" smtClean="0">
                <a:solidFill>
                  <a:srgbClr val="FF0000"/>
                </a:solidFill>
              </a:rPr>
              <a:t>barrier (BBB) </a:t>
            </a:r>
            <a:r>
              <a:rPr lang="en-US" sz="2400" dirty="0" smtClean="0">
                <a:solidFill>
                  <a:srgbClr val="FF0000"/>
                </a:solidFill>
              </a:rPr>
              <a:t>is nearly impermeable to H+ ions</a:t>
            </a:r>
            <a:r>
              <a:rPr lang="en-US" sz="2400" dirty="0" smtClean="0"/>
              <a:t>, but </a:t>
            </a:r>
            <a:r>
              <a:rPr lang="en-US" sz="2400" dirty="0" smtClean="0">
                <a:solidFill>
                  <a:srgbClr val="FF0000"/>
                </a:solidFill>
              </a:rPr>
              <a:t>CO2passes this barrier very easily</a:t>
            </a:r>
            <a:r>
              <a:rPr lang="en-US" sz="2400" dirty="0" smtClean="0"/>
              <a:t>.  When the blood PCO2 increases, so does the PCO2 of both the </a:t>
            </a:r>
            <a:r>
              <a:rPr lang="en-US" sz="2400" dirty="0" smtClean="0">
                <a:solidFill>
                  <a:srgbClr val="FF0000"/>
                </a:solidFill>
              </a:rPr>
              <a:t>interstitial fluid of the medulla and the CSF. </a:t>
            </a:r>
            <a:r>
              <a:rPr lang="en-US" sz="2400" dirty="0" smtClean="0"/>
              <a:t>In these fluids, the CO2 reacts with the water to form new H+ ions. </a:t>
            </a:r>
            <a:r>
              <a:rPr lang="en-US" sz="2400" dirty="0" smtClean="0">
                <a:solidFill>
                  <a:srgbClr val="FF0000"/>
                </a:solidFill>
              </a:rPr>
              <a:t>Thus, more H+ ions are released into the respiratory </a:t>
            </a:r>
            <a:r>
              <a:rPr lang="en-US" sz="2400" dirty="0" err="1" smtClean="0">
                <a:solidFill>
                  <a:srgbClr val="FF0000"/>
                </a:solidFill>
              </a:rPr>
              <a:t>chemosensitive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sensory area of the medulla when the blood CO2 concentration increases than when the blood H+ ion  increases. For this reason, respiratory center activity is increased very strongly by changes in blood CO2, a fact that we subsequently discuss quantitatively.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908300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A change in blood CO2 concentration has a potent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</a:t>
            </a:r>
            <a:r>
              <a:rPr lang="en-US" sz="2400" b="1" dirty="0" smtClean="0">
                <a:solidFill>
                  <a:srgbClr val="FF0000"/>
                </a:solidFill>
              </a:rPr>
              <a:t>on controlling respiratory drive but only a weak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chronic </a:t>
            </a:r>
            <a:r>
              <a:rPr lang="en-US" sz="2400" b="1" u="sng" dirty="0" smtClean="0">
                <a:solidFill>
                  <a:srgbClr val="FF0000"/>
                </a:solidFill>
              </a:rPr>
              <a:t>effect</a:t>
            </a:r>
            <a:r>
              <a:rPr lang="en-US" sz="2400" b="1" dirty="0" smtClean="0">
                <a:solidFill>
                  <a:srgbClr val="FF0000"/>
                </a:solidFill>
              </a:rPr>
              <a:t> after a few days’ adaptation. 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pPr>
              <a:tabLst>
                <a:tab pos="2908300" algn="l"/>
              </a:tabLst>
            </a:pPr>
            <a:r>
              <a:rPr lang="en-US" sz="2400" dirty="0" smtClean="0"/>
              <a:t>Excitation of the respiratory center by CO2 is great after the blood CO2 first increases, but it gradually </a:t>
            </a:r>
            <a:r>
              <a:rPr lang="en-US" sz="2400" dirty="0" smtClean="0">
                <a:solidFill>
                  <a:srgbClr val="FF0000"/>
                </a:solidFill>
              </a:rPr>
              <a:t>declines over the next 1 to 2 days. </a:t>
            </a:r>
          </a:p>
          <a:p>
            <a:pPr>
              <a:tabLst>
                <a:tab pos="2908300" algn="l"/>
              </a:tabLst>
            </a:pPr>
            <a:r>
              <a:rPr lang="en-US" sz="2400" dirty="0" smtClean="0"/>
              <a:t>Part of this decline results from </a:t>
            </a:r>
            <a:r>
              <a:rPr lang="en-US" sz="2400" dirty="0" smtClean="0">
                <a:solidFill>
                  <a:srgbClr val="FF0000"/>
                </a:solidFill>
              </a:rPr>
              <a:t>renal readjustment </a:t>
            </a:r>
            <a:r>
              <a:rPr lang="en-US" sz="2400" dirty="0" smtClean="0"/>
              <a:t>of the H+ ion concentration in the circulating blood back toward normal after the CO2 first increases. </a:t>
            </a:r>
          </a:p>
          <a:p>
            <a:pPr>
              <a:tabLst>
                <a:tab pos="2908300" algn="l"/>
              </a:tabLst>
            </a:pPr>
            <a:r>
              <a:rPr lang="en-US" sz="2400" dirty="0" smtClean="0"/>
              <a:t>The kidneys increasing the blood HCO3, which binds with H+ ions in the blood and CSF to reduce their concentrations. </a:t>
            </a:r>
          </a:p>
          <a:p>
            <a:pPr>
              <a:tabLst>
                <a:tab pos="2908300" algn="l"/>
              </a:tabLst>
            </a:pPr>
            <a:r>
              <a:rPr lang="en-US" sz="2400" dirty="0" smtClean="0"/>
              <a:t>Over a period of hours, the HCO3 </a:t>
            </a:r>
            <a:r>
              <a:rPr lang="en-US" sz="1100" dirty="0" smtClean="0">
                <a:solidFill>
                  <a:srgbClr val="FF0000"/>
                </a:solidFill>
              </a:rPr>
              <a:t>(</a:t>
            </a:r>
            <a:r>
              <a:rPr lang="en-US" sz="1100" dirty="0" smtClean="0">
                <a:solidFill>
                  <a:srgbClr val="FF0000"/>
                </a:solidFill>
              </a:rPr>
              <a:t>Bicarbonate) </a:t>
            </a:r>
            <a:r>
              <a:rPr lang="en-US" sz="2400" dirty="0" smtClean="0"/>
              <a:t>ions </a:t>
            </a:r>
            <a:r>
              <a:rPr lang="en-US" sz="2400" dirty="0" smtClean="0"/>
              <a:t>slowly diffuse through the </a:t>
            </a:r>
            <a:r>
              <a:rPr lang="en-US" sz="2400" dirty="0" smtClean="0"/>
              <a:t>BBB </a:t>
            </a:r>
            <a:r>
              <a:rPr lang="en-US" sz="1100" dirty="0" smtClean="0"/>
              <a:t>(</a:t>
            </a:r>
            <a:r>
              <a:rPr lang="en-US" sz="1100" dirty="0" smtClean="0">
                <a:solidFill>
                  <a:srgbClr val="FF0000"/>
                </a:solidFill>
              </a:rPr>
              <a:t>blood- </a:t>
            </a:r>
            <a:r>
              <a:rPr lang="en-US" sz="1100" dirty="0">
                <a:solidFill>
                  <a:srgbClr val="FF0000"/>
                </a:solidFill>
              </a:rPr>
              <a:t>brain </a:t>
            </a:r>
            <a:r>
              <a:rPr lang="en-US" sz="1100" dirty="0" smtClean="0">
                <a:solidFill>
                  <a:srgbClr val="FF0000"/>
                </a:solidFill>
              </a:rPr>
              <a:t>barrier)</a:t>
            </a:r>
            <a:r>
              <a:rPr lang="en-US" sz="1100" dirty="0" smtClean="0"/>
              <a:t>  </a:t>
            </a:r>
            <a:r>
              <a:rPr lang="en-US" sz="2400" dirty="0" smtClean="0"/>
              <a:t>– CSF </a:t>
            </a:r>
            <a:r>
              <a:rPr lang="en-US" sz="2400" dirty="0" smtClean="0"/>
              <a:t>barriers and combine directly with the H+ ions adjacent to the respiratory neurons as well, thus reducing the H+ ions back to near normal.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Peripheral Chemoreceptor System Activity—Role of Oxygen in Respiratory Control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endParaRPr lang="en-US" sz="280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019800" cy="5105400"/>
          </a:xfrm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/>
              <a:t>Most of the chemoreceptors are in the </a:t>
            </a:r>
            <a:r>
              <a:rPr lang="en-US" sz="2400" i="1" dirty="0" smtClean="0">
                <a:solidFill>
                  <a:srgbClr val="FF0000"/>
                </a:solidFill>
              </a:rPr>
              <a:t>carotid bodies. </a:t>
            </a:r>
            <a:r>
              <a:rPr lang="en-US" sz="2400" dirty="0" smtClean="0">
                <a:solidFill>
                  <a:srgbClr val="FF0000"/>
                </a:solidFill>
              </a:rPr>
              <a:t>However, a few are also in the </a:t>
            </a:r>
            <a:r>
              <a:rPr lang="en-US" sz="2400" i="1" dirty="0" smtClean="0">
                <a:solidFill>
                  <a:srgbClr val="FF0000"/>
                </a:solidFill>
              </a:rPr>
              <a:t>aortic bodies.</a:t>
            </a:r>
          </a:p>
          <a:p>
            <a:r>
              <a:rPr lang="en-US" sz="2400" dirty="0" smtClean="0"/>
              <a:t>When the oxygen concentration in the arterial blood falls below normal, the chemoreceptors </a:t>
            </a:r>
            <a:r>
              <a:rPr lang="en-US" sz="2400" dirty="0" smtClean="0">
                <a:solidFill>
                  <a:srgbClr val="FF0000"/>
                </a:solidFill>
              </a:rPr>
              <a:t>become strongly stimulated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impulse rate is </a:t>
            </a:r>
            <a:r>
              <a:rPr lang="en-US" sz="2400" dirty="0" smtClean="0"/>
              <a:t>particularly </a:t>
            </a:r>
            <a:r>
              <a:rPr lang="en-US" sz="2400" dirty="0" smtClean="0"/>
              <a:t>sensitive to changes in arterial </a:t>
            </a:r>
            <a:r>
              <a:rPr lang="en-US" sz="2400" dirty="0" smtClean="0"/>
              <a:t>PO</a:t>
            </a:r>
            <a:r>
              <a:rPr lang="en-US" sz="18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in the range of 60 down to 30 mm Hg.</a:t>
            </a:r>
          </a:p>
          <a:p>
            <a:r>
              <a:rPr lang="en-US" sz="2400" dirty="0" smtClean="0"/>
              <a:t>Under these conditions, low arterial </a:t>
            </a:r>
            <a:r>
              <a:rPr lang="en-US" sz="2400" dirty="0"/>
              <a:t>PO2  </a:t>
            </a:r>
            <a:r>
              <a:rPr lang="en-US" sz="2400" dirty="0" smtClean="0"/>
              <a:t>obviously drives the </a:t>
            </a:r>
            <a:r>
              <a:rPr lang="en-US" sz="2400" dirty="0" err="1" smtClean="0"/>
              <a:t>ventilatory</a:t>
            </a:r>
            <a:r>
              <a:rPr lang="en-US" sz="2400" dirty="0" smtClean="0"/>
              <a:t> process quite strongly.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536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447800"/>
            <a:ext cx="2438400" cy="2514600"/>
          </a:xfrm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417763" cy="24384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175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Summary of Chemoreceptor Control of Breathing</a:t>
            </a:r>
          </a:p>
        </p:txBody>
      </p:sp>
      <p:pic>
        <p:nvPicPr>
          <p:cNvPr id="16388" name="Picture 12" descr="16_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66800"/>
            <a:ext cx="4267200" cy="5181600"/>
          </a:xfrm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52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981950" cy="6477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Other Factors Influencing Respiration</a:t>
            </a:r>
          </a:p>
        </p:txBody>
      </p:sp>
      <p:pic>
        <p:nvPicPr>
          <p:cNvPr id="17411" name="Picture 5" descr="respiratory change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8688"/>
            <a:ext cx="8686800" cy="56435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4495800" y="26670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ar-EG" altLang="en-US">
              <a:latin typeface="Calibri" pitchFamily="34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1600200" y="3657600"/>
            <a:ext cx="2057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ar-EG" altLang="en-US">
              <a:latin typeface="Calibri" pitchFamily="34" charset="0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1219200" y="4419600"/>
            <a:ext cx="1828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ar-EG" altLang="en-US">
              <a:latin typeface="Calibri" pitchFamily="34" charset="0"/>
            </a:endParaRP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572000" y="4114800"/>
            <a:ext cx="1219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ar-EG" altLang="en-US">
              <a:latin typeface="Calibri" pitchFamily="34" charset="0"/>
            </a:endParaRP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1752600" y="5410200"/>
            <a:ext cx="2362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ar-EG" altLang="en-US">
              <a:latin typeface="Calibri" pitchFamily="34" charset="0"/>
            </a:endParaRPr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4495800" y="48768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ar-EG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Cont..factors affecting respiration </a:t>
            </a:r>
          </a:p>
        </p:txBody>
      </p:sp>
      <p:pic>
        <p:nvPicPr>
          <p:cNvPr id="19459" name="Content Placeholder 3" descr="Brain stem control of breathing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8915400" cy="557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85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Respiratory Acidosis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Hypoventilation.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Accumulation of CO</a:t>
            </a:r>
            <a:r>
              <a:rPr lang="en-US" altLang="en-US" sz="2800" baseline="-250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 the tissues.</a:t>
            </a:r>
          </a:p>
          <a:p>
            <a:pPr lvl="1"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</a:t>
            </a:r>
            <a:r>
              <a:rPr lang="en-US" altLang="en-US" sz="2800" baseline="-250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CO2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increases</a:t>
            </a:r>
          </a:p>
          <a:p>
            <a:pPr lvl="1"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 decreases.</a:t>
            </a: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3965575" cy="685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Respiratory Alkalosis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754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Hyperventilation.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Excessive loss of CO</a:t>
            </a:r>
            <a:r>
              <a:rPr lang="en-US" altLang="en-US" sz="2800" baseline="-250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</a:p>
          <a:p>
            <a:pPr lvl="1"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</a:t>
            </a:r>
            <a:r>
              <a:rPr lang="en-US" altLang="en-US" sz="2800" baseline="-250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CO2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decreases </a:t>
            </a: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(  35 mmHg).</a:t>
            </a:r>
          </a:p>
          <a:p>
            <a:pPr lvl="1" eaLnBrk="1" hangingPunct="1">
              <a:defRPr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 increases.</a:t>
            </a: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7848600" y="2514600"/>
            <a:ext cx="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85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Metabolic Acidosis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3505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Ingestion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infusion, or production of a fixed acid.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decreased renal excretion of hydrogen ions.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of bicarbonate or other bases from the extracellular compartment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3965575" cy="685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Metabolic Alkalosis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a typeface="MS PGothic" pitchFamily="34" charset="-128"/>
              </a:rPr>
              <a:t>Excessive</a:t>
            </a:r>
            <a:r>
              <a:rPr lang="en-US" sz="2800" dirty="0" smtClean="0">
                <a:solidFill>
                  <a:srgbClr val="FF0000"/>
                </a:solidFill>
                <a:ea typeface="MS PGothic" pitchFamily="34" charset="-128"/>
              </a:rPr>
              <a:t> loss </a:t>
            </a:r>
            <a:r>
              <a:rPr lang="en-US" sz="2800" dirty="0" smtClean="0">
                <a:solidFill>
                  <a:srgbClr val="000000"/>
                </a:solidFill>
                <a:ea typeface="MS PGothic" pitchFamily="34" charset="-128"/>
              </a:rPr>
              <a:t>of fixed acids from the body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a typeface="MS PGothic" pitchFamily="34" charset="-128"/>
              </a:rPr>
              <a:t>Ingestion, infusion, or excessive renal reabsorption of bases such as bicarbonate 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 increases.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05400"/>
            <a:ext cx="8229600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The respiratory system can compensate for metabolic acidosis or alkalosis by altering alveolar ventilation</a:t>
            </a:r>
          </a:p>
          <a:p>
            <a:pPr eaLnBrk="1" hangingPunct="1">
              <a:defRPr/>
            </a:pPr>
            <a:endParaRPr lang="en-US" sz="24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smtClean="0">
                <a:solidFill>
                  <a:srgbClr val="0070C0"/>
                </a:solidFill>
              </a:rPr>
              <a:t>The overall processes of External Respiration</a:t>
            </a:r>
          </a:p>
        </p:txBody>
      </p:sp>
      <p:pic>
        <p:nvPicPr>
          <p:cNvPr id="4099" name="Picture 2" descr="ÙØªÙØ¬Ø© Ø¨Ø­Ø« Ø§ÙØµÙØ± Ø¹Ù âªRespiratory physiologyâ¬â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51000"/>
            <a:ext cx="8382000" cy="4902200"/>
          </a:xfr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Objectives</a:t>
            </a:r>
            <a:endParaRPr lang="en-US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401050" cy="5572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the end of this lecture you should be able to: -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Understand the role of the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medulla oblongata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 determining the basic pattern of respiratory activity.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List some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factors that can modify the basic breathing</a:t>
            </a: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pattern  like e.g.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a- The Hering-Breuer reflexes,  b- The proprioreceptor reflexes, c- The protective reflexes, like the irritant, and the J-receptors.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Understand the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respiratory consequences of changing PO</a:t>
            </a:r>
            <a:r>
              <a:rPr lang="en-US" sz="2800" baseline="-25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PCO</a:t>
            </a:r>
            <a:r>
              <a:rPr lang="en-US" sz="2800" baseline="-25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and PH.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Describe the locations and roles of the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peripheral and central chemoreceptors.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Compare and contrast </a:t>
            </a:r>
            <a:r>
              <a:rPr lang="en-US" sz="2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metabolic and respiratory acidosis and metabolic and  respiratory alkalosis.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</a:rPr>
              <a:t>Controls of rate and depth of respiration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95400"/>
            <a:ext cx="8291512" cy="537368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Arterial PO2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</a:rPr>
              <a:t>When PO2 is VERY low (Hypoxia), ventilation increases.</a:t>
            </a:r>
          </a:p>
          <a:p>
            <a:pPr eaLnBrk="1" hangingPunct="1"/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Arterial PCO2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</a:rPr>
              <a:t>The most important regulator of ventilation is PCO2, small increases in PCO2, greatly increases ventilation.</a:t>
            </a:r>
          </a:p>
          <a:p>
            <a:pPr eaLnBrk="1" hangingPunct="1"/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Arterial pH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</a:rPr>
              <a:t>As hydrogen ions increase (acidosis), alveolar ventilation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Respiratory </a:t>
            </a:r>
            <a:r>
              <a:rPr lang="en-US" altLang="en-US" sz="3200" b="1" smtClean="0">
                <a:solidFill>
                  <a:srgbClr val="FF0000"/>
                </a:solidFill>
              </a:rPr>
              <a:t>Centers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4038600" cy="4783137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2" name="Picture 5" descr="respiratory ce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17638"/>
            <a:ext cx="4038600" cy="47831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7196137" cy="642938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  </a:t>
            </a:r>
            <a:r>
              <a:rPr lang="en-US" altLang="en-US" sz="3200" b="1" smtClean="0">
                <a:solidFill>
                  <a:srgbClr val="7030A0"/>
                </a:solidFill>
              </a:rPr>
              <a:t>Medullary Respiratory centers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66800"/>
            <a:ext cx="8535988" cy="5791200"/>
          </a:xfrm>
        </p:spPr>
        <p:txBody>
          <a:bodyPr/>
          <a:lstStyle/>
          <a:p>
            <a:pPr eaLnBrk="1" hangingPunct="1"/>
            <a:r>
              <a:rPr lang="en-A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Inspiratory area (Dorsal Respiratory Group) DRG</a:t>
            </a:r>
            <a:endParaRPr lang="en-US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A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-Determines basic rhythm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of breathing.</a:t>
            </a:r>
          </a:p>
          <a:p>
            <a:pPr eaLnBrk="1" hangingPunct="1">
              <a:buFont typeface="Arial" charset="0"/>
              <a:buNone/>
            </a:pPr>
            <a:r>
              <a:rPr lang="en-A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-Causes contraction of diaphragm and external </a:t>
            </a:r>
            <a:r>
              <a:rPr lang="en-AU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intercostals</a:t>
            </a:r>
            <a:r>
              <a:rPr lang="en-A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A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Expiratory area (Ventral Respiratory Group) VRG</a:t>
            </a:r>
          </a:p>
          <a:p>
            <a:pPr eaLnBrk="1" hangingPunct="1">
              <a:buFont typeface="Arial" charset="0"/>
              <a:buNone/>
            </a:pPr>
            <a:r>
              <a:rPr lang="en-A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A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Although it contains both inspiratory and expiratory neurons. It is</a:t>
            </a:r>
            <a:r>
              <a:rPr lang="en-A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inactive during normal quiet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breathing.</a:t>
            </a:r>
          </a:p>
          <a:p>
            <a:pPr eaLnBrk="1" hangingPunct="1">
              <a:buFont typeface="Arial" charset="0"/>
              <a:buNone/>
            </a:pP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-Activated by inspiratory area during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forceful breathing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A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-Causes contraction of  the internal </a:t>
            </a:r>
            <a:r>
              <a:rPr lang="en-AU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intercostals</a:t>
            </a:r>
            <a:r>
              <a:rPr lang="en-A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abdominal muscles.</a:t>
            </a:r>
          </a:p>
          <a:p>
            <a:pPr eaLnBrk="1" hangingPunct="1"/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medullary respiratory center stimulates basic inspiration for about 2 seconds and then basic expiration for about 3 seconds (5sec/ breath = 12breaths/min).</a:t>
            </a:r>
          </a:p>
          <a:p>
            <a:pPr eaLnBrk="1" hangingPunct="1"/>
            <a:endParaRPr lang="en-AU" sz="17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5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7013"/>
            <a:ext cx="7312025" cy="7540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7030A0"/>
                </a:solidFill>
              </a:rPr>
              <a:t>Pontine </a:t>
            </a:r>
            <a:r>
              <a:rPr lang="en-US" altLang="en-US" sz="1100" b="1" dirty="0" smtClean="0">
                <a:solidFill>
                  <a:srgbClr val="FF0000"/>
                </a:solidFill>
              </a:rPr>
              <a:t>(Bridge)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Respiratory centers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1143000"/>
            <a:ext cx="8124825" cy="5072063"/>
          </a:xfrm>
        </p:spPr>
        <p:txBody>
          <a:bodyPr/>
          <a:lstStyle/>
          <a:p>
            <a:pPr eaLnBrk="1" hangingPunct="1"/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 between inhalation</a:t>
            </a:r>
            <a:r>
              <a:rPr lang="en-A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exhalation  is controlled by:</a:t>
            </a:r>
          </a:p>
          <a:p>
            <a:pPr marL="114300" lvl="1" indent="0" eaLnBrk="1" hangingPunct="1">
              <a:buFont typeface="Arial" charset="0"/>
              <a:buNone/>
            </a:pPr>
            <a:r>
              <a:rPr lang="en-A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Pneumotaxic</a:t>
            </a:r>
            <a:r>
              <a:rPr lang="en-A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area</a:t>
            </a:r>
          </a:p>
          <a:p>
            <a:pPr marL="114300" lvl="1" indent="0" eaLnBrk="1" hangingPunct="1">
              <a:buFont typeface="Arial" charset="0"/>
              <a:buNone/>
            </a:pPr>
            <a:r>
              <a:rPr lang="en-A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Inhibits inspiratory area of medulla to stop inhalation.</a:t>
            </a:r>
          </a:p>
          <a:p>
            <a:pPr marL="114300" lvl="1" indent="0" eaLnBrk="1" hangingPunct="1">
              <a:buFont typeface="Arial" charset="0"/>
              <a:buNone/>
            </a:pPr>
            <a:r>
              <a:rPr lang="en-A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Therefore, breathing is more rapid when </a:t>
            </a:r>
            <a:r>
              <a:rPr lang="en-A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pneumotaxic</a:t>
            </a:r>
            <a:r>
              <a:rPr lang="en-A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area is active.</a:t>
            </a:r>
          </a:p>
          <a:p>
            <a:pPr marL="114300" lvl="1" indent="0" eaLnBrk="1" hangingPunct="1">
              <a:buFont typeface="Arial" charset="0"/>
              <a:buNone/>
            </a:pPr>
            <a:r>
              <a:rPr lang="en-A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Apneustic</a:t>
            </a:r>
            <a:r>
              <a:rPr lang="en-A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area</a:t>
            </a:r>
          </a:p>
          <a:p>
            <a:pPr marL="114300" lvl="1" indent="0" eaLnBrk="1" hangingPunct="1">
              <a:buFont typeface="Arial" charset="0"/>
              <a:buNone/>
            </a:pPr>
            <a:r>
              <a:rPr lang="en-A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Stimulates inspiratory area of medulla to 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 inhalation</a:t>
            </a:r>
            <a:r>
              <a:rPr lang="en-A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Therefore slow respiration and prolonged respiratory cycles will result if it is stimulated.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7929563" cy="1066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Hering-Breuer inflation reflex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86775" cy="5486400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</a:rPr>
              <a:t>When the lung becomes overstretched (tidal volume is about 1.5 L), stretch receptors located in the wall of bronchi and bronchioles transmit signals through </a:t>
            </a:r>
            <a:r>
              <a:rPr lang="en-US" altLang="en-US" sz="2400" dirty="0" err="1" smtClean="0">
                <a:latin typeface="Times New Roman" pitchFamily="18" charset="0"/>
              </a:rPr>
              <a:t>vagus</a:t>
            </a:r>
            <a:r>
              <a:rPr lang="en-US" altLang="en-US" sz="2400" dirty="0" smtClean="0">
                <a:latin typeface="Times New Roman" pitchFamily="18" charset="0"/>
              </a:rPr>
              <a:t> nerve to DRG producing effect similar to </a:t>
            </a:r>
            <a:r>
              <a:rPr lang="en-US" altLang="en-US" sz="2400" dirty="0" err="1" smtClean="0">
                <a:latin typeface="Times New Roman" pitchFamily="18" charset="0"/>
              </a:rPr>
              <a:t>pneumotaxic</a:t>
            </a:r>
            <a:r>
              <a:rPr lang="en-US" altLang="en-US" sz="2400" dirty="0" smtClean="0">
                <a:latin typeface="Times New Roman" pitchFamily="18" charset="0"/>
              </a:rPr>
              <a:t> center stimulation.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Switches off  inspiratory </a:t>
            </a:r>
            <a:r>
              <a:rPr lang="en-US" altLang="en-US" sz="2400" dirty="0" smtClean="0">
                <a:latin typeface="Times New Roman" pitchFamily="18" charset="0"/>
              </a:rPr>
              <a:t>signals and thus stops further inspiration 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</a:rPr>
              <a:t>This reflex also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increases the rate of respiration </a:t>
            </a:r>
            <a:r>
              <a:rPr lang="en-US" altLang="en-US" sz="2400" dirty="0" smtClean="0">
                <a:latin typeface="Times New Roman" pitchFamily="18" charset="0"/>
              </a:rPr>
              <a:t>as does the </a:t>
            </a:r>
            <a:r>
              <a:rPr lang="en-US" altLang="en-US" sz="2400" dirty="0" err="1" smtClean="0">
                <a:latin typeface="Times New Roman" pitchFamily="18" charset="0"/>
              </a:rPr>
              <a:t>pneumotaxic</a:t>
            </a:r>
            <a:r>
              <a:rPr lang="en-US" altLang="en-US" sz="2400" dirty="0" smtClean="0">
                <a:latin typeface="Times New Roman" pitchFamily="18" charset="0"/>
              </a:rPr>
              <a:t> center.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This reflex appears to be mainly a </a:t>
            </a:r>
            <a:r>
              <a:rPr lang="en-US" sz="2400" dirty="0" smtClean="0">
                <a:solidFill>
                  <a:srgbClr val="FF0000"/>
                </a:solidFill>
              </a:rPr>
              <a:t>protective mechanism for preventing excess lung inflation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 w="222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smtClean="0"/>
              <a:t>Chemical Control of Respiration</a:t>
            </a:r>
            <a:br>
              <a:rPr lang="en-US" sz="3200" smtClean="0"/>
            </a:br>
            <a:r>
              <a:rPr lang="en-US" sz="2800" i="1" smtClean="0">
                <a:solidFill>
                  <a:srgbClr val="FF0000"/>
                </a:solidFill>
              </a:rPr>
              <a:t>Peripheral and central chemoreceptors</a:t>
            </a:r>
          </a:p>
        </p:txBody>
      </p:sp>
      <p:pic>
        <p:nvPicPr>
          <p:cNvPr id="1126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038600" cy="4648200"/>
          </a:xfrm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114800" cy="4648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rol of Breathing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Control of Breathing(2)</Template>
  <TotalTime>25</TotalTime>
  <Words>1011</Words>
  <Application>Microsoft Office PowerPoint</Application>
  <PresentationFormat>On-screen Show (4:3)</PresentationFormat>
  <Paragraphs>91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Control of Breathing(2)</vt:lpstr>
      <vt:lpstr>PowerPoint Presentation</vt:lpstr>
      <vt:lpstr>The overall processes of External Respiration</vt:lpstr>
      <vt:lpstr>Objectives</vt:lpstr>
      <vt:lpstr>Controls of rate and depth of respiration</vt:lpstr>
      <vt:lpstr>Respiratory Centers</vt:lpstr>
      <vt:lpstr>  Medullary Respiratory centers</vt:lpstr>
      <vt:lpstr>Pontine (Bridge) Respiratory centers</vt:lpstr>
      <vt:lpstr>Hering-Breuer inflation reflex</vt:lpstr>
      <vt:lpstr>Chemical Control of Respiration Peripheral and central chemoreceptors</vt:lpstr>
      <vt:lpstr>Effect of blood CO2 level on central chemoreceptors</vt:lpstr>
      <vt:lpstr>Why does blood carbon dioxide have a more potent effect in stimulating the chemosensitive neurons than do blood hydrogen ions?</vt:lpstr>
      <vt:lpstr>A change in blood CO2 concentration has a potent acute effect on controlling respiratory drive but only a weak chronic effect after a few days’ adaptation. </vt:lpstr>
      <vt:lpstr>Peripheral Chemoreceptor System Activity—Role of Oxygen in Respiratory Control  </vt:lpstr>
      <vt:lpstr>Summary of Chemoreceptor Control of Breathing</vt:lpstr>
      <vt:lpstr>Other Factors Influencing Respiration</vt:lpstr>
      <vt:lpstr>PowerPoint Presentation</vt:lpstr>
      <vt:lpstr>Cont..factors affecting respiration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COMPAQ</dc:creator>
  <cp:lastModifiedBy>COMPAQ</cp:lastModifiedBy>
  <cp:revision>11</cp:revision>
  <dcterms:created xsi:type="dcterms:W3CDTF">2018-12-24T03:24:22Z</dcterms:created>
  <dcterms:modified xsi:type="dcterms:W3CDTF">2018-12-24T03:51:39Z</dcterms:modified>
</cp:coreProperties>
</file>