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8" r:id="rId3"/>
    <p:sldId id="260" r:id="rId4"/>
    <p:sldId id="269" r:id="rId5"/>
    <p:sldId id="261" r:id="rId6"/>
    <p:sldId id="262" r:id="rId7"/>
    <p:sldId id="287" r:id="rId8"/>
    <p:sldId id="283" r:id="rId9"/>
    <p:sldId id="272" r:id="rId10"/>
    <p:sldId id="284" r:id="rId11"/>
    <p:sldId id="288" r:id="rId12"/>
    <p:sldId id="289" r:id="rId13"/>
    <p:sldId id="263" r:id="rId14"/>
    <p:sldId id="264" r:id="rId15"/>
    <p:sldId id="265" r:id="rId16"/>
    <p:sldId id="266" r:id="rId17"/>
    <p:sldId id="267" r:id="rId18"/>
    <p:sldId id="281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3571" autoAdjust="0"/>
  </p:normalViewPr>
  <p:slideViewPr>
    <p:cSldViewPr>
      <p:cViewPr varScale="1">
        <p:scale>
          <a:sx n="65" d="100"/>
          <a:sy n="65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C500E5-EDC1-4C3E-877A-43069B1E9DCA}" type="datetimeFigureOut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BB46310-CF87-47B9-97DA-88FA1D852E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1036E2-5772-4C68-AC50-951679B50EA2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9F95-5B77-41B4-8E44-3D4FA13FA916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65548-A6A8-4C0D-94E4-88BBC833AE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4B70-0DC7-4B21-9C6D-9DC1EC687FB8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3971A-D2A9-475F-A862-E0A0753275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AAAB-5B2F-4355-97EA-5E73A9A0DFB7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622DA-7692-49AB-BA5E-F4B9D970E2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0C12-F9C7-41F9-8DB7-4F18B76EBD45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4CE2-C043-498A-A861-A7F9FE9956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EAB0-1F1A-4B01-9D59-640F03C51C62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5EB3-B3E7-40F9-B702-7C6432CF1B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13D8-A01A-4EB2-B498-E2A7B83EF563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C2ED7-C2F1-4D6F-B6C7-3C6CF8F95B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DAE2-6B34-4097-A58A-480A72441CA4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B2BCF-A903-446B-86AC-5887D62CB1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DFE2-06C0-48F8-99D7-EC3EF1446078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E18F-032C-4998-A355-9CB5433727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390A-D1DC-4E52-AEB5-E811526AB578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0810F-21E1-4B74-9171-1DA7BD58CB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1984-98EC-4707-B329-96D904E743B6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ACA8-C31A-4FDD-9555-8114EB6C1C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740C-307C-4ABD-8CDF-A6D87C1FB710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B4ECB-F2E5-4EB3-9675-B9A5A65825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C98CBB-ECF5-4A73-962E-3C38F2FC67D9}" type="datetime1">
              <a:rPr lang="en-US" altLang="en-US"/>
              <a:pPr>
                <a:defRPr/>
              </a:pPr>
              <a:t>1/7/2018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Dr.Aida Korish ( iaidakorish@yahoo.com)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52D13AD-C178-427D-8081-FB800F2996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625" y="228600"/>
            <a:ext cx="8562975" cy="17684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Effects of exercise on the respiratory system. </a:t>
            </a:r>
            <a:br>
              <a:rPr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08FA06-F98C-4492-B1A3-009C6E6CD20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Dr.Aida Korish ( iaidakorish@yahoo.com)</a:t>
            </a:r>
            <a:endParaRPr lang="en-US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6C7A2-AF36-4B80-B96A-01DA0F16C717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2292" name="Picture 2" descr="نتيجة بحث الصور عن ‪Control of ventilation during exerci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/>
              <a:t>Relation Between Chemical and Nervous Factors</a:t>
            </a:r>
            <a:br>
              <a:rPr lang="en-US" altLang="en-US" sz="2800" b="1" smtClean="0"/>
            </a:br>
            <a:r>
              <a:rPr lang="en-US" altLang="en-US" sz="2800" b="1" smtClean="0"/>
              <a:t>in the Control of Respiration During Exercise.</a:t>
            </a:r>
            <a:endParaRPr lang="en-US" altLang="en-US" sz="28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</a:t>
            </a:r>
            <a:r>
              <a:rPr lang="fr-F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nervons signal </a:t>
            </a:r>
            <a:r>
              <a:rPr lang="en-US" altLang="en-US" sz="2800" dirty="0" smtClean="0"/>
              <a:t>stimulate the respiratory center </a:t>
            </a:r>
            <a:r>
              <a:rPr lang="en-US" altLang="en-US" sz="2800" i="1" dirty="0" smtClean="0"/>
              <a:t>almost </a:t>
            </a:r>
            <a:r>
              <a:rPr lang="en-US" altLang="en-US" sz="2800" dirty="0" smtClean="0"/>
              <a:t>the proper amount to supply the extra oxygen required for exercise and to blow off extra carbon dioxide.</a:t>
            </a:r>
          </a:p>
          <a:p>
            <a:r>
              <a:rPr lang="en-US" altLang="en-US" sz="2800" dirty="0" smtClean="0"/>
              <a:t> Occasionally, the nervous respiratory control signals are either too strong or too weak. </a:t>
            </a:r>
          </a:p>
          <a:p>
            <a:r>
              <a:rPr lang="en-US" altLang="en-US" sz="2800" dirty="0" smtClean="0"/>
              <a:t>Then chemical factors play a significant role in bringing about the final adjustment of respiration required to keep the O2, Co2, and H+ ion concentrations of the body fluids as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normal as possible.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28DC3-B0F2-4D38-9E96-05299A6C7EC0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793750"/>
          </a:xfrm>
        </p:spPr>
        <p:txBody>
          <a:bodyPr/>
          <a:lstStyle/>
          <a:p>
            <a:r>
              <a:rPr lang="en-US" altLang="en-US" sz="2800" smtClean="0"/>
              <a:t>The Neurogenic Factor for Control of Ventilation</a:t>
            </a:r>
            <a:br>
              <a:rPr lang="en-US" altLang="en-US" sz="2800" smtClean="0"/>
            </a:br>
            <a:r>
              <a:rPr lang="en-US" altLang="en-US" sz="2800" smtClean="0"/>
              <a:t>During Exercise Is a Learned Response.</a:t>
            </a:r>
          </a:p>
        </p:txBody>
      </p:sp>
      <p:pic>
        <p:nvPicPr>
          <p:cNvPr id="14339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296988"/>
            <a:ext cx="3390900" cy="4951412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76800" cy="4691063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ventilatory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response </a:t>
            </a:r>
            <a:r>
              <a:rPr lang="en-US" altLang="en-US" sz="2400" dirty="0" smtClean="0"/>
              <a:t>during </a:t>
            </a:r>
            <a:r>
              <a:rPr lang="en-US" altLang="en-US" sz="2400" dirty="0"/>
              <a:t>exercise,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at least partly a </a:t>
            </a:r>
            <a:r>
              <a:rPr lang="en-US" altLang="en-US" sz="2400" i="1" dirty="0"/>
              <a:t>learned </a:t>
            </a:r>
            <a:r>
              <a:rPr lang="en-US" altLang="en-US" sz="2400" dirty="0"/>
              <a:t>response.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With repeated </a:t>
            </a:r>
            <a:r>
              <a:rPr lang="en-US" altLang="en-US" sz="2400" dirty="0"/>
              <a:t>periods of exercise, the </a:t>
            </a:r>
            <a:r>
              <a:rPr lang="en-US" altLang="en-US" sz="2400" dirty="0" smtClean="0"/>
              <a:t>brain becomes more </a:t>
            </a:r>
            <a:r>
              <a:rPr lang="en-US" altLang="en-US" sz="2400" dirty="0"/>
              <a:t>able to provide </a:t>
            </a:r>
            <a:r>
              <a:rPr lang="en-US" altLang="en-US" sz="2400" dirty="0" smtClean="0"/>
              <a:t>the proper </a:t>
            </a:r>
            <a:r>
              <a:rPr lang="en-US" altLang="en-US" sz="2400" dirty="0"/>
              <a:t>signals required to keep the blood </a:t>
            </a:r>
            <a:r>
              <a:rPr lang="en-US" altLang="en-US" sz="2400" dirty="0" smtClean="0"/>
              <a:t>PCO2 </a:t>
            </a:r>
            <a:r>
              <a:rPr lang="en-US" altLang="en-US" sz="2400" dirty="0"/>
              <a:t>at </a:t>
            </a:r>
            <a:r>
              <a:rPr lang="en-US" altLang="en-US" sz="2400" dirty="0" smtClean="0"/>
              <a:t>its normal </a:t>
            </a:r>
            <a:r>
              <a:rPr lang="en-US" altLang="en-US" sz="2400" dirty="0"/>
              <a:t>level. </a:t>
            </a:r>
            <a:endParaRPr lang="en-US" altLang="en-US" sz="2400" dirty="0" smtClean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cerebral cortex is involved in this learning, </a:t>
            </a:r>
            <a:r>
              <a:rPr lang="en-US" altLang="en-US" sz="2400" dirty="0" smtClean="0"/>
              <a:t>because experiments </a:t>
            </a:r>
            <a:r>
              <a:rPr lang="en-US" altLang="en-US" sz="2400" dirty="0"/>
              <a:t>that block only the cortex also block </a:t>
            </a:r>
            <a:r>
              <a:rPr lang="en-US" altLang="en-US" sz="2400" dirty="0" smtClean="0"/>
              <a:t>the learned </a:t>
            </a:r>
            <a:r>
              <a:rPr lang="en-US" altLang="en-US" sz="2400" dirty="0"/>
              <a:t>response.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43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1D29B1-7951-416F-A44D-E37D137A9386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Diffusion capacity of the respiratory membrane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endParaRPr lang="en-US" sz="3600" b="1" u="sng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5410200" cy="4754563"/>
          </a:xfrm>
        </p:spPr>
        <p:txBody>
          <a:bodyPr/>
          <a:lstStyle/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b="1" i="1" smtClean="0">
                <a:solidFill>
                  <a:srgbClr val="0070C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Is the volume of gas that diffuses through the membrane each minute for a pressure difference of 1mmHg.</a:t>
            </a:r>
          </a:p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400" b="1" u="sng" smtClean="0">
              <a:solidFill>
                <a:srgbClr val="0070C0"/>
              </a:solidFill>
            </a:endParaRPr>
          </a:p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arn-CL" altLang="en-US" sz="2400" b="1" u="sng" smtClean="0">
                <a:solidFill>
                  <a:srgbClr val="C00000"/>
                </a:solidFill>
              </a:rPr>
              <a:t>Diffusing capacity for oxygen at rest</a:t>
            </a:r>
            <a:endParaRPr lang="en-US" altLang="en-US" sz="2400" b="1" i="1" smtClean="0">
              <a:solidFill>
                <a:srgbClr val="C00000"/>
              </a:solidFill>
            </a:endParaRPr>
          </a:p>
          <a:p>
            <a:pPr marL="419100" indent="-382588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400" b="1" i="1" smtClean="0">
                <a:solidFill>
                  <a:srgbClr val="C00000"/>
                </a:solidFill>
              </a:rPr>
              <a:t>            21ml/min/mmHg</a:t>
            </a:r>
            <a:endParaRPr lang="ar-SA" altLang="en-US" sz="2400" b="1" i="1" smtClean="0">
              <a:solidFill>
                <a:srgbClr val="C00000"/>
              </a:solidFill>
            </a:endParaRPr>
          </a:p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smtClean="0">
                <a:solidFill>
                  <a:srgbClr val="003760"/>
                </a:solidFill>
              </a:rPr>
              <a:t>Even if the oxygen pressure difference across the respiratory membrane is 11mmHg----------11x21= 230ml oxygen diffusing through the membrane each minute.</a:t>
            </a:r>
          </a:p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smtClean="0">
                <a:solidFill>
                  <a:srgbClr val="003760"/>
                </a:solidFill>
              </a:rPr>
              <a:t>During rest tissues consume 250 ml O2 /min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068FB-28F8-4D9B-A2F1-98F2F77DAA38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5366" name="Content Placeholder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58850"/>
            <a:ext cx="3429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32432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i="1" smtClean="0"/>
              <a:t>Changes in the oxygen- diffusing capacity during exercise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</a:rPr>
              <a:t>65ml/min/mmHg</a:t>
            </a: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rgbClr val="002060"/>
                </a:solidFill>
              </a:rPr>
              <a:t>This is due </a:t>
            </a:r>
            <a:r>
              <a:rPr lang="en-US" altLang="en-US" sz="2800" b="1" u="sng" smtClean="0">
                <a:solidFill>
                  <a:srgbClr val="002060"/>
                </a:solidFill>
              </a:rPr>
              <a:t>to increased number of open  pulmonary capillaries </a:t>
            </a:r>
            <a:r>
              <a:rPr lang="en-US" altLang="en-US" sz="2800" smtClean="0">
                <a:solidFill>
                  <a:srgbClr val="002060"/>
                </a:solidFill>
              </a:rPr>
              <a:t>which was dormant, thereby increasing the surface area for gas exchange.</a:t>
            </a:r>
          </a:p>
          <a:p>
            <a:pPr eaLnBrk="1" hangingPunct="1"/>
            <a:r>
              <a:rPr lang="en-US" altLang="en-US" sz="2800" smtClean="0">
                <a:solidFill>
                  <a:srgbClr val="002060"/>
                </a:solidFill>
              </a:rPr>
              <a:t> In addition </a:t>
            </a:r>
            <a:r>
              <a:rPr lang="en-US" altLang="en-US" sz="2800" u="sng" smtClean="0">
                <a:solidFill>
                  <a:srgbClr val="002060"/>
                </a:solidFill>
              </a:rPr>
              <a:t>to </a:t>
            </a:r>
            <a:r>
              <a:rPr lang="en-US" altLang="en-US" sz="2800" b="1" u="sng" smtClean="0">
                <a:solidFill>
                  <a:srgbClr val="002060"/>
                </a:solidFill>
              </a:rPr>
              <a:t>increased alveolar ventilation</a:t>
            </a:r>
            <a:r>
              <a:rPr lang="en-US" altLang="en-US" sz="280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9CC244-790E-478E-9B67-7602A31117A3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16390" name="Picture 7" descr="نتيجة بحث الصور عن ‪CO diffusio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0013"/>
            <a:ext cx="37338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Diffusing capacity for carbon dioxide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600" b="1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5486400" cy="4764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2060"/>
                </a:solidFill>
              </a:rPr>
              <a:t>It diffuses 20 times greater than oxygen due to greater diffusion coefficient which is 20 times that for oxygen.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2060"/>
                </a:solidFill>
              </a:rPr>
              <a:t>Diffusion capacity for carbon dioxide 400ml/min/mmHg.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2060"/>
                </a:solidFill>
              </a:rPr>
              <a:t>During exercise 1200 to 1300ml/min/mmHg.</a:t>
            </a:r>
            <a:endParaRPr lang="en-US" altLang="en-US" sz="2800" b="1" u="sng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u="sng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olidFill>
                <a:srgbClr val="7030A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158750-6249-401D-B454-FD4B5FBAD560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1422400"/>
            <a:ext cx="2647950" cy="3987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4841875" cy="5453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During exercise the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oxygen requirement increased 20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times,  and cardiac output increased and so the time blood  remained in the pulmonary capillaries becomes less than half normal despite the fact that additional capillaries open up.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But the blood is almost completely saturated with oxygen when it leaves the pulmonary capillaries.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ACC5F-61B8-4BAB-93EA-D0D8DF197308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18437" name="Picture 6" descr="نتيجة بحث الصور عن ‪diffusion capacity of the respiratory membrane in exercis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733800" cy="5029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57200"/>
            <a:ext cx="809625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i="1" u="sng" dirty="0" smtClean="0">
                <a:solidFill>
                  <a:srgbClr val="00FF00"/>
                </a:solidFill>
              </a:rPr>
              <a:t/>
            </a:r>
            <a:br>
              <a:rPr lang="en-US" sz="3200" b="1" i="1" u="sng" dirty="0" smtClean="0">
                <a:solidFill>
                  <a:srgbClr val="00FF00"/>
                </a:solidFill>
              </a:rPr>
            </a:br>
            <a:r>
              <a:rPr lang="en-US" sz="3200" b="1" i="1" dirty="0" smtClean="0">
                <a:solidFill>
                  <a:srgbClr val="7030A0"/>
                </a:solidFill>
              </a:rPr>
              <a:t>Reasons for this are as follow: 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 </a:t>
            </a:r>
            <a:endParaRPr lang="en-US" sz="3600" u="sng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143000"/>
            <a:ext cx="6823075" cy="53101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 smtClean="0">
                <a:solidFill>
                  <a:srgbClr val="7030A0"/>
                </a:solidFill>
              </a:rPr>
              <a:t>1- </a:t>
            </a:r>
            <a:r>
              <a:rPr lang="en-US" altLang="en-US" sz="2800" i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The diffusing capacity for oxygen increases almost three fold during exercise, this results mainly from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numbers of capillaries participating in </a:t>
            </a:r>
            <a:r>
              <a:rPr lang="en-US" altLang="en-US" sz="2800" dirty="0" smtClean="0">
                <a:solidFill>
                  <a:srgbClr val="002060"/>
                </a:solidFill>
              </a:rPr>
              <a:t>the diffusion, and a more even V/Q ratio all over the lung.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800" dirty="0" smtClean="0">
                <a:solidFill>
                  <a:srgbClr val="002060"/>
                </a:solidFill>
              </a:rPr>
              <a:t>2- At rest the blood normally stays in the lung capillaries about three times as long as necessary to cause full oxygenation. Therefore,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even with shortened time of exposure in exercise, the blood is still fully oxygenated or nearly so.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800" i="1" dirty="0" smtClean="0">
              <a:solidFill>
                <a:srgbClr val="FF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 smtClean="0"/>
              <a:t> </a:t>
            </a:r>
            <a:endParaRPr lang="en-US" altLang="en-US" sz="2800" i="1" dirty="0" smtClean="0">
              <a:solidFill>
                <a:srgbClr val="FFFFFF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5B791-C87A-44BA-8935-2DDB96EB4AB2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19462" name="Picture 7" descr="نتيجة بحث الصور عن ‪diffusion capacity of the respiratory membrane in exercis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25" y="609600"/>
            <a:ext cx="195897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Normal oxygen consumption for a young man at rest is about 250 ml/min.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However, under maximal conditions,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can be increased to approximately the following average levels:</a:t>
            </a:r>
          </a:p>
          <a:p>
            <a:pPr marL="3657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                                                                   </a:t>
            </a:r>
            <a:r>
              <a:rPr lang="en-US" dirty="0" smtClean="0"/>
              <a:t>ml/min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Untrained average male --------------   3600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Athletically trained average male ---   4000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Male marathon runner-----------------   5100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Oxygen Consumption and Pulmonary Ventilation in Exercise.</a:t>
            </a:r>
            <a:endParaRPr lang="en-US" altLang="en-US" sz="320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E505E-21F4-4282-B59A-428129B3B350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1274C1-B5B1-495C-9EFA-16CD5FB5E56F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8024B4-991A-4B00-B8E0-DCDC99156C8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3375"/>
            <a:ext cx="61198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EF3C93-1E74-40E0-98AF-3870E53B901D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85825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5750" y="857250"/>
            <a:ext cx="8629650" cy="5572125"/>
          </a:xfrm>
        </p:spPr>
        <p:txBody>
          <a:bodyPr/>
          <a:lstStyle/>
          <a:p>
            <a:pPr marL="419100" indent="-382588" eaLnBrk="1" hangingPunct="1">
              <a:buFont typeface="Arial" charset="0"/>
              <a:buNone/>
            </a:pPr>
            <a:r>
              <a:rPr lang="en-US" altLang="en-US" sz="2600" b="1" smtClean="0"/>
              <a:t>By the end of this lecture the students should be able to: -</a:t>
            </a:r>
          </a:p>
          <a:p>
            <a:pPr marL="419100" indent="-382588" algn="just" eaLnBrk="1" hangingPunct="1">
              <a:buFont typeface="Arial" charset="0"/>
              <a:buNone/>
            </a:pPr>
            <a:r>
              <a:rPr lang="en-US" altLang="en-US" smtClean="0"/>
              <a:t>1-Describe the effects of moderate and severe exercise on </a:t>
            </a:r>
            <a:r>
              <a:rPr lang="en-US" altLang="en-US" smtClean="0">
                <a:solidFill>
                  <a:srgbClr val="7030A0"/>
                </a:solidFill>
              </a:rPr>
              <a:t>oxygen consumption, and ventilation volumes.</a:t>
            </a:r>
          </a:p>
          <a:p>
            <a:pPr marL="419100" indent="-382588" algn="just" eaLnBrk="1" hangingPunct="1">
              <a:buFont typeface="Arial" charset="0"/>
              <a:buNone/>
            </a:pPr>
            <a:r>
              <a:rPr lang="en-US" altLang="en-US" smtClean="0"/>
              <a:t>2- Interpret the </a:t>
            </a:r>
            <a:r>
              <a:rPr lang="en-US" altLang="en-US" smtClean="0">
                <a:solidFill>
                  <a:srgbClr val="7030A0"/>
                </a:solidFill>
              </a:rPr>
              <a:t>effects of exercise on arterial PO</a:t>
            </a:r>
            <a:r>
              <a:rPr lang="en-US" altLang="en-US" baseline="-25000" smtClean="0">
                <a:solidFill>
                  <a:srgbClr val="7030A0"/>
                </a:solidFill>
              </a:rPr>
              <a:t>2</a:t>
            </a:r>
            <a:r>
              <a:rPr lang="en-US" altLang="en-US" smtClean="0">
                <a:solidFill>
                  <a:srgbClr val="7030A0"/>
                </a:solidFill>
              </a:rPr>
              <a:t>, PCO</a:t>
            </a:r>
            <a:r>
              <a:rPr lang="en-US" altLang="en-US" baseline="-25000" smtClean="0">
                <a:solidFill>
                  <a:srgbClr val="7030A0"/>
                </a:solidFill>
              </a:rPr>
              <a:t>2</a:t>
            </a:r>
            <a:r>
              <a:rPr lang="en-US" altLang="en-US" smtClean="0">
                <a:solidFill>
                  <a:srgbClr val="7030A0"/>
                </a:solidFill>
              </a:rPr>
              <a:t> and H</a:t>
            </a:r>
            <a:r>
              <a:rPr lang="en-US" altLang="en-US" baseline="30000" smtClean="0">
                <a:solidFill>
                  <a:srgbClr val="7030A0"/>
                </a:solidFill>
              </a:rPr>
              <a:t>+ </a:t>
            </a:r>
            <a:r>
              <a:rPr lang="en-US" altLang="en-US" smtClean="0">
                <a:solidFill>
                  <a:srgbClr val="7030A0"/>
                </a:solidFill>
              </a:rPr>
              <a:t>ions.</a:t>
            </a:r>
          </a:p>
          <a:p>
            <a:pPr marL="419100" indent="-382588" algn="just" eaLnBrk="1" hangingPunct="1">
              <a:buFont typeface="Arial" charset="0"/>
              <a:buNone/>
            </a:pPr>
            <a:r>
              <a:rPr lang="en-US" altLang="en-US" smtClean="0"/>
              <a:t>3-Define the </a:t>
            </a:r>
            <a:r>
              <a:rPr lang="en-US" altLang="en-US" smtClean="0">
                <a:solidFill>
                  <a:srgbClr val="7030A0"/>
                </a:solidFill>
              </a:rPr>
              <a:t>diffusing capacity of the respiratory </a:t>
            </a:r>
            <a:r>
              <a:rPr lang="en-US" altLang="en-US" smtClean="0"/>
              <a:t>membrane, and its typical values at rest, and explain its changes in exercise.</a:t>
            </a:r>
          </a:p>
          <a:p>
            <a:pPr marL="419100" indent="-382588" algn="just" eaLnBrk="1" hangingPunct="1">
              <a:buFont typeface="Arial" charset="0"/>
              <a:buNone/>
            </a:pPr>
            <a:r>
              <a:rPr lang="en-US" altLang="en-US" smtClean="0"/>
              <a:t>4-Explain </a:t>
            </a:r>
            <a:r>
              <a:rPr lang="en-US" altLang="en-US" smtClean="0">
                <a:solidFill>
                  <a:srgbClr val="7030A0"/>
                </a:solidFill>
              </a:rPr>
              <a:t>causes of hyperventilation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in exercise.</a:t>
            </a:r>
          </a:p>
          <a:p>
            <a:pPr marL="419100" indent="-382588" eaLnBrk="1" hangingPunct="1">
              <a:buFont typeface="Wingdings 2" pitchFamily="18" charset="2"/>
              <a:buChar char=""/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DE8BA5-70C7-41B7-9E0E-844E21E88C3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CAFB67-EF67-41FB-B6BD-6AE43208F77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Effect of Exercise on the respiratory system</a:t>
            </a:r>
            <a:endParaRPr lang="ar-SA" altLang="en-US" sz="3200" b="1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8307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blood gases do not always have to become abnormal for respiration to be stimulated in exercise.</a:t>
            </a:r>
          </a:p>
          <a:p>
            <a:pPr eaLnBrk="1" hangingPunct="1"/>
            <a:r>
              <a:rPr lang="en-US" altLang="en-US" sz="2800" smtClean="0"/>
              <a:t> Instead, respiration is stimulated mainly by neurogenic mechanisms during exercise.</a:t>
            </a:r>
            <a:endParaRPr lang="ar-SA" altLang="en-US" sz="280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3A6314-51C6-444E-8D1C-67B8766FB97C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7174" name="Picture 2" descr="نتيجة بحث الصور عن ‪Control of ventilation during exerci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1295400"/>
            <a:ext cx="3429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152400"/>
            <a:ext cx="8067675" cy="685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Regulation of respiration during exercise.</a:t>
            </a:r>
          </a:p>
        </p:txBody>
      </p:sp>
      <p:sp>
        <p:nvSpPr>
          <p:cNvPr id="8195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441960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7030A0"/>
                </a:solidFill>
              </a:rPr>
              <a:t>In strenuous exercise </a:t>
            </a:r>
            <a:r>
              <a:rPr lang="en-US" altLang="en-US" sz="2800" smtClean="0">
                <a:solidFill>
                  <a:srgbClr val="FF0000"/>
                </a:solidFill>
              </a:rPr>
              <a:t>O2 consumption </a:t>
            </a:r>
            <a:r>
              <a:rPr lang="en-US" altLang="en-US" sz="2800" smtClean="0">
                <a:solidFill>
                  <a:srgbClr val="7030A0"/>
                </a:solidFill>
              </a:rPr>
              <a:t>and </a:t>
            </a:r>
            <a:r>
              <a:rPr lang="en-US" altLang="en-US" sz="2800" smtClean="0">
                <a:solidFill>
                  <a:srgbClr val="FF0000"/>
                </a:solidFill>
              </a:rPr>
              <a:t>CO2 formation </a:t>
            </a:r>
            <a:r>
              <a:rPr lang="en-US" altLang="en-US" sz="2800" smtClean="0">
                <a:solidFill>
                  <a:srgbClr val="7030A0"/>
                </a:solidFill>
              </a:rPr>
              <a:t>may increase 20 folds but  </a:t>
            </a:r>
            <a:r>
              <a:rPr lang="en-US" altLang="en-US" sz="2800" smtClean="0">
                <a:solidFill>
                  <a:srgbClr val="FF0000"/>
                </a:solidFill>
              </a:rPr>
              <a:t>alveolar ventilation increases </a:t>
            </a:r>
            <a:r>
              <a:rPr lang="en-US" altLang="en-US" sz="2800" smtClean="0">
                <a:solidFill>
                  <a:srgbClr val="7030A0"/>
                </a:solidFill>
              </a:rPr>
              <a:t>almost exactly in step with the increased levels of metabolism.</a:t>
            </a:r>
          </a:p>
          <a:p>
            <a:pPr eaLnBrk="1" hangingPunct="1"/>
            <a:r>
              <a:rPr lang="en-US" altLang="en-US" sz="2800" smtClean="0">
                <a:solidFill>
                  <a:srgbClr val="7030A0"/>
                </a:solidFill>
              </a:rPr>
              <a:t>Therefore the arterial PO2, PCO2, PH all remain almost exactly normal.</a:t>
            </a:r>
          </a:p>
          <a:p>
            <a:endParaRPr lang="en-US" altLang="en-US" smtClean="0"/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F02F85-87BC-47A7-B4FA-184C705593A1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819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8425" y="838200"/>
            <a:ext cx="3657600" cy="3043238"/>
          </a:xfrm>
        </p:spPr>
      </p:pic>
      <p:pic>
        <p:nvPicPr>
          <p:cNvPr id="819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425" y="4191000"/>
            <a:ext cx="3657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/>
              <a:t>What causes intense ventilation during exercise?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The brain, on transmitting motor impulses to the exercising muscles, transmits at the same time collateral impulses into the brain stem to excite the respiratory center.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A large share of the total increase in ventilation begins immediately on initiation of the exercise, before any blood chemicals have had time to change. This is mostly due to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neurogenic signals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034D5-1D68-49AC-AC81-344EE1FCC7C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Dr.Aida Korish ( iaidakorish@yahoo.com)</a:t>
            </a:r>
            <a:endParaRPr lang="en-US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26431-56E1-4EBF-AF5F-784362989331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0244" name="Picture 2" descr="نتيجة بحث الصور عن ‪diffusion across respiratory membrane during exerci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What cause intense ventilation during exercise?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030A0"/>
                </a:solidFill>
              </a:rPr>
              <a:t>Neural signals from the motor areas of the brain to the respiratory center.</a:t>
            </a:r>
          </a:p>
          <a:p>
            <a:pPr eaLnBrk="1" hangingPunct="1"/>
            <a:r>
              <a:rPr lang="en-US" altLang="en-US" smtClean="0">
                <a:solidFill>
                  <a:srgbClr val="7030A0"/>
                </a:solidFill>
              </a:rPr>
              <a:t>The joint proprioceptors</a:t>
            </a:r>
          </a:p>
          <a:p>
            <a:pPr eaLnBrk="1" hangingPunct="1"/>
            <a:r>
              <a:rPr lang="en-US" altLang="en-US" smtClean="0">
                <a:solidFill>
                  <a:srgbClr val="7030A0"/>
                </a:solidFill>
              </a:rPr>
              <a:t>Body temperature (hypothalamus).</a:t>
            </a:r>
          </a:p>
          <a:p>
            <a:pPr eaLnBrk="1" hangingPunct="1"/>
            <a:r>
              <a:rPr lang="en-US" altLang="en-US" smtClean="0">
                <a:solidFill>
                  <a:srgbClr val="7030A0"/>
                </a:solidFill>
              </a:rPr>
              <a:t>Possibility that the neurogenic factor for control of ventilation during exercise is a learned response.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7030A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0F3EA-0EFE-4725-BBC1-216E30BEEAA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800</Words>
  <Application>Microsoft Office PowerPoint</Application>
  <PresentationFormat>عرض على الشاشة (3:4)‏</PresentationFormat>
  <Paragraphs>82</Paragraphs>
  <Slides>20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Effects of exercise on the respiratory system.  </vt:lpstr>
      <vt:lpstr>الشريحة 2</vt:lpstr>
      <vt:lpstr>Objectives</vt:lpstr>
      <vt:lpstr>الشريحة 4</vt:lpstr>
      <vt:lpstr>Effect of Exercise on the respiratory system</vt:lpstr>
      <vt:lpstr>Regulation of respiration during exercise.</vt:lpstr>
      <vt:lpstr>What causes intense ventilation during exercise?</vt:lpstr>
      <vt:lpstr>الشريحة 8</vt:lpstr>
      <vt:lpstr>What cause intense ventilation during exercise?</vt:lpstr>
      <vt:lpstr>الشريحة 10</vt:lpstr>
      <vt:lpstr>Relation Between Chemical and Nervous Factors in the Control of Respiration During Exercise.</vt:lpstr>
      <vt:lpstr>The Neurogenic Factor for Control of Ventilation During Exercise Is a Learned Response.</vt:lpstr>
      <vt:lpstr> Diffusion capacity of the respiratory membrane </vt:lpstr>
      <vt:lpstr>Changes in the oxygen- diffusing capacity during exercise</vt:lpstr>
      <vt:lpstr> Diffusing capacity for carbon dioxide </vt:lpstr>
      <vt:lpstr>الشريحة 16</vt:lpstr>
      <vt:lpstr>  Reasons for this are as follow:    </vt:lpstr>
      <vt:lpstr>Oxygen Consumption and Pulmonary Ventilation in Exercise.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exercise on the respiratory system.</dc:title>
  <dc:creator>Microsoft Office User</dc:creator>
  <cp:lastModifiedBy>Abdulrahman</cp:lastModifiedBy>
  <cp:revision>10</cp:revision>
  <dcterms:created xsi:type="dcterms:W3CDTF">2017-02-08T16:37:41Z</dcterms:created>
  <dcterms:modified xsi:type="dcterms:W3CDTF">2018-01-07T18:53:56Z</dcterms:modified>
</cp:coreProperties>
</file>