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28"/>
  </p:notesMasterIdLst>
  <p:sldIdLst>
    <p:sldId id="344" r:id="rId3"/>
    <p:sldId id="329" r:id="rId4"/>
    <p:sldId id="262" r:id="rId5"/>
    <p:sldId id="327" r:id="rId6"/>
    <p:sldId id="259" r:id="rId7"/>
    <p:sldId id="263" r:id="rId8"/>
    <p:sldId id="260" r:id="rId9"/>
    <p:sldId id="335" r:id="rId10"/>
    <p:sldId id="345" r:id="rId11"/>
    <p:sldId id="291" r:id="rId12"/>
    <p:sldId id="347" r:id="rId13"/>
    <p:sldId id="271" r:id="rId14"/>
    <p:sldId id="348" r:id="rId15"/>
    <p:sldId id="338" r:id="rId16"/>
    <p:sldId id="288" r:id="rId17"/>
    <p:sldId id="307" r:id="rId18"/>
    <p:sldId id="285" r:id="rId19"/>
    <p:sldId id="309" r:id="rId20"/>
    <p:sldId id="342" r:id="rId21"/>
    <p:sldId id="287" r:id="rId22"/>
    <p:sldId id="325" r:id="rId23"/>
    <p:sldId id="298" r:id="rId24"/>
    <p:sldId id="349" r:id="rId25"/>
    <p:sldId id="350" r:id="rId26"/>
    <p:sldId id="35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36F2"/>
    <a:srgbClr val="1C944D"/>
    <a:srgbClr val="FF00FF"/>
    <a:srgbClr val="88FE82"/>
    <a:srgbClr val="AD17A2"/>
    <a:srgbClr val="FEE6F5"/>
    <a:srgbClr val="A4FEA0"/>
    <a:srgbClr val="280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92" autoAdjust="0"/>
    <p:restoredTop sz="94673" autoAdjust="0"/>
  </p:normalViewPr>
  <p:slideViewPr>
    <p:cSldViewPr>
      <p:cViewPr varScale="1">
        <p:scale>
          <a:sx n="86" d="100"/>
          <a:sy n="86" d="100"/>
        </p:scale>
        <p:origin x="76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D09FF1-3677-4CED-A9EB-DEBD13144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66122-8C4C-48EB-99D7-00700E65B7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0722E36-6D7C-4B8F-9288-A25B80034EB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5D3D58-F395-4E96-92F6-EEE282B87D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4376CA-51E3-44A3-85B3-0B8E87A82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12222-2CD5-412D-8F37-EE32F3D16E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B7DF7-E2F9-4624-9270-F0C1737AF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CAF03F-D66A-4077-A7F5-036311D9AE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ECBCE7C-F586-4C32-964E-8BA169715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E894744-50AD-4D73-B0C2-82F1F1FC6A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6427B6C-8EF8-435B-8DBF-271CEB2E3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04F832-7C06-4C9C-83F1-7FE6B1492CDD}" type="slidenum">
              <a:rPr lang="en-US" altLang="en-US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FAD99FC-0D12-40C1-A651-7861C0B28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A0C09E-6A99-4F21-873E-1E98E3E6C0E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6DCBAD6-92AA-4A5A-8EE8-74AD8F6C9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94E7D3D-3BF5-4EA8-A4F3-D29775DB7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738022A-A8B5-4E82-B145-A18C76EE2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FAFBE4-598C-4FC5-94DE-7B93FCABD20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258DEFB-6052-4B04-8AC4-1F761BEFC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D8D7015-D752-4F32-965A-338456D02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027936-85FF-4620-B11E-CAB1E91587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192E-18DD-4CA8-AB4B-E7BEFF250E8C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ADBA4A-F728-4654-967F-D98F942E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986A51-F48F-4644-8ED8-6CF7DFF90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6AEAD-16DB-45F6-8307-20399C63D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0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3E4AC6-4A41-4067-A018-8B54DE9D3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0EA3-6DD7-42BA-8F35-E257BB45C790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24F9D8-101C-4698-B109-A99FA257C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FE020-6B6A-4898-9186-0FB4D24C3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EEB5E-20B0-44B5-8EF8-782EAB19C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6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FEF7B-6AD6-4AAA-97BE-A771B35DD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592D-79ED-4CE4-9D43-FE0BE4323CA9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D8FC06-671E-4E22-95F8-D831D158D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46AD0B-7F1E-401B-A985-A8C08714E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E4DBF-9B77-4D8B-A818-B24E3E26F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2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DFE3AA6-501F-48B2-A4F0-C125E845B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211CB85-E7A5-496C-8B1D-8935BBEC2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DBE4FA91-2697-4532-8802-4B33C7459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C816-DA19-409C-82D0-568092F06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796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F2BD3C0-35AC-4DED-AED9-75E6B6F7DF6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23463E0-6CCA-4AEF-ADDE-E3E8D5E75A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7D4FEE6-E995-4262-A5D3-8BA8056FF5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C007E85-2BEA-45F4-B450-234DDDC009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DF0CD67-9446-419A-BC33-6441D49871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E4AD71A5-761C-4B7B-BC24-7B6CC231CB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6C0A897-FE01-477B-BFDC-35DC0A004F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68F52F1-D34C-406F-BB35-D54EBC1FF3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AECBE8C-A6A1-4D9E-936E-9B9EE9857E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2320172-E1C0-4170-A211-3003E11619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F989843-F37B-4ADD-A269-A560FFCF8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D51BC1A-D1F1-4238-8469-0AEE1D1BA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6B51F-5A0E-49F0-BA20-E15889D0C06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03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EEC890-0113-4E68-A07A-AC4930D6C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DC796-20E0-40D6-ABC5-992D414CA13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C5E95B-F8AF-4241-951E-69D1298C4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F18FC9-C99A-4E8F-89F8-27F7ADAC7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47E8D-5EF4-48A3-ADCC-C02676B86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3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435871-B5A7-425F-AB1D-A0D52EAFC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E527-810E-47D5-852A-1CD916A2AA0C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9F6EA7-8E88-46F0-A9FC-D2F168131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924EAF-69B1-4E48-B4E9-7059E7F6E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150E3-9BDF-441C-BE4D-B8C2FCF82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F71F3-4986-4067-9EC0-7763E724B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A6258-2C8A-432D-BC15-9FCA7106FD73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47B41-7499-4224-BC7C-A85D5B4D8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59491-6139-438D-8E52-8D7DF8585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6B8D5-7273-4E72-9669-FC8F26D0E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3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B38531-F0D4-44EE-83D9-87FF090F9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2C35B-E041-4C50-A7C0-BDF6B164063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42827D-3D9B-4E81-AE31-56D22746A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546478-F046-48CA-A7D5-7D584BE9D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65EDD-F977-4242-8799-5745042EA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1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8B62D1-EBC5-4C68-8186-DAE683D9D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89FF-FBB9-4684-A267-25F805D78B5F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30A64-A21B-4BF8-8496-E2E4D47FB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308E2-8FBA-4F3F-A017-3FD4A6400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60E85-553C-4138-AC03-AF30AE0BF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3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422544-1F3F-4D59-A51A-879CB08F6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4C57E-32D9-42A4-B2C8-82ED8823ADE7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00B0F6-9097-480B-B4CF-5FC4BA11D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E83950-B2F6-4D7B-BCC2-D0A8D6430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2661F-A179-4662-A829-907F1E6AB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3EA02-A8FC-4D62-AFC4-C4FAA6AE8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8DDB-E5C6-435D-AEA2-0DF8FF40BA89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A9390-579E-4D1C-8118-E0FFD1C04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0A37C-E545-4FEF-81EF-90FC394C5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7F194-393C-4EAC-AC57-927F8EB44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0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BC9C8-5E21-46FC-A870-2C412DEEA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11D1-CAB6-4D85-9A79-98C2473B2B7A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80DC1-5BB9-4A6B-B494-64F8DA7A6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624CA-F4BE-4040-9309-D2ED67652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B19BA-809E-4781-872D-5C36952F9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2A6BCD-DE17-4300-A6EF-C9F161103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785401-E518-4D05-B32D-18B939161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A6BD420D-6AF9-463C-B124-25A2F6C1A3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CE6EB8A-C23F-413D-8F4B-4B58F858BFE4}" type="datetimeFigureOut">
              <a:rPr lang="en-US"/>
              <a:pPr>
                <a:defRPr/>
              </a:pPr>
              <a:t>2/3/2019</a:t>
            </a:fld>
            <a:endParaRPr lang="en-US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C8BB334-E25B-4832-81EC-8444E50814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8A7C04CC-610D-4BE4-B328-BD6E83783A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B2D1823-2B24-4140-8F85-9DBB9832D2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>
            <a:extLst>
              <a:ext uri="{FF2B5EF4-FFF2-40B4-BE49-F238E27FC236}">
                <a16:creationId xmlns:a16="http://schemas.microsoft.com/office/drawing/2014/main" id="{02EE0D15-6AC2-4A95-B038-FB23F52FFA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A3E22AEE-C19A-4E7F-8A32-670FB09F4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DEEFB3CC-E600-485C-8FEA-EDC11C740AB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4449AC6C-F0F1-4800-9A06-F1675ABD4D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792B5F00-21D0-4F82-969A-83D4E3FACA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9FFECC1-549E-4308-A06F-7304685798DF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2ahUKEwjDpZzdvKfZAhWBmLQKHQBPDr0QjRx6BAgAEAY&amp;url=https%3A%2F%2Fwww.pinterest.com%2Fallisonbmerkey%2Fclinical%2F&amp;psig=AOvVaw33gs2wP3Y1rIBmuZzH7baH&amp;ust=151876856515615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jAvJbqv8zSAhVIPRQKHY-hBi4QjRwIBw&amp;url=https%3A%2F%2Fwww.studyblue.com%2Fnotes%2Fnote%2Fn%2Fanat4%2Fdeck%2F8714272&amp;psig=AFQjCNGKoLq7_ySUdEACIp2mvK_vom3bqA&amp;ust=148925444233296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&amp;esrc=s&amp;source=images&amp;cd=&amp;cad=rja&amp;uact=8&amp;ved=0ahUKEwjTyM3e1O_KAhWH2xoKHed_Bc8QjRwIBw&amp;url=http%3A%2F%2Fwww.unmc.edu%2Fdissection%2Fidg21heart.cfm&amp;psig=AFQjCNE8UsjXaXPVcIgar_Br-9otUhzlpg&amp;ust=145527842308225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&amp;esrc=s&amp;source=images&amp;cd=&amp;cad=rja&amp;uact=8&amp;ved=0ahUKEwjTyM3e1O_KAhWH2xoKHed_Bc8QjRwIBw&amp;url=http%3A%2F%2Fwww.unmc.edu%2Fdissection%2Fidg21heart.cfm&amp;psig=AFQjCNE8UsjXaXPVcIgar_Br-9otUhzlpg&amp;ust=145527842308225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my.bpcc.edu/content/blgy225/Cardiovascular/Cardiovascular_print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%3A%2F%2Fwww.mitralvalverepair.org%2Fcontent%2Fview%2F56%2F&amp;ei=PAjyVOaHF4PhaI69gfAL&amp;psig=AFQjCNF7cc0b9nP9XUHxySjbZeSbqSfAAw&amp;ust=142523367457264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265.photobucket.com/albums/ii211/CollinAlexander/Heart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circ.ahajournals.org/content/118/8/863/F1.large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sa/url?sa=i&amp;rct=j&amp;q=&amp;esrc=s&amp;source=images&amp;cd=&amp;cad=rja&amp;uact=8&amp;ved=0ahUKEwi7o_SRyO_KAhWFWxoKHbXSAQUQjRwIBw&amp;url=https%3A%2F%2Fwww.studyblue.com%2Fnotes%2Fnote%2Fn%2Fan2-03-the-heart%2Fdeck%2F6713375&amp;psig=AFQjCNH21XZ1EOPrTyF2_7GFW9WQNVupRw&amp;ust=14552750344291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hyperlink" Target="http://www.google.com.sa/url?sa=i&amp;rct=j&amp;q=&amp;esrc=s&amp;source=images&amp;cd=&amp;cad=rja&amp;uact=8&amp;ved=0ahUKEwiLnvrgyO_KAhWCOxoKHSOTCBYQjRwIBw&amp;url=http%3A%2F%2Facademic.amc.edu%2Fmartino%2Fgrossanatomy%2Fsite%2Fmedical%2FLab%2520Manual%2FCardiovascular%2FDissections%2FHeart%2520in%2520situ%2FHeart%2520In%2520Situ%252013.htm&amp;psig=AFQjCNHKSgadLaFde1LEjoSx90CuOrntXQ&amp;ust=145527515955446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.sa/url?sa=i&amp;rct=j&amp;q=&amp;esrc=s&amp;source=images&amp;cd=&amp;cad=rja&amp;uact=8&amp;ved=0ahUKEwif_M_ZtczSAhXCVxQKHYo-DLEQjRwIBw&amp;url=http%3A%2F%2Fdoctorlib.info%2Fmedical%2Fanatomy%2F9.html&amp;psig=AFQjCNGEJC0FNWq_QmmtN6f1Z1fMNPyi4A&amp;ust=14892518154357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2ahUKEwj_0vfD9qXZAhUGOhQKHQb5C0QQjRx6BAgAEAY&amp;url=http%3A%2F%2Fthe-definition.com%2Fterm%2Fheart&amp;psig=AOvVaw0SrjCGqYUx-HzpmjlJ7cIv&amp;ust=15187153715325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eg/url?sa=i&amp;rct=j&amp;q=&amp;esrc=s&amp;source=images&amp;cd=&amp;cad=rja&amp;uact=8&amp;ved=2ahUKEwjvsYTI-KXZAhVHlxQKHW0sDBoQjRx6BAgAEAY&amp;url=https%3A%2F%2Fwww.slideshare.net%2FPoonamSingh42%2F2-the-heart&amp;psig=AOvVaw3xjYPFB0QJkdsuSXTQ3CmU&amp;ust=15187161100829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iLt-S196XZAhWCPxQKHaeRAXcQjRx6BAgAEAY&amp;url=https%3A%2F%2Fwww.slideshare.net%2FPoonamSingh42%2F2-the-heart&amp;psig=AOvVaw2dwwAHojfqPuCTBJWhcBig&amp;ust=151871580499435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>
            <a:extLst>
              <a:ext uri="{FF2B5EF4-FFF2-40B4-BE49-F238E27FC236}">
                <a16:creationId xmlns:a16="http://schemas.microsoft.com/office/drawing/2014/main" id="{36A62638-60D2-4826-B97F-53AC3429A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5123" name="Rectangle 1">
            <a:extLst>
              <a:ext uri="{FF2B5EF4-FFF2-40B4-BE49-F238E27FC236}">
                <a16:creationId xmlns:a16="http://schemas.microsoft.com/office/drawing/2014/main" id="{7E37E671-EF37-4B58-BC27-FA1479435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286000"/>
            <a:ext cx="6643687" cy="9239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1">
                <a:latin typeface="Garamond" panose="02020404030301010803" pitchFamily="18" charset="0"/>
                <a:cs typeface="Aharoni" panose="02010803020104030203" pitchFamily="2" charset="-79"/>
              </a:rPr>
              <a:t>Anatomy of the Heart</a:t>
            </a:r>
            <a:endParaRPr lang="en-US" altLang="en-US" sz="5400" b="1"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5C55F7A-EF57-4EBE-B18C-326ADA2C7AA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88" y="152400"/>
            <a:ext cx="5929312" cy="704850"/>
          </a:xfrm>
          <a:solidFill>
            <a:srgbClr val="FF99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Right Atrium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C718290E-5BC3-4292-90F9-6ABBAB31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4057650" cy="452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The right atrium </a:t>
            </a:r>
            <a:r>
              <a:rPr lang="en-US" altLang="en-US" sz="2400" b="1" u="sng">
                <a:latin typeface="Garamond" panose="02020404030301010803" pitchFamily="18" charset="0"/>
              </a:rPr>
              <a:t>consists of</a:t>
            </a:r>
            <a:r>
              <a:rPr lang="en-US" altLang="en-US" sz="2400" b="1">
                <a:latin typeface="Garamond" panose="02020404030301010803" pitchFamily="18" charset="0"/>
              </a:rPr>
              <a:t> a </a:t>
            </a:r>
            <a:r>
              <a:rPr lang="en-US" altLang="en-US" sz="2400" b="1">
                <a:solidFill>
                  <a:srgbClr val="C00000"/>
                </a:solidFill>
                <a:latin typeface="Garamond" panose="02020404030301010803" pitchFamily="18" charset="0"/>
              </a:rPr>
              <a:t>main cavity </a:t>
            </a:r>
            <a:r>
              <a:rPr lang="en-US" altLang="en-US" sz="2400" b="1">
                <a:latin typeface="Garamond" panose="02020404030301010803" pitchFamily="18" charset="0"/>
              </a:rPr>
              <a:t>and a small out pouching, the </a:t>
            </a:r>
            <a:r>
              <a:rPr lang="en-US" altLang="en-US" sz="2400" b="1">
                <a:solidFill>
                  <a:srgbClr val="C00000"/>
                </a:solidFill>
                <a:latin typeface="Garamond" panose="02020404030301010803" pitchFamily="18" charset="0"/>
              </a:rPr>
              <a:t>auricle.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2804C0"/>
                </a:solidFill>
                <a:latin typeface="Garamond" panose="02020404030301010803" pitchFamily="18" charset="0"/>
              </a:rPr>
              <a:t>On the outside </a:t>
            </a:r>
            <a:r>
              <a:rPr lang="en-US" altLang="en-US" sz="2400" b="1">
                <a:latin typeface="Garamond" panose="02020404030301010803" pitchFamily="18" charset="0"/>
              </a:rPr>
              <a:t>of the heart at the junction </a:t>
            </a:r>
            <a:r>
              <a:rPr lang="en-US" altLang="en-US" sz="2400" b="1" u="sng">
                <a:latin typeface="Garamond" panose="02020404030301010803" pitchFamily="18" charset="0"/>
              </a:rPr>
              <a:t>between</a:t>
            </a:r>
            <a:r>
              <a:rPr lang="en-US" altLang="en-US" sz="2400" b="1">
                <a:latin typeface="Garamond" panose="02020404030301010803" pitchFamily="18" charset="0"/>
              </a:rPr>
              <a:t> the </a:t>
            </a:r>
            <a:r>
              <a:rPr lang="en-US" altLang="en-US" sz="2400" b="1">
                <a:solidFill>
                  <a:srgbClr val="5136F2"/>
                </a:solidFill>
                <a:latin typeface="Garamond" panose="02020404030301010803" pitchFamily="18" charset="0"/>
              </a:rPr>
              <a:t>right atrium </a:t>
            </a:r>
            <a:r>
              <a:rPr lang="en-US" altLang="en-US" sz="2400" b="1">
                <a:latin typeface="Garamond" panose="02020404030301010803" pitchFamily="18" charset="0"/>
              </a:rPr>
              <a:t>and the </a:t>
            </a:r>
            <a:r>
              <a:rPr lang="en-US" altLang="en-US" sz="2400" b="1">
                <a:solidFill>
                  <a:srgbClr val="5136F2"/>
                </a:solidFill>
                <a:latin typeface="Garamond" panose="02020404030301010803" pitchFamily="18" charset="0"/>
              </a:rPr>
              <a:t>right auricle </a:t>
            </a:r>
            <a:r>
              <a:rPr lang="en-US" altLang="en-US" sz="2400" b="1">
                <a:latin typeface="Garamond" panose="02020404030301010803" pitchFamily="18" charset="0"/>
              </a:rPr>
              <a:t>is a vertical groove , the </a:t>
            </a:r>
            <a:r>
              <a:rPr lang="en-US" altLang="en-US" sz="2400" b="1" u="sng">
                <a:solidFill>
                  <a:srgbClr val="FF0000"/>
                </a:solidFill>
                <a:latin typeface="Garamond" panose="02020404030301010803" pitchFamily="18" charset="0"/>
              </a:rPr>
              <a:t>sulcus terminalis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en-US" altLang="en-US" sz="2400" b="1">
                <a:solidFill>
                  <a:srgbClr val="C00000"/>
                </a:solidFill>
                <a:latin typeface="Garamond" panose="02020404030301010803" pitchFamily="18" charset="0"/>
              </a:rPr>
              <a:t>extends from front of S.V.C to the front of I.V.C, </a:t>
            </a:r>
            <a:r>
              <a:rPr lang="en-US" altLang="en-US" sz="2400" b="1">
                <a:latin typeface="Garamond" panose="02020404030301010803" pitchFamily="18" charset="0"/>
              </a:rPr>
              <a:t>which </a:t>
            </a:r>
            <a:r>
              <a:rPr lang="en-US" altLang="en-US" sz="2400" b="1">
                <a:solidFill>
                  <a:srgbClr val="2804C0"/>
                </a:solidFill>
                <a:latin typeface="Garamond" panose="02020404030301010803" pitchFamily="18" charset="0"/>
              </a:rPr>
              <a:t>on the inside </a:t>
            </a:r>
            <a:r>
              <a:rPr lang="en-US" altLang="en-US" sz="2400" b="1">
                <a:latin typeface="Garamond" panose="02020404030301010803" pitchFamily="18" charset="0"/>
              </a:rPr>
              <a:t>forms </a:t>
            </a:r>
            <a:r>
              <a:rPr lang="en-US" altLang="en-US" sz="2400" b="1" u="sng">
                <a:latin typeface="Garamond" panose="02020404030301010803" pitchFamily="18" charset="0"/>
              </a:rPr>
              <a:t>a ridge</a:t>
            </a:r>
            <a:r>
              <a:rPr lang="en-US" altLang="en-US" sz="2400" b="1">
                <a:latin typeface="Garamond" panose="02020404030301010803" pitchFamily="18" charset="0"/>
              </a:rPr>
              <a:t>, the 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crista terminalis. </a:t>
            </a:r>
          </a:p>
        </p:txBody>
      </p:sp>
      <p:pic>
        <p:nvPicPr>
          <p:cNvPr id="14340" name="Picture 4" descr="C3FF35">
            <a:extLst>
              <a:ext uri="{FF2B5EF4-FFF2-40B4-BE49-F238E27FC236}">
                <a16:creationId xmlns:a16="http://schemas.microsoft.com/office/drawing/2014/main" id="{048B3F6D-8573-43B0-99AF-6F66D5E5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928688"/>
            <a:ext cx="4551363" cy="2928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BE552A-1074-4F97-B482-72562EED43C3}"/>
              </a:ext>
            </a:extLst>
          </p:cNvPr>
          <p:cNvSpPr/>
          <p:nvPr/>
        </p:nvSpPr>
        <p:spPr>
          <a:xfrm>
            <a:off x="4786313" y="2214563"/>
            <a:ext cx="71437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67277-F7E3-479D-917C-B529E77A4782}"/>
              </a:ext>
            </a:extLst>
          </p:cNvPr>
          <p:cNvSpPr/>
          <p:nvPr/>
        </p:nvSpPr>
        <p:spPr>
          <a:xfrm>
            <a:off x="4714875" y="2714625"/>
            <a:ext cx="71437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3" name="Picture 9" descr="صورة ذات صلة">
            <a:hlinkClick r:id="rId3"/>
            <a:extLst>
              <a:ext uri="{FF2B5EF4-FFF2-40B4-BE49-F238E27FC236}">
                <a16:creationId xmlns:a16="http://schemas.microsoft.com/office/drawing/2014/main" id="{9ADE0BA5-9A7A-4B66-AC0F-1A2F234A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857625"/>
            <a:ext cx="4581525" cy="2994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AC2346B-F6D3-4549-8CE8-1C81744F532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43063" y="142875"/>
            <a:ext cx="5857875" cy="771525"/>
          </a:xfrm>
          <a:solidFill>
            <a:srgbClr val="FF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181ADCB3-32F5-488B-8ECD-1BDDBA2E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071563"/>
            <a:ext cx="3886200" cy="4856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FF0000"/>
                </a:solidFill>
                <a:latin typeface="Garamond" panose="02020404030301010803" pitchFamily="18" charset="0"/>
              </a:rPr>
              <a:t>Crista terminalis </a:t>
            </a:r>
            <a:r>
              <a:rPr lang="en-US" altLang="en-US" sz="2000" b="1">
                <a:latin typeface="Garamond" panose="02020404030301010803" pitchFamily="18" charset="0"/>
              </a:rPr>
              <a:t>divides </a:t>
            </a:r>
            <a:r>
              <a:rPr lang="en-US" altLang="en-US" sz="2000">
                <a:latin typeface="Garamond" panose="02020404030301010803" pitchFamily="18" charset="0"/>
              </a:rPr>
              <a:t>right atrium into: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b="1" i="1">
                <a:latin typeface="Garamond" panose="02020404030301010803" pitchFamily="18" charset="0"/>
              </a:rPr>
              <a:t>1- </a:t>
            </a:r>
            <a:r>
              <a:rPr lang="en-US" altLang="en-US" sz="2000" b="1" i="1">
                <a:solidFill>
                  <a:srgbClr val="AD17A2"/>
                </a:solidFill>
                <a:latin typeface="Garamond" panose="02020404030301010803" pitchFamily="18" charset="0"/>
              </a:rPr>
              <a:t>Anterior part:  </a:t>
            </a:r>
            <a:r>
              <a:rPr lang="en-US" altLang="en-US" sz="2000" b="1" u="sng">
                <a:latin typeface="Garamond" panose="02020404030301010803" pitchFamily="18" charset="0"/>
              </a:rPr>
              <a:t>rough</a:t>
            </a:r>
            <a:r>
              <a:rPr lang="en-US" altLang="en-US" sz="2000">
                <a:latin typeface="Garamond" panose="02020404030301010803" pitchFamily="18" charset="0"/>
              </a:rPr>
              <a:t> and trabeculated by </a:t>
            </a:r>
            <a:r>
              <a:rPr lang="en-US" altLang="en-US" sz="2000" b="1" u="sng">
                <a:latin typeface="Garamond" panose="02020404030301010803" pitchFamily="18" charset="0"/>
              </a:rPr>
              <a:t>bundles of muscle fibres </a:t>
            </a:r>
            <a:r>
              <a:rPr lang="en-US" altLang="en-US" sz="2000" b="1">
                <a:solidFill>
                  <a:srgbClr val="00B050"/>
                </a:solidFill>
                <a:latin typeface="Garamond" panose="02020404030301010803" pitchFamily="18" charset="0"/>
              </a:rPr>
              <a:t>(musculi pectinati).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Garamond" panose="02020404030301010803" pitchFamily="18" charset="0"/>
              </a:rPr>
              <a:t>2- </a:t>
            </a:r>
            <a:r>
              <a:rPr lang="en-US" altLang="en-US" sz="2000" b="1" i="1">
                <a:solidFill>
                  <a:srgbClr val="AD17A2"/>
                </a:solidFill>
                <a:latin typeface="Garamond" panose="02020404030301010803" pitchFamily="18" charset="0"/>
              </a:rPr>
              <a:t>Posterior part </a:t>
            </a:r>
            <a:r>
              <a:rPr lang="en-US" altLang="en-US" sz="2000" b="1" i="1">
                <a:solidFill>
                  <a:srgbClr val="00B050"/>
                </a:solidFill>
                <a:latin typeface="Garamond" panose="02020404030301010803" pitchFamily="18" charset="0"/>
              </a:rPr>
              <a:t>(sinus venarum) </a:t>
            </a:r>
            <a:r>
              <a:rPr lang="en-US" altLang="en-US" sz="2000" b="1" i="1">
                <a:latin typeface="Garamond" panose="02020404030301010803" pitchFamily="18" charset="0"/>
              </a:rPr>
              <a:t>is  </a:t>
            </a:r>
            <a:r>
              <a:rPr lang="en-US" altLang="en-US" sz="2000" b="1" u="sng">
                <a:latin typeface="Garamond" panose="02020404030301010803" pitchFamily="18" charset="0"/>
              </a:rPr>
              <a:t>smooth</a:t>
            </a:r>
            <a:r>
              <a:rPr lang="en-US" altLang="en-US" sz="2000" b="1">
                <a:latin typeface="Garamond" panose="02020404030301010803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B050"/>
                </a:solidFill>
                <a:latin typeface="Garamond" panose="02020404030301010803" pitchFamily="18" charset="0"/>
              </a:rPr>
              <a:t>The interatrial septum </a:t>
            </a:r>
            <a:r>
              <a:rPr lang="en-US" altLang="en-US" sz="2000">
                <a:latin typeface="Garamond" panose="02020404030301010803" pitchFamily="18" charset="0"/>
              </a:rPr>
              <a:t>carries an </a:t>
            </a:r>
            <a:r>
              <a:rPr lang="en-US" altLang="en-US" sz="2000" b="1">
                <a:latin typeface="Garamond" panose="02020404030301010803" pitchFamily="18" charset="0"/>
              </a:rPr>
              <a:t>oval depression </a:t>
            </a:r>
            <a:r>
              <a:rPr lang="en-US" altLang="en-US" sz="2000">
                <a:latin typeface="Garamond" panose="02020404030301010803" pitchFamily="18" charset="0"/>
              </a:rPr>
              <a:t>called </a:t>
            </a:r>
            <a:r>
              <a:rPr lang="en-US" altLang="en-US" sz="2000" b="1" i="1">
                <a:solidFill>
                  <a:srgbClr val="00B050"/>
                </a:solidFill>
                <a:latin typeface="Garamond" panose="02020404030301010803" pitchFamily="18" charset="0"/>
              </a:rPr>
              <a:t>Fossa ovalis </a:t>
            </a:r>
            <a:r>
              <a:rPr lang="en-US" altLang="en-US" sz="2000" b="1">
                <a:latin typeface="Garamond" panose="02020404030301010803" pitchFamily="18" charset="0"/>
              </a:rPr>
              <a:t>The margin </a:t>
            </a:r>
            <a:r>
              <a:rPr lang="en-US" altLang="en-US" sz="2000">
                <a:latin typeface="Garamond" panose="02020404030301010803" pitchFamily="18" charset="0"/>
              </a:rPr>
              <a:t>of this depression is called </a:t>
            </a:r>
            <a:r>
              <a:rPr lang="en-US" altLang="en-US" sz="2000" b="1" i="1">
                <a:solidFill>
                  <a:srgbClr val="00B050"/>
                </a:solidFill>
                <a:latin typeface="Garamond" panose="02020404030301010803" pitchFamily="18" charset="0"/>
              </a:rPr>
              <a:t>Anulus ovalis.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>
                <a:solidFill>
                  <a:srgbClr val="FF0000"/>
                </a:solidFill>
                <a:latin typeface="Garamond" panose="02020404030301010803" pitchFamily="18" charset="0"/>
              </a:rPr>
              <a:t>The blood leaves </a:t>
            </a:r>
            <a:r>
              <a:rPr lang="en-US" altLang="en-US" sz="2000" b="1" i="1">
                <a:latin typeface="Garamond" panose="02020404030301010803" pitchFamily="18" charset="0"/>
              </a:rPr>
              <a:t>right atrium to right ventricle via </a:t>
            </a:r>
            <a:r>
              <a:rPr lang="en-US" altLang="en-US" sz="2000" b="1" i="1">
                <a:solidFill>
                  <a:srgbClr val="FF0000"/>
                </a:solidFill>
                <a:latin typeface="Garamond" panose="02020404030301010803" pitchFamily="18" charset="0"/>
              </a:rPr>
              <a:t>tricuspid valve.</a:t>
            </a:r>
          </a:p>
        </p:txBody>
      </p:sp>
      <p:pic>
        <p:nvPicPr>
          <p:cNvPr id="15364" name="Picture 1" descr="C3FF37">
            <a:extLst>
              <a:ext uri="{FF2B5EF4-FFF2-40B4-BE49-F238E27FC236}">
                <a16:creationId xmlns:a16="http://schemas.microsoft.com/office/drawing/2014/main" id="{81A787B7-CCFC-4705-A846-2140B988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20763"/>
            <a:ext cx="4410075" cy="3276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صورة ذات صلة">
            <a:hlinkClick r:id="rId3"/>
            <a:extLst>
              <a:ext uri="{FF2B5EF4-FFF2-40B4-BE49-F238E27FC236}">
                <a16:creationId xmlns:a16="http://schemas.microsoft.com/office/drawing/2014/main" id="{0208598E-20EC-447D-A8D5-FCF9256A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4500563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22B1E14-0BEC-49AB-A832-27E622F0EF12}"/>
              </a:ext>
            </a:extLst>
          </p:cNvPr>
          <p:cNvSpPr/>
          <p:nvPr/>
        </p:nvSpPr>
        <p:spPr>
          <a:xfrm>
            <a:off x="3779838" y="4941888"/>
            <a:ext cx="744537" cy="346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B28D4B-8FBD-4F67-B9F1-712CE32D7C65}"/>
              </a:ext>
            </a:extLst>
          </p:cNvPr>
          <p:cNvSpPr/>
          <p:nvPr/>
        </p:nvSpPr>
        <p:spPr>
          <a:xfrm>
            <a:off x="273050" y="1989138"/>
            <a:ext cx="744538" cy="346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1DD8B3-0503-4F09-8DCE-2E588DBA050B}"/>
              </a:ext>
            </a:extLst>
          </p:cNvPr>
          <p:cNvSpPr/>
          <p:nvPr/>
        </p:nvSpPr>
        <p:spPr>
          <a:xfrm>
            <a:off x="269875" y="3213100"/>
            <a:ext cx="746125" cy="287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136F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074E8B-BAAC-4C59-ADFA-86214EA4426E}"/>
              </a:ext>
            </a:extLst>
          </p:cNvPr>
          <p:cNvSpPr/>
          <p:nvPr/>
        </p:nvSpPr>
        <p:spPr>
          <a:xfrm>
            <a:off x="395288" y="2420938"/>
            <a:ext cx="628650" cy="2381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136F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C1597A-1751-4D88-8C0F-DCCBA35EA38E}"/>
              </a:ext>
            </a:extLst>
          </p:cNvPr>
          <p:cNvSpPr/>
          <p:nvPr/>
        </p:nvSpPr>
        <p:spPr>
          <a:xfrm>
            <a:off x="395288" y="2692400"/>
            <a:ext cx="628650" cy="2317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136F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1555A6-C8EF-429A-9886-6A9547C32AB4}"/>
              </a:ext>
            </a:extLst>
          </p:cNvPr>
          <p:cNvSpPr/>
          <p:nvPr/>
        </p:nvSpPr>
        <p:spPr>
          <a:xfrm>
            <a:off x="2411413" y="3644900"/>
            <a:ext cx="746125" cy="346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405F58-2C48-406F-9CCB-D72BC6FD3FF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14500" y="304800"/>
            <a:ext cx="5572125" cy="695325"/>
          </a:xfrm>
          <a:solidFill>
            <a:srgbClr val="FF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Cavity of Right Atrium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D9DE07B-B13E-4D99-8902-7B154524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4267200" cy="5140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  <a:cs typeface="Arial" charset="0"/>
              </a:rPr>
              <a:t>Openings in right atrium: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SVC</a:t>
            </a:r>
            <a:r>
              <a:rPr lang="en-US" sz="2400" b="1" dirty="0">
                <a:solidFill>
                  <a:schemeClr val="hlink"/>
                </a:solidFill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--- has no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IVC </a:t>
            </a:r>
            <a:r>
              <a:rPr lang="en-US" sz="2400" b="1" dirty="0">
                <a:cs typeface="Arial" charset="0"/>
              </a:rPr>
              <a:t>--- guarded by a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Coronary sinus :  </a:t>
            </a:r>
            <a:r>
              <a:rPr lang="en-US" sz="2400" b="1" dirty="0">
                <a:cs typeface="Arial" charset="0"/>
              </a:rPr>
              <a:t>has a well-defined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Right </a:t>
            </a:r>
            <a:r>
              <a:rPr lang="en-US" sz="2400" b="1" dirty="0" err="1">
                <a:solidFill>
                  <a:srgbClr val="2804C0"/>
                </a:solidFill>
                <a:cs typeface="Arial" charset="0"/>
              </a:rPr>
              <a:t>atrioventricular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 orifice </a:t>
            </a:r>
            <a:r>
              <a:rPr lang="en-US" sz="2400" b="1" dirty="0">
                <a:cs typeface="Arial" charset="0"/>
              </a:rPr>
              <a:t>lies anterior to IVC opening , it is 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surrounded by a fibrous ring </a:t>
            </a:r>
            <a:r>
              <a:rPr lang="en-US" sz="2400" b="1" dirty="0">
                <a:cs typeface="Arial" charset="0"/>
              </a:rPr>
              <a:t>which gives attachment to  the </a:t>
            </a:r>
            <a:r>
              <a:rPr lang="en-US" sz="2400" b="1" u="sng" dirty="0">
                <a:solidFill>
                  <a:srgbClr val="FF0000"/>
                </a:solidFill>
                <a:cs typeface="Arial" charset="0"/>
              </a:rPr>
              <a:t>tricuspid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Small orifices </a:t>
            </a:r>
            <a:r>
              <a:rPr lang="en-US" sz="2400" b="1" dirty="0">
                <a:cs typeface="Arial" charset="0"/>
              </a:rPr>
              <a:t>of small veins</a:t>
            </a:r>
          </a:p>
        </p:txBody>
      </p:sp>
      <p:pic>
        <p:nvPicPr>
          <p:cNvPr id="16388" name="Picture 2" descr="C3FF37">
            <a:extLst>
              <a:ext uri="{FF2B5EF4-FFF2-40B4-BE49-F238E27FC236}">
                <a16:creationId xmlns:a16="http://schemas.microsoft.com/office/drawing/2014/main" id="{27106695-6A06-47B8-94EC-8BF961CF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41438"/>
            <a:ext cx="4567238" cy="4103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608C60-A81D-4835-BC5D-AC7EF1CD206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00250" y="0"/>
            <a:ext cx="5286375" cy="685800"/>
          </a:xfrm>
          <a:solidFill>
            <a:srgbClr val="88FE82"/>
          </a:solidFill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/>
              <a:t> Cavity of right ventricle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11D04EC9-4365-4BC6-830F-B76132D8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714375"/>
            <a:ext cx="4281487" cy="5770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u="sng">
                <a:latin typeface="Garamond" panose="02020404030301010803" pitchFamily="18" charset="0"/>
              </a:rPr>
              <a:t>Its wall </a:t>
            </a:r>
            <a:r>
              <a:rPr lang="en-US" altLang="en-US" sz="2000">
                <a:latin typeface="Garamond" panose="02020404030301010803" pitchFamily="18" charset="0"/>
              </a:rPr>
              <a:t>is </a:t>
            </a:r>
            <a:r>
              <a:rPr lang="en-US" altLang="en-US" sz="2000" b="1">
                <a:solidFill>
                  <a:srgbClr val="FF0000"/>
                </a:solidFill>
                <a:latin typeface="Garamond" panose="02020404030301010803" pitchFamily="18" charset="0"/>
              </a:rPr>
              <a:t>thinner</a:t>
            </a:r>
            <a:r>
              <a:rPr lang="en-US" altLang="en-US" sz="200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>
                <a:latin typeface="Garamond" panose="02020404030301010803" pitchFamily="18" charset="0"/>
              </a:rPr>
              <a:t>than that of left ventricle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u="sng">
                <a:latin typeface="Garamond" panose="02020404030301010803" pitchFamily="18" charset="0"/>
              </a:rPr>
              <a:t>Its wall </a:t>
            </a:r>
            <a:r>
              <a:rPr lang="en-US" altLang="en-US" sz="2000">
                <a:latin typeface="Garamond" panose="02020404030301010803" pitchFamily="18" charset="0"/>
              </a:rPr>
              <a:t>contains projections called </a:t>
            </a:r>
            <a:r>
              <a:rPr lang="en-US" altLang="en-US" sz="2000" b="1" i="1">
                <a:solidFill>
                  <a:srgbClr val="FF0000"/>
                </a:solidFill>
                <a:latin typeface="Garamond" panose="02020404030301010803" pitchFamily="18" charset="0"/>
              </a:rPr>
              <a:t>trabeculae carnae.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800" b="1">
                <a:latin typeface="Garamond" panose="02020404030301010803" pitchFamily="18" charset="0"/>
              </a:rPr>
              <a:t>The  right ventricle communicates </a:t>
            </a:r>
            <a:r>
              <a:rPr lang="en-US" altLang="en-US" sz="1800" b="1">
                <a:solidFill>
                  <a:srgbClr val="2804C0"/>
                </a:solidFill>
                <a:latin typeface="Garamond" panose="02020404030301010803" pitchFamily="18" charset="0"/>
              </a:rPr>
              <a:t>with right atrium </a:t>
            </a:r>
            <a:r>
              <a:rPr lang="en-US" altLang="en-US" sz="1800">
                <a:latin typeface="Garamond" panose="02020404030301010803" pitchFamily="18" charset="0"/>
              </a:rPr>
              <a:t>through </a:t>
            </a:r>
            <a:r>
              <a:rPr lang="en-US" altLang="en-US" sz="1800" b="1">
                <a:solidFill>
                  <a:srgbClr val="C00000"/>
                </a:solidFill>
                <a:latin typeface="Garamond" panose="02020404030301010803" pitchFamily="18" charset="0"/>
              </a:rPr>
              <a:t>right atrioventricular </a:t>
            </a:r>
            <a:r>
              <a:rPr lang="en-US" altLang="en-US" sz="1800" b="1" u="sng">
                <a:solidFill>
                  <a:srgbClr val="C00000"/>
                </a:solidFill>
                <a:latin typeface="Garamond" panose="02020404030301010803" pitchFamily="18" charset="0"/>
              </a:rPr>
              <a:t>orifice</a:t>
            </a:r>
            <a:r>
              <a:rPr lang="en-US" altLang="en-US" sz="1800" b="1" u="sng">
                <a:solidFill>
                  <a:srgbClr val="AD17A2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1800">
                <a:latin typeface="Garamond" panose="02020404030301010803" pitchFamily="18" charset="0"/>
              </a:rPr>
              <a:t>&amp; </a:t>
            </a:r>
            <a:r>
              <a:rPr lang="en-US" altLang="en-US" sz="1800" b="1">
                <a:solidFill>
                  <a:srgbClr val="2804C0"/>
                </a:solidFill>
                <a:latin typeface="Garamond" panose="02020404030301010803" pitchFamily="18" charset="0"/>
              </a:rPr>
              <a:t>with pulmonary trunk </a:t>
            </a:r>
            <a:r>
              <a:rPr lang="en-US" altLang="en-US" sz="1800">
                <a:latin typeface="Garamond" panose="02020404030301010803" pitchFamily="18" charset="0"/>
              </a:rPr>
              <a:t>through </a:t>
            </a:r>
            <a:r>
              <a:rPr lang="en-US" altLang="en-US" sz="1800" b="1">
                <a:solidFill>
                  <a:srgbClr val="C00000"/>
                </a:solidFill>
                <a:latin typeface="Garamond" panose="02020404030301010803" pitchFamily="18" charset="0"/>
              </a:rPr>
              <a:t>pulmonary </a:t>
            </a:r>
            <a:r>
              <a:rPr lang="en-US" altLang="en-US" sz="1800" b="1" u="sng">
                <a:solidFill>
                  <a:srgbClr val="C00000"/>
                </a:solidFill>
                <a:latin typeface="Garamond" panose="02020404030301010803" pitchFamily="18" charset="0"/>
              </a:rPr>
              <a:t>orifice</a:t>
            </a:r>
            <a:r>
              <a:rPr lang="en-US" altLang="en-US" sz="1800" b="1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Garamond" panose="02020404030301010803" pitchFamily="18" charset="0"/>
              </a:rPr>
              <a:t>As </a:t>
            </a:r>
            <a:r>
              <a:rPr lang="en-US" altLang="en-US" sz="1800" b="1">
                <a:solidFill>
                  <a:srgbClr val="FF0000"/>
                </a:solidFill>
                <a:latin typeface="Garamond" panose="02020404030301010803" pitchFamily="18" charset="0"/>
              </a:rPr>
              <a:t>the cavity </a:t>
            </a:r>
            <a:r>
              <a:rPr lang="en-US" altLang="en-US" sz="1800">
                <a:latin typeface="Garamond" panose="02020404030301010803" pitchFamily="18" charset="0"/>
              </a:rPr>
              <a:t>approaches the pulmonary orifice it </a:t>
            </a:r>
            <a:r>
              <a:rPr lang="en-US" altLang="en-US" sz="1800" b="1">
                <a:latin typeface="Garamond" panose="02020404030301010803" pitchFamily="18" charset="0"/>
              </a:rPr>
              <a:t>becomes funnel shaped, </a:t>
            </a:r>
            <a:r>
              <a:rPr lang="en-US" altLang="en-US" sz="1800">
                <a:latin typeface="Garamond" panose="02020404030301010803" pitchFamily="18" charset="0"/>
              </a:rPr>
              <a:t>at which point it is referred to as the </a:t>
            </a:r>
            <a:r>
              <a:rPr lang="en-US" altLang="en-US" sz="1800" b="1">
                <a:solidFill>
                  <a:srgbClr val="FF0000"/>
                </a:solidFill>
                <a:latin typeface="Garamond" panose="02020404030301010803" pitchFamily="18" charset="0"/>
              </a:rPr>
              <a:t>infundibulum.</a:t>
            </a:r>
            <a:endParaRPr lang="en-US" altLang="en-US" sz="1800" b="1">
              <a:solidFill>
                <a:srgbClr val="AD17A2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Garamond" panose="02020404030301010803" pitchFamily="18" charset="0"/>
              </a:rPr>
              <a:t>Large projections arise from the walls  called  </a:t>
            </a:r>
            <a:r>
              <a:rPr lang="en-US" altLang="en-US" sz="1800" b="1" i="1" u="sng">
                <a:solidFill>
                  <a:srgbClr val="FF0000"/>
                </a:solidFill>
                <a:latin typeface="Garamond" panose="02020404030301010803" pitchFamily="18" charset="0"/>
              </a:rPr>
              <a:t>papillary muscles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i="1">
                <a:latin typeface="Garamond" panose="02020404030301010803" pitchFamily="18" charset="0"/>
              </a:rPr>
              <a:t> </a:t>
            </a:r>
            <a:r>
              <a:rPr lang="en-US" altLang="en-US" sz="2000" b="1" i="1">
                <a:latin typeface="Garamond" panose="02020404030301010803" pitchFamily="18" charset="0"/>
              </a:rPr>
              <a:t>Anterior papillary muscle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Garamond" panose="02020404030301010803" pitchFamily="18" charset="0"/>
              </a:rPr>
              <a:t>Posterior papillary muscle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Garamond" panose="02020404030301010803" pitchFamily="18" charset="0"/>
              </a:rPr>
              <a:t>Septal papillary muscle</a:t>
            </a:r>
            <a:endParaRPr lang="en-US" altLang="en-US" sz="2000" b="1">
              <a:latin typeface="Garamond" panose="02020404030301010803" pitchFamily="18" charset="0"/>
            </a:endParaRP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87AF4D7F-3828-4DEA-9E18-795AB3C7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124325"/>
            <a:ext cx="3000375" cy="2733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3F064F5F-A7D5-48E5-B94E-3A05EE52E86F}"/>
              </a:ext>
            </a:extLst>
          </p:cNvPr>
          <p:cNvSpPr/>
          <p:nvPr/>
        </p:nvSpPr>
        <p:spPr>
          <a:xfrm flipH="1">
            <a:off x="2214563" y="5143500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6A5EC9-F999-4A7C-92B9-6C0E316BBFC5}"/>
              </a:ext>
            </a:extLst>
          </p:cNvPr>
          <p:cNvCxnSpPr/>
          <p:nvPr/>
        </p:nvCxnSpPr>
        <p:spPr>
          <a:xfrm>
            <a:off x="857250" y="6429375"/>
            <a:ext cx="785813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2">
            <a:extLst>
              <a:ext uri="{FF2B5EF4-FFF2-40B4-BE49-F238E27FC236}">
                <a16:creationId xmlns:a16="http://schemas.microsoft.com/office/drawing/2014/main" id="{633101A7-5C80-476B-8F8C-23B92854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143625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Garamond" panose="02020404030301010803" pitchFamily="18" charset="0"/>
              </a:rPr>
              <a:t>Trabeculae carnae</a:t>
            </a:r>
          </a:p>
        </p:txBody>
      </p:sp>
      <p:pic>
        <p:nvPicPr>
          <p:cNvPr id="17416" name="Picture 4" descr="Heart-3">
            <a:extLst>
              <a:ext uri="{FF2B5EF4-FFF2-40B4-BE49-F238E27FC236}">
                <a16:creationId xmlns:a16="http://schemas.microsoft.com/office/drawing/2014/main" id="{30339AF9-DA8C-4E29-BD27-5808BF8E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61988"/>
            <a:ext cx="4508500" cy="3429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>
            <a:extLst>
              <a:ext uri="{FF2B5EF4-FFF2-40B4-BE49-F238E27FC236}">
                <a16:creationId xmlns:a16="http://schemas.microsoft.com/office/drawing/2014/main" id="{53E98001-D551-45AF-B913-B44C06096403}"/>
              </a:ext>
            </a:extLst>
          </p:cNvPr>
          <p:cNvSpPr/>
          <p:nvPr/>
        </p:nvSpPr>
        <p:spPr>
          <a:xfrm flipH="1">
            <a:off x="8786813" y="4143375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D26BF65-3261-45EF-8C8D-C5D18EC45BC0}"/>
              </a:ext>
            </a:extLst>
          </p:cNvPr>
          <p:cNvSpPr/>
          <p:nvPr/>
        </p:nvSpPr>
        <p:spPr>
          <a:xfrm>
            <a:off x="2071688" y="6286500"/>
            <a:ext cx="285750" cy="46038"/>
          </a:xfrm>
          <a:prstGeom prst="rightArrow">
            <a:avLst/>
          </a:prstGeom>
          <a:solidFill>
            <a:srgbClr val="280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1ED2031C-3448-443E-81BD-257C6D09292F}"/>
              </a:ext>
            </a:extLst>
          </p:cNvPr>
          <p:cNvSpPr/>
          <p:nvPr/>
        </p:nvSpPr>
        <p:spPr>
          <a:xfrm>
            <a:off x="2357438" y="5500688"/>
            <a:ext cx="285750" cy="46037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8806187B-AF54-4657-8890-89FDBA227956}"/>
              </a:ext>
            </a:extLst>
          </p:cNvPr>
          <p:cNvSpPr/>
          <p:nvPr/>
        </p:nvSpPr>
        <p:spPr>
          <a:xfrm>
            <a:off x="2500313" y="6000750"/>
            <a:ext cx="46037" cy="142875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223205-68CF-4594-8A91-4BD04585D995}"/>
              </a:ext>
            </a:extLst>
          </p:cNvPr>
          <p:cNvSpPr/>
          <p:nvPr/>
        </p:nvSpPr>
        <p:spPr>
          <a:xfrm>
            <a:off x="103188" y="2565400"/>
            <a:ext cx="754062" cy="287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B76C19-150C-4DCB-94DE-4EF603B3FE37}"/>
              </a:ext>
            </a:extLst>
          </p:cNvPr>
          <p:cNvSpPr/>
          <p:nvPr/>
        </p:nvSpPr>
        <p:spPr>
          <a:xfrm>
            <a:off x="3348038" y="1811338"/>
            <a:ext cx="1196975" cy="322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7A359795-8B9B-4A34-8E61-91FAB5352188}"/>
              </a:ext>
            </a:extLst>
          </p:cNvPr>
          <p:cNvSpPr/>
          <p:nvPr/>
        </p:nvSpPr>
        <p:spPr>
          <a:xfrm>
            <a:off x="7812088" y="5286375"/>
            <a:ext cx="215900" cy="46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B5134DD9-3C29-46B9-AD72-083D44FBF216}"/>
              </a:ext>
            </a:extLst>
          </p:cNvPr>
          <p:cNvSpPr/>
          <p:nvPr/>
        </p:nvSpPr>
        <p:spPr>
          <a:xfrm>
            <a:off x="7812088" y="5546725"/>
            <a:ext cx="107950" cy="25876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F90DEB11-9D2F-4B1E-91B1-417CB77EC8C2}"/>
              </a:ext>
            </a:extLst>
          </p:cNvPr>
          <p:cNvSpPr/>
          <p:nvPr/>
        </p:nvSpPr>
        <p:spPr>
          <a:xfrm>
            <a:off x="7524750" y="6237288"/>
            <a:ext cx="287338" cy="9525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64CEC21-98B9-42A2-A788-D52370E735E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000250" y="0"/>
            <a:ext cx="5286375" cy="685800"/>
          </a:xfrm>
          <a:prstGeom prst="rect">
            <a:avLst/>
          </a:prstGeom>
          <a:solidFill>
            <a:srgbClr val="88FE82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A2C11B88-1EF7-4668-8E28-F0F3F7542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28688"/>
            <a:ext cx="3733800" cy="486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latin typeface="Garamond" panose="02020404030301010803" pitchFamily="18" charset="0"/>
              </a:rPr>
              <a:t>Each </a:t>
            </a:r>
            <a:r>
              <a:rPr lang="en-US" altLang="en-US" sz="2000" b="1">
                <a:latin typeface="Garamond" panose="02020404030301010803" pitchFamily="18" charset="0"/>
              </a:rPr>
              <a:t>papillary muscle </a:t>
            </a:r>
            <a:r>
              <a:rPr lang="en-US" altLang="en-US" sz="2000">
                <a:latin typeface="Garamond" panose="02020404030301010803" pitchFamily="18" charset="0"/>
              </a:rPr>
              <a:t>is attached to the </a:t>
            </a:r>
            <a:r>
              <a:rPr lang="en-US" altLang="en-US" sz="2000" b="1">
                <a:latin typeface="Garamond" panose="02020404030301010803" pitchFamily="18" charset="0"/>
              </a:rPr>
              <a:t>cusps of tricuspid </a:t>
            </a:r>
            <a:r>
              <a:rPr lang="en-US" altLang="en-US" sz="2000">
                <a:latin typeface="Garamond" panose="02020404030301010803" pitchFamily="18" charset="0"/>
              </a:rPr>
              <a:t>valve by </a:t>
            </a:r>
            <a:r>
              <a:rPr lang="en-US" altLang="en-US" sz="2000" b="1">
                <a:latin typeface="Garamond" panose="02020404030301010803" pitchFamily="18" charset="0"/>
              </a:rPr>
              <a:t>tendinous threads </a:t>
            </a:r>
            <a:r>
              <a:rPr lang="en-US" altLang="en-US" sz="2000">
                <a:latin typeface="Garamond" panose="02020404030301010803" pitchFamily="18" charset="0"/>
              </a:rPr>
              <a:t>called </a:t>
            </a:r>
            <a:r>
              <a:rPr lang="en-US" altLang="en-US" sz="2000" b="1" i="1">
                <a:solidFill>
                  <a:srgbClr val="FF0000"/>
                </a:solidFill>
                <a:latin typeface="Garamond" panose="02020404030301010803" pitchFamily="18" charset="0"/>
              </a:rPr>
              <a:t>chordae tendinae.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>
                <a:latin typeface="Garamond" panose="02020404030301010803" pitchFamily="18" charset="0"/>
              </a:rPr>
              <a:t>Blood leaves the right ventricle to pulmonary trunk through  pulmonary orifice.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>
                <a:latin typeface="Garamond" panose="02020404030301010803" pitchFamily="18" charset="0"/>
              </a:rPr>
              <a:t>The wall of </a:t>
            </a:r>
            <a:r>
              <a:rPr lang="en-US" altLang="en-US" sz="2000" b="1" i="1">
                <a:solidFill>
                  <a:srgbClr val="FF0066"/>
                </a:solidFill>
                <a:latin typeface="Garamond" panose="02020404030301010803" pitchFamily="18" charset="0"/>
              </a:rPr>
              <a:t>infundibulum</a:t>
            </a:r>
            <a:r>
              <a:rPr lang="en-US" altLang="en-US" sz="2000" b="1" i="1">
                <a:latin typeface="Garamond" panose="02020404030301010803" pitchFamily="18" charset="0"/>
              </a:rPr>
              <a:t>  </a:t>
            </a:r>
            <a:r>
              <a:rPr lang="en-US" altLang="en-US" sz="2000" b="1" i="1">
                <a:solidFill>
                  <a:srgbClr val="FF0000"/>
                </a:solidFill>
                <a:latin typeface="Garamond" panose="02020404030301010803" pitchFamily="18" charset="0"/>
              </a:rPr>
              <a:t>(conus arteriosus) </a:t>
            </a:r>
            <a:r>
              <a:rPr lang="en-US" altLang="en-US" sz="2000" b="1" i="1">
                <a:latin typeface="Garamond" panose="02020404030301010803" pitchFamily="18" charset="0"/>
              </a:rPr>
              <a:t>is smooth and contains no trabeculae.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>
                <a:solidFill>
                  <a:srgbClr val="2804C0"/>
                </a:solidFill>
                <a:latin typeface="Garamond" panose="02020404030301010803" pitchFamily="18" charset="0"/>
              </a:rPr>
              <a:t>Interventricular septum     </a:t>
            </a:r>
            <a:r>
              <a:rPr lang="en-US" altLang="en-US" sz="2000" b="1" i="1">
                <a:latin typeface="Garamond" panose="02020404030301010803" pitchFamily="18" charset="0"/>
              </a:rPr>
              <a:t>is connected to </a:t>
            </a:r>
            <a:r>
              <a:rPr lang="en-US" altLang="en-US" sz="2000" b="1" i="1">
                <a:solidFill>
                  <a:srgbClr val="FF0066"/>
                </a:solidFill>
                <a:latin typeface="Garamond" panose="02020404030301010803" pitchFamily="18" charset="0"/>
              </a:rPr>
              <a:t>anterior papillary</a:t>
            </a:r>
            <a:r>
              <a:rPr lang="en-US" altLang="en-US" sz="2000" b="1" i="1">
                <a:latin typeface="Garamond" panose="02020404030301010803" pitchFamily="18" charset="0"/>
              </a:rPr>
              <a:t> muscle by a muscular band called </a:t>
            </a:r>
            <a:r>
              <a:rPr lang="en-US" altLang="en-US" sz="2000" b="1" i="1">
                <a:solidFill>
                  <a:srgbClr val="00B050"/>
                </a:solidFill>
                <a:latin typeface="Garamond" panose="02020404030301010803" pitchFamily="18" charset="0"/>
              </a:rPr>
              <a:t>moderator band </a:t>
            </a: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38FDBBBD-89B5-423B-8312-BF54D2A3231A}"/>
              </a:ext>
            </a:extLst>
          </p:cNvPr>
          <p:cNvSpPr/>
          <p:nvPr/>
        </p:nvSpPr>
        <p:spPr>
          <a:xfrm>
            <a:off x="8286750" y="4572000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D6216F13-F1D7-40C0-B97F-FE8C8E1347FC}"/>
              </a:ext>
            </a:extLst>
          </p:cNvPr>
          <p:cNvSpPr/>
          <p:nvPr/>
        </p:nvSpPr>
        <p:spPr>
          <a:xfrm>
            <a:off x="8501063" y="3500438"/>
            <a:ext cx="142875" cy="142875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BF9CDB4C-8543-4153-8501-DFF47B17779C}"/>
              </a:ext>
            </a:extLst>
          </p:cNvPr>
          <p:cNvSpPr/>
          <p:nvPr/>
        </p:nvSpPr>
        <p:spPr>
          <a:xfrm>
            <a:off x="8001000" y="5429250"/>
            <a:ext cx="142875" cy="142875"/>
          </a:xfrm>
          <a:prstGeom prst="star5">
            <a:avLst/>
          </a:prstGeom>
          <a:ln>
            <a:solidFill>
              <a:srgbClr val="10F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9" name="Picture 16" descr="http://webmedia.unmc.edu/medicine/todd/dissection/idg21heart/p0216tricuspid.jpg">
            <a:hlinkClick r:id="rId2"/>
            <a:extLst>
              <a:ext uri="{FF2B5EF4-FFF2-40B4-BE49-F238E27FC236}">
                <a16:creationId xmlns:a16="http://schemas.microsoft.com/office/drawing/2014/main" id="{990D8E11-67D7-4061-9332-32BC1993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5000625" cy="35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F505590-E6B6-450A-8458-99794F6E7474}"/>
              </a:ext>
            </a:extLst>
          </p:cNvPr>
          <p:cNvSpPr/>
          <p:nvPr/>
        </p:nvSpPr>
        <p:spPr>
          <a:xfrm>
            <a:off x="357188" y="3714750"/>
            <a:ext cx="857250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1CF24B32-D4D4-4BEF-8F19-3E20A0F78A31}"/>
              </a:ext>
            </a:extLst>
          </p:cNvPr>
          <p:cNvSpPr/>
          <p:nvPr/>
        </p:nvSpPr>
        <p:spPr>
          <a:xfrm>
            <a:off x="2643188" y="2143125"/>
            <a:ext cx="142875" cy="142875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D3D83DF2-70C7-475E-85D7-657E828CE5D6}"/>
              </a:ext>
            </a:extLst>
          </p:cNvPr>
          <p:cNvSpPr/>
          <p:nvPr/>
        </p:nvSpPr>
        <p:spPr>
          <a:xfrm flipV="1">
            <a:off x="3000375" y="3214688"/>
            <a:ext cx="117475" cy="71437"/>
          </a:xfrm>
          <a:prstGeom prst="star5">
            <a:avLst/>
          </a:prstGeom>
          <a:ln>
            <a:solidFill>
              <a:srgbClr val="10F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09556EF2-C108-4F20-BEED-0860D9486F44}"/>
              </a:ext>
            </a:extLst>
          </p:cNvPr>
          <p:cNvSpPr/>
          <p:nvPr/>
        </p:nvSpPr>
        <p:spPr>
          <a:xfrm>
            <a:off x="2928938" y="2643188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289CC1C-5541-4E97-85D9-AA672A7E034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Right atrio-ventricular (tricuspid) orifice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9D78B5C2-1299-4520-B8E3-9AC2CDCF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14400"/>
            <a:ext cx="4191000" cy="50784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It is guarded by a fibrous ring which gives attachment to the 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It has 3-cusps  (anterior-posterior-</a:t>
            </a:r>
            <a:r>
              <a:rPr lang="en-US" sz="2400" b="1" dirty="0" err="1">
                <a:cs typeface="Arial" charset="0"/>
              </a:rPr>
              <a:t>septal</a:t>
            </a:r>
            <a:r>
              <a:rPr lang="en-US" sz="2400" b="1" dirty="0">
                <a:cs typeface="Arial" charset="0"/>
              </a:rPr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atrial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surface </a:t>
            </a:r>
            <a:r>
              <a:rPr lang="en-US" sz="2400" b="1" dirty="0">
                <a:cs typeface="Arial" charset="0"/>
              </a:rPr>
              <a:t>of the cusps are </a:t>
            </a:r>
            <a:r>
              <a:rPr lang="en-US" sz="2400" b="1" u="sng" dirty="0">
                <a:cs typeface="Arial" charset="0"/>
              </a:rPr>
              <a:t>smooth</a:t>
            </a:r>
            <a:r>
              <a:rPr lang="en-US" sz="2400" b="1" dirty="0">
                <a:cs typeface="Arial" charset="0"/>
              </a:rPr>
              <a:t>, while their 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ventricular surfaces </a:t>
            </a:r>
            <a:r>
              <a:rPr lang="en-US" sz="2400" b="1" dirty="0">
                <a:cs typeface="Arial" charset="0"/>
              </a:rPr>
              <a:t>give attachment to the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chordae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tendinae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pic>
        <p:nvPicPr>
          <p:cNvPr id="9" name="Picture 16" descr="http://webmedia.unmc.edu/medicine/todd/dissection/idg21heart/p0216tricuspid.jpg">
            <a:hlinkClick r:id="rId2"/>
            <a:extLst>
              <a:ext uri="{FF2B5EF4-FFF2-40B4-BE49-F238E27FC236}">
                <a16:creationId xmlns:a16="http://schemas.microsoft.com/office/drawing/2014/main" id="{9D675438-48F0-41B7-94F8-A77BACD9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33588"/>
            <a:ext cx="4500562" cy="3286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2A74906-A8D6-4C5A-AE84-22DF87AD4E29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solidFill>
            <a:srgbClr val="FFFF00"/>
          </a:solidFill>
        </p:spPr>
        <p:txBody>
          <a:bodyPr/>
          <a:lstStyle/>
          <a:p>
            <a:pPr eaLnBrk="1" hangingPunct="1"/>
            <a:br>
              <a:rPr lang="en-US" altLang="en-US" sz="3200" b="1"/>
            </a:br>
            <a:r>
              <a:rPr lang="en-US" altLang="en-US" sz="3200" b="1"/>
              <a:t> Pulmonary orifice</a:t>
            </a:r>
            <a:br>
              <a:rPr lang="en-US" altLang="en-US" sz="3200" b="1"/>
            </a:br>
            <a:endParaRPr lang="en-US" altLang="en-US" sz="3200" b="1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66DED5AE-A7A6-49DB-9114-CBE6E1C40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914400"/>
            <a:ext cx="5000625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Garamond" panose="02020404030301010803" pitchFamily="18" charset="0"/>
              </a:rPr>
              <a:t>Surrounded by a fibrous ring which gives attachment to the </a:t>
            </a:r>
            <a:r>
              <a:rPr lang="en-US" altLang="en-US" sz="2800" b="1">
                <a:solidFill>
                  <a:srgbClr val="FF0000"/>
                </a:solidFill>
                <a:latin typeface="Garamond" panose="02020404030301010803" pitchFamily="18" charset="0"/>
              </a:rPr>
              <a:t>cusps of the pulmonary valve.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Garamond" panose="02020404030301010803" pitchFamily="18" charset="0"/>
              </a:rPr>
              <a:t>The valve is formed of                  </a:t>
            </a:r>
            <a:r>
              <a:rPr lang="en-US" altLang="en-US" sz="2800" b="1" u="sng">
                <a:latin typeface="Garamond" panose="02020404030301010803" pitchFamily="18" charset="0"/>
              </a:rPr>
              <a:t>3 semilunar cusps :                              </a:t>
            </a:r>
            <a:r>
              <a:rPr lang="en-US" altLang="en-US" sz="2800" b="1" u="sng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latin typeface="Garamond" panose="02020404030301010803" pitchFamily="18" charset="0"/>
              </a:rPr>
              <a:t> anterior </a:t>
            </a:r>
            <a:r>
              <a:rPr lang="en-US" altLang="en-US" sz="2800" b="1">
                <a:latin typeface="Garamond" panose="02020404030301010803" pitchFamily="18" charset="0"/>
              </a:rPr>
              <a:t>and</a:t>
            </a:r>
            <a:r>
              <a:rPr lang="en-US" altLang="en-US" sz="2800" b="1">
                <a:solidFill>
                  <a:srgbClr val="12B22D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Garamond" panose="02020404030301010803" pitchFamily="18" charset="0"/>
              </a:rPr>
              <a:t>one posterior  </a:t>
            </a:r>
            <a:r>
              <a:rPr lang="en-US" altLang="en-US" sz="2800" b="1">
                <a:latin typeface="Garamond" panose="02020404030301010803" pitchFamily="18" charset="0"/>
              </a:rPr>
              <a:t>which are concave superiorly and convex inferiorly.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2804C0"/>
                </a:solidFill>
                <a:latin typeface="Garamond" panose="02020404030301010803" pitchFamily="18" charset="0"/>
              </a:rPr>
              <a:t>No chordae tendineae </a:t>
            </a:r>
            <a:r>
              <a:rPr lang="en-US" altLang="en-US" sz="2800" b="1" u="sng">
                <a:latin typeface="Garamond" panose="02020404030301010803" pitchFamily="18" charset="0"/>
              </a:rPr>
              <a:t>or</a:t>
            </a:r>
            <a:r>
              <a:rPr lang="en-US" altLang="en-US" sz="2800" b="1">
                <a:latin typeface="Garamond" panose="02020404030301010803" pitchFamily="18" charset="0"/>
              </a:rPr>
              <a:t> </a:t>
            </a:r>
            <a:r>
              <a:rPr lang="en-US" altLang="en-US" sz="2800" b="1">
                <a:solidFill>
                  <a:srgbClr val="2804C0"/>
                </a:solidFill>
                <a:latin typeface="Garamond" panose="02020404030301010803" pitchFamily="18" charset="0"/>
              </a:rPr>
              <a:t>papillary muscles </a:t>
            </a:r>
            <a:r>
              <a:rPr lang="en-US" altLang="en-US" sz="2800" b="1">
                <a:latin typeface="Garamond" panose="02020404030301010803" pitchFamily="18" charset="0"/>
              </a:rPr>
              <a:t>are attached to these cusps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A6CCEC19-FC96-4E0E-82C9-DFC1F2C4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3200400" cy="2733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7" descr="http://www.biosbcc.net/b100cardio/images/FG21_07A.jpg">
            <a:extLst>
              <a:ext uri="{FF2B5EF4-FFF2-40B4-BE49-F238E27FC236}">
                <a16:creationId xmlns:a16="http://schemas.microsoft.com/office/drawing/2014/main" id="{016C707F-EF51-45B7-9705-5059FAE9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47501"/>
          <a:stretch>
            <a:fillRect/>
          </a:stretch>
        </p:blipFill>
        <p:spPr bwMode="auto">
          <a:xfrm>
            <a:off x="0" y="857250"/>
            <a:ext cx="4000500" cy="2524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4B8A3560-AB6A-4911-847B-F0291A277D74}"/>
              </a:ext>
            </a:extLst>
          </p:cNvPr>
          <p:cNvSpPr/>
          <p:nvPr/>
        </p:nvSpPr>
        <p:spPr>
          <a:xfrm>
            <a:off x="2286000" y="4071938"/>
            <a:ext cx="1857375" cy="14287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D4B5E5-BEFD-4468-BEDB-907CF2C69B8C}"/>
              </a:ext>
            </a:extLst>
          </p:cNvPr>
          <p:cNvSpPr/>
          <p:nvPr/>
        </p:nvSpPr>
        <p:spPr>
          <a:xfrm>
            <a:off x="2714625" y="2714625"/>
            <a:ext cx="1000125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>
            <a:extLst>
              <a:ext uri="{FF2B5EF4-FFF2-40B4-BE49-F238E27FC236}">
                <a16:creationId xmlns:a16="http://schemas.microsoft.com/office/drawing/2014/main" id="{2C85ED59-F204-47A5-9587-1291C835D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838200"/>
            <a:ext cx="4638675" cy="44005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cs typeface="Arial" charset="0"/>
              </a:rPr>
              <a:t>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atrium </a:t>
            </a:r>
            <a:r>
              <a:rPr lang="en-US" sz="2000" b="1" dirty="0">
                <a:cs typeface="Arial" charset="0"/>
              </a:rPr>
              <a:t>communicates with 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ventricle </a:t>
            </a:r>
            <a:r>
              <a:rPr lang="en-US" sz="2000" b="1" dirty="0">
                <a:cs typeface="Arial" charset="0"/>
              </a:rPr>
              <a:t>through 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atrioventricular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cs typeface="Arial" charset="0"/>
              </a:rPr>
              <a:t>It forms the greater part of </a:t>
            </a:r>
            <a:r>
              <a:rPr lang="en-US" sz="2000" b="1" dirty="0">
                <a:solidFill>
                  <a:srgbClr val="FF00FF"/>
                </a:solidFill>
                <a:cs typeface="Arial" charset="0"/>
              </a:rPr>
              <a:t>base of 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u="sng" dirty="0">
                <a:cs typeface="Arial" charset="0"/>
              </a:rPr>
              <a:t>Its wall </a:t>
            </a:r>
            <a:r>
              <a:rPr lang="en-US" sz="2000" b="1" dirty="0">
                <a:cs typeface="Arial" charset="0"/>
              </a:rPr>
              <a:t>is </a:t>
            </a:r>
            <a:r>
              <a:rPr lang="en-US" sz="2000" b="1" u="sng" dirty="0">
                <a:cs typeface="Arial" charset="0"/>
              </a:rPr>
              <a:t>smooth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except </a:t>
            </a:r>
            <a:r>
              <a:rPr lang="en-US" sz="2000" b="1" dirty="0">
                <a:cs typeface="Arial" charset="0"/>
              </a:rPr>
              <a:t>for </a:t>
            </a:r>
            <a:r>
              <a:rPr lang="en-US" sz="2000" b="1" u="sng" dirty="0">
                <a:cs typeface="Arial" charset="0"/>
              </a:rPr>
              <a:t>small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u="sng" dirty="0" err="1">
                <a:cs typeface="Arial" charset="0"/>
              </a:rPr>
              <a:t>musculi</a:t>
            </a:r>
            <a:r>
              <a:rPr lang="en-US" sz="2000" b="1" u="sng" dirty="0">
                <a:cs typeface="Arial" charset="0"/>
              </a:rPr>
              <a:t> </a:t>
            </a:r>
            <a:r>
              <a:rPr lang="en-US" sz="2000" b="1" u="sng" dirty="0" err="1">
                <a:cs typeface="Arial" charset="0"/>
              </a:rPr>
              <a:t>pectinati</a:t>
            </a:r>
            <a:r>
              <a:rPr lang="en-US" sz="2000" b="1" u="sng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FF00FF"/>
                </a:solidFill>
                <a:cs typeface="Arial" charset="0"/>
              </a:rPr>
              <a:t>Recieves</a:t>
            </a:r>
            <a:r>
              <a:rPr lang="en-US" sz="2000" b="1" dirty="0">
                <a:solidFill>
                  <a:srgbClr val="FF00FF"/>
                </a:solidFill>
                <a:cs typeface="Arial" charset="0"/>
              </a:rPr>
              <a:t> 4 pulmonary veins  </a:t>
            </a:r>
            <a:r>
              <a:rPr lang="en-US" sz="2000" b="1" dirty="0">
                <a:cs typeface="Arial" charset="0"/>
              </a:rPr>
              <a:t>which  have </a:t>
            </a:r>
            <a:r>
              <a:rPr lang="en-US" sz="2000" b="1" u="sng" dirty="0">
                <a:cs typeface="Arial" charset="0"/>
              </a:rPr>
              <a:t>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cs typeface="Arial" charset="0"/>
              </a:rPr>
              <a:t>Sends blood to</a:t>
            </a:r>
            <a:r>
              <a:rPr lang="en-US" sz="2000" b="1" u="sng" dirty="0">
                <a:cs typeface="Arial" charset="0"/>
              </a:rPr>
              <a:t> left ventricle </a:t>
            </a:r>
            <a:r>
              <a:rPr lang="en-US" sz="2000" b="1" dirty="0">
                <a:cs typeface="Arial" charset="0"/>
              </a:rPr>
              <a:t>through 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atrioventricular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 orifice  </a:t>
            </a:r>
            <a:r>
              <a:rPr lang="en-US" sz="2000" b="1" dirty="0">
                <a:cs typeface="Arial" charset="0"/>
              </a:rPr>
              <a:t>which is guarded by </a:t>
            </a:r>
            <a:r>
              <a:rPr lang="en-US" sz="2000" b="1" u="sng" dirty="0">
                <a:solidFill>
                  <a:srgbClr val="FF0000"/>
                </a:solidFill>
                <a:cs typeface="Arial" charset="0"/>
              </a:rPr>
              <a:t>mitral valve (Bicuspid valve).</a:t>
            </a:r>
          </a:p>
        </p:txBody>
      </p:sp>
      <p:pic>
        <p:nvPicPr>
          <p:cNvPr id="21507" name="Picture 5" descr="Heart">
            <a:extLst>
              <a:ext uri="{FF2B5EF4-FFF2-40B4-BE49-F238E27FC236}">
                <a16:creationId xmlns:a16="http://schemas.microsoft.com/office/drawing/2014/main" id="{3293E4CC-7F3A-41CF-BC4B-73EBAC7F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82625"/>
            <a:ext cx="3714750" cy="32146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1781B0D6-8E65-4CBF-B175-021195145F3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85938" y="0"/>
            <a:ext cx="5357812" cy="785813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Left atrium of the heart</a:t>
            </a:r>
          </a:p>
        </p:txBody>
      </p:sp>
      <p:pic>
        <p:nvPicPr>
          <p:cNvPr id="21509" name="Picture 7" descr="Diagram of the human heart (cropped).svg">
            <a:extLst>
              <a:ext uri="{FF2B5EF4-FFF2-40B4-BE49-F238E27FC236}">
                <a16:creationId xmlns:a16="http://schemas.microsoft.com/office/drawing/2014/main" id="{F16B9F51-673F-4310-9ED4-9E5C16A6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4214813" cy="27860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Box 7">
            <a:extLst>
              <a:ext uri="{FF2B5EF4-FFF2-40B4-BE49-F238E27FC236}">
                <a16:creationId xmlns:a16="http://schemas.microsoft.com/office/drawing/2014/main" id="{3141846D-0378-4889-8D48-4777F546D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78593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Garamond" panose="02020404030301010803" pitchFamily="18" charset="0"/>
              </a:rPr>
              <a:t>LEFT ATRIUM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F60532-15DF-4770-AB9C-FAAF5D8181B7}"/>
              </a:ext>
            </a:extLst>
          </p:cNvPr>
          <p:cNvSpPr/>
          <p:nvPr/>
        </p:nvSpPr>
        <p:spPr>
          <a:xfrm>
            <a:off x="3713163" y="5238750"/>
            <a:ext cx="501650" cy="422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9974A5-A1CA-458F-9390-66C9F6368095}"/>
              </a:ext>
            </a:extLst>
          </p:cNvPr>
          <p:cNvCxnSpPr/>
          <p:nvPr/>
        </p:nvCxnSpPr>
        <p:spPr>
          <a:xfrm flipH="1">
            <a:off x="3046413" y="1576388"/>
            <a:ext cx="446087" cy="209550"/>
          </a:xfrm>
          <a:prstGeom prst="straightConnector1">
            <a:avLst/>
          </a:prstGeom>
          <a:ln>
            <a:solidFill>
              <a:schemeClr val="tx2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2773C3-5A7B-4DCF-9440-9515629D1434}"/>
              </a:ext>
            </a:extLst>
          </p:cNvPr>
          <p:cNvCxnSpPr/>
          <p:nvPr/>
        </p:nvCxnSpPr>
        <p:spPr>
          <a:xfrm flipH="1">
            <a:off x="3132138" y="1576388"/>
            <a:ext cx="360362" cy="0"/>
          </a:xfrm>
          <a:prstGeom prst="straightConnector1">
            <a:avLst/>
          </a:prstGeom>
          <a:ln>
            <a:solidFill>
              <a:schemeClr val="tx2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3799968-5250-416C-B2E8-975F3686C01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14500" y="0"/>
            <a:ext cx="6286500" cy="9144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Left ventricle  of the heart 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F4669AE5-425D-40F9-954A-8D423F81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28688"/>
            <a:ext cx="4357687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>
                <a:latin typeface="Garamond" panose="02020404030301010803" pitchFamily="18" charset="0"/>
              </a:rPr>
              <a:t>Its wall is 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thicker </a:t>
            </a:r>
            <a:r>
              <a:rPr lang="en-US" altLang="en-US" sz="2400" b="1">
                <a:latin typeface="Garamond" panose="02020404030301010803" pitchFamily="18" charset="0"/>
              </a:rPr>
              <a:t>than that of right ventricle.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>
                <a:latin typeface="Garamond" panose="02020404030301010803" pitchFamily="18" charset="0"/>
              </a:rPr>
              <a:t>It receives blood from left atrium through  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left atrio-ventricular orifice </a:t>
            </a:r>
            <a:r>
              <a:rPr lang="en-US" altLang="en-US" sz="2400" b="1">
                <a:latin typeface="Garamond" panose="02020404030301010803" pitchFamily="18" charset="0"/>
              </a:rPr>
              <a:t>which is guarded by  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mitral valve </a:t>
            </a:r>
            <a:r>
              <a:rPr lang="en-US" altLang="en-US" sz="1800" b="1">
                <a:solidFill>
                  <a:srgbClr val="FF0000"/>
                </a:solidFill>
                <a:latin typeface="Garamond" panose="02020404030301010803" pitchFamily="18" charset="0"/>
              </a:rPr>
              <a:t>(bicuspid)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u="sng">
                <a:latin typeface="Garamond" panose="02020404030301010803" pitchFamily="18" charset="0"/>
              </a:rPr>
              <a:t>Its wall</a:t>
            </a:r>
            <a:r>
              <a:rPr lang="en-US" altLang="en-US" sz="2400" b="1">
                <a:latin typeface="Garamond" panose="02020404030301010803" pitchFamily="18" charset="0"/>
              </a:rPr>
              <a:t> contains  </a:t>
            </a:r>
            <a:r>
              <a:rPr lang="en-US" altLang="en-US" sz="2400" b="1">
                <a:solidFill>
                  <a:srgbClr val="00B050"/>
                </a:solidFill>
                <a:latin typeface="Garamond" panose="02020404030301010803" pitchFamily="18" charset="0"/>
              </a:rPr>
              <a:t>trabeculae carnae.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u="sng">
                <a:latin typeface="Garamond" panose="02020404030301010803" pitchFamily="18" charset="0"/>
              </a:rPr>
              <a:t>Its wall</a:t>
            </a:r>
            <a:r>
              <a:rPr lang="en-US" altLang="en-US" sz="2400" b="1">
                <a:latin typeface="Garamond" panose="02020404030301010803" pitchFamily="18" charset="0"/>
              </a:rPr>
              <a:t> contains 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2 large papillary muscles </a:t>
            </a:r>
            <a:r>
              <a:rPr lang="en-US" altLang="en-US" sz="2400" b="1">
                <a:latin typeface="Garamond" panose="02020404030301010803" pitchFamily="18" charset="0"/>
              </a:rPr>
              <a:t>(anterior &amp; posterior). They are attached  by 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chordae tendinae </a:t>
            </a:r>
            <a:r>
              <a:rPr lang="en-US" altLang="en-US" sz="2400" b="1">
                <a:latin typeface="Garamond" panose="02020404030301010803" pitchFamily="18" charset="0"/>
              </a:rPr>
              <a:t>to cusps of mitral valve. </a:t>
            </a:r>
          </a:p>
        </p:txBody>
      </p:sp>
      <p:pic>
        <p:nvPicPr>
          <p:cNvPr id="22540" name="Picture 12" descr="https://my.bpcc.edu/content/blgy225/Cardiovascular/chordae_tendineae-866.jpg">
            <a:hlinkClick r:id="rId2"/>
            <a:extLst>
              <a:ext uri="{FF2B5EF4-FFF2-40B4-BE49-F238E27FC236}">
                <a16:creationId xmlns:a16="http://schemas.microsoft.com/office/drawing/2014/main" id="{70D1C666-B806-4A39-9286-39B9B10A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3643313" cy="37147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816E0C84-E3F8-4A98-9416-969929092727}"/>
              </a:ext>
            </a:extLst>
          </p:cNvPr>
          <p:cNvSpPr/>
          <p:nvPr/>
        </p:nvSpPr>
        <p:spPr>
          <a:xfrm>
            <a:off x="1285875" y="3857625"/>
            <a:ext cx="1000125" cy="1428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4" name="TextBox 11">
            <a:extLst>
              <a:ext uri="{FF2B5EF4-FFF2-40B4-BE49-F238E27FC236}">
                <a16:creationId xmlns:a16="http://schemas.microsoft.com/office/drawing/2014/main" id="{746773DA-2C8E-4B7C-B1B9-B09FC5F0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78618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50"/>
                </a:solidFill>
                <a:latin typeface="Garamond" panose="02020404030301010803" pitchFamily="18" charset="0"/>
              </a:rPr>
              <a:t>trabeculae carnae</a:t>
            </a:r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F25622-7A3F-4A25-AFDD-C4F085B11A05}"/>
              </a:ext>
            </a:extLst>
          </p:cNvPr>
          <p:cNvSpPr/>
          <p:nvPr/>
        </p:nvSpPr>
        <p:spPr>
          <a:xfrm>
            <a:off x="3286125" y="2571750"/>
            <a:ext cx="928688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6CA7A8-0DA9-4AAA-AC7E-7470532E20F6}"/>
              </a:ext>
            </a:extLst>
          </p:cNvPr>
          <p:cNvSpPr/>
          <p:nvPr/>
        </p:nvSpPr>
        <p:spPr>
          <a:xfrm>
            <a:off x="3286125" y="3357563"/>
            <a:ext cx="928688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9F255A3-2EE1-4524-94CB-1E8D9595880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88" y="0"/>
            <a:ext cx="6072187" cy="928688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 Left ventricle  of the heart 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35E13430-B6F0-4C7C-9678-6465E5ECF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3362325" cy="41544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blood</a:t>
            </a:r>
            <a:r>
              <a:rPr lang="en-US" sz="2400" b="1" dirty="0">
                <a:cs typeface="Arial" charset="0"/>
              </a:rPr>
              <a:t> leaves the 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left ventricle </a:t>
            </a:r>
            <a:r>
              <a:rPr lang="en-US" sz="2400" b="1" dirty="0">
                <a:cs typeface="Arial" charset="0"/>
              </a:rPr>
              <a:t>to the 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ascending aorta </a:t>
            </a:r>
            <a:r>
              <a:rPr lang="en-US" sz="2400" b="1" dirty="0">
                <a:cs typeface="Arial" charset="0"/>
              </a:rPr>
              <a:t>through the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The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 part of left ventricle</a:t>
            </a:r>
            <a:r>
              <a:rPr lang="en-US" sz="2400" b="1" dirty="0">
                <a:cs typeface="Arial" charset="0"/>
              </a:rPr>
              <a:t> leading to ascending aorta is called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aortic vestibule 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The wall of </a:t>
            </a:r>
            <a:r>
              <a:rPr lang="en-US" sz="2400" b="1" u="sng" dirty="0">
                <a:cs typeface="Arial" charset="0"/>
              </a:rPr>
              <a:t>this part </a:t>
            </a:r>
            <a:r>
              <a:rPr lang="en-US" sz="2400" b="1" dirty="0">
                <a:cs typeface="Arial" charset="0"/>
              </a:rPr>
              <a:t>is fibrous and </a:t>
            </a:r>
            <a:r>
              <a:rPr lang="en-US" sz="2400" b="1" u="sng" dirty="0">
                <a:cs typeface="Arial" charset="0"/>
              </a:rPr>
              <a:t>smooth.</a:t>
            </a:r>
          </a:p>
        </p:txBody>
      </p:sp>
      <p:pic>
        <p:nvPicPr>
          <p:cNvPr id="23556" name="Picture 5" descr="E31A883A">
            <a:extLst>
              <a:ext uri="{FF2B5EF4-FFF2-40B4-BE49-F238E27FC236}">
                <a16:creationId xmlns:a16="http://schemas.microsoft.com/office/drawing/2014/main" id="{1A7D98F6-6813-4F5C-AC3B-6A43D679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D622E75C-FD7E-4D72-998D-E398BC7D8436}"/>
              </a:ext>
            </a:extLst>
          </p:cNvPr>
          <p:cNvSpPr/>
          <p:nvPr/>
        </p:nvSpPr>
        <p:spPr>
          <a:xfrm>
            <a:off x="2438400" y="2743200"/>
            <a:ext cx="152400" cy="1524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F1D75EEC-A383-43F7-9409-7606F18707A6}"/>
              </a:ext>
            </a:extLst>
          </p:cNvPr>
          <p:cNvSpPr/>
          <p:nvPr/>
        </p:nvSpPr>
        <p:spPr>
          <a:xfrm flipH="1" flipV="1">
            <a:off x="4999038" y="4449763"/>
            <a:ext cx="46037" cy="46037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471D5251-B844-422A-AA55-B53EE120E0EE}"/>
              </a:ext>
            </a:extLst>
          </p:cNvPr>
          <p:cNvSpPr/>
          <p:nvPr/>
        </p:nvSpPr>
        <p:spPr>
          <a:xfrm>
            <a:off x="7786688" y="4357688"/>
            <a:ext cx="142875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35253E-4C9C-44F4-BE42-0A2A9AD20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b="1" i="1"/>
              <a:t>OBJECTIVES</a:t>
            </a:r>
            <a:endParaRPr lang="en-US" altLang="en-US" sz="4800" b="1" i="1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579E43E-FE65-49CC-ABA1-DA4771C43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i="1" u="sng"/>
              <a:t>At the end of the lecture, the student should be able to :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Describe the shape of heart regarding :</a:t>
            </a:r>
            <a:r>
              <a:rPr lang="en-US" altLang="en-US" sz="2000" b="1" i="1"/>
              <a:t> </a:t>
            </a:r>
            <a:r>
              <a:rPr lang="en-US" altLang="en-US" sz="2000" i="1"/>
              <a:t>apex, base, sternocostal and diaphragmatic surfaces.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Describe the interior of heart chambers :</a:t>
            </a:r>
            <a:r>
              <a:rPr lang="en-US" altLang="en-US" sz="2000" i="1"/>
              <a:t> right atrium, right ventricle, left atrium and left ventricle.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altLang="en-US" sz="2000" i="1"/>
              <a:t>Right atrioventricular (Tricuspid) orifice.</a:t>
            </a:r>
          </a:p>
          <a:p>
            <a:pPr eaLnBrk="1" hangingPunct="1"/>
            <a:r>
              <a:rPr lang="en-US" altLang="en-US" sz="2000" i="1"/>
              <a:t>Pulmonary orifice.</a:t>
            </a:r>
          </a:p>
          <a:p>
            <a:pPr eaLnBrk="1" hangingPunct="1"/>
            <a:r>
              <a:rPr lang="en-US" altLang="en-US" sz="2000" i="1"/>
              <a:t>Left atrioventricular (Mitral) orifice.</a:t>
            </a:r>
          </a:p>
          <a:p>
            <a:pPr eaLnBrk="1" hangingPunct="1"/>
            <a:r>
              <a:rPr lang="en-US" altLang="en-US" sz="2000" i="1"/>
              <a:t>Aortic orifice.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Describe the innervation of the heart</a:t>
            </a:r>
            <a:endParaRPr lang="en-US" altLang="en-US" sz="2000" i="1"/>
          </a:p>
          <a:p>
            <a:pPr eaLnBrk="1" hangingPunct="1"/>
            <a:r>
              <a:rPr lang="en-US" altLang="en-US" sz="2000" i="1"/>
              <a:t>Briefly describe the conduction system of the Heart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471517-DCD6-45C4-BD67-2A8B8B7E0E9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   Left atrio-ventricular (mitral) orifice</a:t>
            </a:r>
          </a:p>
        </p:txBody>
      </p:sp>
      <p:pic>
        <p:nvPicPr>
          <p:cNvPr id="24579" name="Picture 5" descr="A7B15324">
            <a:extLst>
              <a:ext uri="{FF2B5EF4-FFF2-40B4-BE49-F238E27FC236}">
                <a16:creationId xmlns:a16="http://schemas.microsoft.com/office/drawing/2014/main" id="{5B15D2A1-83F8-4842-B4BD-169BFD85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0" y="714375"/>
            <a:ext cx="4341813" cy="285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308D5E29-A95F-4AC0-B2CF-10E3F2BA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14375"/>
            <a:ext cx="4648200" cy="5448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Smaller than the right, admitting only tips of 2 fingers.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cs typeface="Arial" charset="0"/>
              </a:rPr>
              <a:t>Guarded by a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mitral valve.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5136F2"/>
                </a:solidFill>
                <a:cs typeface="Arial" charset="0"/>
              </a:rPr>
              <a:t>Surrounded by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a fibrous ring </a:t>
            </a:r>
            <a:r>
              <a:rPr lang="en-US" sz="2400" b="1" dirty="0">
                <a:cs typeface="Arial" charset="0"/>
              </a:rPr>
              <a:t>which gives </a:t>
            </a: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attachment to the cusps of mitral valve.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u="sng" dirty="0">
                <a:cs typeface="Arial" charset="0"/>
              </a:rPr>
              <a:t> Mitral valve is composed of 2 cusps:</a:t>
            </a:r>
            <a:r>
              <a:rPr lang="en-US" sz="2400" b="1" dirty="0">
                <a:cs typeface="Arial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Anterior cusp :  </a:t>
            </a:r>
            <a:r>
              <a:rPr lang="en-US" sz="2400" b="1" dirty="0">
                <a:cs typeface="Arial" charset="0"/>
              </a:rPr>
              <a:t>lies </a:t>
            </a:r>
            <a:r>
              <a:rPr lang="en-US" sz="2400" b="1" dirty="0" err="1">
                <a:cs typeface="Arial" charset="0"/>
              </a:rPr>
              <a:t>anteriorly</a:t>
            </a:r>
            <a:r>
              <a:rPr lang="en-US" sz="2400" b="1" dirty="0">
                <a:cs typeface="Arial" charset="0"/>
              </a:rPr>
              <a:t> and to right.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Posterior cusp : </a:t>
            </a:r>
            <a:r>
              <a:rPr lang="en-US" sz="2400" b="1" dirty="0">
                <a:cs typeface="Arial" charset="0"/>
              </a:rPr>
              <a:t>lies posteriorly and to left.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u="sng" dirty="0">
                <a:cs typeface="Arial" charset="0"/>
              </a:rPr>
              <a:t> The </a:t>
            </a:r>
            <a:r>
              <a:rPr lang="en-US" sz="2000" b="1" u="sng" dirty="0" err="1">
                <a:cs typeface="Arial" charset="0"/>
              </a:rPr>
              <a:t>atrial</a:t>
            </a:r>
            <a:r>
              <a:rPr lang="en-US" sz="2000" b="1" u="sng" dirty="0">
                <a:cs typeface="Arial" charset="0"/>
              </a:rPr>
              <a:t> surfaces </a:t>
            </a:r>
            <a:r>
              <a:rPr lang="en-US" sz="2000" b="1" dirty="0">
                <a:cs typeface="Arial" charset="0"/>
              </a:rPr>
              <a:t>of the cusps are smooth, while  </a:t>
            </a:r>
            <a:r>
              <a:rPr lang="en-US" sz="2000" b="1" u="sng" dirty="0">
                <a:cs typeface="Arial" charset="0"/>
              </a:rPr>
              <a:t>ventricular surfaces </a:t>
            </a:r>
            <a:r>
              <a:rPr lang="en-US" sz="2000" b="1" dirty="0">
                <a:cs typeface="Arial" charset="0"/>
              </a:rPr>
              <a:t>give attachment to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chordae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tendinae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.</a:t>
            </a:r>
          </a:p>
        </p:txBody>
      </p:sp>
      <p:pic>
        <p:nvPicPr>
          <p:cNvPr id="24581" name="Picture 6" descr="https://encrypted-tbn2.gstatic.com/images?q=tbn:ANd9GcSOHW--dXkDOVupwxm5gmDuUZr_bfdRpMniBnywJnBUuRjgjtDL-g">
            <a:hlinkClick r:id="rId3"/>
            <a:extLst>
              <a:ext uri="{FF2B5EF4-FFF2-40B4-BE49-F238E27FC236}">
                <a16:creationId xmlns:a16="http://schemas.microsoft.com/office/drawing/2014/main" id="{40641A3D-1F55-4AF0-9681-54DF973B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3143250" cy="2571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16AE331-6174-41EF-BD8C-747E4B24D93E}"/>
              </a:ext>
            </a:extLst>
          </p:cNvPr>
          <p:cNvSpPr/>
          <p:nvPr/>
        </p:nvSpPr>
        <p:spPr>
          <a:xfrm>
            <a:off x="2786063" y="4581525"/>
            <a:ext cx="857250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349073-27FE-484E-B354-539879455DC8}"/>
              </a:ext>
            </a:extLst>
          </p:cNvPr>
          <p:cNvSpPr/>
          <p:nvPr/>
        </p:nvSpPr>
        <p:spPr>
          <a:xfrm>
            <a:off x="2987675" y="3890963"/>
            <a:ext cx="655638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EAB4B41-AC50-4ED9-A2F4-17FEB5EAFFA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Aortic orifice</a:t>
            </a:r>
            <a:endParaRPr lang="ar-SA" altLang="en-US" sz="4000" b="1"/>
          </a:p>
        </p:txBody>
      </p:sp>
      <p:sp>
        <p:nvSpPr>
          <p:cNvPr id="25603" name="TextBox 5">
            <a:extLst>
              <a:ext uri="{FF2B5EF4-FFF2-40B4-BE49-F238E27FC236}">
                <a16:creationId xmlns:a16="http://schemas.microsoft.com/office/drawing/2014/main" id="{BB31559C-82F1-4765-9361-5346F099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28688"/>
            <a:ext cx="3886200" cy="526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Garamond" panose="02020404030301010803" pitchFamily="18" charset="0"/>
              </a:rPr>
              <a:t> </a:t>
            </a:r>
            <a:r>
              <a:rPr lang="en-US" altLang="en-US" sz="2800" b="1" u="sng">
                <a:solidFill>
                  <a:srgbClr val="5136F2"/>
                </a:solidFill>
                <a:latin typeface="Garamond" panose="02020404030301010803" pitchFamily="18" charset="0"/>
              </a:rPr>
              <a:t>Surrounded by</a:t>
            </a:r>
            <a:r>
              <a:rPr lang="en-US" altLang="en-US" sz="2800" b="1">
                <a:solidFill>
                  <a:srgbClr val="5136F2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>
                <a:latin typeface="Garamond" panose="02020404030301010803" pitchFamily="18" charset="0"/>
              </a:rPr>
              <a:t>a </a:t>
            </a:r>
            <a:r>
              <a:rPr lang="en-US" altLang="en-US" sz="2800" b="1">
                <a:latin typeface="Garamond" panose="02020404030301010803" pitchFamily="18" charset="0"/>
              </a:rPr>
              <a:t>fibrous ring </a:t>
            </a:r>
            <a:r>
              <a:rPr lang="en-US" altLang="en-US" sz="2800">
                <a:latin typeface="Garamond" panose="02020404030301010803" pitchFamily="18" charset="0"/>
              </a:rPr>
              <a:t>which gives attachment to the </a:t>
            </a:r>
            <a:r>
              <a:rPr lang="en-US" altLang="en-US" sz="2800" b="1">
                <a:latin typeface="Garamond" panose="02020404030301010803" pitchFamily="18" charset="0"/>
              </a:rPr>
              <a:t>cusps </a:t>
            </a:r>
            <a:r>
              <a:rPr lang="en-US" altLang="en-US" sz="2800">
                <a:latin typeface="Garamond" panose="02020404030301010803" pitchFamily="18" charset="0"/>
              </a:rPr>
              <a:t> of </a:t>
            </a:r>
            <a:r>
              <a:rPr lang="en-US" altLang="en-US" sz="2800" b="1">
                <a:latin typeface="Garamond" panose="02020404030301010803" pitchFamily="18" charset="0"/>
              </a:rPr>
              <a:t>aortic valve.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latin typeface="Garamond" panose="02020404030301010803" pitchFamily="18" charset="0"/>
              </a:rPr>
              <a:t>Aortic valve</a:t>
            </a:r>
            <a:r>
              <a:rPr lang="en-US" altLang="en-US" sz="2800">
                <a:latin typeface="Garamond" panose="02020404030301010803" pitchFamily="18" charset="0"/>
              </a:rPr>
              <a:t> is formed of </a:t>
            </a:r>
            <a:r>
              <a:rPr lang="en-US" altLang="en-US" sz="2800" b="1">
                <a:solidFill>
                  <a:srgbClr val="FF0066"/>
                </a:solidFill>
                <a:latin typeface="Garamond" panose="02020404030301010803" pitchFamily="18" charset="0"/>
              </a:rPr>
              <a:t>3 semilunar cusps</a:t>
            </a:r>
            <a:r>
              <a:rPr lang="en-US" altLang="en-US" sz="2800">
                <a:latin typeface="Garamond" panose="02020404030301010803" pitchFamily="18" charset="0"/>
              </a:rPr>
              <a:t> which are similar to those of pulmonary valve, but the position of the cusps differs being </a:t>
            </a:r>
            <a:r>
              <a:rPr lang="en-US" altLang="en-US" sz="2800" b="1">
                <a:solidFill>
                  <a:srgbClr val="5136F2"/>
                </a:solidFill>
                <a:latin typeface="Garamond" panose="02020404030301010803" pitchFamily="18" charset="0"/>
              </a:rPr>
              <a:t>one anterior</a:t>
            </a:r>
            <a:r>
              <a:rPr lang="en-US" altLang="en-US" sz="2800">
                <a:solidFill>
                  <a:srgbClr val="5136F2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b="1">
                <a:solidFill>
                  <a:srgbClr val="2804C0"/>
                </a:solidFill>
                <a:latin typeface="Garamond" panose="02020404030301010803" pitchFamily="18" charset="0"/>
              </a:rPr>
              <a:t>and 2 posterior</a:t>
            </a:r>
            <a:r>
              <a:rPr lang="en-US" altLang="en-US" sz="2800">
                <a:solidFill>
                  <a:srgbClr val="2804C0"/>
                </a:solidFill>
                <a:latin typeface="Garamond" panose="02020404030301010803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>
              <a:solidFill>
                <a:srgbClr val="2804C0"/>
              </a:solidFill>
              <a:latin typeface="Garamond" panose="02020404030301010803" pitchFamily="18" charset="0"/>
            </a:endParaRPr>
          </a:p>
        </p:txBody>
      </p:sp>
      <p:pic>
        <p:nvPicPr>
          <p:cNvPr id="25604" name="Picture 7" descr="http://www.biosbcc.net/b100cardio/images/FG21_07A.jpg">
            <a:extLst>
              <a:ext uri="{FF2B5EF4-FFF2-40B4-BE49-F238E27FC236}">
                <a16:creationId xmlns:a16="http://schemas.microsoft.com/office/drawing/2014/main" id="{E0EF6748-C310-4C88-987C-B1480228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47501"/>
          <a:stretch>
            <a:fillRect/>
          </a:stretch>
        </p:blipFill>
        <p:spPr bwMode="auto">
          <a:xfrm>
            <a:off x="0" y="1268413"/>
            <a:ext cx="4643438" cy="2381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F526902E-396E-4855-A4D9-91C698A0C833}"/>
              </a:ext>
            </a:extLst>
          </p:cNvPr>
          <p:cNvSpPr/>
          <p:nvPr/>
        </p:nvSpPr>
        <p:spPr>
          <a:xfrm>
            <a:off x="2051050" y="2473325"/>
            <a:ext cx="71438" cy="71438"/>
          </a:xfrm>
          <a:prstGeom prst="star5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43449BC7-B99F-4148-8A1B-B0E345981211}"/>
              </a:ext>
            </a:extLst>
          </p:cNvPr>
          <p:cNvSpPr/>
          <p:nvPr/>
        </p:nvSpPr>
        <p:spPr>
          <a:xfrm>
            <a:off x="2379663" y="3114675"/>
            <a:ext cx="44450" cy="46038"/>
          </a:xfrm>
          <a:prstGeom prst="star5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E38D710-B2DA-44F6-9E05-2206C3B5FA8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3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 Nerve supply of the heart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EF17F86-A6F4-4CDC-AA8C-56E9B06AF9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28688"/>
            <a:ext cx="4419600" cy="5668962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By sympathetic &amp; parasympathetic fibers</a:t>
            </a:r>
            <a:r>
              <a:rPr lang="en-US" altLang="en-US" sz="2000"/>
              <a:t>  via the </a:t>
            </a:r>
            <a:r>
              <a:rPr lang="en-US" altLang="en-US" sz="2000" b="1" i="1">
                <a:solidFill>
                  <a:srgbClr val="12B22D"/>
                </a:solidFill>
              </a:rPr>
              <a:t>cardiac plexus</a:t>
            </a:r>
            <a:r>
              <a:rPr lang="en-US" altLang="en-US" sz="2000"/>
              <a:t> situated below arch of aorta.</a:t>
            </a:r>
          </a:p>
          <a:p>
            <a:pPr eaLnBrk="1" hangingPunct="1"/>
            <a:r>
              <a:rPr lang="en-US" altLang="en-US" sz="2000" b="1" i="1">
                <a:solidFill>
                  <a:srgbClr val="FF0000"/>
                </a:solidFill>
              </a:rPr>
              <a:t>The sympathetic fibres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arise from the </a:t>
            </a:r>
            <a:r>
              <a:rPr lang="en-US" altLang="en-US" sz="2000">
                <a:solidFill>
                  <a:srgbClr val="5136F2"/>
                </a:solidFill>
              </a:rPr>
              <a:t>cervical &amp; upper thoracic ganglia</a:t>
            </a:r>
            <a:r>
              <a:rPr lang="en-US" altLang="en-US" sz="2000"/>
              <a:t> of </a:t>
            </a:r>
            <a:r>
              <a:rPr lang="en-US" altLang="en-US" sz="2000" i="1" u="sng"/>
              <a:t>sympathetic trunks.</a:t>
            </a:r>
          </a:p>
          <a:p>
            <a:pPr eaLnBrk="1" hangingPunct="1"/>
            <a:r>
              <a:rPr lang="en-US" altLang="en-US" sz="2000" b="1" i="1">
                <a:solidFill>
                  <a:srgbClr val="FF0000"/>
                </a:solidFill>
              </a:rPr>
              <a:t>The parasympathetic fibres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arise from the </a:t>
            </a:r>
            <a:r>
              <a:rPr lang="en-US" altLang="en-US" sz="2000" i="1" u="sng"/>
              <a:t>vagus nerves.</a:t>
            </a:r>
          </a:p>
          <a:p>
            <a:pPr eaLnBrk="1" hangingPunct="1"/>
            <a:r>
              <a:rPr lang="en-US" altLang="en-US" sz="2000" b="1">
                <a:solidFill>
                  <a:srgbClr val="FF00FF"/>
                </a:solidFill>
              </a:rPr>
              <a:t>Postganglionic fibres </a:t>
            </a:r>
            <a:r>
              <a:rPr lang="en-US" altLang="en-US" sz="2000"/>
              <a:t>reach heart along – </a:t>
            </a:r>
            <a:r>
              <a:rPr lang="en-US" altLang="en-US" sz="2000">
                <a:solidFill>
                  <a:srgbClr val="5136F2"/>
                </a:solidFill>
              </a:rPr>
              <a:t>SAN, AVN </a:t>
            </a:r>
            <a:r>
              <a:rPr lang="en-US" altLang="en-US" sz="2000"/>
              <a:t>&amp; </a:t>
            </a:r>
            <a:r>
              <a:rPr lang="en-US" altLang="en-US" sz="2000">
                <a:solidFill>
                  <a:srgbClr val="5136F2"/>
                </a:solidFill>
              </a:rPr>
              <a:t>nerve plexus around coronary arteries.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Symp. Fibers-</a:t>
            </a:r>
            <a:r>
              <a:rPr lang="en-US" altLang="en-US" sz="2000"/>
              <a:t>-- accelerate heart rate </a:t>
            </a:r>
            <a:r>
              <a:rPr lang="en-US" altLang="en-US" sz="2000">
                <a:solidFill>
                  <a:schemeClr val="hlink"/>
                </a:solidFill>
              </a:rPr>
              <a:t>but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Parasymp. Fibers </a:t>
            </a:r>
            <a:r>
              <a:rPr lang="en-US" altLang="en-US" sz="2000"/>
              <a:t>--- slow heart rate (constriction of coronay arteries)</a:t>
            </a:r>
          </a:p>
        </p:txBody>
      </p:sp>
      <p:pic>
        <p:nvPicPr>
          <p:cNvPr id="26628" name="Picture 5" descr="http://i265.photobucket.com/albums/ii211/CollinAlexander/Heart-1.jpg">
            <a:hlinkClick r:id="rId2"/>
            <a:extLst>
              <a:ext uri="{FF2B5EF4-FFF2-40B4-BE49-F238E27FC236}">
                <a16:creationId xmlns:a16="http://schemas.microsoft.com/office/drawing/2014/main" id="{A1134228-1DB7-4865-8090-3B0C3EA5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052513"/>
            <a:ext cx="4270375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7" descr="http://circ.ahajournals.org/content/118/8/863/F1.medium.gif">
            <a:hlinkClick r:id="rId4"/>
            <a:extLst>
              <a:ext uri="{FF2B5EF4-FFF2-40B4-BE49-F238E27FC236}">
                <a16:creationId xmlns:a16="http://schemas.microsoft.com/office/drawing/2014/main" id="{0E85C90D-59B6-4B02-AE8B-DDEE70C8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489325"/>
            <a:ext cx="3514725" cy="3355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8E0CAE6F-B804-4087-9955-88F401904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Conduction system of the heart</a:t>
            </a:r>
          </a:p>
        </p:txBody>
      </p:sp>
      <p:pic>
        <p:nvPicPr>
          <p:cNvPr id="27651" name="Picture 7" descr="File0615">
            <a:extLst>
              <a:ext uri="{FF2B5EF4-FFF2-40B4-BE49-F238E27FC236}">
                <a16:creationId xmlns:a16="http://schemas.microsoft.com/office/drawing/2014/main" id="{C711FEE0-7AC0-4026-A993-84E80222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908050"/>
            <a:ext cx="6265862" cy="381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6">
            <a:extLst>
              <a:ext uri="{FF2B5EF4-FFF2-40B4-BE49-F238E27FC236}">
                <a16:creationId xmlns:a16="http://schemas.microsoft.com/office/drawing/2014/main" id="{AE3DA7C7-394C-405A-9006-B8E55CEAFE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4724400"/>
            <a:ext cx="8858250" cy="1905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beating of the heart </a:t>
            </a:r>
            <a:r>
              <a:rPr lang="en-US" altLang="en-US" sz="2000"/>
              <a:t>is </a:t>
            </a:r>
            <a:r>
              <a:rPr lang="en-US" altLang="en-US" sz="2000" u="sng"/>
              <a:t>regulated by</a:t>
            </a:r>
            <a:r>
              <a:rPr lang="en-US" altLang="en-US" sz="2000"/>
              <a:t> the </a:t>
            </a:r>
            <a:r>
              <a:rPr lang="en-US" altLang="en-US" sz="2000" b="1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solidFill>
                  <a:srgbClr val="FF00FF"/>
                </a:solidFill>
              </a:rPr>
              <a:t>Its function </a:t>
            </a:r>
            <a:r>
              <a:rPr lang="en-US" altLang="en-US" sz="2000"/>
              <a:t>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FF"/>
                </a:solidFill>
              </a:rPr>
              <a:t>main center </a:t>
            </a:r>
            <a:r>
              <a:rPr lang="en-US" altLang="en-US" sz="2000"/>
              <a:t>is the </a:t>
            </a:r>
            <a:r>
              <a:rPr lang="en-US" altLang="en-US" sz="2000" b="1">
                <a:solidFill>
                  <a:srgbClr val="FF0000"/>
                </a:solidFill>
              </a:rPr>
              <a:t>sinoatrial (SA) node</a:t>
            </a:r>
            <a:r>
              <a:rPr lang="en-US" altLang="en-US" sz="2000">
                <a:solidFill>
                  <a:srgbClr val="FF0000"/>
                </a:solidFill>
              </a:rPr>
              <a:t>, </a:t>
            </a:r>
            <a:r>
              <a:rPr lang="en-US" altLang="en-US" sz="2000"/>
              <a:t>located in the </a:t>
            </a:r>
            <a:r>
              <a:rPr lang="en-US" altLang="en-US" sz="2000" u="sng"/>
              <a:t>right atrium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atrioventricular (AV) node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is located </a:t>
            </a:r>
            <a:r>
              <a:rPr lang="en-US" altLang="en-US" sz="2000" u="sng"/>
              <a:t>at the junction of Right atrium and Right ventricle (lower interatrial septum near coronary sinus)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D53BC-217A-4E0B-AC2E-3AADA526F962}"/>
              </a:ext>
            </a:extLst>
          </p:cNvPr>
          <p:cNvSpPr/>
          <p:nvPr/>
        </p:nvSpPr>
        <p:spPr>
          <a:xfrm>
            <a:off x="2000250" y="1714500"/>
            <a:ext cx="1214438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EA773B-D748-4E6A-8AB7-BCD02B05ECD9}"/>
              </a:ext>
            </a:extLst>
          </p:cNvPr>
          <p:cNvSpPr/>
          <p:nvPr/>
        </p:nvSpPr>
        <p:spPr>
          <a:xfrm>
            <a:off x="2000250" y="2143125"/>
            <a:ext cx="1357313" cy="571500"/>
          </a:xfrm>
          <a:prstGeom prst="ellipse">
            <a:avLst/>
          </a:prstGeom>
          <a:noFill/>
          <a:ln w="28575">
            <a:solidFill>
              <a:srgbClr val="513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le0615">
            <a:extLst>
              <a:ext uri="{FF2B5EF4-FFF2-40B4-BE49-F238E27FC236}">
                <a16:creationId xmlns:a16="http://schemas.microsoft.com/office/drawing/2014/main" id="{B454FE9C-275D-4F5F-8D78-53621623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57250"/>
            <a:ext cx="6842125" cy="379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Oval 7">
            <a:extLst>
              <a:ext uri="{FF2B5EF4-FFF2-40B4-BE49-F238E27FC236}">
                <a16:creationId xmlns:a16="http://schemas.microsoft.com/office/drawing/2014/main" id="{7DC3FA65-D632-4094-91B0-6A322136E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565400"/>
            <a:ext cx="1584325" cy="6477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Oval 8">
            <a:extLst>
              <a:ext uri="{FF2B5EF4-FFF2-40B4-BE49-F238E27FC236}">
                <a16:creationId xmlns:a16="http://schemas.microsoft.com/office/drawing/2014/main" id="{16A119D0-FB85-4741-8651-14DAB4C40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213100"/>
            <a:ext cx="1295400" cy="287338"/>
          </a:xfrm>
          <a:prstGeom prst="ellipse">
            <a:avLst/>
          </a:prstGeom>
          <a:noFill/>
          <a:ln w="22225">
            <a:solidFill>
              <a:srgbClr val="5136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71310A0-A883-4B00-A10D-6713272E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520FAE52-2616-4460-8644-D559A95DF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atrioventricular (AV) bundle (bundle of His</a:t>
            </a:r>
            <a:r>
              <a:rPr lang="en-US" altLang="en-US" sz="2000"/>
              <a:t>) is located in the </a:t>
            </a:r>
            <a:r>
              <a:rPr lang="en-US" altLang="en-US" sz="2000" u="sng"/>
              <a:t>interventricular septum</a:t>
            </a:r>
          </a:p>
          <a:p>
            <a:pPr eaLnBrk="1" hangingPunct="1"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Purkinje fibers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are located inside the </a:t>
            </a:r>
            <a:r>
              <a:rPr lang="en-US" altLang="en-US" sz="2000" u="sng"/>
              <a:t>walls of the ventricles</a:t>
            </a:r>
          </a:p>
          <a:p>
            <a:pPr eaLnBrk="1" hangingPunct="1"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/>
              <a:t>the SA node is called the </a:t>
            </a:r>
            <a:r>
              <a:rPr lang="en-US" altLang="en-US" sz="2000" b="1">
                <a:solidFill>
                  <a:srgbClr val="FF0000"/>
                </a:solidFill>
              </a:rPr>
              <a:t>pacemaker</a:t>
            </a:r>
            <a:r>
              <a:rPr lang="en-US" altLang="en-US" sz="2000"/>
              <a:t> of the heart, because it generates the impulse.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48A2DC9-11AE-481F-93D7-E968DD72EB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4876800" cy="11430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en-US" altLang="en-US" sz="4000" b="1" i="1">
                <a:solidFill>
                  <a:srgbClr val="2804C0"/>
                </a:solidFill>
              </a:rPr>
              <a:t>Pericardial Sinuses 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F170A16D-8EDF-425C-BB89-F65977AB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950913"/>
            <a:ext cx="4143375" cy="59086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i="1">
                <a:solidFill>
                  <a:srgbClr val="FF0000"/>
                </a:solidFill>
                <a:latin typeface="Garamond" panose="02020404030301010803" pitchFamily="18" charset="0"/>
              </a:rPr>
              <a:t>Transverse Sinus:</a:t>
            </a:r>
            <a:r>
              <a:rPr lang="en-US" altLang="en-US" sz="2800" i="1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i="1">
                <a:latin typeface="Garamond" panose="02020404030301010803" pitchFamily="18" charset="0"/>
              </a:rPr>
              <a:t>It is a </a:t>
            </a:r>
            <a:r>
              <a:rPr lang="en-US" altLang="en-US" sz="2800" i="1" u="sng">
                <a:latin typeface="Garamond" panose="02020404030301010803" pitchFamily="18" charset="0"/>
              </a:rPr>
              <a:t>recess of serous pericardium </a:t>
            </a:r>
            <a:r>
              <a:rPr lang="en-US" altLang="en-US" sz="2800" b="1" i="1">
                <a:latin typeface="Garamond" panose="02020404030301010803" pitchFamily="18" charset="0"/>
              </a:rPr>
              <a:t>between</a:t>
            </a:r>
            <a:r>
              <a:rPr lang="en-US" altLang="en-US" sz="2800" i="1">
                <a:latin typeface="Garamond" panose="02020404030301010803" pitchFamily="18" charset="0"/>
              </a:rPr>
              <a:t> ascending aorta &amp; pulmonary T</a:t>
            </a:r>
            <a:r>
              <a:rPr lang="en-US" altLang="en-US" sz="2800" i="1">
                <a:solidFill>
                  <a:schemeClr val="hlink"/>
                </a:solidFill>
                <a:latin typeface="Garamond" panose="02020404030301010803" pitchFamily="18" charset="0"/>
              </a:rPr>
              <a:t>. </a:t>
            </a:r>
            <a:r>
              <a:rPr lang="en-US" altLang="en-US" sz="2800" b="1" i="1">
                <a:solidFill>
                  <a:srgbClr val="2804C0"/>
                </a:solidFill>
                <a:latin typeface="Garamond" panose="02020404030301010803" pitchFamily="18" charset="0"/>
              </a:rPr>
              <a:t>anteriorly</a:t>
            </a:r>
            <a:r>
              <a:rPr lang="en-US" altLang="en-US" sz="2800" i="1">
                <a:solidFill>
                  <a:srgbClr val="2804C0"/>
                </a:solidFill>
                <a:latin typeface="Garamond" panose="02020404030301010803" pitchFamily="18" charset="0"/>
              </a:rPr>
              <a:t> , </a:t>
            </a:r>
            <a:r>
              <a:rPr lang="en-US" altLang="en-US" sz="2800" i="1">
                <a:latin typeface="Garamond" panose="02020404030301010803" pitchFamily="18" charset="0"/>
              </a:rPr>
              <a:t>and upper parts of 2 atria &amp; S.V.C. </a:t>
            </a:r>
            <a:r>
              <a:rPr lang="en-US" altLang="en-US" sz="2800" b="1" i="1">
                <a:solidFill>
                  <a:srgbClr val="2804C0"/>
                </a:solidFill>
                <a:latin typeface="Garamond" panose="02020404030301010803" pitchFamily="18" charset="0"/>
              </a:rPr>
              <a:t>Posteriorly.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i="1">
                <a:solidFill>
                  <a:srgbClr val="FF0000"/>
                </a:solidFill>
                <a:latin typeface="Garamond" panose="02020404030301010803" pitchFamily="18" charset="0"/>
              </a:rPr>
              <a:t>Oblique Sinus :</a:t>
            </a:r>
            <a:r>
              <a:rPr lang="en-US" altLang="en-US" sz="2800" i="1">
                <a:solidFill>
                  <a:srgbClr val="FF0000"/>
                </a:solidFill>
                <a:latin typeface="Garamond" panose="02020404030301010803" pitchFamily="18" charset="0"/>
              </a:rPr>
              <a:t>  It lies posterior to the heart. </a:t>
            </a:r>
            <a:r>
              <a:rPr lang="en-US" altLang="en-US" sz="2800" i="1">
                <a:latin typeface="Garamond" panose="02020404030301010803" pitchFamily="18" charset="0"/>
              </a:rPr>
              <a:t>It is a </a:t>
            </a:r>
            <a:r>
              <a:rPr lang="en-US" altLang="en-US" sz="2800" i="1" u="sng">
                <a:latin typeface="Garamond" panose="02020404030301010803" pitchFamily="18" charset="0"/>
              </a:rPr>
              <a:t>recess of serous pericardium </a:t>
            </a:r>
            <a:r>
              <a:rPr lang="en-US" altLang="en-US" sz="2800" b="1" i="1">
                <a:latin typeface="Garamond" panose="02020404030301010803" pitchFamily="18" charset="0"/>
              </a:rPr>
              <a:t>behind </a:t>
            </a:r>
            <a:r>
              <a:rPr lang="en-US" altLang="en-US" sz="2800" i="1">
                <a:latin typeface="Garamond" panose="02020404030301010803" pitchFamily="18" charset="0"/>
              </a:rPr>
              <a:t>the base of heart (left atrium), </a:t>
            </a:r>
            <a:r>
              <a:rPr lang="en-US" altLang="en-US" sz="2800" b="1" i="1">
                <a:latin typeface="Garamond" panose="02020404030301010803" pitchFamily="18" charset="0"/>
              </a:rPr>
              <a:t>separate base from </a:t>
            </a:r>
            <a:r>
              <a:rPr lang="en-US" altLang="en-US" sz="2800" i="1">
                <a:latin typeface="Garamond" panose="02020404030301010803" pitchFamily="18" charset="0"/>
              </a:rPr>
              <a:t>descending aorta, esophagus &amp; vertebral column.</a:t>
            </a:r>
            <a:endParaRPr lang="en-US" altLang="en-US" sz="2800">
              <a:latin typeface="Garamond" panose="02020404030301010803" pitchFamily="18" charset="0"/>
            </a:endParaRPr>
          </a:p>
        </p:txBody>
      </p:sp>
      <p:pic>
        <p:nvPicPr>
          <p:cNvPr id="30728" name="Picture 8" descr="https://classconnection.s3.amazonaws.com/33/flashcards/602033/jpg/03_transverse_pericardial_sinus_(edit)1313119491739.jpg">
            <a:hlinkClick r:id="rId2"/>
            <a:extLst>
              <a:ext uri="{FF2B5EF4-FFF2-40B4-BE49-F238E27FC236}">
                <a16:creationId xmlns:a16="http://schemas.microsoft.com/office/drawing/2014/main" id="{F1AB54D8-0132-493E-B39D-0D40080B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56" r="5238"/>
          <a:stretch>
            <a:fillRect/>
          </a:stretch>
        </p:blipFill>
        <p:spPr bwMode="auto">
          <a:xfrm>
            <a:off x="142875" y="1500188"/>
            <a:ext cx="4643438" cy="3857625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</p:pic>
      <p:pic>
        <p:nvPicPr>
          <p:cNvPr id="30730" name="Picture 10" descr="http://academic.amc.edu/martino/grossanatomy/site/medical/Lab%20Manual/Cardiovascular/Dissections/Dissection%20Images/Heart%20In%20Situ/Oblique%20Sinus.gif">
            <a:hlinkClick r:id="rId4"/>
            <a:extLst>
              <a:ext uri="{FF2B5EF4-FFF2-40B4-BE49-F238E27FC236}">
                <a16:creationId xmlns:a16="http://schemas.microsoft.com/office/drawing/2014/main" id="{A6AF8B06-623D-4672-87BF-55549C7160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4500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>
            <a:extLst>
              <a:ext uri="{FF2B5EF4-FFF2-40B4-BE49-F238E27FC236}">
                <a16:creationId xmlns:a16="http://schemas.microsoft.com/office/drawing/2014/main" id="{F346A91B-41BC-44CF-8C4C-3DE07F42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60350"/>
            <a:ext cx="3598863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Garamond" panose="02020404030301010803" pitchFamily="18" charset="0"/>
              </a:rPr>
              <a:t>   FOR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0D93E85-9E78-4C42-8760-1369FF0F41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914400"/>
            <a:ext cx="4800600" cy="4724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b="1" dirty="0" err="1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left).</a:t>
            </a:r>
            <a:endParaRPr lang="en-US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Picture 6" descr="C3FF31">
            <a:extLst>
              <a:ext uri="{FF2B5EF4-FFF2-40B4-BE49-F238E27FC236}">
                <a16:creationId xmlns:a16="http://schemas.microsoft.com/office/drawing/2014/main" id="{AC6FE78C-1062-4B3F-9884-109D8E1A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810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C3FF32">
            <a:extLst>
              <a:ext uri="{FF2B5EF4-FFF2-40B4-BE49-F238E27FC236}">
                <a16:creationId xmlns:a16="http://schemas.microsoft.com/office/drawing/2014/main" id="{C334CBA4-6B21-4271-AC8E-C11F03EB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751263"/>
            <a:ext cx="2446337" cy="290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4FFB075B-CBC8-4500-83DB-9C42F3288A9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3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  <p:pic>
        <p:nvPicPr>
          <p:cNvPr id="7175" name="Picture 7" descr="نتيجة بحث الصور عن ‪surfaces of the heart‬‏">
            <a:hlinkClick r:id="rId4"/>
            <a:extLst>
              <a:ext uri="{FF2B5EF4-FFF2-40B4-BE49-F238E27FC236}">
                <a16:creationId xmlns:a16="http://schemas.microsoft.com/office/drawing/2014/main" id="{BAFDA6C3-66B1-4D35-8BCE-F30F684B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38576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EFE-462F-4B83-A212-A4FBA2C4D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096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82EF-C538-49A9-B956-32990076F4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762000"/>
            <a:ext cx="4133850" cy="2895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8196" name="Picture 5" descr="C3FF35">
            <a:extLst>
              <a:ext uri="{FF2B5EF4-FFF2-40B4-BE49-F238E27FC236}">
                <a16:creationId xmlns:a16="http://schemas.microsoft.com/office/drawing/2014/main" id="{A964A9EC-E7E1-4BA9-9385-872E54ED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559300" cy="382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4">
            <a:extLst>
              <a:ext uri="{FF2B5EF4-FFF2-40B4-BE49-F238E27FC236}">
                <a16:creationId xmlns:a16="http://schemas.microsoft.com/office/drawing/2014/main" id="{FE009D07-302D-4411-A199-49C70137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76962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Garamond" panose="02020404030301010803" pitchFamily="18" charset="0"/>
              </a:rPr>
              <a:t>Note that the </a:t>
            </a:r>
            <a:r>
              <a:rPr lang="en-US" altLang="en-US" sz="2000" b="1">
                <a:solidFill>
                  <a:srgbClr val="5136F2"/>
                </a:solidFill>
                <a:latin typeface="Garamond" panose="02020404030301010803" pitchFamily="18" charset="0"/>
              </a:rPr>
              <a:t>base of the heart </a:t>
            </a:r>
            <a:r>
              <a:rPr lang="en-US" altLang="en-US" sz="2000" b="1">
                <a:solidFill>
                  <a:srgbClr val="C00000"/>
                </a:solidFill>
                <a:latin typeface="Garamond" panose="02020404030301010803" pitchFamily="18" charset="0"/>
              </a:rPr>
              <a:t>is called the base because the heart is pyramid shaped; </a:t>
            </a:r>
            <a:r>
              <a:rPr lang="en-US" altLang="en-US" sz="2000" b="1">
                <a:solidFill>
                  <a:srgbClr val="5136F2"/>
                </a:solidFill>
                <a:latin typeface="Garamond" panose="02020404030301010803" pitchFamily="18" charset="0"/>
              </a:rPr>
              <a:t>the base lies </a:t>
            </a:r>
            <a:r>
              <a:rPr lang="en-US" altLang="en-US" sz="2000" b="1">
                <a:solidFill>
                  <a:srgbClr val="C00000"/>
                </a:solidFill>
                <a:latin typeface="Garamond" panose="02020404030301010803" pitchFamily="18" charset="0"/>
              </a:rPr>
              <a:t>opposite to the apex. </a:t>
            </a:r>
            <a:r>
              <a:rPr lang="en-US" altLang="en-US" sz="2000" b="1">
                <a:solidFill>
                  <a:srgbClr val="2804C0"/>
                </a:solidFill>
                <a:latin typeface="Garamond" panose="02020404030301010803" pitchFamily="18" charset="0"/>
              </a:rPr>
              <a:t>The heart does not rest on its base; it rests on its diaphragmatic (inferior) surface</a:t>
            </a:r>
          </a:p>
        </p:txBody>
      </p:sp>
      <p:pic>
        <p:nvPicPr>
          <p:cNvPr id="8200" name="Picture 8" descr="نتيجة بحث الصور عن ‪heart-apex and base‬‏">
            <a:hlinkClick r:id="rId3"/>
            <a:extLst>
              <a:ext uri="{FF2B5EF4-FFF2-40B4-BE49-F238E27FC236}">
                <a16:creationId xmlns:a16="http://schemas.microsoft.com/office/drawing/2014/main" id="{5800678E-5E1B-4EB4-873D-DEA9F443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5797"/>
          <a:stretch>
            <a:fillRect/>
          </a:stretch>
        </p:blipFill>
        <p:spPr bwMode="auto">
          <a:xfrm>
            <a:off x="214313" y="1000125"/>
            <a:ext cx="45005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7C188B-7C84-4F7A-AA84-BA9740E2189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48547D3-CF1F-43AD-B071-168A138075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620713"/>
            <a:ext cx="4191000" cy="6237287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Divided by </a:t>
            </a:r>
            <a:r>
              <a:rPr lang="en-US" sz="2000" dirty="0">
                <a:solidFill>
                  <a:srgbClr val="5136F2"/>
                </a:solidFill>
              </a:rPr>
              <a:t>coronary (</a:t>
            </a:r>
            <a:r>
              <a:rPr lang="en-US" sz="2000" dirty="0" err="1">
                <a:solidFill>
                  <a:srgbClr val="5136F2"/>
                </a:solidFill>
              </a:rPr>
              <a:t>atrio</a:t>
            </a:r>
            <a:r>
              <a:rPr lang="en-US" sz="2000" dirty="0">
                <a:solidFill>
                  <a:srgbClr val="5136F2"/>
                </a:solidFill>
              </a:rPr>
              <a:t>-ventricular) groove </a:t>
            </a:r>
            <a:r>
              <a:rPr lang="en-US" sz="2000" dirty="0"/>
              <a:t>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</a:t>
            </a:r>
            <a:r>
              <a:rPr lang="en-US" sz="2000" dirty="0" err="1">
                <a:solidFill>
                  <a:srgbClr val="5136F2"/>
                </a:solidFill>
              </a:rPr>
              <a:t>Atrial</a:t>
            </a:r>
            <a:r>
              <a:rPr lang="en-US" sz="2000" dirty="0">
                <a:solidFill>
                  <a:srgbClr val="5136F2"/>
                </a:solidFill>
              </a:rPr>
              <a:t> part, </a:t>
            </a:r>
            <a:r>
              <a:rPr lang="en-US" sz="2000" dirty="0"/>
              <a:t>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136F2"/>
                </a:solidFill>
              </a:rPr>
              <a:t>Ventricular part </a:t>
            </a:r>
            <a:r>
              <a:rPr lang="en-US" sz="2000" dirty="0"/>
              <a:t>, the </a:t>
            </a:r>
            <a:r>
              <a:rPr lang="en-US" sz="2000" dirty="0">
                <a:solidFill>
                  <a:srgbClr val="AD17A2"/>
                </a:solidFill>
              </a:rPr>
              <a:t>right 2/3 </a:t>
            </a:r>
            <a:r>
              <a:rPr lang="en-US" sz="2000" dirty="0"/>
              <a:t>is formed by </a:t>
            </a:r>
            <a:r>
              <a:rPr lang="en-US" sz="2000" dirty="0">
                <a:solidFill>
                  <a:srgbClr val="C00000"/>
                </a:solidFill>
              </a:rPr>
              <a:t>right ventricle</a:t>
            </a:r>
            <a:r>
              <a:rPr lang="en-US" sz="2000" dirty="0"/>
              <a:t>,  while  the </a:t>
            </a:r>
            <a:r>
              <a:rPr lang="en-US" sz="2000" dirty="0">
                <a:solidFill>
                  <a:srgbClr val="AD17A2"/>
                </a:solidFill>
              </a:rPr>
              <a:t>left 1/3 </a:t>
            </a:r>
            <a:r>
              <a:rPr lang="en-US" sz="2000" dirty="0"/>
              <a:t>is formed  by </a:t>
            </a:r>
            <a:r>
              <a:rPr lang="en-US" sz="2000" dirty="0">
                <a:solidFill>
                  <a:srgbClr val="C00000"/>
                </a:solidFill>
              </a:rPr>
              <a:t>left </a:t>
            </a:r>
            <a:r>
              <a:rPr lang="en-US" sz="2000" dirty="0" err="1">
                <a:solidFill>
                  <a:srgbClr val="C00000"/>
                </a:solidFill>
              </a:rPr>
              <a:t>ventricle.So</a:t>
            </a:r>
            <a:r>
              <a:rPr lang="en-US" sz="2000" dirty="0"/>
              <a:t>, it is also formed of some of the left ventricle.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The 2 ventricles are separated  by </a:t>
            </a:r>
            <a:r>
              <a:rPr lang="en-US" sz="2000" b="1" dirty="0">
                <a:solidFill>
                  <a:srgbClr val="AD17A2"/>
                </a:solidFill>
              </a:rPr>
              <a:t>anterior </a:t>
            </a:r>
            <a:r>
              <a:rPr lang="en-US" sz="2000" b="1" dirty="0" err="1">
                <a:solidFill>
                  <a:srgbClr val="AD17A2"/>
                </a:solidFill>
              </a:rPr>
              <a:t>interventricular</a:t>
            </a:r>
            <a:r>
              <a:rPr lang="en-US" sz="2000" b="1" dirty="0">
                <a:solidFill>
                  <a:srgbClr val="AD17A2"/>
                </a:solidFill>
              </a:rPr>
              <a:t> groove</a:t>
            </a:r>
            <a:r>
              <a:rPr lang="en-US" sz="2000" dirty="0">
                <a:solidFill>
                  <a:srgbClr val="AD17A2"/>
                </a:solidFill>
              </a:rPr>
              <a:t>, </a:t>
            </a:r>
            <a:r>
              <a:rPr lang="en-US" sz="2000" b="1" u="sng" dirty="0"/>
              <a:t>which lodges</a:t>
            </a:r>
            <a:r>
              <a:rPr lang="en-US" sz="2000" b="1" dirty="0"/>
              <a:t>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00FF"/>
                </a:solidFill>
              </a:rPr>
              <a:t>Anterior </a:t>
            </a:r>
            <a:r>
              <a:rPr lang="en-US" sz="2000" dirty="0" err="1">
                <a:solidFill>
                  <a:srgbClr val="FF00FF"/>
                </a:solidFill>
              </a:rPr>
              <a:t>interventricular</a:t>
            </a:r>
            <a:r>
              <a:rPr lang="en-US" sz="2000" dirty="0">
                <a:solidFill>
                  <a:srgbClr val="FF00FF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00FF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AD17A2"/>
                </a:solidFill>
              </a:rPr>
              <a:t>The coronary groove </a:t>
            </a:r>
            <a:r>
              <a:rPr lang="en-US" sz="2000" b="1" u="sng" dirty="0"/>
              <a:t>lodges</a:t>
            </a:r>
            <a:r>
              <a:rPr lang="en-US" sz="2000" b="1" dirty="0"/>
              <a:t> :</a:t>
            </a:r>
            <a:r>
              <a:rPr lang="en-US" sz="2000" b="1" dirty="0">
                <a:solidFill>
                  <a:schemeClr val="hlink"/>
                </a:solidFill>
              </a:rPr>
              <a:t>                     </a:t>
            </a:r>
            <a:r>
              <a:rPr lang="en-US" sz="2000" dirty="0">
                <a:solidFill>
                  <a:srgbClr val="5136F2"/>
                </a:solidFill>
              </a:rPr>
              <a:t>the right coronary artery.</a:t>
            </a:r>
          </a:p>
          <a:p>
            <a:pPr eaLnBrk="1" hangingPunct="1">
              <a:defRPr/>
            </a:pPr>
            <a:endParaRPr lang="ar-SA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5" descr="C3FF35">
            <a:extLst>
              <a:ext uri="{FF2B5EF4-FFF2-40B4-BE49-F238E27FC236}">
                <a16:creationId xmlns:a16="http://schemas.microsoft.com/office/drawing/2014/main" id="{2D8D6BC2-1DA3-4FB0-9FD9-AB0FA7EE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5029200" cy="382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5">
            <a:extLst>
              <a:ext uri="{FF2B5EF4-FFF2-40B4-BE49-F238E27FC236}">
                <a16:creationId xmlns:a16="http://schemas.microsoft.com/office/drawing/2014/main" id="{5FB6B20C-CD39-4F4B-A8DA-494208125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4648200" cy="1384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Garamond" panose="02020404030301010803" pitchFamily="18" charset="0"/>
              </a:rPr>
              <a:t>This </a:t>
            </a:r>
            <a:r>
              <a:rPr lang="en-US" altLang="en-US" sz="2800" b="1">
                <a:latin typeface="Garamond" panose="02020404030301010803" pitchFamily="18" charset="0"/>
              </a:rPr>
              <a:t>surface</a:t>
            </a:r>
            <a:r>
              <a:rPr lang="en-US" altLang="en-US" sz="2800">
                <a:latin typeface="Garamond" panose="02020404030301010803" pitchFamily="18" charset="0"/>
              </a:rPr>
              <a:t> is formed </a:t>
            </a:r>
            <a:r>
              <a:rPr lang="en-US" altLang="en-US" sz="2800" b="1" u="sng">
                <a:latin typeface="Garamond" panose="02020404030301010803" pitchFamily="18" charset="0"/>
              </a:rPr>
              <a:t>mainly</a:t>
            </a:r>
            <a:r>
              <a:rPr lang="en-US" altLang="en-US" sz="2800">
                <a:latin typeface="Garamond" panose="02020404030301010803" pitchFamily="18" charset="0"/>
              </a:rPr>
              <a:t> by the </a:t>
            </a:r>
            <a:r>
              <a:rPr lang="en-US" altLang="en-US" sz="2800" b="1">
                <a:solidFill>
                  <a:srgbClr val="5136F2"/>
                </a:solidFill>
                <a:latin typeface="Garamond" panose="02020404030301010803" pitchFamily="18" charset="0"/>
              </a:rPr>
              <a:t>right atrium </a:t>
            </a:r>
            <a:r>
              <a:rPr lang="en-US" altLang="en-US" sz="2800">
                <a:latin typeface="Garamond" panose="02020404030301010803" pitchFamily="18" charset="0"/>
              </a:rPr>
              <a:t>and the </a:t>
            </a:r>
            <a:r>
              <a:rPr lang="en-US" altLang="en-US" sz="2800" b="1">
                <a:solidFill>
                  <a:srgbClr val="5136F2"/>
                </a:solidFill>
                <a:latin typeface="Garamond" panose="02020404030301010803" pitchFamily="18" charset="0"/>
              </a:rPr>
              <a:t>right ventricle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66771F-2F0F-4C55-967D-1FCD425CB070}"/>
              </a:ext>
            </a:extLst>
          </p:cNvPr>
          <p:cNvSpPr/>
          <p:nvPr/>
        </p:nvSpPr>
        <p:spPr>
          <a:xfrm>
            <a:off x="3357563" y="4071938"/>
            <a:ext cx="1254125" cy="309562"/>
          </a:xfrm>
          <a:prstGeom prst="rect">
            <a:avLst/>
          </a:prstGeom>
          <a:noFill/>
          <a:ln>
            <a:solidFill>
              <a:srgbClr val="AD1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4DC28-7EC6-4C3C-B7E6-BFB0A21F4EC1}"/>
              </a:ext>
            </a:extLst>
          </p:cNvPr>
          <p:cNvSpPr/>
          <p:nvPr/>
        </p:nvSpPr>
        <p:spPr>
          <a:xfrm>
            <a:off x="3786188" y="4714875"/>
            <a:ext cx="1254125" cy="357188"/>
          </a:xfrm>
          <a:prstGeom prst="rect">
            <a:avLst/>
          </a:prstGeom>
          <a:noFill/>
          <a:ln>
            <a:solidFill>
              <a:srgbClr val="AD1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341D0-23E4-4C48-BCED-5D6695931C6F}"/>
              </a:ext>
            </a:extLst>
          </p:cNvPr>
          <p:cNvSpPr/>
          <p:nvPr/>
        </p:nvSpPr>
        <p:spPr>
          <a:xfrm>
            <a:off x="0" y="4429125"/>
            <a:ext cx="1143000" cy="357188"/>
          </a:xfrm>
          <a:prstGeom prst="rect">
            <a:avLst/>
          </a:prstGeom>
          <a:noFill/>
          <a:ln>
            <a:solidFill>
              <a:srgbClr val="AD1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6" name="Picture 10" descr="نتيجة بحث الصور عن ‪Sterno-costal (anterior)surface‬‏">
            <a:hlinkClick r:id="rId4"/>
            <a:extLst>
              <a:ext uri="{FF2B5EF4-FFF2-40B4-BE49-F238E27FC236}">
                <a16:creationId xmlns:a16="http://schemas.microsoft.com/office/drawing/2014/main" id="{816A9303-E1B3-4219-870A-FBD7053A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300"/>
            <a:ext cx="49815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60A306A-3AF7-4112-BC68-A295C113B57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  </a:t>
            </a:r>
            <a:r>
              <a:rPr lang="en-US" altLang="en-US" sz="3200" b="1" i="1"/>
              <a:t>Diaphragmatic (Inferior)surface</a:t>
            </a:r>
          </a:p>
        </p:txBody>
      </p:sp>
      <p:pic>
        <p:nvPicPr>
          <p:cNvPr id="10243" name="Picture 4" descr="8EC2088A">
            <a:extLst>
              <a:ext uri="{FF2B5EF4-FFF2-40B4-BE49-F238E27FC236}">
                <a16:creationId xmlns:a16="http://schemas.microsoft.com/office/drawing/2014/main" id="{0B254C2B-1F43-4379-809E-9314D78A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152400" y="838200"/>
            <a:ext cx="4419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6">
            <a:extLst>
              <a:ext uri="{FF2B5EF4-FFF2-40B4-BE49-F238E27FC236}">
                <a16:creationId xmlns:a16="http://schemas.microsoft.com/office/drawing/2014/main" id="{891B740F-0DBF-4E6F-BA85-9FF4707BD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57250"/>
            <a:ext cx="4419600" cy="52006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Formed by </a:t>
            </a:r>
            <a:r>
              <a:rPr lang="en-US" sz="2000" b="1" dirty="0">
                <a:cs typeface="Arial" charset="0"/>
              </a:rPr>
              <a:t>the 2-ventricles, </a:t>
            </a:r>
            <a:r>
              <a:rPr lang="en-US" sz="2000" b="1" u="sng" dirty="0">
                <a:cs typeface="Arial" charset="0"/>
              </a:rPr>
              <a:t>mainly</a:t>
            </a:r>
            <a:r>
              <a:rPr lang="en-US" sz="2000" b="1" dirty="0">
                <a:cs typeface="Arial" charset="0"/>
              </a:rPr>
              <a:t>  </a:t>
            </a:r>
            <a:r>
              <a:rPr lang="en-US" sz="2000" b="1" dirty="0">
                <a:solidFill>
                  <a:srgbClr val="2804C0"/>
                </a:solidFill>
                <a:cs typeface="Arial" charset="0"/>
              </a:rPr>
              <a:t>left 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cs typeface="Arial" charset="0"/>
              </a:rPr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Directed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Separated from </a:t>
            </a:r>
            <a:r>
              <a:rPr lang="en-US" sz="2000" b="1" u="sng" dirty="0">
                <a:cs typeface="Arial" charset="0"/>
              </a:rPr>
              <a:t>base of heart </a:t>
            </a:r>
            <a:r>
              <a:rPr lang="en-US" sz="2000" b="1" dirty="0">
                <a:cs typeface="Arial" charset="0"/>
              </a:rPr>
              <a:t>by </a:t>
            </a:r>
            <a:r>
              <a:rPr lang="en-US" sz="2000" b="1" dirty="0">
                <a:solidFill>
                  <a:srgbClr val="2804C0"/>
                </a:solidFill>
                <a:cs typeface="Arial" charset="0"/>
              </a:rPr>
              <a:t>posterior part of </a:t>
            </a:r>
            <a:r>
              <a:rPr lang="en-US" sz="2000" b="1" u="sng" dirty="0">
                <a:solidFill>
                  <a:srgbClr val="2804C0"/>
                </a:solidFill>
                <a:cs typeface="Arial" charset="0"/>
              </a:rPr>
              <a:t>coronary </a:t>
            </a:r>
            <a:r>
              <a:rPr lang="en-US" sz="2000" b="1" u="sng" dirty="0" err="1">
                <a:solidFill>
                  <a:srgbClr val="2804C0"/>
                </a:solidFill>
                <a:cs typeface="Arial" charset="0"/>
              </a:rPr>
              <a:t>sulcus</a:t>
            </a:r>
            <a:endParaRPr lang="en-US" sz="2000" b="1" u="sng" dirty="0">
              <a:solidFill>
                <a:srgbClr val="2804C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u="sng" dirty="0">
                <a:cs typeface="Arial" charset="0"/>
              </a:rPr>
              <a:t>The 2-ventricles are separated</a:t>
            </a:r>
            <a:r>
              <a:rPr lang="en-US" sz="2000" b="1" dirty="0">
                <a:cs typeface="Arial" charset="0"/>
              </a:rPr>
              <a:t> by </a:t>
            </a:r>
            <a:r>
              <a:rPr lang="en-US" sz="2400" b="1" dirty="0">
                <a:solidFill>
                  <a:srgbClr val="AD17A2"/>
                </a:solidFill>
                <a:cs typeface="Arial" charset="0"/>
              </a:rPr>
              <a:t>posterior </a:t>
            </a:r>
            <a:r>
              <a:rPr lang="en-US" sz="2400" b="1" dirty="0" err="1">
                <a:solidFill>
                  <a:srgbClr val="AD17A2"/>
                </a:solidFill>
                <a:cs typeface="Arial" charset="0"/>
              </a:rPr>
              <a:t>interventricular</a:t>
            </a:r>
            <a:r>
              <a:rPr lang="en-US" sz="2400" b="1" dirty="0">
                <a:solidFill>
                  <a:srgbClr val="AD17A2"/>
                </a:solidFill>
                <a:cs typeface="Arial" charset="0"/>
              </a:rPr>
              <a:t> groove  </a:t>
            </a:r>
            <a:r>
              <a:rPr lang="en-US" sz="2000" b="1" u="sng" dirty="0">
                <a:cs typeface="Arial" charset="0"/>
              </a:rPr>
              <a:t>which lodges: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Posterior </a:t>
            </a:r>
            <a:r>
              <a:rPr lang="en-US" sz="2400" b="1" dirty="0" err="1">
                <a:solidFill>
                  <a:srgbClr val="2804C0"/>
                </a:solidFill>
                <a:cs typeface="Arial" charset="0"/>
              </a:rPr>
              <a:t>interventricular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 artery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 Middle cardiac vein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67B92A-DB70-49E5-94E5-214175196048}"/>
              </a:ext>
            </a:extLst>
          </p:cNvPr>
          <p:cNvSpPr/>
          <p:nvPr/>
        </p:nvSpPr>
        <p:spPr>
          <a:xfrm>
            <a:off x="500063" y="4000500"/>
            <a:ext cx="642937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C703C-16A9-4179-9110-8250E3D8D125}"/>
              </a:ext>
            </a:extLst>
          </p:cNvPr>
          <p:cNvSpPr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8" name="Picture 8" descr="نتيجة بحث الصور عن ‪diaphragmatic surface of heart‬‏">
            <a:hlinkClick r:id="rId3"/>
            <a:extLst>
              <a:ext uri="{FF2B5EF4-FFF2-40B4-BE49-F238E27FC236}">
                <a16:creationId xmlns:a16="http://schemas.microsoft.com/office/drawing/2014/main" id="{2180370F-2241-4136-8401-30E3E7AB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4291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7D6795-E75A-4194-96CE-11C4DCFC8C7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CC0989F5-8284-4D51-BD46-269B97770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85813"/>
            <a:ext cx="4800600" cy="563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>
                <a:latin typeface="Garamond" panose="02020404030301010803" pitchFamily="18" charset="0"/>
              </a:rPr>
              <a:t>It is formed by</a:t>
            </a:r>
            <a:r>
              <a:rPr lang="en-US" altLang="en-US" sz="2400" b="1">
                <a:latin typeface="Garamond" panose="02020404030301010803" pitchFamily="18" charset="0"/>
              </a:rPr>
              <a:t> </a:t>
            </a:r>
            <a:r>
              <a:rPr lang="en-US" altLang="en-US" sz="2400" b="1">
                <a:solidFill>
                  <a:srgbClr val="AD17A2"/>
                </a:solidFill>
                <a:latin typeface="Garamond" panose="02020404030301010803" pitchFamily="18" charset="0"/>
              </a:rPr>
              <a:t>the 2 atria</a:t>
            </a:r>
            <a:r>
              <a:rPr lang="en-US" altLang="en-US" sz="2400" b="1">
                <a:latin typeface="Garamond" panose="02020404030301010803" pitchFamily="18" charset="0"/>
              </a:rPr>
              <a:t>, </a:t>
            </a:r>
            <a:r>
              <a:rPr lang="en-US" altLang="en-US" sz="2400" b="1" u="sng">
                <a:latin typeface="Garamond" panose="02020404030301010803" pitchFamily="18" charset="0"/>
              </a:rPr>
              <a:t>mainly </a:t>
            </a:r>
            <a:r>
              <a:rPr lang="en-US" altLang="en-US" sz="2400" b="1">
                <a:solidFill>
                  <a:srgbClr val="FF0000"/>
                </a:solidFill>
                <a:latin typeface="Garamond" panose="02020404030301010803" pitchFamily="18" charset="0"/>
              </a:rPr>
              <a:t>left atrium</a:t>
            </a:r>
            <a:r>
              <a:rPr lang="en-US" altLang="en-US" sz="2400" b="1">
                <a:solidFill>
                  <a:schemeClr val="hlink"/>
                </a:solidFill>
                <a:latin typeface="Garamond" panose="02020404030301010803" pitchFamily="18" charset="0"/>
              </a:rPr>
              <a:t>, </a:t>
            </a:r>
            <a:r>
              <a:rPr lang="en-US" altLang="en-US" sz="2400" b="1">
                <a:latin typeface="Garamond" panose="02020404030301010803" pitchFamily="18" charset="0"/>
              </a:rPr>
              <a:t>into which open the 4 pulmonary veins.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>
                <a:latin typeface="Garamond" panose="02020404030301010803" pitchFamily="18" charset="0"/>
              </a:rPr>
              <a:t>It is directed </a:t>
            </a:r>
            <a:r>
              <a:rPr lang="en-US" altLang="en-US" sz="2400" b="1">
                <a:latin typeface="Garamond" panose="02020404030301010803" pitchFamily="18" charset="0"/>
              </a:rPr>
              <a:t>backwards.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>
                <a:latin typeface="Garamond" panose="02020404030301010803" pitchFamily="18" charset="0"/>
              </a:rPr>
              <a:t>Lies opposite </a:t>
            </a:r>
            <a:r>
              <a:rPr lang="en-US" altLang="en-US" sz="2400" b="1">
                <a:latin typeface="Garamond" panose="02020404030301010803" pitchFamily="18" charset="0"/>
              </a:rPr>
              <a:t>middle</a:t>
            </a:r>
            <a:r>
              <a:rPr lang="en-US" altLang="en-US" sz="2400" b="1">
                <a:solidFill>
                  <a:srgbClr val="2804C0"/>
                </a:solidFill>
                <a:latin typeface="Garamond" panose="02020404030301010803" pitchFamily="18" charset="0"/>
              </a:rPr>
              <a:t> thoracic vertebrae(T5-7)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>
                <a:latin typeface="Garamond" panose="02020404030301010803" pitchFamily="18" charset="0"/>
              </a:rPr>
              <a:t> Is separated  from the vertebral column </a:t>
            </a:r>
            <a:r>
              <a:rPr lang="en-US" altLang="en-US" sz="2400" b="1">
                <a:latin typeface="Garamond" panose="02020404030301010803" pitchFamily="18" charset="0"/>
              </a:rPr>
              <a:t>by descending  aorta, esophagus and </a:t>
            </a:r>
            <a:r>
              <a:rPr lang="en-US" altLang="en-US" sz="2400" b="1">
                <a:solidFill>
                  <a:srgbClr val="2804C0"/>
                </a:solidFill>
                <a:latin typeface="Garamond" panose="02020404030301010803" pitchFamily="18" charset="0"/>
              </a:rPr>
              <a:t>oblique sinus of pericardium.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Bounded  </a:t>
            </a:r>
            <a:r>
              <a:rPr lang="en-US" altLang="en-US" sz="2400" b="1" u="sng">
                <a:latin typeface="Garamond" panose="02020404030301010803" pitchFamily="18" charset="0"/>
              </a:rPr>
              <a:t>inferiorly</a:t>
            </a:r>
            <a:r>
              <a:rPr lang="en-US" altLang="en-US" sz="2400" b="1">
                <a:latin typeface="Garamond" panose="02020404030301010803" pitchFamily="18" charset="0"/>
              </a:rPr>
              <a:t> by </a:t>
            </a:r>
            <a:r>
              <a:rPr lang="en-US" altLang="en-US" sz="2400" b="1" u="sng">
                <a:solidFill>
                  <a:srgbClr val="FF0000"/>
                </a:solidFill>
                <a:latin typeface="Garamond" panose="02020404030301010803" pitchFamily="18" charset="0"/>
              </a:rPr>
              <a:t>post part </a:t>
            </a:r>
            <a:r>
              <a:rPr lang="en-US" altLang="en-US" sz="2400" b="1">
                <a:solidFill>
                  <a:srgbClr val="2804C0"/>
                </a:solidFill>
                <a:latin typeface="Garamond" panose="02020404030301010803" pitchFamily="18" charset="0"/>
              </a:rPr>
              <a:t>of coronary sulcus , which lodges the coronary sinus</a:t>
            </a:r>
          </a:p>
        </p:txBody>
      </p:sp>
      <p:pic>
        <p:nvPicPr>
          <p:cNvPr id="11268" name="Picture 4" descr="Heart">
            <a:extLst>
              <a:ext uri="{FF2B5EF4-FFF2-40B4-BE49-F238E27FC236}">
                <a16:creationId xmlns:a16="http://schemas.microsoft.com/office/drawing/2014/main" id="{6F8A27C2-4657-49F3-BDFE-0C77F3B9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8200"/>
            <a:ext cx="4076700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9188867F-7DAF-4053-B405-8693B299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500313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Garamond" panose="02020404030301010803" pitchFamily="18" charset="0"/>
              </a:rPr>
              <a:t>LEFT ATRIUM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0B31B157-4BAF-42F9-9786-8123F5EDA4BF}"/>
              </a:ext>
            </a:extLst>
          </p:cNvPr>
          <p:cNvSpPr/>
          <p:nvPr/>
        </p:nvSpPr>
        <p:spPr>
          <a:xfrm>
            <a:off x="2554288" y="3289300"/>
            <a:ext cx="71437" cy="117475"/>
          </a:xfrm>
          <a:prstGeom prst="star5">
            <a:avLst/>
          </a:prstGeom>
          <a:ln>
            <a:solidFill>
              <a:srgbClr val="88F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22BA64AA-5ABC-493C-A2AB-F65B6F03CBF7}"/>
              </a:ext>
            </a:extLst>
          </p:cNvPr>
          <p:cNvSpPr/>
          <p:nvPr/>
        </p:nvSpPr>
        <p:spPr>
          <a:xfrm flipV="1">
            <a:off x="6786563" y="6072188"/>
            <a:ext cx="142875" cy="142875"/>
          </a:xfrm>
          <a:prstGeom prst="star5">
            <a:avLst/>
          </a:prstGeom>
          <a:ln>
            <a:solidFill>
              <a:srgbClr val="88F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AD802F-32E3-4FB1-8574-FF34EF719AB1}"/>
              </a:ext>
            </a:extLst>
          </p:cNvPr>
          <p:cNvCxnSpPr/>
          <p:nvPr/>
        </p:nvCxnSpPr>
        <p:spPr>
          <a:xfrm rot="10800000" flipV="1">
            <a:off x="3071813" y="1714500"/>
            <a:ext cx="1428750" cy="714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7629EF-3020-405F-8A40-233255B85E2A}"/>
              </a:ext>
            </a:extLst>
          </p:cNvPr>
          <p:cNvCxnSpPr/>
          <p:nvPr/>
        </p:nvCxnSpPr>
        <p:spPr>
          <a:xfrm rot="10800000" flipV="1">
            <a:off x="3071813" y="2000250"/>
            <a:ext cx="857250" cy="78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759FFC-1B31-4FD4-B073-A32794C89DB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12291" name="Picture 5" descr="C3FF35">
            <a:extLst>
              <a:ext uri="{FF2B5EF4-FFF2-40B4-BE49-F238E27FC236}">
                <a16:creationId xmlns:a16="http://schemas.microsoft.com/office/drawing/2014/main" id="{D0B695BC-DE00-4D1B-803B-C5A1CDBC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4343400" cy="38211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8794A6FF-9AC7-461C-A97D-58811BF01A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343400" cy="5013325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2 atria.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right atrium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by                     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                         left ventricle + left auricle.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0659016-DB6A-402A-AF32-F3A30380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1413"/>
            <a:ext cx="8305800" cy="1323975"/>
          </a:xfrm>
          <a:prstGeom prst="rect">
            <a:avLst/>
          </a:prstGeom>
          <a:solidFill>
            <a:srgbClr val="FEE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The heart is divided by vertical septa </a:t>
            </a:r>
            <a:r>
              <a:rPr lang="en-US" altLang="en-US" sz="2000" b="1" u="sng">
                <a:solidFill>
                  <a:srgbClr val="333333"/>
                </a:solidFill>
                <a:cs typeface="Times New Roman" panose="02020603050405020304" pitchFamily="18" charset="0"/>
              </a:rPr>
              <a:t>into four chambers: 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2000" b="1" u="sng">
                <a:solidFill>
                  <a:srgbClr val="333333"/>
                </a:solidFill>
                <a:cs typeface="Times New Roman" panose="02020603050405020304" pitchFamily="18" charset="0"/>
              </a:rPr>
              <a:t>right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 and </a:t>
            </a:r>
            <a:r>
              <a:rPr lang="en-US" altLang="en-US" sz="2000" b="1" u="sng">
                <a:solidFill>
                  <a:srgbClr val="333333"/>
                </a:solidFill>
                <a:cs typeface="Times New Roman" panose="02020603050405020304" pitchFamily="18" charset="0"/>
              </a:rPr>
              <a:t>left atria 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and the </a:t>
            </a:r>
            <a:r>
              <a:rPr lang="en-US" altLang="en-US" sz="2000" b="1" u="sng">
                <a:solidFill>
                  <a:srgbClr val="333333"/>
                </a:solidFill>
                <a:cs typeface="Times New Roman" panose="02020603050405020304" pitchFamily="18" charset="0"/>
              </a:rPr>
              <a:t>right and left ventricles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000" b="1">
                <a:solidFill>
                  <a:srgbClr val="2804C0"/>
                </a:solidFill>
                <a:cs typeface="Times New Roman" panose="02020603050405020304" pitchFamily="18" charset="0"/>
              </a:rPr>
              <a:t>The right atrium 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lies </a:t>
            </a:r>
            <a:r>
              <a:rPr lang="en-US" altLang="en-US" sz="2000" b="1">
                <a:solidFill>
                  <a:srgbClr val="00B050"/>
                </a:solidFill>
                <a:cs typeface="Times New Roman" panose="02020603050405020304" pitchFamily="18" charset="0"/>
              </a:rPr>
              <a:t>anterior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 to the left atrium, and the </a:t>
            </a:r>
            <a:r>
              <a:rPr lang="en-US" altLang="en-US" sz="2000" b="1">
                <a:solidFill>
                  <a:srgbClr val="2804C0"/>
                </a:solidFill>
                <a:cs typeface="Times New Roman" panose="02020603050405020304" pitchFamily="18" charset="0"/>
              </a:rPr>
              <a:t>right ventricle 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lies</a:t>
            </a:r>
            <a:r>
              <a:rPr lang="en-US" altLang="en-US" sz="2000" b="1">
                <a:solidFill>
                  <a:srgbClr val="00B050"/>
                </a:solidFill>
                <a:cs typeface="Times New Roman" panose="02020603050405020304" pitchFamily="18" charset="0"/>
              </a:rPr>
              <a:t> anterior </a:t>
            </a:r>
            <a:r>
              <a:rPr lang="en-US" altLang="en-US" sz="2000" b="1">
                <a:solidFill>
                  <a:srgbClr val="333333"/>
                </a:solidFill>
                <a:cs typeface="Times New Roman" panose="02020603050405020304" pitchFamily="18" charset="0"/>
              </a:rPr>
              <a:t>to the left ventricle.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091A4-4831-40A3-88A5-E591BC79EFAF}"/>
              </a:ext>
            </a:extLst>
          </p:cNvPr>
          <p:cNvSpPr/>
          <p:nvPr/>
        </p:nvSpPr>
        <p:spPr>
          <a:xfrm>
            <a:off x="1409700" y="533400"/>
            <a:ext cx="6324600" cy="584200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</a:rPr>
              <a:t>Chambers of the Heart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316" name="Picture 5" descr="C3FF35">
            <a:extLst>
              <a:ext uri="{FF2B5EF4-FFF2-40B4-BE49-F238E27FC236}">
                <a16:creationId xmlns:a16="http://schemas.microsoft.com/office/drawing/2014/main" id="{9D7FB8EB-0127-4BD4-AC4C-379AF877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056188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4335</TotalTime>
  <Words>1697</Words>
  <Application>Microsoft Office PowerPoint</Application>
  <PresentationFormat>On-screen Show (4:3)</PresentationFormat>
  <Paragraphs>153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Garamond</vt:lpstr>
      <vt:lpstr>Arial</vt:lpstr>
      <vt:lpstr>Calibri</vt:lpstr>
      <vt:lpstr>Wingdings</vt:lpstr>
      <vt:lpstr>Aharoni</vt:lpstr>
      <vt:lpstr>Times New Roman</vt:lpstr>
      <vt:lpstr>Default Design</vt:lpstr>
      <vt:lpstr>2_Stream</vt:lpstr>
      <vt:lpstr>PowerPoint Presentation</vt:lpstr>
      <vt:lpstr>OBJECTIVES</vt:lpstr>
      <vt:lpstr>The Heart</vt:lpstr>
      <vt:lpstr>Apex of the heart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  Cavity of Right Atrium</vt:lpstr>
      <vt:lpstr> Cavity of right ventricle</vt:lpstr>
      <vt:lpstr>PowerPoint Presentation</vt:lpstr>
      <vt:lpstr> Right atrio-ventricular (tricuspid) orifice</vt:lpstr>
      <vt:lpstr>  Pulmonary orifice </vt:lpstr>
      <vt:lpstr>Left atrium of the heart</vt:lpstr>
      <vt:lpstr>   Left ventricle  of the heart </vt:lpstr>
      <vt:lpstr>    Left ventricle  of the heart </vt:lpstr>
      <vt:lpstr>   Left atrio-ventricular (mitral) orifice</vt:lpstr>
      <vt:lpstr>Aortic orifice</vt:lpstr>
      <vt:lpstr>    Nerve supply of the heart </vt:lpstr>
      <vt:lpstr>Conduction system of the heart</vt:lpstr>
      <vt:lpstr>PowerPoint Presentation</vt:lpstr>
      <vt:lpstr>Pericardial Sinuses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Allokie !</cp:lastModifiedBy>
  <cp:revision>587</cp:revision>
  <dcterms:created xsi:type="dcterms:W3CDTF">2006-09-23T19:09:44Z</dcterms:created>
  <dcterms:modified xsi:type="dcterms:W3CDTF">2019-02-03T10:23:10Z</dcterms:modified>
</cp:coreProperties>
</file>