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5" r:id="rId1"/>
    <p:sldMasterId id="2147483895" r:id="rId2"/>
  </p:sldMasterIdLst>
  <p:notesMasterIdLst>
    <p:notesMasterId r:id="rId29"/>
  </p:notesMasterIdLst>
  <p:handoutMasterIdLst>
    <p:handoutMasterId r:id="rId30"/>
  </p:handoutMasterIdLst>
  <p:sldIdLst>
    <p:sldId id="349" r:id="rId3"/>
    <p:sldId id="344" r:id="rId4"/>
    <p:sldId id="355" r:id="rId5"/>
    <p:sldId id="356" r:id="rId6"/>
    <p:sldId id="357" r:id="rId7"/>
    <p:sldId id="358" r:id="rId8"/>
    <p:sldId id="359" r:id="rId9"/>
    <p:sldId id="361" r:id="rId10"/>
    <p:sldId id="362" r:id="rId11"/>
    <p:sldId id="363" r:id="rId12"/>
    <p:sldId id="365" r:id="rId13"/>
    <p:sldId id="367"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4"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4BC"/>
    <a:srgbClr val="FF0000"/>
    <a:srgbClr val="0000FF"/>
    <a:srgbClr val="3399FF"/>
    <a:srgbClr val="00FF00"/>
    <a:srgbClr val="00823B"/>
    <a:srgbClr val="7D035A"/>
    <a:srgbClr val="2CD0D4"/>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9" autoAdjust="0"/>
    <p:restoredTop sz="94737" autoAdjust="0"/>
  </p:normalViewPr>
  <p:slideViewPr>
    <p:cSldViewPr>
      <p:cViewPr varScale="1">
        <p:scale>
          <a:sx n="86" d="100"/>
          <a:sy n="86" d="100"/>
        </p:scale>
        <p:origin x="93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185348"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185349"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63BA9905-9152-4233-8E5E-E2F15C63AE7E}" type="slidenum">
              <a:rPr lang="ar-SA"/>
              <a:pPr>
                <a:defRPr/>
              </a:pPr>
              <a:t>‹#›</a:t>
            </a:fld>
            <a:endParaRPr lang="en-US"/>
          </a:p>
        </p:txBody>
      </p:sp>
    </p:spTree>
    <p:extLst>
      <p:ext uri="{BB962C8B-B14F-4D97-AF65-F5344CB8AC3E}">
        <p14:creationId xmlns:p14="http://schemas.microsoft.com/office/powerpoint/2010/main" val="2429496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0DC0C0A7-0F91-46D4-9FA5-84EA2249DAC3}" type="slidenum">
              <a:rPr lang="ar-SA"/>
              <a:pPr>
                <a:defRPr/>
              </a:pPr>
              <a:t>‹#›</a:t>
            </a:fld>
            <a:endParaRPr lang="en-US"/>
          </a:p>
        </p:txBody>
      </p:sp>
    </p:spTree>
    <p:extLst>
      <p:ext uri="{BB962C8B-B14F-4D97-AF65-F5344CB8AC3E}">
        <p14:creationId xmlns:p14="http://schemas.microsoft.com/office/powerpoint/2010/main" val="1914476840"/>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a:cs typeface="Arial" pitchFamily="34" charset="0"/>
            </a:endParaRPr>
          </a:p>
        </p:txBody>
      </p:sp>
    </p:spTree>
    <p:extLst>
      <p:ext uri="{BB962C8B-B14F-4D97-AF65-F5344CB8AC3E}">
        <p14:creationId xmlns:p14="http://schemas.microsoft.com/office/powerpoint/2010/main" val="6297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10</a:t>
            </a:fld>
            <a:endParaRPr lang="en-US"/>
          </a:p>
        </p:txBody>
      </p:sp>
    </p:spTree>
    <p:extLst>
      <p:ext uri="{BB962C8B-B14F-4D97-AF65-F5344CB8AC3E}">
        <p14:creationId xmlns:p14="http://schemas.microsoft.com/office/powerpoint/2010/main" val="364091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11</a:t>
            </a:fld>
            <a:endParaRPr lang="en-US"/>
          </a:p>
        </p:txBody>
      </p:sp>
    </p:spTree>
    <p:extLst>
      <p:ext uri="{BB962C8B-B14F-4D97-AF65-F5344CB8AC3E}">
        <p14:creationId xmlns:p14="http://schemas.microsoft.com/office/powerpoint/2010/main" val="212320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12</a:t>
            </a:fld>
            <a:endParaRPr lang="en-US"/>
          </a:p>
        </p:txBody>
      </p:sp>
    </p:spTree>
    <p:extLst>
      <p:ext uri="{BB962C8B-B14F-4D97-AF65-F5344CB8AC3E}">
        <p14:creationId xmlns:p14="http://schemas.microsoft.com/office/powerpoint/2010/main" val="429231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13</a:t>
            </a:fld>
            <a:endParaRPr lang="en-US"/>
          </a:p>
        </p:txBody>
      </p:sp>
    </p:spTree>
    <p:extLst>
      <p:ext uri="{BB962C8B-B14F-4D97-AF65-F5344CB8AC3E}">
        <p14:creationId xmlns:p14="http://schemas.microsoft.com/office/powerpoint/2010/main" val="133292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14</a:t>
            </a:fld>
            <a:endParaRPr lang="en-US"/>
          </a:p>
        </p:txBody>
      </p:sp>
    </p:spTree>
    <p:extLst>
      <p:ext uri="{BB962C8B-B14F-4D97-AF65-F5344CB8AC3E}">
        <p14:creationId xmlns:p14="http://schemas.microsoft.com/office/powerpoint/2010/main" val="311488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15</a:t>
            </a:fld>
            <a:endParaRPr lang="en-US"/>
          </a:p>
        </p:txBody>
      </p:sp>
    </p:spTree>
    <p:extLst>
      <p:ext uri="{BB962C8B-B14F-4D97-AF65-F5344CB8AC3E}">
        <p14:creationId xmlns:p14="http://schemas.microsoft.com/office/powerpoint/2010/main" val="22713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16</a:t>
            </a:fld>
            <a:endParaRPr lang="en-US"/>
          </a:p>
        </p:txBody>
      </p:sp>
    </p:spTree>
    <p:extLst>
      <p:ext uri="{BB962C8B-B14F-4D97-AF65-F5344CB8AC3E}">
        <p14:creationId xmlns:p14="http://schemas.microsoft.com/office/powerpoint/2010/main" val="382245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17</a:t>
            </a:fld>
            <a:endParaRPr lang="en-US"/>
          </a:p>
        </p:txBody>
      </p:sp>
    </p:spTree>
    <p:extLst>
      <p:ext uri="{BB962C8B-B14F-4D97-AF65-F5344CB8AC3E}">
        <p14:creationId xmlns:p14="http://schemas.microsoft.com/office/powerpoint/2010/main" val="46333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18</a:t>
            </a:fld>
            <a:endParaRPr lang="en-US"/>
          </a:p>
        </p:txBody>
      </p:sp>
    </p:spTree>
    <p:extLst>
      <p:ext uri="{BB962C8B-B14F-4D97-AF65-F5344CB8AC3E}">
        <p14:creationId xmlns:p14="http://schemas.microsoft.com/office/powerpoint/2010/main" val="159618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19</a:t>
            </a:fld>
            <a:endParaRPr lang="en-US"/>
          </a:p>
        </p:txBody>
      </p:sp>
    </p:spTree>
    <p:extLst>
      <p:ext uri="{BB962C8B-B14F-4D97-AF65-F5344CB8AC3E}">
        <p14:creationId xmlns:p14="http://schemas.microsoft.com/office/powerpoint/2010/main" val="2812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a:t>Prof. Saeed Abuel Makarem</a:t>
            </a:r>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2</a:t>
            </a:fld>
            <a:endParaRPr lang="en-US"/>
          </a:p>
        </p:txBody>
      </p:sp>
    </p:spTree>
    <p:extLst>
      <p:ext uri="{BB962C8B-B14F-4D97-AF65-F5344CB8AC3E}">
        <p14:creationId xmlns:p14="http://schemas.microsoft.com/office/powerpoint/2010/main" val="246668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20</a:t>
            </a:fld>
            <a:endParaRPr lang="en-US"/>
          </a:p>
        </p:txBody>
      </p:sp>
    </p:spTree>
    <p:extLst>
      <p:ext uri="{BB962C8B-B14F-4D97-AF65-F5344CB8AC3E}">
        <p14:creationId xmlns:p14="http://schemas.microsoft.com/office/powerpoint/2010/main" val="182040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21</a:t>
            </a:fld>
            <a:endParaRPr lang="en-US"/>
          </a:p>
        </p:txBody>
      </p:sp>
    </p:spTree>
    <p:extLst>
      <p:ext uri="{BB962C8B-B14F-4D97-AF65-F5344CB8AC3E}">
        <p14:creationId xmlns:p14="http://schemas.microsoft.com/office/powerpoint/2010/main" val="310758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22</a:t>
            </a:fld>
            <a:endParaRPr lang="en-US"/>
          </a:p>
        </p:txBody>
      </p:sp>
    </p:spTree>
    <p:extLst>
      <p:ext uri="{BB962C8B-B14F-4D97-AF65-F5344CB8AC3E}">
        <p14:creationId xmlns:p14="http://schemas.microsoft.com/office/powerpoint/2010/main" val="344709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23</a:t>
            </a:fld>
            <a:endParaRPr lang="en-US"/>
          </a:p>
        </p:txBody>
      </p:sp>
    </p:spTree>
    <p:extLst>
      <p:ext uri="{BB962C8B-B14F-4D97-AF65-F5344CB8AC3E}">
        <p14:creationId xmlns:p14="http://schemas.microsoft.com/office/powerpoint/2010/main" val="101666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24</a:t>
            </a:fld>
            <a:endParaRPr lang="en-US"/>
          </a:p>
        </p:txBody>
      </p:sp>
    </p:spTree>
    <p:extLst>
      <p:ext uri="{BB962C8B-B14F-4D97-AF65-F5344CB8AC3E}">
        <p14:creationId xmlns:p14="http://schemas.microsoft.com/office/powerpoint/2010/main" val="387304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25</a:t>
            </a:fld>
            <a:endParaRPr lang="en-US"/>
          </a:p>
        </p:txBody>
      </p:sp>
    </p:spTree>
    <p:extLst>
      <p:ext uri="{BB962C8B-B14F-4D97-AF65-F5344CB8AC3E}">
        <p14:creationId xmlns:p14="http://schemas.microsoft.com/office/powerpoint/2010/main" val="420329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a:t>
            </a:fld>
            <a:endParaRPr lang="en-US"/>
          </a:p>
        </p:txBody>
      </p:sp>
    </p:spTree>
    <p:extLst>
      <p:ext uri="{BB962C8B-B14F-4D97-AF65-F5344CB8AC3E}">
        <p14:creationId xmlns:p14="http://schemas.microsoft.com/office/powerpoint/2010/main" val="23022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a:t>
            </a:fld>
            <a:endParaRPr lang="en-US"/>
          </a:p>
        </p:txBody>
      </p:sp>
    </p:spTree>
    <p:extLst>
      <p:ext uri="{BB962C8B-B14F-4D97-AF65-F5344CB8AC3E}">
        <p14:creationId xmlns:p14="http://schemas.microsoft.com/office/powerpoint/2010/main" val="278148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5</a:t>
            </a:fld>
            <a:endParaRPr lang="en-US"/>
          </a:p>
        </p:txBody>
      </p:sp>
    </p:spTree>
    <p:extLst>
      <p:ext uri="{BB962C8B-B14F-4D97-AF65-F5344CB8AC3E}">
        <p14:creationId xmlns:p14="http://schemas.microsoft.com/office/powerpoint/2010/main" val="26091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6</a:t>
            </a:fld>
            <a:endParaRPr lang="en-US"/>
          </a:p>
        </p:txBody>
      </p:sp>
    </p:spTree>
    <p:extLst>
      <p:ext uri="{BB962C8B-B14F-4D97-AF65-F5344CB8AC3E}">
        <p14:creationId xmlns:p14="http://schemas.microsoft.com/office/powerpoint/2010/main" val="39446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7</a:t>
            </a:fld>
            <a:endParaRPr lang="en-US"/>
          </a:p>
        </p:txBody>
      </p:sp>
    </p:spTree>
    <p:extLst>
      <p:ext uri="{BB962C8B-B14F-4D97-AF65-F5344CB8AC3E}">
        <p14:creationId xmlns:p14="http://schemas.microsoft.com/office/powerpoint/2010/main" val="8719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8</a:t>
            </a:fld>
            <a:endParaRPr lang="en-US"/>
          </a:p>
        </p:txBody>
      </p:sp>
    </p:spTree>
    <p:extLst>
      <p:ext uri="{BB962C8B-B14F-4D97-AF65-F5344CB8AC3E}">
        <p14:creationId xmlns:p14="http://schemas.microsoft.com/office/powerpoint/2010/main" val="210819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9</a:t>
            </a:fld>
            <a:endParaRPr lang="en-US"/>
          </a:p>
        </p:txBody>
      </p:sp>
    </p:spTree>
    <p:extLst>
      <p:ext uri="{BB962C8B-B14F-4D97-AF65-F5344CB8AC3E}">
        <p14:creationId xmlns:p14="http://schemas.microsoft.com/office/powerpoint/2010/main" val="35568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26"/>
          <p:cNvSpPr>
            <a:spLocks noGrp="1"/>
          </p:cNvSpPr>
          <p:nvPr>
            <p:ph type="sldNum" sz="quarter" idx="12"/>
          </p:nvPr>
        </p:nvSpPr>
        <p:spPr/>
        <p:txBody>
          <a:bodyPr/>
          <a:lstStyle>
            <a:lvl1pPr>
              <a:defRPr/>
            </a:lvl1pPr>
          </a:lstStyle>
          <a:p>
            <a:pPr>
              <a:defRPr/>
            </a:pPr>
            <a:fld id="{4FCBAE9F-2412-4FC5-8A3D-B56D0D0A0C3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2F45327C-7D57-45AF-AF80-D6005E673DD3}" type="slidenum">
              <a:rPr lang="ar-SA"/>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AF2172B2-B113-41F1-8CDC-B76EBC5743C8}" type="slidenum">
              <a:rPr lang="ar-SA"/>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DA8BEC4-84F3-4BB9-8ED5-2B3A11C0F6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6198510"/>
      </p:ext>
    </p:extLst>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498D07-B4BE-4F23-9C8E-0F7A68FA8E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3615957"/>
      </p:ext>
    </p:extLst>
  </p:cSld>
  <p:clrMapOvr>
    <a:masterClrMapping/>
  </p:clrMapOvr>
  <p:transitio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6B575E-058B-472A-A11A-3BF741D204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8087276"/>
      </p:ext>
    </p:extLst>
  </p:cSld>
  <p:clrMapOvr>
    <a:masterClrMapping/>
  </p:clrMapOvr>
  <p:transitio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2E63BEB-2B50-4609-AECF-0CEDE9B93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8392268"/>
      </p:ext>
    </p:extLst>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8C9313B-8B4F-4D81-9F26-1A25CA955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3589714"/>
      </p:ext>
    </p:extLst>
  </p:cSld>
  <p:clrMapOvr>
    <a:masterClrMapping/>
  </p:clrMapOvr>
  <p:transitio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5C72B41-2B87-43C3-A2C5-FDDBEACE07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0189864"/>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E14F463-A2E2-4F4B-9E76-78AABDA0AF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440938"/>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A49E16E-4245-4ADF-A122-AF00890D72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6941707"/>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6A3CD973-453F-4187-AE6C-B042250E7242}" type="slidenum">
              <a:rPr lang="ar-SA"/>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7B8201F-E6D3-4BC8-8152-520AF5CE1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2611471"/>
      </p:ext>
    </p:extLst>
  </p:cSld>
  <p:clrMapOvr>
    <a:masterClrMapping/>
  </p:clrMapOvr>
  <p:transitio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330953-9E5D-4DE3-84AA-FECDCD6CFE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8608503"/>
      </p:ext>
    </p:extLst>
  </p:cSld>
  <p:clrMapOvr>
    <a:masterClrMapping/>
  </p:clrMapOvr>
  <p:transitio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5625"/>
            <a:ext cx="2057400" cy="236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55625"/>
            <a:ext cx="6019800" cy="236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4F7133F-7626-434E-83F0-F2AE2386BE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984086"/>
      </p:ext>
    </p:extLst>
  </p:cSld>
  <p:clrMapOvr>
    <a:masterClrMapping/>
  </p:clrMapOvr>
  <p:transitio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131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10B67F0-0D8C-493E-AB71-58CAD51D1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7665355"/>
      </p:ext>
    </p:extLst>
  </p:cSld>
  <p:clrMapOvr>
    <a:masterClrMapping/>
  </p:clrMapOvr>
  <p:transitio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58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35213"/>
            <a:ext cx="8229600" cy="58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500378-43BD-433B-BA06-8D39E173A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4375023"/>
      </p:ext>
    </p:extLst>
  </p:cSld>
  <p:clrMapOvr>
    <a:masterClrMapping/>
  </p:clrMapOvr>
  <p:transitio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12"/>
          <p:cNvSpPr>
            <a:spLocks noGrp="1" noChangeArrowheads="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endParaRPr lang="en-US">
              <a:solidFill>
                <a:srgbClr val="FFFFFF"/>
              </a:solidFill>
              <a:cs typeface="+mn-cs"/>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DF241A24-7C44-440F-A793-23F25E5E92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8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5"/>
          <p:cNvSpPr>
            <a:spLocks noGrp="1"/>
          </p:cNvSpPr>
          <p:nvPr>
            <p:ph type="sldNum" sz="quarter" idx="12"/>
          </p:nvPr>
        </p:nvSpPr>
        <p:spPr/>
        <p:txBody>
          <a:bodyPr/>
          <a:lstStyle>
            <a:lvl1pPr>
              <a:defRPr/>
            </a:lvl1pPr>
          </a:lstStyle>
          <a:p>
            <a:pPr>
              <a:defRPr/>
            </a:pPr>
            <a:fld id="{58DE0FDB-ED39-4CF3-8843-662530320F8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17"/>
          <p:cNvSpPr>
            <a:spLocks noGrp="1"/>
          </p:cNvSpPr>
          <p:nvPr>
            <p:ph type="sldNum" sz="quarter" idx="12"/>
          </p:nvPr>
        </p:nvSpPr>
        <p:spPr/>
        <p:txBody>
          <a:bodyPr/>
          <a:lstStyle>
            <a:lvl1pPr>
              <a:defRPr/>
            </a:lvl1pPr>
          </a:lstStyle>
          <a:p>
            <a:pPr>
              <a:defRPr/>
            </a:pPr>
            <a:fld id="{27F0E465-6356-473C-BAAF-016CC6929DC9}" type="slidenum">
              <a:rPr lang="ar-SA"/>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Prof. Saeed Abuel Makarem</a:t>
            </a:r>
          </a:p>
        </p:txBody>
      </p:sp>
      <p:sp>
        <p:nvSpPr>
          <p:cNvPr id="9" name="Slide Number Placeholder 8"/>
          <p:cNvSpPr>
            <a:spLocks noGrp="1"/>
          </p:cNvSpPr>
          <p:nvPr>
            <p:ph type="sldNum" sz="quarter" idx="12"/>
          </p:nvPr>
        </p:nvSpPr>
        <p:spPr/>
        <p:txBody>
          <a:bodyPr/>
          <a:lstStyle>
            <a:lvl1pPr>
              <a:defRPr/>
            </a:lvl1pPr>
          </a:lstStyle>
          <a:p>
            <a:pPr>
              <a:defRPr/>
            </a:pPr>
            <a:fld id="{1CA95308-6ED8-48D3-B3F8-357B3A108A22}" type="slidenum">
              <a:rPr lang="ar-SA"/>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5" name="Slide Number Placeholder 17"/>
          <p:cNvSpPr>
            <a:spLocks noGrp="1"/>
          </p:cNvSpPr>
          <p:nvPr>
            <p:ph type="sldNum" sz="quarter" idx="12"/>
          </p:nvPr>
        </p:nvSpPr>
        <p:spPr/>
        <p:txBody>
          <a:bodyPr/>
          <a:lstStyle>
            <a:lvl1pPr>
              <a:defRPr/>
            </a:lvl1pPr>
          </a:lstStyle>
          <a:p>
            <a:pPr>
              <a:defRPr/>
            </a:pPr>
            <a:fld id="{86C9A0FC-B0C0-4405-8A32-60304AFE3BCC}" type="slidenum">
              <a:rPr lang="ar-SA"/>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4" name="Slide Number Placeholder 17"/>
          <p:cNvSpPr>
            <a:spLocks noGrp="1"/>
          </p:cNvSpPr>
          <p:nvPr>
            <p:ph type="sldNum" sz="quarter" idx="12"/>
          </p:nvPr>
        </p:nvSpPr>
        <p:spPr/>
        <p:txBody>
          <a:bodyPr/>
          <a:lstStyle>
            <a:lvl1pPr>
              <a:defRPr/>
            </a:lvl1pPr>
          </a:lstStyle>
          <a:p>
            <a:pPr>
              <a:defRPr/>
            </a:pPr>
            <a:fld id="{ACE51FEB-4ADF-4973-909A-9976890B6113}" type="slidenum">
              <a:rPr lang="ar-SA"/>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E9C3BAA-C001-490D-9D22-7DCFEB2DA060}" type="slidenum">
              <a:rPr lang="ar-SA"/>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p:txBody>
          <a:bodyPr/>
          <a:lstStyle>
            <a:lvl1pPr>
              <a:defRPr/>
            </a:lvl1pPr>
          </a:lstStyle>
          <a:p>
            <a:pPr>
              <a:defRPr/>
            </a:pPr>
            <a:fld id="{5F8F8BB8-6557-4098-B7E2-B8BA3CB729DE}" type="slidenum">
              <a:rPr lang="ar-SA"/>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chemeClr val="tx2">
                    <a:shade val="5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chemeClr val="tx2">
                    <a:shade val="50000"/>
                  </a:schemeClr>
                </a:solidFill>
                <a:latin typeface="Arial" charset="0"/>
                <a:cs typeface="Arial" charset="0"/>
              </a:defRPr>
            </a:lvl1pPr>
          </a:lstStyle>
          <a:p>
            <a:pPr>
              <a:defRPr/>
            </a:pPr>
            <a:r>
              <a:rPr lang="en-US"/>
              <a:t>Prof. Saeed Abuel Makarem</a:t>
            </a: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latinLnBrk="0" hangingPunct="1">
              <a:defRPr kumimoji="0" sz="1000">
                <a:solidFill>
                  <a:schemeClr val="tx2">
                    <a:shade val="50000"/>
                  </a:schemeClr>
                </a:solidFill>
                <a:latin typeface="Arial" charset="0"/>
                <a:cs typeface="Arial" charset="0"/>
              </a:defRPr>
            </a:lvl1pPr>
          </a:lstStyle>
          <a:p>
            <a:pPr>
              <a:defRPr/>
            </a:pPr>
            <a:fld id="{6071ACE6-5157-49E8-98C7-645484892065}"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84" r:id="rId2"/>
    <p:sldLayoutId id="2147483891" r:id="rId3"/>
    <p:sldLayoutId id="2147483885" r:id="rId4"/>
    <p:sldLayoutId id="2147483892" r:id="rId5"/>
    <p:sldLayoutId id="2147483886" r:id="rId6"/>
    <p:sldLayoutId id="2147483887" r:id="rId7"/>
    <p:sldLayoutId id="2147483893" r:id="rId8"/>
    <p:sldLayoutId id="2147483894" r:id="rId9"/>
    <p:sldLayoutId id="2147483888" r:id="rId10"/>
    <p:sldLayoutId id="2147483889" r:id="rId11"/>
  </p:sldLayoutIdLst>
  <p:transition>
    <p:fade thruBlk="1"/>
  </p:transition>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55625"/>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3" name="Rectangle 5"/>
          <p:cNvSpPr>
            <a:spLocks noGrp="1" noChangeArrowheads="1"/>
          </p:cNvSpPr>
          <p:nvPr>
            <p:ph type="ftr" sz="quarter" idx="3"/>
          </p:nvPr>
        </p:nvSpPr>
        <p:spPr bwMode="auto">
          <a:xfrm>
            <a:off x="250825" y="6389688"/>
            <a:ext cx="17272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lba" pitchFamily="2" charset="0"/>
              </a:defRPr>
            </a:lvl1pPr>
          </a:lstStyle>
          <a:p>
            <a:pPr>
              <a:defRPr/>
            </a:pPr>
            <a:endParaRPr lang="en-US">
              <a:solidFill>
                <a:srgbClr val="FFFFFF"/>
              </a:solidFill>
              <a:cs typeface="+mn-cs"/>
            </a:endParaRPr>
          </a:p>
        </p:txBody>
      </p:sp>
      <p:sp>
        <p:nvSpPr>
          <p:cNvPr id="7174" name="Rectangle 6"/>
          <p:cNvSpPr>
            <a:spLocks noGrp="1" noChangeArrowheads="1"/>
          </p:cNvSpPr>
          <p:nvPr>
            <p:ph type="sldNum" sz="quarter" idx="4"/>
          </p:nvPr>
        </p:nvSpPr>
        <p:spPr bwMode="auto">
          <a:xfrm>
            <a:off x="8307388" y="6389688"/>
            <a:ext cx="585787"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lba" pitchFamily="2" charset="0"/>
              </a:defRPr>
            </a:lvl1pPr>
          </a:lstStyle>
          <a:p>
            <a:pPr>
              <a:defRPr/>
            </a:pPr>
            <a:fld id="{C0AFDF0A-DD56-4649-A7D8-CC653D4CE9B5}" type="slidenum">
              <a:rPr lang="en-US">
                <a:solidFill>
                  <a:srgbClr val="FFFFFF"/>
                </a:solidFill>
                <a:cs typeface="+mn-cs"/>
              </a:rPr>
              <a:pPr>
                <a:defRPr/>
              </a:pPr>
              <a:t>‹#›</a:t>
            </a:fld>
            <a:endParaRPr lang="en-US">
              <a:solidFill>
                <a:srgbClr val="FFFFFF"/>
              </a:solidFill>
              <a:cs typeface="+mn-cs"/>
            </a:endParaRPr>
          </a:p>
        </p:txBody>
      </p:sp>
    </p:spTree>
    <p:extLst>
      <p:ext uri="{BB962C8B-B14F-4D97-AF65-F5344CB8AC3E}">
        <p14:creationId xmlns:p14="http://schemas.microsoft.com/office/powerpoint/2010/main" val="2680820284"/>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ransition>
    <p:cut thruBlk="1"/>
  </p:transition>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sa/url?sa=i&amp;rct=j&amp;q=&amp;esrc=s&amp;source=images&amp;cd=&amp;cad=rja&amp;uact=8&amp;ved=0CAcQjRw&amp;url=http://medical-dictionary.thefreedictionary.com/inferior+vena+cava&amp;ei=_w8AVY3kOseAUZvBgrAC&amp;psig=AFQjCNGMuJp1ydgI4GLaNiDgQuKQ9GyMSg&amp;ust=1426153812911365" TargetMode="External"/><Relationship Id="rId4" Type="http://schemas.openxmlformats.org/officeDocument/2006/relationships/hyperlink" Target="http://www.google.com.sa/url?sa=i&amp;rct=j&amp;q=&amp;esrc=s&amp;source=images&amp;cd=&amp;cad=rja&amp;uact=8&amp;ved=0CAcQjRw&amp;url=http://medical-dictionary.thefreedictionary.com/inferior+vena+cava&amp;ei=7A8AVY-aD4vfUdbugLgC&amp;psig=AFQjCNGMuJp1ydgI4GLaNiDgQuKQ9GyMSg&amp;ust=142615381291136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google.com.eg/url?sa=i&amp;rct=j&amp;q=&amp;esrc=s&amp;source=images&amp;cd=&amp;cad=rja&amp;uact=8&amp;ved=2ahUKEwjD0YSn983ZAhXFVRQKHSLwCOYQjRx6BAgAEAY&amp;url=http://www.cheap-auto-insurance-in-florida.com/inferior-vena-cava-seen-and-heard/inferior-vena-cava-instant-anatomy-abdomen-vessels-veins-hepatic-diaphragm-phrenic-suprarenal-renal-lumbar-gonadal-with-ureteric-braches/&amp;psig=AOvVaw0hfvpJnyO7ddLwPzkD1Xzm&amp;ust=15200898229155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om/url?sa=i&amp;rct=j&amp;q=&amp;esrc=s&amp;source=images&amp;cd=&amp;cad=rja&amp;uact=8&amp;ved=2ahUKEwjJ2uel1rDgAhWvDmMBHfBxDWYQjRx6BAgBEAU&amp;url=http://threeroses.us/greater-saphenous-vein/greater-saphenous-nerve-wgcancerorg&amp;psig=AOvVaw2uMWtnCwqTHTfOQm8FCKN8&amp;ust=154987119947594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talysite.info/tag/great-saphenous-vein-diagra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hyperlink" Target="http://www.google.com.sa/url?sa=i&amp;rct=j&amp;q=&amp;esrc=s&amp;source=images&amp;cd=&amp;cad=rja&amp;uact=8&amp;ved=0ahUKEwih2Za22-fSAhUFbxQKHdEkA3sQjRwIBw&amp;url=http://clinicalgate.com/procedures-for-vascular-access/&amp;psig=AFQjCNH5PFuOs8yD8orXPNTAPV1Uefmgcg&amp;ust=149018954095421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www.google.com.sa/url?sa=i&amp;rct=j&amp;q=&amp;esrc=s&amp;source=images&amp;cd=&amp;cad=rja&amp;uact=8&amp;ved=0CAcQjRw&amp;url=https://ispub.com/IJTCVS/7/1/12287&amp;ei=-mIEVaSZPIX4UIuig8AB&amp;psig=AFQjCNEZC_AZ7tKEY26JrHzdZBiXRGnB9g&amp;ust=1426437177200539"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google.com.eg/url?sa=i&amp;rct=j&amp;q=&amp;esrc=s&amp;source=images&amp;cd=&amp;cad=rja&amp;uact=8&amp;ved=2ahUKEwjdreeShs7ZAhWFWBQKHWzJD6wQjRx6BAgAEAY&amp;url=http://ultrasoundregistryreview.com/vascularTrial.html&amp;psig=AOvVaw31JZZZtI6sX5e3cDEWXAv4&amp;ust=1520094013678649" TargetMode="External"/><Relationship Id="rId4" Type="http://schemas.openxmlformats.org/officeDocument/2006/relationships/image" Target="../media/image31.gif"/></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google.com.sa/url?sa=i&amp;rct=j&amp;q=&amp;esrc=s&amp;source=images&amp;cd=&amp;cad=rja&amp;uact=8&amp;ved=0CAcQjRw&amp;url=http://craigcameron.us/varices/315-esophageal-varices/&amp;ei=FRH7VJb6FYuHPemvgZAJ&amp;psig=AFQjCNGjw--upKQqTE4F7u9ht9mx3OsbNQ&amp;ust=142582514051035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attoo.toprate10.com/images/Hepatic%20Portal%20Vein" TargetMode="External"/><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oogle.com.eg/url?sa=i&amp;rct=j&amp;q=&amp;esrc=s&amp;source=images&amp;cd=&amp;cad=rja&amp;uact=8&amp;ved=2ahUKEwj0pP-Xjc7ZAhVIShQKHXTUCBUQjRx6BAgAEAY&amp;url=https://abdominalkey.com/9-the-hepatic-artery-portal-venous-system-and-portal-hypertension-the-hepatic-veins-and-liver-in-circulatory-failure/&amp;psig=AOvVaw3icLK-St9j6z9bHPl4vJ81&amp;ust=1520096026699002"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sa/url?sa=i&amp;rct=j&amp;q=&amp;esrc=s&amp;source=images&amp;cd=&amp;cad=rja&amp;uact=8&amp;ved=0CAcQjRw&amp;url=http://thedigitalmuse.net/piceenp/pulmonary-veins-and-arteries-function&amp;ei=zQLwVPKKDoKIPdKngcgF&amp;psig=AFQjCNEBOSzBDlCu8lhpYA97fPRObYFROA&amp;ust=14251018066699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File:Azygos_vei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sa/url?sa=i&amp;rct=j&amp;q=&amp;esrc=s&amp;source=images&amp;cd=&amp;cad=rja&amp;uact=8&amp;ved=0ahUKEwibxc7yrufSAhVGPxQKHV5uC_IQjRwIBw&amp;url=https://www.slideshare.net/Dravneet1/venous-drainage-of-head-and-neck-43273740&amp;psig=AFQjCNGErZsRg_dJtp2mGfFxZ8Y3KB73Mw&amp;ust=14901777590719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302940"/>
            <a:ext cx="9144000" cy="878160"/>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0" cap="none" spc="0" normalizeH="0" baseline="0" noProof="0" dirty="0">
                <a:ln>
                  <a:noFill/>
                </a:ln>
                <a:solidFill>
                  <a:srgbClr val="3333FF"/>
                </a:solidFill>
                <a:effectLst>
                  <a:outerShdw blurRad="38100" dist="38100" dir="2700000" algn="tl">
                    <a:srgbClr val="000000"/>
                  </a:outerShdw>
                </a:effectLst>
                <a:uLnTx/>
                <a:uFillTx/>
                <a:latin typeface="+mj-lt"/>
                <a:ea typeface="+mj-ea"/>
                <a:cs typeface="+mj-cs"/>
              </a:rPr>
              <a:t>Major Blood</a:t>
            </a:r>
            <a:r>
              <a:rPr kumimoji="0" lang="en-US" sz="5400" i="0" u="none" strike="noStrike" kern="0" cap="none" spc="0" normalizeH="0" noProof="0" dirty="0">
                <a:ln>
                  <a:noFill/>
                </a:ln>
                <a:solidFill>
                  <a:srgbClr val="3333FF"/>
                </a:solidFill>
                <a:effectLst>
                  <a:outerShdw blurRad="38100" dist="38100" dir="2700000" algn="tl">
                    <a:srgbClr val="000000"/>
                  </a:outerShdw>
                </a:effectLst>
                <a:uLnTx/>
                <a:uFillTx/>
                <a:latin typeface="+mj-lt"/>
                <a:ea typeface="+mj-ea"/>
                <a:cs typeface="+mj-cs"/>
              </a:rPr>
              <a:t> Vessels-Veins</a:t>
            </a:r>
            <a:endParaRPr kumimoji="0" lang="en-US" sz="5400" i="0" u="none" strike="noStrike" kern="0" cap="none" spc="0" normalizeH="0" baseline="0" noProof="0" dirty="0">
              <a:ln>
                <a:noFill/>
              </a:ln>
              <a:solidFill>
                <a:srgbClr val="3333FF"/>
              </a:solidFill>
              <a:effectLst>
                <a:outerShdw blurRad="38100" dist="38100" dir="2700000" algn="tl">
                  <a:srgbClr val="000000"/>
                </a:outerShdw>
              </a:effectLst>
              <a:uLnTx/>
              <a:uFillTx/>
              <a:latin typeface="+mj-lt"/>
              <a:ea typeface="+mj-ea"/>
              <a:cs typeface="+mj-cs"/>
            </a:endParaRPr>
          </a:p>
        </p:txBody>
      </p:sp>
      <p:sp>
        <p:nvSpPr>
          <p:cNvPr id="6" name="TextBox 5"/>
          <p:cNvSpPr txBox="1"/>
          <p:nvPr/>
        </p:nvSpPr>
        <p:spPr>
          <a:xfrm>
            <a:off x="6159500" y="2717800"/>
            <a:ext cx="609600" cy="246221"/>
          </a:xfrm>
          <a:prstGeom prst="rect">
            <a:avLst/>
          </a:prstGeom>
          <a:noFill/>
        </p:spPr>
        <p:txBody>
          <a:bodyPr wrap="square" rtlCol="1">
            <a:spAutoFit/>
          </a:bodyPr>
          <a:lstStyle/>
          <a:p>
            <a:endParaRPr lang="ar-SA" dirty="0"/>
          </a:p>
        </p:txBody>
      </p:sp>
      <p:pic>
        <p:nvPicPr>
          <p:cNvPr id="6146" name="Picture 2" descr="http://wwwdelivery.superstock.com/WI/223/1832/PreviewComp/SuperStock_1832R-3992.jpg"/>
          <p:cNvPicPr>
            <a:picLocks noChangeAspect="1" noChangeArrowheads="1"/>
          </p:cNvPicPr>
          <p:nvPr/>
        </p:nvPicPr>
        <p:blipFill>
          <a:blip r:embed="rId3" cstate="print"/>
          <a:srcRect/>
          <a:stretch>
            <a:fillRect/>
          </a:stretch>
        </p:blipFill>
        <p:spPr bwMode="auto">
          <a:xfrm>
            <a:off x="2667000" y="1371600"/>
            <a:ext cx="3968750" cy="4415498"/>
          </a:xfrm>
          <a:prstGeom prst="rect">
            <a:avLst/>
          </a:prstGeom>
          <a:ln>
            <a:noFill/>
          </a:ln>
          <a:effectLst>
            <a:softEdge rad="112500"/>
          </a:effectLst>
        </p:spPr>
      </p:pic>
      <p:sp>
        <p:nvSpPr>
          <p:cNvPr id="5" name="TextBox 4"/>
          <p:cNvSpPr txBox="1"/>
          <p:nvPr/>
        </p:nvSpPr>
        <p:spPr>
          <a:xfrm>
            <a:off x="2819400" y="5665113"/>
            <a:ext cx="3657600" cy="769441"/>
          </a:xfrm>
          <a:prstGeom prst="rect">
            <a:avLst/>
          </a:prstGeom>
          <a:solidFill>
            <a:srgbClr val="00FF00"/>
          </a:solidFill>
        </p:spPr>
        <p:txBody>
          <a:bodyPr wrap="square" rtlCol="1">
            <a:spAutoFit/>
          </a:bodyPr>
          <a:lstStyle/>
          <a:p>
            <a:pPr algn="ctr"/>
            <a:r>
              <a:rPr lang="en-US" sz="2200" b="1" dirty="0">
                <a:solidFill>
                  <a:srgbClr val="57148A"/>
                </a:solidFill>
                <a:latin typeface="Calibri" pitchFamily="34" charset="0"/>
              </a:rPr>
              <a:t>By Drs. </a:t>
            </a:r>
            <a:r>
              <a:rPr lang="en-US" sz="2200" b="1" dirty="0" err="1">
                <a:solidFill>
                  <a:srgbClr val="57148A"/>
                </a:solidFill>
                <a:latin typeface="Calibri" pitchFamily="34" charset="0"/>
              </a:rPr>
              <a:t>Sanaa</a:t>
            </a:r>
            <a:r>
              <a:rPr lang="en-US" sz="2200" b="1" dirty="0">
                <a:solidFill>
                  <a:srgbClr val="57148A"/>
                </a:solidFill>
                <a:latin typeface="Calibri" pitchFamily="34" charset="0"/>
              </a:rPr>
              <a:t> </a:t>
            </a:r>
            <a:r>
              <a:rPr lang="en-US" sz="2200" b="1" dirty="0" err="1">
                <a:solidFill>
                  <a:srgbClr val="57148A"/>
                </a:solidFill>
                <a:latin typeface="Calibri" pitchFamily="34" charset="0"/>
              </a:rPr>
              <a:t>Alshaarawy</a:t>
            </a:r>
            <a:r>
              <a:rPr lang="en-US" sz="2200" b="1" dirty="0">
                <a:solidFill>
                  <a:srgbClr val="57148A"/>
                </a:solidFill>
                <a:latin typeface="Calibri" pitchFamily="34" charset="0"/>
              </a:rPr>
              <a:t> &amp; </a:t>
            </a:r>
            <a:r>
              <a:rPr lang="en-US" sz="2200" b="1" dirty="0" err="1">
                <a:solidFill>
                  <a:srgbClr val="57148A"/>
                </a:solidFill>
                <a:latin typeface="Calibri" pitchFamily="34" charset="0"/>
              </a:rPr>
              <a:t>Khaleel</a:t>
            </a:r>
            <a:r>
              <a:rPr lang="en-US" sz="2200" b="1" dirty="0">
                <a:solidFill>
                  <a:srgbClr val="57148A"/>
                </a:solidFill>
                <a:latin typeface="Calibri" pitchFamily="34" charset="0"/>
              </a:rPr>
              <a:t> </a:t>
            </a:r>
            <a:r>
              <a:rPr lang="en-US" sz="2200" b="1" dirty="0" err="1">
                <a:solidFill>
                  <a:srgbClr val="57148A"/>
                </a:solidFill>
                <a:latin typeface="Calibri" pitchFamily="34" charset="0"/>
              </a:rPr>
              <a:t>Alyahya</a:t>
            </a:r>
            <a:r>
              <a:rPr lang="en-US" sz="2200" b="1" dirty="0">
                <a:solidFill>
                  <a:srgbClr val="57148A"/>
                </a:solidFill>
                <a:latin typeface="Calibri" pitchFamily="34" charset="0"/>
              </a:rPr>
              <a:t>.</a:t>
            </a:r>
            <a:endParaRPr lang="ar-SA" sz="2200" b="1" dirty="0">
              <a:solidFill>
                <a:srgbClr val="57148A"/>
              </a:solidFill>
              <a:latin typeface="Calibri" pitchFamily="34"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816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200" b="1" dirty="0">
                <a:solidFill>
                  <a:srgbClr val="0000FF"/>
                </a:solidFill>
                <a:latin typeface="Calibri" pitchFamily="34" charset="0"/>
                <a:cs typeface="Arial" pitchFamily="34" charset="0"/>
              </a:rPr>
              <a:t> </a:t>
            </a:r>
            <a:r>
              <a:rPr lang="en-US" sz="3200" b="1" u="sng" dirty="0">
                <a:solidFill>
                  <a:srgbClr val="0000FF"/>
                </a:solidFill>
                <a:latin typeface="Calibri" pitchFamily="34" charset="0"/>
                <a:cs typeface="Arial" pitchFamily="34" charset="0"/>
              </a:rPr>
              <a:t>Superficial Veins</a:t>
            </a:r>
          </a:p>
          <a:p>
            <a:pPr marL="868680" lvl="1" algn="just">
              <a:spcBef>
                <a:spcPct val="0"/>
              </a:spcBef>
              <a:buFont typeface="Wingdings" pitchFamily="2" charset="2"/>
              <a:buChar char="v"/>
              <a:defRPr/>
            </a:pPr>
            <a:r>
              <a:rPr lang="en-US" sz="2200" dirty="0">
                <a:solidFill>
                  <a:srgbClr val="7030A0"/>
                </a:solidFill>
                <a:latin typeface="Calibri" pitchFamily="34" charset="0"/>
                <a:cs typeface="Arial" pitchFamily="34" charset="0"/>
              </a:rPr>
              <a:t> </a:t>
            </a:r>
            <a:r>
              <a:rPr lang="en-US" sz="2400" b="1" dirty="0">
                <a:solidFill>
                  <a:srgbClr val="0000FF"/>
                </a:solidFill>
                <a:latin typeface="Calibri" pitchFamily="34" charset="0"/>
                <a:cs typeface="Arial" pitchFamily="34" charset="0"/>
              </a:rPr>
              <a:t>Cephalic vein </a:t>
            </a:r>
          </a:p>
          <a:p>
            <a:pPr marL="1325880" lvl="2" algn="just">
              <a:spcBef>
                <a:spcPct val="0"/>
              </a:spcBef>
              <a:buClr>
                <a:schemeClr val="accent1"/>
              </a:buClr>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Ascends </a:t>
            </a:r>
            <a:r>
              <a:rPr lang="en-US" sz="2000" dirty="0">
                <a:solidFill>
                  <a:schemeClr val="bg1">
                    <a:lumMod val="75000"/>
                    <a:lumOff val="25000"/>
                  </a:schemeClr>
                </a:solidFill>
                <a:latin typeface="Calibri" pitchFamily="34" charset="0"/>
                <a:cs typeface="Arial" pitchFamily="34" charset="0"/>
              </a:rPr>
              <a:t>in the </a:t>
            </a:r>
            <a:r>
              <a:rPr lang="en-US" sz="2000" b="1" u="sng" dirty="0">
                <a:solidFill>
                  <a:schemeClr val="bg1">
                    <a:lumMod val="75000"/>
                    <a:lumOff val="25000"/>
                  </a:schemeClr>
                </a:solidFill>
                <a:latin typeface="Calibri" pitchFamily="34" charset="0"/>
                <a:cs typeface="Arial" pitchFamily="34" charset="0"/>
              </a:rPr>
              <a:t>superficial fascia </a:t>
            </a:r>
            <a:r>
              <a:rPr lang="en-US" sz="2000" dirty="0">
                <a:solidFill>
                  <a:schemeClr val="bg1">
                    <a:lumMod val="75000"/>
                    <a:lumOff val="25000"/>
                  </a:schemeClr>
                </a:solidFill>
                <a:latin typeface="Calibri" pitchFamily="34" charset="0"/>
                <a:cs typeface="Arial" pitchFamily="34" charset="0"/>
              </a:rPr>
              <a:t>on the </a:t>
            </a:r>
            <a:r>
              <a:rPr lang="en-US" sz="2000" b="1" dirty="0">
                <a:solidFill>
                  <a:srgbClr val="FF0000"/>
                </a:solidFill>
                <a:latin typeface="Calibri" pitchFamily="34" charset="0"/>
                <a:cs typeface="Arial" pitchFamily="34" charset="0"/>
              </a:rPr>
              <a:t>lateral side </a:t>
            </a:r>
            <a:r>
              <a:rPr lang="en-US" sz="2000" dirty="0">
                <a:solidFill>
                  <a:schemeClr val="bg1">
                    <a:lumMod val="75000"/>
                    <a:lumOff val="25000"/>
                  </a:schemeClr>
                </a:solidFill>
                <a:latin typeface="Calibri" pitchFamily="34" charset="0"/>
                <a:cs typeface="Arial" pitchFamily="34" charset="0"/>
              </a:rPr>
              <a:t>of the </a:t>
            </a:r>
            <a:r>
              <a:rPr lang="en-US" sz="2000" b="1" dirty="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b="1" dirty="0">
                <a:solidFill>
                  <a:srgbClr val="FF0000"/>
                </a:solidFill>
                <a:latin typeface="Calibri" pitchFamily="34" charset="0"/>
                <a:cs typeface="Arial" pitchFamily="34" charset="0"/>
              </a:rPr>
              <a:t> </a:t>
            </a:r>
            <a:r>
              <a:rPr lang="en-US" sz="2000" b="1" u="sng" dirty="0">
                <a:solidFill>
                  <a:schemeClr val="bg1"/>
                </a:solidFill>
                <a:latin typeface="Calibri" pitchFamily="34" charset="0"/>
                <a:cs typeface="Arial" pitchFamily="34" charset="0"/>
              </a:rPr>
              <a:t>Drains into</a:t>
            </a:r>
            <a:r>
              <a:rPr lang="en-US" sz="2000" b="1" dirty="0">
                <a:solidFill>
                  <a:schemeClr val="bg1"/>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the </a:t>
            </a:r>
            <a:r>
              <a:rPr lang="en-US" sz="2000" b="1" dirty="0">
                <a:solidFill>
                  <a:schemeClr val="bg1">
                    <a:lumMod val="75000"/>
                    <a:lumOff val="25000"/>
                  </a:schemeClr>
                </a:solidFill>
                <a:latin typeface="Calibri" pitchFamily="34" charset="0"/>
                <a:cs typeface="Arial" pitchFamily="34" charset="0"/>
              </a:rPr>
              <a:t>Axillary vein.</a:t>
            </a:r>
          </a:p>
          <a:p>
            <a:pPr marL="868680" lvl="1" algn="just">
              <a:spcBef>
                <a:spcPct val="0"/>
              </a:spcBef>
              <a:buFont typeface="Wingdings" pitchFamily="2" charset="2"/>
              <a:buChar char="v"/>
              <a:defRPr/>
            </a:pPr>
            <a:r>
              <a:rPr lang="en-US" sz="2200" dirty="0">
                <a:solidFill>
                  <a:srgbClr val="7030A0"/>
                </a:solidFill>
                <a:latin typeface="Calibri" pitchFamily="34" charset="0"/>
                <a:cs typeface="Arial" pitchFamily="34" charset="0"/>
              </a:rPr>
              <a:t> </a:t>
            </a:r>
            <a:r>
              <a:rPr lang="en-US" sz="2400" b="1" dirty="0">
                <a:solidFill>
                  <a:srgbClr val="0000FF"/>
                </a:solidFill>
                <a:latin typeface="Calibri" pitchFamily="34" charset="0"/>
                <a:cs typeface="Arial" pitchFamily="34" charset="0"/>
              </a:rPr>
              <a:t>Basilic vein </a:t>
            </a:r>
          </a:p>
          <a:p>
            <a:pPr marL="1325880" lvl="2" algn="just">
              <a:spcBef>
                <a:spcPct val="0"/>
              </a:spcBef>
              <a:buClr>
                <a:schemeClr val="accent1"/>
              </a:buClr>
              <a:buFont typeface="Wingdings" pitchFamily="2" charset="2"/>
              <a:buChar char="Ø"/>
              <a:defRPr/>
            </a:pPr>
            <a:r>
              <a:rPr lang="en-US" sz="22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Ascends</a:t>
            </a:r>
            <a:r>
              <a:rPr lang="en-US" sz="2000" dirty="0">
                <a:solidFill>
                  <a:schemeClr val="bg1">
                    <a:lumMod val="75000"/>
                    <a:lumOff val="25000"/>
                  </a:schemeClr>
                </a:solidFill>
                <a:latin typeface="Calibri" pitchFamily="34" charset="0"/>
                <a:cs typeface="Arial" pitchFamily="34" charset="0"/>
              </a:rPr>
              <a:t> in the </a:t>
            </a:r>
            <a:r>
              <a:rPr lang="en-US" sz="2000" b="1" u="sng" dirty="0">
                <a:solidFill>
                  <a:schemeClr val="bg1">
                    <a:lumMod val="75000"/>
                    <a:lumOff val="25000"/>
                  </a:schemeClr>
                </a:solidFill>
                <a:latin typeface="Calibri" pitchFamily="34" charset="0"/>
                <a:cs typeface="Arial" pitchFamily="34" charset="0"/>
              </a:rPr>
              <a:t>superficial fascia </a:t>
            </a:r>
            <a:r>
              <a:rPr lang="en-US" sz="2000" dirty="0">
                <a:solidFill>
                  <a:schemeClr val="bg1">
                    <a:lumMod val="75000"/>
                    <a:lumOff val="25000"/>
                  </a:schemeClr>
                </a:solidFill>
                <a:latin typeface="Calibri" pitchFamily="34" charset="0"/>
                <a:cs typeface="Arial" pitchFamily="34" charset="0"/>
              </a:rPr>
              <a:t>on the </a:t>
            </a:r>
            <a:r>
              <a:rPr lang="en-US" sz="2000" b="1" dirty="0">
                <a:solidFill>
                  <a:srgbClr val="FF0000"/>
                </a:solidFill>
                <a:latin typeface="Calibri" pitchFamily="34" charset="0"/>
                <a:cs typeface="Arial" pitchFamily="34" charset="0"/>
              </a:rPr>
              <a:t>medial side </a:t>
            </a:r>
            <a:r>
              <a:rPr lang="en-US" sz="2000" dirty="0">
                <a:solidFill>
                  <a:schemeClr val="bg1">
                    <a:lumMod val="75000"/>
                    <a:lumOff val="25000"/>
                  </a:schemeClr>
                </a:solidFill>
                <a:latin typeface="Calibri" pitchFamily="34" charset="0"/>
                <a:cs typeface="Arial" pitchFamily="34" charset="0"/>
              </a:rPr>
              <a:t>of the </a:t>
            </a:r>
            <a:r>
              <a:rPr lang="en-US" sz="2000" b="1" dirty="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 </a:t>
            </a:r>
            <a:r>
              <a:rPr lang="en-US" sz="2000" b="1" u="sng" dirty="0">
                <a:solidFill>
                  <a:schemeClr val="bg1"/>
                </a:solidFill>
                <a:latin typeface="Calibri" pitchFamily="34" charset="0"/>
                <a:cs typeface="Arial" pitchFamily="34" charset="0"/>
              </a:rPr>
              <a:t>Halfway up the arm</a:t>
            </a:r>
            <a:r>
              <a:rPr lang="en-US" sz="2000" dirty="0">
                <a:solidFill>
                  <a:schemeClr val="bg1">
                    <a:lumMod val="75000"/>
                    <a:lumOff val="25000"/>
                  </a:schemeClr>
                </a:solidFill>
                <a:latin typeface="Calibri" pitchFamily="34" charset="0"/>
                <a:cs typeface="Arial" pitchFamily="34" charset="0"/>
              </a:rPr>
              <a:t>, it </a:t>
            </a:r>
            <a:r>
              <a:rPr lang="en-US" sz="2000" b="1" dirty="0">
                <a:solidFill>
                  <a:srgbClr val="7030A0"/>
                </a:solidFill>
                <a:latin typeface="Calibri" pitchFamily="34" charset="0"/>
                <a:cs typeface="Arial" pitchFamily="34" charset="0"/>
              </a:rPr>
              <a:t>pierces the deep fascia </a:t>
            </a:r>
          </a:p>
          <a:p>
            <a:pPr marL="1325880" lvl="2" algn="just">
              <a:spcBef>
                <a:spcPct val="0"/>
              </a:spcBef>
              <a:buClr>
                <a:schemeClr val="accent1"/>
              </a:buClr>
              <a:buFont typeface="Wingdings" pitchFamily="2" charset="2"/>
              <a:buChar char="Ø"/>
              <a:defRPr/>
            </a:pPr>
            <a:r>
              <a:rPr lang="en-US" sz="2000" dirty="0">
                <a:solidFill>
                  <a:schemeClr val="bg1"/>
                </a:solidFill>
                <a:latin typeface="Calibri" pitchFamily="34" charset="0"/>
                <a:cs typeface="Arial" pitchFamily="34" charset="0"/>
              </a:rPr>
              <a:t> </a:t>
            </a:r>
            <a:r>
              <a:rPr lang="en-US" sz="2000" b="1" u="sng" dirty="0">
                <a:solidFill>
                  <a:schemeClr val="bg1"/>
                </a:solidFill>
                <a:latin typeface="Calibri" pitchFamily="34" charset="0"/>
                <a:cs typeface="Arial" pitchFamily="34" charset="0"/>
              </a:rPr>
              <a:t>At the lower border</a:t>
            </a:r>
            <a:r>
              <a:rPr lang="en-US" sz="2000" b="1" dirty="0">
                <a:solidFill>
                  <a:schemeClr val="bg1"/>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of </a:t>
            </a:r>
            <a:r>
              <a:rPr lang="en-US" sz="2000" b="1" dirty="0" err="1">
                <a:solidFill>
                  <a:srgbClr val="FF0000"/>
                </a:solidFill>
                <a:latin typeface="Calibri" pitchFamily="34" charset="0"/>
                <a:cs typeface="Arial" pitchFamily="34" charset="0"/>
              </a:rPr>
              <a:t>teres</a:t>
            </a:r>
            <a:r>
              <a:rPr lang="en-US" sz="2000" b="1" dirty="0">
                <a:solidFill>
                  <a:srgbClr val="FF0000"/>
                </a:solidFill>
                <a:latin typeface="Calibri" pitchFamily="34" charset="0"/>
                <a:cs typeface="Arial" pitchFamily="34" charset="0"/>
              </a:rPr>
              <a:t> major;</a:t>
            </a:r>
            <a:r>
              <a:rPr lang="en-US" sz="2000" b="1" dirty="0">
                <a:solidFill>
                  <a:schemeClr val="bg1">
                    <a:lumMod val="75000"/>
                    <a:lumOff val="25000"/>
                  </a:schemeClr>
                </a:solidFill>
                <a:latin typeface="Calibri" pitchFamily="34" charset="0"/>
                <a:cs typeface="Arial" pitchFamily="34" charset="0"/>
              </a:rPr>
              <a:t> </a:t>
            </a:r>
            <a:r>
              <a:rPr lang="en-US" sz="2000" b="1" dirty="0">
                <a:solidFill>
                  <a:schemeClr val="bg1"/>
                </a:solidFill>
                <a:latin typeface="Calibri" pitchFamily="34" charset="0"/>
                <a:cs typeface="Arial" pitchFamily="34" charset="0"/>
              </a:rPr>
              <a:t>it </a:t>
            </a:r>
            <a:r>
              <a:rPr lang="en-US" sz="2000" b="1" u="sng" dirty="0">
                <a:solidFill>
                  <a:schemeClr val="bg1"/>
                </a:solidFill>
                <a:latin typeface="Calibri" pitchFamily="34" charset="0"/>
                <a:cs typeface="Arial" pitchFamily="34" charset="0"/>
              </a:rPr>
              <a:t>joins</a:t>
            </a:r>
            <a:r>
              <a:rPr lang="en-US" sz="2000" b="1" dirty="0">
                <a:solidFill>
                  <a:schemeClr val="bg1"/>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the </a:t>
            </a:r>
            <a:r>
              <a:rPr lang="en-US" sz="2000" b="1" dirty="0">
                <a:solidFill>
                  <a:schemeClr val="bg1"/>
                </a:solidFill>
                <a:latin typeface="Calibri" pitchFamily="34" charset="0"/>
                <a:cs typeface="Arial" pitchFamily="34" charset="0"/>
              </a:rPr>
              <a:t>venae comitantes </a:t>
            </a:r>
            <a:r>
              <a:rPr lang="en-US" sz="2000" dirty="0">
                <a:solidFill>
                  <a:schemeClr val="bg1">
                    <a:lumMod val="75000"/>
                    <a:lumOff val="25000"/>
                  </a:schemeClr>
                </a:solidFill>
                <a:latin typeface="Calibri" pitchFamily="34" charset="0"/>
                <a:cs typeface="Arial" pitchFamily="34" charset="0"/>
              </a:rPr>
              <a:t>of the </a:t>
            </a:r>
            <a:r>
              <a:rPr lang="en-US" sz="2000" b="1" dirty="0">
                <a:solidFill>
                  <a:schemeClr val="bg1">
                    <a:lumMod val="75000"/>
                    <a:lumOff val="25000"/>
                  </a:schemeClr>
                </a:solidFill>
                <a:latin typeface="Calibri" pitchFamily="34" charset="0"/>
                <a:cs typeface="Arial" pitchFamily="34" charset="0"/>
              </a:rPr>
              <a:t>brachial artery </a:t>
            </a:r>
            <a:r>
              <a:rPr lang="en-US" sz="2000" b="1" dirty="0">
                <a:solidFill>
                  <a:srgbClr val="FF0000"/>
                </a:solidFill>
                <a:latin typeface="Calibri" pitchFamily="34" charset="0"/>
                <a:cs typeface="Arial" pitchFamily="34" charset="0"/>
              </a:rPr>
              <a:t>to form </a:t>
            </a:r>
            <a:r>
              <a:rPr lang="en-US" sz="2000" dirty="0">
                <a:solidFill>
                  <a:schemeClr val="bg1">
                    <a:lumMod val="75000"/>
                    <a:lumOff val="25000"/>
                  </a:schemeClr>
                </a:solidFill>
                <a:latin typeface="Calibri" pitchFamily="34" charset="0"/>
                <a:cs typeface="Arial" pitchFamily="34" charset="0"/>
              </a:rPr>
              <a:t>the </a:t>
            </a:r>
            <a:r>
              <a:rPr lang="en-US" sz="2000" b="1" dirty="0">
                <a:solidFill>
                  <a:srgbClr val="0000FF"/>
                </a:solidFill>
                <a:latin typeface="Calibri" pitchFamily="34" charset="0"/>
                <a:cs typeface="Arial" pitchFamily="34" charset="0"/>
              </a:rPr>
              <a:t>Axillary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105400" y="1600200"/>
            <a:ext cx="3899074" cy="4517975"/>
          </a:xfrm>
          <a:prstGeom prst="rect">
            <a:avLst/>
          </a:prstGeom>
          <a:ln>
            <a:noFill/>
          </a:ln>
          <a:effectLst>
            <a:softEdge rad="112500"/>
          </a:effectLst>
        </p:spPr>
      </p:pic>
      <p:sp>
        <p:nvSpPr>
          <p:cNvPr id="5" name="Frame 4"/>
          <p:cNvSpPr/>
          <p:nvPr/>
        </p:nvSpPr>
        <p:spPr>
          <a:xfrm>
            <a:off x="6143636" y="1928802"/>
            <a:ext cx="714380" cy="1428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214942" y="4500570"/>
            <a:ext cx="714380"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858016" y="5072074"/>
            <a:ext cx="642942"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flipH="1" flipV="1">
            <a:off x="6858016" y="2924944"/>
            <a:ext cx="495091" cy="539775"/>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14942" y="3000372"/>
            <a:ext cx="1285884"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467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4000496" cy="470898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000" dirty="0">
                <a:solidFill>
                  <a:schemeClr val="bg1">
                    <a:lumMod val="75000"/>
                    <a:lumOff val="25000"/>
                  </a:schemeClr>
                </a:solidFill>
                <a:latin typeface="Calibri" pitchFamily="34" charset="0"/>
                <a:cs typeface="Arial" pitchFamily="34" charset="0"/>
              </a:rPr>
              <a:t> </a:t>
            </a:r>
            <a:r>
              <a:rPr lang="en-US" sz="3200" b="1" u="sng" dirty="0">
                <a:solidFill>
                  <a:srgbClr val="0000FF"/>
                </a:solidFill>
                <a:latin typeface="Calibri" pitchFamily="34" charset="0"/>
                <a:cs typeface="Arial" pitchFamily="34" charset="0"/>
              </a:rPr>
              <a:t>Deep Veins</a:t>
            </a:r>
          </a:p>
          <a:p>
            <a:pPr marL="868680" lvl="1" algn="just">
              <a:spcBef>
                <a:spcPct val="0"/>
              </a:spcBef>
              <a:buFont typeface="Wingdings" pitchFamily="2" charset="2"/>
              <a:buChar char="v"/>
              <a:defRPr/>
            </a:pPr>
            <a:r>
              <a:rPr lang="en-US" sz="2200" b="1" dirty="0">
                <a:solidFill>
                  <a:srgbClr val="7030A0"/>
                </a:solidFill>
                <a:latin typeface="Calibri" pitchFamily="34" charset="0"/>
                <a:cs typeface="Arial" pitchFamily="34" charset="0"/>
              </a:rPr>
              <a:t> </a:t>
            </a:r>
            <a:r>
              <a:rPr lang="en-US" sz="2400" b="1" dirty="0">
                <a:solidFill>
                  <a:srgbClr val="0000FF"/>
                </a:solidFill>
                <a:latin typeface="Calibri" pitchFamily="34" charset="0"/>
                <a:cs typeface="Arial" pitchFamily="34" charset="0"/>
              </a:rPr>
              <a:t>Venae commitantes</a:t>
            </a:r>
          </a:p>
          <a:p>
            <a:pPr lvl="2" algn="just">
              <a:spcBef>
                <a:spcPct val="0"/>
              </a:spcBef>
              <a:buClr>
                <a:schemeClr val="accent1"/>
              </a:buClr>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 Which </a:t>
            </a:r>
            <a:r>
              <a:rPr lang="en-US" sz="2000" b="1" dirty="0">
                <a:solidFill>
                  <a:schemeClr val="bg1">
                    <a:lumMod val="75000"/>
                    <a:lumOff val="25000"/>
                  </a:schemeClr>
                </a:solidFill>
                <a:latin typeface="Calibri" pitchFamily="34" charset="0"/>
                <a:cs typeface="Arial" pitchFamily="34" charset="0"/>
              </a:rPr>
              <a:t>accompany</a:t>
            </a:r>
            <a:r>
              <a:rPr lang="en-US" sz="2000" dirty="0">
                <a:solidFill>
                  <a:schemeClr val="bg1">
                    <a:lumMod val="75000"/>
                    <a:lumOff val="25000"/>
                  </a:schemeClr>
                </a:solidFill>
                <a:latin typeface="Calibri" pitchFamily="34" charset="0"/>
                <a:cs typeface="Arial" pitchFamily="34" charset="0"/>
              </a:rPr>
              <a:t> all the </a:t>
            </a:r>
            <a:r>
              <a:rPr lang="en-US" sz="2000" b="1" dirty="0">
                <a:solidFill>
                  <a:schemeClr val="bg1">
                    <a:lumMod val="75000"/>
                    <a:lumOff val="25000"/>
                  </a:schemeClr>
                </a:solidFill>
                <a:latin typeface="Calibri" pitchFamily="34" charset="0"/>
                <a:cs typeface="Arial" pitchFamily="34" charset="0"/>
              </a:rPr>
              <a:t>large arteries</a:t>
            </a: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usually in pairs.</a:t>
            </a:r>
          </a:p>
          <a:p>
            <a:pPr lvl="2" algn="just">
              <a:spcBef>
                <a:spcPct val="0"/>
              </a:spcBef>
              <a:buClr>
                <a:schemeClr val="accent1"/>
              </a:buClr>
              <a:buFont typeface="Wingdings" pitchFamily="2" charset="2"/>
              <a:buChar char="ü"/>
              <a:defRPr/>
            </a:pPr>
            <a:endParaRPr lang="en-US" sz="2000" dirty="0">
              <a:solidFill>
                <a:schemeClr val="bg1">
                  <a:lumMod val="75000"/>
                  <a:lumOff val="25000"/>
                </a:schemeClr>
              </a:solidFill>
              <a:latin typeface="Calibri" pitchFamily="34" charset="0"/>
              <a:cs typeface="Arial" pitchFamily="34" charset="0"/>
            </a:endParaRPr>
          </a:p>
          <a:p>
            <a:pPr marL="868680" lvl="1" algn="just">
              <a:spcBef>
                <a:spcPct val="0"/>
              </a:spcBef>
              <a:buFont typeface="Wingdings" pitchFamily="2" charset="2"/>
              <a:buChar char="v"/>
              <a:defRPr/>
            </a:pPr>
            <a:r>
              <a:rPr lang="en-US" sz="2200" b="1" dirty="0">
                <a:solidFill>
                  <a:srgbClr val="7030A0"/>
                </a:solidFill>
                <a:latin typeface="Calibri" pitchFamily="34" charset="0"/>
                <a:cs typeface="Arial" pitchFamily="34" charset="0"/>
              </a:rPr>
              <a:t> </a:t>
            </a:r>
            <a:r>
              <a:rPr lang="en-US" sz="2400" b="1" dirty="0">
                <a:solidFill>
                  <a:srgbClr val="0000FF"/>
                </a:solidFill>
                <a:latin typeface="Calibri" pitchFamily="34" charset="0"/>
                <a:cs typeface="Arial" pitchFamily="34" charset="0"/>
              </a:rPr>
              <a:t>Axillary vein</a:t>
            </a:r>
          </a:p>
          <a:p>
            <a:pPr lvl="2" algn="just">
              <a:spcBef>
                <a:spcPct val="0"/>
              </a:spcBef>
              <a:buClr>
                <a:schemeClr val="accent1"/>
              </a:buClr>
              <a:buFont typeface="Wingdings" pitchFamily="2" charset="2"/>
              <a:buChar char="Ø"/>
              <a:defRPr/>
            </a:pPr>
            <a:r>
              <a:rPr lang="en-US" sz="2000" u="sng" dirty="0">
                <a:solidFill>
                  <a:schemeClr val="bg1"/>
                </a:solidFill>
                <a:latin typeface="Calibri" pitchFamily="34" charset="0"/>
                <a:cs typeface="Arial" pitchFamily="34" charset="0"/>
              </a:rPr>
              <a:t> </a:t>
            </a:r>
            <a:r>
              <a:rPr lang="en-US" sz="2000" b="1" u="sng" dirty="0">
                <a:solidFill>
                  <a:schemeClr val="bg1"/>
                </a:solidFill>
                <a:latin typeface="Calibri" pitchFamily="34" charset="0"/>
                <a:cs typeface="Arial" pitchFamily="34" charset="0"/>
              </a:rPr>
              <a:t>Formed by</a:t>
            </a:r>
            <a:r>
              <a:rPr lang="en-US" sz="2000" b="1" dirty="0">
                <a:solidFill>
                  <a:schemeClr val="bg1"/>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the union of </a:t>
            </a:r>
            <a:r>
              <a:rPr lang="en-US" sz="2000" b="1" dirty="0">
                <a:solidFill>
                  <a:srgbClr val="0000FF"/>
                </a:solidFill>
                <a:latin typeface="Calibri" pitchFamily="34" charset="0"/>
                <a:cs typeface="Arial" pitchFamily="34" charset="0"/>
              </a:rPr>
              <a:t>basilic vein </a:t>
            </a:r>
            <a:r>
              <a:rPr lang="en-US" sz="2000" dirty="0">
                <a:solidFill>
                  <a:schemeClr val="bg1">
                    <a:lumMod val="75000"/>
                    <a:lumOff val="25000"/>
                  </a:schemeClr>
                </a:solidFill>
                <a:latin typeface="Calibri" pitchFamily="34" charset="0"/>
                <a:cs typeface="Arial" pitchFamily="34" charset="0"/>
              </a:rPr>
              <a:t>and the </a:t>
            </a:r>
            <a:r>
              <a:rPr lang="en-US" sz="2000" b="1" dirty="0" err="1">
                <a:solidFill>
                  <a:srgbClr val="0000FF"/>
                </a:solidFill>
                <a:latin typeface="Calibri" pitchFamily="34" charset="0"/>
                <a:cs typeface="Arial" pitchFamily="34" charset="0"/>
              </a:rPr>
              <a:t>venae</a:t>
            </a:r>
            <a:r>
              <a:rPr lang="en-US" sz="2000" b="1" dirty="0">
                <a:solidFill>
                  <a:srgbClr val="0000FF"/>
                </a:solidFill>
                <a:latin typeface="Calibri" pitchFamily="34" charset="0"/>
                <a:cs typeface="Arial" pitchFamily="34" charset="0"/>
              </a:rPr>
              <a:t> </a:t>
            </a:r>
            <a:r>
              <a:rPr lang="en-US" sz="2000" b="1" dirty="0" err="1">
                <a:solidFill>
                  <a:srgbClr val="0000FF"/>
                </a:solidFill>
                <a:latin typeface="Calibri" pitchFamily="34" charset="0"/>
                <a:cs typeface="Arial" pitchFamily="34" charset="0"/>
              </a:rPr>
              <a:t>comitantes</a:t>
            </a:r>
            <a:r>
              <a:rPr lang="en-US" sz="2000" b="1" dirty="0">
                <a:solidFill>
                  <a:srgbClr val="0000FF"/>
                </a:solidFill>
                <a:latin typeface="Calibri" pitchFamily="34" charset="0"/>
                <a:cs typeface="Arial" pitchFamily="34" charset="0"/>
              </a:rPr>
              <a:t>(brachial veins) </a:t>
            </a:r>
            <a:r>
              <a:rPr lang="en-US" sz="2000" dirty="0">
                <a:solidFill>
                  <a:schemeClr val="bg1">
                    <a:lumMod val="75000"/>
                    <a:lumOff val="25000"/>
                  </a:schemeClr>
                </a:solidFill>
                <a:latin typeface="Calibri" pitchFamily="34" charset="0"/>
                <a:cs typeface="Arial" pitchFamily="34" charset="0"/>
              </a:rPr>
              <a:t>of the </a:t>
            </a:r>
            <a:r>
              <a:rPr lang="en-US" sz="2000" b="1" dirty="0">
                <a:solidFill>
                  <a:srgbClr val="FF0000"/>
                </a:solidFill>
                <a:latin typeface="Calibri" pitchFamily="34" charset="0"/>
                <a:cs typeface="Arial" pitchFamily="34" charset="0"/>
              </a:rPr>
              <a:t>brachial artery.</a:t>
            </a:r>
          </a:p>
          <a:p>
            <a:pPr lvl="2" algn="just">
              <a:spcBef>
                <a:spcPct val="0"/>
              </a:spcBef>
              <a:buClr>
                <a:schemeClr val="accent1"/>
              </a:buClr>
              <a:buFont typeface="Wingdings" pitchFamily="2" charset="2"/>
              <a:buChar char="Ø"/>
              <a:defRPr/>
            </a:pPr>
            <a:r>
              <a:rPr lang="en-US" sz="2000" b="1" dirty="0">
                <a:solidFill>
                  <a:schemeClr val="bg1"/>
                </a:solidFill>
                <a:latin typeface="Calibri" pitchFamily="34" charset="0"/>
                <a:cs typeface="Arial" pitchFamily="34" charset="0"/>
              </a:rPr>
              <a:t>It drains </a:t>
            </a:r>
            <a:r>
              <a:rPr lang="en-US" sz="2000" b="1" u="sng" dirty="0">
                <a:solidFill>
                  <a:schemeClr val="bg1"/>
                </a:solidFill>
                <a:latin typeface="Calibri" pitchFamily="34" charset="0"/>
                <a:cs typeface="Arial" pitchFamily="34" charset="0"/>
              </a:rPr>
              <a:t>finally into</a:t>
            </a:r>
            <a:r>
              <a:rPr lang="en-US" sz="2000" b="1" dirty="0">
                <a:solidFill>
                  <a:schemeClr val="bg1"/>
                </a:solidFill>
                <a:latin typeface="Calibri" pitchFamily="34" charset="0"/>
                <a:cs typeface="Arial" pitchFamily="34" charset="0"/>
              </a:rPr>
              <a:t> the </a:t>
            </a:r>
            <a:r>
              <a:rPr lang="en-US" sz="2000" b="1" dirty="0" err="1">
                <a:solidFill>
                  <a:srgbClr val="0000FF"/>
                </a:solidFill>
                <a:latin typeface="Calibri" pitchFamily="34" charset="0"/>
                <a:cs typeface="Arial" pitchFamily="34" charset="0"/>
              </a:rPr>
              <a:t>subclavian</a:t>
            </a:r>
            <a:r>
              <a:rPr lang="en-US" sz="2000" b="1" dirty="0">
                <a:solidFill>
                  <a:srgbClr val="0000FF"/>
                </a:solidFill>
                <a:latin typeface="Calibri" pitchFamily="34" charset="0"/>
                <a:cs typeface="Arial" pitchFamily="34" charset="0"/>
              </a:rPr>
              <a:t>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33796" name="Picture 4" descr="http://www.rci.rutgers.edu/~uzwiak/AnatPhys/Blood_Vessels_files/image040.jpg"/>
          <p:cNvPicPr>
            <a:picLocks noChangeAspect="1" noChangeArrowheads="1"/>
          </p:cNvPicPr>
          <p:nvPr/>
        </p:nvPicPr>
        <p:blipFill>
          <a:blip r:embed="rId3"/>
          <a:srcRect t="8013" r="1812" b="7051"/>
          <a:stretch>
            <a:fillRect/>
          </a:stretch>
        </p:blipFill>
        <p:spPr bwMode="auto">
          <a:xfrm>
            <a:off x="4143372" y="1428736"/>
            <a:ext cx="4786346" cy="4714908"/>
          </a:xfrm>
          <a:prstGeom prst="rect">
            <a:avLst/>
          </a:prstGeom>
          <a:noFill/>
          <a:ln>
            <a:solidFill>
              <a:schemeClr val="bg2"/>
            </a:solidFill>
          </a:ln>
        </p:spPr>
      </p:pic>
      <p:sp>
        <p:nvSpPr>
          <p:cNvPr id="6" name="Oval 5"/>
          <p:cNvSpPr/>
          <p:nvPr/>
        </p:nvSpPr>
        <p:spPr>
          <a:xfrm>
            <a:off x="6858016" y="2928934"/>
            <a:ext cx="1214446"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29388" y="3357562"/>
            <a:ext cx="1214446" cy="428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29124" y="2857496"/>
            <a:ext cx="142876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57"/>
            <a:ext cx="8291264"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572000" cy="381642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a:solidFill>
                  <a:srgbClr val="0000FF"/>
                </a:solidFill>
                <a:latin typeface="Calibri" pitchFamily="34" charset="0"/>
                <a:cs typeface="Arial" pitchFamily="34" charset="0"/>
              </a:rPr>
              <a:t>Drains</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most of the blood from the body </a:t>
            </a:r>
            <a:r>
              <a:rPr lang="en-US" sz="2000" u="sng" dirty="0">
                <a:solidFill>
                  <a:schemeClr val="bg1">
                    <a:lumMod val="75000"/>
                    <a:lumOff val="25000"/>
                  </a:schemeClr>
                </a:solidFill>
                <a:latin typeface="Calibri" pitchFamily="34" charset="0"/>
                <a:cs typeface="Arial" pitchFamily="34" charset="0"/>
              </a:rPr>
              <a:t>below the diaphragm</a:t>
            </a:r>
            <a:r>
              <a:rPr lang="en-US" sz="2000" dirty="0">
                <a:solidFill>
                  <a:schemeClr val="bg1">
                    <a:lumMod val="75000"/>
                    <a:lumOff val="25000"/>
                  </a:schemeClr>
                </a:solidFill>
                <a:latin typeface="Calibri" pitchFamily="34" charset="0"/>
                <a:cs typeface="Arial" pitchFamily="34" charset="0"/>
              </a:rPr>
              <a:t> to the right atrium.</a:t>
            </a:r>
          </a:p>
          <a:p>
            <a:pPr marL="411163"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Formed by </a:t>
            </a:r>
            <a:r>
              <a:rPr lang="en-US" sz="2000" dirty="0">
                <a:solidFill>
                  <a:schemeClr val="bg1">
                    <a:lumMod val="75000"/>
                    <a:lumOff val="25000"/>
                  </a:schemeClr>
                </a:solidFill>
                <a:latin typeface="Calibri" pitchFamily="34" charset="0"/>
                <a:cs typeface="Arial" pitchFamily="34" charset="0"/>
              </a:rPr>
              <a:t>the </a:t>
            </a:r>
            <a:r>
              <a:rPr lang="en-US" sz="2000" b="1" dirty="0">
                <a:solidFill>
                  <a:schemeClr val="bg1">
                    <a:lumMod val="75000"/>
                    <a:lumOff val="25000"/>
                  </a:schemeClr>
                </a:solidFill>
                <a:latin typeface="Calibri" pitchFamily="34" charset="0"/>
                <a:cs typeface="Arial" pitchFamily="34" charset="0"/>
              </a:rPr>
              <a:t>union of </a:t>
            </a:r>
            <a:r>
              <a:rPr lang="en-US" sz="2000" dirty="0">
                <a:solidFill>
                  <a:schemeClr val="bg1">
                    <a:lumMod val="75000"/>
                    <a:lumOff val="25000"/>
                  </a:schemeClr>
                </a:solidFill>
                <a:latin typeface="Calibri" pitchFamily="34" charset="0"/>
                <a:cs typeface="Arial" pitchFamily="34" charset="0"/>
              </a:rPr>
              <a:t>the   </a:t>
            </a:r>
          </a:p>
          <a:p>
            <a:pPr marL="411163" algn="just">
              <a:spcBef>
                <a:spcPct val="0"/>
              </a:spcBef>
              <a:buNone/>
            </a:pP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2</a:t>
            </a: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common iliac veins </a:t>
            </a:r>
            <a:r>
              <a:rPr lang="en-US" sz="2000" b="1" dirty="0">
                <a:solidFill>
                  <a:srgbClr val="FF0000"/>
                </a:solidFill>
                <a:latin typeface="Calibri" pitchFamily="34" charset="0"/>
                <a:cs typeface="Arial" pitchFamily="34" charset="0"/>
              </a:rPr>
              <a:t>behind</a:t>
            </a:r>
            <a:r>
              <a:rPr lang="en-US" sz="2000" dirty="0">
                <a:solidFill>
                  <a:schemeClr val="bg1">
                    <a:lumMod val="75000"/>
                    <a:lumOff val="25000"/>
                  </a:schemeClr>
                </a:solidFill>
                <a:latin typeface="Calibri" pitchFamily="34" charset="0"/>
                <a:cs typeface="Arial" pitchFamily="34" charset="0"/>
              </a:rPr>
              <a:t> the </a:t>
            </a:r>
            <a:r>
              <a:rPr lang="en-US" sz="2000" b="1" dirty="0">
                <a:solidFill>
                  <a:srgbClr val="B014BC"/>
                </a:solidFill>
                <a:latin typeface="Calibri" pitchFamily="34" charset="0"/>
                <a:cs typeface="Arial" pitchFamily="34" charset="0"/>
              </a:rPr>
              <a:t>right common iliac artery </a:t>
            </a:r>
            <a:r>
              <a:rPr lang="en-US" sz="2000" b="1" dirty="0">
                <a:solidFill>
                  <a:srgbClr val="FF0000"/>
                </a:solidFill>
                <a:latin typeface="Calibri" pitchFamily="34" charset="0"/>
                <a:cs typeface="Arial" pitchFamily="34" charset="0"/>
              </a:rPr>
              <a:t>at the level </a:t>
            </a:r>
            <a:r>
              <a:rPr lang="en-US" sz="2000" dirty="0">
                <a:solidFill>
                  <a:schemeClr val="bg1">
                    <a:lumMod val="75000"/>
                    <a:lumOff val="25000"/>
                  </a:schemeClr>
                </a:solidFill>
                <a:latin typeface="Calibri" pitchFamily="34" charset="0"/>
                <a:cs typeface="Arial" pitchFamily="34" charset="0"/>
              </a:rPr>
              <a:t>of the </a:t>
            </a:r>
            <a:r>
              <a:rPr lang="en-US" sz="2000" b="1" dirty="0">
                <a:solidFill>
                  <a:schemeClr val="bg1">
                    <a:lumMod val="75000"/>
                    <a:lumOff val="25000"/>
                  </a:schemeClr>
                </a:solidFill>
                <a:latin typeface="Calibri" pitchFamily="34" charset="0"/>
                <a:cs typeface="Arial" pitchFamily="34" charset="0"/>
              </a:rPr>
              <a:t>5th lumbar vertebra (L5).</a:t>
            </a:r>
          </a:p>
          <a:p>
            <a:pPr marL="411163"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Ascends</a:t>
            </a:r>
            <a:r>
              <a:rPr lang="en-US" sz="2000" dirty="0">
                <a:solidFill>
                  <a:schemeClr val="bg1">
                    <a:lumMod val="75000"/>
                    <a:lumOff val="25000"/>
                  </a:schemeClr>
                </a:solidFill>
                <a:latin typeface="Calibri" pitchFamily="34" charset="0"/>
                <a:cs typeface="Arial" pitchFamily="34" charset="0"/>
              </a:rPr>
              <a:t> on the </a:t>
            </a:r>
            <a:r>
              <a:rPr lang="en-US" sz="2000" b="1" dirty="0">
                <a:solidFill>
                  <a:schemeClr val="bg1">
                    <a:lumMod val="75000"/>
                    <a:lumOff val="25000"/>
                  </a:schemeClr>
                </a:solidFill>
                <a:latin typeface="Calibri" pitchFamily="34" charset="0"/>
                <a:cs typeface="Arial" pitchFamily="34" charset="0"/>
              </a:rPr>
              <a:t>right side </a:t>
            </a:r>
            <a:r>
              <a:rPr lang="en-US" sz="2000" dirty="0">
                <a:solidFill>
                  <a:schemeClr val="bg1">
                    <a:lumMod val="75000"/>
                    <a:lumOff val="25000"/>
                  </a:schemeClr>
                </a:solidFill>
                <a:latin typeface="Calibri" pitchFamily="34" charset="0"/>
                <a:cs typeface="Arial" pitchFamily="34" charset="0"/>
              </a:rPr>
              <a:t>of </a:t>
            </a:r>
            <a:r>
              <a:rPr lang="en-US" sz="2000" b="1" dirty="0">
                <a:solidFill>
                  <a:schemeClr val="bg1">
                    <a:lumMod val="75000"/>
                    <a:lumOff val="25000"/>
                  </a:schemeClr>
                </a:solidFill>
                <a:latin typeface="Calibri" pitchFamily="34" charset="0"/>
                <a:cs typeface="Arial" pitchFamily="34" charset="0"/>
              </a:rPr>
              <a:t>aorta.</a:t>
            </a:r>
          </a:p>
          <a:p>
            <a:pPr marL="411163" algn="just">
              <a:spcBef>
                <a:spcPct val="0"/>
              </a:spcBef>
              <a:buFont typeface="Wingdings" pitchFamily="2" charset="2"/>
              <a:buChar char="v"/>
            </a:pPr>
            <a:r>
              <a:rPr lang="en-US" sz="2000" b="1" dirty="0">
                <a:solidFill>
                  <a:srgbClr val="FF0000"/>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Pierces</a:t>
            </a:r>
            <a:r>
              <a:rPr lang="en-US" sz="2000" b="1" dirty="0">
                <a:solidFill>
                  <a:srgbClr val="FF0000"/>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the central tendon of </a:t>
            </a:r>
            <a:r>
              <a:rPr lang="en-US" sz="2000" b="1" dirty="0">
                <a:solidFill>
                  <a:srgbClr val="0000FF"/>
                </a:solidFill>
                <a:latin typeface="Calibri" pitchFamily="34" charset="0"/>
                <a:cs typeface="Arial" pitchFamily="34" charset="0"/>
              </a:rPr>
              <a:t>diaphragm</a:t>
            </a:r>
            <a:r>
              <a:rPr lang="en-US" sz="2000" dirty="0">
                <a:solidFill>
                  <a:schemeClr val="bg1">
                    <a:lumMod val="75000"/>
                    <a:lumOff val="25000"/>
                  </a:schemeClr>
                </a:solidFill>
                <a:latin typeface="Calibri" pitchFamily="34" charset="0"/>
                <a:cs typeface="Arial" pitchFamily="34" charset="0"/>
              </a:rPr>
              <a:t> at the </a:t>
            </a:r>
            <a:r>
              <a:rPr lang="en-US" sz="2000" b="1" dirty="0">
                <a:solidFill>
                  <a:schemeClr val="bg1">
                    <a:lumMod val="75000"/>
                    <a:lumOff val="25000"/>
                  </a:schemeClr>
                </a:solidFill>
                <a:latin typeface="Calibri" pitchFamily="34" charset="0"/>
                <a:cs typeface="Arial" pitchFamily="34" charset="0"/>
              </a:rPr>
              <a:t>level of </a:t>
            </a:r>
            <a:r>
              <a:rPr lang="en-US" sz="2000" dirty="0">
                <a:solidFill>
                  <a:schemeClr val="bg1">
                    <a:lumMod val="75000"/>
                    <a:lumOff val="25000"/>
                  </a:schemeClr>
                </a:solidFill>
                <a:latin typeface="Calibri" pitchFamily="34" charset="0"/>
                <a:cs typeface="Arial" pitchFamily="34" charset="0"/>
              </a:rPr>
              <a:t>the</a:t>
            </a:r>
            <a:r>
              <a:rPr lang="en-US" sz="2000" b="1" dirty="0">
                <a:solidFill>
                  <a:schemeClr val="bg1">
                    <a:lumMod val="75000"/>
                    <a:lumOff val="25000"/>
                  </a:schemeClr>
                </a:solidFill>
                <a:latin typeface="Calibri" pitchFamily="34" charset="0"/>
                <a:cs typeface="Arial" pitchFamily="34" charset="0"/>
              </a:rPr>
              <a:t> 8th thoracic vertebra (T8). </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106.jpg"/>
          <p:cNvPicPr>
            <a:picLocks noChangeAspect="1" noChangeArrowheads="1"/>
          </p:cNvPicPr>
          <p:nvPr/>
        </p:nvPicPr>
        <p:blipFill>
          <a:blip r:embed="rId3" cstate="print"/>
          <a:srcRect b="5486"/>
          <a:stretch>
            <a:fillRect/>
          </a:stretch>
        </p:blipFill>
        <p:spPr bwMode="auto">
          <a:xfrm>
            <a:off x="5076056" y="1363662"/>
            <a:ext cx="4050412" cy="4873650"/>
          </a:xfrm>
          <a:prstGeom prst="rect">
            <a:avLst/>
          </a:prstGeom>
          <a:ln>
            <a:noFill/>
          </a:ln>
          <a:effectLst>
            <a:softEdge rad="112500"/>
          </a:effectLst>
        </p:spPr>
      </p:pic>
      <p:sp>
        <p:nvSpPr>
          <p:cNvPr id="5" name="AutoShape 2"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50800" y="-11128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203200" y="-9604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355600" y="-8080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508000" y="-655638"/>
            <a:ext cx="2381250" cy="2324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nferior vena cava and its tributa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363664"/>
            <a:ext cx="4266436" cy="51616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down)">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Tributaries of 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499992" cy="4093428"/>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Two </a:t>
            </a:r>
            <a:r>
              <a:rPr lang="en-US" sz="2000" b="1" u="sng" dirty="0">
                <a:solidFill>
                  <a:schemeClr val="bg1">
                    <a:lumMod val="75000"/>
                    <a:lumOff val="25000"/>
                  </a:schemeClr>
                </a:solidFill>
                <a:latin typeface="Calibri" pitchFamily="34" charset="0"/>
                <a:cs typeface="Arial" pitchFamily="34" charset="0"/>
              </a:rPr>
              <a:t>common iliac </a:t>
            </a:r>
            <a:r>
              <a:rPr lang="en-US" sz="2000" b="1" dirty="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Median </a:t>
            </a:r>
            <a:r>
              <a:rPr lang="en-US" sz="2000" b="1" u="sng" dirty="0">
                <a:solidFill>
                  <a:schemeClr val="bg1">
                    <a:lumMod val="75000"/>
                    <a:lumOff val="25000"/>
                  </a:schemeClr>
                </a:solidFill>
                <a:latin typeface="Calibri" pitchFamily="34" charset="0"/>
                <a:cs typeface="Arial" pitchFamily="34" charset="0"/>
              </a:rPr>
              <a:t>sacral</a:t>
            </a:r>
            <a:r>
              <a:rPr lang="en-US" sz="2000" b="1" dirty="0">
                <a:solidFill>
                  <a:schemeClr val="bg1">
                    <a:lumMod val="75000"/>
                    <a:lumOff val="25000"/>
                  </a:schemeClr>
                </a:solidFill>
                <a:latin typeface="Calibri" pitchFamily="34" charset="0"/>
                <a:cs typeface="Arial" pitchFamily="34" charset="0"/>
              </a:rPr>
              <a:t> vein</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Four paired </a:t>
            </a:r>
            <a:r>
              <a:rPr lang="en-US" sz="2000" b="1" u="sng" dirty="0">
                <a:solidFill>
                  <a:schemeClr val="bg1">
                    <a:lumMod val="75000"/>
                    <a:lumOff val="25000"/>
                  </a:schemeClr>
                </a:solidFill>
                <a:latin typeface="Calibri" pitchFamily="34" charset="0"/>
                <a:cs typeface="Arial" pitchFamily="34" charset="0"/>
              </a:rPr>
              <a:t>lumbar</a:t>
            </a:r>
            <a:r>
              <a:rPr lang="en-US" sz="2000" b="1" dirty="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Right </a:t>
            </a:r>
            <a:r>
              <a:rPr lang="en-US" sz="2000" b="1" u="sng" dirty="0">
                <a:solidFill>
                  <a:schemeClr val="bg1">
                    <a:lumMod val="75000"/>
                    <a:lumOff val="25000"/>
                  </a:schemeClr>
                </a:solidFill>
                <a:latin typeface="Calibri" pitchFamily="34" charset="0"/>
                <a:cs typeface="Arial" pitchFamily="34" charset="0"/>
              </a:rPr>
              <a:t>gonadal</a:t>
            </a:r>
            <a:r>
              <a:rPr lang="en-US" sz="2000" b="1" dirty="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a:solidFill>
                  <a:schemeClr val="bg1">
                    <a:lumMod val="75000"/>
                    <a:lumOff val="25000"/>
                  </a:schemeClr>
                </a:solidFill>
                <a:latin typeface="Calibri" pitchFamily="34" charset="0"/>
                <a:cs typeface="Arial" pitchFamily="34" charset="0"/>
              </a:rPr>
              <a:t>the left vein </a:t>
            </a:r>
            <a:r>
              <a:rPr lang="en-US" sz="2000" b="1" u="sng" dirty="0">
                <a:solidFill>
                  <a:schemeClr val="bg1">
                    <a:lumMod val="75000"/>
                    <a:lumOff val="25000"/>
                  </a:schemeClr>
                </a:solidFill>
                <a:latin typeface="Calibri" pitchFamily="34" charset="0"/>
                <a:cs typeface="Arial" pitchFamily="34" charset="0"/>
              </a:rPr>
              <a:t>drains into</a:t>
            </a:r>
            <a:r>
              <a:rPr lang="en-US" sz="2000" b="1" dirty="0">
                <a:solidFill>
                  <a:schemeClr val="bg1">
                    <a:lumMod val="75000"/>
                    <a:lumOff val="25000"/>
                  </a:schemeClr>
                </a:solidFill>
                <a:latin typeface="Calibri" pitchFamily="34" charset="0"/>
                <a:cs typeface="Arial" pitchFamily="34" charset="0"/>
              </a:rPr>
              <a:t> the </a:t>
            </a:r>
            <a:r>
              <a:rPr lang="en-US" sz="2000" b="1" dirty="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Paired </a:t>
            </a:r>
            <a:r>
              <a:rPr lang="en-US" sz="2000" b="1" u="sng" dirty="0">
                <a:solidFill>
                  <a:schemeClr val="bg1">
                    <a:lumMod val="75000"/>
                    <a:lumOff val="25000"/>
                  </a:schemeClr>
                </a:solidFill>
                <a:latin typeface="Calibri" pitchFamily="34" charset="0"/>
                <a:cs typeface="Arial" pitchFamily="34" charset="0"/>
              </a:rPr>
              <a:t>renal</a:t>
            </a:r>
            <a:r>
              <a:rPr lang="en-US" sz="2000" b="1" dirty="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Right </a:t>
            </a:r>
            <a:r>
              <a:rPr lang="en-US" sz="2000" b="1" u="sng" dirty="0">
                <a:solidFill>
                  <a:schemeClr val="bg1">
                    <a:lumMod val="75000"/>
                    <a:lumOff val="25000"/>
                  </a:schemeClr>
                </a:solidFill>
                <a:latin typeface="Calibri" pitchFamily="34" charset="0"/>
                <a:cs typeface="Arial" pitchFamily="34" charset="0"/>
              </a:rPr>
              <a:t>suprarenal</a:t>
            </a:r>
            <a:r>
              <a:rPr lang="en-US" sz="2000" b="1" dirty="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a:solidFill>
                  <a:schemeClr val="bg1">
                    <a:lumMod val="75000"/>
                    <a:lumOff val="25000"/>
                  </a:schemeClr>
                </a:solidFill>
                <a:latin typeface="Calibri" pitchFamily="34" charset="0"/>
                <a:cs typeface="Arial" pitchFamily="34" charset="0"/>
              </a:rPr>
              <a:t>the left vein </a:t>
            </a:r>
            <a:r>
              <a:rPr lang="en-US" sz="2000" b="1" u="sng" dirty="0">
                <a:solidFill>
                  <a:schemeClr val="bg1">
                    <a:lumMod val="75000"/>
                    <a:lumOff val="25000"/>
                  </a:schemeClr>
                </a:solidFill>
                <a:latin typeface="Calibri" pitchFamily="34" charset="0"/>
                <a:cs typeface="Arial" pitchFamily="34" charset="0"/>
              </a:rPr>
              <a:t>drains into</a:t>
            </a:r>
            <a:r>
              <a:rPr lang="en-US" sz="2000" b="1" dirty="0">
                <a:solidFill>
                  <a:schemeClr val="bg1">
                    <a:lumMod val="75000"/>
                    <a:lumOff val="25000"/>
                  </a:schemeClr>
                </a:solidFill>
                <a:latin typeface="Calibri" pitchFamily="34" charset="0"/>
                <a:cs typeface="Arial" pitchFamily="34" charset="0"/>
              </a:rPr>
              <a:t> the </a:t>
            </a:r>
            <a:r>
              <a:rPr lang="en-US" sz="2000" b="1" dirty="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a:t>
            </a:r>
            <a:r>
              <a:rPr lang="en-US" sz="2000" b="1" u="sng" dirty="0">
                <a:solidFill>
                  <a:schemeClr val="bg1">
                    <a:lumMod val="75000"/>
                    <a:lumOff val="25000"/>
                  </a:schemeClr>
                </a:solidFill>
                <a:latin typeface="Calibri" pitchFamily="34" charset="0"/>
                <a:cs typeface="Arial" pitchFamily="34" charset="0"/>
              </a:rPr>
              <a:t>Hepatic</a:t>
            </a:r>
            <a:r>
              <a:rPr lang="en-US" sz="2000" b="1" dirty="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Paired inferior </a:t>
            </a:r>
            <a:r>
              <a:rPr lang="en-US" sz="2000" b="1" u="sng" dirty="0" err="1">
                <a:solidFill>
                  <a:schemeClr val="bg1">
                    <a:lumMod val="75000"/>
                    <a:lumOff val="25000"/>
                  </a:schemeClr>
                </a:solidFill>
                <a:latin typeface="Calibri" pitchFamily="34" charset="0"/>
                <a:cs typeface="Arial" pitchFamily="34" charset="0"/>
              </a:rPr>
              <a:t>phrenic</a:t>
            </a:r>
            <a:r>
              <a:rPr lang="en-US" sz="2000" b="1" dirty="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018.jpg"/>
          <p:cNvPicPr>
            <a:picLocks noChangeAspect="1" noChangeArrowheads="1"/>
          </p:cNvPicPr>
          <p:nvPr/>
        </p:nvPicPr>
        <p:blipFill>
          <a:blip r:embed="rId3" cstate="print"/>
          <a:srcRect t="38974" b="3445"/>
          <a:stretch>
            <a:fillRect/>
          </a:stretch>
        </p:blipFill>
        <p:spPr bwMode="auto">
          <a:xfrm>
            <a:off x="4644008" y="1484784"/>
            <a:ext cx="4385691" cy="4230217"/>
          </a:xfrm>
          <a:prstGeom prst="rect">
            <a:avLst/>
          </a:prstGeom>
          <a:ln>
            <a:solidFill>
              <a:schemeClr val="bg2"/>
            </a:solidFill>
          </a:ln>
          <a:effectLst>
            <a:softEdge rad="112500"/>
          </a:effectLst>
        </p:spPr>
      </p:pic>
      <p:pic>
        <p:nvPicPr>
          <p:cNvPr id="28674" name="Picture 2" descr="نتيجة بحث الصور عن ‪tributary of inferior vena cava‬‏">
            <a:hlinkClick r:id="rId4"/>
          </p:cNvPr>
          <p:cNvPicPr>
            <a:picLocks noChangeAspect="1" noChangeArrowheads="1"/>
          </p:cNvPicPr>
          <p:nvPr/>
        </p:nvPicPr>
        <p:blipFill>
          <a:blip r:embed="rId5"/>
          <a:srcRect t="4249" b="34136"/>
          <a:stretch>
            <a:fillRect/>
          </a:stretch>
        </p:blipFill>
        <p:spPr bwMode="auto">
          <a:xfrm>
            <a:off x="4643438" y="1285860"/>
            <a:ext cx="4286280" cy="4643470"/>
          </a:xfrm>
          <a:prstGeom prst="rect">
            <a:avLst/>
          </a:prstGeom>
          <a:noFill/>
          <a:ln>
            <a:solidFill>
              <a:schemeClr val="accent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1524000"/>
            <a:ext cx="3606800" cy="169277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800" b="1" dirty="0">
                <a:solidFill>
                  <a:schemeClr val="bg1">
                    <a:lumMod val="75000"/>
                    <a:lumOff val="25000"/>
                  </a:schemeClr>
                </a:solidFill>
                <a:latin typeface="Calibri" pitchFamily="34" charset="0"/>
                <a:cs typeface="Arial" pitchFamily="34" charset="0"/>
              </a:rPr>
              <a:t>Two divisions: </a:t>
            </a:r>
          </a:p>
          <a:p>
            <a:pPr lvl="1" indent="-382588" algn="just">
              <a:spcBef>
                <a:spcPct val="0"/>
              </a:spcBef>
              <a:buSzPct val="80000"/>
              <a:buFont typeface="Wingdings" pitchFamily="2" charset="2"/>
              <a:buChar char="Ø"/>
            </a:pPr>
            <a:r>
              <a:rPr lang="en-US" sz="2800" b="1" dirty="0">
                <a:solidFill>
                  <a:srgbClr val="7030A0"/>
                </a:solidFill>
                <a:latin typeface="Calibri" pitchFamily="34" charset="0"/>
                <a:cs typeface="Arial" pitchFamily="34" charset="0"/>
              </a:rPr>
              <a:t> Superficial Veins </a:t>
            </a:r>
          </a:p>
          <a:p>
            <a:pPr lvl="1" indent="-382588" algn="just">
              <a:spcBef>
                <a:spcPct val="0"/>
              </a:spcBef>
              <a:buSzPct val="80000"/>
              <a:buFont typeface="Wingdings" pitchFamily="2" charset="2"/>
              <a:buChar char="Ø"/>
            </a:pPr>
            <a:r>
              <a:rPr lang="en-US" sz="2800" b="1" dirty="0">
                <a:solidFill>
                  <a:srgbClr val="7030A0"/>
                </a:solidFill>
                <a:latin typeface="Calibri" pitchFamily="34" charset="0"/>
                <a:cs typeface="Arial" pitchFamily="34" charset="0"/>
              </a:rPr>
              <a:t> Deep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232400" y="1181100"/>
            <a:ext cx="2921000" cy="5499100"/>
          </a:xfrm>
          <a:prstGeom prst="rect">
            <a:avLst/>
          </a:prstGeom>
          <a:ln>
            <a:noFill/>
          </a:ln>
          <a:effectLst>
            <a:softEdge rad="112500"/>
          </a:effec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47800"/>
            <a:ext cx="5429256" cy="295465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a:solidFill>
                  <a:srgbClr val="7030A0"/>
                </a:solidFill>
                <a:latin typeface="Calibri" pitchFamily="34" charset="0"/>
                <a:cs typeface="Arial" pitchFamily="34" charset="0"/>
              </a:rPr>
              <a:t> </a:t>
            </a:r>
            <a:r>
              <a:rPr lang="en-US" sz="2800" b="1" u="sng" dirty="0">
                <a:solidFill>
                  <a:srgbClr val="0000FF"/>
                </a:solidFill>
                <a:latin typeface="Calibri" pitchFamily="34" charset="0"/>
                <a:cs typeface="Arial" pitchFamily="34" charset="0"/>
              </a:rPr>
              <a:t>Superficial Veins</a:t>
            </a:r>
          </a:p>
          <a:p>
            <a:pPr marL="868680" lvl="1" indent="-382588" algn="just">
              <a:spcBef>
                <a:spcPct val="0"/>
              </a:spcBef>
              <a:buSzPct val="80000"/>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 Form a network in the </a:t>
            </a:r>
            <a:r>
              <a:rPr lang="en-US" sz="2200" b="1" dirty="0">
                <a:solidFill>
                  <a:schemeClr val="bg1">
                    <a:lumMod val="75000"/>
                    <a:lumOff val="25000"/>
                  </a:schemeClr>
                </a:solidFill>
                <a:latin typeface="Calibri" pitchFamily="34" charset="0"/>
                <a:cs typeface="Arial" pitchFamily="34" charset="0"/>
              </a:rPr>
              <a:t>subcutaneous tissue.</a:t>
            </a:r>
          </a:p>
          <a:p>
            <a:pPr marL="868680" lvl="1" indent="-382588" algn="just">
              <a:spcBef>
                <a:spcPct val="0"/>
              </a:spcBef>
              <a:buSzPct val="80000"/>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 Pattern is variable</a:t>
            </a:r>
          </a:p>
          <a:p>
            <a:pPr marL="868680" lvl="1" indent="-382588" algn="just">
              <a:spcBef>
                <a:spcPct val="0"/>
              </a:spcBef>
              <a:buSzPct val="80000"/>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 </a:t>
            </a:r>
            <a:r>
              <a:rPr lang="en-US" sz="2200" b="1" dirty="0">
                <a:solidFill>
                  <a:srgbClr val="0000FF"/>
                </a:solidFill>
                <a:latin typeface="Calibri" pitchFamily="34" charset="0"/>
                <a:cs typeface="Arial" pitchFamily="34" charset="0"/>
              </a:rPr>
              <a:t>They are </a:t>
            </a:r>
            <a:r>
              <a:rPr lang="en-US" sz="2200" dirty="0">
                <a:solidFill>
                  <a:schemeClr val="bg1">
                    <a:lumMod val="75000"/>
                    <a:lumOff val="25000"/>
                  </a:schemeClr>
                </a:solidFill>
                <a:latin typeface="Calibri" pitchFamily="34" charset="0"/>
                <a:cs typeface="Arial" pitchFamily="34" charset="0"/>
              </a:rPr>
              <a:t>the</a:t>
            </a:r>
            <a:r>
              <a:rPr lang="en-US" sz="2200" b="1" dirty="0">
                <a:solidFill>
                  <a:srgbClr val="0000FF"/>
                </a:solidFill>
                <a:latin typeface="Calibri" pitchFamily="34" charset="0"/>
                <a:cs typeface="Arial" pitchFamily="34" charset="0"/>
              </a:rPr>
              <a:t> tributaries </a:t>
            </a:r>
            <a:r>
              <a:rPr lang="en-US" sz="2200" dirty="0">
                <a:solidFill>
                  <a:schemeClr val="bg1">
                    <a:lumMod val="75000"/>
                    <a:lumOff val="25000"/>
                  </a:schemeClr>
                </a:solidFill>
                <a:latin typeface="Calibri" pitchFamily="34" charset="0"/>
                <a:cs typeface="Arial" pitchFamily="34" charset="0"/>
              </a:rPr>
              <a:t>of the: </a:t>
            </a:r>
          </a:p>
          <a:p>
            <a:pPr marL="1197864" lvl="2" indent="-382588" algn="just">
              <a:spcBef>
                <a:spcPct val="0"/>
              </a:spcBef>
              <a:buClr>
                <a:schemeClr val="accent1"/>
              </a:buClr>
              <a:buSzPct val="80000"/>
              <a:buFont typeface="Wingdings" pitchFamily="2" charset="2"/>
              <a:buChar char="Ø"/>
              <a:defRPr/>
            </a:pPr>
            <a:r>
              <a:rPr lang="en-US" sz="1800" b="1" dirty="0">
                <a:solidFill>
                  <a:schemeClr val="bg1">
                    <a:lumMod val="75000"/>
                    <a:lumOff val="25000"/>
                  </a:schemeClr>
                </a:solidFill>
                <a:latin typeface="Calibri" pitchFamily="34" charset="0"/>
                <a:cs typeface="Arial" pitchFamily="34" charset="0"/>
              </a:rPr>
              <a:t> </a:t>
            </a:r>
            <a:r>
              <a:rPr lang="en-US" b="1" dirty="0">
                <a:solidFill>
                  <a:srgbClr val="3399FF"/>
                </a:solidFill>
                <a:latin typeface="Calibri" pitchFamily="34" charset="0"/>
                <a:cs typeface="Arial" pitchFamily="34" charset="0"/>
              </a:rPr>
              <a:t>Great (long) saphenous vein</a:t>
            </a:r>
          </a:p>
          <a:p>
            <a:pPr marL="1197864" lvl="2" indent="-382588" algn="just">
              <a:spcBef>
                <a:spcPct val="0"/>
              </a:spcBef>
              <a:buClr>
                <a:schemeClr val="accent1"/>
              </a:buClr>
              <a:buSzPct val="80000"/>
              <a:buFont typeface="Wingdings" pitchFamily="2" charset="2"/>
              <a:buChar char="Ø"/>
              <a:defRPr/>
            </a:pPr>
            <a:r>
              <a:rPr lang="en-US" b="1" dirty="0">
                <a:solidFill>
                  <a:srgbClr val="3399FF"/>
                </a:solidFill>
                <a:latin typeface="Calibri" pitchFamily="34" charset="0"/>
                <a:cs typeface="Arial" pitchFamily="34" charset="0"/>
              </a:rPr>
              <a:t> Small (short) saphenous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929322" y="1524000"/>
            <a:ext cx="2833678" cy="4447098"/>
          </a:xfrm>
          <a:prstGeom prst="rect">
            <a:avLst/>
          </a:prstGeom>
          <a:ln>
            <a:noFill/>
          </a:ln>
          <a:effectLst>
            <a:softEdge rad="112500"/>
          </a:effec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9"/>
            <a:ext cx="5638800" cy="347787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pPr>
            <a:r>
              <a:rPr lang="en-US" sz="2200" b="1" dirty="0">
                <a:solidFill>
                  <a:schemeClr val="bg1">
                    <a:lumMod val="75000"/>
                    <a:lumOff val="25000"/>
                  </a:schemeClr>
                </a:solidFill>
                <a:latin typeface="Calibri" pitchFamily="34" charset="0"/>
                <a:cs typeface="Arial" pitchFamily="34" charset="0"/>
              </a:rPr>
              <a:t>The longest vein</a:t>
            </a:r>
          </a:p>
          <a:p>
            <a:pPr marL="514350" lvl="1" indent="-382588" algn="just">
              <a:spcBef>
                <a:spcPct val="0"/>
              </a:spcBef>
              <a:buSzPct val="80000"/>
              <a:buFont typeface="Wingdings" pitchFamily="2" charset="2"/>
              <a:buChar char="v"/>
            </a:pPr>
            <a:r>
              <a:rPr lang="en-US" sz="2200" b="1" u="sng" dirty="0">
                <a:solidFill>
                  <a:schemeClr val="bg1"/>
                </a:solidFill>
                <a:latin typeface="Calibri" pitchFamily="34" charset="0"/>
                <a:cs typeface="Arial" pitchFamily="34" charset="0"/>
              </a:rPr>
              <a:t>Begins</a:t>
            </a:r>
            <a:r>
              <a:rPr lang="en-US" sz="2200" dirty="0">
                <a:solidFill>
                  <a:schemeClr val="bg1">
                    <a:lumMod val="75000"/>
                    <a:lumOff val="25000"/>
                  </a:schemeClr>
                </a:solidFill>
                <a:latin typeface="Calibri" pitchFamily="34" charset="0"/>
                <a:cs typeface="Arial" pitchFamily="34" charset="0"/>
              </a:rPr>
              <a:t> from the </a:t>
            </a:r>
            <a:r>
              <a:rPr lang="en-US" sz="2200" b="1" dirty="0">
                <a:solidFill>
                  <a:srgbClr val="0000FF"/>
                </a:solidFill>
                <a:latin typeface="Calibri" pitchFamily="34" charset="0"/>
                <a:cs typeface="Arial" pitchFamily="34" charset="0"/>
              </a:rPr>
              <a:t>medial end </a:t>
            </a:r>
            <a:r>
              <a:rPr lang="en-US" sz="2200" dirty="0">
                <a:solidFill>
                  <a:schemeClr val="bg1">
                    <a:lumMod val="75000"/>
                    <a:lumOff val="25000"/>
                  </a:schemeClr>
                </a:solidFill>
                <a:latin typeface="Calibri" pitchFamily="34" charset="0"/>
                <a:cs typeface="Arial" pitchFamily="34" charset="0"/>
              </a:rPr>
              <a:t>of the </a:t>
            </a:r>
            <a:r>
              <a:rPr lang="en-US" sz="2200" b="1" dirty="0">
                <a:solidFill>
                  <a:srgbClr val="0000FF"/>
                </a:solidFill>
                <a:latin typeface="Calibri" pitchFamily="34" charset="0"/>
                <a:cs typeface="Arial" pitchFamily="34" charset="0"/>
              </a:rPr>
              <a:t>dorsal</a:t>
            </a:r>
            <a:r>
              <a:rPr lang="en-US" sz="2200" dirty="0">
                <a:solidFill>
                  <a:schemeClr val="bg1">
                    <a:lumMod val="75000"/>
                    <a:lumOff val="25000"/>
                  </a:schemeClr>
                </a:solidFill>
                <a:latin typeface="Calibri" pitchFamily="34" charset="0"/>
                <a:cs typeface="Arial" pitchFamily="34" charset="0"/>
              </a:rPr>
              <a:t> </a:t>
            </a:r>
            <a:r>
              <a:rPr lang="en-US" sz="2200" b="1" dirty="0">
                <a:solidFill>
                  <a:srgbClr val="0000FF"/>
                </a:solidFill>
                <a:latin typeface="Calibri" pitchFamily="34" charset="0"/>
                <a:cs typeface="Arial" pitchFamily="34" charset="0"/>
              </a:rPr>
              <a:t>venous arch of the foot.</a:t>
            </a:r>
          </a:p>
          <a:p>
            <a:pPr marL="514350" lvl="1" indent="-382588" algn="just">
              <a:spcBef>
                <a:spcPct val="0"/>
              </a:spcBef>
              <a:buSzPct val="80000"/>
              <a:buFont typeface="Wingdings" pitchFamily="2" charset="2"/>
              <a:buChar char="v"/>
            </a:pPr>
            <a:r>
              <a:rPr lang="en-US" sz="2200" dirty="0">
                <a:solidFill>
                  <a:schemeClr val="bg1">
                    <a:lumMod val="75000"/>
                    <a:lumOff val="25000"/>
                  </a:schemeClr>
                </a:solidFill>
                <a:latin typeface="Calibri" pitchFamily="34" charset="0"/>
                <a:cs typeface="Arial" pitchFamily="34" charset="0"/>
              </a:rPr>
              <a:t>Passes upward </a:t>
            </a:r>
            <a:r>
              <a:rPr lang="en-US" sz="2200" b="1" u="sng" dirty="0">
                <a:solidFill>
                  <a:schemeClr val="bg1">
                    <a:lumMod val="75000"/>
                    <a:lumOff val="25000"/>
                  </a:schemeClr>
                </a:solidFill>
                <a:latin typeface="Calibri" pitchFamily="34" charset="0"/>
                <a:cs typeface="Arial" pitchFamily="34" charset="0"/>
              </a:rPr>
              <a:t>in front</a:t>
            </a:r>
            <a:r>
              <a:rPr lang="en-US" sz="2200" b="1" dirty="0">
                <a:solidFill>
                  <a:schemeClr val="bg1">
                    <a:lumMod val="75000"/>
                    <a:lumOff val="25000"/>
                  </a:schemeClr>
                </a:solidFill>
                <a:latin typeface="Calibri" pitchFamily="34" charset="0"/>
                <a:cs typeface="Arial" pitchFamily="34" charset="0"/>
              </a:rPr>
              <a:t> </a:t>
            </a:r>
            <a:r>
              <a:rPr lang="en-US" sz="2200" dirty="0">
                <a:solidFill>
                  <a:schemeClr val="bg1">
                    <a:lumMod val="75000"/>
                    <a:lumOff val="25000"/>
                  </a:schemeClr>
                </a:solidFill>
                <a:latin typeface="Calibri" pitchFamily="34" charset="0"/>
                <a:cs typeface="Arial" pitchFamily="34" charset="0"/>
              </a:rPr>
              <a:t>of the </a:t>
            </a:r>
            <a:r>
              <a:rPr lang="en-US" sz="2200" b="1" u="sng" dirty="0">
                <a:solidFill>
                  <a:schemeClr val="bg1">
                    <a:lumMod val="75000"/>
                    <a:lumOff val="25000"/>
                  </a:schemeClr>
                </a:solidFill>
                <a:latin typeface="Calibri" pitchFamily="34" charset="0"/>
                <a:cs typeface="Arial" pitchFamily="34" charset="0"/>
              </a:rPr>
              <a:t>medial malleolus </a:t>
            </a:r>
            <a:r>
              <a:rPr lang="en-US" sz="2200" dirty="0">
                <a:solidFill>
                  <a:schemeClr val="bg1">
                    <a:lumMod val="75000"/>
                    <a:lumOff val="25000"/>
                  </a:schemeClr>
                </a:solidFill>
                <a:latin typeface="Calibri" pitchFamily="34" charset="0"/>
                <a:cs typeface="Arial" pitchFamily="34" charset="0"/>
              </a:rPr>
              <a:t>with the </a:t>
            </a:r>
            <a:r>
              <a:rPr lang="en-US" sz="2200" b="1" dirty="0">
                <a:solidFill>
                  <a:srgbClr val="00B050"/>
                </a:solidFill>
                <a:latin typeface="Calibri" pitchFamily="34" charset="0"/>
                <a:cs typeface="Arial" pitchFamily="34" charset="0"/>
              </a:rPr>
              <a:t>saphenous nerve.</a:t>
            </a:r>
          </a:p>
          <a:p>
            <a:pPr marL="514350" lvl="1" indent="-382588" algn="just">
              <a:spcBef>
                <a:spcPct val="0"/>
              </a:spcBef>
              <a:buSzPct val="80000"/>
              <a:buFont typeface="Wingdings" pitchFamily="2" charset="2"/>
              <a:buChar char="v"/>
            </a:pPr>
            <a:r>
              <a:rPr lang="en-US" sz="2200" dirty="0">
                <a:solidFill>
                  <a:schemeClr val="bg1">
                    <a:lumMod val="75000"/>
                    <a:lumOff val="25000"/>
                  </a:schemeClr>
                </a:solidFill>
                <a:latin typeface="Calibri" pitchFamily="34" charset="0"/>
                <a:cs typeface="Arial" pitchFamily="34" charset="0"/>
              </a:rPr>
              <a:t>Then it </a:t>
            </a:r>
            <a:r>
              <a:rPr lang="en-US" sz="2200" b="1" u="sng" dirty="0">
                <a:solidFill>
                  <a:schemeClr val="bg1">
                    <a:lumMod val="75000"/>
                    <a:lumOff val="25000"/>
                  </a:schemeClr>
                </a:solidFill>
                <a:latin typeface="Calibri" pitchFamily="34" charset="0"/>
                <a:cs typeface="Arial" pitchFamily="34" charset="0"/>
              </a:rPr>
              <a:t>ascends</a:t>
            </a:r>
            <a:r>
              <a:rPr lang="en-US" sz="2200" dirty="0">
                <a:solidFill>
                  <a:schemeClr val="bg1">
                    <a:lumMod val="75000"/>
                    <a:lumOff val="25000"/>
                  </a:schemeClr>
                </a:solidFill>
                <a:latin typeface="Calibri" pitchFamily="34" charset="0"/>
                <a:cs typeface="Arial" pitchFamily="34" charset="0"/>
              </a:rPr>
              <a:t> in accompany with the </a:t>
            </a:r>
            <a:r>
              <a:rPr lang="en-US" sz="2200" b="1" dirty="0">
                <a:solidFill>
                  <a:srgbClr val="00B050"/>
                </a:solidFill>
                <a:latin typeface="Calibri" pitchFamily="34" charset="0"/>
                <a:cs typeface="Arial" pitchFamily="34" charset="0"/>
              </a:rPr>
              <a:t>saphenous nerve </a:t>
            </a:r>
            <a:r>
              <a:rPr lang="en-US" sz="2200" b="1" u="sng" dirty="0">
                <a:solidFill>
                  <a:schemeClr val="bg1">
                    <a:lumMod val="75000"/>
                    <a:lumOff val="25000"/>
                  </a:schemeClr>
                </a:solidFill>
                <a:latin typeface="Calibri" pitchFamily="34" charset="0"/>
                <a:cs typeface="Arial" pitchFamily="34" charset="0"/>
              </a:rPr>
              <a:t>in the superficial fascia </a:t>
            </a:r>
            <a:r>
              <a:rPr lang="en-US" sz="2200" dirty="0">
                <a:solidFill>
                  <a:schemeClr val="bg1">
                    <a:lumMod val="75000"/>
                    <a:lumOff val="25000"/>
                  </a:schemeClr>
                </a:solidFill>
                <a:latin typeface="Calibri" pitchFamily="34" charset="0"/>
                <a:cs typeface="Arial" pitchFamily="34" charset="0"/>
              </a:rPr>
              <a:t>over the </a:t>
            </a:r>
            <a:r>
              <a:rPr lang="en-US" sz="2200" b="1" u="sng" dirty="0">
                <a:solidFill>
                  <a:schemeClr val="bg1">
                    <a:lumMod val="75000"/>
                    <a:lumOff val="25000"/>
                  </a:schemeClr>
                </a:solidFill>
                <a:latin typeface="Calibri" pitchFamily="34" charset="0"/>
                <a:cs typeface="Arial" pitchFamily="34" charset="0"/>
              </a:rPr>
              <a:t>medial side of the leg.</a:t>
            </a:r>
          </a:p>
          <a:p>
            <a:pPr lvl="1" indent="-382588" algn="just">
              <a:spcBef>
                <a:spcPct val="0"/>
              </a:spcBef>
              <a:buSzPct val="80000"/>
              <a:buFont typeface="Wingdings" pitchFamily="2" charset="2"/>
              <a:buChar char="Ø"/>
            </a:pPr>
            <a:endParaRPr lang="en-US" sz="2200" dirty="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248400" y="1600200"/>
            <a:ext cx="2362200" cy="4447098"/>
          </a:xfrm>
          <a:prstGeom prst="rect">
            <a:avLst/>
          </a:prstGeom>
          <a:ln>
            <a:noFill/>
          </a:ln>
          <a:effectLst>
            <a:softEdge rad="112500"/>
          </a:effectLst>
        </p:spPr>
      </p:pic>
      <p:pic>
        <p:nvPicPr>
          <p:cNvPr id="1026" name="Picture 2" descr="نتيجة بحث الصور عن ‪great saphenous vein and saphenous nerv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775" y="1600200"/>
            <a:ext cx="2790825" cy="433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828800"/>
            <a:ext cx="5029200" cy="317009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defRPr/>
            </a:pPr>
            <a:r>
              <a:rPr lang="en-US" sz="2000" b="1" dirty="0">
                <a:solidFill>
                  <a:schemeClr val="bg1">
                    <a:lumMod val="75000"/>
                    <a:lumOff val="25000"/>
                  </a:schemeClr>
                </a:solidFill>
                <a:latin typeface="Calibri" pitchFamily="34" charset="0"/>
                <a:cs typeface="Arial" pitchFamily="34" charset="0"/>
              </a:rPr>
              <a:t>Ascends</a:t>
            </a:r>
            <a:r>
              <a:rPr lang="en-US" sz="2000" dirty="0">
                <a:solidFill>
                  <a:schemeClr val="bg1">
                    <a:lumMod val="75000"/>
                    <a:lumOff val="25000"/>
                  </a:schemeClr>
                </a:solidFill>
                <a:latin typeface="Calibri" pitchFamily="34" charset="0"/>
                <a:cs typeface="Arial" pitchFamily="34" charset="0"/>
              </a:rPr>
              <a:t> obliquely upwards, and lies </a:t>
            </a:r>
            <a:r>
              <a:rPr lang="en-US" sz="2000" b="1" dirty="0">
                <a:solidFill>
                  <a:schemeClr val="bg1">
                    <a:lumMod val="75000"/>
                    <a:lumOff val="25000"/>
                  </a:schemeClr>
                </a:solidFill>
                <a:latin typeface="Calibri" pitchFamily="34" charset="0"/>
                <a:cs typeface="Arial" pitchFamily="34" charset="0"/>
              </a:rPr>
              <a:t>behind</a:t>
            </a:r>
            <a:r>
              <a:rPr lang="en-US" sz="2000" dirty="0">
                <a:solidFill>
                  <a:schemeClr val="bg1">
                    <a:lumMod val="75000"/>
                    <a:lumOff val="25000"/>
                  </a:schemeClr>
                </a:solidFill>
                <a:latin typeface="Calibri" pitchFamily="34" charset="0"/>
                <a:cs typeface="Arial" pitchFamily="34" charset="0"/>
              </a:rPr>
              <a:t> the </a:t>
            </a:r>
            <a:r>
              <a:rPr lang="en-US" sz="2000" b="1" dirty="0">
                <a:solidFill>
                  <a:schemeClr val="bg1">
                    <a:lumMod val="75000"/>
                    <a:lumOff val="25000"/>
                  </a:schemeClr>
                </a:solidFill>
                <a:latin typeface="Calibri" pitchFamily="34" charset="0"/>
                <a:cs typeface="Arial" pitchFamily="34" charset="0"/>
              </a:rPr>
              <a:t>medial border of the patella.</a:t>
            </a:r>
          </a:p>
          <a:p>
            <a:pPr marL="514350" lvl="1" indent="-382588" algn="just">
              <a:spcBef>
                <a:spcPct val="0"/>
              </a:spcBef>
              <a:buSzPct val="80000"/>
              <a:buFont typeface="Wingdings" pitchFamily="2" charset="2"/>
              <a:buChar char="v"/>
              <a:defRPr/>
            </a:pPr>
            <a:r>
              <a:rPr lang="en-US" sz="2000" dirty="0">
                <a:solidFill>
                  <a:schemeClr val="bg1">
                    <a:lumMod val="75000"/>
                    <a:lumOff val="25000"/>
                  </a:schemeClr>
                </a:solidFill>
                <a:latin typeface="Calibri" pitchFamily="34" charset="0"/>
                <a:cs typeface="Arial" pitchFamily="34" charset="0"/>
              </a:rPr>
              <a:t>Passes </a:t>
            </a:r>
            <a:r>
              <a:rPr lang="en-US" sz="2000" b="1" dirty="0">
                <a:solidFill>
                  <a:schemeClr val="bg1">
                    <a:lumMod val="75000"/>
                    <a:lumOff val="25000"/>
                  </a:schemeClr>
                </a:solidFill>
                <a:latin typeface="Calibri" pitchFamily="34" charset="0"/>
                <a:cs typeface="Arial" pitchFamily="34" charset="0"/>
              </a:rPr>
              <a:t>behind the knee </a:t>
            </a:r>
            <a:r>
              <a:rPr lang="en-US" sz="2000" dirty="0">
                <a:solidFill>
                  <a:schemeClr val="bg1">
                    <a:lumMod val="75000"/>
                    <a:lumOff val="25000"/>
                  </a:schemeClr>
                </a:solidFill>
                <a:latin typeface="Calibri" pitchFamily="34" charset="0"/>
                <a:cs typeface="Arial" pitchFamily="34" charset="0"/>
              </a:rPr>
              <a:t>and curves forward around the </a:t>
            </a:r>
            <a:r>
              <a:rPr lang="en-US" sz="2000" b="1" dirty="0">
                <a:solidFill>
                  <a:schemeClr val="bg1">
                    <a:lumMod val="75000"/>
                    <a:lumOff val="25000"/>
                  </a:schemeClr>
                </a:solidFill>
                <a:latin typeface="Calibri" pitchFamily="34" charset="0"/>
                <a:cs typeface="Arial" pitchFamily="34" charset="0"/>
              </a:rPr>
              <a:t>medial side of the thigh.</a:t>
            </a:r>
          </a:p>
          <a:p>
            <a:pPr marL="514350" lvl="1" indent="-382588" algn="just">
              <a:spcBef>
                <a:spcPct val="0"/>
              </a:spcBef>
              <a:buSzPct val="80000"/>
              <a:buFont typeface="Wingdings" pitchFamily="2" charset="2"/>
              <a:buChar char="v"/>
              <a:defRPr/>
            </a:pPr>
            <a:r>
              <a:rPr lang="en-US" sz="2000" b="1" dirty="0">
                <a:solidFill>
                  <a:schemeClr val="bg1">
                    <a:lumMod val="75000"/>
                    <a:lumOff val="25000"/>
                  </a:schemeClr>
                </a:solidFill>
                <a:latin typeface="Calibri" pitchFamily="34" charset="0"/>
                <a:cs typeface="Arial" pitchFamily="34" charset="0"/>
              </a:rPr>
              <a:t>Hooks</a:t>
            </a:r>
            <a:r>
              <a:rPr lang="en-US" sz="2000" dirty="0">
                <a:solidFill>
                  <a:schemeClr val="bg1">
                    <a:lumMod val="75000"/>
                    <a:lumOff val="25000"/>
                  </a:schemeClr>
                </a:solidFill>
                <a:latin typeface="Calibri" pitchFamily="34" charset="0"/>
                <a:cs typeface="Arial" pitchFamily="34" charset="0"/>
              </a:rPr>
              <a:t> through the lower part of the </a:t>
            </a:r>
            <a:r>
              <a:rPr lang="en-US" sz="2000" b="1" dirty="0">
                <a:solidFill>
                  <a:schemeClr val="bg1">
                    <a:lumMod val="75000"/>
                    <a:lumOff val="25000"/>
                  </a:schemeClr>
                </a:solidFill>
                <a:latin typeface="Calibri" pitchFamily="34" charset="0"/>
                <a:cs typeface="Arial" pitchFamily="34" charset="0"/>
              </a:rPr>
              <a:t>saphenous opening </a:t>
            </a:r>
            <a:r>
              <a:rPr lang="en-US" sz="2000" dirty="0">
                <a:solidFill>
                  <a:schemeClr val="bg1">
                    <a:lumMod val="75000"/>
                    <a:lumOff val="25000"/>
                  </a:schemeClr>
                </a:solidFill>
                <a:latin typeface="Calibri" pitchFamily="34" charset="0"/>
                <a:cs typeface="Arial" pitchFamily="34" charset="0"/>
              </a:rPr>
              <a:t>in the </a:t>
            </a:r>
            <a:r>
              <a:rPr lang="en-US" sz="2000" b="1" dirty="0">
                <a:solidFill>
                  <a:schemeClr val="bg1">
                    <a:lumMod val="75000"/>
                    <a:lumOff val="25000"/>
                  </a:schemeClr>
                </a:solidFill>
                <a:latin typeface="Calibri" pitchFamily="34" charset="0"/>
                <a:cs typeface="Arial" pitchFamily="34" charset="0"/>
              </a:rPr>
              <a:t>deep fascia </a:t>
            </a:r>
            <a:r>
              <a:rPr lang="en-US" sz="2000" dirty="0">
                <a:solidFill>
                  <a:schemeClr val="bg1">
                    <a:lumMod val="75000"/>
                    <a:lumOff val="25000"/>
                  </a:schemeClr>
                </a:solidFill>
                <a:latin typeface="Calibri" pitchFamily="34" charset="0"/>
                <a:cs typeface="Arial" pitchFamily="34" charset="0"/>
              </a:rPr>
              <a:t>to </a:t>
            </a:r>
            <a:r>
              <a:rPr lang="en-US" sz="2000" b="1" dirty="0">
                <a:solidFill>
                  <a:srgbClr val="0000FF"/>
                </a:solidFill>
                <a:latin typeface="Calibri" pitchFamily="34" charset="0"/>
                <a:cs typeface="Arial" pitchFamily="34" charset="0"/>
              </a:rPr>
              <a:t>join the femoral vein </a:t>
            </a:r>
            <a:r>
              <a:rPr lang="en-US" sz="2000" dirty="0">
                <a:solidFill>
                  <a:schemeClr val="bg1">
                    <a:lumMod val="75000"/>
                    <a:lumOff val="25000"/>
                  </a:schemeClr>
                </a:solidFill>
                <a:latin typeface="Calibri" pitchFamily="34" charset="0"/>
                <a:cs typeface="Arial" pitchFamily="34" charset="0"/>
              </a:rPr>
              <a:t>about 1.5 in. (4 cm) </a:t>
            </a:r>
            <a:r>
              <a:rPr lang="en-US" sz="2000" b="1" dirty="0">
                <a:solidFill>
                  <a:schemeClr val="bg1">
                    <a:lumMod val="75000"/>
                    <a:lumOff val="25000"/>
                  </a:schemeClr>
                </a:solidFill>
                <a:latin typeface="Calibri" pitchFamily="34" charset="0"/>
                <a:cs typeface="Arial" pitchFamily="34" charset="0"/>
              </a:rPr>
              <a:t>below and lateral </a:t>
            </a:r>
            <a:r>
              <a:rPr lang="en-US" sz="2000" dirty="0">
                <a:solidFill>
                  <a:schemeClr val="bg1">
                    <a:lumMod val="75000"/>
                    <a:lumOff val="25000"/>
                  </a:schemeClr>
                </a:solidFill>
                <a:latin typeface="Calibri" pitchFamily="34" charset="0"/>
                <a:cs typeface="Arial" pitchFamily="34" charset="0"/>
              </a:rPr>
              <a:t>to the </a:t>
            </a:r>
            <a:r>
              <a:rPr lang="en-US" sz="2000" b="1" dirty="0">
                <a:solidFill>
                  <a:schemeClr val="bg1">
                    <a:lumMod val="75000"/>
                    <a:lumOff val="25000"/>
                  </a:schemeClr>
                </a:solidFill>
                <a:latin typeface="Calibri" pitchFamily="34" charset="0"/>
                <a:cs typeface="Arial" pitchFamily="34" charset="0"/>
              </a:rPr>
              <a:t>pubic tubercle.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2" descr="Great Saphenous Vein Diagram">
            <a:hlinkClick r:id="rId3"/>
          </p:cNvPr>
          <p:cNvPicPr>
            <a:picLocks noChangeAspect="1" noChangeArrowheads="1"/>
          </p:cNvPicPr>
          <p:nvPr/>
        </p:nvPicPr>
        <p:blipFill>
          <a:blip r:embed="rId4"/>
          <a:srcRect l="4651" t="1266"/>
          <a:stretch>
            <a:fillRect/>
          </a:stretch>
        </p:blipFill>
        <p:spPr bwMode="auto">
          <a:xfrm>
            <a:off x="5643570" y="1285860"/>
            <a:ext cx="2919919" cy="5572140"/>
          </a:xfrm>
          <a:prstGeom prst="rect">
            <a:avLst/>
          </a:prstGeom>
          <a:noFill/>
          <a:ln>
            <a:solidFill>
              <a:schemeClr val="bg2"/>
            </a:solidFill>
          </a:ln>
        </p:spPr>
      </p:pic>
      <p:pic>
        <p:nvPicPr>
          <p:cNvPr id="7" name="Picture 6" descr="E:\dad\Student Gray\6. Lower limb\F66122-006-f040.jpg"/>
          <p:cNvPicPr>
            <a:picLocks noChangeAspect="1" noChangeArrowheads="1"/>
          </p:cNvPicPr>
          <p:nvPr/>
        </p:nvPicPr>
        <p:blipFill>
          <a:blip r:embed="rId5" cstate="print"/>
          <a:srcRect l="13182" t="4167" r="14545" b="4167"/>
          <a:stretch>
            <a:fillRect/>
          </a:stretch>
        </p:blipFill>
        <p:spPr bwMode="auto">
          <a:xfrm>
            <a:off x="1357290" y="4714884"/>
            <a:ext cx="3129430" cy="2143116"/>
          </a:xfrm>
          <a:prstGeom prst="rect">
            <a:avLst/>
          </a:prstGeom>
          <a:ln>
            <a:noFill/>
          </a:ln>
          <a:effectLst>
            <a:softEdge rad="112500"/>
          </a:effec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486400" cy="495520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It is  </a:t>
            </a:r>
            <a:r>
              <a:rPr lang="en-US" sz="2000" b="1" u="sng" dirty="0">
                <a:solidFill>
                  <a:schemeClr val="bg1">
                    <a:lumMod val="75000"/>
                    <a:lumOff val="25000"/>
                  </a:schemeClr>
                </a:solidFill>
                <a:latin typeface="Calibri" pitchFamily="34" charset="0"/>
                <a:cs typeface="Arial" pitchFamily="34" charset="0"/>
              </a:rPr>
              <a:t>connected to </a:t>
            </a:r>
            <a:r>
              <a:rPr lang="en-US" sz="2000" dirty="0">
                <a:solidFill>
                  <a:schemeClr val="bg1">
                    <a:lumMod val="75000"/>
                    <a:lumOff val="25000"/>
                  </a:schemeClr>
                </a:solidFill>
                <a:latin typeface="Calibri" pitchFamily="34" charset="0"/>
                <a:cs typeface="Arial" pitchFamily="34" charset="0"/>
              </a:rPr>
              <a:t>the </a:t>
            </a:r>
            <a:r>
              <a:rPr lang="en-US" sz="2000" b="1" dirty="0">
                <a:solidFill>
                  <a:srgbClr val="0000FF"/>
                </a:solidFill>
                <a:latin typeface="Calibri" pitchFamily="34" charset="0"/>
                <a:cs typeface="Arial" pitchFamily="34" charset="0"/>
              </a:rPr>
              <a:t>small saphenous vein </a:t>
            </a:r>
            <a:r>
              <a:rPr lang="en-US" sz="2000" b="1" dirty="0">
                <a:solidFill>
                  <a:srgbClr val="FF0000"/>
                </a:solidFill>
                <a:latin typeface="Calibri" pitchFamily="34" charset="0"/>
                <a:cs typeface="Arial" pitchFamily="34" charset="0"/>
              </a:rPr>
              <a:t>by</a:t>
            </a:r>
            <a:r>
              <a:rPr lang="en-US" sz="2000" dirty="0">
                <a:solidFill>
                  <a:schemeClr val="bg1">
                    <a:lumMod val="75000"/>
                    <a:lumOff val="25000"/>
                  </a:schemeClr>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one or two branches </a:t>
            </a:r>
            <a:r>
              <a:rPr lang="en-US" sz="2000" dirty="0">
                <a:solidFill>
                  <a:schemeClr val="bg1">
                    <a:lumMod val="75000"/>
                    <a:lumOff val="25000"/>
                  </a:schemeClr>
                </a:solidFill>
                <a:latin typeface="Calibri" pitchFamily="34" charset="0"/>
                <a:cs typeface="Arial" pitchFamily="34" charset="0"/>
              </a:rPr>
              <a:t>that pass </a:t>
            </a:r>
            <a:r>
              <a:rPr lang="en-US" sz="2000" b="1" dirty="0">
                <a:solidFill>
                  <a:schemeClr val="bg1">
                    <a:lumMod val="75000"/>
                    <a:lumOff val="25000"/>
                  </a:schemeClr>
                </a:solidFill>
                <a:latin typeface="Calibri" pitchFamily="34" charset="0"/>
                <a:cs typeface="Arial" pitchFamily="34" charset="0"/>
              </a:rPr>
              <a:t>behind the knee.</a:t>
            </a:r>
          </a:p>
          <a:p>
            <a:pPr marL="411163"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It is </a:t>
            </a:r>
            <a:r>
              <a:rPr lang="en-US" sz="2000" b="1" u="sng" dirty="0">
                <a:solidFill>
                  <a:schemeClr val="bg1">
                    <a:lumMod val="75000"/>
                    <a:lumOff val="25000"/>
                  </a:schemeClr>
                </a:solidFill>
                <a:latin typeface="Calibri" pitchFamily="34" charset="0"/>
                <a:cs typeface="Arial" pitchFamily="34" charset="0"/>
              </a:rPr>
              <a:t>connected to </a:t>
            </a:r>
            <a:r>
              <a:rPr lang="en-US" sz="2000" b="1" dirty="0">
                <a:solidFill>
                  <a:schemeClr val="bg1">
                    <a:lumMod val="75000"/>
                    <a:lumOff val="25000"/>
                  </a:schemeClr>
                </a:solidFill>
                <a:latin typeface="Calibri" pitchFamily="34" charset="0"/>
                <a:cs typeface="Arial" pitchFamily="34" charset="0"/>
              </a:rPr>
              <a:t>the </a:t>
            </a:r>
            <a:r>
              <a:rPr lang="en-US" sz="2000" b="1" dirty="0">
                <a:solidFill>
                  <a:srgbClr val="0000FF"/>
                </a:solidFill>
                <a:latin typeface="Calibri" pitchFamily="34" charset="0"/>
                <a:cs typeface="Arial" pitchFamily="34" charset="0"/>
              </a:rPr>
              <a:t>deep veins </a:t>
            </a:r>
            <a:r>
              <a:rPr lang="en-US" sz="2000" b="1" dirty="0">
                <a:solidFill>
                  <a:srgbClr val="FF0000"/>
                </a:solidFill>
                <a:latin typeface="Calibri" pitchFamily="34" charset="0"/>
                <a:cs typeface="Arial" pitchFamily="34" charset="0"/>
              </a:rPr>
              <a:t>by</a:t>
            </a:r>
            <a:r>
              <a:rPr lang="en-US" sz="2000" dirty="0">
                <a:solidFill>
                  <a:srgbClr val="FF0000"/>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numerous </a:t>
            </a:r>
            <a:r>
              <a:rPr lang="en-US" sz="2000" b="1" dirty="0">
                <a:solidFill>
                  <a:srgbClr val="0000FF"/>
                </a:solidFill>
                <a:latin typeface="Calibri" pitchFamily="34" charset="0"/>
                <a:cs typeface="Arial" pitchFamily="34" charset="0"/>
              </a:rPr>
              <a:t>perforating veins.</a:t>
            </a:r>
          </a:p>
          <a:p>
            <a:pPr marL="411163"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The </a:t>
            </a:r>
            <a:r>
              <a:rPr lang="en-US" sz="2000" b="1" dirty="0">
                <a:solidFill>
                  <a:schemeClr val="bg1">
                    <a:lumMod val="75000"/>
                    <a:lumOff val="25000"/>
                  </a:schemeClr>
                </a:solidFill>
                <a:latin typeface="Calibri" pitchFamily="34" charset="0"/>
                <a:cs typeface="Arial" pitchFamily="34" charset="0"/>
              </a:rPr>
              <a:t>perforating veins </a:t>
            </a:r>
            <a:r>
              <a:rPr lang="en-US" sz="2000" dirty="0">
                <a:solidFill>
                  <a:schemeClr val="bg1">
                    <a:lumMod val="75000"/>
                    <a:lumOff val="25000"/>
                  </a:schemeClr>
                </a:solidFill>
                <a:latin typeface="Calibri" pitchFamily="34" charset="0"/>
                <a:cs typeface="Arial" pitchFamily="34" charset="0"/>
              </a:rPr>
              <a:t>have</a:t>
            </a:r>
            <a:r>
              <a:rPr lang="en-US" sz="2000" b="1" dirty="0">
                <a:solidFill>
                  <a:schemeClr val="bg1">
                    <a:lumMod val="75000"/>
                    <a:lumOff val="25000"/>
                  </a:schemeClr>
                </a:solidFill>
                <a:latin typeface="Calibri" pitchFamily="34" charset="0"/>
                <a:cs typeface="Arial" pitchFamily="34" charset="0"/>
              </a:rPr>
              <a:t> valves </a:t>
            </a:r>
            <a:r>
              <a:rPr lang="en-US" sz="2000" dirty="0">
                <a:solidFill>
                  <a:schemeClr val="bg1">
                    <a:lumMod val="75000"/>
                    <a:lumOff val="25000"/>
                  </a:schemeClr>
                </a:solidFill>
                <a:latin typeface="Calibri" pitchFamily="34" charset="0"/>
                <a:cs typeface="Arial" pitchFamily="34" charset="0"/>
              </a:rPr>
              <a:t>which allow blood flow </a:t>
            </a:r>
            <a:r>
              <a:rPr lang="en-US" sz="2000" b="1" dirty="0">
                <a:solidFill>
                  <a:schemeClr val="bg1">
                    <a:lumMod val="75000"/>
                    <a:lumOff val="25000"/>
                  </a:schemeClr>
                </a:solidFill>
                <a:latin typeface="Calibri" pitchFamily="34" charset="0"/>
                <a:cs typeface="Arial" pitchFamily="34" charset="0"/>
              </a:rPr>
              <a:t>from superficial </a:t>
            </a:r>
            <a:r>
              <a:rPr lang="en-US" sz="2000" dirty="0">
                <a:solidFill>
                  <a:schemeClr val="bg1">
                    <a:lumMod val="75000"/>
                    <a:lumOff val="25000"/>
                  </a:schemeClr>
                </a:solidFill>
                <a:latin typeface="Calibri" pitchFamily="34" charset="0"/>
                <a:cs typeface="Arial" pitchFamily="34" charset="0"/>
              </a:rPr>
              <a:t>to </a:t>
            </a:r>
            <a:r>
              <a:rPr lang="en-US" sz="2000" b="1" dirty="0">
                <a:solidFill>
                  <a:schemeClr val="bg1">
                    <a:lumMod val="75000"/>
                    <a:lumOff val="25000"/>
                  </a:schemeClr>
                </a:solidFill>
                <a:latin typeface="Calibri" pitchFamily="34" charset="0"/>
                <a:cs typeface="Arial" pitchFamily="34" charset="0"/>
              </a:rPr>
              <a:t>deep veins.</a:t>
            </a:r>
          </a:p>
          <a:p>
            <a:pPr marL="411163" algn="just">
              <a:spcBef>
                <a:spcPct val="0"/>
              </a:spcBef>
              <a:buFont typeface="Wingdings" pitchFamily="2" charset="2"/>
              <a:buChar char="v"/>
            </a:pPr>
            <a:r>
              <a:rPr lang="en-US" sz="1800" dirty="0">
                <a:solidFill>
                  <a:schemeClr val="bg1"/>
                </a:solidFill>
              </a:rPr>
              <a:t>It is </a:t>
            </a:r>
            <a:r>
              <a:rPr lang="en-US" sz="1800" u="sng" dirty="0">
                <a:solidFill>
                  <a:srgbClr val="B014BC"/>
                </a:solidFill>
              </a:rPr>
              <a:t>clinically significant</a:t>
            </a:r>
            <a:r>
              <a:rPr lang="en-US" sz="1800" dirty="0">
                <a:solidFill>
                  <a:srgbClr val="B014BC"/>
                </a:solidFill>
              </a:rPr>
              <a:t> in coronary bypass surgery </a:t>
            </a:r>
            <a:r>
              <a:rPr lang="en-US" sz="1800" dirty="0">
                <a:solidFill>
                  <a:schemeClr val="bg1"/>
                </a:solidFill>
              </a:rPr>
              <a:t>and</a:t>
            </a:r>
            <a:r>
              <a:rPr lang="en-US" sz="1800" dirty="0">
                <a:solidFill>
                  <a:srgbClr val="B014BC"/>
                </a:solidFill>
              </a:rPr>
              <a:t> in intravenous delivery of fluids </a:t>
            </a:r>
            <a:r>
              <a:rPr lang="en-US" sz="1800" dirty="0">
                <a:solidFill>
                  <a:srgbClr val="00B050"/>
                </a:solidFill>
              </a:rPr>
              <a:t>due to other venous collapse.</a:t>
            </a:r>
            <a:endParaRPr lang="en-US" sz="1800" dirty="0">
              <a:solidFill>
                <a:srgbClr val="B014BC"/>
              </a:solidFill>
              <a:latin typeface="Calibri" pitchFamily="34" charset="0"/>
              <a:cs typeface="Arial" pitchFamily="34" charset="0"/>
            </a:endParaRPr>
          </a:p>
          <a:p>
            <a:r>
              <a:rPr lang="en-US" sz="2000" dirty="0">
                <a:solidFill>
                  <a:schemeClr val="bg1"/>
                </a:solidFill>
                <a:latin typeface="Calibri" pitchFamily="34" charset="0"/>
                <a:cs typeface="Arial" pitchFamily="34" charset="0"/>
              </a:rPr>
              <a:t> </a:t>
            </a:r>
            <a:r>
              <a:rPr lang="en-US" sz="2000" b="1" u="sng" dirty="0">
                <a:solidFill>
                  <a:schemeClr val="bg1"/>
                </a:solidFill>
                <a:latin typeface="Calibri" pitchFamily="34" charset="0"/>
                <a:cs typeface="Arial" pitchFamily="34" charset="0"/>
              </a:rPr>
              <a:t>The great saphenous vein</a:t>
            </a:r>
            <a:r>
              <a:rPr lang="en-US" sz="2000" b="1" dirty="0">
                <a:solidFill>
                  <a:schemeClr val="bg1"/>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is </a:t>
            </a:r>
            <a:r>
              <a:rPr lang="en-US" sz="2000" b="1" u="sng" dirty="0">
                <a:solidFill>
                  <a:srgbClr val="C00000"/>
                </a:solidFill>
                <a:latin typeface="Calibri" pitchFamily="34" charset="0"/>
                <a:cs typeface="Arial" pitchFamily="34" charset="0"/>
              </a:rPr>
              <a:t>used in</a:t>
            </a:r>
            <a:r>
              <a:rPr lang="en-US" sz="2000" b="1" dirty="0">
                <a:solidFill>
                  <a:srgbClr val="C00000"/>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venous grafting </a:t>
            </a:r>
            <a:r>
              <a:rPr lang="en-US" sz="2000" dirty="0">
                <a:solidFill>
                  <a:schemeClr val="bg1">
                    <a:lumMod val="75000"/>
                    <a:lumOff val="25000"/>
                  </a:schemeClr>
                </a:solidFill>
                <a:latin typeface="Calibri" pitchFamily="34" charset="0"/>
                <a:cs typeface="Arial" pitchFamily="34" charset="0"/>
              </a:rPr>
              <a:t>and </a:t>
            </a:r>
            <a:r>
              <a:rPr lang="en-US" sz="2000" b="1" dirty="0">
                <a:solidFill>
                  <a:srgbClr val="0000FF"/>
                </a:solidFill>
                <a:latin typeface="Calibri" pitchFamily="34" charset="0"/>
                <a:cs typeface="Arial" pitchFamily="34" charset="0"/>
              </a:rPr>
              <a:t>saphenous vein </a:t>
            </a:r>
            <a:r>
              <a:rPr lang="en-US" sz="2000" b="1" dirty="0" err="1">
                <a:solidFill>
                  <a:srgbClr val="0000FF"/>
                </a:solidFill>
                <a:latin typeface="Calibri" pitchFamily="34" charset="0"/>
                <a:cs typeface="Arial" pitchFamily="34" charset="0"/>
              </a:rPr>
              <a:t>cutdown</a:t>
            </a:r>
            <a:r>
              <a:rPr lang="en-US" sz="2000" b="1" dirty="0">
                <a:solidFill>
                  <a:srgbClr val="0000FF"/>
                </a:solidFill>
                <a:latin typeface="Calibri" pitchFamily="34" charset="0"/>
                <a:cs typeface="Arial" pitchFamily="34" charset="0"/>
              </a:rPr>
              <a:t> </a:t>
            </a:r>
            <a:r>
              <a:rPr lang="en-US" sz="2000" dirty="0">
                <a:solidFill>
                  <a:schemeClr val="bg1"/>
                </a:solidFill>
              </a:rPr>
              <a:t>may be </a:t>
            </a:r>
            <a:r>
              <a:rPr lang="en-US" sz="1800" dirty="0">
                <a:solidFill>
                  <a:schemeClr val="bg1"/>
                </a:solidFill>
              </a:rPr>
              <a:t>necessary for inserting the </a:t>
            </a:r>
            <a:r>
              <a:rPr lang="en-US" sz="1800" dirty="0" err="1">
                <a:solidFill>
                  <a:schemeClr val="bg1"/>
                </a:solidFill>
              </a:rPr>
              <a:t>neddle</a:t>
            </a:r>
            <a:r>
              <a:rPr lang="en-US" sz="1800" dirty="0">
                <a:solidFill>
                  <a:schemeClr val="bg1"/>
                </a:solidFill>
              </a:rPr>
              <a:t> or </a:t>
            </a:r>
            <a:r>
              <a:rPr lang="en-US" sz="1800" dirty="0" err="1">
                <a:solidFill>
                  <a:schemeClr val="bg1"/>
                </a:solidFill>
              </a:rPr>
              <a:t>canula</a:t>
            </a:r>
            <a:r>
              <a:rPr lang="en-US" sz="1800" dirty="0">
                <a:solidFill>
                  <a:srgbClr val="00B050"/>
                </a:solidFill>
              </a:rPr>
              <a:t> </a:t>
            </a:r>
            <a:r>
              <a:rPr lang="en-US" sz="2000" dirty="0">
                <a:solidFill>
                  <a:schemeClr val="bg1">
                    <a:lumMod val="75000"/>
                    <a:lumOff val="25000"/>
                  </a:schemeClr>
                </a:solidFill>
                <a:latin typeface="Calibri" pitchFamily="34" charset="0"/>
                <a:cs typeface="Arial" pitchFamily="34" charset="0"/>
              </a:rPr>
              <a:t>(take care of the </a:t>
            </a:r>
            <a:r>
              <a:rPr lang="en-US" sz="2000" b="1" dirty="0">
                <a:solidFill>
                  <a:schemeClr val="bg1">
                    <a:lumMod val="75000"/>
                    <a:lumOff val="25000"/>
                  </a:schemeClr>
                </a:solidFill>
                <a:latin typeface="Calibri" pitchFamily="34" charset="0"/>
                <a:cs typeface="Arial" pitchFamily="34" charset="0"/>
              </a:rPr>
              <a:t>saphenous nerve </a:t>
            </a:r>
            <a:r>
              <a:rPr lang="en-US" sz="2000" dirty="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endParaRPr lang="en-US" sz="2000" dirty="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7" name="Picture 2" descr="Small Saphenous Vein"/>
          <p:cNvPicPr>
            <a:picLocks noChangeAspect="1" noChangeArrowheads="1"/>
          </p:cNvPicPr>
          <p:nvPr/>
        </p:nvPicPr>
        <p:blipFill>
          <a:blip r:embed="rId3"/>
          <a:srcRect/>
          <a:stretch>
            <a:fillRect/>
          </a:stretch>
        </p:blipFill>
        <p:spPr bwMode="auto">
          <a:xfrm>
            <a:off x="5929322" y="1571612"/>
            <a:ext cx="2857520" cy="3838575"/>
          </a:xfrm>
          <a:prstGeom prst="rect">
            <a:avLst/>
          </a:prstGeom>
          <a:noFill/>
        </p:spPr>
      </p:pic>
      <p:pic>
        <p:nvPicPr>
          <p:cNvPr id="8" name="Picture 4" descr="http://www.varicoseveindoctors.com/images/vario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22" y="1071546"/>
            <a:ext cx="2917558" cy="428628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19458" name="Picture 2" descr="https://encrypted-tbn2.gstatic.com/images?q=tbn:ANd9GcQVwRxyN4GZIfBVPmBaarp1si3sK_Dg3ZEAcrs6NKlRPgmOh9HybA">
            <a:hlinkClick r:id="rId5"/>
          </p:cNvPr>
          <p:cNvPicPr>
            <a:picLocks noChangeAspect="1" noChangeArrowheads="1"/>
          </p:cNvPicPr>
          <p:nvPr/>
        </p:nvPicPr>
        <p:blipFill>
          <a:blip r:embed="rId6"/>
          <a:srcRect/>
          <a:stretch>
            <a:fillRect/>
          </a:stretch>
        </p:blipFill>
        <p:spPr bwMode="auto">
          <a:xfrm>
            <a:off x="5334000" y="5072075"/>
            <a:ext cx="3810000" cy="1785926"/>
          </a:xfrm>
          <a:prstGeom prst="rect">
            <a:avLst/>
          </a:prstGeom>
          <a:noFill/>
        </p:spPr>
      </p:pic>
      <p:pic>
        <p:nvPicPr>
          <p:cNvPr id="4" name="Picture 2" descr="صورة ذات صلة">
            <a:hlinkClick r:id="rId7"/>
          </p:cNvPr>
          <p:cNvPicPr>
            <a:picLocks noChangeAspect="1" noChangeArrowheads="1"/>
          </p:cNvPicPr>
          <p:nvPr/>
        </p:nvPicPr>
        <p:blipFill>
          <a:blip r:embed="rId8"/>
          <a:srcRect/>
          <a:stretch>
            <a:fillRect/>
          </a:stretch>
        </p:blipFill>
        <p:spPr bwMode="auto">
          <a:xfrm>
            <a:off x="5929322" y="1071546"/>
            <a:ext cx="2928958" cy="4143404"/>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Small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24000"/>
            <a:ext cx="5857884" cy="44012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a:solidFill>
                  <a:srgbClr val="0000FF"/>
                </a:solidFill>
                <a:latin typeface="Calibri" pitchFamily="34" charset="0"/>
                <a:cs typeface="Arial" pitchFamily="34" charset="0"/>
              </a:rPr>
              <a:t> Arises </a:t>
            </a:r>
            <a:r>
              <a:rPr lang="en-US" sz="2000" dirty="0">
                <a:solidFill>
                  <a:schemeClr val="bg1">
                    <a:lumMod val="75000"/>
                    <a:lumOff val="25000"/>
                  </a:schemeClr>
                </a:solidFill>
                <a:latin typeface="Calibri" pitchFamily="34" charset="0"/>
                <a:cs typeface="Arial" pitchFamily="34" charset="0"/>
              </a:rPr>
              <a:t>from the </a:t>
            </a:r>
            <a:r>
              <a:rPr lang="en-US" sz="2000" b="1" dirty="0">
                <a:solidFill>
                  <a:srgbClr val="0000FF"/>
                </a:solidFill>
                <a:latin typeface="Calibri" pitchFamily="34" charset="0"/>
                <a:cs typeface="Arial" pitchFamily="34" charset="0"/>
              </a:rPr>
              <a:t>lateral end </a:t>
            </a:r>
            <a:r>
              <a:rPr lang="en-US" sz="2000" dirty="0">
                <a:solidFill>
                  <a:schemeClr val="bg1">
                    <a:lumMod val="75000"/>
                    <a:lumOff val="25000"/>
                  </a:schemeClr>
                </a:solidFill>
                <a:latin typeface="Calibri" pitchFamily="34" charset="0"/>
                <a:cs typeface="Arial" pitchFamily="34" charset="0"/>
              </a:rPr>
              <a:t>of the </a:t>
            </a:r>
            <a:r>
              <a:rPr lang="en-US" sz="2000" b="1" dirty="0">
                <a:solidFill>
                  <a:srgbClr val="0000FF"/>
                </a:solidFill>
                <a:latin typeface="Calibri" pitchFamily="34" charset="0"/>
                <a:cs typeface="Arial" pitchFamily="34" charset="0"/>
              </a:rPr>
              <a:t>dorsal venous arch.</a:t>
            </a:r>
          </a:p>
          <a:p>
            <a:pPr marL="411163"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Ascends </a:t>
            </a:r>
            <a:r>
              <a:rPr lang="en-US" sz="2000" b="1" dirty="0">
                <a:solidFill>
                  <a:srgbClr val="0000FF"/>
                </a:solidFill>
                <a:latin typeface="Calibri" pitchFamily="34" charset="0"/>
                <a:cs typeface="Arial" pitchFamily="34" charset="0"/>
              </a:rPr>
              <a:t>behind</a:t>
            </a:r>
            <a:r>
              <a:rPr lang="en-US" sz="2000" dirty="0">
                <a:solidFill>
                  <a:schemeClr val="bg1">
                    <a:lumMod val="75000"/>
                    <a:lumOff val="25000"/>
                  </a:schemeClr>
                </a:solidFill>
                <a:latin typeface="Calibri" pitchFamily="34" charset="0"/>
                <a:cs typeface="Arial" pitchFamily="34" charset="0"/>
              </a:rPr>
              <a:t> the </a:t>
            </a:r>
            <a:r>
              <a:rPr lang="en-US" sz="2000" b="1" dirty="0">
                <a:solidFill>
                  <a:srgbClr val="0000FF"/>
                </a:solidFill>
                <a:latin typeface="Calibri" pitchFamily="34" charset="0"/>
                <a:cs typeface="Arial" pitchFamily="34" charset="0"/>
              </a:rPr>
              <a:t>lateral malleolus </a:t>
            </a:r>
            <a:r>
              <a:rPr lang="en-US" sz="2000" dirty="0">
                <a:solidFill>
                  <a:schemeClr val="bg1">
                    <a:lumMod val="75000"/>
                    <a:lumOff val="25000"/>
                  </a:schemeClr>
                </a:solidFill>
                <a:latin typeface="Calibri" pitchFamily="34" charset="0"/>
                <a:cs typeface="Arial" pitchFamily="34" charset="0"/>
              </a:rPr>
              <a:t>in company with the </a:t>
            </a:r>
            <a:r>
              <a:rPr lang="en-US" sz="2000" b="1" dirty="0">
                <a:solidFill>
                  <a:srgbClr val="00B050"/>
                </a:solidFill>
                <a:latin typeface="Calibri" pitchFamily="34" charset="0"/>
                <a:cs typeface="Arial" pitchFamily="34" charset="0"/>
              </a:rPr>
              <a:t>sural nerve.</a:t>
            </a:r>
          </a:p>
          <a:p>
            <a:pPr marL="411163"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 Ascends </a:t>
            </a:r>
            <a:r>
              <a:rPr lang="en-US" sz="2000" dirty="0">
                <a:solidFill>
                  <a:schemeClr val="bg1">
                    <a:lumMod val="75000"/>
                    <a:lumOff val="25000"/>
                  </a:schemeClr>
                </a:solidFill>
                <a:latin typeface="Calibri" pitchFamily="34" charset="0"/>
                <a:cs typeface="Arial" pitchFamily="34" charset="0"/>
              </a:rPr>
              <a:t>along the </a:t>
            </a:r>
            <a:r>
              <a:rPr lang="en-US" sz="2000" u="sng" dirty="0">
                <a:solidFill>
                  <a:schemeClr val="bg1">
                    <a:lumMod val="75000"/>
                    <a:lumOff val="25000"/>
                  </a:schemeClr>
                </a:solidFill>
                <a:latin typeface="Calibri" pitchFamily="34" charset="0"/>
                <a:cs typeface="Arial" pitchFamily="34" charset="0"/>
              </a:rPr>
              <a:t>lateral borde</a:t>
            </a:r>
            <a:r>
              <a:rPr lang="en-US" sz="2000" dirty="0">
                <a:solidFill>
                  <a:schemeClr val="bg1">
                    <a:lumMod val="75000"/>
                    <a:lumOff val="25000"/>
                  </a:schemeClr>
                </a:solidFill>
                <a:latin typeface="Calibri" pitchFamily="34" charset="0"/>
                <a:cs typeface="Arial" pitchFamily="34" charset="0"/>
              </a:rPr>
              <a:t>r of the </a:t>
            </a:r>
            <a:r>
              <a:rPr lang="en-US" sz="2000" b="1" u="sng" dirty="0">
                <a:solidFill>
                  <a:srgbClr val="C00000"/>
                </a:solidFill>
                <a:latin typeface="Calibri" pitchFamily="34" charset="0"/>
                <a:cs typeface="Arial" pitchFamily="34" charset="0"/>
              </a:rPr>
              <a:t>tendocalcaneus</a:t>
            </a:r>
            <a:r>
              <a:rPr lang="en-US" sz="2000" dirty="0">
                <a:solidFill>
                  <a:schemeClr val="bg1">
                    <a:lumMod val="75000"/>
                    <a:lumOff val="25000"/>
                  </a:schemeClr>
                </a:solidFill>
                <a:latin typeface="Calibri" pitchFamily="34" charset="0"/>
                <a:cs typeface="Arial" pitchFamily="34" charset="0"/>
              </a:rPr>
              <a:t> and then </a:t>
            </a:r>
            <a:r>
              <a:rPr lang="en-US" sz="2000" b="1" dirty="0">
                <a:solidFill>
                  <a:schemeClr val="bg1">
                    <a:lumMod val="75000"/>
                    <a:lumOff val="25000"/>
                  </a:schemeClr>
                </a:solidFill>
                <a:latin typeface="Calibri" pitchFamily="34" charset="0"/>
                <a:cs typeface="Arial" pitchFamily="34" charset="0"/>
              </a:rPr>
              <a:t>runs up  </a:t>
            </a:r>
            <a:r>
              <a:rPr lang="en-US" sz="2000" dirty="0">
                <a:solidFill>
                  <a:schemeClr val="bg1">
                    <a:lumMod val="75000"/>
                    <a:lumOff val="25000"/>
                  </a:schemeClr>
                </a:solidFill>
                <a:latin typeface="Calibri" pitchFamily="34" charset="0"/>
                <a:cs typeface="Arial" pitchFamily="34" charset="0"/>
              </a:rPr>
              <a:t>to  the  </a:t>
            </a:r>
          </a:p>
          <a:p>
            <a:pPr marL="28575" indent="0" algn="just">
              <a:spcBef>
                <a:spcPct val="0"/>
              </a:spcBef>
              <a:buNone/>
            </a:pPr>
            <a:r>
              <a:rPr lang="en-US" sz="2000" b="1" dirty="0">
                <a:solidFill>
                  <a:schemeClr val="bg1">
                    <a:lumMod val="75000"/>
                    <a:lumOff val="25000"/>
                  </a:schemeClr>
                </a:solidFill>
                <a:latin typeface="Calibri" pitchFamily="34" charset="0"/>
                <a:cs typeface="Arial" pitchFamily="34" charset="0"/>
              </a:rPr>
              <a:t>      </a:t>
            </a:r>
            <a:r>
              <a:rPr lang="en-US" sz="2000" b="1" u="sng" dirty="0">
                <a:solidFill>
                  <a:schemeClr val="bg1">
                    <a:lumMod val="75000"/>
                    <a:lumOff val="25000"/>
                  </a:schemeClr>
                </a:solidFill>
                <a:latin typeface="Calibri" pitchFamily="34" charset="0"/>
                <a:cs typeface="Arial" pitchFamily="34" charset="0"/>
              </a:rPr>
              <a:t>back of the leg</a:t>
            </a:r>
            <a:r>
              <a:rPr lang="en-US" sz="2000" b="1" dirty="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r>
              <a:rPr lang="en-US" sz="1800" b="1" dirty="0">
                <a:solidFill>
                  <a:srgbClr val="0000FF"/>
                </a:solidFill>
                <a:latin typeface="Calibri" pitchFamily="34" charset="0"/>
                <a:cs typeface="Arial" pitchFamily="34" charset="0"/>
              </a:rPr>
              <a:t>Pierces</a:t>
            </a:r>
            <a:r>
              <a:rPr lang="en-US" sz="1800" dirty="0">
                <a:solidFill>
                  <a:schemeClr val="bg1">
                    <a:lumMod val="75000"/>
                    <a:lumOff val="25000"/>
                  </a:schemeClr>
                </a:solidFill>
                <a:latin typeface="Calibri" pitchFamily="34" charset="0"/>
                <a:cs typeface="Arial" pitchFamily="34" charset="0"/>
              </a:rPr>
              <a:t> the </a:t>
            </a:r>
            <a:r>
              <a:rPr lang="en-US" sz="1800" b="1" dirty="0">
                <a:solidFill>
                  <a:schemeClr val="bg1">
                    <a:lumMod val="75000"/>
                    <a:lumOff val="25000"/>
                  </a:schemeClr>
                </a:solidFill>
                <a:latin typeface="Calibri" pitchFamily="34" charset="0"/>
                <a:cs typeface="Arial" pitchFamily="34" charset="0"/>
              </a:rPr>
              <a:t>deep fascia </a:t>
            </a:r>
            <a:r>
              <a:rPr lang="en-US" sz="1800" dirty="0">
                <a:solidFill>
                  <a:schemeClr val="bg1">
                    <a:lumMod val="75000"/>
                    <a:lumOff val="25000"/>
                  </a:schemeClr>
                </a:solidFill>
                <a:latin typeface="Calibri" pitchFamily="34" charset="0"/>
                <a:cs typeface="Arial" pitchFamily="34" charset="0"/>
              </a:rPr>
              <a:t>in the </a:t>
            </a:r>
            <a:r>
              <a:rPr lang="en-US" sz="1800" b="1" dirty="0">
                <a:solidFill>
                  <a:schemeClr val="bg1">
                    <a:lumMod val="75000"/>
                    <a:lumOff val="25000"/>
                  </a:schemeClr>
                </a:solidFill>
                <a:latin typeface="Calibri" pitchFamily="34" charset="0"/>
                <a:cs typeface="Arial" pitchFamily="34" charset="0"/>
              </a:rPr>
              <a:t>lower part </a:t>
            </a:r>
            <a:r>
              <a:rPr lang="en-US" sz="1800" dirty="0">
                <a:solidFill>
                  <a:schemeClr val="bg1">
                    <a:lumMod val="75000"/>
                    <a:lumOff val="25000"/>
                  </a:schemeClr>
                </a:solidFill>
                <a:latin typeface="Calibri" pitchFamily="34" charset="0"/>
                <a:cs typeface="Arial" pitchFamily="34" charset="0"/>
              </a:rPr>
              <a:t>of the </a:t>
            </a:r>
            <a:r>
              <a:rPr lang="en-US" sz="1800" b="1" dirty="0">
                <a:solidFill>
                  <a:schemeClr val="bg1">
                    <a:lumMod val="75000"/>
                    <a:lumOff val="25000"/>
                  </a:schemeClr>
                </a:solidFill>
                <a:latin typeface="Calibri" pitchFamily="34" charset="0"/>
                <a:cs typeface="Arial" pitchFamily="34" charset="0"/>
              </a:rPr>
              <a:t>popliteal fossa</a:t>
            </a:r>
          </a:p>
          <a:p>
            <a:pPr lvl="1" indent="-382588" algn="just">
              <a:spcBef>
                <a:spcPct val="0"/>
              </a:spcBef>
              <a:buSzPct val="80000"/>
              <a:buFont typeface="Wingdings" pitchFamily="2" charset="2"/>
              <a:buChar char="Ø"/>
            </a:pPr>
            <a:r>
              <a:rPr lang="en-US" sz="1800" b="1" dirty="0">
                <a:solidFill>
                  <a:srgbClr val="0000FF"/>
                </a:solidFill>
                <a:latin typeface="Calibri" pitchFamily="34" charset="0"/>
                <a:cs typeface="Arial" pitchFamily="34" charset="0"/>
              </a:rPr>
              <a:t> </a:t>
            </a:r>
            <a:r>
              <a:rPr lang="en-US" sz="1800" b="1" u="sng" dirty="0">
                <a:solidFill>
                  <a:schemeClr val="bg1"/>
                </a:solidFill>
                <a:latin typeface="Calibri" pitchFamily="34" charset="0"/>
                <a:cs typeface="Arial" pitchFamily="34" charset="0"/>
              </a:rPr>
              <a:t>Drains into</a:t>
            </a:r>
            <a:r>
              <a:rPr lang="en-US" sz="1800" b="1" dirty="0">
                <a:solidFill>
                  <a:schemeClr val="bg1"/>
                </a:solidFill>
                <a:latin typeface="Calibri" pitchFamily="34" charset="0"/>
                <a:cs typeface="Arial" pitchFamily="34" charset="0"/>
              </a:rPr>
              <a:t> </a:t>
            </a:r>
            <a:r>
              <a:rPr lang="en-US" sz="1800" dirty="0">
                <a:solidFill>
                  <a:schemeClr val="bg1">
                    <a:lumMod val="75000"/>
                    <a:lumOff val="25000"/>
                  </a:schemeClr>
                </a:solidFill>
                <a:latin typeface="Calibri" pitchFamily="34" charset="0"/>
                <a:cs typeface="Arial" pitchFamily="34" charset="0"/>
              </a:rPr>
              <a:t>the </a:t>
            </a:r>
            <a:r>
              <a:rPr lang="en-US" sz="1800" b="1" dirty="0">
                <a:solidFill>
                  <a:srgbClr val="0000FF"/>
                </a:solidFill>
                <a:latin typeface="Calibri" pitchFamily="34" charset="0"/>
                <a:cs typeface="Arial" pitchFamily="34" charset="0"/>
              </a:rPr>
              <a:t>popliteal vein</a:t>
            </a:r>
          </a:p>
          <a:p>
            <a:pPr lvl="1" indent="-382588" algn="just">
              <a:spcBef>
                <a:spcPct val="0"/>
              </a:spcBef>
              <a:buSzPct val="80000"/>
              <a:buFont typeface="Wingdings" pitchFamily="2" charset="2"/>
              <a:buChar char="Ø"/>
            </a:pPr>
            <a:r>
              <a:rPr lang="en-US" sz="1800" dirty="0">
                <a:solidFill>
                  <a:schemeClr val="bg1">
                    <a:lumMod val="75000"/>
                    <a:lumOff val="25000"/>
                  </a:schemeClr>
                </a:solidFill>
                <a:latin typeface="Calibri" pitchFamily="34" charset="0"/>
                <a:cs typeface="Arial" pitchFamily="34" charset="0"/>
              </a:rPr>
              <a:t> Has </a:t>
            </a:r>
            <a:r>
              <a:rPr lang="en-US" sz="1800" b="1" dirty="0">
                <a:solidFill>
                  <a:schemeClr val="bg1">
                    <a:lumMod val="75000"/>
                    <a:lumOff val="25000"/>
                  </a:schemeClr>
                </a:solidFill>
                <a:latin typeface="Calibri" pitchFamily="34" charset="0"/>
                <a:cs typeface="Arial" pitchFamily="34" charset="0"/>
              </a:rPr>
              <a:t>numerous valves </a:t>
            </a:r>
            <a:r>
              <a:rPr lang="en-US" sz="1800" dirty="0">
                <a:solidFill>
                  <a:schemeClr val="bg1">
                    <a:lumMod val="75000"/>
                    <a:lumOff val="25000"/>
                  </a:schemeClr>
                </a:solidFill>
                <a:latin typeface="Calibri" pitchFamily="34" charset="0"/>
                <a:cs typeface="Arial" pitchFamily="34" charset="0"/>
              </a:rPr>
              <a:t>along its course.</a:t>
            </a:r>
          </a:p>
          <a:p>
            <a:pPr lvl="1" indent="-382588" algn="just">
              <a:spcBef>
                <a:spcPct val="0"/>
              </a:spcBef>
              <a:buSzPct val="80000"/>
              <a:buFont typeface="Wingdings" pitchFamily="2" charset="2"/>
              <a:buChar char="Ø"/>
            </a:pPr>
            <a:r>
              <a:rPr lang="en-US" sz="1800" dirty="0">
                <a:solidFill>
                  <a:schemeClr val="bg1">
                    <a:lumMod val="75000"/>
                    <a:lumOff val="25000"/>
                  </a:schemeClr>
                </a:solidFill>
                <a:latin typeface="Calibri" pitchFamily="34" charset="0"/>
                <a:cs typeface="Arial" pitchFamily="34" charset="0"/>
              </a:rPr>
              <a:t> Anastomosis freely with great saphenous vein.</a:t>
            </a:r>
          </a:p>
          <a:p>
            <a:pPr lvl="1" indent="-382588" algn="just">
              <a:spcBef>
                <a:spcPct val="0"/>
              </a:spcBef>
              <a:buSzPct val="80000"/>
              <a:buFont typeface="Wingdings" pitchFamily="2" charset="2"/>
              <a:buChar char="Ø"/>
            </a:pPr>
            <a:endParaRPr lang="en-US" sz="2000" dirty="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324600" y="1600200"/>
            <a:ext cx="2362200" cy="4447098"/>
          </a:xfrm>
          <a:prstGeom prst="rect">
            <a:avLst/>
          </a:prstGeom>
          <a:ln>
            <a:noFill/>
          </a:ln>
          <a:effectLst>
            <a:softEdge rad="112500"/>
          </a:effectLst>
        </p:spPr>
      </p:pic>
      <p:pic>
        <p:nvPicPr>
          <p:cNvPr id="3074" name="Picture 2" descr="http://www.georgegeroulakos.co.uk/varicoseveins_clip_image002.jpg"/>
          <p:cNvPicPr>
            <a:picLocks noChangeAspect="1" noChangeArrowheads="1"/>
          </p:cNvPicPr>
          <p:nvPr/>
        </p:nvPicPr>
        <p:blipFill>
          <a:blip r:embed="rId4"/>
          <a:srcRect l="2907" r="1162"/>
          <a:stretch>
            <a:fillRect/>
          </a:stretch>
        </p:blipFill>
        <p:spPr bwMode="auto">
          <a:xfrm>
            <a:off x="6357950" y="1643050"/>
            <a:ext cx="2500330" cy="4429156"/>
          </a:xfrm>
          <a:prstGeom prst="rect">
            <a:avLst/>
          </a:prstGeom>
          <a:noFill/>
        </p:spPr>
      </p:pic>
      <p:sp>
        <p:nvSpPr>
          <p:cNvPr id="8" name="Left Arrow 7"/>
          <p:cNvSpPr/>
          <p:nvPr/>
        </p:nvSpPr>
        <p:spPr>
          <a:xfrm>
            <a:off x="8215338" y="4429132"/>
            <a:ext cx="214314"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143900" y="371475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a:solidFill>
            <a:schemeClr val="accent2">
              <a:lumMod val="20000"/>
              <a:lumOff val="80000"/>
            </a:schemeClr>
          </a:solidFill>
          <a:ln>
            <a:solidFill>
              <a:schemeClr val="bg2"/>
            </a:solidFill>
          </a:ln>
        </p:spPr>
        <p:txBody>
          <a:bodyPr rtlCol="0">
            <a:normAutofit fontScale="90000"/>
          </a:bodyPr>
          <a:lstStyle/>
          <a:p>
            <a:pPr algn="ctr" eaLnBrk="1" fontAlgn="auto" hangingPunct="1">
              <a:spcAft>
                <a:spcPts val="0"/>
              </a:spcAft>
              <a:defRPr/>
            </a:pPr>
            <a:r>
              <a:rPr lang="en-US" b="1" dirty="0">
                <a:solidFill>
                  <a:srgbClr val="0000FF"/>
                </a:solidFill>
                <a:latin typeface="Calibri" pitchFamily="34" charset="0"/>
              </a:rPr>
              <a:t>Objectives</a:t>
            </a:r>
          </a:p>
        </p:txBody>
      </p:sp>
      <p:sp>
        <p:nvSpPr>
          <p:cNvPr id="8195" name="Content Placeholder 2"/>
          <p:cNvSpPr>
            <a:spLocks noGrp="1"/>
          </p:cNvSpPr>
          <p:nvPr>
            <p:ph idx="1"/>
          </p:nvPr>
        </p:nvSpPr>
        <p:spPr>
          <a:xfrm>
            <a:off x="428596" y="1295400"/>
            <a:ext cx="8286808" cy="3419484"/>
          </a:xfrm>
          <a:solidFill>
            <a:srgbClr val="2CD0D4">
              <a:alpha val="27843"/>
            </a:srgbClr>
          </a:solidFill>
          <a:ln w="28575">
            <a:solidFill>
              <a:schemeClr val="tx1"/>
            </a:solidFill>
          </a:ln>
        </p:spPr>
        <p:txBody>
          <a:bodyPr/>
          <a:lstStyle/>
          <a:p>
            <a:pPr algn="just" eaLnBrk="1" hangingPunct="1">
              <a:buFont typeface="Arial" pitchFamily="34" charset="0"/>
              <a:buNone/>
            </a:pPr>
            <a:r>
              <a:rPr lang="en-US" sz="2200" b="1" dirty="0">
                <a:solidFill>
                  <a:schemeClr val="bg1">
                    <a:lumMod val="75000"/>
                    <a:lumOff val="25000"/>
                  </a:schemeClr>
                </a:solidFill>
                <a:latin typeface="Calibri" pitchFamily="34" charset="0"/>
                <a:cs typeface="Tahoma" pitchFamily="34" charset="0"/>
              </a:rPr>
              <a:t>	</a:t>
            </a:r>
            <a:r>
              <a:rPr lang="en-US" sz="2400" b="1" dirty="0">
                <a:solidFill>
                  <a:schemeClr val="bg1">
                    <a:lumMod val="75000"/>
                    <a:lumOff val="25000"/>
                  </a:schemeClr>
                </a:solidFill>
                <a:latin typeface="Calibri" pitchFamily="34" charset="0"/>
                <a:cs typeface="Tahoma" pitchFamily="34" charset="0"/>
              </a:rPr>
              <a:t>At the end of the lecture, the student should be able to:</a:t>
            </a:r>
          </a:p>
          <a:p>
            <a:pPr algn="just" eaLnBrk="1" hangingPunct="1">
              <a:buClr>
                <a:schemeClr val="bg1">
                  <a:lumMod val="85000"/>
                  <a:lumOff val="15000"/>
                </a:schemeClr>
              </a:buClr>
              <a:buFont typeface="Wingdings" pitchFamily="2" charset="2"/>
              <a:buChar char="v"/>
            </a:pPr>
            <a:r>
              <a:rPr lang="en-US" sz="2400" b="1" dirty="0">
                <a:solidFill>
                  <a:schemeClr val="bg1">
                    <a:lumMod val="75000"/>
                    <a:lumOff val="25000"/>
                  </a:schemeClr>
                </a:solidFill>
                <a:latin typeface="Calibri" pitchFamily="34" charset="0"/>
                <a:cs typeface="Tahoma" pitchFamily="34" charset="0"/>
              </a:rPr>
              <a:t>Define the veins</a:t>
            </a:r>
            <a:r>
              <a:rPr lang="en-US" sz="2400" dirty="0">
                <a:solidFill>
                  <a:schemeClr val="bg1">
                    <a:lumMod val="75000"/>
                    <a:lumOff val="25000"/>
                  </a:schemeClr>
                </a:solidFill>
                <a:latin typeface="Calibri" pitchFamily="34" charset="0"/>
                <a:cs typeface="Tahoma" pitchFamily="34" charset="0"/>
              </a:rPr>
              <a:t>, and understand the </a:t>
            </a:r>
            <a:r>
              <a:rPr lang="en-US" sz="2400" b="1" dirty="0">
                <a:solidFill>
                  <a:schemeClr val="bg1">
                    <a:lumMod val="75000"/>
                    <a:lumOff val="25000"/>
                  </a:schemeClr>
                </a:solidFill>
                <a:latin typeface="Calibri" pitchFamily="34" charset="0"/>
                <a:cs typeface="Tahoma" pitchFamily="34" charset="0"/>
              </a:rPr>
              <a:t>general principle </a:t>
            </a:r>
            <a:r>
              <a:rPr lang="en-US" sz="2400" dirty="0">
                <a:solidFill>
                  <a:schemeClr val="bg1">
                    <a:lumMod val="75000"/>
                    <a:lumOff val="25000"/>
                  </a:schemeClr>
                </a:solidFill>
                <a:latin typeface="Calibri" pitchFamily="34" charset="0"/>
                <a:cs typeface="Tahoma" pitchFamily="34" charset="0"/>
              </a:rPr>
              <a:t>of the venous system.</a:t>
            </a:r>
          </a:p>
          <a:p>
            <a:pPr algn="just" eaLnBrk="1" hangingPunct="1">
              <a:buClr>
                <a:schemeClr val="bg1">
                  <a:lumMod val="85000"/>
                  <a:lumOff val="15000"/>
                </a:schemeClr>
              </a:buClr>
              <a:buFont typeface="Wingdings" pitchFamily="2" charset="2"/>
              <a:buChar char="v"/>
            </a:pPr>
            <a:r>
              <a:rPr lang="en-US" sz="2400" dirty="0">
                <a:solidFill>
                  <a:schemeClr val="bg1">
                    <a:lumMod val="75000"/>
                    <a:lumOff val="25000"/>
                  </a:schemeClr>
                </a:solidFill>
                <a:latin typeface="Calibri" pitchFamily="34" charset="0"/>
                <a:cs typeface="Tahoma" pitchFamily="34" charset="0"/>
              </a:rPr>
              <a:t>Describe the </a:t>
            </a:r>
            <a:r>
              <a:rPr lang="en-US" sz="2400" b="1" dirty="0">
                <a:solidFill>
                  <a:schemeClr val="bg1">
                    <a:lumMod val="75000"/>
                    <a:lumOff val="25000"/>
                  </a:schemeClr>
                </a:solidFill>
                <a:latin typeface="Calibri" pitchFamily="34" charset="0"/>
                <a:cs typeface="Tahoma" pitchFamily="34" charset="0"/>
              </a:rPr>
              <a:t>superior &amp; inferior Vena Cava </a:t>
            </a:r>
            <a:r>
              <a:rPr lang="en-US" sz="2400" dirty="0">
                <a:solidFill>
                  <a:schemeClr val="bg1">
                    <a:lumMod val="75000"/>
                    <a:lumOff val="25000"/>
                  </a:schemeClr>
                </a:solidFill>
                <a:latin typeface="Calibri" pitchFamily="34" charset="0"/>
                <a:cs typeface="Tahoma" pitchFamily="34" charset="0"/>
              </a:rPr>
              <a:t>and their </a:t>
            </a:r>
            <a:r>
              <a:rPr lang="en-US" sz="2400" b="1" dirty="0">
                <a:solidFill>
                  <a:schemeClr val="bg1">
                    <a:lumMod val="75000"/>
                    <a:lumOff val="25000"/>
                  </a:schemeClr>
                </a:solidFill>
                <a:latin typeface="Calibri" pitchFamily="34" charset="0"/>
                <a:cs typeface="Tahoma" pitchFamily="34" charset="0"/>
              </a:rPr>
              <a:t>tributaries.</a:t>
            </a:r>
          </a:p>
          <a:p>
            <a:pPr algn="just" eaLnBrk="1" hangingPunct="1">
              <a:buClr>
                <a:schemeClr val="bg1">
                  <a:lumMod val="85000"/>
                  <a:lumOff val="15000"/>
                </a:schemeClr>
              </a:buClr>
              <a:buFont typeface="Wingdings" pitchFamily="2" charset="2"/>
              <a:buChar char="v"/>
            </a:pPr>
            <a:r>
              <a:rPr lang="en-US" sz="2400" dirty="0">
                <a:solidFill>
                  <a:schemeClr val="bg1">
                    <a:lumMod val="75000"/>
                    <a:lumOff val="25000"/>
                  </a:schemeClr>
                </a:solidFill>
                <a:latin typeface="Calibri" pitchFamily="34" charset="0"/>
                <a:cs typeface="Tahoma" pitchFamily="34" charset="0"/>
              </a:rPr>
              <a:t>List </a:t>
            </a:r>
            <a:r>
              <a:rPr lang="en-US" sz="2400" b="1" dirty="0">
                <a:solidFill>
                  <a:schemeClr val="bg1">
                    <a:lumMod val="75000"/>
                    <a:lumOff val="25000"/>
                  </a:schemeClr>
                </a:solidFill>
                <a:latin typeface="Calibri" pitchFamily="34" charset="0"/>
                <a:cs typeface="Tahoma" pitchFamily="34" charset="0"/>
              </a:rPr>
              <a:t>major veins </a:t>
            </a:r>
            <a:r>
              <a:rPr lang="en-US" sz="2400" dirty="0">
                <a:solidFill>
                  <a:schemeClr val="bg1">
                    <a:lumMod val="75000"/>
                    <a:lumOff val="25000"/>
                  </a:schemeClr>
                </a:solidFill>
                <a:latin typeface="Calibri" pitchFamily="34" charset="0"/>
                <a:cs typeface="Tahoma" pitchFamily="34" charset="0"/>
              </a:rPr>
              <a:t>and their </a:t>
            </a:r>
            <a:r>
              <a:rPr lang="en-US" sz="2400" b="1" dirty="0">
                <a:solidFill>
                  <a:schemeClr val="bg1">
                    <a:lumMod val="75000"/>
                    <a:lumOff val="25000"/>
                  </a:schemeClr>
                </a:solidFill>
                <a:latin typeface="Calibri" pitchFamily="34" charset="0"/>
                <a:cs typeface="Tahoma" pitchFamily="34" charset="0"/>
              </a:rPr>
              <a:t>tributaries in the body.</a:t>
            </a:r>
          </a:p>
          <a:p>
            <a:pPr algn="just" eaLnBrk="1" hangingPunct="1">
              <a:buClr>
                <a:schemeClr val="bg1">
                  <a:lumMod val="85000"/>
                  <a:lumOff val="15000"/>
                </a:schemeClr>
              </a:buClr>
              <a:buFont typeface="Wingdings" pitchFamily="2" charset="2"/>
              <a:buChar char="v"/>
            </a:pPr>
            <a:r>
              <a:rPr lang="en-US" sz="2400" dirty="0">
                <a:solidFill>
                  <a:schemeClr val="bg1">
                    <a:lumMod val="75000"/>
                    <a:lumOff val="25000"/>
                  </a:schemeClr>
                </a:solidFill>
                <a:latin typeface="Calibri" pitchFamily="34" charset="0"/>
                <a:cs typeface="Tahoma" pitchFamily="34" charset="0"/>
              </a:rPr>
              <a:t>Describe the </a:t>
            </a:r>
            <a:r>
              <a:rPr lang="en-US" sz="2400" b="1" dirty="0">
                <a:solidFill>
                  <a:schemeClr val="bg1">
                    <a:lumMod val="75000"/>
                    <a:lumOff val="25000"/>
                  </a:schemeClr>
                </a:solidFill>
                <a:latin typeface="Calibri" pitchFamily="34" charset="0"/>
                <a:cs typeface="Tahoma" pitchFamily="34" charset="0"/>
              </a:rPr>
              <a:t>Portal Vein.</a:t>
            </a:r>
          </a:p>
          <a:p>
            <a:pPr algn="just" eaLnBrk="1" hangingPunct="1">
              <a:buClr>
                <a:schemeClr val="bg1">
                  <a:lumMod val="85000"/>
                  <a:lumOff val="15000"/>
                </a:schemeClr>
              </a:buClr>
              <a:buFont typeface="Wingdings" pitchFamily="2" charset="2"/>
              <a:buChar char="v"/>
            </a:pPr>
            <a:r>
              <a:rPr lang="en-US" sz="2400" dirty="0">
                <a:solidFill>
                  <a:schemeClr val="bg1">
                    <a:lumMod val="75000"/>
                    <a:lumOff val="25000"/>
                  </a:schemeClr>
                </a:solidFill>
                <a:latin typeface="Calibri" pitchFamily="34" charset="0"/>
                <a:cs typeface="Tahoma" pitchFamily="34" charset="0"/>
              </a:rPr>
              <a:t>Describe the </a:t>
            </a:r>
            <a:r>
              <a:rPr lang="en-US" sz="2400" b="1" dirty="0">
                <a:solidFill>
                  <a:schemeClr val="bg1">
                    <a:lumMod val="75000"/>
                    <a:lumOff val="25000"/>
                  </a:schemeClr>
                </a:solidFill>
                <a:latin typeface="Calibri" pitchFamily="34" charset="0"/>
                <a:cs typeface="Tahoma" pitchFamily="34" charset="0"/>
              </a:rPr>
              <a:t>Portocaval Anastomosis.</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2"/>
            <a:ext cx="5194300" cy="3600986"/>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a:solidFill>
                  <a:srgbClr val="7030A0"/>
                </a:solidFill>
                <a:latin typeface="Calibri" pitchFamily="34" charset="0"/>
                <a:cs typeface="Arial" pitchFamily="34" charset="0"/>
              </a:rPr>
              <a:t> </a:t>
            </a:r>
            <a:r>
              <a:rPr lang="en-US" sz="2800" b="1" u="sng" dirty="0">
                <a:solidFill>
                  <a:srgbClr val="0000FF"/>
                </a:solidFill>
                <a:latin typeface="Calibri" pitchFamily="34" charset="0"/>
                <a:cs typeface="Arial" pitchFamily="34" charset="0"/>
              </a:rPr>
              <a:t>Deep Veins</a:t>
            </a:r>
          </a:p>
          <a:p>
            <a:pPr lvl="1" indent="-382588" algn="just">
              <a:spcBef>
                <a:spcPct val="0"/>
              </a:spcBef>
              <a:buSzPct val="80000"/>
              <a:buFont typeface="Wingdings" pitchFamily="2" charset="2"/>
              <a:buChar char="v"/>
              <a:defRPr/>
            </a:pPr>
            <a:r>
              <a:rPr lang="en-US" sz="2000" dirty="0">
                <a:solidFill>
                  <a:schemeClr val="bg1">
                    <a:lumMod val="75000"/>
                    <a:lumOff val="25000"/>
                  </a:schemeClr>
                </a:solidFill>
                <a:latin typeface="Calibri" pitchFamily="34" charset="0"/>
                <a:cs typeface="Arial" pitchFamily="34" charset="0"/>
              </a:rPr>
              <a:t>Comprise the </a:t>
            </a:r>
            <a:r>
              <a:rPr lang="en-US" sz="2000" b="1" dirty="0">
                <a:solidFill>
                  <a:srgbClr val="0000FF"/>
                </a:solidFill>
                <a:latin typeface="Calibri" pitchFamily="34" charset="0"/>
                <a:cs typeface="Arial" pitchFamily="34" charset="0"/>
              </a:rPr>
              <a:t>venae comitantes</a:t>
            </a:r>
            <a:r>
              <a:rPr lang="en-US" sz="2000" dirty="0">
                <a:solidFill>
                  <a:schemeClr val="bg1">
                    <a:lumMod val="75000"/>
                    <a:lumOff val="25000"/>
                  </a:schemeClr>
                </a:solidFill>
                <a:latin typeface="Calibri" pitchFamily="34" charset="0"/>
                <a:cs typeface="Arial" pitchFamily="34" charset="0"/>
              </a:rPr>
              <a:t>, which </a:t>
            </a:r>
            <a:r>
              <a:rPr lang="en-US" sz="2000" b="1" dirty="0">
                <a:solidFill>
                  <a:schemeClr val="bg1">
                    <a:lumMod val="75000"/>
                    <a:lumOff val="25000"/>
                  </a:schemeClr>
                </a:solidFill>
                <a:latin typeface="Calibri" pitchFamily="34" charset="0"/>
                <a:cs typeface="Arial" pitchFamily="34" charset="0"/>
              </a:rPr>
              <a:t>accompany all the large arteries</a:t>
            </a:r>
            <a:r>
              <a:rPr lang="en-US" sz="2000" dirty="0">
                <a:solidFill>
                  <a:schemeClr val="bg1">
                    <a:lumMod val="75000"/>
                    <a:lumOff val="25000"/>
                  </a:schemeClr>
                </a:solidFill>
                <a:latin typeface="Calibri" pitchFamily="34" charset="0"/>
                <a:cs typeface="Arial" pitchFamily="34" charset="0"/>
              </a:rPr>
              <a:t>, usually in pairs. </a:t>
            </a:r>
          </a:p>
          <a:p>
            <a:pPr lvl="1" indent="-382588" algn="just">
              <a:spcBef>
                <a:spcPct val="0"/>
              </a:spcBef>
              <a:buSzPct val="80000"/>
              <a:buFont typeface="Wingdings" pitchFamily="2" charset="2"/>
              <a:buChar char="v"/>
              <a:defRPr/>
            </a:pPr>
            <a:r>
              <a:rPr lang="en-US" sz="2000" b="1" u="sng" dirty="0">
                <a:solidFill>
                  <a:srgbClr val="0000FF"/>
                </a:solidFill>
                <a:latin typeface="Calibri" pitchFamily="34" charset="0"/>
                <a:cs typeface="Arial" pitchFamily="34" charset="0"/>
              </a:rPr>
              <a:t>Venae comitantes</a:t>
            </a:r>
            <a:r>
              <a:rPr lang="en-US" sz="2000" b="1" dirty="0">
                <a:solidFill>
                  <a:srgbClr val="0000FF"/>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unite to form </a:t>
            </a:r>
            <a:r>
              <a:rPr lang="en-US" sz="2000" dirty="0">
                <a:solidFill>
                  <a:schemeClr val="bg1">
                    <a:lumMod val="75000"/>
                    <a:lumOff val="25000"/>
                  </a:schemeClr>
                </a:solidFill>
                <a:latin typeface="Calibri" pitchFamily="34" charset="0"/>
                <a:cs typeface="Arial" pitchFamily="34" charset="0"/>
              </a:rPr>
              <a:t>the </a:t>
            </a:r>
            <a:r>
              <a:rPr lang="en-US" sz="2000" b="1" u="sng" dirty="0">
                <a:solidFill>
                  <a:srgbClr val="0000FF"/>
                </a:solidFill>
                <a:latin typeface="Calibri" pitchFamily="34" charset="0"/>
                <a:cs typeface="Arial" pitchFamily="34" charset="0"/>
              </a:rPr>
              <a:t>popliteal vein</a:t>
            </a:r>
            <a:r>
              <a:rPr lang="en-US" sz="2000" dirty="0">
                <a:solidFill>
                  <a:schemeClr val="bg1">
                    <a:lumMod val="75000"/>
                    <a:lumOff val="25000"/>
                  </a:schemeClr>
                </a:solidFill>
                <a:latin typeface="Calibri" pitchFamily="34" charset="0"/>
                <a:cs typeface="Arial" pitchFamily="34" charset="0"/>
              </a:rPr>
              <a:t>, which </a:t>
            </a:r>
            <a:r>
              <a:rPr lang="en-US" sz="2000" b="1" dirty="0">
                <a:solidFill>
                  <a:schemeClr val="bg1">
                    <a:lumMod val="75000"/>
                    <a:lumOff val="25000"/>
                  </a:schemeClr>
                </a:solidFill>
                <a:latin typeface="Calibri" pitchFamily="34" charset="0"/>
                <a:cs typeface="Arial" pitchFamily="34" charset="0"/>
              </a:rPr>
              <a:t>continues as </a:t>
            </a:r>
            <a:r>
              <a:rPr lang="en-US" sz="2000" dirty="0">
                <a:solidFill>
                  <a:schemeClr val="bg1">
                    <a:lumMod val="75000"/>
                    <a:lumOff val="25000"/>
                  </a:schemeClr>
                </a:solidFill>
                <a:latin typeface="Calibri" pitchFamily="34" charset="0"/>
                <a:cs typeface="Arial" pitchFamily="34" charset="0"/>
              </a:rPr>
              <a:t>the </a:t>
            </a:r>
            <a:r>
              <a:rPr lang="en-US" sz="2000" b="1" u="sng" dirty="0">
                <a:solidFill>
                  <a:srgbClr val="0000FF"/>
                </a:solidFill>
                <a:latin typeface="Calibri" pitchFamily="34" charset="0"/>
                <a:cs typeface="Arial" pitchFamily="34" charset="0"/>
              </a:rPr>
              <a:t>femoral vein</a:t>
            </a:r>
            <a:r>
              <a:rPr lang="en-US" sz="2000" b="1" dirty="0">
                <a:solidFill>
                  <a:srgbClr val="0000FF"/>
                </a:solidFill>
                <a:latin typeface="Calibri" pitchFamily="34" charset="0"/>
                <a:cs typeface="Arial" pitchFamily="34" charset="0"/>
              </a:rPr>
              <a:t>.</a:t>
            </a:r>
          </a:p>
          <a:p>
            <a:pPr lvl="1" indent="-382588" algn="just">
              <a:spcBef>
                <a:spcPct val="0"/>
              </a:spcBef>
              <a:buSzPct val="80000"/>
              <a:buFont typeface="Wingdings" pitchFamily="2" charset="2"/>
              <a:buChar char="v"/>
              <a:defRPr/>
            </a:pPr>
            <a:r>
              <a:rPr lang="en-US" sz="2000" b="1" dirty="0">
                <a:solidFill>
                  <a:srgbClr val="0000FF"/>
                </a:solidFill>
                <a:latin typeface="Calibri" pitchFamily="34" charset="0"/>
                <a:cs typeface="Arial" pitchFamily="34" charset="0"/>
              </a:rPr>
              <a:t>Deep veins </a:t>
            </a:r>
            <a:r>
              <a:rPr lang="en-US" sz="2000" b="1" u="sng" dirty="0">
                <a:solidFill>
                  <a:srgbClr val="B014BC"/>
                </a:solidFill>
                <a:latin typeface="Calibri" pitchFamily="34" charset="0"/>
                <a:cs typeface="Arial" pitchFamily="34" charset="0"/>
              </a:rPr>
              <a:t>Receive</a:t>
            </a:r>
            <a:r>
              <a:rPr lang="en-US" sz="2000" dirty="0">
                <a:solidFill>
                  <a:schemeClr val="bg1">
                    <a:lumMod val="75000"/>
                    <a:lumOff val="25000"/>
                  </a:schemeClr>
                </a:solidFill>
                <a:latin typeface="Calibri" pitchFamily="34" charset="0"/>
                <a:cs typeface="Arial" pitchFamily="34" charset="0"/>
              </a:rPr>
              <a:t> blood from </a:t>
            </a:r>
            <a:r>
              <a:rPr lang="en-US" sz="2000" b="1" dirty="0">
                <a:solidFill>
                  <a:srgbClr val="0000FF"/>
                </a:solidFill>
                <a:latin typeface="Calibri" pitchFamily="34" charset="0"/>
                <a:cs typeface="Arial" pitchFamily="34" charset="0"/>
              </a:rPr>
              <a:t>superficial veins </a:t>
            </a:r>
            <a:r>
              <a:rPr lang="en-US" sz="2000" dirty="0">
                <a:solidFill>
                  <a:schemeClr val="bg1">
                    <a:lumMod val="75000"/>
                    <a:lumOff val="25000"/>
                  </a:schemeClr>
                </a:solidFill>
                <a:latin typeface="Calibri" pitchFamily="34" charset="0"/>
                <a:cs typeface="Arial" pitchFamily="34" charset="0"/>
              </a:rPr>
              <a:t>through </a:t>
            </a:r>
            <a:r>
              <a:rPr lang="en-US" sz="2000" b="1" dirty="0">
                <a:solidFill>
                  <a:srgbClr val="0000FF"/>
                </a:solidFill>
                <a:latin typeface="Calibri" pitchFamily="34" charset="0"/>
                <a:cs typeface="Arial" pitchFamily="34" charset="0"/>
              </a:rPr>
              <a:t>perforating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grpSp>
        <p:nvGrpSpPr>
          <p:cNvPr id="4" name="Group 15"/>
          <p:cNvGrpSpPr/>
          <p:nvPr/>
        </p:nvGrpSpPr>
        <p:grpSpPr>
          <a:xfrm>
            <a:off x="5572132" y="1287464"/>
            <a:ext cx="3571868" cy="5461000"/>
            <a:chOff x="5318262" y="1181100"/>
            <a:chExt cx="3581400" cy="5715000"/>
          </a:xfrm>
        </p:grpSpPr>
        <p:pic>
          <p:nvPicPr>
            <p:cNvPr id="7" name="Picture 2" descr="H:\Major veins\LowerLimb veins.jpg"/>
            <p:cNvPicPr>
              <a:picLocks noChangeAspect="1" noChangeArrowheads="1"/>
            </p:cNvPicPr>
            <p:nvPr/>
          </p:nvPicPr>
          <p:blipFill>
            <a:blip r:embed="rId3" cstate="print"/>
            <a:srcRect b="6849"/>
            <a:stretch>
              <a:fillRect/>
            </a:stretch>
          </p:blipFill>
          <p:spPr>
            <a:xfrm>
              <a:off x="5318262" y="1181100"/>
              <a:ext cx="3581400" cy="5715000"/>
            </a:xfrm>
            <a:prstGeom prst="rect">
              <a:avLst/>
            </a:prstGeom>
            <a:ln>
              <a:noFill/>
            </a:ln>
            <a:effectLst>
              <a:softEdge rad="112500"/>
            </a:effectLst>
          </p:spPr>
        </p:pic>
        <p:sp>
          <p:nvSpPr>
            <p:cNvPr id="8" name="Rectangle 5"/>
            <p:cNvSpPr>
              <a:spLocks noChangeArrowheads="1"/>
            </p:cNvSpPr>
            <p:nvPr/>
          </p:nvSpPr>
          <p:spPr bwMode="auto">
            <a:xfrm>
              <a:off x="7124695" y="2008188"/>
              <a:ext cx="1143005" cy="307777"/>
            </a:xfrm>
            <a:prstGeom prst="rect">
              <a:avLst/>
            </a:prstGeom>
            <a:noFill/>
            <a:ln w="9525">
              <a:noFill/>
              <a:miter lim="800000"/>
              <a:headEnd/>
              <a:tailEnd/>
            </a:ln>
          </p:spPr>
          <p:txBody>
            <a:bodyPr wrap="none">
              <a:spAutoFit/>
            </a:bodyPr>
            <a:lstStyle/>
            <a:p>
              <a:pPr algn="r" rtl="1">
                <a:defRPr/>
              </a:pPr>
              <a:r>
                <a:rPr lang="en-US" sz="1400" b="1" dirty="0">
                  <a:solidFill>
                    <a:schemeClr val="accent4">
                      <a:lumMod val="10000"/>
                    </a:schemeClr>
                  </a:solidFill>
                  <a:latin typeface="Calibri" pitchFamily="34" charset="0"/>
                  <a:cs typeface="Arial" charset="0"/>
                </a:rPr>
                <a:t>Femoral vein</a:t>
              </a:r>
            </a:p>
          </p:txBody>
        </p:sp>
        <p:sp>
          <p:nvSpPr>
            <p:cNvPr id="9" name="Rectangle 6"/>
            <p:cNvSpPr>
              <a:spLocks noChangeArrowheads="1"/>
            </p:cNvSpPr>
            <p:nvPr/>
          </p:nvSpPr>
          <p:spPr bwMode="auto">
            <a:xfrm>
              <a:off x="7718753" y="3729038"/>
              <a:ext cx="1056948" cy="289883"/>
            </a:xfrm>
            <a:prstGeom prst="rect">
              <a:avLst/>
            </a:prstGeom>
            <a:noFill/>
            <a:ln w="9525">
              <a:noFill/>
              <a:miter lim="800000"/>
              <a:headEnd/>
              <a:tailEnd/>
            </a:ln>
          </p:spPr>
          <p:txBody>
            <a:bodyPr wrap="none">
              <a:spAutoFit/>
            </a:bodyPr>
            <a:lstStyle/>
            <a:p>
              <a:pPr algn="r" rtl="1">
                <a:defRPr/>
              </a:pPr>
              <a:r>
                <a:rPr lang="en-US" sz="1200" b="1" dirty="0">
                  <a:solidFill>
                    <a:schemeClr val="accent4">
                      <a:lumMod val="10000"/>
                    </a:schemeClr>
                  </a:solidFill>
                  <a:latin typeface="Calibri" pitchFamily="34" charset="0"/>
                  <a:cs typeface="Arial" charset="0"/>
                </a:rPr>
                <a:t>Popliteal vein</a:t>
              </a:r>
            </a:p>
          </p:txBody>
        </p:sp>
        <p:sp>
          <p:nvSpPr>
            <p:cNvPr id="10" name="Rectangle 7"/>
            <p:cNvSpPr>
              <a:spLocks noChangeArrowheads="1"/>
            </p:cNvSpPr>
            <p:nvPr/>
          </p:nvSpPr>
          <p:spPr bwMode="auto">
            <a:xfrm>
              <a:off x="6842913" y="1303338"/>
              <a:ext cx="1500987" cy="523220"/>
            </a:xfrm>
            <a:prstGeom prst="rect">
              <a:avLst/>
            </a:prstGeom>
            <a:noFill/>
            <a:ln w="9525">
              <a:noFill/>
              <a:miter lim="800000"/>
              <a:headEnd/>
              <a:tailEnd/>
            </a:ln>
          </p:spPr>
          <p:txBody>
            <a:bodyPr wrap="square">
              <a:spAutoFit/>
            </a:bodyPr>
            <a:lstStyle/>
            <a:p>
              <a:pPr algn="ctr" rtl="1">
                <a:defRPr/>
              </a:pPr>
              <a:r>
                <a:rPr lang="en-US" sz="1400" b="1" dirty="0">
                  <a:solidFill>
                    <a:schemeClr val="accent4">
                      <a:lumMod val="10000"/>
                    </a:schemeClr>
                  </a:solidFill>
                  <a:latin typeface="Calibri" pitchFamily="34" charset="0"/>
                  <a:cs typeface="Arial" charset="0"/>
                </a:rPr>
                <a:t>External iliac </a:t>
              </a:r>
            </a:p>
            <a:p>
              <a:pPr algn="ctr" rtl="1">
                <a:defRPr/>
              </a:pPr>
              <a:r>
                <a:rPr lang="en-US" sz="1400" b="1" dirty="0">
                  <a:solidFill>
                    <a:schemeClr val="accent4">
                      <a:lumMod val="10000"/>
                    </a:schemeClr>
                  </a:solidFill>
                  <a:latin typeface="Calibri" pitchFamily="34" charset="0"/>
                  <a:cs typeface="Arial" charset="0"/>
                </a:rPr>
                <a:t>vein</a:t>
              </a:r>
            </a:p>
          </p:txBody>
        </p:sp>
        <p:cxnSp>
          <p:nvCxnSpPr>
            <p:cNvPr id="11" name="Straight Arrow Connector 10"/>
            <p:cNvCxnSpPr/>
            <p:nvPr/>
          </p:nvCxnSpPr>
          <p:spPr>
            <a:xfrm rot="10800000" flipV="1">
              <a:off x="6400800" y="1616075"/>
              <a:ext cx="665163" cy="603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248400" y="2209800"/>
              <a:ext cx="914400" cy="5334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7538751" y="4038600"/>
              <a:ext cx="538454" cy="20601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7410" name="Picture 2" descr="http://www.aviva.co.uk/library/images/med_encyclopedia/cfhg391trevar_002.gif"/>
          <p:cNvPicPr>
            <a:picLocks noChangeAspect="1" noChangeArrowheads="1"/>
          </p:cNvPicPr>
          <p:nvPr/>
        </p:nvPicPr>
        <p:blipFill>
          <a:blip r:embed="rId4"/>
          <a:srcRect/>
          <a:stretch>
            <a:fillRect/>
          </a:stretch>
        </p:blipFill>
        <p:spPr bwMode="auto">
          <a:xfrm>
            <a:off x="3786182" y="4000500"/>
            <a:ext cx="2428892" cy="2857500"/>
          </a:xfrm>
          <a:prstGeom prst="rect">
            <a:avLst/>
          </a:prstGeom>
          <a:noFill/>
        </p:spPr>
      </p:pic>
      <p:cxnSp>
        <p:nvCxnSpPr>
          <p:cNvPr id="16" name="Straight Arrow Connector 15"/>
          <p:cNvCxnSpPr/>
          <p:nvPr/>
        </p:nvCxnSpPr>
        <p:spPr>
          <a:xfrm rot="10800000">
            <a:off x="7858148" y="4857760"/>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7643834" y="5000636"/>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15338" y="4643446"/>
            <a:ext cx="928662" cy="400110"/>
          </a:xfrm>
          <a:prstGeom prst="rect">
            <a:avLst/>
          </a:prstGeom>
          <a:noFill/>
        </p:spPr>
        <p:txBody>
          <a:bodyPr wrap="square" rtlCol="0">
            <a:spAutoFit/>
          </a:bodyPr>
          <a:lstStyle/>
          <a:p>
            <a:r>
              <a:rPr lang="en-US" sz="1000" b="1" dirty="0" err="1">
                <a:solidFill>
                  <a:schemeClr val="bg1"/>
                </a:solidFill>
              </a:rPr>
              <a:t>Venae</a:t>
            </a:r>
            <a:r>
              <a:rPr lang="en-US" sz="1000" b="1" dirty="0">
                <a:solidFill>
                  <a:schemeClr val="bg1"/>
                </a:solidFill>
              </a:rPr>
              <a:t> </a:t>
            </a:r>
            <a:r>
              <a:rPr lang="en-US" sz="1000" b="1" dirty="0" err="1">
                <a:solidFill>
                  <a:schemeClr val="bg1"/>
                </a:solidFill>
              </a:rPr>
              <a:t>comitantes</a:t>
            </a:r>
            <a:endParaRPr lang="en-US" sz="1000" b="1" dirty="0">
              <a:solidFill>
                <a:schemeClr val="bg1"/>
              </a:solidFill>
            </a:endParaRPr>
          </a:p>
        </p:txBody>
      </p:sp>
      <p:sp>
        <p:nvSpPr>
          <p:cNvPr id="29" name="Oval 28"/>
          <p:cNvSpPr/>
          <p:nvPr/>
        </p:nvSpPr>
        <p:spPr>
          <a:xfrm>
            <a:off x="7429520" y="2077794"/>
            <a:ext cx="1214446" cy="294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8019737" y="3722160"/>
            <a:ext cx="112426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8143900" y="4643446"/>
            <a:ext cx="100010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8" name="Picture 2" descr="نتيجة بحث الصور عن ‪venae comitantes of tibial vein‬‏">
            <a:hlinkClick r:id="rId5"/>
          </p:cNvPr>
          <p:cNvPicPr>
            <a:picLocks noChangeAspect="1" noChangeArrowheads="1"/>
          </p:cNvPicPr>
          <p:nvPr/>
        </p:nvPicPr>
        <p:blipFill>
          <a:blip r:embed="rId6"/>
          <a:srcRect l="4776" t="16997" r="7643" b="2266"/>
          <a:stretch>
            <a:fillRect/>
          </a:stretch>
        </p:blipFill>
        <p:spPr bwMode="auto">
          <a:xfrm>
            <a:off x="7392" y="4214818"/>
            <a:ext cx="3786182" cy="2714644"/>
          </a:xfrm>
          <a:prstGeom prst="rect">
            <a:avLst/>
          </a:prstGeom>
          <a:noFill/>
          <a:ln>
            <a:solidFill>
              <a:schemeClr val="bg2"/>
            </a:solidFill>
          </a:ln>
        </p:spPr>
      </p:pic>
      <p:sp>
        <p:nvSpPr>
          <p:cNvPr id="21" name="Oval 20"/>
          <p:cNvSpPr/>
          <p:nvPr/>
        </p:nvSpPr>
        <p:spPr>
          <a:xfrm>
            <a:off x="-1" y="5290080"/>
            <a:ext cx="755577"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 y="5072074"/>
            <a:ext cx="755577" cy="278340"/>
          </a:xfrm>
          <a:prstGeom prst="ellipse">
            <a:avLst/>
          </a:prstGeom>
          <a:noFill/>
          <a:ln w="28575">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411760" y="5805264"/>
            <a:ext cx="1008112"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79512" y="6443548"/>
            <a:ext cx="1080120"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160239" y="6304378"/>
            <a:ext cx="89959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974"/>
            <a:ext cx="9144000" cy="1200329"/>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3600" b="1" dirty="0">
                <a:solidFill>
                  <a:srgbClr val="0000FF"/>
                </a:solidFill>
                <a:latin typeface="Calibri" pitchFamily="34" charset="0"/>
                <a:ea typeface="+mn-ea"/>
                <a:cs typeface="Arial" pitchFamily="34" charset="0"/>
              </a:rPr>
              <a:t>Mechanism of Venous Return</a:t>
            </a:r>
            <a:br>
              <a:rPr lang="en-US" sz="3600" b="1" dirty="0">
                <a:solidFill>
                  <a:srgbClr val="0000FF"/>
                </a:solidFill>
                <a:latin typeface="Calibri" pitchFamily="34" charset="0"/>
                <a:ea typeface="+mn-ea"/>
                <a:cs typeface="Arial" pitchFamily="34" charset="0"/>
              </a:rPr>
            </a:br>
            <a:r>
              <a:rPr lang="en-US" sz="3600" b="1" dirty="0">
                <a:solidFill>
                  <a:srgbClr val="0000FF"/>
                </a:solidFill>
                <a:latin typeface="Calibri" pitchFamily="34" charset="0"/>
                <a:ea typeface="+mn-ea"/>
                <a:cs typeface="Arial" pitchFamily="34" charset="0"/>
              </a:rPr>
              <a:t>                from Lower Limb </a:t>
            </a:r>
            <a:r>
              <a:rPr lang="en-US" sz="3600" b="1" dirty="0">
                <a:solidFill>
                  <a:srgbClr val="C00000"/>
                </a:solidFill>
                <a:latin typeface="Calibri" pitchFamily="34" charset="0"/>
                <a:ea typeface="+mn-ea"/>
                <a:cs typeface="Arial" pitchFamily="34" charset="0"/>
              </a:rPr>
              <a:t>(FYI) </a:t>
            </a:r>
            <a:r>
              <a:rPr lang="en-US" sz="1400" b="1" dirty="0">
                <a:solidFill>
                  <a:srgbClr val="C00000"/>
                </a:solidFill>
                <a:latin typeface="Calibri" pitchFamily="34" charset="0"/>
                <a:ea typeface="+mn-ea"/>
                <a:cs typeface="Arial" pitchFamily="34" charset="0"/>
              </a:rPr>
              <a:t>(For Your Information)</a:t>
            </a:r>
            <a:endParaRPr lang="ar-SA" sz="1400" b="1" dirty="0">
              <a:solidFill>
                <a:srgbClr val="C00000"/>
              </a:solidFill>
              <a:latin typeface="Calibri" pitchFamily="34" charset="0"/>
              <a:ea typeface="+mn-ea"/>
              <a:cs typeface="Arial" pitchFamily="34" charset="0"/>
            </a:endParaRPr>
          </a:p>
        </p:txBody>
      </p:sp>
      <p:sp>
        <p:nvSpPr>
          <p:cNvPr id="3" name="Content Placeholder 2"/>
          <p:cNvSpPr>
            <a:spLocks noGrp="1"/>
          </p:cNvSpPr>
          <p:nvPr>
            <p:ph idx="1"/>
          </p:nvPr>
        </p:nvSpPr>
        <p:spPr>
          <a:xfrm>
            <a:off x="0" y="1854200"/>
            <a:ext cx="51943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Much of the </a:t>
            </a:r>
            <a:r>
              <a:rPr lang="en-US" sz="2000" b="1" dirty="0">
                <a:solidFill>
                  <a:schemeClr val="bg1">
                    <a:lumMod val="75000"/>
                    <a:lumOff val="25000"/>
                  </a:schemeClr>
                </a:solidFill>
                <a:latin typeface="Calibri" pitchFamily="34" charset="0"/>
                <a:cs typeface="Arial" pitchFamily="34" charset="0"/>
              </a:rPr>
              <a:t>saphenous blood </a:t>
            </a:r>
            <a:r>
              <a:rPr lang="en-US" sz="2000" dirty="0">
                <a:solidFill>
                  <a:schemeClr val="bg1">
                    <a:lumMod val="75000"/>
                    <a:lumOff val="25000"/>
                  </a:schemeClr>
                </a:solidFill>
                <a:latin typeface="Calibri" pitchFamily="34" charset="0"/>
                <a:cs typeface="Arial" pitchFamily="34" charset="0"/>
              </a:rPr>
              <a:t>passes from </a:t>
            </a:r>
            <a:r>
              <a:rPr lang="en-US" sz="2000" b="1" dirty="0">
                <a:solidFill>
                  <a:schemeClr val="bg1">
                    <a:lumMod val="75000"/>
                    <a:lumOff val="25000"/>
                  </a:schemeClr>
                </a:solidFill>
                <a:latin typeface="Calibri" pitchFamily="34" charset="0"/>
                <a:cs typeface="Arial" pitchFamily="34" charset="0"/>
              </a:rPr>
              <a:t>superficial</a:t>
            </a:r>
            <a:r>
              <a:rPr lang="en-US" sz="2000" dirty="0">
                <a:solidFill>
                  <a:schemeClr val="bg1">
                    <a:lumMod val="75000"/>
                    <a:lumOff val="25000"/>
                  </a:schemeClr>
                </a:solidFill>
                <a:latin typeface="Calibri" pitchFamily="34" charset="0"/>
                <a:cs typeface="Arial" pitchFamily="34" charset="0"/>
              </a:rPr>
              <a:t> to </a:t>
            </a:r>
            <a:r>
              <a:rPr lang="en-US" sz="2000" b="1" dirty="0">
                <a:solidFill>
                  <a:schemeClr val="bg1">
                    <a:lumMod val="75000"/>
                    <a:lumOff val="25000"/>
                  </a:schemeClr>
                </a:solidFill>
                <a:latin typeface="Calibri" pitchFamily="34" charset="0"/>
                <a:cs typeface="Arial" pitchFamily="34" charset="0"/>
              </a:rPr>
              <a:t>deep veins </a:t>
            </a:r>
            <a:r>
              <a:rPr lang="en-US" sz="2000" dirty="0">
                <a:solidFill>
                  <a:schemeClr val="bg1">
                    <a:lumMod val="75000"/>
                    <a:lumOff val="25000"/>
                  </a:schemeClr>
                </a:solidFill>
                <a:latin typeface="Calibri" pitchFamily="34" charset="0"/>
                <a:cs typeface="Arial" pitchFamily="34" charset="0"/>
              </a:rPr>
              <a:t>through the </a:t>
            </a:r>
            <a:r>
              <a:rPr lang="en-US" sz="2000" b="1" dirty="0">
                <a:solidFill>
                  <a:srgbClr val="0000FF"/>
                </a:solidFill>
                <a:latin typeface="Calibri" pitchFamily="34" charset="0"/>
                <a:cs typeface="Arial" pitchFamily="34" charset="0"/>
              </a:rPr>
              <a:t>perforating veins</a:t>
            </a:r>
          </a:p>
          <a:p>
            <a:pPr algn="just">
              <a:spcBef>
                <a:spcPct val="0"/>
              </a:spcBef>
              <a:buFont typeface="Wingdings" pitchFamily="2" charset="2"/>
              <a:buChar char="v"/>
            </a:pPr>
            <a:r>
              <a:rPr lang="en-US" sz="2000" b="1" dirty="0">
                <a:solidFill>
                  <a:schemeClr val="bg1">
                    <a:lumMod val="75000"/>
                    <a:lumOff val="25000"/>
                  </a:schemeClr>
                </a:solidFill>
                <a:latin typeface="Calibri" pitchFamily="34" charset="0"/>
                <a:cs typeface="Arial" pitchFamily="34" charset="0"/>
              </a:rPr>
              <a:t>The blood </a:t>
            </a:r>
            <a:r>
              <a:rPr lang="en-US" sz="2000" dirty="0">
                <a:solidFill>
                  <a:schemeClr val="bg1">
                    <a:lumMod val="75000"/>
                    <a:lumOff val="25000"/>
                  </a:schemeClr>
                </a:solidFill>
                <a:latin typeface="Calibri" pitchFamily="34" charset="0"/>
                <a:cs typeface="Arial" pitchFamily="34" charset="0"/>
              </a:rPr>
              <a:t>is </a:t>
            </a:r>
            <a:r>
              <a:rPr lang="en-US" sz="2000" b="1" dirty="0">
                <a:solidFill>
                  <a:schemeClr val="bg1">
                    <a:lumMod val="75000"/>
                    <a:lumOff val="25000"/>
                  </a:schemeClr>
                </a:solidFill>
                <a:latin typeface="Calibri" pitchFamily="34" charset="0"/>
                <a:cs typeface="Arial" pitchFamily="34" charset="0"/>
              </a:rPr>
              <a:t>pumped upwards </a:t>
            </a:r>
            <a:r>
              <a:rPr lang="en-US" sz="2000" dirty="0">
                <a:solidFill>
                  <a:schemeClr val="bg1">
                    <a:lumMod val="75000"/>
                    <a:lumOff val="25000"/>
                  </a:schemeClr>
                </a:solidFill>
                <a:latin typeface="Calibri" pitchFamily="34" charset="0"/>
                <a:cs typeface="Arial" pitchFamily="34" charset="0"/>
              </a:rPr>
              <a:t>in the </a:t>
            </a:r>
            <a:r>
              <a:rPr lang="en-US" sz="2000" b="1" dirty="0">
                <a:solidFill>
                  <a:schemeClr val="bg1">
                    <a:lumMod val="75000"/>
                    <a:lumOff val="25000"/>
                  </a:schemeClr>
                </a:solidFill>
                <a:latin typeface="Calibri" pitchFamily="34" charset="0"/>
                <a:cs typeface="Arial" pitchFamily="34" charset="0"/>
              </a:rPr>
              <a:t>deep veins </a:t>
            </a:r>
            <a:r>
              <a:rPr lang="en-US" sz="2000" dirty="0">
                <a:solidFill>
                  <a:schemeClr val="bg1">
                    <a:lumMod val="75000"/>
                    <a:lumOff val="25000"/>
                  </a:schemeClr>
                </a:solidFill>
                <a:latin typeface="Calibri" pitchFamily="34" charset="0"/>
                <a:cs typeface="Arial" pitchFamily="34" charset="0"/>
              </a:rPr>
              <a:t>by the </a:t>
            </a:r>
            <a:r>
              <a:rPr lang="en-US" sz="2000" b="1" dirty="0">
                <a:solidFill>
                  <a:schemeClr val="bg1">
                    <a:lumMod val="75000"/>
                    <a:lumOff val="25000"/>
                  </a:schemeClr>
                </a:solidFill>
                <a:latin typeface="Calibri" pitchFamily="34" charset="0"/>
                <a:cs typeface="Arial" pitchFamily="34" charset="0"/>
              </a:rPr>
              <a:t>contraction</a:t>
            </a:r>
            <a:r>
              <a:rPr lang="en-US" sz="2000" dirty="0">
                <a:solidFill>
                  <a:schemeClr val="bg1">
                    <a:lumMod val="75000"/>
                    <a:lumOff val="25000"/>
                  </a:schemeClr>
                </a:solidFill>
                <a:latin typeface="Calibri" pitchFamily="34" charset="0"/>
                <a:cs typeface="Arial" pitchFamily="34" charset="0"/>
              </a:rPr>
              <a:t> of the </a:t>
            </a:r>
            <a:r>
              <a:rPr lang="en-US" sz="2000" b="1" dirty="0">
                <a:solidFill>
                  <a:schemeClr val="bg1">
                    <a:lumMod val="75000"/>
                    <a:lumOff val="25000"/>
                  </a:schemeClr>
                </a:solidFill>
                <a:latin typeface="Calibri" pitchFamily="34" charset="0"/>
                <a:cs typeface="Arial" pitchFamily="34" charset="0"/>
              </a:rPr>
              <a:t>calf muscles </a:t>
            </a:r>
            <a:r>
              <a:rPr lang="en-US" sz="2000" b="1" dirty="0">
                <a:solidFill>
                  <a:srgbClr val="0000FF"/>
                </a:solidFill>
                <a:latin typeface="Calibri" pitchFamily="34" charset="0"/>
                <a:cs typeface="Arial" pitchFamily="34" charset="0"/>
              </a:rPr>
              <a:t>(calf pump).</a:t>
            </a:r>
          </a:p>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This action of </a:t>
            </a:r>
            <a:r>
              <a:rPr lang="en-US" sz="2000" b="1" dirty="0">
                <a:solidFill>
                  <a:schemeClr val="bg1">
                    <a:lumMod val="75000"/>
                    <a:lumOff val="25000"/>
                  </a:schemeClr>
                </a:solidFill>
                <a:latin typeface="Calibri" pitchFamily="34" charset="0"/>
                <a:cs typeface="Arial" pitchFamily="34" charset="0"/>
              </a:rPr>
              <a:t>‘calf pump’ </a:t>
            </a:r>
            <a:r>
              <a:rPr lang="en-US" sz="2000" dirty="0">
                <a:solidFill>
                  <a:schemeClr val="bg1">
                    <a:lumMod val="75000"/>
                    <a:lumOff val="25000"/>
                  </a:schemeClr>
                </a:solidFill>
                <a:latin typeface="Calibri" pitchFamily="34" charset="0"/>
                <a:cs typeface="Arial" pitchFamily="34" charset="0"/>
              </a:rPr>
              <a:t>is </a:t>
            </a:r>
            <a:r>
              <a:rPr lang="en-US" sz="2000" b="1" dirty="0">
                <a:solidFill>
                  <a:schemeClr val="bg1">
                    <a:lumMod val="75000"/>
                    <a:lumOff val="25000"/>
                  </a:schemeClr>
                </a:solidFill>
                <a:latin typeface="Calibri" pitchFamily="34" charset="0"/>
                <a:cs typeface="Arial" pitchFamily="34" charset="0"/>
              </a:rPr>
              <a:t>assisted by </a:t>
            </a:r>
            <a:r>
              <a:rPr lang="en-US" sz="2000" dirty="0">
                <a:solidFill>
                  <a:schemeClr val="bg1">
                    <a:lumMod val="75000"/>
                    <a:lumOff val="25000"/>
                  </a:schemeClr>
                </a:solidFill>
                <a:latin typeface="Calibri" pitchFamily="34" charset="0"/>
                <a:cs typeface="Arial" pitchFamily="34" charset="0"/>
              </a:rPr>
              <a:t>the </a:t>
            </a:r>
            <a:r>
              <a:rPr lang="en-US" sz="2000" b="1" dirty="0">
                <a:solidFill>
                  <a:schemeClr val="bg1">
                    <a:lumMod val="75000"/>
                    <a:lumOff val="25000"/>
                  </a:schemeClr>
                </a:solidFill>
                <a:latin typeface="Calibri" pitchFamily="34" charset="0"/>
                <a:cs typeface="Arial" pitchFamily="34" charset="0"/>
              </a:rPr>
              <a:t>tight sleeve of deep fascia </a:t>
            </a:r>
            <a:r>
              <a:rPr lang="en-US" sz="2000" dirty="0">
                <a:solidFill>
                  <a:schemeClr val="bg1">
                    <a:lumMod val="75000"/>
                    <a:lumOff val="25000"/>
                  </a:schemeClr>
                </a:solidFill>
                <a:latin typeface="Calibri" pitchFamily="34" charset="0"/>
                <a:cs typeface="Arial" pitchFamily="34" charset="0"/>
              </a:rPr>
              <a:t>surrounding these muscles.</a:t>
            </a:r>
          </a:p>
          <a:p>
            <a:pPr algn="just">
              <a:spcBef>
                <a:spcPct val="0"/>
              </a:spcBef>
              <a:buFont typeface="Wingdings" pitchFamily="2" charset="2"/>
              <a:buChar char="v"/>
            </a:pPr>
            <a:r>
              <a:rPr lang="en-US" sz="2400" b="1" u="sng" dirty="0">
                <a:solidFill>
                  <a:srgbClr val="B014BC"/>
                </a:solidFill>
                <a:latin typeface="Calibri" pitchFamily="34" charset="0"/>
                <a:cs typeface="Arial" pitchFamily="34" charset="0"/>
              </a:rPr>
              <a:t>Vericose veins:</a:t>
            </a:r>
            <a:r>
              <a:rPr lang="en-US" sz="2400" b="1" dirty="0">
                <a:solidFill>
                  <a:srgbClr val="B014BC"/>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If the </a:t>
            </a:r>
            <a:r>
              <a:rPr lang="en-US" sz="2000" b="1" dirty="0">
                <a:solidFill>
                  <a:schemeClr val="bg1">
                    <a:lumMod val="75000"/>
                    <a:lumOff val="25000"/>
                  </a:schemeClr>
                </a:solidFill>
                <a:latin typeface="Calibri" pitchFamily="34" charset="0"/>
                <a:cs typeface="Arial" pitchFamily="34" charset="0"/>
              </a:rPr>
              <a:t>valves</a:t>
            </a:r>
            <a:r>
              <a:rPr lang="en-US" sz="2000" dirty="0">
                <a:solidFill>
                  <a:schemeClr val="bg1">
                    <a:lumMod val="75000"/>
                    <a:lumOff val="25000"/>
                  </a:schemeClr>
                </a:solidFill>
                <a:latin typeface="Calibri" pitchFamily="34" charset="0"/>
                <a:cs typeface="Arial" pitchFamily="34" charset="0"/>
              </a:rPr>
              <a:t> in the </a:t>
            </a:r>
            <a:r>
              <a:rPr lang="en-US" sz="2000" b="1" dirty="0">
                <a:solidFill>
                  <a:schemeClr val="bg1">
                    <a:lumMod val="75000"/>
                    <a:lumOff val="25000"/>
                  </a:schemeClr>
                </a:solidFill>
                <a:latin typeface="Calibri" pitchFamily="34" charset="0"/>
                <a:cs typeface="Arial" pitchFamily="34" charset="0"/>
              </a:rPr>
              <a:t>perforating veins </a:t>
            </a:r>
            <a:r>
              <a:rPr lang="en-US" sz="2000" dirty="0">
                <a:solidFill>
                  <a:schemeClr val="bg1">
                    <a:lumMod val="75000"/>
                    <a:lumOff val="25000"/>
                  </a:schemeClr>
                </a:solidFill>
                <a:latin typeface="Calibri" pitchFamily="34" charset="0"/>
                <a:cs typeface="Arial" pitchFamily="34" charset="0"/>
              </a:rPr>
              <a:t>become </a:t>
            </a:r>
            <a:r>
              <a:rPr lang="en-US" sz="2000" b="1" dirty="0">
                <a:solidFill>
                  <a:schemeClr val="bg1">
                    <a:lumMod val="75000"/>
                    <a:lumOff val="25000"/>
                  </a:schemeClr>
                </a:solidFill>
                <a:latin typeface="Calibri" pitchFamily="34" charset="0"/>
                <a:cs typeface="Arial" pitchFamily="34" charset="0"/>
              </a:rPr>
              <a:t>incompetent</a:t>
            </a:r>
            <a:r>
              <a:rPr lang="en-US" sz="2000" dirty="0">
                <a:solidFill>
                  <a:schemeClr val="bg1">
                    <a:lumMod val="75000"/>
                    <a:lumOff val="25000"/>
                  </a:schemeClr>
                </a:solidFill>
                <a:latin typeface="Calibri" pitchFamily="34" charset="0"/>
                <a:cs typeface="Arial" pitchFamily="34" charset="0"/>
              </a:rPr>
              <a:t>, the direction of </a:t>
            </a:r>
            <a:r>
              <a:rPr lang="en-US" sz="2000" b="1" dirty="0">
                <a:solidFill>
                  <a:schemeClr val="bg1">
                    <a:lumMod val="75000"/>
                    <a:lumOff val="25000"/>
                  </a:schemeClr>
                </a:solidFill>
                <a:latin typeface="Calibri" pitchFamily="34" charset="0"/>
                <a:cs typeface="Arial" pitchFamily="34" charset="0"/>
              </a:rPr>
              <a:t>blood flow is reversed </a:t>
            </a:r>
            <a:r>
              <a:rPr lang="en-US" sz="2000" dirty="0">
                <a:solidFill>
                  <a:schemeClr val="bg1">
                    <a:lumMod val="75000"/>
                    <a:lumOff val="25000"/>
                  </a:schemeClr>
                </a:solidFill>
                <a:latin typeface="Calibri" pitchFamily="34" charset="0"/>
                <a:cs typeface="Arial" pitchFamily="34" charset="0"/>
              </a:rPr>
              <a:t>and the veins become </a:t>
            </a:r>
            <a:r>
              <a:rPr lang="en-US" sz="2000" b="1" dirty="0">
                <a:solidFill>
                  <a:schemeClr val="bg1">
                    <a:lumMod val="75000"/>
                    <a:lumOff val="25000"/>
                  </a:schemeClr>
                </a:solidFill>
                <a:latin typeface="Calibri" pitchFamily="34" charset="0"/>
                <a:cs typeface="Arial" pitchFamily="34" charset="0"/>
              </a:rPr>
              <a:t>varicosed. </a:t>
            </a:r>
            <a:r>
              <a:rPr lang="en-US" sz="2000" dirty="0">
                <a:solidFill>
                  <a:schemeClr val="bg1">
                    <a:lumMod val="75000"/>
                    <a:lumOff val="25000"/>
                  </a:schemeClr>
                </a:solidFill>
                <a:latin typeface="Calibri" pitchFamily="34" charset="0"/>
                <a:cs typeface="Arial" pitchFamily="34" charset="0"/>
              </a:rPr>
              <a:t>Most common in </a:t>
            </a:r>
            <a:r>
              <a:rPr lang="en-US" sz="2000" b="1" dirty="0">
                <a:solidFill>
                  <a:schemeClr val="bg1">
                    <a:lumMod val="75000"/>
                    <a:lumOff val="25000"/>
                  </a:schemeClr>
                </a:solidFill>
                <a:latin typeface="Calibri" pitchFamily="34" charset="0"/>
                <a:cs typeface="Arial" pitchFamily="34" charset="0"/>
              </a:rPr>
              <a:t>posterior &amp; medial </a:t>
            </a:r>
            <a:r>
              <a:rPr lang="en-US" sz="2000" dirty="0">
                <a:solidFill>
                  <a:schemeClr val="bg1">
                    <a:lumMod val="75000"/>
                    <a:lumOff val="25000"/>
                  </a:schemeClr>
                </a:solidFill>
                <a:latin typeface="Calibri" pitchFamily="34" charset="0"/>
                <a:cs typeface="Arial" pitchFamily="34" charset="0"/>
              </a:rPr>
              <a:t>parts of the </a:t>
            </a:r>
            <a:r>
              <a:rPr lang="en-US" sz="2000" b="1" dirty="0">
                <a:solidFill>
                  <a:schemeClr val="bg1">
                    <a:lumMod val="75000"/>
                    <a:lumOff val="25000"/>
                  </a:schemeClr>
                </a:solidFill>
                <a:latin typeface="Calibri" pitchFamily="34" charset="0"/>
                <a:cs typeface="Arial" pitchFamily="34" charset="0"/>
              </a:rPr>
              <a:t>lower limb</a:t>
            </a: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particularly in old people.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3" descr="C:\Documents and Settings\Free User\My Documents\My Pictures\Major veins\Varicose veins.jpg"/>
          <p:cNvPicPr>
            <a:picLocks noChangeAspect="1" noChangeArrowheads="1"/>
          </p:cNvPicPr>
          <p:nvPr/>
        </p:nvPicPr>
        <p:blipFill>
          <a:blip r:embed="rId3" cstate="print"/>
          <a:srcRect/>
          <a:stretch>
            <a:fillRect/>
          </a:stretch>
        </p:blipFill>
        <p:spPr>
          <a:xfrm>
            <a:off x="5435600" y="1917700"/>
            <a:ext cx="2562639" cy="4533900"/>
          </a:xfrm>
          <a:prstGeom prst="rect">
            <a:avLst/>
          </a:prstGeom>
          <a:ln>
            <a:noFill/>
          </a:ln>
          <a:effectLst>
            <a:softEdge rad="112500"/>
          </a:effectLst>
        </p:spPr>
      </p:pic>
      <p:pic>
        <p:nvPicPr>
          <p:cNvPr id="16" name="Picture 2" descr="C:\Documents and Settings\Free User\My Documents\My Pictures\Major veins\V veins.bmp"/>
          <p:cNvPicPr>
            <a:picLocks noChangeAspect="1" noChangeArrowheads="1"/>
          </p:cNvPicPr>
          <p:nvPr/>
        </p:nvPicPr>
        <p:blipFill>
          <a:blip r:embed="rId4" cstate="print"/>
          <a:srcRect l="39024"/>
          <a:stretch>
            <a:fillRect/>
          </a:stretch>
        </p:blipFill>
        <p:spPr>
          <a:xfrm>
            <a:off x="7260077" y="1943100"/>
            <a:ext cx="1883923" cy="3162300"/>
          </a:xfrm>
          <a:prstGeom prst="rect">
            <a:avLst/>
          </a:prstGeom>
          <a:ln>
            <a:noFill/>
          </a:ln>
          <a:effectLst>
            <a:softEdge rad="112500"/>
          </a:effectLst>
        </p:spPr>
      </p:pic>
      <p:pic>
        <p:nvPicPr>
          <p:cNvPr id="6" name="Picture 2" descr="http://www.aviva.co.uk/library/images/med_encyclopedia/cfhg391trevar_002.gif"/>
          <p:cNvPicPr>
            <a:picLocks noChangeAspect="1" noChangeArrowheads="1"/>
          </p:cNvPicPr>
          <p:nvPr/>
        </p:nvPicPr>
        <p:blipFill>
          <a:blip r:embed="rId5"/>
          <a:srcRect/>
          <a:stretch>
            <a:fillRect/>
          </a:stretch>
        </p:blipFill>
        <p:spPr bwMode="auto">
          <a:xfrm>
            <a:off x="5572132" y="2000240"/>
            <a:ext cx="3429024" cy="4429156"/>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Portal Circulation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3"/>
            <a:ext cx="4279900" cy="310854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a:solidFill>
                  <a:srgbClr val="0000FF"/>
                </a:solidFill>
                <a:latin typeface="Calibri" pitchFamily="34" charset="0"/>
                <a:cs typeface="Arial" pitchFamily="34" charset="0"/>
              </a:rPr>
              <a:t> </a:t>
            </a:r>
            <a:r>
              <a:rPr lang="en-US" sz="2200" b="1" dirty="0">
                <a:solidFill>
                  <a:srgbClr val="0000FF"/>
                </a:solidFill>
                <a:latin typeface="Calibri" pitchFamily="34" charset="0"/>
                <a:cs typeface="Arial" pitchFamily="34" charset="0"/>
              </a:rPr>
              <a:t>A portal venous system </a:t>
            </a:r>
            <a:r>
              <a:rPr lang="en-US" sz="2200" dirty="0">
                <a:solidFill>
                  <a:schemeClr val="bg1">
                    <a:lumMod val="75000"/>
                    <a:lumOff val="25000"/>
                  </a:schemeClr>
                </a:solidFill>
                <a:latin typeface="Calibri" pitchFamily="34" charset="0"/>
                <a:cs typeface="Arial" pitchFamily="34" charset="0"/>
              </a:rPr>
              <a:t>is a series of veins or venules </a:t>
            </a:r>
            <a:r>
              <a:rPr lang="en-US" sz="2200" b="1" dirty="0">
                <a:solidFill>
                  <a:schemeClr val="bg1">
                    <a:lumMod val="75000"/>
                    <a:lumOff val="25000"/>
                  </a:schemeClr>
                </a:solidFill>
                <a:latin typeface="Calibri" pitchFamily="34" charset="0"/>
                <a:cs typeface="Arial" pitchFamily="34" charset="0"/>
              </a:rPr>
              <a:t>that</a:t>
            </a:r>
            <a:r>
              <a:rPr lang="en-US" sz="2200" dirty="0">
                <a:solidFill>
                  <a:schemeClr val="bg1">
                    <a:lumMod val="75000"/>
                    <a:lumOff val="25000"/>
                  </a:schemeClr>
                </a:solidFill>
                <a:latin typeface="Calibri" pitchFamily="34" charset="0"/>
                <a:cs typeface="Arial" pitchFamily="34" charset="0"/>
              </a:rPr>
              <a:t> directly </a:t>
            </a:r>
            <a:r>
              <a:rPr lang="en-US" sz="2200" b="1" dirty="0">
                <a:solidFill>
                  <a:schemeClr val="bg1">
                    <a:lumMod val="75000"/>
                    <a:lumOff val="25000"/>
                  </a:schemeClr>
                </a:solidFill>
                <a:latin typeface="Calibri" pitchFamily="34" charset="0"/>
                <a:cs typeface="Arial" pitchFamily="34" charset="0"/>
              </a:rPr>
              <a:t>connect two capillary beds (of arteriole &amp; </a:t>
            </a:r>
            <a:r>
              <a:rPr lang="en-US" sz="2200" b="1" dirty="0" err="1">
                <a:solidFill>
                  <a:schemeClr val="bg1">
                    <a:lumMod val="75000"/>
                    <a:lumOff val="25000"/>
                  </a:schemeClr>
                </a:solidFill>
                <a:latin typeface="Calibri" pitchFamily="34" charset="0"/>
                <a:cs typeface="Arial" pitchFamily="34" charset="0"/>
              </a:rPr>
              <a:t>venule</a:t>
            </a:r>
            <a:r>
              <a:rPr lang="en-US" sz="2200" b="1" dirty="0">
                <a:solidFill>
                  <a:schemeClr val="bg1">
                    <a:lumMod val="75000"/>
                    <a:lumOff val="25000"/>
                  </a:schemeClr>
                </a:solidFill>
                <a:latin typeface="Calibri" pitchFamily="34" charset="0"/>
                <a:cs typeface="Arial" pitchFamily="34" charset="0"/>
              </a:rPr>
              <a:t>). </a:t>
            </a:r>
          </a:p>
          <a:p>
            <a:pPr algn="just">
              <a:spcBef>
                <a:spcPct val="0"/>
              </a:spcBef>
              <a:buFont typeface="Wingdings" pitchFamily="2" charset="2"/>
              <a:buChar char="v"/>
            </a:pPr>
            <a:endParaRPr lang="en-US" sz="2200" dirty="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buChar char="v"/>
            </a:pPr>
            <a:r>
              <a:rPr lang="en-US" sz="2200" b="1" dirty="0">
                <a:solidFill>
                  <a:schemeClr val="bg1">
                    <a:lumMod val="75000"/>
                    <a:lumOff val="25000"/>
                  </a:schemeClr>
                </a:solidFill>
                <a:latin typeface="Calibri" pitchFamily="34" charset="0"/>
                <a:cs typeface="Arial" pitchFamily="34" charset="0"/>
              </a:rPr>
              <a:t> </a:t>
            </a:r>
            <a:r>
              <a:rPr lang="en-US" sz="2200" b="1" u="sng" dirty="0">
                <a:solidFill>
                  <a:schemeClr val="bg1">
                    <a:lumMod val="75000"/>
                    <a:lumOff val="25000"/>
                  </a:schemeClr>
                </a:solidFill>
                <a:latin typeface="Calibri" pitchFamily="34" charset="0"/>
                <a:cs typeface="Arial" pitchFamily="34" charset="0"/>
              </a:rPr>
              <a:t>Examples</a:t>
            </a:r>
            <a:r>
              <a:rPr lang="en-US" sz="2200" b="1" dirty="0">
                <a:solidFill>
                  <a:schemeClr val="bg1">
                    <a:lumMod val="75000"/>
                    <a:lumOff val="25000"/>
                  </a:schemeClr>
                </a:solidFill>
                <a:latin typeface="Calibri" pitchFamily="34" charset="0"/>
                <a:cs typeface="Arial" pitchFamily="34" charset="0"/>
              </a:rPr>
              <a:t> </a:t>
            </a:r>
            <a:r>
              <a:rPr lang="en-US" sz="2200" dirty="0">
                <a:solidFill>
                  <a:schemeClr val="bg1">
                    <a:lumMod val="75000"/>
                    <a:lumOff val="25000"/>
                  </a:schemeClr>
                </a:solidFill>
                <a:latin typeface="Calibri" pitchFamily="34" charset="0"/>
                <a:cs typeface="Arial" pitchFamily="34" charset="0"/>
              </a:rPr>
              <a:t>of such systems include the </a:t>
            </a:r>
            <a:r>
              <a:rPr lang="en-US" sz="2200" b="1" u="sng" dirty="0">
                <a:solidFill>
                  <a:srgbClr val="0000FF"/>
                </a:solidFill>
                <a:latin typeface="Calibri" pitchFamily="34" charset="0"/>
                <a:cs typeface="Arial" pitchFamily="34" charset="0"/>
              </a:rPr>
              <a:t>hepatic</a:t>
            </a:r>
            <a:r>
              <a:rPr lang="en-US" sz="2200" b="1" dirty="0">
                <a:solidFill>
                  <a:srgbClr val="0000FF"/>
                </a:solidFill>
                <a:latin typeface="Calibri" pitchFamily="34" charset="0"/>
                <a:cs typeface="Arial" pitchFamily="34" charset="0"/>
              </a:rPr>
              <a:t> portal vein </a:t>
            </a:r>
            <a:r>
              <a:rPr lang="en-US" sz="2200" dirty="0">
                <a:solidFill>
                  <a:schemeClr val="bg1">
                    <a:lumMod val="75000"/>
                    <a:lumOff val="25000"/>
                  </a:schemeClr>
                </a:solidFill>
                <a:latin typeface="Calibri" pitchFamily="34" charset="0"/>
                <a:cs typeface="Arial" pitchFamily="34" charset="0"/>
              </a:rPr>
              <a:t>and </a:t>
            </a:r>
            <a:r>
              <a:rPr lang="en-US" sz="2200" b="1" u="sng" dirty="0" err="1">
                <a:solidFill>
                  <a:srgbClr val="0000FF"/>
                </a:solidFill>
                <a:latin typeface="Calibri" pitchFamily="34" charset="0"/>
                <a:cs typeface="Arial" pitchFamily="34" charset="0"/>
              </a:rPr>
              <a:t>hypophyseal</a:t>
            </a:r>
            <a:r>
              <a:rPr lang="en-US" sz="2200" b="1" dirty="0">
                <a:solidFill>
                  <a:srgbClr val="0000FF"/>
                </a:solidFill>
                <a:latin typeface="Calibri" pitchFamily="34" charset="0"/>
                <a:cs typeface="Arial" pitchFamily="34" charset="0"/>
              </a:rPr>
              <a:t> portal system.</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6" descr="E:\dad\Student Gray\4. Abdomen\F66122-004-f019.jpg"/>
          <p:cNvPicPr>
            <a:picLocks noChangeAspect="1" noChangeArrowheads="1"/>
          </p:cNvPicPr>
          <p:nvPr/>
        </p:nvPicPr>
        <p:blipFill>
          <a:blip r:embed="rId3" cstate="print"/>
          <a:srcRect r="1817" b="2856"/>
          <a:stretch>
            <a:fillRect/>
          </a:stretch>
        </p:blipFill>
        <p:spPr bwMode="auto">
          <a:xfrm>
            <a:off x="4579552" y="1000108"/>
            <a:ext cx="4386648" cy="5019692"/>
          </a:xfrm>
          <a:prstGeom prst="rect">
            <a:avLst/>
          </a:prstGeom>
          <a:ln>
            <a:noFill/>
          </a:ln>
          <a:effectLst>
            <a:softEdge rad="112500"/>
          </a:effectLst>
        </p:spPr>
      </p:pic>
      <p:pic>
        <p:nvPicPr>
          <p:cNvPr id="11266" name="Picture 2" descr="Hypothalamo-hypophyseal portal system."/>
          <p:cNvPicPr>
            <a:picLocks noChangeAspect="1" noChangeArrowheads="1"/>
          </p:cNvPicPr>
          <p:nvPr/>
        </p:nvPicPr>
        <p:blipFill>
          <a:blip r:embed="rId4"/>
          <a:srcRect t="2005" b="5748"/>
          <a:stretch>
            <a:fillRect/>
          </a:stretch>
        </p:blipFill>
        <p:spPr bwMode="auto">
          <a:xfrm>
            <a:off x="928662" y="4372934"/>
            <a:ext cx="4286280" cy="2500306"/>
          </a:xfrm>
          <a:prstGeom prst="rect">
            <a:avLst/>
          </a:prstGeom>
          <a:noFill/>
          <a:ln>
            <a:solidFill>
              <a:schemeClr val="tx1"/>
            </a:solidFill>
          </a:ln>
        </p:spPr>
      </p:pic>
      <p:sp>
        <p:nvSpPr>
          <p:cNvPr id="6" name="Frame 5"/>
          <p:cNvSpPr/>
          <p:nvPr/>
        </p:nvSpPr>
        <p:spPr>
          <a:xfrm>
            <a:off x="3929058" y="5214950"/>
            <a:ext cx="1285884" cy="500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500562" y="2714620"/>
            <a:ext cx="1143008" cy="2857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500562" y="2714620"/>
            <a:ext cx="500066" cy="230832"/>
          </a:xfrm>
          <a:prstGeom prst="rect">
            <a:avLst/>
          </a:prstGeom>
          <a:noFill/>
        </p:spPr>
        <p:txBody>
          <a:bodyPr wrap="square" rtlCol="0">
            <a:spAutoFit/>
          </a:bodyPr>
          <a:lstStyle/>
          <a:p>
            <a:r>
              <a:rPr lang="en-US" sz="900" dirty="0">
                <a:solidFill>
                  <a:schemeClr val="bg1"/>
                </a:solidFill>
              </a:rPr>
              <a:t>He</a:t>
            </a:r>
          </a:p>
        </p:txBody>
      </p:sp>
      <p:sp>
        <p:nvSpPr>
          <p:cNvPr id="4" name="Down Arrow 3"/>
          <p:cNvSpPr/>
          <p:nvPr/>
        </p:nvSpPr>
        <p:spPr>
          <a:xfrm>
            <a:off x="3374296" y="5139742"/>
            <a:ext cx="72008" cy="288032"/>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H="1">
            <a:off x="3473766" y="6019800"/>
            <a:ext cx="45719" cy="250540"/>
          </a:xfrm>
          <a:prstGeom prst="down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01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Hepatic Portal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57278"/>
            <a:ext cx="4788024"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u="sng" dirty="0">
                <a:solidFill>
                  <a:schemeClr val="bg1">
                    <a:lumMod val="75000"/>
                    <a:lumOff val="25000"/>
                  </a:schemeClr>
                </a:solidFill>
                <a:latin typeface="Calibri" pitchFamily="34" charset="0"/>
                <a:cs typeface="Arial" pitchFamily="34" charset="0"/>
              </a:rPr>
              <a:t>Drains blood</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from the </a:t>
            </a:r>
            <a:r>
              <a:rPr lang="en-US" sz="2000" dirty="0">
                <a:solidFill>
                  <a:srgbClr val="0000FF"/>
                </a:solidFill>
                <a:latin typeface="Calibri" pitchFamily="34" charset="0"/>
                <a:cs typeface="Arial" pitchFamily="34" charset="0"/>
              </a:rPr>
              <a:t>gastrointestinal</a:t>
            </a:r>
            <a:r>
              <a:rPr lang="en-US" sz="2000" dirty="0">
                <a:solidFill>
                  <a:schemeClr val="bg1">
                    <a:lumMod val="75000"/>
                    <a:lumOff val="25000"/>
                  </a:schemeClr>
                </a:solidFill>
                <a:latin typeface="Calibri" pitchFamily="34" charset="0"/>
                <a:cs typeface="Arial" pitchFamily="34" charset="0"/>
              </a:rPr>
              <a:t> </a:t>
            </a:r>
            <a:r>
              <a:rPr lang="en-US" sz="2000" dirty="0">
                <a:solidFill>
                  <a:srgbClr val="0000FF"/>
                </a:solidFill>
                <a:latin typeface="Calibri" pitchFamily="34" charset="0"/>
                <a:cs typeface="Arial" pitchFamily="34" charset="0"/>
              </a:rPr>
              <a:t>tract</a:t>
            </a:r>
            <a:r>
              <a:rPr lang="en-US" sz="2000" dirty="0">
                <a:solidFill>
                  <a:schemeClr val="bg1">
                    <a:lumMod val="75000"/>
                    <a:lumOff val="25000"/>
                  </a:schemeClr>
                </a:solidFill>
                <a:latin typeface="Calibri" pitchFamily="34" charset="0"/>
                <a:cs typeface="Arial" pitchFamily="34" charset="0"/>
              </a:rPr>
              <a:t> and </a:t>
            </a:r>
            <a:r>
              <a:rPr lang="en-US" sz="2000" dirty="0">
                <a:solidFill>
                  <a:srgbClr val="0000FF"/>
                </a:solidFill>
                <a:latin typeface="Calibri" pitchFamily="34" charset="0"/>
                <a:cs typeface="Arial" pitchFamily="34" charset="0"/>
              </a:rPr>
              <a:t>spleen </a:t>
            </a:r>
            <a:r>
              <a:rPr lang="en-US" sz="2000" b="1" dirty="0">
                <a:solidFill>
                  <a:schemeClr val="bg1"/>
                </a:solidFill>
                <a:latin typeface="Calibri" pitchFamily="34" charset="0"/>
                <a:cs typeface="Arial" pitchFamily="34" charset="0"/>
              </a:rPr>
              <a:t>to the liver.</a:t>
            </a:r>
          </a:p>
          <a:p>
            <a:pPr algn="just">
              <a:spcBef>
                <a:spcPct val="0"/>
              </a:spcBef>
              <a:buFont typeface="Wingdings" pitchFamily="2" charset="2"/>
              <a:buChar char="v"/>
            </a:pPr>
            <a:r>
              <a:rPr lang="en-US" sz="2000" b="1" u="sng" dirty="0">
                <a:solidFill>
                  <a:schemeClr val="bg1"/>
                </a:solidFill>
                <a:latin typeface="Calibri" pitchFamily="34" charset="0"/>
                <a:cs typeface="Arial" pitchFamily="34" charset="0"/>
              </a:rPr>
              <a:t>It is formed by</a:t>
            </a:r>
            <a:r>
              <a:rPr lang="en-US" sz="2000" b="1" dirty="0">
                <a:solidFill>
                  <a:schemeClr val="bg1"/>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the union of the </a:t>
            </a:r>
            <a:r>
              <a:rPr lang="en-US" sz="2000" b="1" dirty="0">
                <a:solidFill>
                  <a:srgbClr val="0000FF"/>
                </a:solidFill>
                <a:latin typeface="Calibri" pitchFamily="34" charset="0"/>
                <a:cs typeface="Arial" pitchFamily="34" charset="0"/>
              </a:rPr>
              <a:t>superior mesenteric </a:t>
            </a:r>
            <a:r>
              <a:rPr lang="en-US" sz="2000" dirty="0">
                <a:solidFill>
                  <a:schemeClr val="bg1">
                    <a:lumMod val="75000"/>
                    <a:lumOff val="25000"/>
                  </a:schemeClr>
                </a:solidFill>
                <a:latin typeface="Calibri" pitchFamily="34" charset="0"/>
                <a:cs typeface="Arial" pitchFamily="34" charset="0"/>
              </a:rPr>
              <a:t>and </a:t>
            </a:r>
            <a:r>
              <a:rPr lang="en-US" sz="2000" b="1" dirty="0">
                <a:solidFill>
                  <a:srgbClr val="0000FF"/>
                </a:solidFill>
                <a:latin typeface="Calibri" pitchFamily="34" charset="0"/>
                <a:cs typeface="Arial" pitchFamily="34" charset="0"/>
              </a:rPr>
              <a:t>splenic veins </a:t>
            </a:r>
            <a:r>
              <a:rPr lang="en-US" sz="2000" b="1" dirty="0">
                <a:solidFill>
                  <a:schemeClr val="bg1"/>
                </a:solidFill>
                <a:latin typeface="Calibri" pitchFamily="34" charset="0"/>
                <a:cs typeface="Arial" pitchFamily="34" charset="0"/>
              </a:rPr>
              <a:t>behind the neck of pancreas.</a:t>
            </a:r>
          </a:p>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Immediately before reaching the liver, the </a:t>
            </a:r>
            <a:r>
              <a:rPr lang="en-US" sz="2000" b="1" dirty="0">
                <a:solidFill>
                  <a:srgbClr val="0000FF"/>
                </a:solidFill>
                <a:latin typeface="Calibri" pitchFamily="34" charset="0"/>
                <a:cs typeface="Arial" pitchFamily="34" charset="0"/>
              </a:rPr>
              <a:t>portal vein </a:t>
            </a:r>
            <a:r>
              <a:rPr lang="en-US" sz="2000" b="1" dirty="0">
                <a:solidFill>
                  <a:schemeClr val="bg1">
                    <a:lumMod val="75000"/>
                    <a:lumOff val="25000"/>
                  </a:schemeClr>
                </a:solidFill>
                <a:latin typeface="Calibri" pitchFamily="34" charset="0"/>
                <a:cs typeface="Arial" pitchFamily="34" charset="0"/>
              </a:rPr>
              <a:t>divides</a:t>
            </a:r>
            <a:r>
              <a:rPr lang="en-US" sz="2000" dirty="0">
                <a:solidFill>
                  <a:schemeClr val="bg1">
                    <a:lumMod val="75000"/>
                    <a:lumOff val="25000"/>
                  </a:schemeClr>
                </a:solidFill>
                <a:latin typeface="Calibri" pitchFamily="34" charset="0"/>
                <a:cs typeface="Arial" pitchFamily="34" charset="0"/>
              </a:rPr>
              <a:t> into </a:t>
            </a:r>
            <a:r>
              <a:rPr lang="en-US" sz="2000" b="1" dirty="0">
                <a:solidFill>
                  <a:srgbClr val="0000FF"/>
                </a:solidFill>
                <a:latin typeface="Calibri" pitchFamily="34" charset="0"/>
                <a:cs typeface="Arial" pitchFamily="34" charset="0"/>
              </a:rPr>
              <a:t>right</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and </a:t>
            </a:r>
            <a:r>
              <a:rPr lang="en-US" sz="2000" b="1" dirty="0">
                <a:solidFill>
                  <a:srgbClr val="0000FF"/>
                </a:solidFill>
                <a:latin typeface="Calibri" pitchFamily="34" charset="0"/>
                <a:cs typeface="Arial" pitchFamily="34" charset="0"/>
              </a:rPr>
              <a:t>left</a:t>
            </a:r>
            <a:r>
              <a:rPr lang="en-US" sz="2000" dirty="0">
                <a:solidFill>
                  <a:schemeClr val="bg1">
                    <a:lumMod val="75000"/>
                    <a:lumOff val="25000"/>
                  </a:schemeClr>
                </a:solidFill>
                <a:latin typeface="Calibri" pitchFamily="34" charset="0"/>
                <a:cs typeface="Arial" pitchFamily="34" charset="0"/>
              </a:rPr>
              <a:t> that </a:t>
            </a:r>
            <a:r>
              <a:rPr lang="en-US" sz="2000" b="1" dirty="0">
                <a:solidFill>
                  <a:schemeClr val="bg1">
                    <a:lumMod val="75000"/>
                    <a:lumOff val="25000"/>
                  </a:schemeClr>
                </a:solidFill>
                <a:latin typeface="Calibri" pitchFamily="34" charset="0"/>
                <a:cs typeface="Arial" pitchFamily="34" charset="0"/>
              </a:rPr>
              <a:t>enter the liver.</a:t>
            </a:r>
          </a:p>
          <a:p>
            <a:pPr algn="just">
              <a:spcBef>
                <a:spcPct val="0"/>
              </a:spcBef>
              <a:buFont typeface="Wingdings" pitchFamily="2" charset="2"/>
              <a:buChar char="v"/>
            </a:pPr>
            <a:r>
              <a:rPr lang="en-US" sz="2400" b="1" u="sng" dirty="0">
                <a:solidFill>
                  <a:srgbClr val="0000FF"/>
                </a:solidFill>
                <a:latin typeface="Calibri" pitchFamily="34" charset="0"/>
                <a:cs typeface="Arial" pitchFamily="34" charset="0"/>
              </a:rPr>
              <a:t>Tributaries</a:t>
            </a:r>
            <a:r>
              <a:rPr lang="en-US" sz="2400" b="1" dirty="0">
                <a:solidFill>
                  <a:srgbClr val="0000FF"/>
                </a:solidFill>
                <a:latin typeface="Calibri" pitchFamily="34" charset="0"/>
                <a:cs typeface="Arial" pitchFamily="34" charset="0"/>
              </a:rPr>
              <a:t>: </a:t>
            </a:r>
          </a:p>
          <a:p>
            <a:pPr algn="just">
              <a:spcBef>
                <a:spcPct val="0"/>
              </a:spcBef>
              <a:buFont typeface="Wingdings" pitchFamily="2" charset="2"/>
              <a:buChar char="v"/>
            </a:pPr>
            <a:r>
              <a:rPr lang="en-US" sz="2000" dirty="0">
                <a:solidFill>
                  <a:srgbClr val="0000FF"/>
                </a:solidFill>
              </a:rPr>
              <a:t>Right </a:t>
            </a:r>
            <a:r>
              <a:rPr lang="en-US" sz="2000" dirty="0">
                <a:solidFill>
                  <a:schemeClr val="bg1"/>
                </a:solidFill>
              </a:rPr>
              <a:t>and</a:t>
            </a:r>
            <a:r>
              <a:rPr lang="en-US" sz="2000" dirty="0">
                <a:solidFill>
                  <a:srgbClr val="0000FF"/>
                </a:solidFill>
              </a:rPr>
              <a:t> Left </a:t>
            </a:r>
            <a:r>
              <a:rPr lang="en-US" sz="2000" b="1" dirty="0">
                <a:solidFill>
                  <a:schemeClr val="bg1">
                    <a:lumMod val="75000"/>
                    <a:lumOff val="25000"/>
                  </a:schemeClr>
                </a:solidFill>
                <a:latin typeface="Calibri" pitchFamily="34" charset="0"/>
                <a:cs typeface="Arial" pitchFamily="34" charset="0"/>
              </a:rPr>
              <a:t>Gastric veins.</a:t>
            </a:r>
            <a:endParaRPr lang="en-US" sz="2000" b="1" dirty="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b="1" dirty="0">
                <a:solidFill>
                  <a:srgbClr val="0000FF"/>
                </a:solidFill>
                <a:latin typeface="Calibri" pitchFamily="34" charset="0"/>
                <a:cs typeface="Arial" pitchFamily="34" charset="0"/>
              </a:rPr>
              <a:t>Cystic vein </a:t>
            </a:r>
            <a:r>
              <a:rPr lang="en-US" sz="2000" u="sng" dirty="0">
                <a:solidFill>
                  <a:schemeClr val="bg1"/>
                </a:solidFill>
              </a:rPr>
              <a:t>from the gall bladder </a:t>
            </a:r>
            <a:r>
              <a:rPr lang="en-US" sz="2000" dirty="0">
                <a:solidFill>
                  <a:schemeClr val="bg1"/>
                </a:solidFill>
              </a:rPr>
              <a:t>joins its right branch.</a:t>
            </a:r>
            <a:r>
              <a:rPr lang="en-US" sz="2000" b="1" dirty="0">
                <a:solidFill>
                  <a:schemeClr val="bg1"/>
                </a:solidFill>
                <a:latin typeface="Calibri" pitchFamily="34" charset="0"/>
                <a:cs typeface="Arial" pitchFamily="34" charset="0"/>
              </a:rPr>
              <a:t>.</a:t>
            </a:r>
            <a:endParaRPr lang="en-US" sz="2000" b="1" dirty="0">
              <a:solidFill>
                <a:schemeClr val="bg1"/>
              </a:solidFill>
            </a:endParaRPr>
          </a:p>
          <a:p>
            <a:pPr algn="just">
              <a:spcBef>
                <a:spcPct val="0"/>
              </a:spcBef>
              <a:buFont typeface="Wingdings" pitchFamily="2" charset="2"/>
              <a:buChar char="v"/>
            </a:pPr>
            <a:r>
              <a:rPr lang="en-US" sz="2000" b="1" dirty="0">
                <a:solidFill>
                  <a:srgbClr val="0000FF"/>
                </a:solidFill>
              </a:rPr>
              <a:t>Para-umbilical veins </a:t>
            </a:r>
            <a:r>
              <a:rPr lang="en-US" sz="2000" dirty="0">
                <a:solidFill>
                  <a:schemeClr val="bg1"/>
                </a:solidFill>
              </a:rPr>
              <a:t>that drain veins </a:t>
            </a:r>
            <a:r>
              <a:rPr lang="en-US" sz="2000" u="sng" dirty="0">
                <a:solidFill>
                  <a:schemeClr val="bg1"/>
                </a:solidFill>
              </a:rPr>
              <a:t>from anterior abdominal wall</a:t>
            </a:r>
            <a:r>
              <a:rPr lang="en-US" sz="2000" dirty="0">
                <a:solidFill>
                  <a:schemeClr val="bg1"/>
                </a:solidFill>
              </a:rPr>
              <a:t> to the hepatic portal vein.</a:t>
            </a:r>
            <a:endParaRPr lang="en-US" sz="2000" dirty="0">
              <a:solidFill>
                <a:schemeClr val="bg1"/>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028" name="Picture 4" descr="Figure 1. The formative tributaries of the splenic vein, tributaries of superior mesenteric vein (gastrocolic trunk, first jejuna vein), and portal vein (left gastric vein) are easily seen. Inferior mesenteric vein has a variable joining mechanism and may be difficult to find on radial endosonography. Posterior superior pancreatico duodenal vein and left gastro-epiploic artery are seen persistently. Other tributaries are untraced and may be difficult to f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18554"/>
            <a:ext cx="3816425" cy="34766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2361" y="2852936"/>
            <a:ext cx="1224136" cy="261610"/>
          </a:xfrm>
          <a:prstGeom prst="rect">
            <a:avLst/>
          </a:prstGeom>
          <a:noFill/>
        </p:spPr>
        <p:txBody>
          <a:bodyPr wrap="square" rtlCol="0">
            <a:spAutoFit/>
          </a:bodyPr>
          <a:lstStyle/>
          <a:p>
            <a:r>
              <a:rPr lang="en-US" sz="1100" dirty="0">
                <a:solidFill>
                  <a:schemeClr val="bg1"/>
                </a:solidFill>
              </a:rPr>
              <a:t>Splenic vein</a:t>
            </a:r>
          </a:p>
        </p:txBody>
      </p:sp>
      <p:sp>
        <p:nvSpPr>
          <p:cNvPr id="6" name="Left Arrow 5"/>
          <p:cNvSpPr/>
          <p:nvPr/>
        </p:nvSpPr>
        <p:spPr>
          <a:xfrm>
            <a:off x="7164288" y="2852937"/>
            <a:ext cx="792087" cy="654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12361" y="146111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932040" y="1988840"/>
            <a:ext cx="504057" cy="427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27045" y="2416323"/>
            <a:ext cx="409051"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27045" y="157044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9248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97000"/>
            <a:ext cx="5156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A </a:t>
            </a:r>
            <a:r>
              <a:rPr lang="en-US" sz="2000" b="1" dirty="0" err="1">
                <a:solidFill>
                  <a:schemeClr val="bg1">
                    <a:lumMod val="75000"/>
                    <a:lumOff val="25000"/>
                  </a:schemeClr>
                </a:solidFill>
                <a:latin typeface="Calibri" pitchFamily="34" charset="0"/>
                <a:cs typeface="Arial" pitchFamily="34" charset="0"/>
              </a:rPr>
              <a:t>portocaval</a:t>
            </a:r>
            <a:r>
              <a:rPr lang="en-US" sz="2000" b="1" dirty="0">
                <a:solidFill>
                  <a:schemeClr val="bg1">
                    <a:lumMod val="75000"/>
                    <a:lumOff val="25000"/>
                  </a:schemeClr>
                </a:solidFill>
                <a:latin typeface="Calibri" pitchFamily="34" charset="0"/>
                <a:cs typeface="Arial" pitchFamily="34" charset="0"/>
              </a:rPr>
              <a:t> anastomosis </a:t>
            </a:r>
            <a:r>
              <a:rPr lang="en-US" sz="2000" dirty="0">
                <a:solidFill>
                  <a:schemeClr val="bg1">
                    <a:lumMod val="75000"/>
                    <a:lumOff val="25000"/>
                  </a:schemeClr>
                </a:solidFill>
                <a:latin typeface="Calibri" pitchFamily="34" charset="0"/>
                <a:cs typeface="Arial" pitchFamily="34" charset="0"/>
              </a:rPr>
              <a:t>(also known as </a:t>
            </a:r>
            <a:r>
              <a:rPr lang="en-US" sz="2000" b="1" dirty="0">
                <a:solidFill>
                  <a:schemeClr val="bg1">
                    <a:lumMod val="75000"/>
                    <a:lumOff val="25000"/>
                  </a:schemeClr>
                </a:solidFill>
                <a:latin typeface="Calibri" pitchFamily="34" charset="0"/>
                <a:cs typeface="Arial" pitchFamily="34" charset="0"/>
              </a:rPr>
              <a:t>portal systemic anastomosis</a:t>
            </a:r>
            <a:r>
              <a:rPr lang="en-US" sz="2000" dirty="0">
                <a:solidFill>
                  <a:schemeClr val="bg1">
                    <a:lumMod val="75000"/>
                    <a:lumOff val="25000"/>
                  </a:schemeClr>
                </a:solidFill>
                <a:latin typeface="Calibri" pitchFamily="34" charset="0"/>
                <a:cs typeface="Arial" pitchFamily="34" charset="0"/>
              </a:rPr>
              <a:t>) is a </a:t>
            </a:r>
            <a:r>
              <a:rPr lang="en-US" sz="2000" b="1" dirty="0">
                <a:solidFill>
                  <a:schemeClr val="bg1">
                    <a:lumMod val="75000"/>
                    <a:lumOff val="25000"/>
                  </a:schemeClr>
                </a:solidFill>
                <a:latin typeface="Calibri" pitchFamily="34" charset="0"/>
                <a:cs typeface="Arial" pitchFamily="34" charset="0"/>
              </a:rPr>
              <a:t>specific</a:t>
            </a:r>
            <a:r>
              <a:rPr lang="en-US" sz="2000" dirty="0">
                <a:solidFill>
                  <a:schemeClr val="bg1">
                    <a:lumMod val="75000"/>
                    <a:lumOff val="25000"/>
                  </a:schemeClr>
                </a:solidFill>
                <a:latin typeface="Calibri" pitchFamily="34" charset="0"/>
                <a:cs typeface="Arial" pitchFamily="34" charset="0"/>
              </a:rPr>
              <a:t> type of </a:t>
            </a:r>
            <a:r>
              <a:rPr lang="en-US" sz="2000" b="1" dirty="0">
                <a:solidFill>
                  <a:schemeClr val="bg1">
                    <a:lumMod val="75000"/>
                    <a:lumOff val="25000"/>
                  </a:schemeClr>
                </a:solidFill>
                <a:latin typeface="Calibri" pitchFamily="34" charset="0"/>
                <a:cs typeface="Arial" pitchFamily="34" charset="0"/>
              </a:rPr>
              <a:t>anastomosis</a:t>
            </a:r>
            <a:r>
              <a:rPr lang="en-US" sz="2000" dirty="0">
                <a:solidFill>
                  <a:schemeClr val="bg1">
                    <a:lumMod val="75000"/>
                    <a:lumOff val="25000"/>
                  </a:schemeClr>
                </a:solidFill>
                <a:latin typeface="Calibri" pitchFamily="34" charset="0"/>
                <a:cs typeface="Arial" pitchFamily="34" charset="0"/>
              </a:rPr>
              <a:t> that occurs </a:t>
            </a:r>
            <a:r>
              <a:rPr lang="en-US" sz="2000" u="sng" dirty="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pitchFamily="34" charset="0"/>
              </a:rPr>
              <a:t>between</a:t>
            </a:r>
            <a:r>
              <a:rPr lang="en-US" sz="2000" dirty="0">
                <a:solidFill>
                  <a:schemeClr val="bg1">
                    <a:lumMod val="75000"/>
                    <a:lumOff val="25000"/>
                  </a:schemeClr>
                </a:solidFill>
                <a:latin typeface="Calibri" pitchFamily="34" charset="0"/>
                <a:cs typeface="Arial" pitchFamily="34" charset="0"/>
              </a:rPr>
              <a:t> the </a:t>
            </a:r>
            <a:r>
              <a:rPr lang="en-US" sz="2000" b="1" dirty="0">
                <a:solidFill>
                  <a:srgbClr val="0000FF"/>
                </a:solidFill>
                <a:latin typeface="Calibri" pitchFamily="34" charset="0"/>
                <a:cs typeface="Arial" pitchFamily="34" charset="0"/>
              </a:rPr>
              <a:t>veins of portal circulation </a:t>
            </a:r>
            <a:r>
              <a:rPr lang="en-US" sz="2000" dirty="0">
                <a:solidFill>
                  <a:schemeClr val="bg1">
                    <a:lumMod val="75000"/>
                    <a:lumOff val="25000"/>
                  </a:schemeClr>
                </a:solidFill>
                <a:latin typeface="Calibri" pitchFamily="34" charset="0"/>
                <a:cs typeface="Arial" pitchFamily="34" charset="0"/>
              </a:rPr>
              <a:t>and those of </a:t>
            </a:r>
            <a:r>
              <a:rPr lang="en-US" sz="2000" b="1" dirty="0">
                <a:solidFill>
                  <a:srgbClr val="0000FF"/>
                </a:solidFill>
                <a:latin typeface="Calibri" pitchFamily="34" charset="0"/>
                <a:cs typeface="Arial" pitchFamily="34" charset="0"/>
              </a:rPr>
              <a:t>systemic circulation (IVC).</a:t>
            </a:r>
          </a:p>
          <a:p>
            <a:pPr algn="just">
              <a:spcBef>
                <a:spcPct val="0"/>
              </a:spcBef>
              <a:buFont typeface="Wingdings" pitchFamily="2" charset="2"/>
              <a:buChar char="v"/>
            </a:pPr>
            <a:r>
              <a:rPr lang="en-US" sz="2000" dirty="0">
                <a:solidFill>
                  <a:srgbClr val="0000FF"/>
                </a:solidFill>
                <a:latin typeface="Calibri" pitchFamily="34" charset="0"/>
                <a:cs typeface="Arial" pitchFamily="34" charset="0"/>
              </a:rPr>
              <a:t>The anastomotic channels </a:t>
            </a:r>
            <a:r>
              <a:rPr lang="en-US" sz="2000" dirty="0">
                <a:solidFill>
                  <a:schemeClr val="bg1">
                    <a:lumMod val="75000"/>
                    <a:lumOff val="25000"/>
                  </a:schemeClr>
                </a:solidFill>
                <a:latin typeface="Calibri" pitchFamily="34" charset="0"/>
                <a:cs typeface="Arial" pitchFamily="34" charset="0"/>
              </a:rPr>
              <a:t>become </a:t>
            </a:r>
            <a:r>
              <a:rPr lang="en-US" sz="2000" b="1" dirty="0">
                <a:solidFill>
                  <a:srgbClr val="B014BC"/>
                </a:solidFill>
                <a:latin typeface="Calibri" pitchFamily="34" charset="0"/>
                <a:cs typeface="Arial" pitchFamily="34" charset="0"/>
              </a:rPr>
              <a:t>dilated (varicosed) </a:t>
            </a:r>
            <a:r>
              <a:rPr lang="en-US" sz="2000" u="sng" dirty="0">
                <a:solidFill>
                  <a:schemeClr val="bg1">
                    <a:lumMod val="75000"/>
                    <a:lumOff val="25000"/>
                  </a:schemeClr>
                </a:solidFill>
                <a:latin typeface="Calibri" pitchFamily="34" charset="0"/>
                <a:cs typeface="Arial" pitchFamily="34" charset="0"/>
              </a:rPr>
              <a:t>in case of</a:t>
            </a:r>
            <a:r>
              <a:rPr lang="en-US" sz="2000" dirty="0">
                <a:solidFill>
                  <a:schemeClr val="bg1">
                    <a:lumMod val="75000"/>
                    <a:lumOff val="25000"/>
                  </a:schemeClr>
                </a:solidFill>
                <a:latin typeface="Calibri" pitchFamily="34" charset="0"/>
                <a:cs typeface="Arial" pitchFamily="34" charset="0"/>
              </a:rPr>
              <a:t> </a:t>
            </a:r>
            <a:r>
              <a:rPr lang="en-US" sz="2000" b="1" dirty="0">
                <a:solidFill>
                  <a:srgbClr val="B014BC"/>
                </a:solidFill>
                <a:latin typeface="Calibri" pitchFamily="34" charset="0"/>
                <a:cs typeface="Arial" pitchFamily="34" charset="0"/>
              </a:rPr>
              <a:t>portal hypertension.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6" descr="E:\dad\Student Gray\4. Abdomen\F66122-004-f106.jpg"/>
          <p:cNvPicPr>
            <a:picLocks noChangeAspect="1" noChangeArrowheads="1"/>
          </p:cNvPicPr>
          <p:nvPr/>
        </p:nvPicPr>
        <p:blipFill>
          <a:blip r:embed="rId3" cstate="print"/>
          <a:srcRect b="4213"/>
          <a:stretch>
            <a:fillRect/>
          </a:stretch>
        </p:blipFill>
        <p:spPr bwMode="auto">
          <a:xfrm>
            <a:off x="5562600" y="1447800"/>
            <a:ext cx="3530600" cy="4207701"/>
          </a:xfrm>
          <a:prstGeom prst="rect">
            <a:avLst/>
          </a:prstGeom>
          <a:ln>
            <a:noFill/>
          </a:ln>
          <a:effectLst>
            <a:softEdge rad="112500"/>
          </a:effectLst>
        </p:spPr>
      </p:pic>
      <p:pic>
        <p:nvPicPr>
          <p:cNvPr id="7170" name="Picture 2" descr="https://encrypted-tbn2.gstatic.com/images?q=tbn:ANd9GcSn4bA-vgCPmGuUjN-Xo87pLCLSHT0vdC_kINQd3HV5Wsbcm8RF">
            <a:hlinkClick r:id="rId4"/>
          </p:cNvPr>
          <p:cNvPicPr>
            <a:picLocks noChangeAspect="1" noChangeArrowheads="1"/>
          </p:cNvPicPr>
          <p:nvPr/>
        </p:nvPicPr>
        <p:blipFill>
          <a:blip r:embed="rId5"/>
          <a:srcRect/>
          <a:stretch>
            <a:fillRect/>
          </a:stretch>
        </p:blipFill>
        <p:spPr bwMode="auto">
          <a:xfrm>
            <a:off x="857224" y="3857628"/>
            <a:ext cx="4214842" cy="2643191"/>
          </a:xfrm>
          <a:prstGeom prst="rect">
            <a:avLst/>
          </a:prstGeom>
          <a:noFill/>
          <a:ln>
            <a:solidFill>
              <a:schemeClr val="bg2"/>
            </a:solidFill>
          </a:ln>
        </p:spPr>
      </p:pic>
      <p:sp>
        <p:nvSpPr>
          <p:cNvPr id="7" name="Oval 6"/>
          <p:cNvSpPr/>
          <p:nvPr/>
        </p:nvSpPr>
        <p:spPr>
          <a:xfrm>
            <a:off x="3059832" y="5445224"/>
            <a:ext cx="612068"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31640" y="4293097"/>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475656" y="5445224"/>
            <a:ext cx="648072" cy="43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547664" y="6093297"/>
            <a:ext cx="79208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546232" y="2708921"/>
            <a:ext cx="54696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8100392" y="3425581"/>
            <a:ext cx="864096" cy="2914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724128" y="2492895"/>
            <a:ext cx="432048" cy="504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Left Arrow 3"/>
          <p:cNvSpPr/>
          <p:nvPr/>
        </p:nvSpPr>
        <p:spPr>
          <a:xfrm>
            <a:off x="7327900" y="3488615"/>
            <a:ext cx="772492" cy="63035"/>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7884368" y="2852937"/>
            <a:ext cx="648072" cy="45719"/>
          </a:xfrm>
          <a:prstGeom prst="lef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156176" y="2708921"/>
            <a:ext cx="864096" cy="45719"/>
          </a:xfrm>
          <a:prstGeom prst="rightArrow">
            <a:avLst/>
          </a:prstGeom>
          <a:solidFill>
            <a:srgbClr val="B014BC"/>
          </a:solidFill>
          <a:ln>
            <a:solidFill>
              <a:srgbClr val="B0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solidFill>
              <a:schemeClr val="bg2"/>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Sites of 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220072" cy="5528966"/>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a:solidFill>
                  <a:srgbClr val="FF0000"/>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Lower end of esophagus:           </a:t>
            </a:r>
          </a:p>
          <a:p>
            <a:pPr algn="just">
              <a:spcBef>
                <a:spcPct val="0"/>
              </a:spcBef>
              <a:buFont typeface="Wingdings" pitchFamily="2" charset="2"/>
              <a:buChar char="v"/>
            </a:pPr>
            <a:r>
              <a:rPr lang="en-US" sz="2000" b="1" dirty="0">
                <a:solidFill>
                  <a:srgbClr val="B014BC"/>
                </a:solidFill>
                <a:latin typeface="Calibri" pitchFamily="34" charset="0"/>
                <a:cs typeface="Arial" pitchFamily="34" charset="0"/>
              </a:rPr>
              <a:t>(esophageal varices) </a:t>
            </a:r>
            <a:r>
              <a:rPr lang="en-US" sz="2000" dirty="0">
                <a:solidFill>
                  <a:srgbClr val="0000FF"/>
                </a:solidFill>
                <a:latin typeface="Calibri" pitchFamily="34" charset="0"/>
                <a:cs typeface="Arial" pitchFamily="34" charset="0"/>
              </a:rPr>
              <a:t>left gastric vein (Portal)</a:t>
            </a:r>
            <a:r>
              <a:rPr lang="en-US" sz="2000" b="1" dirty="0">
                <a:solidFill>
                  <a:srgbClr val="B014BC"/>
                </a:solidFill>
                <a:latin typeface="Calibri" pitchFamily="34" charset="0"/>
                <a:cs typeface="Arial" pitchFamily="34" charset="0"/>
              </a:rPr>
              <a:t>&amp;</a:t>
            </a:r>
            <a:r>
              <a:rPr lang="en-US" sz="2000" dirty="0">
                <a:solidFill>
                  <a:schemeClr val="bg1">
                    <a:lumMod val="75000"/>
                    <a:lumOff val="25000"/>
                  </a:schemeClr>
                </a:solidFill>
                <a:latin typeface="Calibri" pitchFamily="34" charset="0"/>
                <a:cs typeface="Arial" pitchFamily="34" charset="0"/>
              </a:rPr>
              <a:t>esophageal branch of </a:t>
            </a:r>
            <a:r>
              <a:rPr lang="en-US" sz="2000" dirty="0" err="1">
                <a:solidFill>
                  <a:srgbClr val="0000FF"/>
                </a:solidFill>
                <a:latin typeface="Calibri" pitchFamily="34" charset="0"/>
                <a:cs typeface="Arial" pitchFamily="34" charset="0"/>
              </a:rPr>
              <a:t>azygos</a:t>
            </a:r>
            <a:r>
              <a:rPr lang="en-US" sz="2000" dirty="0">
                <a:solidFill>
                  <a:srgbClr val="0000FF"/>
                </a:solidFill>
                <a:latin typeface="Calibri" pitchFamily="34" charset="0"/>
                <a:cs typeface="Arial" pitchFamily="34" charset="0"/>
              </a:rPr>
              <a:t> vein.</a:t>
            </a:r>
          </a:p>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Lower part of rectum: </a:t>
            </a:r>
            <a:r>
              <a:rPr lang="en-US" sz="2000" b="1" dirty="0">
                <a:solidFill>
                  <a:srgbClr val="B014BC"/>
                </a:solidFill>
                <a:latin typeface="Calibri" pitchFamily="34" charset="0"/>
                <a:cs typeface="Arial" pitchFamily="34" charset="0"/>
              </a:rPr>
              <a:t>(Hemorrhoids) </a:t>
            </a:r>
            <a:r>
              <a:rPr lang="en-US" sz="2000" dirty="0">
                <a:solidFill>
                  <a:srgbClr val="0000FF"/>
                </a:solidFill>
                <a:latin typeface="Calibri" pitchFamily="34" charset="0"/>
                <a:cs typeface="Arial" pitchFamily="34" charset="0"/>
              </a:rPr>
              <a:t>superior rectal vein(Portal)</a:t>
            </a:r>
            <a:r>
              <a:rPr lang="en-US" sz="2000" b="1" dirty="0">
                <a:solidFill>
                  <a:srgbClr val="0000FF"/>
                </a:solidFill>
                <a:latin typeface="Calibri" pitchFamily="34" charset="0"/>
                <a:cs typeface="Arial" pitchFamily="34" charset="0"/>
              </a:rPr>
              <a:t> </a:t>
            </a:r>
            <a:r>
              <a:rPr lang="en-US" sz="2000" b="1" dirty="0">
                <a:solidFill>
                  <a:srgbClr val="B014BC"/>
                </a:solidFill>
                <a:latin typeface="Calibri" pitchFamily="34" charset="0"/>
                <a:cs typeface="Arial" pitchFamily="34" charset="0"/>
              </a:rPr>
              <a:t>&amp; </a:t>
            </a:r>
            <a:r>
              <a:rPr lang="en-US" sz="2000" dirty="0">
                <a:solidFill>
                  <a:srgbClr val="0000FF"/>
                </a:solidFill>
                <a:latin typeface="Calibri" pitchFamily="34" charset="0"/>
                <a:cs typeface="Arial" pitchFamily="34" charset="0"/>
              </a:rPr>
              <a:t>middle rectal and inferior rectal veins.</a:t>
            </a:r>
          </a:p>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Para umbilical region : </a:t>
            </a:r>
            <a:r>
              <a:rPr lang="en-US" sz="2000" b="1" dirty="0">
                <a:solidFill>
                  <a:srgbClr val="B014BC"/>
                </a:solidFill>
                <a:latin typeface="Calibri" pitchFamily="34" charset="0"/>
                <a:cs typeface="Arial" pitchFamily="34" charset="0"/>
              </a:rPr>
              <a:t>(Caput </a:t>
            </a:r>
            <a:r>
              <a:rPr lang="en-US" sz="2000" b="1" dirty="0" err="1">
                <a:solidFill>
                  <a:srgbClr val="B014BC"/>
                </a:solidFill>
                <a:latin typeface="Calibri" pitchFamily="34" charset="0"/>
                <a:cs typeface="Arial" pitchFamily="34" charset="0"/>
              </a:rPr>
              <a:t>Medusae</a:t>
            </a:r>
            <a:r>
              <a:rPr lang="en-US" sz="2000" b="1" dirty="0">
                <a:solidFill>
                  <a:srgbClr val="B014BC"/>
                </a:solidFill>
                <a:latin typeface="Calibri" pitchFamily="34" charset="0"/>
                <a:cs typeface="Arial" pitchFamily="34" charset="0"/>
              </a:rPr>
              <a:t>) </a:t>
            </a:r>
            <a:r>
              <a:rPr lang="en-US" sz="2000" dirty="0">
                <a:solidFill>
                  <a:srgbClr val="0000FF"/>
                </a:solidFill>
                <a:latin typeface="Calibri" pitchFamily="34" charset="0"/>
                <a:cs typeface="Arial" pitchFamily="34" charset="0"/>
              </a:rPr>
              <a:t>Para umbilical veins (portal) </a:t>
            </a:r>
            <a:r>
              <a:rPr lang="en-US" sz="2000" b="1" dirty="0">
                <a:solidFill>
                  <a:srgbClr val="B014BC"/>
                </a:solidFill>
                <a:latin typeface="Calibri" pitchFamily="34" charset="0"/>
                <a:cs typeface="Arial" pitchFamily="34" charset="0"/>
              </a:rPr>
              <a:t>&amp;</a:t>
            </a:r>
            <a:r>
              <a:rPr lang="en-US" sz="2000" dirty="0">
                <a:solidFill>
                  <a:schemeClr val="bg1">
                    <a:lumMod val="75000"/>
                    <a:lumOff val="25000"/>
                  </a:schemeClr>
                </a:solidFill>
                <a:latin typeface="Calibri" pitchFamily="34" charset="0"/>
                <a:cs typeface="Arial" pitchFamily="34" charset="0"/>
              </a:rPr>
              <a:t> </a:t>
            </a:r>
            <a:r>
              <a:rPr lang="en-US" sz="2000" dirty="0">
                <a:solidFill>
                  <a:srgbClr val="0000FF"/>
                </a:solidFill>
                <a:latin typeface="Calibri" pitchFamily="34" charset="0"/>
                <a:cs typeface="Arial" pitchFamily="34" charset="0"/>
              </a:rPr>
              <a:t>superficial epigastric  vein.</a:t>
            </a:r>
          </a:p>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Retroperitoneal : </a:t>
            </a:r>
            <a:r>
              <a:rPr lang="en-US" sz="2000" dirty="0">
                <a:solidFill>
                  <a:srgbClr val="0000FF"/>
                </a:solidFill>
                <a:latin typeface="Calibri" pitchFamily="34" charset="0"/>
                <a:cs typeface="Arial" pitchFamily="34" charset="0"/>
              </a:rPr>
              <a:t>Colic veins (Portal) </a:t>
            </a:r>
            <a:r>
              <a:rPr lang="en-US" sz="2000" b="1" dirty="0">
                <a:solidFill>
                  <a:srgbClr val="B014BC"/>
                </a:solidFill>
                <a:latin typeface="Calibri" pitchFamily="34" charset="0"/>
                <a:cs typeface="Arial" pitchFamily="34" charset="0"/>
              </a:rPr>
              <a:t>&amp;</a:t>
            </a:r>
            <a:r>
              <a:rPr lang="en-US" sz="2000" dirty="0">
                <a:solidFill>
                  <a:schemeClr val="bg1">
                    <a:lumMod val="75000"/>
                    <a:lumOff val="25000"/>
                  </a:schemeClr>
                </a:solidFill>
                <a:latin typeface="Calibri" pitchFamily="34" charset="0"/>
                <a:cs typeface="Arial" pitchFamily="34" charset="0"/>
              </a:rPr>
              <a:t> </a:t>
            </a:r>
          </a:p>
          <a:p>
            <a:pPr marL="36512" indent="0" algn="just">
              <a:spcBef>
                <a:spcPct val="0"/>
              </a:spcBef>
              <a:buNone/>
            </a:pPr>
            <a:r>
              <a:rPr lang="en-US" sz="2000" dirty="0">
                <a:solidFill>
                  <a:schemeClr val="bg1">
                    <a:lumMod val="75000"/>
                    <a:lumOff val="25000"/>
                  </a:schemeClr>
                </a:solidFill>
                <a:latin typeface="Calibri" pitchFamily="34" charset="0"/>
                <a:cs typeface="Arial" pitchFamily="34" charset="0"/>
              </a:rPr>
              <a:t>        veins of the posterior abdominal wall</a:t>
            </a:r>
          </a:p>
          <a:p>
            <a:pPr marL="36512" indent="0" algn="just">
              <a:spcBef>
                <a:spcPct val="0"/>
              </a:spcBef>
              <a:buNone/>
            </a:pPr>
            <a:r>
              <a:rPr lang="en-US" sz="2000" dirty="0">
                <a:solidFill>
                  <a:srgbClr val="0000FF"/>
                </a:solidFill>
                <a:latin typeface="Calibri" pitchFamily="34" charset="0"/>
                <a:cs typeface="Arial" pitchFamily="34" charset="0"/>
              </a:rPr>
              <a:t>        (Retroperitoneal veins).</a:t>
            </a:r>
          </a:p>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Patent </a:t>
            </a:r>
            <a:r>
              <a:rPr lang="en-US" sz="2000" b="1" dirty="0" err="1">
                <a:solidFill>
                  <a:srgbClr val="FF0000"/>
                </a:solidFill>
                <a:latin typeface="Calibri" pitchFamily="34" charset="0"/>
                <a:cs typeface="Arial" pitchFamily="34" charset="0"/>
              </a:rPr>
              <a:t>ductus</a:t>
            </a:r>
            <a:r>
              <a:rPr lang="en-US" sz="2000" b="1" dirty="0">
                <a:solidFill>
                  <a:srgbClr val="FF0000"/>
                </a:solidFill>
                <a:latin typeface="Calibri" pitchFamily="34" charset="0"/>
                <a:cs typeface="Arial" pitchFamily="34" charset="0"/>
              </a:rPr>
              <a:t> </a:t>
            </a:r>
            <a:r>
              <a:rPr lang="en-US" sz="2000" b="1" dirty="0" err="1">
                <a:solidFill>
                  <a:srgbClr val="FF0000"/>
                </a:solidFill>
                <a:latin typeface="Calibri" pitchFamily="34" charset="0"/>
                <a:cs typeface="Arial" pitchFamily="34" charset="0"/>
              </a:rPr>
              <a:t>venosus</a:t>
            </a:r>
            <a:r>
              <a:rPr lang="en-US" sz="2000" b="1" dirty="0">
                <a:solidFill>
                  <a:srgbClr val="FF0000"/>
                </a:solidFill>
                <a:latin typeface="Calibri" pitchFamily="34" charset="0"/>
                <a:cs typeface="Arial" pitchFamily="34" charset="0"/>
              </a:rPr>
              <a:t> (intrahepatic </a:t>
            </a:r>
            <a:r>
              <a:rPr lang="en-US" sz="2000" b="1" dirty="0" err="1">
                <a:solidFill>
                  <a:srgbClr val="FF0000"/>
                </a:solidFill>
                <a:latin typeface="Calibri" pitchFamily="34" charset="0"/>
                <a:cs typeface="Arial" pitchFamily="34" charset="0"/>
              </a:rPr>
              <a:t>portosystemic</a:t>
            </a:r>
            <a:r>
              <a:rPr lang="en-US" sz="2000" b="1" dirty="0">
                <a:solidFill>
                  <a:srgbClr val="FF0000"/>
                </a:solidFill>
                <a:latin typeface="Calibri" pitchFamily="34" charset="0"/>
                <a:cs typeface="Arial" pitchFamily="34" charset="0"/>
              </a:rPr>
              <a:t> shunt) : </a:t>
            </a:r>
          </a:p>
          <a:p>
            <a:pPr algn="just">
              <a:spcBef>
                <a:spcPct val="0"/>
              </a:spcBef>
              <a:buNone/>
            </a:pPr>
            <a:r>
              <a:rPr lang="en-US" sz="1200" b="1" dirty="0">
                <a:solidFill>
                  <a:srgbClr val="FF0000"/>
                </a:solidFill>
                <a:latin typeface="Calibri" pitchFamily="34" charset="0"/>
                <a:cs typeface="Arial" pitchFamily="34" charset="0"/>
              </a:rPr>
              <a:t>           </a:t>
            </a:r>
            <a:r>
              <a:rPr lang="en-US" sz="1400" dirty="0" err="1">
                <a:solidFill>
                  <a:srgbClr val="B014BC"/>
                </a:solidFill>
              </a:rPr>
              <a:t>Portosystemic</a:t>
            </a:r>
            <a:r>
              <a:rPr lang="en-US" sz="1400" dirty="0">
                <a:solidFill>
                  <a:srgbClr val="B014BC"/>
                </a:solidFill>
              </a:rPr>
              <a:t> shunts may be </a:t>
            </a:r>
            <a:r>
              <a:rPr lang="en-US" sz="1400" b="1" u="sng" dirty="0">
                <a:solidFill>
                  <a:srgbClr val="B014BC"/>
                </a:solidFill>
              </a:rPr>
              <a:t>congenital</a:t>
            </a:r>
            <a:r>
              <a:rPr lang="en-US" sz="1400" dirty="0">
                <a:solidFill>
                  <a:srgbClr val="B014BC"/>
                </a:solidFill>
              </a:rPr>
              <a:t> or may be </a:t>
            </a:r>
            <a:r>
              <a:rPr lang="en-US" sz="1400" b="1" u="sng" dirty="0">
                <a:solidFill>
                  <a:srgbClr val="B014BC"/>
                </a:solidFill>
              </a:rPr>
              <a:t>acquired</a:t>
            </a:r>
            <a:r>
              <a:rPr lang="en-US" sz="1400" dirty="0">
                <a:solidFill>
                  <a:srgbClr val="B014BC"/>
                </a:solidFill>
              </a:rPr>
              <a:t> with diseases that cause portal hypertension.</a:t>
            </a:r>
            <a:r>
              <a:rPr lang="en-US" sz="1400" b="1" dirty="0">
                <a:solidFill>
                  <a:srgbClr val="B014BC"/>
                </a:solidFill>
                <a:latin typeface="Calibri" pitchFamily="34" charset="0"/>
                <a:cs typeface="Arial" pitchFamily="34" charset="0"/>
              </a:rPr>
              <a:t> </a:t>
            </a:r>
          </a:p>
          <a:p>
            <a:pPr marL="36512" indent="0" algn="just">
              <a:spcBef>
                <a:spcPct val="0"/>
              </a:spcBef>
              <a:buNone/>
            </a:pPr>
            <a:r>
              <a:rPr lang="en-US" sz="2000" dirty="0">
                <a:solidFill>
                  <a:srgbClr val="0000FF"/>
                </a:solidFill>
                <a:latin typeface="Calibri" pitchFamily="34" charset="0"/>
                <a:cs typeface="Arial" pitchFamily="34" charset="0"/>
              </a:rPr>
              <a:t>        Umbilical vein + portal vein  &amp; IVC.</a:t>
            </a:r>
          </a:p>
          <a:p>
            <a:pPr marL="36512" indent="0" algn="just">
              <a:spcBef>
                <a:spcPct val="0"/>
              </a:spcBef>
              <a:buNone/>
            </a:pPr>
            <a:r>
              <a:rPr lang="en-US" sz="1600" dirty="0">
                <a:solidFill>
                  <a:srgbClr val="0000FF"/>
                </a:solidFill>
                <a:latin typeface="Calibri" pitchFamily="34" charset="0"/>
                <a:cs typeface="Arial" pitchFamily="34" charset="0"/>
              </a:rPr>
              <a:t>(Hepatomegaly, </a:t>
            </a:r>
            <a:r>
              <a:rPr lang="en-US" sz="1600" dirty="0" err="1">
                <a:solidFill>
                  <a:srgbClr val="0000FF"/>
                </a:solidFill>
                <a:latin typeface="Calibri" pitchFamily="34" charset="0"/>
                <a:cs typeface="Arial" pitchFamily="34" charset="0"/>
              </a:rPr>
              <a:t>ascitis</a:t>
            </a:r>
            <a:r>
              <a:rPr lang="en-US" sz="1600" dirty="0">
                <a:solidFill>
                  <a:srgbClr val="0000FF"/>
                </a:solidFill>
                <a:latin typeface="Calibri" pitchFamily="34" charset="0"/>
                <a:cs typeface="Arial" pitchFamily="34" charset="0"/>
              </a:rPr>
              <a:t> and signs of portal hypertension).</a:t>
            </a:r>
            <a:endParaRPr lang="ar-SA" sz="1600" dirty="0">
              <a:solidFill>
                <a:srgbClr val="0000FF"/>
              </a:solidFill>
              <a:latin typeface="Calibri" pitchFamily="34" charset="0"/>
              <a:cs typeface="Arial" pitchFamily="34" charset="0"/>
            </a:endParaRPr>
          </a:p>
        </p:txBody>
      </p:sp>
      <p:pic>
        <p:nvPicPr>
          <p:cNvPr id="5122" name="Picture 2" descr="Hepatic Portal Vein">
            <a:hlinkClick r:id="rId3"/>
          </p:cNvPr>
          <p:cNvPicPr>
            <a:picLocks noChangeAspect="1" noChangeArrowheads="1"/>
          </p:cNvPicPr>
          <p:nvPr/>
        </p:nvPicPr>
        <p:blipFill>
          <a:blip r:embed="rId4"/>
          <a:srcRect/>
          <a:stretch>
            <a:fillRect/>
          </a:stretch>
        </p:blipFill>
        <p:spPr bwMode="auto">
          <a:xfrm>
            <a:off x="5364088" y="1367944"/>
            <a:ext cx="3571900" cy="4572032"/>
          </a:xfrm>
          <a:prstGeom prst="rect">
            <a:avLst/>
          </a:prstGeom>
          <a:noFill/>
        </p:spPr>
      </p:pic>
      <p:sp>
        <p:nvSpPr>
          <p:cNvPr id="5" name="Oval 4"/>
          <p:cNvSpPr/>
          <p:nvPr/>
        </p:nvSpPr>
        <p:spPr>
          <a:xfrm>
            <a:off x="8118395" y="4653136"/>
            <a:ext cx="817594" cy="28346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https://embryology.med.unsw.edu.au/embryology/images/thumb/d/d4/Fetal_Circulation_Pathway.jpg/400px-Fetal_Circulation_Pathw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2447" y="1497569"/>
            <a:ext cx="3571900" cy="444240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نتيجة بحث الصور عن ‪Patent ductus venosus (intrahepatic portosystemic shunt)‬‏">
            <a:hlinkClick r:id="rId6"/>
          </p:cNvPr>
          <p:cNvPicPr>
            <a:picLocks noChangeAspect="1" noChangeArrowheads="1"/>
          </p:cNvPicPr>
          <p:nvPr/>
        </p:nvPicPr>
        <p:blipFill>
          <a:blip r:embed="rId7"/>
          <a:srcRect/>
          <a:stretch>
            <a:fillRect/>
          </a:stretch>
        </p:blipFill>
        <p:spPr bwMode="auto">
          <a:xfrm>
            <a:off x="5429256" y="1571612"/>
            <a:ext cx="3500462" cy="435771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CE51FEB-4ADF-4973-909A-9976890B6113}" type="slidenum">
              <a:rPr lang="ar-SA" smtClean="0"/>
              <a:pPr>
                <a:defRPr/>
              </a:pPr>
              <a:t>26</a:t>
            </a:fld>
            <a:endParaRPr lang="en-US"/>
          </a:p>
        </p:txBody>
      </p:sp>
      <p:pic>
        <p:nvPicPr>
          <p:cNvPr id="4" name="Picture 2" descr="C:\Program Files\Microsoft Office\MEDIA\CAGCAT10\j0281904.wmf"/>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a:ln w="190500" cap="sq">
            <a:solidFill>
              <a:srgbClr val="B90000">
                <a:lumMod val="75000"/>
              </a:srgb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80" y="2564904"/>
            <a:ext cx="5760640" cy="1107996"/>
          </a:xfrm>
          <a:prstGeom prst="rect">
            <a:avLst/>
          </a:prstGeom>
          <a:noFill/>
        </p:spPr>
        <p:txBody>
          <a:bodyPr wrap="square" rtlCol="0">
            <a:spAutoFit/>
          </a:bodyPr>
          <a:lstStyle/>
          <a:p>
            <a:r>
              <a:rPr lang="en-US" sz="6600" dirty="0">
                <a:solidFill>
                  <a:schemeClr val="bg1"/>
                </a:solidFill>
                <a:latin typeface="Algerian" pitchFamily="82" charset="0"/>
              </a:rPr>
              <a:t>  THANK YOU</a:t>
            </a:r>
          </a:p>
        </p:txBody>
      </p:sp>
    </p:spTree>
    <p:extLst>
      <p:ext uri="{BB962C8B-B14F-4D97-AF65-F5344CB8AC3E}">
        <p14:creationId xmlns:p14="http://schemas.microsoft.com/office/powerpoint/2010/main" val="58490666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4290"/>
            <a:ext cx="8991600" cy="714380"/>
          </a:xfrm>
          <a:solidFill>
            <a:schemeClr val="tx1"/>
          </a:solidFill>
          <a:ln>
            <a:solidFill>
              <a:schemeClr val="tx1"/>
            </a:solidFill>
          </a:ln>
        </p:spPr>
        <p:txBody>
          <a:bodyPr wrap="square" rtlCol="1">
            <a:spAutoFit/>
          </a:bodyPr>
          <a:lstStyle/>
          <a:p>
            <a:pPr algn="ctr"/>
            <a:r>
              <a:rPr lang="en-US" sz="4000" b="1" dirty="0">
                <a:solidFill>
                  <a:srgbClr val="0000FF"/>
                </a:solidFill>
                <a:latin typeface="Calibri" pitchFamily="34" charset="0"/>
                <a:ea typeface="+mn-ea"/>
                <a:cs typeface="Arial" pitchFamily="34" charset="0"/>
              </a:rPr>
              <a:t>Veins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76200" y="928670"/>
            <a:ext cx="8639204" cy="3970318"/>
          </a:xfrm>
          <a:solidFill>
            <a:schemeClr val="tx1"/>
          </a:solidFill>
          <a:ln w="9525">
            <a:solidFill>
              <a:schemeClr val="tx1"/>
            </a:solidFill>
            <a:miter lim="800000"/>
            <a:headEnd/>
            <a:tailEnd/>
          </a:ln>
        </p:spPr>
        <p:txBody>
          <a:bodyPr wrap="square">
            <a:spAutoFit/>
          </a:bodyPr>
          <a:lstStyle/>
          <a:p>
            <a:pPr algn="just">
              <a:spcBef>
                <a:spcPct val="0"/>
              </a:spcBef>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Veins are blood vessels that bring blood back to the heart.</a:t>
            </a:r>
          </a:p>
          <a:p>
            <a:pPr algn="just">
              <a:spcBef>
                <a:spcPct val="0"/>
              </a:spcBef>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 All veins </a:t>
            </a:r>
            <a:r>
              <a:rPr lang="en-US" sz="2200" b="1" dirty="0">
                <a:solidFill>
                  <a:schemeClr val="bg1">
                    <a:lumMod val="75000"/>
                    <a:lumOff val="25000"/>
                  </a:schemeClr>
                </a:solidFill>
                <a:latin typeface="Calibri" pitchFamily="34" charset="0"/>
                <a:cs typeface="Arial" pitchFamily="34" charset="0"/>
              </a:rPr>
              <a:t>carry deoxygenated blood</a:t>
            </a:r>
          </a:p>
          <a:p>
            <a:pPr lvl="1" algn="just">
              <a:spcBef>
                <a:spcPct val="0"/>
              </a:spcBef>
              <a:buFont typeface="Wingdings" pitchFamily="2" charset="2"/>
              <a:buChar char="Ø"/>
              <a:defRPr/>
            </a:pPr>
            <a:r>
              <a:rPr lang="en-US" sz="1800" dirty="0">
                <a:solidFill>
                  <a:schemeClr val="bg1">
                    <a:lumMod val="75000"/>
                    <a:lumOff val="25000"/>
                  </a:schemeClr>
                </a:solidFill>
                <a:latin typeface="Calibri" pitchFamily="34" charset="0"/>
                <a:cs typeface="Arial" pitchFamily="34" charset="0"/>
              </a:rPr>
              <a:t>with the </a:t>
            </a:r>
            <a:r>
              <a:rPr lang="en-US" sz="1800" u="sng" dirty="0">
                <a:solidFill>
                  <a:schemeClr val="bg1">
                    <a:lumMod val="75000"/>
                    <a:lumOff val="25000"/>
                  </a:schemeClr>
                </a:solidFill>
                <a:latin typeface="Calibri" pitchFamily="34" charset="0"/>
                <a:cs typeface="Arial" pitchFamily="34" charset="0"/>
              </a:rPr>
              <a:t>exception </a:t>
            </a:r>
            <a:r>
              <a:rPr lang="en-US" sz="1800" dirty="0">
                <a:solidFill>
                  <a:schemeClr val="bg1">
                    <a:lumMod val="75000"/>
                    <a:lumOff val="25000"/>
                  </a:schemeClr>
                </a:solidFill>
                <a:latin typeface="Calibri" pitchFamily="34" charset="0"/>
                <a:cs typeface="Arial" pitchFamily="34" charset="0"/>
              </a:rPr>
              <a:t>of the </a:t>
            </a:r>
            <a:r>
              <a:rPr lang="en-US" sz="1800" b="1" dirty="0">
                <a:solidFill>
                  <a:srgbClr val="FF0000"/>
                </a:solidFill>
                <a:latin typeface="Calibri" pitchFamily="34" charset="0"/>
                <a:cs typeface="Arial" pitchFamily="34" charset="0"/>
              </a:rPr>
              <a:t>pulmonary veins </a:t>
            </a:r>
            <a:r>
              <a:rPr lang="en-US" sz="1800" dirty="0">
                <a:solidFill>
                  <a:schemeClr val="bg1">
                    <a:lumMod val="75000"/>
                    <a:lumOff val="25000"/>
                  </a:schemeClr>
                </a:solidFill>
                <a:latin typeface="Calibri" pitchFamily="34" charset="0"/>
                <a:cs typeface="Arial" pitchFamily="34" charset="0"/>
              </a:rPr>
              <a:t>and </a:t>
            </a:r>
            <a:r>
              <a:rPr lang="en-US" sz="1800" b="1" dirty="0">
                <a:solidFill>
                  <a:srgbClr val="FF0000"/>
                </a:solidFill>
                <a:latin typeface="Calibri" pitchFamily="34" charset="0"/>
                <a:cs typeface="Arial" pitchFamily="34" charset="0"/>
              </a:rPr>
              <a:t>umbilical vein</a:t>
            </a:r>
            <a:r>
              <a:rPr lang="en-US" sz="1200" b="1" dirty="0">
                <a:solidFill>
                  <a:srgbClr val="FF0000"/>
                </a:solidFill>
                <a:latin typeface="Calibri" pitchFamily="34" charset="0"/>
                <a:cs typeface="Arial" pitchFamily="34" charset="0"/>
              </a:rPr>
              <a:t>  </a:t>
            </a:r>
            <a:r>
              <a:rPr lang="en-US" sz="1200" b="1" dirty="0">
                <a:solidFill>
                  <a:schemeClr val="bg1"/>
                </a:solidFill>
                <a:latin typeface="Calibri" pitchFamily="34" charset="0"/>
                <a:cs typeface="Arial" pitchFamily="34" charset="0"/>
              </a:rPr>
              <a:t>(</a:t>
            </a:r>
            <a:r>
              <a:rPr lang="en-US" sz="1200" dirty="0">
                <a:solidFill>
                  <a:schemeClr val="bg1"/>
                </a:solidFill>
              </a:rPr>
              <a:t>during fetal development).</a:t>
            </a:r>
            <a:endParaRPr lang="en-US" sz="1200" b="1" dirty="0">
              <a:solidFill>
                <a:schemeClr val="bg1"/>
              </a:solidFill>
              <a:latin typeface="Calibri" pitchFamily="34" charset="0"/>
              <a:cs typeface="Arial" pitchFamily="34" charset="0"/>
            </a:endParaRPr>
          </a:p>
          <a:p>
            <a:pPr algn="just">
              <a:spcBef>
                <a:spcPct val="0"/>
              </a:spcBef>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 </a:t>
            </a:r>
            <a:r>
              <a:rPr lang="en-US" sz="2200" b="1" dirty="0">
                <a:solidFill>
                  <a:schemeClr val="bg1">
                    <a:lumMod val="75000"/>
                    <a:lumOff val="25000"/>
                  </a:schemeClr>
                </a:solidFill>
                <a:latin typeface="Calibri" pitchFamily="34" charset="0"/>
                <a:cs typeface="Arial" pitchFamily="34" charset="0"/>
              </a:rPr>
              <a:t>There are </a:t>
            </a:r>
            <a:r>
              <a:rPr lang="en-US" sz="2200" b="1" u="sng" dirty="0">
                <a:solidFill>
                  <a:schemeClr val="bg1">
                    <a:lumMod val="75000"/>
                    <a:lumOff val="25000"/>
                  </a:schemeClr>
                </a:solidFill>
                <a:latin typeface="Calibri" pitchFamily="34" charset="0"/>
                <a:cs typeface="Arial" pitchFamily="34" charset="0"/>
              </a:rPr>
              <a:t>two types of veins</a:t>
            </a:r>
            <a:r>
              <a:rPr lang="en-US" sz="2200" b="1" dirty="0">
                <a:solidFill>
                  <a:schemeClr val="bg1">
                    <a:lumMod val="75000"/>
                    <a:lumOff val="25000"/>
                  </a:schemeClr>
                </a:solidFill>
                <a:latin typeface="Calibri" pitchFamily="34" charset="0"/>
                <a:cs typeface="Arial" pitchFamily="34" charset="0"/>
              </a:rPr>
              <a:t>:</a:t>
            </a:r>
          </a:p>
          <a:p>
            <a:pPr marL="740664" lvl="1" algn="just">
              <a:spcBef>
                <a:spcPct val="0"/>
              </a:spcBef>
              <a:buFont typeface="Wingdings" pitchFamily="2" charset="2"/>
              <a:buChar char="Ø"/>
              <a:defRPr/>
            </a:pPr>
            <a:r>
              <a:rPr lang="en-US" sz="1800" dirty="0">
                <a:solidFill>
                  <a:schemeClr val="bg1">
                    <a:lumMod val="75000"/>
                    <a:lumOff val="25000"/>
                  </a:schemeClr>
                </a:solidFill>
                <a:latin typeface="Calibri" pitchFamily="34" charset="0"/>
                <a:cs typeface="Arial" pitchFamily="34" charset="0"/>
              </a:rPr>
              <a:t> </a:t>
            </a:r>
            <a:r>
              <a:rPr lang="en-US" sz="1800" dirty="0">
                <a:solidFill>
                  <a:srgbClr val="FF0000"/>
                </a:solidFill>
                <a:latin typeface="Calibri" pitchFamily="34" charset="0"/>
                <a:cs typeface="Arial" pitchFamily="34" charset="0"/>
              </a:rPr>
              <a:t>Superficial veins: </a:t>
            </a:r>
            <a:r>
              <a:rPr lang="en-US" sz="1800" dirty="0">
                <a:solidFill>
                  <a:schemeClr val="bg1">
                    <a:lumMod val="75000"/>
                    <a:lumOff val="25000"/>
                  </a:schemeClr>
                </a:solidFill>
                <a:latin typeface="Calibri" pitchFamily="34" charset="0"/>
                <a:cs typeface="Arial" pitchFamily="34" charset="0"/>
              </a:rPr>
              <a:t>close to the surface of the body</a:t>
            </a:r>
          </a:p>
          <a:p>
            <a:pPr marL="1140714" lvl="2" algn="just">
              <a:spcBef>
                <a:spcPct val="0"/>
              </a:spcBef>
              <a:buFont typeface="Wingdings" pitchFamily="2" charset="2"/>
              <a:buChar char="ü"/>
              <a:defRPr/>
            </a:pPr>
            <a:r>
              <a:rPr lang="en-US" sz="1600" dirty="0">
                <a:solidFill>
                  <a:schemeClr val="bg1">
                    <a:lumMod val="75000"/>
                    <a:lumOff val="25000"/>
                  </a:schemeClr>
                </a:solidFill>
                <a:latin typeface="Calibri" pitchFamily="34" charset="0"/>
                <a:cs typeface="Arial" pitchFamily="34" charset="0"/>
              </a:rPr>
              <a:t>NO corresponding arteries</a:t>
            </a:r>
          </a:p>
          <a:p>
            <a:pPr marL="740664" lvl="1" algn="just">
              <a:spcBef>
                <a:spcPct val="0"/>
              </a:spcBef>
              <a:buFont typeface="Wingdings" pitchFamily="2" charset="2"/>
              <a:buChar char="Ø"/>
              <a:defRPr/>
            </a:pPr>
            <a:r>
              <a:rPr lang="en-US" sz="1800" dirty="0">
                <a:solidFill>
                  <a:srgbClr val="FF0000"/>
                </a:solidFill>
                <a:latin typeface="Calibri" pitchFamily="34" charset="0"/>
                <a:cs typeface="Arial" pitchFamily="34" charset="0"/>
              </a:rPr>
              <a:t> Deep veins: </a:t>
            </a:r>
            <a:r>
              <a:rPr lang="en-US" sz="1800" dirty="0">
                <a:solidFill>
                  <a:schemeClr val="bg1">
                    <a:lumMod val="75000"/>
                    <a:lumOff val="25000"/>
                  </a:schemeClr>
                </a:solidFill>
                <a:latin typeface="Calibri" pitchFamily="34" charset="0"/>
                <a:cs typeface="Arial" pitchFamily="34" charset="0"/>
              </a:rPr>
              <a:t>found deeper in the body </a:t>
            </a:r>
          </a:p>
          <a:p>
            <a:pPr marL="1140714" lvl="2" algn="just">
              <a:spcBef>
                <a:spcPct val="0"/>
              </a:spcBef>
              <a:buFont typeface="Wingdings" pitchFamily="2" charset="2"/>
              <a:buChar char="ü"/>
              <a:defRPr/>
            </a:pPr>
            <a:r>
              <a:rPr lang="en-US" sz="1600" dirty="0">
                <a:solidFill>
                  <a:schemeClr val="bg1">
                    <a:lumMod val="75000"/>
                    <a:lumOff val="25000"/>
                  </a:schemeClr>
                </a:solidFill>
                <a:latin typeface="Calibri" pitchFamily="34" charset="0"/>
                <a:cs typeface="Arial" pitchFamily="34" charset="0"/>
              </a:rPr>
              <a:t>With corresponding arteries</a:t>
            </a:r>
          </a:p>
          <a:p>
            <a:pPr algn="just">
              <a:spcBef>
                <a:spcPct val="0"/>
              </a:spcBef>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 </a:t>
            </a:r>
            <a:r>
              <a:rPr lang="en-US" sz="2200" b="1" dirty="0">
                <a:solidFill>
                  <a:srgbClr val="0000FF"/>
                </a:solidFill>
                <a:latin typeface="Calibri" pitchFamily="34" charset="0"/>
                <a:cs typeface="Arial" pitchFamily="34" charset="0"/>
              </a:rPr>
              <a:t>Veins of the systemic circulation:</a:t>
            </a:r>
          </a:p>
          <a:p>
            <a:pPr marL="740664" lvl="1" algn="just">
              <a:spcBef>
                <a:spcPct val="0"/>
              </a:spcBef>
              <a:buFont typeface="Wingdings" pitchFamily="2" charset="2"/>
              <a:buChar char="Ø"/>
              <a:defRPr/>
            </a:pPr>
            <a:r>
              <a:rPr lang="en-US" sz="1800" b="1" dirty="0">
                <a:solidFill>
                  <a:schemeClr val="bg1"/>
                </a:solidFill>
                <a:latin typeface="Calibri" pitchFamily="34" charset="0"/>
                <a:cs typeface="Arial" pitchFamily="34" charset="0"/>
              </a:rPr>
              <a:t>Superior </a:t>
            </a:r>
            <a:r>
              <a:rPr lang="en-US" sz="1800" dirty="0">
                <a:solidFill>
                  <a:schemeClr val="bg1">
                    <a:lumMod val="75000"/>
                    <a:lumOff val="25000"/>
                  </a:schemeClr>
                </a:solidFill>
                <a:latin typeface="Calibri" pitchFamily="34" charset="0"/>
                <a:cs typeface="Arial" pitchFamily="34" charset="0"/>
              </a:rPr>
              <a:t>and </a:t>
            </a:r>
            <a:r>
              <a:rPr lang="en-US" sz="1800" b="1" dirty="0">
                <a:solidFill>
                  <a:schemeClr val="bg1"/>
                </a:solidFill>
                <a:latin typeface="Calibri" pitchFamily="34" charset="0"/>
                <a:cs typeface="Arial" pitchFamily="34" charset="0"/>
              </a:rPr>
              <a:t>Inferior vena cava </a:t>
            </a:r>
            <a:r>
              <a:rPr lang="en-US" sz="1800" dirty="0">
                <a:solidFill>
                  <a:schemeClr val="bg1">
                    <a:lumMod val="75000"/>
                    <a:lumOff val="25000"/>
                  </a:schemeClr>
                </a:solidFill>
                <a:latin typeface="Calibri" pitchFamily="34" charset="0"/>
                <a:cs typeface="Arial" pitchFamily="34" charset="0"/>
              </a:rPr>
              <a:t>with their tributaries</a:t>
            </a:r>
          </a:p>
          <a:p>
            <a:pPr algn="just">
              <a:spcBef>
                <a:spcPct val="0"/>
              </a:spcBef>
              <a:buFont typeface="Wingdings" pitchFamily="2" charset="2"/>
              <a:buChar char="v"/>
              <a:defRPr/>
            </a:pPr>
            <a:r>
              <a:rPr lang="en-US" sz="2200" dirty="0">
                <a:solidFill>
                  <a:schemeClr val="bg1">
                    <a:lumMod val="75000"/>
                    <a:lumOff val="25000"/>
                  </a:schemeClr>
                </a:solidFill>
                <a:latin typeface="Calibri" pitchFamily="34" charset="0"/>
                <a:cs typeface="Arial" pitchFamily="34" charset="0"/>
              </a:rPr>
              <a:t> </a:t>
            </a:r>
            <a:r>
              <a:rPr lang="en-US" sz="2200" b="1" dirty="0">
                <a:solidFill>
                  <a:srgbClr val="0000FF"/>
                </a:solidFill>
                <a:latin typeface="Calibri" pitchFamily="34" charset="0"/>
                <a:cs typeface="Arial" pitchFamily="34" charset="0"/>
              </a:rPr>
              <a:t>Veins of the portal circulation:</a:t>
            </a:r>
          </a:p>
          <a:p>
            <a:pPr lvl="1" algn="just">
              <a:spcBef>
                <a:spcPct val="0"/>
              </a:spcBef>
              <a:buFont typeface="Wingdings" pitchFamily="2" charset="2"/>
              <a:buChar char="Ø"/>
              <a:defRPr/>
            </a:pPr>
            <a:r>
              <a:rPr lang="en-US" sz="1800" b="1" dirty="0">
                <a:solidFill>
                  <a:schemeClr val="bg1"/>
                </a:solidFill>
                <a:latin typeface="Calibri" pitchFamily="34" charset="0"/>
                <a:cs typeface="Arial" pitchFamily="34" charset="0"/>
              </a:rPr>
              <a:t>Portal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2" descr="http://www.cookmedical.com/img/pe.jpg"/>
          <p:cNvPicPr>
            <a:picLocks noChangeAspect="1" noChangeArrowheads="1"/>
          </p:cNvPicPr>
          <p:nvPr/>
        </p:nvPicPr>
        <p:blipFill>
          <a:blip r:embed="rId3" cstate="print"/>
          <a:srcRect/>
          <a:stretch>
            <a:fillRect/>
          </a:stretch>
        </p:blipFill>
        <p:spPr bwMode="auto">
          <a:xfrm>
            <a:off x="6334015" y="3596590"/>
            <a:ext cx="2733785" cy="3109010"/>
          </a:xfrm>
          <a:prstGeom prst="rect">
            <a:avLst/>
          </a:prstGeom>
          <a:ln>
            <a:noFill/>
          </a:ln>
          <a:effectLst>
            <a:softEdge rad="112500"/>
          </a:effectLst>
        </p:spPr>
      </p:pic>
      <p:pic>
        <p:nvPicPr>
          <p:cNvPr id="50178" name="Picture 2" descr="https://encrypted-tbn0.gstatic.com/images?q=tbn:ANd9GcSUZ95pX2CdrBatxijVcbbNRSXGLzRTTWm8_X3qjPxKygxxKImCyw">
            <a:hlinkClick r:id="rId4"/>
          </p:cNvPr>
          <p:cNvPicPr>
            <a:picLocks noChangeAspect="1" noChangeArrowheads="1"/>
          </p:cNvPicPr>
          <p:nvPr/>
        </p:nvPicPr>
        <p:blipFill>
          <a:blip r:embed="rId5"/>
          <a:srcRect/>
          <a:stretch>
            <a:fillRect/>
          </a:stretch>
        </p:blipFill>
        <p:spPr bwMode="auto">
          <a:xfrm>
            <a:off x="2857488" y="4572008"/>
            <a:ext cx="3571901" cy="2285992"/>
          </a:xfrm>
          <a:prstGeom prst="rect">
            <a:avLst/>
          </a:prstGeom>
          <a:noFill/>
        </p:spPr>
      </p:pic>
      <p:sp>
        <p:nvSpPr>
          <p:cNvPr id="6" name="Oval 5"/>
          <p:cNvSpPr/>
          <p:nvPr/>
        </p:nvSpPr>
        <p:spPr>
          <a:xfrm>
            <a:off x="6643702" y="442913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15008" y="5214950"/>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43702" y="585789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572560" cy="707886"/>
          </a:xfrm>
          <a:solidFill>
            <a:srgbClr val="3399FF">
              <a:alpha val="29020"/>
            </a:srgbClr>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Superior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214282" y="857233"/>
            <a:ext cx="8786874" cy="2862322"/>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411480" algn="just">
              <a:spcBef>
                <a:spcPct val="0"/>
              </a:spcBef>
              <a:buFont typeface="Wingdings" pitchFamily="2" charset="2"/>
              <a:buChar char="v"/>
              <a:defRPr/>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C00000"/>
                </a:solidFill>
                <a:latin typeface="Calibri" pitchFamily="34" charset="0"/>
                <a:cs typeface="Arial" pitchFamily="34" charset="0"/>
              </a:rPr>
              <a:t>Formed by </a:t>
            </a:r>
            <a:r>
              <a:rPr lang="en-US" sz="2000" dirty="0">
                <a:solidFill>
                  <a:schemeClr val="bg1">
                    <a:lumMod val="75000"/>
                    <a:lumOff val="25000"/>
                  </a:schemeClr>
                </a:solidFill>
                <a:latin typeface="Calibri" pitchFamily="34" charset="0"/>
                <a:cs typeface="Arial" pitchFamily="34" charset="0"/>
              </a:rPr>
              <a:t>the union of the </a:t>
            </a:r>
            <a:r>
              <a:rPr lang="en-US" sz="2000" b="1" dirty="0">
                <a:solidFill>
                  <a:srgbClr val="0000FF"/>
                </a:solidFill>
                <a:latin typeface="Calibri" pitchFamily="34" charset="0"/>
                <a:cs typeface="Arial" pitchFamily="34" charset="0"/>
              </a:rPr>
              <a:t>right and left Brachiocephalic veins. </a:t>
            </a:r>
          </a:p>
          <a:p>
            <a:pPr marL="868680" lvl="1" algn="just">
              <a:spcBef>
                <a:spcPct val="0"/>
              </a:spcBef>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Brachiocephalic veins </a:t>
            </a:r>
            <a:r>
              <a:rPr lang="en-US" sz="2000" dirty="0">
                <a:solidFill>
                  <a:schemeClr val="bg1">
                    <a:lumMod val="75000"/>
                    <a:lumOff val="25000"/>
                  </a:schemeClr>
                </a:solidFill>
                <a:latin typeface="Calibri" pitchFamily="34" charset="0"/>
                <a:cs typeface="Arial" pitchFamily="34" charset="0"/>
              </a:rPr>
              <a:t>are formed by the union of </a:t>
            </a:r>
            <a:r>
              <a:rPr lang="en-US" sz="2000" b="1" dirty="0">
                <a:solidFill>
                  <a:srgbClr val="0000FF"/>
                </a:solidFill>
                <a:latin typeface="Calibri" pitchFamily="34" charset="0"/>
                <a:cs typeface="Arial" pitchFamily="34" charset="0"/>
              </a:rPr>
              <a:t>internal jugular and subclavian veins</a:t>
            </a:r>
            <a:r>
              <a:rPr lang="en-US" sz="2000" dirty="0">
                <a:solidFill>
                  <a:schemeClr val="bg1">
                    <a:lumMod val="75000"/>
                    <a:lumOff val="25000"/>
                  </a:schemeClr>
                </a:solidFill>
                <a:latin typeface="Calibri" pitchFamily="34" charset="0"/>
                <a:cs typeface="Arial" pitchFamily="34" charset="0"/>
              </a:rPr>
              <a:t>.</a:t>
            </a:r>
          </a:p>
          <a:p>
            <a:pPr marL="411480" algn="just">
              <a:spcBef>
                <a:spcPct val="0"/>
              </a:spcBef>
              <a:buFont typeface="Wingdings" pitchFamily="2" charset="2"/>
              <a:buChar char="v"/>
              <a:defRPr/>
            </a:pPr>
            <a:r>
              <a:rPr lang="en-US" sz="2000" b="1" dirty="0">
                <a:solidFill>
                  <a:schemeClr val="bg1">
                    <a:lumMod val="75000"/>
                    <a:lumOff val="25000"/>
                  </a:schemeClr>
                </a:solidFill>
                <a:latin typeface="Calibri" pitchFamily="34" charset="0"/>
                <a:cs typeface="Arial" pitchFamily="34" charset="0"/>
              </a:rPr>
              <a:t> </a:t>
            </a:r>
            <a:r>
              <a:rPr lang="en-US" sz="2000" b="1" dirty="0">
                <a:solidFill>
                  <a:srgbClr val="C00000"/>
                </a:solidFill>
                <a:latin typeface="Calibri" pitchFamily="34" charset="0"/>
                <a:cs typeface="Arial" pitchFamily="34" charset="0"/>
              </a:rPr>
              <a:t>Drains venous blood from :</a:t>
            </a:r>
          </a:p>
          <a:p>
            <a:pPr marL="811530" lvl="1" algn="just">
              <a:spcBef>
                <a:spcPct val="0"/>
              </a:spcBef>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 Head &amp;neck</a:t>
            </a:r>
          </a:p>
          <a:p>
            <a:pPr marL="811530" lvl="1" algn="just">
              <a:spcBef>
                <a:spcPct val="0"/>
              </a:spcBef>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Thoracic wall</a:t>
            </a:r>
          </a:p>
          <a:p>
            <a:pPr marL="811530" lvl="1" algn="just">
              <a:spcBef>
                <a:spcPct val="0"/>
              </a:spcBef>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Upper limbs </a:t>
            </a:r>
          </a:p>
          <a:p>
            <a:pPr marL="411480" algn="just">
              <a:spcBef>
                <a:spcPct val="0"/>
              </a:spcBef>
              <a:buFont typeface="Wingdings" pitchFamily="2" charset="2"/>
              <a:buChar char="v"/>
              <a:defRPr/>
            </a:pPr>
            <a:r>
              <a:rPr lang="en-US" sz="2000" b="1" dirty="0">
                <a:solidFill>
                  <a:srgbClr val="C00000"/>
                </a:solidFill>
                <a:latin typeface="Calibri" pitchFamily="34" charset="0"/>
                <a:cs typeface="Arial" pitchFamily="34" charset="0"/>
              </a:rPr>
              <a:t>It Passes </a:t>
            </a:r>
            <a:r>
              <a:rPr lang="en-US" sz="2000" dirty="0">
                <a:solidFill>
                  <a:schemeClr val="bg1">
                    <a:lumMod val="75000"/>
                    <a:lumOff val="25000"/>
                  </a:schemeClr>
                </a:solidFill>
                <a:latin typeface="Calibri" pitchFamily="34" charset="0"/>
                <a:cs typeface="Arial" pitchFamily="34" charset="0"/>
              </a:rPr>
              <a:t>downward and </a:t>
            </a:r>
            <a:r>
              <a:rPr lang="en-US" sz="2000" b="1" dirty="0">
                <a:solidFill>
                  <a:schemeClr val="bg1"/>
                </a:solidFill>
                <a:latin typeface="Calibri" pitchFamily="34" charset="0"/>
                <a:cs typeface="Arial" pitchFamily="34" charset="0"/>
              </a:rPr>
              <a:t>enter</a:t>
            </a:r>
            <a:r>
              <a:rPr lang="en-US" sz="2000" dirty="0">
                <a:solidFill>
                  <a:schemeClr val="bg1">
                    <a:lumMod val="75000"/>
                    <a:lumOff val="25000"/>
                  </a:schemeClr>
                </a:solidFill>
                <a:latin typeface="Calibri" pitchFamily="34" charset="0"/>
                <a:cs typeface="Arial" pitchFamily="34" charset="0"/>
              </a:rPr>
              <a:t> the </a:t>
            </a:r>
            <a:r>
              <a:rPr lang="en-US" sz="2000" b="1" dirty="0">
                <a:solidFill>
                  <a:schemeClr val="bg1">
                    <a:lumMod val="75000"/>
                    <a:lumOff val="25000"/>
                  </a:schemeClr>
                </a:solidFill>
                <a:latin typeface="Calibri" pitchFamily="34" charset="0"/>
                <a:cs typeface="Arial" pitchFamily="34" charset="0"/>
              </a:rPr>
              <a:t>right atrium.</a:t>
            </a:r>
          </a:p>
          <a:p>
            <a:pPr marL="411480" algn="just">
              <a:spcBef>
                <a:spcPct val="0"/>
              </a:spcBef>
              <a:buFont typeface="Wingdings" pitchFamily="2" charset="2"/>
              <a:buChar char="v"/>
              <a:defRPr/>
            </a:pPr>
            <a:r>
              <a:rPr lang="en-US" sz="2000" b="1" dirty="0">
                <a:solidFill>
                  <a:srgbClr val="C00000"/>
                </a:solidFill>
                <a:latin typeface="Calibri" pitchFamily="34" charset="0"/>
                <a:cs typeface="Arial" pitchFamily="34" charset="0"/>
              </a:rPr>
              <a:t>Receives</a:t>
            </a:r>
            <a:r>
              <a:rPr lang="en-US" sz="2000" b="1" dirty="0">
                <a:solidFill>
                  <a:schemeClr val="bg2"/>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azygos vein </a:t>
            </a:r>
            <a:r>
              <a:rPr lang="en-US" sz="2000" dirty="0">
                <a:solidFill>
                  <a:schemeClr val="bg1">
                    <a:lumMod val="75000"/>
                    <a:lumOff val="25000"/>
                  </a:schemeClr>
                </a:solidFill>
                <a:latin typeface="Calibri" pitchFamily="34" charset="0"/>
                <a:cs typeface="Arial" pitchFamily="34" charset="0"/>
              </a:rPr>
              <a:t>on the </a:t>
            </a:r>
            <a:r>
              <a:rPr lang="en-US" sz="2000" u="sng" dirty="0">
                <a:solidFill>
                  <a:schemeClr val="bg1">
                    <a:lumMod val="75000"/>
                    <a:lumOff val="25000"/>
                  </a:schemeClr>
                </a:solidFill>
                <a:latin typeface="Calibri" pitchFamily="34" charset="0"/>
                <a:cs typeface="Arial" pitchFamily="34" charset="0"/>
              </a:rPr>
              <a:t>posterior aspect</a:t>
            </a:r>
            <a:r>
              <a:rPr lang="en-US" sz="2000" dirty="0">
                <a:solidFill>
                  <a:schemeClr val="bg1">
                    <a:lumMod val="75000"/>
                    <a:lumOff val="25000"/>
                  </a:schemeClr>
                </a:solidFill>
                <a:latin typeface="Calibri" pitchFamily="34" charset="0"/>
                <a:cs typeface="Arial" pitchFamily="34" charset="0"/>
              </a:rPr>
              <a:t> just before it enters the heart.</a:t>
            </a:r>
          </a:p>
        </p:txBody>
      </p:sp>
      <p:pic>
        <p:nvPicPr>
          <p:cNvPr id="4" name="Picture 7" descr="E:\dad\Student Gray\3. Thorax\F66122-003-f011.jpg"/>
          <p:cNvPicPr>
            <a:picLocks noChangeAspect="1" noChangeArrowheads="1"/>
          </p:cNvPicPr>
          <p:nvPr/>
        </p:nvPicPr>
        <p:blipFill>
          <a:blip r:embed="rId3" cstate="print"/>
          <a:srcRect b="52248"/>
          <a:stretch>
            <a:fillRect/>
          </a:stretch>
        </p:blipFill>
        <p:spPr bwMode="auto">
          <a:xfrm>
            <a:off x="673100" y="4495801"/>
            <a:ext cx="3606800" cy="1955800"/>
          </a:xfrm>
          <a:prstGeom prst="rect">
            <a:avLst/>
          </a:prstGeom>
          <a:ln>
            <a:noFill/>
          </a:ln>
          <a:effectLst>
            <a:softEdge rad="112500"/>
          </a:effectLst>
        </p:spPr>
      </p:pic>
      <p:pic>
        <p:nvPicPr>
          <p:cNvPr id="48130" name="Picture 2" descr="Azygos vein.png">
            <a:hlinkClick r:id="rId4"/>
          </p:cNvPr>
          <p:cNvPicPr>
            <a:picLocks noChangeAspect="1" noChangeArrowheads="1"/>
          </p:cNvPicPr>
          <p:nvPr/>
        </p:nvPicPr>
        <p:blipFill>
          <a:blip r:embed="rId5"/>
          <a:srcRect/>
          <a:stretch>
            <a:fillRect/>
          </a:stretch>
        </p:blipFill>
        <p:spPr bwMode="auto">
          <a:xfrm>
            <a:off x="5072066" y="3714752"/>
            <a:ext cx="3071834" cy="3143248"/>
          </a:xfrm>
          <a:prstGeom prst="rect">
            <a:avLst/>
          </a:prstGeom>
          <a:noFill/>
          <a:ln>
            <a:solidFill>
              <a:schemeClr val="bg2"/>
            </a:solidFill>
          </a:ln>
        </p:spPr>
      </p:pic>
      <p:sp>
        <p:nvSpPr>
          <p:cNvPr id="7" name="Oval 6"/>
          <p:cNvSpPr/>
          <p:nvPr/>
        </p:nvSpPr>
        <p:spPr>
          <a:xfrm>
            <a:off x="500034" y="5357826"/>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500034" y="5357826"/>
            <a:ext cx="642942" cy="214314"/>
          </a:xfrm>
          <a:prstGeom prst="rect">
            <a:avLst/>
          </a:prstGeom>
          <a:noFill/>
        </p:spPr>
        <p:txBody>
          <a:bodyPr wrap="square" rtlCol="0">
            <a:spAutoFit/>
          </a:bodyPr>
          <a:lstStyle/>
          <a:p>
            <a:r>
              <a:rPr lang="en-US" sz="800" b="1" dirty="0">
                <a:solidFill>
                  <a:schemeClr val="bg1"/>
                </a:solidFill>
              </a:rPr>
              <a:t>Sup</a:t>
            </a:r>
          </a:p>
        </p:txBody>
      </p:sp>
      <p:sp>
        <p:nvSpPr>
          <p:cNvPr id="9" name="Right Arrow 8"/>
          <p:cNvSpPr/>
          <p:nvPr/>
        </p:nvSpPr>
        <p:spPr>
          <a:xfrm flipV="1">
            <a:off x="1285852" y="5357826"/>
            <a:ext cx="1000132"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628" y="4643446"/>
            <a:ext cx="857251"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solidFill>
            <a:schemeClr val="tx1"/>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638300"/>
            <a:ext cx="82296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a:solidFill>
                  <a:schemeClr val="bg1">
                    <a:lumMod val="75000"/>
                    <a:lumOff val="25000"/>
                  </a:schemeClr>
                </a:solidFill>
                <a:latin typeface="Calibri" pitchFamily="34" charset="0"/>
                <a:cs typeface="Arial" pitchFamily="34" charset="0"/>
              </a:rPr>
              <a:t> </a:t>
            </a:r>
            <a:r>
              <a:rPr lang="en-US" sz="2400" b="1" dirty="0">
                <a:solidFill>
                  <a:srgbClr val="0000FF"/>
                </a:solidFill>
                <a:latin typeface="Calibri" pitchFamily="34" charset="0"/>
                <a:cs typeface="Arial" pitchFamily="34" charset="0"/>
              </a:rPr>
              <a:t>Superficial Veins</a:t>
            </a:r>
          </a:p>
          <a:p>
            <a:pPr lvl="2" algn="just">
              <a:spcBef>
                <a:spcPct val="0"/>
              </a:spcBef>
              <a:buClr>
                <a:schemeClr val="accent1"/>
              </a:buClr>
              <a:buFont typeface="Wingdings" pitchFamily="2" charset="2"/>
              <a:buChar char="ü"/>
            </a:pPr>
            <a:r>
              <a:rPr lang="en-US" b="1" dirty="0">
                <a:solidFill>
                  <a:srgbClr val="7030A0"/>
                </a:solidFill>
                <a:latin typeface="Calibri" pitchFamily="34" charset="0"/>
                <a:cs typeface="Arial" pitchFamily="34" charset="0"/>
              </a:rPr>
              <a:t> </a:t>
            </a:r>
            <a:r>
              <a:rPr lang="en-US" dirty="0">
                <a:solidFill>
                  <a:srgbClr val="7030A0"/>
                </a:solidFill>
                <a:latin typeface="Calibri" pitchFamily="34" charset="0"/>
                <a:cs typeface="Arial" pitchFamily="34" charset="0"/>
              </a:rPr>
              <a:t>External Jugular veins</a:t>
            </a:r>
          </a:p>
          <a:p>
            <a:pPr lvl="2" algn="just">
              <a:spcBef>
                <a:spcPct val="0"/>
              </a:spcBef>
              <a:buClr>
                <a:schemeClr val="accent1"/>
              </a:buClr>
              <a:buFont typeface="Wingdings" pitchFamily="2" charset="2"/>
              <a:buChar char="ü"/>
            </a:pPr>
            <a:r>
              <a:rPr lang="en-US" dirty="0">
                <a:solidFill>
                  <a:srgbClr val="7030A0"/>
                </a:solidFill>
                <a:latin typeface="Calibri" pitchFamily="34" charset="0"/>
                <a:cs typeface="Arial" pitchFamily="34" charset="0"/>
              </a:rPr>
              <a:t> Anterior jugular veins</a:t>
            </a:r>
          </a:p>
          <a:p>
            <a:pPr lvl="1" algn="just">
              <a:spcBef>
                <a:spcPct val="0"/>
              </a:spcBef>
              <a:buFont typeface="Wingdings" pitchFamily="2" charset="2"/>
              <a:buChar char="Ø"/>
            </a:pPr>
            <a:r>
              <a:rPr lang="en-US" sz="2400" b="1" dirty="0">
                <a:solidFill>
                  <a:schemeClr val="bg1">
                    <a:lumMod val="75000"/>
                    <a:lumOff val="25000"/>
                  </a:schemeClr>
                </a:solidFill>
                <a:latin typeface="Calibri" pitchFamily="34" charset="0"/>
                <a:cs typeface="Arial" pitchFamily="34" charset="0"/>
              </a:rPr>
              <a:t> </a:t>
            </a:r>
            <a:r>
              <a:rPr lang="en-US" sz="2400" b="1" dirty="0">
                <a:solidFill>
                  <a:srgbClr val="0000FF"/>
                </a:solidFill>
                <a:latin typeface="Calibri" pitchFamily="34" charset="0"/>
                <a:cs typeface="Arial" pitchFamily="34" charset="0"/>
              </a:rPr>
              <a:t>Deep Veins </a:t>
            </a:r>
          </a:p>
          <a:p>
            <a:pPr lvl="2" algn="just">
              <a:spcBef>
                <a:spcPct val="0"/>
              </a:spcBef>
              <a:buClr>
                <a:schemeClr val="accent1"/>
              </a:buClr>
              <a:buFont typeface="Wingdings" pitchFamily="2" charset="2"/>
              <a:buChar char="ü"/>
            </a:pPr>
            <a:r>
              <a:rPr lang="en-US" dirty="0">
                <a:solidFill>
                  <a:srgbClr val="7030A0"/>
                </a:solidFill>
                <a:latin typeface="Calibri" pitchFamily="34" charset="0"/>
                <a:cs typeface="Arial" pitchFamily="34" charset="0"/>
              </a:rPr>
              <a:t> Internal Jugulars veins.</a:t>
            </a:r>
          </a:p>
          <a:p>
            <a:pPr algn="just">
              <a:spcBef>
                <a:spcPct val="0"/>
              </a:spcBef>
              <a:buFont typeface="Wingdings" pitchFamily="2" charset="2"/>
            </a:pPr>
            <a:endParaRPr lang="ar-SA" sz="2800" b="1"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4305300" y="1638300"/>
            <a:ext cx="4508500" cy="4508500"/>
          </a:xfrm>
          <a:prstGeom prst="rect">
            <a:avLst/>
          </a:prstGeom>
          <a:ln>
            <a:noFill/>
          </a:ln>
          <a:effectLst>
            <a:softEdge rad="112500"/>
          </a:effectLst>
        </p:spPr>
      </p:pic>
      <p:sp>
        <p:nvSpPr>
          <p:cNvPr id="5" name="Donut 4"/>
          <p:cNvSpPr/>
          <p:nvPr/>
        </p:nvSpPr>
        <p:spPr>
          <a:xfrm>
            <a:off x="4305300" y="36576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305300" y="41910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flipV="1">
            <a:off x="5286380" y="4286257"/>
            <a:ext cx="500066"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57818" y="3786190"/>
            <a:ext cx="114300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215206" y="3643314"/>
            <a:ext cx="785818"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07886"/>
          </a:xfrm>
          <a:noFill/>
        </p:spPr>
        <p:txBody>
          <a:bodyPr wrap="square" rtlCol="1">
            <a:spAutoFit/>
          </a:bodyPr>
          <a:lstStyle/>
          <a:p>
            <a:pPr algn="ctr"/>
            <a:r>
              <a:rPr lang="en-US" sz="4000" b="1" dirty="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857232"/>
            <a:ext cx="8915400" cy="329320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defRPr/>
            </a:pPr>
            <a:r>
              <a:rPr lang="en-US" sz="3200" b="1" dirty="0">
                <a:solidFill>
                  <a:srgbClr val="0000FF"/>
                </a:solidFill>
                <a:latin typeface="Calibri" pitchFamily="34" charset="0"/>
                <a:cs typeface="Arial" pitchFamily="34" charset="0"/>
              </a:rPr>
              <a:t>External Jugular Vein:</a:t>
            </a:r>
          </a:p>
          <a:p>
            <a:pPr lvl="1" algn="just">
              <a:spcBef>
                <a:spcPct val="0"/>
              </a:spcBef>
              <a:buFont typeface="Wingdings" pitchFamily="2" charset="2"/>
              <a:buChar char="Ø"/>
              <a:defRPr/>
            </a:pPr>
            <a:r>
              <a:rPr lang="en-US" sz="2000" b="1" u="sng" dirty="0">
                <a:solidFill>
                  <a:schemeClr val="bg1">
                    <a:lumMod val="75000"/>
                    <a:lumOff val="25000"/>
                  </a:schemeClr>
                </a:solidFill>
                <a:latin typeface="Calibri" pitchFamily="34" charset="0"/>
                <a:cs typeface="Arial" pitchFamily="34" charset="0"/>
              </a:rPr>
              <a:t>Lies</a:t>
            </a:r>
            <a:r>
              <a:rPr lang="en-US" sz="2000" dirty="0">
                <a:solidFill>
                  <a:schemeClr val="bg1">
                    <a:lumMod val="75000"/>
                    <a:lumOff val="25000"/>
                  </a:schemeClr>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superficial</a:t>
            </a:r>
            <a:r>
              <a:rPr lang="en-US" sz="2000" dirty="0">
                <a:solidFill>
                  <a:schemeClr val="bg1">
                    <a:lumMod val="75000"/>
                    <a:lumOff val="25000"/>
                  </a:schemeClr>
                </a:solidFill>
                <a:latin typeface="Calibri" pitchFamily="34" charset="0"/>
                <a:cs typeface="Arial" pitchFamily="34" charset="0"/>
              </a:rPr>
              <a:t> to the</a:t>
            </a:r>
            <a:r>
              <a:rPr lang="en-US" sz="2000" b="1" dirty="0">
                <a:solidFill>
                  <a:schemeClr val="bg1">
                    <a:lumMod val="75000"/>
                    <a:lumOff val="25000"/>
                  </a:schemeClr>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sternomastoid</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muscle </a:t>
            </a:r>
          </a:p>
          <a:p>
            <a:pPr lvl="1" algn="just">
              <a:spcBef>
                <a:spcPct val="0"/>
              </a:spcBef>
              <a:buFont typeface="Wingdings" pitchFamily="2" charset="2"/>
              <a:buChar char="Ø"/>
              <a:defRPr/>
            </a:pPr>
            <a:r>
              <a:rPr lang="en-US" sz="2000" b="1" u="sng" dirty="0">
                <a:solidFill>
                  <a:schemeClr val="bg1">
                    <a:lumMod val="75000"/>
                    <a:lumOff val="25000"/>
                  </a:schemeClr>
                </a:solidFill>
                <a:latin typeface="Calibri" pitchFamily="34" charset="0"/>
                <a:cs typeface="Arial" pitchFamily="34" charset="0"/>
              </a:rPr>
              <a:t>Begins</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just behind the angle of mandible </a:t>
            </a:r>
            <a:r>
              <a:rPr lang="en-US" sz="2000" b="1" dirty="0">
                <a:solidFill>
                  <a:schemeClr val="bg1">
                    <a:lumMod val="75000"/>
                    <a:lumOff val="25000"/>
                  </a:schemeClr>
                </a:solidFill>
                <a:latin typeface="Calibri" pitchFamily="34" charset="0"/>
                <a:cs typeface="Arial" pitchFamily="34" charset="0"/>
              </a:rPr>
              <a:t>by union of </a:t>
            </a:r>
            <a:r>
              <a:rPr lang="en-US" sz="2000" dirty="0">
                <a:solidFill>
                  <a:srgbClr val="FF0000"/>
                </a:solidFill>
                <a:latin typeface="Calibri" pitchFamily="34" charset="0"/>
                <a:cs typeface="Arial" pitchFamily="34" charset="0"/>
              </a:rPr>
              <a:t>posterior auricular vein </a:t>
            </a:r>
            <a:r>
              <a:rPr lang="en-US" sz="2000" dirty="0">
                <a:solidFill>
                  <a:schemeClr val="bg1">
                    <a:lumMod val="75000"/>
                    <a:lumOff val="25000"/>
                  </a:schemeClr>
                </a:solidFill>
                <a:latin typeface="Calibri" pitchFamily="34" charset="0"/>
                <a:cs typeface="Arial" pitchFamily="34" charset="0"/>
              </a:rPr>
              <a:t>with the </a:t>
            </a:r>
            <a:r>
              <a:rPr lang="en-US" sz="2000" dirty="0">
                <a:solidFill>
                  <a:srgbClr val="FF0000"/>
                </a:solidFill>
                <a:latin typeface="Calibri" pitchFamily="34" charset="0"/>
                <a:cs typeface="Arial" pitchFamily="34" charset="0"/>
              </a:rPr>
              <a:t>posterior division of </a:t>
            </a:r>
            <a:r>
              <a:rPr lang="en-US" sz="2000" dirty="0" err="1">
                <a:solidFill>
                  <a:srgbClr val="FF0000"/>
                </a:solidFill>
                <a:latin typeface="Calibri" pitchFamily="34" charset="0"/>
                <a:cs typeface="Arial" pitchFamily="34" charset="0"/>
              </a:rPr>
              <a:t>retromandibular</a:t>
            </a:r>
            <a:r>
              <a:rPr lang="en-US" sz="2000" dirty="0">
                <a:solidFill>
                  <a:srgbClr val="FF0000"/>
                </a:solidFill>
                <a:latin typeface="Calibri" pitchFamily="34" charset="0"/>
                <a:cs typeface="Arial" pitchFamily="34" charset="0"/>
              </a:rPr>
              <a:t> vein</a:t>
            </a:r>
            <a:r>
              <a:rPr lang="en-US" sz="2000" dirty="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It passes down the neck and it is the </a:t>
            </a:r>
            <a:r>
              <a:rPr lang="en-US" sz="2000" b="1" dirty="0">
                <a:solidFill>
                  <a:srgbClr val="0000FF"/>
                </a:solidFill>
                <a:latin typeface="Calibri" pitchFamily="34" charset="0"/>
                <a:cs typeface="Arial" pitchFamily="34" charset="0"/>
              </a:rPr>
              <a:t>only</a:t>
            </a:r>
            <a:r>
              <a:rPr lang="en-US" sz="2000" dirty="0">
                <a:solidFill>
                  <a:srgbClr val="0000FF"/>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tributary </a:t>
            </a:r>
            <a:r>
              <a:rPr lang="en-US" sz="2000" b="1" dirty="0">
                <a:solidFill>
                  <a:schemeClr val="bg1">
                    <a:lumMod val="75000"/>
                    <a:lumOff val="25000"/>
                  </a:schemeClr>
                </a:solidFill>
                <a:latin typeface="Calibri" pitchFamily="34" charset="0"/>
                <a:cs typeface="Arial" pitchFamily="34" charset="0"/>
              </a:rPr>
              <a:t>of the </a:t>
            </a:r>
            <a:r>
              <a:rPr lang="en-US" sz="2000" b="1" dirty="0">
                <a:solidFill>
                  <a:srgbClr val="0000FF"/>
                </a:solidFill>
                <a:latin typeface="Calibri" pitchFamily="34" charset="0"/>
                <a:cs typeface="Arial" pitchFamily="34" charset="0"/>
              </a:rPr>
              <a:t>subclavian vein</a:t>
            </a:r>
            <a:r>
              <a:rPr lang="en-US" sz="2000" dirty="0">
                <a:solidFill>
                  <a:srgbClr val="0000FF"/>
                </a:solidFill>
                <a:latin typeface="Calibri" pitchFamily="34" charset="0"/>
                <a:cs typeface="Arial" pitchFamily="34" charset="0"/>
              </a:rPr>
              <a:t>.</a:t>
            </a:r>
          </a:p>
          <a:p>
            <a:pPr lvl="1" algn="just">
              <a:spcBef>
                <a:spcPct val="0"/>
              </a:spcBef>
              <a:buFont typeface="Wingdings" pitchFamily="2" charset="2"/>
              <a:buChar char="Ø"/>
              <a:defRPr/>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FF0000"/>
                </a:solidFill>
                <a:latin typeface="Calibri" pitchFamily="34" charset="0"/>
                <a:cs typeface="Arial" pitchFamily="34" charset="0"/>
              </a:rPr>
              <a:t>It drains </a:t>
            </a:r>
            <a:r>
              <a:rPr lang="en-US" sz="2000" dirty="0">
                <a:solidFill>
                  <a:schemeClr val="bg1">
                    <a:lumMod val="75000"/>
                    <a:lumOff val="25000"/>
                  </a:schemeClr>
                </a:solidFill>
                <a:latin typeface="Calibri" pitchFamily="34" charset="0"/>
                <a:cs typeface="Arial" pitchFamily="34" charset="0"/>
              </a:rPr>
              <a:t>blood from:</a:t>
            </a:r>
          </a:p>
          <a:p>
            <a:pPr lvl="2" algn="just">
              <a:spcBef>
                <a:spcPct val="0"/>
              </a:spcBef>
              <a:buClr>
                <a:schemeClr val="accent1"/>
              </a:buClr>
              <a:buFont typeface="Wingdings" pitchFamily="2" charset="2"/>
              <a:buChar char="ü"/>
              <a:defRPr/>
            </a:pPr>
            <a:r>
              <a:rPr lang="en-US" sz="1800" dirty="0">
                <a:solidFill>
                  <a:schemeClr val="bg1">
                    <a:lumMod val="75000"/>
                    <a:lumOff val="25000"/>
                  </a:schemeClr>
                </a:solidFill>
                <a:latin typeface="Calibri" pitchFamily="34" charset="0"/>
                <a:cs typeface="Arial" pitchFamily="34" charset="0"/>
              </a:rPr>
              <a:t> </a:t>
            </a:r>
            <a:r>
              <a:rPr lang="en-US" sz="1800" b="1" dirty="0">
                <a:solidFill>
                  <a:schemeClr val="bg1">
                    <a:lumMod val="75000"/>
                    <a:lumOff val="25000"/>
                  </a:schemeClr>
                </a:solidFill>
                <a:latin typeface="Calibri" pitchFamily="34" charset="0"/>
                <a:cs typeface="Arial" pitchFamily="34" charset="0"/>
              </a:rPr>
              <a:t>Outside of the skull</a:t>
            </a:r>
          </a:p>
          <a:p>
            <a:pPr lvl="2" algn="just">
              <a:spcBef>
                <a:spcPct val="0"/>
              </a:spcBef>
              <a:buClr>
                <a:schemeClr val="accent1"/>
              </a:buClr>
              <a:buFont typeface="Wingdings" pitchFamily="2" charset="2"/>
              <a:buChar char="ü"/>
              <a:defRPr/>
            </a:pPr>
            <a:r>
              <a:rPr lang="en-US" sz="1800" dirty="0">
                <a:solidFill>
                  <a:schemeClr val="bg1">
                    <a:lumMod val="75000"/>
                    <a:lumOff val="25000"/>
                  </a:schemeClr>
                </a:solidFill>
                <a:latin typeface="Calibri" pitchFamily="34" charset="0"/>
                <a:cs typeface="Arial" pitchFamily="34" charset="0"/>
              </a:rPr>
              <a:t> </a:t>
            </a:r>
            <a:r>
              <a:rPr lang="en-US" sz="1800" b="1" dirty="0">
                <a:solidFill>
                  <a:schemeClr val="bg1">
                    <a:lumMod val="75000"/>
                    <a:lumOff val="25000"/>
                  </a:schemeClr>
                </a:solidFill>
                <a:latin typeface="Calibri" pitchFamily="34" charset="0"/>
                <a:cs typeface="Arial" pitchFamily="34" charset="0"/>
              </a:rPr>
              <a:t>Deep</a:t>
            </a:r>
            <a:r>
              <a:rPr lang="en-US" sz="1800" dirty="0">
                <a:solidFill>
                  <a:schemeClr val="bg1">
                    <a:lumMod val="75000"/>
                    <a:lumOff val="25000"/>
                  </a:schemeClr>
                </a:solidFill>
                <a:latin typeface="Calibri" pitchFamily="34" charset="0"/>
                <a:cs typeface="Arial" pitchFamily="34" charset="0"/>
              </a:rPr>
              <a:t> parts of the </a:t>
            </a:r>
            <a:r>
              <a:rPr lang="en-US" sz="1800" b="1" dirty="0">
                <a:solidFill>
                  <a:schemeClr val="bg1">
                    <a:lumMod val="75000"/>
                    <a:lumOff val="25000"/>
                  </a:schemeClr>
                </a:solidFill>
                <a:latin typeface="Calibri" pitchFamily="34" charset="0"/>
                <a:cs typeface="Arial" pitchFamily="34" charset="0"/>
              </a:rPr>
              <a:t>face.</a:t>
            </a:r>
          </a:p>
          <a:p>
            <a:pPr lvl="1" algn="just">
              <a:spcBef>
                <a:spcPct val="0"/>
              </a:spcBef>
              <a:buFont typeface="Wingdings" pitchFamily="2" charset="2"/>
              <a:buNone/>
              <a:defRPr/>
            </a:pPr>
            <a:endParaRPr lang="en-US" sz="2000" dirty="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73.jpg"/>
          <p:cNvPicPr>
            <a:picLocks noChangeAspect="1" noChangeArrowheads="1"/>
          </p:cNvPicPr>
          <p:nvPr/>
        </p:nvPicPr>
        <p:blipFill>
          <a:blip r:embed="rId3" cstate="print"/>
          <a:srcRect l="5298" t="2809" r="8278" b="5505"/>
          <a:stretch>
            <a:fillRect/>
          </a:stretch>
        </p:blipFill>
        <p:spPr bwMode="auto">
          <a:xfrm>
            <a:off x="4495800" y="2806700"/>
            <a:ext cx="3911600" cy="3799840"/>
          </a:xfrm>
          <a:prstGeom prst="rect">
            <a:avLst/>
          </a:prstGeom>
          <a:ln>
            <a:solidFill>
              <a:schemeClr val="bg2"/>
            </a:solidFill>
          </a:ln>
          <a:effectLst>
            <a:softEdge rad="112500"/>
          </a:effectLst>
        </p:spPr>
      </p:pic>
      <p:pic>
        <p:nvPicPr>
          <p:cNvPr id="5" name="Picture 14" descr="E:\dad\Student Gray\8. Head and neck\F66122-008-f154.jpg"/>
          <p:cNvPicPr>
            <a:picLocks noChangeAspect="1" noChangeArrowheads="1"/>
          </p:cNvPicPr>
          <p:nvPr/>
        </p:nvPicPr>
        <p:blipFill>
          <a:blip r:embed="rId4" cstate="print"/>
          <a:srcRect b="5556"/>
          <a:stretch>
            <a:fillRect/>
          </a:stretch>
        </p:blipFill>
        <p:spPr bwMode="auto">
          <a:xfrm>
            <a:off x="899592" y="3717032"/>
            <a:ext cx="3456384" cy="3140968"/>
          </a:xfrm>
          <a:prstGeom prst="rect">
            <a:avLst/>
          </a:prstGeom>
          <a:ln>
            <a:solidFill>
              <a:schemeClr val="bg2"/>
            </a:solidFill>
          </a:ln>
          <a:effectLst>
            <a:softEdge rad="112500"/>
          </a:effectLst>
        </p:spPr>
      </p:pic>
      <p:sp>
        <p:nvSpPr>
          <p:cNvPr id="6" name="Right Arrow 5"/>
          <p:cNvSpPr/>
          <p:nvPr/>
        </p:nvSpPr>
        <p:spPr>
          <a:xfrm>
            <a:off x="1643042" y="5572140"/>
            <a:ext cx="42862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Gray557.png"/>
          <p:cNvPicPr>
            <a:picLocks noChangeAspect="1" noChangeArrowheads="1"/>
          </p:cNvPicPr>
          <p:nvPr/>
        </p:nvPicPr>
        <p:blipFill>
          <a:blip r:embed="rId5"/>
          <a:srcRect l="5882" b="9091"/>
          <a:stretch>
            <a:fillRect/>
          </a:stretch>
        </p:blipFill>
        <p:spPr bwMode="auto">
          <a:xfrm>
            <a:off x="928662" y="3500438"/>
            <a:ext cx="3357586" cy="3357562"/>
          </a:xfrm>
          <a:prstGeom prst="rect">
            <a:avLst/>
          </a:prstGeom>
          <a:noFill/>
        </p:spPr>
      </p:pic>
      <p:sp>
        <p:nvSpPr>
          <p:cNvPr id="9" name="Oval 8"/>
          <p:cNvSpPr/>
          <p:nvPr/>
        </p:nvSpPr>
        <p:spPr>
          <a:xfrm>
            <a:off x="4286248" y="3143248"/>
            <a:ext cx="1071570" cy="500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500958" y="350043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4500562" y="3143248"/>
            <a:ext cx="714380" cy="338554"/>
          </a:xfrm>
          <a:prstGeom prst="rect">
            <a:avLst/>
          </a:prstGeom>
          <a:noFill/>
        </p:spPr>
        <p:txBody>
          <a:bodyPr wrap="square" rtlCol="0">
            <a:spAutoFit/>
          </a:bodyPr>
          <a:lstStyle/>
          <a:p>
            <a:r>
              <a:rPr lang="en-US" sz="800" dirty="0">
                <a:solidFill>
                  <a:schemeClr val="bg1"/>
                </a:solidFill>
              </a:rPr>
              <a:t>Posterior division of</a:t>
            </a:r>
          </a:p>
        </p:txBody>
      </p:sp>
      <p:sp>
        <p:nvSpPr>
          <p:cNvPr id="12" name="TextBox 11"/>
          <p:cNvSpPr txBox="1"/>
          <p:nvPr/>
        </p:nvSpPr>
        <p:spPr>
          <a:xfrm>
            <a:off x="4357686" y="3429000"/>
            <a:ext cx="642942" cy="215444"/>
          </a:xfrm>
          <a:prstGeom prst="rect">
            <a:avLst/>
          </a:prstGeom>
          <a:noFill/>
        </p:spPr>
        <p:txBody>
          <a:bodyPr wrap="square" rtlCol="0">
            <a:spAutoFit/>
          </a:bodyPr>
          <a:lstStyle/>
          <a:p>
            <a:r>
              <a:rPr lang="en-US" sz="800" b="1" dirty="0">
                <a:solidFill>
                  <a:schemeClr val="bg1"/>
                </a:solidFill>
              </a:rPr>
              <a:t>Ret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91440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a:solidFill>
                  <a:schemeClr val="bg1">
                    <a:lumMod val="75000"/>
                    <a:lumOff val="25000"/>
                  </a:schemeClr>
                </a:solidFill>
                <a:latin typeface="Calibri" pitchFamily="34" charset="0"/>
                <a:cs typeface="Arial" pitchFamily="34" charset="0"/>
              </a:rPr>
              <a:t> </a:t>
            </a:r>
            <a:r>
              <a:rPr lang="en-US" sz="3200" b="1" dirty="0">
                <a:solidFill>
                  <a:srgbClr val="0000FF"/>
                </a:solidFill>
                <a:latin typeface="Calibri" pitchFamily="34" charset="0"/>
                <a:cs typeface="Arial" pitchFamily="34" charset="0"/>
              </a:rPr>
              <a:t>Anterior jugular veins:</a:t>
            </a:r>
          </a:p>
          <a:p>
            <a:pPr lvl="1" algn="just">
              <a:spcBef>
                <a:spcPct val="0"/>
              </a:spcBef>
              <a:buFont typeface="Wingdings" pitchFamily="2" charset="2"/>
              <a:buChar char="Ø"/>
            </a:pPr>
            <a:r>
              <a:rPr lang="en-US" sz="2000" b="1" dirty="0">
                <a:solidFill>
                  <a:srgbClr val="0000FF"/>
                </a:solidFill>
                <a:latin typeface="Calibri" pitchFamily="34" charset="0"/>
                <a:cs typeface="Arial" pitchFamily="34" charset="0"/>
              </a:rPr>
              <a:t> It begins </a:t>
            </a:r>
            <a:r>
              <a:rPr lang="en-US" sz="2000" dirty="0">
                <a:solidFill>
                  <a:schemeClr val="bg1">
                    <a:lumMod val="75000"/>
                    <a:lumOff val="25000"/>
                  </a:schemeClr>
                </a:solidFill>
                <a:latin typeface="Calibri" pitchFamily="34" charset="0"/>
                <a:cs typeface="Arial" pitchFamily="34" charset="0"/>
              </a:rPr>
              <a:t>in the upper part of the neck by </a:t>
            </a:r>
            <a:r>
              <a:rPr lang="en-US" sz="2000" b="1" dirty="0">
                <a:solidFill>
                  <a:srgbClr val="FF0000"/>
                </a:solidFill>
                <a:latin typeface="Calibri" pitchFamily="34" charset="0"/>
                <a:cs typeface="Arial" pitchFamily="34" charset="0"/>
              </a:rPr>
              <a:t>the union of the submental veins. </a:t>
            </a:r>
          </a:p>
          <a:p>
            <a:pPr lvl="1" algn="just">
              <a:spcBef>
                <a:spcPct val="0"/>
              </a:spcBef>
              <a:buFont typeface="Wingdings" pitchFamily="2" charset="2"/>
              <a:buChar char="Ø"/>
            </a:pPr>
            <a:r>
              <a:rPr lang="en-US" sz="2000" dirty="0">
                <a:solidFill>
                  <a:schemeClr val="bg1">
                    <a:lumMod val="75000"/>
                    <a:lumOff val="25000"/>
                  </a:schemeClr>
                </a:solidFill>
                <a:latin typeface="Calibri" pitchFamily="34" charset="0"/>
                <a:cs typeface="Arial" pitchFamily="34" charset="0"/>
              </a:rPr>
              <a:t> </a:t>
            </a:r>
            <a:r>
              <a:rPr lang="en-US" sz="2000" b="1" u="sng" dirty="0">
                <a:solidFill>
                  <a:schemeClr val="bg1">
                    <a:lumMod val="75000"/>
                    <a:lumOff val="25000"/>
                  </a:schemeClr>
                </a:solidFill>
                <a:latin typeface="Calibri" pitchFamily="34" charset="0"/>
                <a:cs typeface="Arial" pitchFamily="34" charset="0"/>
              </a:rPr>
              <a:t>It descends</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close to the median line of the neck, </a:t>
            </a:r>
            <a:r>
              <a:rPr lang="en-US" sz="2000" b="1" u="sng" dirty="0">
                <a:solidFill>
                  <a:schemeClr val="bg1">
                    <a:lumMod val="75000"/>
                    <a:lumOff val="25000"/>
                  </a:schemeClr>
                </a:solidFill>
                <a:latin typeface="Calibri" pitchFamily="34" charset="0"/>
                <a:cs typeface="Arial" pitchFamily="34" charset="0"/>
              </a:rPr>
              <a:t>medial to</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the </a:t>
            </a:r>
            <a:r>
              <a:rPr lang="en-US" sz="2000" b="1" dirty="0" err="1">
                <a:solidFill>
                  <a:srgbClr val="FF0000"/>
                </a:solidFill>
                <a:latin typeface="Calibri" pitchFamily="34" charset="0"/>
                <a:cs typeface="Arial" pitchFamily="34" charset="0"/>
              </a:rPr>
              <a:t>sternomastoid</a:t>
            </a:r>
            <a:r>
              <a:rPr lang="en-US" sz="2000" dirty="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At the lower part of the neck</a:t>
            </a: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it</a:t>
            </a:r>
            <a:r>
              <a:rPr lang="en-US" sz="2000" dirty="0">
                <a:solidFill>
                  <a:schemeClr val="bg1">
                    <a:lumMod val="75000"/>
                    <a:lumOff val="25000"/>
                  </a:schemeClr>
                </a:solidFill>
                <a:latin typeface="Calibri" pitchFamily="34" charset="0"/>
                <a:cs typeface="Arial" pitchFamily="34" charset="0"/>
              </a:rPr>
              <a:t> passes laterally </a:t>
            </a:r>
            <a:r>
              <a:rPr lang="en-US" sz="2000" b="1" u="sng" dirty="0">
                <a:solidFill>
                  <a:schemeClr val="bg1">
                    <a:lumMod val="75000"/>
                    <a:lumOff val="25000"/>
                  </a:schemeClr>
                </a:solidFill>
                <a:latin typeface="Calibri" pitchFamily="34" charset="0"/>
                <a:cs typeface="Arial" pitchFamily="34" charset="0"/>
              </a:rPr>
              <a:t>beneath (deep to) </a:t>
            </a:r>
            <a:r>
              <a:rPr lang="en-US" sz="2000" dirty="0">
                <a:solidFill>
                  <a:schemeClr val="bg1">
                    <a:lumMod val="75000"/>
                    <a:lumOff val="25000"/>
                  </a:schemeClr>
                </a:solidFill>
                <a:latin typeface="Calibri" pitchFamily="34" charset="0"/>
                <a:cs typeface="Arial" pitchFamily="34" charset="0"/>
              </a:rPr>
              <a:t> </a:t>
            </a:r>
            <a:r>
              <a:rPr lang="en-US" sz="2000" b="1" dirty="0" err="1">
                <a:solidFill>
                  <a:srgbClr val="FF0000"/>
                </a:solidFill>
                <a:latin typeface="Calibri" pitchFamily="34" charset="0"/>
                <a:cs typeface="Arial" pitchFamily="34" charset="0"/>
              </a:rPr>
              <a:t>sternomastoid</a:t>
            </a:r>
            <a:r>
              <a:rPr lang="en-US" sz="2000" b="1" dirty="0">
                <a:solidFill>
                  <a:srgbClr val="FF0000"/>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muscle</a:t>
            </a:r>
            <a:r>
              <a:rPr lang="en-US" sz="2000" dirty="0">
                <a:solidFill>
                  <a:schemeClr val="bg1">
                    <a:lumMod val="75000"/>
                    <a:lumOff val="25000"/>
                  </a:schemeClr>
                </a:solidFill>
                <a:latin typeface="Calibri" pitchFamily="34" charset="0"/>
                <a:cs typeface="Arial" pitchFamily="34" charset="0"/>
              </a:rPr>
              <a:t> to </a:t>
            </a:r>
            <a:r>
              <a:rPr lang="en-US" sz="2000" b="1" u="sng" dirty="0">
                <a:solidFill>
                  <a:schemeClr val="bg1">
                    <a:lumMod val="75000"/>
                    <a:lumOff val="25000"/>
                  </a:schemeClr>
                </a:solidFill>
                <a:latin typeface="Calibri" pitchFamily="34" charset="0"/>
                <a:cs typeface="Arial" pitchFamily="34" charset="0"/>
              </a:rPr>
              <a:t>drain into</a:t>
            </a:r>
            <a:r>
              <a:rPr lang="en-US" sz="2000" b="1" dirty="0">
                <a:solidFill>
                  <a:schemeClr val="bg1">
                    <a:lumMod val="75000"/>
                    <a:lumOff val="25000"/>
                  </a:schemeClr>
                </a:solidFill>
                <a:latin typeface="Calibri" pitchFamily="34" charset="0"/>
                <a:cs typeface="Arial" pitchFamily="34" charset="0"/>
              </a:rPr>
              <a:t> </a:t>
            </a:r>
            <a:r>
              <a:rPr lang="en-US" sz="2000" dirty="0">
                <a:solidFill>
                  <a:schemeClr val="bg1">
                    <a:lumMod val="75000"/>
                    <a:lumOff val="25000"/>
                  </a:schemeClr>
                </a:solidFill>
                <a:latin typeface="Calibri" pitchFamily="34" charset="0"/>
                <a:cs typeface="Arial" pitchFamily="34" charset="0"/>
              </a:rPr>
              <a:t>the </a:t>
            </a:r>
            <a:r>
              <a:rPr lang="en-US" sz="2000" b="1" dirty="0">
                <a:solidFill>
                  <a:srgbClr val="FF0000"/>
                </a:solidFill>
                <a:latin typeface="Calibri" pitchFamily="34" charset="0"/>
                <a:cs typeface="Arial" pitchFamily="34" charset="0"/>
              </a:rPr>
              <a:t>external jugular vein.</a:t>
            </a:r>
          </a:p>
          <a:p>
            <a:pPr lvl="1" algn="just">
              <a:spcBef>
                <a:spcPct val="0"/>
              </a:spcBef>
              <a:buFont typeface="Wingdings" pitchFamily="2" charset="2"/>
              <a:buChar char="Ø"/>
            </a:pPr>
            <a:r>
              <a:rPr lang="en-US" sz="2000" dirty="0">
                <a:solidFill>
                  <a:schemeClr val="bg1">
                    <a:lumMod val="75000"/>
                    <a:lumOff val="25000"/>
                  </a:schemeClr>
                </a:solidFill>
                <a:latin typeface="Calibri" pitchFamily="34" charset="0"/>
                <a:cs typeface="Arial" pitchFamily="34" charset="0"/>
              </a:rPr>
              <a:t> </a:t>
            </a:r>
            <a:r>
              <a:rPr lang="en-US" sz="2000" b="1" dirty="0">
                <a:solidFill>
                  <a:srgbClr val="0000FF"/>
                </a:solidFill>
                <a:latin typeface="Calibri" pitchFamily="34" charset="0"/>
                <a:cs typeface="Arial" pitchFamily="34" charset="0"/>
              </a:rPr>
              <a:t>Just above the sternum </a:t>
            </a:r>
            <a:r>
              <a:rPr lang="en-US" sz="2000" dirty="0">
                <a:solidFill>
                  <a:schemeClr val="bg1">
                    <a:lumMod val="75000"/>
                    <a:lumOff val="25000"/>
                  </a:schemeClr>
                </a:solidFill>
                <a:latin typeface="Calibri" pitchFamily="34" charset="0"/>
                <a:cs typeface="Arial" pitchFamily="34" charset="0"/>
              </a:rPr>
              <a:t>the </a:t>
            </a:r>
            <a:r>
              <a:rPr lang="en-US" sz="2000" b="1" dirty="0">
                <a:solidFill>
                  <a:schemeClr val="bg1">
                    <a:lumMod val="75000"/>
                    <a:lumOff val="25000"/>
                  </a:schemeClr>
                </a:solidFill>
                <a:latin typeface="Calibri" pitchFamily="34" charset="0"/>
                <a:cs typeface="Arial" pitchFamily="34" charset="0"/>
              </a:rPr>
              <a:t>two anterior </a:t>
            </a:r>
            <a:r>
              <a:rPr lang="en-US" sz="2000" dirty="0">
                <a:solidFill>
                  <a:schemeClr val="bg1">
                    <a:lumMod val="75000"/>
                    <a:lumOff val="25000"/>
                  </a:schemeClr>
                </a:solidFill>
                <a:latin typeface="Calibri" pitchFamily="34" charset="0"/>
                <a:cs typeface="Arial" pitchFamily="34" charset="0"/>
              </a:rPr>
              <a:t>jugular veins </a:t>
            </a:r>
            <a:r>
              <a:rPr lang="en-US" sz="2000" b="1" dirty="0">
                <a:solidFill>
                  <a:schemeClr val="bg1">
                    <a:lumMod val="75000"/>
                    <a:lumOff val="25000"/>
                  </a:schemeClr>
                </a:solidFill>
                <a:latin typeface="Calibri" pitchFamily="34" charset="0"/>
                <a:cs typeface="Arial" pitchFamily="34" charset="0"/>
              </a:rPr>
              <a:t>communicate</a:t>
            </a:r>
            <a:r>
              <a:rPr lang="en-US" sz="2000" dirty="0">
                <a:solidFill>
                  <a:schemeClr val="bg1">
                    <a:lumMod val="75000"/>
                    <a:lumOff val="25000"/>
                  </a:schemeClr>
                </a:solidFill>
                <a:latin typeface="Calibri" pitchFamily="34" charset="0"/>
                <a:cs typeface="Arial" pitchFamily="34" charset="0"/>
              </a:rPr>
              <a:t> by a </a:t>
            </a:r>
            <a:r>
              <a:rPr lang="en-US" sz="2000" b="1" dirty="0">
                <a:solidFill>
                  <a:srgbClr val="0000FF"/>
                </a:solidFill>
                <a:latin typeface="Calibri" pitchFamily="34" charset="0"/>
                <a:cs typeface="Arial" pitchFamily="34" charset="0"/>
              </a:rPr>
              <a:t>transverse vein </a:t>
            </a:r>
            <a:r>
              <a:rPr lang="en-US" sz="2000" dirty="0">
                <a:solidFill>
                  <a:schemeClr val="bg1">
                    <a:lumMod val="75000"/>
                    <a:lumOff val="25000"/>
                  </a:schemeClr>
                </a:solidFill>
                <a:latin typeface="Calibri" pitchFamily="34" charset="0"/>
                <a:cs typeface="Arial" pitchFamily="34" charset="0"/>
              </a:rPr>
              <a:t>to form the </a:t>
            </a:r>
            <a:r>
              <a:rPr lang="en-US" sz="2000" b="1" dirty="0">
                <a:solidFill>
                  <a:srgbClr val="0000FF"/>
                </a:solidFill>
                <a:latin typeface="Calibri" pitchFamily="34" charset="0"/>
                <a:cs typeface="Arial" pitchFamily="34" charset="0"/>
              </a:rPr>
              <a:t>jugular arch.</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5170596" y="3733800"/>
            <a:ext cx="3287604" cy="2971800"/>
          </a:xfrm>
          <a:prstGeom prst="rect">
            <a:avLst/>
          </a:prstGeom>
          <a:noFill/>
          <a:ln w="9525">
            <a:noFill/>
            <a:miter lim="800000"/>
            <a:headEnd/>
            <a:tailEnd/>
          </a:ln>
          <a:effectLst>
            <a:softEdge rad="112500"/>
          </a:effectLst>
        </p:spPr>
      </p:pic>
      <p:pic>
        <p:nvPicPr>
          <p:cNvPr id="1026" name="Picture 2" descr="http://image.slidesharecdn.com/18-mainarteriesveinsofneck-140407225747-phpapp01/95/18-main-arteries-veins-of-neck-for-anaesthesia-22-1024.jpg?cb=13969295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238228"/>
            <a:ext cx="3816424" cy="2467372"/>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a:off x="5857884" y="5143512"/>
            <a:ext cx="85725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000364" y="621508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195"/>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Deep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5292080" cy="5509200"/>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3200" dirty="0">
                <a:solidFill>
                  <a:srgbClr val="0000FF"/>
                </a:solidFill>
                <a:latin typeface="Calibri" pitchFamily="34" charset="0"/>
                <a:cs typeface="Arial" pitchFamily="34" charset="0"/>
              </a:rPr>
              <a:t> </a:t>
            </a:r>
            <a:r>
              <a:rPr lang="en-US" sz="3200" b="1" dirty="0">
                <a:solidFill>
                  <a:srgbClr val="0000FF"/>
                </a:solidFill>
                <a:latin typeface="Calibri" pitchFamily="34" charset="0"/>
                <a:cs typeface="Arial" pitchFamily="34" charset="0"/>
              </a:rPr>
              <a:t>Internal Jugulars vein:</a:t>
            </a:r>
          </a:p>
          <a:p>
            <a:pPr lvl="1" algn="just">
              <a:spcBef>
                <a:spcPct val="0"/>
              </a:spcBef>
              <a:buFont typeface="Wingdings" pitchFamily="2" charset="2"/>
              <a:buChar char="Ø"/>
            </a:pPr>
            <a:r>
              <a:rPr lang="en-US" sz="2000" b="1" dirty="0">
                <a:solidFill>
                  <a:srgbClr val="FF0000"/>
                </a:solidFill>
                <a:latin typeface="Calibri" pitchFamily="34" charset="0"/>
                <a:cs typeface="Arial" pitchFamily="34" charset="0"/>
              </a:rPr>
              <a:t> Drains </a:t>
            </a:r>
            <a:r>
              <a:rPr lang="en-US" sz="2000" dirty="0">
                <a:solidFill>
                  <a:schemeClr val="bg1">
                    <a:lumMod val="75000"/>
                    <a:lumOff val="25000"/>
                  </a:schemeClr>
                </a:solidFill>
                <a:latin typeface="Calibri" pitchFamily="34" charset="0"/>
                <a:cs typeface="Arial" pitchFamily="34" charset="0"/>
              </a:rPr>
              <a:t>blood from the </a:t>
            </a:r>
            <a:r>
              <a:rPr lang="en-US" sz="2000" dirty="0" err="1">
                <a:solidFill>
                  <a:schemeClr val="bg1">
                    <a:lumMod val="75000"/>
                    <a:lumOff val="25000"/>
                  </a:schemeClr>
                </a:solidFill>
                <a:latin typeface="Calibri" pitchFamily="34" charset="0"/>
                <a:cs typeface="Arial" pitchFamily="34" charset="0"/>
              </a:rPr>
              <a:t>brain,face</a:t>
            </a:r>
            <a:r>
              <a:rPr lang="en-US" sz="2000" dirty="0">
                <a:solidFill>
                  <a:schemeClr val="bg1">
                    <a:lumMod val="75000"/>
                    <a:lumOff val="25000"/>
                  </a:schemeClr>
                </a:solidFill>
                <a:latin typeface="Calibri" pitchFamily="34" charset="0"/>
                <a:cs typeface="Arial" pitchFamily="34" charset="0"/>
              </a:rPr>
              <a:t>, head &amp; neck.</a:t>
            </a:r>
          </a:p>
          <a:p>
            <a:pPr lvl="1" algn="just">
              <a:spcBef>
                <a:spcPct val="0"/>
              </a:spcBef>
              <a:buFont typeface="Wingdings" pitchFamily="2" charset="2"/>
              <a:buChar char="Ø"/>
            </a:pPr>
            <a:r>
              <a:rPr lang="en-US" sz="2000" dirty="0">
                <a:solidFill>
                  <a:schemeClr val="bg1">
                    <a:lumMod val="75000"/>
                    <a:lumOff val="25000"/>
                  </a:schemeClr>
                </a:solidFill>
                <a:latin typeface="Calibri" pitchFamily="34" charset="0"/>
                <a:cs typeface="Arial" pitchFamily="34" charset="0"/>
              </a:rPr>
              <a:t> </a:t>
            </a:r>
            <a:r>
              <a:rPr lang="en-US" sz="2000" b="1" dirty="0">
                <a:solidFill>
                  <a:schemeClr val="bg1">
                    <a:lumMod val="75000"/>
                    <a:lumOff val="25000"/>
                  </a:schemeClr>
                </a:solidFill>
                <a:latin typeface="Calibri" pitchFamily="34" charset="0"/>
                <a:cs typeface="Arial" pitchFamily="34" charset="0"/>
              </a:rPr>
              <a:t>It descends in the neck </a:t>
            </a:r>
            <a:r>
              <a:rPr lang="en-US" sz="2000" dirty="0">
                <a:solidFill>
                  <a:schemeClr val="bg1">
                    <a:lumMod val="75000"/>
                    <a:lumOff val="25000"/>
                  </a:schemeClr>
                </a:solidFill>
                <a:latin typeface="Calibri" pitchFamily="34" charset="0"/>
                <a:cs typeface="Arial" pitchFamily="34" charset="0"/>
              </a:rPr>
              <a:t>along </a:t>
            </a:r>
            <a:r>
              <a:rPr lang="en-US" sz="2000" b="1" dirty="0">
                <a:solidFill>
                  <a:schemeClr val="bg1">
                    <a:lumMod val="75000"/>
                    <a:lumOff val="25000"/>
                  </a:schemeClr>
                </a:solidFill>
                <a:latin typeface="Calibri" pitchFamily="34" charset="0"/>
                <a:cs typeface="Arial" pitchFamily="34" charset="0"/>
              </a:rPr>
              <a:t>with</a:t>
            </a:r>
            <a:r>
              <a:rPr lang="en-US" sz="2000" dirty="0">
                <a:solidFill>
                  <a:schemeClr val="bg1">
                    <a:lumMod val="75000"/>
                    <a:lumOff val="25000"/>
                  </a:schemeClr>
                </a:solidFill>
                <a:latin typeface="Calibri" pitchFamily="34" charset="0"/>
                <a:cs typeface="Arial" pitchFamily="34" charset="0"/>
              </a:rPr>
              <a:t> the </a:t>
            </a:r>
            <a:r>
              <a:rPr lang="en-US" sz="2000" b="1" dirty="0">
                <a:solidFill>
                  <a:schemeClr val="bg1">
                    <a:lumMod val="75000"/>
                    <a:lumOff val="25000"/>
                  </a:schemeClr>
                </a:solidFill>
                <a:latin typeface="Calibri" pitchFamily="34" charset="0"/>
                <a:cs typeface="Arial" pitchFamily="34" charset="0"/>
              </a:rPr>
              <a:t>internal</a:t>
            </a:r>
            <a:r>
              <a:rPr lang="en-US" sz="2000" dirty="0">
                <a:solidFill>
                  <a:schemeClr val="bg1">
                    <a:lumMod val="75000"/>
                    <a:lumOff val="25000"/>
                  </a:schemeClr>
                </a:solidFill>
                <a:latin typeface="Calibri" pitchFamily="34" charset="0"/>
                <a:cs typeface="Arial" pitchFamily="34" charset="0"/>
              </a:rPr>
              <a:t> and </a:t>
            </a:r>
            <a:r>
              <a:rPr lang="en-US" sz="2000" b="1" dirty="0">
                <a:solidFill>
                  <a:schemeClr val="bg1">
                    <a:lumMod val="75000"/>
                    <a:lumOff val="25000"/>
                  </a:schemeClr>
                </a:solidFill>
                <a:latin typeface="Calibri" pitchFamily="34" charset="0"/>
                <a:cs typeface="Arial" pitchFamily="34" charset="0"/>
              </a:rPr>
              <a:t>common carotid </a:t>
            </a:r>
            <a:r>
              <a:rPr lang="en-US" sz="2000" dirty="0">
                <a:solidFill>
                  <a:schemeClr val="bg1">
                    <a:lumMod val="75000"/>
                    <a:lumOff val="25000"/>
                  </a:schemeClr>
                </a:solidFill>
                <a:latin typeface="Calibri" pitchFamily="34" charset="0"/>
                <a:cs typeface="Arial" pitchFamily="34" charset="0"/>
              </a:rPr>
              <a:t>arteries and </a:t>
            </a:r>
            <a:r>
              <a:rPr lang="en-US" sz="2000" b="1" dirty="0" err="1">
                <a:solidFill>
                  <a:schemeClr val="bg1">
                    <a:lumMod val="75000"/>
                    <a:lumOff val="25000"/>
                  </a:schemeClr>
                </a:solidFill>
                <a:latin typeface="Calibri" pitchFamily="34" charset="0"/>
                <a:cs typeface="Arial" pitchFamily="34" charset="0"/>
              </a:rPr>
              <a:t>vagus</a:t>
            </a:r>
            <a:r>
              <a:rPr lang="en-US" sz="2000" b="1" dirty="0">
                <a:solidFill>
                  <a:schemeClr val="bg1">
                    <a:lumMod val="75000"/>
                    <a:lumOff val="25000"/>
                  </a:schemeClr>
                </a:solidFill>
                <a:latin typeface="Calibri" pitchFamily="34" charset="0"/>
                <a:cs typeface="Arial" pitchFamily="34" charset="0"/>
              </a:rPr>
              <a:t> nerve</a:t>
            </a:r>
            <a:r>
              <a:rPr lang="en-US" sz="2000" dirty="0">
                <a:solidFill>
                  <a:schemeClr val="bg1">
                    <a:lumMod val="75000"/>
                    <a:lumOff val="25000"/>
                  </a:schemeClr>
                </a:solidFill>
                <a:latin typeface="Calibri" pitchFamily="34" charset="0"/>
                <a:cs typeface="Arial" pitchFamily="34" charset="0"/>
              </a:rPr>
              <a:t>, within the </a:t>
            </a:r>
            <a:r>
              <a:rPr lang="en-US" sz="2000" b="1" dirty="0">
                <a:solidFill>
                  <a:srgbClr val="FF0000"/>
                </a:solidFill>
                <a:latin typeface="Calibri" pitchFamily="34" charset="0"/>
                <a:cs typeface="Arial" pitchFamily="34" charset="0"/>
              </a:rPr>
              <a:t>carotid sheath</a:t>
            </a:r>
            <a:r>
              <a:rPr lang="en-US" sz="2000" dirty="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b="1" dirty="0">
                <a:solidFill>
                  <a:schemeClr val="bg1">
                    <a:lumMod val="75000"/>
                    <a:lumOff val="25000"/>
                  </a:schemeClr>
                </a:solidFill>
                <a:latin typeface="Calibri" pitchFamily="34" charset="0"/>
                <a:cs typeface="Arial" pitchFamily="34" charset="0"/>
              </a:rPr>
              <a:t> Joins </a:t>
            </a:r>
            <a:r>
              <a:rPr lang="en-US" sz="2000" dirty="0">
                <a:solidFill>
                  <a:schemeClr val="bg1">
                    <a:lumMod val="75000"/>
                    <a:lumOff val="25000"/>
                  </a:schemeClr>
                </a:solidFill>
                <a:latin typeface="Calibri" pitchFamily="34" charset="0"/>
                <a:cs typeface="Arial" pitchFamily="34" charset="0"/>
              </a:rPr>
              <a:t>the </a:t>
            </a:r>
            <a:r>
              <a:rPr lang="en-US" sz="2000" b="1" dirty="0">
                <a:solidFill>
                  <a:schemeClr val="bg1">
                    <a:lumMod val="75000"/>
                    <a:lumOff val="25000"/>
                  </a:schemeClr>
                </a:solidFill>
                <a:latin typeface="Calibri" pitchFamily="34" charset="0"/>
                <a:cs typeface="Arial" pitchFamily="34" charset="0"/>
              </a:rPr>
              <a:t>subclavian vein </a:t>
            </a:r>
            <a:r>
              <a:rPr lang="en-US" sz="2000" dirty="0">
                <a:solidFill>
                  <a:schemeClr val="bg1">
                    <a:lumMod val="75000"/>
                    <a:lumOff val="25000"/>
                  </a:schemeClr>
                </a:solidFill>
                <a:latin typeface="Calibri" pitchFamily="34" charset="0"/>
                <a:cs typeface="Arial" pitchFamily="34" charset="0"/>
              </a:rPr>
              <a:t>to form the </a:t>
            </a:r>
            <a:r>
              <a:rPr lang="en-US" sz="2000" b="1" dirty="0">
                <a:solidFill>
                  <a:schemeClr val="bg1">
                    <a:lumMod val="75000"/>
                    <a:lumOff val="25000"/>
                  </a:schemeClr>
                </a:solidFill>
                <a:latin typeface="Calibri" pitchFamily="34" charset="0"/>
                <a:cs typeface="Arial" pitchFamily="34" charset="0"/>
              </a:rPr>
              <a:t>brachiocephalic vein.</a:t>
            </a:r>
          </a:p>
          <a:p>
            <a:pPr lvl="1" algn="just">
              <a:spcBef>
                <a:spcPct val="0"/>
              </a:spcBef>
              <a:buFont typeface="Wingdings" pitchFamily="2" charset="2"/>
              <a:buChar char="Ø"/>
            </a:pPr>
            <a:r>
              <a:rPr lang="en-US" sz="2000" b="1" dirty="0">
                <a:solidFill>
                  <a:srgbClr val="FF0000"/>
                </a:solidFill>
                <a:latin typeface="Calibri" pitchFamily="34" charset="0"/>
                <a:cs typeface="Arial" pitchFamily="34" charset="0"/>
              </a:rPr>
              <a:t> Tributaries: </a:t>
            </a:r>
          </a:p>
          <a:p>
            <a:pPr lvl="2" algn="just">
              <a:spcBef>
                <a:spcPct val="0"/>
              </a:spcBef>
              <a:buClr>
                <a:schemeClr val="accent1"/>
              </a:buClr>
              <a:buFont typeface="Wingdings" pitchFamily="2" charset="2"/>
              <a:buChar char="ü"/>
            </a:pPr>
            <a:r>
              <a:rPr lang="en-US" sz="2000" dirty="0">
                <a:solidFill>
                  <a:schemeClr val="bg1">
                    <a:lumMod val="75000"/>
                    <a:lumOff val="25000"/>
                  </a:schemeClr>
                </a:solidFill>
                <a:latin typeface="Calibri" pitchFamily="34" charset="0"/>
                <a:cs typeface="Arial" pitchFamily="34" charset="0"/>
              </a:rPr>
              <a:t>Superior thyroid</a:t>
            </a:r>
          </a:p>
          <a:p>
            <a:pPr lvl="2" algn="just">
              <a:spcBef>
                <a:spcPct val="0"/>
              </a:spcBef>
              <a:buClr>
                <a:schemeClr val="accent1"/>
              </a:buClr>
              <a:buFont typeface="Wingdings" pitchFamily="2" charset="2"/>
              <a:buChar char="ü"/>
            </a:pPr>
            <a:r>
              <a:rPr lang="en-US" sz="2000" dirty="0">
                <a:solidFill>
                  <a:schemeClr val="bg1">
                    <a:lumMod val="75000"/>
                    <a:lumOff val="25000"/>
                  </a:schemeClr>
                </a:solidFill>
                <a:latin typeface="Calibri" pitchFamily="34" charset="0"/>
                <a:cs typeface="Arial" pitchFamily="34" charset="0"/>
              </a:rPr>
              <a:t> Lingual</a:t>
            </a:r>
          </a:p>
          <a:p>
            <a:pPr lvl="2" algn="just">
              <a:spcBef>
                <a:spcPct val="0"/>
              </a:spcBef>
              <a:buClr>
                <a:schemeClr val="accent1"/>
              </a:buClr>
              <a:buFont typeface="Wingdings" pitchFamily="2" charset="2"/>
              <a:buChar char="ü"/>
            </a:pPr>
            <a:r>
              <a:rPr lang="en-US" sz="2000" dirty="0">
                <a:solidFill>
                  <a:schemeClr val="bg1">
                    <a:lumMod val="75000"/>
                    <a:lumOff val="25000"/>
                  </a:schemeClr>
                </a:solidFill>
                <a:latin typeface="Calibri" pitchFamily="34" charset="0"/>
                <a:cs typeface="Arial" pitchFamily="34" charset="0"/>
              </a:rPr>
              <a:t> Facial</a:t>
            </a:r>
          </a:p>
          <a:p>
            <a:pPr lvl="2" algn="just">
              <a:spcBef>
                <a:spcPct val="0"/>
              </a:spcBef>
              <a:buClr>
                <a:schemeClr val="accent1"/>
              </a:buClr>
              <a:buFont typeface="Wingdings" pitchFamily="2" charset="2"/>
              <a:buChar char="ü"/>
            </a:pPr>
            <a:r>
              <a:rPr lang="en-US" sz="2000" dirty="0">
                <a:solidFill>
                  <a:schemeClr val="bg1">
                    <a:lumMod val="75000"/>
                    <a:lumOff val="25000"/>
                  </a:schemeClr>
                </a:solidFill>
                <a:latin typeface="Calibri" pitchFamily="34" charset="0"/>
                <a:cs typeface="Arial" pitchFamily="34" charset="0"/>
              </a:rPr>
              <a:t>Pharyngeal.</a:t>
            </a:r>
          </a:p>
          <a:p>
            <a:pPr lvl="2" algn="just">
              <a:spcBef>
                <a:spcPct val="0"/>
              </a:spcBef>
              <a:buClr>
                <a:schemeClr val="accent1"/>
              </a:buClr>
              <a:buFont typeface="Wingdings" pitchFamily="2" charset="2"/>
              <a:buChar char="ü"/>
            </a:pPr>
            <a:r>
              <a:rPr lang="en-US" sz="2000" dirty="0">
                <a:solidFill>
                  <a:schemeClr val="bg1">
                    <a:lumMod val="75000"/>
                    <a:lumOff val="25000"/>
                  </a:schemeClr>
                </a:solidFill>
                <a:latin typeface="Calibri" pitchFamily="34" charset="0"/>
                <a:cs typeface="Arial" pitchFamily="34" charset="0"/>
              </a:rPr>
              <a:t> Occipital veins</a:t>
            </a:r>
          </a:p>
          <a:p>
            <a:pPr lvl="2" algn="just">
              <a:spcBef>
                <a:spcPct val="0"/>
              </a:spcBef>
              <a:buClr>
                <a:schemeClr val="accent1"/>
              </a:buClr>
              <a:buFont typeface="Wingdings" pitchFamily="2" charset="2"/>
              <a:buChar char="ü"/>
            </a:pPr>
            <a:r>
              <a:rPr lang="en-US" sz="2000" dirty="0">
                <a:solidFill>
                  <a:schemeClr val="bg1">
                    <a:lumMod val="75000"/>
                    <a:lumOff val="25000"/>
                  </a:schemeClr>
                </a:solidFill>
                <a:latin typeface="Calibri" pitchFamily="34" charset="0"/>
                <a:cs typeface="Arial" pitchFamily="34" charset="0"/>
              </a:rPr>
              <a:t> Dural venous sinuses (inferior petrosal </a:t>
            </a:r>
          </a:p>
          <a:p>
            <a:pPr marL="749300" lvl="2" indent="0" algn="just">
              <a:spcBef>
                <a:spcPct val="0"/>
              </a:spcBef>
              <a:buClr>
                <a:schemeClr val="accent1"/>
              </a:buClr>
              <a:buNone/>
            </a:pPr>
            <a:r>
              <a:rPr lang="en-US" sz="2000" dirty="0">
                <a:solidFill>
                  <a:schemeClr val="bg1">
                    <a:lumMod val="75000"/>
                    <a:lumOff val="25000"/>
                  </a:schemeClr>
                </a:solidFill>
                <a:latin typeface="Calibri" pitchFamily="34" charset="0"/>
                <a:cs typeface="Arial" pitchFamily="34" charset="0"/>
              </a:rPr>
              <a:t>      sinus).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94.jpg"/>
          <p:cNvPicPr>
            <a:picLocks noChangeAspect="1" noChangeArrowheads="1"/>
          </p:cNvPicPr>
          <p:nvPr/>
        </p:nvPicPr>
        <p:blipFill>
          <a:blip r:embed="rId3" cstate="print"/>
          <a:srcRect t="5338" b="4024"/>
          <a:stretch>
            <a:fillRect/>
          </a:stretch>
        </p:blipFill>
        <p:spPr bwMode="auto">
          <a:xfrm>
            <a:off x="5429256" y="1857364"/>
            <a:ext cx="3294514" cy="3486150"/>
          </a:xfrm>
          <a:prstGeom prst="rect">
            <a:avLst/>
          </a:prstGeom>
          <a:ln>
            <a:noFill/>
          </a:ln>
          <a:effectLst>
            <a:softEdge rad="112500"/>
          </a:effectLst>
        </p:spPr>
      </p:pic>
      <p:pic>
        <p:nvPicPr>
          <p:cNvPr id="39938" name="Picture 2" descr="نتيجة بحث الصور عن ‪tributaries of the internal jugular vein‬‏">
            <a:hlinkClick r:id="rId4"/>
          </p:cNvPr>
          <p:cNvPicPr>
            <a:picLocks noChangeAspect="1" noChangeArrowheads="1"/>
          </p:cNvPicPr>
          <p:nvPr/>
        </p:nvPicPr>
        <p:blipFill>
          <a:blip r:embed="rId5"/>
          <a:srcRect l="50093" t="18519"/>
          <a:stretch>
            <a:fillRect/>
          </a:stretch>
        </p:blipFill>
        <p:spPr bwMode="auto">
          <a:xfrm>
            <a:off x="5357818" y="1857364"/>
            <a:ext cx="3286148" cy="3643338"/>
          </a:xfrm>
          <a:prstGeom prst="rect">
            <a:avLst/>
          </a:prstGeom>
          <a:noFill/>
          <a:ln>
            <a:solidFill>
              <a:schemeClr val="bg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457200" y="1600200"/>
            <a:ext cx="3543300" cy="15081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a:solidFill>
                  <a:schemeClr val="bg1">
                    <a:lumMod val="75000"/>
                    <a:lumOff val="25000"/>
                  </a:schemeClr>
                </a:solidFill>
                <a:latin typeface="Calibri" pitchFamily="34" charset="0"/>
                <a:cs typeface="Arial" pitchFamily="34" charset="0"/>
              </a:rPr>
              <a:t> Superficial Veins </a:t>
            </a:r>
          </a:p>
          <a:p>
            <a:pPr lvl="1" algn="just">
              <a:spcBef>
                <a:spcPct val="0"/>
              </a:spcBef>
              <a:buFont typeface="Wingdings" pitchFamily="2" charset="2"/>
              <a:buChar char="Ø"/>
            </a:pPr>
            <a:r>
              <a:rPr lang="en-US" sz="2400" b="1" dirty="0">
                <a:solidFill>
                  <a:schemeClr val="bg1">
                    <a:lumMod val="75000"/>
                    <a:lumOff val="25000"/>
                  </a:schemeClr>
                </a:solidFill>
                <a:latin typeface="Calibri" pitchFamily="34" charset="0"/>
                <a:cs typeface="Arial" pitchFamily="34" charset="0"/>
              </a:rPr>
              <a:t> Deep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376164" y="1244600"/>
            <a:ext cx="3247136" cy="5181600"/>
          </a:xfrm>
          <a:prstGeom prst="rect">
            <a:avLst/>
          </a:prstGeom>
          <a:ln>
            <a:noFill/>
          </a:ln>
          <a:effectLst>
            <a:softEdge rad="112500"/>
          </a:effectLst>
        </p:spPr>
      </p:pic>
      <p:pic>
        <p:nvPicPr>
          <p:cNvPr id="5" name="Picture 9" descr="E:\dad\Student Gray\7. Upper limb\F66122-007-f116c.jpg"/>
          <p:cNvPicPr>
            <a:picLocks noChangeAspect="1" noChangeArrowheads="1"/>
          </p:cNvPicPr>
          <p:nvPr/>
        </p:nvPicPr>
        <p:blipFill>
          <a:blip r:embed="rId4" cstate="print"/>
          <a:srcRect l="14545" r="13182" b="9615"/>
          <a:stretch>
            <a:fillRect/>
          </a:stretch>
        </p:blipFill>
        <p:spPr bwMode="auto">
          <a:xfrm>
            <a:off x="2928926" y="3071810"/>
            <a:ext cx="2286000" cy="3352800"/>
          </a:xfrm>
          <a:prstGeom prst="rect">
            <a:avLst/>
          </a:prstGeom>
          <a:ln>
            <a:solidFill>
              <a:schemeClr val="bg2"/>
            </a:solidFill>
          </a:ln>
          <a:effectLst>
            <a:softEdge rad="112500"/>
          </a:effectLst>
        </p:spPr>
      </p:pic>
      <p:pic>
        <p:nvPicPr>
          <p:cNvPr id="6" name="Picture 10" descr="E:\dad\Student Gray\7. Upper limb\F66122-007-f118b.jpg"/>
          <p:cNvPicPr>
            <a:picLocks noChangeAspect="1" noChangeArrowheads="1"/>
          </p:cNvPicPr>
          <p:nvPr/>
        </p:nvPicPr>
        <p:blipFill>
          <a:blip r:embed="rId5" cstate="print"/>
          <a:srcRect l="21364" t="12500" r="15909" b="7143"/>
          <a:stretch>
            <a:fillRect/>
          </a:stretch>
        </p:blipFill>
        <p:spPr bwMode="auto">
          <a:xfrm>
            <a:off x="508000" y="3060700"/>
            <a:ext cx="2286000" cy="3352800"/>
          </a:xfrm>
          <a:prstGeom prst="rect">
            <a:avLst/>
          </a:prstGeom>
          <a:ln>
            <a:noFill/>
          </a:ln>
          <a:effectLst>
            <a:softEdge rad="112500"/>
          </a:effectLst>
        </p:spPr>
      </p:pic>
      <p:sp>
        <p:nvSpPr>
          <p:cNvPr id="8" name="Oval 7"/>
          <p:cNvSpPr/>
          <p:nvPr/>
        </p:nvSpPr>
        <p:spPr>
          <a:xfrm>
            <a:off x="6786579" y="5286389"/>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429256" y="4643446"/>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00562" y="5229200"/>
            <a:ext cx="57150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214678" y="4214818"/>
            <a:ext cx="571504" cy="2222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857356"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5720"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57158" y="3357562"/>
            <a:ext cx="428628" cy="215444"/>
          </a:xfrm>
          <a:prstGeom prst="rect">
            <a:avLst/>
          </a:prstGeom>
          <a:noFill/>
        </p:spPr>
        <p:txBody>
          <a:bodyPr wrap="square" rtlCol="0">
            <a:spAutoFit/>
          </a:bodyPr>
          <a:lstStyle/>
          <a:p>
            <a:r>
              <a:rPr lang="en-US" sz="800" b="1" dirty="0">
                <a:solidFill>
                  <a:schemeClr val="bg1"/>
                </a:solidFill>
              </a:rPr>
              <a:t>Bas</a:t>
            </a:r>
          </a:p>
        </p:txBody>
      </p:sp>
      <p:sp>
        <p:nvSpPr>
          <p:cNvPr id="7" name="TextBox 6"/>
          <p:cNvSpPr txBox="1"/>
          <p:nvPr/>
        </p:nvSpPr>
        <p:spPr>
          <a:xfrm>
            <a:off x="4644008" y="5429264"/>
            <a:ext cx="428058" cy="369332"/>
          </a:xfrm>
          <a:prstGeom prst="rect">
            <a:avLst/>
          </a:prstGeom>
          <a:noFill/>
        </p:spPr>
        <p:txBody>
          <a:bodyPr wrap="square" rtlCol="0">
            <a:spAutoFit/>
          </a:bodyPr>
          <a:lstStyle/>
          <a:p>
            <a:r>
              <a:rPr lang="en-US" dirty="0">
                <a:solidFill>
                  <a:schemeClr val="bg1"/>
                </a:solidFill>
              </a:rPr>
              <a:t>M</a:t>
            </a:r>
          </a:p>
        </p:txBody>
      </p:sp>
      <p:sp>
        <p:nvSpPr>
          <p:cNvPr id="15" name="TextBox 14"/>
          <p:cNvSpPr txBox="1"/>
          <p:nvPr/>
        </p:nvSpPr>
        <p:spPr>
          <a:xfrm>
            <a:off x="3275856" y="3835400"/>
            <a:ext cx="510326" cy="369332"/>
          </a:xfrm>
          <a:prstGeom prst="rect">
            <a:avLst/>
          </a:prstGeom>
          <a:noFill/>
        </p:spPr>
        <p:txBody>
          <a:bodyPr wrap="square" rtlCol="0">
            <a:spAutoFit/>
          </a:bodyPr>
          <a:lstStyle/>
          <a:p>
            <a:r>
              <a:rPr lang="en-US" dirty="0">
                <a:solidFill>
                  <a:schemeClr val="bg1"/>
                </a:solidFill>
              </a:rPr>
              <a:t>L</a:t>
            </a:r>
          </a:p>
        </p:txBody>
      </p:sp>
    </p:spTree>
  </p:cSld>
  <p:clrMapOvr>
    <a:masterClrMapping/>
  </p:clrMapOvr>
  <p:transition>
    <p:fade thruBlk="1"/>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3_colormaster">
  <a:themeElements>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7269</TotalTime>
  <Words>1564</Words>
  <Application>Microsoft Office PowerPoint</Application>
  <PresentationFormat>On-screen Show (4:3)</PresentationFormat>
  <Paragraphs>216</Paragraphs>
  <Slides>26</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Alba</vt:lpstr>
      <vt:lpstr>Algerian</vt:lpstr>
      <vt:lpstr>Arial</vt:lpstr>
      <vt:lpstr>Calibri</vt:lpstr>
      <vt:lpstr>Franklin Gothic Book</vt:lpstr>
      <vt:lpstr>Tahoma</vt:lpstr>
      <vt:lpstr>Wingdings</vt:lpstr>
      <vt:lpstr>Wingdings 2</vt:lpstr>
      <vt:lpstr>Technic</vt:lpstr>
      <vt:lpstr>3_colormaster</vt:lpstr>
      <vt:lpstr>PowerPoint Presentation</vt:lpstr>
      <vt:lpstr>Objectives</vt:lpstr>
      <vt:lpstr>Veins</vt:lpstr>
      <vt:lpstr>Superior Vena Cava</vt:lpstr>
      <vt:lpstr>Veins of Head &amp; Neck</vt:lpstr>
      <vt:lpstr>Superficial Veins of Head &amp; Neck</vt:lpstr>
      <vt:lpstr>Superficial Veins of Head &amp; Neck</vt:lpstr>
      <vt:lpstr>Deep Veins of Head &amp; Neck</vt:lpstr>
      <vt:lpstr>Veins of Upper Limbs</vt:lpstr>
      <vt:lpstr>Veins of Upper Limbs</vt:lpstr>
      <vt:lpstr>Veins of Upper Limbs</vt:lpstr>
      <vt:lpstr>Inferior Vena Cava</vt:lpstr>
      <vt:lpstr>Tributaries of Inferior Vena Cava</vt:lpstr>
      <vt:lpstr>Veins of Lower Limbs</vt:lpstr>
      <vt:lpstr>Veins of Lower Limbs</vt:lpstr>
      <vt:lpstr>Great Saphenous Vein</vt:lpstr>
      <vt:lpstr>Great Saphenous Vein</vt:lpstr>
      <vt:lpstr>Great Saphenous Vein</vt:lpstr>
      <vt:lpstr>Small Saphenous Vein</vt:lpstr>
      <vt:lpstr>Veins of Lower Limbs</vt:lpstr>
      <vt:lpstr>Mechanism of Venous Return                 from Lower Limb (FYI) (For Your Information)</vt:lpstr>
      <vt:lpstr>Portal Circulation</vt:lpstr>
      <vt:lpstr>Hepatic Portal Vein</vt:lpstr>
      <vt:lpstr>Portocaval Anastomosis</vt:lpstr>
      <vt:lpstr>Sites of Portocaval Anastomosis</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arteries of the body</dc:title>
  <dc:creator>Prof. Saeed Abuel Makarem</dc:creator>
  <cp:lastModifiedBy>Allokie !</cp:lastModifiedBy>
  <cp:revision>670</cp:revision>
  <dcterms:created xsi:type="dcterms:W3CDTF">2008-10-27T09:29:56Z</dcterms:created>
  <dcterms:modified xsi:type="dcterms:W3CDTF">2019-02-16T14:47:07Z</dcterms:modified>
</cp:coreProperties>
</file>