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2" r:id="rId2"/>
    <p:sldId id="353" r:id="rId3"/>
    <p:sldId id="327" r:id="rId4"/>
    <p:sldId id="330" r:id="rId5"/>
    <p:sldId id="291" r:id="rId6"/>
    <p:sldId id="320" r:id="rId7"/>
    <p:sldId id="322" r:id="rId8"/>
    <p:sldId id="318" r:id="rId9"/>
    <p:sldId id="321" r:id="rId10"/>
    <p:sldId id="335" r:id="rId11"/>
    <p:sldId id="336" r:id="rId12"/>
    <p:sldId id="338" r:id="rId13"/>
    <p:sldId id="339" r:id="rId14"/>
    <p:sldId id="340" r:id="rId15"/>
    <p:sldId id="342" r:id="rId16"/>
    <p:sldId id="341" r:id="rId17"/>
    <p:sldId id="355" r:id="rId18"/>
    <p:sldId id="352" r:id="rId19"/>
    <p:sldId id="313" r:id="rId20"/>
    <p:sldId id="301" r:id="rId21"/>
    <p:sldId id="314" r:id="rId22"/>
    <p:sldId id="315" r:id="rId23"/>
    <p:sldId id="316" r:id="rId24"/>
    <p:sldId id="350" r:id="rId25"/>
    <p:sldId id="333" r:id="rId26"/>
    <p:sldId id="267" r:id="rId27"/>
    <p:sldId id="284" r:id="rId28"/>
    <p:sldId id="346" r:id="rId29"/>
    <p:sldId id="354" r:id="rId30"/>
    <p:sldId id="351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15" autoAdjust="0"/>
  </p:normalViewPr>
  <p:slideViewPr>
    <p:cSldViewPr>
      <p:cViewPr varScale="1">
        <p:scale>
          <a:sx n="82" d="100"/>
          <a:sy n="82" d="100"/>
        </p:scale>
        <p:origin x="105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F388D4-B89A-4628-9ED5-9C12584C5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02CCD2-7C58-476B-B292-43A6C3D62A4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82FE45-13D4-42B9-AF6B-0FA0989FAA54}" type="datetimeFigureOut">
              <a:rPr lang="en-US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365930-FC8A-449B-9499-8CA61AAF4D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8F3BDC-9418-409C-807A-8ACFA240D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51CAE-F239-4BFF-B957-D1816BAB01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F75EA-7630-4513-9A74-F8AE33907D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29739-228A-46BE-80F7-73C5B7670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79BFFCD-55BE-482F-B5F2-960688074A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9D92C55D-892F-47D2-899C-D2316F042A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FB958BA-5757-4A02-AF6B-E3C5C27FE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77466C-F57A-40BF-A55B-BC3DA883F4BC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37DADCA-05F9-418E-BE28-75B114974D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BE5399F-A70D-4F15-90B8-0E210441CC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F515C8DE-3CA9-4D3F-9619-A516AB9DE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04CC93-8003-4D66-B583-F2BC47A76BFA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2FF63722-7388-45D2-A9B0-A88A0E842D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921AED2-3BA2-4F8B-864F-AF4763BBB3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A5C6F8C2-3A22-4C07-B1FD-49C341697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F349A2-476A-47B1-A190-EB9BA9A7918A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7DE17-34B2-4FFB-B487-178D0D6F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8EC4-2278-4455-8EF0-1A39A3191BC0}" type="datetimeFigureOut">
              <a:rPr lang="en-US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EFA98-C1A5-4F4E-8932-7D1B25D2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E0C25-2235-48E0-B594-1326EF5A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0E903-E135-41E9-96D2-609D3F02E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8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855FF-318F-4681-9543-1052ADF0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BE1DD-D766-4599-8553-AFD163EF6E49}" type="datetimeFigureOut">
              <a:rPr lang="en-US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B30F9-D86D-460C-8C83-7AF924CE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1A447-74AD-439B-B90A-68739D7C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74800-FC19-4C51-8E73-4F92D72A6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49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70FEB-092B-4E2A-8801-550CAEA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376A-9F3D-4D6A-B6CA-EEE184607AC1}" type="datetimeFigureOut">
              <a:rPr lang="en-US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51FEC-D774-4F9D-A807-7A79B66A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B18A0-625F-4889-B38C-535724CD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C5EE-EE86-415F-97E9-5DF2C097B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37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F47AF7-304B-4E9F-AD46-0B90DB9AA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5BBD67-EEC6-45D1-9F76-39918D73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E93854-BEA2-4F04-AECC-AFD8583C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41A3DE-8B6C-425E-AA8C-7385D8657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355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8DCA9-1764-4668-977E-6778434C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76C4-A0D1-4517-97A6-F8F06E07D046}" type="datetimeFigureOut">
              <a:rPr lang="en-US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21DE4-0D84-46B2-93B1-58D1CAFA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E873A-5BFD-4C85-BB65-95B10D01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A60E7-2BA4-435B-ABEE-D84C7DE7E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42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2F4AF-03B7-46DF-B593-982FB751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42B3-E0F4-4989-A3D8-E1FF4FBAB4D5}" type="datetimeFigureOut">
              <a:rPr lang="en-US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CDEED-F546-4520-8FDE-D6792FDB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DB1F1-0650-44A3-98F0-54DEE746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E1D6B-0D76-4988-B1D4-B30FCEA4F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32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03CBBE-05DD-48D4-B7CA-90896912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3069-7A68-49E0-98E8-1B28BDBF743B}" type="datetimeFigureOut">
              <a:rPr lang="en-US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6734C8-3626-4C41-90A8-4162778D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C85F73-FE3B-4D19-82AD-F2FE603D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4255A-EACD-40FE-9992-0C0A76DA8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89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986B3A-0394-494F-8F2B-0F06F69B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34A1-F809-475F-8A0B-A391EB0B33C6}" type="datetimeFigureOut">
              <a:rPr lang="en-US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A017E3-D8F5-4B67-82A3-1372470F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8E454B-F6B3-4BA7-89BE-9F02EA19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D9C67-FE46-44DD-8E4A-4FE5750C3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05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B9D0AE0-60EF-42BB-B916-92774578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7462-B732-410A-951B-045D4D3B4F6A}" type="datetimeFigureOut">
              <a:rPr lang="en-US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A37534-5A1C-4BBF-A502-0325724D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9A9611-9FEC-4CC9-802D-2B154EC3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0C553-CCAB-444D-BBAC-EF43838CD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61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C50C52-EC0C-458D-AFC2-5224139CF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9503-C082-4F8D-9982-00B84D7EE4E1}" type="datetimeFigureOut">
              <a:rPr lang="en-US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2CBD04-5FE5-49C5-9259-C67120F7E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7EC200-CD11-4420-8879-AA501D3E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A3B1-33DB-45D3-9BD3-B045B9C71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7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C49B83-A490-4842-B488-C164AE73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F638-AEDD-4B5C-99C0-87575AFDFE00}" type="datetimeFigureOut">
              <a:rPr lang="en-US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855F15-7322-49BC-ABF7-657AADFD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8B1C3-EA43-4454-9AF9-ED3FEE97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EB978-7D6D-4100-824A-686E00FE3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58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B489E5-9D82-4A1E-AC18-3B4A4E0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E17E9-DD8F-48C4-83A6-C9F17B9A0E03}" type="datetimeFigureOut">
              <a:rPr lang="en-US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19C172-A647-465E-BD23-654263B8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8E5114-3756-4348-ADA8-97BBCF5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54F49-E003-4D56-AF62-2AB56738C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71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199C00-469E-472D-A721-D9414FC084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0134123-7132-45FB-BBAE-7FE5E18D0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24F8A-C1CB-4A4E-B657-D31C2608B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02545D-D527-4F4D-BDF3-79FB2FE7FBA1}" type="datetimeFigureOut">
              <a:rPr lang="en-US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374B7-B031-482F-9C16-002D1E133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C1827-417C-4F7B-9028-378C848C3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9444D0-5FBF-4A29-9C8F-B356D0CA8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Group_A_streptococcal_infec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>
            <a:extLst>
              <a:ext uri="{FF2B5EF4-FFF2-40B4-BE49-F238E27FC236}">
                <a16:creationId xmlns:a16="http://schemas.microsoft.com/office/drawing/2014/main" id="{FCFCF7E8-FECB-4A58-9B3F-67AAD9B48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2514600"/>
            <a:ext cx="6472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Comic Sans MS" panose="030F0702030302020204" pitchFamily="66" charset="0"/>
              </a:rPr>
              <a:t>Rheumatic Heart Disease</a:t>
            </a:r>
          </a:p>
        </p:txBody>
      </p:sp>
      <p:sp>
        <p:nvSpPr>
          <p:cNvPr id="4099" name="Text Box 7">
            <a:extLst>
              <a:ext uri="{FF2B5EF4-FFF2-40B4-BE49-F238E27FC236}">
                <a16:creationId xmlns:a16="http://schemas.microsoft.com/office/drawing/2014/main" id="{83F30776-C046-40E4-8C72-B419862AD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343400"/>
            <a:ext cx="3908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Immunology Unit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Department of Pathology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College of Medicine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King Saud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7321E64-84ED-48CA-A669-0BAC591E0C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PATHOGENESIS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5876CA1-F377-42C0-BD5F-45F906CB1A9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Rheumatic fever  affect the peri-arteriolar connective tissue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It is believed to be caused by </a:t>
            </a:r>
            <a:r>
              <a:rPr lang="en-US" altLang="en-US">
                <a:solidFill>
                  <a:srgbClr val="FFFF00"/>
                </a:solidFill>
              </a:rPr>
              <a:t>antibody cross-reactivity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This cross-reactivity is a </a:t>
            </a:r>
            <a:r>
              <a:rPr lang="en-US" altLang="en-US">
                <a:solidFill>
                  <a:schemeClr val="tx2"/>
                </a:solidFill>
              </a:rPr>
              <a:t>Type II hypersensitivity</a:t>
            </a:r>
            <a:r>
              <a:rPr lang="en-US" altLang="en-US"/>
              <a:t> reaction and is termed </a:t>
            </a:r>
            <a:r>
              <a:rPr lang="en-US" altLang="en-US" i="1">
                <a:solidFill>
                  <a:schemeClr val="tx2"/>
                </a:solidFill>
              </a:rPr>
              <a:t>molecular mimicry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F871EBE4-3CAC-49D0-AAB3-AEEBDA8014B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153400" cy="50292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en-US" sz="2800"/>
              <a:t>Group A streptococcus pyogenes has a cell wall composed of branched polymers which sometimes contain </a:t>
            </a:r>
            <a:r>
              <a:rPr lang="en-US" altLang="en-US" sz="2800" b="1"/>
              <a:t>"</a:t>
            </a:r>
            <a:r>
              <a:rPr lang="en-US" altLang="en-US" sz="2800" b="1" i="1">
                <a:solidFill>
                  <a:schemeClr val="tx2"/>
                </a:solidFill>
                <a:latin typeface="Comic Sans MS" panose="030F0702030302020204" pitchFamily="66" charset="0"/>
              </a:rPr>
              <a:t>M proteins </a:t>
            </a:r>
            <a:r>
              <a:rPr lang="en-US" altLang="en-US" sz="2800" b="1"/>
              <a:t>"</a:t>
            </a:r>
            <a:r>
              <a:rPr lang="en-US" altLang="en-US" sz="2800"/>
              <a:t> that are highly antigenic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800"/>
          </a:p>
          <a:p>
            <a:pPr algn="just">
              <a:lnSpc>
                <a:spcPct val="80000"/>
              </a:lnSpc>
            </a:pPr>
            <a:r>
              <a:rPr lang="en-US" altLang="en-US" sz="2800"/>
              <a:t>The </a:t>
            </a:r>
            <a:r>
              <a:rPr lang="en-US" altLang="en-US" sz="2800">
                <a:solidFill>
                  <a:schemeClr val="tx2"/>
                </a:solidFill>
              </a:rPr>
              <a:t>antibodies</a:t>
            </a:r>
            <a:r>
              <a:rPr lang="en-US" altLang="en-US" sz="2800"/>
              <a:t> which the immune system generates against the "</a:t>
            </a:r>
            <a:r>
              <a:rPr lang="en-US" altLang="en-US" sz="2800" i="1">
                <a:solidFill>
                  <a:schemeClr val="tx2"/>
                </a:solidFill>
              </a:rPr>
              <a:t>M proteins</a:t>
            </a:r>
            <a:r>
              <a:rPr lang="en-US" altLang="en-US" sz="2800"/>
              <a:t>" may cross react with </a:t>
            </a:r>
            <a:r>
              <a:rPr lang="en-US" altLang="en-US" sz="2800">
                <a:solidFill>
                  <a:schemeClr val="tx2"/>
                </a:solidFill>
              </a:rPr>
              <a:t>cardiac myofiber protein myosin and smooth muscle cells of arteries</a:t>
            </a:r>
            <a:r>
              <a:rPr lang="en-US" altLang="en-US" sz="2800"/>
              <a:t>, inducing cytokine release and tissue destruction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800"/>
          </a:p>
          <a:p>
            <a:pPr algn="just">
              <a:lnSpc>
                <a:spcPct val="80000"/>
              </a:lnSpc>
            </a:pPr>
            <a:r>
              <a:rPr lang="en-US" altLang="en-US" sz="2800"/>
              <a:t>This inflammation occurs through direct attachment of </a:t>
            </a:r>
            <a:r>
              <a:rPr lang="en-US" altLang="en-US" sz="2800">
                <a:solidFill>
                  <a:schemeClr val="tx2"/>
                </a:solidFill>
              </a:rPr>
              <a:t>complement</a:t>
            </a:r>
            <a:r>
              <a:rPr lang="en-US" altLang="en-US" sz="2800"/>
              <a:t> and Fc receptor-mediated </a:t>
            </a:r>
            <a:r>
              <a:rPr lang="en-US" altLang="en-US" sz="2800">
                <a:solidFill>
                  <a:schemeClr val="tx2"/>
                </a:solidFill>
              </a:rPr>
              <a:t>recruitment of neutrophils and macrophages</a:t>
            </a:r>
            <a:r>
              <a:rPr lang="en-US" altLang="en-US" sz="280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B42988BF-0982-48E5-9A2D-57A118A57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">
            <a:extLst>
              <a:ext uri="{FF2B5EF4-FFF2-40B4-BE49-F238E27FC236}">
                <a16:creationId xmlns:a16="http://schemas.microsoft.com/office/drawing/2014/main" id="{88A23053-2196-4CCE-A013-A61D52E9B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750"/>
            <a:ext cx="8305800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300C98A8-98E4-4B60-A9CB-2297CC2E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27675"/>
            <a:ext cx="8458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Diagram illustrating the two hit theory of rheumatic heart disease. Group A streptococcal infection leads to the production of anti-group A carbohydrate antibody which cross-reacts with the valve endothelium as well as with the myocardium and </a:t>
            </a:r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up-regulates vascular cell adhesion molecule-1 (VCAM-1)</a:t>
            </a:r>
            <a:r>
              <a:rPr lang="en-US" altLang="en-US" sz="1600">
                <a:latin typeface="Arial" panose="020B0604020202020204" pitchFamily="34" charset="0"/>
              </a:rPr>
              <a:t> on the valve endothelium. T cells adhere to the VCAM-1 on valve endothelium and extravasate into the valve. </a:t>
            </a:r>
            <a:br>
              <a:rPr lang="en-US" altLang="en-US" sz="1800">
                <a:latin typeface="Arial" panose="020B0604020202020204" pitchFamily="34" charset="0"/>
              </a:rPr>
            </a:br>
            <a:br>
              <a:rPr lang="en-US" altLang="en-US" sz="1800">
                <a:latin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3DF54594-5A4C-4BAA-B331-D4600147F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1488"/>
            <a:ext cx="1835150" cy="366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     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">
            <a:extLst>
              <a:ext uri="{FF2B5EF4-FFF2-40B4-BE49-F238E27FC236}">
                <a16:creationId xmlns:a16="http://schemas.microsoft.com/office/drawing/2014/main" id="{23144902-87B1-4A9A-93CE-395E5C1FF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91138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1058F79C-860B-496E-841A-1E05EBD0B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Diagram illustrating the process of initial mimicry which leads to </a:t>
            </a:r>
            <a:r>
              <a:rPr lang="en-US" sz="1600" dirty="0" err="1">
                <a:solidFill>
                  <a:schemeClr val="tx2"/>
                </a:solidFill>
                <a:latin typeface="Arial" charset="0"/>
                <a:cs typeface="Arial" charset="0"/>
              </a:rPr>
              <a:t>granuloma</a:t>
            </a:r>
            <a:r>
              <a:rPr lang="en-US" sz="1600" dirty="0">
                <a:solidFill>
                  <a:schemeClr val="tx2"/>
                </a:solidFill>
                <a:latin typeface="Arial" charset="0"/>
                <a:cs typeface="Arial" charset="0"/>
              </a:rPr>
              <a:t> formation, gamma interferon production and scarring in the valve</a:t>
            </a:r>
            <a:r>
              <a:rPr lang="en-US" sz="1600" dirty="0">
                <a:latin typeface="Arial" charset="0"/>
                <a:cs typeface="Arial" charset="0"/>
              </a:rPr>
              <a:t>. After the initial process has developed inflammation in the valve, other proteins in the valve may then be recognized by the immune system leading potentially to </a:t>
            </a:r>
            <a:r>
              <a:rPr lang="en-US" sz="1600" dirty="0" err="1">
                <a:solidFill>
                  <a:schemeClr val="tx2"/>
                </a:solidFill>
                <a:latin typeface="Arial" charset="0"/>
                <a:cs typeface="Arial" charset="0"/>
              </a:rPr>
              <a:t>epitope</a:t>
            </a:r>
            <a:r>
              <a:rPr lang="en-US" sz="1600" dirty="0">
                <a:solidFill>
                  <a:schemeClr val="tx2"/>
                </a:solidFill>
                <a:latin typeface="Arial" charset="0"/>
                <a:cs typeface="Arial" charset="0"/>
              </a:rPr>
              <a:t> spreading </a:t>
            </a:r>
            <a:r>
              <a:rPr lang="en-US" sz="1600" dirty="0">
                <a:latin typeface="Arial" charset="0"/>
                <a:cs typeface="Arial" charset="0"/>
              </a:rPr>
              <a:t>and responses against other valve proteins such as </a:t>
            </a:r>
            <a:r>
              <a:rPr lang="en-US" sz="1600" dirty="0" err="1">
                <a:solidFill>
                  <a:schemeClr val="tx2"/>
                </a:solidFill>
                <a:latin typeface="Arial" charset="0"/>
                <a:cs typeface="Arial" charset="0"/>
              </a:rPr>
              <a:t>vimentin</a:t>
            </a:r>
            <a:r>
              <a:rPr lang="en-US" sz="1600" dirty="0">
                <a:solidFill>
                  <a:schemeClr val="tx2"/>
                </a:solidFill>
                <a:latin typeface="Arial" charset="0"/>
                <a:cs typeface="Arial" charset="0"/>
              </a:rPr>
              <a:t> and collagen.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endParaRPr lang="en-US" sz="1400" i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1050" i="1" dirty="0">
                <a:latin typeface="Arial" charset="0"/>
                <a:cs typeface="Arial" charset="0"/>
              </a:rPr>
              <a:t>“Molecular mimicry in the autoimmune pathogenesis of rheumatic heart disease” by L. </a:t>
            </a:r>
            <a:r>
              <a:rPr lang="en-US" sz="1050" i="1" dirty="0" err="1">
                <a:latin typeface="Arial" charset="0"/>
                <a:cs typeface="Arial" charset="0"/>
              </a:rPr>
              <a:t>Guilherme</a:t>
            </a:r>
            <a:r>
              <a:rPr lang="en-US" sz="1050" i="1" dirty="0">
                <a:latin typeface="Arial" charset="0"/>
                <a:cs typeface="Arial" charset="0"/>
              </a:rPr>
              <a:t>; J. </a:t>
            </a:r>
            <a:r>
              <a:rPr lang="en-US" sz="1050" i="1" dirty="0" err="1">
                <a:latin typeface="Arial" charset="0"/>
                <a:cs typeface="Arial" charset="0"/>
              </a:rPr>
              <a:t>Kalil</a:t>
            </a:r>
            <a:r>
              <a:rPr lang="en-US" sz="1050" i="1" dirty="0">
                <a:latin typeface="Arial" charset="0"/>
                <a:cs typeface="Arial" charset="0"/>
              </a:rPr>
              <a:t>; M.W. Cunningham. </a:t>
            </a:r>
            <a:br>
              <a:rPr lang="en-US" sz="1400" dirty="0">
                <a:latin typeface="Arial" charset="0"/>
                <a:cs typeface="Arial" charset="0"/>
              </a:rPr>
            </a:b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7E5B10B2-509E-43D4-9917-848362CD6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74063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>
            <a:extLst>
              <a:ext uri="{FF2B5EF4-FFF2-40B4-BE49-F238E27FC236}">
                <a16:creationId xmlns:a16="http://schemas.microsoft.com/office/drawing/2014/main" id="{5F66C64B-EF87-4B50-BFEE-6728F1BCA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Immunofluorescent staining of heart muscle with serum obtained from an acute rheumatic fever patients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A2C89C27-14D0-4E04-A7F0-F4EB7488B2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Pathophysiology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5A065C21-122D-4F28-9D97-E51C31AB1909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During a Strep. infection activated antigen presenting cells such as macrophages present the bacterial antigen to helper T cells 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Helper </a:t>
            </a:r>
            <a:r>
              <a:rPr lang="en-US" altLang="en-US" sz="2800">
                <a:solidFill>
                  <a:schemeClr val="tx2"/>
                </a:solidFill>
              </a:rPr>
              <a:t>T cells subsequently activate self reactive B cells </a:t>
            </a:r>
            <a:r>
              <a:rPr lang="en-US" altLang="en-US" sz="2800"/>
              <a:t>and induce the production of antibodies against the cell wall of Streptococcus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tx2"/>
                </a:solidFill>
                <a:cs typeface="Arial" panose="020B0604020202020204" pitchFamily="34" charset="0"/>
              </a:rPr>
              <a:t>However the antibodies may also react against the myocardium and joints, producing the symptoms of rheumatic fever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tmpa83a24.png">
            <a:extLst>
              <a:ext uri="{FF2B5EF4-FFF2-40B4-BE49-F238E27FC236}">
                <a16:creationId xmlns:a16="http://schemas.microsoft.com/office/drawing/2014/main" id="{74123EA2-7866-4823-A6AF-2A5A36226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52400"/>
            <a:ext cx="88836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>
            <a:extLst>
              <a:ext uri="{FF2B5EF4-FFF2-40B4-BE49-F238E27FC236}">
                <a16:creationId xmlns:a16="http://schemas.microsoft.com/office/drawing/2014/main" id="{904091D5-3E68-4A1D-993C-FD3D3450D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3200"/>
            <a:ext cx="541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Clinical Presentation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0EF7F61F-BAB3-4CC4-8862-A07540CC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chemeClr val="tx2"/>
                </a:solidFill>
              </a:rPr>
              <a:t>Heart </a:t>
            </a: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3B3ECE94-DA92-4378-80BE-4C18BCA512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6200" y="992188"/>
            <a:ext cx="4724400" cy="490696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Up to 60% of patients with ARF progress to Rheumatic Heart Disease (RHD)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only manifestation of ARF with significant potential to cause long-term disability and/or death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endocardium, pericardium, or myocardium may be affected (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pancarditis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Valvular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damage is the hallmark of rheumatic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carditis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The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mitral valve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 almost affected</a:t>
            </a:r>
            <a:endParaRPr lang="en-US" sz="2400" dirty="0"/>
          </a:p>
        </p:txBody>
      </p:sp>
      <p:pic>
        <p:nvPicPr>
          <p:cNvPr id="24580" name="Picture 3" descr="Rheumatic_heart_disease%2C_gross_pathology_20G0013_lores.jpg">
            <a:extLst>
              <a:ext uri="{FF2B5EF4-FFF2-40B4-BE49-F238E27FC236}">
                <a16:creationId xmlns:a16="http://schemas.microsoft.com/office/drawing/2014/main" id="{FAC2A575-ACA1-49EE-8016-1D1C8C744B82}"/>
              </a:ext>
            </a:extLst>
          </p:cNvPr>
          <p:cNvPicPr>
            <a:picLocks noChangeAspect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752600"/>
            <a:ext cx="4114800" cy="3387725"/>
          </a:xfrm>
          <a:noFill/>
        </p:spPr>
      </p:pic>
      <p:sp>
        <p:nvSpPr>
          <p:cNvPr id="24581" name="Rectangle 4">
            <a:extLst>
              <a:ext uri="{FF2B5EF4-FFF2-40B4-BE49-F238E27FC236}">
                <a16:creationId xmlns:a16="http://schemas.microsoft.com/office/drawing/2014/main" id="{7024194C-8F14-4FDB-AB9C-7592F7C4A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073650"/>
            <a:ext cx="4953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Left ventricle has been cut open to display characteristic severe thickening of mitral valve, thickened chordae tendineae, and hypertrophied left ventricular 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BBFDE2B-1165-4DC1-8169-4868C53D203E}"/>
              </a:ext>
            </a:extLst>
          </p:cNvPr>
          <p:cNvSpPr/>
          <p:nvPr/>
        </p:nvSpPr>
        <p:spPr>
          <a:xfrm>
            <a:off x="5486400" y="3429000"/>
            <a:ext cx="914400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227B8137-CBCF-4686-BF23-AE0E2DC1D5AC}"/>
              </a:ext>
            </a:extLst>
          </p:cNvPr>
          <p:cNvSpPr/>
          <p:nvPr/>
        </p:nvSpPr>
        <p:spPr>
          <a:xfrm>
            <a:off x="5334000" y="3733800"/>
            <a:ext cx="9144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EF8552C-958F-42F0-9A37-49E88282710A}"/>
              </a:ext>
            </a:extLst>
          </p:cNvPr>
          <p:cNvSpPr/>
          <p:nvPr/>
        </p:nvSpPr>
        <p:spPr>
          <a:xfrm>
            <a:off x="4876800" y="4343400"/>
            <a:ext cx="914400" cy="22860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6D32664-215A-4562-8499-E25A218A4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D49DABE-0D65-4C0F-A597-C3EC30DD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800"/>
              <a:t>To understand basis of rheumatic fever as an immunologically mediated </a:t>
            </a:r>
            <a:r>
              <a:rPr lang="en-US" altLang="en-US" sz="2800">
                <a:solidFill>
                  <a:srgbClr val="FFFF00"/>
                </a:solidFill>
              </a:rPr>
              <a:t>late complication </a:t>
            </a:r>
            <a:r>
              <a:rPr lang="en-US" altLang="en-US" sz="2800"/>
              <a:t>of Streptococcal infection</a:t>
            </a:r>
          </a:p>
          <a:p>
            <a:r>
              <a:rPr lang="en-US" altLang="en-US" sz="2800"/>
              <a:t>To know that autoimmunity results from production of </a:t>
            </a:r>
            <a:r>
              <a:rPr lang="en-US" altLang="en-US" sz="2800">
                <a:solidFill>
                  <a:srgbClr val="FFFF00"/>
                </a:solidFill>
              </a:rPr>
              <a:t>cross reacting antibodies </a:t>
            </a:r>
            <a:r>
              <a:rPr lang="en-US" altLang="en-US" sz="2800"/>
              <a:t>against Streptococcal antigens</a:t>
            </a:r>
          </a:p>
          <a:p>
            <a:r>
              <a:rPr lang="en-US" altLang="en-US" sz="2800"/>
              <a:t>To describe rheumatic </a:t>
            </a:r>
            <a:r>
              <a:rPr lang="en-US" altLang="en-US" sz="2800">
                <a:solidFill>
                  <a:srgbClr val="FFFF00"/>
                </a:solidFill>
              </a:rPr>
              <a:t>heart disease </a:t>
            </a:r>
            <a:r>
              <a:rPr lang="en-US" altLang="en-US" sz="2800"/>
              <a:t>as one of the several manifestations of rheumatic fever</a:t>
            </a:r>
          </a:p>
          <a:p>
            <a:r>
              <a:rPr lang="en-US" altLang="en-US" sz="2800"/>
              <a:t>To know the signs, symptoms, pathogenesis, treatment and prophylaxis of rheumatic heart disease  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1CE1899-3CBC-491B-BB28-89779D91B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chemeClr val="tx2"/>
                </a:solidFill>
              </a:rPr>
              <a:t>Joints (arthritis)</a:t>
            </a: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33362FE-FDB9-492F-ADE5-C9715DAEAE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4343400" cy="4525963"/>
          </a:xfrm>
        </p:spPr>
        <p:txBody>
          <a:bodyPr/>
          <a:lstStyle/>
          <a:p>
            <a:pPr marL="447675" indent="-447675" eaLnBrk="1" hangingPunct="1">
              <a:buFont typeface="Arial" charset="0"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This is usually </a:t>
            </a:r>
            <a:r>
              <a:rPr lang="en-US" sz="2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polyarthritis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sometimes </a:t>
            </a:r>
            <a:r>
              <a:rPr 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flitting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from joint to joint (migratory), affecting the larger joints more than the smaller ones.</a:t>
            </a:r>
          </a:p>
          <a:p>
            <a:pPr marL="447675" indent="-447675" eaLnBrk="1" hangingPunct="1">
              <a:buFont typeface="Arial" charset="0"/>
              <a:buNone/>
              <a:defRPr/>
            </a:pPr>
            <a:endParaRPr lang="en-US" sz="2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7675" indent="-447675" eaLnBrk="1" hangingPunct="1">
              <a:buFont typeface="Arial" charset="0"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Swelling, redness and tenderness are the common findings and occasionally joint effusions.</a:t>
            </a:r>
            <a:endParaRPr lang="en-GB" sz="2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4" name="Rectangle 8">
            <a:extLst>
              <a:ext uri="{FF2B5EF4-FFF2-40B4-BE49-F238E27FC236}">
                <a16:creationId xmlns:a16="http://schemas.microsoft.com/office/drawing/2014/main" id="{E6C82080-8895-499E-94B2-D499111D183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altLang="en-US" sz="2400"/>
              <a:t>Inflamed </a:t>
            </a:r>
            <a:r>
              <a:rPr lang="en-US" altLang="en-US" sz="2400">
                <a:solidFill>
                  <a:schemeClr val="tx2"/>
                </a:solidFill>
              </a:rPr>
              <a:t>Keen Joint</a:t>
            </a:r>
          </a:p>
        </p:txBody>
      </p:sp>
      <p:pic>
        <p:nvPicPr>
          <p:cNvPr id="25605" name="Picture 6" descr="4453-4463-5382-12617">
            <a:extLst>
              <a:ext uri="{FF2B5EF4-FFF2-40B4-BE49-F238E27FC236}">
                <a16:creationId xmlns:a16="http://schemas.microsoft.com/office/drawing/2014/main" id="{60E623B6-EE67-4CB9-9698-DB315E2ED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2133600"/>
            <a:ext cx="45021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5">
            <a:extLst>
              <a:ext uri="{FF2B5EF4-FFF2-40B4-BE49-F238E27FC236}">
                <a16:creationId xmlns:a16="http://schemas.microsoft.com/office/drawing/2014/main" id="{C49D601F-AE9E-420E-AF64-C6F93707A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981200"/>
            <a:ext cx="914400" cy="4246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8BBF4407-B562-4B45-8E5D-1F8A9344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GB" altLang="en-US" sz="4000" b="1">
                <a:solidFill>
                  <a:schemeClr val="tx2"/>
                </a:solidFill>
              </a:rPr>
              <a:t>Skin (Erythema Marginatum)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C2D3F12D-271F-4460-B35A-D57C376B3C4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8458200" cy="13716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Skin lesions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The classical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erythema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marginatum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—lesions with prominent margins slightly raised</a:t>
            </a:r>
          </a:p>
        </p:txBody>
      </p:sp>
      <p:pic>
        <p:nvPicPr>
          <p:cNvPr id="26628" name="Picture 7" descr="fig12a">
            <a:extLst>
              <a:ext uri="{FF2B5EF4-FFF2-40B4-BE49-F238E27FC236}">
                <a16:creationId xmlns:a16="http://schemas.microsoft.com/office/drawing/2014/main" id="{BEA9A01F-C381-4BEE-8AF3-176A9F6D7CD8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81200"/>
            <a:ext cx="4043363" cy="4876800"/>
          </a:xfrm>
          <a:noFill/>
        </p:spPr>
      </p:pic>
      <p:pic>
        <p:nvPicPr>
          <p:cNvPr id="26629" name="Picture 5" descr="Erythema-Marginatum-4.jpg">
            <a:extLst>
              <a:ext uri="{FF2B5EF4-FFF2-40B4-BE49-F238E27FC236}">
                <a16:creationId xmlns:a16="http://schemas.microsoft.com/office/drawing/2014/main" id="{A9220EA9-A515-4555-AC97-A4ADC6771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5105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3171258E-8A63-4FBE-BF11-88F21D88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639762"/>
          </a:xfrm>
        </p:spPr>
        <p:txBody>
          <a:bodyPr/>
          <a:lstStyle/>
          <a:p>
            <a:r>
              <a:rPr lang="en-GB" altLang="en-US">
                <a:solidFill>
                  <a:schemeClr val="tx2"/>
                </a:solidFill>
              </a:rPr>
              <a:t>Central nervous system (chorea)</a:t>
            </a: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CD8B1A36-F441-40F4-909E-15CFE7860B6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6200" y="1295400"/>
            <a:ext cx="5181600" cy="5265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Sydenham's chorea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Occurs in children, rare in adults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choreiform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movements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affect particularly the head and the upper limbs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They may be generalized or restricted to one side of the body (hemi-chorea)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Chorea eventually resolves completely, usually within 6 weeks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likely due to molecular mimicry, with autoantibodies reacting with brain </a:t>
            </a:r>
            <a:r>
              <a:rPr lang="en-US" sz="2400" dirty="0" err="1">
                <a:solidFill>
                  <a:srgbClr val="FF0000"/>
                </a:solidFill>
              </a:rPr>
              <a:t>ganglioside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7652" name="Picture 7" descr="Boys-Afflicted-with-Chorea-Known-as-St-Vitus-Dance-or-as-Danse-de-Saint-Guy-in-France-Giclee-Print-C12374586">
            <a:extLst>
              <a:ext uri="{FF2B5EF4-FFF2-40B4-BE49-F238E27FC236}">
                <a16:creationId xmlns:a16="http://schemas.microsoft.com/office/drawing/2014/main" id="{7767242C-47C5-4220-9A54-5D0F7DE0EC4C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676400"/>
            <a:ext cx="3352800" cy="332105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E458920C-82F0-4EEE-BA59-53389578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Subcutaneous nodules</a:t>
            </a:r>
          </a:p>
        </p:txBody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8A28C5A0-CF34-4EC7-A58B-28C9FC318DD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Subcutaneous nodules :</a:t>
            </a:r>
            <a:r>
              <a:rPr lang="en-US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These are painless, round, firm lumps overlaid by normal looking skin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They range from a few millimeters to 1.5 cm in diameter, and are localized over bony prominences like the elbow, shin and spine.  They sometimes last longer than a month</a:t>
            </a:r>
            <a:endParaRPr lang="en-US" sz="2400" dirty="0"/>
          </a:p>
        </p:txBody>
      </p:sp>
      <p:pic>
        <p:nvPicPr>
          <p:cNvPr id="28676" name="Picture 7" descr="fig11">
            <a:extLst>
              <a:ext uri="{FF2B5EF4-FFF2-40B4-BE49-F238E27FC236}">
                <a16:creationId xmlns:a16="http://schemas.microsoft.com/office/drawing/2014/main" id="{83D49AD4-A2FC-4AAC-A9D5-44B9C9D65C2C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524000"/>
            <a:ext cx="3505200" cy="2670175"/>
          </a:xfrm>
          <a:noFill/>
        </p:spPr>
      </p:pic>
      <p:pic>
        <p:nvPicPr>
          <p:cNvPr id="28677" name="Picture 12" descr="1949_f1">
            <a:extLst>
              <a:ext uri="{FF2B5EF4-FFF2-40B4-BE49-F238E27FC236}">
                <a16:creationId xmlns:a16="http://schemas.microsoft.com/office/drawing/2014/main" id="{9C3E6DC1-7A24-480C-A5B5-B1F03F281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5814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D78D0F88-A21C-45ED-B51B-66900F0E4576}"/>
              </a:ext>
            </a:extLst>
          </p:cNvPr>
          <p:cNvSpPr/>
          <p:nvPr/>
        </p:nvSpPr>
        <p:spPr>
          <a:xfrm>
            <a:off x="5029200" y="3200400"/>
            <a:ext cx="9144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7F88035-B87A-4C24-8C5C-F7B6B72FE069}"/>
              </a:ext>
            </a:extLst>
          </p:cNvPr>
          <p:cNvSpPr/>
          <p:nvPr/>
        </p:nvSpPr>
        <p:spPr>
          <a:xfrm>
            <a:off x="5867400" y="5334000"/>
            <a:ext cx="9144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1331341-1331372-1007946-1782447.jpg">
            <a:extLst>
              <a:ext uri="{FF2B5EF4-FFF2-40B4-BE49-F238E27FC236}">
                <a16:creationId xmlns:a16="http://schemas.microsoft.com/office/drawing/2014/main" id="{50080B7E-62FC-4B2A-AF3E-E6133CCD6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95E9ED6C-1D25-49D7-992C-B2C0CCF104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4000">
                <a:solidFill>
                  <a:schemeClr val="tx2"/>
                </a:solidFill>
              </a:rPr>
              <a:t>Investigation of Rheumatic Fever</a:t>
            </a:r>
            <a:endParaRPr lang="en-US" altLang="en-US" sz="4000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6EF7FE88-12BF-4670-8B9E-AD4B046947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altLang="en-US" sz="2800"/>
              <a:t>Anti-streptolysin O (ASO) titer</a:t>
            </a:r>
          </a:p>
          <a:p>
            <a:pPr lvl="1"/>
            <a:r>
              <a:rPr lang="en-US" altLang="en-US" sz="2400"/>
              <a:t>At least 80% of patients with ARF have an elevated </a:t>
            </a:r>
            <a:r>
              <a:rPr lang="en-US" altLang="en-US" sz="2400">
                <a:solidFill>
                  <a:srgbClr val="FFFF00"/>
                </a:solidFill>
              </a:rPr>
              <a:t>anti-streptolysin O</a:t>
            </a:r>
            <a:r>
              <a:rPr lang="en-US" altLang="en-US" sz="2400"/>
              <a:t> titer at presentation</a:t>
            </a:r>
          </a:p>
          <a:p>
            <a:pPr lvl="2"/>
            <a:r>
              <a:rPr lang="en-US" altLang="en-US" sz="2000"/>
              <a:t>Rising titer is more convincing</a:t>
            </a:r>
          </a:p>
          <a:p>
            <a:pPr lvl="2">
              <a:buFont typeface="Arial" panose="020B0604020202020204" pitchFamily="34" charset="0"/>
              <a:buNone/>
            </a:pPr>
            <a:endParaRPr lang="en-US" altLang="en-US" sz="2000"/>
          </a:p>
          <a:p>
            <a:pPr lvl="1"/>
            <a:r>
              <a:rPr lang="en-US" altLang="en-US" sz="2400">
                <a:solidFill>
                  <a:schemeClr val="tx2"/>
                </a:solidFill>
              </a:rPr>
              <a:t>Anti-DNAse B</a:t>
            </a:r>
          </a:p>
          <a:p>
            <a:pPr lvl="1"/>
            <a:r>
              <a:rPr lang="en-US" altLang="en-US" sz="2400">
                <a:solidFill>
                  <a:schemeClr val="tx2"/>
                </a:solidFill>
              </a:rPr>
              <a:t>Anti-hyaluronidase test</a:t>
            </a:r>
          </a:p>
          <a:p>
            <a:endParaRPr lang="en-US" altLang="en-US">
              <a:solidFill>
                <a:schemeClr val="tx2"/>
              </a:solidFill>
            </a:endParaRPr>
          </a:p>
          <a:p>
            <a:r>
              <a:rPr lang="en-US" altLang="en-US" sz="2800">
                <a:solidFill>
                  <a:srgbClr val="FFFF00"/>
                </a:solidFill>
              </a:rPr>
              <a:t>Throat culture</a:t>
            </a:r>
            <a:r>
              <a:rPr lang="en-US" altLang="en-US" sz="2800"/>
              <a:t> for group A streptococci (obtain 2 or 3 cultures)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F1DBD5E-3E49-44A5-886C-97C8C9E60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Rheumatic Fever – Clinical Course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6BF087D-3F65-4A31-A5C1-8E99FDDFF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Subsequent attacks</a:t>
            </a:r>
          </a:p>
          <a:p>
            <a:pPr lvl="1" eaLnBrk="1" hangingPunct="1"/>
            <a:r>
              <a:rPr lang="en-US" altLang="en-US"/>
              <a:t>Increased vulnerability to </a:t>
            </a:r>
            <a:r>
              <a:rPr lang="en-US" altLang="en-US">
                <a:solidFill>
                  <a:srgbClr val="FFFF00"/>
                </a:solidFill>
              </a:rPr>
              <a:t>reactivation of disease </a:t>
            </a:r>
            <a:r>
              <a:rPr lang="en-US" altLang="en-US"/>
              <a:t>with subsequent strep infections</a:t>
            </a:r>
          </a:p>
          <a:p>
            <a:pPr lvl="1" eaLnBrk="1" hangingPunct="1"/>
            <a:r>
              <a:rPr lang="en-US" altLang="en-US">
                <a:solidFill>
                  <a:srgbClr val="FFFF00"/>
                </a:solidFill>
              </a:rPr>
              <a:t>Same symptoms </a:t>
            </a:r>
            <a:r>
              <a:rPr lang="en-US" altLang="en-US"/>
              <a:t>with each attack</a:t>
            </a:r>
          </a:p>
          <a:p>
            <a:pPr lvl="1" eaLnBrk="1" hangingPunct="1"/>
            <a:r>
              <a:rPr lang="en-US" altLang="en-US">
                <a:solidFill>
                  <a:srgbClr val="FFFF00"/>
                </a:solidFill>
              </a:rPr>
              <a:t>Carditis </a:t>
            </a:r>
            <a:r>
              <a:rPr lang="en-US" altLang="en-US"/>
              <a:t>worsens with each attack</a:t>
            </a:r>
          </a:p>
          <a:p>
            <a:pPr lvl="1" eaLnBrk="1" hangingPunct="1"/>
            <a:r>
              <a:rPr lang="en-US" altLang="en-US">
                <a:solidFill>
                  <a:srgbClr val="FFFF00"/>
                </a:solidFill>
              </a:rPr>
              <a:t>Heart valves </a:t>
            </a:r>
            <a:r>
              <a:rPr lang="en-US" altLang="en-US"/>
              <a:t>are frequently deformed (mitral)</a:t>
            </a:r>
          </a:p>
          <a:p>
            <a:pPr lvl="1" eaLnBrk="1" hangingPunct="1"/>
            <a:r>
              <a:rPr lang="en-US" altLang="en-US">
                <a:solidFill>
                  <a:srgbClr val="FFFF00"/>
                </a:solidFill>
              </a:rPr>
              <a:t>Heart failure </a:t>
            </a:r>
            <a:r>
              <a:rPr lang="en-US" altLang="en-US"/>
              <a:t>develops after decades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69AA506-D65B-4998-8627-DD142EB984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altLang="en-US">
                <a:solidFill>
                  <a:schemeClr val="tx2"/>
                </a:solidFill>
              </a:rPr>
              <a:t>Acute, recurring, chronic:</a:t>
            </a: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C3E9001-1E80-4A1B-8393-BDD6CD78EE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229600" cy="4525963"/>
          </a:xfrm>
        </p:spPr>
        <p:txBody>
          <a:bodyPr/>
          <a:lstStyle/>
          <a:p>
            <a:pPr marL="447675" indent="-447675"/>
            <a:r>
              <a:rPr lang="en-GB" altLang="en-US" sz="2400"/>
              <a:t>Symptoms prone to recur with subsequent Strep. infections</a:t>
            </a:r>
          </a:p>
          <a:p>
            <a:pPr marL="447675" indent="-447675"/>
            <a:r>
              <a:rPr lang="en-GB" altLang="en-US" sz="2400"/>
              <a:t>Chronic disease leads to fibrosis  (chordae of heart valves + valve cusps)</a:t>
            </a:r>
            <a:endParaRPr lang="en-US" altLang="en-US" sz="2400"/>
          </a:p>
        </p:txBody>
      </p:sp>
      <p:pic>
        <p:nvPicPr>
          <p:cNvPr id="33796" name="Picture 3" descr="MS.bmp">
            <a:extLst>
              <a:ext uri="{FF2B5EF4-FFF2-40B4-BE49-F238E27FC236}">
                <a16:creationId xmlns:a16="http://schemas.microsoft.com/office/drawing/2014/main" id="{04B269B5-12F3-4D7B-B342-D08297371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2638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MS_1.bmp">
            <a:extLst>
              <a:ext uri="{FF2B5EF4-FFF2-40B4-BE49-F238E27FC236}">
                <a16:creationId xmlns:a16="http://schemas.microsoft.com/office/drawing/2014/main" id="{90569432-ABBD-4683-A8C0-85AEA2FDB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2489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5">
            <a:extLst>
              <a:ext uri="{FF2B5EF4-FFF2-40B4-BE49-F238E27FC236}">
                <a16:creationId xmlns:a16="http://schemas.microsoft.com/office/drawing/2014/main" id="{07F94B3B-A9B3-418B-A02D-CBF3E9E6C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24600"/>
            <a:ext cx="487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Stenotic mitral valve seen from left atrium</a:t>
            </a:r>
          </a:p>
        </p:txBody>
      </p:sp>
      <p:sp>
        <p:nvSpPr>
          <p:cNvPr id="33799" name="TextBox 6">
            <a:extLst>
              <a:ext uri="{FF2B5EF4-FFF2-40B4-BE49-F238E27FC236}">
                <a16:creationId xmlns:a16="http://schemas.microsoft.com/office/drawing/2014/main" id="{A0F4C21F-F513-4070-9FA9-A57F2C433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3246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Opened stenotic mitral valve </a:t>
            </a: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2A0DAFC0-EC59-4D8D-B523-BBE51AC418FE}"/>
              </a:ext>
            </a:extLst>
          </p:cNvPr>
          <p:cNvSpPr/>
          <p:nvPr/>
        </p:nvSpPr>
        <p:spPr>
          <a:xfrm>
            <a:off x="1219200" y="3048000"/>
            <a:ext cx="2057400" cy="1981200"/>
          </a:xfrm>
          <a:prstGeom prst="donut">
            <a:avLst>
              <a:gd name="adj" fmla="val 401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097D3E4-EE1B-484D-8996-9494B5EBFF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Treatment of Rheumatic Fever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C3C7A67-D143-4C6B-9796-236C34BE3B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Treat first strep throat infection with </a:t>
            </a:r>
            <a:r>
              <a:rPr lang="en-US" altLang="en-US">
                <a:solidFill>
                  <a:schemeClr val="tx2"/>
                </a:solidFill>
              </a:rPr>
              <a:t>penicillin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Treat other manifestations </a:t>
            </a:r>
            <a:r>
              <a:rPr lang="en-US" altLang="en-US">
                <a:solidFill>
                  <a:schemeClr val="tx2"/>
                </a:solidFill>
              </a:rPr>
              <a:t>symptomatically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Prophylactic</a:t>
            </a:r>
            <a:r>
              <a:rPr lang="en-US" altLang="en-US"/>
              <a:t> long term anti-strep therapy given to anyone who has had rheumatic fever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C77D80C-7141-465F-B02B-A359F420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Take home message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6AA3B58E-C16A-43BC-A24B-8CB9ED7D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800"/>
              <a:t>Rheumatic heart disease results from </a:t>
            </a:r>
            <a:r>
              <a:rPr lang="en-US" altLang="en-US" sz="2800">
                <a:solidFill>
                  <a:srgbClr val="FFFF00"/>
                </a:solidFill>
              </a:rPr>
              <a:t>cross reacting antibodies</a:t>
            </a:r>
            <a:r>
              <a:rPr lang="en-US" altLang="en-US" sz="2800"/>
              <a:t> binding the heart valves</a:t>
            </a:r>
          </a:p>
          <a:p>
            <a:r>
              <a:rPr lang="en-US" altLang="en-US" sz="2800"/>
              <a:t>Repeated attacks of Streptococcal throat infection over the years damage heart valves resulting in either </a:t>
            </a:r>
            <a:r>
              <a:rPr lang="en-US" altLang="en-US" sz="2800">
                <a:solidFill>
                  <a:srgbClr val="FFFF00"/>
                </a:solidFill>
              </a:rPr>
              <a:t>stenotic or incompetent </a:t>
            </a:r>
            <a:r>
              <a:rPr lang="en-US" altLang="en-US" sz="2800"/>
              <a:t>heart valves</a:t>
            </a:r>
          </a:p>
          <a:p>
            <a:r>
              <a:rPr lang="en-US" altLang="en-US" sz="2800"/>
              <a:t>Treatment involves </a:t>
            </a:r>
            <a:r>
              <a:rPr lang="en-US" altLang="en-US" sz="2800">
                <a:solidFill>
                  <a:srgbClr val="FFFF00"/>
                </a:solidFill>
              </a:rPr>
              <a:t>surgical </a:t>
            </a:r>
            <a:r>
              <a:rPr lang="en-US" altLang="en-US" sz="2800"/>
              <a:t>replacement of the damaged heart valves </a:t>
            </a:r>
          </a:p>
          <a:p>
            <a:r>
              <a:rPr lang="en-US" altLang="en-US" sz="2800"/>
              <a:t>In patients with rheumatic fever long term administration of </a:t>
            </a:r>
            <a:r>
              <a:rPr lang="en-US" altLang="en-US" sz="2800">
                <a:solidFill>
                  <a:srgbClr val="FFFF00"/>
                </a:solidFill>
              </a:rPr>
              <a:t>penicillin </a:t>
            </a:r>
            <a:r>
              <a:rPr lang="en-US" altLang="en-US" sz="2800"/>
              <a:t>is recommended for prevention of future infections by group A Streptococcus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32CACE4-587D-4AB1-96C0-F44602446B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 Rheumatic Fever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DBDA60B-9B16-4C75-825A-8F83627C58F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Epidemiology of Rheumatic Fever (RF) 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en-GB" sz="2800" dirty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800" dirty="0"/>
              <a:t>~3% of persons with untreated group A streptococcal </a:t>
            </a:r>
            <a:r>
              <a:rPr lang="en-GB" sz="2800" dirty="0">
                <a:solidFill>
                  <a:srgbClr val="FFFF00"/>
                </a:solidFill>
              </a:rPr>
              <a:t>pharyngitis</a:t>
            </a:r>
            <a:r>
              <a:rPr lang="en-GB" sz="2800" dirty="0"/>
              <a:t> develop rheumatic fever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GB" sz="2800" dirty="0"/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/>
              <a:t>15-20 million new cases a year in developing countries 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Risk factors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dirty="0"/>
              <a:t>Low standard of living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dirty="0"/>
              <a:t>Crowding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3898EF-305A-4DDC-B035-6D3068A50EC5}"/>
              </a:ext>
            </a:extLst>
          </p:cNvPr>
          <p:cNvSpPr txBox="1"/>
          <p:nvPr/>
        </p:nvSpPr>
        <p:spPr>
          <a:xfrm>
            <a:off x="2286000" y="2667000"/>
            <a:ext cx="50292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600" b="1" dirty="0">
                <a:solidFill>
                  <a:schemeClr val="tx2"/>
                </a:solidFill>
                <a:latin typeface="+mn-lt"/>
                <a:cs typeface="Arial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7C00278-796A-41C3-8562-D6BBF3928B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>
                <a:solidFill>
                  <a:schemeClr val="tx2"/>
                </a:solidFill>
              </a:rPr>
              <a:t>Rheumatic fever</a:t>
            </a: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E49A7B6-01B5-447B-A80A-3FC1AFDEF0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7675" indent="-447675">
              <a:defRPr/>
            </a:pPr>
            <a:r>
              <a:rPr lang="en-GB" altLang="en-US" dirty="0"/>
              <a:t>Individual (HLA) susceptibility is  also important</a:t>
            </a:r>
          </a:p>
          <a:p>
            <a:pPr marL="447675" indent="-447675">
              <a:defRPr/>
            </a:pPr>
            <a:r>
              <a:rPr lang="en-US" altLang="en-US" dirty="0"/>
              <a:t>Antigen-presenting cells bearing the </a:t>
            </a:r>
            <a:r>
              <a:rPr lang="en-US" altLang="en-US" dirty="0">
                <a:solidFill>
                  <a:schemeClr val="tx2"/>
                </a:solidFill>
              </a:rPr>
              <a:t>HLA-DR7</a:t>
            </a:r>
            <a:r>
              <a:rPr lang="en-US" altLang="en-US" dirty="0"/>
              <a:t> molecule from RHD patients preferentially recognize heart-tissue protein </a:t>
            </a:r>
          </a:p>
          <a:p>
            <a:pPr marL="447675" indent="-447675">
              <a:buFont typeface="Arial" panose="020B0604020202020204" pitchFamily="34" charset="0"/>
              <a:buNone/>
              <a:defRPr/>
            </a:pPr>
            <a:r>
              <a:rPr lang="en-US" altLang="en-US" sz="2000" i="1" dirty="0"/>
              <a:t>	(</a:t>
            </a:r>
            <a:r>
              <a:rPr lang="en-US" altLang="en-US" sz="2000" i="1" dirty="0" err="1"/>
              <a:t>Guilherme</a:t>
            </a:r>
            <a:r>
              <a:rPr lang="en-US" altLang="en-US" sz="2000" i="1" dirty="0"/>
              <a:t> L, </a:t>
            </a:r>
            <a:r>
              <a:rPr lang="en-US" altLang="en-US" sz="2000" i="1" dirty="0" err="1"/>
              <a:t>Kalil</a:t>
            </a:r>
            <a:r>
              <a:rPr lang="en-US" altLang="en-US" sz="2000" i="1" dirty="0"/>
              <a:t> J. Ann  N Y </a:t>
            </a:r>
            <a:r>
              <a:rPr lang="en-US" altLang="en-US" sz="2000" i="1" dirty="0" err="1"/>
              <a:t>Acd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Sci</a:t>
            </a:r>
            <a:r>
              <a:rPr lang="en-US" altLang="en-US" sz="2000" i="1" dirty="0"/>
              <a:t>    2007,1107:426-433)</a:t>
            </a:r>
            <a:endParaRPr lang="en-GB" altLang="en-US" sz="2000" i="1" dirty="0"/>
          </a:p>
          <a:p>
            <a:pPr marL="447675" indent="-447675">
              <a:defRPr/>
            </a:pPr>
            <a:r>
              <a:rPr lang="en-US" dirty="0"/>
              <a:t>Other views in the literature exist, due to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		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 The various HLA-typing methods. 		+ Ways of grouping the cases.</a:t>
            </a:r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C02F53-3CB8-49E7-BBAE-BA8BD1BF31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Rheumatic fever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31F8D3A-2D59-484B-B534-49989FE3D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Rheumatic fever</a:t>
            </a:r>
            <a:r>
              <a:rPr lang="en-US" altLang="en-US"/>
              <a:t> is an inflammatory disease  which may develop after a </a:t>
            </a:r>
            <a:r>
              <a:rPr lang="en-US" altLang="en-US">
                <a:solidFill>
                  <a:schemeClr val="tx2"/>
                </a:solidFill>
              </a:rPr>
              <a:t>Group A</a:t>
            </a:r>
            <a:r>
              <a:rPr lang="en-US" altLang="en-US">
                <a:solidFill>
                  <a:schemeClr val="tx2"/>
                </a:solidFill>
                <a:hlinkClick r:id="rId2" tooltip="Group A streptococcal infection"/>
              </a:rPr>
              <a:t> </a:t>
            </a:r>
            <a:r>
              <a:rPr lang="en-US" altLang="en-US">
                <a:solidFill>
                  <a:schemeClr val="tx2"/>
                </a:solidFill>
              </a:rPr>
              <a:t>Streptococcal infection</a:t>
            </a:r>
            <a:r>
              <a:rPr lang="en-US" altLang="en-US"/>
              <a:t> such as: </a:t>
            </a:r>
          </a:p>
          <a:p>
            <a:pPr lvl="1"/>
            <a:r>
              <a:rPr lang="en-US" altLang="en-US"/>
              <a:t>Strep. throat infection or scarlet fever 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  <a:p>
            <a:r>
              <a:rPr lang="en-US" altLang="en-US"/>
              <a:t>Can involve the </a:t>
            </a:r>
            <a:r>
              <a:rPr lang="en-US" altLang="en-US">
                <a:solidFill>
                  <a:schemeClr val="tx2"/>
                </a:solidFill>
              </a:rPr>
              <a:t>heart, joints, skin, and brain</a:t>
            </a:r>
          </a:p>
          <a:p>
            <a:endParaRPr lang="en-US" altLang="en-US">
              <a:solidFill>
                <a:schemeClr val="tx2"/>
              </a:solidFill>
            </a:endParaRPr>
          </a:p>
          <a:p>
            <a:r>
              <a:rPr lang="en-US" altLang="en-US"/>
              <a:t>It commonly appears in children ages </a:t>
            </a:r>
            <a:r>
              <a:rPr lang="en-US" altLang="en-US">
                <a:solidFill>
                  <a:schemeClr val="tx2"/>
                </a:solidFill>
              </a:rPr>
              <a:t>5 through 15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0C3C4F9-4C43-467F-951B-282A6518EF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Organism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EC8EDF5E-844E-43B6-8F99-26D8139D1B2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4029075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Caused by </a:t>
            </a:r>
            <a:r>
              <a:rPr lang="en-US" altLang="en-US" sz="2400">
                <a:solidFill>
                  <a:schemeClr val="tx2"/>
                </a:solidFill>
              </a:rPr>
              <a:t>group A streptococcus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/>
            <a:r>
              <a:rPr lang="en-US" altLang="en-US" sz="2400"/>
              <a:t>There is a latent period of </a:t>
            </a:r>
            <a:r>
              <a:rPr lang="en-US" altLang="en-US" sz="2400">
                <a:solidFill>
                  <a:schemeClr val="tx2"/>
                </a:solidFill>
              </a:rPr>
              <a:t>~3 weeks (1–5 weeks)</a:t>
            </a:r>
            <a:r>
              <a:rPr lang="en-US" altLang="en-US" sz="2400"/>
              <a:t> between the group A streptococcal infection and the appearance of the clinical features of RF </a:t>
            </a: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2839BEC0-8C66-4E92-B781-299CE6BFF86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6138" y="1600200"/>
            <a:ext cx="4030662" cy="4525963"/>
          </a:xfrm>
        </p:spPr>
        <p:txBody>
          <a:bodyPr/>
          <a:lstStyle/>
          <a:p>
            <a:pPr eaLnBrk="1" hangingPunct="1"/>
            <a:endParaRPr lang="en-US" altLang="en-US" sz="2400"/>
          </a:p>
        </p:txBody>
      </p:sp>
      <p:pic>
        <p:nvPicPr>
          <p:cNvPr id="9221" name="Picture 6" descr="767703_com_streptococ">
            <a:extLst>
              <a:ext uri="{FF2B5EF4-FFF2-40B4-BE49-F238E27FC236}">
                <a16:creationId xmlns:a16="http://schemas.microsoft.com/office/drawing/2014/main" id="{5D9C8D8F-C739-45ED-9919-376D39DBF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502920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B0D211F-5485-4BE6-A06C-EBE52CBA2E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Group A </a:t>
            </a:r>
            <a:r>
              <a:rPr lang="en-GB" dirty="0">
                <a:solidFill>
                  <a:schemeClr val="tx2"/>
                </a:solidFill>
                <a:latin typeface="Symbol" pitchFamily="18" charset="2"/>
              </a:rPr>
              <a:t>b-</a:t>
            </a:r>
            <a:r>
              <a:rPr lang="en-GB" dirty="0">
                <a:solidFill>
                  <a:schemeClr val="tx2"/>
                </a:solidFill>
              </a:rPr>
              <a:t>haemolytic streptococcus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E43CA1B-85E1-49C8-884A-1A499A681E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7675" indent="-447675">
              <a:lnSpc>
                <a:spcPct val="90000"/>
              </a:lnSpc>
            </a:pPr>
            <a:r>
              <a:rPr lang="en-GB" altLang="en-US"/>
              <a:t>All cases associated with recent infection (e.g. pharyngitis)</a:t>
            </a:r>
          </a:p>
          <a:p>
            <a:pPr marL="447675" indent="-447675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/>
          </a:p>
          <a:p>
            <a:pPr marL="447675" indent="-447675">
              <a:lnSpc>
                <a:spcPct val="90000"/>
              </a:lnSpc>
            </a:pPr>
            <a:r>
              <a:rPr lang="en-GB" altLang="en-US">
                <a:solidFill>
                  <a:schemeClr val="tx2"/>
                </a:solidFill>
              </a:rPr>
              <a:t>Antibody and cellular immune response </a:t>
            </a:r>
            <a:r>
              <a:rPr lang="en-GB" altLang="en-US"/>
              <a:t>cross-reacts with human connective tissue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6" descr="strept">
            <a:extLst>
              <a:ext uri="{FF2B5EF4-FFF2-40B4-BE49-F238E27FC236}">
                <a16:creationId xmlns:a16="http://schemas.microsoft.com/office/drawing/2014/main" id="{B4B73B24-057A-4BC5-8FD8-1F888318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4536" r="6863" b="10020"/>
          <a:stretch>
            <a:fillRect/>
          </a:stretch>
        </p:blipFill>
        <p:spPr bwMode="auto">
          <a:xfrm>
            <a:off x="0" y="34925"/>
            <a:ext cx="91440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027">
            <a:extLst>
              <a:ext uri="{FF2B5EF4-FFF2-40B4-BE49-F238E27FC236}">
                <a16:creationId xmlns:a16="http://schemas.microsoft.com/office/drawing/2014/main" id="{861BCF31-7538-4658-A855-1947C203C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124575"/>
            <a:ext cx="8077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Nimishikavi S,  Stead L  Streptococcal Pharyngitis – Images in Clinical Medicine.   NEJM 2005: 352:e10.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FED3469D-8095-4810-AE0A-93676887A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390525"/>
            <a:ext cx="7289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latin typeface="Comic Sans MS" panose="030F0702030302020204" pitchFamily="66" charset="0"/>
              </a:rPr>
              <a:t>M proteins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Adherence of Streptococcus pyogenes to host cells &amp; inhibiting the host immune response</a:t>
            </a:r>
          </a:p>
        </p:txBody>
      </p:sp>
      <p:sp>
        <p:nvSpPr>
          <p:cNvPr id="12291" name="Text Box 6">
            <a:extLst>
              <a:ext uri="{FF2B5EF4-FFF2-40B4-BE49-F238E27FC236}">
                <a16:creationId xmlns:a16="http://schemas.microsoft.com/office/drawing/2014/main" id="{07B0359D-94EA-4F15-B8D3-A1CD75CF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13398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12292" name="Text Box 7">
            <a:extLst>
              <a:ext uri="{FF2B5EF4-FFF2-40B4-BE49-F238E27FC236}">
                <a16:creationId xmlns:a16="http://schemas.microsoft.com/office/drawing/2014/main" id="{9DFB536E-6CE9-4915-835B-8DE0E80C7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319338"/>
            <a:ext cx="8837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FF00"/>
                </a:solidFill>
                <a:latin typeface="Comic Sans MS" panose="030F0702030302020204" pitchFamily="66" charset="0"/>
              </a:rPr>
              <a:t>Hyaluronic acid capsule: </a:t>
            </a:r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Camouflages the bacterium</a:t>
            </a:r>
          </a:p>
        </p:txBody>
      </p:sp>
      <p:sp>
        <p:nvSpPr>
          <p:cNvPr id="12293" name="Text Box 8">
            <a:extLst>
              <a:ext uri="{FF2B5EF4-FFF2-40B4-BE49-F238E27FC236}">
                <a16:creationId xmlns:a16="http://schemas.microsoft.com/office/drawing/2014/main" id="{D55FFEE3-D9EB-4A6B-8366-440C4E892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3070225"/>
            <a:ext cx="6427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9900"/>
                </a:solidFill>
                <a:latin typeface="Comic Sans MS" panose="030F0702030302020204" pitchFamily="66" charset="0"/>
              </a:rPr>
              <a:t>Streptokinases: </a:t>
            </a:r>
            <a:r>
              <a:rPr lang="en-US" altLang="en-US" sz="2800">
                <a:solidFill>
                  <a:srgbClr val="FF9900"/>
                </a:solidFill>
                <a:latin typeface="Comic Sans MS" panose="030F0702030302020204" pitchFamily="66" charset="0"/>
              </a:rPr>
              <a:t>Dissolve blood clots</a:t>
            </a:r>
          </a:p>
        </p:txBody>
      </p:sp>
      <p:sp>
        <p:nvSpPr>
          <p:cNvPr id="12294" name="Text Box 9">
            <a:extLst>
              <a:ext uri="{FF2B5EF4-FFF2-40B4-BE49-F238E27FC236}">
                <a16:creationId xmlns:a16="http://schemas.microsoft.com/office/drawing/2014/main" id="{864DC49C-F736-475C-BE98-DC81405A4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3932238"/>
            <a:ext cx="8032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99FF33"/>
                </a:solidFill>
                <a:latin typeface="Comic Sans MS" panose="030F0702030302020204" pitchFamily="66" charset="0"/>
              </a:rPr>
              <a:t>Peptidases: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9FF33"/>
                </a:solidFill>
                <a:latin typeface="Comic Sans MS" panose="030F0702030302020204" pitchFamily="66" charset="0"/>
              </a:rPr>
              <a:t>Degrades proteins involved in immune response</a:t>
            </a:r>
          </a:p>
        </p:txBody>
      </p:sp>
      <p:sp>
        <p:nvSpPr>
          <p:cNvPr id="12295" name="Text Box 10">
            <a:extLst>
              <a:ext uri="{FF2B5EF4-FFF2-40B4-BE49-F238E27FC236}">
                <a16:creationId xmlns:a16="http://schemas.microsoft.com/office/drawing/2014/main" id="{76F99AEF-7934-46A0-8942-0E8FF732D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5038725"/>
            <a:ext cx="815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chemeClr val="bg2"/>
                </a:solidFill>
                <a:latin typeface="Comic Sans MS" panose="030F0702030302020204" pitchFamily="66" charset="0"/>
              </a:rPr>
              <a:t>Pyrogenic toxins: </a:t>
            </a:r>
            <a:r>
              <a:rPr lang="en-US" altLang="en-US" sz="2800">
                <a:solidFill>
                  <a:schemeClr val="bg2"/>
                </a:solidFill>
                <a:latin typeface="Comic Sans MS" panose="030F0702030302020204" pitchFamily="66" charset="0"/>
              </a:rPr>
              <a:t>Stimulate fever, rash &amp; shock</a:t>
            </a:r>
          </a:p>
        </p:txBody>
      </p:sp>
      <p:sp>
        <p:nvSpPr>
          <p:cNvPr id="12296" name="Text Box 11">
            <a:extLst>
              <a:ext uri="{FF2B5EF4-FFF2-40B4-BE49-F238E27FC236}">
                <a16:creationId xmlns:a16="http://schemas.microsoft.com/office/drawing/2014/main" id="{0F8E5E9D-B804-45A4-B778-B78FF988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5715000"/>
            <a:ext cx="7175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66FFFF"/>
                </a:solidFill>
                <a:latin typeface="Comic Sans MS" panose="030F0702030302020204" pitchFamily="66" charset="0"/>
              </a:rPr>
              <a:t>Streptolysins: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66FFFF"/>
                </a:solidFill>
                <a:latin typeface="Comic Sans MS" panose="030F0702030302020204" pitchFamily="66" charset="0"/>
              </a:rPr>
              <a:t>Lyse erythrocytes, leukocytes &amp; platelets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3">
      <a:dk1>
        <a:srgbClr val="EEECE1"/>
      </a:dk1>
      <a:lt1>
        <a:srgbClr val="FFFFFF"/>
      </a:lt1>
      <a:dk2>
        <a:srgbClr val="000099"/>
      </a:dk2>
      <a:lt2>
        <a:srgbClr val="FFFF00"/>
      </a:lt2>
      <a:accent1>
        <a:srgbClr val="4F81BD"/>
      </a:accent1>
      <a:accent2>
        <a:srgbClr val="C0504D"/>
      </a:accent2>
      <a:accent3>
        <a:srgbClr val="AAAAC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EEECE1"/>
        </a:dk1>
        <a:lt1>
          <a:srgbClr val="FFFFFF"/>
        </a:lt1>
        <a:dk2>
          <a:srgbClr val="000099"/>
        </a:dk2>
        <a:lt2>
          <a:srgbClr val="E9E40A"/>
        </a:lt2>
        <a:accent1>
          <a:srgbClr val="4F81BD"/>
        </a:accent1>
        <a:accent2>
          <a:srgbClr val="C0504D"/>
        </a:accent2>
        <a:accent3>
          <a:srgbClr val="AAAAC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EEECE1"/>
        </a:dk1>
        <a:lt1>
          <a:srgbClr val="FFFFFF"/>
        </a:lt1>
        <a:dk2>
          <a:srgbClr val="000099"/>
        </a:dk2>
        <a:lt2>
          <a:srgbClr val="FFFF00"/>
        </a:lt2>
        <a:accent1>
          <a:srgbClr val="4F81BD"/>
        </a:accent1>
        <a:accent2>
          <a:srgbClr val="C0504D"/>
        </a:accent2>
        <a:accent3>
          <a:srgbClr val="AAAAC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10659</TotalTime>
  <Words>1125</Words>
  <Application>Microsoft Office PowerPoint</Application>
  <PresentationFormat>On-screen Show (4:3)</PresentationFormat>
  <Paragraphs>147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Comic Sans MS</vt:lpstr>
      <vt:lpstr>Symbol</vt:lpstr>
      <vt:lpstr>Office Theme</vt:lpstr>
      <vt:lpstr>PowerPoint Presentation</vt:lpstr>
      <vt:lpstr>Objectives</vt:lpstr>
      <vt:lpstr> Rheumatic Fever</vt:lpstr>
      <vt:lpstr>Rheumatic fever</vt:lpstr>
      <vt:lpstr>Rheumatic fever</vt:lpstr>
      <vt:lpstr>Organism</vt:lpstr>
      <vt:lpstr>Group A b-haemolytic streptococcus</vt:lpstr>
      <vt:lpstr>PowerPoint Presentation</vt:lpstr>
      <vt:lpstr>PowerPoint Presentation</vt:lpstr>
      <vt:lpstr>PATHOGENESIS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Pathophysiology</vt:lpstr>
      <vt:lpstr>PowerPoint Presentation</vt:lpstr>
      <vt:lpstr>PowerPoint Presentation</vt:lpstr>
      <vt:lpstr>Heart </vt:lpstr>
      <vt:lpstr>Joints (arthritis)</vt:lpstr>
      <vt:lpstr>Skin (Erythema Marginatum)</vt:lpstr>
      <vt:lpstr>Central nervous system (chorea)</vt:lpstr>
      <vt:lpstr>Subcutaneous nodules</vt:lpstr>
      <vt:lpstr>PowerPoint Presentation</vt:lpstr>
      <vt:lpstr>Investigation of Rheumatic Fever</vt:lpstr>
      <vt:lpstr>Rheumatic Fever – Clinical Course</vt:lpstr>
      <vt:lpstr>Acute, recurring, chronic:</vt:lpstr>
      <vt:lpstr>Treatment of Rheumatic Fever</vt:lpstr>
      <vt:lpstr>Take home message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Allokie !</cp:lastModifiedBy>
  <cp:revision>173</cp:revision>
  <dcterms:created xsi:type="dcterms:W3CDTF">2009-12-30T12:43:46Z</dcterms:created>
  <dcterms:modified xsi:type="dcterms:W3CDTF">2019-02-10T11:49:53Z</dcterms:modified>
</cp:coreProperties>
</file>