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07" r:id="rId1"/>
  </p:sldMasterIdLst>
  <p:notesMasterIdLst>
    <p:notesMasterId r:id="rId28"/>
  </p:notesMasterIdLst>
  <p:sldIdLst>
    <p:sldId id="331" r:id="rId2"/>
    <p:sldId id="578" r:id="rId3"/>
    <p:sldId id="566" r:id="rId4"/>
    <p:sldId id="563" r:id="rId5"/>
    <p:sldId id="333" r:id="rId6"/>
    <p:sldId id="335" r:id="rId7"/>
    <p:sldId id="340" r:id="rId8"/>
    <p:sldId id="343" r:id="rId9"/>
    <p:sldId id="567" r:id="rId10"/>
    <p:sldId id="346" r:id="rId11"/>
    <p:sldId id="347" r:id="rId12"/>
    <p:sldId id="350" r:id="rId13"/>
    <p:sldId id="575" r:id="rId14"/>
    <p:sldId id="579" r:id="rId15"/>
    <p:sldId id="552" r:id="rId16"/>
    <p:sldId id="548" r:id="rId17"/>
    <p:sldId id="577" r:id="rId18"/>
    <p:sldId id="576" r:id="rId19"/>
    <p:sldId id="557" r:id="rId20"/>
    <p:sldId id="572" r:id="rId21"/>
    <p:sldId id="536" r:id="rId22"/>
    <p:sldId id="360" r:id="rId23"/>
    <p:sldId id="545" r:id="rId24"/>
    <p:sldId id="553" r:id="rId25"/>
    <p:sldId id="561" r:id="rId26"/>
    <p:sldId id="573" r:id="rId2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67" autoAdjust="0"/>
  </p:normalViewPr>
  <p:slideViewPr>
    <p:cSldViewPr>
      <p:cViewPr varScale="1">
        <p:scale>
          <a:sx n="86" d="100"/>
          <a:sy n="86" d="100"/>
        </p:scale>
        <p:origin x="930" y="42"/>
      </p:cViewPr>
      <p:guideLst>
        <p:guide orient="horz" pos="2160"/>
        <p:guide pos="2880"/>
      </p:guideLst>
    </p:cSldViewPr>
  </p:slideViewPr>
  <p:outlineViewPr>
    <p:cViewPr>
      <p:scale>
        <a:sx n="33" d="100"/>
        <a:sy n="33" d="100"/>
      </p:scale>
      <p:origin x="0" y="18996"/>
    </p:cViewPr>
  </p:outlineViewPr>
  <p:notesTextViewPr>
    <p:cViewPr>
      <p:scale>
        <a:sx n="100" d="100"/>
        <a:sy n="100" d="100"/>
      </p:scale>
      <p:origin x="0" y="0"/>
    </p:cViewPr>
  </p:notesTextViewPr>
  <p:sorterViewPr>
    <p:cViewPr>
      <p:scale>
        <a:sx n="100" d="100"/>
        <a:sy n="100" d="100"/>
      </p:scale>
      <p:origin x="0" y="-326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F4A08100-B877-4B2C-A2AC-08939DB82C4B}" type="datetimeFigureOut">
              <a:rPr lang="en-US"/>
              <a:pPr>
                <a:defRPr/>
              </a:pPr>
              <a:t>2/9/2019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D7A3164D-33AE-45FD-B865-3E9D2A958A94}" type="slidenum">
              <a:rPr lang="en-US"/>
              <a:pPr>
                <a:defRPr/>
              </a:pPr>
              <a:t>‹#›</a:t>
            </a:fld>
            <a:endParaRPr lang="en-US"/>
          </a:p>
        </p:txBody>
      </p:sp>
    </p:spTree>
    <p:extLst>
      <p:ext uri="{BB962C8B-B14F-4D97-AF65-F5344CB8AC3E}">
        <p14:creationId xmlns:p14="http://schemas.microsoft.com/office/powerpoint/2010/main" val="29890403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7A3164D-33AE-45FD-B865-3E9D2A958A94}" type="slidenum">
              <a:rPr lang="en-US" smtClean="0"/>
              <a:pPr>
                <a:defRPr/>
              </a:pPr>
              <a:t>1</a:t>
            </a:fld>
            <a:endParaRPr lang="en-US"/>
          </a:p>
        </p:txBody>
      </p:sp>
    </p:spTree>
    <p:extLst>
      <p:ext uri="{BB962C8B-B14F-4D97-AF65-F5344CB8AC3E}">
        <p14:creationId xmlns:p14="http://schemas.microsoft.com/office/powerpoint/2010/main" val="261634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7A3164D-33AE-45FD-B865-3E9D2A958A94}" type="slidenum">
              <a:rPr lang="en-US" smtClean="0"/>
              <a:pPr>
                <a:defRPr/>
              </a:pPr>
              <a:t>12</a:t>
            </a:fld>
            <a:endParaRPr lang="en-US"/>
          </a:p>
        </p:txBody>
      </p:sp>
    </p:spTree>
    <p:extLst>
      <p:ext uri="{BB962C8B-B14F-4D97-AF65-F5344CB8AC3E}">
        <p14:creationId xmlns:p14="http://schemas.microsoft.com/office/powerpoint/2010/main" val="1980450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7A3164D-33AE-45FD-B865-3E9D2A958A94}" type="slidenum">
              <a:rPr lang="en-US" smtClean="0"/>
              <a:pPr>
                <a:defRPr/>
              </a:pPr>
              <a:t>14</a:t>
            </a:fld>
            <a:endParaRPr lang="en-US"/>
          </a:p>
        </p:txBody>
      </p:sp>
    </p:spTree>
    <p:extLst>
      <p:ext uri="{BB962C8B-B14F-4D97-AF65-F5344CB8AC3E}">
        <p14:creationId xmlns:p14="http://schemas.microsoft.com/office/powerpoint/2010/main" val="4271451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7A3164D-33AE-45FD-B865-3E9D2A958A94}" type="slidenum">
              <a:rPr lang="en-US" smtClean="0"/>
              <a:pPr>
                <a:defRPr/>
              </a:pPr>
              <a:t>21</a:t>
            </a:fld>
            <a:endParaRPr lang="en-US"/>
          </a:p>
        </p:txBody>
      </p:sp>
    </p:spTree>
    <p:extLst>
      <p:ext uri="{BB962C8B-B14F-4D97-AF65-F5344CB8AC3E}">
        <p14:creationId xmlns:p14="http://schemas.microsoft.com/office/powerpoint/2010/main" val="3035946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7A3164D-33AE-45FD-B865-3E9D2A958A94}" type="slidenum">
              <a:rPr lang="en-US" smtClean="0"/>
              <a:pPr>
                <a:defRPr/>
              </a:pPr>
              <a:t>22</a:t>
            </a:fld>
            <a:endParaRPr lang="en-US"/>
          </a:p>
        </p:txBody>
      </p:sp>
    </p:spTree>
    <p:extLst>
      <p:ext uri="{BB962C8B-B14F-4D97-AF65-F5344CB8AC3E}">
        <p14:creationId xmlns:p14="http://schemas.microsoft.com/office/powerpoint/2010/main" val="98305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7A3164D-33AE-45FD-B865-3E9D2A958A94}" type="slidenum">
              <a:rPr lang="en-US" smtClean="0"/>
              <a:pPr>
                <a:defRPr/>
              </a:pPr>
              <a:t>23</a:t>
            </a:fld>
            <a:endParaRPr lang="en-US"/>
          </a:p>
        </p:txBody>
      </p:sp>
    </p:spTree>
    <p:extLst>
      <p:ext uri="{BB962C8B-B14F-4D97-AF65-F5344CB8AC3E}">
        <p14:creationId xmlns:p14="http://schemas.microsoft.com/office/powerpoint/2010/main" val="1902189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7A3164D-33AE-45FD-B865-3E9D2A958A94}" type="slidenum">
              <a:rPr lang="en-US" smtClean="0"/>
              <a:pPr>
                <a:defRPr/>
              </a:pPr>
              <a:t>26</a:t>
            </a:fld>
            <a:endParaRPr lang="en-US"/>
          </a:p>
        </p:txBody>
      </p:sp>
    </p:spTree>
    <p:extLst>
      <p:ext uri="{BB962C8B-B14F-4D97-AF65-F5344CB8AC3E}">
        <p14:creationId xmlns:p14="http://schemas.microsoft.com/office/powerpoint/2010/main" val="1803964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0F60FC80-331D-4F9B-8601-2FBD2ED7D38B}" type="slidenum">
              <a:rPr lang="en-US">
                <a:latin typeface="Arial" charset="0"/>
              </a:rPr>
              <a:pPr>
                <a:defRPr/>
              </a:pPr>
              <a:t>3</a:t>
            </a:fld>
            <a:endParaRPr lang="en-US">
              <a:latin typeface="Arial" charset="0"/>
            </a:endParaRPr>
          </a:p>
        </p:txBody>
      </p:sp>
      <p:sp>
        <p:nvSpPr>
          <p:cNvPr id="57347" name="Rectangle 2"/>
          <p:cNvSpPr>
            <a:spLocks noGrp="1" noRot="1" noChangeAspect="1" noChangeArrowheads="1" noTextEdit="1"/>
          </p:cNvSpPr>
          <p:nvPr>
            <p:ph type="sldImg"/>
          </p:nvPr>
        </p:nvSpPr>
        <p:spPr bwMode="auto">
          <a:xfrm>
            <a:off x="1144588" y="687388"/>
            <a:ext cx="4568825" cy="3425825"/>
          </a:xfrm>
          <a:noFill/>
          <a:ln>
            <a:solidFill>
              <a:srgbClr val="000000"/>
            </a:solidFill>
            <a:miter lim="800000"/>
            <a:headEnd/>
            <a:tailEnd/>
          </a:ln>
        </p:spPr>
      </p:sp>
      <p:sp>
        <p:nvSpPr>
          <p:cNvPr id="57348" name="Rectangle 3"/>
          <p:cNvSpPr>
            <a:spLocks noGrp="1" noChangeArrowheads="1"/>
          </p:cNvSpPr>
          <p:nvPr>
            <p:ph type="body" idx="1"/>
          </p:nvPr>
        </p:nvSpPr>
        <p:spPr bwMode="auto">
          <a:noFill/>
        </p:spPr>
        <p:txBody>
          <a:bodyPr wrap="square" lIns="92075" tIns="46038" rIns="92075" bIns="46038" numCol="1" anchor="t" anchorCtr="0" compatLnSpc="1">
            <a:prstTxWarp prst="textNoShape">
              <a:avLst/>
            </a:prstTxWarp>
          </a:bodyPr>
          <a:lstStyle/>
          <a:p>
            <a:endParaRPr lang="en-US"/>
          </a:p>
        </p:txBody>
      </p:sp>
    </p:spTree>
    <p:extLst>
      <p:ext uri="{BB962C8B-B14F-4D97-AF65-F5344CB8AC3E}">
        <p14:creationId xmlns:p14="http://schemas.microsoft.com/office/powerpoint/2010/main" val="3663555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7A3164D-33AE-45FD-B865-3E9D2A958A94}" type="slidenum">
              <a:rPr lang="en-US" smtClean="0"/>
              <a:pPr>
                <a:defRPr/>
              </a:pPr>
              <a:t>5</a:t>
            </a:fld>
            <a:endParaRPr lang="en-US"/>
          </a:p>
        </p:txBody>
      </p:sp>
    </p:spTree>
    <p:extLst>
      <p:ext uri="{BB962C8B-B14F-4D97-AF65-F5344CB8AC3E}">
        <p14:creationId xmlns:p14="http://schemas.microsoft.com/office/powerpoint/2010/main" val="2311093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7A3164D-33AE-45FD-B865-3E9D2A958A94}" type="slidenum">
              <a:rPr lang="en-US" smtClean="0"/>
              <a:pPr>
                <a:defRPr/>
              </a:pPr>
              <a:t>6</a:t>
            </a:fld>
            <a:endParaRPr lang="en-US"/>
          </a:p>
        </p:txBody>
      </p:sp>
    </p:spTree>
    <p:extLst>
      <p:ext uri="{BB962C8B-B14F-4D97-AF65-F5344CB8AC3E}">
        <p14:creationId xmlns:p14="http://schemas.microsoft.com/office/powerpoint/2010/main" val="253700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7A3164D-33AE-45FD-B865-3E9D2A958A94}" type="slidenum">
              <a:rPr lang="en-US" smtClean="0"/>
              <a:pPr>
                <a:defRPr/>
              </a:pPr>
              <a:t>7</a:t>
            </a:fld>
            <a:endParaRPr lang="en-US"/>
          </a:p>
        </p:txBody>
      </p:sp>
    </p:spTree>
    <p:extLst>
      <p:ext uri="{BB962C8B-B14F-4D97-AF65-F5344CB8AC3E}">
        <p14:creationId xmlns:p14="http://schemas.microsoft.com/office/powerpoint/2010/main" val="2160110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7A3164D-33AE-45FD-B865-3E9D2A958A94}" type="slidenum">
              <a:rPr lang="en-US" smtClean="0"/>
              <a:pPr>
                <a:defRPr/>
              </a:pPr>
              <a:t>8</a:t>
            </a:fld>
            <a:endParaRPr lang="en-US"/>
          </a:p>
        </p:txBody>
      </p:sp>
    </p:spTree>
    <p:extLst>
      <p:ext uri="{BB962C8B-B14F-4D97-AF65-F5344CB8AC3E}">
        <p14:creationId xmlns:p14="http://schemas.microsoft.com/office/powerpoint/2010/main" val="22600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7A3164D-33AE-45FD-B865-3E9D2A958A94}" type="slidenum">
              <a:rPr lang="en-US" smtClean="0"/>
              <a:pPr>
                <a:defRPr/>
              </a:pPr>
              <a:t>9</a:t>
            </a:fld>
            <a:endParaRPr lang="en-US"/>
          </a:p>
        </p:txBody>
      </p:sp>
    </p:spTree>
    <p:extLst>
      <p:ext uri="{BB962C8B-B14F-4D97-AF65-F5344CB8AC3E}">
        <p14:creationId xmlns:p14="http://schemas.microsoft.com/office/powerpoint/2010/main" val="3144688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7A3164D-33AE-45FD-B865-3E9D2A958A94}" type="slidenum">
              <a:rPr lang="en-US" smtClean="0"/>
              <a:pPr>
                <a:defRPr/>
              </a:pPr>
              <a:t>10</a:t>
            </a:fld>
            <a:endParaRPr lang="en-US"/>
          </a:p>
        </p:txBody>
      </p:sp>
    </p:spTree>
    <p:extLst>
      <p:ext uri="{BB962C8B-B14F-4D97-AF65-F5344CB8AC3E}">
        <p14:creationId xmlns:p14="http://schemas.microsoft.com/office/powerpoint/2010/main" val="3552331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7A3164D-33AE-45FD-B865-3E9D2A958A94}" type="slidenum">
              <a:rPr lang="en-US" smtClean="0"/>
              <a:pPr>
                <a:defRPr/>
              </a:pPr>
              <a:t>11</a:t>
            </a:fld>
            <a:endParaRPr lang="en-US"/>
          </a:p>
        </p:txBody>
      </p:sp>
    </p:spTree>
    <p:extLst>
      <p:ext uri="{BB962C8B-B14F-4D97-AF65-F5344CB8AC3E}">
        <p14:creationId xmlns:p14="http://schemas.microsoft.com/office/powerpoint/2010/main" val="1160434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endParaRPr lang="en-US" dirty="0"/>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pPr>
              <a:defRPr/>
            </a:pPr>
            <a:fld id="{4C384991-E4F8-474E-9FA6-C28A88DE8EAE}" type="datetimeFigureOut">
              <a:rPr lang="en-US" smtClean="0"/>
              <a:pPr>
                <a:defRPr/>
              </a:pPr>
              <a:t>2/9/2019</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pPr>
              <a:defRPr/>
            </a:pPr>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pPr>
              <a:defRPr/>
            </a:pPr>
            <a:fld id="{FC5124E7-C069-4C24-86B4-23DC7589DD4B}" type="slidenum">
              <a:rPr lang="en-US" smtClean="0"/>
              <a:pPr>
                <a:defRPr/>
              </a:pPr>
              <a:t>‹#›</a:t>
            </a:fld>
            <a:endParaRPr lang="en-US"/>
          </a:p>
        </p:txBody>
      </p:sp>
    </p:spTree>
    <p:extLst>
      <p:ext uri="{BB962C8B-B14F-4D97-AF65-F5344CB8AC3E}">
        <p14:creationId xmlns:p14="http://schemas.microsoft.com/office/powerpoint/2010/main" val="300180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0644ECE7-870E-4555-BCC4-615AD767E63D}" type="datetimeFigureOut">
              <a:rPr lang="en-US" smtClean="0"/>
              <a:pPr>
                <a:defRPr/>
              </a:pPr>
              <a:t>2/9/2019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158B6D2-EECE-4A5D-ACB7-FDFB933CBA5F}" type="slidenum">
              <a:rPr lang="en-US" smtClean="0"/>
              <a:pPr>
                <a:defRPr/>
              </a:pPr>
              <a:t>‹#›</a:t>
            </a:fld>
            <a:endParaRPr lang="en-US"/>
          </a:p>
        </p:txBody>
      </p:sp>
    </p:spTree>
    <p:extLst>
      <p:ext uri="{BB962C8B-B14F-4D97-AF65-F5344CB8AC3E}">
        <p14:creationId xmlns:p14="http://schemas.microsoft.com/office/powerpoint/2010/main" val="11606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553200" y="6248402"/>
            <a:ext cx="2209800" cy="365125"/>
          </a:xfrm>
        </p:spPr>
        <p:txBody>
          <a:bodyPr/>
          <a:lstStyle/>
          <a:p>
            <a:pPr>
              <a:defRPr/>
            </a:pPr>
            <a:fld id="{0644ECE7-870E-4555-BCC4-615AD767E63D}" type="datetimeFigureOut">
              <a:rPr lang="en-US" smtClean="0"/>
              <a:pPr>
                <a:defRPr/>
              </a:pPr>
              <a:t>2/9/2019</a:t>
            </a:fld>
            <a:endParaRPr lang="en-US"/>
          </a:p>
        </p:txBody>
      </p:sp>
      <p:sp>
        <p:nvSpPr>
          <p:cNvPr id="5" name="Footer Placeholder 4"/>
          <p:cNvSpPr>
            <a:spLocks noGrp="1"/>
          </p:cNvSpPr>
          <p:nvPr>
            <p:ph type="ftr" sz="quarter" idx="11"/>
          </p:nvPr>
        </p:nvSpPr>
        <p:spPr>
          <a:xfrm>
            <a:off x="457201" y="6248207"/>
            <a:ext cx="5573483" cy="365125"/>
          </a:xfrm>
        </p:spPr>
        <p:txBody>
          <a:bodyPr/>
          <a:lstStyle/>
          <a:p>
            <a:pPr>
              <a:defRPr/>
            </a:pPr>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rot="5400000">
            <a:off x="5989638" y="144462"/>
            <a:ext cx="533400" cy="244476"/>
          </a:xfrm>
        </p:spPr>
        <p:txBody>
          <a:bodyPr/>
          <a:lstStyle/>
          <a:p>
            <a:pPr>
              <a:defRPr/>
            </a:pPr>
            <a:fld id="{4158B6D2-EECE-4A5D-ACB7-FDFB933CBA5F}" type="slidenum">
              <a:rPr lang="en-US" smtClean="0"/>
              <a:pPr>
                <a:defRPr/>
              </a:pPr>
              <a:t>‹#›</a:t>
            </a:fld>
            <a:endParaRPr lang="en-US"/>
          </a:p>
        </p:txBody>
      </p:sp>
    </p:spTree>
    <p:extLst>
      <p:ext uri="{BB962C8B-B14F-4D97-AF65-F5344CB8AC3E}">
        <p14:creationId xmlns:p14="http://schemas.microsoft.com/office/powerpoint/2010/main" val="208005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101850"/>
            <a:ext cx="2949178" cy="3759200"/>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 name="Title 1"/>
          <p:cNvSpPr>
            <a:spLocks noGrp="1"/>
          </p:cNvSpPr>
          <p:nvPr>
            <p:ph type="title"/>
          </p:nvPr>
        </p:nvSpPr>
        <p:spPr>
          <a:xfrm>
            <a:off x="629841" y="457200"/>
            <a:ext cx="2949178" cy="1600200"/>
          </a:xfrm>
          <a:prstGeom prst="rect">
            <a:avLst/>
          </a:prstGeom>
        </p:spPr>
        <p:txBody>
          <a:bodyPr anchor="b"/>
          <a:lstStyle>
            <a:lvl1pPr>
              <a:defRPr sz="2400"/>
            </a:lvl1pPr>
          </a:lstStyle>
          <a:p>
            <a:r>
              <a:rPr lang="en-US"/>
              <a:t>Click to edit Master title style</a:t>
            </a:r>
          </a:p>
        </p:txBody>
      </p:sp>
      <p:sp>
        <p:nvSpPr>
          <p:cNvPr id="8" name="Date Placeholder 3"/>
          <p:cNvSpPr>
            <a:spLocks noGrp="1"/>
          </p:cNvSpPr>
          <p:nvPr>
            <p:ph type="dt" sz="half" idx="10"/>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pPr>
              <a:defRPr/>
            </a:pPr>
            <a:fld id="{A7ADE1C6-7669-4459-A8FF-FC6E6514BBDE}" type="datetimeFigureOut">
              <a:rPr lang="en-US" smtClean="0"/>
              <a:pPr>
                <a:defRPr/>
              </a:pPr>
              <a:t>2/9/2019</a:t>
            </a:fld>
            <a:endParaRPr lang="en-US"/>
          </a:p>
        </p:txBody>
      </p:sp>
      <p:sp>
        <p:nvSpPr>
          <p:cNvPr id="9"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pPr>
              <a:defRPr/>
            </a:pPr>
            <a:endParaRPr lang="en-US"/>
          </a:p>
        </p:txBody>
      </p:sp>
      <p:sp>
        <p:nvSpPr>
          <p:cNvPr id="10"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pPr>
              <a:defRPr/>
            </a:pPr>
            <a:fld id="{248532E5-48B6-41F5-8BDB-DB1127EBE98E}" type="slidenum">
              <a:rPr lang="en-US" smtClean="0"/>
              <a:pPr>
                <a:defRPr/>
              </a:pPr>
              <a:t>‹#›</a:t>
            </a:fld>
            <a:endParaRPr lang="en-US"/>
          </a:p>
        </p:txBody>
      </p:sp>
    </p:spTree>
    <p:extLst>
      <p:ext uri="{BB962C8B-B14F-4D97-AF65-F5344CB8AC3E}">
        <p14:creationId xmlns:p14="http://schemas.microsoft.com/office/powerpoint/2010/main" val="349918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pPr>
              <a:defRPr/>
            </a:pPr>
            <a:fld id="{BDF46959-34FD-486C-A642-9B8D74AD31E9}" type="datetimeFigureOut">
              <a:rPr lang="en-US" smtClean="0"/>
              <a:pPr>
                <a:defRPr/>
              </a:pPr>
              <a:t>2/9/2019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a:defRPr/>
            </a:pPr>
            <a:fld id="{562A1AB9-F3DE-4915-B139-566AED633115}" type="slidenum">
              <a:rPr lang="en-US" smtClean="0"/>
              <a:pPr>
                <a:defRPr/>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234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endParaRPr lang="en-US" dirty="0"/>
          </a:p>
        </p:txBody>
      </p:sp>
      <p:sp>
        <p:nvSpPr>
          <p:cNvPr id="12" name="Date Placeholder 11"/>
          <p:cNvSpPr>
            <a:spLocks noGrp="1"/>
          </p:cNvSpPr>
          <p:nvPr>
            <p:ph type="dt" sz="half" idx="10"/>
          </p:nvPr>
        </p:nvSpPr>
        <p:spPr/>
        <p:txBody>
          <a:bodyPr/>
          <a:lstStyle/>
          <a:p>
            <a:pPr>
              <a:defRPr/>
            </a:pPr>
            <a:fld id="{0CF9499B-EBB4-40B7-91F1-74B73047A015}" type="datetimeFigureOut">
              <a:rPr lang="en-US" smtClean="0"/>
              <a:pPr>
                <a:defRPr/>
              </a:pPr>
              <a:t>2/9/2019</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pPr>
              <a:defRPr/>
            </a:pPr>
            <a:fld id="{AB6CD56B-AF4E-47F6-A4DA-DAB5B7E9B1CC}" type="slidenum">
              <a:rPr lang="en-US" smtClean="0"/>
              <a:pPr>
                <a:defRPr/>
              </a:pPr>
              <a:t>‹#›</a:t>
            </a:fld>
            <a:endParaRPr lang="en-US"/>
          </a:p>
        </p:txBody>
      </p:sp>
      <p:sp>
        <p:nvSpPr>
          <p:cNvPr id="14" name="Footer Placeholder 13"/>
          <p:cNvSpPr>
            <a:spLocks noGrp="1"/>
          </p:cNvSpPr>
          <p:nvPr>
            <p:ph type="ftr" sz="quarter" idx="12"/>
          </p:nvPr>
        </p:nvSpPr>
        <p:spPr/>
        <p:txBody>
          <a:bodyPr/>
          <a:lstStyle/>
          <a:p>
            <a:pPr>
              <a:defRPr/>
            </a:pPr>
            <a:endParaRPr lang="en-US"/>
          </a:p>
        </p:txBody>
      </p:sp>
    </p:spTree>
    <p:extLst>
      <p:ext uri="{BB962C8B-B14F-4D97-AF65-F5344CB8AC3E}">
        <p14:creationId xmlns:p14="http://schemas.microsoft.com/office/powerpoint/2010/main" val="76776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5"/>
          </p:nvPr>
        </p:nvSpPr>
        <p:spPr/>
        <p:txBody>
          <a:bodyPr rtlCol="0"/>
          <a:lstStyle/>
          <a:p>
            <a:pPr>
              <a:defRPr/>
            </a:pPr>
            <a:fld id="{9F7259E6-D774-432F-9F01-8C349792DD59}" type="datetimeFigureOut">
              <a:rPr lang="en-US" smtClean="0"/>
              <a:pPr>
                <a:defRPr/>
              </a:pPr>
              <a:t>2/9/2019</a:t>
            </a:fld>
            <a:endParaRPr lang="en-US"/>
          </a:p>
        </p:txBody>
      </p:sp>
      <p:sp>
        <p:nvSpPr>
          <p:cNvPr id="10" name="Slide Number Placeholder 9"/>
          <p:cNvSpPr>
            <a:spLocks noGrp="1"/>
          </p:cNvSpPr>
          <p:nvPr>
            <p:ph type="sldNum" sz="quarter" idx="16"/>
          </p:nvPr>
        </p:nvSpPr>
        <p:spPr/>
        <p:txBody>
          <a:bodyPr rtlCol="0"/>
          <a:lstStyle/>
          <a:p>
            <a:pPr>
              <a:defRPr/>
            </a:pPr>
            <a:fld id="{BD8D34A1-87F7-46CD-8CFA-CE3F935D4381}" type="slidenum">
              <a:rPr lang="en-US" smtClean="0"/>
              <a:pPr>
                <a:defRPr/>
              </a:pPr>
              <a:t>‹#›</a:t>
            </a:fld>
            <a:endParaRPr lang="en-US"/>
          </a:p>
        </p:txBody>
      </p:sp>
      <p:sp>
        <p:nvSpPr>
          <p:cNvPr id="12" name="Footer Placeholder 11"/>
          <p:cNvSpPr>
            <a:spLocks noGrp="1"/>
          </p:cNvSpPr>
          <p:nvPr>
            <p:ph type="ftr" sz="quarter" idx="17"/>
          </p:nvPr>
        </p:nvSpPr>
        <p:spPr/>
        <p:txBody>
          <a:bodyPr rtlCol="0"/>
          <a:lstStyle/>
          <a:p>
            <a:pPr>
              <a:defRPr/>
            </a:pPr>
            <a:endParaRPr lang="en-US"/>
          </a:p>
        </p:txBody>
      </p:sp>
    </p:spTree>
    <p:extLst>
      <p:ext uri="{BB962C8B-B14F-4D97-AF65-F5344CB8AC3E}">
        <p14:creationId xmlns:p14="http://schemas.microsoft.com/office/powerpoint/2010/main" val="76484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lang="en-US"/>
              <a:t>Click to edit Master title style</a:t>
            </a:r>
            <a:endParaRPr lang="en-US" dirty="0"/>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15"/>
          </p:nvPr>
        </p:nvSpPr>
        <p:spPr/>
        <p:txBody>
          <a:bodyPr rtlCol="0"/>
          <a:lstStyle/>
          <a:p>
            <a:pPr>
              <a:defRPr/>
            </a:pPr>
            <a:fld id="{727B4F6D-DE45-4CEF-810C-4EDDC11C3437}" type="datetimeFigureOut">
              <a:rPr lang="en-US" smtClean="0"/>
              <a:pPr>
                <a:defRPr/>
              </a:pPr>
              <a:t>2/9/2019</a:t>
            </a:fld>
            <a:endParaRPr lang="en-US"/>
          </a:p>
        </p:txBody>
      </p:sp>
      <p:sp>
        <p:nvSpPr>
          <p:cNvPr id="12" name="Slide Number Placeholder 11"/>
          <p:cNvSpPr>
            <a:spLocks noGrp="1"/>
          </p:cNvSpPr>
          <p:nvPr>
            <p:ph type="sldNum" sz="quarter" idx="16"/>
          </p:nvPr>
        </p:nvSpPr>
        <p:spPr/>
        <p:txBody>
          <a:bodyPr rtlCol="0"/>
          <a:lstStyle/>
          <a:p>
            <a:pPr>
              <a:defRPr/>
            </a:pPr>
            <a:fld id="{FE75966A-911D-41AC-8858-D60997D47AB0}" type="slidenum">
              <a:rPr lang="en-US" smtClean="0"/>
              <a:pPr>
                <a:defRPr/>
              </a:pPr>
              <a:t>‹#›</a:t>
            </a:fld>
            <a:endParaRPr lang="en-US"/>
          </a:p>
        </p:txBody>
      </p:sp>
      <p:sp>
        <p:nvSpPr>
          <p:cNvPr id="14" name="Footer Placeholder 13"/>
          <p:cNvSpPr>
            <a:spLocks noGrp="1"/>
          </p:cNvSpPr>
          <p:nvPr>
            <p:ph type="ftr" sz="quarter" idx="17"/>
          </p:nvPr>
        </p:nvSpPr>
        <p:spPr/>
        <p:txBody>
          <a:bodyPr rtlCol="0"/>
          <a:lstStyle/>
          <a:p>
            <a:pPr>
              <a:defRPr/>
            </a:pP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380370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2DBAE25-DC02-4752-964B-2ECA17F383EB}" type="datetimeFigureOut">
              <a:rPr lang="en-US" smtClean="0"/>
              <a:pPr>
                <a:defRPr/>
              </a:pPr>
              <a:t>2/9/2019</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pPr>
              <a:defRPr/>
            </a:pPr>
            <a:fld id="{E80229E4-73BE-443B-A330-F52E85383A18}" type="slidenum">
              <a:rPr lang="en-US" smtClean="0"/>
              <a:pPr>
                <a:defRPr/>
              </a:pPr>
              <a:t>‹#›</a:t>
            </a:fld>
            <a:endParaRPr lang="en-US"/>
          </a:p>
        </p:txBody>
      </p:sp>
    </p:spTree>
    <p:extLst>
      <p:ext uri="{BB962C8B-B14F-4D97-AF65-F5344CB8AC3E}">
        <p14:creationId xmlns:p14="http://schemas.microsoft.com/office/powerpoint/2010/main" val="3392804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B2424C7-B27F-48BB-8481-0BAC237F1559}" type="datetimeFigureOut">
              <a:rPr lang="en-US" smtClean="0"/>
              <a:pPr>
                <a:defRPr/>
              </a:pPr>
              <a:t>2/9/2019</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pPr>
              <a:defRPr/>
            </a:pPr>
            <a:fld id="{6DB791D9-9452-4C7C-B743-899A853771BA}" type="slidenum">
              <a:rPr lang="en-US" smtClean="0"/>
              <a:pPr>
                <a:defRPr/>
              </a:pPr>
              <a:t>‹#›</a:t>
            </a:fld>
            <a:endParaRPr lang="en-US"/>
          </a:p>
        </p:txBody>
      </p:sp>
    </p:spTree>
    <p:extLst>
      <p:ext uri="{BB962C8B-B14F-4D97-AF65-F5344CB8AC3E}">
        <p14:creationId xmlns:p14="http://schemas.microsoft.com/office/powerpoint/2010/main" val="1329282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lang="en-US"/>
              <a:t>Click to edit Master title style</a:t>
            </a:r>
            <a:endParaRPr lang="en-US" dirty="0"/>
          </a:p>
        </p:txBody>
      </p:sp>
      <p:sp>
        <p:nvSpPr>
          <p:cNvPr id="5" name="Date Placeholder 4"/>
          <p:cNvSpPr>
            <a:spLocks noGrp="1"/>
          </p:cNvSpPr>
          <p:nvPr>
            <p:ph type="dt" sz="half" idx="10"/>
          </p:nvPr>
        </p:nvSpPr>
        <p:spPr/>
        <p:txBody>
          <a:bodyPr/>
          <a:lstStyle/>
          <a:p>
            <a:pPr>
              <a:defRPr/>
            </a:pPr>
            <a:fld id="{0644ECE7-870E-4555-BCC4-615AD767E63D}" type="datetimeFigureOut">
              <a:rPr lang="en-US" smtClean="0"/>
              <a:pPr>
                <a:defRPr/>
              </a:pPr>
              <a:t>2/9/2019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pPr>
              <a:defRPr/>
            </a:pPr>
            <a:fld id="{4158B6D2-EECE-4A5D-ACB7-FDFB933CBA5F}" type="slidenum">
              <a:rPr lang="en-US" smtClean="0"/>
              <a:pPr>
                <a:defRPr/>
              </a:pPr>
              <a:t>‹#›</a:t>
            </a:fld>
            <a:endParaRPr lang="en-US"/>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sm_pencil.png"/>
          <p:cNvPicPr>
            <a:picLocks noChangeAspect="1"/>
          </p:cNvPicPr>
          <p:nvPr/>
        </p:nvPicPr>
        <p:blipFill>
          <a:blip r:embed="rId2"/>
          <a:stretch>
            <a:fillRect/>
          </a:stretch>
        </p:blipFill>
        <p:spPr>
          <a:xfrm>
            <a:off x="612648" y="1755648"/>
            <a:ext cx="1615307" cy="2145615"/>
          </a:xfrm>
          <a:prstGeom prst="rect">
            <a:avLst/>
          </a:prstGeom>
          <a:ln w="50800" cap="sq" cmpd="dbl">
            <a:solidFill>
              <a:schemeClr val="accent2"/>
            </a:solidFill>
            <a:miter lim="800000"/>
          </a:ln>
        </p:spPr>
      </p:pic>
    </p:spTree>
    <p:extLst>
      <p:ext uri="{BB962C8B-B14F-4D97-AF65-F5344CB8AC3E}">
        <p14:creationId xmlns:p14="http://schemas.microsoft.com/office/powerpoint/2010/main" val="3221772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lang="en-US"/>
              <a:t>Click to edit Master title style</a:t>
            </a:r>
            <a:endParaRPr lang="en-US" dirty="0"/>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2" name="Date Placeholder 11"/>
          <p:cNvSpPr>
            <a:spLocks noGrp="1"/>
          </p:cNvSpPr>
          <p:nvPr>
            <p:ph type="dt" sz="half" idx="10"/>
          </p:nvPr>
        </p:nvSpPr>
        <p:spPr>
          <a:xfrm>
            <a:off x="6248400" y="6248400"/>
            <a:ext cx="2667000" cy="365125"/>
          </a:xfrm>
        </p:spPr>
        <p:txBody>
          <a:bodyPr rtlCol="0"/>
          <a:lstStyle/>
          <a:p>
            <a:pPr>
              <a:defRPr/>
            </a:pPr>
            <a:fld id="{9E07EF0F-D03D-43E0-B564-94315D1E8792}" type="datetimeFigureOut">
              <a:rPr lang="en-US" smtClean="0"/>
              <a:pPr>
                <a:defRPr/>
              </a:pPr>
              <a:t>2/9/2019</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pPr>
              <a:defRPr/>
            </a:pPr>
            <a:fld id="{0F5C49E1-40AA-4275-B3B0-41349E90511F}" type="slidenum">
              <a:rPr lang="en-US" smtClean="0"/>
              <a:pPr>
                <a:defRPr/>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lang="en-US"/>
              <a:t>Click icon to add picture</a:t>
            </a:r>
            <a:endParaRPr lang="en-US" dirty="0"/>
          </a:p>
        </p:txBody>
      </p:sp>
    </p:spTree>
    <p:extLst>
      <p:ext uri="{BB962C8B-B14F-4D97-AF65-F5344CB8AC3E}">
        <p14:creationId xmlns:p14="http://schemas.microsoft.com/office/powerpoint/2010/main" val="142274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lang="en-US"/>
              <a:t>Click to edit Master title style</a:t>
            </a:r>
            <a:endParaRPr lang="en-US" dirty="0"/>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a:defRPr sz="1400">
                <a:solidFill>
                  <a:schemeClr val="tx2"/>
                </a:solidFill>
              </a:defRPr>
            </a:lvl1pPr>
          </a:lstStyle>
          <a:p>
            <a:pPr>
              <a:defRPr/>
            </a:pPr>
            <a:fld id="{0644ECE7-870E-4555-BCC4-615AD767E63D}" type="datetimeFigureOut">
              <a:rPr lang="en-US" smtClean="0"/>
              <a:pPr>
                <a:defRPr/>
              </a:pPr>
              <a:t>2/9/2019</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a:defRPr sz="1400">
                <a:solidFill>
                  <a:schemeClr val="tx2"/>
                </a:solidFill>
              </a:defRPr>
            </a:lvl1pPr>
          </a:lstStyle>
          <a:p>
            <a:pPr>
              <a:defRPr/>
            </a:pPr>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a:defRPr sz="1400" b="1">
                <a:solidFill>
                  <a:srgbClr val="FFFFFF"/>
                </a:solidFill>
              </a:defRPr>
            </a:lvl1pPr>
          </a:lstStyle>
          <a:p>
            <a:pPr>
              <a:defRPr/>
            </a:pPr>
            <a:fld id="{4158B6D2-EECE-4A5D-ACB7-FDFB933CBA5F}" type="slidenum">
              <a:rPr lang="en-US" smtClean="0"/>
              <a:pPr>
                <a:defRPr/>
              </a:pPr>
              <a:t>‹#›</a:t>
            </a:fld>
            <a:endParaRPr lang="en-US"/>
          </a:p>
        </p:txBody>
      </p:sp>
    </p:spTree>
    <p:extLst>
      <p:ext uri="{BB962C8B-B14F-4D97-AF65-F5344CB8AC3E}">
        <p14:creationId xmlns:p14="http://schemas.microsoft.com/office/powerpoint/2010/main" val="923138880"/>
      </p:ext>
    </p:extLst>
  </p:cSld>
  <p:clrMap bg1="lt1" tx1="dk1" bg2="lt2" tx2="dk2" accent1="accent1" accent2="accent2" accent3="accent3" accent4="accent4" accent5="accent5" accent6="accent6" hlink="hlink" folHlink="folHlink"/>
  <p:sldLayoutIdLst>
    <p:sldLayoutId id="2147484508" r:id="rId1"/>
    <p:sldLayoutId id="2147484509" r:id="rId2"/>
    <p:sldLayoutId id="2147484510" r:id="rId3"/>
    <p:sldLayoutId id="2147484511" r:id="rId4"/>
    <p:sldLayoutId id="2147484512" r:id="rId5"/>
    <p:sldLayoutId id="2147484513" r:id="rId6"/>
    <p:sldLayoutId id="2147484514" r:id="rId7"/>
    <p:sldLayoutId id="2147484515" r:id="rId8"/>
    <p:sldLayoutId id="2147484516" r:id="rId9"/>
    <p:sldLayoutId id="2147484517" r:id="rId10"/>
    <p:sldLayoutId id="2147484518" r:id="rId11"/>
    <p:sldLayoutId id="214748451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4" Type="http://schemas.openxmlformats.org/officeDocument/2006/relationships/hyperlink" Target="http://www.google.com.sa/url?sa=i&amp;rct=j&amp;q=&amp;esrc=s&amp;source=images&amp;cd=&amp;cad=rja&amp;uact=8&amp;docid=YdJB67pmF_yMoM&amp;tbnid=pwKRYspWcqCPlM:&amp;ved=0CAQQjB0&amp;url=http://healthcaredir.com/tag/stroke/&amp;ei=DmQdU6K-GseytAbt2oHADg&amp;psig=AFQjCNEKpmlG6VJapvfjM7gHkeRyWJnWUw&amp;ust=1394519965780128"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google.com.sa/url?sa=i&amp;rct=j&amp;q=&amp;esrc=s&amp;source=images&amp;cd=&amp;cad=rja&amp;uact=8&amp;docid=TxLVSM7aY-U2ZM&amp;tbnid=AOXdpnJ_hUIrfM:&amp;ved=0CAQQjB0&amp;url=http://cardiologydoc.wordpress.com/2012/02/14/optimal-medical-therapy/&amp;ei=UWYdU5vzNoPYtAbu-4DYAw&amp;psig=AFQjCNEjG88Y2xKlEr8C9Ee5G6-dZyPNXg&amp;ust=1394521722652330" TargetMode="External"/><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www.google.com.sa/url?sa=i&amp;rct=j&amp;q=&amp;esrc=s&amp;source=images&amp;cd=&amp;cad=rja&amp;uact=8&amp;docid=5_5VGbXjv1u5XM&amp;tbnid=22B965UEF7glNM:&amp;ved=0CAQQjB0&amp;url=http://www.flickr.com/photos/80119778@N04/7794018500/&amp;ei=A2YdU5jkLoiTtQbGsIEY&amp;psig=AFQjCNFlpuDCC8f91RyHbV42pXEieZ0Jgg&amp;ust=1394521797010398" TargetMode="External"/><Relationship Id="rId2" Type="http://schemas.openxmlformats.org/officeDocument/2006/relationships/image" Target="../media/image33.jpeg"/><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www.google.com.sa/url?sa=i&amp;rct=j&amp;q=&amp;esrc=s&amp;source=images&amp;cd=&amp;cad=rja&amp;uact=8&amp;docid=8svC-akJBCacHM&amp;tbnid=0KHkm1kb996b_M:&amp;ved=0CAQQjB0&amp;url=http://www.full-health.com/arterial_cleansing.htm&amp;ei=XGcdU7rsIoqUtQbUyYC4Bw&amp;psig=AFQjCNEjG88Y2xKlEr8C9Ee5G6-dZyPNXg&amp;ust=1394521722652330" TargetMode="External"/><Relationship Id="rId2"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hyperlink" Target="http://www.google.com.sa/url?sa=i&amp;rct=j&amp;q=&amp;esrc=s&amp;source=images&amp;cd=&amp;cad=rja&amp;uact=8&amp;docid=8svC-akJBCacHM&amp;tbnid=0KHkm1kb996b_M:&amp;ved=0CAQQjB0&amp;url=http://www.mananatomy.com/basic-anatomy/arteries&amp;ei=gGcdU4eAMcKbtQbL54HABw&amp;psig=AFQjCNEjG88Y2xKlEr8C9Ee5G6-dZyPNXg&amp;ust=1394521722652330" TargetMode="Externa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www.google.com.sa/url?sa=i&amp;rct=j&amp;q=&amp;esrc=s&amp;source=images&amp;cd=&amp;cad=rja&amp;uact=8&amp;docid=Qf1zCADOoTiSAM&amp;tbnid=YZUxJaykfYqAnM:&amp;ved=0CAQQjB0&amp;url=http://www.udel.edu/biology/Wags/histopage/vascularmodelingpage/circsystempage/microvessels/microvessels.html&amp;ei=l24dU5DqLcbUtQaguoCYAw&amp;psig=AFQjCNEVeX9MmO_9NULikMo5b3wY_RQK4Q&amp;ust=1394524170381482" TargetMode="External"/><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www.med.uottawa.ca/"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5181600" y="3962400"/>
            <a:ext cx="3810000" cy="1143000"/>
          </a:xfrm>
        </p:spPr>
        <p:txBody>
          <a:bodyPr>
            <a:noAutofit/>
          </a:bodyPr>
          <a:lstStyle/>
          <a:p>
            <a:pPr>
              <a:buClr>
                <a:schemeClr val="accent3"/>
              </a:buClr>
              <a:defRPr/>
            </a:pPr>
            <a:r>
              <a:rPr lang="en-US" sz="2800" b="1" dirty="0">
                <a:latin typeface="Lucida Sans Unicode" pitchFamily="34" charset="0"/>
                <a:cs typeface="Lucida Sans Unicode" pitchFamily="34" charset="0"/>
              </a:rPr>
              <a:t>ATHEROSCLEROSIS</a:t>
            </a:r>
            <a:br>
              <a:rPr lang="en-US" sz="2800" b="1" dirty="0">
                <a:latin typeface="Lucida Sans Unicode" pitchFamily="34" charset="0"/>
                <a:cs typeface="Lucida Sans Unicode" pitchFamily="34" charset="0"/>
              </a:rPr>
            </a:br>
            <a:br>
              <a:rPr lang="en-US" sz="2800" b="1" dirty="0">
                <a:latin typeface="Lucida Sans Unicode" pitchFamily="34" charset="0"/>
                <a:cs typeface="Lucida Sans Unicode" pitchFamily="34" charset="0"/>
              </a:rPr>
            </a:br>
            <a:br>
              <a:rPr lang="en-US" sz="2800" b="1" dirty="0">
                <a:latin typeface="Lucida Sans Unicode" pitchFamily="34" charset="0"/>
                <a:cs typeface="Lucida Sans Unicode" pitchFamily="34" charset="0"/>
              </a:rPr>
            </a:br>
            <a:r>
              <a:rPr lang="en-US" sz="1800" b="1" dirty="0" err="1"/>
              <a:t>Sufia</a:t>
            </a:r>
            <a:r>
              <a:rPr lang="en-US" sz="1800" b="1" dirty="0"/>
              <a:t> Husain</a:t>
            </a:r>
            <a:br>
              <a:rPr lang="en-US" sz="1800" b="1" dirty="0"/>
            </a:br>
            <a:r>
              <a:rPr lang="en-US" sz="1800" b="1" dirty="0"/>
              <a:t>Associate Professor</a:t>
            </a:r>
            <a:br>
              <a:rPr lang="en-US" sz="1800" b="1" dirty="0"/>
            </a:br>
            <a:r>
              <a:rPr lang="en-US" sz="1800" b="1" dirty="0"/>
              <a:t>Pathology Department</a:t>
            </a:r>
            <a:br>
              <a:rPr lang="en-US" sz="1800" b="1" dirty="0"/>
            </a:br>
            <a:r>
              <a:rPr lang="en-US" sz="1800" b="1" dirty="0"/>
              <a:t>College of Medicine</a:t>
            </a:r>
            <a:br>
              <a:rPr lang="en-US" sz="1800" b="1" dirty="0"/>
            </a:br>
            <a:r>
              <a:rPr lang="en-US" sz="1800" b="1" dirty="0"/>
              <a:t>KSU, Riyadh</a:t>
            </a:r>
            <a:br>
              <a:rPr lang="en-US" sz="1800" b="1" dirty="0"/>
            </a:br>
            <a:r>
              <a:rPr lang="en-US" sz="1800" b="1" dirty="0"/>
              <a:t>February 2019</a:t>
            </a:r>
            <a:br>
              <a:rPr lang="en-US" sz="1800" b="1" dirty="0"/>
            </a:br>
            <a:r>
              <a:rPr lang="en-US" sz="1800" b="1" dirty="0"/>
              <a:t>Reference: Robbins &amp; </a:t>
            </a:r>
            <a:r>
              <a:rPr lang="en-US" sz="1800" b="1" dirty="0" err="1"/>
              <a:t>Cotran</a:t>
            </a:r>
            <a:r>
              <a:rPr lang="en-US" sz="1800" b="1" dirty="0"/>
              <a:t> Pathology and Rubin’s Pathology</a:t>
            </a:r>
            <a:endParaRPr lang="en-US" sz="1800" b="1" dirty="0">
              <a:latin typeface="Lucida Sans Unicode" pitchFamily="34" charset="0"/>
              <a:cs typeface="Lucida Sans Unicode" pitchFamily="34" charset="0"/>
            </a:endParaRPr>
          </a:p>
        </p:txBody>
      </p:sp>
      <p:pic>
        <p:nvPicPr>
          <p:cNvPr id="80898" name="Picture 2" descr="http://news.vanderbilt.edu/files/atherosclerosis.jpg"/>
          <p:cNvPicPr>
            <a:picLocks noChangeAspect="1" noChangeArrowheads="1"/>
          </p:cNvPicPr>
          <p:nvPr/>
        </p:nvPicPr>
        <p:blipFill>
          <a:blip r:embed="rId3" cstate="print"/>
          <a:srcRect/>
          <a:stretch>
            <a:fillRect/>
          </a:stretch>
        </p:blipFill>
        <p:spPr bwMode="auto">
          <a:xfrm>
            <a:off x="304800" y="1327118"/>
            <a:ext cx="4714875" cy="2657476"/>
          </a:xfrm>
          <a:prstGeom prst="rect">
            <a:avLst/>
          </a:prstGeom>
          <a:noFill/>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81000" y="381000"/>
            <a:ext cx="8534400" cy="990600"/>
          </a:xfrm>
        </p:spPr>
        <p:txBody>
          <a:bodyPr>
            <a:normAutofit/>
          </a:bodyPr>
          <a:lstStyle/>
          <a:p>
            <a:pPr eaLnBrk="1" fontAlgn="auto" hangingPunct="1">
              <a:spcAft>
                <a:spcPts val="0"/>
              </a:spcAft>
              <a:defRPr/>
            </a:pPr>
            <a:r>
              <a:rPr lang="en-US" sz="3200" b="1" dirty="0">
                <a:latin typeface="Lucida Sans Unicode" pitchFamily="34" charset="0"/>
                <a:cs typeface="Lucida Sans Unicode" pitchFamily="34" charset="0"/>
              </a:rPr>
              <a:t>Atherosclerosis: Microscopic morphology</a:t>
            </a:r>
          </a:p>
        </p:txBody>
      </p:sp>
      <p:sp>
        <p:nvSpPr>
          <p:cNvPr id="24578" name="Rectangle 3"/>
          <p:cNvSpPr>
            <a:spLocks noGrp="1" noChangeArrowheads="1"/>
          </p:cNvSpPr>
          <p:nvPr>
            <p:ph sz="quarter" idx="1"/>
          </p:nvPr>
        </p:nvSpPr>
        <p:spPr>
          <a:xfrm>
            <a:off x="533400" y="1676400"/>
            <a:ext cx="8172450" cy="4648200"/>
          </a:xfrm>
        </p:spPr>
        <p:txBody>
          <a:bodyPr>
            <a:normAutofit fontScale="70000" lnSpcReduction="20000"/>
          </a:bodyPr>
          <a:lstStyle/>
          <a:p>
            <a:pPr>
              <a:buNone/>
            </a:pPr>
            <a:r>
              <a:rPr lang="en-US" sz="2800" b="1" dirty="0">
                <a:latin typeface="Lucida Sans Unicode" pitchFamily="34" charset="0"/>
                <a:cs typeface="Lucida Sans Unicode" pitchFamily="34" charset="0"/>
              </a:rPr>
              <a:t>  </a:t>
            </a:r>
            <a:endParaRPr lang="en-US" sz="2800" dirty="0">
              <a:latin typeface="Lucida Sans Unicode" pitchFamily="34" charset="0"/>
              <a:cs typeface="Lucida Sans Unicode" pitchFamily="34" charset="0"/>
            </a:endParaRPr>
          </a:p>
          <a:p>
            <a:pPr marL="0" indent="0">
              <a:buNone/>
            </a:pPr>
            <a:r>
              <a:rPr lang="en-US" sz="2800" dirty="0">
                <a:latin typeface="Lucida Sans Unicode" pitchFamily="34" charset="0"/>
                <a:cs typeface="Lucida Sans Unicode" pitchFamily="34" charset="0"/>
              </a:rPr>
              <a:t>A well established atheroma/AS plaque consists of a raised focal lesion in the intima, with a soft, yellow, </a:t>
            </a:r>
            <a:r>
              <a:rPr lang="en-US" sz="2800" dirty="0" err="1">
                <a:latin typeface="Lucida Sans Unicode" pitchFamily="34" charset="0"/>
                <a:cs typeface="Lucida Sans Unicode" pitchFamily="34" charset="0"/>
              </a:rPr>
              <a:t>grumous</a:t>
            </a:r>
            <a:r>
              <a:rPr lang="en-US" sz="2800" dirty="0">
                <a:latin typeface="Lucida Sans Unicode" pitchFamily="34" charset="0"/>
                <a:cs typeface="Lucida Sans Unicode" pitchFamily="34" charset="0"/>
              </a:rPr>
              <a:t>/granular core of lipid (mainly cholesterol and cholesterol esters), covered by a firm, white fibrous cap. Atherosclerotic plaques have three principal components: </a:t>
            </a:r>
          </a:p>
          <a:p>
            <a:pPr marL="1044702" lvl="1" indent="-514350">
              <a:buFont typeface="+mj-lt"/>
              <a:buAutoNum type="arabicPeriod"/>
            </a:pPr>
            <a:r>
              <a:rPr lang="en-US" sz="2800" b="1" i="0" dirty="0">
                <a:latin typeface="Lucida Sans Unicode" pitchFamily="34" charset="0"/>
                <a:cs typeface="Lucida Sans Unicode" pitchFamily="34" charset="0"/>
              </a:rPr>
              <a:t>Cells</a:t>
            </a:r>
            <a:r>
              <a:rPr lang="en-US" sz="2800" i="0" dirty="0">
                <a:latin typeface="Lucida Sans Unicode" pitchFamily="34" charset="0"/>
                <a:cs typeface="Lucida Sans Unicode" pitchFamily="34" charset="0"/>
              </a:rPr>
              <a:t>: SMCs, macrophages, lymphocytes and foam cell</a:t>
            </a:r>
          </a:p>
          <a:p>
            <a:pPr marL="1044702" lvl="1" indent="-514350">
              <a:buFont typeface="+mj-lt"/>
              <a:buAutoNum type="arabicPeriod"/>
            </a:pPr>
            <a:r>
              <a:rPr lang="en-US" sz="2800" b="1" i="0" dirty="0">
                <a:latin typeface="Lucida Sans Unicode" pitchFamily="34" charset="0"/>
                <a:cs typeface="Lucida Sans Unicode" pitchFamily="34" charset="0"/>
              </a:rPr>
              <a:t>Extracellular matrix</a:t>
            </a:r>
            <a:r>
              <a:rPr lang="en-US" sz="2800" i="0" dirty="0">
                <a:latin typeface="Lucida Sans Unicode" pitchFamily="34" charset="0"/>
                <a:cs typeface="Lucida Sans Unicode" pitchFamily="34" charset="0"/>
              </a:rPr>
              <a:t>: including collagen, elastic fibers, and </a:t>
            </a:r>
            <a:r>
              <a:rPr lang="en-US" sz="2800" i="0" dirty="0" err="1">
                <a:latin typeface="Lucida Sans Unicode" pitchFamily="34" charset="0"/>
                <a:cs typeface="Lucida Sans Unicode" pitchFamily="34" charset="0"/>
              </a:rPr>
              <a:t>proteoglycans</a:t>
            </a:r>
            <a:endParaRPr lang="en-US" sz="2800" i="0" dirty="0">
              <a:latin typeface="Lucida Sans Unicode" pitchFamily="34" charset="0"/>
              <a:cs typeface="Lucida Sans Unicode" pitchFamily="34" charset="0"/>
            </a:endParaRPr>
          </a:p>
          <a:p>
            <a:pPr marL="1044702" lvl="1" indent="-514350">
              <a:buFont typeface="+mj-lt"/>
              <a:buAutoNum type="arabicPeriod"/>
            </a:pPr>
            <a:r>
              <a:rPr lang="en-US" sz="2800" b="1" i="0" dirty="0">
                <a:latin typeface="Lucida Sans Unicode" pitchFamily="34" charset="0"/>
                <a:cs typeface="Lucida Sans Unicode" pitchFamily="34" charset="0"/>
              </a:rPr>
              <a:t>Lipid</a:t>
            </a:r>
            <a:r>
              <a:rPr lang="en-US" sz="2800" i="0" dirty="0">
                <a:latin typeface="Lucida Sans Unicode" pitchFamily="34" charset="0"/>
                <a:cs typeface="Lucida Sans Unicode" pitchFamily="34" charset="0"/>
              </a:rPr>
              <a:t>: Typical </a:t>
            </a:r>
            <a:r>
              <a:rPr lang="en-US" sz="2800" i="0" dirty="0" err="1">
                <a:latin typeface="Lucida Sans Unicode" pitchFamily="34" charset="0"/>
                <a:cs typeface="Lucida Sans Unicode" pitchFamily="34" charset="0"/>
              </a:rPr>
              <a:t>atheromas</a:t>
            </a:r>
            <a:r>
              <a:rPr lang="en-US" sz="2800" i="0" dirty="0">
                <a:latin typeface="Lucida Sans Unicode" pitchFamily="34" charset="0"/>
                <a:cs typeface="Lucida Sans Unicode" pitchFamily="34" charset="0"/>
              </a:rPr>
              <a:t> contain relatively abundant lipid both intracellular and extracellular lipid . </a:t>
            </a:r>
          </a:p>
          <a:p>
            <a:pPr marL="0" indent="0">
              <a:buNone/>
            </a:pPr>
            <a:r>
              <a:rPr lang="en-US" sz="2800" dirty="0">
                <a:latin typeface="Lucida Sans Unicode" pitchFamily="34" charset="0"/>
                <a:cs typeface="Lucida Sans Unicode" pitchFamily="34" charset="0"/>
              </a:rPr>
              <a:t>NOTE: Foam cells are large, lipid-laden macrophages derived from blood monocytes, but SMCs can also imbibe lipid to become foam cells.</a:t>
            </a:r>
          </a:p>
          <a:p>
            <a:pPr marL="0" indent="0" eaLnBrk="1" hangingPunct="1">
              <a:buNone/>
            </a:pPr>
            <a:endParaRPr lang="en-US" sz="2800" dirty="0">
              <a:latin typeface="Lucida Sans Unicode" pitchFamily="34" charset="0"/>
              <a:cs typeface="Lucida Sans Unicode" pitchFamily="34" charset="0"/>
            </a:endParaRPr>
          </a:p>
          <a:p>
            <a:pPr eaLnBrk="1" hangingPunct="1"/>
            <a:endParaRPr lang="en-US" sz="2800" dirty="0">
              <a:latin typeface="Lucida Sans Unicode" pitchFamily="34" charset="0"/>
              <a:cs typeface="Lucida Sans Unicode" pitchFamily="34" charset="0"/>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590006" y="609600"/>
            <a:ext cx="8470900" cy="685800"/>
          </a:xfrm>
        </p:spPr>
        <p:txBody>
          <a:bodyPr>
            <a:noAutofit/>
          </a:bodyPr>
          <a:lstStyle/>
          <a:p>
            <a:pPr eaLnBrk="1" fontAlgn="auto" hangingPunct="1">
              <a:spcAft>
                <a:spcPts val="0"/>
              </a:spcAft>
              <a:defRPr/>
            </a:pPr>
            <a:r>
              <a:rPr lang="en-US" sz="3200" b="1" dirty="0">
                <a:latin typeface="Lucida Sans Unicode" pitchFamily="34" charset="0"/>
                <a:cs typeface="Lucida Sans Unicode" pitchFamily="34" charset="0"/>
              </a:rPr>
              <a:t>Atherosclerosis: microscopic morphology</a:t>
            </a:r>
          </a:p>
        </p:txBody>
      </p:sp>
      <p:sp>
        <p:nvSpPr>
          <p:cNvPr id="25602" name="Rectangle 3"/>
          <p:cNvSpPr>
            <a:spLocks noGrp="1" noChangeArrowheads="1"/>
          </p:cNvSpPr>
          <p:nvPr>
            <p:ph sz="quarter" idx="1"/>
          </p:nvPr>
        </p:nvSpPr>
        <p:spPr>
          <a:xfrm>
            <a:off x="914400" y="1752600"/>
            <a:ext cx="7640203" cy="2390775"/>
          </a:xfrm>
        </p:spPr>
        <p:txBody>
          <a:bodyPr>
            <a:normAutofit/>
          </a:bodyPr>
          <a:lstStyle/>
          <a:p>
            <a:pPr>
              <a:lnSpc>
                <a:spcPct val="90000"/>
              </a:lnSpc>
            </a:pPr>
            <a:r>
              <a:rPr lang="en-US" sz="2000" dirty="0">
                <a:latin typeface="Lucida Sans Unicode" pitchFamily="34" charset="0"/>
                <a:cs typeface="Lucida Sans Unicode" pitchFamily="34" charset="0"/>
              </a:rPr>
              <a:t>Typically, the superficial fibrous cap is composed of SMCs and extracellular matrix. With some macrophages and T lymphocytes. </a:t>
            </a:r>
          </a:p>
          <a:p>
            <a:pPr>
              <a:lnSpc>
                <a:spcPct val="90000"/>
              </a:lnSpc>
            </a:pPr>
            <a:r>
              <a:rPr lang="en-US" sz="2000" dirty="0">
                <a:latin typeface="Lucida Sans Unicode" pitchFamily="34" charset="0"/>
                <a:cs typeface="Lucida Sans Unicode" pitchFamily="34" charset="0"/>
              </a:rPr>
              <a:t>Below the fibrous cap is a necrotic core, containing a lipid deposits (primarily cholesterol and cholesterol esters), cholesterol clefts, debris from dead cells, foam cells, fibrin.</a:t>
            </a:r>
          </a:p>
          <a:p>
            <a:pPr eaLnBrk="1" hangingPunct="1">
              <a:lnSpc>
                <a:spcPct val="90000"/>
              </a:lnSpc>
            </a:pPr>
            <a:endParaRPr lang="en-US" sz="2800" dirty="0">
              <a:latin typeface="Lucida Sans Unicode" pitchFamily="34" charset="0"/>
              <a:cs typeface="Lucida Sans Unicode" pitchFamily="34" charset="0"/>
            </a:endParaRPr>
          </a:p>
        </p:txBody>
      </p:sp>
      <p:pic>
        <p:nvPicPr>
          <p:cNvPr id="4" name="Picture 2" descr="http://www.robbinspathology.com/common/showimage.cfm?type=f&amp;ThisFigFile=S01871-011-f007.jpg"/>
          <p:cNvPicPr>
            <a:picLocks noChangeAspect="1" noChangeArrowheads="1"/>
          </p:cNvPicPr>
          <p:nvPr/>
        </p:nvPicPr>
        <p:blipFill>
          <a:blip r:embed="rId3" cstate="print"/>
          <a:srcRect/>
          <a:stretch>
            <a:fillRect/>
          </a:stretch>
        </p:blipFill>
        <p:spPr bwMode="auto">
          <a:xfrm>
            <a:off x="0" y="4143375"/>
            <a:ext cx="9080500" cy="2714625"/>
          </a:xfrm>
          <a:prstGeom prst="rect">
            <a:avLst/>
          </a:prstGeom>
          <a:noFill/>
          <a:ln w="9525">
            <a:noFill/>
            <a:miter lim="800000"/>
            <a:headEnd/>
            <a:tailEnd/>
          </a:ln>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5" name="Group 3"/>
          <p:cNvGrpSpPr>
            <a:grpSpLocks/>
          </p:cNvGrpSpPr>
          <p:nvPr/>
        </p:nvGrpSpPr>
        <p:grpSpPr bwMode="auto">
          <a:xfrm>
            <a:off x="762000" y="161226"/>
            <a:ext cx="7543800" cy="5673725"/>
            <a:chOff x="504" y="360"/>
            <a:chExt cx="4752" cy="3574"/>
          </a:xfrm>
        </p:grpSpPr>
        <p:pic>
          <p:nvPicPr>
            <p:cNvPr id="28677" name="Picture 4" descr="F012007"/>
            <p:cNvPicPr>
              <a:picLocks noChangeAspect="1" noChangeArrowheads="1"/>
            </p:cNvPicPr>
            <p:nvPr/>
          </p:nvPicPr>
          <p:blipFill>
            <a:blip r:embed="rId3" cstate="print"/>
            <a:srcRect/>
            <a:stretch>
              <a:fillRect/>
            </a:stretch>
          </p:blipFill>
          <p:spPr bwMode="auto">
            <a:xfrm>
              <a:off x="504" y="360"/>
              <a:ext cx="4752" cy="3574"/>
            </a:xfrm>
            <a:prstGeom prst="rect">
              <a:avLst/>
            </a:prstGeom>
            <a:noFill/>
            <a:ln w="9525">
              <a:noFill/>
              <a:miter lim="800000"/>
              <a:headEnd/>
              <a:tailEnd/>
            </a:ln>
          </p:spPr>
        </p:pic>
        <p:sp>
          <p:nvSpPr>
            <p:cNvPr id="28678" name="Line 5"/>
            <p:cNvSpPr>
              <a:spLocks noChangeShapeType="1"/>
            </p:cNvSpPr>
            <p:nvPr/>
          </p:nvSpPr>
          <p:spPr bwMode="auto">
            <a:xfrm flipV="1">
              <a:off x="1824" y="2160"/>
              <a:ext cx="384" cy="144"/>
            </a:xfrm>
            <a:prstGeom prst="line">
              <a:avLst/>
            </a:prstGeom>
            <a:noFill/>
            <a:ln w="38100">
              <a:solidFill>
                <a:schemeClr val="tx1"/>
              </a:solidFill>
              <a:round/>
              <a:headEnd/>
              <a:tailEnd type="triangle" w="med" len="med"/>
            </a:ln>
          </p:spPr>
          <p:txBody>
            <a:bodyPr wrap="none" anchor="ctr"/>
            <a:lstStyle/>
            <a:p>
              <a:endParaRPr lang="en-US"/>
            </a:p>
          </p:txBody>
        </p:sp>
      </p:grpSp>
      <p:sp>
        <p:nvSpPr>
          <p:cNvPr id="28676" name="Rectangle 6"/>
          <p:cNvSpPr>
            <a:spLocks noChangeArrowheads="1"/>
          </p:cNvSpPr>
          <p:nvPr/>
        </p:nvSpPr>
        <p:spPr bwMode="auto">
          <a:xfrm>
            <a:off x="1381125" y="5879809"/>
            <a:ext cx="7229475" cy="954107"/>
          </a:xfrm>
          <a:prstGeom prst="rect">
            <a:avLst/>
          </a:prstGeom>
          <a:noFill/>
          <a:ln w="9525">
            <a:noFill/>
            <a:miter lim="800000"/>
            <a:headEnd/>
            <a:tailEnd/>
          </a:ln>
        </p:spPr>
        <p:txBody>
          <a:bodyPr wrap="square">
            <a:spAutoFit/>
          </a:bodyPr>
          <a:lstStyle/>
          <a:p>
            <a:pPr>
              <a:spcBef>
                <a:spcPct val="50000"/>
              </a:spcBef>
            </a:pPr>
            <a:r>
              <a:rPr lang="en-US" sz="1400" dirty="0">
                <a:latin typeface="Calibri" pitchFamily="34" charset="0"/>
              </a:rPr>
              <a:t>Gross views of atherosclerosis in the aorta.</a:t>
            </a:r>
          </a:p>
          <a:p>
            <a:pPr>
              <a:spcBef>
                <a:spcPct val="50000"/>
              </a:spcBef>
            </a:pPr>
            <a:r>
              <a:rPr lang="en-US" sz="1400" dirty="0">
                <a:latin typeface="Calibri" pitchFamily="34" charset="0"/>
              </a:rPr>
              <a:t>A. Mild atherosclerosis composed of fibrous plaques, one of which is denoted by the arrow.</a:t>
            </a:r>
          </a:p>
          <a:p>
            <a:pPr>
              <a:spcBef>
                <a:spcPct val="50000"/>
              </a:spcBef>
            </a:pPr>
            <a:r>
              <a:rPr lang="en-US" sz="1400" dirty="0">
                <a:latin typeface="Calibri" pitchFamily="34" charset="0"/>
              </a:rPr>
              <a:t>B. Severe disease with diffuse and complicated lesions.</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76943" y="1066800"/>
            <a:ext cx="5638800" cy="4150257"/>
          </a:xfrm>
          <a:prstGeom prst="rect">
            <a:avLst/>
          </a:prstGeom>
        </p:spPr>
      </p:pic>
      <p:sp>
        <p:nvSpPr>
          <p:cNvPr id="4" name="Rectangle 3"/>
          <p:cNvSpPr/>
          <p:nvPr/>
        </p:nvSpPr>
        <p:spPr>
          <a:xfrm>
            <a:off x="691243" y="5234474"/>
            <a:ext cx="5410200" cy="253916"/>
          </a:xfrm>
          <a:prstGeom prst="rect">
            <a:avLst/>
          </a:prstGeom>
        </p:spPr>
        <p:txBody>
          <a:bodyPr wrap="square">
            <a:spAutoFit/>
          </a:bodyPr>
          <a:lstStyle/>
          <a:p>
            <a:r>
              <a:rPr lang="en-US" sz="1050" dirty="0"/>
              <a:t>http://sphweb.bumc.bu.edu/otlt/MPH-Modules/PH/PH709_Heart/PH709_Heart3.html</a:t>
            </a:r>
          </a:p>
        </p:txBody>
      </p:sp>
      <p:sp>
        <p:nvSpPr>
          <p:cNvPr id="5" name="Rectangle 4"/>
          <p:cNvSpPr/>
          <p:nvPr/>
        </p:nvSpPr>
        <p:spPr>
          <a:xfrm>
            <a:off x="6267994" y="1800737"/>
            <a:ext cx="2895600" cy="3046988"/>
          </a:xfrm>
          <a:prstGeom prst="rect">
            <a:avLst/>
          </a:prstGeom>
        </p:spPr>
        <p:txBody>
          <a:bodyPr wrap="square">
            <a:spAutoFit/>
          </a:bodyPr>
          <a:lstStyle/>
          <a:p>
            <a:r>
              <a:rPr lang="en-US" sz="2400" dirty="0">
                <a:latin typeface="Arial Narrow" panose="020B0606020202030204" pitchFamily="34" charset="0"/>
              </a:rPr>
              <a:t>Overall architecture demonstrating an eccentric lesion with a fibrous cap and a central lipid core with typical cholesterol clefts. The lumen is moderately narrowed. </a:t>
            </a:r>
          </a:p>
        </p:txBody>
      </p:sp>
    </p:spTree>
    <p:extLst>
      <p:ext uri="{BB962C8B-B14F-4D97-AF65-F5344CB8AC3E}">
        <p14:creationId xmlns:p14="http://schemas.microsoft.com/office/powerpoint/2010/main" val="661795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81001" y="228600"/>
            <a:ext cx="8153400" cy="762000"/>
          </a:xfrm>
        </p:spPr>
        <p:txBody>
          <a:bodyPr>
            <a:normAutofit fontScale="90000"/>
          </a:bodyPr>
          <a:lstStyle/>
          <a:p>
            <a:pPr>
              <a:defRPr/>
            </a:pPr>
            <a:r>
              <a:rPr lang="en-US" sz="2400" b="1" dirty="0">
                <a:latin typeface="Lucida Sans Unicode" pitchFamily="34" charset="0"/>
                <a:cs typeface="Lucida Sans Unicode" pitchFamily="34" charset="0"/>
              </a:rPr>
              <a:t>PATHOLOGICAL COMPLICATIONS OF AS </a:t>
            </a:r>
            <a:br>
              <a:rPr lang="en-US" sz="2400" b="1" dirty="0">
                <a:latin typeface="Lucida Sans Unicode" pitchFamily="34" charset="0"/>
                <a:cs typeface="Lucida Sans Unicode" pitchFamily="34" charset="0"/>
              </a:rPr>
            </a:br>
            <a:r>
              <a:rPr lang="en-US" sz="2400" b="1" dirty="0">
                <a:latin typeface="Lucida Sans Unicode" pitchFamily="34" charset="0"/>
                <a:cs typeface="Lucida Sans Unicode" pitchFamily="34" charset="0"/>
              </a:rPr>
              <a:t>A</a:t>
            </a:r>
            <a:r>
              <a:rPr lang="en-US" sz="2400" b="1" dirty="0">
                <a:latin typeface="Arial" panose="020B0604020202020204" pitchFamily="34" charset="0"/>
                <a:cs typeface="Arial" panose="020B0604020202020204" pitchFamily="34" charset="0"/>
              </a:rPr>
              <a:t>dvanced lesion</a:t>
            </a:r>
            <a:r>
              <a:rPr lang="en-US" sz="2400" dirty="0">
                <a:latin typeface="Arial" panose="020B0604020202020204" pitchFamily="34" charset="0"/>
                <a:cs typeface="Arial" panose="020B0604020202020204" pitchFamily="34" charset="0"/>
              </a:rPr>
              <a:t> of AS is at risk for the following:</a:t>
            </a:r>
            <a:endParaRPr lang="en-US" sz="2400" b="1" dirty="0">
              <a:latin typeface="Lucida Sans Unicode" pitchFamily="34" charset="0"/>
              <a:cs typeface="Lucida Sans Unicode" pitchFamily="34" charset="0"/>
            </a:endParaRPr>
          </a:p>
        </p:txBody>
      </p:sp>
      <p:sp>
        <p:nvSpPr>
          <p:cNvPr id="30722" name="Rectangle 3"/>
          <p:cNvSpPr>
            <a:spLocks noGrp="1" noChangeArrowheads="1"/>
          </p:cNvSpPr>
          <p:nvPr>
            <p:ph sz="quarter" idx="1"/>
          </p:nvPr>
        </p:nvSpPr>
        <p:spPr>
          <a:xfrm>
            <a:off x="0" y="1600200"/>
            <a:ext cx="4191000" cy="5136246"/>
          </a:xfrm>
        </p:spPr>
        <p:txBody>
          <a:bodyPr>
            <a:normAutofit fontScale="77500" lnSpcReduction="20000"/>
          </a:bodyPr>
          <a:lstStyle/>
          <a:p>
            <a:pPr marL="0" indent="0" eaLnBrk="1" hangingPunct="1">
              <a:lnSpc>
                <a:spcPct val="90000"/>
              </a:lnSpc>
              <a:buNone/>
            </a:pPr>
            <a:r>
              <a:rPr lang="en-US" sz="1900" b="1" dirty="0">
                <a:solidFill>
                  <a:srgbClr val="FF0000"/>
                </a:solidFill>
                <a:latin typeface="Arial" panose="020B0604020202020204" pitchFamily="34" charset="0"/>
                <a:cs typeface="Arial" panose="020B0604020202020204" pitchFamily="34" charset="0"/>
              </a:rPr>
              <a:t>Plaque rupture/ ulceration/</a:t>
            </a:r>
            <a:r>
              <a:rPr lang="en-US" sz="1900" dirty="0">
                <a:solidFill>
                  <a:srgbClr val="FF0000"/>
                </a:solidFill>
                <a:latin typeface="Arial" panose="020B0604020202020204" pitchFamily="34" charset="0"/>
                <a:cs typeface="Arial" panose="020B0604020202020204" pitchFamily="34" charset="0"/>
              </a:rPr>
              <a:t> </a:t>
            </a:r>
            <a:r>
              <a:rPr lang="en-US" sz="1900" b="1" dirty="0">
                <a:solidFill>
                  <a:srgbClr val="FF0000"/>
                </a:solidFill>
                <a:latin typeface="Arial" panose="020B0604020202020204" pitchFamily="34" charset="0"/>
                <a:cs typeface="Arial" panose="020B0604020202020204" pitchFamily="34" charset="0"/>
              </a:rPr>
              <a:t>erosion</a:t>
            </a:r>
            <a:r>
              <a:rPr lang="en-US" sz="1900" dirty="0">
                <a:solidFill>
                  <a:srgbClr val="FF0000"/>
                </a:solidFill>
                <a:latin typeface="Arial" panose="020B0604020202020204" pitchFamily="34" charset="0"/>
                <a:cs typeface="Arial" panose="020B0604020202020204" pitchFamily="34" charset="0"/>
              </a:rPr>
              <a:t> </a:t>
            </a:r>
            <a:r>
              <a:rPr lang="en-US" sz="1900" dirty="0">
                <a:latin typeface="Arial" panose="020B0604020202020204" pitchFamily="34" charset="0"/>
                <a:cs typeface="Arial" panose="020B0604020202020204" pitchFamily="34" charset="0"/>
              </a:rPr>
              <a:t>of the AS plaques </a:t>
            </a:r>
            <a:r>
              <a:rPr lang="en-US" sz="1900" dirty="0">
                <a:latin typeface="Arial" panose="020B0604020202020204" pitchFamily="34" charset="0"/>
                <a:cs typeface="Arial" panose="020B0604020202020204" pitchFamily="34" charset="0"/>
                <a:sym typeface="Wingdings" panose="05000000000000000000" pitchFamily="2" charset="2"/>
              </a:rPr>
              <a:t></a:t>
            </a:r>
            <a:r>
              <a:rPr lang="en-US" sz="1900" dirty="0">
                <a:latin typeface="Arial" panose="020B0604020202020204" pitchFamily="34" charset="0"/>
                <a:cs typeface="Arial" panose="020B0604020202020204" pitchFamily="34" charset="0"/>
              </a:rPr>
              <a:t> induce thrombus formation </a:t>
            </a:r>
            <a:r>
              <a:rPr lang="en-US" sz="1900" dirty="0">
                <a:solidFill>
                  <a:srgbClr val="FF0000"/>
                </a:solidFill>
                <a:latin typeface="Arial" panose="020B0604020202020204" pitchFamily="34" charset="0"/>
                <a:cs typeface="Arial" panose="020B0604020202020204" pitchFamily="34" charset="0"/>
              </a:rPr>
              <a:t>OR</a:t>
            </a:r>
            <a:r>
              <a:rPr lang="en-US" sz="1900" dirty="0">
                <a:latin typeface="Arial" panose="020B0604020202020204" pitchFamily="34" charset="0"/>
                <a:cs typeface="Arial" panose="020B0604020202020204" pitchFamily="34" charset="0"/>
              </a:rPr>
              <a:t> the AS plaque may discharge debris into the bloodstream, producing </a:t>
            </a:r>
            <a:r>
              <a:rPr lang="en-US" sz="1900" dirty="0" err="1">
                <a:latin typeface="Arial" panose="020B0604020202020204" pitchFamily="34" charset="0"/>
                <a:cs typeface="Arial" panose="020B0604020202020204" pitchFamily="34" charset="0"/>
              </a:rPr>
              <a:t>microemboli</a:t>
            </a:r>
            <a:r>
              <a:rPr lang="en-US" sz="1900" dirty="0">
                <a:latin typeface="Arial" panose="020B0604020202020204" pitchFamily="34" charset="0"/>
                <a:cs typeface="Arial" panose="020B0604020202020204" pitchFamily="34" charset="0"/>
              </a:rPr>
              <a:t> composed of plaque lipid </a:t>
            </a:r>
            <a:r>
              <a:rPr lang="en-US" sz="1900" b="1" dirty="0">
                <a:latin typeface="Arial" panose="020B0604020202020204" pitchFamily="34" charset="0"/>
                <a:cs typeface="Arial" panose="020B0604020202020204" pitchFamily="34" charset="0"/>
              </a:rPr>
              <a:t>(cholesterol emboli or </a:t>
            </a:r>
            <a:r>
              <a:rPr lang="en-US" sz="1900" b="1" dirty="0" err="1">
                <a:latin typeface="Arial" panose="020B0604020202020204" pitchFamily="34" charset="0"/>
                <a:cs typeface="Arial" panose="020B0604020202020204" pitchFamily="34" charset="0"/>
              </a:rPr>
              <a:t>atheroemboli</a:t>
            </a:r>
            <a:r>
              <a:rPr lang="en-US" sz="1900" b="1" dirty="0">
                <a:latin typeface="Arial" panose="020B0604020202020204" pitchFamily="34" charset="0"/>
                <a:cs typeface="Arial" panose="020B0604020202020204" pitchFamily="34" charset="0"/>
              </a:rPr>
              <a:t>)</a:t>
            </a:r>
            <a:r>
              <a:rPr lang="en-US" sz="1900" dirty="0">
                <a:latin typeface="Arial" panose="020B0604020202020204" pitchFamily="34" charset="0"/>
                <a:cs typeface="Arial" panose="020B0604020202020204" pitchFamily="34" charset="0"/>
              </a:rPr>
              <a:t>. </a:t>
            </a:r>
          </a:p>
          <a:p>
            <a:pPr marL="0" indent="0" eaLnBrk="1" hangingPunct="1">
              <a:lnSpc>
                <a:spcPct val="90000"/>
              </a:lnSpc>
              <a:buNone/>
            </a:pPr>
            <a:endParaRPr lang="en-US" sz="1900" dirty="0">
              <a:latin typeface="Arial" panose="020B0604020202020204" pitchFamily="34" charset="0"/>
              <a:cs typeface="Arial" panose="020B0604020202020204" pitchFamily="34" charset="0"/>
            </a:endParaRPr>
          </a:p>
          <a:p>
            <a:pPr marL="0" indent="0">
              <a:lnSpc>
                <a:spcPct val="90000"/>
              </a:lnSpc>
              <a:buNone/>
            </a:pPr>
            <a:r>
              <a:rPr lang="en-US" sz="1900" b="1" dirty="0">
                <a:solidFill>
                  <a:srgbClr val="FF0000"/>
                </a:solidFill>
                <a:latin typeface="Arial" panose="020B0604020202020204" pitchFamily="34" charset="0"/>
                <a:cs typeface="Arial" panose="020B0604020202020204" pitchFamily="34" charset="0"/>
              </a:rPr>
              <a:t>Hemorrhage</a:t>
            </a:r>
            <a:r>
              <a:rPr lang="en-US" sz="1900" dirty="0">
                <a:latin typeface="Arial" panose="020B0604020202020204" pitchFamily="34" charset="0"/>
                <a:cs typeface="Arial" panose="020B0604020202020204" pitchFamily="34" charset="0"/>
              </a:rPr>
              <a:t> into a plaque due to rupture of the overlying fibrous cap or the capillaries in the plaque. The hematoma may expand the plaque or induce plaque rupture</a:t>
            </a:r>
          </a:p>
          <a:p>
            <a:pPr marL="0" indent="0">
              <a:lnSpc>
                <a:spcPct val="90000"/>
              </a:lnSpc>
              <a:buNone/>
            </a:pPr>
            <a:endParaRPr lang="en-US" sz="1900" dirty="0">
              <a:latin typeface="Arial" panose="020B0604020202020204" pitchFamily="34" charset="0"/>
              <a:cs typeface="Arial" panose="020B0604020202020204" pitchFamily="34" charset="0"/>
            </a:endParaRPr>
          </a:p>
          <a:p>
            <a:pPr marL="0" indent="0">
              <a:lnSpc>
                <a:spcPct val="90000"/>
              </a:lnSpc>
              <a:buNone/>
            </a:pPr>
            <a:r>
              <a:rPr lang="en-US" sz="1900" b="1" dirty="0">
                <a:solidFill>
                  <a:srgbClr val="FF0000"/>
                </a:solidFill>
                <a:latin typeface="Arial" panose="020B0604020202020204" pitchFamily="34" charset="0"/>
                <a:cs typeface="Arial" panose="020B0604020202020204" pitchFamily="34" charset="0"/>
              </a:rPr>
              <a:t>Superimposed</a:t>
            </a:r>
            <a:r>
              <a:rPr lang="en-US" sz="1900" dirty="0">
                <a:solidFill>
                  <a:srgbClr val="FF0000"/>
                </a:solidFill>
                <a:latin typeface="Arial" panose="020B0604020202020204" pitchFamily="34" charset="0"/>
                <a:cs typeface="Arial" panose="020B0604020202020204" pitchFamily="34" charset="0"/>
              </a:rPr>
              <a:t> </a:t>
            </a:r>
            <a:r>
              <a:rPr lang="en-US" sz="1900" b="1" dirty="0">
                <a:solidFill>
                  <a:srgbClr val="FF0000"/>
                </a:solidFill>
                <a:latin typeface="Arial" panose="020B0604020202020204" pitchFamily="34" charset="0"/>
                <a:cs typeface="Arial" panose="020B0604020202020204" pitchFamily="34" charset="0"/>
              </a:rPr>
              <a:t>thrombosis</a:t>
            </a:r>
            <a:r>
              <a:rPr lang="en-US" sz="1900" dirty="0">
                <a:solidFill>
                  <a:srgbClr val="FF0000"/>
                </a:solidFill>
                <a:latin typeface="Arial" panose="020B0604020202020204" pitchFamily="34" charset="0"/>
                <a:cs typeface="Arial" panose="020B0604020202020204" pitchFamily="34" charset="0"/>
              </a:rPr>
              <a:t>, </a:t>
            </a:r>
            <a:r>
              <a:rPr lang="en-US" sz="1900" dirty="0">
                <a:latin typeface="Arial" panose="020B0604020202020204" pitchFamily="34" charset="0"/>
                <a:cs typeface="Arial" panose="020B0604020202020204" pitchFamily="34" charset="0"/>
              </a:rPr>
              <a:t>which usually occurs on top of ruptured or ulcerated plaques. It is the most feared complication. The thrombus can lead to partial or complete occlusion of the lumen. The thrombus can also </a:t>
            </a:r>
            <a:r>
              <a:rPr lang="en-US" sz="1900" dirty="0" err="1">
                <a:latin typeface="Arial" panose="020B0604020202020204" pitchFamily="34" charset="0"/>
                <a:cs typeface="Arial" panose="020B0604020202020204" pitchFamily="34" charset="0"/>
              </a:rPr>
              <a:t>embolize</a:t>
            </a:r>
            <a:r>
              <a:rPr lang="en-US" sz="1900" dirty="0">
                <a:latin typeface="Arial" panose="020B0604020202020204" pitchFamily="34" charset="0"/>
                <a:cs typeface="Arial" panose="020B0604020202020204" pitchFamily="34" charset="0"/>
              </a:rPr>
              <a:t>.</a:t>
            </a:r>
          </a:p>
          <a:p>
            <a:pPr marL="0" indent="0">
              <a:lnSpc>
                <a:spcPct val="90000"/>
              </a:lnSpc>
              <a:buNone/>
            </a:pPr>
            <a:endParaRPr lang="en-US" sz="1900" dirty="0">
              <a:latin typeface="Arial" panose="020B0604020202020204" pitchFamily="34" charset="0"/>
              <a:cs typeface="Arial" panose="020B0604020202020204" pitchFamily="34" charset="0"/>
            </a:endParaRPr>
          </a:p>
          <a:p>
            <a:pPr marL="0" indent="0">
              <a:lnSpc>
                <a:spcPct val="90000"/>
              </a:lnSpc>
              <a:buNone/>
            </a:pPr>
            <a:r>
              <a:rPr lang="en-US" sz="1900" b="1" dirty="0">
                <a:solidFill>
                  <a:srgbClr val="FF0000"/>
                </a:solidFill>
                <a:latin typeface="Arial" panose="020B0604020202020204" pitchFamily="34" charset="0"/>
                <a:cs typeface="Arial" panose="020B0604020202020204" pitchFamily="34" charset="0"/>
              </a:rPr>
              <a:t>Weakening of the blood vessel wall with aneurysmal dilation.</a:t>
            </a:r>
            <a:r>
              <a:rPr lang="en-US" sz="1900" dirty="0">
                <a:solidFill>
                  <a:srgbClr val="FF0000"/>
                </a:solidFill>
                <a:latin typeface="Arial" panose="020B0604020202020204" pitchFamily="34" charset="0"/>
                <a:cs typeface="Arial" panose="020B0604020202020204" pitchFamily="34" charset="0"/>
              </a:rPr>
              <a:t> </a:t>
            </a:r>
            <a:r>
              <a:rPr lang="en-US" sz="1900" dirty="0">
                <a:latin typeface="Arial" panose="020B0604020202020204" pitchFamily="34" charset="0"/>
                <a:cs typeface="Arial" panose="020B0604020202020204" pitchFamily="34" charset="0"/>
              </a:rPr>
              <a:t>Atheroma can induce atrophy of the underlying media, causing weakness, aneurysm and potential rupture.</a:t>
            </a:r>
          </a:p>
          <a:p>
            <a:pPr marL="0" indent="0">
              <a:lnSpc>
                <a:spcPct val="90000"/>
              </a:lnSpc>
              <a:buNone/>
            </a:pPr>
            <a:endParaRPr lang="en-US" sz="1900" dirty="0">
              <a:solidFill>
                <a:srgbClr val="FF0000"/>
              </a:solidFill>
              <a:latin typeface="Arial" panose="020B0604020202020204" pitchFamily="34" charset="0"/>
              <a:cs typeface="Arial" panose="020B0604020202020204" pitchFamily="34" charset="0"/>
            </a:endParaRPr>
          </a:p>
          <a:p>
            <a:pPr marL="0" indent="0">
              <a:lnSpc>
                <a:spcPct val="90000"/>
              </a:lnSpc>
              <a:buNone/>
            </a:pPr>
            <a:r>
              <a:rPr lang="en-US" sz="1900" b="1" dirty="0">
                <a:solidFill>
                  <a:srgbClr val="FF0000"/>
                </a:solidFill>
                <a:latin typeface="Arial" panose="020B0604020202020204" pitchFamily="34" charset="0"/>
                <a:cs typeface="Arial" panose="020B0604020202020204" pitchFamily="34" charset="0"/>
              </a:rPr>
              <a:t>Calcifications:</a:t>
            </a:r>
            <a:r>
              <a:rPr lang="en-US" sz="1900" dirty="0">
                <a:solidFill>
                  <a:srgbClr val="FF0000"/>
                </a:solidFill>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Atheromas</a:t>
            </a:r>
            <a:r>
              <a:rPr lang="en-US" sz="1900" dirty="0">
                <a:latin typeface="Arial" panose="020B0604020202020204" pitchFamily="34" charset="0"/>
                <a:cs typeface="Arial" panose="020B0604020202020204" pitchFamily="34" charset="0"/>
              </a:rPr>
              <a:t> often undergo calcification.</a:t>
            </a:r>
          </a:p>
          <a:p>
            <a:pPr marL="533400" indent="-533400">
              <a:lnSpc>
                <a:spcPct val="90000"/>
              </a:lnSpc>
              <a:buFont typeface="Wingdings" pitchFamily="2" charset="2"/>
              <a:buAutoNum type="arabicParenR"/>
            </a:pPr>
            <a:endParaRPr lang="en-US" sz="2800" dirty="0">
              <a:latin typeface="Lucida Sans Unicode" pitchFamily="34" charset="0"/>
              <a:cs typeface="Lucida Sans Unicode" pitchFamily="34" charset="0"/>
            </a:endParaRPr>
          </a:p>
          <a:p>
            <a:pPr marL="533400" indent="-533400" eaLnBrk="1" hangingPunct="1">
              <a:lnSpc>
                <a:spcPct val="90000"/>
              </a:lnSpc>
              <a:buFont typeface="Wingdings" pitchFamily="2" charset="2"/>
              <a:buAutoNum type="arabicParenR"/>
            </a:pPr>
            <a:endParaRPr lang="en-US" sz="2800" dirty="0">
              <a:latin typeface="Lucida Sans Unicode" pitchFamily="34" charset="0"/>
              <a:cs typeface="Lucida Sans Unicode" pitchFamily="34" charset="0"/>
            </a:endParaRPr>
          </a:p>
        </p:txBody>
      </p:sp>
      <p:pic>
        <p:nvPicPr>
          <p:cNvPr id="2" name="Picture 1"/>
          <p:cNvPicPr>
            <a:picLocks noChangeAspect="1"/>
          </p:cNvPicPr>
          <p:nvPr/>
        </p:nvPicPr>
        <p:blipFill>
          <a:blip r:embed="rId3"/>
          <a:stretch>
            <a:fillRect/>
          </a:stretch>
        </p:blipFill>
        <p:spPr>
          <a:xfrm>
            <a:off x="4055967" y="1600200"/>
            <a:ext cx="5078408" cy="4956478"/>
          </a:xfrm>
          <a:prstGeom prst="rect">
            <a:avLst/>
          </a:prstGeom>
        </p:spPr>
      </p:pic>
    </p:spTree>
    <p:extLst>
      <p:ext uri="{BB962C8B-B14F-4D97-AF65-F5344CB8AC3E}">
        <p14:creationId xmlns:p14="http://schemas.microsoft.com/office/powerpoint/2010/main" val="323172748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ttp://www.nlm.nih.gov/medlineplus/ency/images/ency/fullsize/18006.jpg"/>
          <p:cNvPicPr>
            <a:picLocks noChangeAspect="1" noChangeArrowheads="1"/>
          </p:cNvPicPr>
          <p:nvPr/>
        </p:nvPicPr>
        <p:blipFill>
          <a:blip r:embed="rId2" cstate="print"/>
          <a:srcRect/>
          <a:stretch>
            <a:fillRect/>
          </a:stretch>
        </p:blipFill>
        <p:spPr bwMode="auto">
          <a:xfrm>
            <a:off x="3962400" y="1600200"/>
            <a:ext cx="5181600" cy="4145281"/>
          </a:xfrm>
          <a:prstGeom prst="rect">
            <a:avLst/>
          </a:prstGeom>
          <a:noFill/>
        </p:spPr>
      </p:pic>
      <p:pic>
        <p:nvPicPr>
          <p:cNvPr id="40962" name="Picture 2" descr="http://healthcaredir.com/wp-content/uploads/2011/12/stroke_brain.jpg"/>
          <p:cNvPicPr>
            <a:picLocks noChangeAspect="1" noChangeArrowheads="1"/>
          </p:cNvPicPr>
          <p:nvPr/>
        </p:nvPicPr>
        <p:blipFill>
          <a:blip r:embed="rId3" cstate="print"/>
          <a:srcRect/>
          <a:stretch>
            <a:fillRect/>
          </a:stretch>
        </p:blipFill>
        <p:spPr bwMode="auto">
          <a:xfrm>
            <a:off x="457200" y="3306916"/>
            <a:ext cx="3276601" cy="3551084"/>
          </a:xfrm>
          <a:prstGeom prst="rect">
            <a:avLst/>
          </a:prstGeom>
          <a:noFill/>
        </p:spPr>
      </p:pic>
      <p:sp>
        <p:nvSpPr>
          <p:cNvPr id="6" name="Rectangle 5"/>
          <p:cNvSpPr/>
          <p:nvPr/>
        </p:nvSpPr>
        <p:spPr>
          <a:xfrm>
            <a:off x="3962400" y="6475605"/>
            <a:ext cx="2146806" cy="369332"/>
          </a:xfrm>
          <a:prstGeom prst="rect">
            <a:avLst/>
          </a:prstGeom>
        </p:spPr>
        <p:txBody>
          <a:bodyPr wrap="none">
            <a:spAutoFit/>
          </a:bodyPr>
          <a:lstStyle/>
          <a:p>
            <a:r>
              <a:rPr lang="en-US" dirty="0">
                <a:hlinkClick r:id="rId4"/>
              </a:rPr>
              <a:t>healthcaredir.com</a:t>
            </a:r>
            <a:r>
              <a:rPr lang="en-US" dirty="0"/>
              <a:t> -</a:t>
            </a:r>
          </a:p>
        </p:txBody>
      </p:sp>
      <p:sp>
        <p:nvSpPr>
          <p:cNvPr id="4" name="Title 3"/>
          <p:cNvSpPr>
            <a:spLocks noGrp="1"/>
          </p:cNvSpPr>
          <p:nvPr>
            <p:ph type="title"/>
          </p:nvPr>
        </p:nvSpPr>
        <p:spPr>
          <a:xfrm>
            <a:off x="609600" y="330529"/>
            <a:ext cx="8534400" cy="1280890"/>
          </a:xfrm>
        </p:spPr>
        <p:txBody>
          <a:bodyPr>
            <a:normAutofit/>
          </a:bodyPr>
          <a:lstStyle/>
          <a:p>
            <a:r>
              <a:rPr lang="en-US" dirty="0"/>
              <a:t>Stroke/ cerebrovascular accident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cardiologydoc.files.wordpress.com/2012/02/atherosclerosis-3.jpg"/>
          <p:cNvPicPr>
            <a:picLocks noChangeAspect="1" noChangeArrowheads="1"/>
          </p:cNvPicPr>
          <p:nvPr/>
        </p:nvPicPr>
        <p:blipFill>
          <a:blip r:embed="rId2" cstate="print"/>
          <a:srcRect/>
          <a:stretch>
            <a:fillRect/>
          </a:stretch>
        </p:blipFill>
        <p:spPr bwMode="auto">
          <a:xfrm>
            <a:off x="190500" y="381000"/>
            <a:ext cx="8763000" cy="5548173"/>
          </a:xfrm>
          <a:prstGeom prst="rect">
            <a:avLst/>
          </a:prstGeom>
          <a:noFill/>
        </p:spPr>
      </p:pic>
      <p:sp>
        <p:nvSpPr>
          <p:cNvPr id="6" name="Rectangle 5"/>
          <p:cNvSpPr/>
          <p:nvPr/>
        </p:nvSpPr>
        <p:spPr>
          <a:xfrm>
            <a:off x="762000" y="6172200"/>
            <a:ext cx="3236784" cy="369332"/>
          </a:xfrm>
          <a:prstGeom prst="rect">
            <a:avLst/>
          </a:prstGeom>
        </p:spPr>
        <p:txBody>
          <a:bodyPr wrap="none">
            <a:spAutoFit/>
          </a:bodyPr>
          <a:lstStyle/>
          <a:p>
            <a:r>
              <a:rPr lang="en-US" dirty="0">
                <a:hlinkClick r:id="rId3"/>
              </a:rPr>
              <a:t>cardiologydoc.wordpress.com</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89" y="17307"/>
            <a:ext cx="9150889" cy="4322439"/>
          </a:xfrm>
          <a:prstGeom prst="rect">
            <a:avLst/>
          </a:prstGeom>
        </p:spPr>
      </p:pic>
      <p:pic>
        <p:nvPicPr>
          <p:cNvPr id="5" name="Picture 4"/>
          <p:cNvPicPr>
            <a:picLocks noChangeAspect="1"/>
          </p:cNvPicPr>
          <p:nvPr/>
        </p:nvPicPr>
        <p:blipFill>
          <a:blip r:embed="rId3"/>
          <a:stretch>
            <a:fillRect/>
          </a:stretch>
        </p:blipFill>
        <p:spPr>
          <a:xfrm>
            <a:off x="228600" y="5073679"/>
            <a:ext cx="7047587" cy="749873"/>
          </a:xfrm>
          <a:prstGeom prst="rect">
            <a:avLst/>
          </a:prstGeom>
        </p:spPr>
      </p:pic>
      <p:pic>
        <p:nvPicPr>
          <p:cNvPr id="7" name="Picture 6"/>
          <p:cNvPicPr>
            <a:picLocks noChangeAspect="1"/>
          </p:cNvPicPr>
          <p:nvPr/>
        </p:nvPicPr>
        <p:blipFill>
          <a:blip r:embed="rId4"/>
          <a:stretch>
            <a:fillRect/>
          </a:stretch>
        </p:blipFill>
        <p:spPr>
          <a:xfrm>
            <a:off x="6248400" y="4031958"/>
            <a:ext cx="2847158" cy="2833314"/>
          </a:xfrm>
          <a:prstGeom prst="rect">
            <a:avLst/>
          </a:prstGeom>
        </p:spPr>
      </p:pic>
    </p:spTree>
    <p:extLst>
      <p:ext uri="{BB962C8B-B14F-4D97-AF65-F5344CB8AC3E}">
        <p14:creationId xmlns:p14="http://schemas.microsoft.com/office/powerpoint/2010/main" val="3247088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304800"/>
            <a:ext cx="8485221" cy="5743575"/>
          </a:xfrm>
          <a:prstGeom prst="rect">
            <a:avLst/>
          </a:prstGeom>
        </p:spPr>
      </p:pic>
      <p:sp>
        <p:nvSpPr>
          <p:cNvPr id="3" name="Rectangle 2"/>
          <p:cNvSpPr/>
          <p:nvPr/>
        </p:nvSpPr>
        <p:spPr>
          <a:xfrm>
            <a:off x="990600" y="6026604"/>
            <a:ext cx="8153400" cy="307777"/>
          </a:xfrm>
          <a:prstGeom prst="rect">
            <a:avLst/>
          </a:prstGeom>
        </p:spPr>
        <p:txBody>
          <a:bodyPr wrap="square">
            <a:spAutoFit/>
          </a:bodyPr>
          <a:lstStyle/>
          <a:p>
            <a:r>
              <a:rPr lang="en-US" sz="1400" dirty="0"/>
              <a:t>Illustration from </a:t>
            </a:r>
            <a:r>
              <a:rPr lang="en-US" sz="1400" dirty="0" err="1"/>
              <a:t>from</a:t>
            </a:r>
            <a:r>
              <a:rPr lang="en-US" sz="1400" dirty="0"/>
              <a:t> Libby P: Inflammation in Atherosclerosis. Nature 202;420:868</a:t>
            </a:r>
          </a:p>
        </p:txBody>
      </p:sp>
    </p:spTree>
    <p:extLst>
      <p:ext uri="{BB962C8B-B14F-4D97-AF65-F5344CB8AC3E}">
        <p14:creationId xmlns:p14="http://schemas.microsoft.com/office/powerpoint/2010/main" val="423673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3401" y="1800580"/>
            <a:ext cx="8599714" cy="4905020"/>
          </a:xfrm>
          <a:prstGeom prst="rect">
            <a:avLst/>
          </a:prstGeom>
          <a:solidFill>
            <a:schemeClr val="tx2"/>
          </a:solidFill>
          <a:ln>
            <a:solidFill>
              <a:schemeClr val="tx1"/>
            </a:solidFill>
          </a:ln>
          <a:effectLst>
            <a:glow rad="63500">
              <a:schemeClr val="accent2">
                <a:satMod val="175000"/>
                <a:alpha val="40000"/>
              </a:schemeClr>
            </a:glow>
            <a:softEdge rad="127000"/>
          </a:effectLst>
        </p:spPr>
      </p:pic>
      <p:pic>
        <p:nvPicPr>
          <p:cNvPr id="4" name="Picture 3"/>
          <p:cNvPicPr>
            <a:picLocks noChangeAspect="1"/>
          </p:cNvPicPr>
          <p:nvPr/>
        </p:nvPicPr>
        <p:blipFill>
          <a:blip r:embed="rId3"/>
          <a:stretch>
            <a:fillRect/>
          </a:stretch>
        </p:blipFill>
        <p:spPr>
          <a:xfrm>
            <a:off x="205201" y="152400"/>
            <a:ext cx="3694496" cy="2761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228600"/>
            <a:ext cx="7543800" cy="1008062"/>
          </a:xfrm>
        </p:spPr>
        <p:txBody>
          <a:bodyPr>
            <a:normAutofit/>
          </a:bodyPr>
          <a:lstStyle/>
          <a:p>
            <a:r>
              <a:rPr lang="en-US" sz="2400" b="1" dirty="0">
                <a:latin typeface="+mn-lt"/>
              </a:rPr>
              <a:t>Objectives for Atherosclerosis, ischemic heart diseases (angina and myocardial infarction) 2 lectures </a:t>
            </a:r>
          </a:p>
        </p:txBody>
      </p:sp>
      <p:sp>
        <p:nvSpPr>
          <p:cNvPr id="3" name="Content Placeholder 2"/>
          <p:cNvSpPr>
            <a:spLocks noGrp="1"/>
          </p:cNvSpPr>
          <p:nvPr>
            <p:ph idx="4294967295"/>
          </p:nvPr>
        </p:nvSpPr>
        <p:spPr>
          <a:xfrm>
            <a:off x="457200" y="1600201"/>
            <a:ext cx="8686800" cy="4724400"/>
          </a:xfrm>
        </p:spPr>
        <p:txBody>
          <a:bodyPr>
            <a:normAutofit fontScale="70000" lnSpcReduction="20000"/>
          </a:bodyPr>
          <a:lstStyle/>
          <a:p>
            <a:pPr lvl="0"/>
            <a:r>
              <a:rPr lang="en-US" dirty="0"/>
              <a:t>Understand the pathogenesis and clinical consequences of atherosclerosis.</a:t>
            </a:r>
          </a:p>
          <a:p>
            <a:pPr lvl="0"/>
            <a:r>
              <a:rPr lang="en-US" dirty="0"/>
              <a:t>Be able to discuss pathology and complications of ischemic heart diseases with special emphasis on myocardial infarction.</a:t>
            </a:r>
          </a:p>
          <a:p>
            <a:pPr lvl="0"/>
            <a:r>
              <a:rPr lang="en-US" dirty="0"/>
              <a:t>Know how lifestyle modifications can reduce the risk of ischemic heart diseases.</a:t>
            </a:r>
          </a:p>
          <a:p>
            <a:pPr marL="0" indent="0">
              <a:buNone/>
            </a:pPr>
            <a:endParaRPr lang="en-US" b="1" dirty="0"/>
          </a:p>
          <a:p>
            <a:pPr marL="0" indent="0">
              <a:buNone/>
            </a:pPr>
            <a:r>
              <a:rPr lang="en-US" b="1" dirty="0"/>
              <a:t>Key principles to be discussed:</a:t>
            </a:r>
            <a:endParaRPr lang="en-US" b="1" u="words" dirty="0"/>
          </a:p>
          <a:p>
            <a:r>
              <a:rPr lang="en-US" dirty="0"/>
              <a:t>Risk factors of atherosclerosis.</a:t>
            </a:r>
          </a:p>
          <a:p>
            <a:pPr lvl="0"/>
            <a:r>
              <a:rPr lang="en-US" dirty="0"/>
              <a:t>Pathogenesis of the fibro lipid atherosclerotic plaque.</a:t>
            </a:r>
          </a:p>
          <a:p>
            <a:pPr lvl="0"/>
            <a:r>
              <a:rPr lang="en-US" dirty="0"/>
              <a:t>Clinical complications of atherosclerosis.</a:t>
            </a:r>
          </a:p>
          <a:p>
            <a:pPr lvl="0"/>
            <a:r>
              <a:rPr lang="en-US" dirty="0"/>
              <a:t>Commonest sites for the clinically significant coronary atherosclerosis.</a:t>
            </a:r>
          </a:p>
          <a:p>
            <a:pPr lvl="0"/>
            <a:r>
              <a:rPr lang="en-US" dirty="0"/>
              <a:t>Macroscopic and microscopic changes in myocardial infarction.</a:t>
            </a:r>
          </a:p>
          <a:p>
            <a:pPr lvl="0"/>
            <a:r>
              <a:rPr lang="en-US" dirty="0"/>
              <a:t>Biochemical markers of myocardial infarction.</a:t>
            </a:r>
          </a:p>
          <a:p>
            <a:pPr lvl="0"/>
            <a:r>
              <a:rPr lang="en-US" dirty="0"/>
              <a:t>Complications of myocardial infarction: immediate and late.</a:t>
            </a:r>
          </a:p>
          <a:p>
            <a:endParaRPr lang="en-US" dirty="0"/>
          </a:p>
        </p:txBody>
      </p:sp>
    </p:spTree>
    <p:extLst>
      <p:ext uri="{BB962C8B-B14F-4D97-AF65-F5344CB8AC3E}">
        <p14:creationId xmlns:p14="http://schemas.microsoft.com/office/powerpoint/2010/main" val="1078745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04800" y="-12834"/>
            <a:ext cx="8610600" cy="1143000"/>
          </a:xfrm>
        </p:spPr>
        <p:txBody>
          <a:bodyPr>
            <a:normAutofit/>
          </a:bodyPr>
          <a:lstStyle/>
          <a:p>
            <a:r>
              <a:rPr lang="en-US" b="1" dirty="0"/>
              <a:t>Risk Factors for Atherosclerosis</a:t>
            </a:r>
          </a:p>
        </p:txBody>
      </p:sp>
      <p:graphicFrame>
        <p:nvGraphicFramePr>
          <p:cNvPr id="4" name="Table 3"/>
          <p:cNvGraphicFramePr>
            <a:graphicFrameLocks noGrp="1"/>
          </p:cNvGraphicFramePr>
          <p:nvPr>
            <p:extLst>
              <p:ext uri="{D42A27DB-BD31-4B8C-83A1-F6EECF244321}">
                <p14:modId xmlns:p14="http://schemas.microsoft.com/office/powerpoint/2010/main" val="439695186"/>
              </p:ext>
            </p:extLst>
          </p:nvPr>
        </p:nvGraphicFramePr>
        <p:xfrm>
          <a:off x="4785819" y="1130166"/>
          <a:ext cx="4164874" cy="5401243"/>
        </p:xfrm>
        <a:graphic>
          <a:graphicData uri="http://schemas.openxmlformats.org/drawingml/2006/table">
            <a:tbl>
              <a:tblPr firstRow="1" bandRow="1">
                <a:tableStyleId>{5C22544A-7EE6-4342-B048-85BDC9FD1C3A}</a:tableStyleId>
              </a:tblPr>
              <a:tblGrid>
                <a:gridCol w="4164874">
                  <a:extLst>
                    <a:ext uri="{9D8B030D-6E8A-4147-A177-3AD203B41FA5}">
                      <a16:colId xmlns:a16="http://schemas.microsoft.com/office/drawing/2014/main" val="20000"/>
                    </a:ext>
                  </a:extLst>
                </a:gridCol>
              </a:tblGrid>
              <a:tr h="714595">
                <a:tc>
                  <a:txBody>
                    <a:bodyPr/>
                    <a:lstStyle/>
                    <a:p>
                      <a:pPr algn="l"/>
                      <a:endParaRPr lang="en-US" sz="1800" dirty="0">
                        <a:solidFill>
                          <a:schemeClr val="bg1"/>
                        </a:solidFill>
                      </a:endParaRPr>
                    </a:p>
                    <a:p>
                      <a:pPr algn="l"/>
                      <a:r>
                        <a:rPr lang="en-US" sz="1800" dirty="0">
                          <a:solidFill>
                            <a:schemeClr val="bg1"/>
                          </a:solidFill>
                        </a:rPr>
                        <a:t>MINOR/ UNCERTAIN</a:t>
                      </a:r>
                      <a:r>
                        <a:rPr lang="en-US" sz="1800" baseline="0" dirty="0">
                          <a:solidFill>
                            <a:schemeClr val="bg1"/>
                          </a:solidFill>
                        </a:rPr>
                        <a:t> </a:t>
                      </a:r>
                      <a:r>
                        <a:rPr lang="en-US" sz="1800" dirty="0">
                          <a:solidFill>
                            <a:schemeClr val="bg1"/>
                          </a:solidFill>
                        </a:rPr>
                        <a:t>RISK</a:t>
                      </a:r>
                      <a:r>
                        <a:rPr lang="en-US" sz="1800" baseline="0" dirty="0">
                          <a:solidFill>
                            <a:schemeClr val="bg1"/>
                          </a:solidFill>
                        </a:rPr>
                        <a:t> FACTORS</a:t>
                      </a:r>
                      <a:endParaRPr lang="en-US" sz="1800" dirty="0">
                        <a:solidFill>
                          <a:schemeClr val="bg1"/>
                        </a:solidFill>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64487">
                <a:tc>
                  <a:txBody>
                    <a:bodyPr/>
                    <a:lstStyle/>
                    <a:p>
                      <a:pPr eaLnBrk="1" hangingPunct="1">
                        <a:lnSpc>
                          <a:spcPct val="80000"/>
                        </a:lnSpc>
                      </a:pPr>
                      <a:r>
                        <a:rPr lang="en-US" sz="1400" dirty="0"/>
                        <a:t>Obesity</a:t>
                      </a:r>
                    </a:p>
                    <a:p>
                      <a:endParaRPr lang="en-US" sz="1400" dirty="0">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0617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Physical inactivity</a:t>
                      </a:r>
                    </a:p>
                    <a:p>
                      <a:endParaRPr lang="en-US" sz="1400" dirty="0">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0617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Stress ("type A" personality)</a:t>
                      </a:r>
                    </a:p>
                    <a:p>
                      <a:endParaRPr lang="en-US" sz="1400" dirty="0">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56024">
                <a:tc>
                  <a:txBody>
                    <a:bodyPr/>
                    <a:lstStyle/>
                    <a:p>
                      <a:r>
                        <a:rPr lang="en-US" sz="1400" dirty="0"/>
                        <a:t>Postmenopausal estrogen deficiency</a:t>
                      </a:r>
                      <a:endParaRPr lang="en-US" sz="1400" dirty="0">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7219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High carbohydrate intake</a:t>
                      </a:r>
                    </a:p>
                    <a:p>
                      <a:endParaRPr lang="en-US" sz="1400" dirty="0">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9774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Alcohol</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dirty="0">
                        <a:latin typeface="Lucida Sans Unicode" pitchFamily="34" charset="0"/>
                        <a:cs typeface="Lucida Sans Unicode"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50617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Lipoprotein </a:t>
                      </a:r>
                      <a:r>
                        <a:rPr lang="en-US" sz="1400" dirty="0" err="1"/>
                        <a:t>Lp</a:t>
                      </a:r>
                      <a:r>
                        <a:rPr lang="en-US" sz="1400" dirty="0"/>
                        <a:t>(a)</a:t>
                      </a:r>
                    </a:p>
                    <a:p>
                      <a:endParaRPr lang="en-US" sz="1400" dirty="0">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631226">
                <a:tc>
                  <a:txBody>
                    <a:bodyPr/>
                    <a:lstStyle/>
                    <a:p>
                      <a:pPr eaLnBrk="1" hangingPunct="1">
                        <a:lnSpc>
                          <a:spcPct val="80000"/>
                        </a:lnSpc>
                      </a:pPr>
                      <a:r>
                        <a:rPr lang="en-US" sz="1400" dirty="0"/>
                        <a:t> </a:t>
                      </a:r>
                    </a:p>
                    <a:p>
                      <a:pPr eaLnBrk="1" hangingPunct="1">
                        <a:lnSpc>
                          <a:spcPct val="80000"/>
                        </a:lnSpc>
                      </a:pPr>
                      <a:r>
                        <a:rPr lang="en-US" sz="1400" dirty="0"/>
                        <a:t>Hardened (trans)unsaturated fat intake</a:t>
                      </a:r>
                    </a:p>
                    <a:p>
                      <a:endParaRPr lang="en-US" sz="1400" dirty="0">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50617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Chlamydia </a:t>
                      </a:r>
                      <a:r>
                        <a:rPr lang="en-US" sz="1400" dirty="0" err="1"/>
                        <a:t>pneumoniae</a:t>
                      </a:r>
                      <a:endParaRPr lang="en-US" sz="1400" dirty="0"/>
                    </a:p>
                    <a:p>
                      <a:endParaRPr lang="en-US" sz="1400" dirty="0">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86505413"/>
              </p:ext>
            </p:extLst>
          </p:nvPr>
        </p:nvGraphicFramePr>
        <p:xfrm>
          <a:off x="115904" y="1752600"/>
          <a:ext cx="4419600" cy="4617720"/>
        </p:xfrm>
        <a:graphic>
          <a:graphicData uri="http://schemas.openxmlformats.org/drawingml/2006/table">
            <a:tbl>
              <a:tblPr firstRow="1" bandRow="1">
                <a:tableStyleId>{5C22544A-7EE6-4342-B048-85BDC9FD1C3A}</a:tableStyleId>
              </a:tblPr>
              <a:tblGrid>
                <a:gridCol w="4419600">
                  <a:extLst>
                    <a:ext uri="{9D8B030D-6E8A-4147-A177-3AD203B41FA5}">
                      <a16:colId xmlns:a16="http://schemas.microsoft.com/office/drawing/2014/main" val="20000"/>
                    </a:ext>
                  </a:extLst>
                </a:gridCol>
              </a:tblGrid>
              <a:tr h="370840">
                <a:tc>
                  <a:txBody>
                    <a:bodyPr/>
                    <a:lstStyle/>
                    <a:p>
                      <a:r>
                        <a:rPr lang="en-US" dirty="0">
                          <a:solidFill>
                            <a:schemeClr val="bg1"/>
                          </a:solidFill>
                        </a:rPr>
                        <a:t>MAJOR</a:t>
                      </a:r>
                      <a:r>
                        <a:rPr lang="en-US" baseline="0" dirty="0">
                          <a:solidFill>
                            <a:schemeClr val="bg1"/>
                          </a:solidFill>
                        </a:rPr>
                        <a:t> RISK FACTORS</a:t>
                      </a:r>
                    </a:p>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NON-MODIFIABLE FACTORS</a:t>
                      </a:r>
                    </a:p>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US" sz="1400" dirty="0">
                          <a:solidFill>
                            <a:schemeClr val="tx1"/>
                          </a:solidFill>
                        </a:rPr>
                        <a:t>1. Increasing age</a:t>
                      </a:r>
                      <a:endParaRPr lang="en-US" sz="1400" dirty="0">
                        <a:solidFill>
                          <a:schemeClr val="tx1"/>
                        </a:solidFill>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US" sz="1400" dirty="0">
                          <a:solidFill>
                            <a:schemeClr val="tx1"/>
                          </a:solidFill>
                        </a:rPr>
                        <a:t>2. Male</a:t>
                      </a:r>
                      <a:r>
                        <a:rPr lang="en-US" sz="1400" baseline="0" dirty="0">
                          <a:solidFill>
                            <a:schemeClr val="tx1"/>
                          </a:solidFill>
                        </a:rPr>
                        <a:t> g</a:t>
                      </a:r>
                      <a:r>
                        <a:rPr lang="en-US" sz="1400" dirty="0">
                          <a:solidFill>
                            <a:schemeClr val="tx1"/>
                          </a:solidFill>
                        </a:rPr>
                        <a:t>ender</a:t>
                      </a:r>
                      <a:endParaRPr lang="en-US" sz="1400" dirty="0">
                        <a:solidFill>
                          <a:schemeClr val="tx1"/>
                        </a:solidFill>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US" sz="1400" dirty="0">
                          <a:solidFill>
                            <a:schemeClr val="tx1"/>
                          </a:solidFill>
                        </a:rPr>
                        <a:t>3. Family history</a:t>
                      </a:r>
                      <a:endParaRPr lang="en-US" sz="1400" dirty="0">
                        <a:solidFill>
                          <a:schemeClr val="tx1"/>
                        </a:solidFill>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r>
                        <a:rPr lang="en-US" sz="1400" dirty="0">
                          <a:solidFill>
                            <a:schemeClr val="tx1"/>
                          </a:solidFill>
                        </a:rPr>
                        <a:t>4. Genetic abnormalities</a:t>
                      </a:r>
                      <a:endParaRPr lang="en-US" sz="1400" dirty="0">
                        <a:solidFill>
                          <a:schemeClr val="tx1"/>
                        </a:solidFill>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POTENTIALLY MODIFIABLE FACTORS</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70840">
                <a:tc>
                  <a:txBody>
                    <a:bodyPr/>
                    <a:lstStyle/>
                    <a:p>
                      <a:r>
                        <a:rPr lang="en-US" sz="1400" dirty="0">
                          <a:solidFill>
                            <a:schemeClr val="tx1"/>
                          </a:solidFill>
                        </a:rPr>
                        <a:t>1. Hyperlipidemia</a:t>
                      </a:r>
                      <a:endParaRPr lang="en-US" sz="1400" dirty="0">
                        <a:solidFill>
                          <a:schemeClr val="tx1"/>
                        </a:solidFill>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70840">
                <a:tc>
                  <a:txBody>
                    <a:bodyPr/>
                    <a:lstStyle/>
                    <a:p>
                      <a:r>
                        <a:rPr lang="en-US" sz="1400" dirty="0">
                          <a:solidFill>
                            <a:schemeClr val="tx1"/>
                          </a:solidFill>
                        </a:rPr>
                        <a:t>2. Hypertension</a:t>
                      </a:r>
                      <a:endParaRPr lang="en-US" sz="1400" dirty="0">
                        <a:solidFill>
                          <a:schemeClr val="tx1"/>
                        </a:solidFill>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70840">
                <a:tc>
                  <a:txBody>
                    <a:bodyPr/>
                    <a:lstStyle/>
                    <a:p>
                      <a:r>
                        <a:rPr lang="en-US" sz="1400" dirty="0">
                          <a:solidFill>
                            <a:schemeClr val="tx1"/>
                          </a:solidFill>
                        </a:rPr>
                        <a:t>3. Cigarette smoking</a:t>
                      </a:r>
                      <a:endParaRPr lang="en-US" sz="1400" dirty="0">
                        <a:solidFill>
                          <a:schemeClr val="tx1"/>
                        </a:solidFill>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70840">
                <a:tc>
                  <a:txBody>
                    <a:bodyPr/>
                    <a:lstStyle/>
                    <a:p>
                      <a:r>
                        <a:rPr lang="en-US" sz="1400" dirty="0">
                          <a:solidFill>
                            <a:schemeClr val="tx1"/>
                          </a:solidFill>
                        </a:rPr>
                        <a:t>4. Diabetes</a:t>
                      </a:r>
                      <a:endParaRPr lang="en-US" sz="1400" dirty="0">
                        <a:solidFill>
                          <a:schemeClr val="tx1"/>
                        </a:solidFill>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02856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37699"/>
            <a:ext cx="8267700" cy="1485900"/>
          </a:xfrm>
        </p:spPr>
        <p:txBody>
          <a:bodyPr>
            <a:normAutofit/>
          </a:bodyPr>
          <a:lstStyle/>
          <a:p>
            <a:pPr>
              <a:defRPr/>
            </a:pPr>
            <a:r>
              <a:rPr lang="en-US" sz="3200" b="1" dirty="0">
                <a:latin typeface="Lucida Sans Unicode" pitchFamily="34" charset="0"/>
                <a:cs typeface="Lucida Sans Unicode" pitchFamily="34" charset="0"/>
              </a:rPr>
              <a:t>IMPORTANCE OF TYPES OF LIPOPROTEINS IN HYPERLIPIDEMIA</a:t>
            </a:r>
          </a:p>
        </p:txBody>
      </p:sp>
      <p:sp>
        <p:nvSpPr>
          <p:cNvPr id="37890" name="Content Placeholder 1"/>
          <p:cNvSpPr>
            <a:spLocks noGrp="1"/>
          </p:cNvSpPr>
          <p:nvPr>
            <p:ph sz="quarter" idx="1"/>
          </p:nvPr>
        </p:nvSpPr>
        <p:spPr>
          <a:xfrm>
            <a:off x="304800" y="1600200"/>
            <a:ext cx="8610599" cy="5029200"/>
          </a:xfrm>
        </p:spPr>
        <p:txBody>
          <a:bodyPr>
            <a:normAutofit/>
          </a:bodyPr>
          <a:lstStyle/>
          <a:p>
            <a:pPr marL="0" indent="0">
              <a:buNone/>
            </a:pPr>
            <a:r>
              <a:rPr lang="en-US" sz="2100" b="1" dirty="0">
                <a:solidFill>
                  <a:schemeClr val="tx1"/>
                </a:solidFill>
                <a:latin typeface="Lucida Sans Unicode" pitchFamily="34" charset="0"/>
                <a:cs typeface="Lucida Sans Unicode" pitchFamily="34" charset="0"/>
              </a:rPr>
              <a:t>High blood levels of the following promotes AS and therefore heart disease:</a:t>
            </a:r>
          </a:p>
          <a:p>
            <a:r>
              <a:rPr lang="en-US" sz="2100" b="1" dirty="0">
                <a:solidFill>
                  <a:schemeClr val="tx1"/>
                </a:solidFill>
                <a:latin typeface="Lucida Sans Unicode" pitchFamily="34" charset="0"/>
                <a:cs typeface="Lucida Sans Unicode" pitchFamily="34" charset="0"/>
              </a:rPr>
              <a:t>Low-density lipoproteins (LDLs): </a:t>
            </a:r>
            <a:r>
              <a:rPr lang="en-US" sz="2100" dirty="0">
                <a:solidFill>
                  <a:schemeClr val="tx1"/>
                </a:solidFill>
                <a:latin typeface="Lucida Sans Unicode" pitchFamily="34" charset="0"/>
                <a:cs typeface="Lucida Sans Unicode" pitchFamily="34" charset="0"/>
              </a:rPr>
              <a:t> It is “bad cholesterol”. </a:t>
            </a:r>
          </a:p>
          <a:p>
            <a:r>
              <a:rPr lang="en-US" sz="2100" b="1" dirty="0">
                <a:solidFill>
                  <a:schemeClr val="tx1"/>
                </a:solidFill>
                <a:latin typeface="Lucida Sans Unicode" pitchFamily="34" charset="0"/>
                <a:cs typeface="Lucida Sans Unicode" pitchFamily="34" charset="0"/>
              </a:rPr>
              <a:t>Very-low-density lipoproteins (VLDLs)</a:t>
            </a:r>
          </a:p>
          <a:p>
            <a:r>
              <a:rPr lang="en-US" sz="2100" b="1" dirty="0">
                <a:solidFill>
                  <a:schemeClr val="tx1"/>
                </a:solidFill>
                <a:latin typeface="Lucida Sans Unicode" pitchFamily="34" charset="0"/>
                <a:cs typeface="Lucida Sans Unicode" pitchFamily="34" charset="0"/>
              </a:rPr>
              <a:t>Chylomicrons</a:t>
            </a:r>
          </a:p>
          <a:p>
            <a:pPr marL="0" indent="0">
              <a:buNone/>
            </a:pPr>
            <a:endParaRPr lang="en-US" sz="2100" dirty="0">
              <a:solidFill>
                <a:schemeClr val="tx1"/>
              </a:solidFill>
              <a:latin typeface="Lucida Sans Unicode" pitchFamily="34" charset="0"/>
              <a:cs typeface="Lucida Sans Unicode" pitchFamily="34" charset="0"/>
            </a:endParaRPr>
          </a:p>
          <a:p>
            <a:pPr marL="0" indent="0">
              <a:buNone/>
            </a:pPr>
            <a:r>
              <a:rPr lang="en-US" sz="2100" dirty="0">
                <a:latin typeface="Lucida Sans Unicode" pitchFamily="34" charset="0"/>
                <a:cs typeface="Lucida Sans Unicode" pitchFamily="34" charset="0"/>
              </a:rPr>
              <a:t>Good cholesterol:</a:t>
            </a:r>
            <a:endParaRPr lang="en-US" sz="2100" dirty="0">
              <a:solidFill>
                <a:schemeClr val="tx1"/>
              </a:solidFill>
              <a:latin typeface="Lucida Sans Unicode" pitchFamily="34" charset="0"/>
              <a:cs typeface="Lucida Sans Unicode" pitchFamily="34" charset="0"/>
            </a:endParaRPr>
          </a:p>
          <a:p>
            <a:r>
              <a:rPr lang="en-US" sz="2100" b="1" dirty="0">
                <a:solidFill>
                  <a:schemeClr val="tx1"/>
                </a:solidFill>
                <a:latin typeface="Lucida Sans Unicode" pitchFamily="34" charset="0"/>
                <a:cs typeface="Lucida Sans Unicode" pitchFamily="34" charset="0"/>
              </a:rPr>
              <a:t>High-density lipoproteins (HDLs): </a:t>
            </a:r>
            <a:r>
              <a:rPr lang="en-US" sz="2100" dirty="0">
                <a:solidFill>
                  <a:schemeClr val="tx1"/>
                </a:solidFill>
                <a:latin typeface="Lucida Sans Unicode" pitchFamily="34" charset="0"/>
                <a:cs typeface="Lucida Sans Unicode" pitchFamily="34" charset="0"/>
              </a:rPr>
              <a:t>is known as “good” cholesterol. High levels of HDL protects against heart attack. Low levels of HDL also increase the risk of heart disease. HDLs help to reverse the effects of high cholesterol.</a:t>
            </a:r>
            <a:endParaRPr lang="en-US" dirty="0">
              <a:latin typeface="Lucida Sans Unicode" pitchFamily="34" charset="0"/>
              <a:cs typeface="Lucida Sans Unicode" pitchFamily="34" charset="0"/>
            </a:endParaRPr>
          </a:p>
          <a:p>
            <a:pPr>
              <a:buFont typeface="Wingdings 3" pitchFamily="18" charset="2"/>
              <a:buNone/>
            </a:pPr>
            <a:endParaRPr lang="en-US" dirty="0">
              <a:latin typeface="Lucida Sans Unicode" pitchFamily="34" charset="0"/>
              <a:cs typeface="Lucida Sans Unicode"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idx="4294967295"/>
          </p:nvPr>
        </p:nvSpPr>
        <p:spPr>
          <a:xfrm>
            <a:off x="4953000" y="228600"/>
            <a:ext cx="4191000" cy="762000"/>
          </a:xfrm>
        </p:spPr>
        <p:txBody>
          <a:bodyPr>
            <a:noAutofit/>
          </a:bodyPr>
          <a:lstStyle/>
          <a:p>
            <a:pPr>
              <a:defRPr/>
            </a:pPr>
            <a:r>
              <a:rPr lang="en-US" sz="2000" b="1" dirty="0">
                <a:latin typeface="Lucida Sans Unicode" pitchFamily="34" charset="0"/>
                <a:cs typeface="Lucida Sans Unicode" pitchFamily="34" charset="0"/>
              </a:rPr>
              <a:t>PATHOGENESIS: the hypothesis is that AS is a response to injury</a:t>
            </a:r>
          </a:p>
        </p:txBody>
      </p:sp>
      <p:sp>
        <p:nvSpPr>
          <p:cNvPr id="39938" name="Rectangle 3"/>
          <p:cNvSpPr>
            <a:spLocks noGrp="1" noChangeArrowheads="1"/>
          </p:cNvSpPr>
          <p:nvPr>
            <p:ph idx="4294967295"/>
          </p:nvPr>
        </p:nvSpPr>
        <p:spPr>
          <a:xfrm>
            <a:off x="4724400" y="1066800"/>
            <a:ext cx="4419600" cy="5791200"/>
          </a:xfrm>
        </p:spPr>
        <p:txBody>
          <a:bodyPr>
            <a:normAutofit fontScale="62500" lnSpcReduction="20000"/>
          </a:bodyPr>
          <a:lstStyle/>
          <a:p>
            <a:pPr marL="0" indent="0" eaLnBrk="1" hangingPunct="1">
              <a:lnSpc>
                <a:spcPct val="90000"/>
              </a:lnSpc>
              <a:buNone/>
            </a:pPr>
            <a:r>
              <a:rPr lang="en-US" dirty="0">
                <a:latin typeface="Lucida Sans Unicode" pitchFamily="34" charset="0"/>
                <a:cs typeface="Lucida Sans Unicode" pitchFamily="34" charset="0"/>
              </a:rPr>
              <a:t>The steps are as follows:</a:t>
            </a:r>
          </a:p>
          <a:p>
            <a:pPr marL="0" indent="0" eaLnBrk="1" hangingPunct="1">
              <a:lnSpc>
                <a:spcPct val="90000"/>
              </a:lnSpc>
              <a:buNone/>
            </a:pPr>
            <a:endParaRPr lang="en-US" dirty="0">
              <a:latin typeface="Lucida Sans Unicode" pitchFamily="34" charset="0"/>
              <a:cs typeface="Lucida Sans Unicode" pitchFamily="34" charset="0"/>
            </a:endParaRPr>
          </a:p>
          <a:p>
            <a:pPr marL="514350" indent="-514350">
              <a:buFont typeface="+mj-lt"/>
              <a:buAutoNum type="alphaLcPeriod"/>
            </a:pPr>
            <a:r>
              <a:rPr lang="en-US" dirty="0">
                <a:latin typeface="Lucida Sans Unicode" pitchFamily="34" charset="0"/>
                <a:cs typeface="Lucida Sans Unicode" pitchFamily="34" charset="0"/>
              </a:rPr>
              <a:t>Accumulation of lipoproteins (mainly LDL with its high cholesterol content) in the vessel wall and </a:t>
            </a:r>
            <a:r>
              <a:rPr lang="en-US" b="1" dirty="0">
                <a:latin typeface="Lucida Sans Unicode" pitchFamily="34" charset="0"/>
                <a:cs typeface="Lucida Sans Unicode" pitchFamily="34" charset="0"/>
              </a:rPr>
              <a:t>subtle chronic endothelial injury</a:t>
            </a:r>
          </a:p>
          <a:p>
            <a:pPr marL="514350" indent="-514350">
              <a:buFont typeface="+mj-lt"/>
              <a:buAutoNum type="alphaLcPeriod"/>
            </a:pPr>
            <a:endParaRPr lang="ar-SA" dirty="0">
              <a:latin typeface="Lucida Sans Unicode" pitchFamily="34" charset="0"/>
            </a:endParaRPr>
          </a:p>
          <a:p>
            <a:pPr marL="514350" indent="-514350">
              <a:buFont typeface="+mj-lt"/>
              <a:buAutoNum type="alphaLcPeriod"/>
            </a:pPr>
            <a:r>
              <a:rPr lang="en-US" dirty="0">
                <a:latin typeface="Lucida Sans Unicode" pitchFamily="34" charset="0"/>
                <a:cs typeface="Lucida Sans Unicode" pitchFamily="34" charset="0"/>
              </a:rPr>
              <a:t>Increased permeability, leukocyte adhesion, and thrombotic potential.</a:t>
            </a:r>
          </a:p>
          <a:p>
            <a:pPr marL="514350" indent="-514350">
              <a:buFont typeface="+mj-lt"/>
              <a:buAutoNum type="alphaLcPeriod"/>
            </a:pPr>
            <a:endParaRPr lang="en-US" dirty="0">
              <a:latin typeface="Lucida Sans Unicode" pitchFamily="34" charset="0"/>
              <a:cs typeface="Lucida Sans Unicode" pitchFamily="34" charset="0"/>
            </a:endParaRPr>
          </a:p>
          <a:p>
            <a:pPr marL="514350" indent="-514350">
              <a:buFont typeface="+mj-lt"/>
              <a:buAutoNum type="alphaLcPeriod"/>
            </a:pPr>
            <a:r>
              <a:rPr lang="en-US" b="1" dirty="0">
                <a:latin typeface="Lucida Sans Unicode" pitchFamily="34" charset="0"/>
                <a:cs typeface="Lucida Sans Unicode" pitchFamily="34" charset="0"/>
              </a:rPr>
              <a:t>Adhesion </a:t>
            </a:r>
            <a:r>
              <a:rPr lang="en-US" dirty="0">
                <a:latin typeface="Lucida Sans Unicode" pitchFamily="34" charset="0"/>
                <a:cs typeface="Lucida Sans Unicode" pitchFamily="34" charset="0"/>
              </a:rPr>
              <a:t>of blood monocytes and leukocytes </a:t>
            </a:r>
            <a:r>
              <a:rPr lang="en-US" b="1" dirty="0">
                <a:latin typeface="Lucida Sans Unicode" pitchFamily="34" charset="0"/>
                <a:cs typeface="Lucida Sans Unicode" pitchFamily="34" charset="0"/>
              </a:rPr>
              <a:t>to the endothelium, followed by migration </a:t>
            </a:r>
            <a:r>
              <a:rPr lang="en-US" dirty="0">
                <a:latin typeface="Lucida Sans Unicode" pitchFamily="34" charset="0"/>
                <a:cs typeface="Lucida Sans Unicode" pitchFamily="34" charset="0"/>
              </a:rPr>
              <a:t>of monocytes into the intima and  transformation into macrophages and foam cells</a:t>
            </a:r>
          </a:p>
          <a:p>
            <a:pPr marL="514350" indent="-514350">
              <a:buFont typeface="+mj-lt"/>
              <a:buAutoNum type="alphaLcPeriod"/>
            </a:pPr>
            <a:endParaRPr lang="en-US" dirty="0">
              <a:latin typeface="Lucida Sans Unicode" pitchFamily="34" charset="0"/>
              <a:cs typeface="Lucida Sans Unicode" pitchFamily="34" charset="0"/>
            </a:endParaRPr>
          </a:p>
          <a:p>
            <a:pPr marL="514350" indent="-514350">
              <a:buFont typeface="+mj-lt"/>
              <a:buAutoNum type="alphaLcPeriod"/>
            </a:pPr>
            <a:r>
              <a:rPr lang="en-US" b="1" dirty="0">
                <a:latin typeface="Lucida Sans Unicode" pitchFamily="34" charset="0"/>
                <a:cs typeface="Lucida Sans Unicode" pitchFamily="34" charset="0"/>
              </a:rPr>
              <a:t>Adhesion of platelets </a:t>
            </a:r>
          </a:p>
          <a:p>
            <a:endParaRPr lang="en-US" dirty="0">
              <a:latin typeface="Lucida Sans Unicode" pitchFamily="34" charset="0"/>
              <a:cs typeface="Lucida Sans Unicode" pitchFamily="34" charset="0"/>
            </a:endParaRPr>
          </a:p>
        </p:txBody>
      </p:sp>
      <p:pic>
        <p:nvPicPr>
          <p:cNvPr id="2" name="Picture 1"/>
          <p:cNvPicPr>
            <a:picLocks noChangeAspect="1"/>
          </p:cNvPicPr>
          <p:nvPr/>
        </p:nvPicPr>
        <p:blipFill>
          <a:blip r:embed="rId3"/>
          <a:stretch>
            <a:fillRect/>
          </a:stretch>
        </p:blipFill>
        <p:spPr>
          <a:xfrm>
            <a:off x="-15240" y="23949"/>
            <a:ext cx="4188016" cy="6834051"/>
          </a:xfrm>
          <a:prstGeom prst="rect">
            <a:avLst/>
          </a:prstGeom>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idx="4294967295"/>
          </p:nvPr>
        </p:nvSpPr>
        <p:spPr>
          <a:xfrm>
            <a:off x="4962525" y="228600"/>
            <a:ext cx="4181475" cy="457200"/>
          </a:xfrm>
        </p:spPr>
        <p:txBody>
          <a:bodyPr>
            <a:normAutofit/>
          </a:bodyPr>
          <a:lstStyle/>
          <a:p>
            <a:pPr eaLnBrk="1" fontAlgn="auto" hangingPunct="1">
              <a:spcAft>
                <a:spcPts val="0"/>
              </a:spcAft>
              <a:defRPr/>
            </a:pPr>
            <a:r>
              <a:rPr lang="en-US" sz="2000" b="1" dirty="0">
                <a:latin typeface="Lucida Sans Unicode" pitchFamily="34" charset="0"/>
                <a:cs typeface="Lucida Sans Unicode" pitchFamily="34" charset="0"/>
              </a:rPr>
              <a:t>PATHOGENESIS:</a:t>
            </a:r>
          </a:p>
        </p:txBody>
      </p:sp>
      <p:sp>
        <p:nvSpPr>
          <p:cNvPr id="49154" name="Rectangle 3"/>
          <p:cNvSpPr>
            <a:spLocks noGrp="1" noChangeArrowheads="1"/>
          </p:cNvSpPr>
          <p:nvPr>
            <p:ph idx="4294967295"/>
          </p:nvPr>
        </p:nvSpPr>
        <p:spPr>
          <a:xfrm>
            <a:off x="5105401" y="1219200"/>
            <a:ext cx="4038600" cy="5175250"/>
          </a:xfrm>
        </p:spPr>
        <p:txBody>
          <a:bodyPr>
            <a:normAutofit fontScale="70000" lnSpcReduction="20000"/>
          </a:bodyPr>
          <a:lstStyle/>
          <a:p>
            <a:pPr marL="514350" indent="-514350" eaLnBrk="1" hangingPunct="1">
              <a:buFont typeface="+mj-lt"/>
              <a:buAutoNum type="alphaLcPeriod" startAt="6"/>
            </a:pPr>
            <a:r>
              <a:rPr lang="en-US" sz="2800" dirty="0">
                <a:latin typeface="Lucida Sans Unicode" pitchFamily="34" charset="0"/>
                <a:cs typeface="Lucida Sans Unicode" pitchFamily="34" charset="0"/>
              </a:rPr>
              <a:t>Release of factors from activated platelets, macrophages, or vascular cells that cause </a:t>
            </a:r>
            <a:r>
              <a:rPr lang="en-US" sz="2800" b="1" dirty="0">
                <a:latin typeface="Lucida Sans Unicode" pitchFamily="34" charset="0"/>
                <a:cs typeface="Lucida Sans Unicode" pitchFamily="34" charset="0"/>
              </a:rPr>
              <a:t>migration of SMCs from m</a:t>
            </a:r>
            <a:r>
              <a:rPr lang="en-US" sz="2800" dirty="0">
                <a:latin typeface="Lucida Sans Unicode" pitchFamily="34" charset="0"/>
                <a:cs typeface="Lucida Sans Unicode" pitchFamily="34" charset="0"/>
              </a:rPr>
              <a:t>edia into the intima. </a:t>
            </a:r>
          </a:p>
          <a:p>
            <a:pPr marL="514350" indent="-514350" eaLnBrk="1" hangingPunct="1">
              <a:buFont typeface="+mj-lt"/>
              <a:buAutoNum type="alphaLcPeriod" startAt="6"/>
            </a:pPr>
            <a:endParaRPr lang="en-US" sz="2800" dirty="0">
              <a:latin typeface="Lucida Sans Unicode" pitchFamily="34" charset="0"/>
              <a:cs typeface="Lucida Sans Unicode" pitchFamily="34" charset="0"/>
            </a:endParaRPr>
          </a:p>
          <a:p>
            <a:pPr marL="514350" indent="-514350">
              <a:buFont typeface="+mj-lt"/>
              <a:buAutoNum type="alphaLcPeriod" startAt="6"/>
            </a:pPr>
            <a:r>
              <a:rPr lang="en-US" sz="2800" b="1" dirty="0">
                <a:latin typeface="Lucida Sans Unicode" pitchFamily="34" charset="0"/>
                <a:cs typeface="Lucida Sans Unicode" pitchFamily="34" charset="0"/>
              </a:rPr>
              <a:t>Proliferation of smooth muscle cells in the intima, and production of extracellular matrix </a:t>
            </a:r>
            <a:r>
              <a:rPr lang="en-US" sz="2800" dirty="0">
                <a:latin typeface="Lucida Sans Unicode" pitchFamily="34" charset="0"/>
                <a:cs typeface="Lucida Sans Unicode" pitchFamily="34" charset="0"/>
              </a:rPr>
              <a:t>(e.g. collagen &amp; proteoglycans).</a:t>
            </a:r>
          </a:p>
          <a:p>
            <a:pPr marL="514350" indent="-514350">
              <a:buFont typeface="+mj-lt"/>
              <a:buAutoNum type="alphaLcPeriod" startAt="6"/>
            </a:pPr>
            <a:endParaRPr lang="en-US" sz="2800" dirty="0">
              <a:latin typeface="Lucida Sans Unicode" pitchFamily="34" charset="0"/>
              <a:cs typeface="Lucida Sans Unicode" pitchFamily="34" charset="0"/>
            </a:endParaRPr>
          </a:p>
          <a:p>
            <a:pPr marL="514350" indent="-514350">
              <a:buFont typeface="+mj-lt"/>
              <a:buAutoNum type="alphaLcPeriod" startAt="6"/>
            </a:pPr>
            <a:r>
              <a:rPr lang="en-US" sz="2800" dirty="0">
                <a:latin typeface="Lucida Sans Unicode" pitchFamily="34" charset="0"/>
                <a:cs typeface="Lucida Sans Unicode" pitchFamily="34" charset="0"/>
              </a:rPr>
              <a:t>Enhanced accumulation of intracellular (macrophages and SMCs) and extracellularly lipids. </a:t>
            </a:r>
          </a:p>
          <a:p>
            <a:endParaRPr lang="en-US" sz="2800" dirty="0">
              <a:latin typeface="Lucida Sans Unicode" pitchFamily="34" charset="0"/>
              <a:cs typeface="Lucida Sans Unicode" pitchFamily="34" charset="0"/>
            </a:endParaRPr>
          </a:p>
          <a:p>
            <a:pPr eaLnBrk="1" hangingPunct="1"/>
            <a:endParaRPr lang="en-US" sz="2800" dirty="0">
              <a:latin typeface="Lucida Sans Unicode" pitchFamily="34" charset="0"/>
              <a:cs typeface="Lucida Sans Unicode" pitchFamily="34" charset="0"/>
            </a:endParaRPr>
          </a:p>
          <a:p>
            <a:pPr eaLnBrk="1" hangingPunct="1"/>
            <a:endParaRPr lang="en-US" sz="2800" dirty="0">
              <a:latin typeface="Lucida Sans Unicode" pitchFamily="34" charset="0"/>
              <a:cs typeface="Lucida Sans Unicode" pitchFamily="34" charset="0"/>
            </a:endParaRPr>
          </a:p>
        </p:txBody>
      </p:sp>
      <p:pic>
        <p:nvPicPr>
          <p:cNvPr id="2" name="Picture 1"/>
          <p:cNvPicPr>
            <a:picLocks noChangeAspect="1"/>
          </p:cNvPicPr>
          <p:nvPr/>
        </p:nvPicPr>
        <p:blipFill>
          <a:blip r:embed="rId3"/>
          <a:stretch>
            <a:fillRect/>
          </a:stretch>
        </p:blipFill>
        <p:spPr>
          <a:xfrm>
            <a:off x="-30481" y="0"/>
            <a:ext cx="4406239" cy="6858000"/>
          </a:xfrm>
          <a:prstGeom prst="rect">
            <a:avLst/>
          </a:prstGeom>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6" name="Picture 4" descr="http://www.pathophys.org/wp-content/uploads/2012/10/Athero-Risk-Complication.png"/>
          <p:cNvPicPr>
            <a:picLocks noChangeAspect="1" noChangeArrowheads="1"/>
          </p:cNvPicPr>
          <p:nvPr/>
        </p:nvPicPr>
        <p:blipFill>
          <a:blip r:embed="rId2" cstate="print"/>
          <a:srcRect/>
          <a:stretch>
            <a:fillRect/>
          </a:stretch>
        </p:blipFill>
        <p:spPr bwMode="auto">
          <a:xfrm>
            <a:off x="609600" y="484596"/>
            <a:ext cx="8534400" cy="6338570"/>
          </a:xfrm>
          <a:prstGeom prst="rect">
            <a:avLst/>
          </a:prstGeom>
          <a:noFill/>
        </p:spPr>
      </p:pic>
      <p:sp>
        <p:nvSpPr>
          <p:cNvPr id="4" name="Rectangle 3"/>
          <p:cNvSpPr/>
          <p:nvPr/>
        </p:nvSpPr>
        <p:spPr>
          <a:xfrm>
            <a:off x="7306638" y="6488668"/>
            <a:ext cx="1837362" cy="369332"/>
          </a:xfrm>
          <a:prstGeom prst="rect">
            <a:avLst/>
          </a:prstGeom>
        </p:spPr>
        <p:txBody>
          <a:bodyPr wrap="none">
            <a:spAutoFit/>
          </a:bodyPr>
          <a:lstStyle/>
          <a:p>
            <a:r>
              <a:rPr lang="en-US" sz="1100" dirty="0"/>
              <a:t>http://www.pathophys.org</a:t>
            </a:r>
            <a:r>
              <a:rPr lang="en-US" dirty="0"/>
              <a:t>/</a:t>
            </a:r>
          </a:p>
        </p:txBody>
      </p:sp>
      <p:sp>
        <p:nvSpPr>
          <p:cNvPr id="2" name="Title 1"/>
          <p:cNvSpPr>
            <a:spLocks noGrp="1"/>
          </p:cNvSpPr>
          <p:nvPr>
            <p:ph type="title"/>
          </p:nvPr>
        </p:nvSpPr>
        <p:spPr>
          <a:xfrm>
            <a:off x="1295400" y="76200"/>
            <a:ext cx="6589200" cy="533400"/>
          </a:xfrm>
        </p:spPr>
        <p:txBody>
          <a:bodyPr>
            <a:normAutofit fontScale="90000"/>
          </a:bodyPr>
          <a:lstStyle/>
          <a:p>
            <a:r>
              <a:rPr lang="en-US" dirty="0"/>
              <a:t>SUMMARY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8" name="Picture 4" descr="http://farm9.staticflickr.com/8424/7794018500_0f70770270_b.jpg"/>
          <p:cNvPicPr>
            <a:picLocks noChangeAspect="1" noChangeArrowheads="1"/>
          </p:cNvPicPr>
          <p:nvPr/>
        </p:nvPicPr>
        <p:blipFill>
          <a:blip r:embed="rId2" cstate="print"/>
          <a:srcRect/>
          <a:stretch>
            <a:fillRect/>
          </a:stretch>
        </p:blipFill>
        <p:spPr bwMode="auto">
          <a:xfrm>
            <a:off x="6146887" y="5232250"/>
            <a:ext cx="2888256" cy="1627927"/>
          </a:xfrm>
          <a:prstGeom prst="rect">
            <a:avLst/>
          </a:prstGeom>
          <a:noFill/>
        </p:spPr>
      </p:pic>
      <p:sp>
        <p:nvSpPr>
          <p:cNvPr id="5" name="Rectangle 4"/>
          <p:cNvSpPr/>
          <p:nvPr/>
        </p:nvSpPr>
        <p:spPr>
          <a:xfrm>
            <a:off x="7963272" y="5258376"/>
            <a:ext cx="1148071" cy="369332"/>
          </a:xfrm>
          <a:prstGeom prst="rect">
            <a:avLst/>
          </a:prstGeom>
        </p:spPr>
        <p:txBody>
          <a:bodyPr wrap="none">
            <a:spAutoFit/>
          </a:bodyPr>
          <a:lstStyle/>
          <a:p>
            <a:r>
              <a:rPr lang="en-US" sz="1050" dirty="0">
                <a:hlinkClick r:id="rId3"/>
              </a:rPr>
              <a:t>www.flickr.com</a:t>
            </a:r>
            <a:r>
              <a:rPr lang="en-US" dirty="0"/>
              <a:t> </a:t>
            </a:r>
          </a:p>
        </p:txBody>
      </p:sp>
      <p:pic>
        <p:nvPicPr>
          <p:cNvPr id="108550" name="Picture 6" descr="http://us.cdn2.123rf.com/168nwm/woodoo007/woodoo0071209/woodoo007120900002/15095852-coronary-angioplasty-procedure--opened-blood-flow.jpg"/>
          <p:cNvPicPr>
            <a:picLocks noChangeAspect="1" noChangeArrowheads="1"/>
          </p:cNvPicPr>
          <p:nvPr/>
        </p:nvPicPr>
        <p:blipFill>
          <a:blip r:embed="rId4" cstate="print"/>
          <a:srcRect/>
          <a:stretch>
            <a:fillRect/>
          </a:stretch>
        </p:blipFill>
        <p:spPr bwMode="auto">
          <a:xfrm>
            <a:off x="5943600" y="1828800"/>
            <a:ext cx="3091543" cy="3091543"/>
          </a:xfrm>
          <a:prstGeom prst="rect">
            <a:avLst/>
          </a:prstGeom>
          <a:noFill/>
        </p:spPr>
      </p:pic>
      <p:sp>
        <p:nvSpPr>
          <p:cNvPr id="2" name="Title 1"/>
          <p:cNvSpPr>
            <a:spLocks noGrp="1"/>
          </p:cNvSpPr>
          <p:nvPr>
            <p:ph type="title"/>
          </p:nvPr>
        </p:nvSpPr>
        <p:spPr>
          <a:xfrm>
            <a:off x="5666290" y="-20053"/>
            <a:ext cx="3445053" cy="1280890"/>
          </a:xfrm>
        </p:spPr>
        <p:txBody>
          <a:bodyPr>
            <a:normAutofit/>
          </a:bodyPr>
          <a:lstStyle/>
          <a:p>
            <a:r>
              <a:rPr lang="en-US" b="1" dirty="0"/>
              <a:t>Angioplasty</a:t>
            </a:r>
          </a:p>
        </p:txBody>
      </p:sp>
      <p:pic>
        <p:nvPicPr>
          <p:cNvPr id="4" name="Picture 3"/>
          <p:cNvPicPr>
            <a:picLocks noChangeAspect="1"/>
          </p:cNvPicPr>
          <p:nvPr/>
        </p:nvPicPr>
        <p:blipFill>
          <a:blip r:embed="rId5"/>
          <a:stretch>
            <a:fillRect/>
          </a:stretch>
        </p:blipFill>
        <p:spPr>
          <a:xfrm>
            <a:off x="47431" y="633075"/>
            <a:ext cx="5626497" cy="6227102"/>
          </a:xfrm>
          <a:prstGeom prst="rect">
            <a:avLst/>
          </a:prstGeom>
        </p:spPr>
      </p:pic>
      <p:pic>
        <p:nvPicPr>
          <p:cNvPr id="6" name="Picture 5"/>
          <p:cNvPicPr>
            <a:picLocks noChangeAspect="1"/>
          </p:cNvPicPr>
          <p:nvPr/>
        </p:nvPicPr>
        <p:blipFill>
          <a:blip r:embed="rId6"/>
          <a:stretch>
            <a:fillRect/>
          </a:stretch>
        </p:blipFill>
        <p:spPr>
          <a:xfrm>
            <a:off x="2860680" y="6573640"/>
            <a:ext cx="1463167" cy="2865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deco-01.slide.com/r/1/120/dl/urljUY8R3T8ReZ_p20Zw_LhX6niMbPbA/thumbnail"/>
          <p:cNvPicPr>
            <a:picLocks noChangeAspect="1" noChangeArrowheads="1"/>
          </p:cNvPicPr>
          <p:nvPr/>
        </p:nvPicPr>
        <p:blipFill>
          <a:blip r:embed="rId3" cstate="print"/>
          <a:srcRect/>
          <a:stretch>
            <a:fillRect/>
          </a:stretch>
        </p:blipFill>
        <p:spPr bwMode="auto">
          <a:xfrm>
            <a:off x="1828800" y="1219200"/>
            <a:ext cx="5029200" cy="4495800"/>
          </a:xfrm>
          <a:prstGeom prst="rect">
            <a:avLst/>
          </a:prstGeom>
          <a:noFill/>
          <a:ln w="9525">
            <a:noFill/>
            <a:miter lim="800000"/>
            <a:headEnd/>
            <a:tailEnd/>
          </a:ln>
        </p:spPr>
      </p:pic>
    </p:spTree>
    <p:extLst>
      <p:ext uri="{BB962C8B-B14F-4D97-AF65-F5344CB8AC3E}">
        <p14:creationId xmlns:p14="http://schemas.microsoft.com/office/powerpoint/2010/main" val="642945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lIns="92075" tIns="46038" rIns="92075" bIns="46038"/>
          <a:lstStyle/>
          <a:p>
            <a:pPr>
              <a:defRPr/>
            </a:pPr>
            <a:r>
              <a:rPr lang="en-US" sz="3600" dirty="0">
                <a:latin typeface="Lucida Sans Unicode" pitchFamily="34" charset="0"/>
                <a:cs typeface="Lucida Sans Unicode" pitchFamily="34" charset="0"/>
              </a:rPr>
              <a:t>Normal Blood Vessels</a:t>
            </a:r>
          </a:p>
        </p:txBody>
      </p:sp>
      <p:sp>
        <p:nvSpPr>
          <p:cNvPr id="9219" name="Rectangle 3"/>
          <p:cNvSpPr>
            <a:spLocks noGrp="1" noChangeArrowheads="1"/>
          </p:cNvSpPr>
          <p:nvPr>
            <p:ph sz="quarter" idx="1"/>
          </p:nvPr>
        </p:nvSpPr>
        <p:spPr>
          <a:xfrm>
            <a:off x="484710" y="1853248"/>
            <a:ext cx="3641103" cy="4403091"/>
          </a:xfrm>
        </p:spPr>
        <p:txBody>
          <a:bodyPr>
            <a:normAutofit fontScale="70000" lnSpcReduction="20000"/>
          </a:bodyPr>
          <a:lstStyle/>
          <a:p>
            <a:pPr>
              <a:spcBef>
                <a:spcPct val="30000"/>
              </a:spcBef>
              <a:buClr>
                <a:srgbClr val="66CCFF"/>
              </a:buClr>
              <a:buSzPct val="90000"/>
            </a:pPr>
            <a:endParaRPr lang="en-US" sz="2800" dirty="0">
              <a:solidFill>
                <a:schemeClr val="tx1"/>
              </a:solidFill>
              <a:latin typeface="Lucida Sans Unicode" pitchFamily="34" charset="0"/>
              <a:cs typeface="Lucida Sans Unicode" pitchFamily="34" charset="0"/>
            </a:endParaRPr>
          </a:p>
          <a:p>
            <a:pPr>
              <a:spcBef>
                <a:spcPct val="30000"/>
              </a:spcBef>
              <a:buClr>
                <a:srgbClr val="66CCFF"/>
              </a:buClr>
              <a:buSzPct val="90000"/>
            </a:pPr>
            <a:r>
              <a:rPr lang="en-US" sz="2800" dirty="0">
                <a:solidFill>
                  <a:schemeClr val="tx1"/>
                </a:solidFill>
                <a:latin typeface="Lucida Sans Unicode" pitchFamily="34" charset="0"/>
                <a:cs typeface="Lucida Sans Unicode" pitchFamily="34" charset="0"/>
              </a:rPr>
              <a:t>Large (elastic) arteries</a:t>
            </a:r>
          </a:p>
          <a:p>
            <a:pPr lvl="1">
              <a:spcBef>
                <a:spcPct val="0"/>
              </a:spcBef>
              <a:buClr>
                <a:schemeClr val="tx2"/>
              </a:buClr>
              <a:buSzPct val="90000"/>
              <a:buFontTx/>
              <a:buChar char="•"/>
            </a:pPr>
            <a:r>
              <a:rPr lang="en-US" dirty="0">
                <a:solidFill>
                  <a:schemeClr val="tx1"/>
                </a:solidFill>
                <a:latin typeface="Lucida Sans Unicode" pitchFamily="34" charset="0"/>
                <a:cs typeface="Lucida Sans Unicode" pitchFamily="34" charset="0"/>
              </a:rPr>
              <a:t>aorta, common carotid, iliac</a:t>
            </a:r>
          </a:p>
          <a:p>
            <a:pPr lvl="1">
              <a:spcBef>
                <a:spcPct val="0"/>
              </a:spcBef>
              <a:buClr>
                <a:schemeClr val="tx2"/>
              </a:buClr>
              <a:buSzPct val="90000"/>
              <a:buFontTx/>
              <a:buChar char="•"/>
            </a:pPr>
            <a:r>
              <a:rPr lang="en-US" dirty="0">
                <a:solidFill>
                  <a:schemeClr val="tx1"/>
                </a:solidFill>
                <a:latin typeface="Lucida Sans Unicode" pitchFamily="34" charset="0"/>
                <a:cs typeface="Lucida Sans Unicode" pitchFamily="34" charset="0"/>
              </a:rPr>
              <a:t>lots of elastic fibers</a:t>
            </a:r>
          </a:p>
          <a:p>
            <a:pPr>
              <a:buClr>
                <a:srgbClr val="66CCFF"/>
              </a:buClr>
              <a:buSzPct val="90000"/>
            </a:pPr>
            <a:r>
              <a:rPr lang="en-US" sz="2800" dirty="0">
                <a:solidFill>
                  <a:schemeClr val="tx1"/>
                </a:solidFill>
                <a:latin typeface="Lucida Sans Unicode" pitchFamily="34" charset="0"/>
                <a:cs typeface="Lucida Sans Unicode" pitchFamily="34" charset="0"/>
              </a:rPr>
              <a:t>Medium (muscular) arteries</a:t>
            </a:r>
          </a:p>
          <a:p>
            <a:pPr lvl="1">
              <a:spcBef>
                <a:spcPct val="0"/>
              </a:spcBef>
              <a:buClr>
                <a:schemeClr val="tx2"/>
              </a:buClr>
              <a:buSzPct val="90000"/>
              <a:buFontTx/>
              <a:buChar char="•"/>
            </a:pPr>
            <a:r>
              <a:rPr lang="en-US" dirty="0">
                <a:solidFill>
                  <a:schemeClr val="tx1"/>
                </a:solidFill>
                <a:latin typeface="Lucida Sans Unicode" pitchFamily="34" charset="0"/>
                <a:cs typeface="Lucida Sans Unicode" pitchFamily="34" charset="0"/>
              </a:rPr>
              <a:t>coronary, renal arteries</a:t>
            </a:r>
          </a:p>
          <a:p>
            <a:pPr lvl="1">
              <a:spcBef>
                <a:spcPct val="0"/>
              </a:spcBef>
              <a:buClr>
                <a:schemeClr val="tx2"/>
              </a:buClr>
              <a:buSzPct val="90000"/>
              <a:buFontTx/>
              <a:buChar char="•"/>
            </a:pPr>
            <a:r>
              <a:rPr lang="en-US" dirty="0">
                <a:solidFill>
                  <a:schemeClr val="tx1"/>
                </a:solidFill>
                <a:latin typeface="Lucida Sans Unicode" pitchFamily="34" charset="0"/>
                <a:cs typeface="Lucida Sans Unicode" pitchFamily="34" charset="0"/>
              </a:rPr>
              <a:t>mostly smooth muscle cells</a:t>
            </a:r>
          </a:p>
          <a:p>
            <a:pPr>
              <a:buClr>
                <a:srgbClr val="66CCFF"/>
              </a:buClr>
              <a:buSzPct val="90000"/>
            </a:pPr>
            <a:r>
              <a:rPr lang="en-US" sz="2800" dirty="0">
                <a:solidFill>
                  <a:schemeClr val="tx1"/>
                </a:solidFill>
                <a:latin typeface="Lucida Sans Unicode" pitchFamily="34" charset="0"/>
                <a:cs typeface="Lucida Sans Unicode" pitchFamily="34" charset="0"/>
              </a:rPr>
              <a:t>Small arteries/arterioles</a:t>
            </a:r>
          </a:p>
          <a:p>
            <a:pPr lvl="1">
              <a:spcBef>
                <a:spcPct val="0"/>
              </a:spcBef>
              <a:buClr>
                <a:schemeClr val="tx2"/>
              </a:buClr>
              <a:buSzPct val="90000"/>
              <a:buFontTx/>
              <a:buChar char="•"/>
            </a:pPr>
            <a:r>
              <a:rPr lang="en-US" dirty="0">
                <a:solidFill>
                  <a:schemeClr val="tx1"/>
                </a:solidFill>
                <a:latin typeface="Lucida Sans Unicode" pitchFamily="34" charset="0"/>
                <a:cs typeface="Lucida Sans Unicode" pitchFamily="34" charset="0"/>
              </a:rPr>
              <a:t>all smooth muscle cells</a:t>
            </a:r>
          </a:p>
          <a:p>
            <a:pPr lvl="1">
              <a:spcBef>
                <a:spcPct val="0"/>
              </a:spcBef>
              <a:buClr>
                <a:schemeClr val="tx2"/>
              </a:buClr>
              <a:buSzPct val="90000"/>
              <a:buFontTx/>
              <a:buChar char="•"/>
            </a:pPr>
            <a:r>
              <a:rPr lang="en-US" dirty="0">
                <a:solidFill>
                  <a:schemeClr val="tx1"/>
                </a:solidFill>
                <a:latin typeface="Lucida Sans Unicode" pitchFamily="34" charset="0"/>
                <a:cs typeface="Lucida Sans Unicode" pitchFamily="34" charset="0"/>
              </a:rPr>
              <a:t>blood pressure controlled here</a:t>
            </a:r>
          </a:p>
          <a:p>
            <a:pPr lvl="1">
              <a:spcBef>
                <a:spcPct val="0"/>
              </a:spcBef>
              <a:buClr>
                <a:schemeClr val="tx2"/>
              </a:buClr>
              <a:buSzPct val="90000"/>
              <a:buFontTx/>
              <a:buChar char="•"/>
            </a:pPr>
            <a:endParaRPr lang="en-US" dirty="0">
              <a:latin typeface="Lucida Sans Unicode" pitchFamily="34" charset="0"/>
              <a:cs typeface="Lucida Sans Unicode" pitchFamily="34" charset="0"/>
            </a:endParaRPr>
          </a:p>
        </p:txBody>
      </p:sp>
      <p:sp>
        <p:nvSpPr>
          <p:cNvPr id="5" name="Content Placeholder 4"/>
          <p:cNvSpPr>
            <a:spLocks noGrp="1"/>
          </p:cNvSpPr>
          <p:nvPr>
            <p:ph sz="quarter" idx="2"/>
          </p:nvPr>
        </p:nvSpPr>
        <p:spPr>
          <a:xfrm>
            <a:off x="4241975" y="1981201"/>
            <a:ext cx="4216225" cy="4275138"/>
          </a:xfrm>
        </p:spPr>
        <p:txBody>
          <a:bodyPr>
            <a:normAutofit fontScale="70000" lnSpcReduction="20000"/>
          </a:bodyPr>
          <a:lstStyle/>
          <a:p>
            <a:pPr>
              <a:spcBef>
                <a:spcPct val="30000"/>
              </a:spcBef>
              <a:buClr>
                <a:srgbClr val="66CCFF"/>
              </a:buClr>
              <a:buSzPct val="90000"/>
            </a:pPr>
            <a:endParaRPr lang="en-US" sz="2800" dirty="0">
              <a:solidFill>
                <a:schemeClr val="tx1"/>
              </a:solidFill>
              <a:latin typeface="Lucida Sans Unicode" pitchFamily="34" charset="0"/>
              <a:cs typeface="Lucida Sans Unicode" pitchFamily="34" charset="0"/>
            </a:endParaRPr>
          </a:p>
          <a:p>
            <a:pPr>
              <a:spcBef>
                <a:spcPct val="30000"/>
              </a:spcBef>
              <a:buClr>
                <a:srgbClr val="66CCFF"/>
              </a:buClr>
              <a:buSzPct val="90000"/>
            </a:pPr>
            <a:r>
              <a:rPr lang="en-US" sz="2800" dirty="0">
                <a:solidFill>
                  <a:schemeClr val="tx1"/>
                </a:solidFill>
                <a:latin typeface="Lucida Sans Unicode" pitchFamily="34" charset="0"/>
                <a:cs typeface="Lucida Sans Unicode" pitchFamily="34" charset="0"/>
              </a:rPr>
              <a:t>Capillaries</a:t>
            </a:r>
          </a:p>
          <a:p>
            <a:pPr lvl="1">
              <a:spcBef>
                <a:spcPct val="0"/>
              </a:spcBef>
              <a:buClr>
                <a:schemeClr val="tx2"/>
              </a:buClr>
              <a:buSzPct val="90000"/>
              <a:buFontTx/>
              <a:buChar char="•"/>
            </a:pPr>
            <a:r>
              <a:rPr lang="en-US" dirty="0">
                <a:solidFill>
                  <a:schemeClr val="tx1"/>
                </a:solidFill>
                <a:latin typeface="Lucida Sans Unicode" pitchFamily="34" charset="0"/>
                <a:cs typeface="Lucida Sans Unicode" pitchFamily="34" charset="0"/>
              </a:rPr>
              <a:t>diameter of RBC</a:t>
            </a:r>
          </a:p>
          <a:p>
            <a:pPr lvl="1">
              <a:spcBef>
                <a:spcPct val="0"/>
              </a:spcBef>
              <a:buClr>
                <a:schemeClr val="tx2"/>
              </a:buClr>
              <a:buSzPct val="90000"/>
              <a:buFontTx/>
              <a:buChar char="•"/>
            </a:pPr>
            <a:r>
              <a:rPr lang="en-US" dirty="0">
                <a:solidFill>
                  <a:schemeClr val="tx1"/>
                </a:solidFill>
                <a:latin typeface="Lucida Sans Unicode" pitchFamily="34" charset="0"/>
                <a:cs typeface="Lucida Sans Unicode" pitchFamily="34" charset="0"/>
              </a:rPr>
              <a:t>thin walls, slow flow</a:t>
            </a:r>
          </a:p>
          <a:p>
            <a:pPr lvl="1">
              <a:spcBef>
                <a:spcPct val="0"/>
              </a:spcBef>
              <a:buClr>
                <a:schemeClr val="tx2"/>
              </a:buClr>
              <a:buSzPct val="90000"/>
              <a:buFontTx/>
              <a:buChar char="•"/>
            </a:pPr>
            <a:r>
              <a:rPr lang="en-US" dirty="0">
                <a:solidFill>
                  <a:schemeClr val="tx1"/>
                </a:solidFill>
                <a:latin typeface="Lucida Sans Unicode" pitchFamily="34" charset="0"/>
                <a:cs typeface="Lucida Sans Unicode" pitchFamily="34" charset="0"/>
              </a:rPr>
              <a:t>great for exchanging oxygen, nutrients</a:t>
            </a:r>
          </a:p>
          <a:p>
            <a:pPr>
              <a:spcBef>
                <a:spcPct val="40000"/>
              </a:spcBef>
              <a:buClr>
                <a:srgbClr val="66CCFF"/>
              </a:buClr>
              <a:buSzPct val="90000"/>
            </a:pPr>
            <a:r>
              <a:rPr lang="en-US" sz="2800" dirty="0" err="1">
                <a:solidFill>
                  <a:schemeClr val="tx1"/>
                </a:solidFill>
                <a:latin typeface="Lucida Sans Unicode" pitchFamily="34" charset="0"/>
                <a:cs typeface="Lucida Sans Unicode" pitchFamily="34" charset="0"/>
              </a:rPr>
              <a:t>Venules</a:t>
            </a:r>
            <a:r>
              <a:rPr lang="en-US" sz="2800" dirty="0">
                <a:solidFill>
                  <a:schemeClr val="tx1"/>
                </a:solidFill>
                <a:latin typeface="Lucida Sans Unicode" pitchFamily="34" charset="0"/>
                <a:cs typeface="Lucida Sans Unicode" pitchFamily="34" charset="0"/>
              </a:rPr>
              <a:t>/veins</a:t>
            </a:r>
          </a:p>
          <a:p>
            <a:pPr lvl="1">
              <a:spcBef>
                <a:spcPct val="0"/>
              </a:spcBef>
              <a:buClr>
                <a:schemeClr val="tx2"/>
              </a:buClr>
              <a:buSzPct val="90000"/>
              <a:buFontTx/>
              <a:buChar char="•"/>
            </a:pPr>
            <a:r>
              <a:rPr lang="en-US" dirty="0">
                <a:solidFill>
                  <a:schemeClr val="tx1"/>
                </a:solidFill>
                <a:latin typeface="Lucida Sans Unicode" pitchFamily="34" charset="0"/>
                <a:cs typeface="Lucida Sans Unicode" pitchFamily="34" charset="0"/>
              </a:rPr>
              <a:t>large diameter, thin walls</a:t>
            </a:r>
          </a:p>
          <a:p>
            <a:pPr lvl="1">
              <a:spcBef>
                <a:spcPct val="0"/>
              </a:spcBef>
              <a:buClr>
                <a:schemeClr val="tx2"/>
              </a:buClr>
              <a:buSzPct val="90000"/>
              <a:buFontTx/>
              <a:buChar char="•"/>
            </a:pPr>
            <a:r>
              <a:rPr lang="en-US" dirty="0">
                <a:solidFill>
                  <a:schemeClr val="tx1"/>
                </a:solidFill>
                <a:latin typeface="Lucida Sans Unicode" pitchFamily="34" charset="0"/>
                <a:cs typeface="Lucida Sans Unicode" pitchFamily="34" charset="0"/>
              </a:rPr>
              <a:t>compressible, penetrable by tumor</a:t>
            </a:r>
          </a:p>
          <a:p>
            <a:pPr lvl="1">
              <a:spcBef>
                <a:spcPct val="0"/>
              </a:spcBef>
              <a:buClr>
                <a:schemeClr val="tx2"/>
              </a:buClr>
              <a:buSzPct val="90000"/>
              <a:buFontTx/>
              <a:buChar char="•"/>
            </a:pPr>
            <a:r>
              <a:rPr lang="en-US" dirty="0">
                <a:solidFill>
                  <a:schemeClr val="tx1"/>
                </a:solidFill>
                <a:latin typeface="Lucida Sans Unicode" pitchFamily="34" charset="0"/>
                <a:cs typeface="Lucida Sans Unicode" pitchFamily="34" charset="0"/>
              </a:rPr>
              <a:t>Have valves</a:t>
            </a:r>
          </a:p>
          <a:p>
            <a:pPr>
              <a:spcBef>
                <a:spcPct val="40000"/>
              </a:spcBef>
              <a:buClr>
                <a:srgbClr val="66CCFF"/>
              </a:buClr>
              <a:buSzPct val="90000"/>
            </a:pPr>
            <a:r>
              <a:rPr lang="en-US" sz="2800" dirty="0" err="1">
                <a:solidFill>
                  <a:schemeClr val="tx1"/>
                </a:solidFill>
                <a:latin typeface="Lucida Sans Unicode" pitchFamily="34" charset="0"/>
                <a:cs typeface="Lucida Sans Unicode" pitchFamily="34" charset="0"/>
              </a:rPr>
              <a:t>Lymphatics</a:t>
            </a:r>
            <a:endParaRPr lang="en-US" sz="2800" dirty="0">
              <a:solidFill>
                <a:schemeClr val="tx1"/>
              </a:solidFill>
              <a:latin typeface="Lucida Sans Unicode" pitchFamily="34" charset="0"/>
              <a:cs typeface="Lucida Sans Unicode" pitchFamily="34" charset="0"/>
            </a:endParaRPr>
          </a:p>
          <a:p>
            <a:pPr lvl="1">
              <a:spcBef>
                <a:spcPct val="0"/>
              </a:spcBef>
              <a:buClr>
                <a:schemeClr val="tx2"/>
              </a:buClr>
              <a:buSzPct val="90000"/>
              <a:buFontTx/>
              <a:buChar char="•"/>
            </a:pPr>
            <a:r>
              <a:rPr lang="en-US" dirty="0">
                <a:solidFill>
                  <a:schemeClr val="tx1"/>
                </a:solidFill>
                <a:latin typeface="Lucida Sans Unicode" pitchFamily="34" charset="0"/>
                <a:cs typeface="Lucida Sans Unicode" pitchFamily="34" charset="0"/>
              </a:rPr>
              <a:t>drain excess interstitial fluid</a:t>
            </a:r>
          </a:p>
          <a:p>
            <a:pPr lvl="1">
              <a:spcBef>
                <a:spcPct val="0"/>
              </a:spcBef>
              <a:buClr>
                <a:schemeClr val="tx2"/>
              </a:buClr>
              <a:buSzPct val="90000"/>
              <a:buFontTx/>
              <a:buChar char="•"/>
            </a:pPr>
            <a:r>
              <a:rPr lang="en-US" dirty="0">
                <a:solidFill>
                  <a:schemeClr val="tx1"/>
                </a:solidFill>
                <a:latin typeface="Lucida Sans Unicode" pitchFamily="34" charset="0"/>
                <a:cs typeface="Lucida Sans Unicode" pitchFamily="34" charset="0"/>
              </a:rPr>
              <a:t>pass through nodes</a:t>
            </a:r>
            <a:endParaRPr lang="en-US"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http://www.full-health.com/image_artery_endothelium.jpg"/>
          <p:cNvPicPr>
            <a:picLocks noChangeAspect="1" noChangeArrowheads="1"/>
          </p:cNvPicPr>
          <p:nvPr/>
        </p:nvPicPr>
        <p:blipFill>
          <a:blip r:embed="rId2" cstate="print"/>
          <a:srcRect/>
          <a:stretch>
            <a:fillRect/>
          </a:stretch>
        </p:blipFill>
        <p:spPr bwMode="auto">
          <a:xfrm>
            <a:off x="3657600" y="297194"/>
            <a:ext cx="5486400" cy="2674759"/>
          </a:xfrm>
          <a:prstGeom prst="rect">
            <a:avLst/>
          </a:prstGeom>
          <a:noFill/>
        </p:spPr>
      </p:pic>
      <p:sp>
        <p:nvSpPr>
          <p:cNvPr id="3" name="Rectangle 2"/>
          <p:cNvSpPr/>
          <p:nvPr/>
        </p:nvSpPr>
        <p:spPr>
          <a:xfrm>
            <a:off x="7696168" y="2743200"/>
            <a:ext cx="1447832" cy="261610"/>
          </a:xfrm>
          <a:prstGeom prst="rect">
            <a:avLst/>
          </a:prstGeom>
        </p:spPr>
        <p:txBody>
          <a:bodyPr wrap="none">
            <a:spAutoFit/>
          </a:bodyPr>
          <a:lstStyle/>
          <a:p>
            <a:r>
              <a:rPr lang="en-US" sz="1100" dirty="0">
                <a:hlinkClick r:id="rId3"/>
              </a:rPr>
              <a:t>www.full-health.com</a:t>
            </a:r>
            <a:endParaRPr lang="en-US" sz="1100" dirty="0"/>
          </a:p>
        </p:txBody>
      </p:sp>
      <p:pic>
        <p:nvPicPr>
          <p:cNvPr id="110596" name="Picture 4" descr="http://www.mananatomy.com/wp-content/uploads/2011/04/artery.jpg"/>
          <p:cNvPicPr>
            <a:picLocks noChangeAspect="1" noChangeArrowheads="1"/>
          </p:cNvPicPr>
          <p:nvPr/>
        </p:nvPicPr>
        <p:blipFill>
          <a:blip r:embed="rId4" cstate="print"/>
          <a:srcRect/>
          <a:stretch>
            <a:fillRect/>
          </a:stretch>
        </p:blipFill>
        <p:spPr bwMode="auto">
          <a:xfrm>
            <a:off x="0" y="1066800"/>
            <a:ext cx="3048000" cy="5038725"/>
          </a:xfrm>
          <a:prstGeom prst="rect">
            <a:avLst/>
          </a:prstGeom>
          <a:noFill/>
        </p:spPr>
      </p:pic>
      <p:sp>
        <p:nvSpPr>
          <p:cNvPr id="5" name="Rectangle 4"/>
          <p:cNvSpPr/>
          <p:nvPr/>
        </p:nvSpPr>
        <p:spPr>
          <a:xfrm>
            <a:off x="990600" y="6096000"/>
            <a:ext cx="1649811" cy="261610"/>
          </a:xfrm>
          <a:prstGeom prst="rect">
            <a:avLst/>
          </a:prstGeom>
        </p:spPr>
        <p:txBody>
          <a:bodyPr wrap="none">
            <a:spAutoFit/>
          </a:bodyPr>
          <a:lstStyle/>
          <a:p>
            <a:r>
              <a:rPr lang="en-US" sz="1100" dirty="0">
                <a:hlinkClick r:id="rId5"/>
              </a:rPr>
              <a:t>www.mananatomy.com</a:t>
            </a:r>
            <a:endParaRPr lang="en-US" sz="1100" dirty="0"/>
          </a:p>
        </p:txBody>
      </p:sp>
      <p:sp>
        <p:nvSpPr>
          <p:cNvPr id="7" name="Title 6"/>
          <p:cNvSpPr>
            <a:spLocks noGrp="1"/>
          </p:cNvSpPr>
          <p:nvPr>
            <p:ph type="title"/>
          </p:nvPr>
        </p:nvSpPr>
        <p:spPr>
          <a:xfrm>
            <a:off x="301752" y="228600"/>
            <a:ext cx="2974848" cy="758952"/>
          </a:xfrm>
        </p:spPr>
        <p:txBody>
          <a:bodyPr>
            <a:normAutofit fontScale="90000"/>
          </a:bodyPr>
          <a:lstStyle/>
          <a:p>
            <a:r>
              <a:rPr lang="en-US" dirty="0"/>
              <a:t> Artery</a:t>
            </a:r>
          </a:p>
        </p:txBody>
      </p:sp>
      <p:pic>
        <p:nvPicPr>
          <p:cNvPr id="8" name="Picture 2" descr="f012001"/>
          <p:cNvPicPr>
            <a:picLocks noChangeAspect="1" noChangeArrowheads="1"/>
          </p:cNvPicPr>
          <p:nvPr/>
        </p:nvPicPr>
        <p:blipFill>
          <a:blip r:embed="rId6" cstate="print"/>
          <a:srcRect/>
          <a:stretch>
            <a:fillRect/>
          </a:stretch>
        </p:blipFill>
        <p:spPr bwMode="auto">
          <a:xfrm>
            <a:off x="3352800" y="3971257"/>
            <a:ext cx="5791200" cy="272732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228600"/>
            <a:ext cx="4498848" cy="758952"/>
          </a:xfrm>
        </p:spPr>
        <p:txBody>
          <a:bodyPr>
            <a:normAutofit/>
          </a:bodyPr>
          <a:lstStyle/>
          <a:p>
            <a:pPr eaLnBrk="1" fontAlgn="auto" hangingPunct="1">
              <a:spcAft>
                <a:spcPts val="0"/>
              </a:spcAft>
              <a:defRPr/>
            </a:pPr>
            <a:r>
              <a:rPr lang="en-US" sz="3200" i="1" dirty="0">
                <a:latin typeface="Lucida Sans Unicode" pitchFamily="34" charset="0"/>
                <a:cs typeface="Lucida Sans Unicode" pitchFamily="34" charset="0"/>
              </a:rPr>
              <a:t>ENDOTHELIAL CELLS</a:t>
            </a:r>
          </a:p>
        </p:txBody>
      </p:sp>
      <p:sp>
        <p:nvSpPr>
          <p:cNvPr id="11266" name="Rectangle 3"/>
          <p:cNvSpPr>
            <a:spLocks noGrp="1" noChangeArrowheads="1"/>
          </p:cNvSpPr>
          <p:nvPr>
            <p:ph sz="quarter" idx="1"/>
          </p:nvPr>
        </p:nvSpPr>
        <p:spPr>
          <a:xfrm>
            <a:off x="146752" y="1790700"/>
            <a:ext cx="4120448" cy="4721352"/>
          </a:xfrm>
        </p:spPr>
        <p:txBody>
          <a:bodyPr>
            <a:normAutofit/>
          </a:bodyPr>
          <a:lstStyle/>
          <a:p>
            <a:pPr>
              <a:buFont typeface="Wingdings" panose="05000000000000000000" pitchFamily="2" charset="2"/>
              <a:buChar char="Ø"/>
            </a:pPr>
            <a:r>
              <a:rPr lang="en-US" sz="1800" dirty="0">
                <a:solidFill>
                  <a:schemeClr val="tx1"/>
                </a:solidFill>
                <a:latin typeface="Lucida Sans Unicode" pitchFamily="34" charset="0"/>
                <a:cs typeface="Lucida Sans Unicode" pitchFamily="34" charset="0"/>
              </a:rPr>
              <a:t>The endothelium is a  single cell thick lining of endothelial cells and it is the inner lining of the entire cardiovascular system (arteries, veins and capillaries) and the lymphatic system. </a:t>
            </a:r>
          </a:p>
          <a:p>
            <a:pPr>
              <a:buFont typeface="Wingdings" panose="05000000000000000000" pitchFamily="2" charset="2"/>
              <a:buChar char="Ø"/>
            </a:pPr>
            <a:r>
              <a:rPr lang="en-US" sz="1800" dirty="0">
                <a:solidFill>
                  <a:schemeClr val="tx1"/>
                </a:solidFill>
                <a:latin typeface="Lucida Sans Unicode" pitchFamily="34" charset="0"/>
                <a:cs typeface="Lucida Sans Unicode" pitchFamily="34" charset="0"/>
              </a:rPr>
              <a:t>It is in direct contact with the blood/lymph and the cells circulating in it. </a:t>
            </a:r>
          </a:p>
          <a:p>
            <a:pPr>
              <a:buFont typeface="Wingdings" panose="05000000000000000000" pitchFamily="2" charset="2"/>
              <a:buChar char="Ø"/>
            </a:pPr>
            <a:r>
              <a:rPr lang="en-US" sz="1800" dirty="0">
                <a:solidFill>
                  <a:schemeClr val="tx1"/>
                </a:solidFill>
                <a:latin typeface="Lucida Sans Unicode" pitchFamily="34" charset="0"/>
                <a:cs typeface="Lucida Sans Unicode" pitchFamily="34" charset="0"/>
              </a:rPr>
              <a:t>A </a:t>
            </a:r>
            <a:r>
              <a:rPr lang="en-US" sz="1800" dirty="0">
                <a:latin typeface="Lucida Sans Unicode" pitchFamily="34" charset="0"/>
                <a:cs typeface="Lucida Sans Unicode" pitchFamily="34" charset="0"/>
              </a:rPr>
              <a:t>normal structure and function of endothelium </a:t>
            </a:r>
            <a:r>
              <a:rPr lang="en-US" sz="1800" dirty="0">
                <a:solidFill>
                  <a:schemeClr val="tx1"/>
                </a:solidFill>
                <a:latin typeface="Lucida Sans Unicode" pitchFamily="34" charset="0"/>
                <a:cs typeface="Lucida Sans Unicode" pitchFamily="34" charset="0"/>
              </a:rPr>
              <a:t>is essential for the maintenance of vessel wall homeostasis and normal circulatory function. </a:t>
            </a:r>
          </a:p>
        </p:txBody>
      </p:sp>
      <p:pic>
        <p:nvPicPr>
          <p:cNvPr id="77826" name="Picture 2" descr="http://faculty.stcc.edu/AandP/AP/imagesAP2/bloodvessels/endothelia.jpg"/>
          <p:cNvPicPr>
            <a:picLocks noChangeAspect="1" noChangeArrowheads="1"/>
          </p:cNvPicPr>
          <p:nvPr/>
        </p:nvPicPr>
        <p:blipFill>
          <a:blip r:embed="rId3" cstate="print"/>
          <a:srcRect/>
          <a:stretch>
            <a:fillRect/>
          </a:stretch>
        </p:blipFill>
        <p:spPr bwMode="auto">
          <a:xfrm>
            <a:off x="5334000" y="138198"/>
            <a:ext cx="3200400" cy="3287843"/>
          </a:xfrm>
          <a:prstGeom prst="rect">
            <a:avLst/>
          </a:prstGeom>
          <a:noFill/>
        </p:spPr>
      </p:pic>
      <p:pic>
        <p:nvPicPr>
          <p:cNvPr id="77828" name="Picture 4" descr="http://www.udel.edu/biology/Wags/histopage/vascularmodelingpage/circsystempage/microvessels/venulelong.gif"/>
          <p:cNvPicPr>
            <a:picLocks noChangeAspect="1" noChangeArrowheads="1"/>
          </p:cNvPicPr>
          <p:nvPr/>
        </p:nvPicPr>
        <p:blipFill>
          <a:blip r:embed="rId4" cstate="print"/>
          <a:srcRect/>
          <a:stretch>
            <a:fillRect/>
          </a:stretch>
        </p:blipFill>
        <p:spPr bwMode="auto">
          <a:xfrm>
            <a:off x="4429125" y="3619499"/>
            <a:ext cx="4714875" cy="3238501"/>
          </a:xfrm>
          <a:prstGeom prst="rect">
            <a:avLst/>
          </a:prstGeom>
          <a:noFill/>
        </p:spPr>
      </p:pic>
      <p:sp>
        <p:nvSpPr>
          <p:cNvPr id="7" name="Rectangle 6"/>
          <p:cNvSpPr/>
          <p:nvPr/>
        </p:nvSpPr>
        <p:spPr>
          <a:xfrm>
            <a:off x="7522979" y="6488668"/>
            <a:ext cx="1621021" cy="369332"/>
          </a:xfrm>
          <a:prstGeom prst="rect">
            <a:avLst/>
          </a:prstGeom>
        </p:spPr>
        <p:txBody>
          <a:bodyPr wrap="none">
            <a:spAutoFit/>
          </a:bodyPr>
          <a:lstStyle/>
          <a:p>
            <a:r>
              <a:rPr lang="en-US" dirty="0">
                <a:hlinkClick r:id="rId5"/>
              </a:rPr>
              <a:t>www.udel.edu</a:t>
            </a:r>
            <a:endParaRPr lang="en-US" dirty="0"/>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idx="1"/>
          </p:nvPr>
        </p:nvSpPr>
        <p:spPr>
          <a:xfrm>
            <a:off x="4191000" y="1371601"/>
            <a:ext cx="4876800" cy="5486399"/>
          </a:xfrm>
        </p:spPr>
        <p:txBody>
          <a:bodyPr>
            <a:normAutofit lnSpcReduction="10000"/>
          </a:bodyPr>
          <a:lstStyle/>
          <a:p>
            <a:pPr eaLnBrk="1" hangingPunct="1">
              <a:lnSpc>
                <a:spcPct val="80000"/>
              </a:lnSpc>
            </a:pPr>
            <a:endParaRPr lang="en-US" sz="2000" dirty="0">
              <a:latin typeface="Lucida Sans Unicode" pitchFamily="34" charset="0"/>
              <a:cs typeface="Lucida Sans Unicode" pitchFamily="34" charset="0"/>
            </a:endParaRPr>
          </a:p>
          <a:p>
            <a:pPr eaLnBrk="1" hangingPunct="1">
              <a:lnSpc>
                <a:spcPct val="80000"/>
              </a:lnSpc>
            </a:pPr>
            <a:r>
              <a:rPr lang="en-US" sz="2000" dirty="0">
                <a:solidFill>
                  <a:schemeClr val="tx1"/>
                </a:solidFill>
                <a:latin typeface="Arial" panose="020B0604020202020204" pitchFamily="34" charset="0"/>
                <a:cs typeface="Arial" panose="020B0604020202020204" pitchFamily="34" charset="0"/>
              </a:rPr>
              <a:t>SMCs are present in the media of blood vessels</a:t>
            </a:r>
          </a:p>
          <a:p>
            <a:pPr eaLnBrk="1" hangingPunct="1">
              <a:lnSpc>
                <a:spcPct val="80000"/>
              </a:lnSpc>
            </a:pPr>
            <a:r>
              <a:rPr lang="en-US" sz="2000" dirty="0">
                <a:solidFill>
                  <a:schemeClr val="tx1"/>
                </a:solidFill>
                <a:latin typeface="Arial" panose="020B0604020202020204" pitchFamily="34" charset="0"/>
                <a:cs typeface="Arial" panose="020B0604020202020204" pitchFamily="34" charset="0"/>
              </a:rPr>
              <a:t>SMCs are responsible for vasoconstriction and vasodilation of blood vessel. </a:t>
            </a:r>
          </a:p>
          <a:p>
            <a:pPr eaLnBrk="1" hangingPunct="1"/>
            <a:r>
              <a:rPr lang="en-US" sz="2000" dirty="0">
                <a:solidFill>
                  <a:schemeClr val="tx1"/>
                </a:solidFill>
                <a:latin typeface="Arial" panose="020B0604020202020204" pitchFamily="34" charset="0"/>
                <a:cs typeface="Arial" panose="020B0604020202020204" pitchFamily="34" charset="0"/>
              </a:rPr>
              <a:t>Any vascular injury or dysfunction stimulates SMCs.  On stimulation the SMCs:</a:t>
            </a:r>
          </a:p>
          <a:p>
            <a:pPr marL="966787" lvl="1" indent="-457200">
              <a:buClrTx/>
              <a:buFont typeface="+mj-lt"/>
              <a:buAutoNum type="arabicPeriod"/>
            </a:pPr>
            <a:r>
              <a:rPr lang="en-US" sz="2000" i="0" dirty="0">
                <a:solidFill>
                  <a:schemeClr val="tx1"/>
                </a:solidFill>
                <a:latin typeface="Arial" panose="020B0604020202020204" pitchFamily="34" charset="0"/>
                <a:cs typeface="Arial" panose="020B0604020202020204" pitchFamily="34" charset="0"/>
              </a:rPr>
              <a:t>Migrate from the media to the intima.</a:t>
            </a:r>
          </a:p>
          <a:p>
            <a:pPr marL="966787" lvl="1" indent="-457200">
              <a:buClrTx/>
              <a:buFont typeface="+mj-lt"/>
              <a:buAutoNum type="arabicPeriod"/>
            </a:pPr>
            <a:r>
              <a:rPr lang="en-US" sz="2000" i="0" dirty="0">
                <a:solidFill>
                  <a:schemeClr val="tx1"/>
                </a:solidFill>
                <a:latin typeface="Arial" panose="020B0604020202020204" pitchFamily="34" charset="0"/>
                <a:cs typeface="Arial" panose="020B0604020202020204" pitchFamily="34" charset="0"/>
              </a:rPr>
              <a:t>In the intima the SMCs lose the capacity to contract and gain the capacity to divide. So they proliferate as intimal SMCs. </a:t>
            </a:r>
          </a:p>
          <a:p>
            <a:pPr marL="966787" lvl="1" indent="-457200">
              <a:buClrTx/>
              <a:buFont typeface="+mj-lt"/>
              <a:buAutoNum type="arabicPeriod"/>
            </a:pPr>
            <a:r>
              <a:rPr lang="en-US" sz="2000" i="0" dirty="0">
                <a:solidFill>
                  <a:schemeClr val="tx1"/>
                </a:solidFill>
                <a:latin typeface="Arial" panose="020B0604020202020204" pitchFamily="34" charset="0"/>
                <a:cs typeface="Arial" panose="020B0604020202020204" pitchFamily="34" charset="0"/>
              </a:rPr>
              <a:t>They synthesize collagen, elastin etc and deposit extracellular matrix (ECM). </a:t>
            </a:r>
          </a:p>
          <a:p>
            <a:pPr marL="623887" indent="-514350" eaLnBrk="1" hangingPunct="1">
              <a:buFont typeface="Wingdings 3" pitchFamily="18" charset="2"/>
              <a:buAutoNum type="arabicParenBoth"/>
            </a:pPr>
            <a:endParaRPr lang="en-US" sz="2400" dirty="0">
              <a:latin typeface="Lucida Sans Unicode" pitchFamily="34" charset="0"/>
              <a:cs typeface="Lucida Sans Unicode" pitchFamily="34" charset="0"/>
            </a:endParaRPr>
          </a:p>
          <a:p>
            <a:pPr eaLnBrk="1" hangingPunct="1">
              <a:lnSpc>
                <a:spcPct val="80000"/>
              </a:lnSpc>
            </a:pPr>
            <a:endParaRPr lang="en-US" sz="2400" dirty="0">
              <a:latin typeface="Lucida Sans Unicode" pitchFamily="34" charset="0"/>
              <a:cs typeface="Lucida Sans Unicode" pitchFamily="34" charset="0"/>
            </a:endParaRPr>
          </a:p>
          <a:p>
            <a:pPr eaLnBrk="1" hangingPunct="1">
              <a:lnSpc>
                <a:spcPct val="80000"/>
              </a:lnSpc>
              <a:buNone/>
            </a:pPr>
            <a:endParaRPr lang="en-US" sz="2400" dirty="0">
              <a:latin typeface="Lucida Sans Unicode" pitchFamily="34" charset="0"/>
              <a:cs typeface="Lucida Sans Unicode" pitchFamily="34" charset="0"/>
            </a:endParaRPr>
          </a:p>
        </p:txBody>
      </p:sp>
      <p:sp>
        <p:nvSpPr>
          <p:cNvPr id="17410" name="Rectangle 2"/>
          <p:cNvSpPr>
            <a:spLocks noGrp="1" noChangeArrowheads="1"/>
          </p:cNvSpPr>
          <p:nvPr>
            <p:ph type="title"/>
          </p:nvPr>
        </p:nvSpPr>
        <p:spPr>
          <a:xfrm>
            <a:off x="685800" y="304800"/>
            <a:ext cx="6228160" cy="762000"/>
          </a:xfrm>
        </p:spPr>
        <p:txBody>
          <a:bodyPr>
            <a:normAutofit/>
          </a:bodyPr>
          <a:lstStyle/>
          <a:p>
            <a:pPr eaLnBrk="1" fontAlgn="auto" hangingPunct="1">
              <a:spcAft>
                <a:spcPts val="0"/>
              </a:spcAft>
              <a:defRPr/>
            </a:pPr>
            <a:r>
              <a:rPr lang="en-US" sz="3200" b="1" dirty="0">
                <a:latin typeface="Lucida Sans Unicode" pitchFamily="34" charset="0"/>
                <a:cs typeface="Lucida Sans Unicode" pitchFamily="34" charset="0"/>
              </a:rPr>
              <a:t>Smooth muscle cells (SMC)</a:t>
            </a:r>
          </a:p>
        </p:txBody>
      </p:sp>
      <p:pic>
        <p:nvPicPr>
          <p:cNvPr id="3" name="Picture 2"/>
          <p:cNvPicPr>
            <a:picLocks noChangeAspect="1"/>
          </p:cNvPicPr>
          <p:nvPr/>
        </p:nvPicPr>
        <p:blipFill>
          <a:blip r:embed="rId3"/>
          <a:stretch>
            <a:fillRect/>
          </a:stretch>
        </p:blipFill>
        <p:spPr>
          <a:xfrm>
            <a:off x="76200" y="2863278"/>
            <a:ext cx="3897289" cy="2932559"/>
          </a:xfrm>
          <a:prstGeom prst="rect">
            <a:avLst/>
          </a:prstGeom>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idx="1"/>
          </p:nvPr>
        </p:nvSpPr>
        <p:spPr>
          <a:xfrm>
            <a:off x="4114800" y="1625037"/>
            <a:ext cx="4876800" cy="5175250"/>
          </a:xfrm>
        </p:spPr>
        <p:txBody>
          <a:bodyPr>
            <a:normAutofit fontScale="77500" lnSpcReduction="20000"/>
          </a:bodyPr>
          <a:lstStyle/>
          <a:p>
            <a:pPr eaLnBrk="1" hangingPunct="1"/>
            <a:r>
              <a:rPr lang="en-US" sz="2800" dirty="0">
                <a:solidFill>
                  <a:schemeClr val="tx1"/>
                </a:solidFill>
                <a:latin typeface="Arial" panose="020B0604020202020204" pitchFamily="34" charset="0"/>
                <a:cs typeface="Arial" panose="020B0604020202020204" pitchFamily="34" charset="0"/>
              </a:rPr>
              <a:t>Atherosclerosis is characterized by intimal lesions called </a:t>
            </a:r>
            <a:r>
              <a:rPr lang="en-US" sz="2800" b="1" dirty="0" err="1">
                <a:solidFill>
                  <a:schemeClr val="tx1"/>
                </a:solidFill>
                <a:latin typeface="Arial" panose="020B0604020202020204" pitchFamily="34" charset="0"/>
                <a:cs typeface="Arial" panose="020B0604020202020204" pitchFamily="34" charset="0"/>
              </a:rPr>
              <a:t>atheromas</a:t>
            </a:r>
            <a:r>
              <a:rPr lang="en-US" sz="2800" b="1" dirty="0">
                <a:solidFill>
                  <a:schemeClr val="tx1"/>
                </a:solidFill>
                <a:latin typeface="Arial" panose="020B0604020202020204" pitchFamily="34" charset="0"/>
                <a:cs typeface="Arial" panose="020B0604020202020204" pitchFamily="34" charset="0"/>
              </a:rPr>
              <a:t> (also known as atheromatous plaque or </a:t>
            </a:r>
            <a:r>
              <a:rPr lang="en-US" sz="2800" b="1" dirty="0" err="1">
                <a:solidFill>
                  <a:schemeClr val="tx1"/>
                </a:solidFill>
                <a:latin typeface="Arial" panose="020B0604020202020204" pitchFamily="34" charset="0"/>
                <a:cs typeface="Arial" panose="020B0604020202020204" pitchFamily="34" charset="0"/>
              </a:rPr>
              <a:t>fibrofatty</a:t>
            </a:r>
            <a:r>
              <a:rPr lang="en-US" sz="2800" b="1" dirty="0">
                <a:solidFill>
                  <a:schemeClr val="tx1"/>
                </a:solidFill>
                <a:latin typeface="Arial" panose="020B0604020202020204" pitchFamily="34" charset="0"/>
                <a:cs typeface="Arial" panose="020B0604020202020204" pitchFamily="34" charset="0"/>
              </a:rPr>
              <a:t> plaque)</a:t>
            </a:r>
            <a:r>
              <a:rPr lang="en-US" sz="2800" dirty="0">
                <a:solidFill>
                  <a:schemeClr val="tx1"/>
                </a:solidFill>
                <a:latin typeface="Arial" panose="020B0604020202020204" pitchFamily="34" charset="0"/>
                <a:cs typeface="Arial" panose="020B0604020202020204" pitchFamily="34" charset="0"/>
              </a:rPr>
              <a:t>, which protrude into and obstruct vascular lumens and weaken the underlying media. </a:t>
            </a:r>
          </a:p>
          <a:p>
            <a:r>
              <a:rPr lang="en-US" sz="2800" dirty="0">
                <a:solidFill>
                  <a:schemeClr val="tx1"/>
                </a:solidFill>
                <a:latin typeface="Arial" panose="020B0604020202020204" pitchFamily="34" charset="0"/>
                <a:cs typeface="Arial" panose="020B0604020202020204" pitchFamily="34" charset="0"/>
              </a:rPr>
              <a:t>The most commonly involved vessels are the abdominal aorta then coronary arteries, the popliteal arteries, the internal carotid arteries, and the vessels of the circle of Willis</a:t>
            </a:r>
            <a:r>
              <a:rPr lang="en-US" sz="2800" dirty="0">
                <a:latin typeface="Arial" panose="020B0604020202020204" pitchFamily="34" charset="0"/>
                <a:cs typeface="Arial" panose="020B0604020202020204" pitchFamily="34" charset="0"/>
              </a:rPr>
              <a:t>. </a:t>
            </a:r>
          </a:p>
          <a:p>
            <a:r>
              <a:rPr lang="en-US" sz="2800" dirty="0">
                <a:latin typeface="Arial" panose="020B0604020202020204" pitchFamily="34" charset="0"/>
                <a:cs typeface="Arial" panose="020B0604020202020204" pitchFamily="34" charset="0"/>
              </a:rPr>
              <a:t>AS can </a:t>
            </a:r>
            <a:r>
              <a:rPr lang="en-US" sz="2800" dirty="0">
                <a:latin typeface="Arial" panose="020B0604020202020204" pitchFamily="34" charset="0"/>
                <a:cs typeface="Arial" panose="020B0604020202020204" pitchFamily="34" charset="0"/>
                <a:sym typeface="Wingdings" panose="05000000000000000000" pitchFamily="2" charset="2"/>
              </a:rPr>
              <a:t></a:t>
            </a:r>
            <a:r>
              <a:rPr lang="en-US" sz="2800" dirty="0">
                <a:latin typeface="Arial" panose="020B0604020202020204" pitchFamily="34" charset="0"/>
                <a:cs typeface="Arial" panose="020B0604020202020204" pitchFamily="34" charset="0"/>
              </a:rPr>
              <a:t> serious complications like </a:t>
            </a:r>
            <a:r>
              <a:rPr lang="en-US" sz="2800" dirty="0">
                <a:latin typeface="Arial" panose="020B0604020202020204" pitchFamily="34" charset="0"/>
                <a:ea typeface="Lucida Sans Unicode" pitchFamily="34" charset="0"/>
                <a:cs typeface="Arial" panose="020B0604020202020204" pitchFamily="34" charset="0"/>
              </a:rPr>
              <a:t>Coronary artery disease (angina &amp; MI) and Carotid atherosclerotic disease (stroke)</a:t>
            </a:r>
          </a:p>
          <a:p>
            <a:endParaRPr lang="en-US" sz="2800" dirty="0">
              <a:latin typeface="Arial" panose="020B0604020202020204" pitchFamily="34" charset="0"/>
              <a:cs typeface="Arial" panose="020B0604020202020204" pitchFamily="34" charset="0"/>
            </a:endParaRPr>
          </a:p>
        </p:txBody>
      </p:sp>
      <p:pic>
        <p:nvPicPr>
          <p:cNvPr id="66562" name="Picture 2" descr="http://patienteducationcenter.org/wp-content/uploads/2012/05/205203-image.jpg"/>
          <p:cNvPicPr>
            <a:picLocks noChangeAspect="1" noChangeArrowheads="1"/>
          </p:cNvPicPr>
          <p:nvPr/>
        </p:nvPicPr>
        <p:blipFill>
          <a:blip r:embed="rId3" cstate="print"/>
          <a:srcRect/>
          <a:stretch>
            <a:fillRect/>
          </a:stretch>
        </p:blipFill>
        <p:spPr bwMode="auto">
          <a:xfrm>
            <a:off x="426719" y="139337"/>
            <a:ext cx="3124200" cy="3709397"/>
          </a:xfrm>
          <a:prstGeom prst="rect">
            <a:avLst/>
          </a:prstGeom>
          <a:noFill/>
        </p:spPr>
      </p:pic>
      <p:pic>
        <p:nvPicPr>
          <p:cNvPr id="4" name="Picture 3"/>
          <p:cNvPicPr>
            <a:picLocks noChangeAspect="1"/>
          </p:cNvPicPr>
          <p:nvPr/>
        </p:nvPicPr>
        <p:blipFill>
          <a:blip r:embed="rId4"/>
          <a:stretch>
            <a:fillRect/>
          </a:stretch>
        </p:blipFill>
        <p:spPr>
          <a:xfrm>
            <a:off x="262765" y="4038600"/>
            <a:ext cx="3452109" cy="2761687"/>
          </a:xfrm>
          <a:prstGeom prst="rect">
            <a:avLst/>
          </a:prstGeom>
        </p:spPr>
      </p:pic>
      <p:sp>
        <p:nvSpPr>
          <p:cNvPr id="3" name="Rectangle 2"/>
          <p:cNvSpPr/>
          <p:nvPr/>
        </p:nvSpPr>
        <p:spPr>
          <a:xfrm>
            <a:off x="4495800" y="152400"/>
            <a:ext cx="4267200" cy="584775"/>
          </a:xfrm>
          <a:prstGeom prst="rect">
            <a:avLst/>
          </a:prstGeom>
        </p:spPr>
        <p:txBody>
          <a:bodyPr wrap="square">
            <a:spAutoFit/>
          </a:bodyPr>
          <a:lstStyle/>
          <a:p>
            <a:r>
              <a:rPr lang="en-US" sz="3200" b="1" dirty="0">
                <a:latin typeface="Lucida Sans Unicode" pitchFamily="34" charset="0"/>
                <a:cs typeface="Lucida Sans Unicode" pitchFamily="34" charset="0"/>
              </a:rPr>
              <a:t>Atherosclerosis (AS)</a:t>
            </a:r>
            <a:endParaRPr lang="en-US" sz="3200" dirty="0"/>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28600" y="228600"/>
            <a:ext cx="8839200" cy="990600"/>
          </a:xfrm>
        </p:spPr>
        <p:txBody>
          <a:bodyPr>
            <a:noAutofit/>
          </a:bodyPr>
          <a:lstStyle/>
          <a:p>
            <a:pPr eaLnBrk="1" fontAlgn="auto" hangingPunct="1">
              <a:spcAft>
                <a:spcPts val="0"/>
              </a:spcAft>
              <a:defRPr/>
            </a:pPr>
            <a:r>
              <a:rPr lang="en-US" sz="2400" b="1" dirty="0">
                <a:latin typeface="Lucida Sans Unicode" pitchFamily="34" charset="0"/>
                <a:cs typeface="Lucida Sans Unicode" pitchFamily="34" charset="0"/>
              </a:rPr>
              <a:t>Gross morphology of atheroma/atheromatous (AS) plaque</a:t>
            </a:r>
          </a:p>
        </p:txBody>
      </p:sp>
      <p:sp>
        <p:nvSpPr>
          <p:cNvPr id="21506" name="Rectangle 3"/>
          <p:cNvSpPr>
            <a:spLocks noGrp="1" noChangeArrowheads="1"/>
          </p:cNvSpPr>
          <p:nvPr>
            <p:ph sz="quarter" idx="1"/>
          </p:nvPr>
        </p:nvSpPr>
        <p:spPr>
          <a:xfrm>
            <a:off x="609600" y="1589566"/>
            <a:ext cx="4495800" cy="5116033"/>
          </a:xfrm>
        </p:spPr>
        <p:txBody>
          <a:bodyPr>
            <a:normAutofit/>
          </a:bodyPr>
          <a:lstStyle/>
          <a:p>
            <a:pPr eaLnBrk="1" hangingPunct="1"/>
            <a:r>
              <a:rPr lang="en-US" sz="2000" dirty="0">
                <a:solidFill>
                  <a:schemeClr val="tx1"/>
                </a:solidFill>
                <a:latin typeface="Lucida Sans Unicode" pitchFamily="34" charset="0"/>
                <a:cs typeface="Lucida Sans Unicode" pitchFamily="34" charset="0"/>
              </a:rPr>
              <a:t>The key processes in AS is </a:t>
            </a:r>
            <a:r>
              <a:rPr lang="en-US" sz="2000" dirty="0" err="1">
                <a:solidFill>
                  <a:schemeClr val="tx1"/>
                </a:solidFill>
                <a:latin typeface="Lucida Sans Unicode" pitchFamily="34" charset="0"/>
                <a:cs typeface="Lucida Sans Unicode" pitchFamily="34" charset="0"/>
              </a:rPr>
              <a:t>intimal</a:t>
            </a:r>
            <a:r>
              <a:rPr lang="en-US" sz="2000" dirty="0">
                <a:solidFill>
                  <a:schemeClr val="tx1"/>
                </a:solidFill>
                <a:latin typeface="Lucida Sans Unicode" pitchFamily="34" charset="0"/>
                <a:cs typeface="Lucida Sans Unicode" pitchFamily="34" charset="0"/>
              </a:rPr>
              <a:t> thickening and lipid accumulation. </a:t>
            </a:r>
          </a:p>
          <a:p>
            <a:r>
              <a:rPr lang="en-US" sz="2000" dirty="0">
                <a:solidFill>
                  <a:schemeClr val="tx1"/>
                </a:solidFill>
                <a:latin typeface="Lucida Sans Unicode" pitchFamily="34" charset="0"/>
                <a:cs typeface="Lucida Sans Unicode" pitchFamily="34" charset="0"/>
              </a:rPr>
              <a:t>AS plaques impinge on the lumen of the artery. </a:t>
            </a:r>
          </a:p>
          <a:p>
            <a:r>
              <a:rPr lang="en-US" sz="2000" dirty="0">
                <a:solidFill>
                  <a:schemeClr val="tx1"/>
                </a:solidFill>
                <a:latin typeface="Lucida Sans Unicode" pitchFamily="34" charset="0"/>
                <a:cs typeface="Lucida Sans Unicode" pitchFamily="34" charset="0"/>
              </a:rPr>
              <a:t>AS plaques vary in size.</a:t>
            </a:r>
          </a:p>
          <a:p>
            <a:r>
              <a:rPr lang="en-US" sz="2000" dirty="0">
                <a:solidFill>
                  <a:schemeClr val="tx1"/>
                </a:solidFill>
                <a:latin typeface="Lucida Sans Unicode" pitchFamily="34" charset="0"/>
                <a:cs typeface="Lucida Sans Unicode" pitchFamily="34" charset="0"/>
              </a:rPr>
              <a:t>AS plaques usually involve only a partial circumference of the arterial wall ("eccentric" lesions) and are patchy and variable along the vessel length. </a:t>
            </a:r>
          </a:p>
          <a:p>
            <a:pPr eaLnBrk="1" hangingPunct="1"/>
            <a:endParaRPr lang="en-US" dirty="0">
              <a:latin typeface="Lucida Sans Unicode" pitchFamily="34" charset="0"/>
              <a:cs typeface="Lucida Sans Unicode" pitchFamily="34" charset="0"/>
            </a:endParaRPr>
          </a:p>
        </p:txBody>
      </p:sp>
      <p:pic>
        <p:nvPicPr>
          <p:cNvPr id="4" name="Picture 2" descr="http://www.med.uottawa.ca/patho/eng/Public/cardio/complicatedathero.gif"/>
          <p:cNvPicPr>
            <a:picLocks noChangeAspect="1" noChangeArrowheads="1"/>
          </p:cNvPicPr>
          <p:nvPr/>
        </p:nvPicPr>
        <p:blipFill>
          <a:blip r:embed="rId3" cstate="print"/>
          <a:srcRect/>
          <a:stretch>
            <a:fillRect/>
          </a:stretch>
        </p:blipFill>
        <p:spPr bwMode="auto">
          <a:xfrm>
            <a:off x="4629591" y="2667000"/>
            <a:ext cx="4714875" cy="2819401"/>
          </a:xfrm>
          <a:prstGeom prst="rect">
            <a:avLst/>
          </a:prstGeom>
          <a:noFill/>
          <a:scene3d>
            <a:camera prst="orthographicFront">
              <a:rot lat="0" lon="0" rev="16200000"/>
            </a:camera>
            <a:lightRig rig="threePt" dir="t"/>
          </a:scene3d>
        </p:spPr>
      </p:pic>
      <p:sp>
        <p:nvSpPr>
          <p:cNvPr id="5" name="Rectangle 4"/>
          <p:cNvSpPr/>
          <p:nvPr/>
        </p:nvSpPr>
        <p:spPr>
          <a:xfrm>
            <a:off x="5772560" y="6444734"/>
            <a:ext cx="2428935" cy="369332"/>
          </a:xfrm>
          <a:prstGeom prst="rect">
            <a:avLst/>
          </a:prstGeom>
        </p:spPr>
        <p:txBody>
          <a:bodyPr wrap="none">
            <a:spAutoFit/>
          </a:bodyPr>
          <a:lstStyle/>
          <a:p>
            <a:r>
              <a:rPr lang="en-US" dirty="0">
                <a:hlinkClick r:id="rId4"/>
              </a:rPr>
              <a:t>www.med.uottawa.ca</a:t>
            </a:r>
            <a:r>
              <a:rPr lang="en-US" dirty="0"/>
              <a:t> </a:t>
            </a:r>
          </a:p>
        </p:txBody>
      </p:sp>
      <p:sp>
        <p:nvSpPr>
          <p:cNvPr id="7" name="Content Placeholder 2"/>
          <p:cNvSpPr txBox="1">
            <a:spLocks/>
          </p:cNvSpPr>
          <p:nvPr/>
        </p:nvSpPr>
        <p:spPr>
          <a:xfrm>
            <a:off x="301752" y="3962400"/>
            <a:ext cx="4041648" cy="2667000"/>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endParaRPr kumimoji="0" lang="en-US" sz="2000" b="0" i="0" u="none" strike="noStrike" kern="1200" cap="none" spc="0" normalizeH="0" baseline="0" noProof="0" dirty="0">
              <a:ln>
                <a:noFill/>
              </a:ln>
              <a:solidFill>
                <a:schemeClr val="tx1"/>
              </a:solidFill>
              <a:effectLst/>
              <a:uLnTx/>
              <a:uFillTx/>
              <a:latin typeface="Lucida Sans Unicode" pitchFamily="34" charset="0"/>
              <a:ea typeface="+mn-ea"/>
              <a:cs typeface="Lucida Sans Unicode" pitchFamily="34" charset="0"/>
            </a:endParaRPr>
          </a:p>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endParaRPr kumimoji="0" lang="en-US" sz="27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idx="1"/>
          </p:nvPr>
        </p:nvSpPr>
        <p:spPr>
          <a:xfrm>
            <a:off x="4495800" y="1828800"/>
            <a:ext cx="4419600" cy="4718050"/>
          </a:xfrm>
        </p:spPr>
        <p:txBody>
          <a:bodyPr>
            <a:normAutofit fontScale="70000" lnSpcReduction="20000"/>
          </a:bodyPr>
          <a:lstStyle/>
          <a:p>
            <a:pPr marL="365760" indent="-256032">
              <a:buFont typeface="Wingdings 3"/>
              <a:buChar char=""/>
              <a:defRPr/>
            </a:pPr>
            <a:r>
              <a:rPr lang="en-US" sz="2800" i="1" dirty="0">
                <a:latin typeface="Lucida Sans Unicode" panose="020B0602030504020204" pitchFamily="34" charset="0"/>
                <a:cs typeface="Lucida Sans Unicode" pitchFamily="34" charset="0"/>
              </a:rPr>
              <a:t>Fatty streaks</a:t>
            </a:r>
            <a:r>
              <a:rPr lang="en-US" sz="2800" dirty="0">
                <a:latin typeface="Lucida Sans Unicode" pitchFamily="34" charset="0"/>
                <a:cs typeface="Lucida Sans Unicode" pitchFamily="34" charset="0"/>
              </a:rPr>
              <a:t> are the earliest lesion of atherosclerosis they are a collection of </a:t>
            </a:r>
            <a:r>
              <a:rPr lang="en-US" sz="2800" b="1" dirty="0">
                <a:latin typeface="Lucida Sans Unicode" pitchFamily="34" charset="0"/>
                <a:cs typeface="Lucida Sans Unicode" pitchFamily="34" charset="0"/>
              </a:rPr>
              <a:t>lipid and lipid laden foam cells in the intima.</a:t>
            </a:r>
          </a:p>
          <a:p>
            <a:pPr marL="365760" indent="-256032" eaLnBrk="1" fontAlgn="auto" hangingPunct="1">
              <a:spcAft>
                <a:spcPts val="0"/>
              </a:spcAft>
              <a:buFont typeface="Wingdings 3"/>
              <a:buChar char=""/>
              <a:defRPr/>
            </a:pPr>
            <a:r>
              <a:rPr lang="en-US" sz="2800" dirty="0">
                <a:latin typeface="Lucida Sans Unicode" panose="020B0602030504020204" pitchFamily="34" charset="0"/>
                <a:cs typeface="Lucida Sans Unicode" panose="020B0602030504020204" pitchFamily="34" charset="0"/>
              </a:rPr>
              <a:t>They do not cause any disturbance in blood flow. </a:t>
            </a:r>
          </a:p>
          <a:p>
            <a:pPr marL="365760" indent="-256032" eaLnBrk="1" fontAlgn="auto" hangingPunct="1">
              <a:spcAft>
                <a:spcPts val="0"/>
              </a:spcAft>
              <a:buFont typeface="Wingdings 3"/>
              <a:buChar char=""/>
              <a:defRPr/>
            </a:pPr>
            <a:r>
              <a:rPr lang="en-US" sz="2800" dirty="0">
                <a:latin typeface="Lucida Sans Unicode" panose="020B0602030504020204" pitchFamily="34" charset="0"/>
                <a:cs typeface="Lucida Sans Unicode" panose="020B0602030504020204" pitchFamily="34" charset="0"/>
              </a:rPr>
              <a:t>Fatty streaks begin as multiple yellow, flat spots less than 1 mm in diameter that coalesce into elongated streaks,   1 cm long or longer. They contain T lymphocytes, extracellular lipid in smaller amounts and rare lipid laden foam cells than in plaques.</a:t>
            </a:r>
          </a:p>
        </p:txBody>
      </p:sp>
      <p:pic>
        <p:nvPicPr>
          <p:cNvPr id="5" name="Picture 4" descr="7335"/>
          <p:cNvPicPr>
            <a:picLocks noChangeAspect="1" noChangeArrowheads="1"/>
          </p:cNvPicPr>
          <p:nvPr/>
        </p:nvPicPr>
        <p:blipFill>
          <a:blip r:embed="rId3" cstate="print"/>
          <a:srcRect/>
          <a:stretch>
            <a:fillRect/>
          </a:stretch>
        </p:blipFill>
        <p:spPr bwMode="auto">
          <a:xfrm>
            <a:off x="685800" y="-209320"/>
            <a:ext cx="2527300" cy="3810000"/>
          </a:xfrm>
          <a:prstGeom prst="rect">
            <a:avLst/>
          </a:prstGeom>
          <a:noFill/>
          <a:ln w="9525">
            <a:noFill/>
            <a:miter lim="800000"/>
            <a:headEnd/>
            <a:tailEnd/>
          </a:ln>
        </p:spPr>
      </p:pic>
      <p:grpSp>
        <p:nvGrpSpPr>
          <p:cNvPr id="6" name="Group 6"/>
          <p:cNvGrpSpPr>
            <a:grpSpLocks/>
          </p:cNvGrpSpPr>
          <p:nvPr/>
        </p:nvGrpSpPr>
        <p:grpSpPr bwMode="auto">
          <a:xfrm>
            <a:off x="0" y="3557486"/>
            <a:ext cx="4038600" cy="2566069"/>
            <a:chOff x="576" y="672"/>
            <a:chExt cx="4560" cy="3051"/>
          </a:xfrm>
        </p:grpSpPr>
        <p:pic>
          <p:nvPicPr>
            <p:cNvPr id="7" name="Picture 7" descr="f012009"/>
            <p:cNvPicPr>
              <a:picLocks noChangeAspect="1" noChangeArrowheads="1"/>
            </p:cNvPicPr>
            <p:nvPr/>
          </p:nvPicPr>
          <p:blipFill>
            <a:blip r:embed="rId4" cstate="print"/>
            <a:srcRect l="44583" t="49677"/>
            <a:stretch>
              <a:fillRect/>
            </a:stretch>
          </p:blipFill>
          <p:spPr bwMode="auto">
            <a:xfrm>
              <a:off x="576" y="672"/>
              <a:ext cx="4560" cy="3051"/>
            </a:xfrm>
            <a:prstGeom prst="rect">
              <a:avLst/>
            </a:prstGeom>
            <a:noFill/>
            <a:ln w="9525">
              <a:noFill/>
              <a:miter lim="800000"/>
              <a:headEnd/>
              <a:tailEnd/>
            </a:ln>
          </p:spPr>
        </p:pic>
        <p:sp>
          <p:nvSpPr>
            <p:cNvPr id="8" name="Line 8"/>
            <p:cNvSpPr>
              <a:spLocks noChangeShapeType="1"/>
            </p:cNvSpPr>
            <p:nvPr/>
          </p:nvSpPr>
          <p:spPr bwMode="auto">
            <a:xfrm flipV="1">
              <a:off x="2880" y="2400"/>
              <a:ext cx="240" cy="480"/>
            </a:xfrm>
            <a:prstGeom prst="line">
              <a:avLst/>
            </a:prstGeom>
            <a:noFill/>
            <a:ln w="38100">
              <a:solidFill>
                <a:schemeClr val="tx1"/>
              </a:solidFill>
              <a:round/>
              <a:headEnd/>
              <a:tailEnd type="triangle" w="med" len="med"/>
            </a:ln>
          </p:spPr>
          <p:txBody>
            <a:bodyPr wrap="none" anchor="ctr"/>
            <a:lstStyle/>
            <a:p>
              <a:endParaRPr lang="en-US"/>
            </a:p>
          </p:txBody>
        </p:sp>
      </p:grpSp>
      <p:sp>
        <p:nvSpPr>
          <p:cNvPr id="9" name="TextBox 8"/>
          <p:cNvSpPr txBox="1"/>
          <p:nvPr/>
        </p:nvSpPr>
        <p:spPr>
          <a:xfrm>
            <a:off x="762000" y="152400"/>
            <a:ext cx="2133600" cy="584775"/>
          </a:xfrm>
          <a:prstGeom prst="rect">
            <a:avLst/>
          </a:prstGeom>
          <a:noFill/>
        </p:spPr>
        <p:txBody>
          <a:bodyPr wrap="square" rtlCol="0">
            <a:spAutoFit/>
          </a:bodyPr>
          <a:lstStyle/>
          <a:p>
            <a:pPr marL="342900" indent="-342900">
              <a:spcBef>
                <a:spcPct val="50000"/>
              </a:spcBef>
            </a:pPr>
            <a:r>
              <a:rPr lang="en-US" sz="1600" dirty="0">
                <a:latin typeface="Calibri" pitchFamily="34" charset="0"/>
              </a:rPr>
              <a:t>Aorta with fatty streaks ( arrows).</a:t>
            </a:r>
            <a:endParaRPr lang="en-US" sz="1600" dirty="0">
              <a:solidFill>
                <a:srgbClr val="FFFF00"/>
              </a:solidFill>
              <a:latin typeface="Calibri" pitchFamily="34" charset="0"/>
            </a:endParaRPr>
          </a:p>
        </p:txBody>
      </p:sp>
      <p:sp>
        <p:nvSpPr>
          <p:cNvPr id="10" name="Rectangle 5"/>
          <p:cNvSpPr>
            <a:spLocks noChangeArrowheads="1"/>
          </p:cNvSpPr>
          <p:nvPr/>
        </p:nvSpPr>
        <p:spPr bwMode="auto">
          <a:xfrm>
            <a:off x="272415" y="6093075"/>
            <a:ext cx="3543300" cy="646331"/>
          </a:xfrm>
          <a:prstGeom prst="rect">
            <a:avLst/>
          </a:prstGeom>
          <a:noFill/>
          <a:ln w="9525">
            <a:noFill/>
            <a:miter lim="800000"/>
            <a:headEnd/>
            <a:tailEnd/>
          </a:ln>
        </p:spPr>
        <p:txBody>
          <a:bodyPr wrap="square">
            <a:spAutoFit/>
          </a:bodyPr>
          <a:lstStyle/>
          <a:p>
            <a:pPr>
              <a:spcBef>
                <a:spcPct val="50000"/>
              </a:spcBef>
            </a:pPr>
            <a:r>
              <a:rPr lang="en-US" sz="1200" b="1" dirty="0">
                <a:latin typeface="Calibri" pitchFamily="34" charset="0"/>
              </a:rPr>
              <a:t>Photomicrograph of fatty streak in an experimental </a:t>
            </a:r>
            <a:r>
              <a:rPr lang="en-US" sz="1200" b="1" dirty="0" err="1">
                <a:latin typeface="Calibri" pitchFamily="34" charset="0"/>
              </a:rPr>
              <a:t>hypercholesterolemic</a:t>
            </a:r>
            <a:r>
              <a:rPr lang="en-US" sz="1200" b="1" dirty="0">
                <a:latin typeface="Calibri" pitchFamily="34" charset="0"/>
              </a:rPr>
              <a:t> rabbit, demonstrating </a:t>
            </a:r>
            <a:r>
              <a:rPr lang="en-US" sz="1200" b="1" dirty="0" err="1">
                <a:latin typeface="Calibri" pitchFamily="34" charset="0"/>
              </a:rPr>
              <a:t>intimal</a:t>
            </a:r>
            <a:r>
              <a:rPr lang="en-US" sz="1200" b="1" dirty="0">
                <a:latin typeface="Calibri" pitchFamily="34" charset="0"/>
              </a:rPr>
              <a:t> macrophage-derived foam cells ( arrow).</a:t>
            </a:r>
          </a:p>
        </p:txBody>
      </p:sp>
      <p:pic>
        <p:nvPicPr>
          <p:cNvPr id="3" name="Picture 2"/>
          <p:cNvPicPr>
            <a:picLocks noChangeAspect="1"/>
          </p:cNvPicPr>
          <p:nvPr/>
        </p:nvPicPr>
        <p:blipFill>
          <a:blip r:embed="rId5"/>
          <a:stretch>
            <a:fillRect/>
          </a:stretch>
        </p:blipFill>
        <p:spPr>
          <a:xfrm>
            <a:off x="4191000" y="152400"/>
            <a:ext cx="5035732" cy="1176630"/>
          </a:xfrm>
          <a:prstGeom prst="rect">
            <a:avLst/>
          </a:prstGeom>
        </p:spPr>
      </p:pic>
    </p:spTree>
    <p:extLst>
      <p:ext uri="{BB962C8B-B14F-4D97-AF65-F5344CB8AC3E}">
        <p14:creationId xmlns:p14="http://schemas.microsoft.com/office/powerpoint/2010/main" val="3563733915"/>
      </p:ext>
    </p:extLst>
  </p:cSld>
  <p:clrMapOvr>
    <a:masterClrMapping/>
  </p:clrMapOvr>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heme14">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14" id="{B3DB3A62-81C4-49EF-9FD7-C3334CF61A90}" vid="{CBF8A945-E26D-498B-B94A-29FDE1C18A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Theme20</Template>
  <TotalTime>1331</TotalTime>
  <Words>1362</Words>
  <Application>Microsoft Office PowerPoint</Application>
  <PresentationFormat>On-screen Show (4:3)</PresentationFormat>
  <Paragraphs>166</Paragraphs>
  <Slides>26</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Arial Narrow</vt:lpstr>
      <vt:lpstr>Calibri</vt:lpstr>
      <vt:lpstr>Lucida Sans Unicode</vt:lpstr>
      <vt:lpstr>Tw Cen MT</vt:lpstr>
      <vt:lpstr>Wingdings</vt:lpstr>
      <vt:lpstr>Wingdings 2</vt:lpstr>
      <vt:lpstr>Wingdings 3</vt:lpstr>
      <vt:lpstr>Theme14</vt:lpstr>
      <vt:lpstr>ATHEROSCLEROSIS   Sufia Husain Associate Professor Pathology Department College of Medicine KSU, Riyadh February 2019 Reference: Robbins &amp; Cotran Pathology and Rubin’s Pathology</vt:lpstr>
      <vt:lpstr>Objectives for Atherosclerosis, ischemic heart diseases (angina and myocardial infarction) 2 lectures </vt:lpstr>
      <vt:lpstr>Normal Blood Vessels</vt:lpstr>
      <vt:lpstr> Artery</vt:lpstr>
      <vt:lpstr>ENDOTHELIAL CELLS</vt:lpstr>
      <vt:lpstr>Smooth muscle cells (SMC)</vt:lpstr>
      <vt:lpstr>PowerPoint Presentation</vt:lpstr>
      <vt:lpstr>Gross morphology of atheroma/atheromatous (AS) plaque</vt:lpstr>
      <vt:lpstr>PowerPoint Presentation</vt:lpstr>
      <vt:lpstr>Atherosclerosis: Microscopic morphology</vt:lpstr>
      <vt:lpstr>Atherosclerosis: microscopic morphology</vt:lpstr>
      <vt:lpstr>PowerPoint Presentation</vt:lpstr>
      <vt:lpstr>PowerPoint Presentation</vt:lpstr>
      <vt:lpstr>PATHOLOGICAL COMPLICATIONS OF AS  Advanced lesion of AS is at risk for the following:</vt:lpstr>
      <vt:lpstr>Stroke/ cerebrovascular accident</vt:lpstr>
      <vt:lpstr>PowerPoint Presentation</vt:lpstr>
      <vt:lpstr>PowerPoint Presentation</vt:lpstr>
      <vt:lpstr>PowerPoint Presentation</vt:lpstr>
      <vt:lpstr>PowerPoint Presentation</vt:lpstr>
      <vt:lpstr>Risk Factors for Atherosclerosis</vt:lpstr>
      <vt:lpstr>IMPORTANCE OF TYPES OF LIPOPROTEINS IN HYPERLIPIDEMIA</vt:lpstr>
      <vt:lpstr>PATHOGENESIS: the hypothesis is that AS is a response to injury</vt:lpstr>
      <vt:lpstr>PATHOGENESIS:</vt:lpstr>
      <vt:lpstr>SUMMARY</vt:lpstr>
      <vt:lpstr>Angioplasty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Cardiovascular  System</dc:title>
  <dc:creator>Dr.Sufia</dc:creator>
  <cp:lastModifiedBy>Allokie !</cp:lastModifiedBy>
  <cp:revision>144</cp:revision>
  <dcterms:created xsi:type="dcterms:W3CDTF">2009-02-14T10:07:38Z</dcterms:created>
  <dcterms:modified xsi:type="dcterms:W3CDTF">2019-02-09T10:46:08Z</dcterms:modified>
</cp:coreProperties>
</file>