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0"/>
  </p:notesMasterIdLst>
  <p:sldIdLst>
    <p:sldId id="256" r:id="rId2"/>
    <p:sldId id="506" r:id="rId3"/>
    <p:sldId id="504" r:id="rId4"/>
    <p:sldId id="287" r:id="rId5"/>
    <p:sldId id="288" r:id="rId6"/>
    <p:sldId id="499" r:id="rId7"/>
    <p:sldId id="455" r:id="rId8"/>
    <p:sldId id="517" r:id="rId9"/>
    <p:sldId id="505" r:id="rId10"/>
    <p:sldId id="513" r:id="rId11"/>
    <p:sldId id="515" r:id="rId12"/>
    <p:sldId id="371" r:id="rId13"/>
    <p:sldId id="514" r:id="rId14"/>
    <p:sldId id="461" r:id="rId15"/>
    <p:sldId id="511" r:id="rId16"/>
    <p:sldId id="393" r:id="rId17"/>
    <p:sldId id="464" r:id="rId18"/>
    <p:sldId id="465" r:id="rId19"/>
    <p:sldId id="503" r:id="rId20"/>
    <p:sldId id="459" r:id="rId21"/>
    <p:sldId id="479" r:id="rId22"/>
    <p:sldId id="476" r:id="rId23"/>
    <p:sldId id="373" r:id="rId24"/>
    <p:sldId id="460" r:id="rId25"/>
    <p:sldId id="445" r:id="rId26"/>
    <p:sldId id="468" r:id="rId27"/>
    <p:sldId id="470" r:id="rId28"/>
    <p:sldId id="375" r:id="rId29"/>
    <p:sldId id="496" r:id="rId30"/>
    <p:sldId id="441" r:id="rId31"/>
    <p:sldId id="466" r:id="rId32"/>
    <p:sldId id="467" r:id="rId33"/>
    <p:sldId id="379" r:id="rId34"/>
    <p:sldId id="497" r:id="rId35"/>
    <p:sldId id="508" r:id="rId36"/>
    <p:sldId id="509" r:id="rId37"/>
    <p:sldId id="510" r:id="rId38"/>
    <p:sldId id="392" r:id="rId39"/>
    <p:sldId id="395" r:id="rId40"/>
    <p:sldId id="380" r:id="rId41"/>
    <p:sldId id="521" r:id="rId42"/>
    <p:sldId id="498" r:id="rId43"/>
    <p:sldId id="493" r:id="rId44"/>
    <p:sldId id="524" r:id="rId45"/>
    <p:sldId id="500" r:id="rId46"/>
    <p:sldId id="475" r:id="rId47"/>
    <p:sldId id="489" r:id="rId48"/>
    <p:sldId id="457" r:id="rId49"/>
    <p:sldId id="491" r:id="rId50"/>
    <p:sldId id="487" r:id="rId51"/>
    <p:sldId id="264" r:id="rId52"/>
    <p:sldId id="525" r:id="rId53"/>
    <p:sldId id="473" r:id="rId54"/>
    <p:sldId id="492" r:id="rId55"/>
    <p:sldId id="486" r:id="rId56"/>
    <p:sldId id="296" r:id="rId57"/>
    <p:sldId id="520" r:id="rId58"/>
    <p:sldId id="432" r:id="rId59"/>
    <p:sldId id="482" r:id="rId60"/>
    <p:sldId id="384" r:id="rId61"/>
    <p:sldId id="477" r:id="rId62"/>
    <p:sldId id="410" r:id="rId63"/>
    <p:sldId id="411" r:id="rId64"/>
    <p:sldId id="388" r:id="rId65"/>
    <p:sldId id="485" r:id="rId66"/>
    <p:sldId id="481" r:id="rId67"/>
    <p:sldId id="484" r:id="rId68"/>
    <p:sldId id="390" r:id="rId69"/>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00"/>
    <a:srgbClr val="66FFFF"/>
    <a:srgbClr val="99FF33"/>
    <a:srgbClr val="336699"/>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69155" autoAdjust="0"/>
  </p:normalViewPr>
  <p:slideViewPr>
    <p:cSldViewPr>
      <p:cViewPr>
        <p:scale>
          <a:sx n="71" d="100"/>
          <a:sy n="71" d="100"/>
        </p:scale>
        <p:origin x="512" y="3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2/18/19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a:t>
            </a:fld>
            <a:endParaRPr lang="en-US"/>
          </a:p>
        </p:txBody>
      </p:sp>
    </p:spTree>
    <p:extLst>
      <p:ext uri="{BB962C8B-B14F-4D97-AF65-F5344CB8AC3E}">
        <p14:creationId xmlns:p14="http://schemas.microsoft.com/office/powerpoint/2010/main" val="122477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195199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are discovered incidentally on physical exam as an</a:t>
            </a:r>
          </a:p>
          <a:p>
            <a:r>
              <a:rPr lang="en-US" dirty="0" smtClean="0"/>
              <a:t>abdominal mass (often palpably pulsating) that may mimic</a:t>
            </a:r>
          </a:p>
          <a:p>
            <a:r>
              <a:rPr lang="en-US" dirty="0" smtClean="0"/>
              <a:t>a tumor.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37</a:t>
            </a:fld>
            <a:endParaRPr lang="en-US"/>
          </a:p>
        </p:txBody>
      </p:sp>
    </p:spTree>
    <p:extLst>
      <p:ext uri="{BB962C8B-B14F-4D97-AF65-F5344CB8AC3E}">
        <p14:creationId xmlns:p14="http://schemas.microsoft.com/office/powerpoint/2010/main" val="348661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classified by macroscopic shape and size</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38</a:t>
            </a:fld>
            <a:endParaRPr lang="en-US"/>
          </a:p>
        </p:txBody>
      </p:sp>
    </p:spTree>
    <p:extLst>
      <p:ext uri="{BB962C8B-B14F-4D97-AF65-F5344CB8AC3E}">
        <p14:creationId xmlns:p14="http://schemas.microsoft.com/office/powerpoint/2010/main" val="299475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40</a:t>
            </a:fld>
            <a:endParaRPr lang="en-US"/>
          </a:p>
        </p:txBody>
      </p:sp>
    </p:spTree>
    <p:extLst>
      <p:ext uri="{BB962C8B-B14F-4D97-AF65-F5344CB8AC3E}">
        <p14:creationId xmlns:p14="http://schemas.microsoft.com/office/powerpoint/2010/main" val="371089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41</a:t>
            </a:fld>
            <a:endParaRPr lang="en-US"/>
          </a:p>
        </p:txBody>
      </p:sp>
    </p:spTree>
    <p:extLst>
      <p:ext uri="{BB962C8B-B14F-4D97-AF65-F5344CB8AC3E}">
        <p14:creationId xmlns:p14="http://schemas.microsoft.com/office/powerpoint/2010/main" val="3588730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03A02A57-CA9B-48F3-B9A1-E2AA76E25B00}" type="slidenum">
              <a:rPr lang="en-US" altLang="en-US" sz="1200" smtClean="0"/>
              <a:pPr/>
              <a:t>44</a:t>
            </a:fld>
            <a:endParaRPr lang="en-US" altLang="en-US" sz="120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60396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03A02A57-CA9B-48F3-B9A1-E2AA76E25B00}" type="slidenum">
              <a:rPr lang="en-US" altLang="en-US" sz="1200" smtClean="0"/>
              <a:pPr/>
              <a:t>52</a:t>
            </a:fld>
            <a:endParaRPr lang="en-US" altLang="en-US" sz="120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48947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56</a:t>
            </a:fld>
            <a:endParaRPr lang="en-US"/>
          </a:p>
        </p:txBody>
      </p:sp>
    </p:spTree>
    <p:extLst>
      <p:ext uri="{BB962C8B-B14F-4D97-AF65-F5344CB8AC3E}">
        <p14:creationId xmlns:p14="http://schemas.microsoft.com/office/powerpoint/2010/main" val="254021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60</a:t>
            </a:fld>
            <a:endParaRPr lang="en-US"/>
          </a:p>
        </p:txBody>
      </p:sp>
    </p:spTree>
    <p:extLst>
      <p:ext uri="{BB962C8B-B14F-4D97-AF65-F5344CB8AC3E}">
        <p14:creationId xmlns:p14="http://schemas.microsoft.com/office/powerpoint/2010/main" val="9655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Pumping 5000ml of blood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a:t>
            </a:fld>
            <a:endParaRPr lang="en-US"/>
          </a:p>
        </p:txBody>
      </p:sp>
    </p:spTree>
    <p:extLst>
      <p:ext uri="{BB962C8B-B14F-4D97-AF65-F5344CB8AC3E}">
        <p14:creationId xmlns:p14="http://schemas.microsoft.com/office/powerpoint/2010/main" val="150250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Disease can affect : muscle,</a:t>
            </a:r>
            <a:r>
              <a:rPr lang="en-US" baseline="0" dirty="0" smtClean="0"/>
              <a:t> valve, arteries or conducting system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a:t>
            </a:fld>
            <a:endParaRPr lang="en-US"/>
          </a:p>
        </p:txBody>
      </p:sp>
    </p:spTree>
    <p:extLst>
      <p:ext uri="{BB962C8B-B14F-4D97-AF65-F5344CB8AC3E}">
        <p14:creationId xmlns:p14="http://schemas.microsoft.com/office/powerpoint/2010/main" val="245402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Intercalated duct facilitates cell to cell </a:t>
            </a:r>
            <a:r>
              <a:rPr lang="en-US" baseline="0" dirty="0" smtClean="0"/>
              <a:t> mechanical and electrical conduction </a:t>
            </a: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a:t>
            </a:fld>
            <a:endParaRPr lang="en-US"/>
          </a:p>
        </p:txBody>
      </p:sp>
    </p:spTree>
    <p:extLst>
      <p:ext uri="{BB962C8B-B14F-4D97-AF65-F5344CB8AC3E}">
        <p14:creationId xmlns:p14="http://schemas.microsoft.com/office/powerpoint/2010/main" val="89156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13</a:t>
            </a:fld>
            <a:endParaRPr lang="en-US"/>
          </a:p>
        </p:txBody>
      </p:sp>
    </p:spTree>
    <p:extLst>
      <p:ext uri="{BB962C8B-B14F-4D97-AF65-F5344CB8AC3E}">
        <p14:creationId xmlns:p14="http://schemas.microsoft.com/office/powerpoint/2010/main" val="128015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15</a:t>
            </a:fld>
            <a:endParaRPr lang="en-US"/>
          </a:p>
        </p:txBody>
      </p:sp>
    </p:spTree>
    <p:extLst>
      <p:ext uri="{BB962C8B-B14F-4D97-AF65-F5344CB8AC3E}">
        <p14:creationId xmlns:p14="http://schemas.microsoft.com/office/powerpoint/2010/main" val="78873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16</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19</a:t>
            </a:fld>
            <a:endParaRPr lang="en-US"/>
          </a:p>
        </p:txBody>
      </p:sp>
    </p:spTree>
    <p:extLst>
      <p:ext uri="{BB962C8B-B14F-4D97-AF65-F5344CB8AC3E}">
        <p14:creationId xmlns:p14="http://schemas.microsoft.com/office/powerpoint/2010/main" val="805409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val="231016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2/18/19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2/18/19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2/18/19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2/18/19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pPr/>
              <a:t>2/18/19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2/18/19</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2/18/19</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pPr/>
              <a:t>2/18/19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2/18/19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pPr/>
              <a:t>2/18/19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2/18/19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2/18/19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www.google.com/url?sa=i&amp;rct=j&amp;q=&amp;esrc=s&amp;source=images&amp;cd=&amp;cad=rja&amp;uact=8&amp;ved=2ahUKEwjcvuLU2LXgAhXu2OAKHShkAbYQjRx6BAgBEAU&amp;url=https://www.mayoclinic.org/diseases-conditions/arteriosclerosis-atherosclerosis/symptoms-causes/syc-20350569&amp;psig=AOvVaw1_PjaSvENiKEQDdGMQjv98&amp;ust=1550043627758430" TargetMode="External"/><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Pathology Practical</a:t>
            </a:r>
            <a:endParaRPr lang="en-US" sz="5400" b="1" i="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2466229" y="6021288"/>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9" name="TextBox 8"/>
          <p:cNvSpPr txBox="1"/>
          <p:nvPr/>
        </p:nvSpPr>
        <p:spPr>
          <a:xfrm>
            <a:off x="2391589" y="6303784"/>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6" name="TextBox 5"/>
          <p:cNvSpPr txBox="1"/>
          <p:nvPr/>
        </p:nvSpPr>
        <p:spPr>
          <a:xfrm>
            <a:off x="-140574" y="6026785"/>
            <a:ext cx="256948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rPr>
              <a:t>Presented by: </a:t>
            </a:r>
          </a:p>
          <a:p>
            <a:pPr algn="ctr"/>
            <a:r>
              <a:rPr lang="en-US" sz="1200" dirty="0" smtClean="0">
                <a:solidFill>
                  <a:schemeClr val="bg1"/>
                </a:solidFill>
              </a:rPr>
              <a:t>DR. </a:t>
            </a:r>
            <a:r>
              <a:rPr lang="en-US" sz="1200" dirty="0" err="1" smtClean="0">
                <a:solidFill>
                  <a:schemeClr val="bg1"/>
                </a:solidFill>
              </a:rPr>
              <a:t>Malak</a:t>
            </a:r>
            <a:r>
              <a:rPr lang="en-US" sz="1200" dirty="0" smtClean="0">
                <a:solidFill>
                  <a:schemeClr val="bg1"/>
                </a:solidFill>
              </a:rPr>
              <a:t> </a:t>
            </a:r>
            <a:r>
              <a:rPr lang="en-US" sz="1200" dirty="0" err="1" smtClean="0">
                <a:solidFill>
                  <a:schemeClr val="bg1"/>
                </a:solidFill>
              </a:rPr>
              <a:t>Alzahrani</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1935072"/>
            <a:ext cx="7776864" cy="701840"/>
          </a:xfrm>
        </p:spPr>
        <p:txBody>
          <a:bodyPr>
            <a:noAutofit/>
          </a:bodyPr>
          <a:lstStyle/>
          <a:p>
            <a:r>
              <a:rPr lang="en-US" sz="4000" b="1" dirty="0" smtClean="0">
                <a:solidFill>
                  <a:srgbClr val="66FFFF"/>
                </a:solidFill>
                <a:latin typeface="Aharoni" pitchFamily="2" charset="-79"/>
                <a:cs typeface="Aharoni" pitchFamily="2" charset="-79"/>
              </a:rPr>
              <a:t>A: </a:t>
            </a:r>
            <a:r>
              <a:rPr lang="en-US" sz="4000" b="1" dirty="0" smtClean="0">
                <a:solidFill>
                  <a:srgbClr val="FFFF00"/>
                </a:solidFill>
                <a:latin typeface="Aharoni" pitchFamily="2" charset="-79"/>
                <a:cs typeface="Aharoni" pitchFamily="2" charset="-79"/>
              </a:rPr>
              <a:t>Vascular disease:</a:t>
            </a:r>
            <a:r>
              <a:rPr lang="en-US" sz="4000" b="1" dirty="0" smtClean="0">
                <a:solidFill>
                  <a:srgbClr val="66FFFF"/>
                </a:solidFill>
                <a:latin typeface="Aharoni" pitchFamily="2" charset="-79"/>
                <a:cs typeface="Aharoni" pitchFamily="2" charset="-79"/>
              </a:rPr>
              <a:t/>
            </a:r>
            <a:br>
              <a:rPr lang="en-US" sz="4000" b="1" dirty="0" smtClean="0">
                <a:solidFill>
                  <a:srgbClr val="66FFFF"/>
                </a:solidFill>
                <a:latin typeface="Aharoni" pitchFamily="2" charset="-79"/>
                <a:cs typeface="Aharoni" pitchFamily="2" charset="-79"/>
              </a:rPr>
            </a:br>
            <a:r>
              <a:rPr lang="en-US" sz="4000" b="1" dirty="0" smtClean="0">
                <a:solidFill>
                  <a:srgbClr val="66FFFF"/>
                </a:solidFill>
                <a:latin typeface="Aharoni" pitchFamily="2" charset="-79"/>
                <a:cs typeface="Aharoni" pitchFamily="2" charset="-79"/>
              </a:rPr>
              <a:t>     </a:t>
            </a:r>
            <a:endParaRPr lang="en-US" sz="3200" b="1"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7" name="Title 1"/>
          <p:cNvSpPr txBox="1">
            <a:spLocks/>
          </p:cNvSpPr>
          <p:nvPr/>
        </p:nvSpPr>
        <p:spPr>
          <a:xfrm>
            <a:off x="2286000" y="3820654"/>
            <a:ext cx="6534472" cy="1894362"/>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800" b="1" dirty="0" smtClean="0">
                <a:solidFill>
                  <a:srgbClr val="66FFFF"/>
                </a:solidFill>
                <a:latin typeface="Aharoni" pitchFamily="2" charset="-79"/>
                <a:cs typeface="Aharoni" pitchFamily="2" charset="-79"/>
              </a:rPr>
              <a:t>Aortic atherosclerosis</a:t>
            </a:r>
            <a:endParaRPr lang="en-US" sz="4800" b="1" dirty="0">
              <a:solidFill>
                <a:srgbClr val="66FFFF"/>
              </a:solidFill>
              <a:latin typeface="Aharoni" pitchFamily="2" charset="-79"/>
              <a:cs typeface="Aharoni" pitchFamily="2" charset="-79"/>
            </a:endParaRPr>
          </a:p>
        </p:txBody>
      </p:sp>
    </p:spTree>
    <p:extLst>
      <p:ext uri="{BB962C8B-B14F-4D97-AF65-F5344CB8AC3E}">
        <p14:creationId xmlns:p14="http://schemas.microsoft.com/office/powerpoint/2010/main" val="2411805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t>
            </a:r>
            <a:r>
              <a:rPr lang="en-US" dirty="0" smtClean="0"/>
              <a:t>ascular </a:t>
            </a:r>
            <a:r>
              <a:rPr lang="en-US" dirty="0"/>
              <a:t>disease</a:t>
            </a:r>
          </a:p>
        </p:txBody>
      </p:sp>
      <p:sp>
        <p:nvSpPr>
          <p:cNvPr id="3" name="Content Placeholder 2"/>
          <p:cNvSpPr>
            <a:spLocks noGrp="1"/>
          </p:cNvSpPr>
          <p:nvPr>
            <p:ph sz="quarter" idx="1"/>
          </p:nvPr>
        </p:nvSpPr>
        <p:spPr>
          <a:xfrm>
            <a:off x="585264" y="1988840"/>
            <a:ext cx="8153400" cy="4495800"/>
          </a:xfrm>
        </p:spPr>
        <p:txBody>
          <a:bodyPr/>
          <a:lstStyle/>
          <a:p>
            <a:r>
              <a:rPr lang="en-US" i="1" dirty="0">
                <a:solidFill>
                  <a:srgbClr val="FF0000"/>
                </a:solidFill>
              </a:rPr>
              <a:t>Narrowing</a:t>
            </a:r>
            <a:r>
              <a:rPr lang="en-US" i="1" dirty="0"/>
              <a:t> (stenosis) </a:t>
            </a:r>
            <a:r>
              <a:rPr lang="en-US" dirty="0"/>
              <a:t>or </a:t>
            </a:r>
            <a:r>
              <a:rPr lang="en-US" i="1" dirty="0"/>
              <a:t>complete obstruction </a:t>
            </a:r>
            <a:r>
              <a:rPr lang="en-US" dirty="0"/>
              <a:t>of </a:t>
            </a:r>
            <a:r>
              <a:rPr lang="en-US" dirty="0" smtClean="0"/>
              <a:t>vessel lumen, </a:t>
            </a:r>
            <a:r>
              <a:rPr lang="en-US" dirty="0"/>
              <a:t>either progressively (e.g., by atherosclerosis) </a:t>
            </a:r>
            <a:r>
              <a:rPr lang="en-US" dirty="0" smtClean="0"/>
              <a:t>or precipitously </a:t>
            </a:r>
            <a:r>
              <a:rPr lang="en-US" dirty="0"/>
              <a:t>(e.g., by thrombosis or embolism</a:t>
            </a:r>
            <a:r>
              <a:rPr lang="en-US" dirty="0" smtClean="0"/>
              <a:t>)</a:t>
            </a:r>
          </a:p>
          <a:p>
            <a:pPr marL="0" indent="0">
              <a:buNone/>
            </a:pPr>
            <a:endParaRPr lang="en-US" dirty="0"/>
          </a:p>
          <a:p>
            <a:r>
              <a:rPr lang="en-US" i="1" dirty="0" smtClean="0">
                <a:solidFill>
                  <a:srgbClr val="FF0000"/>
                </a:solidFill>
              </a:rPr>
              <a:t>Weakening</a:t>
            </a:r>
            <a:r>
              <a:rPr lang="en-US" i="1" dirty="0" smtClean="0"/>
              <a:t> </a:t>
            </a:r>
            <a:r>
              <a:rPr lang="en-US" dirty="0"/>
              <a:t>of vessel walls, leading to dilation or rupture</a:t>
            </a:r>
          </a:p>
        </p:txBody>
      </p:sp>
    </p:spTree>
    <p:extLst>
      <p:ext uri="{BB962C8B-B14F-4D97-AF65-F5344CB8AC3E}">
        <p14:creationId xmlns:p14="http://schemas.microsoft.com/office/powerpoint/2010/main" val="2511365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785" y="620688"/>
            <a:ext cx="8143900" cy="1363592"/>
          </a:xfrm>
        </p:spPr>
        <p:txBody>
          <a:bodyPr>
            <a:normAutofit fontScale="90000"/>
          </a:bodyPr>
          <a:lstStyle/>
          <a:p>
            <a:pPr algn="ctr"/>
            <a:r>
              <a:rPr lang="en-US"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smtClean="0">
                <a:solidFill>
                  <a:srgbClr val="990000"/>
                </a:solidFill>
              </a:rPr>
              <a:t/>
            </a:r>
            <a:br>
              <a:rPr lang="en-US" dirty="0" smtClean="0">
                <a:solidFill>
                  <a:srgbClr val="990000"/>
                </a:solidFill>
              </a:rPr>
            </a:br>
            <a:r>
              <a:rPr lang="en-US" dirty="0" smtClean="0">
                <a:solidFill>
                  <a:srgbClr val="990000"/>
                </a:solidFill>
              </a:rPr>
              <a:t> </a:t>
            </a:r>
            <a:endParaRPr lang="en-US" dirty="0">
              <a:solidFill>
                <a:srgbClr val="990000"/>
              </a:solidFill>
            </a:endParaRPr>
          </a:p>
        </p:txBody>
      </p:sp>
      <p:sp>
        <p:nvSpPr>
          <p:cNvPr id="6" name="Rectangle 5"/>
          <p:cNvSpPr/>
          <p:nvPr/>
        </p:nvSpPr>
        <p:spPr>
          <a:xfrm>
            <a:off x="1178330" y="1484784"/>
            <a:ext cx="7500958" cy="3539430"/>
          </a:xfrm>
          <a:prstGeom prst="rect">
            <a:avLst/>
          </a:prstGeom>
        </p:spPr>
        <p:txBody>
          <a:bodyPr wrap="square">
            <a:spAutoFit/>
          </a:bodyPr>
          <a:lstStyle/>
          <a:p>
            <a:pPr marL="173038" indent="-173038">
              <a:buFont typeface="Arial" pitchFamily="34" charset="0"/>
              <a:buChar char="•"/>
            </a:pPr>
            <a:r>
              <a:rPr lang="en-US" sz="2000" b="1" i="1" dirty="0" smtClean="0">
                <a:solidFill>
                  <a:srgbClr val="FFFF00"/>
                </a:solidFill>
              </a:rPr>
              <a:t>An atheroma </a:t>
            </a:r>
            <a:r>
              <a:rPr lang="en-US" sz="2000" i="1" dirty="0" smtClean="0"/>
              <a:t>is a swelling </a:t>
            </a:r>
            <a:r>
              <a:rPr lang="en-US" sz="2000" i="1" dirty="0"/>
              <a:t>in arterial walls </a:t>
            </a:r>
            <a:r>
              <a:rPr lang="en-US" sz="2000" i="1" dirty="0" smtClean="0"/>
              <a:t>and accumulation made up of:</a:t>
            </a:r>
          </a:p>
          <a:p>
            <a:pPr marL="630238" lvl="1" indent="-173038">
              <a:buFont typeface="Arial" pitchFamily="34" charset="0"/>
              <a:buChar char="•"/>
            </a:pPr>
            <a:r>
              <a:rPr lang="en-US" sz="2000" i="1" dirty="0" smtClean="0"/>
              <a:t> (mostly) foamy macrophages</a:t>
            </a:r>
            <a:endParaRPr lang="en-US" sz="2000" i="1" dirty="0"/>
          </a:p>
          <a:p>
            <a:pPr marL="630238" lvl="1" indent="-173038">
              <a:buFont typeface="Arial" pitchFamily="34" charset="0"/>
              <a:buChar char="•"/>
            </a:pPr>
            <a:r>
              <a:rPr lang="en-US" sz="2000" i="1" dirty="0"/>
              <a:t> lipids (cholesterol and fatty acids)</a:t>
            </a:r>
          </a:p>
          <a:p>
            <a:pPr marL="630238" lvl="1" indent="-173038">
              <a:buFont typeface="Arial" pitchFamily="34" charset="0"/>
              <a:buChar char="•"/>
            </a:pPr>
            <a:r>
              <a:rPr lang="en-US" sz="2000" i="1" dirty="0" smtClean="0"/>
              <a:t> debris</a:t>
            </a:r>
          </a:p>
          <a:p>
            <a:pPr marL="630238" lvl="1" indent="-173038">
              <a:buFont typeface="Arial" pitchFamily="34" charset="0"/>
              <a:buChar char="•"/>
            </a:pPr>
            <a:r>
              <a:rPr lang="en-US" sz="2000" i="1" dirty="0" smtClean="0"/>
              <a:t>variable amount of fibrous connective tissue.</a:t>
            </a:r>
          </a:p>
          <a:p>
            <a:pPr marL="630238" lvl="1" indent="-173038">
              <a:buFont typeface="Arial" pitchFamily="34" charset="0"/>
              <a:buChar char="•"/>
            </a:pPr>
            <a:endParaRPr lang="en-US" sz="2400" i="1" dirty="0" smtClean="0"/>
          </a:p>
          <a:p>
            <a:pPr marL="173038" indent="-173038">
              <a:buFont typeface="Arial" pitchFamily="34" charset="0"/>
              <a:buChar char="•"/>
            </a:pPr>
            <a:r>
              <a:rPr lang="en-US" sz="2000" b="1" i="1" u="sng" dirty="0" smtClean="0">
                <a:solidFill>
                  <a:srgbClr val="FFFF00"/>
                </a:solidFill>
              </a:rPr>
              <a:t>The four major risk factors are:</a:t>
            </a:r>
          </a:p>
          <a:p>
            <a:pPr marL="630238" lvl="1" indent="-173038">
              <a:buFont typeface="Arial" pitchFamily="34" charset="0"/>
              <a:buChar char="•"/>
            </a:pPr>
            <a:r>
              <a:rPr lang="en-US" sz="2000" i="1" dirty="0" smtClean="0"/>
              <a:t> Hyperlipidemia</a:t>
            </a:r>
          </a:p>
          <a:p>
            <a:pPr marL="630238" lvl="1" indent="-173038">
              <a:buFont typeface="Arial" pitchFamily="34" charset="0"/>
              <a:buChar char="•"/>
            </a:pPr>
            <a:r>
              <a:rPr lang="en-US" sz="2000" i="1" dirty="0" smtClean="0"/>
              <a:t> Hypertension</a:t>
            </a:r>
          </a:p>
          <a:p>
            <a:pPr marL="630238" lvl="1" indent="-173038">
              <a:buFont typeface="Arial" pitchFamily="34" charset="0"/>
              <a:buChar char="•"/>
            </a:pPr>
            <a:r>
              <a:rPr lang="en-US" sz="2000" i="1" dirty="0" smtClean="0"/>
              <a:t> Diabetes </a:t>
            </a:r>
          </a:p>
          <a:p>
            <a:pPr marL="630238" lvl="1" indent="-173038">
              <a:buFont typeface="Arial" pitchFamily="34" charset="0"/>
              <a:buChar char="•"/>
            </a:pPr>
            <a:r>
              <a:rPr lang="en-US" sz="2000" i="1" dirty="0" smtClean="0"/>
              <a:t> Cigarette smoking</a:t>
            </a:r>
            <a:endParaRPr lang="en-US" sz="20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0312" t="16401" r="28738" b="59800"/>
          <a:stretch/>
        </p:blipFill>
        <p:spPr>
          <a:xfrm>
            <a:off x="204115" y="-99392"/>
            <a:ext cx="8939885" cy="3384376"/>
          </a:xfrm>
          <a:prstGeom prst="rect">
            <a:avLst/>
          </a:prstGeom>
        </p:spPr>
      </p:pic>
      <p:sp>
        <p:nvSpPr>
          <p:cNvPr id="5" name="Left Brace 4"/>
          <p:cNvSpPr/>
          <p:nvPr/>
        </p:nvSpPr>
        <p:spPr>
          <a:xfrm rot="16200000">
            <a:off x="5833638" y="2589675"/>
            <a:ext cx="170261" cy="1296144"/>
          </a:xfrm>
          <a:prstGeom prst="leftBrace">
            <a:avLst>
              <a:gd name="adj1" fmla="val 40144"/>
              <a:gd name="adj2" fmla="val 51649"/>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pic>
        <p:nvPicPr>
          <p:cNvPr id="2" name="Picture 1"/>
          <p:cNvPicPr>
            <a:picLocks noChangeAspect="1"/>
          </p:cNvPicPr>
          <p:nvPr/>
        </p:nvPicPr>
        <p:blipFill rotWithShape="1">
          <a:blip r:embed="rId4"/>
          <a:srcRect l="59057" t="15132" r="33069" b="68199"/>
          <a:stretch/>
        </p:blipFill>
        <p:spPr>
          <a:xfrm>
            <a:off x="2987824" y="3450594"/>
            <a:ext cx="2592288" cy="3086398"/>
          </a:xfrm>
          <a:prstGeom prst="rect">
            <a:avLst/>
          </a:prstGeom>
        </p:spPr>
      </p:pic>
    </p:spTree>
    <p:extLst>
      <p:ext uri="{BB962C8B-B14F-4D97-AF65-F5344CB8AC3E}">
        <p14:creationId xmlns:p14="http://schemas.microsoft.com/office/powerpoint/2010/main" val="954786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8040" y="943646"/>
            <a:ext cx="7746654" cy="720080"/>
          </a:xfrm>
        </p:spPr>
        <p:txBody>
          <a:bodyPr>
            <a:noAutofit/>
          </a:bodyPr>
          <a:lstStyle/>
          <a:p>
            <a:pPr algn="ctr">
              <a:buNone/>
            </a:pPr>
            <a:r>
              <a:rPr lang="en-US" sz="2000" dirty="0"/>
              <a:t>Gross views of atherosclerosis in the aorta.</a:t>
            </a:r>
            <a:endParaRPr lang="en-US" sz="2000" b="1" i="1" dirty="0">
              <a:latin typeface="+mj-lt"/>
            </a:endParaRPr>
          </a:p>
        </p:txBody>
      </p:sp>
      <p:sp>
        <p:nvSpPr>
          <p:cNvPr id="6" name="Rounded Rectangle 5"/>
          <p:cNvSpPr/>
          <p:nvPr/>
        </p:nvSpPr>
        <p:spPr>
          <a:xfrm>
            <a:off x="1571604" y="260648"/>
            <a:ext cx="578647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a:t>
            </a:r>
            <a:r>
              <a:rPr lang="en-US" sz="2800" i="1"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Gross</a:t>
            </a:r>
            <a:endParaRPr lang="en-US" sz="2800" i="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121432" y="1663726"/>
            <a:ext cx="4416106" cy="3672408"/>
          </a:xfrm>
          <a:prstGeom prst="rect">
            <a:avLst/>
          </a:prstGeom>
        </p:spPr>
      </p:pic>
      <p:pic>
        <p:nvPicPr>
          <p:cNvPr id="4" name="Picture 3"/>
          <p:cNvPicPr>
            <a:picLocks noChangeAspect="1"/>
          </p:cNvPicPr>
          <p:nvPr/>
        </p:nvPicPr>
        <p:blipFill>
          <a:blip r:embed="rId3"/>
          <a:stretch>
            <a:fillRect/>
          </a:stretch>
        </p:blipFill>
        <p:spPr>
          <a:xfrm>
            <a:off x="4682026" y="1662957"/>
            <a:ext cx="4426478" cy="3668449"/>
          </a:xfrm>
          <a:prstGeom prst="rect">
            <a:avLst/>
          </a:prstGeom>
        </p:spPr>
      </p:pic>
      <p:sp>
        <p:nvSpPr>
          <p:cNvPr id="10" name="Content Placeholder 2"/>
          <p:cNvSpPr txBox="1">
            <a:spLocks/>
          </p:cNvSpPr>
          <p:nvPr/>
        </p:nvSpPr>
        <p:spPr>
          <a:xfrm>
            <a:off x="-1526069" y="5665976"/>
            <a:ext cx="7488832" cy="72008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uNone/>
            </a:pPr>
            <a:r>
              <a:rPr lang="en-US" sz="1800" b="1" dirty="0"/>
              <a:t>Mild atherosclerosis composed of </a:t>
            </a:r>
            <a:endParaRPr lang="en-US" sz="1800" b="1" dirty="0" smtClean="0"/>
          </a:p>
          <a:p>
            <a:pPr algn="ctr">
              <a:buNone/>
            </a:pPr>
            <a:r>
              <a:rPr lang="en-US" sz="1800" b="1" dirty="0" smtClean="0"/>
              <a:t>fibrous </a:t>
            </a:r>
            <a:r>
              <a:rPr lang="en-US" sz="1800" b="1" dirty="0"/>
              <a:t>plaques</a:t>
            </a:r>
            <a:endParaRPr lang="en-US" sz="1800" b="1" i="1" dirty="0">
              <a:latin typeface="+mj-lt"/>
            </a:endParaRPr>
          </a:p>
        </p:txBody>
      </p:sp>
      <p:sp>
        <p:nvSpPr>
          <p:cNvPr id="11" name="Content Placeholder 2"/>
          <p:cNvSpPr txBox="1">
            <a:spLocks/>
          </p:cNvSpPr>
          <p:nvPr/>
        </p:nvSpPr>
        <p:spPr>
          <a:xfrm>
            <a:off x="3039711" y="5661248"/>
            <a:ext cx="7488832" cy="72008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buNone/>
            </a:pPr>
            <a:r>
              <a:rPr lang="en-US" sz="1800" b="1" dirty="0"/>
              <a:t>Severe disease with diffuse and complicated </a:t>
            </a:r>
            <a:endParaRPr lang="en-US" sz="1800" b="1" dirty="0" smtClean="0"/>
          </a:p>
          <a:p>
            <a:pPr algn="ctr">
              <a:buNone/>
            </a:pPr>
            <a:r>
              <a:rPr lang="en-US" sz="1800" b="1" dirty="0" smtClean="0"/>
              <a:t>lesions </a:t>
            </a:r>
            <a:r>
              <a:rPr lang="en-US" sz="1800" b="1" dirty="0"/>
              <a:t>including an ulcerated plaque</a:t>
            </a:r>
            <a:endParaRPr lang="en-US" sz="1800" b="1" i="1"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7" name="Picture 6"/>
          <p:cNvPicPr>
            <a:picLocks noChangeAspect="1"/>
          </p:cNvPicPr>
          <p:nvPr/>
        </p:nvPicPr>
        <p:blipFill rotWithShape="1">
          <a:blip r:embed="rId3"/>
          <a:srcRect l="62625" t="39803" r="-2326" b="29688"/>
          <a:stretch/>
        </p:blipFill>
        <p:spPr>
          <a:xfrm>
            <a:off x="1547664" y="2058479"/>
            <a:ext cx="2844031" cy="2133022"/>
          </a:xfrm>
          <a:prstGeom prst="rect">
            <a:avLst/>
          </a:prstGeom>
        </p:spPr>
      </p:pic>
      <p:sp>
        <p:nvSpPr>
          <p:cNvPr id="2" name="AutoShape 2" descr="نتيجة بحث الصور عن ‪complications of atherosclerosis‬‏">
            <a:hlinkClick r:id="rId4"/>
          </p:cNvPr>
          <p:cNvSpPr>
            <a:spLocks noChangeAspect="1" noChangeArrowheads="1"/>
          </p:cNvSpPr>
          <p:nvPr/>
        </p:nvSpPr>
        <p:spPr bwMode="auto">
          <a:xfrm>
            <a:off x="4283968" y="1844824"/>
            <a:ext cx="3705225"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5"/>
          <a:stretch>
            <a:fillRect/>
          </a:stretch>
        </p:blipFill>
        <p:spPr>
          <a:xfrm>
            <a:off x="4142628" y="1700808"/>
            <a:ext cx="3585964" cy="3427092"/>
          </a:xfrm>
          <a:prstGeom prst="rect">
            <a:avLst/>
          </a:prstGeom>
        </p:spPr>
      </p:pic>
    </p:spTree>
    <p:extLst>
      <p:ext uri="{BB962C8B-B14F-4D97-AF65-F5344CB8AC3E}">
        <p14:creationId xmlns:p14="http://schemas.microsoft.com/office/powerpoint/2010/main" val="161970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1388411" y="1268760"/>
            <a:ext cx="6303644" cy="3249675"/>
          </a:xfrm>
          <a:prstGeom prst="rect">
            <a:avLst/>
          </a:prstGeom>
          <a:noFill/>
        </p:spPr>
      </p:pic>
      <p:sp>
        <p:nvSpPr>
          <p:cNvPr id="6" name="Rectangle 5"/>
          <p:cNvSpPr/>
          <p:nvPr/>
        </p:nvSpPr>
        <p:spPr>
          <a:xfrm>
            <a:off x="380014" y="5013176"/>
            <a:ext cx="8320438" cy="1292662"/>
          </a:xfrm>
          <a:prstGeom prst="rect">
            <a:avLst/>
          </a:prstGeom>
        </p:spPr>
        <p:txBody>
          <a:bodyPr wrap="square">
            <a:spAutoFit/>
          </a:bodyPr>
          <a:lstStyle/>
          <a:p>
            <a:pPr algn="ctr"/>
            <a:r>
              <a:rPr lang="en-US" sz="2400" b="1" i="1" dirty="0" smtClean="0">
                <a:solidFill>
                  <a:srgbClr val="0000FF"/>
                </a:solidFill>
                <a:latin typeface="+mj-lt"/>
              </a:rPr>
              <a:t>Severe atherosclerosis of the aorta</a:t>
            </a:r>
            <a:r>
              <a:rPr lang="en-US" sz="2000" b="1" i="1" dirty="0" smtClean="0">
                <a:latin typeface="+mj-lt"/>
              </a:rPr>
              <a:t>:</a:t>
            </a:r>
          </a:p>
          <a:p>
            <a:pPr algn="ctr"/>
            <a:r>
              <a:rPr lang="en-US" i="1" dirty="0" smtClean="0">
                <a:latin typeface="+mj-lt"/>
              </a:rPr>
              <a:t>  </a:t>
            </a:r>
            <a:r>
              <a:rPr lang="en-US" i="1" dirty="0">
                <a:latin typeface="+mj-lt"/>
              </a:rPr>
              <a:t>T</a:t>
            </a:r>
            <a:r>
              <a:rPr lang="en-US" i="1" dirty="0" smtClean="0">
                <a:latin typeface="+mj-lt"/>
              </a:rPr>
              <a:t>he atheromatous plaques have undergone </a:t>
            </a:r>
            <a:r>
              <a:rPr lang="en-US" i="1" dirty="0" smtClean="0">
                <a:solidFill>
                  <a:srgbClr val="C00000"/>
                </a:solidFill>
                <a:latin typeface="+mj-lt"/>
              </a:rPr>
              <a:t>ulceration </a:t>
            </a:r>
            <a:r>
              <a:rPr lang="en-US" i="1" dirty="0" smtClean="0">
                <a:latin typeface="+mj-lt"/>
              </a:rPr>
              <a:t>along with formation of overlying mural </a:t>
            </a:r>
            <a:r>
              <a:rPr lang="en-US" i="1" dirty="0" smtClean="0">
                <a:solidFill>
                  <a:srgbClr val="C00000"/>
                </a:solidFill>
                <a:latin typeface="+mj-lt"/>
              </a:rPr>
              <a:t>thrombus</a:t>
            </a:r>
            <a:r>
              <a:rPr lang="en-US" i="1" dirty="0" smtClean="0">
                <a:latin typeface="+mj-lt"/>
              </a:rPr>
              <a:t>. </a:t>
            </a:r>
          </a:p>
          <a:p>
            <a:pPr algn="ctr"/>
            <a:endParaRPr lang="en-US" i="1" dirty="0" smtClean="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v006.jpg (13037 bytes)"/>
          <p:cNvPicPr>
            <a:picLocks noChangeAspect="1" noChangeArrowheads="1"/>
          </p:cNvPicPr>
          <p:nvPr/>
        </p:nvPicPr>
        <p:blipFill>
          <a:blip r:embed="rId2" cstate="print"/>
          <a:srcRect/>
          <a:stretch>
            <a:fillRect/>
          </a:stretch>
        </p:blipFill>
        <p:spPr bwMode="auto">
          <a:xfrm>
            <a:off x="500034" y="1071546"/>
            <a:ext cx="8032406" cy="4013638"/>
          </a:xfrm>
          <a:prstGeom prst="rect">
            <a:avLst/>
          </a:prstGeom>
          <a:noFill/>
          <a:ln w="28575">
            <a:solidFill>
              <a:schemeClr val="tx1"/>
            </a:solidFill>
          </a:ln>
        </p:spPr>
      </p:pic>
      <p:sp>
        <p:nvSpPr>
          <p:cNvPr id="4" name="Rectangle 3"/>
          <p:cNvSpPr/>
          <p:nvPr/>
        </p:nvSpPr>
        <p:spPr>
          <a:xfrm>
            <a:off x="539552" y="5089247"/>
            <a:ext cx="7632848" cy="1692771"/>
          </a:xfrm>
          <a:prstGeom prst="rect">
            <a:avLst/>
          </a:prstGeom>
        </p:spPr>
        <p:txBody>
          <a:bodyPr wrap="square">
            <a:spAutoFit/>
          </a:bodyPr>
          <a:lstStyle/>
          <a:p>
            <a:pPr algn="ctr"/>
            <a:r>
              <a:rPr lang="en-US" sz="2400" b="1" i="1" dirty="0" smtClean="0">
                <a:solidFill>
                  <a:srgbClr val="0000FF"/>
                </a:solidFill>
              </a:rPr>
              <a:t>Aorta:</a:t>
            </a:r>
            <a:r>
              <a:rPr lang="en-US" sz="2000" b="1" i="1" dirty="0" smtClean="0">
                <a:solidFill>
                  <a:srgbClr val="0000FF"/>
                </a:solidFill>
              </a:rPr>
              <a:t> </a:t>
            </a:r>
            <a:r>
              <a:rPr lang="en-US" sz="2400" b="1" i="1" dirty="0" smtClean="0">
                <a:solidFill>
                  <a:srgbClr val="0000FF"/>
                </a:solidFill>
              </a:rPr>
              <a:t>complicated atheromatous plaques</a:t>
            </a:r>
            <a:r>
              <a:rPr lang="en-US" sz="2000" b="1" i="1" dirty="0" smtClean="0"/>
              <a:t/>
            </a:r>
            <a:br>
              <a:rPr lang="en-US" sz="2000" b="1" i="1" dirty="0" smtClean="0"/>
            </a:br>
            <a:r>
              <a:rPr lang="en-US" sz="2000" b="1" i="1" dirty="0" smtClean="0"/>
              <a:t>Note the fissured-appearing endothelial surface and raised plaque-like structures from the surface. </a:t>
            </a:r>
          </a:p>
          <a:p>
            <a:pPr algn="ctr"/>
            <a:r>
              <a:rPr lang="en-US" sz="2000" i="1" dirty="0" smtClean="0">
                <a:solidFill>
                  <a:srgbClr val="FF0000"/>
                </a:solidFill>
              </a:rPr>
              <a:t>Red clot </a:t>
            </a:r>
            <a:r>
              <a:rPr lang="en-US" sz="2000" i="1" dirty="0" smtClean="0"/>
              <a:t>material is adherent to the plaques in multiple areas. These clots consist of platelets held together by fibrin strands.</a:t>
            </a:r>
            <a:endParaRPr lang="en-US" sz="2000" i="1" dirty="0"/>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ople.duke.edu/%7Eema5/Golian/Slides/1.1/CardioImages1_files/Cv205.jpg"/>
          <p:cNvPicPr>
            <a:picLocks noChangeAspect="1" noChangeArrowheads="1"/>
          </p:cNvPicPr>
          <p:nvPr/>
        </p:nvPicPr>
        <p:blipFill>
          <a:blip r:embed="rId2" cstate="print"/>
          <a:srcRect/>
          <a:stretch>
            <a:fillRect/>
          </a:stretch>
        </p:blipFill>
        <p:spPr bwMode="auto">
          <a:xfrm>
            <a:off x="251520" y="1142984"/>
            <a:ext cx="8280920" cy="3942199"/>
          </a:xfrm>
          <a:prstGeom prst="rect">
            <a:avLst/>
          </a:prstGeom>
          <a:noFill/>
          <a:ln w="28575">
            <a:solidFill>
              <a:schemeClr val="tx1"/>
            </a:solidFill>
          </a:ln>
        </p:spPr>
      </p:pic>
      <p:sp>
        <p:nvSpPr>
          <p:cNvPr id="3" name="Rectangle 2"/>
          <p:cNvSpPr/>
          <p:nvPr/>
        </p:nvSpPr>
        <p:spPr>
          <a:xfrm>
            <a:off x="467544" y="5280740"/>
            <a:ext cx="7704856" cy="1077218"/>
          </a:xfrm>
          <a:prstGeom prst="rect">
            <a:avLst/>
          </a:prstGeom>
        </p:spPr>
        <p:txBody>
          <a:bodyPr wrap="square">
            <a:spAutoFit/>
          </a:bodyPr>
          <a:lstStyle/>
          <a:p>
            <a:pPr algn="ctr"/>
            <a:r>
              <a:rPr lang="en-US" sz="2400" b="1" i="1" dirty="0" smtClean="0">
                <a:solidFill>
                  <a:srgbClr val="0000FF"/>
                </a:solidFill>
              </a:rPr>
              <a:t>Aorta: complicated atheromatous plaques</a:t>
            </a:r>
            <a:r>
              <a:rPr lang="en-US" sz="2000" b="1" i="1" dirty="0" smtClean="0"/>
              <a:t/>
            </a:r>
            <a:br>
              <a:rPr lang="en-US" sz="2000" b="1" i="1" dirty="0" smtClean="0"/>
            </a:br>
            <a:r>
              <a:rPr lang="en-US" sz="2000" b="1" i="1" dirty="0" smtClean="0"/>
              <a:t>Note the raised yellow plaques and the fissures in between the plaques. Dystrophic </a:t>
            </a:r>
            <a:r>
              <a:rPr lang="en-US" sz="2000" b="1" i="1" dirty="0" smtClean="0">
                <a:solidFill>
                  <a:srgbClr val="FF0000"/>
                </a:solidFill>
              </a:rPr>
              <a:t>calcification</a:t>
            </a:r>
            <a:r>
              <a:rPr lang="en-US" sz="2000" b="1" i="1" dirty="0" smtClean="0"/>
              <a:t> is likely present as well</a:t>
            </a:r>
            <a:endParaRPr lang="en-US" sz="2000" b="1" i="1" dirty="0"/>
          </a:p>
        </p:txBody>
      </p:sp>
      <p:sp>
        <p:nvSpPr>
          <p:cNvPr id="6" name="Rectangle 5"/>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827584" y="928670"/>
            <a:ext cx="7530630" cy="4071966"/>
          </a:xfrm>
          <a:prstGeom prst="rect">
            <a:avLst/>
          </a:prstGeom>
          <a:noFill/>
        </p:spPr>
      </p:pic>
      <p:sp>
        <p:nvSpPr>
          <p:cNvPr id="5" name="Rectangle 4"/>
          <p:cNvSpPr/>
          <p:nvPr/>
        </p:nvSpPr>
        <p:spPr>
          <a:xfrm>
            <a:off x="323528" y="5105957"/>
            <a:ext cx="8249000" cy="1323439"/>
          </a:xfrm>
          <a:prstGeom prst="rect">
            <a:avLst/>
          </a:prstGeom>
        </p:spPr>
        <p:txBody>
          <a:bodyPr wrap="square">
            <a:spAutoFit/>
          </a:bodyPr>
          <a:lstStyle/>
          <a:p>
            <a:pPr algn="ctr"/>
            <a:r>
              <a:rPr lang="en-US" sz="2000" b="1" i="1" dirty="0" smtClean="0"/>
              <a:t>These three aortas demonstrate </a:t>
            </a:r>
            <a:r>
              <a:rPr lang="en-US" sz="2000" b="1" i="1" dirty="0" smtClean="0">
                <a:solidFill>
                  <a:srgbClr val="FF0000"/>
                </a:solidFill>
              </a:rPr>
              <a:t>mild, moderate, and severe </a:t>
            </a:r>
            <a:r>
              <a:rPr lang="en-US" sz="2000" b="1" i="1" dirty="0" smtClean="0"/>
              <a:t>atherosclerosis from bottom to top. At the bottom, the mild atherosclerosis shows only </a:t>
            </a:r>
            <a:r>
              <a:rPr lang="en-US" sz="2000" b="1" i="1" dirty="0" smtClean="0">
                <a:solidFill>
                  <a:srgbClr val="0000FF"/>
                </a:solidFill>
              </a:rPr>
              <a:t>scattered</a:t>
            </a:r>
            <a:r>
              <a:rPr lang="en-US" sz="2000" b="1" i="1" dirty="0" smtClean="0"/>
              <a:t> lipid plaques. The aorta in the middle shows many more </a:t>
            </a:r>
            <a:r>
              <a:rPr lang="en-US" sz="2000" b="1" i="1" dirty="0" smtClean="0">
                <a:solidFill>
                  <a:srgbClr val="0000FF"/>
                </a:solidFill>
              </a:rPr>
              <a:t>larger</a:t>
            </a:r>
            <a:r>
              <a:rPr lang="en-US" sz="2000" b="1" i="1" dirty="0" smtClean="0"/>
              <a:t> plaques. The severe atherosclerosis in the aorta at the top shows extensive </a:t>
            </a:r>
            <a:r>
              <a:rPr lang="en-US" sz="2000" b="1" i="1" dirty="0" smtClean="0">
                <a:solidFill>
                  <a:srgbClr val="0000FF"/>
                </a:solidFill>
              </a:rPr>
              <a:t>ulceration</a:t>
            </a:r>
            <a:r>
              <a:rPr lang="en-US" sz="2000" b="1" i="1" dirty="0" smtClean="0"/>
              <a:t>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effectLst>
                  <a:outerShdw blurRad="38100" dist="38100" dir="2700000" algn="tl">
                    <a:srgbClr val="000000">
                      <a:alpha val="43137"/>
                    </a:srgbClr>
                  </a:outerShdw>
                </a:effectLst>
              </a:rPr>
              <a:t>Objectives:</a:t>
            </a:r>
            <a:endParaRPr lang="en-US" dirty="0"/>
          </a:p>
        </p:txBody>
      </p:sp>
      <p:sp>
        <p:nvSpPr>
          <p:cNvPr id="3" name="Content Placeholder 2"/>
          <p:cNvSpPr>
            <a:spLocks noGrp="1"/>
          </p:cNvSpPr>
          <p:nvPr>
            <p:ph sz="quarter" idx="1"/>
          </p:nvPr>
        </p:nvSpPr>
        <p:spPr/>
        <p:txBody>
          <a:bodyPr>
            <a:normAutofit/>
          </a:bodyPr>
          <a:lstStyle/>
          <a:p>
            <a:pPr marL="0" indent="0" algn="just">
              <a:buClr>
                <a:srgbClr val="0000FF"/>
              </a:buClr>
              <a:buSzPct val="99000"/>
              <a:buNone/>
            </a:pPr>
            <a:r>
              <a:rPr lang="en-US" sz="2400" b="1" dirty="0"/>
              <a:t>At the end of the practical sessions of the cardiovascular block, the medical students will be able to</a:t>
            </a:r>
            <a:r>
              <a:rPr lang="en-US" sz="2400" b="1" dirty="0" smtClean="0"/>
              <a:t>:</a:t>
            </a:r>
          </a:p>
          <a:p>
            <a:pPr marL="0" indent="0" algn="just">
              <a:buClr>
                <a:srgbClr val="0000FF"/>
              </a:buClr>
              <a:buSzPct val="99000"/>
              <a:buNone/>
            </a:pPr>
            <a:endParaRPr lang="en-US" sz="2400" dirty="0" smtClean="0"/>
          </a:p>
          <a:p>
            <a:pPr lvl="0">
              <a:buClr>
                <a:srgbClr val="0000FF"/>
              </a:buClr>
              <a:buSzPct val="99000"/>
              <a:buFont typeface="Wingdings" panose="05000000000000000000" pitchFamily="2" charset="2"/>
              <a:buChar char="Ø"/>
            </a:pPr>
            <a:r>
              <a:rPr lang="en-US" sz="2800" dirty="0" smtClean="0"/>
              <a:t>Identify </a:t>
            </a:r>
            <a:r>
              <a:rPr lang="en-US" sz="2800" dirty="0"/>
              <a:t>the morphologic </a:t>
            </a:r>
            <a:r>
              <a:rPr lang="en-US" sz="2800" dirty="0">
                <a:solidFill>
                  <a:srgbClr val="FF0000"/>
                </a:solidFill>
              </a:rPr>
              <a:t>gross</a:t>
            </a:r>
            <a:r>
              <a:rPr lang="en-US" sz="2800" dirty="0"/>
              <a:t> features </a:t>
            </a:r>
            <a:r>
              <a:rPr lang="en-US" sz="2800" dirty="0" smtClean="0"/>
              <a:t>of:</a:t>
            </a:r>
            <a:endParaRPr lang="en-US" sz="3200" dirty="0" smtClean="0"/>
          </a:p>
          <a:p>
            <a:pPr marL="1051560" lvl="2" indent="-457200">
              <a:buClr>
                <a:srgbClr val="0000FF"/>
              </a:buClr>
              <a:buSzPct val="99000"/>
            </a:pPr>
            <a:r>
              <a:rPr lang="en-US" dirty="0"/>
              <a:t>C</a:t>
            </a:r>
            <a:r>
              <a:rPr lang="en-US" dirty="0" smtClean="0"/>
              <a:t>hronic </a:t>
            </a:r>
            <a:r>
              <a:rPr lang="en-US" dirty="0"/>
              <a:t>venous congestion of the </a:t>
            </a:r>
            <a:r>
              <a:rPr lang="en-US" dirty="0" smtClean="0"/>
              <a:t>liver.</a:t>
            </a:r>
          </a:p>
          <a:p>
            <a:pPr marL="1051560" lvl="2" indent="-457200">
              <a:buClr>
                <a:srgbClr val="0000FF"/>
              </a:buClr>
              <a:buSzPct val="99000"/>
            </a:pPr>
            <a:r>
              <a:rPr lang="en-US" dirty="0" smtClean="0"/>
              <a:t>Myocardial Infarction.</a:t>
            </a:r>
            <a:endParaRPr lang="en-US" dirty="0"/>
          </a:p>
          <a:p>
            <a:pPr marL="1051560" lvl="2" indent="-457200">
              <a:buClr>
                <a:srgbClr val="0000FF"/>
              </a:buClr>
              <a:buSzPct val="99000"/>
            </a:pPr>
            <a:r>
              <a:rPr lang="en-US" dirty="0" err="1"/>
              <a:t>V</a:t>
            </a:r>
            <a:r>
              <a:rPr lang="en-US" dirty="0" err="1" smtClean="0"/>
              <a:t>egetations</a:t>
            </a:r>
            <a:r>
              <a:rPr lang="en-US" dirty="0" smtClean="0"/>
              <a:t> </a:t>
            </a:r>
            <a:r>
              <a:rPr lang="en-US" dirty="0"/>
              <a:t>of rheumatic mitral and aortic </a:t>
            </a:r>
            <a:r>
              <a:rPr lang="en-US" dirty="0" smtClean="0"/>
              <a:t>valves.</a:t>
            </a:r>
          </a:p>
          <a:p>
            <a:pPr marL="1051560" lvl="2" indent="-457200">
              <a:buClr>
                <a:srgbClr val="0000FF"/>
              </a:buClr>
              <a:buSzPct val="99000"/>
            </a:pPr>
            <a:r>
              <a:rPr lang="en-US" dirty="0"/>
              <a:t>L</a:t>
            </a:r>
            <a:r>
              <a:rPr lang="en-US" dirty="0" smtClean="0"/>
              <a:t>eft </a:t>
            </a:r>
            <a:r>
              <a:rPr lang="en-US" dirty="0"/>
              <a:t>ventricular </a:t>
            </a:r>
            <a:r>
              <a:rPr lang="en-US" dirty="0" smtClean="0"/>
              <a:t>hypertrophy (LVH).</a:t>
            </a:r>
          </a:p>
          <a:p>
            <a:pPr marL="1051560" lvl="2" indent="-457200">
              <a:buClr>
                <a:srgbClr val="0000FF"/>
              </a:buClr>
              <a:buSzPct val="99000"/>
            </a:pPr>
            <a:r>
              <a:rPr lang="en-US" dirty="0"/>
              <a:t>A</a:t>
            </a:r>
            <a:r>
              <a:rPr lang="en-US" dirty="0" smtClean="0"/>
              <a:t>neurysm </a:t>
            </a:r>
            <a:r>
              <a:rPr lang="en-US" dirty="0"/>
              <a:t>of abdominal </a:t>
            </a:r>
            <a:r>
              <a:rPr lang="en-US" dirty="0" smtClean="0"/>
              <a:t>aorta (AAA).</a:t>
            </a:r>
          </a:p>
          <a:p>
            <a:pPr marL="1051560" lvl="2" indent="-457200">
              <a:buClr>
                <a:srgbClr val="0000FF"/>
              </a:buClr>
              <a:buSzPct val="99000"/>
            </a:pPr>
            <a:r>
              <a:rPr lang="en-US" dirty="0"/>
              <a:t>A</a:t>
            </a:r>
            <a:r>
              <a:rPr lang="en-US" dirty="0" smtClean="0"/>
              <a:t>theroma </a:t>
            </a:r>
            <a:r>
              <a:rPr lang="en-US" dirty="0"/>
              <a:t>of aorta.</a:t>
            </a:r>
            <a:endParaRPr lang="en-GB" dirty="0"/>
          </a:p>
          <a:p>
            <a:endParaRPr lang="en-GB" sz="3200" dirty="0"/>
          </a:p>
          <a:p>
            <a:endParaRPr lang="en-US" dirty="0"/>
          </a:p>
        </p:txBody>
      </p:sp>
    </p:spTree>
    <p:extLst>
      <p:ext uri="{BB962C8B-B14F-4D97-AF65-F5344CB8AC3E}">
        <p14:creationId xmlns:p14="http://schemas.microsoft.com/office/powerpoint/2010/main" val="3179274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229200"/>
            <a:ext cx="8031836" cy="1323439"/>
          </a:xfrm>
          <a:prstGeom prst="rect">
            <a:avLst/>
          </a:prstGeom>
        </p:spPr>
        <p:txBody>
          <a:bodyPr wrap="square">
            <a:spAutoFit/>
          </a:bodyPr>
          <a:lstStyle/>
          <a:p>
            <a:pPr algn="ctr"/>
            <a:r>
              <a:rPr lang="en-US" sz="2000" b="1" i="1" dirty="0" smtClean="0"/>
              <a:t>This </a:t>
            </a:r>
            <a:r>
              <a:rPr lang="en-US" sz="2000" b="1" i="1" dirty="0" smtClean="0">
                <a:solidFill>
                  <a:srgbClr val="C00000"/>
                </a:solidFill>
              </a:rPr>
              <a:t>microscopic</a:t>
            </a:r>
            <a:r>
              <a:rPr lang="en-US" sz="2000" b="1" i="1" dirty="0" smtClean="0"/>
              <a:t> cross section of the aorta shows a large overlying atheroma on the left. </a:t>
            </a:r>
            <a:r>
              <a:rPr lang="en-US" sz="2000" b="1" i="1" dirty="0" smtClean="0">
                <a:solidFill>
                  <a:srgbClr val="0000FF"/>
                </a:solidFill>
              </a:rPr>
              <a:t>Cholesterol clefts </a:t>
            </a:r>
            <a:r>
              <a:rPr lang="en-US" sz="2000" b="1" i="1" dirty="0" smtClean="0"/>
              <a:t>are numerous in this atheroma. The surface on the far left shows </a:t>
            </a:r>
            <a:r>
              <a:rPr lang="en-US" sz="2000" b="1" i="1" dirty="0" smtClean="0">
                <a:solidFill>
                  <a:srgbClr val="0000FF"/>
                </a:solidFill>
              </a:rPr>
              <a:t>ulceration  and hemorrhage</a:t>
            </a:r>
            <a:r>
              <a:rPr lang="en-US" sz="2000" b="1" i="1" dirty="0" smtClean="0"/>
              <a:t>. Despite this ulceration, atheromatous emboli  are rare</a:t>
            </a:r>
            <a:endParaRPr lang="en-US" sz="2000" b="1" i="1" dirty="0"/>
          </a:p>
        </p:txBody>
      </p:sp>
      <p:pic>
        <p:nvPicPr>
          <p:cNvPr id="138244" name="Picture 4" descr="http://classconnection.s3.amazonaws.com/870/flashcards/646870/png/ulcerating_atheroma1349185820184.png"/>
          <p:cNvPicPr>
            <a:picLocks noChangeAspect="1" noChangeArrowheads="1"/>
          </p:cNvPicPr>
          <p:nvPr/>
        </p:nvPicPr>
        <p:blipFill>
          <a:blip r:embed="rId2" cstate="print"/>
          <a:srcRect/>
          <a:stretch>
            <a:fillRect/>
          </a:stretch>
        </p:blipFill>
        <p:spPr bwMode="auto">
          <a:xfrm>
            <a:off x="500034" y="908720"/>
            <a:ext cx="8104414" cy="4248472"/>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0" name="Rounded Rectangle 9"/>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library.med.utah.edu/WebPath/jpeg5/CV015.jpg"/>
          <p:cNvPicPr>
            <a:picLocks noChangeAspect="1" noChangeArrowheads="1"/>
          </p:cNvPicPr>
          <p:nvPr/>
        </p:nvPicPr>
        <p:blipFill>
          <a:blip r:embed="rId2" cstate="print"/>
          <a:srcRect/>
          <a:stretch>
            <a:fillRect/>
          </a:stretch>
        </p:blipFill>
        <p:spPr bwMode="auto">
          <a:xfrm>
            <a:off x="571472" y="1071546"/>
            <a:ext cx="7960968" cy="4373677"/>
          </a:xfrm>
          <a:prstGeom prst="rect">
            <a:avLst/>
          </a:prstGeom>
          <a:noFill/>
          <a:ln w="28575">
            <a:solidFill>
              <a:schemeClr val="tx1"/>
            </a:solidFill>
          </a:ln>
        </p:spPr>
      </p:pic>
      <p:sp>
        <p:nvSpPr>
          <p:cNvPr id="3" name="Rectangle 2"/>
          <p:cNvSpPr/>
          <p:nvPr/>
        </p:nvSpPr>
        <p:spPr>
          <a:xfrm>
            <a:off x="1259632" y="5539879"/>
            <a:ext cx="6768752" cy="769441"/>
          </a:xfrm>
          <a:prstGeom prst="rect">
            <a:avLst/>
          </a:prstGeom>
        </p:spPr>
        <p:txBody>
          <a:bodyPr wrap="square">
            <a:spAutoFit/>
          </a:bodyPr>
          <a:lstStyle/>
          <a:p>
            <a:pPr algn="ctr"/>
            <a:r>
              <a:rPr lang="en-US" sz="2000" b="1" i="1" dirty="0" smtClean="0">
                <a:latin typeface="+mj-lt"/>
              </a:rPr>
              <a:t>A high magnification of the </a:t>
            </a:r>
            <a:r>
              <a:rPr lang="en-US" sz="2400" b="1" i="1" dirty="0" smtClean="0">
                <a:solidFill>
                  <a:srgbClr val="0000FF"/>
                </a:solidFill>
                <a:latin typeface="+mj-lt"/>
              </a:rPr>
              <a:t>aortic atheroma </a:t>
            </a:r>
            <a:r>
              <a:rPr lang="en-US" sz="2000" b="1" i="1" dirty="0" smtClean="0">
                <a:latin typeface="+mj-lt"/>
              </a:rPr>
              <a:t>with foam cells and cholesterol clefts.</a:t>
            </a:r>
            <a:endParaRPr lang="en-US" sz="2000"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444403" y="260648"/>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744" y="5805264"/>
            <a:ext cx="50405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chemeClr val="tx1"/>
                </a:solidFill>
              </a:rPr>
              <a:t>Aortic Atheroma with </a:t>
            </a:r>
            <a:r>
              <a:rPr lang="en-US" sz="2000" b="1" i="1" dirty="0" smtClean="0">
                <a:solidFill>
                  <a:srgbClr val="FF0000"/>
                </a:solidFill>
              </a:rPr>
              <a:t>Thrombosis</a:t>
            </a:r>
            <a:endParaRPr lang="en-US" sz="2000" b="1" i="1" dirty="0">
              <a:solidFill>
                <a:srgbClr val="FF0000"/>
              </a:solidFill>
            </a:endParaRPr>
          </a:p>
        </p:txBody>
      </p:sp>
      <p:pic>
        <p:nvPicPr>
          <p:cNvPr id="155656" name="Picture 8" descr="http://3.bp.blogspot.com/-B7lsnD57Htw/TWSFPkYiWkI/AAAAAAAACuU/rUdUTjhE8yY/s320/Atheroma%2Bwith%2Bthrombosis.png"/>
          <p:cNvPicPr>
            <a:picLocks noChangeAspect="1" noChangeArrowheads="1"/>
          </p:cNvPicPr>
          <p:nvPr/>
        </p:nvPicPr>
        <p:blipFill>
          <a:blip r:embed="rId2" cstate="print"/>
          <a:srcRect/>
          <a:stretch>
            <a:fillRect/>
          </a:stretch>
        </p:blipFill>
        <p:spPr bwMode="auto">
          <a:xfrm>
            <a:off x="323528" y="1071546"/>
            <a:ext cx="8208912" cy="4661709"/>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MPF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b="1" dirty="0" smtClean="0">
                <a:solidFill>
                  <a:srgbClr val="66FFFF"/>
                </a:solidFill>
                <a:latin typeface="Aharoni" pitchFamily="2" charset="-79"/>
                <a:cs typeface="Aharoni" pitchFamily="2" charset="-79"/>
              </a:rPr>
              <a:t>Coronary atherosclerosis</a:t>
            </a:r>
            <a:endParaRPr lang="en-US" sz="4800" b="1"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7" name="Title 1"/>
          <p:cNvSpPr txBox="1">
            <a:spLocks/>
          </p:cNvSpPr>
          <p:nvPr/>
        </p:nvSpPr>
        <p:spPr>
          <a:xfrm>
            <a:off x="1187624" y="1935072"/>
            <a:ext cx="7776864" cy="701840"/>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000" b="1" dirty="0" smtClean="0">
                <a:solidFill>
                  <a:srgbClr val="66FFFF"/>
                </a:solidFill>
                <a:latin typeface="Aharoni" pitchFamily="2" charset="-79"/>
                <a:cs typeface="Aharoni" pitchFamily="2" charset="-79"/>
              </a:rPr>
              <a:t>A: </a:t>
            </a:r>
            <a:r>
              <a:rPr lang="en-US" sz="4000" b="1" dirty="0" smtClean="0">
                <a:solidFill>
                  <a:srgbClr val="FFFF00"/>
                </a:solidFill>
                <a:latin typeface="Aharoni" pitchFamily="2" charset="-79"/>
                <a:cs typeface="Aharoni" pitchFamily="2" charset="-79"/>
              </a:rPr>
              <a:t>Vascular disease:</a:t>
            </a:r>
            <a:r>
              <a:rPr lang="en-US" sz="4000" b="1" dirty="0" smtClean="0">
                <a:solidFill>
                  <a:srgbClr val="66FFFF"/>
                </a:solidFill>
                <a:latin typeface="Aharoni" pitchFamily="2" charset="-79"/>
                <a:cs typeface="Aharoni" pitchFamily="2" charset="-79"/>
              </a:rPr>
              <a:t/>
            </a:r>
            <a:br>
              <a:rPr lang="en-US" sz="4000" b="1" dirty="0" smtClean="0">
                <a:solidFill>
                  <a:srgbClr val="66FFFF"/>
                </a:solidFill>
                <a:latin typeface="Aharoni" pitchFamily="2" charset="-79"/>
                <a:cs typeface="Aharoni" pitchFamily="2" charset="-79"/>
              </a:rPr>
            </a:br>
            <a:endParaRPr lang="en-US" sz="3200" b="1" dirty="0">
              <a:solidFill>
                <a:srgbClr val="66FFFF"/>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71600" y="5273913"/>
            <a:ext cx="6912768" cy="1015663"/>
          </a:xfrm>
          <a:prstGeom prst="rect">
            <a:avLst/>
          </a:prstGeom>
        </p:spPr>
        <p:txBody>
          <a:bodyPr wrap="square">
            <a:spAutoFit/>
          </a:bodyPr>
          <a:lstStyle/>
          <a:p>
            <a:pPr algn="ctr"/>
            <a:r>
              <a:rPr lang="en-US" sz="2000" b="1" i="1" dirty="0" smtClean="0">
                <a:solidFill>
                  <a:srgbClr val="0000FF"/>
                </a:solidFill>
              </a:rPr>
              <a:t>Coronary atherosclerosis</a:t>
            </a:r>
            <a:r>
              <a:rPr lang="en-US" sz="2000" b="1" i="1" dirty="0" smtClean="0"/>
              <a:t>. Coloured angiogram (X- ray) showing atherosclerosis in a coronary artery. The atherosclerosis is seen as the pinching in the blue- </a:t>
            </a:r>
            <a:r>
              <a:rPr lang="en-US" sz="2000" b="1" i="1" dirty="0" err="1" smtClean="0"/>
              <a:t>coloured</a:t>
            </a:r>
            <a:r>
              <a:rPr lang="en-US" sz="2000" b="1" i="1" dirty="0" smtClean="0"/>
              <a:t> artery at bottom centre</a:t>
            </a:r>
            <a:endParaRPr lang="en-US" sz="2000" b="1" i="1" dirty="0"/>
          </a:p>
        </p:txBody>
      </p:sp>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39270" name="Picture 6" descr="http://cached.imagescaler.hbpl.co.uk/resize/scaleWidth/393/?sURL=http://offlinehbpl.hbpl.co.uk/News/PGH/EDE75EC7-FEAC-5B6F-1EA1ACCEACD7C463.gif"/>
          <p:cNvPicPr>
            <a:picLocks noChangeAspect="1" noChangeArrowheads="1"/>
          </p:cNvPicPr>
          <p:nvPr/>
        </p:nvPicPr>
        <p:blipFill>
          <a:blip r:embed="rId2" cstate="print"/>
          <a:srcRect/>
          <a:stretch>
            <a:fillRect/>
          </a:stretch>
        </p:blipFill>
        <p:spPr bwMode="auto">
          <a:xfrm>
            <a:off x="571472" y="980728"/>
            <a:ext cx="8032976" cy="417646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3" name="Donut 2"/>
          <p:cNvSpPr/>
          <p:nvPr/>
        </p:nvSpPr>
        <p:spPr>
          <a:xfrm>
            <a:off x="4587960" y="3861048"/>
            <a:ext cx="792088" cy="720080"/>
          </a:xfrm>
          <a:prstGeom prst="donut">
            <a:avLst>
              <a:gd name="adj" fmla="val 780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1" name="Donut 10"/>
          <p:cNvSpPr/>
          <p:nvPr/>
        </p:nvSpPr>
        <p:spPr>
          <a:xfrm>
            <a:off x="7308304" y="1844824"/>
            <a:ext cx="792088" cy="720080"/>
          </a:xfrm>
          <a:prstGeom prst="donut">
            <a:avLst>
              <a:gd name="adj" fmla="val 780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91608" y="5013176"/>
            <a:ext cx="8280920" cy="1656184"/>
          </a:xfrm>
        </p:spPr>
        <p:txBody>
          <a:bodyPr>
            <a:noAutofit/>
          </a:bodyPr>
          <a:lstStyle/>
          <a:p>
            <a:pPr algn="ctr" rtl="0">
              <a:buNone/>
            </a:pPr>
            <a:r>
              <a:rPr lang="en-GB" sz="1800" b="1" i="1" dirty="0" smtClean="0"/>
              <a:t>Coronary artery with atherosclerosis (fibro-lipid plaque). The atheromatous fibro-fatty plaque is characterized by the accumulation of lipids in the </a:t>
            </a:r>
            <a:r>
              <a:rPr lang="en-GB" sz="1800" b="1" i="1" dirty="0" smtClean="0">
                <a:solidFill>
                  <a:srgbClr val="FF0000"/>
                </a:solidFill>
              </a:rPr>
              <a:t>intima</a:t>
            </a:r>
            <a:r>
              <a:rPr lang="en-GB" sz="1800" b="1" i="1" dirty="0" smtClean="0"/>
              <a:t> of the arteries, narrowing the lumen. Beneath the endothelium it has a </a:t>
            </a:r>
            <a:r>
              <a:rPr lang="en-GB" sz="1800" b="1" i="1" dirty="0" smtClean="0">
                <a:solidFill>
                  <a:srgbClr val="0000FF"/>
                </a:solidFill>
              </a:rPr>
              <a:t>"fibrous cap"</a:t>
            </a:r>
            <a:r>
              <a:rPr lang="en-GB" sz="1800" b="1" i="1" dirty="0" smtClean="0"/>
              <a:t> covering the atheromatous "core" of the plaque, which consists in cholesterol crystals, cholesterol esters, fibrin, macrophages and smooth muscle cells, proteoglycans, collagen, elastin and cellular debris.</a:t>
            </a:r>
            <a:endParaRPr lang="ar-SA" sz="1800" i="1" dirty="0"/>
          </a:p>
        </p:txBody>
      </p:sp>
      <p:pic>
        <p:nvPicPr>
          <p:cNvPr id="151554" name="Picture 2" descr="http://3.bp.blogspot.com/-HsSurRR8Eu8/UEwJK2aFonI/AAAAAAAAHzU/OkVnYrpSLyQ/s1600/coronary_atherosclerosis_fibro_fatty_plaque.jpg"/>
          <p:cNvPicPr>
            <a:picLocks noChangeAspect="1" noChangeArrowheads="1"/>
          </p:cNvPicPr>
          <p:nvPr/>
        </p:nvPicPr>
        <p:blipFill>
          <a:blip r:embed="rId2" cstate="print"/>
          <a:srcRect/>
          <a:stretch>
            <a:fillRect/>
          </a:stretch>
        </p:blipFill>
        <p:spPr bwMode="auto">
          <a:xfrm>
            <a:off x="2296473" y="1268760"/>
            <a:ext cx="4711030" cy="3004386"/>
          </a:xfrm>
          <a:prstGeom prst="rect">
            <a:avLst/>
          </a:prstGeom>
          <a:noFill/>
          <a:ln w="28575">
            <a:solidFill>
              <a:schemeClr val="tx1"/>
            </a:solidFill>
          </a:ln>
        </p:spPr>
      </p:pic>
      <p:sp>
        <p:nvSpPr>
          <p:cNvPr id="5" name="Rounded Rectangle 4"/>
          <p:cNvSpPr/>
          <p:nvPr/>
        </p:nvSpPr>
        <p:spPr>
          <a:xfrm>
            <a:off x="2000232" y="260648"/>
            <a:ext cx="530351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srcRect/>
          <a:stretch>
            <a:fillRect/>
          </a:stretch>
        </p:blipFill>
        <p:spPr bwMode="auto">
          <a:xfrm>
            <a:off x="179512" y="908720"/>
            <a:ext cx="2869091" cy="2304255"/>
          </a:xfrm>
          <a:prstGeom prst="rect">
            <a:avLst/>
          </a:prstGeom>
          <a:noFill/>
          <a:ln w="28575">
            <a:solidFill>
              <a:schemeClr val="tx1"/>
            </a:solidFill>
          </a:ln>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smtClean="0"/>
              <a:t>A normal coronary artery with no atherosclerosis </a:t>
            </a:r>
          </a:p>
          <a:p>
            <a:pPr algn="ctr"/>
            <a:r>
              <a:rPr lang="en-US" sz="2000" dirty="0" smtClean="0"/>
              <a:t>and a widely patent lumen that can carry as much blood as the myocardium requires. </a:t>
            </a:r>
            <a:endParaRPr lang="en-US" sz="2000" dirty="0"/>
          </a:p>
        </p:txBody>
      </p:sp>
      <p:pic>
        <p:nvPicPr>
          <p:cNvPr id="149508" name="Picture 4" descr="http://o.quizlet.com/i/lZcyqnX3ftXz0lOB7CZ6ow_m.jpg"/>
          <p:cNvPicPr>
            <a:picLocks noChangeAspect="1" noChangeArrowheads="1"/>
          </p:cNvPicPr>
          <p:nvPr/>
        </p:nvPicPr>
        <p:blipFill>
          <a:blip r:embed="rId3" cstate="print"/>
          <a:srcRect/>
          <a:stretch>
            <a:fillRect/>
          </a:stretch>
        </p:blipFill>
        <p:spPr bwMode="auto">
          <a:xfrm>
            <a:off x="3131840" y="908720"/>
            <a:ext cx="2832094" cy="2304256"/>
          </a:xfrm>
          <a:prstGeom prst="rect">
            <a:avLst/>
          </a:prstGeom>
          <a:noFill/>
          <a:ln w="28575">
            <a:solidFill>
              <a:schemeClr val="tx1"/>
            </a:solidFill>
          </a:ln>
        </p:spPr>
      </p:pic>
      <p:sp>
        <p:nvSpPr>
          <p:cNvPr id="7" name="Rectangle 6"/>
          <p:cNvSpPr/>
          <p:nvPr/>
        </p:nvSpPr>
        <p:spPr>
          <a:xfrm>
            <a:off x="3131840" y="3291949"/>
            <a:ext cx="2808312" cy="2554545"/>
          </a:xfrm>
          <a:prstGeom prst="rect">
            <a:avLst/>
          </a:prstGeom>
        </p:spPr>
        <p:txBody>
          <a:bodyPr wrap="square">
            <a:spAutoFit/>
          </a:bodyPr>
          <a:lstStyle/>
          <a:p>
            <a:pPr algn="ctr"/>
            <a:r>
              <a:rPr lang="en-US" sz="2000" b="1" dirty="0" smtClean="0"/>
              <a:t>Atheromatous plaque in a coronary artery </a:t>
            </a:r>
            <a:r>
              <a:rPr lang="en-US" sz="2000" dirty="0" smtClean="0"/>
              <a:t>that shows endothelial denudation with </a:t>
            </a:r>
            <a:r>
              <a:rPr lang="en-US" sz="2000" dirty="0" smtClean="0">
                <a:solidFill>
                  <a:srgbClr val="FF0000"/>
                </a:solidFill>
              </a:rPr>
              <a:t>disruption</a:t>
            </a:r>
            <a:r>
              <a:rPr lang="en-US" sz="2000" dirty="0" smtClean="0"/>
              <a:t> and overlying </a:t>
            </a:r>
            <a:r>
              <a:rPr lang="en-US" sz="2000" dirty="0" smtClean="0">
                <a:solidFill>
                  <a:srgbClr val="0000FF"/>
                </a:solidFill>
              </a:rPr>
              <a:t>thrombus</a:t>
            </a:r>
            <a:r>
              <a:rPr lang="en-US" sz="2000" dirty="0" smtClean="0"/>
              <a:t> formation at the right. The arterial media is at the left</a:t>
            </a:r>
            <a:endParaRPr lang="en-US" sz="2000" dirty="0"/>
          </a:p>
        </p:txBody>
      </p:sp>
      <p:pic>
        <p:nvPicPr>
          <p:cNvPr id="149510" name="Picture 6" descr="http://o.quizlet.com/i/MXtzGl5vaPs3xycUPbp2CA_m.jpg"/>
          <p:cNvPicPr>
            <a:picLocks noChangeAspect="1" noChangeArrowheads="1"/>
          </p:cNvPicPr>
          <p:nvPr/>
        </p:nvPicPr>
        <p:blipFill>
          <a:blip r:embed="rId4" cstate="print"/>
          <a:srcRect/>
          <a:stretch>
            <a:fillRect/>
          </a:stretch>
        </p:blipFill>
        <p:spPr bwMode="auto">
          <a:xfrm>
            <a:off x="6084168" y="908720"/>
            <a:ext cx="2579076" cy="2304256"/>
          </a:xfrm>
          <a:prstGeom prst="rect">
            <a:avLst/>
          </a:prstGeom>
          <a:noFill/>
          <a:ln w="28575">
            <a:solidFill>
              <a:schemeClr val="tx1"/>
            </a:solidFill>
          </a:ln>
        </p:spPr>
      </p:pic>
      <p:sp>
        <p:nvSpPr>
          <p:cNvPr id="9" name="Rectangle 8"/>
          <p:cNvSpPr/>
          <p:nvPr/>
        </p:nvSpPr>
        <p:spPr>
          <a:xfrm>
            <a:off x="6300192" y="3292529"/>
            <a:ext cx="2286000" cy="2862322"/>
          </a:xfrm>
          <a:prstGeom prst="rect">
            <a:avLst/>
          </a:prstGeom>
        </p:spPr>
        <p:txBody>
          <a:bodyPr wrap="square">
            <a:spAutoFit/>
          </a:bodyPr>
          <a:lstStyle/>
          <a:p>
            <a:pPr algn="ctr"/>
            <a:r>
              <a:rPr lang="en-US" b="1" dirty="0" smtClean="0"/>
              <a:t>Occlusive coronary atherosclerosis</a:t>
            </a:r>
            <a:r>
              <a:rPr lang="en-US" dirty="0" smtClean="0"/>
              <a:t>. The coronary at the left is narrowed by 60 to 70%. The coronary at the right is even worse with evidence for previous thrombosis with organization of the thrombus</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571604" y="332656"/>
            <a:ext cx="564360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47460" name="Picture 4" descr="http://library.med.utah.edu/WebPath/jpeg5/CV008.jpg"/>
          <p:cNvPicPr>
            <a:picLocks noChangeAspect="1" noChangeArrowheads="1"/>
          </p:cNvPicPr>
          <p:nvPr/>
        </p:nvPicPr>
        <p:blipFill>
          <a:blip r:embed="rId2" cstate="print"/>
          <a:srcRect/>
          <a:stretch>
            <a:fillRect/>
          </a:stretch>
        </p:blipFill>
        <p:spPr bwMode="auto">
          <a:xfrm>
            <a:off x="500034" y="1071546"/>
            <a:ext cx="8104414" cy="4301670"/>
          </a:xfrm>
          <a:prstGeom prst="rect">
            <a:avLst/>
          </a:prstGeom>
          <a:noFill/>
          <a:ln w="28575">
            <a:solidFill>
              <a:schemeClr val="tx1"/>
            </a:solidFill>
          </a:ln>
        </p:spPr>
      </p:pic>
      <p:sp>
        <p:nvSpPr>
          <p:cNvPr id="9" name="Rectangle 8"/>
          <p:cNvSpPr/>
          <p:nvPr/>
        </p:nvSpPr>
        <p:spPr>
          <a:xfrm>
            <a:off x="323528" y="5485171"/>
            <a:ext cx="8064896" cy="1015663"/>
          </a:xfrm>
          <a:prstGeom prst="rect">
            <a:avLst/>
          </a:prstGeom>
        </p:spPr>
        <p:txBody>
          <a:bodyPr wrap="square">
            <a:spAutoFit/>
          </a:bodyPr>
          <a:lstStyle/>
          <a:p>
            <a:pPr algn="ctr"/>
            <a:r>
              <a:rPr lang="en-US" sz="2000" b="1" i="1" dirty="0" smtClean="0"/>
              <a:t>This distal portion of coronary artery shows significant narrowing. Such distal involvement is typical of </a:t>
            </a:r>
            <a:r>
              <a:rPr lang="en-US" sz="2000" b="1" i="1" dirty="0" smtClean="0">
                <a:solidFill>
                  <a:srgbClr val="FF0000"/>
                </a:solidFill>
              </a:rPr>
              <a:t>severe</a:t>
            </a:r>
            <a:r>
              <a:rPr lang="en-US" sz="2000" b="1" i="1" dirty="0" smtClean="0"/>
              <a:t> coronary atherosclerosis, due to diabetes mellitus or familial hypercholesterolemia.</a:t>
            </a:r>
            <a:endParaRPr lang="en-US" sz="2000" b="1" i="1" dirty="0"/>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smtClean="0"/>
              <a:t>Severe coronary atherosclerosis with narrowing </a:t>
            </a:r>
          </a:p>
          <a:p>
            <a:pPr algn="ctr"/>
            <a:r>
              <a:rPr lang="en-US" sz="2000" b="1" i="1" dirty="0" smtClean="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Atheroma 4"/>
          <p:cNvPicPr>
            <a:picLocks noChangeAspect="1" noChangeArrowheads="1"/>
          </p:cNvPicPr>
          <p:nvPr/>
        </p:nvPicPr>
        <p:blipFill>
          <a:blip r:embed="rId3" cstate="print"/>
          <a:srcRect/>
          <a:stretch>
            <a:fillRect/>
          </a:stretch>
        </p:blipFill>
        <p:spPr bwMode="auto">
          <a:xfrm>
            <a:off x="642909" y="908720"/>
            <a:ext cx="7889531"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571604" y="332656"/>
            <a:ext cx="6215106"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323528" y="5556609"/>
            <a:ext cx="7992888" cy="1015663"/>
          </a:xfrm>
          <a:prstGeom prst="rect">
            <a:avLst/>
          </a:prstGeom>
        </p:spPr>
        <p:txBody>
          <a:bodyPr wrap="square">
            <a:spAutoFit/>
          </a:bodyPr>
          <a:lstStyle/>
          <a:p>
            <a:pPr marL="457200" indent="-457200" algn="ctr"/>
            <a:r>
              <a:rPr lang="en-US" sz="2000" b="1" i="1" dirty="0" smtClean="0">
                <a:latin typeface="+mj-lt"/>
              </a:rPr>
              <a:t>The internal elastic lamina is thin and fragmented. </a:t>
            </a:r>
          </a:p>
          <a:p>
            <a:pPr marL="457200" indent="-457200" algn="ctr"/>
            <a:r>
              <a:rPr lang="en-US" sz="2000" b="1" i="1" dirty="0" smtClean="0">
                <a:latin typeface="+mj-lt"/>
              </a:rPr>
              <a:t>Pressure atrophy of the media opposition atheromatous plaque consists of cholesterol clefts, hyaline fibrous tissue and some blood capillaries.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effectLst>
                  <a:outerShdw blurRad="38100" dist="38100" dir="2700000" algn="tl">
                    <a:srgbClr val="000000">
                      <a:alpha val="43137"/>
                    </a:srgbClr>
                  </a:outerShdw>
                </a:effectLst>
              </a:rPr>
              <a:t>Objectives:</a:t>
            </a: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51520" y="1600200"/>
            <a:ext cx="8892480" cy="5257800"/>
          </a:xfrm>
        </p:spPr>
        <p:txBody>
          <a:bodyPr>
            <a:noAutofit/>
          </a:bodyPr>
          <a:lstStyle/>
          <a:p>
            <a:pPr marL="0" indent="0">
              <a:buClr>
                <a:srgbClr val="0000FF"/>
              </a:buClr>
              <a:buSzPct val="99000"/>
              <a:buNone/>
            </a:pPr>
            <a:r>
              <a:rPr lang="en-US" sz="2600" dirty="0"/>
              <a:t> </a:t>
            </a:r>
            <a:endParaRPr lang="en-US" sz="2600" dirty="0" smtClean="0"/>
          </a:p>
          <a:p>
            <a:pPr>
              <a:buClr>
                <a:srgbClr val="0000FF"/>
              </a:buClr>
              <a:buSzPct val="99000"/>
              <a:buFont typeface="Wingdings" panose="05000000000000000000" pitchFamily="2" charset="2"/>
              <a:buChar char="Ø"/>
            </a:pPr>
            <a:r>
              <a:rPr lang="en-US" sz="2600" dirty="0" smtClean="0"/>
              <a:t>Identify </a:t>
            </a:r>
            <a:r>
              <a:rPr lang="en-US" sz="2600" dirty="0"/>
              <a:t>the morphologic </a:t>
            </a:r>
            <a:r>
              <a:rPr lang="en-US" sz="2600" dirty="0">
                <a:solidFill>
                  <a:srgbClr val="FF0000"/>
                </a:solidFill>
              </a:rPr>
              <a:t>histopathological</a:t>
            </a:r>
            <a:r>
              <a:rPr lang="en-US" sz="2600" dirty="0"/>
              <a:t> features </a:t>
            </a:r>
            <a:r>
              <a:rPr lang="en-US" sz="2600" dirty="0" smtClean="0"/>
              <a:t>of:</a:t>
            </a:r>
          </a:p>
          <a:p>
            <a:pPr marL="0" indent="0">
              <a:buClr>
                <a:srgbClr val="0000FF"/>
              </a:buClr>
              <a:buSzPct val="99000"/>
              <a:buNone/>
            </a:pPr>
            <a:endParaRPr lang="en-US" sz="2600" dirty="0" smtClean="0"/>
          </a:p>
          <a:p>
            <a:pPr marL="937260" lvl="2" indent="-342900">
              <a:buClr>
                <a:srgbClr val="0000FF"/>
              </a:buClr>
              <a:buSzPct val="99000"/>
            </a:pPr>
            <a:r>
              <a:rPr lang="en-US" sz="2000" dirty="0"/>
              <a:t>C</a:t>
            </a:r>
            <a:r>
              <a:rPr lang="en-US" sz="2000" dirty="0" smtClean="0"/>
              <a:t>hronic </a:t>
            </a:r>
            <a:r>
              <a:rPr lang="en-US" sz="2000" dirty="0"/>
              <a:t>venous congestion of the </a:t>
            </a:r>
            <a:r>
              <a:rPr lang="en-US" sz="2000" dirty="0" smtClean="0"/>
              <a:t>LIVER</a:t>
            </a:r>
          </a:p>
          <a:p>
            <a:pPr marL="937260" lvl="2" indent="-342900">
              <a:buClr>
                <a:srgbClr val="0000FF"/>
              </a:buClr>
              <a:buSzPct val="99000"/>
            </a:pPr>
            <a:r>
              <a:rPr lang="en-US" sz="2000" dirty="0"/>
              <a:t>C</a:t>
            </a:r>
            <a:r>
              <a:rPr lang="en-US" sz="2000" dirty="0" smtClean="0"/>
              <a:t>hronic </a:t>
            </a:r>
            <a:r>
              <a:rPr lang="en-US" sz="2000" dirty="0"/>
              <a:t>venous congestion of the </a:t>
            </a:r>
            <a:r>
              <a:rPr lang="en-US" sz="2000" dirty="0" smtClean="0"/>
              <a:t>LUNG</a:t>
            </a:r>
          </a:p>
          <a:p>
            <a:pPr marL="937260" lvl="2" indent="-342900">
              <a:buClr>
                <a:srgbClr val="0000FF"/>
              </a:buClr>
              <a:buSzPct val="99000"/>
            </a:pPr>
            <a:r>
              <a:rPr lang="en-US" sz="2000" dirty="0"/>
              <a:t>A</a:t>
            </a:r>
            <a:r>
              <a:rPr lang="en-US" sz="2000" dirty="0" smtClean="0"/>
              <a:t>cute </a:t>
            </a:r>
            <a:r>
              <a:rPr lang="en-US" sz="2000" dirty="0"/>
              <a:t>rheumatic </a:t>
            </a:r>
            <a:r>
              <a:rPr lang="en-US" sz="2000" dirty="0" smtClean="0"/>
              <a:t>myocarditis</a:t>
            </a:r>
          </a:p>
          <a:p>
            <a:pPr marL="937260" lvl="2" indent="-342900">
              <a:buClr>
                <a:srgbClr val="0000FF"/>
              </a:buClr>
              <a:buSzPct val="99000"/>
            </a:pPr>
            <a:r>
              <a:rPr lang="en-US" sz="2000" dirty="0"/>
              <a:t>R</a:t>
            </a:r>
            <a:r>
              <a:rPr lang="en-US" sz="2000" dirty="0" smtClean="0"/>
              <a:t>heumatic </a:t>
            </a:r>
            <a:r>
              <a:rPr lang="en-US" sz="2000" dirty="0" err="1" smtClean="0"/>
              <a:t>valvulitis</a:t>
            </a:r>
            <a:endParaRPr lang="en-US" sz="2000" dirty="0" smtClean="0"/>
          </a:p>
          <a:p>
            <a:pPr marL="937260" lvl="2" indent="-342900">
              <a:buClr>
                <a:srgbClr val="0000FF"/>
              </a:buClr>
              <a:buSzPct val="99000"/>
            </a:pPr>
            <a:r>
              <a:rPr lang="en-US" sz="2000" dirty="0"/>
              <a:t>C</a:t>
            </a:r>
            <a:r>
              <a:rPr lang="en-US" sz="2000" dirty="0" smtClean="0"/>
              <a:t>oronary atherosclerosis</a:t>
            </a:r>
          </a:p>
          <a:p>
            <a:pPr marL="937260" lvl="2" indent="-342900">
              <a:buClr>
                <a:srgbClr val="0000FF"/>
              </a:buClr>
              <a:buSzPct val="99000"/>
            </a:pPr>
            <a:r>
              <a:rPr lang="en-US" sz="2000" dirty="0" err="1"/>
              <a:t>T</a:t>
            </a:r>
            <a:r>
              <a:rPr lang="en-US" sz="2000" dirty="0" err="1" smtClean="0"/>
              <a:t>hromboangitis</a:t>
            </a:r>
            <a:r>
              <a:rPr lang="en-US" sz="2000" dirty="0" smtClean="0"/>
              <a:t> obliterans</a:t>
            </a:r>
          </a:p>
          <a:p>
            <a:pPr marL="937260" lvl="2" indent="-342900">
              <a:buClr>
                <a:srgbClr val="0000FF"/>
              </a:buClr>
              <a:buSzPct val="99000"/>
            </a:pPr>
            <a:r>
              <a:rPr lang="en-US" sz="2000" dirty="0"/>
              <a:t>G</a:t>
            </a:r>
            <a:r>
              <a:rPr lang="en-US" sz="2000" dirty="0" smtClean="0"/>
              <a:t>iant </a:t>
            </a:r>
            <a:r>
              <a:rPr lang="en-US" sz="2000" dirty="0"/>
              <a:t>cell arteritis and leukocytoclastic vasculitis</a:t>
            </a:r>
            <a:r>
              <a:rPr lang="en-US" sz="2000" dirty="0" smtClean="0"/>
              <a:t>.</a:t>
            </a:r>
            <a:endParaRPr lang="en-GB" sz="2000" dirty="0"/>
          </a:p>
        </p:txBody>
      </p:sp>
    </p:spTree>
    <p:extLst>
      <p:ext uri="{BB962C8B-B14F-4D97-AF65-F5344CB8AC3E}">
        <p14:creationId xmlns:p14="http://schemas.microsoft.com/office/powerpoint/2010/main" val="3545085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457200" y="5444084"/>
            <a:ext cx="8003232" cy="1271064"/>
          </a:xfrm>
        </p:spPr>
        <p:txBody>
          <a:bodyPr>
            <a:noAutofit/>
          </a:bodyPr>
          <a:lstStyle/>
          <a:p>
            <a:pPr algn="ctr" rtl="0">
              <a:buNone/>
            </a:pPr>
            <a:r>
              <a:rPr lang="en-GB" sz="2000" b="1" i="1" dirty="0" smtClean="0">
                <a:solidFill>
                  <a:srgbClr val="0000FF"/>
                </a:solidFill>
              </a:rPr>
              <a:t>Recent thrombus in a coronary artery</a:t>
            </a:r>
            <a:r>
              <a:rPr lang="en-GB" sz="1800" b="1" i="1" dirty="0" smtClean="0"/>
              <a:t>: The arterial lumen is completely obstructed by a recent thrombus - </a:t>
            </a:r>
            <a:r>
              <a:rPr lang="en-GB" sz="1800" b="1" i="1" dirty="0" smtClean="0">
                <a:solidFill>
                  <a:srgbClr val="FF0000"/>
                </a:solidFill>
              </a:rPr>
              <a:t>fibrin network (pink) </a:t>
            </a:r>
            <a:r>
              <a:rPr lang="en-GB" sz="1800" b="1" i="1" dirty="0" smtClean="0"/>
              <a:t>containing red blood cells and platelets. The thrombus is developed on an ulcerated atherosclerotic (fibrous) plaque and is adherent to the arterial wall. </a:t>
            </a:r>
            <a:endParaRPr lang="ar-SA" sz="1800" i="1" dirty="0"/>
          </a:p>
        </p:txBody>
      </p:sp>
      <p:pic>
        <p:nvPicPr>
          <p:cNvPr id="147458" name="Picture 2" descr="http://4.bp.blogspot.com/-slLhlnH9lEM/UEwKLIAgU3I/AAAAAAAAHzk/yXkT1g3VhZk/s320/recent_coronary_thrombosis.jpg"/>
          <p:cNvPicPr>
            <a:picLocks noChangeAspect="1" noChangeArrowheads="1"/>
          </p:cNvPicPr>
          <p:nvPr/>
        </p:nvPicPr>
        <p:blipFill>
          <a:blip r:embed="rId2" cstate="print"/>
          <a:srcRect/>
          <a:stretch>
            <a:fillRect/>
          </a:stretch>
        </p:blipFill>
        <p:spPr bwMode="auto">
          <a:xfrm>
            <a:off x="500034" y="1000108"/>
            <a:ext cx="8176422" cy="4301100"/>
          </a:xfrm>
          <a:prstGeom prst="rect">
            <a:avLst/>
          </a:prstGeom>
          <a:noFill/>
          <a:ln w="28575">
            <a:solidFill>
              <a:schemeClr val="tx1"/>
            </a:solidFill>
          </a:ln>
        </p:spPr>
      </p:pic>
      <p:sp>
        <p:nvSpPr>
          <p:cNvPr id="7" name="Rounded Rectangle 6"/>
          <p:cNvSpPr/>
          <p:nvPr/>
        </p:nvSpPr>
        <p:spPr>
          <a:xfrm>
            <a:off x="928662" y="260648"/>
            <a:ext cx="7500990"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Recent thrombus in a Coronary artery</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24226" y="5417929"/>
            <a:ext cx="7776864" cy="1015663"/>
          </a:xfrm>
          <a:prstGeom prst="rect">
            <a:avLst/>
          </a:prstGeom>
        </p:spPr>
        <p:txBody>
          <a:bodyPr wrap="square">
            <a:spAutoFit/>
          </a:bodyPr>
          <a:lstStyle/>
          <a:p>
            <a:pPr algn="ctr"/>
            <a:r>
              <a:rPr lang="en-US" sz="2000" b="1" i="1" dirty="0" smtClean="0">
                <a:solidFill>
                  <a:srgbClr val="0000FF"/>
                </a:solidFill>
              </a:rPr>
              <a:t>Hyaline arteriolosclerosis</a:t>
            </a:r>
            <a:r>
              <a:rPr lang="en-US" sz="2000" b="1" i="1" dirty="0" smtClean="0"/>
              <a:t/>
            </a:r>
            <a:br>
              <a:rPr lang="en-US" sz="2000" b="1" i="1" dirty="0" smtClean="0"/>
            </a:br>
            <a:r>
              <a:rPr lang="en-US" sz="2000" b="1" i="1" dirty="0" smtClean="0"/>
              <a:t>Arteriosclerosis (hardening of the arteries) involves both small and large vessels. It is commonly found in </a:t>
            </a:r>
            <a:r>
              <a:rPr lang="en-US" sz="2000" b="1" i="1" dirty="0" smtClean="0">
                <a:solidFill>
                  <a:srgbClr val="FF0000"/>
                </a:solidFill>
              </a:rPr>
              <a:t>diabetics and hypertensives</a:t>
            </a:r>
            <a:r>
              <a:rPr lang="en-US" sz="2000" b="1" i="1" dirty="0" smtClean="0"/>
              <a:t>.</a:t>
            </a:r>
            <a:endParaRPr lang="en-US" sz="2000" b="1" i="1" dirty="0"/>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724226" y="1140036"/>
            <a:ext cx="7890100" cy="4301670"/>
          </a:xfrm>
          <a:prstGeom prst="rect">
            <a:avLst/>
          </a:prstGeom>
          <a:noFill/>
          <a:ln w="28575">
            <a:solidFill>
              <a:schemeClr val="tx1"/>
            </a:solidFill>
          </a:ln>
        </p:spPr>
      </p:pic>
      <p:sp>
        <p:nvSpPr>
          <p:cNvPr id="7" name="Rounded Rectangle 6"/>
          <p:cNvSpPr/>
          <p:nvPr/>
        </p:nvSpPr>
        <p:spPr>
          <a:xfrm>
            <a:off x="1612262" y="234834"/>
            <a:ext cx="6000792" cy="83671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rPr>
              <a:t>Small </a:t>
            </a:r>
            <a:r>
              <a:rPr lang="en-US" sz="2800" b="1" i="1" dirty="0"/>
              <a:t>vessel </a:t>
            </a:r>
            <a:r>
              <a:rPr lang="en-US" sz="2800" b="1" i="1" dirty="0" smtClean="0"/>
              <a:t>arteriosclerosis:</a:t>
            </a:r>
          </a:p>
          <a:p>
            <a:pPr algn="ctr"/>
            <a:r>
              <a:rPr lang="en-US" sz="2800" b="1" i="1" dirty="0" smtClean="0"/>
              <a:t> </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5624" y="5342295"/>
            <a:ext cx="8136904" cy="1015663"/>
          </a:xfrm>
          <a:prstGeom prst="rect">
            <a:avLst/>
          </a:prstGeom>
        </p:spPr>
        <p:txBody>
          <a:bodyPr wrap="square">
            <a:spAutoFit/>
          </a:bodyPr>
          <a:lstStyle/>
          <a:p>
            <a:pPr algn="ctr"/>
            <a:r>
              <a:rPr lang="en-US" sz="2000" b="1" i="1" dirty="0" smtClean="0">
                <a:solidFill>
                  <a:srgbClr val="0000FF"/>
                </a:solidFill>
              </a:rPr>
              <a:t>Hyperplastic arteriolosclerosis</a:t>
            </a:r>
            <a:r>
              <a:rPr lang="en-US" sz="2000" b="1" i="1" dirty="0" smtClean="0"/>
              <a:t>: This is the other type of small vessel arteriosclerosis. It is predominantly seen in </a:t>
            </a:r>
            <a:r>
              <a:rPr lang="en-US" sz="2000" b="1" i="1" u="sng" dirty="0" smtClean="0"/>
              <a:t>malignant hypertension and renal disease associated with polyarteritis nodosa and progressive systemic sclerosis.</a:t>
            </a:r>
            <a:endParaRPr lang="en-US" sz="2000" b="1" i="1" u="sng" dirty="0"/>
          </a:p>
        </p:txBody>
      </p:sp>
      <p:pic>
        <p:nvPicPr>
          <p:cNvPr id="146434" name="Picture 2" descr="cv005.jpg (16197 bytes)"/>
          <p:cNvPicPr>
            <a:picLocks noChangeAspect="1" noChangeArrowheads="1"/>
          </p:cNvPicPr>
          <p:nvPr/>
        </p:nvPicPr>
        <p:blipFill>
          <a:blip r:embed="rId2" cstate="print"/>
          <a:srcRect/>
          <a:stretch>
            <a:fillRect/>
          </a:stretch>
        </p:blipFill>
        <p:spPr bwMode="auto">
          <a:xfrm>
            <a:off x="571472" y="1071546"/>
            <a:ext cx="8032976" cy="4157654"/>
          </a:xfrm>
          <a:prstGeom prst="rect">
            <a:avLst/>
          </a:prstGeom>
          <a:noFill/>
          <a:ln w="28575">
            <a:solidFill>
              <a:schemeClr val="tx1"/>
            </a:solidFill>
          </a:ln>
        </p:spPr>
      </p:pic>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394" y="3823760"/>
            <a:ext cx="6172200" cy="2177008"/>
          </a:xfrm>
        </p:spPr>
        <p:txBody>
          <a:bodyPr>
            <a:noAutofit/>
          </a:bodyPr>
          <a:lstStyle/>
          <a:p>
            <a:r>
              <a:rPr lang="en-US" b="1" dirty="0" smtClean="0">
                <a:solidFill>
                  <a:srgbClr val="00B0F0"/>
                </a:solidFill>
                <a:latin typeface="Aharoni" pitchFamily="2" charset="-79"/>
                <a:cs typeface="Aharoni" pitchFamily="2" charset="-79"/>
              </a:rPr>
              <a:t>Aneurysm of abdominal aorta</a:t>
            </a:r>
            <a:endParaRPr lang="en-US" b="1" dirty="0">
              <a:solidFill>
                <a:srgbClr val="00B0F0"/>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Title 1"/>
          <p:cNvSpPr txBox="1">
            <a:spLocks/>
          </p:cNvSpPr>
          <p:nvPr/>
        </p:nvSpPr>
        <p:spPr>
          <a:xfrm>
            <a:off x="1187624" y="1935072"/>
            <a:ext cx="7776864" cy="701840"/>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000" b="1" dirty="0" smtClean="0">
                <a:solidFill>
                  <a:srgbClr val="66FFFF"/>
                </a:solidFill>
                <a:latin typeface="Aharoni" pitchFamily="2" charset="-79"/>
                <a:cs typeface="Aharoni" pitchFamily="2" charset="-79"/>
              </a:rPr>
              <a:t>A: </a:t>
            </a:r>
            <a:r>
              <a:rPr lang="en-US" sz="4000" b="1" dirty="0" smtClean="0">
                <a:solidFill>
                  <a:srgbClr val="FFFF00"/>
                </a:solidFill>
                <a:latin typeface="Aharoni" pitchFamily="2" charset="-79"/>
                <a:cs typeface="Aharoni" pitchFamily="2" charset="-79"/>
              </a:rPr>
              <a:t>Vascular disease:</a:t>
            </a:r>
            <a:r>
              <a:rPr lang="en-US" sz="4000" b="1" dirty="0" smtClean="0">
                <a:solidFill>
                  <a:srgbClr val="66FFFF"/>
                </a:solidFill>
                <a:latin typeface="Aharoni" pitchFamily="2" charset="-79"/>
                <a:cs typeface="Aharoni" pitchFamily="2" charset="-79"/>
              </a:rPr>
              <a:t/>
            </a:r>
            <a:br>
              <a:rPr lang="en-US" sz="4000" b="1" dirty="0" smtClean="0">
                <a:solidFill>
                  <a:srgbClr val="66FFFF"/>
                </a:solidFill>
                <a:latin typeface="Aharoni" pitchFamily="2" charset="-79"/>
                <a:cs typeface="Aharoni" pitchFamily="2" charset="-79"/>
              </a:rPr>
            </a:br>
            <a:endParaRPr lang="en-US" sz="3200" b="1" dirty="0">
              <a:solidFill>
                <a:srgbClr val="66FFFF"/>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s3.amazonaws.com/healthtap-public/ht-staging/user_answer/avatars/283150/large/open-uri20120707-3759-1ua83pb.jpeg?1341689863"/>
          <p:cNvPicPr>
            <a:picLocks noChangeAspect="1" noChangeArrowheads="1"/>
          </p:cNvPicPr>
          <p:nvPr/>
        </p:nvPicPr>
        <p:blipFill>
          <a:blip r:embed="rId2" cstate="print"/>
          <a:srcRect/>
          <a:stretch>
            <a:fillRect/>
          </a:stretch>
        </p:blipFill>
        <p:spPr bwMode="auto">
          <a:xfrm>
            <a:off x="1547664" y="1268760"/>
            <a:ext cx="5904656" cy="4286250"/>
          </a:xfrm>
          <a:prstGeom prst="rect">
            <a:avLst/>
          </a:prstGeom>
          <a:noFill/>
          <a:ln w="28575">
            <a:solidFill>
              <a:schemeClr val="tx1"/>
            </a:solidFill>
          </a:ln>
        </p:spPr>
      </p:pic>
      <p:sp>
        <p:nvSpPr>
          <p:cNvPr id="4" name="Rounded Rectangle 3"/>
          <p:cNvSpPr/>
          <p:nvPr/>
        </p:nvSpPr>
        <p:spPr>
          <a:xfrm>
            <a:off x="1785918" y="428604"/>
            <a:ext cx="5572164"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520" y="1600200"/>
            <a:ext cx="8892480" cy="5257800"/>
          </a:xfrm>
        </p:spPr>
        <p:txBody>
          <a:bodyPr>
            <a:noAutofit/>
          </a:bodyPr>
          <a:lstStyle/>
          <a:p>
            <a:r>
              <a:rPr lang="en-US" sz="2000" b="1" dirty="0" smtClean="0"/>
              <a:t>Definition: </a:t>
            </a:r>
          </a:p>
          <a:p>
            <a:pPr lvl="1"/>
            <a:r>
              <a:rPr lang="en-US" sz="2000" dirty="0" smtClean="0"/>
              <a:t>An </a:t>
            </a:r>
            <a:r>
              <a:rPr lang="en-US" sz="2000" dirty="0"/>
              <a:t>aneurysm is a localized abnormal dilation of a </a:t>
            </a:r>
            <a:r>
              <a:rPr lang="en-US" sz="2000" dirty="0" smtClean="0"/>
              <a:t>blood vessel </a:t>
            </a:r>
          </a:p>
          <a:p>
            <a:pPr lvl="1"/>
            <a:endParaRPr lang="en-US" sz="1700" b="1" dirty="0" smtClean="0"/>
          </a:p>
          <a:p>
            <a:r>
              <a:rPr lang="en-US" sz="2000" dirty="0" smtClean="0"/>
              <a:t>It may </a:t>
            </a:r>
            <a:r>
              <a:rPr lang="en-US" sz="2000" dirty="0"/>
              <a:t>be </a:t>
            </a:r>
            <a:r>
              <a:rPr lang="en-US" sz="2000" b="1" dirty="0"/>
              <a:t>congenital or </a:t>
            </a:r>
            <a:r>
              <a:rPr lang="en-US" sz="2000" b="1" dirty="0" smtClean="0"/>
              <a:t>acquired</a:t>
            </a:r>
          </a:p>
          <a:p>
            <a:endParaRPr lang="en-US" sz="2000" b="1" dirty="0"/>
          </a:p>
          <a:p>
            <a:r>
              <a:rPr lang="en-US" sz="2000" b="1" dirty="0" smtClean="0"/>
              <a:t>It is divided into: </a:t>
            </a:r>
          </a:p>
          <a:p>
            <a:pPr lvl="1"/>
            <a:r>
              <a:rPr lang="en-US" sz="1700" dirty="0"/>
              <a:t>T</a:t>
            </a:r>
            <a:r>
              <a:rPr lang="en-US" sz="1700" dirty="0" smtClean="0"/>
              <a:t>rue aneurysm</a:t>
            </a:r>
          </a:p>
          <a:p>
            <a:pPr lvl="1"/>
            <a:r>
              <a:rPr lang="en-US" sz="1700" dirty="0"/>
              <a:t>False </a:t>
            </a:r>
            <a:r>
              <a:rPr lang="en-US" sz="1700" dirty="0" smtClean="0"/>
              <a:t>aneurysm “</a:t>
            </a:r>
            <a:r>
              <a:rPr lang="en-US" sz="1800" dirty="0"/>
              <a:t>pulsating </a:t>
            </a:r>
            <a:r>
              <a:rPr lang="en-US" sz="1800" dirty="0" smtClean="0"/>
              <a:t>hematoma”</a:t>
            </a:r>
            <a:endParaRPr lang="en-GB" sz="1700" dirty="0"/>
          </a:p>
        </p:txBody>
      </p:sp>
      <p:sp>
        <p:nvSpPr>
          <p:cNvPr id="5" name="Rounded Rectangle 4"/>
          <p:cNvSpPr/>
          <p:nvPr/>
        </p:nvSpPr>
        <p:spPr>
          <a:xfrm>
            <a:off x="3322975" y="404664"/>
            <a:ext cx="2498050"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6" name="Picture 5"/>
          <p:cNvPicPr>
            <a:picLocks noChangeAspect="1"/>
          </p:cNvPicPr>
          <p:nvPr/>
        </p:nvPicPr>
        <p:blipFill rotWithShape="1">
          <a:blip r:embed="rId2"/>
          <a:srcRect l="30313" t="59800" r="63274" b="16400"/>
          <a:stretch/>
        </p:blipFill>
        <p:spPr>
          <a:xfrm>
            <a:off x="1943708" y="4581128"/>
            <a:ext cx="1044116" cy="2179559"/>
          </a:xfrm>
          <a:prstGeom prst="rect">
            <a:avLst/>
          </a:prstGeom>
        </p:spPr>
      </p:pic>
      <p:pic>
        <p:nvPicPr>
          <p:cNvPr id="7" name="Picture 6"/>
          <p:cNvPicPr>
            <a:picLocks noChangeAspect="1"/>
          </p:cNvPicPr>
          <p:nvPr/>
        </p:nvPicPr>
        <p:blipFill rotWithShape="1">
          <a:blip r:embed="rId2"/>
          <a:srcRect l="30313" t="59800" r="55755" b="16400"/>
          <a:stretch/>
        </p:blipFill>
        <p:spPr>
          <a:xfrm>
            <a:off x="1943708" y="4581128"/>
            <a:ext cx="2268252" cy="2179559"/>
          </a:xfrm>
          <a:prstGeom prst="rect">
            <a:avLst/>
          </a:prstGeom>
        </p:spPr>
      </p:pic>
      <p:pic>
        <p:nvPicPr>
          <p:cNvPr id="8" name="Picture 7"/>
          <p:cNvPicPr>
            <a:picLocks noChangeAspect="1"/>
          </p:cNvPicPr>
          <p:nvPr/>
        </p:nvPicPr>
        <p:blipFill rotWithShape="1">
          <a:blip r:embed="rId2"/>
          <a:srcRect l="30313" t="59800" r="48236" b="16400"/>
          <a:stretch/>
        </p:blipFill>
        <p:spPr>
          <a:xfrm>
            <a:off x="1943708" y="4581128"/>
            <a:ext cx="3492388" cy="2179559"/>
          </a:xfrm>
          <a:prstGeom prst="rect">
            <a:avLst/>
          </a:prstGeom>
        </p:spPr>
      </p:pic>
      <p:pic>
        <p:nvPicPr>
          <p:cNvPr id="9" name="Picture 8"/>
          <p:cNvPicPr>
            <a:picLocks noChangeAspect="1"/>
          </p:cNvPicPr>
          <p:nvPr/>
        </p:nvPicPr>
        <p:blipFill rotWithShape="1">
          <a:blip r:embed="rId2"/>
          <a:srcRect l="30313" t="59800" r="37400" b="16400"/>
          <a:stretch/>
        </p:blipFill>
        <p:spPr>
          <a:xfrm>
            <a:off x="1943708" y="4581128"/>
            <a:ext cx="5256584" cy="2179559"/>
          </a:xfrm>
          <a:prstGeom prst="rect">
            <a:avLst/>
          </a:prstGeom>
        </p:spPr>
      </p:pic>
    </p:spTree>
    <p:extLst>
      <p:ext uri="{BB962C8B-B14F-4D97-AF65-F5344CB8AC3E}">
        <p14:creationId xmlns:p14="http://schemas.microsoft.com/office/powerpoint/2010/main" val="85922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77500" lnSpcReduction="20000"/>
          </a:bodyPr>
          <a:lstStyle/>
          <a:p>
            <a:r>
              <a:rPr lang="en-US" dirty="0"/>
              <a:t>A</a:t>
            </a:r>
            <a:r>
              <a:rPr lang="en-US" dirty="0" smtClean="0"/>
              <a:t>neurysms </a:t>
            </a:r>
            <a:r>
              <a:rPr lang="en-US" dirty="0"/>
              <a:t>occurring as a consequence of </a:t>
            </a:r>
            <a:r>
              <a:rPr lang="en-US" dirty="0" smtClean="0"/>
              <a:t>atherosclerosis form </a:t>
            </a:r>
            <a:r>
              <a:rPr lang="en-US" dirty="0"/>
              <a:t>most commonly in the </a:t>
            </a:r>
            <a:r>
              <a:rPr lang="en-US" dirty="0">
                <a:solidFill>
                  <a:srgbClr val="FF0000"/>
                </a:solidFill>
              </a:rPr>
              <a:t>abdominal aorta and </a:t>
            </a:r>
            <a:r>
              <a:rPr lang="en-US" dirty="0" smtClean="0">
                <a:solidFill>
                  <a:srgbClr val="FF0000"/>
                </a:solidFill>
              </a:rPr>
              <a:t>common iliac </a:t>
            </a:r>
            <a:r>
              <a:rPr lang="en-US" dirty="0">
                <a:solidFill>
                  <a:srgbClr val="FF0000"/>
                </a:solidFill>
              </a:rPr>
              <a:t>arteries</a:t>
            </a:r>
            <a:r>
              <a:rPr lang="en-US" dirty="0" smtClean="0">
                <a:solidFill>
                  <a:srgbClr val="FF0000"/>
                </a:solidFill>
              </a:rPr>
              <a:t>.</a:t>
            </a:r>
          </a:p>
          <a:p>
            <a:endParaRPr lang="en-US" dirty="0" smtClean="0"/>
          </a:p>
          <a:p>
            <a:r>
              <a:rPr lang="en-US" dirty="0"/>
              <a:t>AAAs occur more frequently in </a:t>
            </a:r>
            <a:r>
              <a:rPr lang="en-US" dirty="0" smtClean="0"/>
              <a:t>MEN and </a:t>
            </a:r>
            <a:r>
              <a:rPr lang="en-US" dirty="0"/>
              <a:t>in </a:t>
            </a:r>
            <a:r>
              <a:rPr lang="en-US" dirty="0" smtClean="0"/>
              <a:t>SMOKERS,</a:t>
            </a:r>
            <a:r>
              <a:rPr lang="en-US" dirty="0"/>
              <a:t> </a:t>
            </a:r>
            <a:r>
              <a:rPr lang="en-US" dirty="0" smtClean="0"/>
              <a:t>rarely </a:t>
            </a:r>
            <a:r>
              <a:rPr lang="en-US" dirty="0"/>
              <a:t>developing before age 50. </a:t>
            </a:r>
            <a:endParaRPr lang="en-US" dirty="0" smtClean="0"/>
          </a:p>
          <a:p>
            <a:endParaRPr lang="en-US" dirty="0" smtClean="0"/>
          </a:p>
          <a:p>
            <a:r>
              <a:rPr lang="en-US" b="1" dirty="0" smtClean="0">
                <a:solidFill>
                  <a:srgbClr val="FF0000"/>
                </a:solidFill>
              </a:rPr>
              <a:t>Atherosclerosis</a:t>
            </a:r>
            <a:r>
              <a:rPr lang="en-US" dirty="0" smtClean="0"/>
              <a:t> </a:t>
            </a:r>
            <a:r>
              <a:rPr lang="en-US" dirty="0"/>
              <a:t>is a </a:t>
            </a:r>
            <a:r>
              <a:rPr lang="en-US" dirty="0" smtClean="0"/>
              <a:t>major cause </a:t>
            </a:r>
            <a:r>
              <a:rPr lang="en-US" dirty="0"/>
              <a:t>of </a:t>
            </a:r>
            <a:r>
              <a:rPr lang="en-US" dirty="0" smtClean="0"/>
              <a:t>AAA.</a:t>
            </a:r>
          </a:p>
          <a:p>
            <a:endParaRPr lang="en-US" dirty="0" smtClean="0"/>
          </a:p>
          <a:p>
            <a:r>
              <a:rPr lang="en-US" dirty="0" smtClean="0"/>
              <a:t>Risk of rapture: is </a:t>
            </a:r>
            <a:r>
              <a:rPr lang="en-US" dirty="0"/>
              <a:t>directly related to the size of </a:t>
            </a:r>
            <a:r>
              <a:rPr lang="en-US" dirty="0" smtClean="0"/>
              <a:t>the aneurysm:</a:t>
            </a:r>
          </a:p>
          <a:p>
            <a:pPr lvl="1"/>
            <a:r>
              <a:rPr lang="en-US" dirty="0" smtClean="0"/>
              <a:t>&lt; 4 cm: low risk of rapture</a:t>
            </a:r>
          </a:p>
          <a:p>
            <a:pPr lvl="1"/>
            <a:r>
              <a:rPr lang="en-US" dirty="0" smtClean="0"/>
              <a:t>&gt;4 cm: high risk of rapture </a:t>
            </a:r>
            <a:endParaRPr lang="en-US" dirty="0"/>
          </a:p>
        </p:txBody>
      </p:sp>
      <p:sp>
        <p:nvSpPr>
          <p:cNvPr id="4" name="Title 3"/>
          <p:cNvSpPr>
            <a:spLocks noGrp="1"/>
          </p:cNvSpPr>
          <p:nvPr>
            <p:ph type="title"/>
          </p:nvPr>
        </p:nvSpPr>
        <p:spPr>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 (AAA)</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15004654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b="1" i="1" dirty="0"/>
              <a:t>Clinical </a:t>
            </a:r>
            <a:r>
              <a:rPr lang="en-US" b="1" i="1" dirty="0" smtClean="0"/>
              <a:t>Features</a:t>
            </a:r>
            <a:r>
              <a:rPr lang="en-US" b="1" i="1" dirty="0"/>
              <a:t>:</a:t>
            </a:r>
            <a:endParaRPr lang="en-US" b="1" i="1" dirty="0" smtClean="0"/>
          </a:p>
          <a:p>
            <a:pPr lvl="1"/>
            <a:r>
              <a:rPr lang="en-US" dirty="0" smtClean="0"/>
              <a:t>Most </a:t>
            </a:r>
            <a:r>
              <a:rPr lang="en-US" dirty="0"/>
              <a:t>cases of AAA are </a:t>
            </a:r>
            <a:r>
              <a:rPr lang="en-US" dirty="0" smtClean="0"/>
              <a:t>asymptomatic.</a:t>
            </a:r>
          </a:p>
          <a:p>
            <a:pPr lvl="1"/>
            <a:endParaRPr lang="en-US" dirty="0"/>
          </a:p>
          <a:p>
            <a:pPr lvl="1"/>
            <a:r>
              <a:rPr lang="en-US" dirty="0" smtClean="0"/>
              <a:t>The </a:t>
            </a:r>
            <a:r>
              <a:rPr lang="en-US" dirty="0"/>
              <a:t>other clinical manifestations of AAA </a:t>
            </a:r>
            <a:r>
              <a:rPr lang="en-US" dirty="0" smtClean="0"/>
              <a:t>include:</a:t>
            </a:r>
          </a:p>
          <a:p>
            <a:pPr lvl="2"/>
            <a:r>
              <a:rPr lang="en-US" dirty="0" smtClean="0"/>
              <a:t> </a:t>
            </a:r>
            <a:r>
              <a:rPr lang="en-US" dirty="0" smtClean="0">
                <a:solidFill>
                  <a:srgbClr val="FF0000"/>
                </a:solidFill>
              </a:rPr>
              <a:t>Rupture</a:t>
            </a:r>
            <a:r>
              <a:rPr lang="en-US" dirty="0" smtClean="0"/>
              <a:t> </a:t>
            </a:r>
            <a:r>
              <a:rPr lang="en-US" dirty="0"/>
              <a:t>into the peritoneal cavity or </a:t>
            </a:r>
            <a:r>
              <a:rPr lang="en-US" dirty="0" smtClean="0"/>
              <a:t>retroperitoneal tissues </a:t>
            </a:r>
            <a:r>
              <a:rPr lang="en-US" dirty="0"/>
              <a:t>with massive, potentially fatal </a:t>
            </a:r>
            <a:r>
              <a:rPr lang="en-US" dirty="0" smtClean="0"/>
              <a:t>hemorrhage.</a:t>
            </a:r>
          </a:p>
          <a:p>
            <a:pPr lvl="2"/>
            <a:r>
              <a:rPr lang="en-US" dirty="0" smtClean="0"/>
              <a:t> </a:t>
            </a:r>
            <a:r>
              <a:rPr lang="en-US" dirty="0">
                <a:solidFill>
                  <a:srgbClr val="FF0000"/>
                </a:solidFill>
              </a:rPr>
              <a:t>Obstruction</a:t>
            </a:r>
            <a:r>
              <a:rPr lang="en-US" dirty="0"/>
              <a:t> of a vessel branching off from the </a:t>
            </a:r>
            <a:r>
              <a:rPr lang="en-US" dirty="0" smtClean="0"/>
              <a:t>aorta, resulting </a:t>
            </a:r>
            <a:r>
              <a:rPr lang="en-US" dirty="0"/>
              <a:t>in ischemic injury to the supplied </a:t>
            </a:r>
            <a:r>
              <a:rPr lang="en-US" dirty="0" smtClean="0"/>
              <a:t>tissue.</a:t>
            </a:r>
          </a:p>
          <a:p>
            <a:pPr lvl="2"/>
            <a:r>
              <a:rPr lang="en-US" dirty="0"/>
              <a:t> </a:t>
            </a:r>
            <a:r>
              <a:rPr lang="en-US" dirty="0" smtClean="0">
                <a:solidFill>
                  <a:srgbClr val="FF0000"/>
                </a:solidFill>
              </a:rPr>
              <a:t>Embolism</a:t>
            </a:r>
            <a:r>
              <a:rPr lang="en-US" dirty="0" smtClean="0"/>
              <a:t> </a:t>
            </a:r>
            <a:r>
              <a:rPr lang="en-US" dirty="0"/>
              <a:t>from atheroma or mural </a:t>
            </a:r>
            <a:r>
              <a:rPr lang="en-US" dirty="0" smtClean="0"/>
              <a:t>thrombus.</a:t>
            </a:r>
          </a:p>
          <a:p>
            <a:pPr lvl="2"/>
            <a:r>
              <a:rPr lang="en-US" dirty="0" smtClean="0">
                <a:solidFill>
                  <a:srgbClr val="FF0000"/>
                </a:solidFill>
              </a:rPr>
              <a:t> Compression</a:t>
            </a:r>
            <a:r>
              <a:rPr lang="en-US" dirty="0" smtClean="0"/>
              <a:t> </a:t>
            </a:r>
            <a:r>
              <a:rPr lang="en-US" dirty="0"/>
              <a:t>of </a:t>
            </a:r>
            <a:r>
              <a:rPr lang="en-US" dirty="0" smtClean="0"/>
              <a:t>the ureter. </a:t>
            </a:r>
            <a:endParaRPr lang="en-US" dirty="0"/>
          </a:p>
        </p:txBody>
      </p:sp>
      <p:sp>
        <p:nvSpPr>
          <p:cNvPr id="4" name="Title 3"/>
          <p:cNvSpPr>
            <a:spLocks noGrp="1"/>
          </p:cNvSpPr>
          <p:nvPr>
            <p:ph type="title"/>
          </p:nvPr>
        </p:nvSpPr>
        <p:spPr>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 (AAA)</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21147024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1500166" y="980728"/>
            <a:ext cx="6013251" cy="4814208"/>
          </a:xfrm>
          <a:prstGeom prst="rect">
            <a:avLst/>
          </a:prstGeom>
          <a:noFill/>
          <a:ln>
            <a:solidFill>
              <a:schemeClr val="bg1"/>
            </a:solidFill>
          </a:ln>
        </p:spPr>
      </p:pic>
      <p:sp>
        <p:nvSpPr>
          <p:cNvPr id="4" name="مستطيل 3"/>
          <p:cNvSpPr/>
          <p:nvPr/>
        </p:nvSpPr>
        <p:spPr>
          <a:xfrm>
            <a:off x="971600" y="5864386"/>
            <a:ext cx="7128792" cy="707886"/>
          </a:xfrm>
          <a:prstGeom prst="rect">
            <a:avLst/>
          </a:prstGeom>
        </p:spPr>
        <p:txBody>
          <a:bodyPr wrap="square">
            <a:spAutoFit/>
          </a:bodyPr>
          <a:lstStyle/>
          <a:p>
            <a:pPr algn="ctr"/>
            <a:r>
              <a:rPr lang="en-US" sz="2000" b="1" i="1" dirty="0" smtClean="0"/>
              <a:t>The most likely causes of aneurysms are atherosclerosis , </a:t>
            </a:r>
            <a:r>
              <a:rPr lang="en-US" sz="2000" b="1" i="1" dirty="0" err="1" smtClean="0"/>
              <a:t>mycotic</a:t>
            </a:r>
            <a:r>
              <a:rPr lang="en-US" sz="2000" b="1" i="1" dirty="0" smtClean="0"/>
              <a:t>, syphilitic and congenital</a:t>
            </a:r>
          </a:p>
        </p:txBody>
      </p:sp>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Types of Aneurysms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267744" y="908721"/>
            <a:ext cx="4176464" cy="4752528"/>
          </a:xfrm>
          <a:prstGeom prst="rect">
            <a:avLst/>
          </a:prstGeom>
          <a:noFill/>
        </p:spPr>
      </p:pic>
      <p:sp>
        <p:nvSpPr>
          <p:cNvPr id="3" name="Rectangle 2"/>
          <p:cNvSpPr/>
          <p:nvPr/>
        </p:nvSpPr>
        <p:spPr>
          <a:xfrm>
            <a:off x="971600" y="5792948"/>
            <a:ext cx="6696744" cy="707886"/>
          </a:xfrm>
          <a:prstGeom prst="rect">
            <a:avLst/>
          </a:prstGeom>
        </p:spPr>
        <p:txBody>
          <a:bodyPr wrap="square">
            <a:spAutoFit/>
          </a:bodyPr>
          <a:lstStyle/>
          <a:p>
            <a:pPr algn="ctr"/>
            <a:r>
              <a:rPr lang="en-US" sz="2000" b="1" i="1" dirty="0" smtClean="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2714" y="4467586"/>
            <a:ext cx="5524128" cy="1390306"/>
          </a:xfrm>
        </p:spPr>
        <p:txBody>
          <a:bodyPr>
            <a:normAutofit/>
          </a:bodyPr>
          <a:lstStyle/>
          <a:p>
            <a:pPr algn="ctr"/>
            <a:r>
              <a:rPr lang="en-US" sz="4000" i="1" dirty="0" smtClean="0">
                <a:solidFill>
                  <a:schemeClr val="accent2">
                    <a:lumMod val="60000"/>
                    <a:lumOff val="40000"/>
                  </a:schemeClr>
                </a:solidFill>
                <a:latin typeface="Aharoni" pitchFamily="2" charset="-79"/>
                <a:cs typeface="Aharoni" pitchFamily="2" charset="-79"/>
              </a:rPr>
              <a:t>Normal anatomy and histology </a:t>
            </a:r>
            <a:endParaRPr lang="en-US" sz="4000" i="1" dirty="0">
              <a:solidFill>
                <a:schemeClr val="accent2">
                  <a:lumMod val="60000"/>
                  <a:lumOff val="40000"/>
                </a:schemeClr>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61969" y="1124744"/>
            <a:ext cx="3784504" cy="1938992"/>
          </a:xfrm>
          <a:prstGeom prst="rect">
            <a:avLst/>
          </a:prstGeom>
          <a:ln w="12700">
            <a:solidFill>
              <a:schemeClr val="tx1"/>
            </a:solidFill>
          </a:ln>
        </p:spPr>
        <p:txBody>
          <a:bodyPr wrap="square">
            <a:spAutoFit/>
          </a:bodyPr>
          <a:lstStyle/>
          <a:p>
            <a:pPr algn="ctr"/>
            <a:r>
              <a:rPr lang="en-US" sz="2400" b="1" i="1" dirty="0" smtClean="0"/>
              <a:t>Aneurysmal dilatation of the abdominal aorta with rupture , intraluminal thrombus and extensive aortic atherosclerosis .</a:t>
            </a:r>
            <a:endParaRPr lang="en-US" sz="2400" b="1" i="1" dirty="0"/>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783673" y="3115333"/>
            <a:ext cx="3712496" cy="1200329"/>
          </a:xfrm>
          <a:prstGeom prst="rect">
            <a:avLst/>
          </a:prstGeom>
          <a:ln w="12700">
            <a:solidFill>
              <a:schemeClr val="tx1"/>
            </a:solidFill>
          </a:ln>
        </p:spPr>
        <p:txBody>
          <a:bodyPr wrap="square">
            <a:spAutoFit/>
          </a:bodyPr>
          <a:lstStyle/>
          <a:p>
            <a:pPr algn="ctr"/>
            <a:r>
              <a:rPr lang="en-US" sz="2400" b="1" i="1" dirty="0" smtClean="0"/>
              <a:t>The patient had suddenly developed severe abdominal pain, shocked and collapsed</a:t>
            </a:r>
            <a:endParaRPr lang="en-US" sz="2400" b="1" i="1" dirty="0"/>
          </a:p>
        </p:txBody>
      </p:sp>
      <p:sp>
        <p:nvSpPr>
          <p:cNvPr id="9" name="Rectangle 8"/>
          <p:cNvSpPr/>
          <p:nvPr/>
        </p:nvSpPr>
        <p:spPr>
          <a:xfrm>
            <a:off x="8189283" y="6125405"/>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4761969" y="4542048"/>
            <a:ext cx="3712496" cy="1569660"/>
          </a:xfrm>
          <a:prstGeom prst="rect">
            <a:avLst/>
          </a:prstGeom>
          <a:ln w="12700">
            <a:solidFill>
              <a:schemeClr val="tx1"/>
            </a:solidFill>
          </a:ln>
        </p:spPr>
        <p:txBody>
          <a:bodyPr wrap="square">
            <a:spAutoFit/>
          </a:bodyPr>
          <a:lstStyle/>
          <a:p>
            <a:pPr marL="342900" indent="-342900">
              <a:buFont typeface="Arial" panose="020B0604020202020204" pitchFamily="34" charset="0"/>
              <a:buChar char="•"/>
            </a:pPr>
            <a:r>
              <a:rPr lang="en-US" sz="2400" b="1" i="1" dirty="0" smtClean="0">
                <a:solidFill>
                  <a:srgbClr val="FF0000"/>
                </a:solidFill>
              </a:rPr>
              <a:t>Organ?</a:t>
            </a:r>
          </a:p>
          <a:p>
            <a:pPr marL="342900" indent="-342900">
              <a:buFont typeface="Arial" panose="020B0604020202020204" pitchFamily="34" charset="0"/>
              <a:buChar char="•"/>
            </a:pPr>
            <a:r>
              <a:rPr lang="en-US" sz="2400" b="1" i="1" dirty="0" smtClean="0">
                <a:solidFill>
                  <a:srgbClr val="FF0000"/>
                </a:solidFill>
              </a:rPr>
              <a:t>Diagnosis?</a:t>
            </a:r>
          </a:p>
          <a:p>
            <a:pPr marL="342900" indent="-342900">
              <a:buFont typeface="Arial" panose="020B0604020202020204" pitchFamily="34" charset="0"/>
              <a:buChar char="•"/>
            </a:pPr>
            <a:r>
              <a:rPr lang="en-US" sz="2400" b="1" i="1" dirty="0" smtClean="0">
                <a:solidFill>
                  <a:srgbClr val="FF0000"/>
                </a:solidFill>
              </a:rPr>
              <a:t>Etiology?</a:t>
            </a:r>
          </a:p>
          <a:p>
            <a:pPr marL="342900" indent="-342900">
              <a:buFont typeface="Arial" panose="020B0604020202020204" pitchFamily="34" charset="0"/>
              <a:buChar char="•"/>
            </a:pPr>
            <a:r>
              <a:rPr lang="en-US" sz="2400"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Modifiable risk-factors? </a:t>
            </a:r>
            <a:endParaRPr lang="en-US" sz="2400" b="1" i="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1339" t="66099" r="26909" b="15421"/>
          <a:stretch/>
        </p:blipFill>
        <p:spPr>
          <a:xfrm>
            <a:off x="0" y="1484784"/>
            <a:ext cx="8578794" cy="2808312"/>
          </a:xfrm>
          <a:prstGeom prst="rect">
            <a:avLst/>
          </a:prstGeom>
        </p:spPr>
      </p:pic>
      <p:sp>
        <p:nvSpPr>
          <p:cNvPr id="4" name="Frame 3"/>
          <p:cNvSpPr/>
          <p:nvPr/>
        </p:nvSpPr>
        <p:spPr>
          <a:xfrm>
            <a:off x="6876256" y="1268760"/>
            <a:ext cx="1944216" cy="3600400"/>
          </a:xfrm>
          <a:prstGeom prst="frame">
            <a:avLst>
              <a:gd name="adj1" fmla="val 2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Tree>
    <p:extLst>
      <p:ext uri="{BB962C8B-B14F-4D97-AF65-F5344CB8AC3E}">
        <p14:creationId xmlns:p14="http://schemas.microsoft.com/office/powerpoint/2010/main" val="23090326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medcell.med.yale.edu/histology_old/bloodvessels/images/dissecting_aortic_aneurysm.jpg"/>
          <p:cNvPicPr>
            <a:picLocks noChangeAspect="1" noChangeArrowheads="1"/>
          </p:cNvPicPr>
          <p:nvPr/>
        </p:nvPicPr>
        <p:blipFill>
          <a:blip r:embed="rId2" cstate="print"/>
          <a:srcRect/>
          <a:stretch>
            <a:fillRect/>
          </a:stretch>
        </p:blipFill>
        <p:spPr bwMode="auto">
          <a:xfrm>
            <a:off x="1000100" y="1052736"/>
            <a:ext cx="7143800" cy="4104135"/>
          </a:xfrm>
          <a:prstGeom prst="rect">
            <a:avLst/>
          </a:prstGeom>
          <a:noFill/>
          <a:ln w="28575">
            <a:solidFill>
              <a:schemeClr val="tx1"/>
            </a:solidFill>
          </a:ln>
        </p:spPr>
      </p:pic>
      <p:sp>
        <p:nvSpPr>
          <p:cNvPr id="3" name="Rectangle 2"/>
          <p:cNvSpPr/>
          <p:nvPr/>
        </p:nvSpPr>
        <p:spPr>
          <a:xfrm>
            <a:off x="899592" y="5269728"/>
            <a:ext cx="7560840" cy="1323439"/>
          </a:xfrm>
          <a:prstGeom prst="rect">
            <a:avLst/>
          </a:prstGeom>
        </p:spPr>
        <p:txBody>
          <a:bodyPr wrap="square">
            <a:spAutoFit/>
          </a:bodyPr>
          <a:lstStyle/>
          <a:p>
            <a:pPr algn="ctr"/>
            <a:r>
              <a:rPr lang="en-US" sz="2000" b="1" i="1" dirty="0" smtClean="0">
                <a:solidFill>
                  <a:srgbClr val="0000FF"/>
                </a:solidFill>
              </a:rPr>
              <a:t>A dissecting aortic aneurysm </a:t>
            </a:r>
            <a:r>
              <a:rPr lang="en-US" sz="2000" b="1" i="1" dirty="0" smtClean="0"/>
              <a:t>occurs when blood enters the aortic wall through a defect and moves between two layers of the wall, stripping the inner layer from the outer layer. Usually associated with atherosclerosis, inflammation, and degeneration of the connective tissue of the tunica media</a:t>
            </a:r>
            <a:endParaRPr lang="en-US" sz="2000" b="1" i="1" dirty="0"/>
          </a:p>
        </p:txBody>
      </p:sp>
      <p:sp>
        <p:nvSpPr>
          <p:cNvPr id="4" name="Rounded Rectangle 3"/>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 LPF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1720" y="4417731"/>
            <a:ext cx="7056784" cy="1440161"/>
          </a:xfrm>
          <a:prstGeom prst="rect">
            <a:avLst/>
          </a:prstGeom>
        </p:spPr>
        <p:txBody>
          <a:bodyPr vert="horz" anchor="b">
            <a:noAutofit/>
          </a:bodyPr>
          <a:lstStyle/>
          <a:p>
            <a:r>
              <a:rPr lang="en-US" sz="2800" b="1" dirty="0" err="1" smtClean="0">
                <a:solidFill>
                  <a:srgbClr val="66FFFF"/>
                </a:solidFill>
                <a:latin typeface="Aharoni" pitchFamily="2" charset="-79"/>
                <a:cs typeface="Aharoni" pitchFamily="2" charset="-79"/>
              </a:rPr>
              <a:t>Vegetations</a:t>
            </a:r>
            <a:r>
              <a:rPr lang="en-US" sz="2800" b="1" dirty="0" smtClean="0">
                <a:solidFill>
                  <a:srgbClr val="66FFFF"/>
                </a:solidFill>
                <a:latin typeface="Aharoni" pitchFamily="2" charset="-79"/>
                <a:cs typeface="Aharoni" pitchFamily="2" charset="-79"/>
              </a:rPr>
              <a:t> of rheumatic fever on:</a:t>
            </a:r>
          </a:p>
          <a:p>
            <a:r>
              <a:rPr lang="en-US" sz="2800" b="1" dirty="0" smtClean="0">
                <a:solidFill>
                  <a:srgbClr val="66FFFF"/>
                </a:solidFill>
                <a:latin typeface="Aharoni" pitchFamily="2" charset="-79"/>
                <a:cs typeface="Aharoni" pitchFamily="2" charset="-79"/>
              </a:rPr>
              <a:t> </a:t>
            </a:r>
            <a:r>
              <a:rPr lang="en-US" sz="2800" b="1" dirty="0">
                <a:solidFill>
                  <a:srgbClr val="66FFFF"/>
                </a:solidFill>
                <a:latin typeface="Aharoni" pitchFamily="2" charset="-79"/>
                <a:cs typeface="Aharoni" pitchFamily="2" charset="-79"/>
              </a:rPr>
              <a:t>M</a:t>
            </a:r>
            <a:r>
              <a:rPr lang="en-US" sz="2800" b="1" dirty="0" smtClean="0">
                <a:solidFill>
                  <a:srgbClr val="66FFFF"/>
                </a:solidFill>
                <a:latin typeface="Aharoni" pitchFamily="2" charset="-79"/>
                <a:cs typeface="Aharoni" pitchFamily="2" charset="-79"/>
              </a:rPr>
              <a:t>itral and Aortic valves</a:t>
            </a:r>
            <a:endParaRPr lang="en-US" sz="2800" b="1"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5" name="Title 1"/>
          <p:cNvSpPr txBox="1">
            <a:spLocks/>
          </p:cNvSpPr>
          <p:nvPr/>
        </p:nvSpPr>
        <p:spPr>
          <a:xfrm>
            <a:off x="1187624" y="1935072"/>
            <a:ext cx="7776864" cy="701840"/>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000" b="1" dirty="0">
                <a:solidFill>
                  <a:srgbClr val="66FFFF"/>
                </a:solidFill>
                <a:latin typeface="Aharoni" pitchFamily="2" charset="-79"/>
                <a:cs typeface="Aharoni" pitchFamily="2" charset="-79"/>
              </a:rPr>
              <a:t>B</a:t>
            </a:r>
            <a:r>
              <a:rPr lang="en-US" sz="4000" b="1" dirty="0" smtClean="0">
                <a:solidFill>
                  <a:srgbClr val="66FFFF"/>
                </a:solidFill>
                <a:latin typeface="Aharoni" pitchFamily="2" charset="-79"/>
                <a:cs typeface="Aharoni" pitchFamily="2" charset="-79"/>
              </a:rPr>
              <a:t>: </a:t>
            </a:r>
            <a:r>
              <a:rPr lang="en-US" sz="4000" b="1" dirty="0" smtClean="0">
                <a:solidFill>
                  <a:srgbClr val="FFFF00"/>
                </a:solidFill>
                <a:latin typeface="Aharoni" pitchFamily="2" charset="-79"/>
                <a:cs typeface="Aharoni" pitchFamily="2" charset="-79"/>
              </a:rPr>
              <a:t>Valve disease:</a:t>
            </a:r>
            <a:r>
              <a:rPr lang="en-US" sz="4000" b="1" dirty="0" smtClean="0">
                <a:solidFill>
                  <a:srgbClr val="66FFFF"/>
                </a:solidFill>
                <a:latin typeface="Aharoni" pitchFamily="2" charset="-79"/>
                <a:cs typeface="Aharoni" pitchFamily="2" charset="-79"/>
              </a:rPr>
              <a:t/>
            </a:r>
            <a:br>
              <a:rPr lang="en-US" sz="4000" b="1" dirty="0" smtClean="0">
                <a:solidFill>
                  <a:srgbClr val="66FFFF"/>
                </a:solidFill>
                <a:latin typeface="Aharoni" pitchFamily="2" charset="-79"/>
                <a:cs typeface="Aharoni" pitchFamily="2" charset="-79"/>
              </a:rPr>
            </a:br>
            <a:endParaRPr lang="en-US" sz="3200" b="1" dirty="0">
              <a:solidFill>
                <a:srgbClr val="66FFFF"/>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RF"/>
          <p:cNvPicPr>
            <a:picLocks noChangeAspect="1" noChangeArrowheads="1"/>
          </p:cNvPicPr>
          <p:nvPr/>
        </p:nvPicPr>
        <p:blipFill>
          <a:blip r:embed="rId3">
            <a:extLst>
              <a:ext uri="{28A0092B-C50C-407E-A947-70E740481C1C}">
                <a14:useLocalDpi xmlns:a14="http://schemas.microsoft.com/office/drawing/2010/main" val="0"/>
              </a:ext>
            </a:extLst>
          </a:blip>
          <a:srcRect t="214" b="3271"/>
          <a:stretch>
            <a:fillRect/>
          </a:stretch>
        </p:blipFill>
        <p:spPr bwMode="auto">
          <a:xfrm>
            <a:off x="1333505" y="283369"/>
            <a:ext cx="645795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8"/>
          <p:cNvSpPr txBox="1">
            <a:spLocks noChangeArrowheads="1"/>
          </p:cNvSpPr>
          <p:nvPr/>
        </p:nvSpPr>
        <p:spPr bwMode="auto">
          <a:xfrm>
            <a:off x="9906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vegetations</a:t>
            </a:r>
          </a:p>
        </p:txBody>
      </p:sp>
      <p:sp>
        <p:nvSpPr>
          <p:cNvPr id="14340" name="Text Box 9"/>
          <p:cNvSpPr txBox="1">
            <a:spLocks noChangeArrowheads="1"/>
          </p:cNvSpPr>
          <p:nvPr/>
        </p:nvSpPr>
        <p:spPr bwMode="auto">
          <a:xfrm>
            <a:off x="33528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Aschoff body</a:t>
            </a:r>
          </a:p>
        </p:txBody>
      </p:sp>
      <p:sp>
        <p:nvSpPr>
          <p:cNvPr id="14341" name="Text Box 10"/>
          <p:cNvSpPr txBox="1">
            <a:spLocks noChangeArrowheads="1"/>
          </p:cNvSpPr>
          <p:nvPr/>
        </p:nvSpPr>
        <p:spPr bwMode="auto">
          <a:xfrm>
            <a:off x="58674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pericarditis</a:t>
            </a:r>
          </a:p>
        </p:txBody>
      </p:sp>
      <p:sp>
        <p:nvSpPr>
          <p:cNvPr id="14342" name="Text Box 11"/>
          <p:cNvSpPr txBox="1">
            <a:spLocks noChangeArrowheads="1"/>
          </p:cNvSpPr>
          <p:nvPr/>
        </p:nvSpPr>
        <p:spPr bwMode="auto">
          <a:xfrm>
            <a:off x="990600" y="1219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Strep throat</a:t>
            </a:r>
          </a:p>
        </p:txBody>
      </p:sp>
      <p:sp>
        <p:nvSpPr>
          <p:cNvPr id="14343" name="Text Box 12"/>
          <p:cNvSpPr txBox="1">
            <a:spLocks noChangeArrowheads="1"/>
          </p:cNvSpPr>
          <p:nvPr/>
        </p:nvSpPr>
        <p:spPr bwMode="auto">
          <a:xfrm>
            <a:off x="6629400" y="1600200"/>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a:solidFill>
                  <a:srgbClr val="000000"/>
                </a:solidFill>
              </a:rPr>
              <a:t>Antibody </a:t>
            </a:r>
          </a:p>
          <a:p>
            <a:pPr eaLnBrk="1" hangingPunct="1"/>
            <a:r>
              <a:rPr lang="en-US" altLang="en-US">
                <a:solidFill>
                  <a:srgbClr val="000000"/>
                </a:solidFill>
              </a:rPr>
              <a:t>production</a:t>
            </a:r>
          </a:p>
        </p:txBody>
      </p:sp>
      <p:sp>
        <p:nvSpPr>
          <p:cNvPr id="14344" name="Text Box 13"/>
          <p:cNvSpPr txBox="1">
            <a:spLocks noChangeArrowheads="1"/>
          </p:cNvSpPr>
          <p:nvPr/>
        </p:nvSpPr>
        <p:spPr bwMode="auto">
          <a:xfrm>
            <a:off x="4876800" y="3276600"/>
            <a:ext cx="388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a:solidFill>
                  <a:srgbClr val="000000"/>
                </a:solidFill>
              </a:rPr>
              <a:t>Antibody cross-reaction </a:t>
            </a:r>
          </a:p>
          <a:p>
            <a:pPr eaLnBrk="1" hangingPunct="1"/>
            <a:r>
              <a:rPr lang="en-US" altLang="en-US">
                <a:solidFill>
                  <a:srgbClr val="000000"/>
                </a:solidFill>
              </a:rPr>
              <a:t>with heart</a:t>
            </a:r>
          </a:p>
        </p:txBody>
      </p:sp>
      <p:sp>
        <p:nvSpPr>
          <p:cNvPr id="6" name="Frame 5"/>
          <p:cNvSpPr/>
          <p:nvPr/>
        </p:nvSpPr>
        <p:spPr>
          <a:xfrm>
            <a:off x="1226452" y="4293096"/>
            <a:ext cx="1833380" cy="2488704"/>
          </a:xfrm>
          <a:prstGeom prst="frame">
            <a:avLst>
              <a:gd name="adj1" fmla="val 1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862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1142976" y="260648"/>
            <a:ext cx="65722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331640" y="5517232"/>
            <a:ext cx="6192688" cy="707886"/>
          </a:xfrm>
          <a:prstGeom prst="rect">
            <a:avLst/>
          </a:prstGeom>
        </p:spPr>
        <p:txBody>
          <a:bodyPr wrap="square">
            <a:spAutoFit/>
          </a:bodyPr>
          <a:lstStyle/>
          <a:p>
            <a:pPr algn="ctr"/>
            <a:r>
              <a:rPr lang="en-US" sz="2000" b="1" i="1" dirty="0" smtClean="0"/>
              <a:t>large vegetations/hemorrhage along the free margins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67544" y="5485171"/>
            <a:ext cx="7632848" cy="1015663"/>
          </a:xfrm>
          <a:prstGeom prst="rect">
            <a:avLst/>
          </a:prstGeom>
        </p:spPr>
        <p:txBody>
          <a:bodyPr wrap="square">
            <a:spAutoFit/>
          </a:bodyPr>
          <a:lstStyle/>
          <a:p>
            <a:pPr algn="ctr"/>
            <a:r>
              <a:rPr lang="en-US" sz="2000" b="1" i="1" dirty="0" smtClean="0">
                <a:solidFill>
                  <a:srgbClr val="FF0000"/>
                </a:solidFill>
              </a:rPr>
              <a:t>Stenotic mitral valve </a:t>
            </a:r>
            <a:r>
              <a:rPr lang="en-US" sz="2000" b="1" i="1" dirty="0" smtClean="0"/>
              <a:t>seen from left atrium (</a:t>
            </a:r>
            <a:r>
              <a:rPr lang="en-US" sz="2000" b="1" i="1" dirty="0" smtClean="0">
                <a:solidFill>
                  <a:srgbClr val="FF0000"/>
                </a:solidFill>
              </a:rPr>
              <a:t>Fish-Mouth</a:t>
            </a:r>
            <a:r>
              <a:rPr lang="en-US" sz="2000" b="1" i="1" dirty="0" smtClean="0"/>
              <a:t>) showing fusion of commissures, thickening and calcification of the cusps, The vegetations undergo organization and the inflamed cusps heal by fibrosis.</a:t>
            </a:r>
            <a:endParaRPr lang="en-US" sz="2000" b="1" i="1" dirty="0"/>
          </a:p>
        </p:txBody>
      </p:sp>
      <p:sp>
        <p:nvSpPr>
          <p:cNvPr id="6" name="Rounded Rectangle 5"/>
          <p:cNvSpPr/>
          <p:nvPr/>
        </p:nvSpPr>
        <p:spPr>
          <a:xfrm>
            <a:off x="1331640" y="260648"/>
            <a:ext cx="624075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467544" y="1037006"/>
            <a:ext cx="5214974" cy="4305289"/>
          </a:xfrm>
          <a:prstGeom prst="rect">
            <a:avLst/>
          </a:prstGeom>
          <a:noFill/>
          <a:ln w="9525">
            <a:solidFill>
              <a:schemeClr val="tx1"/>
            </a:solid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7" name="Rectangle 6"/>
          <p:cNvSpPr/>
          <p:nvPr/>
        </p:nvSpPr>
        <p:spPr>
          <a:xfrm>
            <a:off x="5940152" y="2060848"/>
            <a:ext cx="2888300" cy="1938992"/>
          </a:xfrm>
          <a:prstGeom prst="rect">
            <a:avLst/>
          </a:prstGeom>
          <a:ln w="12700">
            <a:solidFill>
              <a:schemeClr val="tx1"/>
            </a:solidFill>
          </a:ln>
        </p:spPr>
        <p:txBody>
          <a:bodyPr wrap="square">
            <a:spAutoFit/>
          </a:bodyPr>
          <a:lstStyle/>
          <a:p>
            <a:pPr marL="342900" indent="-342900">
              <a:buFont typeface="Arial" panose="020B0604020202020204" pitchFamily="34" charset="0"/>
              <a:buChar char="•"/>
            </a:pPr>
            <a:r>
              <a:rPr lang="en-US" sz="2400" b="1" i="1" dirty="0" smtClean="0">
                <a:solidFill>
                  <a:srgbClr val="FF0000"/>
                </a:solidFill>
              </a:rPr>
              <a:t>Organ?</a:t>
            </a:r>
          </a:p>
          <a:p>
            <a:pPr marL="342900" indent="-342900">
              <a:buFont typeface="Arial" panose="020B0604020202020204" pitchFamily="34" charset="0"/>
              <a:buChar char="•"/>
            </a:pPr>
            <a:r>
              <a:rPr lang="en-US" sz="2400" b="1" dirty="0" smtClean="0">
                <a:solidFill>
                  <a:srgbClr val="FF0000"/>
                </a:solidFill>
              </a:rPr>
              <a:t>Gross </a:t>
            </a:r>
            <a:r>
              <a:rPr lang="en-US" sz="2400" b="1" dirty="0">
                <a:solidFill>
                  <a:srgbClr val="FF0000"/>
                </a:solidFill>
              </a:rPr>
              <a:t>pathologic </a:t>
            </a:r>
            <a:r>
              <a:rPr lang="en-US" sz="2400" b="1" dirty="0" smtClean="0">
                <a:solidFill>
                  <a:srgbClr val="FF0000"/>
                </a:solidFill>
              </a:rPr>
              <a:t>features?</a:t>
            </a:r>
          </a:p>
          <a:p>
            <a:pPr marL="342900" indent="-342900">
              <a:buFont typeface="Arial" panose="020B0604020202020204" pitchFamily="34" charset="0"/>
              <a:buChar char="•"/>
            </a:pPr>
            <a:r>
              <a:rPr lang="en-US" sz="2400" b="1" dirty="0" smtClean="0">
                <a:solidFill>
                  <a:srgbClr val="FF0000"/>
                </a:solidFill>
              </a:rPr>
              <a:t>Diagnosis? </a:t>
            </a:r>
          </a:p>
          <a:p>
            <a:pPr marL="342900" indent="-342900">
              <a:buFont typeface="Arial" panose="020B0604020202020204" pitchFamily="34" charset="0"/>
              <a:buChar char="•"/>
            </a:pPr>
            <a:r>
              <a:rPr lang="en-US" sz="2400" b="1" i="1" dirty="0" smtClean="0">
                <a:solidFill>
                  <a:srgbClr val="FF0000"/>
                </a:solidFill>
              </a:rPr>
              <a:t>Etiology?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2" name="Picture 2" descr="http://pathwiki.pbworks.com/f/rheumatic%20valvulitis%20gross.jpg"/>
          <p:cNvPicPr>
            <a:picLocks noChangeAspect="1" noChangeArrowheads="1"/>
          </p:cNvPicPr>
          <p:nvPr/>
        </p:nvPicPr>
        <p:blipFill>
          <a:blip r:embed="rId2" cstate="print"/>
          <a:srcRect/>
          <a:stretch>
            <a:fillRect/>
          </a:stretch>
        </p:blipFill>
        <p:spPr bwMode="auto">
          <a:xfrm>
            <a:off x="899592" y="1108215"/>
            <a:ext cx="7129400" cy="4392487"/>
          </a:xfrm>
          <a:prstGeom prst="rect">
            <a:avLst/>
          </a:prstGeom>
          <a:noFill/>
          <a:ln w="28575">
            <a:solidFill>
              <a:schemeClr val="tx1"/>
            </a:solidFill>
          </a:ln>
        </p:spPr>
      </p:pic>
      <p:sp>
        <p:nvSpPr>
          <p:cNvPr id="5" name="Rectangle 4"/>
          <p:cNvSpPr/>
          <p:nvPr/>
        </p:nvSpPr>
        <p:spPr>
          <a:xfrm>
            <a:off x="1043608" y="5628047"/>
            <a:ext cx="6984776" cy="1015663"/>
          </a:xfrm>
          <a:prstGeom prst="rect">
            <a:avLst/>
          </a:prstGeom>
        </p:spPr>
        <p:txBody>
          <a:bodyPr wrap="square">
            <a:spAutoFit/>
          </a:bodyPr>
          <a:lstStyle/>
          <a:p>
            <a:pPr algn="ctr"/>
            <a:r>
              <a:rPr lang="en-US" sz="2000" b="1" i="1" dirty="0" smtClean="0">
                <a:solidFill>
                  <a:srgbClr val="0000FF"/>
                </a:solidFill>
              </a:rPr>
              <a:t>Chronic rheumatic mitral</a:t>
            </a:r>
            <a:r>
              <a:rPr lang="en-US" sz="2000" i="1" dirty="0" smtClean="0"/>
              <a:t> </a:t>
            </a:r>
            <a:r>
              <a:rPr lang="en-US" sz="2000" b="1" i="1" dirty="0" smtClean="0">
                <a:solidFill>
                  <a:srgbClr val="0000FF"/>
                </a:solidFill>
              </a:rPr>
              <a:t>valvulitis</a:t>
            </a:r>
            <a:endParaRPr lang="en-US" sz="2000" b="1" i="1" dirty="0" smtClean="0"/>
          </a:p>
          <a:p>
            <a:pPr algn="ctr"/>
            <a:r>
              <a:rPr lang="en-US" sz="2000" b="1" i="1" dirty="0" smtClean="0"/>
              <a:t>the valve leaflets are thick, fibrotic, fused.  Short, thickened, fused chordae tendinae     stenosis and / or incompetence</a:t>
            </a:r>
            <a:endParaRPr lang="en-US" sz="2000" b="1" i="1" dirty="0"/>
          </a:p>
        </p:txBody>
      </p:sp>
      <p:sp>
        <p:nvSpPr>
          <p:cNvPr id="8" name="Rounded Rectangle 7"/>
          <p:cNvSpPr/>
          <p:nvPr/>
        </p:nvSpPr>
        <p:spPr>
          <a:xfrm>
            <a:off x="1259632" y="260648"/>
            <a:ext cx="62646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ight Arrow 1"/>
          <p:cNvSpPr/>
          <p:nvPr/>
        </p:nvSpPr>
        <p:spPr>
          <a:xfrm>
            <a:off x="3779912" y="6453336"/>
            <a:ext cx="216024"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331640" y="5556609"/>
            <a:ext cx="6552728" cy="1015663"/>
          </a:xfrm>
          <a:prstGeom prst="rect">
            <a:avLst/>
          </a:prstGeom>
        </p:spPr>
        <p:txBody>
          <a:bodyPr wrap="square">
            <a:spAutoFit/>
          </a:bodyPr>
          <a:lstStyle/>
          <a:p>
            <a:pPr algn="ctr"/>
            <a:r>
              <a:rPr lang="en-US" sz="2000" b="1" i="1" dirty="0" smtClean="0">
                <a:solidFill>
                  <a:srgbClr val="0000FF"/>
                </a:solidFill>
              </a:rPr>
              <a:t>Gross pathology of rheumatic heart disease</a:t>
            </a:r>
            <a:r>
              <a:rPr lang="en-US" sz="2000" b="1" i="1" dirty="0" smtClean="0"/>
              <a:t> (</a:t>
            </a:r>
            <a:r>
              <a:rPr lang="en-US" sz="2000" b="1" i="1" dirty="0" smtClean="0">
                <a:solidFill>
                  <a:srgbClr val="0000FF"/>
                </a:solidFill>
              </a:rPr>
              <a:t>Aortic stenosis)</a:t>
            </a:r>
            <a:r>
              <a:rPr lang="en-US" sz="2000" b="1" i="1" dirty="0" smtClean="0"/>
              <a:t>:  Aorta has been removed to show thickened, fused aortic </a:t>
            </a:r>
          </a:p>
          <a:p>
            <a:pPr algn="ctr"/>
            <a:r>
              <a:rPr lang="en-US" sz="2000" b="1" i="1" dirty="0" smtClean="0"/>
              <a:t>valve leaflets</a:t>
            </a:r>
            <a:endParaRPr lang="en-US" sz="2000" b="1" i="1" dirty="0"/>
          </a:p>
        </p:txBody>
      </p:sp>
      <p:sp>
        <p:nvSpPr>
          <p:cNvPr id="10" name="Rounded Rectangle 9"/>
          <p:cNvSpPr/>
          <p:nvPr/>
        </p:nvSpPr>
        <p:spPr>
          <a:xfrm>
            <a:off x="1835696" y="260648"/>
            <a:ext cx="51845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Aortic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83970" name="Picture 2" descr="http://24.media.tumblr.com/tumblr_m4wuoi7nKm1qeo1dvo1_500.jpg"/>
          <p:cNvPicPr>
            <a:picLocks noChangeAspect="1" noChangeArrowheads="1"/>
          </p:cNvPicPr>
          <p:nvPr/>
        </p:nvPicPr>
        <p:blipFill>
          <a:blip r:embed="rId2" cstate="print"/>
          <a:srcRect/>
          <a:stretch>
            <a:fillRect/>
          </a:stretch>
        </p:blipFill>
        <p:spPr bwMode="auto">
          <a:xfrm>
            <a:off x="1115616" y="1124744"/>
            <a:ext cx="6834656" cy="4233082"/>
          </a:xfrm>
          <a:prstGeom prst="rect">
            <a:avLst/>
          </a:prstGeom>
          <a:noFill/>
          <a:ln w="38100">
            <a:solidFill>
              <a:srgbClr val="800000"/>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325015"/>
            <a:ext cx="7776864" cy="1200329"/>
          </a:xfrm>
          <a:prstGeom prst="rect">
            <a:avLst/>
          </a:prstGeom>
        </p:spPr>
        <p:txBody>
          <a:bodyPr wrap="square">
            <a:spAutoFit/>
          </a:bodyPr>
          <a:lstStyle/>
          <a:p>
            <a:pPr algn="ctr"/>
            <a:r>
              <a:rPr lang="en-US" b="1" dirty="0" smtClean="0"/>
              <a:t>Close-up view of an opened-out rheumatic mitral valve showing severe thickening and retraction of the cusps. The chordae tendineae are shortened and fused into short thick cords. This rigid valve would have been stenosed</a:t>
            </a:r>
            <a:endParaRPr lang="en-US" b="1" dirty="0"/>
          </a:p>
        </p:txBody>
      </p:sp>
      <p:sp>
        <p:nvSpPr>
          <p:cNvPr id="6" name="Rounded Rectangle 5"/>
          <p:cNvSpPr/>
          <p:nvPr/>
        </p:nvSpPr>
        <p:spPr>
          <a:xfrm>
            <a:off x="1500166" y="26064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1333500" y="1104912"/>
            <a:ext cx="6477000" cy="4038600"/>
          </a:xfrm>
          <a:prstGeom prst="rect">
            <a:avLst/>
          </a:prstGeom>
          <a:noFill/>
          <a:ln w="9525">
            <a:no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8419" y="1196752"/>
            <a:ext cx="8031266" cy="1938992"/>
          </a:xfrm>
          <a:prstGeom prst="rect">
            <a:avLst/>
          </a:prstGeom>
        </p:spPr>
        <p:txBody>
          <a:bodyPr wrap="square">
            <a:spAutoFit/>
          </a:bodyPr>
          <a:lstStyle/>
          <a:p>
            <a:pPr marL="342900" indent="-342900">
              <a:buFontTx/>
              <a:buChar char="-"/>
            </a:pPr>
            <a:r>
              <a:rPr lang="en-US" sz="2000" dirty="0" smtClean="0"/>
              <a:t>The heart serves as a </a:t>
            </a:r>
            <a:r>
              <a:rPr lang="en-US" sz="2000" b="1" dirty="0" smtClean="0"/>
              <a:t>mechanical pump</a:t>
            </a:r>
            <a:r>
              <a:rPr lang="en-US" sz="2000" dirty="0" smtClean="0"/>
              <a:t> to supply the entire body with blood, both providing nutrients and removing waste products.</a:t>
            </a:r>
          </a:p>
          <a:p>
            <a:pPr marL="342900" indent="-342900">
              <a:buFontTx/>
              <a:buChar char="-"/>
            </a:pPr>
            <a:r>
              <a:rPr lang="en-US" sz="2000" dirty="0" smtClean="0"/>
              <a:t>The great vessels exit the </a:t>
            </a:r>
            <a:r>
              <a:rPr lang="en-US" sz="2000" i="1" dirty="0" smtClean="0"/>
              <a:t>base</a:t>
            </a:r>
            <a:r>
              <a:rPr lang="en-US" sz="2000" dirty="0" smtClean="0"/>
              <a:t> of the heart.</a:t>
            </a:r>
          </a:p>
          <a:p>
            <a:pPr marL="342900" indent="-342900">
              <a:buFontTx/>
              <a:buChar char="-"/>
            </a:pPr>
            <a:r>
              <a:rPr lang="en-US" sz="2000" dirty="0" smtClean="0"/>
              <a:t>Blood flow: </a:t>
            </a:r>
            <a:endParaRPr lang="en-US" sz="2000" dirty="0"/>
          </a:p>
          <a:p>
            <a:r>
              <a:rPr lang="en-US" sz="2000" dirty="0" smtClean="0"/>
              <a:t>	body</a:t>
            </a:r>
            <a:r>
              <a:rPr lang="en-US" sz="2000" dirty="0" smtClean="0">
                <a:cs typeface="Arial" charset="0"/>
              </a:rPr>
              <a:t>→ sup &amp; </a:t>
            </a:r>
            <a:r>
              <a:rPr lang="en-US" sz="2000" dirty="0" err="1" smtClean="0">
                <a:cs typeface="Arial" charset="0"/>
              </a:rPr>
              <a:t>inf</a:t>
            </a:r>
            <a:r>
              <a:rPr lang="en-US" sz="2000" dirty="0" smtClean="0">
                <a:cs typeface="Arial" charset="0"/>
              </a:rPr>
              <a:t> venae cava → right atrium→ right ventricle→ 	lungs → left atrium → left ventricle→ Aorta → body</a:t>
            </a:r>
            <a:endParaRPr lang="en-US" sz="2000" dirty="0">
              <a:cs typeface="Arial" charset="0"/>
            </a:endParaRPr>
          </a:p>
        </p:txBody>
      </p:sp>
      <p:sp>
        <p:nvSpPr>
          <p:cNvPr id="8" name="Rounded Rectangle 7"/>
          <p:cNvSpPr/>
          <p:nvPr/>
        </p:nvSpPr>
        <p:spPr>
          <a:xfrm>
            <a:off x="2000232" y="428604"/>
            <a:ext cx="4714908"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Anatomy</a:t>
            </a:r>
            <a:r>
              <a:rPr lang="en-US" sz="2800" b="1" i="1" dirty="0" smtClean="0">
                <a:effectLst>
                  <a:outerShdw blurRad="38100" dist="38100" dir="2700000" algn="tl">
                    <a:srgbClr val="000000">
                      <a:alpha val="43137"/>
                    </a:srgbClr>
                  </a:outerShdw>
                </a:effectLst>
              </a:rPr>
              <a:t> of the Heart</a:t>
            </a:r>
            <a:endParaRPr lang="en-US" sz="28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3" cstate="print"/>
          <a:srcRect/>
          <a:stretch>
            <a:fillRect/>
          </a:stretch>
        </p:blipFill>
        <p:spPr bwMode="auto">
          <a:xfrm>
            <a:off x="2522233" y="3335454"/>
            <a:ext cx="3670906" cy="3007534"/>
          </a:xfrm>
          <a:prstGeom prst="rect">
            <a:avLst/>
          </a:prstGeom>
          <a:noFill/>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http://o.quizlet.com/LBUN9FLVtu-mr1gSx6fMQQ_m.jpg"/>
          <p:cNvPicPr>
            <a:picLocks noChangeAspect="1" noChangeArrowheads="1"/>
          </p:cNvPicPr>
          <p:nvPr/>
        </p:nvPicPr>
        <p:blipFill>
          <a:blip r:embed="rId2" cstate="print"/>
          <a:srcRect/>
          <a:stretch>
            <a:fillRect/>
          </a:stretch>
        </p:blipFill>
        <p:spPr bwMode="auto">
          <a:xfrm>
            <a:off x="1071841" y="980728"/>
            <a:ext cx="6956543" cy="4104455"/>
          </a:xfrm>
          <a:prstGeom prst="rect">
            <a:avLst/>
          </a:prstGeom>
          <a:noFill/>
          <a:ln w="38100">
            <a:solidFill>
              <a:schemeClr val="tx1"/>
            </a:solidFill>
          </a:ln>
        </p:spPr>
      </p:pic>
      <p:sp>
        <p:nvSpPr>
          <p:cNvPr id="9" name="Rectangle 8"/>
          <p:cNvSpPr/>
          <p:nvPr/>
        </p:nvSpPr>
        <p:spPr>
          <a:xfrm>
            <a:off x="611560" y="5300505"/>
            <a:ext cx="7632848" cy="1200329"/>
          </a:xfrm>
          <a:prstGeom prst="rect">
            <a:avLst/>
          </a:prstGeom>
        </p:spPr>
        <p:txBody>
          <a:bodyPr wrap="square">
            <a:spAutoFit/>
          </a:bodyPr>
          <a:lstStyle/>
          <a:p>
            <a:pPr algn="ctr"/>
            <a:r>
              <a:rPr lang="en-US" b="1" i="1" dirty="0" smtClean="0"/>
              <a:t>The small verrucous </a:t>
            </a:r>
            <a:r>
              <a:rPr lang="en-US" b="1" i="1" dirty="0" smtClean="0">
                <a:solidFill>
                  <a:srgbClr val="FF0000"/>
                </a:solidFill>
              </a:rPr>
              <a:t>vegetations</a:t>
            </a:r>
            <a:r>
              <a:rPr lang="en-US" b="1" i="1" dirty="0" smtClean="0"/>
              <a:t> are associated with acute rheumatic fever. These warty vegetations are multiple, firm, adherent, small , 1-3 mm in- diameter and form along the line of valve closure over areas of endocardial inflammation.  Affects mainly Aortic &amp; Mitral valves</a:t>
            </a:r>
            <a:endParaRPr lang="en-US" i="1" dirty="0"/>
          </a:p>
        </p:txBody>
      </p:sp>
      <p:sp>
        <p:nvSpPr>
          <p:cNvPr id="10" name="Rounded Rectangle 9"/>
          <p:cNvSpPr/>
          <p:nvPr/>
        </p:nvSpPr>
        <p:spPr>
          <a:xfrm>
            <a:off x="1403648" y="260648"/>
            <a:ext cx="612068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286116" y="4675899"/>
            <a:ext cx="5822388" cy="1181993"/>
          </a:xfrm>
          <a:prstGeom prst="rect">
            <a:avLst/>
          </a:prstGeom>
        </p:spPr>
        <p:txBody>
          <a:bodyPr vert="horz" anchor="b">
            <a:noAutofit/>
          </a:bodyPr>
          <a:lstStyle/>
          <a:p>
            <a:r>
              <a:rPr lang="en-US" sz="4400" b="1" dirty="0" smtClean="0">
                <a:solidFill>
                  <a:srgbClr val="66FFFF"/>
                </a:solidFill>
                <a:latin typeface="Aharoni" pitchFamily="2" charset="-79"/>
                <a:cs typeface="Aharoni" pitchFamily="2" charset="-79"/>
              </a:rPr>
              <a:t>Acute rheumatic myocarditis</a:t>
            </a:r>
            <a:endParaRPr lang="en-US" sz="4400" b="1"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RF"/>
          <p:cNvPicPr>
            <a:picLocks noChangeAspect="1" noChangeArrowheads="1"/>
          </p:cNvPicPr>
          <p:nvPr/>
        </p:nvPicPr>
        <p:blipFill>
          <a:blip r:embed="rId3">
            <a:extLst>
              <a:ext uri="{28A0092B-C50C-407E-A947-70E740481C1C}">
                <a14:useLocalDpi xmlns:a14="http://schemas.microsoft.com/office/drawing/2010/main" val="0"/>
              </a:ext>
            </a:extLst>
          </a:blip>
          <a:srcRect t="214" b="3271"/>
          <a:stretch>
            <a:fillRect/>
          </a:stretch>
        </p:blipFill>
        <p:spPr bwMode="auto">
          <a:xfrm>
            <a:off x="1333505" y="283369"/>
            <a:ext cx="645795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8"/>
          <p:cNvSpPr txBox="1">
            <a:spLocks noChangeArrowheads="1"/>
          </p:cNvSpPr>
          <p:nvPr/>
        </p:nvSpPr>
        <p:spPr bwMode="auto">
          <a:xfrm>
            <a:off x="9906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vegetations</a:t>
            </a:r>
          </a:p>
        </p:txBody>
      </p:sp>
      <p:sp>
        <p:nvSpPr>
          <p:cNvPr id="14340" name="Text Box 9"/>
          <p:cNvSpPr txBox="1">
            <a:spLocks noChangeArrowheads="1"/>
          </p:cNvSpPr>
          <p:nvPr/>
        </p:nvSpPr>
        <p:spPr bwMode="auto">
          <a:xfrm>
            <a:off x="33528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Aschoff body</a:t>
            </a:r>
          </a:p>
        </p:txBody>
      </p:sp>
      <p:sp>
        <p:nvSpPr>
          <p:cNvPr id="14341" name="Text Box 10"/>
          <p:cNvSpPr txBox="1">
            <a:spLocks noChangeArrowheads="1"/>
          </p:cNvSpPr>
          <p:nvPr/>
        </p:nvSpPr>
        <p:spPr bwMode="auto">
          <a:xfrm>
            <a:off x="5867400" y="632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pericarditis</a:t>
            </a:r>
          </a:p>
        </p:txBody>
      </p:sp>
      <p:sp>
        <p:nvSpPr>
          <p:cNvPr id="14342" name="Text Box 11"/>
          <p:cNvSpPr txBox="1">
            <a:spLocks noChangeArrowheads="1"/>
          </p:cNvSpPr>
          <p:nvPr/>
        </p:nvSpPr>
        <p:spPr bwMode="auto">
          <a:xfrm>
            <a:off x="990600" y="1219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pPr>
            <a:r>
              <a:rPr lang="en-US" altLang="en-US">
                <a:solidFill>
                  <a:srgbClr val="000000"/>
                </a:solidFill>
              </a:rPr>
              <a:t>Strep throat</a:t>
            </a:r>
          </a:p>
        </p:txBody>
      </p:sp>
      <p:sp>
        <p:nvSpPr>
          <p:cNvPr id="14343" name="Text Box 12"/>
          <p:cNvSpPr txBox="1">
            <a:spLocks noChangeArrowheads="1"/>
          </p:cNvSpPr>
          <p:nvPr/>
        </p:nvSpPr>
        <p:spPr bwMode="auto">
          <a:xfrm>
            <a:off x="6629400" y="1600200"/>
            <a:ext cx="1600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a:solidFill>
                  <a:srgbClr val="000000"/>
                </a:solidFill>
              </a:rPr>
              <a:t>Antibody </a:t>
            </a:r>
          </a:p>
          <a:p>
            <a:pPr eaLnBrk="1" hangingPunct="1"/>
            <a:r>
              <a:rPr lang="en-US" altLang="en-US">
                <a:solidFill>
                  <a:srgbClr val="000000"/>
                </a:solidFill>
              </a:rPr>
              <a:t>production</a:t>
            </a:r>
          </a:p>
        </p:txBody>
      </p:sp>
      <p:sp>
        <p:nvSpPr>
          <p:cNvPr id="14344" name="Text Box 13"/>
          <p:cNvSpPr txBox="1">
            <a:spLocks noChangeArrowheads="1"/>
          </p:cNvSpPr>
          <p:nvPr/>
        </p:nvSpPr>
        <p:spPr bwMode="auto">
          <a:xfrm>
            <a:off x="4876800" y="3276600"/>
            <a:ext cx="388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a:solidFill>
                  <a:srgbClr val="000000"/>
                </a:solidFill>
              </a:rPr>
              <a:t>Antibody cross-reaction </a:t>
            </a:r>
          </a:p>
          <a:p>
            <a:pPr eaLnBrk="1" hangingPunct="1"/>
            <a:r>
              <a:rPr lang="en-US" altLang="en-US">
                <a:solidFill>
                  <a:srgbClr val="000000"/>
                </a:solidFill>
              </a:rPr>
              <a:t>with heart</a:t>
            </a:r>
          </a:p>
        </p:txBody>
      </p:sp>
      <p:sp>
        <p:nvSpPr>
          <p:cNvPr id="6" name="Frame 5"/>
          <p:cNvSpPr/>
          <p:nvPr/>
        </p:nvSpPr>
        <p:spPr>
          <a:xfrm>
            <a:off x="3673239" y="4653136"/>
            <a:ext cx="1833380" cy="2128664"/>
          </a:xfrm>
          <a:prstGeom prst="frame">
            <a:avLst>
              <a:gd name="adj1" fmla="val 1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7395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67544" y="4634326"/>
            <a:ext cx="7992888" cy="1200329"/>
          </a:xfrm>
          <a:prstGeom prst="rect">
            <a:avLst/>
          </a:prstGeom>
        </p:spPr>
        <p:txBody>
          <a:bodyPr wrap="square">
            <a:spAutoFit/>
          </a:bodyPr>
          <a:lstStyle/>
          <a:p>
            <a:pPr algn="ctr"/>
            <a:r>
              <a:rPr lang="en-US" b="1" i="1" dirty="0" smtClean="0"/>
              <a:t>An </a:t>
            </a:r>
            <a:r>
              <a:rPr lang="en-US" b="1" i="1" dirty="0" smtClean="0">
                <a:solidFill>
                  <a:srgbClr val="0000FF"/>
                </a:solidFill>
              </a:rPr>
              <a:t>Aschoff nodule </a:t>
            </a:r>
            <a:r>
              <a:rPr lang="en-US" b="1" i="1" dirty="0" smtClean="0"/>
              <a:t>at high magnification.</a:t>
            </a:r>
          </a:p>
          <a:p>
            <a:pPr algn="ctr"/>
            <a:r>
              <a:rPr lang="en-US" b="1" i="1" dirty="0" smtClean="0"/>
              <a:t>It affects mainly the </a:t>
            </a:r>
            <a:r>
              <a:rPr lang="en-US" b="1" i="1" dirty="0" smtClean="0">
                <a:solidFill>
                  <a:srgbClr val="FF0000"/>
                </a:solidFill>
              </a:rPr>
              <a:t>left</a:t>
            </a:r>
            <a:r>
              <a:rPr lang="en-US" b="1" i="1" dirty="0" smtClean="0"/>
              <a:t> side of the heart and in particular the posterior wall of the left atrium. The most characteristic component is the </a:t>
            </a:r>
            <a:r>
              <a:rPr lang="en-US" b="1" i="1" dirty="0" smtClean="0">
                <a:solidFill>
                  <a:srgbClr val="FF0000"/>
                </a:solidFill>
              </a:rPr>
              <a:t>Aschoff giant cell</a:t>
            </a:r>
            <a:r>
              <a:rPr lang="en-US" b="1" i="1" dirty="0" smtClean="0"/>
              <a:t>. Several appear here as large cells with two or more nuclei that have prominent nucleoli. </a:t>
            </a:r>
            <a:endParaRPr lang="en-US" b="1" i="1" dirty="0"/>
          </a:p>
        </p:txBody>
      </p:sp>
      <p:sp>
        <p:nvSpPr>
          <p:cNvPr id="7" name="Rounded Rectangle 6"/>
          <p:cNvSpPr/>
          <p:nvPr/>
        </p:nvSpPr>
        <p:spPr>
          <a:xfrm>
            <a:off x="2123728" y="260648"/>
            <a:ext cx="48245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52580" name="Picture 4" descr="http://o.quizlet.com/i/Ne64m6TTUy064S664nzHaA_m.jpg"/>
          <p:cNvPicPr>
            <a:picLocks noChangeAspect="1" noChangeArrowheads="1"/>
          </p:cNvPicPr>
          <p:nvPr/>
        </p:nvPicPr>
        <p:blipFill>
          <a:blip r:embed="rId2" cstate="print"/>
          <a:srcRect/>
          <a:stretch>
            <a:fillRect/>
          </a:stretch>
        </p:blipFill>
        <p:spPr bwMode="auto">
          <a:xfrm>
            <a:off x="107504" y="1196752"/>
            <a:ext cx="5212437" cy="3077534"/>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ectangle 8"/>
          <p:cNvSpPr/>
          <p:nvPr/>
        </p:nvSpPr>
        <p:spPr>
          <a:xfrm>
            <a:off x="5572132" y="1865309"/>
            <a:ext cx="3248340" cy="1200329"/>
          </a:xfrm>
          <a:prstGeom prst="rect">
            <a:avLst/>
          </a:prstGeom>
          <a:ln w="12700">
            <a:solidFill>
              <a:schemeClr val="tx1"/>
            </a:solidFill>
          </a:ln>
        </p:spPr>
        <p:txBody>
          <a:bodyPr wrap="square">
            <a:spAutoFit/>
          </a:bodyPr>
          <a:lstStyle/>
          <a:p>
            <a:pPr marL="342900" indent="-342900">
              <a:buFont typeface="Arial" panose="020B0604020202020204" pitchFamily="34" charset="0"/>
              <a:buChar char="•"/>
            </a:pPr>
            <a:r>
              <a:rPr lang="en-US" sz="2400" b="1" dirty="0">
                <a:solidFill>
                  <a:srgbClr val="FF0000"/>
                </a:solidFill>
              </a:rPr>
              <a:t>Myocardial </a:t>
            </a:r>
            <a:r>
              <a:rPr lang="en-US" sz="2400" b="1" dirty="0" smtClean="0">
                <a:solidFill>
                  <a:srgbClr val="FF0000"/>
                </a:solidFill>
              </a:rPr>
              <a:t>lesion?</a:t>
            </a:r>
          </a:p>
          <a:p>
            <a:pPr marL="342900" indent="-342900">
              <a:buFont typeface="Arial" panose="020B0604020202020204" pitchFamily="34" charset="0"/>
              <a:buChar char="•"/>
            </a:pPr>
            <a:r>
              <a:rPr lang="en-US" sz="2400" b="1" dirty="0" smtClean="0">
                <a:solidFill>
                  <a:srgbClr val="FF0000"/>
                </a:solidFill>
              </a:rPr>
              <a:t>Cells? </a:t>
            </a:r>
          </a:p>
          <a:p>
            <a:pPr marL="342900" indent="-342900">
              <a:buFont typeface="Arial" panose="020B0604020202020204" pitchFamily="34" charset="0"/>
              <a:buChar char="•"/>
            </a:pPr>
            <a:endParaRPr lang="en-US" sz="2400" b="1" i="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448866" y="5514996"/>
          <a:ext cx="6480720" cy="1057276"/>
        </p:xfrm>
        <a:graphic>
          <a:graphicData uri="http://schemas.openxmlformats.org/drawingml/2006/table">
            <a:tbl>
              <a:tblPr/>
              <a:tblGrid>
                <a:gridCol w="6480720">
                  <a:extLst>
                    <a:ext uri="{9D8B030D-6E8A-4147-A177-3AD203B41FA5}">
                      <a16:colId xmlns:a16="http://schemas.microsoft.com/office/drawing/2014/main" xmlns="" val="20000"/>
                    </a:ext>
                  </a:extLst>
                </a:gridCol>
              </a:tblGrid>
              <a:tr h="1057276">
                <a:tc>
                  <a:txBody>
                    <a:bodyPr/>
                    <a:lstStyle/>
                    <a:p>
                      <a:pPr algn="ctr"/>
                      <a:r>
                        <a:rPr lang="en-US" sz="2000" b="1" i="1" dirty="0"/>
                        <a:t>Microscopically, acute rheumatic carditis is marked by a peculiar form of granulomatous inflammation with so-called "</a:t>
                      </a:r>
                      <a:r>
                        <a:rPr lang="en-US" sz="2000" b="1" i="1" dirty="0">
                          <a:solidFill>
                            <a:srgbClr val="0000FF"/>
                          </a:solidFill>
                        </a:rPr>
                        <a:t>Aschoff </a:t>
                      </a:r>
                      <a:r>
                        <a:rPr lang="en-US" sz="2000" b="1" i="1" dirty="0" smtClean="0">
                          <a:solidFill>
                            <a:srgbClr val="0000FF"/>
                          </a:solidFill>
                        </a:rPr>
                        <a:t> nodules</a:t>
                      </a:r>
                      <a:r>
                        <a:rPr lang="en-US" sz="2000" b="1" i="1" dirty="0"/>
                        <a:t>" seen best in myocardium, </a:t>
                      </a: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7" name="Rounded Rectangle 6"/>
          <p:cNvSpPr/>
          <p:nvPr/>
        </p:nvSpPr>
        <p:spPr>
          <a:xfrm>
            <a:off x="2051720" y="260648"/>
            <a:ext cx="509204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71010" name="Picture 2" descr="File:Acute rheumatic myocarditis case 4.jpeg"/>
          <p:cNvPicPr>
            <a:picLocks noChangeAspect="1" noChangeArrowheads="1"/>
          </p:cNvPicPr>
          <p:nvPr/>
        </p:nvPicPr>
        <p:blipFill>
          <a:blip r:embed="rId2" cstate="print"/>
          <a:srcRect/>
          <a:stretch>
            <a:fillRect/>
          </a:stretch>
        </p:blipFill>
        <p:spPr bwMode="auto">
          <a:xfrm>
            <a:off x="1187624" y="1052736"/>
            <a:ext cx="6813400" cy="4286250"/>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2.bp.blogspot.com/_OwoEg7Db_AE/TS5WNa28eoI/AAAAAAAABdg/hDN2OCoPn-M/s1600/Aschoff%2Bnodule.png"/>
          <p:cNvPicPr>
            <a:picLocks noChangeAspect="1" noChangeArrowheads="1"/>
          </p:cNvPicPr>
          <p:nvPr/>
        </p:nvPicPr>
        <p:blipFill>
          <a:blip r:embed="rId2" cstate="print"/>
          <a:srcRect/>
          <a:stretch>
            <a:fillRect/>
          </a:stretch>
        </p:blipFill>
        <p:spPr bwMode="auto">
          <a:xfrm>
            <a:off x="4572000" y="1828863"/>
            <a:ext cx="4176464" cy="3600400"/>
          </a:xfrm>
          <a:prstGeom prst="rect">
            <a:avLst/>
          </a:prstGeom>
          <a:noFill/>
          <a:ln w="28575">
            <a:solidFill>
              <a:schemeClr val="tx1"/>
            </a:solidFill>
          </a:ln>
        </p:spPr>
      </p:pic>
      <p:pic>
        <p:nvPicPr>
          <p:cNvPr id="165892" name="Picture 4" descr="http://3.bp.blogspot.com/_OwoEg7Db_AE/TS5Vvg_QeXI/AAAAAAAABdY/qoLaMU1rfyM/s1600/Aschoff%2Bnodules.png"/>
          <p:cNvPicPr>
            <a:picLocks noChangeAspect="1" noChangeArrowheads="1"/>
          </p:cNvPicPr>
          <p:nvPr/>
        </p:nvPicPr>
        <p:blipFill>
          <a:blip r:embed="rId3" cstate="print"/>
          <a:srcRect/>
          <a:stretch>
            <a:fillRect/>
          </a:stretch>
        </p:blipFill>
        <p:spPr bwMode="auto">
          <a:xfrm>
            <a:off x="251520" y="1828864"/>
            <a:ext cx="4176464" cy="3600400"/>
          </a:xfrm>
          <a:prstGeom prst="rect">
            <a:avLst/>
          </a:prstGeom>
          <a:noFill/>
          <a:ln w="28575">
            <a:solidFill>
              <a:schemeClr val="tx1"/>
            </a:solidFill>
          </a:ln>
        </p:spPr>
      </p:pic>
      <p:sp>
        <p:nvSpPr>
          <p:cNvPr id="6" name="Rounded Rectangle 5"/>
          <p:cNvSpPr/>
          <p:nvPr/>
        </p:nvSpPr>
        <p:spPr>
          <a:xfrm>
            <a:off x="2214546" y="214290"/>
            <a:ext cx="4857784" cy="91045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RHEUMATIC MYOCARDIITIS </a:t>
            </a:r>
            <a:b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b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(ASHOFF NODULE)</a:t>
            </a:r>
            <a:endParaRPr lang="en-US"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971600" y="5628047"/>
            <a:ext cx="6840760" cy="1015663"/>
          </a:xfrm>
          <a:prstGeom prst="rect">
            <a:avLst/>
          </a:prstGeom>
        </p:spPr>
        <p:txBody>
          <a:bodyPr wrap="square">
            <a:spAutoFit/>
          </a:bodyPr>
          <a:lstStyle/>
          <a:p>
            <a:pPr algn="ctr"/>
            <a:r>
              <a:rPr lang="en-US" sz="2000" b="1" i="1" dirty="0" smtClean="0">
                <a:solidFill>
                  <a:srgbClr val="0000FF"/>
                </a:solidFill>
                <a:latin typeface="+mj-lt"/>
              </a:rPr>
              <a:t>Aschoff nodule </a:t>
            </a:r>
            <a:r>
              <a:rPr lang="en-US" sz="2000" b="1" i="1" dirty="0" smtClean="0">
                <a:latin typeface="+mj-lt"/>
              </a:rPr>
              <a:t>consists of a focus of fibrinoid necrosis, few lymphocytes, macrophages and few small giant cells with one or several nuclei (Aschoff giant cell). </a:t>
            </a:r>
            <a:endParaRPr lang="en-US" sz="2000" b="1" i="1" dirty="0">
              <a:latin typeface="+mj-lt"/>
            </a:endParaRPr>
          </a:p>
        </p:txBody>
      </p:sp>
      <p:sp>
        <p:nvSpPr>
          <p:cNvPr id="9" name="Up Arrow 8"/>
          <p:cNvSpPr/>
          <p:nvPr/>
        </p:nvSpPr>
        <p:spPr>
          <a:xfrm rot="17816693">
            <a:off x="7217757" y="4347762"/>
            <a:ext cx="256765" cy="43902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4942839">
            <a:off x="6840003" y="2897815"/>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4942839">
            <a:off x="2807555" y="2978834"/>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5" name="Rectangle 14"/>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5484042"/>
            <a:ext cx="7272808" cy="1231106"/>
          </a:xfrm>
          <a:prstGeom prst="rect">
            <a:avLst/>
          </a:prstGeom>
        </p:spPr>
        <p:txBody>
          <a:bodyPr wrap="square">
            <a:spAutoFit/>
          </a:bodyPr>
          <a:lstStyle/>
          <a:p>
            <a:pPr marL="531813" indent="-531813" algn="ctr"/>
            <a:r>
              <a:rPr lang="en-US" sz="2000" b="1" i="1" dirty="0" smtClean="0">
                <a:solidFill>
                  <a:srgbClr val="0000FF"/>
                </a:solidFill>
                <a:latin typeface="+mj-lt"/>
              </a:rPr>
              <a:t>Aschoff bodies </a:t>
            </a:r>
            <a:r>
              <a:rPr lang="en-US" b="1" i="1" dirty="0" smtClean="0">
                <a:latin typeface="+mj-lt"/>
              </a:rPr>
              <a:t>in the intermuscular fibrous septa. They are oval in shape and seen in relation to blood vessels. </a:t>
            </a:r>
          </a:p>
          <a:p>
            <a:pPr marL="531813" indent="-531813" algn="ctr"/>
            <a:r>
              <a:rPr lang="en-US" b="1" i="1" dirty="0" smtClean="0">
                <a:latin typeface="+mj-lt"/>
              </a:rPr>
              <a:t>Each consists of a focus of fibrinoid necrosis, few lymphocytes, macrophages and few small giant cells with one or several nuclei (Aschoff giant cell).</a:t>
            </a:r>
            <a:endParaRPr lang="en-US" b="1" i="1" dirty="0">
              <a:latin typeface="+mj-lt"/>
            </a:endParaRPr>
          </a:p>
        </p:txBody>
      </p:sp>
      <p:sp>
        <p:nvSpPr>
          <p:cNvPr id="8" name="Rounded Rectangle 7"/>
          <p:cNvSpPr/>
          <p:nvPr/>
        </p:nvSpPr>
        <p:spPr>
          <a:xfrm>
            <a:off x="2071670" y="285728"/>
            <a:ext cx="4786346" cy="83901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Franklin Gothic Demi" pitchFamily="34" charset="0"/>
              </a:rPr>
              <a:t>RHEUMATIC MYOCARDIITIS </a:t>
            </a:r>
            <a:br>
              <a:rPr lang="en-US" sz="2400" dirty="0" smtClean="0">
                <a:solidFill>
                  <a:schemeClr val="bg1"/>
                </a:solidFill>
                <a:latin typeface="Franklin Gothic Demi" pitchFamily="34" charset="0"/>
              </a:rPr>
            </a:br>
            <a:r>
              <a:rPr lang="en-US" sz="2400" dirty="0" smtClean="0">
                <a:solidFill>
                  <a:schemeClr val="bg1"/>
                </a:solidFill>
                <a:latin typeface="Franklin Gothic Demi" pitchFamily="34" charset="0"/>
              </a:rPr>
              <a:t>(ASHOFF NODULE)</a:t>
            </a:r>
            <a:endParaRPr lang="en-US" sz="2400" dirty="0">
              <a:solidFill>
                <a:schemeClr val="bg1"/>
              </a:solidFill>
            </a:endParaRPr>
          </a:p>
        </p:txBody>
      </p:sp>
      <p:pic>
        <p:nvPicPr>
          <p:cNvPr id="73730" name="Picture 2" descr="http://3.bp.blogspot.com/-i189Fa8Ulmk/TW094V0mBmI/AAAAAAAADAY/rs5dYpyKnI4/s1600/Rheumatic%2Bfever%2B%25E2%2580%2593%2BAschoff%2Bbody%2B%25E2%2580%2593.png"/>
          <p:cNvPicPr>
            <a:picLocks noChangeAspect="1" noChangeArrowheads="1"/>
          </p:cNvPicPr>
          <p:nvPr/>
        </p:nvPicPr>
        <p:blipFill>
          <a:blip r:embed="rId3" cstate="print"/>
          <a:srcRect/>
          <a:stretch>
            <a:fillRect/>
          </a:stretch>
        </p:blipFill>
        <p:spPr bwMode="auto">
          <a:xfrm>
            <a:off x="899592" y="1635037"/>
            <a:ext cx="7200800" cy="3810000"/>
          </a:xfrm>
          <a:prstGeom prst="rect">
            <a:avLst/>
          </a:prstGeom>
          <a:noFill/>
          <a:ln w="28575">
            <a:solidFill>
              <a:schemeClr val="tx1"/>
            </a:solidFill>
          </a:ln>
        </p:spPr>
      </p:pic>
      <p:pic>
        <p:nvPicPr>
          <p:cNvPr id="9" name="Picture 4" descr="http://classconnection.s3.amazonaws.com/733/flashcards/695733/png/screen_shot_2011-10-18_at_9.54.13_am1318946075875.png"/>
          <p:cNvPicPr>
            <a:picLocks noChangeAspect="1" noChangeArrowheads="1"/>
          </p:cNvPicPr>
          <p:nvPr/>
        </p:nvPicPr>
        <p:blipFill>
          <a:blip r:embed="rId4" cstate="print"/>
          <a:srcRect/>
          <a:stretch>
            <a:fillRect/>
          </a:stretch>
        </p:blipFill>
        <p:spPr bwMode="auto">
          <a:xfrm>
            <a:off x="4427984" y="1635037"/>
            <a:ext cx="3744416" cy="3865665"/>
          </a:xfrm>
          <a:prstGeom prst="rect">
            <a:avLst/>
          </a:prstGeom>
          <a:noFill/>
        </p:spPr>
      </p:pic>
      <p:sp>
        <p:nvSpPr>
          <p:cNvPr id="10" name="Up Arrow 9"/>
          <p:cNvSpPr/>
          <p:nvPr/>
        </p:nvSpPr>
        <p:spPr>
          <a:xfrm>
            <a:off x="2915816" y="3939293"/>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051720" y="3003189"/>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95536" y="5514952"/>
            <a:ext cx="8064896" cy="1271634"/>
          </a:xfrm>
        </p:spPr>
        <p:txBody>
          <a:bodyPr>
            <a:noAutofit/>
          </a:bodyPr>
          <a:lstStyle/>
          <a:p>
            <a:pPr algn="ctr">
              <a:buNone/>
            </a:pPr>
            <a:r>
              <a:rPr lang="en-GB" sz="1800" b="1" i="1" dirty="0" smtClean="0">
                <a:solidFill>
                  <a:srgbClr val="0000FF"/>
                </a:solidFill>
                <a:latin typeface="+mj-lt"/>
              </a:rPr>
              <a:t>Myocarditis</a:t>
            </a:r>
            <a:r>
              <a:rPr lang="en-GB" sz="1800" b="1" i="1" dirty="0" smtClean="0">
                <a:latin typeface="+mj-lt"/>
              </a:rPr>
              <a:t> is an inflammation of the myocardium. Acute viral myocarditis is produced most often by Coxsackie B virus and echoviruses. Myocardial interstitium presents an abundant edema and inflammatory infiltrate, mainly with lymphocytes and macrophages. </a:t>
            </a:r>
            <a:endParaRPr lang="ar-SA" sz="1800" i="1" dirty="0">
              <a:latin typeface="+mj-lt"/>
            </a:endParaRPr>
          </a:p>
        </p:txBody>
      </p:sp>
      <p:pic>
        <p:nvPicPr>
          <p:cNvPr id="152578" name="Picture 2" descr="http://4.bp.blogspot.com/-7xqVII3aQJ8/UEwN591E7PI/AAAAAAAAH0k/vTfNBB_LHWk/s1600/acute_viral_myocarditis.jpg"/>
          <p:cNvPicPr>
            <a:picLocks noChangeAspect="1" noChangeArrowheads="1"/>
          </p:cNvPicPr>
          <p:nvPr/>
        </p:nvPicPr>
        <p:blipFill>
          <a:blip r:embed="rId2" cstate="print"/>
          <a:srcRect/>
          <a:stretch>
            <a:fillRect/>
          </a:stretch>
        </p:blipFill>
        <p:spPr bwMode="auto">
          <a:xfrm>
            <a:off x="428596" y="1071546"/>
            <a:ext cx="8175852" cy="4157654"/>
          </a:xfrm>
          <a:prstGeom prst="rect">
            <a:avLst/>
          </a:prstGeom>
          <a:noFill/>
          <a:ln w="28575">
            <a:solidFill>
              <a:schemeClr val="tx1"/>
            </a:solidFill>
          </a:ln>
        </p:spPr>
      </p:pic>
      <p:sp>
        <p:nvSpPr>
          <p:cNvPr id="6" name="Rounded Rectangle 5"/>
          <p:cNvSpPr/>
          <p:nvPr/>
        </p:nvSpPr>
        <p:spPr>
          <a:xfrm>
            <a:off x="1785918" y="260648"/>
            <a:ext cx="5572164"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smtClean="0">
                <a:effectLst>
                  <a:outerShdw blurRad="38100" dist="38100" dir="2700000" algn="tl">
                    <a:srgbClr val="000000">
                      <a:alpha val="43137"/>
                    </a:srgbClr>
                  </a:outerShdw>
                </a:effectLst>
                <a:latin typeface="Aharoni" pitchFamily="2" charset="-79"/>
                <a:cs typeface="Aharoni" pitchFamily="2" charset="-79"/>
              </a:rPr>
              <a:t>Acute viral myocarditis - MPF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1821107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1804377" y="2786058"/>
            <a:ext cx="585230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i="1" cap="none" spc="50" dirty="0" smtClean="0">
                <a:ln w="11430"/>
                <a:solidFill>
                  <a:srgbClr val="FFC000"/>
                </a:solidFill>
                <a:effectLst>
                  <a:outerShdw blurRad="76200" dist="50800" dir="5400000" algn="tl" rotWithShape="0">
                    <a:srgbClr val="000000">
                      <a:alpha val="65000"/>
                    </a:srgbClr>
                  </a:outerShdw>
                </a:effectLst>
              </a:rPr>
              <a:t>HEART FAILURE</a:t>
            </a:r>
            <a:endParaRPr lang="en-US" sz="7200" b="1" i="1" cap="none" spc="50" dirty="0">
              <a:ln w="11430"/>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rPr>
              <a:t> </a:t>
            </a:r>
            <a:r>
              <a:rPr lang="en-US" sz="3600" i="1" dirty="0" smtClean="0">
                <a:solidFill>
                  <a:srgbClr val="99FF33"/>
                </a:solidFill>
                <a:latin typeface="Aharoni" pitchFamily="2" charset="-79"/>
                <a:cs typeface="Aharoni" pitchFamily="2" charset="-79"/>
              </a:rPr>
              <a:t> Chronic venous congestion of the liver</a:t>
            </a: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1308271" y="2857496"/>
            <a:ext cx="7121381" cy="769441"/>
          </a:xfrm>
          <a:prstGeom prst="rect">
            <a:avLst/>
          </a:prstGeom>
        </p:spPr>
        <p:txBody>
          <a:bodyPr wrap="square">
            <a:spAutoFit/>
          </a:bodyPr>
          <a:lstStyle/>
          <a:p>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Right Sided Heart Failure</a:t>
            </a:r>
            <a:endParaRPr lang="en-US" sz="4400"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3" cstate="print"/>
          <a:srcRect/>
          <a:stretch>
            <a:fillRect/>
          </a:stretch>
        </p:blipFill>
        <p:spPr bwMode="auto">
          <a:xfrm>
            <a:off x="405702" y="2381464"/>
            <a:ext cx="3994291" cy="2952328"/>
          </a:xfrm>
          <a:prstGeom prst="rect">
            <a:avLst/>
          </a:prstGeom>
          <a:noFill/>
        </p:spPr>
      </p:pic>
      <p:sp>
        <p:nvSpPr>
          <p:cNvPr id="4" name="Rounded Rectangle 3"/>
          <p:cNvSpPr/>
          <p:nvPr/>
        </p:nvSpPr>
        <p:spPr>
          <a:xfrm>
            <a:off x="1259632" y="567490"/>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rgbClr val="FFFF00"/>
                </a:solidFill>
                <a:effectLst>
                  <a:outerShdw blurRad="38100" dist="38100" dir="2700000" algn="tl">
                    <a:srgbClr val="000000">
                      <a:alpha val="43137"/>
                    </a:srgbClr>
                  </a:outerShdw>
                </a:effectLst>
              </a:rPr>
              <a:t>Anatomy </a:t>
            </a:r>
            <a:r>
              <a:rPr lang="en-US" sz="2800" b="1" i="1" dirty="0" smtClean="0">
                <a:effectLst>
                  <a:outerShdw blurRad="38100" dist="38100" dir="2700000" algn="tl">
                    <a:srgbClr val="000000">
                      <a:alpha val="43137"/>
                    </a:srgbClr>
                  </a:outerShdw>
                </a:effectLst>
              </a:rPr>
              <a:t>of the Heart – inside view</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rotWithShape="1">
          <a:blip r:embed="rId4"/>
          <a:srcRect l="15350" t="11200" r="51181" b="18500"/>
          <a:stretch/>
        </p:blipFill>
        <p:spPr>
          <a:xfrm>
            <a:off x="4618178" y="1305526"/>
            <a:ext cx="4060759" cy="479788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395536" y="1344659"/>
            <a:ext cx="5323670" cy="4201139"/>
          </a:xfrm>
          <a:prstGeom prst="rect">
            <a:avLst/>
          </a:prstGeom>
          <a:noFill/>
          <a:ln w="28575">
            <a:solidFill>
              <a:schemeClr val="tx1"/>
            </a:solidFill>
          </a:ln>
        </p:spPr>
      </p:pic>
      <p:sp>
        <p:nvSpPr>
          <p:cNvPr id="4" name="Rectangle 3"/>
          <p:cNvSpPr/>
          <p:nvPr/>
        </p:nvSpPr>
        <p:spPr>
          <a:xfrm>
            <a:off x="642910" y="5699485"/>
            <a:ext cx="7715304" cy="1015663"/>
          </a:xfrm>
          <a:prstGeom prst="rect">
            <a:avLst/>
          </a:prstGeom>
        </p:spPr>
        <p:txBody>
          <a:bodyPr wrap="square">
            <a:spAutoFit/>
          </a:bodyPr>
          <a:lstStyle/>
          <a:p>
            <a:pPr algn="ctr"/>
            <a:r>
              <a:rPr lang="en-US" sz="2000" b="1" i="1" dirty="0" smtClean="0"/>
              <a:t>Section of liver showing alternating pale and dark areas with a </a:t>
            </a:r>
            <a:r>
              <a:rPr lang="en-US" sz="2000" b="1" i="1" dirty="0" smtClean="0">
                <a:solidFill>
                  <a:srgbClr val="FF0000"/>
                </a:solidFill>
              </a:rPr>
              <a:t>nutmeg</a:t>
            </a:r>
            <a:r>
              <a:rPr lang="en-US" sz="2000" b="1" i="1" dirty="0" smtClean="0"/>
              <a:t> like appearance possibly due to passive congestion secondary to right sided </a:t>
            </a:r>
          </a:p>
          <a:p>
            <a:pPr algn="ctr"/>
            <a:r>
              <a:rPr lang="en-US" sz="2000" b="1" i="1" dirty="0" smtClean="0"/>
              <a:t>heart failure. </a:t>
            </a:r>
            <a:endParaRPr lang="en-US" sz="2000" b="1" i="1" dirty="0"/>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1988840"/>
            <a:ext cx="2971800" cy="2304256"/>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path.utah.edu/casepath/cv%20cases/CV%20Case%205%20comp_files/image111.jpg"/>
          <p:cNvPicPr>
            <a:picLocks noChangeAspect="1" noChangeArrowheads="1"/>
          </p:cNvPicPr>
          <p:nvPr/>
        </p:nvPicPr>
        <p:blipFill>
          <a:blip r:embed="rId2" cstate="print"/>
          <a:srcRect/>
          <a:stretch>
            <a:fillRect/>
          </a:stretch>
        </p:blipFill>
        <p:spPr bwMode="auto">
          <a:xfrm>
            <a:off x="899592" y="1124744"/>
            <a:ext cx="7530060" cy="4402933"/>
          </a:xfrm>
          <a:prstGeom prst="rect">
            <a:avLst/>
          </a:prstGeom>
          <a:noFill/>
          <a:ln w="28575">
            <a:solidFill>
              <a:schemeClr val="tx1"/>
            </a:solidFill>
          </a:ln>
        </p:spPr>
      </p:pic>
      <p:sp>
        <p:nvSpPr>
          <p:cNvPr id="3" name="Rectangle 2"/>
          <p:cNvSpPr/>
          <p:nvPr/>
        </p:nvSpPr>
        <p:spPr>
          <a:xfrm>
            <a:off x="827584" y="5661248"/>
            <a:ext cx="7200800" cy="1015663"/>
          </a:xfrm>
          <a:prstGeom prst="rect">
            <a:avLst/>
          </a:prstGeom>
        </p:spPr>
        <p:txBody>
          <a:bodyPr wrap="square">
            <a:spAutoFit/>
          </a:bodyPr>
          <a:lstStyle/>
          <a:p>
            <a:pPr algn="ctr"/>
            <a:r>
              <a:rPr lang="en-US" sz="2000" b="1" i="1" dirty="0" smtClean="0"/>
              <a:t>The hepatic parenchyma contains a faintly nodular pattern and nutmeg staining due to chronic passive congestion due to Right sided </a:t>
            </a:r>
          </a:p>
          <a:p>
            <a:pPr algn="ctr"/>
            <a:r>
              <a:rPr lang="en-US" sz="2000" b="1" i="1" dirty="0" smtClean="0"/>
              <a:t>heart failure.</a:t>
            </a:r>
            <a:endParaRPr lang="en-US" sz="2000" b="1" i="1" dirty="0"/>
          </a:p>
        </p:txBody>
      </p:sp>
      <p:sp>
        <p:nvSpPr>
          <p:cNvPr id="6" name="Rectangle 5"/>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- 39</a:t>
            </a:r>
            <a:endParaRPr lang="en-US" sz="1000" b="1" i="1" dirty="0">
              <a:solidFill>
                <a:schemeClr val="accent2">
                  <a:lumMod val="50000"/>
                </a:schemeClr>
              </a:solidFill>
            </a:endParaRPr>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755576" y="980727"/>
            <a:ext cx="7488832" cy="4734287"/>
          </a:xfrm>
          <a:prstGeom prst="rect">
            <a:avLst/>
          </a:prstGeom>
          <a:noFill/>
          <a:ln w="28575">
            <a:solidFill>
              <a:schemeClr val="tx1"/>
            </a:solidFill>
          </a:ln>
        </p:spPr>
      </p:pic>
      <p:sp>
        <p:nvSpPr>
          <p:cNvPr id="4" name="مستطيل 3"/>
          <p:cNvSpPr/>
          <p:nvPr/>
        </p:nvSpPr>
        <p:spPr>
          <a:xfrm>
            <a:off x="428596" y="5715016"/>
            <a:ext cx="8072494" cy="1015663"/>
          </a:xfrm>
          <a:prstGeom prst="rect">
            <a:avLst/>
          </a:prstGeom>
        </p:spPr>
        <p:txBody>
          <a:bodyPr wrap="square">
            <a:spAutoFit/>
          </a:bodyPr>
          <a:lstStyle/>
          <a:p>
            <a:pPr marL="534988" indent="-534988" algn="ctr"/>
            <a:r>
              <a:rPr lang="en-US" sz="2000" b="1" i="1" dirty="0" smtClean="0">
                <a:latin typeface="+mj-lt"/>
              </a:rPr>
              <a:t>The central portion of liver lobules shows congestion </a:t>
            </a:r>
          </a:p>
          <a:p>
            <a:pPr marL="534988" indent="-534988" algn="ctr"/>
            <a:r>
              <a:rPr lang="en-US" sz="2000" b="1" i="1" dirty="0" smtClean="0">
                <a:latin typeface="+mj-lt"/>
              </a:rPr>
              <a:t>and dilatation of central veins and blood sinusoids, </a:t>
            </a:r>
          </a:p>
          <a:p>
            <a:pPr marL="534988" indent="-534988" algn="ctr"/>
            <a:r>
              <a:rPr lang="en-US" sz="2000" b="1" i="1" dirty="0" smtClean="0">
                <a:latin typeface="+mj-lt"/>
              </a:rPr>
              <a:t>with atrophy and necrosis of liver cells.</a:t>
            </a:r>
            <a:endParaRPr lang="en-US" sz="2000" b="1" i="1" dirty="0">
              <a:latin typeface="+mj-lt"/>
            </a:endParaRPr>
          </a:p>
        </p:txBody>
      </p:sp>
      <p:sp>
        <p:nvSpPr>
          <p:cNvPr id="7" name="Rounded Rectangle 6"/>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980728"/>
            <a:ext cx="8064896" cy="4680520"/>
          </a:xfrm>
          <a:prstGeom prst="rect">
            <a:avLst/>
          </a:prstGeom>
          <a:noFill/>
          <a:ln w="28575">
            <a:solidFill>
              <a:schemeClr val="tx1"/>
            </a:solidFill>
          </a:ln>
        </p:spPr>
      </p:pic>
      <p:sp>
        <p:nvSpPr>
          <p:cNvPr id="7" name="Rectangle 6"/>
          <p:cNvSpPr/>
          <p:nvPr/>
        </p:nvSpPr>
        <p:spPr>
          <a:xfrm>
            <a:off x="971600" y="5805264"/>
            <a:ext cx="7128792" cy="707886"/>
          </a:xfrm>
          <a:prstGeom prst="rect">
            <a:avLst/>
          </a:prstGeom>
        </p:spPr>
        <p:txBody>
          <a:bodyPr wrap="square">
            <a:spAutoFit/>
          </a:bodyPr>
          <a:lstStyle/>
          <a:p>
            <a:pPr algn="ctr"/>
            <a:r>
              <a:rPr lang="en-US" sz="2000" b="1" i="1" dirty="0" smtClean="0">
                <a:latin typeface="+mj-lt"/>
              </a:rPr>
              <a:t>Central veins dilated and congested , necrotic hepatocytes , kupffer cells and steatosis</a:t>
            </a: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rPr>
              <a:t> </a:t>
            </a:r>
            <a:r>
              <a:rPr lang="en-US" sz="3600" i="1" dirty="0" smtClean="0">
                <a:solidFill>
                  <a:srgbClr val="99FF33"/>
                </a:solidFill>
                <a:effectLst>
                  <a:outerShdw blurRad="38100" dist="38100" dir="2700000" algn="tl">
                    <a:srgbClr val="000000">
                      <a:alpha val="43137"/>
                    </a:srgbClr>
                  </a:outerShdw>
                </a:effectLst>
                <a:latin typeface="Aharoni" pitchFamily="2" charset="-79"/>
                <a:cs typeface="Aharoni" pitchFamily="2" charset="-79"/>
              </a:rPr>
              <a:t> Chronic venous congestion of the lung</a:t>
            </a: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p:txBody>
      </p:sp>
      <p:sp>
        <p:nvSpPr>
          <p:cNvPr id="5" name="Rectangle 4"/>
          <p:cNvSpPr/>
          <p:nvPr/>
        </p:nvSpPr>
        <p:spPr>
          <a:xfrm>
            <a:off x="1857356" y="2857496"/>
            <a:ext cx="5976663" cy="707886"/>
          </a:xfrm>
          <a:prstGeom prst="rect">
            <a:avLst/>
          </a:prstGeom>
        </p:spPr>
        <p:txBody>
          <a:bodyPr wrap="square">
            <a:spAutoFit/>
          </a:bodyPr>
          <a:lstStyle/>
          <a:p>
            <a:r>
              <a:rPr lang="en-US" sz="4000" b="1" i="1" dirty="0" smtClean="0">
                <a:solidFill>
                  <a:srgbClr val="FFFF00"/>
                </a:solidFill>
                <a:latin typeface="Aharoni" pitchFamily="2" charset="-79"/>
                <a:cs typeface="Aharoni" pitchFamily="2" charset="-79"/>
              </a:rPr>
              <a:t>Left Sided Heart Failure</a:t>
            </a:r>
            <a:endParaRPr lang="en-US" i="1" dirty="0">
              <a:solidFill>
                <a:srgbClr val="FFFF00"/>
              </a:solidFill>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556609"/>
            <a:ext cx="7488832" cy="1015663"/>
          </a:xfrm>
          <a:prstGeom prst="rect">
            <a:avLst/>
          </a:prstGeom>
        </p:spPr>
        <p:txBody>
          <a:bodyPr wrap="square">
            <a:spAutoFit/>
          </a:bodyPr>
          <a:lstStyle/>
          <a:p>
            <a:pPr algn="ctr"/>
            <a:r>
              <a:rPr lang="en-US" sz="2000" b="1" i="1" dirty="0" smtClean="0"/>
              <a:t>This is a gross photograph of lungs that are distended and red. The </a:t>
            </a:r>
            <a:r>
              <a:rPr lang="en-US" sz="2000" b="1" i="1" dirty="0" smtClean="0">
                <a:solidFill>
                  <a:srgbClr val="FF0000"/>
                </a:solidFill>
              </a:rPr>
              <a:t>reddish</a:t>
            </a:r>
            <a:r>
              <a:rPr lang="en-US" sz="2000" b="1" i="1" dirty="0" smtClean="0"/>
              <a:t> coloration of the tissue is due to congestion. Some normal pink lung tissue is seen at the edges of the lungs (arrows).</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2"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827584" y="1104794"/>
            <a:ext cx="7416824" cy="4824536"/>
          </a:xfrm>
          <a:prstGeom prst="rect">
            <a:avLst/>
          </a:prstGeom>
          <a:noFill/>
          <a:ln w="28575">
            <a:solidFill>
              <a:schemeClr val="tx1"/>
            </a:solidFill>
          </a:ln>
        </p:spPr>
      </p:pic>
      <p:sp>
        <p:nvSpPr>
          <p:cNvPr id="6" name="Rectangle 5"/>
          <p:cNvSpPr/>
          <p:nvPr/>
        </p:nvSpPr>
        <p:spPr>
          <a:xfrm>
            <a:off x="857224" y="6091586"/>
            <a:ext cx="7429552" cy="409248"/>
          </a:xfrm>
          <a:prstGeom prst="rect">
            <a:avLst/>
          </a:prstGeom>
        </p:spPr>
        <p:txBody>
          <a:bodyPr wrap="square">
            <a:spAutoFit/>
          </a:bodyPr>
          <a:lstStyle/>
          <a:p>
            <a:pPr marL="534988" indent="-534988" algn="ctr"/>
            <a:r>
              <a:rPr lang="en-US" sz="2000" b="1" i="1" dirty="0" smtClean="0">
                <a:latin typeface="+mj-lt"/>
              </a:rPr>
              <a:t>The alveolar walls are thickened by dilated and engorged capillaries.</a:t>
            </a:r>
            <a:endParaRPr lang="en-US" sz="2000" b="1" i="1" dirty="0">
              <a:latin typeface="+mj-lt"/>
            </a:endParaRPr>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43608" y="5877272"/>
            <a:ext cx="7056784" cy="707886"/>
          </a:xfrm>
          <a:prstGeom prst="rect">
            <a:avLst/>
          </a:prstGeom>
        </p:spPr>
        <p:txBody>
          <a:bodyPr wrap="square">
            <a:spAutoFit/>
          </a:bodyPr>
          <a:lstStyle/>
          <a:p>
            <a:pPr algn="ctr"/>
            <a:r>
              <a:rPr lang="en-US" sz="2000" b="1" i="1" dirty="0" smtClean="0">
                <a:latin typeface="+mj-lt"/>
              </a:rPr>
              <a:t>Lung, pulmonary edema in patient with congestive heart failure due to heart transplant rejection </a:t>
            </a:r>
            <a:endParaRPr lang="en-US" sz="2000" b="1" i="1" dirty="0">
              <a:latin typeface="+mj-lt"/>
            </a:endParaRPr>
          </a:p>
        </p:txBody>
      </p:sp>
      <p:pic>
        <p:nvPicPr>
          <p:cNvPr id="163842" name="Picture 2" descr="File:Lung, pulmonary edema in patient with congestive heart failure.jpg"/>
          <p:cNvPicPr>
            <a:picLocks noChangeAspect="1" noChangeArrowheads="1"/>
          </p:cNvPicPr>
          <p:nvPr/>
        </p:nvPicPr>
        <p:blipFill>
          <a:blip r:embed="rId2" cstate="print"/>
          <a:srcRect/>
          <a:stretch>
            <a:fillRect/>
          </a:stretch>
        </p:blipFill>
        <p:spPr bwMode="auto">
          <a:xfrm>
            <a:off x="755576" y="1052736"/>
            <a:ext cx="7439025" cy="4732785"/>
          </a:xfrm>
          <a:prstGeom prst="rect">
            <a:avLst/>
          </a:prstGeom>
          <a:noFill/>
          <a:ln w="28575">
            <a:solidFill>
              <a:schemeClr val="tx1"/>
            </a:solidFill>
          </a:ln>
        </p:spPr>
      </p:pic>
      <p:sp>
        <p:nvSpPr>
          <p:cNvPr id="6" name="Rounded Rectangle 5"/>
          <p:cNvSpPr/>
          <p:nvPr/>
        </p:nvSpPr>
        <p:spPr>
          <a:xfrm>
            <a:off x="928662" y="260648"/>
            <a:ext cx="721523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LPF</a:t>
            </a:r>
            <a:endParaRPr lang="en-US" sz="2800" dirty="0">
              <a:solidFill>
                <a:schemeClr val="bg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Documents and Settings\Mr. Amer Shafie\Desktop\1cardiovascular block\chronic venous congestion of the lung 4.jpg"/>
          <p:cNvPicPr>
            <a:picLocks noGrp="1" noChangeAspect="1" noChangeArrowheads="1"/>
          </p:cNvPicPr>
          <p:nvPr>
            <p:ph sz="quarter" idx="1"/>
          </p:nvPr>
        </p:nvPicPr>
        <p:blipFill>
          <a:blip r:embed="rId2" cstate="print"/>
          <a:srcRect/>
          <a:stretch>
            <a:fillRect/>
          </a:stretch>
        </p:blipFill>
        <p:spPr bwMode="auto">
          <a:xfrm>
            <a:off x="651648" y="980728"/>
            <a:ext cx="7920880" cy="4608512"/>
          </a:xfrm>
          <a:prstGeom prst="rect">
            <a:avLst/>
          </a:prstGeom>
          <a:noFill/>
          <a:ln w="28575">
            <a:solidFill>
              <a:schemeClr val="tx1"/>
            </a:solidFill>
          </a:ln>
        </p:spPr>
      </p:pic>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smtClean="0">
                <a:latin typeface="+mj-lt"/>
              </a:rPr>
              <a:t>The alveoli contain fluid, red blood cells and large alveolar macrophages (heart failure cells), which are filled with haemosiderin pigment derived from red cells breakdown.</a:t>
            </a:r>
            <a:endParaRPr lang="en-US" sz="2000" b="1" i="1" dirty="0">
              <a:latin typeface="+mj-lt"/>
            </a:endParaRP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smtClean="0"/>
              <a:t> </a:t>
            </a:r>
            <a:r>
              <a:rPr lang="en-US" sz="2000" dirty="0" smtClean="0"/>
              <a:t>The </a:t>
            </a:r>
            <a:r>
              <a:rPr lang="en-US" sz="2000" dirty="0"/>
              <a:t>heart consists of 3 layers </a:t>
            </a:r>
            <a:endParaRPr lang="en-US" sz="2000" dirty="0" smtClean="0"/>
          </a:p>
          <a:p>
            <a:r>
              <a:rPr lang="en-US" sz="2000" dirty="0"/>
              <a:t> </a:t>
            </a:r>
            <a:r>
              <a:rPr lang="en-US" sz="2000" dirty="0" smtClean="0"/>
              <a:t>    - the </a:t>
            </a:r>
            <a:r>
              <a:rPr lang="en-US" sz="2000" b="1" dirty="0" smtClean="0"/>
              <a:t>Endocardium</a:t>
            </a:r>
            <a:r>
              <a:rPr lang="en-US" sz="2000" dirty="0"/>
              <a:t>, </a:t>
            </a:r>
            <a:endParaRPr lang="en-US" sz="2000" dirty="0" smtClean="0"/>
          </a:p>
          <a:p>
            <a:pPr marL="342900" indent="-342900"/>
            <a:r>
              <a:rPr lang="en-US" sz="2000" dirty="0" smtClean="0"/>
              <a:t>	- the </a:t>
            </a:r>
            <a:r>
              <a:rPr lang="en-US" sz="2000" b="1" dirty="0" smtClean="0"/>
              <a:t>Myocardium</a:t>
            </a:r>
            <a:r>
              <a:rPr lang="en-US" sz="2000" dirty="0"/>
              <a:t>, and </a:t>
            </a:r>
            <a:endParaRPr lang="en-US" sz="2000" dirty="0" smtClean="0"/>
          </a:p>
          <a:p>
            <a:pPr marL="342900" indent="-342900"/>
            <a:r>
              <a:rPr lang="en-US" sz="2000" dirty="0" smtClean="0"/>
              <a:t>	- the </a:t>
            </a:r>
            <a:r>
              <a:rPr lang="en-US" sz="2000" b="1" dirty="0" smtClean="0"/>
              <a:t>Pericardium</a:t>
            </a:r>
            <a:r>
              <a:rPr lang="en-US" sz="2000" dirty="0"/>
              <a:t>. </a:t>
            </a:r>
            <a:endParaRPr lang="en-US" sz="2000" dirty="0" smtClean="0"/>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The </a:t>
            </a:r>
            <a:r>
              <a:rPr lang="en-US" sz="2000" b="1" dirty="0" smtClean="0"/>
              <a:t> Pericardium</a:t>
            </a:r>
            <a:r>
              <a:rPr lang="en-US" sz="2000" dirty="0" smtClean="0"/>
              <a:t> consists </a:t>
            </a:r>
            <a:r>
              <a:rPr lang="en-US" sz="2000" dirty="0"/>
              <a:t>of arteries, veins, nerves, </a:t>
            </a:r>
            <a:r>
              <a:rPr lang="en-US" sz="2000" dirty="0" smtClean="0"/>
              <a:t>connective </a:t>
            </a:r>
            <a:r>
              <a:rPr lang="en-US" sz="2000" dirty="0"/>
              <a:t>tissue, and variable amounts of fat</a:t>
            </a:r>
            <a:r>
              <a:rPr lang="en-US" sz="2000" dirty="0" smtClean="0"/>
              <a:t>.</a:t>
            </a:r>
            <a:endParaRPr lang="en-US" sz="2000" dirty="0"/>
          </a:p>
        </p:txBody>
      </p:sp>
      <p:pic>
        <p:nvPicPr>
          <p:cNvPr id="3" name="Picture 6" descr="L1116"/>
          <p:cNvPicPr>
            <a:picLocks noChangeArrowheads="1"/>
          </p:cNvPicPr>
          <p:nvPr/>
        </p:nvPicPr>
        <p:blipFill>
          <a:blip r:embed="rId3"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4"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smtClean="0"/>
              <a:t>The </a:t>
            </a:r>
            <a:r>
              <a:rPr lang="en-US" sz="2000" b="1" dirty="0" smtClean="0"/>
              <a:t>Myocardium</a:t>
            </a:r>
            <a:r>
              <a:rPr lang="en-US" sz="2000" dirty="0" smtClean="0"/>
              <a:t> contains </a:t>
            </a:r>
            <a:r>
              <a:rPr lang="en-US" sz="2000" b="1" dirty="0" smtClean="0"/>
              <a:t>branching, striated muscle cells with </a:t>
            </a:r>
            <a:r>
              <a:rPr lang="en-US" sz="2000" b="1" dirty="0" smtClean="0">
                <a:solidFill>
                  <a:srgbClr val="FF0000"/>
                </a:solidFill>
              </a:rPr>
              <a:t>centrally</a:t>
            </a:r>
            <a:r>
              <a:rPr lang="en-US" sz="2000" b="1" dirty="0" smtClean="0"/>
              <a:t> located nuclei</a:t>
            </a:r>
            <a:r>
              <a:rPr lang="en-US" sz="2000" dirty="0" smtClean="0"/>
              <a:t>. They are connected by </a:t>
            </a:r>
            <a:r>
              <a:rPr lang="en-US" sz="2000" b="1" dirty="0" smtClean="0"/>
              <a:t>intercalated disks</a:t>
            </a:r>
            <a:r>
              <a:rPr lang="en-US" sz="2000" dirty="0" smtClean="0"/>
              <a:t> (arrowheads).</a:t>
            </a:r>
            <a:endParaRPr lang="en-US" sz="2000" dirty="0"/>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FFFF00"/>
                </a:solidFill>
                <a:effectLst>
                  <a:outerShdw blurRad="38100" dist="38100" dir="2700000" algn="tl">
                    <a:srgbClr val="000000">
                      <a:alpha val="43137"/>
                    </a:srgbClr>
                  </a:outerShdw>
                </a:effectLst>
              </a:rPr>
              <a:t>Histology</a:t>
            </a:r>
            <a:r>
              <a:rPr lang="en-US" sz="2400" b="1" i="1" dirty="0" smtClean="0">
                <a:effectLst>
                  <a:outerShdw blurRad="38100" dist="38100" dir="2700000" algn="tl">
                    <a:srgbClr val="000000">
                      <a:alpha val="43137"/>
                    </a:srgbClr>
                  </a:outerShdw>
                </a:effectLst>
              </a:rPr>
              <a:t> of the Heart</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43808" y="439415"/>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Sans Unicode" pitchFamily="34" charset="0"/>
                <a:cs typeface="Lucida Sans Unicode" pitchFamily="34" charset="0"/>
              </a:rPr>
              <a:t>Normal Blood Vessels</a:t>
            </a:r>
            <a:endParaRPr lang="en-US" sz="2400" b="1" i="1" dirty="0">
              <a:effectLst>
                <a:outerShdw blurRad="38100" dist="38100" dir="2700000" algn="tl">
                  <a:srgbClr val="000000">
                    <a:alpha val="43137"/>
                  </a:srgbClr>
                </a:outerShdw>
              </a:effectLst>
            </a:endParaRPr>
          </a:p>
        </p:txBody>
      </p:sp>
      <p:sp>
        <p:nvSpPr>
          <p:cNvPr id="3" name="Rectangle 2"/>
          <p:cNvSpPr/>
          <p:nvPr/>
        </p:nvSpPr>
        <p:spPr>
          <a:xfrm>
            <a:off x="395536" y="1196752"/>
            <a:ext cx="4572000" cy="923330"/>
          </a:xfrm>
          <a:prstGeom prst="rect">
            <a:avLst/>
          </a:prstGeom>
        </p:spPr>
        <p:txBody>
          <a:bodyPr>
            <a:spAutoFit/>
          </a:bodyPr>
          <a:lstStyle/>
          <a:p>
            <a:pPr marL="285750" indent="-285750">
              <a:buFont typeface="Arial" panose="020B0604020202020204" pitchFamily="34" charset="0"/>
              <a:buChar char="•"/>
            </a:pPr>
            <a:r>
              <a:rPr lang="en-US" dirty="0"/>
              <a:t>The basic constituents of the walls of blood vessels are </a:t>
            </a:r>
            <a:r>
              <a:rPr lang="en-US" dirty="0">
                <a:solidFill>
                  <a:srgbClr val="FF0000"/>
                </a:solidFill>
              </a:rPr>
              <a:t>endothelial cells </a:t>
            </a:r>
            <a:r>
              <a:rPr lang="en-US" dirty="0"/>
              <a:t>and </a:t>
            </a:r>
            <a:r>
              <a:rPr lang="en-US" dirty="0">
                <a:solidFill>
                  <a:srgbClr val="FF0000"/>
                </a:solidFill>
              </a:rPr>
              <a:t>smooth muscle cells</a:t>
            </a:r>
            <a:r>
              <a:rPr lang="en-US" dirty="0"/>
              <a:t>.</a:t>
            </a:r>
          </a:p>
        </p:txBody>
      </p:sp>
      <p:sp>
        <p:nvSpPr>
          <p:cNvPr id="4" name="Rectangle 3"/>
          <p:cNvSpPr/>
          <p:nvPr/>
        </p:nvSpPr>
        <p:spPr>
          <a:xfrm>
            <a:off x="395536" y="2420888"/>
            <a:ext cx="3163366" cy="369332"/>
          </a:xfrm>
          <a:prstGeom prst="rect">
            <a:avLst/>
          </a:prstGeom>
        </p:spPr>
        <p:txBody>
          <a:bodyPr wrap="none">
            <a:spAutoFit/>
          </a:bodyPr>
          <a:lstStyle/>
          <a:p>
            <a:pPr marL="285750" indent="-285750">
              <a:buFont typeface="Arial" panose="020B0604020202020204" pitchFamily="34" charset="0"/>
              <a:buChar char="•"/>
            </a:pPr>
            <a:r>
              <a:rPr lang="en-US" dirty="0"/>
              <a:t>They are arranged in layers: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71" y="3429000"/>
            <a:ext cx="2371725" cy="1924050"/>
          </a:xfrm>
          <a:prstGeom prst="rect">
            <a:avLst/>
          </a:prstGeom>
        </p:spPr>
      </p:pic>
      <p:pic>
        <p:nvPicPr>
          <p:cNvPr id="6" name="Picture 2" descr="f012001"/>
          <p:cNvPicPr>
            <a:picLocks noChangeAspect="1" noChangeArrowheads="1"/>
          </p:cNvPicPr>
          <p:nvPr/>
        </p:nvPicPr>
        <p:blipFill>
          <a:blip r:embed="rId3" cstate="print"/>
          <a:srcRect/>
          <a:stretch>
            <a:fillRect/>
          </a:stretch>
        </p:blipFill>
        <p:spPr bwMode="auto">
          <a:xfrm>
            <a:off x="2987824" y="3284984"/>
            <a:ext cx="5791200" cy="2727325"/>
          </a:xfrm>
          <a:prstGeom prst="rect">
            <a:avLst/>
          </a:prstGeom>
          <a:noFill/>
          <a:ln w="9525">
            <a:noFill/>
            <a:miter lim="800000"/>
            <a:headEnd/>
            <a:tailEnd/>
          </a:ln>
        </p:spPr>
      </p:pic>
    </p:spTree>
    <p:extLst>
      <p:ext uri="{BB962C8B-B14F-4D97-AF65-F5344CB8AC3E}">
        <p14:creationId xmlns:p14="http://schemas.microsoft.com/office/powerpoint/2010/main" val="1493379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712" y="1340768"/>
            <a:ext cx="6477000" cy="1828800"/>
          </a:xfrm>
        </p:spPr>
        <p:txBody>
          <a:bodyPr/>
          <a:lstStyle/>
          <a:p>
            <a:r>
              <a:rPr lang="en-US" dirty="0" smtClean="0"/>
              <a:t>Practical 1:</a:t>
            </a:r>
            <a:br>
              <a:rPr lang="en-US" dirty="0" smtClean="0"/>
            </a:br>
            <a:r>
              <a:rPr lang="en-US" sz="1800" dirty="0" smtClean="0"/>
              <a:t>12/02/2019</a:t>
            </a:r>
            <a:br>
              <a:rPr lang="en-US" sz="1800" dirty="0" smtClean="0"/>
            </a:br>
            <a:endParaRPr lang="en-US" sz="1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421100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3221</TotalTime>
  <Words>2330</Words>
  <Application>Microsoft Macintosh PowerPoint</Application>
  <PresentationFormat>On-screen Show (4:3)</PresentationFormat>
  <Paragraphs>374</Paragraphs>
  <Slides>68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Aharoni</vt:lpstr>
      <vt:lpstr>Arial</vt:lpstr>
      <vt:lpstr>Calibri</vt:lpstr>
      <vt:lpstr>Franklin Gothic Demi</vt:lpstr>
      <vt:lpstr>Lucida Sans Unicode</vt:lpstr>
      <vt:lpstr>Times New Roman</vt:lpstr>
      <vt:lpstr>Tw Cen MT</vt:lpstr>
      <vt:lpstr>Wingdings</vt:lpstr>
      <vt:lpstr>Wingdings 2</vt:lpstr>
      <vt:lpstr>Median</vt:lpstr>
      <vt:lpstr>CARDIOVASCULAR  SYSTEM</vt:lpstr>
      <vt:lpstr>Objectives:</vt:lpstr>
      <vt:lpstr>Objectives:</vt:lpstr>
      <vt:lpstr>Normal anatomy and histology </vt:lpstr>
      <vt:lpstr>PowerPoint Presentation</vt:lpstr>
      <vt:lpstr>PowerPoint Presentation</vt:lpstr>
      <vt:lpstr>PowerPoint Presentation</vt:lpstr>
      <vt:lpstr>PowerPoint Presentation</vt:lpstr>
      <vt:lpstr>Practical 1: 12/02/2019 </vt:lpstr>
      <vt:lpstr>A: Vascular disease:      </vt:lpstr>
      <vt:lpstr>Vascular disease</vt:lpstr>
      <vt:lpstr>Atheroma of the aorta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Coronary atherosclerosis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Aneurysm of abdominal aorta</vt:lpstr>
      <vt:lpstr>PowerPoint Presentation</vt:lpstr>
      <vt:lpstr>PowerPoint Presentation</vt:lpstr>
      <vt:lpstr>Abdominal Aortic Aneurysm (AAA)</vt:lpstr>
      <vt:lpstr>Abdominal Aortic Aneurysm (AAA)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نوف</cp:lastModifiedBy>
  <cp:revision>232</cp:revision>
  <dcterms:created xsi:type="dcterms:W3CDTF">2010-01-06T06:07:17Z</dcterms:created>
  <dcterms:modified xsi:type="dcterms:W3CDTF">2019-02-18T19:25:51Z</dcterms:modified>
</cp:coreProperties>
</file>