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8"/>
  </p:notesMasterIdLst>
  <p:sldIdLst>
    <p:sldId id="256" r:id="rId2"/>
    <p:sldId id="427" r:id="rId3"/>
    <p:sldId id="514" r:id="rId4"/>
    <p:sldId id="515" r:id="rId5"/>
    <p:sldId id="516" r:id="rId6"/>
    <p:sldId id="420" r:id="rId7"/>
    <p:sldId id="517" r:id="rId8"/>
    <p:sldId id="518" r:id="rId9"/>
    <p:sldId id="433" r:id="rId10"/>
    <p:sldId id="435" r:id="rId11"/>
    <p:sldId id="423" r:id="rId12"/>
    <p:sldId id="438" r:id="rId13"/>
    <p:sldId id="421" r:id="rId14"/>
    <p:sldId id="422" r:id="rId15"/>
    <p:sldId id="437" r:id="rId16"/>
    <p:sldId id="431" r:id="rId17"/>
    <p:sldId id="429" r:id="rId18"/>
    <p:sldId id="449" r:id="rId19"/>
    <p:sldId id="428" r:id="rId20"/>
    <p:sldId id="454" r:id="rId21"/>
    <p:sldId id="430" r:id="rId22"/>
    <p:sldId id="439" r:id="rId23"/>
    <p:sldId id="442" r:id="rId24"/>
    <p:sldId id="447" r:id="rId25"/>
    <p:sldId id="448" r:id="rId26"/>
    <p:sldId id="351" r:id="rId27"/>
    <p:sldId id="426" r:id="rId28"/>
    <p:sldId id="357" r:id="rId29"/>
    <p:sldId id="414" r:id="rId30"/>
    <p:sldId id="450" r:id="rId31"/>
    <p:sldId id="403" r:id="rId32"/>
    <p:sldId id="402" r:id="rId33"/>
    <p:sldId id="480" r:id="rId34"/>
    <p:sldId id="359" r:id="rId35"/>
    <p:sldId id="361" r:id="rId36"/>
    <p:sldId id="407" r:id="rId37"/>
    <p:sldId id="408" r:id="rId38"/>
    <p:sldId id="412" r:id="rId39"/>
    <p:sldId id="365" r:id="rId40"/>
    <p:sldId id="360" r:id="rId41"/>
    <p:sldId id="366" r:id="rId42"/>
    <p:sldId id="368" r:id="rId43"/>
    <p:sldId id="370" r:id="rId44"/>
    <p:sldId id="409" r:id="rId45"/>
    <p:sldId id="471" r:id="rId46"/>
    <p:sldId id="501" r:id="rId47"/>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a:srgbClr val="0000FF"/>
    <a:srgbClr val="800000"/>
    <a:srgbClr val="99FF33"/>
    <a:srgbClr val="336699"/>
    <a:srgbClr val="CC3300"/>
    <a:srgbClr val="CC6600"/>
    <a:srgbClr val="660066"/>
    <a:srgbClr val="336600"/>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20" autoAdjust="0"/>
    <p:restoredTop sz="92232" autoAdjust="0"/>
  </p:normalViewPr>
  <p:slideViewPr>
    <p:cSldViewPr>
      <p:cViewPr varScale="1">
        <p:scale>
          <a:sx n="83" d="100"/>
          <a:sy n="83" d="100"/>
        </p:scale>
        <p:origin x="192" y="6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notesMaster" Target="notesMasters/notesMaster1.xml"/><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9A3116FF-09F3-40D4-A937-78DAAAB4F1F0}" type="datetimeFigureOut">
              <a:rPr lang="en-US" smtClean="0"/>
              <a:pPr/>
              <a:t>2/18/19</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ECAB0131-69CC-40C0-88AE-9A7928CF3E90}" type="slidenum">
              <a:rPr lang="en-US" smtClean="0"/>
              <a:pPr/>
              <a:t>‹#›</a:t>
            </a:fld>
            <a:endParaRPr lang="en-US"/>
          </a:p>
        </p:txBody>
      </p:sp>
    </p:spTree>
    <p:extLst>
      <p:ext uri="{BB962C8B-B14F-4D97-AF65-F5344CB8AC3E}">
        <p14:creationId xmlns:p14="http://schemas.microsoft.com/office/powerpoint/2010/main" val="4198078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AB0131-69CC-40C0-88AE-9A7928CF3E90}" type="slidenum">
              <a:rPr lang="en-US" smtClean="0"/>
              <a:pPr/>
              <a:t>1</a:t>
            </a:fld>
            <a:endParaRPr lang="en-US"/>
          </a:p>
        </p:txBody>
      </p:sp>
    </p:spTree>
    <p:extLst>
      <p:ext uri="{BB962C8B-B14F-4D97-AF65-F5344CB8AC3E}">
        <p14:creationId xmlns:p14="http://schemas.microsoft.com/office/powerpoint/2010/main" val="12247783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AB0131-69CC-40C0-88AE-9A7928CF3E90}" type="slidenum">
              <a:rPr lang="en-US" smtClean="0"/>
              <a:pPr/>
              <a:t>36</a:t>
            </a:fld>
            <a:endParaRPr lang="en-US"/>
          </a:p>
        </p:txBody>
      </p:sp>
    </p:spTree>
    <p:extLst>
      <p:ext uri="{BB962C8B-B14F-4D97-AF65-F5344CB8AC3E}">
        <p14:creationId xmlns:p14="http://schemas.microsoft.com/office/powerpoint/2010/main" val="28057586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ECAB0131-69CC-40C0-88AE-9A7928CF3E90}" type="slidenum">
              <a:rPr lang="en-US" smtClean="0"/>
              <a:pPr/>
              <a:t>37</a:t>
            </a:fld>
            <a:endParaRPr lang="en-US"/>
          </a:p>
        </p:txBody>
      </p:sp>
    </p:spTree>
    <p:extLst>
      <p:ext uri="{BB962C8B-B14F-4D97-AF65-F5344CB8AC3E}">
        <p14:creationId xmlns:p14="http://schemas.microsoft.com/office/powerpoint/2010/main" val="25008706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ECAB0131-69CC-40C0-88AE-9A7928CF3E90}" type="slidenum">
              <a:rPr lang="en-US" smtClean="0"/>
              <a:pPr/>
              <a:t>39</a:t>
            </a:fld>
            <a:endParaRPr lang="en-US"/>
          </a:p>
        </p:txBody>
      </p:sp>
    </p:spTree>
    <p:extLst>
      <p:ext uri="{BB962C8B-B14F-4D97-AF65-F5344CB8AC3E}">
        <p14:creationId xmlns:p14="http://schemas.microsoft.com/office/powerpoint/2010/main" val="3779571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AB0131-69CC-40C0-88AE-9A7928CF3E90}" type="slidenum">
              <a:rPr lang="en-US" smtClean="0"/>
              <a:pPr/>
              <a:t>41</a:t>
            </a:fld>
            <a:endParaRPr lang="en-US"/>
          </a:p>
        </p:txBody>
      </p:sp>
    </p:spTree>
    <p:extLst>
      <p:ext uri="{BB962C8B-B14F-4D97-AF65-F5344CB8AC3E}">
        <p14:creationId xmlns:p14="http://schemas.microsoft.com/office/powerpoint/2010/main" val="21887737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AB0131-69CC-40C0-88AE-9A7928CF3E90}" type="slidenum">
              <a:rPr lang="en-US" smtClean="0"/>
              <a:pPr/>
              <a:t>43</a:t>
            </a:fld>
            <a:endParaRPr lang="en-US"/>
          </a:p>
        </p:txBody>
      </p:sp>
    </p:spTree>
    <p:extLst>
      <p:ext uri="{BB962C8B-B14F-4D97-AF65-F5344CB8AC3E}">
        <p14:creationId xmlns:p14="http://schemas.microsoft.com/office/powerpoint/2010/main" val="566825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1391CC0-5E28-4194-A90A-88B13BED219F}" type="slidenum">
              <a:rPr lang="en-US" altLang="en-US" smtClean="0"/>
              <a:pPr>
                <a:spcBef>
                  <a:spcPct val="0"/>
                </a:spcBef>
              </a:pPr>
              <a:t>3</a:t>
            </a:fld>
            <a:endParaRPr lang="en-US" altLang="en-US" smtClean="0"/>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6"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Tree>
    <p:extLst>
      <p:ext uri="{BB962C8B-B14F-4D97-AF65-F5344CB8AC3E}">
        <p14:creationId xmlns:p14="http://schemas.microsoft.com/office/powerpoint/2010/main" val="2854229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w="9525"/>
        </p:spPr>
        <p:txBody>
          <a:bodyPr/>
          <a:lstStyle/>
          <a:p>
            <a:endParaRPr lang="en-US" sz="500" smtClean="0">
              <a:latin typeface="Arial Unicode MS" pitchFamily="34" charset="-128"/>
            </a:endParaRPr>
          </a:p>
        </p:txBody>
      </p:sp>
    </p:spTree>
    <p:extLst>
      <p:ext uri="{BB962C8B-B14F-4D97-AF65-F5344CB8AC3E}">
        <p14:creationId xmlns:p14="http://schemas.microsoft.com/office/powerpoint/2010/main" val="738840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w="9525"/>
        </p:spPr>
        <p:txBody>
          <a:bodyPr/>
          <a:lstStyle/>
          <a:p>
            <a:endParaRPr lang="en-US" sz="500" smtClean="0">
              <a:latin typeface="Arial Unicode MS" pitchFamily="34" charset="-128"/>
            </a:endParaRPr>
          </a:p>
        </p:txBody>
      </p:sp>
    </p:spTree>
    <p:extLst>
      <p:ext uri="{BB962C8B-B14F-4D97-AF65-F5344CB8AC3E}">
        <p14:creationId xmlns:p14="http://schemas.microsoft.com/office/powerpoint/2010/main" val="1074883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AB0131-69CC-40C0-88AE-9A7928CF3E90}" type="slidenum">
              <a:rPr lang="en-US" smtClean="0"/>
              <a:pPr/>
              <a:t>14</a:t>
            </a:fld>
            <a:endParaRPr lang="en-US"/>
          </a:p>
        </p:txBody>
      </p:sp>
    </p:spTree>
    <p:extLst>
      <p:ext uri="{BB962C8B-B14F-4D97-AF65-F5344CB8AC3E}">
        <p14:creationId xmlns:p14="http://schemas.microsoft.com/office/powerpoint/2010/main" val="3292485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Calibri" pitchFamily="34" charset="0"/>
              </a:rPr>
              <a:t>MI:</a:t>
            </a:r>
            <a:r>
              <a:rPr lang="en-US" sz="1200" baseline="0" dirty="0" smtClean="0">
                <a:latin typeface="Calibri" pitchFamily="34" charset="0"/>
              </a:rPr>
              <a:t> </a:t>
            </a:r>
            <a:r>
              <a:rPr lang="en-US" sz="1200" dirty="0" smtClean="0">
                <a:latin typeface="Calibri" pitchFamily="34" charset="0"/>
              </a:rPr>
              <a:t>Necrosis of heart muscle caused by ischemia</a:t>
            </a:r>
          </a:p>
          <a:p>
            <a:endParaRPr lang="en-US" dirty="0"/>
          </a:p>
        </p:txBody>
      </p:sp>
      <p:sp>
        <p:nvSpPr>
          <p:cNvPr id="4" name="Slide Number Placeholder 3"/>
          <p:cNvSpPr>
            <a:spLocks noGrp="1"/>
          </p:cNvSpPr>
          <p:nvPr>
            <p:ph type="sldNum" sz="quarter" idx="10"/>
          </p:nvPr>
        </p:nvSpPr>
        <p:spPr/>
        <p:txBody>
          <a:bodyPr/>
          <a:lstStyle/>
          <a:p>
            <a:fld id="{ECAB0131-69CC-40C0-88AE-9A7928CF3E90}" type="slidenum">
              <a:rPr lang="en-US" smtClean="0"/>
              <a:pPr/>
              <a:t>17</a:t>
            </a:fld>
            <a:endParaRPr lang="en-US"/>
          </a:p>
        </p:txBody>
      </p:sp>
    </p:spTree>
    <p:extLst>
      <p:ext uri="{BB962C8B-B14F-4D97-AF65-F5344CB8AC3E}">
        <p14:creationId xmlns:p14="http://schemas.microsoft.com/office/powerpoint/2010/main" val="4023709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AB0131-69CC-40C0-88AE-9A7928CF3E90}" type="slidenum">
              <a:rPr lang="en-US" smtClean="0"/>
              <a:pPr/>
              <a:t>19</a:t>
            </a:fld>
            <a:endParaRPr lang="en-US"/>
          </a:p>
        </p:txBody>
      </p:sp>
    </p:spTree>
    <p:extLst>
      <p:ext uri="{BB962C8B-B14F-4D97-AF65-F5344CB8AC3E}">
        <p14:creationId xmlns:p14="http://schemas.microsoft.com/office/powerpoint/2010/main" val="529171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p:spPr>
      </p:sp>
      <p:sp>
        <p:nvSpPr>
          <p:cNvPr id="1300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300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2930F5B-64AA-4905-A985-B6748151A043}" type="slidenum">
              <a:rPr lang="en-US"/>
              <a:pPr fontAlgn="base">
                <a:spcBef>
                  <a:spcPct val="0"/>
                </a:spcBef>
                <a:spcAft>
                  <a:spcPct val="0"/>
                </a:spcAft>
              </a:pPr>
              <a:t>21</a:t>
            </a:fld>
            <a:endParaRPr lang="en-US"/>
          </a:p>
        </p:txBody>
      </p:sp>
    </p:spTree>
    <p:extLst>
      <p:ext uri="{BB962C8B-B14F-4D97-AF65-F5344CB8AC3E}">
        <p14:creationId xmlns:p14="http://schemas.microsoft.com/office/powerpoint/2010/main" val="2207218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05795" indent="-205795" defTabSz="685983" eaLnBrk="1" fontAlgn="auto" hangingPunct="1">
              <a:spcAft>
                <a:spcPts val="0"/>
              </a:spcAft>
              <a:buFont typeface="Wingdings" panose="05000000000000000000" pitchFamily="2" charset="2"/>
              <a:buChar char="§"/>
              <a:defRPr/>
            </a:pPr>
            <a:r>
              <a:rPr lang="en-US" altLang="en-US" sz="1200" dirty="0" smtClean="0"/>
              <a:t>It is characterized by </a:t>
            </a:r>
            <a:r>
              <a:rPr lang="en-US" altLang="en-US" sz="1200" b="1" dirty="0" smtClean="0"/>
              <a:t>segmental, </a:t>
            </a:r>
            <a:r>
              <a:rPr lang="en-US" altLang="en-US" sz="1200" b="1" dirty="0" err="1" smtClean="0"/>
              <a:t>thrombosing</a:t>
            </a:r>
            <a:r>
              <a:rPr lang="en-US" altLang="en-US" sz="1200" b="1" dirty="0" smtClean="0"/>
              <a:t>, acute and chronic inflammation of medium-sized and small arteries</a:t>
            </a:r>
            <a:r>
              <a:rPr lang="en-US" altLang="en-US" sz="1200" dirty="0" smtClean="0"/>
              <a:t>, principally of the leg and hands (</a:t>
            </a:r>
            <a:r>
              <a:rPr lang="en-US" altLang="en-US" sz="1200" dirty="0" err="1" smtClean="0"/>
              <a:t>tibial</a:t>
            </a:r>
            <a:r>
              <a:rPr lang="en-US" altLang="en-US" sz="1200" dirty="0" smtClean="0"/>
              <a:t> and radial arteries), with occasional </a:t>
            </a:r>
            <a:r>
              <a:rPr lang="en-US" altLang="en-US" sz="1200" b="1" dirty="0" smtClean="0"/>
              <a:t>secondary extension into adjacent veins and nerves</a:t>
            </a:r>
            <a:r>
              <a:rPr lang="en-US" altLang="en-US" sz="1200" dirty="0" smtClean="0"/>
              <a:t>. </a:t>
            </a:r>
          </a:p>
          <a:p>
            <a:pPr marL="205795" indent="-205795" defTabSz="685983" eaLnBrk="1" fontAlgn="auto" hangingPunct="1">
              <a:spcAft>
                <a:spcPts val="0"/>
              </a:spcAft>
              <a:buFont typeface="Wingdings" panose="05000000000000000000" pitchFamily="2" charset="2"/>
              <a:buChar char="§"/>
              <a:defRPr/>
            </a:pPr>
            <a:r>
              <a:rPr lang="en-US" altLang="en-US" sz="1200" dirty="0" err="1" smtClean="0"/>
              <a:t>Buerger</a:t>
            </a:r>
            <a:r>
              <a:rPr lang="en-US" altLang="en-US" sz="1200" dirty="0" smtClean="0"/>
              <a:t> disease is a condition that occurs almost exclusively in heavy smokers of cigarettes, usually beginning before age 35.</a:t>
            </a:r>
          </a:p>
          <a:p>
            <a:endParaRPr lang="en-US" dirty="0"/>
          </a:p>
        </p:txBody>
      </p:sp>
      <p:sp>
        <p:nvSpPr>
          <p:cNvPr id="4" name="Slide Number Placeholder 3"/>
          <p:cNvSpPr>
            <a:spLocks noGrp="1"/>
          </p:cNvSpPr>
          <p:nvPr>
            <p:ph type="sldNum" sz="quarter" idx="10"/>
          </p:nvPr>
        </p:nvSpPr>
        <p:spPr/>
        <p:txBody>
          <a:bodyPr/>
          <a:lstStyle/>
          <a:p>
            <a:fld id="{ECAB0131-69CC-40C0-88AE-9A7928CF3E90}" type="slidenum">
              <a:rPr lang="en-US" smtClean="0"/>
              <a:pPr/>
              <a:t>28</a:t>
            </a:fld>
            <a:endParaRPr lang="en-US"/>
          </a:p>
        </p:txBody>
      </p:sp>
    </p:spTree>
    <p:extLst>
      <p:ext uri="{BB962C8B-B14F-4D97-AF65-F5344CB8AC3E}">
        <p14:creationId xmlns:p14="http://schemas.microsoft.com/office/powerpoint/2010/main" val="345460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371D8906-5950-45E2-B31C-AE03D931088A}" type="datetimeFigureOut">
              <a:rPr lang="en-US" smtClean="0"/>
              <a:pPr/>
              <a:t>2/18/19</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014585D4-28E6-49DA-B9EA-B9D6C027EEF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71D8906-5950-45E2-B31C-AE03D931088A}" type="datetimeFigureOut">
              <a:rPr lang="en-US" smtClean="0"/>
              <a:pPr/>
              <a:t>2/18/19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4585D4-28E6-49DA-B9EA-B9D6C027EEF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371D8906-5950-45E2-B31C-AE03D931088A}" type="datetimeFigureOut">
              <a:rPr lang="en-US" smtClean="0"/>
              <a:pPr/>
              <a:t>2/18/19</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014585D4-28E6-49DA-B9EA-B9D6C027EEF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71D8906-5950-45E2-B31C-AE03D931088A}" type="datetimeFigureOut">
              <a:rPr lang="en-US" smtClean="0"/>
              <a:pPr/>
              <a:t>2/18/19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014585D4-28E6-49DA-B9EA-B9D6C027EEF4}"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371D8906-5950-45E2-B31C-AE03D931088A}" type="datetimeFigureOut">
              <a:rPr lang="en-US" smtClean="0"/>
              <a:pPr/>
              <a:t>2/18/19</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014585D4-28E6-49DA-B9EA-B9D6C027EEF4}"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371D8906-5950-45E2-B31C-AE03D931088A}" type="datetimeFigureOut">
              <a:rPr lang="en-US" smtClean="0"/>
              <a:pPr/>
              <a:t>2/18/19</a:t>
            </a:fld>
            <a:endParaRPr lang="en-US"/>
          </a:p>
        </p:txBody>
      </p:sp>
      <p:sp>
        <p:nvSpPr>
          <p:cNvPr id="10" name="Slide Number Placeholder 9"/>
          <p:cNvSpPr>
            <a:spLocks noGrp="1"/>
          </p:cNvSpPr>
          <p:nvPr>
            <p:ph type="sldNum" sz="quarter" idx="16"/>
          </p:nvPr>
        </p:nvSpPr>
        <p:spPr/>
        <p:txBody>
          <a:bodyPr rtlCol="0"/>
          <a:lstStyle/>
          <a:p>
            <a:fld id="{014585D4-28E6-49DA-B9EA-B9D6C027EEF4}"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371D8906-5950-45E2-B31C-AE03D931088A}" type="datetimeFigureOut">
              <a:rPr lang="en-US" smtClean="0"/>
              <a:pPr/>
              <a:t>2/18/19</a:t>
            </a:fld>
            <a:endParaRPr lang="en-US"/>
          </a:p>
        </p:txBody>
      </p:sp>
      <p:sp>
        <p:nvSpPr>
          <p:cNvPr id="12" name="Slide Number Placeholder 11"/>
          <p:cNvSpPr>
            <a:spLocks noGrp="1"/>
          </p:cNvSpPr>
          <p:nvPr>
            <p:ph type="sldNum" sz="quarter" idx="16"/>
          </p:nvPr>
        </p:nvSpPr>
        <p:spPr/>
        <p:txBody>
          <a:bodyPr rtlCol="0"/>
          <a:lstStyle/>
          <a:p>
            <a:fld id="{014585D4-28E6-49DA-B9EA-B9D6C027EEF4}"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71D8906-5950-45E2-B31C-AE03D931088A}" type="datetimeFigureOut">
              <a:rPr lang="en-US" smtClean="0"/>
              <a:pPr/>
              <a:t>2/18/19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014585D4-28E6-49DA-B9EA-B9D6C027EEF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1D8906-5950-45E2-B31C-AE03D931088A}" type="datetimeFigureOut">
              <a:rPr lang="en-US" smtClean="0"/>
              <a:pPr/>
              <a:t>2/18/19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014585D4-28E6-49DA-B9EA-B9D6C027EEF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371D8906-5950-45E2-B31C-AE03D931088A}" type="datetimeFigureOut">
              <a:rPr lang="en-US" smtClean="0"/>
              <a:pPr/>
              <a:t>2/18/19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014585D4-28E6-49DA-B9EA-B9D6C027EEF4}"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371D8906-5950-45E2-B31C-AE03D931088A}" type="datetimeFigureOut">
              <a:rPr lang="en-US" smtClean="0"/>
              <a:pPr/>
              <a:t>2/18/19</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014585D4-28E6-49DA-B9EA-B9D6C027EEF4}"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371D8906-5950-45E2-B31C-AE03D931088A}" type="datetimeFigureOut">
              <a:rPr lang="en-US" smtClean="0"/>
              <a:pPr/>
              <a:t>2/18/19</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014585D4-28E6-49DA-B9EA-B9D6C027EEF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eg"/><Relationship Id="rId3" Type="http://schemas.openxmlformats.org/officeDocument/2006/relationships/image" Target="../media/image1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jpeg"/></Relationships>
</file>

<file path=ppt/slides/_rels/slide28.xml.rels><?xml version="1.0" encoding="UTF-8" standalone="yes"?>
<Relationships xmlns="http://schemas.openxmlformats.org/package/2006/relationships"><Relationship Id="rId3" Type="http://schemas.openxmlformats.org/officeDocument/2006/relationships/hyperlink" Target="http://www.google.com/imgres?imgurl=http://modernmedicalguide.com/wp-content/uploads/2010/04/Buergers-Disease1.jpg&amp;imgrefurl=http://modernmedicalguide.com/buergers-disease/&amp;usg=__bE7lWi64bR-2t0NHxA6oL1LjVKw=&amp;h=397&amp;w=243&amp;sz=38&amp;hl=en&amp;start=2&amp;zoom=1&amp;tbnid=cBdcqpwrqQAYlM:&amp;tbnh=124&amp;tbnw=76&amp;ei=Yo1rTYDNKN6AhAe-jMXCDQ&amp;prev=/images?q=buerger's+disease+pictures&amp;um=1&amp;hl=en&amp;safe=active&amp;sa=N&amp;tbs=isch:1&amp;um=1&amp;itbs=1" TargetMode="External"/><Relationship Id="rId4" Type="http://schemas.openxmlformats.org/officeDocument/2006/relationships/image" Target="../media/image23.jpeg"/><Relationship Id="rId5" Type="http://schemas.openxmlformats.org/officeDocument/2006/relationships/image" Target="../media/image24.jpe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jpeg"/><Relationship Id="rId3" Type="http://schemas.openxmlformats.org/officeDocument/2006/relationships/hyperlink" Target="http://en.wikipedia.org/wiki/Femoral_artery"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3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3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3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3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38.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9.jpeg"/></Relationships>
</file>

<file path=ppt/slides/_rels/slide45.xml.rels><?xml version="1.0" encoding="UTF-8" standalone="yes"?>
<Relationships xmlns="http://schemas.openxmlformats.org/package/2006/relationships"><Relationship Id="rId3" Type="http://schemas.openxmlformats.org/officeDocument/2006/relationships/image" Target="../media/image41.jpeg"/><Relationship Id="rId4" Type="http://schemas.openxmlformats.org/officeDocument/2006/relationships/image" Target="../media/image42.jpeg"/><Relationship Id="rId1" Type="http://schemas.openxmlformats.org/officeDocument/2006/relationships/slideLayout" Target="../slideLayouts/slideLayout7.xml"/><Relationship Id="rId2" Type="http://schemas.openxmlformats.org/officeDocument/2006/relationships/image" Target="../media/image40.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8728" y="1142984"/>
            <a:ext cx="6715172" cy="2214578"/>
          </a:xfrm>
        </p:spPr>
        <p:txBody>
          <a:bodyPr>
            <a:noAutofit/>
          </a:bodyPr>
          <a:lstStyle/>
          <a:p>
            <a:pPr algn="ctr"/>
            <a:r>
              <a:rPr lang="en-US" sz="5400" b="1" i="1" dirty="0" smtClean="0">
                <a:solidFill>
                  <a:srgbClr val="FFFF00"/>
                </a:solidFill>
                <a:effectLst>
                  <a:outerShdw blurRad="38100" dist="38100" dir="2700000" algn="tl">
                    <a:srgbClr val="000000">
                      <a:alpha val="43137"/>
                    </a:srgbClr>
                  </a:outerShdw>
                </a:effectLst>
                <a:latin typeface="Aharoni" pitchFamily="2" charset="-79"/>
                <a:cs typeface="Aharoni" pitchFamily="2" charset="-79"/>
              </a:rPr>
              <a:t>CARDIOVASCULAR  SYSTEM</a:t>
            </a:r>
            <a:endParaRPr lang="en-US" sz="5400" b="1" i="1" dirty="0">
              <a:solidFill>
                <a:srgbClr val="FFFF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643042" y="4357694"/>
            <a:ext cx="6172200" cy="945958"/>
          </a:xfrm>
        </p:spPr>
        <p:txBody>
          <a:bodyPr>
            <a:normAutofit/>
          </a:bodyPr>
          <a:lstStyle/>
          <a:p>
            <a:pPr algn="ctr"/>
            <a:r>
              <a:rPr lang="en-US" sz="5400" b="1" i="1" dirty="0" smtClean="0">
                <a:solidFill>
                  <a:schemeClr val="tx1"/>
                </a:solidFill>
                <a:effectLst>
                  <a:outerShdw blurRad="38100" dist="38100" dir="2700000" algn="tl">
                    <a:srgbClr val="000000">
                      <a:alpha val="43137"/>
                    </a:srgbClr>
                  </a:outerShdw>
                </a:effectLst>
              </a:rPr>
              <a:t>Pathology Practical</a:t>
            </a:r>
            <a:endParaRPr lang="en-US" sz="5400" b="1" i="1" dirty="0">
              <a:solidFill>
                <a:schemeClr val="tx1"/>
              </a:solidFill>
              <a:effectLst>
                <a:outerShdw blurRad="38100" dist="38100" dir="2700000" algn="tl">
                  <a:srgbClr val="000000">
                    <a:alpha val="43137"/>
                  </a:srgbClr>
                </a:outerShdw>
              </a:effectLst>
            </a:endParaRPr>
          </a:p>
        </p:txBody>
      </p:sp>
      <p:sp>
        <p:nvSpPr>
          <p:cNvPr id="8" name="TextBox 7"/>
          <p:cNvSpPr txBox="1"/>
          <p:nvPr/>
        </p:nvSpPr>
        <p:spPr>
          <a:xfrm>
            <a:off x="2541544" y="6021288"/>
            <a:ext cx="1418179"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solidFill>
                  <a:schemeClr val="bg1"/>
                </a:solidFill>
              </a:rPr>
              <a:t>Prepared by:</a:t>
            </a:r>
            <a:endParaRPr lang="en-US" dirty="0">
              <a:solidFill>
                <a:schemeClr val="bg1"/>
              </a:solidFill>
            </a:endParaRPr>
          </a:p>
        </p:txBody>
      </p:sp>
      <p:sp>
        <p:nvSpPr>
          <p:cNvPr id="9" name="TextBox 8"/>
          <p:cNvSpPr txBox="1"/>
          <p:nvPr/>
        </p:nvSpPr>
        <p:spPr>
          <a:xfrm>
            <a:off x="2391589" y="6303784"/>
            <a:ext cx="1567461" cy="41549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en-US" sz="1050" b="1" i="1" dirty="0" smtClean="0">
                <a:solidFill>
                  <a:schemeClr val="bg1"/>
                </a:solidFill>
              </a:rPr>
              <a:t>Prof.  Ammar Al Rikabi</a:t>
            </a:r>
          </a:p>
          <a:p>
            <a:pPr marL="171450" indent="-171450">
              <a:buFont typeface="Arial" panose="020B0604020202020204" pitchFamily="34" charset="0"/>
              <a:buChar char="•"/>
            </a:pPr>
            <a:r>
              <a:rPr lang="en-US" sz="1050" b="1" i="1" dirty="0" smtClean="0">
                <a:solidFill>
                  <a:schemeClr val="bg1"/>
                </a:solidFill>
              </a:rPr>
              <a:t>Dr. Sayed Al Esawy</a:t>
            </a:r>
          </a:p>
        </p:txBody>
      </p:sp>
      <p:sp>
        <p:nvSpPr>
          <p:cNvPr id="6" name="TextBox 5"/>
          <p:cNvSpPr txBox="1"/>
          <p:nvPr/>
        </p:nvSpPr>
        <p:spPr>
          <a:xfrm>
            <a:off x="129485" y="6084004"/>
            <a:ext cx="2786331" cy="61555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bg1"/>
                </a:solidFill>
              </a:rPr>
              <a:t>Presented by:</a:t>
            </a:r>
          </a:p>
          <a:p>
            <a:r>
              <a:rPr lang="en-US" sz="1600" dirty="0" smtClean="0">
                <a:solidFill>
                  <a:schemeClr val="bg1"/>
                </a:solidFill>
              </a:rPr>
              <a:t>Dr. </a:t>
            </a:r>
            <a:r>
              <a:rPr lang="en-US" sz="1600" dirty="0" err="1" smtClean="0">
                <a:solidFill>
                  <a:schemeClr val="bg1"/>
                </a:solidFill>
              </a:rPr>
              <a:t>Malak</a:t>
            </a:r>
            <a:r>
              <a:rPr lang="en-US" sz="1600" dirty="0" smtClean="0">
                <a:solidFill>
                  <a:schemeClr val="bg1"/>
                </a:solidFill>
              </a:rPr>
              <a:t> </a:t>
            </a:r>
            <a:r>
              <a:rPr lang="en-US" sz="1600" dirty="0" err="1" smtClean="0">
                <a:solidFill>
                  <a:schemeClr val="bg1"/>
                </a:solidFill>
              </a:rPr>
              <a:t>Alzahrani</a:t>
            </a:r>
            <a:r>
              <a:rPr lang="en-US" sz="1600" dirty="0" smtClean="0">
                <a:solidFill>
                  <a:schemeClr val="bg1"/>
                </a:solidFill>
              </a:rPr>
              <a:t> </a:t>
            </a:r>
            <a:endParaRPr lang="en-US" sz="16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Picture 2" descr="File:Right Ventricular hypertrophy.svg"/>
          <p:cNvPicPr>
            <a:picLocks noChangeAspect="1" noChangeArrowheads="1"/>
          </p:cNvPicPr>
          <p:nvPr/>
        </p:nvPicPr>
        <p:blipFill>
          <a:blip r:embed="rId2" cstate="print"/>
          <a:srcRect/>
          <a:stretch>
            <a:fillRect/>
          </a:stretch>
        </p:blipFill>
        <p:spPr bwMode="auto">
          <a:xfrm>
            <a:off x="1785918" y="1357298"/>
            <a:ext cx="5895975" cy="4295775"/>
          </a:xfrm>
          <a:prstGeom prst="rect">
            <a:avLst/>
          </a:prstGeom>
          <a:noFill/>
        </p:spPr>
      </p:pic>
      <p:sp>
        <p:nvSpPr>
          <p:cNvPr id="3" name="مستطيل مستدير الزوايا 2"/>
          <p:cNvSpPr/>
          <p:nvPr/>
        </p:nvSpPr>
        <p:spPr>
          <a:xfrm>
            <a:off x="1857356" y="357166"/>
            <a:ext cx="5429288" cy="571504"/>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i="1" dirty="0" smtClean="0">
                <a:solidFill>
                  <a:schemeClr val="bg1"/>
                </a:solidFill>
                <a:effectLst>
                  <a:outerShdw blurRad="38100" dist="38100" dir="2700000" algn="tl">
                    <a:srgbClr val="000000">
                      <a:alpha val="43137"/>
                    </a:srgbClr>
                  </a:outerShdw>
                </a:effectLst>
                <a:latin typeface="Century Gothic" pitchFamily="34" charset="0"/>
              </a:rPr>
              <a:t>Right ventricular hypertrophy</a:t>
            </a:r>
            <a:endParaRPr lang="ar-SA" sz="2800" b="1" i="1" dirty="0">
              <a:solidFill>
                <a:schemeClr val="bg1"/>
              </a:solidFill>
              <a:effectLst>
                <a:outerShdw blurRad="38100" dist="38100" dir="2700000" algn="tl">
                  <a:srgbClr val="000000">
                    <a:alpha val="43137"/>
                  </a:srgbClr>
                </a:outerShdw>
              </a:effectLst>
              <a:latin typeface="Century Gothic" pitchFamily="34" charset="0"/>
            </a:endParaRPr>
          </a:p>
        </p:txBody>
      </p:sp>
      <p:sp>
        <p:nvSpPr>
          <p:cNvPr id="5" name="Rectangle 4"/>
          <p:cNvSpPr/>
          <p:nvPr/>
        </p:nvSpPr>
        <p:spPr>
          <a:xfrm>
            <a:off x="8215338" y="6643711"/>
            <a:ext cx="928694" cy="214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solidFill>
                  <a:schemeClr val="accent2">
                    <a:lumMod val="50000"/>
                  </a:schemeClr>
                </a:solidFill>
              </a:rPr>
              <a:t>CVS- Block </a:t>
            </a:r>
            <a:endParaRPr lang="en-US" sz="1100" b="1" i="1" dirty="0">
              <a:solidFill>
                <a:schemeClr val="accent2">
                  <a:lumMod val="50000"/>
                </a:schemeClr>
              </a:solidFill>
            </a:endParaRPr>
          </a:p>
        </p:txBody>
      </p:sp>
      <p:sp>
        <p:nvSpPr>
          <p:cNvPr id="6" name="Rectangle 5"/>
          <p:cNvSpPr/>
          <p:nvPr/>
        </p:nvSpPr>
        <p:spPr>
          <a:xfrm>
            <a:off x="-32" y="6643710"/>
            <a:ext cx="1296144" cy="188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solidFill>
                  <a:schemeClr val="accent2">
                    <a:lumMod val="50000"/>
                  </a:schemeClr>
                </a:solidFill>
              </a:rPr>
              <a:t>Pathology Dept, KSU</a:t>
            </a:r>
            <a:endParaRPr lang="en-US" sz="1100" b="1" i="1"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p:cNvPicPr>
            <a:picLocks noChangeArrowheads="1"/>
          </p:cNvPicPr>
          <p:nvPr/>
        </p:nvPicPr>
        <p:blipFill>
          <a:blip r:embed="rId3" cstate="print"/>
          <a:srcRect/>
          <a:stretch>
            <a:fillRect/>
          </a:stretch>
        </p:blipFill>
        <p:spPr bwMode="auto">
          <a:xfrm>
            <a:off x="4714876" y="1285860"/>
            <a:ext cx="4000528" cy="4214842"/>
          </a:xfrm>
          <a:prstGeom prst="rect">
            <a:avLst/>
          </a:prstGeom>
          <a:noFill/>
          <a:ln w="12700">
            <a:noFill/>
            <a:miter lim="800000"/>
            <a:headEnd/>
            <a:tailEnd/>
          </a:ln>
        </p:spPr>
      </p:pic>
      <p:pic>
        <p:nvPicPr>
          <p:cNvPr id="23555" name="Picture 2"/>
          <p:cNvPicPr>
            <a:picLocks noChangeArrowheads="1"/>
          </p:cNvPicPr>
          <p:nvPr/>
        </p:nvPicPr>
        <p:blipFill>
          <a:blip r:embed="rId4" cstate="print"/>
          <a:srcRect/>
          <a:stretch>
            <a:fillRect/>
          </a:stretch>
        </p:blipFill>
        <p:spPr bwMode="auto">
          <a:xfrm>
            <a:off x="214282" y="1285860"/>
            <a:ext cx="4214842" cy="4214842"/>
          </a:xfrm>
          <a:prstGeom prst="rect">
            <a:avLst/>
          </a:prstGeom>
          <a:noFill/>
          <a:ln w="12700">
            <a:noFill/>
            <a:miter lim="800000"/>
            <a:headEnd/>
            <a:tailEnd/>
          </a:ln>
        </p:spPr>
      </p:pic>
      <p:sp>
        <p:nvSpPr>
          <p:cNvPr id="23556" name="Text Box 4"/>
          <p:cNvSpPr txBox="1">
            <a:spLocks noChangeArrowheads="1"/>
          </p:cNvSpPr>
          <p:nvPr/>
        </p:nvSpPr>
        <p:spPr bwMode="auto">
          <a:xfrm>
            <a:off x="928662" y="5786454"/>
            <a:ext cx="2484426" cy="830997"/>
          </a:xfrm>
          <a:prstGeom prst="rect">
            <a:avLst/>
          </a:prstGeom>
          <a:noFill/>
          <a:ln w="12700">
            <a:noFill/>
            <a:miter lim="800000"/>
            <a:headEnd/>
            <a:tailEnd/>
          </a:ln>
        </p:spPr>
        <p:txBody>
          <a:bodyPr wrap="square">
            <a:spAutoFit/>
          </a:bodyPr>
          <a:lstStyle/>
          <a:p>
            <a:pPr algn="ctr">
              <a:spcBef>
                <a:spcPct val="30000"/>
              </a:spcBef>
            </a:pPr>
            <a:r>
              <a:rPr lang="en-US" sz="2400" b="1" dirty="0" smtClean="0">
                <a:solidFill>
                  <a:srgbClr val="0000FF"/>
                </a:solidFill>
              </a:rPr>
              <a:t>Left </a:t>
            </a:r>
            <a:r>
              <a:rPr lang="en-US" sz="2400" b="1" dirty="0">
                <a:solidFill>
                  <a:srgbClr val="0000FF"/>
                </a:solidFill>
              </a:rPr>
              <a:t>ventricular hypertrophy</a:t>
            </a:r>
          </a:p>
        </p:txBody>
      </p:sp>
      <p:sp>
        <p:nvSpPr>
          <p:cNvPr id="23557" name="Text Box 5"/>
          <p:cNvSpPr txBox="1">
            <a:spLocks noChangeArrowheads="1"/>
          </p:cNvSpPr>
          <p:nvPr/>
        </p:nvSpPr>
        <p:spPr bwMode="auto">
          <a:xfrm>
            <a:off x="5429256" y="5786454"/>
            <a:ext cx="2643206" cy="461665"/>
          </a:xfrm>
          <a:prstGeom prst="rect">
            <a:avLst/>
          </a:prstGeom>
          <a:noFill/>
          <a:ln w="12700">
            <a:noFill/>
            <a:miter lim="800000"/>
            <a:headEnd/>
            <a:tailEnd/>
          </a:ln>
        </p:spPr>
        <p:txBody>
          <a:bodyPr wrap="square">
            <a:spAutoFit/>
          </a:bodyPr>
          <a:lstStyle/>
          <a:p>
            <a:pPr algn="ctr">
              <a:spcBef>
                <a:spcPct val="50000"/>
              </a:spcBef>
            </a:pPr>
            <a:r>
              <a:rPr lang="en-US" sz="2400" b="1" dirty="0" smtClean="0">
                <a:solidFill>
                  <a:srgbClr val="0000FF"/>
                </a:solidFill>
              </a:rPr>
              <a:t>Normal ventricles</a:t>
            </a:r>
            <a:endParaRPr lang="en-US" sz="2400" b="1" dirty="0">
              <a:solidFill>
                <a:srgbClr val="0000FF"/>
              </a:solidFill>
            </a:endParaRPr>
          </a:p>
        </p:txBody>
      </p:sp>
      <p:sp>
        <p:nvSpPr>
          <p:cNvPr id="8" name="مستطيل مستدير الزوايا 7"/>
          <p:cNvSpPr/>
          <p:nvPr/>
        </p:nvSpPr>
        <p:spPr>
          <a:xfrm>
            <a:off x="571472" y="214290"/>
            <a:ext cx="8072494" cy="857256"/>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600" b="1" i="1" dirty="0" smtClean="0">
                <a:solidFill>
                  <a:schemeClr val="bg1"/>
                </a:solidFill>
                <a:effectLst>
                  <a:outerShdw blurRad="38100" dist="38100" dir="2700000" algn="tl">
                    <a:srgbClr val="000000">
                      <a:alpha val="43137"/>
                    </a:srgbClr>
                  </a:outerShdw>
                </a:effectLst>
                <a:latin typeface="Century Gothic" pitchFamily="34" charset="0"/>
              </a:rPr>
              <a:t>Normal and hypertrophied left ventricle – </a:t>
            </a:r>
          </a:p>
          <a:p>
            <a:pPr algn="ctr"/>
            <a:r>
              <a:rPr lang="en-US" sz="2600" b="1" i="1" dirty="0" smtClean="0">
                <a:solidFill>
                  <a:schemeClr val="bg1"/>
                </a:solidFill>
                <a:effectLst>
                  <a:outerShdw blurRad="38100" dist="38100" dir="2700000" algn="tl">
                    <a:srgbClr val="000000">
                      <a:alpha val="43137"/>
                    </a:srgbClr>
                  </a:outerShdw>
                </a:effectLst>
                <a:latin typeface="Century Gothic" pitchFamily="34" charset="0"/>
              </a:rPr>
              <a:t>cross section</a:t>
            </a:r>
            <a:endParaRPr lang="ar-SA" sz="2600" b="1" i="1" dirty="0">
              <a:solidFill>
                <a:schemeClr val="bg1"/>
              </a:solidFill>
              <a:effectLst>
                <a:outerShdw blurRad="38100" dist="38100" dir="2700000" algn="tl">
                  <a:srgbClr val="000000">
                    <a:alpha val="43137"/>
                  </a:srgbClr>
                </a:outerShdw>
              </a:effectLst>
              <a:latin typeface="Century Gothic" pitchFamily="34" charset="0"/>
            </a:endParaRPr>
          </a:p>
        </p:txBody>
      </p:sp>
      <p:cxnSp>
        <p:nvCxnSpPr>
          <p:cNvPr id="12" name="رابط مستقيم 11"/>
          <p:cNvCxnSpPr/>
          <p:nvPr/>
        </p:nvCxnSpPr>
        <p:spPr>
          <a:xfrm rot="16200000" flipH="1">
            <a:off x="1678773" y="3964773"/>
            <a:ext cx="5715016" cy="7143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8215338" y="6643711"/>
            <a:ext cx="928694" cy="214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solidFill>
                  <a:schemeClr val="accent2">
                    <a:lumMod val="50000"/>
                  </a:schemeClr>
                </a:solidFill>
              </a:rPr>
              <a:t>CVS- Block </a:t>
            </a:r>
            <a:endParaRPr lang="en-US" sz="1100" b="1" i="1" dirty="0">
              <a:solidFill>
                <a:schemeClr val="accent2">
                  <a:lumMod val="50000"/>
                </a:schemeClr>
              </a:solidFill>
            </a:endParaRPr>
          </a:p>
        </p:txBody>
      </p:sp>
      <p:sp>
        <p:nvSpPr>
          <p:cNvPr id="11" name="Rectangle 10"/>
          <p:cNvSpPr/>
          <p:nvPr/>
        </p:nvSpPr>
        <p:spPr>
          <a:xfrm>
            <a:off x="-32" y="6643710"/>
            <a:ext cx="1296144" cy="188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solidFill>
                  <a:schemeClr val="accent2">
                    <a:lumMod val="50000"/>
                  </a:schemeClr>
                </a:solidFill>
              </a:rPr>
              <a:t>Pathology Dept, KSU</a:t>
            </a:r>
            <a:endParaRPr lang="en-US" sz="1100" b="1" i="1" dirty="0">
              <a:solidFill>
                <a:schemeClr val="accent2">
                  <a:lumMod val="50000"/>
                </a:schemeClr>
              </a:solidFill>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descr="Unfortunately we are unable to provide accessible alternative text for this. If you require assistance to access this image, please contact help@nature.com or the author"/>
          <p:cNvPicPr>
            <a:picLocks noChangeAspect="1" noChangeArrowheads="1"/>
          </p:cNvPicPr>
          <p:nvPr/>
        </p:nvPicPr>
        <p:blipFill>
          <a:blip r:embed="rId3" cstate="print"/>
          <a:srcRect l="10143"/>
          <a:stretch>
            <a:fillRect/>
          </a:stretch>
        </p:blipFill>
        <p:spPr bwMode="auto">
          <a:xfrm>
            <a:off x="928662" y="1071546"/>
            <a:ext cx="7286676" cy="4714908"/>
          </a:xfrm>
          <a:prstGeom prst="rect">
            <a:avLst/>
          </a:prstGeom>
          <a:noFill/>
        </p:spPr>
      </p:pic>
      <p:sp>
        <p:nvSpPr>
          <p:cNvPr id="10" name="Text Box 10"/>
          <p:cNvSpPr txBox="1">
            <a:spLocks noChangeArrowheads="1"/>
          </p:cNvSpPr>
          <p:nvPr/>
        </p:nvSpPr>
        <p:spPr bwMode="auto">
          <a:xfrm>
            <a:off x="714348" y="5729133"/>
            <a:ext cx="3929090" cy="923330"/>
          </a:xfrm>
          <a:prstGeom prst="rect">
            <a:avLst/>
          </a:prstGeom>
          <a:noFill/>
          <a:ln w="9525">
            <a:noFill/>
            <a:miter lim="800000"/>
            <a:headEnd/>
            <a:tailEnd/>
          </a:ln>
          <a:effectLst/>
        </p:spPr>
        <p:txBody>
          <a:bodyPr wrap="square">
            <a:spAutoFit/>
          </a:bodyPr>
          <a:lstStyle/>
          <a:p>
            <a:pPr algn="ctr"/>
            <a:r>
              <a:rPr lang="en-US" b="1" i="0" dirty="0"/>
              <a:t>Histopathology </a:t>
            </a:r>
            <a:r>
              <a:rPr lang="en-US" b="1" i="0" dirty="0" smtClean="0"/>
              <a:t>showing significant </a:t>
            </a:r>
            <a:r>
              <a:rPr lang="en-US" b="1" i="0" dirty="0">
                <a:solidFill>
                  <a:srgbClr val="0000FF"/>
                </a:solidFill>
              </a:rPr>
              <a:t>myofiber </a:t>
            </a:r>
            <a:r>
              <a:rPr lang="en-US" b="1" i="0" dirty="0" smtClean="0">
                <a:solidFill>
                  <a:srgbClr val="0000FF"/>
                </a:solidFill>
              </a:rPr>
              <a:t>disarray </a:t>
            </a:r>
            <a:r>
              <a:rPr lang="en-US" b="1" i="0" dirty="0"/>
              <a:t>and interstitial </a:t>
            </a:r>
            <a:r>
              <a:rPr lang="en-US" b="1" i="0" dirty="0" smtClean="0"/>
              <a:t>fibrosis </a:t>
            </a:r>
            <a:endParaRPr lang="en-US" b="1" i="0" dirty="0"/>
          </a:p>
        </p:txBody>
      </p:sp>
      <p:sp>
        <p:nvSpPr>
          <p:cNvPr id="11" name="Text Box 10"/>
          <p:cNvSpPr txBox="1">
            <a:spLocks noChangeArrowheads="1"/>
          </p:cNvSpPr>
          <p:nvPr/>
        </p:nvSpPr>
        <p:spPr bwMode="auto">
          <a:xfrm>
            <a:off x="4786314" y="5715016"/>
            <a:ext cx="3429024" cy="646331"/>
          </a:xfrm>
          <a:prstGeom prst="rect">
            <a:avLst/>
          </a:prstGeom>
          <a:noFill/>
          <a:ln w="9525">
            <a:noFill/>
            <a:miter lim="800000"/>
            <a:headEnd/>
            <a:tailEnd/>
          </a:ln>
          <a:effectLst/>
        </p:spPr>
        <p:txBody>
          <a:bodyPr wrap="square">
            <a:spAutoFit/>
          </a:bodyPr>
          <a:lstStyle/>
          <a:p>
            <a:pPr algn="ctr"/>
            <a:r>
              <a:rPr lang="en-US" b="1" i="0" dirty="0"/>
              <a:t>Histopathology </a:t>
            </a:r>
            <a:r>
              <a:rPr lang="en-US" b="1" i="0" dirty="0" smtClean="0"/>
              <a:t>showing </a:t>
            </a:r>
            <a:r>
              <a:rPr lang="en-US" b="1" i="0" dirty="0" smtClean="0">
                <a:solidFill>
                  <a:srgbClr val="0000FF"/>
                </a:solidFill>
              </a:rPr>
              <a:t>Normal myocytes</a:t>
            </a:r>
            <a:endParaRPr lang="en-US" b="1" i="0" dirty="0">
              <a:solidFill>
                <a:srgbClr val="0000FF"/>
              </a:solidFill>
            </a:endParaRPr>
          </a:p>
        </p:txBody>
      </p:sp>
      <p:sp>
        <p:nvSpPr>
          <p:cNvPr id="13" name="مستطيل مستدير الزوايا 12"/>
          <p:cNvSpPr/>
          <p:nvPr/>
        </p:nvSpPr>
        <p:spPr>
          <a:xfrm>
            <a:off x="1071538" y="357166"/>
            <a:ext cx="6786610" cy="571504"/>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i="1" dirty="0" smtClean="0">
                <a:solidFill>
                  <a:schemeClr val="bg1"/>
                </a:solidFill>
                <a:effectLst>
                  <a:outerShdw blurRad="38100" dist="38100" dir="2700000" algn="tl">
                    <a:srgbClr val="000000">
                      <a:alpha val="43137"/>
                    </a:srgbClr>
                  </a:outerShdw>
                </a:effectLst>
              </a:rPr>
              <a:t>Normal and hypertrophied left ventricle - CS</a:t>
            </a:r>
            <a:endParaRPr lang="ar-SA" sz="2800" b="1" i="1" dirty="0">
              <a:solidFill>
                <a:schemeClr val="bg1"/>
              </a:solidFill>
              <a:effectLst>
                <a:outerShdw blurRad="38100" dist="38100" dir="2700000" algn="tl">
                  <a:srgbClr val="000000">
                    <a:alpha val="43137"/>
                  </a:srgbClr>
                </a:outerShdw>
              </a:effectLst>
            </a:endParaRPr>
          </a:p>
        </p:txBody>
      </p:sp>
      <p:sp>
        <p:nvSpPr>
          <p:cNvPr id="8" name="Rectangle 7"/>
          <p:cNvSpPr/>
          <p:nvPr/>
        </p:nvSpPr>
        <p:spPr>
          <a:xfrm>
            <a:off x="8215338" y="6643711"/>
            <a:ext cx="928694" cy="214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solidFill>
                  <a:schemeClr val="accent2">
                    <a:lumMod val="50000"/>
                  </a:schemeClr>
                </a:solidFill>
              </a:rPr>
              <a:t>CVS- Block </a:t>
            </a:r>
            <a:endParaRPr lang="en-US" sz="1100" b="1" i="1" dirty="0">
              <a:solidFill>
                <a:schemeClr val="accent2">
                  <a:lumMod val="50000"/>
                </a:schemeClr>
              </a:solidFill>
            </a:endParaRPr>
          </a:p>
        </p:txBody>
      </p:sp>
      <p:sp>
        <p:nvSpPr>
          <p:cNvPr id="12" name="Rectangle 11"/>
          <p:cNvSpPr/>
          <p:nvPr/>
        </p:nvSpPr>
        <p:spPr>
          <a:xfrm>
            <a:off x="-32" y="6643710"/>
            <a:ext cx="1296144" cy="188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solidFill>
                  <a:schemeClr val="accent2">
                    <a:lumMod val="50000"/>
                  </a:schemeClr>
                </a:solidFill>
              </a:rPr>
              <a:t>Pathology Dept, KSU</a:t>
            </a:r>
            <a:endParaRPr lang="en-US" sz="1100" b="1" i="1" dirty="0">
              <a:solidFill>
                <a:schemeClr val="accent2">
                  <a:lumMod val="50000"/>
                </a:schemeClr>
              </a:solidFill>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CVltvt vthick typichyperten induced hypertrophy.jpg (79796 bytes)"/>
          <p:cNvPicPr>
            <a:picLocks noChangeAspect="1" noChangeArrowheads="1"/>
          </p:cNvPicPr>
          <p:nvPr/>
        </p:nvPicPr>
        <p:blipFill>
          <a:blip r:embed="rId2" cstate="print"/>
          <a:srcRect/>
          <a:stretch>
            <a:fillRect/>
          </a:stretch>
        </p:blipFill>
        <p:spPr bwMode="auto">
          <a:xfrm>
            <a:off x="714348" y="1071546"/>
            <a:ext cx="7715304" cy="4143404"/>
          </a:xfrm>
          <a:prstGeom prst="rect">
            <a:avLst/>
          </a:prstGeom>
          <a:noFill/>
        </p:spPr>
      </p:pic>
      <p:sp>
        <p:nvSpPr>
          <p:cNvPr id="3" name="Rectangle 2"/>
          <p:cNvSpPr/>
          <p:nvPr/>
        </p:nvSpPr>
        <p:spPr>
          <a:xfrm>
            <a:off x="540692" y="5391709"/>
            <a:ext cx="7960398" cy="1323439"/>
          </a:xfrm>
          <a:prstGeom prst="rect">
            <a:avLst/>
          </a:prstGeom>
        </p:spPr>
        <p:txBody>
          <a:bodyPr wrap="square">
            <a:spAutoFit/>
          </a:bodyPr>
          <a:lstStyle/>
          <a:p>
            <a:pPr algn="ctr"/>
            <a:r>
              <a:rPr lang="en-US" sz="2000" b="1" i="1" dirty="0" smtClean="0"/>
              <a:t>Heart from a hypertensive patient.  The left ventricle is very thick (over 2 cm).  However the rest of the heart is fairly normal in size as is typical for hypertensive heart disease. The hypertension creates a greater pressure</a:t>
            </a:r>
          </a:p>
          <a:p>
            <a:pPr algn="ctr"/>
            <a:r>
              <a:rPr lang="en-US" sz="2000" b="1" i="1" dirty="0" smtClean="0"/>
              <a:t> load on the heart to induce the hypertrophy</a:t>
            </a:r>
            <a:endParaRPr lang="en-US" sz="2000" b="1" i="1" dirty="0"/>
          </a:p>
        </p:txBody>
      </p:sp>
      <p:sp>
        <p:nvSpPr>
          <p:cNvPr id="5" name="مستطيل مستدير الزوايا 4"/>
          <p:cNvSpPr/>
          <p:nvPr/>
        </p:nvSpPr>
        <p:spPr>
          <a:xfrm>
            <a:off x="1285852" y="357166"/>
            <a:ext cx="6572296" cy="571504"/>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i="1" dirty="0" smtClean="0">
                <a:solidFill>
                  <a:schemeClr val="bg1"/>
                </a:solidFill>
                <a:effectLst>
                  <a:outerShdw blurRad="38100" dist="38100" dir="2700000" algn="tl">
                    <a:srgbClr val="000000">
                      <a:alpha val="43137"/>
                    </a:srgbClr>
                  </a:outerShdw>
                </a:effectLst>
                <a:latin typeface="Century Gothic" pitchFamily="34" charset="0"/>
              </a:rPr>
              <a:t>Left ventricular hypertrophy - Gross</a:t>
            </a:r>
            <a:endParaRPr lang="ar-SA" sz="2800" b="1" i="1" dirty="0">
              <a:solidFill>
                <a:schemeClr val="bg1"/>
              </a:solidFill>
              <a:effectLst>
                <a:outerShdw blurRad="38100" dist="38100" dir="2700000" algn="tl">
                  <a:srgbClr val="000000">
                    <a:alpha val="43137"/>
                  </a:srgbClr>
                </a:outerShdw>
              </a:effectLst>
              <a:latin typeface="Century Gothic" pitchFamily="34" charset="0"/>
            </a:endParaRPr>
          </a:p>
        </p:txBody>
      </p:sp>
      <p:sp>
        <p:nvSpPr>
          <p:cNvPr id="7" name="Rectangle 6"/>
          <p:cNvSpPr/>
          <p:nvPr/>
        </p:nvSpPr>
        <p:spPr>
          <a:xfrm>
            <a:off x="8215338" y="6643711"/>
            <a:ext cx="928694" cy="214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solidFill>
                  <a:schemeClr val="accent2">
                    <a:lumMod val="50000"/>
                  </a:schemeClr>
                </a:solidFill>
              </a:rPr>
              <a:t>CVS- Block </a:t>
            </a:r>
            <a:endParaRPr lang="en-US" sz="1100" b="1" i="1" dirty="0">
              <a:solidFill>
                <a:schemeClr val="accent2">
                  <a:lumMod val="50000"/>
                </a:schemeClr>
              </a:solidFill>
            </a:endParaRPr>
          </a:p>
        </p:txBody>
      </p:sp>
      <p:sp>
        <p:nvSpPr>
          <p:cNvPr id="8" name="Rectangle 7"/>
          <p:cNvSpPr/>
          <p:nvPr/>
        </p:nvSpPr>
        <p:spPr>
          <a:xfrm>
            <a:off x="-32" y="6643710"/>
            <a:ext cx="1296144" cy="188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solidFill>
                  <a:schemeClr val="accent2">
                    <a:lumMod val="50000"/>
                  </a:schemeClr>
                </a:solidFill>
              </a:rPr>
              <a:t>Pathology Dept, KSU</a:t>
            </a:r>
            <a:endParaRPr lang="en-US" sz="1100" b="1" i="1"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descr="CVltvent severe untreated hyperten hypertrophy.jpg (72897 bytes)"/>
          <p:cNvPicPr>
            <a:picLocks noChangeAspect="1" noChangeArrowheads="1"/>
          </p:cNvPicPr>
          <p:nvPr/>
        </p:nvPicPr>
        <p:blipFill>
          <a:blip r:embed="rId3" cstate="print"/>
          <a:srcRect/>
          <a:stretch>
            <a:fillRect/>
          </a:stretch>
        </p:blipFill>
        <p:spPr bwMode="auto">
          <a:xfrm>
            <a:off x="2571736" y="1291789"/>
            <a:ext cx="4143404" cy="3500462"/>
          </a:xfrm>
          <a:prstGeom prst="rect">
            <a:avLst/>
          </a:prstGeom>
          <a:noFill/>
        </p:spPr>
      </p:pic>
      <p:sp>
        <p:nvSpPr>
          <p:cNvPr id="3" name="Rectangle 2"/>
          <p:cNvSpPr/>
          <p:nvPr/>
        </p:nvSpPr>
        <p:spPr>
          <a:xfrm>
            <a:off x="785786" y="5155370"/>
            <a:ext cx="7715304" cy="1323439"/>
          </a:xfrm>
          <a:prstGeom prst="rect">
            <a:avLst/>
          </a:prstGeom>
        </p:spPr>
        <p:txBody>
          <a:bodyPr wrap="square">
            <a:spAutoFit/>
          </a:bodyPr>
          <a:lstStyle/>
          <a:p>
            <a:pPr algn="ctr"/>
            <a:r>
              <a:rPr lang="en-US" sz="2000" b="1" i="1" dirty="0" smtClean="0"/>
              <a:t>This cross section view of the heart shows the left ventricle in the left of the picture.</a:t>
            </a:r>
          </a:p>
          <a:p>
            <a:pPr algn="ctr"/>
            <a:r>
              <a:rPr lang="en-US" sz="2000" b="1" i="1" dirty="0" smtClean="0"/>
              <a:t>  The left ventricle is grossly thickened secondary </a:t>
            </a:r>
            <a:r>
              <a:rPr lang="en-US" sz="2000" b="1" i="1" dirty="0"/>
              <a:t>to severe </a:t>
            </a:r>
            <a:r>
              <a:rPr lang="en-US" sz="2000" b="1" i="1" dirty="0" smtClean="0"/>
              <a:t>hypertensive. The myocardial fibers have undergone hypertrophy.</a:t>
            </a:r>
            <a:endParaRPr lang="en-US" sz="2000" b="1" i="1" dirty="0"/>
          </a:p>
        </p:txBody>
      </p:sp>
      <p:sp>
        <p:nvSpPr>
          <p:cNvPr id="6" name="مستطيل مستدير الزوايا 5"/>
          <p:cNvSpPr/>
          <p:nvPr/>
        </p:nvSpPr>
        <p:spPr>
          <a:xfrm>
            <a:off x="1214414" y="357166"/>
            <a:ext cx="7000924" cy="571504"/>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i="1" dirty="0" smtClean="0">
                <a:solidFill>
                  <a:schemeClr val="bg1"/>
                </a:solidFill>
                <a:effectLst>
                  <a:outerShdw blurRad="38100" dist="38100" dir="2700000" algn="tl">
                    <a:srgbClr val="000000">
                      <a:alpha val="43137"/>
                    </a:srgbClr>
                  </a:outerShdw>
                </a:effectLst>
                <a:latin typeface="Century Gothic" pitchFamily="34" charset="0"/>
              </a:rPr>
              <a:t>Left ventricular hypertrophy - Gross</a:t>
            </a:r>
            <a:endParaRPr lang="ar-SA" sz="2800" b="1" i="1" dirty="0">
              <a:solidFill>
                <a:schemeClr val="bg1"/>
              </a:solidFill>
              <a:effectLst>
                <a:outerShdw blurRad="38100" dist="38100" dir="2700000" algn="tl">
                  <a:srgbClr val="000000">
                    <a:alpha val="43137"/>
                  </a:srgbClr>
                </a:outerShdw>
              </a:effectLst>
              <a:latin typeface="Century Gothic" pitchFamily="34" charset="0"/>
            </a:endParaRPr>
          </a:p>
        </p:txBody>
      </p:sp>
      <p:sp>
        <p:nvSpPr>
          <p:cNvPr id="8" name="Rectangle 7"/>
          <p:cNvSpPr/>
          <p:nvPr/>
        </p:nvSpPr>
        <p:spPr>
          <a:xfrm>
            <a:off x="8215338" y="6643711"/>
            <a:ext cx="928694" cy="214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solidFill>
                  <a:schemeClr val="accent2">
                    <a:lumMod val="50000"/>
                  </a:schemeClr>
                </a:solidFill>
              </a:rPr>
              <a:t>CVS- Block </a:t>
            </a:r>
            <a:endParaRPr lang="en-US" sz="1100" b="1" i="1" dirty="0">
              <a:solidFill>
                <a:schemeClr val="accent2">
                  <a:lumMod val="50000"/>
                </a:schemeClr>
              </a:solidFill>
            </a:endParaRPr>
          </a:p>
        </p:txBody>
      </p:sp>
      <p:sp>
        <p:nvSpPr>
          <p:cNvPr id="9" name="Rectangle 8"/>
          <p:cNvSpPr/>
          <p:nvPr/>
        </p:nvSpPr>
        <p:spPr>
          <a:xfrm>
            <a:off x="-32" y="6643710"/>
            <a:ext cx="1296144" cy="188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solidFill>
                  <a:schemeClr val="accent2">
                    <a:lumMod val="50000"/>
                  </a:schemeClr>
                </a:solidFill>
              </a:rPr>
              <a:t>Pathology Dept, KSU</a:t>
            </a:r>
            <a:endParaRPr lang="en-US" sz="1100" b="1" i="1"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642910" y="5463147"/>
            <a:ext cx="7572428" cy="1015663"/>
          </a:xfrm>
          <a:prstGeom prst="rect">
            <a:avLst/>
          </a:prstGeom>
        </p:spPr>
        <p:txBody>
          <a:bodyPr wrap="square">
            <a:spAutoFit/>
          </a:bodyPr>
          <a:lstStyle/>
          <a:p>
            <a:pPr algn="ctr"/>
            <a:r>
              <a:rPr lang="en-GB" sz="2000" b="1" i="1" dirty="0" smtClean="0"/>
              <a:t> Histopathology of heart sections of ventricular septum showing significant </a:t>
            </a:r>
            <a:r>
              <a:rPr lang="en-GB" sz="2000" b="1" i="1" dirty="0" smtClean="0">
                <a:solidFill>
                  <a:srgbClr val="0000FF"/>
                </a:solidFill>
              </a:rPr>
              <a:t>myofiber disarray </a:t>
            </a:r>
            <a:r>
              <a:rPr lang="en-GB" sz="2000" b="1" i="1" dirty="0" smtClean="0"/>
              <a:t>and slight interstitial fibrosis indicating hypertrophic </a:t>
            </a:r>
            <a:r>
              <a:rPr lang="en-GB" sz="2000" b="1" i="1" dirty="0" err="1" smtClean="0"/>
              <a:t>cardiomyopathy</a:t>
            </a:r>
            <a:r>
              <a:rPr lang="en-GB" sz="2000" b="1" i="1" dirty="0" smtClean="0"/>
              <a:t> (HCM).</a:t>
            </a:r>
            <a:endParaRPr lang="ar-SA" sz="2000" b="1" i="1" dirty="0"/>
          </a:p>
        </p:txBody>
      </p:sp>
      <p:pic>
        <p:nvPicPr>
          <p:cNvPr id="142340" name="Picture 4" descr="Full-size image (115 K)"/>
          <p:cNvPicPr>
            <a:picLocks noChangeAspect="1" noChangeArrowheads="1"/>
          </p:cNvPicPr>
          <p:nvPr/>
        </p:nvPicPr>
        <p:blipFill>
          <a:blip r:embed="rId2" cstate="print"/>
          <a:srcRect/>
          <a:stretch>
            <a:fillRect/>
          </a:stretch>
        </p:blipFill>
        <p:spPr bwMode="auto">
          <a:xfrm>
            <a:off x="357158" y="1142984"/>
            <a:ext cx="8286808" cy="3929090"/>
          </a:xfrm>
          <a:prstGeom prst="rect">
            <a:avLst/>
          </a:prstGeom>
          <a:noFill/>
          <a:ln w="28575">
            <a:solidFill>
              <a:schemeClr val="tx1"/>
            </a:solidFill>
          </a:ln>
        </p:spPr>
      </p:pic>
      <p:sp>
        <p:nvSpPr>
          <p:cNvPr id="5" name="مستطيل 4"/>
          <p:cNvSpPr/>
          <p:nvPr/>
        </p:nvSpPr>
        <p:spPr>
          <a:xfrm>
            <a:off x="500034" y="5072074"/>
            <a:ext cx="3929090" cy="461665"/>
          </a:xfrm>
          <a:prstGeom prst="rect">
            <a:avLst/>
          </a:prstGeom>
        </p:spPr>
        <p:txBody>
          <a:bodyPr wrap="square">
            <a:spAutoFit/>
          </a:bodyPr>
          <a:lstStyle/>
          <a:p>
            <a:pPr algn="ctr"/>
            <a:r>
              <a:rPr lang="en-GB" sz="2400" b="1" i="1" dirty="0" smtClean="0">
                <a:solidFill>
                  <a:prstClr val="black"/>
                </a:solidFill>
                <a:effectLst>
                  <a:outerShdw blurRad="38100" dist="38100" dir="2700000" algn="tl">
                    <a:srgbClr val="000000">
                      <a:alpha val="43137"/>
                    </a:srgbClr>
                  </a:outerShdw>
                </a:effectLst>
              </a:rPr>
              <a:t>haematoxylin-eosin stain</a:t>
            </a:r>
            <a:endParaRPr lang="ar-SA" sz="2400" i="1" dirty="0">
              <a:effectLst>
                <a:outerShdw blurRad="38100" dist="38100" dir="2700000" algn="tl">
                  <a:srgbClr val="000000">
                    <a:alpha val="43137"/>
                  </a:srgbClr>
                </a:outerShdw>
              </a:effectLst>
            </a:endParaRPr>
          </a:p>
        </p:txBody>
      </p:sp>
      <p:sp>
        <p:nvSpPr>
          <p:cNvPr id="6" name="مستطيل 5"/>
          <p:cNvSpPr/>
          <p:nvPr/>
        </p:nvSpPr>
        <p:spPr>
          <a:xfrm>
            <a:off x="4786314" y="5090710"/>
            <a:ext cx="3714776" cy="461665"/>
          </a:xfrm>
          <a:prstGeom prst="rect">
            <a:avLst/>
          </a:prstGeom>
        </p:spPr>
        <p:txBody>
          <a:bodyPr wrap="square">
            <a:spAutoFit/>
          </a:bodyPr>
          <a:lstStyle/>
          <a:p>
            <a:pPr algn="ctr"/>
            <a:r>
              <a:rPr lang="en-GB" sz="2400" b="1" i="1" dirty="0" smtClean="0">
                <a:solidFill>
                  <a:prstClr val="black"/>
                </a:solidFill>
                <a:effectLst>
                  <a:outerShdw blurRad="38100" dist="38100" dir="2700000" algn="tl">
                    <a:srgbClr val="000000">
                      <a:alpha val="43137"/>
                    </a:srgbClr>
                  </a:outerShdw>
                </a:effectLst>
              </a:rPr>
              <a:t>Masson's trichrome stain </a:t>
            </a:r>
            <a:endParaRPr lang="ar-SA" sz="2400" i="1" dirty="0">
              <a:effectLst>
                <a:outerShdw blurRad="38100" dist="38100" dir="2700000" algn="tl">
                  <a:srgbClr val="000000">
                    <a:alpha val="43137"/>
                  </a:srgbClr>
                </a:outerShdw>
              </a:effectLst>
            </a:endParaRPr>
          </a:p>
        </p:txBody>
      </p:sp>
      <p:sp>
        <p:nvSpPr>
          <p:cNvPr id="7" name="مستطيل مستدير الزوايا 6"/>
          <p:cNvSpPr/>
          <p:nvPr/>
        </p:nvSpPr>
        <p:spPr>
          <a:xfrm>
            <a:off x="1500166" y="357166"/>
            <a:ext cx="5929354" cy="571504"/>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i="1" dirty="0" smtClean="0">
                <a:solidFill>
                  <a:schemeClr val="bg1"/>
                </a:solidFill>
                <a:effectLst>
                  <a:outerShdw blurRad="38100" dist="38100" dir="2700000" algn="tl">
                    <a:srgbClr val="000000">
                      <a:alpha val="43137"/>
                    </a:srgbClr>
                  </a:outerShdw>
                </a:effectLst>
              </a:rPr>
              <a:t>Hypertrophic Cardiomyopathy - LPF</a:t>
            </a:r>
            <a:endParaRPr lang="ar-SA" sz="2800" b="1" i="1" dirty="0">
              <a:solidFill>
                <a:schemeClr val="bg1"/>
              </a:solidFill>
              <a:effectLst>
                <a:outerShdw blurRad="38100" dist="38100" dir="2700000" algn="tl">
                  <a:srgbClr val="000000">
                    <a:alpha val="43137"/>
                  </a:srgbClr>
                </a:outerShdw>
              </a:effectLst>
            </a:endParaRPr>
          </a:p>
        </p:txBody>
      </p:sp>
      <p:sp>
        <p:nvSpPr>
          <p:cNvPr id="10" name="Rectangle 9"/>
          <p:cNvSpPr/>
          <p:nvPr/>
        </p:nvSpPr>
        <p:spPr>
          <a:xfrm>
            <a:off x="8215338" y="6643711"/>
            <a:ext cx="928694" cy="214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solidFill>
                  <a:schemeClr val="accent2">
                    <a:lumMod val="50000"/>
                  </a:schemeClr>
                </a:solidFill>
              </a:rPr>
              <a:t>CVS- Block </a:t>
            </a:r>
            <a:endParaRPr lang="en-US" sz="1100" b="1" i="1" dirty="0">
              <a:solidFill>
                <a:schemeClr val="accent2">
                  <a:lumMod val="50000"/>
                </a:schemeClr>
              </a:solidFill>
            </a:endParaRPr>
          </a:p>
        </p:txBody>
      </p:sp>
      <p:sp>
        <p:nvSpPr>
          <p:cNvPr id="11" name="Rectangle 10"/>
          <p:cNvSpPr/>
          <p:nvPr/>
        </p:nvSpPr>
        <p:spPr>
          <a:xfrm>
            <a:off x="-32" y="6643710"/>
            <a:ext cx="1296144" cy="188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solidFill>
                  <a:schemeClr val="accent2">
                    <a:lumMod val="50000"/>
                  </a:schemeClr>
                </a:solidFill>
              </a:rPr>
              <a:t>Pathology Dept, KSU</a:t>
            </a:r>
            <a:endParaRPr lang="en-US" sz="1100" b="1" i="1"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98278" y="3786190"/>
            <a:ext cx="5174316" cy="1714512"/>
          </a:xfrm>
        </p:spPr>
        <p:txBody>
          <a:bodyPr>
            <a:noAutofit/>
          </a:bodyPr>
          <a:lstStyle/>
          <a:p>
            <a:pPr algn="ctr"/>
            <a:r>
              <a:rPr lang="ar-SA" sz="4400" b="1" i="1" dirty="0" smtClean="0">
                <a:solidFill>
                  <a:srgbClr val="66FFFF"/>
                </a:solidFill>
                <a:effectLst>
                  <a:outerShdw blurRad="38100" dist="38100" dir="2700000" algn="tl">
                    <a:srgbClr val="000000">
                      <a:alpha val="43137"/>
                    </a:srgbClr>
                  </a:outerShdw>
                </a:effectLst>
                <a:latin typeface="Aharoni" pitchFamily="2" charset="-79"/>
              </a:rPr>
              <a:t> </a:t>
            </a:r>
            <a:r>
              <a:rPr lang="en-US" sz="4400" b="1" i="1" dirty="0" smtClean="0">
                <a:solidFill>
                  <a:srgbClr val="66FFFF"/>
                </a:solidFill>
                <a:effectLst>
                  <a:outerShdw blurRad="38100" dist="38100" dir="2700000" algn="tl">
                    <a:srgbClr val="000000">
                      <a:alpha val="43137"/>
                    </a:srgbClr>
                  </a:outerShdw>
                </a:effectLst>
                <a:latin typeface="Aharoni" pitchFamily="2" charset="-79"/>
                <a:cs typeface="Aharoni" pitchFamily="2" charset="-79"/>
              </a:rPr>
              <a:t>Myocardial Infarction</a:t>
            </a:r>
            <a:endParaRPr lang="en-US" sz="4400" b="1" i="1" dirty="0">
              <a:solidFill>
                <a:srgbClr val="66FFFF"/>
              </a:solidFill>
              <a:effectLst>
                <a:outerShdw blurRad="38100" dist="38100" dir="2700000" algn="tl">
                  <a:srgbClr val="000000">
                    <a:alpha val="43137"/>
                  </a:srgbClr>
                </a:outerShdw>
              </a:effectLst>
              <a:latin typeface="Aharoni" pitchFamily="2" charset="-79"/>
              <a:cs typeface="Aharoni" pitchFamily="2" charset="-79"/>
            </a:endParaRPr>
          </a:p>
        </p:txBody>
      </p:sp>
      <p:sp>
        <p:nvSpPr>
          <p:cNvPr id="5" name="Rectangle 4"/>
          <p:cNvSpPr/>
          <p:nvPr/>
        </p:nvSpPr>
        <p:spPr>
          <a:xfrm>
            <a:off x="8215338" y="6643711"/>
            <a:ext cx="928694" cy="2142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solidFill>
                  <a:schemeClr val="accent2">
                    <a:lumMod val="50000"/>
                  </a:schemeClr>
                </a:solidFill>
              </a:rPr>
              <a:t>CVS- Block </a:t>
            </a:r>
            <a:endParaRPr lang="en-US" sz="1100" b="1" i="1" dirty="0">
              <a:solidFill>
                <a:schemeClr val="accent2">
                  <a:lumMod val="50000"/>
                </a:schemeClr>
              </a:solidFill>
            </a:endParaRPr>
          </a:p>
        </p:txBody>
      </p:sp>
      <p:sp>
        <p:nvSpPr>
          <p:cNvPr id="6" name="Rectangle 5"/>
          <p:cNvSpPr/>
          <p:nvPr/>
        </p:nvSpPr>
        <p:spPr>
          <a:xfrm>
            <a:off x="-32" y="6643710"/>
            <a:ext cx="1296144" cy="1886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solidFill>
                  <a:schemeClr val="accent2">
                    <a:lumMod val="50000"/>
                  </a:schemeClr>
                </a:solidFill>
              </a:rPr>
              <a:t>Pathology Dept, KSU</a:t>
            </a:r>
            <a:endParaRPr lang="en-US" sz="1100" b="1" i="1"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Cotran\Images\CH13\F013007.jpg"/>
          <p:cNvPicPr>
            <a:picLocks noChangeAspect="1" noChangeArrowheads="1"/>
          </p:cNvPicPr>
          <p:nvPr/>
        </p:nvPicPr>
        <p:blipFill>
          <a:blip r:embed="rId3" cstate="print"/>
          <a:srcRect/>
          <a:stretch>
            <a:fillRect/>
          </a:stretch>
        </p:blipFill>
        <p:spPr bwMode="auto">
          <a:xfrm>
            <a:off x="107504" y="1002526"/>
            <a:ext cx="5214974" cy="4445116"/>
          </a:xfrm>
          <a:prstGeom prst="rect">
            <a:avLst/>
          </a:prstGeom>
          <a:noFill/>
        </p:spPr>
      </p:pic>
      <p:sp>
        <p:nvSpPr>
          <p:cNvPr id="3" name="Rectangle 2"/>
          <p:cNvSpPr/>
          <p:nvPr/>
        </p:nvSpPr>
        <p:spPr>
          <a:xfrm>
            <a:off x="1428728" y="5628047"/>
            <a:ext cx="6286544" cy="1015663"/>
          </a:xfrm>
          <a:prstGeom prst="rect">
            <a:avLst/>
          </a:prstGeom>
        </p:spPr>
        <p:txBody>
          <a:bodyPr wrap="square">
            <a:spAutoFit/>
          </a:bodyPr>
          <a:lstStyle/>
          <a:p>
            <a:pPr algn="ctr"/>
            <a:r>
              <a:rPr lang="en-US" sz="2000" b="1" i="1" dirty="0" smtClean="0"/>
              <a:t>Cross section of the left and right ventricles shows a pale and irregular focal  fibrosis in the left ventricular wall with increased thickness .</a:t>
            </a:r>
          </a:p>
        </p:txBody>
      </p:sp>
      <p:sp>
        <p:nvSpPr>
          <p:cNvPr id="7" name="مستطيل مستدير الزوايا 6"/>
          <p:cNvSpPr/>
          <p:nvPr/>
        </p:nvSpPr>
        <p:spPr>
          <a:xfrm>
            <a:off x="1500166" y="260648"/>
            <a:ext cx="6072230" cy="571504"/>
          </a:xfrm>
          <a:prstGeom prst="roundRect">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i="1" dirty="0" smtClean="0">
                <a:solidFill>
                  <a:schemeClr val="bg1"/>
                </a:solidFill>
                <a:effectLst>
                  <a:outerShdw blurRad="38100" dist="38100" dir="2700000" algn="tl">
                    <a:srgbClr val="000000">
                      <a:alpha val="43137"/>
                    </a:srgbClr>
                  </a:outerShdw>
                </a:effectLst>
                <a:latin typeface="Century Schoolbook" pitchFamily="18" charset="0"/>
              </a:rPr>
              <a:t>Myocardial Infarction - CS</a:t>
            </a:r>
            <a:endParaRPr lang="ar-SA" sz="2800" b="1" i="1" dirty="0">
              <a:solidFill>
                <a:schemeClr val="bg1"/>
              </a:solidFill>
              <a:effectLst>
                <a:outerShdw blurRad="38100" dist="38100" dir="2700000" algn="tl">
                  <a:srgbClr val="000000">
                    <a:alpha val="43137"/>
                  </a:srgbClr>
                </a:outerShdw>
              </a:effectLst>
              <a:latin typeface="Century Schoolbook" pitchFamily="18" charset="0"/>
            </a:endParaRPr>
          </a:p>
        </p:txBody>
      </p:sp>
      <p:cxnSp>
        <p:nvCxnSpPr>
          <p:cNvPr id="11" name="رابط كسهم مستقيم 10"/>
          <p:cNvCxnSpPr/>
          <p:nvPr/>
        </p:nvCxnSpPr>
        <p:spPr>
          <a:xfrm rot="10800000" flipV="1">
            <a:off x="3822280" y="1788344"/>
            <a:ext cx="571504" cy="285752"/>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رابط كسهم مستقيم 11"/>
          <p:cNvCxnSpPr/>
          <p:nvPr/>
        </p:nvCxnSpPr>
        <p:spPr>
          <a:xfrm rot="16200000" flipH="1">
            <a:off x="4153275" y="2047901"/>
            <a:ext cx="704856" cy="20479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8215338" y="6643711"/>
            <a:ext cx="928694" cy="214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solidFill>
                  <a:schemeClr val="accent2">
                    <a:lumMod val="50000"/>
                  </a:schemeClr>
                </a:solidFill>
              </a:rPr>
              <a:t>CVS- Block </a:t>
            </a:r>
            <a:endParaRPr lang="en-US" sz="1100" b="1" i="1" dirty="0">
              <a:solidFill>
                <a:schemeClr val="accent2">
                  <a:lumMod val="50000"/>
                </a:schemeClr>
              </a:solidFill>
            </a:endParaRPr>
          </a:p>
        </p:txBody>
      </p:sp>
      <p:sp>
        <p:nvSpPr>
          <p:cNvPr id="10" name="Rectangle 9"/>
          <p:cNvSpPr/>
          <p:nvPr/>
        </p:nvSpPr>
        <p:spPr>
          <a:xfrm>
            <a:off x="-32" y="6643710"/>
            <a:ext cx="1296144" cy="188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solidFill>
                  <a:schemeClr val="accent2">
                    <a:lumMod val="50000"/>
                  </a:schemeClr>
                </a:solidFill>
              </a:rPr>
              <a:t>Pathology Dept, KSU</a:t>
            </a:r>
            <a:endParaRPr lang="en-US" sz="1100" b="1" i="1" dirty="0">
              <a:solidFill>
                <a:schemeClr val="accent2">
                  <a:lumMod val="50000"/>
                </a:schemeClr>
              </a:solidFill>
            </a:endParaRPr>
          </a:p>
        </p:txBody>
      </p:sp>
      <p:sp>
        <p:nvSpPr>
          <p:cNvPr id="4" name="Rectangle 3"/>
          <p:cNvSpPr/>
          <p:nvPr/>
        </p:nvSpPr>
        <p:spPr>
          <a:xfrm>
            <a:off x="5429272" y="1798679"/>
            <a:ext cx="4572000" cy="2677656"/>
          </a:xfrm>
          <a:prstGeom prst="rect">
            <a:avLst/>
          </a:prstGeom>
        </p:spPr>
        <p:txBody>
          <a:bodyPr>
            <a:spAutoFit/>
          </a:bodyPr>
          <a:lstStyle/>
          <a:p>
            <a:r>
              <a:rPr lang="en-US" sz="2000" b="1" dirty="0" smtClean="0">
                <a:solidFill>
                  <a:srgbClr val="FF0000"/>
                </a:solidFill>
              </a:rPr>
              <a:t>DIAGNOSIS (CAUSE OF DEATH)?</a:t>
            </a:r>
          </a:p>
          <a:p>
            <a:r>
              <a:rPr lang="en-US" sz="2000" b="1" dirty="0" smtClean="0">
                <a:solidFill>
                  <a:srgbClr val="FF0000"/>
                </a:solidFill>
              </a:rPr>
              <a:t>ORGAN?</a:t>
            </a:r>
          </a:p>
          <a:p>
            <a:r>
              <a:rPr lang="en-US" sz="2000" b="1" dirty="0" smtClean="0">
                <a:solidFill>
                  <a:srgbClr val="FF0000"/>
                </a:solidFill>
              </a:rPr>
              <a:t>Complications: </a:t>
            </a:r>
          </a:p>
          <a:p>
            <a:r>
              <a:rPr lang="en-US" dirty="0" smtClean="0"/>
              <a:t>1</a:t>
            </a:r>
            <a:r>
              <a:rPr lang="en-US" dirty="0"/>
              <a:t>: Arrhythmias.</a:t>
            </a:r>
          </a:p>
          <a:p>
            <a:r>
              <a:rPr lang="en-US" dirty="0"/>
              <a:t>2: Cardiac Shock.</a:t>
            </a:r>
          </a:p>
          <a:p>
            <a:r>
              <a:rPr lang="en-US" dirty="0"/>
              <a:t>3: Pericarditis.</a:t>
            </a:r>
          </a:p>
          <a:p>
            <a:r>
              <a:rPr lang="en-US" dirty="0"/>
              <a:t>4: Heart Failure.</a:t>
            </a:r>
          </a:p>
          <a:p>
            <a:r>
              <a:rPr lang="en-US" dirty="0"/>
              <a:t>5: Ventricular Aneurysm.</a:t>
            </a:r>
          </a:p>
          <a:p>
            <a:r>
              <a:rPr lang="en-US" dirty="0"/>
              <a:t>6: Myocardial Rupture.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50" name="Picture 2" descr="http://www.pathguy.com/sol/10103.jpg"/>
          <p:cNvPicPr>
            <a:picLocks noChangeAspect="1" noChangeArrowheads="1"/>
          </p:cNvPicPr>
          <p:nvPr/>
        </p:nvPicPr>
        <p:blipFill>
          <a:blip r:embed="rId2" cstate="print"/>
          <a:srcRect/>
          <a:stretch>
            <a:fillRect/>
          </a:stretch>
        </p:blipFill>
        <p:spPr bwMode="auto">
          <a:xfrm>
            <a:off x="500034" y="857232"/>
            <a:ext cx="7721010" cy="4786346"/>
          </a:xfrm>
          <a:prstGeom prst="rect">
            <a:avLst/>
          </a:prstGeom>
          <a:noFill/>
        </p:spPr>
      </p:pic>
      <p:pic>
        <p:nvPicPr>
          <p:cNvPr id="3" name="Picture 4" descr="Boehringer"/>
          <p:cNvPicPr>
            <a:picLocks noChangeAspect="1" noChangeArrowheads="1"/>
          </p:cNvPicPr>
          <p:nvPr/>
        </p:nvPicPr>
        <p:blipFill>
          <a:blip r:embed="rId3" cstate="print"/>
          <a:srcRect/>
          <a:stretch>
            <a:fillRect/>
          </a:stretch>
        </p:blipFill>
        <p:spPr bwMode="auto">
          <a:xfrm>
            <a:off x="285720" y="6572272"/>
            <a:ext cx="1318944" cy="285728"/>
          </a:xfrm>
          <a:prstGeom prst="rect">
            <a:avLst/>
          </a:prstGeom>
          <a:noFill/>
        </p:spPr>
      </p:pic>
      <p:sp>
        <p:nvSpPr>
          <p:cNvPr id="4" name="مستطيل مستدير الزوايا 3"/>
          <p:cNvSpPr/>
          <p:nvPr/>
        </p:nvSpPr>
        <p:spPr>
          <a:xfrm>
            <a:off x="2071670" y="285728"/>
            <a:ext cx="4929222" cy="500066"/>
          </a:xfrm>
          <a:prstGeom prst="roundRect">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smtClean="0">
                <a:solidFill>
                  <a:schemeClr val="bg1"/>
                </a:solidFill>
              </a:rPr>
              <a:t>Myocardial Infarction</a:t>
            </a:r>
            <a:endParaRPr lang="ar-SA" sz="2800" b="1" dirty="0">
              <a:solidFill>
                <a:schemeClr val="bg1"/>
              </a:solidFill>
            </a:endParaRPr>
          </a:p>
        </p:txBody>
      </p:sp>
      <p:sp>
        <p:nvSpPr>
          <p:cNvPr id="5" name="مستطيل 4"/>
          <p:cNvSpPr/>
          <p:nvPr/>
        </p:nvSpPr>
        <p:spPr>
          <a:xfrm>
            <a:off x="714348" y="5643578"/>
            <a:ext cx="7286676" cy="646331"/>
          </a:xfrm>
          <a:prstGeom prst="rect">
            <a:avLst/>
          </a:prstGeom>
        </p:spPr>
        <p:txBody>
          <a:bodyPr wrap="square">
            <a:spAutoFit/>
          </a:bodyPr>
          <a:lstStyle/>
          <a:p>
            <a:pPr algn="ctr"/>
            <a:r>
              <a:rPr lang="en-US" b="1" dirty="0" smtClean="0"/>
              <a:t>Cross section of the left and right ventricles shows a pale and irregular focal  </a:t>
            </a:r>
            <a:r>
              <a:rPr lang="en-US" b="1" dirty="0" smtClean="0">
                <a:solidFill>
                  <a:srgbClr val="FF0000"/>
                </a:solidFill>
              </a:rPr>
              <a:t>fibrosis</a:t>
            </a:r>
            <a:r>
              <a:rPr lang="en-US" b="1" dirty="0" smtClean="0"/>
              <a:t> in the left ventricular wall with increased thickness .</a:t>
            </a:r>
          </a:p>
        </p:txBody>
      </p:sp>
      <p:sp>
        <p:nvSpPr>
          <p:cNvPr id="6" name="Right Arrow 5"/>
          <p:cNvSpPr/>
          <p:nvPr/>
        </p:nvSpPr>
        <p:spPr>
          <a:xfrm rot="16200000">
            <a:off x="5058054" y="3519010"/>
            <a:ext cx="684076" cy="36004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8662410">
            <a:off x="575257" y="3418859"/>
            <a:ext cx="684076" cy="36004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10338807">
            <a:off x="4770022" y="1646802"/>
            <a:ext cx="684076" cy="36004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380312" y="6669359"/>
            <a:ext cx="1296144" cy="188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i="1" dirty="0" smtClean="0">
                <a:solidFill>
                  <a:schemeClr val="accent2">
                    <a:lumMod val="50000"/>
                  </a:schemeClr>
                </a:solidFill>
              </a:rPr>
              <a:t>CVS- Pract. - 55</a:t>
            </a:r>
            <a:endParaRPr lang="en-US" sz="1000" b="1" i="1"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Documents and Settings\Mr. Amer Shafie\Desktop\1cardiovascular block\myocardial infarction2.jpg"/>
          <p:cNvPicPr>
            <a:picLocks noChangeAspect="1" noChangeArrowheads="1"/>
          </p:cNvPicPr>
          <p:nvPr/>
        </p:nvPicPr>
        <p:blipFill>
          <a:blip r:embed="rId3" cstate="print"/>
          <a:srcRect/>
          <a:stretch>
            <a:fillRect/>
          </a:stretch>
        </p:blipFill>
        <p:spPr bwMode="auto">
          <a:xfrm>
            <a:off x="2071670" y="857232"/>
            <a:ext cx="5000660" cy="4929223"/>
          </a:xfrm>
          <a:prstGeom prst="rect">
            <a:avLst/>
          </a:prstGeom>
          <a:noFill/>
          <a:ln>
            <a:solidFill>
              <a:schemeClr val="tx1"/>
            </a:solidFill>
          </a:ln>
        </p:spPr>
      </p:pic>
      <p:sp>
        <p:nvSpPr>
          <p:cNvPr id="5" name="مستطيل 4"/>
          <p:cNvSpPr/>
          <p:nvPr/>
        </p:nvSpPr>
        <p:spPr>
          <a:xfrm>
            <a:off x="1285852" y="5864386"/>
            <a:ext cx="6715172" cy="707886"/>
          </a:xfrm>
          <a:prstGeom prst="rect">
            <a:avLst/>
          </a:prstGeom>
        </p:spPr>
        <p:txBody>
          <a:bodyPr wrap="square">
            <a:spAutoFit/>
          </a:bodyPr>
          <a:lstStyle/>
          <a:p>
            <a:pPr algn="ctr"/>
            <a:r>
              <a:rPr lang="en-US" sz="2000" b="1" i="1" dirty="0" smtClean="0">
                <a:solidFill>
                  <a:srgbClr val="FF0000"/>
                </a:solidFill>
              </a:rPr>
              <a:t>Complications</a:t>
            </a:r>
            <a:r>
              <a:rPr lang="en-US" sz="2000" b="1" i="1" dirty="0" smtClean="0"/>
              <a:t> that might occur : arrhythmias , ventricular aneurysm, rupture of myocardium, cardiac tamponade and others . </a:t>
            </a:r>
            <a:endParaRPr lang="en-US" sz="2000" b="1" i="1" dirty="0"/>
          </a:p>
        </p:txBody>
      </p:sp>
      <p:sp>
        <p:nvSpPr>
          <p:cNvPr id="6" name="مستطيل مستدير الزوايا 5"/>
          <p:cNvSpPr/>
          <p:nvPr/>
        </p:nvSpPr>
        <p:spPr>
          <a:xfrm>
            <a:off x="1571604" y="214290"/>
            <a:ext cx="6072230" cy="500066"/>
          </a:xfrm>
          <a:prstGeom prst="roundRect">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i="1" dirty="0" smtClean="0">
                <a:solidFill>
                  <a:schemeClr val="bg1"/>
                </a:solidFill>
                <a:effectLst>
                  <a:outerShdw blurRad="38100" dist="38100" dir="2700000" algn="tl">
                    <a:srgbClr val="000000">
                      <a:alpha val="43137"/>
                    </a:srgbClr>
                  </a:outerShdw>
                </a:effectLst>
                <a:latin typeface="Century Schoolbook" pitchFamily="18" charset="0"/>
              </a:rPr>
              <a:t>Myocardial Infarction - CS</a:t>
            </a:r>
            <a:endParaRPr lang="ar-SA" sz="2800" b="1" i="1" dirty="0">
              <a:solidFill>
                <a:schemeClr val="bg1"/>
              </a:solidFill>
              <a:effectLst>
                <a:outerShdw blurRad="38100" dist="38100" dir="2700000" algn="tl">
                  <a:srgbClr val="000000">
                    <a:alpha val="43137"/>
                  </a:srgbClr>
                </a:outerShdw>
              </a:effectLst>
              <a:latin typeface="Century Schoolbook" pitchFamily="18" charset="0"/>
            </a:endParaRPr>
          </a:p>
        </p:txBody>
      </p:sp>
      <p:sp>
        <p:nvSpPr>
          <p:cNvPr id="8" name="Rectangle 7"/>
          <p:cNvSpPr/>
          <p:nvPr/>
        </p:nvSpPr>
        <p:spPr>
          <a:xfrm>
            <a:off x="8215338" y="6643711"/>
            <a:ext cx="928694" cy="214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solidFill>
                  <a:schemeClr val="accent2">
                    <a:lumMod val="50000"/>
                  </a:schemeClr>
                </a:solidFill>
              </a:rPr>
              <a:t>CVS- Block </a:t>
            </a:r>
            <a:endParaRPr lang="en-US" sz="1100" b="1" i="1" dirty="0">
              <a:solidFill>
                <a:schemeClr val="accent2">
                  <a:lumMod val="50000"/>
                </a:schemeClr>
              </a:solidFill>
            </a:endParaRPr>
          </a:p>
        </p:txBody>
      </p:sp>
      <p:sp>
        <p:nvSpPr>
          <p:cNvPr id="9" name="Rectangle 8"/>
          <p:cNvSpPr/>
          <p:nvPr/>
        </p:nvSpPr>
        <p:spPr>
          <a:xfrm>
            <a:off x="-32" y="6643710"/>
            <a:ext cx="1296144" cy="188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solidFill>
                  <a:schemeClr val="accent2">
                    <a:lumMod val="50000"/>
                  </a:schemeClr>
                </a:solidFill>
              </a:rPr>
              <a:t>Pathology Dept, KSU</a:t>
            </a:r>
            <a:endParaRPr lang="en-US" sz="1100" b="1" i="1"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5874" y="3501008"/>
            <a:ext cx="7418534" cy="2441432"/>
          </a:xfrm>
        </p:spPr>
        <p:txBody>
          <a:bodyPr>
            <a:noAutofit/>
          </a:bodyPr>
          <a:lstStyle/>
          <a:p>
            <a:r>
              <a:rPr lang="ar-SA" sz="5400" b="1" i="1" dirty="0" smtClean="0">
                <a:solidFill>
                  <a:schemeClr val="tx1"/>
                </a:solidFill>
                <a:effectLst>
                  <a:outerShdw blurRad="38100" dist="38100" dir="2700000" algn="tl">
                    <a:srgbClr val="000000">
                      <a:alpha val="43137"/>
                    </a:srgbClr>
                  </a:outerShdw>
                </a:effectLst>
                <a:latin typeface="Aharoni" pitchFamily="2" charset="-79"/>
              </a:rPr>
              <a:t> </a:t>
            </a:r>
            <a:r>
              <a:rPr lang="en-US" sz="5400" b="1" i="1" dirty="0" smtClean="0">
                <a:solidFill>
                  <a:schemeClr val="tx1"/>
                </a:solidFill>
                <a:effectLst>
                  <a:outerShdw blurRad="38100" dist="38100" dir="2700000" algn="tl">
                    <a:srgbClr val="000000">
                      <a:alpha val="43137"/>
                    </a:srgbClr>
                  </a:outerShdw>
                </a:effectLst>
                <a:latin typeface="Aharoni" pitchFamily="2" charset="-79"/>
                <a:cs typeface="Aharoni" pitchFamily="2" charset="-79"/>
              </a:rPr>
              <a:t>PRACTICAL – </a:t>
            </a:r>
            <a:r>
              <a:rPr lang="en-US" sz="9600" b="1" i="1" dirty="0" smtClean="0">
                <a:solidFill>
                  <a:schemeClr val="tx1"/>
                </a:solidFill>
                <a:effectLst>
                  <a:outerShdw blurRad="38100" dist="38100" dir="2700000" algn="tl">
                    <a:srgbClr val="000000">
                      <a:alpha val="43137"/>
                    </a:srgbClr>
                  </a:outerShdw>
                </a:effectLst>
                <a:latin typeface="Aharoni" pitchFamily="2" charset="-79"/>
                <a:cs typeface="Aharoni" pitchFamily="2" charset="-79"/>
              </a:rPr>
              <a:t>2</a:t>
            </a:r>
            <a:br>
              <a:rPr lang="en-US" sz="9600" b="1" i="1" dirty="0" smtClean="0">
                <a:solidFill>
                  <a:schemeClr val="tx1"/>
                </a:solidFill>
                <a:effectLst>
                  <a:outerShdw blurRad="38100" dist="38100" dir="2700000" algn="tl">
                    <a:srgbClr val="000000">
                      <a:alpha val="43137"/>
                    </a:srgbClr>
                  </a:outerShdw>
                </a:effectLst>
                <a:latin typeface="Aharoni" pitchFamily="2" charset="-79"/>
                <a:cs typeface="Aharoni" pitchFamily="2" charset="-79"/>
              </a:rPr>
            </a:br>
            <a:r>
              <a:rPr lang="en-US" sz="9600" b="1" i="1" dirty="0" smtClean="0">
                <a:solidFill>
                  <a:schemeClr val="tx1"/>
                </a:solidFill>
                <a:effectLst>
                  <a:outerShdw blurRad="38100" dist="38100" dir="2700000" algn="tl">
                    <a:srgbClr val="000000">
                      <a:alpha val="43137"/>
                    </a:srgbClr>
                  </a:outerShdw>
                </a:effectLst>
                <a:latin typeface="Aharoni" pitchFamily="2" charset="-79"/>
                <a:cs typeface="Aharoni" pitchFamily="2" charset="-79"/>
              </a:rPr>
              <a:t/>
            </a:r>
            <a:br>
              <a:rPr lang="en-US" sz="9600" b="1" i="1" dirty="0" smtClean="0">
                <a:solidFill>
                  <a:schemeClr val="tx1"/>
                </a:solidFill>
                <a:effectLst>
                  <a:outerShdw blurRad="38100" dist="38100" dir="2700000" algn="tl">
                    <a:srgbClr val="000000">
                      <a:alpha val="43137"/>
                    </a:srgbClr>
                  </a:outerShdw>
                </a:effectLst>
                <a:latin typeface="Aharoni" pitchFamily="2" charset="-79"/>
                <a:cs typeface="Aharoni" pitchFamily="2" charset="-79"/>
              </a:rPr>
            </a:br>
            <a:r>
              <a:rPr lang="en-US" sz="2800" b="1" i="1" dirty="0" smtClean="0">
                <a:solidFill>
                  <a:schemeClr val="accent1"/>
                </a:solidFill>
                <a:effectLst>
                  <a:outerShdw blurRad="38100" dist="38100" dir="2700000" algn="tl">
                    <a:srgbClr val="000000">
                      <a:alpha val="43137"/>
                    </a:srgbClr>
                  </a:outerShdw>
                </a:effectLst>
                <a:latin typeface="Aharoni" pitchFamily="2" charset="-79"/>
                <a:cs typeface="Aharoni" pitchFamily="2" charset="-79"/>
              </a:rPr>
              <a:t>A:  MYOCARDIAL Disease: </a:t>
            </a:r>
            <a:br>
              <a:rPr lang="en-US" sz="2800" b="1" i="1" dirty="0" smtClean="0">
                <a:solidFill>
                  <a:schemeClr val="accent1"/>
                </a:solidFill>
                <a:effectLst>
                  <a:outerShdw blurRad="38100" dist="38100" dir="2700000" algn="tl">
                    <a:srgbClr val="000000">
                      <a:alpha val="43137"/>
                    </a:srgbClr>
                  </a:outerShdw>
                </a:effectLst>
                <a:latin typeface="Aharoni" pitchFamily="2" charset="-79"/>
                <a:cs typeface="Aharoni" pitchFamily="2" charset="-79"/>
              </a:rPr>
            </a:br>
            <a:r>
              <a:rPr lang="en-US" sz="2800" b="1" i="1" dirty="0" smtClean="0">
                <a:solidFill>
                  <a:schemeClr val="accent1"/>
                </a:solidFill>
                <a:effectLst>
                  <a:outerShdw blurRad="38100" dist="38100" dir="2700000" algn="tl">
                    <a:srgbClr val="000000">
                      <a:alpha val="43137"/>
                    </a:srgbClr>
                  </a:outerShdw>
                </a:effectLst>
                <a:latin typeface="Aharoni" pitchFamily="2" charset="-79"/>
                <a:cs typeface="Aharoni" pitchFamily="2" charset="-79"/>
              </a:rPr>
              <a:t>      </a:t>
            </a:r>
            <a:r>
              <a:rPr lang="en-US" sz="2800" b="1" i="1" dirty="0" smtClean="0">
                <a:solidFill>
                  <a:srgbClr val="66FFFF"/>
                </a:solidFill>
                <a:effectLst>
                  <a:outerShdw blurRad="38100" dist="38100" dir="2700000" algn="tl">
                    <a:srgbClr val="000000">
                      <a:alpha val="43137"/>
                    </a:srgbClr>
                  </a:outerShdw>
                </a:effectLst>
                <a:latin typeface="Aharoni" pitchFamily="2" charset="-79"/>
                <a:cs typeface="Aharoni" pitchFamily="2" charset="-79"/>
              </a:rPr>
              <a:t>- HYPERTROPHY</a:t>
            </a:r>
            <a:br>
              <a:rPr lang="en-US" sz="2800" b="1" i="1" dirty="0" smtClean="0">
                <a:solidFill>
                  <a:srgbClr val="66FFFF"/>
                </a:solidFill>
                <a:effectLst>
                  <a:outerShdw blurRad="38100" dist="38100" dir="2700000" algn="tl">
                    <a:srgbClr val="000000">
                      <a:alpha val="43137"/>
                    </a:srgbClr>
                  </a:outerShdw>
                </a:effectLst>
                <a:latin typeface="Aharoni" pitchFamily="2" charset="-79"/>
                <a:cs typeface="Aharoni" pitchFamily="2" charset="-79"/>
              </a:rPr>
            </a:br>
            <a:r>
              <a:rPr lang="en-US" sz="2800" b="1" i="1" dirty="0" smtClean="0">
                <a:solidFill>
                  <a:srgbClr val="66FFFF"/>
                </a:solidFill>
                <a:effectLst>
                  <a:outerShdw blurRad="38100" dist="38100" dir="2700000" algn="tl">
                    <a:srgbClr val="000000">
                      <a:alpha val="43137"/>
                    </a:srgbClr>
                  </a:outerShdw>
                </a:effectLst>
                <a:latin typeface="Aharoni" pitchFamily="2" charset="-79"/>
                <a:cs typeface="Aharoni" pitchFamily="2" charset="-79"/>
              </a:rPr>
              <a:t>      - Myocardial Infarction</a:t>
            </a:r>
            <a:br>
              <a:rPr lang="en-US" sz="2800" b="1" i="1" dirty="0" smtClean="0">
                <a:solidFill>
                  <a:srgbClr val="66FFFF"/>
                </a:solidFill>
                <a:effectLst>
                  <a:outerShdw blurRad="38100" dist="38100" dir="2700000" algn="tl">
                    <a:srgbClr val="000000">
                      <a:alpha val="43137"/>
                    </a:srgbClr>
                  </a:outerShdw>
                </a:effectLst>
                <a:latin typeface="Aharoni" pitchFamily="2" charset="-79"/>
                <a:cs typeface="Aharoni" pitchFamily="2" charset="-79"/>
              </a:rPr>
            </a:br>
            <a:r>
              <a:rPr lang="en-US" sz="2400" b="1" i="1" dirty="0" smtClean="0">
                <a:solidFill>
                  <a:srgbClr val="FFC000"/>
                </a:solidFill>
                <a:effectLst>
                  <a:outerShdw blurRad="38100" dist="38100" dir="2700000" algn="tl">
                    <a:srgbClr val="000000">
                      <a:alpha val="43137"/>
                    </a:srgbClr>
                  </a:outerShdw>
                </a:effectLst>
                <a:latin typeface="Aharoni" pitchFamily="2" charset="-79"/>
                <a:cs typeface="Aharoni" pitchFamily="2" charset="-79"/>
              </a:rPr>
              <a:t/>
            </a:r>
            <a:br>
              <a:rPr lang="en-US" sz="2400" b="1" i="1" dirty="0" smtClean="0">
                <a:solidFill>
                  <a:srgbClr val="FFC000"/>
                </a:solidFill>
                <a:effectLst>
                  <a:outerShdw blurRad="38100" dist="38100" dir="2700000" algn="tl">
                    <a:srgbClr val="000000">
                      <a:alpha val="43137"/>
                    </a:srgbClr>
                  </a:outerShdw>
                </a:effectLst>
                <a:latin typeface="Aharoni" pitchFamily="2" charset="-79"/>
                <a:cs typeface="Aharoni" pitchFamily="2" charset="-79"/>
              </a:rPr>
            </a:br>
            <a:r>
              <a:rPr lang="en-US" sz="2800" b="1" i="1" dirty="0" smtClean="0">
                <a:solidFill>
                  <a:srgbClr val="FFC000"/>
                </a:solidFill>
                <a:effectLst>
                  <a:outerShdw blurRad="38100" dist="38100" dir="2700000" algn="tl">
                    <a:srgbClr val="000000">
                      <a:alpha val="43137"/>
                    </a:srgbClr>
                  </a:outerShdw>
                </a:effectLst>
                <a:latin typeface="Aharoni" pitchFamily="2" charset="-79"/>
                <a:cs typeface="Aharoni" pitchFamily="2" charset="-79"/>
              </a:rPr>
              <a:t>B: VASCULITIS </a:t>
            </a:r>
            <a:r>
              <a:rPr lang="en-US" sz="5400" b="1" i="1" dirty="0" smtClean="0">
                <a:solidFill>
                  <a:schemeClr val="tx1"/>
                </a:solidFill>
                <a:effectLst>
                  <a:outerShdw blurRad="38100" dist="38100" dir="2700000" algn="tl">
                    <a:srgbClr val="000000">
                      <a:alpha val="43137"/>
                    </a:srgbClr>
                  </a:outerShdw>
                </a:effectLst>
                <a:latin typeface="Aharoni" pitchFamily="2" charset="-79"/>
                <a:cs typeface="Aharoni" pitchFamily="2" charset="-79"/>
              </a:rPr>
              <a:t/>
            </a:r>
            <a:br>
              <a:rPr lang="en-US" sz="5400" b="1" i="1" dirty="0" smtClean="0">
                <a:solidFill>
                  <a:schemeClr val="tx1"/>
                </a:solidFill>
                <a:effectLst>
                  <a:outerShdw blurRad="38100" dist="38100" dir="2700000" algn="tl">
                    <a:srgbClr val="000000">
                      <a:alpha val="43137"/>
                    </a:srgbClr>
                  </a:outerShdw>
                </a:effectLst>
                <a:latin typeface="Aharoni" pitchFamily="2" charset="-79"/>
                <a:cs typeface="Aharoni" pitchFamily="2" charset="-79"/>
              </a:rPr>
            </a:br>
            <a:r>
              <a:rPr lang="ar-SA" sz="5400" b="1" i="1" dirty="0" smtClean="0">
                <a:solidFill>
                  <a:schemeClr val="tx1"/>
                </a:solidFill>
                <a:effectLst>
                  <a:outerShdw blurRad="38100" dist="38100" dir="2700000" algn="tl">
                    <a:srgbClr val="000000">
                      <a:alpha val="43137"/>
                    </a:srgbClr>
                  </a:outerShdw>
                </a:effectLst>
                <a:latin typeface="Aharoni" pitchFamily="2" charset="-79"/>
              </a:rPr>
              <a:t> </a:t>
            </a:r>
            <a:endParaRPr lang="en-US" sz="5400" b="1" i="1" dirty="0">
              <a:solidFill>
                <a:schemeClr val="tx1"/>
              </a:solidFill>
              <a:effectLst>
                <a:outerShdw blurRad="38100" dist="38100" dir="2700000" algn="tl">
                  <a:srgbClr val="000000">
                    <a:alpha val="43137"/>
                  </a:srgbClr>
                </a:outerShdw>
              </a:effectLst>
              <a:latin typeface="Aharoni" pitchFamily="2" charset="-79"/>
              <a:cs typeface="Aharoni" pitchFamily="2" charset="-79"/>
            </a:endParaRPr>
          </a:p>
        </p:txBody>
      </p:sp>
      <p:sp>
        <p:nvSpPr>
          <p:cNvPr id="5" name="Rectangle 4"/>
          <p:cNvSpPr/>
          <p:nvPr/>
        </p:nvSpPr>
        <p:spPr>
          <a:xfrm>
            <a:off x="8215338" y="6643711"/>
            <a:ext cx="928694" cy="2142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solidFill>
                  <a:schemeClr val="accent2">
                    <a:lumMod val="50000"/>
                  </a:schemeClr>
                </a:solidFill>
              </a:rPr>
              <a:t>CVS- Block </a:t>
            </a:r>
            <a:endParaRPr lang="en-US" sz="1100" b="1" i="1" dirty="0">
              <a:solidFill>
                <a:schemeClr val="accent2">
                  <a:lumMod val="50000"/>
                </a:schemeClr>
              </a:solidFill>
            </a:endParaRPr>
          </a:p>
        </p:txBody>
      </p:sp>
      <p:sp>
        <p:nvSpPr>
          <p:cNvPr id="6" name="Rectangle 5"/>
          <p:cNvSpPr/>
          <p:nvPr/>
        </p:nvSpPr>
        <p:spPr>
          <a:xfrm>
            <a:off x="-32" y="6643710"/>
            <a:ext cx="1296144" cy="1886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solidFill>
                  <a:schemeClr val="accent2">
                    <a:lumMod val="50000"/>
                  </a:schemeClr>
                </a:solidFill>
              </a:rPr>
              <a:t>Pathology Dept, KSU</a:t>
            </a:r>
            <a:endParaRPr lang="en-US" sz="1100" b="1" i="1"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14414" y="5929330"/>
            <a:ext cx="6454500" cy="417530"/>
          </a:xfrm>
        </p:spPr>
        <p:txBody>
          <a:bodyPr>
            <a:noAutofit/>
          </a:bodyPr>
          <a:lstStyle/>
          <a:p>
            <a:pPr algn="ctr"/>
            <a:r>
              <a:rPr lang="en-US" sz="2000" b="1" i="1" dirty="0" smtClean="0">
                <a:solidFill>
                  <a:schemeClr val="tx1"/>
                </a:solidFill>
                <a:latin typeface="Aharoni" pitchFamily="2" charset="-79"/>
                <a:cs typeface="Aharoni" pitchFamily="2" charset="-79"/>
              </a:rPr>
              <a:t>Transmural myocardial infarct at </a:t>
            </a:r>
            <a:r>
              <a:rPr lang="en-US" sz="3200" b="1" i="1" dirty="0" smtClean="0">
                <a:solidFill>
                  <a:srgbClr val="FF0000"/>
                </a:solidFill>
                <a:latin typeface="Aharoni" pitchFamily="2" charset="-79"/>
                <a:cs typeface="Aharoni" pitchFamily="2" charset="-79"/>
              </a:rPr>
              <a:t>2</a:t>
            </a:r>
            <a:r>
              <a:rPr lang="en-US" sz="2000" b="1" i="1" dirty="0" smtClean="0">
                <a:solidFill>
                  <a:srgbClr val="FF0000"/>
                </a:solidFill>
                <a:latin typeface="Aharoni" pitchFamily="2" charset="-79"/>
                <a:cs typeface="Aharoni" pitchFamily="2" charset="-79"/>
              </a:rPr>
              <a:t> </a:t>
            </a:r>
            <a:r>
              <a:rPr lang="en-US" sz="2000" b="1" i="1" dirty="0" smtClean="0">
                <a:solidFill>
                  <a:schemeClr val="tx1"/>
                </a:solidFill>
                <a:latin typeface="Aharoni" pitchFamily="2" charset="-79"/>
                <a:cs typeface="Aharoni" pitchFamily="2" charset="-79"/>
              </a:rPr>
              <a:t>weeks</a:t>
            </a:r>
            <a:endParaRPr lang="ar-SA" sz="2000" b="1" i="1" dirty="0">
              <a:solidFill>
                <a:schemeClr val="tx1"/>
              </a:solidFill>
              <a:latin typeface="Aharoni" pitchFamily="2" charset="-79"/>
            </a:endParaRPr>
          </a:p>
        </p:txBody>
      </p:sp>
      <p:pic>
        <p:nvPicPr>
          <p:cNvPr id="161794" name="Picture 2" descr="205MI2wkhp2_small"/>
          <p:cNvPicPr>
            <a:picLocks noChangeAspect="1" noChangeArrowheads="1"/>
          </p:cNvPicPr>
          <p:nvPr/>
        </p:nvPicPr>
        <p:blipFill>
          <a:blip r:embed="rId2" cstate="print"/>
          <a:srcRect/>
          <a:stretch>
            <a:fillRect/>
          </a:stretch>
        </p:blipFill>
        <p:spPr bwMode="auto">
          <a:xfrm>
            <a:off x="557566" y="1090356"/>
            <a:ext cx="7643866" cy="4714908"/>
          </a:xfrm>
          <a:prstGeom prst="rect">
            <a:avLst/>
          </a:prstGeom>
          <a:noFill/>
        </p:spPr>
      </p:pic>
      <p:sp>
        <p:nvSpPr>
          <p:cNvPr id="5" name="مستطيل مستدير الزوايا 4"/>
          <p:cNvSpPr/>
          <p:nvPr/>
        </p:nvSpPr>
        <p:spPr>
          <a:xfrm>
            <a:off x="1571604" y="285728"/>
            <a:ext cx="5857916" cy="500066"/>
          </a:xfrm>
          <a:prstGeom prst="roundRect">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i="1" dirty="0" smtClean="0">
                <a:solidFill>
                  <a:schemeClr val="bg1"/>
                </a:solidFill>
                <a:effectLst>
                  <a:outerShdw blurRad="38100" dist="38100" dir="2700000" algn="tl">
                    <a:srgbClr val="000000">
                      <a:alpha val="43137"/>
                    </a:srgbClr>
                  </a:outerShdw>
                </a:effectLst>
                <a:latin typeface="Century Schoolbook" pitchFamily="18" charset="0"/>
              </a:rPr>
              <a:t>Myocardial Infarction - LPF</a:t>
            </a:r>
            <a:endParaRPr lang="ar-SA" sz="2800" b="1" i="1" dirty="0">
              <a:solidFill>
                <a:schemeClr val="bg1"/>
              </a:solidFill>
              <a:effectLst>
                <a:outerShdw blurRad="38100" dist="38100" dir="2700000" algn="tl">
                  <a:srgbClr val="000000">
                    <a:alpha val="43137"/>
                  </a:srgbClr>
                </a:outerShdw>
              </a:effectLst>
              <a:latin typeface="Century Schoolbook" pitchFamily="18" charset="0"/>
            </a:endParaRPr>
          </a:p>
        </p:txBody>
      </p:sp>
      <p:sp>
        <p:nvSpPr>
          <p:cNvPr id="7" name="Rectangle 6"/>
          <p:cNvSpPr/>
          <p:nvPr/>
        </p:nvSpPr>
        <p:spPr>
          <a:xfrm>
            <a:off x="8215338" y="6643711"/>
            <a:ext cx="928694" cy="214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solidFill>
                  <a:schemeClr val="accent2">
                    <a:lumMod val="50000"/>
                  </a:schemeClr>
                </a:solidFill>
              </a:rPr>
              <a:t>CVS- Block </a:t>
            </a:r>
            <a:endParaRPr lang="en-US" sz="1100" b="1" i="1" dirty="0">
              <a:solidFill>
                <a:schemeClr val="accent2">
                  <a:lumMod val="50000"/>
                </a:schemeClr>
              </a:solidFill>
            </a:endParaRPr>
          </a:p>
        </p:txBody>
      </p:sp>
      <p:sp>
        <p:nvSpPr>
          <p:cNvPr id="8" name="Rectangle 7"/>
          <p:cNvSpPr/>
          <p:nvPr/>
        </p:nvSpPr>
        <p:spPr>
          <a:xfrm>
            <a:off x="-32" y="6643710"/>
            <a:ext cx="1296144" cy="188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solidFill>
                  <a:schemeClr val="accent2">
                    <a:lumMod val="50000"/>
                  </a:schemeClr>
                </a:solidFill>
              </a:rPr>
              <a:t>Pathology Dept, KSU</a:t>
            </a:r>
            <a:endParaRPr lang="en-US" sz="1100" b="1" i="1"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6" descr="12 c"/>
          <p:cNvPicPr>
            <a:picLocks noChangeAspect="1" noChangeArrowheads="1"/>
          </p:cNvPicPr>
          <p:nvPr/>
        </p:nvPicPr>
        <p:blipFill>
          <a:blip r:embed="rId3" cstate="print"/>
          <a:srcRect/>
          <a:stretch>
            <a:fillRect/>
          </a:stretch>
        </p:blipFill>
        <p:spPr bwMode="auto">
          <a:xfrm>
            <a:off x="571472" y="857232"/>
            <a:ext cx="7929618" cy="42999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مستطيل مستدير الزوايا 4"/>
          <p:cNvSpPr/>
          <p:nvPr/>
        </p:nvSpPr>
        <p:spPr>
          <a:xfrm>
            <a:off x="1714480" y="214290"/>
            <a:ext cx="5929354" cy="500066"/>
          </a:xfrm>
          <a:prstGeom prst="roundRect">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i="1" dirty="0" smtClean="0">
                <a:solidFill>
                  <a:schemeClr val="bg1"/>
                </a:solidFill>
                <a:effectLst>
                  <a:outerShdw blurRad="38100" dist="38100" dir="2700000" algn="tl">
                    <a:srgbClr val="000000">
                      <a:alpha val="43137"/>
                    </a:srgbClr>
                  </a:outerShdw>
                </a:effectLst>
                <a:latin typeface="Century Schoolbook" pitchFamily="18" charset="0"/>
              </a:rPr>
              <a:t>Myocardial Infarction - LPF</a:t>
            </a:r>
            <a:endParaRPr lang="ar-SA" sz="2800" b="1" i="1" dirty="0">
              <a:solidFill>
                <a:schemeClr val="bg1"/>
              </a:solidFill>
              <a:effectLst>
                <a:outerShdw blurRad="38100" dist="38100" dir="2700000" algn="tl">
                  <a:srgbClr val="000000">
                    <a:alpha val="43137"/>
                  </a:srgbClr>
                </a:outerShdw>
              </a:effectLst>
              <a:latin typeface="Century Schoolbook" pitchFamily="18" charset="0"/>
            </a:endParaRPr>
          </a:p>
        </p:txBody>
      </p:sp>
      <p:sp>
        <p:nvSpPr>
          <p:cNvPr id="7" name="TextBox 2"/>
          <p:cNvSpPr txBox="1">
            <a:spLocks noChangeArrowheads="1"/>
          </p:cNvSpPr>
          <p:nvPr/>
        </p:nvSpPr>
        <p:spPr bwMode="auto">
          <a:xfrm>
            <a:off x="320551" y="5237820"/>
            <a:ext cx="8355905" cy="1200329"/>
          </a:xfrm>
          <a:prstGeom prst="rect">
            <a:avLst/>
          </a:prstGeom>
          <a:noFill/>
          <a:ln w="9525">
            <a:noFill/>
            <a:miter lim="800000"/>
            <a:headEnd/>
            <a:tailEnd/>
          </a:ln>
        </p:spPr>
        <p:txBody>
          <a:bodyPr wrap="square">
            <a:spAutoFit/>
          </a:bodyPr>
          <a:lstStyle/>
          <a:p>
            <a:pPr marL="534988" indent="-534988"/>
            <a:r>
              <a:rPr lang="en-US" i="1" dirty="0" smtClean="0">
                <a:latin typeface="+mj-lt"/>
              </a:rPr>
              <a:t>1- </a:t>
            </a:r>
            <a:r>
              <a:rPr lang="en-US" b="1" i="1" dirty="0" smtClean="0">
                <a:latin typeface="+mj-lt"/>
              </a:rPr>
              <a:t>Patchy </a:t>
            </a:r>
            <a:r>
              <a:rPr lang="en-US" b="1" i="1" dirty="0">
                <a:latin typeface="+mj-lt"/>
              </a:rPr>
              <a:t>coagulative necrosis of myocardial </a:t>
            </a:r>
            <a:r>
              <a:rPr lang="en-US" b="1" i="1" dirty="0" smtClean="0">
                <a:latin typeface="+mj-lt"/>
              </a:rPr>
              <a:t>fibers</a:t>
            </a:r>
            <a:r>
              <a:rPr lang="en-US" i="1" dirty="0" smtClean="0">
                <a:latin typeface="+mj-lt"/>
              </a:rPr>
              <a:t>. </a:t>
            </a:r>
            <a:r>
              <a:rPr lang="en-US" i="1" dirty="0">
                <a:latin typeface="+mj-lt"/>
              </a:rPr>
              <a:t>The dead muscle </a:t>
            </a:r>
            <a:r>
              <a:rPr lang="en-US" i="1" dirty="0" smtClean="0">
                <a:latin typeface="+mj-lt"/>
              </a:rPr>
              <a:t>fibers </a:t>
            </a:r>
            <a:r>
              <a:rPr lang="en-US" i="1" dirty="0">
                <a:latin typeface="+mj-lt"/>
              </a:rPr>
              <a:t>are structureless and </a:t>
            </a:r>
            <a:r>
              <a:rPr lang="en-US" i="1" dirty="0" smtClean="0">
                <a:latin typeface="+mj-lt"/>
              </a:rPr>
              <a:t>hyaline with loss of nuclei and striations.</a:t>
            </a:r>
            <a:endParaRPr lang="en-US" i="1" dirty="0">
              <a:latin typeface="+mj-lt"/>
            </a:endParaRPr>
          </a:p>
          <a:p>
            <a:pPr marL="534988" indent="-534988"/>
            <a:r>
              <a:rPr lang="en-US" i="1" dirty="0" smtClean="0">
                <a:latin typeface="+mj-lt"/>
              </a:rPr>
              <a:t>2-  </a:t>
            </a:r>
            <a:r>
              <a:rPr lang="en-US" b="1" i="1" dirty="0" smtClean="0">
                <a:latin typeface="+mj-lt"/>
              </a:rPr>
              <a:t>Chronic ischemic fibrous scar </a:t>
            </a:r>
            <a:r>
              <a:rPr lang="en-US" i="1" dirty="0" smtClean="0">
                <a:latin typeface="+mj-lt"/>
              </a:rPr>
              <a:t>replacing dead myocardial fibers . </a:t>
            </a:r>
          </a:p>
          <a:p>
            <a:pPr marL="534988" indent="-534988"/>
            <a:r>
              <a:rPr lang="en-US" i="1" dirty="0" smtClean="0">
                <a:latin typeface="+mj-lt"/>
              </a:rPr>
              <a:t>3-  </a:t>
            </a:r>
            <a:r>
              <a:rPr lang="en-US" b="1" i="1" dirty="0" smtClean="0">
                <a:latin typeface="+mj-lt"/>
              </a:rPr>
              <a:t>The remaining myocardial fibers </a:t>
            </a:r>
            <a:r>
              <a:rPr lang="en-US" i="1" dirty="0" smtClean="0">
                <a:latin typeface="+mj-lt"/>
              </a:rPr>
              <a:t>show enlarged nuclei due to ventricular hypertrophy .</a:t>
            </a:r>
            <a:endParaRPr lang="en-US" i="1" dirty="0">
              <a:latin typeface="+mj-lt"/>
            </a:endParaRPr>
          </a:p>
        </p:txBody>
      </p:sp>
      <p:sp>
        <p:nvSpPr>
          <p:cNvPr id="8" name="مستطيل مستدير الزوايا 7"/>
          <p:cNvSpPr/>
          <p:nvPr/>
        </p:nvSpPr>
        <p:spPr>
          <a:xfrm>
            <a:off x="4286248" y="1357298"/>
            <a:ext cx="285752" cy="357190"/>
          </a:xfrm>
          <a:prstGeom prst="roundRect">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t>3</a:t>
            </a:r>
            <a:endParaRPr lang="ar-SA" b="1" dirty="0"/>
          </a:p>
        </p:txBody>
      </p:sp>
      <p:sp>
        <p:nvSpPr>
          <p:cNvPr id="9" name="مستطيل مستدير الزوايا 8"/>
          <p:cNvSpPr/>
          <p:nvPr/>
        </p:nvSpPr>
        <p:spPr>
          <a:xfrm>
            <a:off x="3214678" y="2348880"/>
            <a:ext cx="285752" cy="357190"/>
          </a:xfrm>
          <a:prstGeom prst="roundRect">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t>1</a:t>
            </a:r>
            <a:endParaRPr lang="ar-SA" b="1" dirty="0"/>
          </a:p>
        </p:txBody>
      </p:sp>
      <p:sp>
        <p:nvSpPr>
          <p:cNvPr id="10" name="مستطيل مستدير الزوايا 9"/>
          <p:cNvSpPr/>
          <p:nvPr/>
        </p:nvSpPr>
        <p:spPr>
          <a:xfrm>
            <a:off x="5357818" y="3645024"/>
            <a:ext cx="285752" cy="357190"/>
          </a:xfrm>
          <a:prstGeom prst="roundRect">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t>2</a:t>
            </a:r>
            <a:endParaRPr lang="ar-SA" b="1" dirty="0"/>
          </a:p>
        </p:txBody>
      </p:sp>
      <p:sp>
        <p:nvSpPr>
          <p:cNvPr id="12" name="Rectangle 11"/>
          <p:cNvSpPr/>
          <p:nvPr/>
        </p:nvSpPr>
        <p:spPr>
          <a:xfrm>
            <a:off x="8215338" y="6643711"/>
            <a:ext cx="928694" cy="214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solidFill>
                  <a:schemeClr val="accent2">
                    <a:lumMod val="50000"/>
                  </a:schemeClr>
                </a:solidFill>
              </a:rPr>
              <a:t>CVS- Block </a:t>
            </a:r>
            <a:endParaRPr lang="en-US" sz="1100" b="1" i="1" dirty="0">
              <a:solidFill>
                <a:schemeClr val="accent2">
                  <a:lumMod val="50000"/>
                </a:schemeClr>
              </a:solidFill>
            </a:endParaRPr>
          </a:p>
        </p:txBody>
      </p:sp>
      <p:sp>
        <p:nvSpPr>
          <p:cNvPr id="13" name="Rectangle 12"/>
          <p:cNvSpPr/>
          <p:nvPr/>
        </p:nvSpPr>
        <p:spPr>
          <a:xfrm>
            <a:off x="-32" y="6643710"/>
            <a:ext cx="1296144" cy="188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solidFill>
                  <a:schemeClr val="accent2">
                    <a:lumMod val="50000"/>
                  </a:schemeClr>
                </a:solidFill>
              </a:rPr>
              <a:t>Pathology Dept, KSU</a:t>
            </a:r>
            <a:endParaRPr lang="en-US" sz="1100" b="1" i="1" dirty="0">
              <a:solidFill>
                <a:schemeClr val="accent2">
                  <a:lumMod val="50000"/>
                </a:schemeClr>
              </a:solidFill>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62" name="Picture 2" descr="http://4.bp.blogspot.com/-E7hUo8aXPgA/UEwLRChm0_I/AAAAAAAAHz0/RMInN4yizhs/s1600/acute_myocardial_infarct.jpg"/>
          <p:cNvPicPr>
            <a:picLocks noChangeAspect="1" noChangeArrowheads="1"/>
          </p:cNvPicPr>
          <p:nvPr/>
        </p:nvPicPr>
        <p:blipFill>
          <a:blip r:embed="rId2" cstate="print"/>
          <a:srcRect/>
          <a:stretch>
            <a:fillRect/>
          </a:stretch>
        </p:blipFill>
        <p:spPr bwMode="auto">
          <a:xfrm>
            <a:off x="683568" y="979588"/>
            <a:ext cx="7704856" cy="4235362"/>
          </a:xfrm>
          <a:prstGeom prst="rect">
            <a:avLst/>
          </a:prstGeom>
          <a:noFill/>
          <a:ln w="28575">
            <a:solidFill>
              <a:schemeClr val="tx1"/>
            </a:solidFill>
          </a:ln>
        </p:spPr>
      </p:pic>
      <p:sp>
        <p:nvSpPr>
          <p:cNvPr id="5" name="مستطيل 4"/>
          <p:cNvSpPr/>
          <p:nvPr/>
        </p:nvSpPr>
        <p:spPr>
          <a:xfrm>
            <a:off x="357158" y="5278481"/>
            <a:ext cx="7929618" cy="1508105"/>
          </a:xfrm>
          <a:prstGeom prst="rect">
            <a:avLst/>
          </a:prstGeom>
        </p:spPr>
        <p:txBody>
          <a:bodyPr wrap="square">
            <a:spAutoFit/>
          </a:bodyPr>
          <a:lstStyle/>
          <a:p>
            <a:pPr algn="ctr"/>
            <a:r>
              <a:rPr lang="en-GB" sz="2000" b="1" i="1" dirty="0" smtClean="0">
                <a:solidFill>
                  <a:srgbClr val="0000FF"/>
                </a:solidFill>
              </a:rPr>
              <a:t>Myocardial infarct </a:t>
            </a:r>
            <a:r>
              <a:rPr lang="en-GB" b="1" i="1" dirty="0" smtClean="0"/>
              <a:t>- circumscribed area of ischemic necrosis - coagulative necrosis. In the first 12 - 24 hours, </a:t>
            </a:r>
            <a:r>
              <a:rPr lang="en-GB" b="1" i="1" dirty="0" smtClean="0">
                <a:solidFill>
                  <a:srgbClr val="FF0000"/>
                </a:solidFill>
              </a:rPr>
              <a:t>myocardial fibers are still well delineated</a:t>
            </a:r>
            <a:r>
              <a:rPr lang="en-GB" b="1" i="1" dirty="0" smtClean="0"/>
              <a:t>, with intense eosinophilic (</a:t>
            </a:r>
            <a:r>
              <a:rPr lang="en-GB" b="1" i="1" dirty="0" smtClean="0">
                <a:solidFill>
                  <a:srgbClr val="FF0000"/>
                </a:solidFill>
              </a:rPr>
              <a:t>pink</a:t>
            </a:r>
            <a:r>
              <a:rPr lang="en-GB" b="1" i="1" dirty="0" smtClean="0"/>
              <a:t>) cytoplasm, but lost their transversal striations and the nucleus (left side of the picture). Notice a few myocardial fibers showing hypertrophy (increased size of the </a:t>
            </a:r>
            <a:r>
              <a:rPr lang="en-GB" b="1" i="1" dirty="0" err="1" smtClean="0"/>
              <a:t>fiber</a:t>
            </a:r>
            <a:r>
              <a:rPr lang="en-GB" b="1" i="1" dirty="0" smtClean="0"/>
              <a:t>, irregular shape of the nuclei) </a:t>
            </a:r>
            <a:endParaRPr lang="ar-SA" i="1" dirty="0"/>
          </a:p>
        </p:txBody>
      </p:sp>
      <p:sp>
        <p:nvSpPr>
          <p:cNvPr id="7" name="مستطيل مستدير الزوايا 4"/>
          <p:cNvSpPr/>
          <p:nvPr/>
        </p:nvSpPr>
        <p:spPr>
          <a:xfrm>
            <a:off x="1571604" y="214290"/>
            <a:ext cx="6286544" cy="571504"/>
          </a:xfrm>
          <a:prstGeom prst="roundRect">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i="1" dirty="0" smtClean="0">
                <a:solidFill>
                  <a:schemeClr val="bg1"/>
                </a:solidFill>
                <a:effectLst>
                  <a:outerShdw blurRad="38100" dist="38100" dir="2700000" algn="tl">
                    <a:srgbClr val="000000">
                      <a:alpha val="43137"/>
                    </a:srgbClr>
                  </a:outerShdw>
                </a:effectLst>
                <a:latin typeface="Century Schoolbook" pitchFamily="18" charset="0"/>
              </a:rPr>
              <a:t>Myocardial Infarction - LPF</a:t>
            </a:r>
            <a:endParaRPr lang="ar-SA" sz="2800" b="1" i="1" dirty="0">
              <a:solidFill>
                <a:schemeClr val="bg1"/>
              </a:solidFill>
              <a:effectLst>
                <a:outerShdw blurRad="38100" dist="38100" dir="2700000" algn="tl">
                  <a:srgbClr val="000000">
                    <a:alpha val="43137"/>
                  </a:srgbClr>
                </a:outerShdw>
              </a:effectLst>
              <a:latin typeface="Century Schoolbook" pitchFamily="18" charset="0"/>
            </a:endParaRPr>
          </a:p>
        </p:txBody>
      </p:sp>
      <p:sp>
        <p:nvSpPr>
          <p:cNvPr id="9" name="Rectangle 8"/>
          <p:cNvSpPr/>
          <p:nvPr/>
        </p:nvSpPr>
        <p:spPr>
          <a:xfrm>
            <a:off x="8215338" y="6643711"/>
            <a:ext cx="928694" cy="214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solidFill>
                  <a:schemeClr val="accent2">
                    <a:lumMod val="50000"/>
                  </a:schemeClr>
                </a:solidFill>
              </a:rPr>
              <a:t>CVS- Block </a:t>
            </a:r>
            <a:endParaRPr lang="en-US" sz="1100" b="1" i="1" dirty="0">
              <a:solidFill>
                <a:schemeClr val="accent2">
                  <a:lumMod val="50000"/>
                </a:schemeClr>
              </a:solidFill>
            </a:endParaRPr>
          </a:p>
        </p:txBody>
      </p:sp>
      <p:sp>
        <p:nvSpPr>
          <p:cNvPr id="10" name="Rectangle 9"/>
          <p:cNvSpPr/>
          <p:nvPr/>
        </p:nvSpPr>
        <p:spPr>
          <a:xfrm>
            <a:off x="-32" y="6643710"/>
            <a:ext cx="1296144" cy="188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solidFill>
                  <a:schemeClr val="accent2">
                    <a:lumMod val="50000"/>
                  </a:schemeClr>
                </a:solidFill>
              </a:rPr>
              <a:t>Pathology Dept, KSU</a:t>
            </a:r>
            <a:endParaRPr lang="en-US" sz="1100" b="1" i="1"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8482" name="Picture 2" descr="http://3.bp.blogspot.com/-tDdQtu_CJzA/UEwLrsDoFpI/AAAAAAAAHz8/lMnKMT7QuCw/s320/acute_myocardial_infarct_02.jpg"/>
          <p:cNvPicPr>
            <a:picLocks noChangeAspect="1" noChangeArrowheads="1"/>
          </p:cNvPicPr>
          <p:nvPr/>
        </p:nvPicPr>
        <p:blipFill>
          <a:blip r:embed="rId2" cstate="print"/>
          <a:srcRect/>
          <a:stretch>
            <a:fillRect/>
          </a:stretch>
        </p:blipFill>
        <p:spPr bwMode="auto">
          <a:xfrm>
            <a:off x="467544" y="966478"/>
            <a:ext cx="7992888" cy="4248472"/>
          </a:xfrm>
          <a:prstGeom prst="rect">
            <a:avLst/>
          </a:prstGeom>
          <a:noFill/>
          <a:ln w="28575">
            <a:solidFill>
              <a:schemeClr val="tx1"/>
            </a:solidFill>
          </a:ln>
        </p:spPr>
      </p:pic>
      <p:sp>
        <p:nvSpPr>
          <p:cNvPr id="4" name="مستطيل 3"/>
          <p:cNvSpPr/>
          <p:nvPr/>
        </p:nvSpPr>
        <p:spPr>
          <a:xfrm>
            <a:off x="395536" y="5391709"/>
            <a:ext cx="7962678" cy="1323439"/>
          </a:xfrm>
          <a:prstGeom prst="rect">
            <a:avLst/>
          </a:prstGeom>
        </p:spPr>
        <p:txBody>
          <a:bodyPr wrap="square">
            <a:spAutoFit/>
          </a:bodyPr>
          <a:lstStyle/>
          <a:p>
            <a:pPr algn="ctr"/>
            <a:r>
              <a:rPr lang="en-GB" sz="2000" b="1" i="1" dirty="0" smtClean="0">
                <a:solidFill>
                  <a:srgbClr val="0000FF"/>
                </a:solidFill>
              </a:rPr>
              <a:t>Recent myocardial infarct </a:t>
            </a:r>
            <a:r>
              <a:rPr lang="en-GB" sz="2000" b="1" i="1" dirty="0" smtClean="0"/>
              <a:t>(in the first 12 - 24 hours): myocardial fibers are still well delineated, with intense eosinophilic (pink) cytoplasm, but lost their transversal striations and the nucleus. The interstitial space may be infiltrated with red blood cells. </a:t>
            </a:r>
            <a:endParaRPr lang="ar-SA" sz="2000" i="1" dirty="0"/>
          </a:p>
        </p:txBody>
      </p:sp>
      <p:sp>
        <p:nvSpPr>
          <p:cNvPr id="6" name="مستطيل مستدير الزوايا 4"/>
          <p:cNvSpPr/>
          <p:nvPr/>
        </p:nvSpPr>
        <p:spPr>
          <a:xfrm>
            <a:off x="1500166" y="285728"/>
            <a:ext cx="6286544" cy="500066"/>
          </a:xfrm>
          <a:prstGeom prst="roundRect">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i="1" dirty="0" smtClean="0">
                <a:solidFill>
                  <a:schemeClr val="bg1"/>
                </a:solidFill>
                <a:effectLst>
                  <a:outerShdw blurRad="38100" dist="38100" dir="2700000" algn="tl">
                    <a:srgbClr val="000000">
                      <a:alpha val="43137"/>
                    </a:srgbClr>
                  </a:outerShdw>
                </a:effectLst>
                <a:latin typeface="Century Schoolbook" pitchFamily="18" charset="0"/>
              </a:rPr>
              <a:t>Myocardial Infarction - LPF</a:t>
            </a:r>
            <a:endParaRPr lang="ar-SA" sz="2800" b="1" i="1" dirty="0">
              <a:solidFill>
                <a:schemeClr val="bg1"/>
              </a:solidFill>
              <a:effectLst>
                <a:outerShdw blurRad="38100" dist="38100" dir="2700000" algn="tl">
                  <a:srgbClr val="000000">
                    <a:alpha val="43137"/>
                  </a:srgbClr>
                </a:outerShdw>
              </a:effectLst>
              <a:latin typeface="Century Schoolbook" pitchFamily="18" charset="0"/>
            </a:endParaRPr>
          </a:p>
        </p:txBody>
      </p:sp>
      <p:sp>
        <p:nvSpPr>
          <p:cNvPr id="8" name="Rectangle 7"/>
          <p:cNvSpPr/>
          <p:nvPr/>
        </p:nvSpPr>
        <p:spPr>
          <a:xfrm>
            <a:off x="8215338" y="6643711"/>
            <a:ext cx="928694" cy="214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solidFill>
                  <a:schemeClr val="accent2">
                    <a:lumMod val="50000"/>
                  </a:schemeClr>
                </a:solidFill>
              </a:rPr>
              <a:t>CVS- Block </a:t>
            </a:r>
            <a:endParaRPr lang="en-US" sz="1100" b="1" i="1" dirty="0">
              <a:solidFill>
                <a:schemeClr val="accent2">
                  <a:lumMod val="50000"/>
                </a:schemeClr>
              </a:solidFill>
            </a:endParaRPr>
          </a:p>
        </p:txBody>
      </p:sp>
      <p:sp>
        <p:nvSpPr>
          <p:cNvPr id="9" name="Rectangle 8"/>
          <p:cNvSpPr/>
          <p:nvPr/>
        </p:nvSpPr>
        <p:spPr>
          <a:xfrm>
            <a:off x="-32" y="6643710"/>
            <a:ext cx="1296144" cy="188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solidFill>
                  <a:schemeClr val="accent2">
                    <a:lumMod val="50000"/>
                  </a:schemeClr>
                </a:solidFill>
              </a:rPr>
              <a:t>Pathology Dept, KSU</a:t>
            </a:r>
            <a:endParaRPr lang="en-US" sz="1100" b="1" i="1"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مستطيل 3"/>
          <p:cNvSpPr/>
          <p:nvPr/>
        </p:nvSpPr>
        <p:spPr>
          <a:xfrm>
            <a:off x="785786" y="5566492"/>
            <a:ext cx="7286676" cy="1077218"/>
          </a:xfrm>
          <a:prstGeom prst="rect">
            <a:avLst/>
          </a:prstGeom>
        </p:spPr>
        <p:txBody>
          <a:bodyPr wrap="square">
            <a:spAutoFit/>
          </a:bodyPr>
          <a:lstStyle/>
          <a:p>
            <a:pPr algn="ctr"/>
            <a:r>
              <a:rPr lang="en-GB" sz="2400" b="1" i="1" dirty="0" smtClean="0">
                <a:solidFill>
                  <a:srgbClr val="0000FF"/>
                </a:solidFill>
              </a:rPr>
              <a:t>Acute myocardial infarct</a:t>
            </a:r>
            <a:r>
              <a:rPr lang="en-GB" sz="2000" b="1" i="1" dirty="0" smtClean="0"/>
              <a:t>, histology. This 3-4 day old infarct shows necrosis of myocardial cells and is infiltrated with </a:t>
            </a:r>
            <a:r>
              <a:rPr lang="en-GB" sz="2000" b="1" i="1" dirty="0" smtClean="0">
                <a:solidFill>
                  <a:srgbClr val="FF0000"/>
                </a:solidFill>
              </a:rPr>
              <a:t>polymorphnuclear</a:t>
            </a:r>
            <a:r>
              <a:rPr lang="en-GB" sz="2000" b="1" i="1" dirty="0" smtClean="0"/>
              <a:t> leukocytes. </a:t>
            </a:r>
            <a:endParaRPr lang="ar-SA" sz="2000" b="1" i="1" dirty="0"/>
          </a:p>
        </p:txBody>
      </p:sp>
      <p:sp>
        <p:nvSpPr>
          <p:cNvPr id="5" name="مستطيل مستدير الزوايا 4"/>
          <p:cNvSpPr/>
          <p:nvPr/>
        </p:nvSpPr>
        <p:spPr>
          <a:xfrm>
            <a:off x="1643042" y="285728"/>
            <a:ext cx="6000792" cy="500066"/>
          </a:xfrm>
          <a:prstGeom prst="roundRect">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i="1" dirty="0" smtClean="0">
                <a:solidFill>
                  <a:schemeClr val="bg1"/>
                </a:solidFill>
                <a:effectLst>
                  <a:outerShdw blurRad="38100" dist="38100" dir="2700000" algn="tl">
                    <a:srgbClr val="000000">
                      <a:alpha val="43137"/>
                    </a:srgbClr>
                  </a:outerShdw>
                </a:effectLst>
                <a:latin typeface="Century Schoolbook" pitchFamily="18" charset="0"/>
              </a:rPr>
              <a:t>Myocardial Infarction - HPF</a:t>
            </a:r>
            <a:endParaRPr lang="ar-SA" sz="2800" b="1" i="1" dirty="0">
              <a:solidFill>
                <a:schemeClr val="bg1"/>
              </a:solidFill>
              <a:effectLst>
                <a:outerShdw blurRad="38100" dist="38100" dir="2700000" algn="tl">
                  <a:srgbClr val="000000">
                    <a:alpha val="43137"/>
                  </a:srgbClr>
                </a:outerShdw>
              </a:effectLst>
              <a:latin typeface="Century Schoolbook" pitchFamily="18" charset="0"/>
            </a:endParaRPr>
          </a:p>
        </p:txBody>
      </p:sp>
      <p:sp>
        <p:nvSpPr>
          <p:cNvPr id="8" name="Rectangle 7"/>
          <p:cNvSpPr/>
          <p:nvPr/>
        </p:nvSpPr>
        <p:spPr>
          <a:xfrm>
            <a:off x="8215338" y="6643711"/>
            <a:ext cx="928694" cy="214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solidFill>
                  <a:schemeClr val="accent2">
                    <a:lumMod val="50000"/>
                  </a:schemeClr>
                </a:solidFill>
              </a:rPr>
              <a:t>CVS- Block </a:t>
            </a:r>
            <a:endParaRPr lang="en-US" sz="1100" b="1" i="1" dirty="0">
              <a:solidFill>
                <a:schemeClr val="accent2">
                  <a:lumMod val="50000"/>
                </a:schemeClr>
              </a:solidFill>
            </a:endParaRPr>
          </a:p>
        </p:txBody>
      </p:sp>
      <p:sp>
        <p:nvSpPr>
          <p:cNvPr id="9" name="Rectangle 8"/>
          <p:cNvSpPr/>
          <p:nvPr/>
        </p:nvSpPr>
        <p:spPr>
          <a:xfrm>
            <a:off x="-32" y="6643710"/>
            <a:ext cx="1296144" cy="188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solidFill>
                  <a:schemeClr val="accent2">
                    <a:lumMod val="50000"/>
                  </a:schemeClr>
                </a:solidFill>
              </a:rPr>
              <a:t>Pathology Dept, KSU</a:t>
            </a:r>
            <a:endParaRPr lang="en-US" sz="1100" b="1" i="1" dirty="0">
              <a:solidFill>
                <a:schemeClr val="accent2">
                  <a:lumMod val="50000"/>
                </a:schemeClr>
              </a:solidFill>
            </a:endParaRPr>
          </a:p>
        </p:txBody>
      </p:sp>
      <p:pic>
        <p:nvPicPr>
          <p:cNvPr id="7" name="Picture 6" descr="http://library.med.utah.edu/WebPath/jpeg5/CV024.jpg"/>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521730" y="-172884"/>
            <a:ext cx="4325115" cy="6776352"/>
          </a:xfrm>
          <a:prstGeom prst="rect">
            <a:avLst/>
          </a:prstGeom>
          <a:noFill/>
          <a:ln>
            <a:no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4626" name="Picture 2" descr="http://www.pathology-india.com/MyoInf.JPG"/>
          <p:cNvPicPr>
            <a:picLocks noChangeAspect="1" noChangeArrowheads="1"/>
          </p:cNvPicPr>
          <p:nvPr/>
        </p:nvPicPr>
        <p:blipFill>
          <a:blip r:embed="rId2" cstate="print"/>
          <a:srcRect/>
          <a:stretch>
            <a:fillRect/>
          </a:stretch>
        </p:blipFill>
        <p:spPr bwMode="auto">
          <a:xfrm>
            <a:off x="827584" y="1103654"/>
            <a:ext cx="7272808" cy="4968552"/>
          </a:xfrm>
          <a:prstGeom prst="rect">
            <a:avLst/>
          </a:prstGeom>
          <a:noFill/>
          <a:ln w="28575">
            <a:solidFill>
              <a:schemeClr val="tx1"/>
            </a:solidFill>
          </a:ln>
        </p:spPr>
      </p:pic>
      <p:sp>
        <p:nvSpPr>
          <p:cNvPr id="5" name="مستطيل مستدير الزوايا 4"/>
          <p:cNvSpPr/>
          <p:nvPr/>
        </p:nvSpPr>
        <p:spPr>
          <a:xfrm>
            <a:off x="1714480" y="285728"/>
            <a:ext cx="5857916" cy="571504"/>
          </a:xfrm>
          <a:prstGeom prst="roundRect">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i="1" dirty="0" smtClean="0">
                <a:solidFill>
                  <a:schemeClr val="bg1"/>
                </a:solidFill>
                <a:effectLst>
                  <a:outerShdw blurRad="38100" dist="38100" dir="2700000" algn="tl">
                    <a:srgbClr val="000000">
                      <a:alpha val="43137"/>
                    </a:srgbClr>
                  </a:outerShdw>
                </a:effectLst>
                <a:latin typeface="Century Schoolbook" pitchFamily="18" charset="0"/>
              </a:rPr>
              <a:t>Myocardial Infarction - HPF</a:t>
            </a:r>
            <a:endParaRPr lang="ar-SA" sz="2800" b="1" i="1" dirty="0">
              <a:solidFill>
                <a:schemeClr val="bg1"/>
              </a:solidFill>
              <a:effectLst>
                <a:outerShdw blurRad="38100" dist="38100" dir="2700000" algn="tl">
                  <a:srgbClr val="000000">
                    <a:alpha val="43137"/>
                  </a:srgbClr>
                </a:outerShdw>
              </a:effectLst>
              <a:latin typeface="Century Schoolbook" pitchFamily="18" charset="0"/>
            </a:endParaRPr>
          </a:p>
        </p:txBody>
      </p:sp>
      <p:sp>
        <p:nvSpPr>
          <p:cNvPr id="7" name="Rectangle 6"/>
          <p:cNvSpPr/>
          <p:nvPr/>
        </p:nvSpPr>
        <p:spPr>
          <a:xfrm>
            <a:off x="8215338" y="6643711"/>
            <a:ext cx="928694" cy="214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solidFill>
                  <a:schemeClr val="accent2">
                    <a:lumMod val="50000"/>
                  </a:schemeClr>
                </a:solidFill>
              </a:rPr>
              <a:t>CVS- Block </a:t>
            </a:r>
            <a:endParaRPr lang="en-US" sz="1100" b="1" i="1" dirty="0">
              <a:solidFill>
                <a:schemeClr val="accent2">
                  <a:lumMod val="50000"/>
                </a:schemeClr>
              </a:solidFill>
            </a:endParaRPr>
          </a:p>
        </p:txBody>
      </p:sp>
      <p:sp>
        <p:nvSpPr>
          <p:cNvPr id="8" name="Rectangle 7"/>
          <p:cNvSpPr/>
          <p:nvPr/>
        </p:nvSpPr>
        <p:spPr>
          <a:xfrm>
            <a:off x="-32" y="6643710"/>
            <a:ext cx="1296144" cy="188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solidFill>
                  <a:schemeClr val="accent2">
                    <a:lumMod val="50000"/>
                  </a:schemeClr>
                </a:solidFill>
              </a:rPr>
              <a:t>Pathology Dept, KSU</a:t>
            </a:r>
            <a:endParaRPr lang="en-US" sz="1100" b="1" i="1"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14546" y="3816363"/>
            <a:ext cx="6786610" cy="1827215"/>
          </a:xfrm>
        </p:spPr>
        <p:txBody>
          <a:bodyPr>
            <a:noAutofit/>
          </a:bodyPr>
          <a:lstStyle/>
          <a:p>
            <a:r>
              <a:rPr lang="en-US" sz="4800" b="1" dirty="0" smtClean="0">
                <a:solidFill>
                  <a:srgbClr val="66FFFF"/>
                </a:solidFill>
                <a:latin typeface="Aharoni" pitchFamily="2" charset="-79"/>
                <a:cs typeface="Aharoni" pitchFamily="2" charset="-79"/>
              </a:rPr>
              <a:t>Thromboembolism / Vasculitis</a:t>
            </a:r>
            <a:endParaRPr lang="en-US" sz="4800" b="1" dirty="0">
              <a:solidFill>
                <a:srgbClr val="66FFFF"/>
              </a:solidFill>
              <a:latin typeface="Aharoni" pitchFamily="2" charset="-79"/>
              <a:cs typeface="Aharoni" pitchFamily="2" charset="-79"/>
            </a:endParaRPr>
          </a:p>
        </p:txBody>
      </p:sp>
      <p:sp>
        <p:nvSpPr>
          <p:cNvPr id="5" name="Title 3"/>
          <p:cNvSpPr txBox="1">
            <a:spLocks/>
          </p:cNvSpPr>
          <p:nvPr/>
        </p:nvSpPr>
        <p:spPr>
          <a:xfrm>
            <a:off x="1928794" y="3357562"/>
            <a:ext cx="7000892" cy="2286016"/>
          </a:xfrm>
          <a:prstGeom prst="rect">
            <a:avLst/>
          </a:prstGeom>
        </p:spPr>
        <p:txBody>
          <a:bodyPr vert="horz" anchor="b">
            <a:noAutofit/>
          </a:bodyPr>
          <a:lstStyle/>
          <a:p>
            <a:pPr algn="ctr" rtl="1">
              <a:spcBef>
                <a:spcPct val="0"/>
              </a:spcBef>
            </a:pPr>
            <a:r>
              <a:rPr kumimoji="0" lang="en-US" sz="4000" b="1" i="0" u="none" strike="noStrike" kern="1200" cap="small" spc="0" normalizeH="0" baseline="0" noProof="0" dirty="0" smtClean="0">
                <a:ln>
                  <a:noFill/>
                </a:ln>
                <a:solidFill>
                  <a:schemeClr val="accent1">
                    <a:lumMod val="75000"/>
                  </a:schemeClr>
                </a:solidFill>
                <a:effectLst/>
                <a:uLnTx/>
                <a:uFillTx/>
                <a:latin typeface="+mj-lt"/>
                <a:ea typeface="+mj-ea"/>
                <a:cs typeface="+mj-cs"/>
              </a:rPr>
              <a:t> </a:t>
            </a:r>
          </a:p>
          <a:p>
            <a:pPr algn="ctr" rtl="1">
              <a:spcBef>
                <a:spcPct val="0"/>
              </a:spcBef>
            </a:pPr>
            <a:endParaRPr lang="en-US" sz="4000" b="1" cap="small" dirty="0" smtClean="0">
              <a:solidFill>
                <a:schemeClr val="accent1">
                  <a:lumMod val="75000"/>
                </a:schemeClr>
              </a:solidFill>
              <a:latin typeface="+mj-lt"/>
              <a:ea typeface="+mj-ea"/>
              <a:cs typeface="+mj-cs"/>
            </a:endParaRPr>
          </a:p>
          <a:p>
            <a:pPr algn="ctr" rtl="1">
              <a:spcBef>
                <a:spcPct val="0"/>
              </a:spcBef>
            </a:pPr>
            <a:endParaRPr lang="en-US" sz="4000" b="1" cap="small" dirty="0" smtClean="0">
              <a:solidFill>
                <a:schemeClr val="accent1">
                  <a:lumMod val="75000"/>
                </a:schemeClr>
              </a:solidFill>
              <a:latin typeface="+mj-lt"/>
              <a:ea typeface="+mj-ea"/>
              <a:cs typeface="+mj-cs"/>
            </a:endParaRPr>
          </a:p>
          <a:p>
            <a:pPr algn="ctr" rtl="1">
              <a:spcBef>
                <a:spcPct val="0"/>
              </a:spcBef>
            </a:pPr>
            <a:endParaRPr lang="en-US" sz="4000" b="1" cap="small" dirty="0" smtClean="0">
              <a:solidFill>
                <a:schemeClr val="accent1">
                  <a:lumMod val="75000"/>
                </a:schemeClr>
              </a:solidFill>
              <a:latin typeface="+mj-lt"/>
              <a:ea typeface="+mj-ea"/>
              <a:cs typeface="+mj-cs"/>
            </a:endParaRPr>
          </a:p>
          <a:p>
            <a:pPr algn="ctr" rtl="1">
              <a:spcBef>
                <a:spcPct val="0"/>
              </a:spcBef>
            </a:pPr>
            <a:endParaRPr lang="en-US" sz="4000" b="1" cap="small" dirty="0" smtClean="0">
              <a:solidFill>
                <a:schemeClr val="accent1">
                  <a:lumMod val="75000"/>
                </a:schemeClr>
              </a:solidFill>
              <a:latin typeface="+mj-lt"/>
              <a:ea typeface="+mj-ea"/>
              <a:cs typeface="+mj-cs"/>
            </a:endParaRPr>
          </a:p>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4000" b="1" i="0" u="none" strike="noStrike" kern="1200" cap="small" spc="0" normalizeH="0" baseline="0" noProof="0" dirty="0" smtClean="0">
                <a:ln>
                  <a:noFill/>
                </a:ln>
                <a:solidFill>
                  <a:schemeClr val="accent1">
                    <a:lumMod val="75000"/>
                  </a:schemeClr>
                </a:solidFill>
                <a:effectLst/>
                <a:uLnTx/>
                <a:uFillTx/>
                <a:latin typeface="+mj-lt"/>
                <a:ea typeface="+mj-ea"/>
                <a:cs typeface="+mj-cs"/>
              </a:rPr>
              <a:t/>
            </a:r>
            <a:br>
              <a:rPr kumimoji="0" lang="en-US" sz="4000" b="1" i="0" u="none" strike="noStrike" kern="1200" cap="small" spc="0" normalizeH="0" baseline="0" noProof="0" dirty="0" smtClean="0">
                <a:ln>
                  <a:noFill/>
                </a:ln>
                <a:solidFill>
                  <a:schemeClr val="accent1">
                    <a:lumMod val="75000"/>
                  </a:schemeClr>
                </a:solidFill>
                <a:effectLst/>
                <a:uLnTx/>
                <a:uFillTx/>
                <a:latin typeface="+mj-lt"/>
                <a:ea typeface="+mj-ea"/>
                <a:cs typeface="+mj-cs"/>
              </a:rPr>
            </a:br>
            <a:endParaRPr kumimoji="0" lang="en-US" sz="4000" b="1" i="0" u="none" strike="noStrike" kern="1200" cap="small" spc="0" normalizeH="0" baseline="0" noProof="0" dirty="0">
              <a:ln>
                <a:noFill/>
              </a:ln>
              <a:solidFill>
                <a:schemeClr val="accent1">
                  <a:lumMod val="75000"/>
                </a:schemeClr>
              </a:solidFill>
              <a:effectLst/>
              <a:uLnTx/>
              <a:uFillTx/>
              <a:latin typeface="+mj-lt"/>
              <a:ea typeface="+mj-ea"/>
              <a:cs typeface="+mj-cs"/>
            </a:endParaRPr>
          </a:p>
        </p:txBody>
      </p:sp>
      <p:sp>
        <p:nvSpPr>
          <p:cNvPr id="6" name="Rectangle 5"/>
          <p:cNvSpPr/>
          <p:nvPr/>
        </p:nvSpPr>
        <p:spPr>
          <a:xfrm>
            <a:off x="8215338" y="6643711"/>
            <a:ext cx="928694" cy="2142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solidFill>
                  <a:schemeClr val="accent2">
                    <a:lumMod val="50000"/>
                  </a:schemeClr>
                </a:solidFill>
              </a:rPr>
              <a:t>CVS- Block </a:t>
            </a:r>
            <a:endParaRPr lang="en-US" sz="1100" b="1" i="1" dirty="0">
              <a:solidFill>
                <a:schemeClr val="accent2">
                  <a:lumMod val="50000"/>
                </a:schemeClr>
              </a:solidFill>
            </a:endParaRPr>
          </a:p>
        </p:txBody>
      </p:sp>
      <p:sp>
        <p:nvSpPr>
          <p:cNvPr id="7" name="Rectangle 6"/>
          <p:cNvSpPr/>
          <p:nvPr/>
        </p:nvSpPr>
        <p:spPr>
          <a:xfrm>
            <a:off x="-32" y="6643710"/>
            <a:ext cx="1296144" cy="1886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solidFill>
                  <a:schemeClr val="accent2">
                    <a:lumMod val="50000"/>
                  </a:schemeClr>
                </a:solidFill>
              </a:rPr>
              <a:t>Pathology Dept, KSU</a:t>
            </a:r>
            <a:endParaRPr lang="en-US" sz="1100" b="1" i="1"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Boehringer"/>
          <p:cNvPicPr>
            <a:picLocks noChangeAspect="1" noChangeArrowheads="1"/>
          </p:cNvPicPr>
          <p:nvPr/>
        </p:nvPicPr>
        <p:blipFill>
          <a:blip r:embed="rId2" cstate="print"/>
          <a:srcRect/>
          <a:stretch>
            <a:fillRect/>
          </a:stretch>
        </p:blipFill>
        <p:spPr bwMode="auto">
          <a:xfrm>
            <a:off x="285720" y="6572272"/>
            <a:ext cx="1318944" cy="285728"/>
          </a:xfrm>
          <a:prstGeom prst="rect">
            <a:avLst/>
          </a:prstGeom>
          <a:noFill/>
        </p:spPr>
      </p:pic>
      <p:sp>
        <p:nvSpPr>
          <p:cNvPr id="5" name="Title 3"/>
          <p:cNvSpPr txBox="1">
            <a:spLocks/>
          </p:cNvSpPr>
          <p:nvPr/>
        </p:nvSpPr>
        <p:spPr>
          <a:xfrm>
            <a:off x="1928794" y="3357562"/>
            <a:ext cx="7000892" cy="2286016"/>
          </a:xfrm>
          <a:prstGeom prst="rect">
            <a:avLst/>
          </a:prstGeom>
        </p:spPr>
        <p:txBody>
          <a:bodyPr vert="horz" anchor="b">
            <a:noAutofit/>
          </a:bodyPr>
          <a:lstStyle/>
          <a:p>
            <a:pPr algn="ctr" rtl="1">
              <a:spcBef>
                <a:spcPct val="0"/>
              </a:spcBef>
            </a:pPr>
            <a:r>
              <a:rPr kumimoji="0" lang="en-US" sz="4000" b="1" i="0" u="none" strike="noStrike" kern="1200" cap="small" spc="0" normalizeH="0" baseline="0" noProof="0" dirty="0" smtClean="0">
                <a:ln>
                  <a:noFill/>
                </a:ln>
                <a:solidFill>
                  <a:schemeClr val="accent1">
                    <a:lumMod val="75000"/>
                  </a:schemeClr>
                </a:solidFill>
                <a:effectLst/>
                <a:uLnTx/>
                <a:uFillTx/>
                <a:latin typeface="+mj-lt"/>
                <a:ea typeface="+mj-ea"/>
                <a:cs typeface="+mj-cs"/>
              </a:rPr>
              <a:t> </a:t>
            </a:r>
          </a:p>
          <a:p>
            <a:pPr algn="ctr" rtl="1">
              <a:spcBef>
                <a:spcPct val="0"/>
              </a:spcBef>
            </a:pPr>
            <a:endParaRPr lang="en-US" sz="4000" b="1" cap="small" dirty="0" smtClean="0">
              <a:solidFill>
                <a:schemeClr val="accent1">
                  <a:lumMod val="75000"/>
                </a:schemeClr>
              </a:solidFill>
              <a:latin typeface="+mj-lt"/>
              <a:ea typeface="+mj-ea"/>
              <a:cs typeface="+mj-cs"/>
            </a:endParaRPr>
          </a:p>
          <a:p>
            <a:pPr algn="ctr" rtl="1">
              <a:spcBef>
                <a:spcPct val="0"/>
              </a:spcBef>
            </a:pPr>
            <a:endParaRPr lang="en-US" sz="4000" b="1" cap="small" dirty="0" smtClean="0">
              <a:solidFill>
                <a:schemeClr val="accent1">
                  <a:lumMod val="75000"/>
                </a:schemeClr>
              </a:solidFill>
              <a:latin typeface="+mj-lt"/>
              <a:ea typeface="+mj-ea"/>
              <a:cs typeface="+mj-cs"/>
            </a:endParaRPr>
          </a:p>
          <a:p>
            <a:pPr algn="ctr" rtl="1">
              <a:spcBef>
                <a:spcPct val="0"/>
              </a:spcBef>
            </a:pPr>
            <a:endParaRPr lang="en-US" sz="4000" b="1" cap="small" dirty="0" smtClean="0">
              <a:solidFill>
                <a:schemeClr val="accent1">
                  <a:lumMod val="75000"/>
                </a:schemeClr>
              </a:solidFill>
              <a:latin typeface="+mj-lt"/>
              <a:ea typeface="+mj-ea"/>
              <a:cs typeface="+mj-cs"/>
            </a:endParaRPr>
          </a:p>
          <a:p>
            <a:pPr algn="ctr" rtl="1">
              <a:spcBef>
                <a:spcPct val="0"/>
              </a:spcBef>
            </a:pPr>
            <a:endParaRPr lang="en-US" sz="4000" b="1" cap="small" dirty="0" smtClean="0">
              <a:solidFill>
                <a:schemeClr val="accent1">
                  <a:lumMod val="75000"/>
                </a:schemeClr>
              </a:solidFill>
              <a:latin typeface="+mj-lt"/>
              <a:ea typeface="+mj-ea"/>
              <a:cs typeface="+mj-cs"/>
            </a:endParaRPr>
          </a:p>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4000" b="1" i="0" u="none" strike="noStrike" kern="1200" cap="small" spc="0" normalizeH="0" baseline="0" noProof="0" dirty="0" smtClean="0">
                <a:ln>
                  <a:noFill/>
                </a:ln>
                <a:solidFill>
                  <a:schemeClr val="accent1">
                    <a:lumMod val="75000"/>
                  </a:schemeClr>
                </a:solidFill>
                <a:effectLst/>
                <a:uLnTx/>
                <a:uFillTx/>
                <a:latin typeface="+mj-lt"/>
                <a:ea typeface="+mj-ea"/>
                <a:cs typeface="+mj-cs"/>
              </a:rPr>
              <a:t/>
            </a:r>
            <a:br>
              <a:rPr kumimoji="0" lang="en-US" sz="4000" b="1" i="0" u="none" strike="noStrike" kern="1200" cap="small" spc="0" normalizeH="0" baseline="0" noProof="0" dirty="0" smtClean="0">
                <a:ln>
                  <a:noFill/>
                </a:ln>
                <a:solidFill>
                  <a:schemeClr val="accent1">
                    <a:lumMod val="75000"/>
                  </a:schemeClr>
                </a:solidFill>
                <a:effectLst/>
                <a:uLnTx/>
                <a:uFillTx/>
                <a:latin typeface="+mj-lt"/>
                <a:ea typeface="+mj-ea"/>
                <a:cs typeface="+mj-cs"/>
              </a:rPr>
            </a:br>
            <a:endParaRPr kumimoji="0" lang="en-US" sz="4000" b="1" i="0" u="none" strike="noStrike" kern="1200" cap="small" spc="0" normalizeH="0" baseline="0" noProof="0" dirty="0">
              <a:ln>
                <a:noFill/>
              </a:ln>
              <a:solidFill>
                <a:schemeClr val="accent1">
                  <a:lumMod val="75000"/>
                </a:schemeClr>
              </a:solidFill>
              <a:effectLst/>
              <a:uLnTx/>
              <a:uFillTx/>
              <a:latin typeface="+mj-lt"/>
              <a:ea typeface="+mj-ea"/>
              <a:cs typeface="+mj-cs"/>
            </a:endParaRPr>
          </a:p>
        </p:txBody>
      </p:sp>
      <p:sp>
        <p:nvSpPr>
          <p:cNvPr id="6" name="مستطيل 5"/>
          <p:cNvSpPr/>
          <p:nvPr/>
        </p:nvSpPr>
        <p:spPr>
          <a:xfrm>
            <a:off x="2683262" y="4177263"/>
            <a:ext cx="6317894" cy="1323439"/>
          </a:xfrm>
          <a:prstGeom prst="rect">
            <a:avLst/>
          </a:prstGeom>
        </p:spPr>
        <p:txBody>
          <a:bodyPr wrap="square">
            <a:spAutoFit/>
          </a:bodyPr>
          <a:lstStyle/>
          <a:p>
            <a:pPr lvl="0" rtl="1">
              <a:spcBef>
                <a:spcPct val="0"/>
              </a:spcBef>
            </a:pPr>
            <a:r>
              <a:rPr lang="en-US" sz="4000" b="1" i="1" dirty="0" smtClean="0">
                <a:solidFill>
                  <a:srgbClr val="FFFF00"/>
                </a:solidFill>
                <a:effectLst>
                  <a:outerShdw blurRad="38100" dist="38100" dir="2700000" algn="tl">
                    <a:srgbClr val="000000">
                      <a:alpha val="43137"/>
                    </a:srgbClr>
                  </a:outerShdw>
                </a:effectLst>
                <a:latin typeface="Aharoni" pitchFamily="2" charset="-79"/>
                <a:cs typeface="Aharoni" pitchFamily="2" charset="-79"/>
              </a:rPr>
              <a:t>Thromboangitis oblitrans   (Buerger’s disease)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2.gstatic.com/images?q=tbn:ANd9GcSNKkQ-3bc2kKoj6DZPPtzW4I31Psp5RZaPn1M1z_wIBfqorIHw2pbAPA">
            <a:hlinkClick r:id="rId3"/>
          </p:cNvPr>
          <p:cNvPicPr>
            <a:picLocks noChangeAspect="1" noChangeArrowheads="1"/>
          </p:cNvPicPr>
          <p:nvPr/>
        </p:nvPicPr>
        <p:blipFill>
          <a:blip r:embed="rId4" cstate="print"/>
          <a:srcRect/>
          <a:stretch>
            <a:fillRect/>
          </a:stretch>
        </p:blipFill>
        <p:spPr bwMode="auto">
          <a:xfrm>
            <a:off x="1071393" y="1448780"/>
            <a:ext cx="2808312" cy="3960440"/>
          </a:xfrm>
          <a:prstGeom prst="rect">
            <a:avLst/>
          </a:prstGeom>
          <a:noFill/>
          <a:ln w="28575">
            <a:solidFill>
              <a:schemeClr val="tx1"/>
            </a:solidFill>
          </a:ln>
        </p:spPr>
      </p:pic>
      <p:pic>
        <p:nvPicPr>
          <p:cNvPr id="1030" name="Picture 6" descr="Gangrene"/>
          <p:cNvPicPr>
            <a:picLocks noChangeAspect="1" noChangeArrowheads="1"/>
          </p:cNvPicPr>
          <p:nvPr/>
        </p:nvPicPr>
        <p:blipFill>
          <a:blip r:embed="rId5" cstate="print"/>
          <a:srcRect/>
          <a:stretch>
            <a:fillRect/>
          </a:stretch>
        </p:blipFill>
        <p:spPr bwMode="auto">
          <a:xfrm>
            <a:off x="4198425" y="1491909"/>
            <a:ext cx="3874182" cy="3874182"/>
          </a:xfrm>
          <a:prstGeom prst="rect">
            <a:avLst/>
          </a:prstGeom>
          <a:noFill/>
          <a:ln w="28575">
            <a:solidFill>
              <a:schemeClr val="tx1"/>
            </a:solidFill>
          </a:ln>
        </p:spPr>
      </p:pic>
      <p:sp>
        <p:nvSpPr>
          <p:cNvPr id="7" name="مستطيل مستدير الزوايا 6"/>
          <p:cNvSpPr/>
          <p:nvPr/>
        </p:nvSpPr>
        <p:spPr>
          <a:xfrm>
            <a:off x="1428728" y="214290"/>
            <a:ext cx="5857916" cy="1071570"/>
          </a:xfrm>
          <a:prstGeom prst="round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i="1" dirty="0" smtClean="0">
                <a:solidFill>
                  <a:schemeClr val="bg1"/>
                </a:solidFill>
                <a:effectLst>
                  <a:outerShdw blurRad="38100" dist="38100" dir="2700000" algn="tl">
                    <a:srgbClr val="000000">
                      <a:alpha val="43137"/>
                    </a:srgbClr>
                  </a:outerShdw>
                </a:effectLst>
                <a:latin typeface="Century Schoolbook" pitchFamily="18" charset="0"/>
              </a:rPr>
              <a:t>Thromboangitis oblitrans     </a:t>
            </a:r>
          </a:p>
          <a:p>
            <a:pPr algn="ctr"/>
            <a:r>
              <a:rPr lang="en-US" sz="2800" b="1" i="1" dirty="0" smtClean="0">
                <a:solidFill>
                  <a:schemeClr val="bg1"/>
                </a:solidFill>
                <a:effectLst>
                  <a:outerShdw blurRad="38100" dist="38100" dir="2700000" algn="tl">
                    <a:srgbClr val="000000">
                      <a:alpha val="43137"/>
                    </a:srgbClr>
                  </a:outerShdw>
                </a:effectLst>
                <a:latin typeface="Century Schoolbook" pitchFamily="18" charset="0"/>
              </a:rPr>
              <a:t>(Buerger`s disease)</a:t>
            </a:r>
            <a:endParaRPr lang="en-US" sz="2800" b="1" i="1" dirty="0">
              <a:solidFill>
                <a:schemeClr val="bg1"/>
              </a:solidFill>
              <a:effectLst>
                <a:outerShdw blurRad="38100" dist="38100" dir="2700000" algn="tl">
                  <a:srgbClr val="000000">
                    <a:alpha val="43137"/>
                  </a:srgbClr>
                </a:outerShdw>
              </a:effectLst>
              <a:latin typeface="Century Schoolbook" pitchFamily="18" charset="0"/>
            </a:endParaRPr>
          </a:p>
        </p:txBody>
      </p:sp>
      <p:sp>
        <p:nvSpPr>
          <p:cNvPr id="8" name="Rectangle 7"/>
          <p:cNvSpPr/>
          <p:nvPr/>
        </p:nvSpPr>
        <p:spPr>
          <a:xfrm>
            <a:off x="8215338" y="6643711"/>
            <a:ext cx="928694" cy="214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solidFill>
                  <a:schemeClr val="accent2">
                    <a:lumMod val="50000"/>
                  </a:schemeClr>
                </a:solidFill>
              </a:rPr>
              <a:t>CVS- Block </a:t>
            </a:r>
            <a:endParaRPr lang="en-US" sz="1100" b="1" i="1" dirty="0">
              <a:solidFill>
                <a:schemeClr val="accent2">
                  <a:lumMod val="50000"/>
                </a:schemeClr>
              </a:solidFill>
            </a:endParaRPr>
          </a:p>
        </p:txBody>
      </p:sp>
      <p:sp>
        <p:nvSpPr>
          <p:cNvPr id="9" name="Rectangle 8"/>
          <p:cNvSpPr/>
          <p:nvPr/>
        </p:nvSpPr>
        <p:spPr>
          <a:xfrm>
            <a:off x="-32" y="6643710"/>
            <a:ext cx="1296144" cy="188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solidFill>
                  <a:schemeClr val="accent2">
                    <a:lumMod val="50000"/>
                  </a:schemeClr>
                </a:solidFill>
              </a:rPr>
              <a:t>Pathology Dept, KSU</a:t>
            </a:r>
            <a:endParaRPr lang="en-US" sz="1100" b="1" i="1" dirty="0">
              <a:solidFill>
                <a:schemeClr val="accent2">
                  <a:lumMod val="50000"/>
                </a:schemeClr>
              </a:solidFill>
            </a:endParaRPr>
          </a:p>
        </p:txBody>
      </p:sp>
      <p:sp>
        <p:nvSpPr>
          <p:cNvPr id="2" name="Rectangle 1"/>
          <p:cNvSpPr/>
          <p:nvPr/>
        </p:nvSpPr>
        <p:spPr>
          <a:xfrm>
            <a:off x="827584" y="5530006"/>
            <a:ext cx="7488832" cy="923330"/>
          </a:xfrm>
          <a:prstGeom prst="rect">
            <a:avLst/>
          </a:prstGeom>
        </p:spPr>
        <p:txBody>
          <a:bodyPr wrap="square">
            <a:spAutoFit/>
          </a:bodyPr>
          <a:lstStyle/>
          <a:p>
            <a:pPr algn="ctr"/>
            <a:r>
              <a:rPr lang="en-GB" b="1" i="1" dirty="0" err="1"/>
              <a:t>Thromboangiitis</a:t>
            </a:r>
            <a:r>
              <a:rPr lang="en-GB" b="1" i="1" dirty="0"/>
              <a:t> </a:t>
            </a:r>
            <a:r>
              <a:rPr lang="en-GB" b="1" i="1" dirty="0" err="1"/>
              <a:t>obliterans</a:t>
            </a:r>
            <a:r>
              <a:rPr lang="en-GB" b="1" i="1" dirty="0"/>
              <a:t> (</a:t>
            </a:r>
            <a:r>
              <a:rPr lang="en-GB" b="1" i="1" dirty="0" err="1"/>
              <a:t>Buerger’s</a:t>
            </a:r>
            <a:r>
              <a:rPr lang="en-GB" b="1" i="1" dirty="0"/>
              <a:t> disease) is a non </a:t>
            </a:r>
            <a:r>
              <a:rPr lang="en-GB" b="1" i="1" dirty="0" smtClean="0"/>
              <a:t>atherosclerotic, </a:t>
            </a:r>
            <a:r>
              <a:rPr lang="en-GB" b="1" i="1" dirty="0"/>
              <a:t>segmental, inflammatory, </a:t>
            </a:r>
            <a:r>
              <a:rPr lang="en-GB" b="1" i="1" dirty="0" err="1" smtClean="0"/>
              <a:t>vaso</a:t>
            </a:r>
            <a:r>
              <a:rPr lang="en-GB" b="1" i="1" dirty="0" smtClean="0"/>
              <a:t>-occlusive (thrombotic) </a:t>
            </a:r>
            <a:r>
              <a:rPr lang="en-GB" b="1" i="1" dirty="0"/>
              <a:t>disease that affects the small- and medium-sized arteries and veins of the upper and lower extremities.</a:t>
            </a:r>
            <a:endParaRPr lang="ar-SA" b="1" i="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 descr="File:M.Buerger 1.JPG"/>
          <p:cNvPicPr>
            <a:picLocks noChangeAspect="1" noChangeArrowheads="1"/>
          </p:cNvPicPr>
          <p:nvPr/>
        </p:nvPicPr>
        <p:blipFill>
          <a:blip r:embed="rId2" cstate="print"/>
          <a:srcRect/>
          <a:stretch>
            <a:fillRect/>
          </a:stretch>
        </p:blipFill>
        <p:spPr bwMode="auto">
          <a:xfrm>
            <a:off x="4643438" y="1009672"/>
            <a:ext cx="3448050" cy="5705476"/>
          </a:xfrm>
          <a:prstGeom prst="rect">
            <a:avLst/>
          </a:prstGeom>
          <a:noFill/>
        </p:spPr>
      </p:pic>
      <p:sp>
        <p:nvSpPr>
          <p:cNvPr id="3" name="مستطيل 2"/>
          <p:cNvSpPr/>
          <p:nvPr/>
        </p:nvSpPr>
        <p:spPr>
          <a:xfrm>
            <a:off x="323528" y="3862410"/>
            <a:ext cx="3782224" cy="1569660"/>
          </a:xfrm>
          <a:prstGeom prst="rect">
            <a:avLst/>
          </a:prstGeom>
        </p:spPr>
        <p:txBody>
          <a:bodyPr wrap="square">
            <a:spAutoFit/>
          </a:bodyPr>
          <a:lstStyle/>
          <a:p>
            <a:pPr>
              <a:buFont typeface="Arial" pitchFamily="34" charset="0"/>
              <a:buChar char="•"/>
            </a:pPr>
            <a:r>
              <a:rPr lang="en-GB" sz="2400" b="1" i="1" dirty="0" smtClean="0"/>
              <a:t> Complete occlusion of the right and stenosis of the left </a:t>
            </a:r>
            <a:r>
              <a:rPr lang="en-GB" sz="2400" b="1" i="1" dirty="0" smtClean="0">
                <a:hlinkClick r:id="rId3" tooltip="Femoral artery"/>
              </a:rPr>
              <a:t>femoral artery</a:t>
            </a:r>
            <a:r>
              <a:rPr lang="en-GB" sz="2400" b="1" i="1" dirty="0" smtClean="0"/>
              <a:t> </a:t>
            </a:r>
          </a:p>
          <a:p>
            <a:endParaRPr lang="ar-SA" sz="2400" b="1" i="1" dirty="0"/>
          </a:p>
        </p:txBody>
      </p:sp>
      <p:sp>
        <p:nvSpPr>
          <p:cNvPr id="7" name="مستطيل 6"/>
          <p:cNvSpPr/>
          <p:nvPr/>
        </p:nvSpPr>
        <p:spPr>
          <a:xfrm>
            <a:off x="214282" y="1357298"/>
            <a:ext cx="4357718" cy="1938992"/>
          </a:xfrm>
          <a:prstGeom prst="rect">
            <a:avLst/>
          </a:prstGeom>
        </p:spPr>
        <p:txBody>
          <a:bodyPr wrap="square">
            <a:spAutoFit/>
          </a:bodyPr>
          <a:lstStyle/>
          <a:p>
            <a:pPr>
              <a:buFont typeface="Arial" pitchFamily="34" charset="0"/>
              <a:buChar char="•"/>
            </a:pPr>
            <a:r>
              <a:rPr lang="en-GB" sz="2400" b="1" i="1" dirty="0" smtClean="0"/>
              <a:t> Pathologic findings of an acute inflammation and thrombosis (clotting) of  arteries and veins of the hands and feet (the lower limbs being more common)</a:t>
            </a:r>
            <a:endParaRPr lang="ar-SA" sz="2400" b="1" i="1" dirty="0"/>
          </a:p>
        </p:txBody>
      </p:sp>
      <p:sp>
        <p:nvSpPr>
          <p:cNvPr id="8" name="مستطيل مستدير الزوايا 7"/>
          <p:cNvSpPr/>
          <p:nvPr/>
        </p:nvSpPr>
        <p:spPr>
          <a:xfrm>
            <a:off x="571472" y="285728"/>
            <a:ext cx="8143932" cy="571504"/>
          </a:xfrm>
          <a:prstGeom prst="round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1">
              <a:spcBef>
                <a:spcPct val="0"/>
              </a:spcBef>
              <a:defRPr/>
            </a:pPr>
            <a:endParaRPr lang="en-US" sz="2800" b="1" i="1" cap="small" dirty="0" smtClean="0">
              <a:solidFill>
                <a:schemeClr val="bg1"/>
              </a:solidFill>
              <a:effectLst>
                <a:outerShdw blurRad="38100" dist="38100" dir="2700000" algn="tl">
                  <a:srgbClr val="000000">
                    <a:alpha val="43137"/>
                  </a:srgbClr>
                </a:outerShdw>
              </a:effectLst>
              <a:latin typeface="Century Gothic" pitchFamily="34" charset="0"/>
            </a:endParaRPr>
          </a:p>
          <a:p>
            <a:pPr lvl="0" algn="ctr" rtl="1">
              <a:spcBef>
                <a:spcPct val="0"/>
              </a:spcBef>
              <a:defRPr/>
            </a:pPr>
            <a:r>
              <a:rPr lang="en-US" sz="2800" b="1" i="1" cap="small" dirty="0" smtClean="0">
                <a:solidFill>
                  <a:schemeClr val="bg1"/>
                </a:solidFill>
                <a:effectLst>
                  <a:outerShdw blurRad="38100" dist="38100" dir="2700000" algn="tl">
                    <a:srgbClr val="000000">
                      <a:alpha val="43137"/>
                    </a:srgbClr>
                  </a:outerShdw>
                </a:effectLst>
                <a:latin typeface="Century Gothic" pitchFamily="34" charset="0"/>
              </a:rPr>
              <a:t>Thromboangitis obliterans (Buerger’s disease)</a:t>
            </a:r>
            <a:br>
              <a:rPr lang="en-US" sz="2800" b="1" i="1" cap="small" dirty="0" smtClean="0">
                <a:solidFill>
                  <a:schemeClr val="bg1"/>
                </a:solidFill>
                <a:effectLst>
                  <a:outerShdw blurRad="38100" dist="38100" dir="2700000" algn="tl">
                    <a:srgbClr val="000000">
                      <a:alpha val="43137"/>
                    </a:srgbClr>
                  </a:outerShdw>
                </a:effectLst>
                <a:latin typeface="Century Gothic" pitchFamily="34" charset="0"/>
              </a:rPr>
            </a:br>
            <a:endParaRPr lang="en-US" sz="2800" b="1" i="1" cap="small" dirty="0">
              <a:solidFill>
                <a:schemeClr val="bg1"/>
              </a:solidFill>
              <a:effectLst>
                <a:outerShdw blurRad="38100" dist="38100" dir="2700000" algn="tl">
                  <a:srgbClr val="000000">
                    <a:alpha val="43137"/>
                  </a:srgbClr>
                </a:outerShdw>
              </a:effectLst>
              <a:latin typeface="Century Gothic" pitchFamily="34" charset="0"/>
            </a:endParaRPr>
          </a:p>
        </p:txBody>
      </p:sp>
      <p:sp>
        <p:nvSpPr>
          <p:cNvPr id="9" name="Rectangle 8"/>
          <p:cNvSpPr/>
          <p:nvPr/>
        </p:nvSpPr>
        <p:spPr>
          <a:xfrm>
            <a:off x="8215338" y="6643711"/>
            <a:ext cx="928694" cy="214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solidFill>
                  <a:schemeClr val="accent2">
                    <a:lumMod val="50000"/>
                  </a:schemeClr>
                </a:solidFill>
              </a:rPr>
              <a:t>CVS- Block </a:t>
            </a:r>
            <a:endParaRPr lang="en-US" sz="1100" b="1" i="1" dirty="0">
              <a:solidFill>
                <a:schemeClr val="accent2">
                  <a:lumMod val="50000"/>
                </a:schemeClr>
              </a:solidFill>
            </a:endParaRPr>
          </a:p>
        </p:txBody>
      </p:sp>
      <p:sp>
        <p:nvSpPr>
          <p:cNvPr id="10" name="Rectangle 9"/>
          <p:cNvSpPr/>
          <p:nvPr/>
        </p:nvSpPr>
        <p:spPr>
          <a:xfrm>
            <a:off x="-32" y="6643710"/>
            <a:ext cx="1296144" cy="188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solidFill>
                  <a:schemeClr val="accent2">
                    <a:lumMod val="50000"/>
                  </a:schemeClr>
                </a:solidFill>
              </a:rPr>
              <a:t>Pathology Dept, KSU</a:t>
            </a:r>
            <a:endParaRPr lang="en-US" sz="1100" b="1" i="1"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title"/>
          </p:nvPr>
        </p:nvSpPr>
        <p:spPr>
          <a:xfrm>
            <a:off x="457200" y="152400"/>
            <a:ext cx="8229600" cy="884238"/>
          </a:xfrm>
        </p:spPr>
        <p:txBody>
          <a:bodyPr/>
          <a:lstStyle/>
          <a:p>
            <a:pPr eaLnBrk="1" hangingPunct="1"/>
            <a:r>
              <a:rPr lang="en-US" altLang="en-US" sz="3200" dirty="0" smtClean="0">
                <a:cs typeface="Arial" panose="020B0604020202020204" pitchFamily="34" charset="0"/>
              </a:rPr>
              <a:t>Morphology of blood vessels in HTN:</a:t>
            </a:r>
          </a:p>
        </p:txBody>
      </p:sp>
      <p:sp>
        <p:nvSpPr>
          <p:cNvPr id="34819" name="Rectangle 3">
            <a:extLst>
              <a:ext uri="{FF2B5EF4-FFF2-40B4-BE49-F238E27FC236}">
                <a16:creationId xmlns:a16="http://schemas.microsoft.com/office/drawing/2014/main" xmlns="" id="{16A36145-2FAE-4103-AFAE-D58A5DB0D8B8}"/>
              </a:ext>
            </a:extLst>
          </p:cNvPr>
          <p:cNvSpPr>
            <a:spLocks noGrp="1" noChangeArrowheads="1"/>
          </p:cNvSpPr>
          <p:nvPr>
            <p:ph idx="1"/>
          </p:nvPr>
        </p:nvSpPr>
        <p:spPr>
          <a:xfrm>
            <a:off x="609600" y="1068388"/>
            <a:ext cx="8077200" cy="5181600"/>
          </a:xfrm>
        </p:spPr>
        <p:txBody>
          <a:bodyPr rtlCol="0">
            <a:normAutofit/>
          </a:bodyPr>
          <a:lstStyle/>
          <a:p>
            <a:pPr marL="0" indent="0" eaLnBrk="1" fontAlgn="auto" hangingPunct="1">
              <a:spcAft>
                <a:spcPts val="0"/>
              </a:spcAft>
              <a:buClr>
                <a:schemeClr val="accent1">
                  <a:lumMod val="75000"/>
                </a:schemeClr>
              </a:buClr>
              <a:buFont typeface="Arial" panose="020B0604020202020204" pitchFamily="34" charset="0"/>
              <a:buNone/>
              <a:defRPr/>
            </a:pPr>
            <a:endParaRPr lang="en-US" sz="1800" b="1" dirty="0" smtClean="0">
              <a:solidFill>
                <a:schemeClr val="tx2"/>
              </a:solidFill>
              <a:cs typeface="Arial" panose="020B0604020202020204" pitchFamily="34" charset="0"/>
            </a:endParaRPr>
          </a:p>
          <a:p>
            <a:pPr marL="0" indent="0" eaLnBrk="1" fontAlgn="auto" hangingPunct="1">
              <a:spcAft>
                <a:spcPts val="0"/>
              </a:spcAft>
              <a:buClr>
                <a:schemeClr val="accent1">
                  <a:lumMod val="75000"/>
                </a:schemeClr>
              </a:buClr>
              <a:buFont typeface="Arial" panose="020B0604020202020204" pitchFamily="34" charset="0"/>
              <a:buNone/>
              <a:defRPr/>
            </a:pPr>
            <a:endParaRPr lang="en-US" sz="1800" b="1" dirty="0">
              <a:solidFill>
                <a:schemeClr val="tx2"/>
              </a:solidFill>
              <a:cs typeface="Arial" panose="020B0604020202020204" pitchFamily="34" charset="0"/>
            </a:endParaRPr>
          </a:p>
          <a:p>
            <a:pPr marL="0" indent="0" eaLnBrk="1" fontAlgn="auto" hangingPunct="1">
              <a:spcAft>
                <a:spcPts val="0"/>
              </a:spcAft>
              <a:buClr>
                <a:schemeClr val="accent1">
                  <a:lumMod val="75000"/>
                </a:schemeClr>
              </a:buClr>
              <a:buFont typeface="Arial" panose="020B0604020202020204" pitchFamily="34" charset="0"/>
              <a:buNone/>
              <a:defRPr/>
            </a:pPr>
            <a:r>
              <a:rPr lang="en-US" sz="1800" b="1" dirty="0" smtClean="0">
                <a:solidFill>
                  <a:schemeClr val="tx2"/>
                </a:solidFill>
                <a:cs typeface="Arial" panose="020B0604020202020204" pitchFamily="34" charset="0"/>
              </a:rPr>
              <a:t>In </a:t>
            </a:r>
            <a:r>
              <a:rPr lang="en-US" sz="1800" b="1" dirty="0">
                <a:solidFill>
                  <a:schemeClr val="tx2"/>
                </a:solidFill>
                <a:cs typeface="Arial" panose="020B0604020202020204" pitchFamily="34" charset="0"/>
              </a:rPr>
              <a:t>small Blood Vessels (</a:t>
            </a:r>
            <a:r>
              <a:rPr lang="en-US" sz="1800" b="1" dirty="0" err="1">
                <a:solidFill>
                  <a:schemeClr val="tx2"/>
                </a:solidFill>
                <a:cs typeface="Arial" panose="020B0604020202020204" pitchFamily="34" charset="0"/>
              </a:rPr>
              <a:t>Microangiopathy</a:t>
            </a:r>
            <a:r>
              <a:rPr lang="en-US" sz="1800" b="1" dirty="0">
                <a:solidFill>
                  <a:schemeClr val="tx2"/>
                </a:solidFill>
                <a:cs typeface="Arial" panose="020B0604020202020204" pitchFamily="34" charset="0"/>
              </a:rPr>
              <a:t>) </a:t>
            </a:r>
          </a:p>
          <a:p>
            <a:pPr lvl="1" indent="-182880" eaLnBrk="1" fontAlgn="auto" hangingPunct="1">
              <a:spcAft>
                <a:spcPts val="0"/>
              </a:spcAft>
              <a:buClr>
                <a:schemeClr val="accent1">
                  <a:lumMod val="75000"/>
                </a:schemeClr>
              </a:buClr>
              <a:defRPr/>
            </a:pPr>
            <a:r>
              <a:rPr lang="en-US" sz="2400" dirty="0" smtClean="0">
                <a:cs typeface="Arial" panose="020B0604020202020204" pitchFamily="34" charset="0"/>
              </a:rPr>
              <a:t>Arteriolosclerosis</a:t>
            </a:r>
            <a:endParaRPr lang="en-US" sz="1800" dirty="0" smtClean="0">
              <a:cs typeface="Arial" panose="020B0604020202020204" pitchFamily="34" charset="0"/>
            </a:endParaRPr>
          </a:p>
          <a:p>
            <a:pPr lvl="2" indent="-182880">
              <a:buClr>
                <a:schemeClr val="accent1">
                  <a:lumMod val="75000"/>
                </a:schemeClr>
              </a:buClr>
              <a:defRPr/>
            </a:pPr>
            <a:r>
              <a:rPr lang="en-US" sz="1800" dirty="0" smtClean="0">
                <a:solidFill>
                  <a:srgbClr val="FF0000"/>
                </a:solidFill>
                <a:cs typeface="Arial" panose="020B0604020202020204" pitchFamily="34" charset="0"/>
              </a:rPr>
              <a:t>Hyaline </a:t>
            </a:r>
            <a:r>
              <a:rPr lang="en-US" sz="1800" dirty="0">
                <a:solidFill>
                  <a:srgbClr val="FF0000"/>
                </a:solidFill>
                <a:cs typeface="Arial" panose="020B0604020202020204" pitchFamily="34" charset="0"/>
              </a:rPr>
              <a:t>arteriolosclerosis:</a:t>
            </a:r>
          </a:p>
          <a:p>
            <a:pPr lvl="4" indent="-457200">
              <a:buClr>
                <a:schemeClr val="accent1">
                  <a:lumMod val="75000"/>
                </a:schemeClr>
              </a:buClr>
              <a:defRPr/>
            </a:pPr>
            <a:r>
              <a:rPr lang="en-US" sz="1800" dirty="0">
                <a:cs typeface="Arial" panose="020B0604020202020204" pitchFamily="34" charset="0"/>
              </a:rPr>
              <a:t>Seen in </a:t>
            </a:r>
            <a:r>
              <a:rPr lang="en-US" sz="1800" dirty="0">
                <a:solidFill>
                  <a:srgbClr val="0000FF"/>
                </a:solidFill>
                <a:cs typeface="Arial" panose="020B0604020202020204" pitchFamily="34" charset="0"/>
              </a:rPr>
              <a:t>benign</a:t>
            </a:r>
            <a:r>
              <a:rPr lang="en-US" sz="1800" dirty="0">
                <a:cs typeface="Arial" panose="020B0604020202020204" pitchFamily="34" charset="0"/>
              </a:rPr>
              <a:t> hypertension </a:t>
            </a:r>
          </a:p>
          <a:p>
            <a:pPr lvl="4" indent="-457200">
              <a:buClr>
                <a:schemeClr val="accent1">
                  <a:lumMod val="75000"/>
                </a:schemeClr>
              </a:buClr>
              <a:defRPr/>
            </a:pPr>
            <a:r>
              <a:rPr lang="en-US" sz="1800" dirty="0">
                <a:cs typeface="Arial" panose="020B0604020202020204" pitchFamily="34" charset="0"/>
              </a:rPr>
              <a:t>Can also be seen in elderly and diabetic patients even without hypertension.</a:t>
            </a:r>
          </a:p>
          <a:p>
            <a:pPr lvl="4" indent="-457200">
              <a:buClr>
                <a:schemeClr val="accent1">
                  <a:lumMod val="75000"/>
                </a:schemeClr>
              </a:buClr>
              <a:defRPr/>
            </a:pPr>
            <a:r>
              <a:rPr lang="en-US" sz="1800" dirty="0">
                <a:cs typeface="Arial" panose="020B0604020202020204" pitchFamily="34" charset="0"/>
              </a:rPr>
              <a:t>Can cause diffuse renal </a:t>
            </a:r>
            <a:r>
              <a:rPr lang="en-US" sz="1800" dirty="0" smtClean="0">
                <a:cs typeface="Arial" panose="020B0604020202020204" pitchFamily="34" charset="0"/>
              </a:rPr>
              <a:t>ischemia.</a:t>
            </a:r>
          </a:p>
          <a:p>
            <a:pPr lvl="4" indent="-457200">
              <a:buClr>
                <a:schemeClr val="accent1">
                  <a:lumMod val="75000"/>
                </a:schemeClr>
              </a:buClr>
              <a:defRPr/>
            </a:pPr>
            <a:endParaRPr lang="en-US" sz="1800" dirty="0">
              <a:solidFill>
                <a:srgbClr val="FF0000"/>
              </a:solidFill>
              <a:cs typeface="Arial" panose="020B0604020202020204" pitchFamily="34" charset="0"/>
            </a:endParaRPr>
          </a:p>
          <a:p>
            <a:pPr lvl="3" indent="-457200">
              <a:buClr>
                <a:schemeClr val="accent1">
                  <a:lumMod val="75000"/>
                </a:schemeClr>
              </a:buClr>
              <a:defRPr/>
            </a:pPr>
            <a:r>
              <a:rPr lang="en-US" sz="1800" dirty="0" smtClean="0">
                <a:solidFill>
                  <a:srgbClr val="FF0000"/>
                </a:solidFill>
                <a:cs typeface="Arial" panose="020B0604020202020204" pitchFamily="34" charset="0"/>
              </a:rPr>
              <a:t>Hyperplastic </a:t>
            </a:r>
            <a:r>
              <a:rPr lang="en-US" sz="1800" dirty="0">
                <a:solidFill>
                  <a:srgbClr val="FF0000"/>
                </a:solidFill>
                <a:cs typeface="Arial" panose="020B0604020202020204" pitchFamily="34" charset="0"/>
              </a:rPr>
              <a:t>arteriolosclerosis:</a:t>
            </a:r>
          </a:p>
          <a:p>
            <a:pPr lvl="4" indent="-457200">
              <a:buClr>
                <a:schemeClr val="accent1">
                  <a:lumMod val="75000"/>
                </a:schemeClr>
              </a:buClr>
              <a:defRPr/>
            </a:pPr>
            <a:r>
              <a:rPr lang="en-US" sz="1800" dirty="0">
                <a:cs typeface="Arial" panose="020B0604020202020204" pitchFamily="34" charset="0"/>
              </a:rPr>
              <a:t>Characteristic of </a:t>
            </a:r>
            <a:r>
              <a:rPr lang="en-US" sz="1800" dirty="0">
                <a:solidFill>
                  <a:srgbClr val="0000FF"/>
                </a:solidFill>
                <a:cs typeface="Arial" panose="020B0604020202020204" pitchFamily="34" charset="0"/>
              </a:rPr>
              <a:t>malignant</a:t>
            </a:r>
            <a:r>
              <a:rPr lang="en-US" sz="1800" dirty="0">
                <a:cs typeface="Arial" panose="020B0604020202020204" pitchFamily="34" charset="0"/>
              </a:rPr>
              <a:t> hypertension.</a:t>
            </a:r>
          </a:p>
          <a:p>
            <a:pPr lvl="4" indent="-457200">
              <a:buClr>
                <a:schemeClr val="accent1">
                  <a:lumMod val="75000"/>
                </a:schemeClr>
              </a:buClr>
              <a:defRPr/>
            </a:pPr>
            <a:r>
              <a:rPr lang="en-US" sz="1800" dirty="0">
                <a:ea typeface="Times New Roman (Arabic)"/>
                <a:cs typeface="Arial" panose="020B0604020202020204" pitchFamily="34" charset="0"/>
              </a:rPr>
              <a:t>Can show onion-skinning on histology causing luminal obliteration of vascular lumen</a:t>
            </a:r>
            <a:endParaRPr lang="en-US" sz="1800" dirty="0">
              <a:cs typeface="Arial" panose="020B0604020202020204" pitchFamily="34" charset="0"/>
            </a:endParaRPr>
          </a:p>
          <a:p>
            <a:pPr marL="731520" lvl="2" indent="-182880" eaLnBrk="1" fontAlgn="auto" hangingPunct="1">
              <a:spcAft>
                <a:spcPts val="0"/>
              </a:spcAft>
              <a:buClr>
                <a:schemeClr val="accent1">
                  <a:lumMod val="75000"/>
                </a:schemeClr>
              </a:buClr>
              <a:defRPr/>
            </a:pPr>
            <a:endParaRPr lang="en-US" sz="2800" dirty="0"/>
          </a:p>
          <a:p>
            <a:pPr marL="182880" indent="-182880" eaLnBrk="1" fontAlgn="auto" hangingPunct="1">
              <a:spcAft>
                <a:spcPts val="0"/>
              </a:spcAft>
              <a:buClr>
                <a:schemeClr val="accent1">
                  <a:lumMod val="75000"/>
                </a:schemeClr>
              </a:buClr>
              <a:buFontTx/>
              <a:buNone/>
              <a:defRPr/>
            </a:pPr>
            <a:endParaRPr lang="en-US" dirty="0">
              <a:solidFill>
                <a:srgbClr val="FF0000"/>
              </a:solidFill>
            </a:endParaRPr>
          </a:p>
          <a:p>
            <a:pPr marL="182880" indent="-182880" eaLnBrk="1" fontAlgn="auto" hangingPunct="1">
              <a:spcAft>
                <a:spcPts val="0"/>
              </a:spcAft>
              <a:buClr>
                <a:schemeClr val="accent1">
                  <a:lumMod val="75000"/>
                </a:schemeClr>
              </a:buClr>
              <a:buFontTx/>
              <a:buNone/>
              <a:defRPr/>
            </a:pPr>
            <a:endParaRPr lang="en-US" dirty="0">
              <a:solidFill>
                <a:srgbClr val="FF0000"/>
              </a:solidFill>
            </a:endParaRPr>
          </a:p>
        </p:txBody>
      </p:sp>
    </p:spTree>
    <p:extLst>
      <p:ext uri="{BB962C8B-B14F-4D97-AF65-F5344CB8AC3E}">
        <p14:creationId xmlns:p14="http://schemas.microsoft.com/office/powerpoint/2010/main" val="2200898470"/>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4" name="Picture 2" descr="Thromboangiitis Obliterans"/>
          <p:cNvPicPr>
            <a:picLocks noChangeAspect="1" noChangeArrowheads="1"/>
          </p:cNvPicPr>
          <p:nvPr/>
        </p:nvPicPr>
        <p:blipFill>
          <a:blip r:embed="rId2" cstate="print"/>
          <a:srcRect/>
          <a:stretch>
            <a:fillRect/>
          </a:stretch>
        </p:blipFill>
        <p:spPr bwMode="auto">
          <a:xfrm>
            <a:off x="928662" y="1214422"/>
            <a:ext cx="7286676" cy="4143374"/>
          </a:xfrm>
          <a:prstGeom prst="rect">
            <a:avLst/>
          </a:prstGeom>
          <a:noFill/>
          <a:ln w="28575">
            <a:solidFill>
              <a:schemeClr val="tx1"/>
            </a:solidFill>
          </a:ln>
        </p:spPr>
      </p:pic>
      <p:sp>
        <p:nvSpPr>
          <p:cNvPr id="4" name="مستطيل مستدير الزوايا 3"/>
          <p:cNvSpPr/>
          <p:nvPr/>
        </p:nvSpPr>
        <p:spPr>
          <a:xfrm>
            <a:off x="857224" y="285728"/>
            <a:ext cx="7429552" cy="500066"/>
          </a:xfrm>
          <a:prstGeom prst="round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1">
              <a:spcBef>
                <a:spcPct val="0"/>
              </a:spcBef>
              <a:defRPr/>
            </a:pPr>
            <a:endParaRPr lang="en-US" sz="1400" b="1" i="1" cap="small" dirty="0" smtClean="0">
              <a:solidFill>
                <a:schemeClr val="bg1"/>
              </a:solidFill>
              <a:effectLst>
                <a:outerShdw blurRad="38100" dist="38100" dir="2700000" algn="tl">
                  <a:srgbClr val="000000">
                    <a:alpha val="43137"/>
                  </a:srgbClr>
                </a:outerShdw>
              </a:effectLst>
              <a:latin typeface="Century Gothic" pitchFamily="34" charset="0"/>
            </a:endParaRPr>
          </a:p>
          <a:p>
            <a:pPr lvl="0" algn="ctr">
              <a:spcBef>
                <a:spcPct val="0"/>
              </a:spcBef>
              <a:defRPr/>
            </a:pPr>
            <a:r>
              <a:rPr lang="en-US" sz="2400" b="1" i="1" cap="small" dirty="0" smtClean="0">
                <a:solidFill>
                  <a:schemeClr val="bg1"/>
                </a:solidFill>
                <a:effectLst>
                  <a:outerShdw blurRad="38100" dist="38100" dir="2700000" algn="tl">
                    <a:srgbClr val="000000">
                      <a:alpha val="43137"/>
                    </a:srgbClr>
                  </a:outerShdw>
                </a:effectLst>
                <a:latin typeface="Century Gothic" pitchFamily="34" charset="0"/>
              </a:rPr>
              <a:t>Thromboangitis obliterans (Buerger’s disease) - LPF</a:t>
            </a:r>
            <a:r>
              <a:rPr lang="en-US" b="1" i="1" cap="small" dirty="0" smtClean="0">
                <a:solidFill>
                  <a:schemeClr val="bg1"/>
                </a:solidFill>
                <a:effectLst>
                  <a:outerShdw blurRad="38100" dist="38100" dir="2700000" algn="tl">
                    <a:srgbClr val="000000">
                      <a:alpha val="43137"/>
                    </a:srgbClr>
                  </a:outerShdw>
                </a:effectLst>
                <a:latin typeface="Century Gothic" pitchFamily="34" charset="0"/>
              </a:rPr>
              <a:t> </a:t>
            </a:r>
            <a:br>
              <a:rPr lang="en-US" b="1" i="1" cap="small" dirty="0" smtClean="0">
                <a:solidFill>
                  <a:schemeClr val="bg1"/>
                </a:solidFill>
                <a:effectLst>
                  <a:outerShdw blurRad="38100" dist="38100" dir="2700000" algn="tl">
                    <a:srgbClr val="000000">
                      <a:alpha val="43137"/>
                    </a:srgbClr>
                  </a:outerShdw>
                </a:effectLst>
                <a:latin typeface="Century Gothic" pitchFamily="34" charset="0"/>
              </a:rPr>
            </a:br>
            <a:endParaRPr lang="en-US" b="1" i="1" cap="small" dirty="0">
              <a:solidFill>
                <a:schemeClr val="bg1"/>
              </a:solidFill>
              <a:effectLst>
                <a:outerShdw blurRad="38100" dist="38100" dir="2700000" algn="tl">
                  <a:srgbClr val="000000">
                    <a:alpha val="43137"/>
                  </a:srgbClr>
                </a:outerShdw>
              </a:effectLst>
              <a:latin typeface="Century Gothic" pitchFamily="34" charset="0"/>
            </a:endParaRPr>
          </a:p>
        </p:txBody>
      </p:sp>
      <p:sp>
        <p:nvSpPr>
          <p:cNvPr id="5" name="مستطيل 4"/>
          <p:cNvSpPr/>
          <p:nvPr/>
        </p:nvSpPr>
        <p:spPr>
          <a:xfrm>
            <a:off x="571472" y="5514819"/>
            <a:ext cx="7715304" cy="1015663"/>
          </a:xfrm>
          <a:prstGeom prst="rect">
            <a:avLst/>
          </a:prstGeom>
        </p:spPr>
        <p:txBody>
          <a:bodyPr wrap="square">
            <a:spAutoFit/>
          </a:bodyPr>
          <a:lstStyle/>
          <a:p>
            <a:pPr algn="ctr"/>
            <a:r>
              <a:rPr lang="en-GB" sz="2000" b="1" i="1" dirty="0" smtClean="0"/>
              <a:t>Thromboangiitis obliterans (Buerger’s disease) is a non atherosclerotic, segmental, inflammatory, vaso-occlusive disease that affects the small- and medium-sized arteries and veins of the upper and lower extremities.</a:t>
            </a:r>
            <a:endParaRPr lang="ar-SA" sz="2000" b="1" i="1" dirty="0"/>
          </a:p>
        </p:txBody>
      </p:sp>
      <p:sp>
        <p:nvSpPr>
          <p:cNvPr id="7" name="Rectangle 6"/>
          <p:cNvSpPr/>
          <p:nvPr/>
        </p:nvSpPr>
        <p:spPr>
          <a:xfrm>
            <a:off x="8215338" y="6643711"/>
            <a:ext cx="928694" cy="214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solidFill>
                  <a:schemeClr val="accent2">
                    <a:lumMod val="50000"/>
                  </a:schemeClr>
                </a:solidFill>
              </a:rPr>
              <a:t>CVS- Block </a:t>
            </a:r>
            <a:endParaRPr lang="en-US" sz="1100" b="1" i="1" dirty="0">
              <a:solidFill>
                <a:schemeClr val="accent2">
                  <a:lumMod val="50000"/>
                </a:schemeClr>
              </a:solidFill>
            </a:endParaRPr>
          </a:p>
        </p:txBody>
      </p:sp>
      <p:sp>
        <p:nvSpPr>
          <p:cNvPr id="8" name="Rectangle 7"/>
          <p:cNvSpPr/>
          <p:nvPr/>
        </p:nvSpPr>
        <p:spPr>
          <a:xfrm>
            <a:off x="-32" y="6643710"/>
            <a:ext cx="1296144" cy="188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solidFill>
                  <a:schemeClr val="accent2">
                    <a:lumMod val="50000"/>
                  </a:schemeClr>
                </a:solidFill>
              </a:rPr>
              <a:t>Pathology Dept, KSU</a:t>
            </a:r>
            <a:endParaRPr lang="en-US" sz="1100" b="1" i="1"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Documents and Settings\Mr. Amer Shafie\My Documents\My Pictures\ddcdfe2fd9f85cd90c2e8e37deff.jpg"/>
          <p:cNvPicPr>
            <a:picLocks noChangeAspect="1" noChangeArrowheads="1"/>
          </p:cNvPicPr>
          <p:nvPr/>
        </p:nvPicPr>
        <p:blipFill rotWithShape="1">
          <a:blip r:embed="rId2" cstate="print"/>
          <a:srcRect l="930" t="-4993" r="-930" b="4993"/>
          <a:stretch/>
        </p:blipFill>
        <p:spPr bwMode="auto">
          <a:xfrm>
            <a:off x="827584" y="764704"/>
            <a:ext cx="7743804" cy="4714908"/>
          </a:xfrm>
          <a:prstGeom prst="rect">
            <a:avLst/>
          </a:prstGeom>
          <a:noFill/>
          <a:ln>
            <a:solidFill>
              <a:schemeClr val="tx1"/>
            </a:solidFill>
          </a:ln>
        </p:spPr>
      </p:pic>
      <p:sp>
        <p:nvSpPr>
          <p:cNvPr id="4" name="مستطيل مستدير الزوايا 3"/>
          <p:cNvSpPr/>
          <p:nvPr/>
        </p:nvSpPr>
        <p:spPr>
          <a:xfrm>
            <a:off x="785786" y="285728"/>
            <a:ext cx="7786742" cy="500066"/>
          </a:xfrm>
          <a:prstGeom prst="round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spcBef>
                <a:spcPct val="0"/>
              </a:spcBef>
              <a:defRPr/>
            </a:pPr>
            <a:endParaRPr lang="en-US" sz="1400" b="1" i="1" cap="small" dirty="0" smtClean="0">
              <a:solidFill>
                <a:schemeClr val="bg1"/>
              </a:solidFill>
              <a:effectLst>
                <a:outerShdw blurRad="38100" dist="38100" dir="2700000" algn="tl">
                  <a:srgbClr val="000000">
                    <a:alpha val="43137"/>
                  </a:srgbClr>
                </a:outerShdw>
              </a:effectLst>
              <a:latin typeface="Century Gothic" pitchFamily="34" charset="0"/>
            </a:endParaRPr>
          </a:p>
          <a:p>
            <a:pPr lvl="0" algn="ctr">
              <a:spcBef>
                <a:spcPct val="0"/>
              </a:spcBef>
              <a:defRPr/>
            </a:pPr>
            <a:r>
              <a:rPr lang="en-US" sz="2400" b="1" i="1" cap="small" dirty="0" smtClean="0">
                <a:solidFill>
                  <a:schemeClr val="bg1"/>
                </a:solidFill>
                <a:effectLst>
                  <a:outerShdw blurRad="38100" dist="38100" dir="2700000" algn="tl">
                    <a:srgbClr val="000000">
                      <a:alpha val="43137"/>
                    </a:srgbClr>
                  </a:outerShdw>
                </a:effectLst>
                <a:latin typeface="Century Gothic" pitchFamily="34" charset="0"/>
              </a:rPr>
              <a:t>Thromboangitis obliterans (Buerger’s disease)</a:t>
            </a:r>
            <a:r>
              <a:rPr lang="en-US" b="1" i="1" cap="small" dirty="0" smtClean="0">
                <a:solidFill>
                  <a:schemeClr val="bg1"/>
                </a:solidFill>
                <a:effectLst>
                  <a:outerShdw blurRad="38100" dist="38100" dir="2700000" algn="tl">
                    <a:srgbClr val="000000">
                      <a:alpha val="43137"/>
                    </a:srgbClr>
                  </a:outerShdw>
                </a:effectLst>
                <a:latin typeface="Century Gothic" pitchFamily="34" charset="0"/>
              </a:rPr>
              <a:t/>
            </a:r>
            <a:br>
              <a:rPr lang="en-US" b="1" i="1" cap="small" dirty="0" smtClean="0">
                <a:solidFill>
                  <a:schemeClr val="bg1"/>
                </a:solidFill>
                <a:effectLst>
                  <a:outerShdw blurRad="38100" dist="38100" dir="2700000" algn="tl">
                    <a:srgbClr val="000000">
                      <a:alpha val="43137"/>
                    </a:srgbClr>
                  </a:outerShdw>
                </a:effectLst>
                <a:latin typeface="Century Gothic" pitchFamily="34" charset="0"/>
              </a:rPr>
            </a:br>
            <a:endParaRPr lang="en-US" b="1" i="1" cap="small" dirty="0">
              <a:solidFill>
                <a:schemeClr val="bg1"/>
              </a:solidFill>
              <a:effectLst>
                <a:outerShdw blurRad="38100" dist="38100" dir="2700000" algn="tl">
                  <a:srgbClr val="000000">
                    <a:alpha val="43137"/>
                  </a:srgbClr>
                </a:outerShdw>
              </a:effectLst>
              <a:latin typeface="Century Gothic" pitchFamily="34" charset="0"/>
            </a:endParaRPr>
          </a:p>
        </p:txBody>
      </p:sp>
      <p:sp>
        <p:nvSpPr>
          <p:cNvPr id="5" name="مستطيل 4"/>
          <p:cNvSpPr/>
          <p:nvPr/>
        </p:nvSpPr>
        <p:spPr>
          <a:xfrm>
            <a:off x="428596" y="5864386"/>
            <a:ext cx="8001056" cy="707886"/>
          </a:xfrm>
          <a:prstGeom prst="rect">
            <a:avLst/>
          </a:prstGeom>
        </p:spPr>
        <p:txBody>
          <a:bodyPr wrap="square">
            <a:spAutoFit/>
          </a:bodyPr>
          <a:lstStyle/>
          <a:p>
            <a:pPr marL="457200" indent="-457200" algn="ctr"/>
            <a:r>
              <a:rPr lang="en-US" sz="2000" b="1" i="1" dirty="0" smtClean="0">
                <a:latin typeface="+mj-lt"/>
              </a:rPr>
              <a:t>Large number of small blood vessels in the dermis show occlusive organized thrombi with recanalization and fibrosis  around blood vessels. </a:t>
            </a:r>
            <a:endParaRPr lang="en-US" sz="2000" b="1" i="1" dirty="0">
              <a:latin typeface="+mj-lt"/>
            </a:endParaRPr>
          </a:p>
        </p:txBody>
      </p:sp>
      <p:cxnSp>
        <p:nvCxnSpPr>
          <p:cNvPr id="7" name="رابط كسهم مستقيم 6"/>
          <p:cNvCxnSpPr/>
          <p:nvPr/>
        </p:nvCxnSpPr>
        <p:spPr>
          <a:xfrm rot="10800000" flipV="1">
            <a:off x="1403648" y="3357562"/>
            <a:ext cx="857256" cy="28575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رابط كسهم مستقيم 7"/>
          <p:cNvCxnSpPr/>
          <p:nvPr/>
        </p:nvCxnSpPr>
        <p:spPr>
          <a:xfrm rot="10800000" flipV="1">
            <a:off x="3923928" y="1844824"/>
            <a:ext cx="857256" cy="28575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رابط كسهم مستقيم 8"/>
          <p:cNvCxnSpPr/>
          <p:nvPr/>
        </p:nvCxnSpPr>
        <p:spPr>
          <a:xfrm rot="10800000" flipV="1">
            <a:off x="3131841" y="4643446"/>
            <a:ext cx="857256" cy="28575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8215338" y="6643711"/>
            <a:ext cx="928694" cy="214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solidFill>
                  <a:schemeClr val="accent2">
                    <a:lumMod val="50000"/>
                  </a:schemeClr>
                </a:solidFill>
              </a:rPr>
              <a:t>CVS- Block </a:t>
            </a:r>
            <a:endParaRPr lang="en-US" sz="1100" b="1" i="1" dirty="0">
              <a:solidFill>
                <a:schemeClr val="accent2">
                  <a:lumMod val="50000"/>
                </a:schemeClr>
              </a:solidFill>
            </a:endParaRPr>
          </a:p>
        </p:txBody>
      </p:sp>
      <p:sp>
        <p:nvSpPr>
          <p:cNvPr id="12" name="Rectangle 11"/>
          <p:cNvSpPr/>
          <p:nvPr/>
        </p:nvSpPr>
        <p:spPr>
          <a:xfrm>
            <a:off x="-32" y="6643710"/>
            <a:ext cx="1296144" cy="188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solidFill>
                  <a:schemeClr val="accent2">
                    <a:lumMod val="50000"/>
                  </a:schemeClr>
                </a:solidFill>
              </a:rPr>
              <a:t>Pathology Dept, KSU</a:t>
            </a:r>
            <a:endParaRPr lang="en-US" sz="1100" b="1" i="1"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Mr. Amer Shafie\My Documents\My Pictures\f4-u1_0-b978-1-4377-0792-2__50016-x__gr27.jpg"/>
          <p:cNvPicPr>
            <a:picLocks noChangeAspect="1" noChangeArrowheads="1"/>
          </p:cNvPicPr>
          <p:nvPr/>
        </p:nvPicPr>
        <p:blipFill>
          <a:blip r:embed="rId2" cstate="print"/>
          <a:srcRect/>
          <a:stretch>
            <a:fillRect/>
          </a:stretch>
        </p:blipFill>
        <p:spPr bwMode="auto">
          <a:xfrm>
            <a:off x="642910" y="1127594"/>
            <a:ext cx="8001056" cy="4301670"/>
          </a:xfrm>
          <a:prstGeom prst="rect">
            <a:avLst/>
          </a:prstGeom>
          <a:noFill/>
          <a:ln w="28575">
            <a:solidFill>
              <a:schemeClr val="tx1"/>
            </a:solidFill>
          </a:ln>
        </p:spPr>
      </p:pic>
      <p:sp>
        <p:nvSpPr>
          <p:cNvPr id="3" name="Rectangle 2"/>
          <p:cNvSpPr/>
          <p:nvPr/>
        </p:nvSpPr>
        <p:spPr>
          <a:xfrm>
            <a:off x="642910" y="5556609"/>
            <a:ext cx="7715304" cy="1015663"/>
          </a:xfrm>
          <a:prstGeom prst="rect">
            <a:avLst/>
          </a:prstGeom>
        </p:spPr>
        <p:txBody>
          <a:bodyPr wrap="square">
            <a:spAutoFit/>
          </a:bodyPr>
          <a:lstStyle/>
          <a:p>
            <a:pPr algn="ctr"/>
            <a:r>
              <a:rPr lang="en-US" sz="2000" b="1" i="1" dirty="0" smtClean="0"/>
              <a:t>Thromboangitis obliterans (Buerger disease). The lumen is occluded by a thrombus containing </a:t>
            </a:r>
            <a:r>
              <a:rPr lang="en-US" sz="2000" b="1" i="1" dirty="0" smtClean="0">
                <a:solidFill>
                  <a:srgbClr val="FF0000"/>
                </a:solidFill>
              </a:rPr>
              <a:t>abscesses</a:t>
            </a:r>
            <a:r>
              <a:rPr lang="en-US" sz="2000" b="1" i="1" dirty="0" smtClean="0"/>
              <a:t> (arrow), and the vessel wall is infiltrated with leukocytes. </a:t>
            </a:r>
            <a:endParaRPr lang="en-US" sz="2000" b="1" i="1" dirty="0"/>
          </a:p>
        </p:txBody>
      </p:sp>
      <p:sp>
        <p:nvSpPr>
          <p:cNvPr id="5" name="مستطيل مستدير الزوايا 4"/>
          <p:cNvSpPr/>
          <p:nvPr/>
        </p:nvSpPr>
        <p:spPr>
          <a:xfrm>
            <a:off x="827584" y="285728"/>
            <a:ext cx="7704856" cy="571504"/>
          </a:xfrm>
          <a:prstGeom prst="round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spcBef>
                <a:spcPct val="0"/>
              </a:spcBef>
              <a:defRPr/>
            </a:pPr>
            <a:endParaRPr lang="en-US" sz="2400" i="1" cap="small" dirty="0" smtClean="0">
              <a:solidFill>
                <a:schemeClr val="bg1"/>
              </a:solidFill>
              <a:effectLst>
                <a:outerShdw blurRad="38100" dist="38100" dir="2700000" algn="tl">
                  <a:srgbClr val="000000">
                    <a:alpha val="43137"/>
                  </a:srgbClr>
                </a:outerShdw>
              </a:effectLst>
              <a:latin typeface="Franklin Gothic Demi" pitchFamily="34" charset="0"/>
            </a:endParaRPr>
          </a:p>
          <a:p>
            <a:pPr lvl="0" algn="ctr">
              <a:spcBef>
                <a:spcPct val="0"/>
              </a:spcBef>
              <a:defRPr/>
            </a:pPr>
            <a:r>
              <a:rPr lang="en-US" sz="2400" i="1" cap="small" dirty="0" smtClean="0">
                <a:solidFill>
                  <a:schemeClr val="bg1"/>
                </a:solidFill>
                <a:effectLst>
                  <a:outerShdw blurRad="38100" dist="38100" dir="2700000" algn="tl">
                    <a:srgbClr val="000000">
                      <a:alpha val="43137"/>
                    </a:srgbClr>
                  </a:outerShdw>
                </a:effectLst>
                <a:latin typeface="Franklin Gothic Demi" pitchFamily="34" charset="0"/>
              </a:rPr>
              <a:t>Thromboangitis obliterans (Buerger’s disease) - HPF</a:t>
            </a:r>
            <a:br>
              <a:rPr lang="en-US" sz="2400" i="1" cap="small" dirty="0" smtClean="0">
                <a:solidFill>
                  <a:schemeClr val="bg1"/>
                </a:solidFill>
                <a:effectLst>
                  <a:outerShdw blurRad="38100" dist="38100" dir="2700000" algn="tl">
                    <a:srgbClr val="000000">
                      <a:alpha val="43137"/>
                    </a:srgbClr>
                  </a:outerShdw>
                </a:effectLst>
                <a:latin typeface="Franklin Gothic Demi" pitchFamily="34" charset="0"/>
              </a:rPr>
            </a:br>
            <a:endParaRPr lang="en-US" sz="2400" i="1" cap="small" dirty="0">
              <a:solidFill>
                <a:schemeClr val="bg1"/>
              </a:solidFill>
              <a:effectLst>
                <a:outerShdw blurRad="38100" dist="38100" dir="2700000" algn="tl">
                  <a:srgbClr val="000000">
                    <a:alpha val="43137"/>
                  </a:srgbClr>
                </a:outerShdw>
              </a:effectLst>
              <a:latin typeface="Franklin Gothic Demi" pitchFamily="34" charset="0"/>
            </a:endParaRPr>
          </a:p>
        </p:txBody>
      </p:sp>
      <p:sp>
        <p:nvSpPr>
          <p:cNvPr id="7" name="Rectangle 6"/>
          <p:cNvSpPr/>
          <p:nvPr/>
        </p:nvSpPr>
        <p:spPr>
          <a:xfrm>
            <a:off x="8215338" y="6643711"/>
            <a:ext cx="928694" cy="214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solidFill>
                  <a:schemeClr val="accent2">
                    <a:lumMod val="50000"/>
                  </a:schemeClr>
                </a:solidFill>
              </a:rPr>
              <a:t>CVS- Block </a:t>
            </a:r>
            <a:endParaRPr lang="en-US" sz="1100" b="1" i="1" dirty="0">
              <a:solidFill>
                <a:schemeClr val="accent2">
                  <a:lumMod val="50000"/>
                </a:schemeClr>
              </a:solidFill>
            </a:endParaRPr>
          </a:p>
        </p:txBody>
      </p:sp>
      <p:sp>
        <p:nvSpPr>
          <p:cNvPr id="8" name="Rectangle 7"/>
          <p:cNvSpPr/>
          <p:nvPr/>
        </p:nvSpPr>
        <p:spPr>
          <a:xfrm>
            <a:off x="-32" y="6643710"/>
            <a:ext cx="1296144" cy="188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solidFill>
                  <a:schemeClr val="accent2">
                    <a:lumMod val="50000"/>
                  </a:schemeClr>
                </a:solidFill>
              </a:rPr>
              <a:t>Pathology Dept, KSU</a:t>
            </a:r>
            <a:endParaRPr lang="en-US" sz="1100" b="1" i="1"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6" name="Picture 2" descr="http://4.bp.blogspot.com/-8Ocgp571QW0/TWSFEdIQWrI/AAAAAAAACuM/5oujAWv22pU/s1600/thrombo-embolism.png"/>
          <p:cNvPicPr>
            <a:picLocks noChangeAspect="1" noChangeArrowheads="1"/>
          </p:cNvPicPr>
          <p:nvPr/>
        </p:nvPicPr>
        <p:blipFill>
          <a:blip r:embed="rId2" cstate="print"/>
          <a:srcRect/>
          <a:stretch>
            <a:fillRect/>
          </a:stretch>
        </p:blipFill>
        <p:spPr bwMode="auto">
          <a:xfrm>
            <a:off x="467544" y="2060848"/>
            <a:ext cx="3981450" cy="3096344"/>
          </a:xfrm>
          <a:prstGeom prst="rect">
            <a:avLst/>
          </a:prstGeom>
          <a:noFill/>
          <a:ln w="28575">
            <a:solidFill>
              <a:schemeClr val="tx1"/>
            </a:solidFill>
          </a:ln>
        </p:spPr>
      </p:pic>
      <p:pic>
        <p:nvPicPr>
          <p:cNvPr id="159748" name="Picture 4" descr="http://3.bp.blogspot.com/-B7lsnD57Htw/TWSFPkYiWkI/AAAAAAAACuU/rUdUTjhE8yY/s1600/Atheroma%2Bwith%2Bthrombosis.png"/>
          <p:cNvPicPr>
            <a:picLocks noChangeAspect="1" noChangeArrowheads="1"/>
          </p:cNvPicPr>
          <p:nvPr/>
        </p:nvPicPr>
        <p:blipFill>
          <a:blip r:embed="rId3" cstate="print"/>
          <a:srcRect/>
          <a:stretch>
            <a:fillRect/>
          </a:stretch>
        </p:blipFill>
        <p:spPr bwMode="auto">
          <a:xfrm>
            <a:off x="4572000" y="2060848"/>
            <a:ext cx="3924300" cy="3096344"/>
          </a:xfrm>
          <a:prstGeom prst="rect">
            <a:avLst/>
          </a:prstGeom>
          <a:noFill/>
          <a:ln w="28575">
            <a:solidFill>
              <a:schemeClr val="tx1"/>
            </a:solidFill>
          </a:ln>
        </p:spPr>
      </p:pic>
      <p:sp>
        <p:nvSpPr>
          <p:cNvPr id="4" name="Rectangle 3"/>
          <p:cNvSpPr/>
          <p:nvPr/>
        </p:nvSpPr>
        <p:spPr>
          <a:xfrm>
            <a:off x="539552" y="1052736"/>
            <a:ext cx="3816424" cy="720080"/>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smtClean="0">
                <a:effectLst>
                  <a:outerShdw blurRad="38100" dist="38100" dir="2700000" algn="tl">
                    <a:srgbClr val="000000">
                      <a:alpha val="43137"/>
                    </a:srgbClr>
                  </a:outerShdw>
                </a:effectLst>
              </a:rPr>
              <a:t>Thromboembolism</a:t>
            </a:r>
            <a:endParaRPr lang="en-US" sz="3200" b="1" i="1" dirty="0">
              <a:effectLst>
                <a:outerShdw blurRad="38100" dist="38100" dir="2700000" algn="tl">
                  <a:srgbClr val="000000">
                    <a:alpha val="43137"/>
                  </a:srgbClr>
                </a:outerShdw>
              </a:effectLst>
            </a:endParaRPr>
          </a:p>
        </p:txBody>
      </p:sp>
      <p:sp>
        <p:nvSpPr>
          <p:cNvPr id="5" name="Rectangle 4"/>
          <p:cNvSpPr/>
          <p:nvPr/>
        </p:nvSpPr>
        <p:spPr>
          <a:xfrm>
            <a:off x="4572000" y="1052736"/>
            <a:ext cx="3816424" cy="72008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rPr>
              <a:t>Atheroma with thrombosis</a:t>
            </a:r>
            <a:endParaRPr lang="en-US" sz="2800" b="1" i="1" dirty="0">
              <a:effectLst>
                <a:outerShdw blurRad="38100" dist="38100" dir="2700000" algn="tl">
                  <a:srgbClr val="000000">
                    <a:alpha val="43137"/>
                  </a:srgbClr>
                </a:outerShdw>
              </a:effectLst>
            </a:endParaRPr>
          </a:p>
        </p:txBody>
      </p:sp>
      <p:sp>
        <p:nvSpPr>
          <p:cNvPr id="8" name="Rectangle 7"/>
          <p:cNvSpPr/>
          <p:nvPr/>
        </p:nvSpPr>
        <p:spPr>
          <a:xfrm>
            <a:off x="8215338" y="6643711"/>
            <a:ext cx="928694" cy="214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solidFill>
                  <a:schemeClr val="accent2">
                    <a:lumMod val="50000"/>
                  </a:schemeClr>
                </a:solidFill>
              </a:rPr>
              <a:t>CVS- Block </a:t>
            </a:r>
            <a:endParaRPr lang="en-US" sz="1100" b="1" i="1" dirty="0">
              <a:solidFill>
                <a:schemeClr val="accent2">
                  <a:lumMod val="50000"/>
                </a:schemeClr>
              </a:solidFill>
            </a:endParaRPr>
          </a:p>
        </p:txBody>
      </p:sp>
      <p:sp>
        <p:nvSpPr>
          <p:cNvPr id="9" name="Rectangle 8"/>
          <p:cNvSpPr/>
          <p:nvPr/>
        </p:nvSpPr>
        <p:spPr>
          <a:xfrm>
            <a:off x="-32" y="6643710"/>
            <a:ext cx="1296144" cy="188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solidFill>
                  <a:schemeClr val="accent2">
                    <a:lumMod val="50000"/>
                  </a:schemeClr>
                </a:solidFill>
              </a:rPr>
              <a:t>Pathology Dept, KSU</a:t>
            </a:r>
            <a:endParaRPr lang="en-US" sz="1100" b="1" i="1"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571736" y="4124332"/>
            <a:ext cx="6357982" cy="2233626"/>
          </a:xfrm>
        </p:spPr>
        <p:txBody>
          <a:bodyPr>
            <a:noAutofit/>
          </a:bodyPr>
          <a:lstStyle/>
          <a:p>
            <a:r>
              <a:rPr lang="en-US" sz="4000" b="1" i="1" dirty="0" smtClean="0">
                <a:solidFill>
                  <a:srgbClr val="FFFF00"/>
                </a:solidFill>
                <a:effectLst>
                  <a:outerShdw blurRad="38100" dist="38100" dir="2700000" algn="tl">
                    <a:srgbClr val="000000">
                      <a:alpha val="43137"/>
                    </a:srgbClr>
                  </a:outerShdw>
                </a:effectLst>
              </a:rPr>
              <a:t> </a:t>
            </a:r>
            <a:r>
              <a:rPr lang="en-US" sz="4000" b="1" i="1" dirty="0" smtClean="0">
                <a:solidFill>
                  <a:srgbClr val="FFFF00"/>
                </a:solidFill>
                <a:effectLst>
                  <a:outerShdw blurRad="38100" dist="38100" dir="2700000" algn="tl">
                    <a:srgbClr val="000000">
                      <a:alpha val="43137"/>
                    </a:srgbClr>
                  </a:outerShdw>
                </a:effectLst>
                <a:latin typeface="Aharoni" pitchFamily="2" charset="-79"/>
                <a:cs typeface="Aharoni" pitchFamily="2" charset="-79"/>
              </a:rPr>
              <a:t>Giant cell (temporal) arteritis</a:t>
            </a:r>
            <a:r>
              <a:rPr lang="en-US" sz="4000" b="1" i="1" dirty="0" smtClean="0">
                <a:solidFill>
                  <a:srgbClr val="FFFF00"/>
                </a:solidFill>
                <a:effectLst>
                  <a:outerShdw blurRad="38100" dist="38100" dir="2700000" algn="tl">
                    <a:srgbClr val="000000">
                      <a:alpha val="43137"/>
                    </a:srgbClr>
                  </a:outerShdw>
                </a:effectLst>
              </a:rPr>
              <a:t/>
            </a:r>
            <a:br>
              <a:rPr lang="en-US" sz="4000" b="1" i="1" dirty="0" smtClean="0">
                <a:solidFill>
                  <a:srgbClr val="FFFF00"/>
                </a:solidFill>
                <a:effectLst>
                  <a:outerShdw blurRad="38100" dist="38100" dir="2700000" algn="tl">
                    <a:srgbClr val="000000">
                      <a:alpha val="43137"/>
                    </a:srgbClr>
                  </a:outerShdw>
                </a:effectLst>
              </a:rPr>
            </a:br>
            <a:endParaRPr lang="en-US" sz="4000" b="1" i="1" dirty="0">
              <a:solidFill>
                <a:srgbClr val="FFFF00"/>
              </a:solidFill>
              <a:effectLst>
                <a:outerShdw blurRad="38100" dist="38100" dir="2700000" algn="tl">
                  <a:srgbClr val="000000">
                    <a:alpha val="43137"/>
                  </a:srgbClr>
                </a:outerShdw>
              </a:effectLst>
            </a:endParaRPr>
          </a:p>
        </p:txBody>
      </p:sp>
      <p:sp>
        <p:nvSpPr>
          <p:cNvPr id="5" name="Rectangle 4"/>
          <p:cNvSpPr/>
          <p:nvPr/>
        </p:nvSpPr>
        <p:spPr>
          <a:xfrm>
            <a:off x="8215338" y="6643711"/>
            <a:ext cx="928694" cy="2142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solidFill>
                  <a:schemeClr val="accent2">
                    <a:lumMod val="50000"/>
                  </a:schemeClr>
                </a:solidFill>
              </a:rPr>
              <a:t>CVS- Block </a:t>
            </a:r>
            <a:endParaRPr lang="en-US" sz="1100" b="1" i="1" dirty="0">
              <a:solidFill>
                <a:schemeClr val="accent2">
                  <a:lumMod val="50000"/>
                </a:schemeClr>
              </a:solidFill>
            </a:endParaRPr>
          </a:p>
        </p:txBody>
      </p:sp>
      <p:sp>
        <p:nvSpPr>
          <p:cNvPr id="7" name="Rectangle 6"/>
          <p:cNvSpPr/>
          <p:nvPr/>
        </p:nvSpPr>
        <p:spPr>
          <a:xfrm>
            <a:off x="-32" y="6643710"/>
            <a:ext cx="1296144" cy="1886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solidFill>
                  <a:schemeClr val="accent2">
                    <a:lumMod val="50000"/>
                  </a:schemeClr>
                </a:solidFill>
              </a:rPr>
              <a:t>Pathology Dept, KSU</a:t>
            </a:r>
            <a:endParaRPr lang="en-US" sz="1100" b="1" i="1"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1.bp.blogspot.com/_3Mcl4mmoypE/SX7hfVXPMMI/AAAAAAAAARc/x-cttE6Vpp0/s400/temporalartery.jpg"/>
          <p:cNvPicPr>
            <a:picLocks noChangeAspect="1" noChangeArrowheads="1"/>
          </p:cNvPicPr>
          <p:nvPr/>
        </p:nvPicPr>
        <p:blipFill>
          <a:blip r:embed="rId2" cstate="print"/>
          <a:srcRect/>
          <a:stretch>
            <a:fillRect/>
          </a:stretch>
        </p:blipFill>
        <p:spPr bwMode="auto">
          <a:xfrm>
            <a:off x="2071671" y="1071546"/>
            <a:ext cx="5214973" cy="4500594"/>
          </a:xfrm>
          <a:prstGeom prst="rect">
            <a:avLst/>
          </a:prstGeom>
          <a:noFill/>
        </p:spPr>
      </p:pic>
      <p:sp>
        <p:nvSpPr>
          <p:cNvPr id="7" name="Rectangle 6"/>
          <p:cNvSpPr/>
          <p:nvPr/>
        </p:nvSpPr>
        <p:spPr>
          <a:xfrm>
            <a:off x="2285984" y="5681979"/>
            <a:ext cx="4572000" cy="461665"/>
          </a:xfrm>
          <a:prstGeom prst="rect">
            <a:avLst/>
          </a:prstGeom>
        </p:spPr>
        <p:txBody>
          <a:bodyPr wrap="square">
            <a:spAutoFit/>
          </a:bodyPr>
          <a:lstStyle/>
          <a:p>
            <a:pPr algn="ctr"/>
            <a:r>
              <a:rPr lang="en-US" sz="2400" b="1" i="1" dirty="0" smtClean="0"/>
              <a:t>Tender and thickened scalp veins</a:t>
            </a:r>
            <a:endParaRPr lang="en-US" sz="2400" b="1" i="1" dirty="0"/>
          </a:p>
        </p:txBody>
      </p:sp>
      <p:sp>
        <p:nvSpPr>
          <p:cNvPr id="9" name="مستطيل مستدير الزوايا 8"/>
          <p:cNvSpPr/>
          <p:nvPr/>
        </p:nvSpPr>
        <p:spPr>
          <a:xfrm>
            <a:off x="1785918" y="285728"/>
            <a:ext cx="5857916" cy="550984"/>
          </a:xfrm>
          <a:prstGeom prst="round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i="1" dirty="0" smtClean="0">
                <a:effectLst>
                  <a:outerShdw blurRad="38100" dist="38100" dir="2700000" algn="tl">
                    <a:srgbClr val="000000">
                      <a:alpha val="43137"/>
                    </a:srgbClr>
                  </a:outerShdw>
                </a:effectLst>
              </a:rPr>
              <a:t> GIANT CELL / TEMPORAL ARTERITIS  </a:t>
            </a:r>
            <a:endParaRPr lang="ar-SA" sz="2800" b="1" i="1" dirty="0">
              <a:effectLst>
                <a:outerShdw blurRad="38100" dist="38100" dir="2700000" algn="tl">
                  <a:srgbClr val="000000">
                    <a:alpha val="43137"/>
                  </a:srgbClr>
                </a:outerShdw>
              </a:effectLst>
            </a:endParaRPr>
          </a:p>
        </p:txBody>
      </p:sp>
      <p:sp>
        <p:nvSpPr>
          <p:cNvPr id="8" name="Rectangle 7"/>
          <p:cNvSpPr/>
          <p:nvPr/>
        </p:nvSpPr>
        <p:spPr>
          <a:xfrm>
            <a:off x="8215338" y="6643711"/>
            <a:ext cx="928694" cy="214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solidFill>
                  <a:schemeClr val="accent2">
                    <a:lumMod val="50000"/>
                  </a:schemeClr>
                </a:solidFill>
              </a:rPr>
              <a:t>CVS- Block </a:t>
            </a:r>
            <a:endParaRPr lang="en-US" sz="1100" b="1" i="1" dirty="0">
              <a:solidFill>
                <a:schemeClr val="accent2">
                  <a:lumMod val="50000"/>
                </a:schemeClr>
              </a:solidFill>
            </a:endParaRPr>
          </a:p>
        </p:txBody>
      </p:sp>
      <p:sp>
        <p:nvSpPr>
          <p:cNvPr id="10" name="Rectangle 9"/>
          <p:cNvSpPr/>
          <p:nvPr/>
        </p:nvSpPr>
        <p:spPr>
          <a:xfrm>
            <a:off x="-32" y="6643710"/>
            <a:ext cx="1296144" cy="188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solidFill>
                  <a:schemeClr val="accent2">
                    <a:lumMod val="50000"/>
                  </a:schemeClr>
                </a:solidFill>
              </a:rPr>
              <a:t>Pathology Dept, KSU</a:t>
            </a:r>
            <a:endParaRPr lang="en-US" sz="1100" b="1" i="1"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14348" y="5300505"/>
            <a:ext cx="7572428" cy="1200329"/>
          </a:xfrm>
          <a:prstGeom prst="rect">
            <a:avLst/>
          </a:prstGeom>
        </p:spPr>
        <p:txBody>
          <a:bodyPr wrap="square">
            <a:spAutoFit/>
          </a:bodyPr>
          <a:lstStyle/>
          <a:p>
            <a:pPr algn="ctr">
              <a:defRPr/>
            </a:pPr>
            <a:r>
              <a:rPr lang="en-US" b="1" i="1" dirty="0" smtClean="0"/>
              <a:t>Circumferential involvement of the vascular media is present (vertical arrow pointing downward). Also note the presence of chronic lymphocytic inflammation in the media and adventitia. Reactive intimal fibroplasias lead to luminal stenosis with &lt;10% of its original luminal diameter (thin arrow in the center). </a:t>
            </a:r>
          </a:p>
        </p:txBody>
      </p:sp>
      <p:sp>
        <p:nvSpPr>
          <p:cNvPr id="5" name="مستطيل مستدير الزوايا 4"/>
          <p:cNvSpPr/>
          <p:nvPr/>
        </p:nvSpPr>
        <p:spPr>
          <a:xfrm>
            <a:off x="1214414" y="285728"/>
            <a:ext cx="6809410" cy="500066"/>
          </a:xfrm>
          <a:prstGeom prst="round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i="1" dirty="0" smtClean="0">
                <a:effectLst>
                  <a:outerShdw blurRad="38100" dist="38100" dir="2700000" algn="tl">
                    <a:srgbClr val="000000">
                      <a:alpha val="43137"/>
                    </a:srgbClr>
                  </a:outerShdw>
                </a:effectLst>
              </a:rPr>
              <a:t> GIANT CELL / TEMPORAL ARTERITIS - LPF  </a:t>
            </a:r>
            <a:endParaRPr lang="ar-SA" sz="2800" b="1" i="1" dirty="0">
              <a:effectLst>
                <a:outerShdw blurRad="38100" dist="38100" dir="2700000" algn="tl">
                  <a:srgbClr val="000000">
                    <a:alpha val="43137"/>
                  </a:srgbClr>
                </a:outerShdw>
              </a:effectLst>
            </a:endParaRPr>
          </a:p>
        </p:txBody>
      </p:sp>
      <p:sp>
        <p:nvSpPr>
          <p:cNvPr id="7" name="Rectangle 6"/>
          <p:cNvSpPr/>
          <p:nvPr/>
        </p:nvSpPr>
        <p:spPr>
          <a:xfrm>
            <a:off x="8215338" y="6643711"/>
            <a:ext cx="928694" cy="214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solidFill>
                  <a:schemeClr val="accent2">
                    <a:lumMod val="50000"/>
                  </a:schemeClr>
                </a:solidFill>
              </a:rPr>
              <a:t>CVS- Block </a:t>
            </a:r>
            <a:endParaRPr lang="en-US" sz="1100" b="1" i="1" dirty="0">
              <a:solidFill>
                <a:schemeClr val="accent2">
                  <a:lumMod val="50000"/>
                </a:schemeClr>
              </a:solidFill>
            </a:endParaRPr>
          </a:p>
        </p:txBody>
      </p:sp>
      <p:sp>
        <p:nvSpPr>
          <p:cNvPr id="8" name="Rectangle 7"/>
          <p:cNvSpPr/>
          <p:nvPr/>
        </p:nvSpPr>
        <p:spPr>
          <a:xfrm>
            <a:off x="-32" y="6643710"/>
            <a:ext cx="1296144" cy="188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solidFill>
                  <a:schemeClr val="accent2">
                    <a:lumMod val="50000"/>
                  </a:schemeClr>
                </a:solidFill>
              </a:rPr>
              <a:t>Pathology Dept, KSU</a:t>
            </a:r>
            <a:endParaRPr lang="en-US" sz="1100" b="1" i="1" dirty="0">
              <a:solidFill>
                <a:schemeClr val="accent2">
                  <a:lumMod val="50000"/>
                </a:schemeClr>
              </a:solidFill>
            </a:endParaRPr>
          </a:p>
        </p:txBody>
      </p:sp>
      <p:pic>
        <p:nvPicPr>
          <p:cNvPr id="2" name="Picture 1"/>
          <p:cNvPicPr>
            <a:picLocks noChangeAspect="1"/>
          </p:cNvPicPr>
          <p:nvPr/>
        </p:nvPicPr>
        <p:blipFill>
          <a:blip r:embed="rId3"/>
          <a:stretch>
            <a:fillRect/>
          </a:stretch>
        </p:blipFill>
        <p:spPr>
          <a:xfrm>
            <a:off x="585787" y="1124744"/>
            <a:ext cx="7972425" cy="3971925"/>
          </a:xfrm>
          <a:prstGeom prst="rect">
            <a:avLst/>
          </a:prstGeom>
          <a:ln>
            <a:solidFill>
              <a:schemeClr val="tx2"/>
            </a:solidFill>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14348" y="5307971"/>
            <a:ext cx="7715304" cy="1323439"/>
          </a:xfrm>
          <a:prstGeom prst="rect">
            <a:avLst/>
          </a:prstGeom>
        </p:spPr>
        <p:txBody>
          <a:bodyPr wrap="square">
            <a:spAutoFit/>
          </a:bodyPr>
          <a:lstStyle/>
          <a:p>
            <a:pPr algn="ctr"/>
            <a:r>
              <a:rPr lang="en-US" sz="2000" b="1" i="1" dirty="0" smtClean="0">
                <a:solidFill>
                  <a:srgbClr val="FF0000"/>
                </a:solidFill>
              </a:rPr>
              <a:t>Giant cells </a:t>
            </a:r>
            <a:r>
              <a:rPr lang="en-US" sz="2000" b="1" i="1" dirty="0" smtClean="0"/>
              <a:t>can be of Langhans type or foreign-body type (three arrows) and may show fragments of </a:t>
            </a:r>
            <a:r>
              <a:rPr lang="en-US" sz="2000" b="1" i="1" dirty="0" smtClean="0">
                <a:solidFill>
                  <a:srgbClr val="FF0000"/>
                </a:solidFill>
              </a:rPr>
              <a:t>disrupted</a:t>
            </a:r>
            <a:r>
              <a:rPr lang="en-US" sz="2000" b="1" i="1" dirty="0" smtClean="0"/>
              <a:t> internal elastic lamina. Note the presence of dense chronic </a:t>
            </a:r>
            <a:r>
              <a:rPr lang="en-US" sz="2000" b="1" i="1" dirty="0" smtClean="0">
                <a:solidFill>
                  <a:srgbClr val="FF0000"/>
                </a:solidFill>
              </a:rPr>
              <a:t>lymphocytic</a:t>
            </a:r>
            <a:r>
              <a:rPr lang="en-US" sz="2000" b="1" i="1" dirty="0" smtClean="0"/>
              <a:t> inflammation traversing through circumferential smooth muscle fibers (curved arrow) of vascular media. </a:t>
            </a:r>
          </a:p>
        </p:txBody>
      </p:sp>
      <p:sp>
        <p:nvSpPr>
          <p:cNvPr id="5" name="مستطيل مستدير الزوايا 4"/>
          <p:cNvSpPr/>
          <p:nvPr/>
        </p:nvSpPr>
        <p:spPr>
          <a:xfrm>
            <a:off x="928662" y="336076"/>
            <a:ext cx="7286676" cy="428628"/>
          </a:xfrm>
          <a:prstGeom prst="round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i="1" dirty="0" smtClean="0">
                <a:effectLst>
                  <a:outerShdw blurRad="38100" dist="38100" dir="2700000" algn="tl">
                    <a:srgbClr val="000000">
                      <a:alpha val="43137"/>
                    </a:srgbClr>
                  </a:outerShdw>
                </a:effectLst>
              </a:rPr>
              <a:t> GIANT CELL / TEMPORAL ARTERITIS - HPF  </a:t>
            </a:r>
            <a:endParaRPr lang="ar-SA" sz="2800" b="1" i="1" dirty="0">
              <a:effectLst>
                <a:outerShdw blurRad="38100" dist="38100" dir="2700000" algn="tl">
                  <a:srgbClr val="000000">
                    <a:alpha val="43137"/>
                  </a:srgbClr>
                </a:outerShdw>
              </a:effectLst>
            </a:endParaRPr>
          </a:p>
        </p:txBody>
      </p:sp>
      <p:sp>
        <p:nvSpPr>
          <p:cNvPr id="6" name="شكل بيضاوي 5"/>
          <p:cNvSpPr/>
          <p:nvPr/>
        </p:nvSpPr>
        <p:spPr>
          <a:xfrm>
            <a:off x="285720" y="642918"/>
            <a:ext cx="714380" cy="35719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Rectangle 7"/>
          <p:cNvSpPr/>
          <p:nvPr/>
        </p:nvSpPr>
        <p:spPr>
          <a:xfrm>
            <a:off x="8215338" y="6643711"/>
            <a:ext cx="928694" cy="214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solidFill>
                  <a:schemeClr val="accent2">
                    <a:lumMod val="50000"/>
                  </a:schemeClr>
                </a:solidFill>
              </a:rPr>
              <a:t>CVS- Block </a:t>
            </a:r>
            <a:endParaRPr lang="en-US" sz="1100" b="1" i="1" dirty="0">
              <a:solidFill>
                <a:schemeClr val="accent2">
                  <a:lumMod val="50000"/>
                </a:schemeClr>
              </a:solidFill>
            </a:endParaRPr>
          </a:p>
        </p:txBody>
      </p:sp>
      <p:sp>
        <p:nvSpPr>
          <p:cNvPr id="9" name="Rectangle 8"/>
          <p:cNvSpPr/>
          <p:nvPr/>
        </p:nvSpPr>
        <p:spPr>
          <a:xfrm>
            <a:off x="-32" y="6643710"/>
            <a:ext cx="1296144" cy="188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solidFill>
                  <a:schemeClr val="accent2">
                    <a:lumMod val="50000"/>
                  </a:schemeClr>
                </a:solidFill>
              </a:rPr>
              <a:t>Pathology Dept, KSU</a:t>
            </a:r>
            <a:endParaRPr lang="en-US" sz="1100" b="1" i="1" dirty="0">
              <a:solidFill>
                <a:schemeClr val="accent2">
                  <a:lumMod val="50000"/>
                </a:schemeClr>
              </a:solidFill>
            </a:endParaRPr>
          </a:p>
        </p:txBody>
      </p:sp>
      <p:pic>
        <p:nvPicPr>
          <p:cNvPr id="2" name="Picture 1"/>
          <p:cNvPicPr>
            <a:picLocks noChangeAspect="1"/>
          </p:cNvPicPr>
          <p:nvPr/>
        </p:nvPicPr>
        <p:blipFill>
          <a:blip r:embed="rId3"/>
          <a:stretch>
            <a:fillRect/>
          </a:stretch>
        </p:blipFill>
        <p:spPr>
          <a:xfrm>
            <a:off x="179512" y="963985"/>
            <a:ext cx="6286602" cy="4169856"/>
          </a:xfrm>
          <a:prstGeom prst="rect">
            <a:avLst/>
          </a:prstGeom>
          <a:ln>
            <a:solidFill>
              <a:schemeClr val="tx2"/>
            </a:solidFill>
          </a:ln>
        </p:spPr>
      </p:pic>
      <p:sp>
        <p:nvSpPr>
          <p:cNvPr id="4" name="Rectangle 3"/>
          <p:cNvSpPr/>
          <p:nvPr/>
        </p:nvSpPr>
        <p:spPr>
          <a:xfrm>
            <a:off x="6588224" y="1988840"/>
            <a:ext cx="2239716" cy="923330"/>
          </a:xfrm>
          <a:prstGeom prst="rect">
            <a:avLst/>
          </a:prstGeom>
        </p:spPr>
        <p:txBody>
          <a:bodyPr wrap="none">
            <a:spAutoFit/>
          </a:bodyPr>
          <a:lstStyle/>
          <a:p>
            <a:pPr marL="285750" indent="-285750">
              <a:buFontTx/>
              <a:buChar char="-"/>
            </a:pPr>
            <a:r>
              <a:rPr lang="en-US" b="1" dirty="0" smtClean="0">
                <a:solidFill>
                  <a:srgbClr val="FF0000"/>
                </a:solidFill>
                <a:latin typeface="Calibri" panose="020F0502020204030204" pitchFamily="34" charset="0"/>
                <a:ea typeface="Calibri" panose="020F0502020204030204" pitchFamily="34" charset="0"/>
                <a:cs typeface="Arial" panose="020B0604020202020204" pitchFamily="34" charset="0"/>
              </a:rPr>
              <a:t>Name </a:t>
            </a:r>
            <a:r>
              <a:rPr lang="en-US" b="1" dirty="0">
                <a:solidFill>
                  <a:srgbClr val="FF0000"/>
                </a:solidFill>
                <a:latin typeface="Calibri" panose="020F0502020204030204" pitchFamily="34" charset="0"/>
                <a:ea typeface="Calibri" panose="020F0502020204030204" pitchFamily="34" charset="0"/>
                <a:cs typeface="Arial" panose="020B0604020202020204" pitchFamily="34" charset="0"/>
              </a:rPr>
              <a:t>of the </a:t>
            </a:r>
            <a:r>
              <a:rPr lang="en-US" b="1" dirty="0" smtClean="0">
                <a:solidFill>
                  <a:srgbClr val="FF0000"/>
                </a:solidFill>
                <a:latin typeface="Calibri" panose="020F0502020204030204" pitchFamily="34" charset="0"/>
                <a:ea typeface="Calibri" panose="020F0502020204030204" pitchFamily="34" charset="0"/>
                <a:cs typeface="Arial" panose="020B0604020202020204" pitchFamily="34" charset="0"/>
              </a:rPr>
              <a:t>cells?</a:t>
            </a:r>
          </a:p>
          <a:p>
            <a:pPr marL="285750" indent="-285750">
              <a:buFontTx/>
              <a:buChar char="-"/>
            </a:pPr>
            <a:r>
              <a:rPr lang="en-US" b="1" dirty="0" smtClean="0">
                <a:solidFill>
                  <a:srgbClr val="FF0000"/>
                </a:solidFill>
                <a:latin typeface="Calibri" panose="020F0502020204030204" pitchFamily="34" charset="0"/>
                <a:cs typeface="Arial" panose="020B0604020202020204" pitchFamily="34" charset="0"/>
              </a:rPr>
              <a:t>Diagnosis?</a:t>
            </a:r>
          </a:p>
          <a:p>
            <a:pPr marL="285750" indent="-285750">
              <a:buFontTx/>
              <a:buChar char="-"/>
            </a:pPr>
            <a:r>
              <a:rPr lang="en-US" b="1" dirty="0" smtClean="0">
                <a:solidFill>
                  <a:srgbClr val="FF0000"/>
                </a:solidFill>
              </a:rPr>
              <a:t>Vacuities + HSP?</a:t>
            </a:r>
            <a:endParaRPr lang="en-US"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285720" y="5391709"/>
            <a:ext cx="8358246" cy="1323439"/>
          </a:xfrm>
          <a:prstGeom prst="rect">
            <a:avLst/>
          </a:prstGeom>
        </p:spPr>
        <p:txBody>
          <a:bodyPr wrap="square">
            <a:spAutoFit/>
          </a:bodyPr>
          <a:lstStyle/>
          <a:p>
            <a:pPr algn="ctr"/>
            <a:r>
              <a:rPr lang="en-GB" sz="2000" b="1" i="1" dirty="0" smtClean="0"/>
              <a:t>The inflammation can be granulomatous in addition to both acute and chronic inflammatory cells. This photomicrograph shows a </a:t>
            </a:r>
            <a:r>
              <a:rPr lang="en-GB" sz="2000" b="1" i="1" dirty="0" smtClean="0">
                <a:solidFill>
                  <a:srgbClr val="0000FF"/>
                </a:solidFill>
              </a:rPr>
              <a:t>single granuloma </a:t>
            </a:r>
            <a:r>
              <a:rPr lang="en-GB" sz="2000" b="1" i="1" dirty="0" smtClean="0"/>
              <a:t>in the adventitia of the artery. Acute inflammation when present is generally mild and represents an early stage of the disease.</a:t>
            </a:r>
            <a:endParaRPr lang="ar-SA" sz="2000" b="1" i="1" dirty="0"/>
          </a:p>
        </p:txBody>
      </p:sp>
      <p:sp>
        <p:nvSpPr>
          <p:cNvPr id="5" name="مستطيل مستدير الزوايا 4"/>
          <p:cNvSpPr/>
          <p:nvPr/>
        </p:nvSpPr>
        <p:spPr>
          <a:xfrm>
            <a:off x="1357290" y="336076"/>
            <a:ext cx="6572296" cy="521156"/>
          </a:xfrm>
          <a:prstGeom prst="round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i="1" dirty="0" smtClean="0">
                <a:effectLst>
                  <a:outerShdw blurRad="38100" dist="38100" dir="2700000" algn="tl">
                    <a:srgbClr val="000000">
                      <a:alpha val="43137"/>
                    </a:srgbClr>
                  </a:outerShdw>
                </a:effectLst>
              </a:rPr>
              <a:t> GIANT CELL (TEMPORAL) ARTERITIS - HPF  </a:t>
            </a:r>
            <a:endParaRPr lang="ar-SA" sz="2800" b="1" i="1" dirty="0">
              <a:effectLst>
                <a:outerShdw blurRad="38100" dist="38100" dir="2700000" algn="tl">
                  <a:srgbClr val="000000">
                    <a:alpha val="43137"/>
                  </a:srgbClr>
                </a:outerShdw>
              </a:effectLst>
            </a:endParaRPr>
          </a:p>
        </p:txBody>
      </p:sp>
      <p:sp>
        <p:nvSpPr>
          <p:cNvPr id="7" name="Rectangle 6"/>
          <p:cNvSpPr/>
          <p:nvPr/>
        </p:nvSpPr>
        <p:spPr>
          <a:xfrm>
            <a:off x="8215338" y="6643711"/>
            <a:ext cx="928694" cy="214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solidFill>
                  <a:schemeClr val="accent2">
                    <a:lumMod val="50000"/>
                  </a:schemeClr>
                </a:solidFill>
              </a:rPr>
              <a:t>CVS- Block </a:t>
            </a:r>
            <a:endParaRPr lang="en-US" sz="1100" b="1" i="1" dirty="0">
              <a:solidFill>
                <a:schemeClr val="accent2">
                  <a:lumMod val="50000"/>
                </a:schemeClr>
              </a:solidFill>
            </a:endParaRPr>
          </a:p>
        </p:txBody>
      </p:sp>
      <p:sp>
        <p:nvSpPr>
          <p:cNvPr id="8" name="Rectangle 7"/>
          <p:cNvSpPr/>
          <p:nvPr/>
        </p:nvSpPr>
        <p:spPr>
          <a:xfrm>
            <a:off x="-32" y="6643710"/>
            <a:ext cx="1296144" cy="188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solidFill>
                  <a:schemeClr val="accent2">
                    <a:lumMod val="50000"/>
                  </a:schemeClr>
                </a:solidFill>
              </a:rPr>
              <a:t>Pathology Dept, KSU</a:t>
            </a:r>
            <a:endParaRPr lang="en-US" sz="1100" b="1" i="1" dirty="0">
              <a:solidFill>
                <a:schemeClr val="accent2">
                  <a:lumMod val="50000"/>
                </a:schemeClr>
              </a:solidFill>
            </a:endParaRPr>
          </a:p>
        </p:txBody>
      </p:sp>
      <p:pic>
        <p:nvPicPr>
          <p:cNvPr id="6" name="Picture 5"/>
          <p:cNvPicPr>
            <a:picLocks noChangeAspect="1"/>
          </p:cNvPicPr>
          <p:nvPr/>
        </p:nvPicPr>
        <p:blipFill>
          <a:blip r:embed="rId2"/>
          <a:stretch>
            <a:fillRect/>
          </a:stretch>
        </p:blipFill>
        <p:spPr>
          <a:xfrm>
            <a:off x="657225" y="1052736"/>
            <a:ext cx="7829550" cy="4295775"/>
          </a:xfrm>
          <a:prstGeom prst="rect">
            <a:avLst/>
          </a:prstGeom>
          <a:ln>
            <a:solidFill>
              <a:srgbClr val="0000FF"/>
            </a:solidFill>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http://www.neuropathologyweb.org/chapter2/images2/2-13l.jpg"/>
          <p:cNvPicPr>
            <a:picLocks noChangeAspect="1" noChangeArrowheads="1"/>
          </p:cNvPicPr>
          <p:nvPr/>
        </p:nvPicPr>
        <p:blipFill>
          <a:blip r:embed="rId3" cstate="print"/>
          <a:srcRect/>
          <a:stretch>
            <a:fillRect/>
          </a:stretch>
        </p:blipFill>
        <p:spPr bwMode="auto">
          <a:xfrm>
            <a:off x="357158" y="914420"/>
            <a:ext cx="8286808" cy="4371968"/>
          </a:xfrm>
          <a:prstGeom prst="rect">
            <a:avLst/>
          </a:prstGeom>
          <a:noFill/>
          <a:ln w="28575">
            <a:solidFill>
              <a:schemeClr val="tx1"/>
            </a:solidFill>
          </a:ln>
        </p:spPr>
      </p:pic>
      <p:sp>
        <p:nvSpPr>
          <p:cNvPr id="3" name="Rectangle 2"/>
          <p:cNvSpPr/>
          <p:nvPr/>
        </p:nvSpPr>
        <p:spPr>
          <a:xfrm>
            <a:off x="357158" y="5386344"/>
            <a:ext cx="8358246" cy="400110"/>
          </a:xfrm>
          <a:prstGeom prst="rect">
            <a:avLst/>
          </a:prstGeom>
        </p:spPr>
        <p:txBody>
          <a:bodyPr wrap="square">
            <a:spAutoFit/>
          </a:bodyPr>
          <a:lstStyle/>
          <a:p>
            <a:pPr algn="ctr"/>
            <a:r>
              <a:rPr lang="en-US" sz="2000" b="1" dirty="0" smtClean="0">
                <a:solidFill>
                  <a:srgbClr val="0000FF"/>
                </a:solidFill>
              </a:rPr>
              <a:t>Disruptions of the elastic lamina with inflammation and giant cells.</a:t>
            </a:r>
            <a:endParaRPr lang="en-US" sz="2000" b="1" dirty="0">
              <a:solidFill>
                <a:srgbClr val="0000FF"/>
              </a:solidFill>
            </a:endParaRPr>
          </a:p>
        </p:txBody>
      </p:sp>
      <p:sp>
        <p:nvSpPr>
          <p:cNvPr id="4" name="Rectangle 3"/>
          <p:cNvSpPr/>
          <p:nvPr/>
        </p:nvSpPr>
        <p:spPr>
          <a:xfrm>
            <a:off x="1142976" y="5699485"/>
            <a:ext cx="6929486" cy="1015663"/>
          </a:xfrm>
          <a:prstGeom prst="rect">
            <a:avLst/>
          </a:prstGeom>
        </p:spPr>
        <p:txBody>
          <a:bodyPr wrap="square">
            <a:spAutoFit/>
          </a:bodyPr>
          <a:lstStyle/>
          <a:p>
            <a:pPr algn="ctr"/>
            <a:r>
              <a:rPr lang="en-US" sz="2000" b="1" i="1" dirty="0" smtClean="0">
                <a:solidFill>
                  <a:srgbClr val="FF0000"/>
                </a:solidFill>
              </a:rPr>
              <a:t>Segmental</a:t>
            </a:r>
            <a:r>
              <a:rPr lang="en-US" sz="2000" b="1" i="1" dirty="0" smtClean="0"/>
              <a:t> inflammatory lesions with </a:t>
            </a:r>
            <a:r>
              <a:rPr lang="en-US" sz="2000" b="1" i="1" dirty="0" smtClean="0">
                <a:solidFill>
                  <a:srgbClr val="FF0000"/>
                </a:solidFill>
              </a:rPr>
              <a:t>intimal thickening </a:t>
            </a:r>
            <a:r>
              <a:rPr lang="en-US" sz="2000" b="1" i="1" dirty="0" smtClean="0"/>
              <a:t>, granulomatous inflammation with giant cells and chronic inflammatory cells and </a:t>
            </a:r>
            <a:r>
              <a:rPr lang="en-US" sz="2000" b="1" i="1" dirty="0" smtClean="0">
                <a:solidFill>
                  <a:srgbClr val="FF0000"/>
                </a:solidFill>
              </a:rPr>
              <a:t>internal elastic lamina </a:t>
            </a:r>
            <a:r>
              <a:rPr lang="en-US" sz="2000" b="1" i="1" dirty="0" smtClean="0"/>
              <a:t>fragmentation </a:t>
            </a:r>
            <a:endParaRPr lang="en-US" sz="2000" b="1" i="1" dirty="0"/>
          </a:p>
        </p:txBody>
      </p:sp>
      <p:sp>
        <p:nvSpPr>
          <p:cNvPr id="7" name="مستطيل مستدير الزوايا 6"/>
          <p:cNvSpPr/>
          <p:nvPr/>
        </p:nvSpPr>
        <p:spPr>
          <a:xfrm>
            <a:off x="1357290" y="285728"/>
            <a:ext cx="6786610" cy="478976"/>
          </a:xfrm>
          <a:prstGeom prst="round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i="1" dirty="0" smtClean="0">
                <a:effectLst>
                  <a:outerShdw blurRad="38100" dist="38100" dir="2700000" algn="tl">
                    <a:srgbClr val="000000">
                      <a:alpha val="43137"/>
                    </a:srgbClr>
                  </a:outerShdw>
                </a:effectLst>
              </a:rPr>
              <a:t> GIANT CELL (TEMPORAL) ARTERITIS - HPF  </a:t>
            </a:r>
            <a:endParaRPr lang="ar-SA" sz="2800" b="1" i="1" dirty="0">
              <a:effectLst>
                <a:outerShdw blurRad="38100" dist="38100" dir="2700000" algn="tl">
                  <a:srgbClr val="000000">
                    <a:alpha val="43137"/>
                  </a:srgbClr>
                </a:outerShdw>
              </a:effectLst>
            </a:endParaRPr>
          </a:p>
        </p:txBody>
      </p:sp>
      <p:cxnSp>
        <p:nvCxnSpPr>
          <p:cNvPr id="9" name="رابط كسهم مستقيم 8"/>
          <p:cNvCxnSpPr/>
          <p:nvPr/>
        </p:nvCxnSpPr>
        <p:spPr>
          <a:xfrm rot="16200000" flipV="1">
            <a:off x="5429256" y="2571744"/>
            <a:ext cx="785818" cy="214314"/>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رابط كسهم مستقيم 9"/>
          <p:cNvCxnSpPr/>
          <p:nvPr/>
        </p:nvCxnSpPr>
        <p:spPr>
          <a:xfrm rot="16200000" flipV="1">
            <a:off x="4107653" y="2607463"/>
            <a:ext cx="928694" cy="571504"/>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رابط كسهم مستقيم 11"/>
          <p:cNvCxnSpPr/>
          <p:nvPr/>
        </p:nvCxnSpPr>
        <p:spPr>
          <a:xfrm rot="10800000">
            <a:off x="2786050" y="2857496"/>
            <a:ext cx="2071702" cy="500066"/>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8215338" y="6643711"/>
            <a:ext cx="928694" cy="214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solidFill>
                  <a:schemeClr val="accent2">
                    <a:lumMod val="50000"/>
                  </a:schemeClr>
                </a:solidFill>
              </a:rPr>
              <a:t>CVS- Block </a:t>
            </a:r>
            <a:endParaRPr lang="en-US" sz="1100" b="1" i="1" dirty="0">
              <a:solidFill>
                <a:schemeClr val="accent2">
                  <a:lumMod val="50000"/>
                </a:schemeClr>
              </a:solidFill>
            </a:endParaRPr>
          </a:p>
        </p:txBody>
      </p:sp>
      <p:sp>
        <p:nvSpPr>
          <p:cNvPr id="14" name="Rectangle 13"/>
          <p:cNvSpPr/>
          <p:nvPr/>
        </p:nvSpPr>
        <p:spPr>
          <a:xfrm>
            <a:off x="-32" y="6643710"/>
            <a:ext cx="1296144" cy="188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solidFill>
                  <a:schemeClr val="accent2">
                    <a:lumMod val="50000"/>
                  </a:schemeClr>
                </a:solidFill>
              </a:rPr>
              <a:t>Pathology Dept, KSU</a:t>
            </a:r>
            <a:endParaRPr lang="en-US" sz="1100" b="1" i="1"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24226" y="5417929"/>
            <a:ext cx="7776864" cy="1015663"/>
          </a:xfrm>
          <a:prstGeom prst="rect">
            <a:avLst/>
          </a:prstGeom>
        </p:spPr>
        <p:txBody>
          <a:bodyPr wrap="square">
            <a:spAutoFit/>
          </a:bodyPr>
          <a:lstStyle/>
          <a:p>
            <a:pPr algn="ctr"/>
            <a:r>
              <a:rPr lang="en-US" sz="2000" b="1" i="1" dirty="0" smtClean="0">
                <a:solidFill>
                  <a:srgbClr val="0000FF"/>
                </a:solidFill>
              </a:rPr>
              <a:t>Hyaline arteriolosclerosis</a:t>
            </a:r>
            <a:r>
              <a:rPr lang="en-US" sz="2000" b="1" i="1" dirty="0" smtClean="0"/>
              <a:t/>
            </a:r>
            <a:br>
              <a:rPr lang="en-US" sz="2000" b="1" i="1" dirty="0" smtClean="0"/>
            </a:br>
            <a:r>
              <a:rPr lang="en-US" sz="2000" b="1" i="1" dirty="0" smtClean="0"/>
              <a:t>Arteriosclerosis (hardening of the arteries) involves both small and large vessels. It is commonly found in diabetics and hypertensives.</a:t>
            </a:r>
            <a:endParaRPr lang="en-US" sz="2000" b="1" i="1" dirty="0"/>
          </a:p>
        </p:txBody>
      </p:sp>
      <p:pic>
        <p:nvPicPr>
          <p:cNvPr id="145410" name="Picture 2" descr="cv004.jpg (20531 bytes)"/>
          <p:cNvPicPr>
            <a:picLocks noChangeAspect="1" noChangeArrowheads="1"/>
          </p:cNvPicPr>
          <p:nvPr/>
        </p:nvPicPr>
        <p:blipFill>
          <a:blip r:embed="rId2" cstate="print"/>
          <a:srcRect/>
          <a:stretch>
            <a:fillRect/>
          </a:stretch>
        </p:blipFill>
        <p:spPr bwMode="auto">
          <a:xfrm>
            <a:off x="714348" y="1071546"/>
            <a:ext cx="7890100" cy="4301670"/>
          </a:xfrm>
          <a:prstGeom prst="rect">
            <a:avLst/>
          </a:prstGeom>
          <a:noFill/>
          <a:ln w="28575">
            <a:solidFill>
              <a:schemeClr val="tx1"/>
            </a:solidFill>
          </a:ln>
        </p:spPr>
      </p:pic>
      <p:sp>
        <p:nvSpPr>
          <p:cNvPr id="7" name="Rounded Rectangle 6"/>
          <p:cNvSpPr/>
          <p:nvPr/>
        </p:nvSpPr>
        <p:spPr>
          <a:xfrm>
            <a:off x="1428728" y="332656"/>
            <a:ext cx="6000792" cy="504056"/>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schemeClr val="bg1"/>
                </a:solidFill>
                <a:effectLst>
                  <a:outerShdw blurRad="38100" dist="38100" dir="2700000" algn="tl">
                    <a:srgbClr val="000000">
                      <a:alpha val="43137"/>
                    </a:srgbClr>
                  </a:outerShdw>
                </a:effectLst>
                <a:latin typeface="Aharoni" pitchFamily="2" charset="-79"/>
                <a:cs typeface="Aharoni" pitchFamily="2" charset="-79"/>
              </a:rPr>
              <a:t>Hyaline arteriolosclerosis - HPF</a:t>
            </a:r>
            <a:endParaRPr lang="en-US" sz="2800" i="1" dirty="0">
              <a:solidFill>
                <a:schemeClr val="bg1"/>
              </a:solidFill>
              <a:effectLst>
                <a:outerShdw blurRad="38100" dist="38100" dir="2700000" algn="tl">
                  <a:srgbClr val="000000">
                    <a:alpha val="43137"/>
                  </a:srgbClr>
                </a:outerShdw>
              </a:effectLst>
              <a:latin typeface="Aharoni" pitchFamily="2" charset="-79"/>
              <a:cs typeface="Aharoni" pitchFamily="2" charset="-79"/>
            </a:endParaRPr>
          </a:p>
        </p:txBody>
      </p:sp>
      <p:sp>
        <p:nvSpPr>
          <p:cNvPr id="9" name="Rectangle 8"/>
          <p:cNvSpPr/>
          <p:nvPr/>
        </p:nvSpPr>
        <p:spPr>
          <a:xfrm>
            <a:off x="8215338" y="6643711"/>
            <a:ext cx="928694" cy="214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solidFill>
                  <a:schemeClr val="accent2">
                    <a:lumMod val="50000"/>
                  </a:schemeClr>
                </a:solidFill>
              </a:rPr>
              <a:t>CVS- Block </a:t>
            </a:r>
            <a:endParaRPr lang="en-US" sz="1100" b="1" i="1" dirty="0">
              <a:solidFill>
                <a:schemeClr val="accent2">
                  <a:lumMod val="50000"/>
                </a:schemeClr>
              </a:solidFill>
            </a:endParaRPr>
          </a:p>
        </p:txBody>
      </p:sp>
      <p:sp>
        <p:nvSpPr>
          <p:cNvPr id="10" name="Rectangle 9"/>
          <p:cNvSpPr/>
          <p:nvPr/>
        </p:nvSpPr>
        <p:spPr>
          <a:xfrm>
            <a:off x="-32" y="6643710"/>
            <a:ext cx="1296144" cy="188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solidFill>
                  <a:schemeClr val="accent2">
                    <a:lumMod val="50000"/>
                  </a:schemeClr>
                </a:solidFill>
              </a:rPr>
              <a:t>Pathology Dept, KSU</a:t>
            </a:r>
            <a:endParaRPr lang="en-US" sz="1100" b="1" i="1" dirty="0">
              <a:solidFill>
                <a:schemeClr val="accent2">
                  <a:lumMod val="50000"/>
                </a:schemeClr>
              </a:solidFill>
            </a:endParaRPr>
          </a:p>
        </p:txBody>
      </p:sp>
    </p:spTree>
    <p:extLst>
      <p:ext uri="{BB962C8B-B14F-4D97-AF65-F5344CB8AC3E}">
        <p14:creationId xmlns:p14="http://schemas.microsoft.com/office/powerpoint/2010/main" val="16894531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786050" y="2625512"/>
            <a:ext cx="6286544" cy="3303818"/>
          </a:xfrm>
        </p:spPr>
        <p:txBody>
          <a:bodyPr>
            <a:noAutofit/>
          </a:bodyPr>
          <a:lstStyle/>
          <a:p>
            <a:r>
              <a:rPr lang="en-US" sz="4000" b="1" i="1" dirty="0" smtClean="0">
                <a:solidFill>
                  <a:srgbClr val="FFFF00"/>
                </a:solidFill>
                <a:effectLst>
                  <a:outerShdw blurRad="38100" dist="38100" dir="2700000" algn="tl">
                    <a:srgbClr val="000000">
                      <a:alpha val="43137"/>
                    </a:srgbClr>
                  </a:outerShdw>
                </a:effectLst>
                <a:latin typeface="Aharoni" pitchFamily="2" charset="-79"/>
                <a:cs typeface="Aharoni" pitchFamily="2" charset="-79"/>
              </a:rPr>
              <a:t>Leukocytoclastic / hypersensitivity vasculitis  </a:t>
            </a:r>
            <a:br>
              <a:rPr lang="en-US" sz="4000" b="1" i="1" dirty="0" smtClean="0">
                <a:solidFill>
                  <a:srgbClr val="FFFF00"/>
                </a:solidFill>
                <a:effectLst>
                  <a:outerShdw blurRad="38100" dist="38100" dir="2700000" algn="tl">
                    <a:srgbClr val="000000">
                      <a:alpha val="43137"/>
                    </a:srgbClr>
                  </a:outerShdw>
                </a:effectLst>
                <a:latin typeface="Aharoni" pitchFamily="2" charset="-79"/>
                <a:cs typeface="Aharoni" pitchFamily="2" charset="-79"/>
              </a:rPr>
            </a:br>
            <a:r>
              <a:rPr lang="en-US" sz="3200" b="1" i="1" dirty="0" smtClean="0">
                <a:solidFill>
                  <a:srgbClr val="FFC000"/>
                </a:solidFill>
                <a:effectLst>
                  <a:outerShdw blurRad="38100" dist="38100" dir="2700000" algn="tl">
                    <a:srgbClr val="000000">
                      <a:alpha val="43137"/>
                    </a:srgbClr>
                  </a:outerShdw>
                </a:effectLst>
                <a:latin typeface="Aharoni" pitchFamily="2" charset="-79"/>
                <a:cs typeface="Aharoni" pitchFamily="2" charset="-79"/>
              </a:rPr>
              <a:t>( microscopic polyangitis )</a:t>
            </a:r>
            <a:endParaRPr lang="en-US" sz="4000" b="1" i="1" dirty="0">
              <a:solidFill>
                <a:srgbClr val="FFC000"/>
              </a:solidFill>
              <a:effectLst>
                <a:outerShdw blurRad="38100" dist="38100" dir="2700000" algn="tl">
                  <a:srgbClr val="000000">
                    <a:alpha val="43137"/>
                  </a:srgbClr>
                </a:outerShdw>
              </a:effectLst>
              <a:latin typeface="Aharoni" pitchFamily="2" charset="-79"/>
              <a:cs typeface="Aharoni" pitchFamily="2" charset="-79"/>
            </a:endParaRPr>
          </a:p>
        </p:txBody>
      </p:sp>
      <p:sp>
        <p:nvSpPr>
          <p:cNvPr id="5" name="Rectangle 4"/>
          <p:cNvSpPr/>
          <p:nvPr/>
        </p:nvSpPr>
        <p:spPr>
          <a:xfrm>
            <a:off x="8215338" y="6643711"/>
            <a:ext cx="928694" cy="2142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solidFill>
                  <a:schemeClr val="accent2">
                    <a:lumMod val="50000"/>
                  </a:schemeClr>
                </a:solidFill>
              </a:rPr>
              <a:t>CVS- Block </a:t>
            </a:r>
            <a:endParaRPr lang="en-US" sz="1100" b="1" i="1" dirty="0">
              <a:solidFill>
                <a:schemeClr val="accent2">
                  <a:lumMod val="50000"/>
                </a:schemeClr>
              </a:solidFill>
            </a:endParaRPr>
          </a:p>
        </p:txBody>
      </p:sp>
      <p:sp>
        <p:nvSpPr>
          <p:cNvPr id="7" name="Rectangle 6"/>
          <p:cNvSpPr/>
          <p:nvPr/>
        </p:nvSpPr>
        <p:spPr>
          <a:xfrm>
            <a:off x="-32" y="6643710"/>
            <a:ext cx="1296144" cy="1886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solidFill>
                  <a:schemeClr val="accent2">
                    <a:lumMod val="50000"/>
                  </a:schemeClr>
                </a:solidFill>
              </a:rPr>
              <a:t>Pathology Dept, KSU</a:t>
            </a:r>
            <a:endParaRPr lang="en-US" sz="1100" b="1" i="1"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1571604" y="5485171"/>
            <a:ext cx="5857916" cy="1015663"/>
          </a:xfrm>
          <a:prstGeom prst="rect">
            <a:avLst/>
          </a:prstGeom>
        </p:spPr>
        <p:txBody>
          <a:bodyPr wrap="square">
            <a:spAutoFit/>
          </a:bodyPr>
          <a:lstStyle/>
          <a:p>
            <a:pPr algn="ctr"/>
            <a:r>
              <a:rPr lang="en-US" sz="2000" b="1" i="1" dirty="0" smtClean="0"/>
              <a:t>Hypersensitivity vasculitis might be complicated with  glomerulonephritis and hemoptysis  due  to pulmonary capillaritis</a:t>
            </a:r>
            <a:endParaRPr lang="en-US" sz="2000" b="1" i="1" dirty="0"/>
          </a:p>
        </p:txBody>
      </p:sp>
      <p:sp>
        <p:nvSpPr>
          <p:cNvPr id="5" name="Rounded Rectangle 4"/>
          <p:cNvSpPr/>
          <p:nvPr/>
        </p:nvSpPr>
        <p:spPr>
          <a:xfrm>
            <a:off x="928662" y="214290"/>
            <a:ext cx="7286676" cy="622422"/>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schemeClr val="bg1"/>
                </a:solidFill>
                <a:effectLst>
                  <a:outerShdw blurRad="38100" dist="38100" dir="2700000" algn="tl">
                    <a:srgbClr val="000000">
                      <a:alpha val="43137"/>
                    </a:srgbClr>
                  </a:outerShdw>
                </a:effectLst>
                <a:latin typeface="Aharoni" pitchFamily="2" charset="-79"/>
                <a:cs typeface="Aharoni" pitchFamily="2" charset="-79"/>
              </a:rPr>
              <a:t>Hypersensitivity vasculitis – Clinical sign</a:t>
            </a:r>
            <a:endParaRPr lang="en-US" sz="2800" i="1" dirty="0">
              <a:solidFill>
                <a:schemeClr val="bg1"/>
              </a:solidFill>
              <a:effectLst>
                <a:outerShdw blurRad="38100" dist="38100" dir="2700000" algn="tl">
                  <a:srgbClr val="000000">
                    <a:alpha val="43137"/>
                  </a:srgbClr>
                </a:outerShdw>
              </a:effectLst>
              <a:latin typeface="Aharoni" pitchFamily="2" charset="-79"/>
              <a:cs typeface="Aharoni" pitchFamily="2" charset="-79"/>
            </a:endParaRPr>
          </a:p>
        </p:txBody>
      </p:sp>
      <p:pic>
        <p:nvPicPr>
          <p:cNvPr id="3074" name="Picture 2"/>
          <p:cNvPicPr>
            <a:picLocks noChangeAspect="1" noChangeArrowheads="1"/>
          </p:cNvPicPr>
          <p:nvPr/>
        </p:nvPicPr>
        <p:blipFill>
          <a:blip r:embed="rId3"/>
          <a:srcRect/>
          <a:stretch>
            <a:fillRect/>
          </a:stretch>
        </p:blipFill>
        <p:spPr bwMode="auto">
          <a:xfrm>
            <a:off x="2905125" y="1071546"/>
            <a:ext cx="3333750" cy="4162425"/>
          </a:xfrm>
          <a:prstGeom prst="rect">
            <a:avLst/>
          </a:prstGeom>
          <a:noFill/>
          <a:ln w="9525">
            <a:noFill/>
            <a:miter lim="800000"/>
            <a:headEnd/>
            <a:tailEnd/>
          </a:ln>
          <a:effectLst/>
        </p:spPr>
      </p:pic>
      <p:sp>
        <p:nvSpPr>
          <p:cNvPr id="7" name="Rectangle 6"/>
          <p:cNvSpPr/>
          <p:nvPr/>
        </p:nvSpPr>
        <p:spPr>
          <a:xfrm>
            <a:off x="8215338" y="6643711"/>
            <a:ext cx="928694" cy="214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solidFill>
                  <a:schemeClr val="accent2">
                    <a:lumMod val="50000"/>
                  </a:schemeClr>
                </a:solidFill>
              </a:rPr>
              <a:t>CVS- Block </a:t>
            </a:r>
            <a:endParaRPr lang="en-US" sz="1100" b="1" i="1" dirty="0">
              <a:solidFill>
                <a:schemeClr val="accent2">
                  <a:lumMod val="50000"/>
                </a:schemeClr>
              </a:solidFill>
            </a:endParaRPr>
          </a:p>
        </p:txBody>
      </p:sp>
      <p:sp>
        <p:nvSpPr>
          <p:cNvPr id="8" name="Rectangle 7"/>
          <p:cNvSpPr/>
          <p:nvPr/>
        </p:nvSpPr>
        <p:spPr>
          <a:xfrm>
            <a:off x="-32" y="6643710"/>
            <a:ext cx="1296144" cy="188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solidFill>
                  <a:schemeClr val="accent2">
                    <a:lumMod val="50000"/>
                  </a:schemeClr>
                </a:solidFill>
              </a:rPr>
              <a:t>Pathology Dept, KSU</a:t>
            </a:r>
            <a:endParaRPr lang="en-US" sz="1100" b="1" i="1"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1"/>
          <p:cNvSpPr>
            <a:spLocks noChangeArrowheads="1"/>
          </p:cNvSpPr>
          <p:nvPr/>
        </p:nvSpPr>
        <p:spPr bwMode="auto">
          <a:xfrm>
            <a:off x="0" y="-184666"/>
            <a:ext cx="248786"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 </a:t>
            </a:r>
          </a:p>
        </p:txBody>
      </p:sp>
      <p:sp>
        <p:nvSpPr>
          <p:cNvPr id="4" name="Rectangle 3"/>
          <p:cNvSpPr/>
          <p:nvPr/>
        </p:nvSpPr>
        <p:spPr>
          <a:xfrm>
            <a:off x="1142976" y="5699485"/>
            <a:ext cx="6858048" cy="1077218"/>
          </a:xfrm>
          <a:prstGeom prst="rect">
            <a:avLst/>
          </a:prstGeom>
        </p:spPr>
        <p:txBody>
          <a:bodyPr wrap="square">
            <a:spAutoFit/>
          </a:bodyPr>
          <a:lstStyle/>
          <a:p>
            <a:pPr algn="ctr"/>
            <a:r>
              <a:rPr lang="en-US" sz="2400" b="1" i="1" dirty="0" smtClean="0">
                <a:solidFill>
                  <a:srgbClr val="0000FF"/>
                </a:solidFill>
              </a:rPr>
              <a:t>Leukocytoclastic vasculitis</a:t>
            </a:r>
            <a:endParaRPr lang="en-US" sz="2400" b="1" i="1" dirty="0" smtClean="0"/>
          </a:p>
          <a:p>
            <a:pPr algn="ctr"/>
            <a:r>
              <a:rPr lang="en-US" sz="2000" b="1" i="1" dirty="0" smtClean="0"/>
              <a:t> The purpuric  eruption (Subcutaneous bleeding patches) of the foot  tends to be most pronounced on dependent areas.</a:t>
            </a:r>
            <a:endParaRPr lang="en-US" sz="2000" b="1" i="1" dirty="0"/>
          </a:p>
        </p:txBody>
      </p:sp>
      <p:sp>
        <p:nvSpPr>
          <p:cNvPr id="6" name="Rounded Rectangle 5"/>
          <p:cNvSpPr/>
          <p:nvPr/>
        </p:nvSpPr>
        <p:spPr>
          <a:xfrm>
            <a:off x="1142976" y="214290"/>
            <a:ext cx="7000924" cy="622422"/>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schemeClr val="bg1"/>
                </a:solidFill>
                <a:effectLst>
                  <a:outerShdw blurRad="38100" dist="38100" dir="2700000" algn="tl">
                    <a:srgbClr val="000000">
                      <a:alpha val="43137"/>
                    </a:srgbClr>
                  </a:outerShdw>
                </a:effectLst>
                <a:latin typeface="Aharoni" pitchFamily="2" charset="-79"/>
                <a:cs typeface="Aharoni" pitchFamily="2" charset="-79"/>
              </a:rPr>
              <a:t>Leukocytoclastic vasculitis - Clinical sign</a:t>
            </a:r>
            <a:endParaRPr lang="en-US" sz="2800" i="1" dirty="0">
              <a:solidFill>
                <a:schemeClr val="bg1"/>
              </a:solidFill>
              <a:effectLst>
                <a:outerShdw blurRad="38100" dist="38100" dir="2700000" algn="tl">
                  <a:srgbClr val="000000">
                    <a:alpha val="43137"/>
                  </a:srgbClr>
                </a:outerShdw>
              </a:effectLst>
              <a:latin typeface="Aharoni" pitchFamily="2" charset="-79"/>
              <a:cs typeface="Aharoni" pitchFamily="2" charset="-79"/>
            </a:endParaRPr>
          </a:p>
        </p:txBody>
      </p:sp>
      <p:sp>
        <p:nvSpPr>
          <p:cNvPr id="8" name="Rectangle 7"/>
          <p:cNvSpPr/>
          <p:nvPr/>
        </p:nvSpPr>
        <p:spPr>
          <a:xfrm>
            <a:off x="8215338" y="6643711"/>
            <a:ext cx="928694" cy="214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solidFill>
                  <a:schemeClr val="accent2">
                    <a:lumMod val="50000"/>
                  </a:schemeClr>
                </a:solidFill>
              </a:rPr>
              <a:t>CVS- Block </a:t>
            </a:r>
            <a:endParaRPr lang="en-US" sz="1100" b="1" i="1" dirty="0">
              <a:solidFill>
                <a:schemeClr val="accent2">
                  <a:lumMod val="50000"/>
                </a:schemeClr>
              </a:solidFill>
            </a:endParaRPr>
          </a:p>
        </p:txBody>
      </p:sp>
      <p:sp>
        <p:nvSpPr>
          <p:cNvPr id="9" name="Rectangle 8"/>
          <p:cNvSpPr/>
          <p:nvPr/>
        </p:nvSpPr>
        <p:spPr>
          <a:xfrm>
            <a:off x="-32" y="6643710"/>
            <a:ext cx="1296144" cy="188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solidFill>
                  <a:schemeClr val="accent2">
                    <a:lumMod val="50000"/>
                  </a:schemeClr>
                </a:solidFill>
              </a:rPr>
              <a:t>Pathology Dept, KSU</a:t>
            </a:r>
            <a:endParaRPr lang="en-US" sz="1100" b="1" i="1" dirty="0">
              <a:solidFill>
                <a:schemeClr val="accent2">
                  <a:lumMod val="50000"/>
                </a:schemeClr>
              </a:solidFill>
            </a:endParaRPr>
          </a:p>
        </p:txBody>
      </p:sp>
      <p:pic>
        <p:nvPicPr>
          <p:cNvPr id="2" name="Picture 1"/>
          <p:cNvPicPr>
            <a:picLocks noChangeAspect="1"/>
          </p:cNvPicPr>
          <p:nvPr/>
        </p:nvPicPr>
        <p:blipFill>
          <a:blip r:embed="rId2"/>
          <a:stretch>
            <a:fillRect/>
          </a:stretch>
        </p:blipFill>
        <p:spPr>
          <a:xfrm>
            <a:off x="2614612" y="1281112"/>
            <a:ext cx="3914775" cy="4295775"/>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descr="http://missinglink.ucsf.edu/lm/DermatologyGlossary/img/Dermatology%20Glossary/Glossary%20Histo%20Images/vasculitis_leukocytoclastic_high_power.jpg"/>
          <p:cNvPicPr>
            <a:picLocks noChangeAspect="1" noChangeArrowheads="1"/>
          </p:cNvPicPr>
          <p:nvPr/>
        </p:nvPicPr>
        <p:blipFill>
          <a:blip r:embed="rId3" cstate="print"/>
          <a:srcRect/>
          <a:stretch>
            <a:fillRect/>
          </a:stretch>
        </p:blipFill>
        <p:spPr bwMode="auto">
          <a:xfrm>
            <a:off x="380970" y="908720"/>
            <a:ext cx="8334433" cy="5949280"/>
          </a:xfrm>
          <a:prstGeom prst="rect">
            <a:avLst/>
          </a:prstGeom>
          <a:noFill/>
        </p:spPr>
      </p:pic>
      <p:sp>
        <p:nvSpPr>
          <p:cNvPr id="3" name="Rectangle 2"/>
          <p:cNvSpPr/>
          <p:nvPr/>
        </p:nvSpPr>
        <p:spPr>
          <a:xfrm>
            <a:off x="1071538" y="5085184"/>
            <a:ext cx="7462042" cy="461665"/>
          </a:xfrm>
          <a:prstGeom prst="rect">
            <a:avLst/>
          </a:prstGeom>
        </p:spPr>
        <p:txBody>
          <a:bodyPr wrap="square">
            <a:spAutoFit/>
          </a:bodyPr>
          <a:lstStyle/>
          <a:p>
            <a:pPr algn="ctr"/>
            <a:r>
              <a:rPr lang="en-US" sz="2400" b="1" dirty="0" smtClean="0">
                <a:solidFill>
                  <a:srgbClr val="C00000"/>
                </a:solidFill>
              </a:rPr>
              <a:t>Vasculitis, leukocytoclasis ( high power)</a:t>
            </a:r>
            <a:endParaRPr lang="en-US" sz="2400" b="1" dirty="0">
              <a:solidFill>
                <a:srgbClr val="C00000"/>
              </a:solidFill>
            </a:endParaRPr>
          </a:p>
        </p:txBody>
      </p:sp>
      <p:sp>
        <p:nvSpPr>
          <p:cNvPr id="4" name="Rectangle 3"/>
          <p:cNvSpPr/>
          <p:nvPr/>
        </p:nvSpPr>
        <p:spPr>
          <a:xfrm>
            <a:off x="928662" y="5485171"/>
            <a:ext cx="7358114" cy="1015663"/>
          </a:xfrm>
          <a:prstGeom prst="rect">
            <a:avLst/>
          </a:prstGeom>
        </p:spPr>
        <p:txBody>
          <a:bodyPr wrap="square">
            <a:spAutoFit/>
          </a:bodyPr>
          <a:lstStyle/>
          <a:p>
            <a:pPr algn="ctr"/>
            <a:r>
              <a:rPr lang="en-US" sz="2000" b="1" i="1" dirty="0" smtClean="0"/>
              <a:t>Section of the skin shows fibrinoid necrosis of blood vessels with extravasation of RBCs , neutrophilic infiltration with debris (leukocytoclasis /nuclear dust)</a:t>
            </a:r>
            <a:endParaRPr lang="en-US" sz="2000" b="1" i="1" dirty="0"/>
          </a:p>
        </p:txBody>
      </p:sp>
      <p:sp>
        <p:nvSpPr>
          <p:cNvPr id="6" name="Rounded Rectangle 5"/>
          <p:cNvSpPr/>
          <p:nvPr/>
        </p:nvSpPr>
        <p:spPr>
          <a:xfrm>
            <a:off x="1071538" y="285728"/>
            <a:ext cx="6643734" cy="504056"/>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schemeClr val="bg1"/>
                </a:solidFill>
                <a:effectLst>
                  <a:outerShdw blurRad="38100" dist="38100" dir="2700000" algn="tl">
                    <a:srgbClr val="000000">
                      <a:alpha val="43137"/>
                    </a:srgbClr>
                  </a:outerShdw>
                </a:effectLst>
                <a:latin typeface="Aharoni" pitchFamily="2" charset="-79"/>
                <a:cs typeface="Aharoni" pitchFamily="2" charset="-79"/>
              </a:rPr>
              <a:t>Leukocytoclastic vasculitis - HPF</a:t>
            </a:r>
            <a:endParaRPr lang="en-US" sz="2800" i="1" dirty="0">
              <a:solidFill>
                <a:schemeClr val="bg1"/>
              </a:solidFill>
              <a:effectLst>
                <a:outerShdw blurRad="38100" dist="38100" dir="2700000" algn="tl">
                  <a:srgbClr val="000000">
                    <a:alpha val="43137"/>
                  </a:srgbClr>
                </a:outerShdw>
              </a:effectLst>
              <a:latin typeface="Aharoni" pitchFamily="2" charset="-79"/>
              <a:cs typeface="Aharoni" pitchFamily="2" charset="-79"/>
            </a:endParaRPr>
          </a:p>
        </p:txBody>
      </p:sp>
      <p:sp>
        <p:nvSpPr>
          <p:cNvPr id="8" name="Rectangle 7"/>
          <p:cNvSpPr/>
          <p:nvPr/>
        </p:nvSpPr>
        <p:spPr>
          <a:xfrm>
            <a:off x="8215338" y="6643711"/>
            <a:ext cx="928694" cy="214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solidFill>
                  <a:schemeClr val="accent2">
                    <a:lumMod val="50000"/>
                  </a:schemeClr>
                </a:solidFill>
              </a:rPr>
              <a:t>CVS- Block </a:t>
            </a:r>
            <a:endParaRPr lang="en-US" sz="1100" b="1" i="1" dirty="0">
              <a:solidFill>
                <a:schemeClr val="accent2">
                  <a:lumMod val="50000"/>
                </a:schemeClr>
              </a:solidFill>
            </a:endParaRPr>
          </a:p>
        </p:txBody>
      </p:sp>
      <p:sp>
        <p:nvSpPr>
          <p:cNvPr id="9" name="Rectangle 8"/>
          <p:cNvSpPr/>
          <p:nvPr/>
        </p:nvSpPr>
        <p:spPr>
          <a:xfrm>
            <a:off x="-32" y="6643710"/>
            <a:ext cx="1296144" cy="188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solidFill>
                  <a:schemeClr val="accent2">
                    <a:lumMod val="50000"/>
                  </a:schemeClr>
                </a:solidFill>
              </a:rPr>
              <a:t>Pathology Dept, KSU</a:t>
            </a:r>
            <a:endParaRPr lang="en-US" sz="1100" b="1" i="1"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2" descr="http://www.dermpathmd.com/photos/leukocytoclastic_vasculitis2a.jpg"/>
          <p:cNvPicPr>
            <a:picLocks noChangeAspect="1" noChangeArrowheads="1"/>
          </p:cNvPicPr>
          <p:nvPr/>
        </p:nvPicPr>
        <p:blipFill>
          <a:blip r:embed="rId2" cstate="print"/>
          <a:srcRect/>
          <a:stretch>
            <a:fillRect/>
          </a:stretch>
        </p:blipFill>
        <p:spPr bwMode="auto">
          <a:xfrm>
            <a:off x="683568" y="1084274"/>
            <a:ext cx="7776864" cy="4559304"/>
          </a:xfrm>
          <a:prstGeom prst="rect">
            <a:avLst/>
          </a:prstGeom>
          <a:noFill/>
          <a:ln w="28575">
            <a:solidFill>
              <a:schemeClr val="tx1"/>
            </a:solidFill>
          </a:ln>
        </p:spPr>
      </p:pic>
      <p:sp>
        <p:nvSpPr>
          <p:cNvPr id="3" name="Rectangle 2"/>
          <p:cNvSpPr/>
          <p:nvPr/>
        </p:nvSpPr>
        <p:spPr>
          <a:xfrm>
            <a:off x="1000100" y="5792948"/>
            <a:ext cx="7143800" cy="707886"/>
          </a:xfrm>
          <a:prstGeom prst="rect">
            <a:avLst/>
          </a:prstGeom>
        </p:spPr>
        <p:txBody>
          <a:bodyPr wrap="square">
            <a:spAutoFit/>
          </a:bodyPr>
          <a:lstStyle/>
          <a:p>
            <a:pPr algn="ctr"/>
            <a:r>
              <a:rPr lang="en-US" sz="2000" b="1" i="1" dirty="0" smtClean="0"/>
              <a:t>Fibrinoid necrosis of small dermal vessels is present, necessary to establish the diagnosis of </a:t>
            </a:r>
            <a:r>
              <a:rPr lang="en-US" sz="2000" b="1" i="1" dirty="0" smtClean="0">
                <a:solidFill>
                  <a:srgbClr val="0000FF"/>
                </a:solidFill>
              </a:rPr>
              <a:t>leukocytoclastic vasculitis</a:t>
            </a:r>
            <a:r>
              <a:rPr lang="en-US" sz="2000" b="1" i="1" dirty="0" smtClean="0"/>
              <a:t>.</a:t>
            </a:r>
            <a:endParaRPr lang="en-US" sz="2000" b="1" i="1" dirty="0"/>
          </a:p>
        </p:txBody>
      </p:sp>
      <p:sp>
        <p:nvSpPr>
          <p:cNvPr id="5" name="Rounded Rectangle 4"/>
          <p:cNvSpPr/>
          <p:nvPr/>
        </p:nvSpPr>
        <p:spPr>
          <a:xfrm>
            <a:off x="1571604" y="332656"/>
            <a:ext cx="6143668" cy="504056"/>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schemeClr val="bg1"/>
                </a:solidFill>
                <a:effectLst>
                  <a:outerShdw blurRad="38100" dist="38100" dir="2700000" algn="tl">
                    <a:srgbClr val="000000">
                      <a:alpha val="43137"/>
                    </a:srgbClr>
                  </a:outerShdw>
                </a:effectLst>
                <a:latin typeface="Aharoni" pitchFamily="2" charset="-79"/>
                <a:cs typeface="Aharoni" pitchFamily="2" charset="-79"/>
              </a:rPr>
              <a:t>Leukocytoclastic vasculitis - HPF</a:t>
            </a:r>
            <a:endParaRPr lang="en-US" sz="2800" i="1" dirty="0">
              <a:solidFill>
                <a:schemeClr val="bg1"/>
              </a:solidFill>
              <a:effectLst>
                <a:outerShdw blurRad="38100" dist="38100" dir="2700000" algn="tl">
                  <a:srgbClr val="000000">
                    <a:alpha val="43137"/>
                  </a:srgbClr>
                </a:outerShdw>
              </a:effectLst>
              <a:latin typeface="Aharoni" pitchFamily="2" charset="-79"/>
              <a:cs typeface="Aharoni" pitchFamily="2" charset="-79"/>
            </a:endParaRPr>
          </a:p>
        </p:txBody>
      </p:sp>
      <p:sp>
        <p:nvSpPr>
          <p:cNvPr id="7" name="Left Arrow 6"/>
          <p:cNvSpPr/>
          <p:nvPr/>
        </p:nvSpPr>
        <p:spPr>
          <a:xfrm rot="14249941">
            <a:off x="4169815" y="4129162"/>
            <a:ext cx="576064" cy="260096"/>
          </a:xfrm>
          <a:prstGeom prst="leftArrow">
            <a:avLst/>
          </a:pr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215338" y="6643711"/>
            <a:ext cx="928694" cy="214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solidFill>
                  <a:schemeClr val="accent2">
                    <a:lumMod val="50000"/>
                  </a:schemeClr>
                </a:solidFill>
              </a:rPr>
              <a:t>CVS- Block </a:t>
            </a:r>
            <a:endParaRPr lang="en-US" sz="1100" b="1" i="1" dirty="0">
              <a:solidFill>
                <a:schemeClr val="accent2">
                  <a:lumMod val="50000"/>
                </a:schemeClr>
              </a:solidFill>
            </a:endParaRPr>
          </a:p>
        </p:txBody>
      </p:sp>
      <p:sp>
        <p:nvSpPr>
          <p:cNvPr id="9" name="Rectangle 8"/>
          <p:cNvSpPr/>
          <p:nvPr/>
        </p:nvSpPr>
        <p:spPr>
          <a:xfrm>
            <a:off x="-32" y="6643710"/>
            <a:ext cx="1296144" cy="188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solidFill>
                  <a:schemeClr val="accent2">
                    <a:lumMod val="50000"/>
                  </a:schemeClr>
                </a:solidFill>
              </a:rPr>
              <a:t>Pathology Dept, KSU</a:t>
            </a:r>
            <a:endParaRPr lang="en-US" sz="1100" b="1" i="1"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4572000" y="4015328"/>
          <a:ext cx="3960440" cy="2194560"/>
        </p:xfrm>
        <a:graphic>
          <a:graphicData uri="http://schemas.openxmlformats.org/drawingml/2006/table">
            <a:tbl>
              <a:tblPr/>
              <a:tblGrid>
                <a:gridCol w="3960440">
                  <a:extLst>
                    <a:ext uri="{9D8B030D-6E8A-4147-A177-3AD203B41FA5}">
                      <a16:colId xmlns:a16="http://schemas.microsoft.com/office/drawing/2014/main" xmlns="" val="20000"/>
                    </a:ext>
                  </a:extLst>
                </a:gridCol>
              </a:tblGrid>
              <a:tr h="1008112">
                <a:tc>
                  <a:txBody>
                    <a:bodyPr/>
                    <a:lstStyle/>
                    <a:p>
                      <a:pPr algn="ctr"/>
                      <a:r>
                        <a:rPr lang="en-US" sz="2400" b="1" dirty="0"/>
                        <a:t>This muscular artery </a:t>
                      </a:r>
                      <a:r>
                        <a:rPr lang="en-US" sz="2400" b="1" dirty="0" smtClean="0"/>
                        <a:t>shows     a </a:t>
                      </a:r>
                      <a:r>
                        <a:rPr lang="en-US" sz="2400" b="1" dirty="0"/>
                        <a:t>more </a:t>
                      </a:r>
                      <a:r>
                        <a:rPr lang="en-US" sz="2400" b="1" dirty="0">
                          <a:solidFill>
                            <a:srgbClr val="C00000"/>
                          </a:solidFill>
                        </a:rPr>
                        <a:t>severe vasculitis </a:t>
                      </a:r>
                      <a:r>
                        <a:rPr lang="en-US" sz="2400" b="1" dirty="0"/>
                        <a:t>with acute and chronic inflammatory cell infiltrates, along with necrosis of the vascular wall</a:t>
                      </a: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pic>
        <p:nvPicPr>
          <p:cNvPr id="150530" name="Picture 2" descr="http://o.quizlet.com/i/nOWnJT9huHBU4QaNm6hcWA_m.jpg"/>
          <p:cNvPicPr>
            <a:picLocks noChangeAspect="1" noChangeArrowheads="1"/>
          </p:cNvPicPr>
          <p:nvPr/>
        </p:nvPicPr>
        <p:blipFill>
          <a:blip r:embed="rId2" cstate="print"/>
          <a:srcRect/>
          <a:stretch>
            <a:fillRect/>
          </a:stretch>
        </p:blipFill>
        <p:spPr bwMode="auto">
          <a:xfrm>
            <a:off x="4427984" y="859842"/>
            <a:ext cx="4107099" cy="2641166"/>
          </a:xfrm>
          <a:prstGeom prst="rect">
            <a:avLst/>
          </a:prstGeom>
          <a:noFill/>
          <a:ln w="28575">
            <a:solidFill>
              <a:schemeClr val="tx1"/>
            </a:solidFill>
          </a:ln>
        </p:spPr>
      </p:pic>
      <p:pic>
        <p:nvPicPr>
          <p:cNvPr id="150532" name="Picture 4" descr="http://o.quizlet.com/i/_RvFW_-I2NsT8_isuDbSVw_m.jpg"/>
          <p:cNvPicPr>
            <a:picLocks noChangeAspect="1" noChangeArrowheads="1"/>
          </p:cNvPicPr>
          <p:nvPr/>
        </p:nvPicPr>
        <p:blipFill>
          <a:blip r:embed="rId3" cstate="print"/>
          <a:srcRect/>
          <a:stretch>
            <a:fillRect/>
          </a:stretch>
        </p:blipFill>
        <p:spPr bwMode="auto">
          <a:xfrm>
            <a:off x="251520" y="3717032"/>
            <a:ext cx="3960440" cy="2736304"/>
          </a:xfrm>
          <a:prstGeom prst="rect">
            <a:avLst/>
          </a:prstGeom>
          <a:noFill/>
          <a:ln w="28575">
            <a:solidFill>
              <a:schemeClr val="tx1"/>
            </a:solidFill>
          </a:ln>
        </p:spPr>
      </p:pic>
      <p:pic>
        <p:nvPicPr>
          <p:cNvPr id="150534" name="Picture 6" descr="http://o.quizlet.com/i/wW2fMetlc-S0QD_fVN7Q9A_m.jpg"/>
          <p:cNvPicPr>
            <a:picLocks noChangeAspect="1" noChangeArrowheads="1"/>
          </p:cNvPicPr>
          <p:nvPr/>
        </p:nvPicPr>
        <p:blipFill>
          <a:blip r:embed="rId4" cstate="print"/>
          <a:srcRect/>
          <a:stretch>
            <a:fillRect/>
          </a:stretch>
        </p:blipFill>
        <p:spPr bwMode="auto">
          <a:xfrm>
            <a:off x="251520" y="836712"/>
            <a:ext cx="3924106" cy="2664296"/>
          </a:xfrm>
          <a:prstGeom prst="rect">
            <a:avLst/>
          </a:prstGeom>
          <a:noFill/>
          <a:ln w="28575">
            <a:solidFill>
              <a:schemeClr val="tx1"/>
            </a:solidFill>
          </a:ln>
        </p:spPr>
      </p:pic>
      <p:sp>
        <p:nvSpPr>
          <p:cNvPr id="7" name="Rounded Rectangle 6"/>
          <p:cNvSpPr/>
          <p:nvPr/>
        </p:nvSpPr>
        <p:spPr>
          <a:xfrm>
            <a:off x="1285852" y="260648"/>
            <a:ext cx="6643734" cy="432048"/>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schemeClr val="bg1"/>
                </a:solidFill>
                <a:effectLst>
                  <a:outerShdw blurRad="38100" dist="38100" dir="2700000" algn="tl">
                    <a:srgbClr val="000000">
                      <a:alpha val="43137"/>
                    </a:srgbClr>
                  </a:outerShdw>
                </a:effectLst>
                <a:latin typeface="Aharoni" pitchFamily="2" charset="-79"/>
                <a:cs typeface="Aharoni" pitchFamily="2" charset="-79"/>
              </a:rPr>
              <a:t>Severe vasculitis – Microscopic views </a:t>
            </a:r>
            <a:endParaRPr lang="en-US" sz="2800" i="1" dirty="0">
              <a:solidFill>
                <a:schemeClr val="bg1"/>
              </a:solidFill>
              <a:effectLst>
                <a:outerShdw blurRad="38100" dist="38100" dir="2700000" algn="tl">
                  <a:srgbClr val="000000">
                    <a:alpha val="43137"/>
                  </a:srgbClr>
                </a:outerShdw>
              </a:effectLst>
              <a:latin typeface="Aharoni" pitchFamily="2" charset="-79"/>
              <a:cs typeface="Aharoni" pitchFamily="2" charset="-79"/>
            </a:endParaRPr>
          </a:p>
        </p:txBody>
      </p:sp>
      <p:sp>
        <p:nvSpPr>
          <p:cNvPr id="9" name="Rectangle 8"/>
          <p:cNvSpPr/>
          <p:nvPr/>
        </p:nvSpPr>
        <p:spPr>
          <a:xfrm>
            <a:off x="8215338" y="6643711"/>
            <a:ext cx="928694" cy="214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solidFill>
                  <a:schemeClr val="accent2">
                    <a:lumMod val="50000"/>
                  </a:schemeClr>
                </a:solidFill>
              </a:rPr>
              <a:t>CVS- Block </a:t>
            </a:r>
            <a:endParaRPr lang="en-US" sz="1100" b="1" i="1" dirty="0">
              <a:solidFill>
                <a:schemeClr val="accent2">
                  <a:lumMod val="50000"/>
                </a:schemeClr>
              </a:solidFill>
            </a:endParaRPr>
          </a:p>
        </p:txBody>
      </p:sp>
      <p:sp>
        <p:nvSpPr>
          <p:cNvPr id="10" name="Rectangle 9"/>
          <p:cNvSpPr/>
          <p:nvPr/>
        </p:nvSpPr>
        <p:spPr>
          <a:xfrm>
            <a:off x="-32" y="6643710"/>
            <a:ext cx="1296144" cy="188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solidFill>
                  <a:schemeClr val="accent2">
                    <a:lumMod val="50000"/>
                  </a:schemeClr>
                </a:solidFill>
              </a:rPr>
              <a:t>Pathology Dept, KSU</a:t>
            </a:r>
            <a:endParaRPr lang="en-US" sz="1100" b="1" i="1"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6" name="Picture 2" descr="C:\Documents and Settings\Dr.Sayed\My Documents\My Pictures\Picture sets\125.bmp"/>
          <p:cNvPicPr>
            <a:picLocks noChangeAspect="1" noChangeArrowheads="1"/>
          </p:cNvPicPr>
          <p:nvPr/>
        </p:nvPicPr>
        <p:blipFill>
          <a:blip r:embed="rId2" cstate="print"/>
          <a:srcRect/>
          <a:stretch>
            <a:fillRect/>
          </a:stretch>
        </p:blipFill>
        <p:spPr bwMode="auto">
          <a:xfrm>
            <a:off x="0" y="39807"/>
            <a:ext cx="9144000" cy="6818193"/>
          </a:xfrm>
          <a:prstGeom prst="rect">
            <a:avLst/>
          </a:prstGeom>
          <a:noFill/>
        </p:spPr>
      </p:pic>
      <p:sp>
        <p:nvSpPr>
          <p:cNvPr id="3" name="Rounded Rectangle 2"/>
          <p:cNvSpPr/>
          <p:nvPr/>
        </p:nvSpPr>
        <p:spPr>
          <a:xfrm>
            <a:off x="2699792" y="1844824"/>
            <a:ext cx="2952328" cy="50405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336699"/>
                </a:solidFill>
                <a:latin typeface="Arial Black" pitchFamily="34" charset="0"/>
              </a:rPr>
              <a:t>THE END</a:t>
            </a:r>
            <a:endParaRPr lang="en-US" sz="3200" b="1" dirty="0">
              <a:solidFill>
                <a:srgbClr val="336699"/>
              </a:solidFill>
              <a:latin typeface="Arial Black"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5624" y="5342295"/>
            <a:ext cx="8136904" cy="1015663"/>
          </a:xfrm>
          <a:prstGeom prst="rect">
            <a:avLst/>
          </a:prstGeom>
        </p:spPr>
        <p:txBody>
          <a:bodyPr wrap="square">
            <a:spAutoFit/>
          </a:bodyPr>
          <a:lstStyle/>
          <a:p>
            <a:pPr algn="ctr"/>
            <a:r>
              <a:rPr lang="en-US" sz="2000" b="1" i="1" dirty="0" smtClean="0">
                <a:solidFill>
                  <a:srgbClr val="0000FF"/>
                </a:solidFill>
              </a:rPr>
              <a:t>Hyperplastic arteriolosclerosis</a:t>
            </a:r>
            <a:r>
              <a:rPr lang="en-US" sz="2000" b="1" i="1" dirty="0" smtClean="0"/>
              <a:t>: This is the other type of small vessel arteriosclerosis. It is predominantly seen in </a:t>
            </a:r>
            <a:r>
              <a:rPr lang="en-US" sz="2000" b="1" i="1" dirty="0" smtClean="0">
                <a:solidFill>
                  <a:srgbClr val="FF0000"/>
                </a:solidFill>
              </a:rPr>
              <a:t>malignant</a:t>
            </a:r>
            <a:r>
              <a:rPr lang="en-US" sz="2000" b="1" i="1" dirty="0" smtClean="0"/>
              <a:t> hypertension and renal disease associated with polyarteritis nodosa and progressive systemic sclerosis.</a:t>
            </a:r>
            <a:endParaRPr lang="en-US" sz="2000" b="1" i="1" dirty="0"/>
          </a:p>
        </p:txBody>
      </p:sp>
      <p:pic>
        <p:nvPicPr>
          <p:cNvPr id="146434" name="Picture 2" descr="cv005.jpg (16197 bytes)"/>
          <p:cNvPicPr>
            <a:picLocks noChangeAspect="1" noChangeArrowheads="1"/>
          </p:cNvPicPr>
          <p:nvPr/>
        </p:nvPicPr>
        <p:blipFill>
          <a:blip r:embed="rId2" cstate="print"/>
          <a:srcRect/>
          <a:stretch>
            <a:fillRect/>
          </a:stretch>
        </p:blipFill>
        <p:spPr bwMode="auto">
          <a:xfrm>
            <a:off x="571472" y="1071546"/>
            <a:ext cx="8032976" cy="4157654"/>
          </a:xfrm>
          <a:prstGeom prst="rect">
            <a:avLst/>
          </a:prstGeom>
          <a:noFill/>
          <a:ln w="28575">
            <a:solidFill>
              <a:schemeClr val="tx1"/>
            </a:solidFill>
          </a:ln>
        </p:spPr>
      </p:pic>
      <p:sp>
        <p:nvSpPr>
          <p:cNvPr id="7" name="Rounded Rectangle 6"/>
          <p:cNvSpPr/>
          <p:nvPr/>
        </p:nvSpPr>
        <p:spPr>
          <a:xfrm>
            <a:off x="1428728" y="260648"/>
            <a:ext cx="6572296" cy="596584"/>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latin typeface="Aharoni" pitchFamily="2" charset="-79"/>
                <a:cs typeface="Aharoni" pitchFamily="2" charset="-79"/>
              </a:rPr>
              <a:t>Hyperplastic arteriolosclerosis - HPF</a:t>
            </a:r>
            <a:endParaRPr lang="en-US" sz="2800" i="1" dirty="0">
              <a:effectLst>
                <a:outerShdw blurRad="38100" dist="38100" dir="2700000" algn="tl">
                  <a:srgbClr val="000000">
                    <a:alpha val="43137"/>
                  </a:srgbClr>
                </a:outerShdw>
              </a:effectLst>
              <a:latin typeface="Aharoni" pitchFamily="2" charset="-79"/>
              <a:cs typeface="Aharoni" pitchFamily="2" charset="-79"/>
            </a:endParaRPr>
          </a:p>
        </p:txBody>
      </p:sp>
      <p:sp>
        <p:nvSpPr>
          <p:cNvPr id="9" name="Rectangle 8"/>
          <p:cNvSpPr/>
          <p:nvPr/>
        </p:nvSpPr>
        <p:spPr>
          <a:xfrm>
            <a:off x="8215338" y="6643711"/>
            <a:ext cx="928694" cy="214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solidFill>
                  <a:schemeClr val="accent2">
                    <a:lumMod val="50000"/>
                  </a:schemeClr>
                </a:solidFill>
              </a:rPr>
              <a:t>CVS- Block </a:t>
            </a:r>
            <a:endParaRPr lang="en-US" sz="1100" b="1" i="1" dirty="0">
              <a:solidFill>
                <a:schemeClr val="accent2">
                  <a:lumMod val="50000"/>
                </a:schemeClr>
              </a:solidFill>
            </a:endParaRPr>
          </a:p>
        </p:txBody>
      </p:sp>
      <p:sp>
        <p:nvSpPr>
          <p:cNvPr id="10" name="Rectangle 9"/>
          <p:cNvSpPr/>
          <p:nvPr/>
        </p:nvSpPr>
        <p:spPr>
          <a:xfrm>
            <a:off x="-32" y="6643710"/>
            <a:ext cx="1296144" cy="188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solidFill>
                  <a:schemeClr val="accent2">
                    <a:lumMod val="50000"/>
                  </a:schemeClr>
                </a:solidFill>
              </a:rPr>
              <a:t>Pathology Dept, KSU</a:t>
            </a:r>
            <a:endParaRPr lang="en-US" sz="1100" b="1" i="1" dirty="0">
              <a:solidFill>
                <a:schemeClr val="accent2">
                  <a:lumMod val="50000"/>
                </a:schemeClr>
              </a:solidFill>
            </a:endParaRPr>
          </a:p>
        </p:txBody>
      </p:sp>
    </p:spTree>
    <p:extLst>
      <p:ext uri="{BB962C8B-B14F-4D97-AF65-F5344CB8AC3E}">
        <p14:creationId xmlns:p14="http://schemas.microsoft.com/office/powerpoint/2010/main" val="37424625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00298" y="2214554"/>
            <a:ext cx="5500726" cy="1785950"/>
          </a:xfrm>
        </p:spPr>
        <p:txBody>
          <a:bodyPr>
            <a:noAutofit/>
          </a:bodyPr>
          <a:lstStyle/>
          <a:p>
            <a:pPr algn="ctr"/>
            <a:r>
              <a:rPr lang="en-US" sz="5400" b="1" i="1" dirty="0" smtClean="0">
                <a:solidFill>
                  <a:srgbClr val="FFC000"/>
                </a:solidFill>
                <a:effectLst>
                  <a:outerShdw blurRad="38100" dist="38100" dir="2700000" algn="tl">
                    <a:srgbClr val="000000">
                      <a:alpha val="43137"/>
                    </a:srgbClr>
                  </a:outerShdw>
                </a:effectLst>
                <a:latin typeface="Aharoni" pitchFamily="2" charset="-79"/>
                <a:cs typeface="Aharoni" pitchFamily="2" charset="-79"/>
              </a:rPr>
              <a:t>MYOCARDIAL HYPERTROPHY</a:t>
            </a:r>
            <a:endParaRPr lang="en-US" sz="5400" b="1" i="1" dirty="0">
              <a:solidFill>
                <a:srgbClr val="FFC000"/>
              </a:solidFill>
              <a:effectLst>
                <a:outerShdw blurRad="38100" dist="38100" dir="2700000" algn="tl">
                  <a:srgbClr val="000000">
                    <a:alpha val="43137"/>
                  </a:srgbClr>
                </a:outerShdw>
              </a:effectLst>
              <a:latin typeface="Aharoni" pitchFamily="2" charset="-79"/>
              <a:cs typeface="Aharoni" pitchFamily="2" charset="-79"/>
            </a:endParaRPr>
          </a:p>
        </p:txBody>
      </p:sp>
      <p:sp>
        <p:nvSpPr>
          <p:cNvPr id="5" name="Rectangle 2"/>
          <p:cNvSpPr>
            <a:spLocks noChangeArrowheads="1"/>
          </p:cNvSpPr>
          <p:nvPr/>
        </p:nvSpPr>
        <p:spPr bwMode="auto">
          <a:xfrm>
            <a:off x="2952768" y="4041368"/>
            <a:ext cx="6119826" cy="1816524"/>
          </a:xfrm>
          <a:prstGeom prst="rect">
            <a:avLst/>
          </a:prstGeom>
          <a:noFill/>
          <a:ln w="9525">
            <a:noFill/>
            <a:miter lim="800000"/>
            <a:headEnd/>
            <a:tailEnd/>
          </a:ln>
          <a:effectLst/>
        </p:spPr>
        <p:txBody>
          <a:bodyPr wrap="square" lIns="92075" tIns="46038" rIns="92075" bIns="46038">
            <a:spAutoFit/>
          </a:bodyPr>
          <a:lstStyle/>
          <a:p>
            <a:pPr eaLnBrk="0" hangingPunct="0"/>
            <a:r>
              <a:rPr lang="en-US" sz="2800" b="1" dirty="0" smtClean="0"/>
              <a:t>The </a:t>
            </a:r>
            <a:r>
              <a:rPr lang="en-US" sz="2800" b="1" dirty="0"/>
              <a:t>ventricle is working against high pressure, or “pumping” higher than normal </a:t>
            </a:r>
            <a:r>
              <a:rPr lang="en-US" sz="2800" b="1" dirty="0" smtClean="0"/>
              <a:t>volume leading to myocardial hypertrophy.</a:t>
            </a:r>
            <a:endParaRPr lang="en-US" sz="2800" b="1" dirty="0"/>
          </a:p>
        </p:txBody>
      </p:sp>
      <p:sp>
        <p:nvSpPr>
          <p:cNvPr id="6" name="Rectangle 5"/>
          <p:cNvSpPr/>
          <p:nvPr/>
        </p:nvSpPr>
        <p:spPr>
          <a:xfrm>
            <a:off x="8215338" y="6643711"/>
            <a:ext cx="928694" cy="2142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solidFill>
                  <a:schemeClr val="accent2">
                    <a:lumMod val="50000"/>
                  </a:schemeClr>
                </a:solidFill>
              </a:rPr>
              <a:t>CVS- Block </a:t>
            </a:r>
            <a:endParaRPr lang="en-US" sz="1100" b="1" i="1" dirty="0">
              <a:solidFill>
                <a:schemeClr val="accent2">
                  <a:lumMod val="50000"/>
                </a:schemeClr>
              </a:solidFill>
            </a:endParaRPr>
          </a:p>
        </p:txBody>
      </p:sp>
      <p:sp>
        <p:nvSpPr>
          <p:cNvPr id="7" name="Rectangle 6"/>
          <p:cNvSpPr/>
          <p:nvPr/>
        </p:nvSpPr>
        <p:spPr>
          <a:xfrm>
            <a:off x="-32" y="6643710"/>
            <a:ext cx="1296144" cy="1886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solidFill>
                  <a:schemeClr val="accent2">
                    <a:lumMod val="50000"/>
                  </a:schemeClr>
                </a:solidFill>
              </a:rPr>
              <a:t>Pathology Dept, KSU</a:t>
            </a:r>
            <a:endParaRPr lang="en-US" sz="1100" b="1" i="1"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 </a:t>
            </a:r>
            <a:r>
              <a:rPr lang="en-US" b="1" u="sng" dirty="0">
                <a:solidFill>
                  <a:srgbClr val="0000FF"/>
                </a:solidFill>
              </a:rPr>
              <a:t>Left ventricular hypertrophy </a:t>
            </a:r>
            <a:r>
              <a:rPr lang="en-US" b="1" u="sng" dirty="0" smtClean="0">
                <a:solidFill>
                  <a:srgbClr val="0000FF"/>
                </a:solidFill>
              </a:rPr>
              <a:t>:</a:t>
            </a:r>
            <a:endParaRPr lang="en-US" dirty="0"/>
          </a:p>
        </p:txBody>
      </p:sp>
      <p:pic>
        <p:nvPicPr>
          <p:cNvPr id="4" name="Content Placeholder 3" descr="heart lungs"/>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l="592" t="1532" r="873" b="1102"/>
          <a:stretch>
            <a:fillRect/>
          </a:stretch>
        </p:blipFill>
        <p:spPr bwMode="auto">
          <a:xfrm>
            <a:off x="2195736" y="1519057"/>
            <a:ext cx="4280210" cy="5338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4860032" y="5301208"/>
            <a:ext cx="576064" cy="830997"/>
          </a:xfrm>
          <a:prstGeom prst="rect">
            <a:avLst/>
          </a:prstGeom>
        </p:spPr>
        <p:txBody>
          <a:bodyPr wrap="square">
            <a:spAutoFit/>
          </a:bodyPr>
          <a:lstStyle/>
          <a:p>
            <a:r>
              <a:rPr lang="en-US" sz="4800" dirty="0"/>
              <a:t>?</a:t>
            </a:r>
          </a:p>
        </p:txBody>
      </p:sp>
      <p:sp>
        <p:nvSpPr>
          <p:cNvPr id="11" name="Multiply 10"/>
          <p:cNvSpPr/>
          <p:nvPr/>
        </p:nvSpPr>
        <p:spPr>
          <a:xfrm>
            <a:off x="5436096" y="4293096"/>
            <a:ext cx="1080120" cy="795532"/>
          </a:xfrm>
          <a:prstGeom prst="mathMultiply">
            <a:avLst>
              <a:gd name="adj1" fmla="val 86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Multiply 11"/>
          <p:cNvSpPr/>
          <p:nvPr/>
        </p:nvSpPr>
        <p:spPr>
          <a:xfrm>
            <a:off x="4461515" y="4725144"/>
            <a:ext cx="455666" cy="597438"/>
          </a:xfrm>
          <a:prstGeom prst="mathMultiply">
            <a:avLst>
              <a:gd name="adj1" fmla="val 86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164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 </a:t>
            </a:r>
            <a:r>
              <a:rPr lang="en-US" b="1" u="sng" dirty="0" smtClean="0">
                <a:solidFill>
                  <a:srgbClr val="0000FF"/>
                </a:solidFill>
              </a:rPr>
              <a:t>Right ventricular </a:t>
            </a:r>
            <a:r>
              <a:rPr lang="en-US" b="1" u="sng" dirty="0">
                <a:solidFill>
                  <a:srgbClr val="0000FF"/>
                </a:solidFill>
              </a:rPr>
              <a:t>hypertrophy </a:t>
            </a:r>
            <a:r>
              <a:rPr lang="en-US" b="1" u="sng" dirty="0" smtClean="0">
                <a:solidFill>
                  <a:srgbClr val="0000FF"/>
                </a:solidFill>
              </a:rPr>
              <a:t>:</a:t>
            </a:r>
            <a:endParaRPr lang="en-US" dirty="0"/>
          </a:p>
        </p:txBody>
      </p:sp>
      <p:pic>
        <p:nvPicPr>
          <p:cNvPr id="4" name="Content Placeholder 3" descr="heart lungs"/>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l="592" t="1532" r="873" b="1102"/>
          <a:stretch>
            <a:fillRect/>
          </a:stretch>
        </p:blipFill>
        <p:spPr bwMode="auto">
          <a:xfrm>
            <a:off x="2195736" y="1519057"/>
            <a:ext cx="4280210" cy="5338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4111788" y="5484285"/>
            <a:ext cx="576064" cy="830997"/>
          </a:xfrm>
          <a:prstGeom prst="rect">
            <a:avLst/>
          </a:prstGeom>
        </p:spPr>
        <p:txBody>
          <a:bodyPr wrap="square">
            <a:spAutoFit/>
          </a:bodyPr>
          <a:lstStyle/>
          <a:p>
            <a:r>
              <a:rPr lang="en-US" sz="4800" dirty="0"/>
              <a:t>?</a:t>
            </a:r>
          </a:p>
        </p:txBody>
      </p:sp>
      <p:sp>
        <p:nvSpPr>
          <p:cNvPr id="11" name="Multiply 10"/>
          <p:cNvSpPr/>
          <p:nvPr/>
        </p:nvSpPr>
        <p:spPr>
          <a:xfrm>
            <a:off x="3243912" y="3797474"/>
            <a:ext cx="752024" cy="639638"/>
          </a:xfrm>
          <a:prstGeom prst="mathMultiply">
            <a:avLst>
              <a:gd name="adj1" fmla="val 86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Multiply 11"/>
          <p:cNvSpPr/>
          <p:nvPr/>
        </p:nvSpPr>
        <p:spPr>
          <a:xfrm>
            <a:off x="3880175" y="5002489"/>
            <a:ext cx="455666" cy="597438"/>
          </a:xfrm>
          <a:prstGeom prst="mathMultiply">
            <a:avLst>
              <a:gd name="adj1" fmla="val 86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Arrow 2"/>
          <p:cNvSpPr/>
          <p:nvPr/>
        </p:nvSpPr>
        <p:spPr>
          <a:xfrm rot="10800000">
            <a:off x="4283969" y="5457943"/>
            <a:ext cx="576064" cy="2755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460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571472" y="1142984"/>
            <a:ext cx="8262966" cy="5325177"/>
          </a:xfrm>
          <a:prstGeom prst="rect">
            <a:avLst/>
          </a:prstGeom>
          <a:noFill/>
          <a:ln w="9525">
            <a:noFill/>
            <a:miter lim="800000"/>
            <a:headEnd/>
            <a:tailEnd/>
          </a:ln>
          <a:effectLst/>
        </p:spPr>
        <p:txBody>
          <a:bodyPr wrap="square" lIns="92075" tIns="46038" rIns="92075" bIns="46038">
            <a:spAutoFit/>
          </a:bodyPr>
          <a:lstStyle/>
          <a:p>
            <a:pPr eaLnBrk="0" hangingPunct="0"/>
            <a:endParaRPr lang="en-US" sz="3200" dirty="0"/>
          </a:p>
          <a:p>
            <a:pPr eaLnBrk="0" hangingPunct="0"/>
            <a:r>
              <a:rPr lang="en-US" sz="2800" b="0" dirty="0" smtClean="0"/>
              <a:t> </a:t>
            </a:r>
            <a:r>
              <a:rPr lang="en-US" sz="2800" b="1" u="sng" dirty="0" smtClean="0">
                <a:solidFill>
                  <a:srgbClr val="0000FF"/>
                </a:solidFill>
              </a:rPr>
              <a:t>Left ventricular hypertrophy :</a:t>
            </a:r>
          </a:p>
          <a:p>
            <a:pPr eaLnBrk="0" hangingPunct="0">
              <a:buFontTx/>
              <a:buChar char="-"/>
            </a:pPr>
            <a:r>
              <a:rPr lang="en-US" sz="2800" b="1" dirty="0" smtClean="0"/>
              <a:t>   Systemic hypertension</a:t>
            </a:r>
          </a:p>
          <a:p>
            <a:pPr eaLnBrk="0" hangingPunct="0">
              <a:buFontTx/>
              <a:buChar char="-"/>
            </a:pPr>
            <a:r>
              <a:rPr lang="en-US" sz="2800" b="1" dirty="0" smtClean="0"/>
              <a:t>   Aortic valve stenosis</a:t>
            </a:r>
          </a:p>
          <a:p>
            <a:pPr eaLnBrk="0" hangingPunct="0"/>
            <a:endParaRPr lang="en-US" sz="2800" b="0" dirty="0"/>
          </a:p>
          <a:p>
            <a:pPr eaLnBrk="0" hangingPunct="0"/>
            <a:r>
              <a:rPr lang="en-US" sz="2800" b="1" u="sng" dirty="0" smtClean="0">
                <a:solidFill>
                  <a:srgbClr val="0000FF"/>
                </a:solidFill>
              </a:rPr>
              <a:t>Right </a:t>
            </a:r>
            <a:r>
              <a:rPr lang="en-US" sz="2800" b="1" u="sng" dirty="0">
                <a:solidFill>
                  <a:srgbClr val="0000FF"/>
                </a:solidFill>
              </a:rPr>
              <a:t>ventricular hypertrophy</a:t>
            </a:r>
            <a:r>
              <a:rPr lang="en-US" sz="2800" b="0" u="sng" dirty="0">
                <a:solidFill>
                  <a:srgbClr val="0000FF"/>
                </a:solidFill>
              </a:rPr>
              <a:t>:</a:t>
            </a:r>
          </a:p>
          <a:p>
            <a:pPr eaLnBrk="0" hangingPunct="0">
              <a:buFontTx/>
              <a:buChar char="-"/>
            </a:pPr>
            <a:r>
              <a:rPr lang="en-US" sz="2800" b="1" dirty="0"/>
              <a:t>   </a:t>
            </a:r>
            <a:r>
              <a:rPr lang="en-US" sz="2800" b="1" dirty="0" smtClean="0"/>
              <a:t>Pulmonary </a:t>
            </a:r>
            <a:r>
              <a:rPr lang="en-US" sz="2800" b="1" dirty="0"/>
              <a:t>hypertension</a:t>
            </a:r>
          </a:p>
          <a:p>
            <a:pPr eaLnBrk="0" hangingPunct="0"/>
            <a:r>
              <a:rPr lang="en-US" sz="2800" b="1" dirty="0"/>
              <a:t>         – asthma, COPD</a:t>
            </a:r>
          </a:p>
          <a:p>
            <a:pPr eaLnBrk="0" hangingPunct="0"/>
            <a:r>
              <a:rPr lang="en-US" sz="2800" b="1" dirty="0"/>
              <a:t>         – pulmonary thromboembolic disease</a:t>
            </a:r>
          </a:p>
          <a:p>
            <a:pPr eaLnBrk="0" hangingPunct="0"/>
            <a:r>
              <a:rPr lang="en-US" sz="2800" b="1" dirty="0"/>
              <a:t>         – primary pulmonary hypertension</a:t>
            </a:r>
          </a:p>
          <a:p>
            <a:pPr eaLnBrk="0" hangingPunct="0">
              <a:buFontTx/>
              <a:buChar char="-"/>
            </a:pPr>
            <a:r>
              <a:rPr lang="en-US" sz="2800" b="1" dirty="0"/>
              <a:t>   </a:t>
            </a:r>
            <a:r>
              <a:rPr lang="en-US" sz="2800" b="1" dirty="0" smtClean="0"/>
              <a:t>Pulmonary </a:t>
            </a:r>
            <a:r>
              <a:rPr lang="en-US" sz="2800" b="1" dirty="0"/>
              <a:t>valve stenosis</a:t>
            </a:r>
          </a:p>
          <a:p>
            <a:pPr eaLnBrk="0" hangingPunct="0">
              <a:buFontTx/>
              <a:buChar char="-"/>
            </a:pPr>
            <a:r>
              <a:rPr lang="en-US" sz="2800" b="1" dirty="0"/>
              <a:t>   </a:t>
            </a:r>
            <a:r>
              <a:rPr lang="en-US" sz="2800" b="1" dirty="0" smtClean="0"/>
              <a:t>Left-to-right </a:t>
            </a:r>
            <a:r>
              <a:rPr lang="en-US" sz="2800" b="1" dirty="0"/>
              <a:t>shunts (volume overload</a:t>
            </a:r>
            <a:r>
              <a:rPr lang="en-US" sz="2800" b="1" dirty="0" smtClean="0"/>
              <a:t>)</a:t>
            </a:r>
            <a:r>
              <a:rPr lang="en-US" sz="2800" b="0" dirty="0" smtClean="0"/>
              <a:t>         </a:t>
            </a:r>
            <a:endParaRPr lang="en-US" sz="2800" b="0" dirty="0"/>
          </a:p>
        </p:txBody>
      </p:sp>
      <p:sp>
        <p:nvSpPr>
          <p:cNvPr id="6" name="مستطيل مستدير الزوايا 5"/>
          <p:cNvSpPr/>
          <p:nvPr/>
        </p:nvSpPr>
        <p:spPr>
          <a:xfrm>
            <a:off x="1071538" y="357166"/>
            <a:ext cx="6858048" cy="642942"/>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sz="2800" b="1" i="1" dirty="0" smtClean="0">
              <a:effectLst>
                <a:outerShdw blurRad="38100" dist="38100" dir="2700000" algn="tl">
                  <a:srgbClr val="000000">
                    <a:alpha val="43137"/>
                  </a:srgbClr>
                </a:outerShdw>
              </a:effectLst>
              <a:latin typeface="Century Gothic" pitchFamily="34" charset="0"/>
            </a:endParaRPr>
          </a:p>
          <a:p>
            <a:pPr algn="ctr"/>
            <a:r>
              <a:rPr lang="en-US" sz="2800" b="1" i="1" dirty="0" smtClean="0">
                <a:effectLst>
                  <a:outerShdw blurRad="38100" dist="38100" dir="2700000" algn="tl">
                    <a:srgbClr val="000000">
                      <a:alpha val="43137"/>
                    </a:srgbClr>
                  </a:outerShdw>
                </a:effectLst>
                <a:latin typeface="Century Gothic" pitchFamily="34" charset="0"/>
              </a:rPr>
              <a:t>Causes of ventricular hypertrophy</a:t>
            </a:r>
          </a:p>
          <a:p>
            <a:pPr algn="ctr"/>
            <a:endParaRPr lang="ar-SA" sz="2800" i="1" dirty="0">
              <a:effectLst>
                <a:outerShdw blurRad="38100" dist="38100" dir="2700000" algn="tl">
                  <a:srgbClr val="000000">
                    <a:alpha val="43137"/>
                  </a:srgbClr>
                </a:outerShdw>
              </a:effectLst>
              <a:latin typeface="Century Gothic" pitchFamily="34" charset="0"/>
            </a:endParaRPr>
          </a:p>
        </p:txBody>
      </p:sp>
      <p:sp>
        <p:nvSpPr>
          <p:cNvPr id="7" name="Rectangle 6"/>
          <p:cNvSpPr/>
          <p:nvPr/>
        </p:nvSpPr>
        <p:spPr>
          <a:xfrm>
            <a:off x="8215338" y="6643711"/>
            <a:ext cx="928694" cy="214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solidFill>
                  <a:schemeClr val="accent2">
                    <a:lumMod val="50000"/>
                  </a:schemeClr>
                </a:solidFill>
              </a:rPr>
              <a:t>CVS- Block </a:t>
            </a:r>
            <a:endParaRPr lang="en-US" sz="1100" b="1" i="1" dirty="0">
              <a:solidFill>
                <a:schemeClr val="accent2">
                  <a:lumMod val="50000"/>
                </a:schemeClr>
              </a:solidFill>
            </a:endParaRPr>
          </a:p>
        </p:txBody>
      </p:sp>
      <p:sp>
        <p:nvSpPr>
          <p:cNvPr id="8" name="Rectangle 7"/>
          <p:cNvSpPr/>
          <p:nvPr/>
        </p:nvSpPr>
        <p:spPr>
          <a:xfrm>
            <a:off x="-32" y="6643710"/>
            <a:ext cx="1296144" cy="188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smtClean="0">
                <a:solidFill>
                  <a:schemeClr val="accent2">
                    <a:lumMod val="50000"/>
                  </a:schemeClr>
                </a:solidFill>
              </a:rPr>
              <a:t>Pathology Dept, KSU</a:t>
            </a:r>
            <a:endParaRPr lang="en-US" sz="1100" b="1" i="1" dirty="0">
              <a:solidFill>
                <a:schemeClr val="accent2">
                  <a:lumMod val="50000"/>
                </a:schemeClr>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3194</TotalTime>
  <Words>1414</Words>
  <Application>Microsoft Macintosh PowerPoint</Application>
  <PresentationFormat>On-screen Show (4:3)</PresentationFormat>
  <Paragraphs>254</Paragraphs>
  <Slides>46</Slides>
  <Notes>14</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46</vt:i4>
      </vt:variant>
    </vt:vector>
  </HeadingPairs>
  <TitlesOfParts>
    <vt:vector size="59" baseType="lpstr">
      <vt:lpstr>Aharoni</vt:lpstr>
      <vt:lpstr>Arial Black</vt:lpstr>
      <vt:lpstr>Arial Unicode MS</vt:lpstr>
      <vt:lpstr>Calibri</vt:lpstr>
      <vt:lpstr>Century Gothic</vt:lpstr>
      <vt:lpstr>Century Schoolbook</vt:lpstr>
      <vt:lpstr>Franklin Gothic Demi</vt:lpstr>
      <vt:lpstr>Times New Roman (Arabic)</vt:lpstr>
      <vt:lpstr>Tw Cen MT</vt:lpstr>
      <vt:lpstr>Wingdings</vt:lpstr>
      <vt:lpstr>Wingdings 2</vt:lpstr>
      <vt:lpstr>Arial</vt:lpstr>
      <vt:lpstr>Median</vt:lpstr>
      <vt:lpstr>CARDIOVASCULAR  SYSTEM</vt:lpstr>
      <vt:lpstr> PRACTICAL – 2  A:  MYOCARDIAL Disease:        - HYPERTROPHY       - Myocardial Infarction  B: VASCULITIS   </vt:lpstr>
      <vt:lpstr>Morphology of blood vessels in HTN:</vt:lpstr>
      <vt:lpstr>PowerPoint Presentation</vt:lpstr>
      <vt:lpstr>PowerPoint Presentation</vt:lpstr>
      <vt:lpstr>MYOCARDIAL HYPERTROPHY</vt:lpstr>
      <vt:lpstr> Left ventricular hypertrophy :</vt:lpstr>
      <vt:lpstr> Right ventricular hypertrophy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Myocardial Infarction</vt:lpstr>
      <vt:lpstr>PowerPoint Presentation</vt:lpstr>
      <vt:lpstr>PowerPoint Presentation</vt:lpstr>
      <vt:lpstr>PowerPoint Presentation</vt:lpstr>
      <vt:lpstr>Transmural myocardial infarct at 2 weeks</vt:lpstr>
      <vt:lpstr>PowerPoint Presentation</vt:lpstr>
      <vt:lpstr>PowerPoint Presentation</vt:lpstr>
      <vt:lpstr>PowerPoint Presentation</vt:lpstr>
      <vt:lpstr>PowerPoint Presentation</vt:lpstr>
      <vt:lpstr>PowerPoint Presentation</vt:lpstr>
      <vt:lpstr>Thromboembolism / Vasculitis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Giant cell (temporal) arteritis </vt:lpstr>
      <vt:lpstr>PowerPoint Presentation</vt:lpstr>
      <vt:lpstr>PowerPoint Presentation</vt:lpstr>
      <vt:lpstr>PowerPoint Presentation</vt:lpstr>
      <vt:lpstr>PowerPoint Presentation</vt:lpstr>
      <vt:lpstr>PowerPoint Presentation</vt:lpstr>
      <vt:lpstr>Leukocytoclastic / hypersensitivity vasculitis   ( microscopic polyangitis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Cardiovascular Block</dc:title>
  <dc:creator>Dr. Sayed Esawy</dc:creator>
  <cp:lastModifiedBy>نوف</cp:lastModifiedBy>
  <cp:revision>223</cp:revision>
  <dcterms:created xsi:type="dcterms:W3CDTF">2010-01-06T06:07:17Z</dcterms:created>
  <dcterms:modified xsi:type="dcterms:W3CDTF">2019-02-18T19:31:10Z</dcterms:modified>
</cp:coreProperties>
</file>