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74" r:id="rId3"/>
    <p:sldId id="285" r:id="rId4"/>
    <p:sldId id="257" r:id="rId5"/>
    <p:sldId id="286" r:id="rId6"/>
    <p:sldId id="287" r:id="rId7"/>
    <p:sldId id="258" r:id="rId8"/>
    <p:sldId id="259" r:id="rId9"/>
    <p:sldId id="260" r:id="rId10"/>
    <p:sldId id="261" r:id="rId11"/>
    <p:sldId id="276" r:id="rId12"/>
    <p:sldId id="272" r:id="rId13"/>
    <p:sldId id="273" r:id="rId14"/>
    <p:sldId id="262" r:id="rId15"/>
    <p:sldId id="264" r:id="rId16"/>
    <p:sldId id="268" r:id="rId17"/>
    <p:sldId id="267" r:id="rId18"/>
    <p:sldId id="266" r:id="rId19"/>
    <p:sldId id="265" r:id="rId20"/>
    <p:sldId id="269" r:id="rId21"/>
    <p:sldId id="270" r:id="rId22"/>
    <p:sldId id="271" r:id="rId23"/>
    <p:sldId id="283" r:id="rId24"/>
    <p:sldId id="284" r:id="rId25"/>
    <p:sldId id="277" r:id="rId26"/>
    <p:sldId id="28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73605" autoAdjust="0"/>
  </p:normalViewPr>
  <p:slideViewPr>
    <p:cSldViewPr>
      <p:cViewPr varScale="1">
        <p:scale>
          <a:sx n="82" d="100"/>
          <a:sy n="82" d="100"/>
        </p:scale>
        <p:origin x="192"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EAA49A-B78A-4F0F-88E4-3388CF12FDEB}" type="datetimeFigureOut">
              <a:rPr lang="en-US" smtClean="0"/>
              <a:pPr/>
              <a:t>2/21/19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1F5557-E454-4D31-B094-86E1F76A2A90}" type="slidenum">
              <a:rPr lang="en-US" smtClean="0"/>
              <a:pPr/>
              <a:t>‹#›</a:t>
            </a:fld>
            <a:endParaRPr lang="en-US"/>
          </a:p>
        </p:txBody>
      </p:sp>
    </p:spTree>
    <p:extLst>
      <p:ext uri="{BB962C8B-B14F-4D97-AF65-F5344CB8AC3E}">
        <p14:creationId xmlns:p14="http://schemas.microsoft.com/office/powerpoint/2010/main" val="3856446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High BP</a:t>
            </a:r>
          </a:p>
          <a:p>
            <a:r>
              <a:rPr lang="en-US" sz="1200" b="0" kern="1200" dirty="0" err="1" smtClean="0">
                <a:solidFill>
                  <a:schemeClr val="tx1"/>
                </a:solidFill>
                <a:effectLst/>
                <a:latin typeface="+mn-lt"/>
                <a:ea typeface="+mn-ea"/>
                <a:cs typeface="+mn-cs"/>
              </a:rPr>
              <a:t>Bld</a:t>
            </a:r>
            <a:r>
              <a:rPr lang="en-US" sz="1200" b="0" kern="1200" dirty="0" smtClean="0">
                <a:solidFill>
                  <a:schemeClr val="tx1"/>
                </a:solidFill>
                <a:effectLst/>
                <a:latin typeface="+mn-lt"/>
                <a:ea typeface="+mn-ea"/>
                <a:cs typeface="+mn-cs"/>
              </a:rPr>
              <a:t> sugar:</a:t>
            </a:r>
          </a:p>
          <a:p>
            <a:r>
              <a:rPr lang="en-US" sz="1200" b="0" kern="1200" dirty="0" smtClean="0">
                <a:solidFill>
                  <a:schemeClr val="tx1"/>
                </a:solidFill>
                <a:effectLst/>
                <a:latin typeface="+mn-lt"/>
                <a:ea typeface="+mn-ea"/>
                <a:cs typeface="+mn-cs"/>
              </a:rPr>
              <a:t>Normal fasting blood glucose: 3.9 to 5.5 </a:t>
            </a:r>
            <a:r>
              <a:rPr lang="en-US" sz="1200" b="0" kern="1200" dirty="0" err="1" smtClean="0">
                <a:solidFill>
                  <a:schemeClr val="tx1"/>
                </a:solidFill>
                <a:effectLst/>
                <a:latin typeface="+mn-lt"/>
                <a:ea typeface="+mn-ea"/>
                <a:cs typeface="+mn-cs"/>
              </a:rPr>
              <a:t>mmols</a:t>
            </a:r>
            <a:r>
              <a:rPr lang="en-US" sz="1200" b="0" kern="1200" dirty="0" smtClean="0">
                <a:solidFill>
                  <a:schemeClr val="tx1"/>
                </a:solidFill>
                <a:effectLst/>
                <a:latin typeface="+mn-lt"/>
                <a:ea typeface="+mn-ea"/>
                <a:cs typeface="+mn-cs"/>
              </a:rPr>
              <a:t>/l (70 to 100 mg/dl)</a:t>
            </a:r>
          </a:p>
          <a:p>
            <a:r>
              <a:rPr lang="en-US" sz="1200" b="0" kern="1200" dirty="0" smtClean="0">
                <a:solidFill>
                  <a:schemeClr val="tx1"/>
                </a:solidFill>
                <a:effectLst/>
                <a:latin typeface="+mn-lt"/>
                <a:ea typeface="+mn-ea"/>
                <a:cs typeface="+mn-cs"/>
              </a:rPr>
              <a:t>TG:</a:t>
            </a:r>
            <a:r>
              <a:rPr lang="en-US" sz="1200" b="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Normal</a:t>
            </a:r>
            <a:r>
              <a:rPr lang="en-US" sz="1200" b="0" kern="1200" dirty="0" smtClean="0">
                <a:solidFill>
                  <a:schemeClr val="tx1"/>
                </a:solidFill>
                <a:effectLst/>
                <a:latin typeface="+mn-lt"/>
                <a:ea typeface="+mn-ea"/>
                <a:cs typeface="+mn-cs"/>
              </a:rPr>
              <a:t>: Less than 150 </a:t>
            </a:r>
            <a:r>
              <a:rPr lang="en-US" sz="1200" b="1" kern="1200" dirty="0" smtClean="0">
                <a:solidFill>
                  <a:schemeClr val="tx1"/>
                </a:solidFill>
                <a:effectLst/>
                <a:latin typeface="+mn-lt"/>
                <a:ea typeface="+mn-ea"/>
                <a:cs typeface="+mn-cs"/>
              </a:rPr>
              <a:t>mg</a:t>
            </a:r>
            <a:r>
              <a:rPr lang="en-US" sz="1200" b="0"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dL</a:t>
            </a:r>
            <a:r>
              <a:rPr lang="en-US" sz="1200" b="0" kern="1200" dirty="0" smtClean="0">
                <a:solidFill>
                  <a:schemeClr val="tx1"/>
                </a:solidFill>
                <a:effectLst/>
                <a:latin typeface="+mn-lt"/>
                <a:ea typeface="+mn-ea"/>
                <a:cs typeface="+mn-cs"/>
              </a:rPr>
              <a:t>. Borderline high: 150 to 199 </a:t>
            </a:r>
            <a:r>
              <a:rPr lang="en-US" sz="1200" b="1" kern="1200" dirty="0" smtClean="0">
                <a:solidFill>
                  <a:schemeClr val="tx1"/>
                </a:solidFill>
                <a:effectLst/>
                <a:latin typeface="+mn-lt"/>
                <a:ea typeface="+mn-ea"/>
                <a:cs typeface="+mn-cs"/>
              </a:rPr>
              <a:t>mg</a:t>
            </a:r>
            <a:r>
              <a:rPr lang="en-US" sz="1200" b="0"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dL</a:t>
            </a:r>
            <a:r>
              <a:rPr lang="en-US" sz="1200" b="0" kern="1200" dirty="0" smtClean="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LDL cholesterol levels should be less than 100 mg/</a:t>
            </a:r>
            <a:r>
              <a:rPr lang="en-US" sz="1200" b="0" kern="1200" dirty="0" err="1" smtClean="0">
                <a:solidFill>
                  <a:schemeClr val="tx1"/>
                </a:solidFill>
                <a:effectLst/>
                <a:latin typeface="+mn-lt"/>
                <a:ea typeface="+mn-ea"/>
                <a:cs typeface="+mn-cs"/>
              </a:rPr>
              <a:t>dL</a:t>
            </a:r>
            <a:r>
              <a:rPr lang="en-US" sz="1200" b="0" kern="1200" dirty="0" smtClean="0">
                <a:solidFill>
                  <a:schemeClr val="tx1"/>
                </a:solidFill>
                <a:effectLst/>
                <a:latin typeface="+mn-lt"/>
                <a:ea typeface="+mn-ea"/>
                <a:cs typeface="+mn-cs"/>
              </a:rPr>
              <a:t>. </a:t>
            </a:r>
          </a:p>
          <a:p>
            <a:r>
              <a:rPr lang="en-US" sz="1200" dirty="0" smtClean="0"/>
              <a:t>ST-segment depression : </a:t>
            </a:r>
            <a:r>
              <a:rPr lang="en-US" sz="1200" b="0" kern="1200" dirty="0" smtClean="0">
                <a:solidFill>
                  <a:schemeClr val="tx1"/>
                </a:solidFill>
                <a:effectLst/>
                <a:latin typeface="+mn-lt"/>
                <a:ea typeface="+mn-ea"/>
                <a:cs typeface="+mn-cs"/>
              </a:rPr>
              <a:t>It is often a sign of myocardial ischemia, of which coronary insufficiency is a major cause. </a:t>
            </a:r>
            <a:endParaRPr lang="en-US" dirty="0"/>
          </a:p>
        </p:txBody>
      </p:sp>
      <p:sp>
        <p:nvSpPr>
          <p:cNvPr id="4" name="Slide Number Placeholder 3"/>
          <p:cNvSpPr>
            <a:spLocks noGrp="1"/>
          </p:cNvSpPr>
          <p:nvPr>
            <p:ph type="sldNum" sz="quarter" idx="10"/>
          </p:nvPr>
        </p:nvSpPr>
        <p:spPr/>
        <p:txBody>
          <a:bodyPr/>
          <a:lstStyle/>
          <a:p>
            <a:fld id="{991F5557-E454-4D31-B094-86E1F76A2A90}" type="slidenum">
              <a:rPr lang="en-US" smtClean="0"/>
              <a:pPr/>
              <a:t>2</a:t>
            </a:fld>
            <a:endParaRPr lang="en-US"/>
          </a:p>
        </p:txBody>
      </p:sp>
    </p:spTree>
    <p:extLst>
      <p:ext uri="{BB962C8B-B14F-4D97-AF65-F5344CB8AC3E}">
        <p14:creationId xmlns:p14="http://schemas.microsoft.com/office/powerpoint/2010/main" val="225157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i="0" u="none" strike="noStrike" kern="1200" baseline="0" dirty="0" smtClean="0">
                <a:solidFill>
                  <a:schemeClr val="tx1"/>
                </a:solidFill>
                <a:latin typeface="+mn-lt"/>
                <a:ea typeface="+mn-ea"/>
                <a:cs typeface="+mn-cs"/>
              </a:rPr>
              <a:t>These agents are simple nitric &amp; nitrous acid esters of </a:t>
            </a:r>
            <a:r>
              <a:rPr lang="en-US" sz="1200" b="0" i="0" u="none" strike="noStrike" kern="1200" baseline="0" dirty="0" err="1" smtClean="0">
                <a:solidFill>
                  <a:schemeClr val="tx1"/>
                </a:solidFill>
                <a:latin typeface="+mn-lt"/>
                <a:ea typeface="+mn-ea"/>
                <a:cs typeface="+mn-cs"/>
              </a:rPr>
              <a:t>polyalcohols</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NG </a:t>
            </a:r>
            <a:r>
              <a:rPr lang="en-US" sz="1200" b="0" i="0" u="none" strike="noStrike" kern="1200" baseline="0" dirty="0" smtClean="0">
                <a:solidFill>
                  <a:schemeClr val="tx1"/>
                </a:solidFill>
                <a:latin typeface="+mn-lt"/>
                <a:ea typeface="+mn-ea"/>
                <a:cs typeface="+mn-cs"/>
              </a:rPr>
              <a:t>may be considered the prototype of the </a:t>
            </a:r>
            <a:r>
              <a:rPr lang="en-US" sz="1200" b="0" i="0" u="none" strike="noStrike" kern="1200" baseline="0" dirty="0" err="1" smtClean="0">
                <a:solidFill>
                  <a:schemeClr val="tx1"/>
                </a:solidFill>
                <a:latin typeface="+mn-lt"/>
                <a:ea typeface="+mn-ea"/>
                <a:cs typeface="+mn-cs"/>
              </a:rPr>
              <a:t>gp</a:t>
            </a:r>
            <a:r>
              <a:rPr lang="en-US" sz="1200" b="0" i="0" u="none" strike="noStrike" kern="1200" baseline="0" dirty="0" smtClean="0">
                <a:solidFill>
                  <a:schemeClr val="tx1"/>
                </a:solidFill>
                <a:latin typeface="+mn-lt"/>
                <a:ea typeface="+mn-ea"/>
                <a:cs typeface="+mn-cs"/>
              </a:rPr>
              <a:t>. The organic nitrates, </a:t>
            </a:r>
            <a:r>
              <a:rPr lang="en-US" sz="1200" b="0" i="0" u="none" strike="noStrike" kern="1200" baseline="0" dirty="0" err="1" smtClean="0">
                <a:solidFill>
                  <a:schemeClr val="tx1"/>
                </a:solidFill>
                <a:latin typeface="+mn-lt"/>
                <a:ea typeface="+mn-ea"/>
                <a:cs typeface="+mn-cs"/>
              </a:rPr>
              <a:t>eg</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NG, </a:t>
            </a:r>
            <a:r>
              <a:rPr lang="en-US" sz="1200" b="0" i="0" u="none" strike="noStrike" kern="1200" baseline="0" dirty="0" smtClean="0">
                <a:solidFill>
                  <a:schemeClr val="tx1"/>
                </a:solidFill>
                <a:latin typeface="+mn-lt"/>
                <a:ea typeface="+mn-ea"/>
                <a:cs typeface="+mn-cs"/>
              </a:rPr>
              <a:t>are the mainstay of therapy for the immediate relief of angina. Although NG is used in the manufacture of dynamite, the systemic formulations used in medicine are not explosive.</a:t>
            </a:r>
          </a:p>
          <a:p>
            <a:r>
              <a:rPr lang="en-US" sz="1200" b="0" i="0" u="none" strike="noStrike" kern="1200" baseline="0" dirty="0" smtClean="0">
                <a:solidFill>
                  <a:schemeClr val="tx1"/>
                </a:solidFill>
                <a:latin typeface="+mn-lt"/>
                <a:ea typeface="+mn-ea"/>
                <a:cs typeface="+mn-cs"/>
              </a:rPr>
              <a:t>Important molecular donors of NO include </a:t>
            </a:r>
            <a:r>
              <a:rPr lang="en-US" sz="1200" b="1" i="0" u="none" strike="noStrike" kern="1200" baseline="0" dirty="0" err="1" smtClean="0">
                <a:solidFill>
                  <a:schemeClr val="tx1"/>
                </a:solidFill>
                <a:latin typeface="+mn-lt"/>
                <a:ea typeface="+mn-ea"/>
                <a:cs typeface="+mn-cs"/>
              </a:rPr>
              <a:t>nitroprusside</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&amp; organic nitrates. Atherosclerotic disease may diminish endogenous endothelial NO synthesis, thus making the vascular </a:t>
            </a:r>
            <a:r>
              <a:rPr lang="en-US" sz="1200" b="0" i="0" u="none" strike="noStrike" kern="1200" baseline="0" dirty="0" err="1" smtClean="0">
                <a:solidFill>
                  <a:schemeClr val="tx1"/>
                </a:solidFill>
                <a:latin typeface="+mn-lt"/>
                <a:ea typeface="+mn-ea"/>
                <a:cs typeface="+mn-cs"/>
              </a:rPr>
              <a:t>sm</a:t>
            </a:r>
            <a:r>
              <a:rPr lang="en-US" sz="1200" b="0" i="0" u="none" strike="noStrike" kern="1200" baseline="0" dirty="0" smtClean="0">
                <a:solidFill>
                  <a:schemeClr val="tx1"/>
                </a:solidFill>
                <a:latin typeface="+mn-lt"/>
                <a:ea typeface="+mn-ea"/>
                <a:cs typeface="+mn-cs"/>
              </a:rPr>
              <a:t> m &gt; dependent upon exogenous sources of NO.</a:t>
            </a:r>
          </a:p>
          <a:p>
            <a:r>
              <a:rPr lang="en-US" dirty="0" smtClean="0"/>
              <a:t>Nitroglycerine is a dynamite …… Glyceride </a:t>
            </a:r>
            <a:r>
              <a:rPr lang="en-US" dirty="0" err="1" smtClean="0"/>
              <a:t>trinitrate</a:t>
            </a:r>
            <a:r>
              <a:rPr lang="en-US" baseline="0" dirty="0" smtClean="0"/>
              <a:t> </a:t>
            </a:r>
            <a:r>
              <a:rPr lang="en-US" dirty="0" smtClean="0"/>
              <a:t>is an explosive developed by …</a:t>
            </a:r>
          </a:p>
          <a:p>
            <a:r>
              <a:rPr lang="en-US" dirty="0" smtClean="0"/>
              <a:t>Lead</a:t>
            </a:r>
            <a:r>
              <a:rPr lang="en-US" baseline="0" dirty="0" smtClean="0"/>
              <a:t> to death of his bro &amp; Nobel prize</a:t>
            </a:r>
          </a:p>
          <a:p>
            <a:r>
              <a:rPr lang="en-US" baseline="0" dirty="0" smtClean="0"/>
              <a:t>Organic nitrate is reduced to RNO2 ..</a:t>
            </a:r>
          </a:p>
          <a:p>
            <a:r>
              <a:rPr lang="en-US" baseline="0" dirty="0" err="1" smtClean="0"/>
              <a:t>cGMP</a:t>
            </a:r>
            <a:r>
              <a:rPr lang="en-US" baseline="0" dirty="0" smtClean="0"/>
              <a:t> will act on </a:t>
            </a:r>
            <a:r>
              <a:rPr lang="en-US" baseline="0" dirty="0" err="1" smtClean="0"/>
              <a:t>pt</a:t>
            </a:r>
            <a:r>
              <a:rPr lang="en-US" baseline="0" dirty="0" smtClean="0"/>
              <a:t> kinase G</a:t>
            </a:r>
          </a:p>
          <a:p>
            <a:r>
              <a:rPr lang="en-US" sz="1200" b="1" i="0" u="none" strike="noStrike" kern="1200" baseline="0" dirty="0" smtClean="0">
                <a:solidFill>
                  <a:schemeClr val="tx1"/>
                </a:solidFill>
                <a:latin typeface="+mn-lt"/>
                <a:ea typeface="+mn-ea"/>
                <a:cs typeface="+mn-cs"/>
              </a:rPr>
              <a:t>Increasing </a:t>
            </a:r>
            <a:r>
              <a:rPr lang="en-US" sz="1200" b="1" i="0" u="none" strike="noStrike" kern="1200" baseline="0" dirty="0" err="1" smtClean="0">
                <a:solidFill>
                  <a:schemeClr val="tx1"/>
                </a:solidFill>
                <a:latin typeface="+mn-lt"/>
                <a:ea typeface="+mn-ea"/>
                <a:cs typeface="+mn-cs"/>
              </a:rPr>
              <a:t>cGMP</a:t>
            </a:r>
            <a:r>
              <a:rPr lang="en-US" sz="1200" b="1"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cGMP</a:t>
            </a:r>
            <a:r>
              <a:rPr lang="en-US" sz="1200" b="0" i="0" u="none" strike="noStrike" kern="1200" baseline="0" dirty="0" smtClean="0">
                <a:solidFill>
                  <a:schemeClr val="tx1"/>
                </a:solidFill>
                <a:latin typeface="+mn-lt"/>
                <a:ea typeface="+mn-ea"/>
                <a:cs typeface="+mn-cs"/>
              </a:rPr>
              <a:t> facilitates the </a:t>
            </a:r>
            <a:r>
              <a:rPr lang="en-US" sz="1200" b="0" i="0" u="none" strike="noStrike" kern="1200" baseline="0" dirty="0" err="1" smtClean="0">
                <a:solidFill>
                  <a:schemeClr val="tx1"/>
                </a:solidFill>
                <a:latin typeface="+mn-lt"/>
                <a:ea typeface="+mn-ea"/>
                <a:cs typeface="+mn-cs"/>
              </a:rPr>
              <a:t>dephosphorylation</a:t>
            </a:r>
            <a:r>
              <a:rPr lang="en-US" sz="1200" b="0" i="0" u="none" strike="noStrike" kern="1200" baseline="0" dirty="0" smtClean="0">
                <a:solidFill>
                  <a:schemeClr val="tx1"/>
                </a:solidFill>
                <a:latin typeface="+mn-lt"/>
                <a:ea typeface="+mn-ea"/>
                <a:cs typeface="+mn-cs"/>
              </a:rPr>
              <a:t> of myosin light chains, preventing the interaction of myosin with actin.</a:t>
            </a:r>
            <a:endParaRPr lang="en-US" baseline="0" dirty="0" smtClean="0"/>
          </a:p>
          <a:p>
            <a:r>
              <a:rPr lang="en-US" sz="1200" b="0" i="0" u="none" strike="noStrike" kern="1200" baseline="0" dirty="0" smtClean="0">
                <a:solidFill>
                  <a:schemeClr val="tx1"/>
                </a:solidFill>
                <a:latin typeface="+mn-lt"/>
                <a:ea typeface="+mn-ea"/>
                <a:cs typeface="+mn-cs"/>
              </a:rPr>
              <a:t>NG must be </a:t>
            </a:r>
            <a:r>
              <a:rPr lang="en-US" sz="1200" b="0" i="0" u="none" strike="noStrike" kern="1200" baseline="0" dirty="0" err="1" smtClean="0">
                <a:solidFill>
                  <a:schemeClr val="tx1"/>
                </a:solidFill>
                <a:latin typeface="+mn-lt"/>
                <a:ea typeface="+mn-ea"/>
                <a:cs typeface="+mn-cs"/>
              </a:rPr>
              <a:t>bioactivated</a:t>
            </a:r>
            <a:r>
              <a:rPr lang="en-US" sz="1200" b="0" i="0" u="none" strike="noStrike" kern="1200" baseline="0" dirty="0" smtClean="0">
                <a:solidFill>
                  <a:schemeClr val="tx1"/>
                </a:solidFill>
                <a:latin typeface="+mn-lt"/>
                <a:ea typeface="+mn-ea"/>
                <a:cs typeface="+mn-cs"/>
              </a:rPr>
              <a:t> with the release of NO</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Unlike </a:t>
            </a:r>
            <a:r>
              <a:rPr lang="en-US" sz="1200" b="0" i="0" u="none" strike="noStrike" kern="1200" baseline="0" dirty="0" err="1" smtClean="0">
                <a:solidFill>
                  <a:schemeClr val="tx1"/>
                </a:solidFill>
                <a:latin typeface="+mn-lt"/>
                <a:ea typeface="+mn-ea"/>
                <a:cs typeface="+mn-cs"/>
              </a:rPr>
              <a:t>nitroprusside</a:t>
            </a:r>
            <a:r>
              <a:rPr lang="en-US" sz="1200" b="0" i="0" u="none" strike="noStrike" kern="1200" baseline="0" dirty="0" smtClean="0">
                <a:solidFill>
                  <a:schemeClr val="tx1"/>
                </a:solidFill>
                <a:latin typeface="+mn-lt"/>
                <a:ea typeface="+mn-ea"/>
                <a:cs typeface="+mn-cs"/>
              </a:rPr>
              <a:t> &amp; some other direct NO donors, </a:t>
            </a:r>
            <a:r>
              <a:rPr lang="en-US" baseline="0" dirty="0" smtClean="0"/>
              <a:t>Organic nitrate (</a:t>
            </a:r>
            <a:r>
              <a:rPr lang="en-US" sz="1200" b="0" i="0" u="none" strike="noStrike" kern="1200" baseline="0" dirty="0" smtClean="0">
                <a:solidFill>
                  <a:schemeClr val="tx1"/>
                </a:solidFill>
                <a:latin typeface="+mn-lt"/>
                <a:ea typeface="+mn-ea"/>
                <a:cs typeface="+mn-cs"/>
              </a:rPr>
              <a:t>NG) activation requires enzymatic action. It can be </a:t>
            </a:r>
            <a:r>
              <a:rPr lang="en-US" sz="1200" b="0" i="0" u="none" strike="noStrike" kern="1200" baseline="0" dirty="0" err="1" smtClean="0">
                <a:solidFill>
                  <a:schemeClr val="tx1"/>
                </a:solidFill>
                <a:latin typeface="+mn-lt"/>
                <a:ea typeface="+mn-ea"/>
                <a:cs typeface="+mn-cs"/>
              </a:rPr>
              <a:t>denitrated</a:t>
            </a:r>
            <a:r>
              <a:rPr lang="en-US" sz="1200" b="0" i="0" u="none" strike="noStrike" kern="1200" baseline="0" dirty="0" smtClean="0">
                <a:solidFill>
                  <a:schemeClr val="tx1"/>
                </a:solidFill>
                <a:latin typeface="+mn-lt"/>
                <a:ea typeface="+mn-ea"/>
                <a:cs typeface="+mn-cs"/>
              </a:rPr>
              <a:t> by glutathione </a:t>
            </a:r>
            <a:r>
              <a:rPr lang="en-US" sz="1200" b="0" i="1" u="none" strike="noStrike" kern="1200" baseline="0" dirty="0" smtClean="0">
                <a:solidFill>
                  <a:schemeClr val="tx1"/>
                </a:solidFill>
                <a:latin typeface="+mn-lt"/>
                <a:ea typeface="+mn-ea"/>
                <a:cs typeface="+mn-cs"/>
              </a:rPr>
              <a:t>S</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transferase</a:t>
            </a:r>
            <a:r>
              <a:rPr lang="en-US" sz="1200" b="0" i="0" u="none" strike="noStrike" kern="1200" baseline="0" dirty="0" smtClean="0">
                <a:solidFill>
                  <a:schemeClr val="tx1"/>
                </a:solidFill>
                <a:latin typeface="+mn-lt"/>
                <a:ea typeface="+mn-ea"/>
                <a:cs typeface="+mn-cs"/>
              </a:rPr>
              <a:t> in </a:t>
            </a:r>
            <a:r>
              <a:rPr lang="en-US" sz="1200" b="0" i="0" u="none" strike="noStrike" kern="1200" baseline="0" dirty="0" err="1" smtClean="0">
                <a:solidFill>
                  <a:schemeClr val="tx1"/>
                </a:solidFill>
                <a:latin typeface="+mn-lt"/>
                <a:ea typeface="+mn-ea"/>
                <a:cs typeface="+mn-cs"/>
              </a:rPr>
              <a:t>sm</a:t>
            </a:r>
            <a:r>
              <a:rPr lang="en-US" sz="1200" b="0" i="0" u="none" strike="noStrike" kern="1200" baseline="0" dirty="0" smtClean="0">
                <a:solidFill>
                  <a:schemeClr val="tx1"/>
                </a:solidFill>
                <a:latin typeface="+mn-lt"/>
                <a:ea typeface="+mn-ea"/>
                <a:cs typeface="+mn-cs"/>
              </a:rPr>
              <a:t> m &amp; other cells. A mitochondrial enzyme, aldehyde dehydrogenase isoform 2 (ALDH2) &amp; possibly isoform 3 (ALDH3), appears to be key in the activation &amp; release of NO from NG &amp; </a:t>
            </a:r>
            <a:r>
              <a:rPr lang="en-US" sz="1200" b="0" i="0" u="none" strike="noStrike" kern="1200" baseline="0" dirty="0" err="1" smtClean="0">
                <a:solidFill>
                  <a:schemeClr val="tx1"/>
                </a:solidFill>
                <a:latin typeface="+mn-lt"/>
                <a:ea typeface="+mn-ea"/>
                <a:cs typeface="+mn-cs"/>
              </a:rPr>
              <a:t>pentaerythritol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tetranitrate</a:t>
            </a:r>
            <a:r>
              <a:rPr lang="en-US" sz="1200" b="0" i="0" u="none" strike="noStrike" kern="1200" baseline="0" dirty="0" smtClean="0">
                <a:solidFill>
                  <a:schemeClr val="tx1"/>
                </a:solidFill>
                <a:latin typeface="+mn-lt"/>
                <a:ea typeface="+mn-ea"/>
                <a:cs typeface="+mn-cs"/>
              </a:rPr>
              <a:t>. Different enzymes may be involved in the </a:t>
            </a:r>
            <a:r>
              <a:rPr lang="en-US" sz="1200" b="0" i="0" u="none" strike="noStrike" kern="1200" baseline="0" dirty="0" err="1" smtClean="0">
                <a:solidFill>
                  <a:schemeClr val="tx1"/>
                </a:solidFill>
                <a:latin typeface="+mn-lt"/>
                <a:ea typeface="+mn-ea"/>
                <a:cs typeface="+mn-cs"/>
              </a:rPr>
              <a:t>denitration</a:t>
            </a:r>
            <a:r>
              <a:rPr lang="en-US" sz="1200" b="0" i="0" u="none" strike="noStrike" kern="1200" baseline="0" dirty="0" smtClean="0">
                <a:solidFill>
                  <a:schemeClr val="tx1"/>
                </a:solidFill>
                <a:latin typeface="+mn-lt"/>
                <a:ea typeface="+mn-ea"/>
                <a:cs typeface="+mn-cs"/>
              </a:rPr>
              <a:t> of </a:t>
            </a:r>
            <a:r>
              <a:rPr lang="en-US" sz="1200" b="0" i="0" u="none" strike="noStrike" kern="1200" baseline="0" dirty="0" err="1" smtClean="0">
                <a:solidFill>
                  <a:schemeClr val="tx1"/>
                </a:solidFill>
                <a:latin typeface="+mn-lt"/>
                <a:ea typeface="+mn-ea"/>
                <a:cs typeface="+mn-cs"/>
              </a:rPr>
              <a:t>isosorbide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dinitrate</a:t>
            </a:r>
            <a:r>
              <a:rPr lang="en-US" sz="1200" b="0" i="0" u="none" strike="noStrike" kern="1200" baseline="0" dirty="0" smtClean="0">
                <a:solidFill>
                  <a:schemeClr val="tx1"/>
                </a:solidFill>
                <a:latin typeface="+mn-lt"/>
                <a:ea typeface="+mn-ea"/>
                <a:cs typeface="+mn-cs"/>
              </a:rPr>
              <a:t> &amp; </a:t>
            </a:r>
            <a:r>
              <a:rPr lang="en-US" sz="1200" b="0" i="0" u="none" strike="noStrike" kern="1200" baseline="0" dirty="0" err="1" smtClean="0">
                <a:solidFill>
                  <a:schemeClr val="tx1"/>
                </a:solidFill>
                <a:latin typeface="+mn-lt"/>
                <a:ea typeface="+mn-ea"/>
                <a:cs typeface="+mn-cs"/>
              </a:rPr>
              <a:t>mononitrate</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Free nitrite ion is released, w is then converted to NO. NO (probably </a:t>
            </a:r>
            <a:r>
              <a:rPr lang="en-US" sz="1200" b="0" i="0" u="none" strike="noStrike" kern="1200" baseline="0" dirty="0" err="1" smtClean="0">
                <a:solidFill>
                  <a:schemeClr val="tx1"/>
                </a:solidFill>
                <a:latin typeface="+mn-lt"/>
                <a:ea typeface="+mn-ea"/>
                <a:cs typeface="+mn-cs"/>
              </a:rPr>
              <a:t>complexed</a:t>
            </a:r>
            <a:r>
              <a:rPr lang="en-US" sz="1200" b="0" i="0" u="none" strike="noStrike" kern="1200" baseline="0" dirty="0" smtClean="0">
                <a:solidFill>
                  <a:schemeClr val="tx1"/>
                </a:solidFill>
                <a:latin typeface="+mn-lt"/>
                <a:ea typeface="+mn-ea"/>
                <a:cs typeface="+mn-cs"/>
              </a:rPr>
              <a:t> with cysteine) combines with the </a:t>
            </a:r>
            <a:r>
              <a:rPr lang="en-US" sz="1200" b="0" i="0" u="none" strike="noStrike" kern="1200" baseline="0" dirty="0" err="1" smtClean="0">
                <a:solidFill>
                  <a:schemeClr val="tx1"/>
                </a:solidFill>
                <a:latin typeface="+mn-lt"/>
                <a:ea typeface="+mn-ea"/>
                <a:cs typeface="+mn-cs"/>
              </a:rPr>
              <a:t>heme</a:t>
            </a:r>
            <a:r>
              <a:rPr lang="en-US" sz="1200" b="0" i="0" u="none" strike="noStrike" kern="1200" baseline="0" dirty="0" smtClean="0">
                <a:solidFill>
                  <a:schemeClr val="tx1"/>
                </a:solidFill>
                <a:latin typeface="+mn-lt"/>
                <a:ea typeface="+mn-ea"/>
                <a:cs typeface="+mn-cs"/>
              </a:rPr>
              <a:t> group of soluble </a:t>
            </a:r>
            <a:r>
              <a:rPr lang="en-US" sz="1200" b="0" i="0" u="none" strike="noStrike" kern="1200" baseline="0" dirty="0" err="1" smtClean="0">
                <a:solidFill>
                  <a:schemeClr val="tx1"/>
                </a:solidFill>
                <a:latin typeface="+mn-lt"/>
                <a:ea typeface="+mn-ea"/>
                <a:cs typeface="+mn-cs"/>
              </a:rPr>
              <a:t>guanylyl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cyclase</a:t>
            </a:r>
            <a:r>
              <a:rPr lang="en-US" sz="1200" b="0" i="0" u="none" strike="noStrike" kern="1200" baseline="0" dirty="0" smtClean="0">
                <a:solidFill>
                  <a:schemeClr val="tx1"/>
                </a:solidFill>
                <a:latin typeface="+mn-lt"/>
                <a:ea typeface="+mn-ea"/>
                <a:cs typeface="+mn-cs"/>
              </a:rPr>
              <a:t>, activating that enzyme &amp; causing an increase in </a:t>
            </a:r>
            <a:r>
              <a:rPr lang="en-US" sz="1200" b="0" i="0" u="none" strike="noStrike" kern="1200" baseline="0" dirty="0" err="1" smtClean="0">
                <a:solidFill>
                  <a:schemeClr val="tx1"/>
                </a:solidFill>
                <a:latin typeface="+mn-lt"/>
                <a:ea typeface="+mn-ea"/>
                <a:cs typeface="+mn-cs"/>
              </a:rPr>
              <a:t>cGMP</a:t>
            </a:r>
            <a:r>
              <a:rPr lang="en-US" sz="1200" b="0" i="0" u="none" strike="noStrike" kern="1200" baseline="0" dirty="0" smtClean="0">
                <a:solidFill>
                  <a:schemeClr val="tx1"/>
                </a:solidFill>
                <a:latin typeface="+mn-lt"/>
                <a:ea typeface="+mn-ea"/>
                <a:cs typeface="+mn-cs"/>
              </a:rPr>
              <a:t>. Formation of </a:t>
            </a:r>
            <a:r>
              <a:rPr lang="en-US" sz="1200" b="0" i="0" u="none" strike="noStrike" kern="1200" baseline="0" dirty="0" err="1" smtClean="0">
                <a:solidFill>
                  <a:schemeClr val="tx1"/>
                </a:solidFill>
                <a:latin typeface="+mn-lt"/>
                <a:ea typeface="+mn-ea"/>
                <a:cs typeface="+mn-cs"/>
              </a:rPr>
              <a:t>cGMP</a:t>
            </a:r>
            <a:r>
              <a:rPr lang="en-US" sz="1200" b="0" i="0" u="none" strike="noStrike" kern="1200" baseline="0" dirty="0" smtClean="0">
                <a:solidFill>
                  <a:schemeClr val="tx1"/>
                </a:solidFill>
                <a:latin typeface="+mn-lt"/>
                <a:ea typeface="+mn-ea"/>
                <a:cs typeface="+mn-cs"/>
              </a:rPr>
              <a:t> represents a first step toward </a:t>
            </a:r>
            <a:r>
              <a:rPr lang="en-US" sz="1200" b="0" i="0" u="none" strike="noStrike" kern="1200" baseline="0" dirty="0" err="1" smtClean="0">
                <a:solidFill>
                  <a:schemeClr val="tx1"/>
                </a:solidFill>
                <a:latin typeface="+mn-lt"/>
                <a:ea typeface="+mn-ea"/>
                <a:cs typeface="+mn-cs"/>
              </a:rPr>
              <a:t>sm</a:t>
            </a:r>
            <a:r>
              <a:rPr lang="en-US" sz="1200" b="0" i="0" u="none" strike="noStrike" kern="1200" baseline="0" dirty="0" smtClean="0">
                <a:solidFill>
                  <a:schemeClr val="tx1"/>
                </a:solidFill>
                <a:latin typeface="+mn-lt"/>
                <a:ea typeface="+mn-ea"/>
                <a:cs typeface="+mn-cs"/>
              </a:rPr>
              <a:t> m relaxation. The production of PG E / prostacyclin (PGI2) &amp; membrane hyperpolarization may also be involved. Autonomic </a:t>
            </a:r>
            <a:r>
              <a:rPr lang="en-US" sz="1200" b="0" i="1" u="none" strike="noStrike" kern="1200" baseline="0" dirty="0" smtClean="0">
                <a:solidFill>
                  <a:schemeClr val="tx1"/>
                </a:solidFill>
                <a:latin typeface="+mn-lt"/>
                <a:ea typeface="+mn-ea"/>
                <a:cs typeface="+mn-cs"/>
              </a:rPr>
              <a:t>reflex </a:t>
            </a:r>
            <a:r>
              <a:rPr lang="en-US" sz="1200" b="0" i="0" u="none" strike="noStrike" kern="1200" baseline="0" dirty="0" smtClean="0">
                <a:solidFill>
                  <a:schemeClr val="tx1"/>
                </a:solidFill>
                <a:latin typeface="+mn-lt"/>
                <a:ea typeface="+mn-ea"/>
                <a:cs typeface="+mn-cs"/>
              </a:rPr>
              <a:t>responses, evoked when hypotensive doses are given. Tolerance is an imp consideration in the use of nitrates. Although tolerance may be caused in part by a decrease in tissue sulfhydryl groups, </a:t>
            </a:r>
            <a:r>
              <a:rPr lang="en-US" sz="1200" b="0" i="0" u="none" strike="noStrike" kern="1200" baseline="0" dirty="0" err="1" smtClean="0">
                <a:solidFill>
                  <a:schemeClr val="tx1"/>
                </a:solidFill>
                <a:latin typeface="+mn-lt"/>
                <a:ea typeface="+mn-ea"/>
                <a:cs typeface="+mn-cs"/>
              </a:rPr>
              <a:t>eg</a:t>
            </a:r>
            <a:r>
              <a:rPr lang="en-US" sz="1200" b="0" i="0" u="none" strike="noStrike" kern="1200" baseline="0" dirty="0" smtClean="0">
                <a:solidFill>
                  <a:schemeClr val="tx1"/>
                </a:solidFill>
                <a:latin typeface="+mn-lt"/>
                <a:ea typeface="+mn-ea"/>
                <a:cs typeface="+mn-cs"/>
              </a:rPr>
              <a:t>, on cysteine, tolerance can be only partially prevented / reversed with a sulfhydryl-regenerating agent. Increased generation of O2 free radicals during nitrate therapy may be another imp mechanism of tolerance.</a:t>
            </a:r>
          </a:p>
          <a:p>
            <a:r>
              <a:rPr lang="en-US" sz="1200" b="0" i="0" u="none" strike="noStrike" kern="1200" baseline="0" dirty="0" smtClean="0">
                <a:solidFill>
                  <a:schemeClr val="tx1"/>
                </a:solidFill>
                <a:latin typeface="+mn-lt"/>
                <a:ea typeface="+mn-ea"/>
                <a:cs typeface="+mn-cs"/>
              </a:rPr>
              <a:t>Recent evidence suggests that diminished availability of calcitonin gene-related peptide (CGRP, a potent vasodilator) is also associated with nitrate tolerance. </a:t>
            </a:r>
          </a:p>
          <a:p>
            <a:r>
              <a:rPr lang="en-US" dirty="0" smtClean="0"/>
              <a:t>Na </a:t>
            </a:r>
            <a:r>
              <a:rPr lang="en-US" dirty="0" err="1" smtClean="0"/>
              <a:t>nitroprusside</a:t>
            </a:r>
            <a:r>
              <a:rPr lang="en-US" dirty="0" smtClean="0"/>
              <a:t> spontaneously release NO, used in emergency HTN</a:t>
            </a:r>
          </a:p>
          <a:p>
            <a:r>
              <a:rPr lang="en-US" dirty="0" smtClean="0"/>
              <a:t>Their action is direct &amp; thus the response</a:t>
            </a:r>
            <a:r>
              <a:rPr lang="en-US" baseline="0" dirty="0" smtClean="0"/>
              <a:t> is fast</a:t>
            </a:r>
            <a:endParaRPr lang="en-US" dirty="0"/>
          </a:p>
        </p:txBody>
      </p:sp>
      <p:sp>
        <p:nvSpPr>
          <p:cNvPr id="4" name="Slide Number Placeholder 3"/>
          <p:cNvSpPr>
            <a:spLocks noGrp="1"/>
          </p:cNvSpPr>
          <p:nvPr>
            <p:ph type="sldNum" sz="quarter" idx="10"/>
          </p:nvPr>
        </p:nvSpPr>
        <p:spPr/>
        <p:txBody>
          <a:bodyPr/>
          <a:lstStyle/>
          <a:p>
            <a:fld id="{991F5557-E454-4D31-B094-86E1F76A2A90}" type="slidenum">
              <a:rPr lang="en-US" smtClean="0"/>
              <a:pPr/>
              <a:t>14</a:t>
            </a:fld>
            <a:endParaRPr lang="en-US"/>
          </a:p>
        </p:txBody>
      </p:sp>
    </p:spTree>
    <p:extLst>
      <p:ext uri="{BB962C8B-B14F-4D97-AF65-F5344CB8AC3E}">
        <p14:creationId xmlns:p14="http://schemas.microsoft.com/office/powerpoint/2010/main" val="1817845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Nitrates dilates:</a:t>
            </a:r>
          </a:p>
          <a:p>
            <a:pPr marL="171450" indent="-171450">
              <a:buFontTx/>
              <a:buChar char="-"/>
            </a:pPr>
            <a:r>
              <a:rPr lang="en-US" dirty="0" smtClean="0"/>
              <a:t>Veins in low </a:t>
            </a:r>
            <a:r>
              <a:rPr lang="en-US" dirty="0" err="1" smtClean="0"/>
              <a:t>conc</a:t>
            </a:r>
            <a:r>
              <a:rPr lang="en-US" dirty="0" smtClean="0"/>
              <a:t> &gt;&gt;&gt; preload &gt;&gt;&gt; increase perfusion</a:t>
            </a:r>
          </a:p>
          <a:p>
            <a:pPr marL="171450" indent="-171450">
              <a:buFontTx/>
              <a:buChar char="-"/>
            </a:pPr>
            <a:r>
              <a:rPr lang="en-US" dirty="0" smtClean="0"/>
              <a:t>CA</a:t>
            </a:r>
          </a:p>
          <a:p>
            <a:pPr marL="171450" indent="-171450">
              <a:buFontTx/>
              <a:buChar char="-"/>
            </a:pPr>
            <a:r>
              <a:rPr lang="en-US" dirty="0" smtClean="0"/>
              <a:t>Arteries in higher </a:t>
            </a:r>
            <a:r>
              <a:rPr lang="en-US" dirty="0" err="1" smtClean="0"/>
              <a:t>conc</a:t>
            </a:r>
            <a:endParaRPr lang="en-US" dirty="0" smtClean="0"/>
          </a:p>
          <a:p>
            <a:pPr marL="0" indent="0">
              <a:buFontTx/>
              <a:buNone/>
            </a:pPr>
            <a:r>
              <a:rPr lang="en-US" dirty="0" smtClean="0"/>
              <a:t>Divert</a:t>
            </a:r>
            <a:r>
              <a:rPr lang="en-US" baseline="0" dirty="0" smtClean="0"/>
              <a:t> blood flow from normal to ischemic</a:t>
            </a:r>
          </a:p>
          <a:p>
            <a:pPr marL="0" indent="0">
              <a:buFontTx/>
              <a:buNone/>
            </a:pPr>
            <a:r>
              <a:rPr lang="en-US" baseline="0" dirty="0" smtClean="0"/>
              <a:t>This is 2 branches</a:t>
            </a:r>
          </a:p>
          <a:p>
            <a:pPr marL="0" indent="0">
              <a:buFontTx/>
              <a:buNone/>
            </a:pPr>
            <a:r>
              <a:rPr lang="en-US" baseline="0" dirty="0" smtClean="0"/>
              <a:t>Partial occlusion &gt;&gt;&gt; decrease </a:t>
            </a:r>
            <a:r>
              <a:rPr lang="en-US" baseline="0" dirty="0" err="1" smtClean="0"/>
              <a:t>bld</a:t>
            </a:r>
            <a:r>
              <a:rPr lang="en-US" baseline="0" dirty="0" smtClean="0"/>
              <a:t> flow</a:t>
            </a:r>
          </a:p>
          <a:p>
            <a:pPr marL="0" indent="0">
              <a:buFontTx/>
              <a:buNone/>
            </a:pPr>
            <a:r>
              <a:rPr lang="en-US" baseline="0" dirty="0" smtClean="0"/>
              <a:t>Collateral vessel is constricted</a:t>
            </a:r>
          </a:p>
          <a:p>
            <a:pPr marL="0" indent="0">
              <a:buFontTx/>
              <a:buNone/>
            </a:pPr>
            <a:r>
              <a:rPr lang="en-US" baseline="0" dirty="0" smtClean="0"/>
              <a:t>Arterioles are maximally dilated in the ischemic area</a:t>
            </a:r>
          </a:p>
          <a:p>
            <a:pPr marL="0" indent="0">
              <a:buFontTx/>
              <a:buNone/>
            </a:pPr>
            <a:r>
              <a:rPr lang="en-US" baseline="0" dirty="0" smtClean="0"/>
              <a:t>The arterioles can not dilate &gt; to increase </a:t>
            </a:r>
            <a:r>
              <a:rPr lang="en-US" baseline="0" dirty="0" err="1" smtClean="0"/>
              <a:t>bld</a:t>
            </a:r>
            <a:r>
              <a:rPr lang="en-US" baseline="0" dirty="0" smtClean="0"/>
              <a:t> flow </a:t>
            </a:r>
            <a:r>
              <a:rPr lang="en-US" baseline="0" dirty="0" err="1" smtClean="0"/>
              <a:t>bec</a:t>
            </a:r>
            <a:r>
              <a:rPr lang="en-US" baseline="0" dirty="0" smtClean="0"/>
              <a:t> they are fully dilated. If we apply nitrates it diverts </a:t>
            </a:r>
            <a:r>
              <a:rPr lang="en-US" baseline="0" dirty="0" err="1" smtClean="0"/>
              <a:t>bld</a:t>
            </a:r>
            <a:r>
              <a:rPr lang="en-US" baseline="0" dirty="0" smtClean="0"/>
              <a:t> flow from N to ischemic thru dilatation of the collateral vessels.</a:t>
            </a:r>
          </a:p>
          <a:p>
            <a:pPr marL="0" indent="0">
              <a:buFontTx/>
              <a:buNone/>
            </a:pPr>
            <a:r>
              <a:rPr lang="en-US" baseline="0" dirty="0" smtClean="0"/>
              <a:t>Maximal dilatation in the area     no &gt; dilatation</a:t>
            </a:r>
          </a:p>
          <a:p>
            <a:pPr marL="0" indent="0">
              <a:buFontTx/>
              <a:buNone/>
            </a:pPr>
            <a:r>
              <a:rPr lang="en-US" baseline="0" dirty="0" smtClean="0"/>
              <a:t>So the MOA of nitrates:</a:t>
            </a:r>
          </a:p>
          <a:p>
            <a:pPr marL="171450" indent="-171450">
              <a:buFontTx/>
              <a:buChar char="-"/>
            </a:pPr>
            <a:r>
              <a:rPr lang="en-US" baseline="0" dirty="0" err="1" smtClean="0"/>
              <a:t>Veno</a:t>
            </a:r>
            <a:r>
              <a:rPr lang="en-US" baseline="0" dirty="0" smtClean="0"/>
              <a:t>-dilators (dilate veins) so Decrease preload</a:t>
            </a:r>
          </a:p>
          <a:p>
            <a:pPr marL="171450" indent="-171450">
              <a:buFontTx/>
              <a:buChar char="-"/>
            </a:pPr>
            <a:r>
              <a:rPr lang="en-US" baseline="0" dirty="0" smtClean="0"/>
              <a:t>Also dilate CA &gt;&gt; Increase Coronary perfusion</a:t>
            </a:r>
          </a:p>
          <a:p>
            <a:pPr marL="171450" indent="-171450">
              <a:buFontTx/>
              <a:buChar char="-"/>
            </a:pPr>
            <a:r>
              <a:rPr lang="en-US" baseline="0" dirty="0" smtClean="0"/>
              <a:t>Dilatation of the collateral arteries</a:t>
            </a:r>
          </a:p>
          <a:p>
            <a:pPr marL="171450" indent="-171450">
              <a:buFontTx/>
              <a:buChar char="-"/>
            </a:pPr>
            <a:r>
              <a:rPr lang="en-US" baseline="0" dirty="0" smtClean="0"/>
              <a:t>Decrease of the afterload.</a:t>
            </a:r>
          </a:p>
          <a:p>
            <a:pPr marL="171450" indent="-171450">
              <a:buFontTx/>
              <a:buChar char="-"/>
            </a:pPr>
            <a:r>
              <a:rPr lang="en-US" baseline="0" dirty="0" smtClean="0"/>
              <a:t>Increase force of contraction &amp; increase HR …. Pro-</a:t>
            </a:r>
            <a:r>
              <a:rPr lang="en-US" baseline="0" dirty="0" err="1" smtClean="0"/>
              <a:t>anginal</a:t>
            </a:r>
            <a:r>
              <a:rPr lang="en-US" baseline="0" dirty="0" smtClean="0"/>
              <a:t> effect ???</a:t>
            </a:r>
          </a:p>
          <a:p>
            <a:r>
              <a:rPr lang="en-US" sz="1200" b="0" i="0" u="none" strike="noStrike" kern="1200" baseline="0" dirty="0" smtClean="0">
                <a:solidFill>
                  <a:schemeClr val="tx1"/>
                </a:solidFill>
                <a:latin typeface="+mn-lt"/>
                <a:ea typeface="+mn-ea"/>
                <a:cs typeface="+mn-cs"/>
              </a:rPr>
              <a:t>Nitrates decrease venous return to the </a:t>
            </a:r>
            <a:r>
              <a:rPr lang="en-US" sz="1200" b="0" i="0" u="none" strike="noStrike" kern="1200" baseline="0" dirty="0" err="1" smtClean="0">
                <a:solidFill>
                  <a:schemeClr val="tx1"/>
                </a:solidFill>
                <a:latin typeface="+mn-lt"/>
                <a:ea typeface="+mn-ea"/>
                <a:cs typeface="+mn-cs"/>
              </a:rPr>
              <a:t>hrt</a:t>
            </a:r>
            <a:r>
              <a:rPr lang="en-US" sz="1200" b="0" i="0" u="none" strike="noStrike" kern="1200" baseline="0" dirty="0" smtClean="0">
                <a:solidFill>
                  <a:schemeClr val="tx1"/>
                </a:solidFill>
                <a:latin typeface="+mn-lt"/>
                <a:ea typeface="+mn-ea"/>
                <a:cs typeface="+mn-cs"/>
              </a:rPr>
              <a:t> &amp; the resulting reduction of </a:t>
            </a:r>
            <a:r>
              <a:rPr lang="en-US" sz="1200" b="0" i="0" u="none" strike="noStrike" kern="1200" baseline="0" dirty="0" err="1" smtClean="0">
                <a:solidFill>
                  <a:schemeClr val="tx1"/>
                </a:solidFill>
                <a:latin typeface="+mn-lt"/>
                <a:ea typeface="+mn-ea"/>
                <a:cs typeface="+mn-cs"/>
              </a:rPr>
              <a:t>intracardiac</a:t>
            </a:r>
            <a:r>
              <a:rPr lang="en-US" sz="1200" b="0" i="0" u="none" strike="noStrike" kern="1200" baseline="0" dirty="0" smtClean="0">
                <a:solidFill>
                  <a:schemeClr val="tx1"/>
                </a:solidFill>
                <a:latin typeface="+mn-lt"/>
                <a:ea typeface="+mn-ea"/>
                <a:cs typeface="+mn-cs"/>
              </a:rPr>
              <a:t> volume are important beneficial hemodynamic effects. Arterial pressure also decreases. Decreased </a:t>
            </a:r>
            <a:r>
              <a:rPr lang="en-US" sz="1200" b="0" i="0" u="none" strike="noStrike" kern="1200" baseline="0" dirty="0" err="1" smtClean="0">
                <a:solidFill>
                  <a:schemeClr val="tx1"/>
                </a:solidFill>
                <a:latin typeface="+mn-lt"/>
                <a:ea typeface="+mn-ea"/>
                <a:cs typeface="+mn-cs"/>
              </a:rPr>
              <a:t>intraventricular</a:t>
            </a:r>
            <a:r>
              <a:rPr lang="en-US" sz="1200" b="0" i="0" u="none" strike="noStrike" kern="1200" baseline="0" dirty="0" smtClean="0">
                <a:solidFill>
                  <a:schemeClr val="tx1"/>
                </a:solidFill>
                <a:latin typeface="+mn-lt"/>
                <a:ea typeface="+mn-ea"/>
                <a:cs typeface="+mn-cs"/>
              </a:rPr>
              <a:t> pressure &amp; </a:t>
            </a:r>
            <a:r>
              <a:rPr lang="en-US" sz="1200" b="0" i="0" u="none" strike="noStrike" kern="1200" baseline="0" dirty="0" err="1" smtClean="0">
                <a:solidFill>
                  <a:schemeClr val="tx1"/>
                </a:solidFill>
                <a:latin typeface="+mn-lt"/>
                <a:ea typeface="+mn-ea"/>
                <a:cs typeface="+mn-cs"/>
              </a:rPr>
              <a:t>lt</a:t>
            </a:r>
            <a:r>
              <a:rPr lang="en-US" sz="1200" b="0" i="0" u="none" strike="noStrike" kern="1200" baseline="0" dirty="0" smtClean="0">
                <a:solidFill>
                  <a:schemeClr val="tx1"/>
                </a:solidFill>
                <a:latin typeface="+mn-lt"/>
                <a:ea typeface="+mn-ea"/>
                <a:cs typeface="+mn-cs"/>
              </a:rPr>
              <a:t> ventricular volume are associated with decreased wall tension &amp; decreased myocardial O2 requirement. In rare instances, a paradoxical </a:t>
            </a:r>
            <a:r>
              <a:rPr lang="en-US" sz="1200" b="0" i="1" u="none" strike="noStrike" kern="1200" baseline="0" dirty="0" smtClean="0">
                <a:solidFill>
                  <a:schemeClr val="tx1"/>
                </a:solidFill>
                <a:latin typeface="+mn-lt"/>
                <a:ea typeface="+mn-ea"/>
                <a:cs typeface="+mn-cs"/>
              </a:rPr>
              <a:t>increase </a:t>
            </a:r>
            <a:r>
              <a:rPr lang="en-US" sz="1200" b="0" i="0" u="none" strike="noStrike" kern="1200" baseline="0" dirty="0" smtClean="0">
                <a:solidFill>
                  <a:schemeClr val="tx1"/>
                </a:solidFill>
                <a:latin typeface="+mn-lt"/>
                <a:ea typeface="+mn-ea"/>
                <a:cs typeface="+mn-cs"/>
              </a:rPr>
              <a:t>in myocardial O2 demand may occur as a result of excessive reflex </a:t>
            </a:r>
            <a:r>
              <a:rPr lang="en-US" sz="1200" b="0" i="0" u="none" strike="noStrike" kern="1200" baseline="0" dirty="0" err="1" smtClean="0">
                <a:solidFill>
                  <a:schemeClr val="tx1"/>
                </a:solidFill>
                <a:latin typeface="+mn-lt"/>
                <a:ea typeface="+mn-ea"/>
                <a:cs typeface="+mn-cs"/>
              </a:rPr>
              <a:t>tachyC</a:t>
            </a:r>
            <a:r>
              <a:rPr lang="en-US" sz="1200" b="0" i="0" u="none" strike="noStrike" kern="1200" baseline="0" dirty="0" smtClean="0">
                <a:solidFill>
                  <a:schemeClr val="tx1"/>
                </a:solidFill>
                <a:latin typeface="+mn-lt"/>
                <a:ea typeface="+mn-ea"/>
                <a:cs typeface="+mn-cs"/>
              </a:rPr>
              <a:t> &amp; increased contractility.</a:t>
            </a:r>
            <a:endParaRPr lang="en-US" dirty="0"/>
          </a:p>
        </p:txBody>
      </p:sp>
      <p:sp>
        <p:nvSpPr>
          <p:cNvPr id="4" name="Slide Number Placeholder 3"/>
          <p:cNvSpPr>
            <a:spLocks noGrp="1"/>
          </p:cNvSpPr>
          <p:nvPr>
            <p:ph type="sldNum" sz="quarter" idx="10"/>
          </p:nvPr>
        </p:nvSpPr>
        <p:spPr/>
        <p:txBody>
          <a:bodyPr/>
          <a:lstStyle/>
          <a:p>
            <a:fld id="{991F5557-E454-4D31-B094-86E1F76A2A90}" type="slidenum">
              <a:rPr lang="en-US" smtClean="0"/>
              <a:pPr/>
              <a:t>15</a:t>
            </a:fld>
            <a:endParaRPr lang="en-US"/>
          </a:p>
        </p:txBody>
      </p:sp>
    </p:spTree>
    <p:extLst>
      <p:ext uri="{BB962C8B-B14F-4D97-AF65-F5344CB8AC3E}">
        <p14:creationId xmlns:p14="http://schemas.microsoft.com/office/powerpoint/2010/main" val="3735754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Metabloised</a:t>
            </a:r>
            <a:r>
              <a:rPr lang="en-US" dirty="0" smtClean="0"/>
              <a:t> by </a:t>
            </a:r>
            <a:r>
              <a:rPr lang="en-US" dirty="0" err="1" smtClean="0"/>
              <a:t>dinitration</a:t>
            </a:r>
            <a:r>
              <a:rPr lang="en-US" dirty="0" smtClean="0"/>
              <a:t> in the liver into inactive</a:t>
            </a:r>
            <a:r>
              <a:rPr lang="en-US" baseline="0" dirty="0" smtClean="0"/>
              <a:t> </a:t>
            </a:r>
            <a:r>
              <a:rPr lang="en-US" baseline="0" dirty="0" err="1" smtClean="0"/>
              <a:t>cpd</a:t>
            </a:r>
            <a:r>
              <a:rPr lang="en-US" baseline="0" dirty="0" smtClean="0"/>
              <a:t> </a:t>
            </a:r>
            <a:r>
              <a:rPr lang="en-US" dirty="0" smtClean="0"/>
              <a:t>&amp; ……..         </a:t>
            </a:r>
            <a:r>
              <a:rPr lang="en-US" dirty="0" err="1" smtClean="0"/>
              <a:t>Urinic</a:t>
            </a:r>
            <a:r>
              <a:rPr lang="en-US" dirty="0" smtClean="0"/>
              <a:t> acid</a:t>
            </a:r>
          </a:p>
          <a:p>
            <a:r>
              <a:rPr lang="en-US" dirty="0" smtClean="0"/>
              <a:t>Subjected to high first pass metabolism</a:t>
            </a:r>
          </a:p>
          <a:p>
            <a:r>
              <a:rPr lang="en-US" dirty="0" smtClean="0"/>
              <a:t>Most of the drug is metabolized in the liver b4 reaching the circulation</a:t>
            </a:r>
          </a:p>
          <a:p>
            <a:r>
              <a:rPr lang="en-US" dirty="0" smtClean="0"/>
              <a:t>TF not administered </a:t>
            </a:r>
            <a:r>
              <a:rPr lang="en-US" dirty="0" err="1" smtClean="0"/>
              <a:t>po</a:t>
            </a:r>
            <a:r>
              <a:rPr lang="en-US" dirty="0" smtClean="0"/>
              <a:t>, so to avoid its breakdown : sublingual, parenteral</a:t>
            </a:r>
            <a:r>
              <a:rPr lang="en-US" baseline="0" dirty="0" smtClean="0"/>
              <a:t> or transdermal patch</a:t>
            </a:r>
            <a:endParaRPr lang="en-US" dirty="0"/>
          </a:p>
        </p:txBody>
      </p:sp>
      <p:sp>
        <p:nvSpPr>
          <p:cNvPr id="4" name="Slide Number Placeholder 3"/>
          <p:cNvSpPr>
            <a:spLocks noGrp="1"/>
          </p:cNvSpPr>
          <p:nvPr>
            <p:ph type="sldNum" sz="quarter" idx="10"/>
          </p:nvPr>
        </p:nvSpPr>
        <p:spPr/>
        <p:txBody>
          <a:bodyPr/>
          <a:lstStyle/>
          <a:p>
            <a:fld id="{991F5557-E454-4D31-B094-86E1F76A2A90}" type="slidenum">
              <a:rPr lang="en-US" smtClean="0"/>
              <a:pPr/>
              <a:t>16</a:t>
            </a:fld>
            <a:endParaRPr lang="en-US"/>
          </a:p>
        </p:txBody>
      </p:sp>
    </p:spTree>
    <p:extLst>
      <p:ext uri="{BB962C8B-B14F-4D97-AF65-F5344CB8AC3E}">
        <p14:creationId xmlns:p14="http://schemas.microsoft.com/office/powerpoint/2010/main" val="1693209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Sublingual</a:t>
            </a:r>
            <a:r>
              <a:rPr lang="en-US" baseline="0" dirty="0" smtClean="0"/>
              <a:t> GTN dilate CA</a:t>
            </a:r>
          </a:p>
          <a:p>
            <a:r>
              <a:rPr lang="en-US" baseline="0" dirty="0" smtClean="0"/>
              <a:t>Prophylaxis in case of climbing before expected exertion</a:t>
            </a:r>
          </a:p>
          <a:p>
            <a:r>
              <a:rPr lang="en-US" baseline="0" dirty="0" err="1" smtClean="0"/>
              <a:t>Isosorbide</a:t>
            </a:r>
            <a:r>
              <a:rPr lang="en-US" baseline="0" dirty="0" smtClean="0"/>
              <a:t>: </a:t>
            </a:r>
            <a:r>
              <a:rPr lang="en-US" baseline="0" dirty="0" err="1" smtClean="0"/>
              <a:t>venodilator</a:t>
            </a:r>
            <a:r>
              <a:rPr lang="en-US" baseline="0" dirty="0" smtClean="0"/>
              <a:t> (preload) &amp; hydralazine </a:t>
            </a:r>
            <a:r>
              <a:rPr lang="en-US" baseline="0" dirty="0" err="1" smtClean="0"/>
              <a:t>aretriodilator</a:t>
            </a:r>
            <a:r>
              <a:rPr lang="en-US" baseline="0" dirty="0" smtClean="0"/>
              <a:t> (afterload) but </a:t>
            </a:r>
            <a:r>
              <a:rPr lang="en-US" baseline="0" smtClean="0"/>
              <a:t>this is Not the first line of tr.</a:t>
            </a:r>
            <a:endParaRPr lang="en-US" dirty="0"/>
          </a:p>
        </p:txBody>
      </p:sp>
      <p:sp>
        <p:nvSpPr>
          <p:cNvPr id="4" name="Slide Number Placeholder 3"/>
          <p:cNvSpPr>
            <a:spLocks noGrp="1"/>
          </p:cNvSpPr>
          <p:nvPr>
            <p:ph type="sldNum" sz="quarter" idx="10"/>
          </p:nvPr>
        </p:nvSpPr>
        <p:spPr/>
        <p:txBody>
          <a:bodyPr/>
          <a:lstStyle/>
          <a:p>
            <a:fld id="{991F5557-E454-4D31-B094-86E1F76A2A90}" type="slidenum">
              <a:rPr lang="en-US" smtClean="0"/>
              <a:pPr/>
              <a:t>17</a:t>
            </a:fld>
            <a:endParaRPr lang="en-US"/>
          </a:p>
        </p:txBody>
      </p:sp>
    </p:spTree>
    <p:extLst>
      <p:ext uri="{BB962C8B-B14F-4D97-AF65-F5344CB8AC3E}">
        <p14:creationId xmlns:p14="http://schemas.microsoft.com/office/powerpoint/2010/main" val="1714211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&gt;&gt; O2 demand increase</a:t>
            </a:r>
          </a:p>
          <a:p>
            <a:r>
              <a:rPr lang="en-US" dirty="0" smtClean="0"/>
              <a:t>Increase formation</a:t>
            </a:r>
            <a:r>
              <a:rPr lang="en-US" baseline="0" dirty="0" smtClean="0"/>
              <a:t> of </a:t>
            </a:r>
            <a:r>
              <a:rPr lang="en-US" baseline="0" dirty="0" err="1" smtClean="0"/>
              <a:t>aquous</a:t>
            </a:r>
            <a:r>
              <a:rPr lang="en-US" baseline="0" dirty="0" smtClean="0"/>
              <a:t> humor &gt;&gt; increase IOP</a:t>
            </a:r>
          </a:p>
          <a:p>
            <a:r>
              <a:rPr lang="en-US" dirty="0" smtClean="0"/>
              <a:t>Head trauma </a:t>
            </a:r>
            <a:r>
              <a:rPr lang="en-US" dirty="0" err="1" smtClean="0"/>
              <a:t>bec</a:t>
            </a:r>
            <a:r>
              <a:rPr lang="en-US" dirty="0" smtClean="0"/>
              <a:t> of dilatation</a:t>
            </a:r>
          </a:p>
          <a:p>
            <a:r>
              <a:rPr lang="en-US" dirty="0" smtClean="0"/>
              <a:t>Uncorrected</a:t>
            </a:r>
            <a:r>
              <a:rPr lang="en-US" baseline="0" dirty="0" smtClean="0"/>
              <a:t> </a:t>
            </a:r>
            <a:r>
              <a:rPr lang="en-US" baseline="0" dirty="0" err="1" smtClean="0"/>
              <a:t>hypov</a:t>
            </a:r>
            <a:r>
              <a:rPr lang="en-US" baseline="0" dirty="0" smtClean="0"/>
              <a:t> ,,, for the body in order to maintain adequate ….</a:t>
            </a:r>
          </a:p>
          <a:p>
            <a:r>
              <a:rPr lang="en-US" baseline="0" dirty="0" smtClean="0"/>
              <a:t>Constriction of </a:t>
            </a:r>
            <a:r>
              <a:rPr lang="en-US" baseline="0" dirty="0" err="1" smtClean="0"/>
              <a:t>bld</a:t>
            </a:r>
            <a:r>
              <a:rPr lang="en-US" baseline="0" dirty="0" smtClean="0"/>
              <a:t> vessel so nitrates can make the condition </a:t>
            </a:r>
            <a:r>
              <a:rPr lang="en-US" baseline="0" dirty="0" err="1" smtClean="0"/>
              <a:t>worser</a:t>
            </a:r>
            <a:endParaRPr lang="en-US" baseline="0" dirty="0" smtClean="0"/>
          </a:p>
          <a:p>
            <a:r>
              <a:rPr lang="en-US" baseline="0" dirty="0" smtClean="0"/>
              <a:t>PDE2 terminate the action of </a:t>
            </a:r>
            <a:r>
              <a:rPr lang="en-US" baseline="0" dirty="0" err="1" smtClean="0"/>
              <a:t>cGMP</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cGMP</a:t>
            </a:r>
            <a:r>
              <a:rPr lang="en-US" baseline="0" dirty="0" smtClean="0"/>
              <a:t> cause </a:t>
            </a:r>
            <a:r>
              <a:rPr lang="en-US" baseline="0" dirty="0" err="1" smtClean="0"/>
              <a:t>sm</a:t>
            </a:r>
            <a:r>
              <a:rPr lang="en-US" baseline="0" dirty="0" smtClean="0"/>
              <a:t> m relaxation w enhance erection</a:t>
            </a:r>
          </a:p>
          <a:p>
            <a:r>
              <a:rPr lang="en-US" baseline="0" dirty="0" smtClean="0"/>
              <a:t>So why Sildenafil is CI? VD &gt;&gt; severe VD &gt;&gt; death</a:t>
            </a:r>
            <a:endParaRPr lang="en-US" dirty="0"/>
          </a:p>
        </p:txBody>
      </p:sp>
      <p:sp>
        <p:nvSpPr>
          <p:cNvPr id="4" name="Slide Number Placeholder 3"/>
          <p:cNvSpPr>
            <a:spLocks noGrp="1"/>
          </p:cNvSpPr>
          <p:nvPr>
            <p:ph type="sldNum" sz="quarter" idx="10"/>
          </p:nvPr>
        </p:nvSpPr>
        <p:spPr/>
        <p:txBody>
          <a:bodyPr/>
          <a:lstStyle/>
          <a:p>
            <a:fld id="{991F5557-E454-4D31-B094-86E1F76A2A90}" type="slidenum">
              <a:rPr lang="en-US" smtClean="0"/>
              <a:pPr/>
              <a:t>18</a:t>
            </a:fld>
            <a:endParaRPr lang="en-US"/>
          </a:p>
        </p:txBody>
      </p:sp>
    </p:spTree>
    <p:extLst>
      <p:ext uri="{BB962C8B-B14F-4D97-AF65-F5344CB8AC3E}">
        <p14:creationId xmlns:p14="http://schemas.microsoft.com/office/powerpoint/2010/main" val="3741609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Headache &amp; Flushing are due to dilatation of </a:t>
            </a:r>
            <a:r>
              <a:rPr lang="en-US" dirty="0" err="1" smtClean="0"/>
              <a:t>bld</a:t>
            </a:r>
            <a:r>
              <a:rPr lang="en-US" dirty="0" smtClean="0"/>
              <a:t> vessels</a:t>
            </a:r>
          </a:p>
          <a:p>
            <a:r>
              <a:rPr lang="en-US" sz="1200" dirty="0" smtClean="0">
                <a:latin typeface="Algerian" pitchFamily="82" charset="0"/>
              </a:rPr>
              <a:t>Postural hypotension = orthostatic</a:t>
            </a:r>
            <a:endParaRPr lang="en-US" dirty="0" smtClean="0"/>
          </a:p>
          <a:p>
            <a:r>
              <a:rPr lang="en-US" sz="1200" b="1" i="1" u="none" strike="noStrike" kern="1200" baseline="0" dirty="0" smtClean="0">
                <a:solidFill>
                  <a:schemeClr val="tx1"/>
                </a:solidFill>
                <a:latin typeface="+mn-lt"/>
                <a:ea typeface="+mn-ea"/>
                <a:cs typeface="+mn-cs"/>
              </a:rPr>
              <a:t>Nitrite </a:t>
            </a:r>
            <a:r>
              <a:rPr lang="en-US" sz="1200" b="0" i="0" u="none" strike="noStrike" kern="1200" baseline="0" dirty="0" smtClean="0">
                <a:solidFill>
                  <a:schemeClr val="tx1"/>
                </a:solidFill>
                <a:latin typeface="+mn-lt"/>
                <a:ea typeface="+mn-ea"/>
                <a:cs typeface="+mn-cs"/>
              </a:rPr>
              <a:t>ion (not nitrate) reacts with hemoglobin (w contains </a:t>
            </a:r>
            <a:r>
              <a:rPr lang="en-US" sz="1200" b="1" i="0" u="none" strike="noStrike" kern="1200" baseline="0" dirty="0" smtClean="0">
                <a:solidFill>
                  <a:schemeClr val="tx1"/>
                </a:solidFill>
                <a:latin typeface="+mn-lt"/>
                <a:ea typeface="+mn-ea"/>
                <a:cs typeface="+mn-cs"/>
              </a:rPr>
              <a:t>ferrous iron</a:t>
            </a:r>
            <a:r>
              <a:rPr lang="en-US" sz="1200" b="0" i="0" u="none" strike="noStrike" kern="1200" baseline="0" dirty="0" smtClean="0">
                <a:solidFill>
                  <a:schemeClr val="tx1"/>
                </a:solidFill>
                <a:latin typeface="+mn-lt"/>
                <a:ea typeface="+mn-ea"/>
                <a:cs typeface="+mn-cs"/>
              </a:rPr>
              <a:t>) to produce </a:t>
            </a:r>
            <a:r>
              <a:rPr lang="en-US" sz="1200" b="0" i="0" u="none" strike="noStrike" kern="1200" baseline="0" dirty="0" err="1" smtClean="0">
                <a:solidFill>
                  <a:schemeClr val="tx1"/>
                </a:solidFill>
                <a:latin typeface="+mn-lt"/>
                <a:ea typeface="+mn-ea"/>
                <a:cs typeface="+mn-cs"/>
              </a:rPr>
              <a:t>methemoglobin</a:t>
            </a:r>
            <a:r>
              <a:rPr lang="en-US" sz="1200" b="0" i="0" u="none" strike="noStrike" kern="1200" baseline="0" dirty="0" smtClean="0">
                <a:solidFill>
                  <a:schemeClr val="tx1"/>
                </a:solidFill>
                <a:latin typeface="+mn-lt"/>
                <a:ea typeface="+mn-ea"/>
                <a:cs typeface="+mn-cs"/>
              </a:rPr>
              <a:t> (w contains </a:t>
            </a:r>
            <a:r>
              <a:rPr lang="en-US" sz="1200" b="1" i="0" u="none" strike="noStrike" kern="1200" baseline="0" dirty="0" smtClean="0">
                <a:solidFill>
                  <a:schemeClr val="tx1"/>
                </a:solidFill>
                <a:latin typeface="+mn-lt"/>
                <a:ea typeface="+mn-ea"/>
                <a:cs typeface="+mn-cs"/>
              </a:rPr>
              <a:t>ferric iron </a:t>
            </a:r>
            <a:r>
              <a:rPr lang="en-US" sz="1200" b="0" kern="1200" dirty="0" smtClean="0">
                <a:solidFill>
                  <a:schemeClr val="tx1"/>
                </a:solidFill>
                <a:effectLst/>
                <a:latin typeface="+mn-lt"/>
                <a:ea typeface="+mn-ea"/>
                <a:cs typeface="+mn-cs"/>
              </a:rPr>
              <a:t>Fe</a:t>
            </a:r>
            <a:r>
              <a:rPr lang="en-US" sz="1200" b="0" kern="1200" baseline="30000" dirty="0" smtClean="0">
                <a:solidFill>
                  <a:schemeClr val="tx1"/>
                </a:solidFill>
                <a:effectLst/>
                <a:latin typeface="+mn-lt"/>
                <a:ea typeface="+mn-ea"/>
                <a:cs typeface="+mn-cs"/>
              </a:rPr>
              <a:t>3+</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Bec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methemoglobin</a:t>
            </a:r>
            <a:r>
              <a:rPr lang="en-US" sz="1200" b="0" i="0" u="none" strike="noStrike" kern="1200" baseline="0" dirty="0" smtClean="0">
                <a:solidFill>
                  <a:schemeClr val="tx1"/>
                </a:solidFill>
                <a:latin typeface="+mn-lt"/>
                <a:ea typeface="+mn-ea"/>
                <a:cs typeface="+mn-cs"/>
              </a:rPr>
              <a:t> has a very low affinity for O2, large doses of nitrites can result in </a:t>
            </a:r>
            <a:r>
              <a:rPr lang="en-US" sz="1200" b="0" i="0" u="none" strike="noStrike" kern="1200" baseline="0" dirty="0" err="1" smtClean="0">
                <a:solidFill>
                  <a:schemeClr val="tx1"/>
                </a:solidFill>
                <a:latin typeface="+mn-lt"/>
                <a:ea typeface="+mn-ea"/>
                <a:cs typeface="+mn-cs"/>
              </a:rPr>
              <a:t>pseudocyanosis</a:t>
            </a:r>
            <a:r>
              <a:rPr lang="en-US" sz="1200" b="0" i="0" u="none" strike="noStrike" kern="1200" baseline="0" dirty="0" smtClean="0">
                <a:solidFill>
                  <a:schemeClr val="tx1"/>
                </a:solidFill>
                <a:latin typeface="+mn-lt"/>
                <a:ea typeface="+mn-ea"/>
                <a:cs typeface="+mn-cs"/>
              </a:rPr>
              <a:t>, tissue hypoxia, &amp; death. Fortunately, the plasma level of nitrite resulting from even large doses of organic &amp; inorganic nitrates is too low to cause significant </a:t>
            </a:r>
            <a:r>
              <a:rPr lang="en-US" sz="1200" b="0" i="0" u="none" strike="noStrike" kern="1200" baseline="0" dirty="0" err="1" smtClean="0">
                <a:solidFill>
                  <a:schemeClr val="tx1"/>
                </a:solidFill>
                <a:latin typeface="+mn-lt"/>
                <a:ea typeface="+mn-ea"/>
                <a:cs typeface="+mn-cs"/>
              </a:rPr>
              <a:t>methemoglobinemia</a:t>
            </a:r>
            <a:r>
              <a:rPr lang="en-US" sz="1200" b="0" i="0" u="none" strike="noStrike" kern="1200" baseline="0" dirty="0" smtClean="0">
                <a:solidFill>
                  <a:schemeClr val="tx1"/>
                </a:solidFill>
                <a:latin typeface="+mn-lt"/>
                <a:ea typeface="+mn-ea"/>
                <a:cs typeface="+mn-cs"/>
              </a:rPr>
              <a:t> in adults. In nursing infants, the intestinal flora is capable of converting significant amounts of inorganic nitrate, </a:t>
            </a:r>
            <a:r>
              <a:rPr lang="en-US" sz="1200" b="0" i="0" u="none" strike="noStrike" kern="1200" baseline="0" dirty="0" err="1" smtClean="0">
                <a:solidFill>
                  <a:schemeClr val="tx1"/>
                </a:solidFill>
                <a:latin typeface="+mn-lt"/>
                <a:ea typeface="+mn-ea"/>
                <a:cs typeface="+mn-cs"/>
              </a:rPr>
              <a:t>eg</a:t>
            </a:r>
            <a:r>
              <a:rPr lang="en-US" sz="1200" b="0" i="0" u="none" strike="noStrike" kern="1200" baseline="0" dirty="0" smtClean="0">
                <a:solidFill>
                  <a:schemeClr val="tx1"/>
                </a:solidFill>
                <a:latin typeface="+mn-lt"/>
                <a:ea typeface="+mn-ea"/>
                <a:cs typeface="+mn-cs"/>
              </a:rPr>
              <a:t>, from well water, to nitrite ion. In addition, Na nitrite is used as a curing agent for meats, </a:t>
            </a:r>
            <a:r>
              <a:rPr lang="en-US" sz="1200" b="0" i="0" u="none" strike="noStrike" kern="1200" baseline="0" dirty="0" err="1" smtClean="0">
                <a:solidFill>
                  <a:schemeClr val="tx1"/>
                </a:solidFill>
                <a:latin typeface="+mn-lt"/>
                <a:ea typeface="+mn-ea"/>
                <a:cs typeface="+mn-cs"/>
              </a:rPr>
              <a:t>eg</a:t>
            </a:r>
            <a:r>
              <a:rPr lang="en-US" sz="1200" b="0" i="0" u="none" strike="noStrike" kern="1200" baseline="0" dirty="0" smtClean="0">
                <a:solidFill>
                  <a:schemeClr val="tx1"/>
                </a:solidFill>
                <a:latin typeface="+mn-lt"/>
                <a:ea typeface="+mn-ea"/>
                <a:cs typeface="+mn-cs"/>
              </a:rPr>
              <a:t>, corned beef. Thus, inadvertent exposure to large amounts of nitrite ion can occur &amp; may produce serious toxicity.</a:t>
            </a:r>
            <a:endParaRPr lang="en-US" dirty="0"/>
          </a:p>
        </p:txBody>
      </p:sp>
      <p:sp>
        <p:nvSpPr>
          <p:cNvPr id="4" name="Slide Number Placeholder 3"/>
          <p:cNvSpPr>
            <a:spLocks noGrp="1"/>
          </p:cNvSpPr>
          <p:nvPr>
            <p:ph type="sldNum" sz="quarter" idx="10"/>
          </p:nvPr>
        </p:nvSpPr>
        <p:spPr/>
        <p:txBody>
          <a:bodyPr/>
          <a:lstStyle/>
          <a:p>
            <a:fld id="{991F5557-E454-4D31-B094-86E1F76A2A90}" type="slidenum">
              <a:rPr lang="en-US" smtClean="0"/>
              <a:pPr/>
              <a:t>19</a:t>
            </a:fld>
            <a:endParaRPr lang="en-US"/>
          </a:p>
        </p:txBody>
      </p:sp>
    </p:spTree>
    <p:extLst>
      <p:ext uri="{BB962C8B-B14F-4D97-AF65-F5344CB8AC3E}">
        <p14:creationId xmlns:p14="http://schemas.microsoft.com/office/powerpoint/2010/main" val="3845851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onset of action is v rapid but the duration ….</a:t>
            </a:r>
          </a:p>
          <a:p>
            <a:r>
              <a:rPr lang="en-US" dirty="0" err="1" smtClean="0"/>
              <a:t>Transderaml</a:t>
            </a:r>
            <a:r>
              <a:rPr lang="en-US" dirty="0" smtClean="0"/>
              <a:t>: in order to terminate the action the patient has to remove the patch</a:t>
            </a:r>
            <a:endParaRPr lang="en-US" dirty="0"/>
          </a:p>
        </p:txBody>
      </p:sp>
      <p:sp>
        <p:nvSpPr>
          <p:cNvPr id="4" name="Slide Number Placeholder 3"/>
          <p:cNvSpPr>
            <a:spLocks noGrp="1"/>
          </p:cNvSpPr>
          <p:nvPr>
            <p:ph type="sldNum" sz="quarter" idx="10"/>
          </p:nvPr>
        </p:nvSpPr>
        <p:spPr/>
        <p:txBody>
          <a:bodyPr/>
          <a:lstStyle/>
          <a:p>
            <a:fld id="{991F5557-E454-4D31-B094-86E1F76A2A90}" type="slidenum">
              <a:rPr lang="en-US" smtClean="0"/>
              <a:pPr/>
              <a:t>20</a:t>
            </a:fld>
            <a:endParaRPr lang="en-US"/>
          </a:p>
        </p:txBody>
      </p:sp>
    </p:spTree>
    <p:extLst>
      <p:ext uri="{BB962C8B-B14F-4D97-AF65-F5344CB8AC3E}">
        <p14:creationId xmlns:p14="http://schemas.microsoft.com/office/powerpoint/2010/main" val="623933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the long acting nitrates such as ..</a:t>
            </a:r>
          </a:p>
          <a:p>
            <a:r>
              <a:rPr lang="en-US" dirty="0" smtClean="0"/>
              <a:t>No to the short acting</a:t>
            </a:r>
          </a:p>
          <a:p>
            <a:r>
              <a:rPr lang="en-US" dirty="0" smtClean="0"/>
              <a:t>But if these used repeatedly or IV for a long time they can cause tolerance</a:t>
            </a:r>
          </a:p>
          <a:p>
            <a:r>
              <a:rPr lang="en-US" dirty="0" smtClean="0"/>
              <a:t>Tolerance due to :</a:t>
            </a:r>
          </a:p>
          <a:p>
            <a:r>
              <a:rPr lang="en-US" dirty="0" err="1" smtClean="0"/>
              <a:t>Nirosothiol</a:t>
            </a:r>
            <a:r>
              <a:rPr lang="en-US" dirty="0" smtClean="0"/>
              <a:t> (</a:t>
            </a:r>
            <a:r>
              <a:rPr lang="en-US" dirty="0" err="1" smtClean="0"/>
              <a:t>thiol</a:t>
            </a:r>
            <a:r>
              <a:rPr lang="en-US" dirty="0" smtClean="0"/>
              <a:t> = </a:t>
            </a:r>
            <a:r>
              <a:rPr lang="en-US" dirty="0" err="1" smtClean="0"/>
              <a:t>sulpha</a:t>
            </a:r>
            <a:r>
              <a:rPr lang="en-US" dirty="0" smtClean="0"/>
              <a:t> </a:t>
            </a:r>
            <a:r>
              <a:rPr lang="en-US" dirty="0" err="1" smtClean="0"/>
              <a:t>gp</a:t>
            </a:r>
            <a:r>
              <a:rPr lang="en-US" dirty="0" smtClean="0"/>
              <a:t>)</a:t>
            </a:r>
          </a:p>
          <a:p>
            <a:r>
              <a:rPr lang="en-US" dirty="0" smtClean="0"/>
              <a:t>1- so …………………..depletion of the </a:t>
            </a:r>
            <a:r>
              <a:rPr lang="en-US" dirty="0" err="1" smtClean="0"/>
              <a:t>sulphahydryl</a:t>
            </a:r>
            <a:r>
              <a:rPr lang="en-US" dirty="0" smtClean="0"/>
              <a:t> </a:t>
            </a:r>
            <a:r>
              <a:rPr lang="en-US" dirty="0" err="1" smtClean="0"/>
              <a:t>gp</a:t>
            </a:r>
            <a:r>
              <a:rPr lang="en-US" dirty="0" smtClean="0"/>
              <a:t> w is</a:t>
            </a:r>
            <a:r>
              <a:rPr lang="en-US" baseline="0" dirty="0" smtClean="0"/>
              <a:t> required for activation of …………………..</a:t>
            </a:r>
          </a:p>
          <a:p>
            <a:r>
              <a:rPr lang="en-US" baseline="0" dirty="0" smtClean="0"/>
              <a:t>2- Activation of counter BP regulator system.. if Hypotension &gt;&gt;&gt;&gt;&gt; reflex increase sympathetic , renin system </a:t>
            </a:r>
          </a:p>
          <a:p>
            <a:r>
              <a:rPr lang="en-US" baseline="0" dirty="0" smtClean="0"/>
              <a:t>This will ..</a:t>
            </a:r>
            <a:endParaRPr lang="en-US" dirty="0" smtClean="0"/>
          </a:p>
          <a:p>
            <a:r>
              <a:rPr lang="en-US" dirty="0" smtClean="0"/>
              <a:t>To counteract tolerance:</a:t>
            </a:r>
          </a:p>
          <a:p>
            <a:r>
              <a:rPr lang="en-US" dirty="0" smtClean="0"/>
              <a:t>1- Administration</a:t>
            </a:r>
            <a:r>
              <a:rPr lang="en-US" baseline="0" dirty="0" smtClean="0"/>
              <a:t> of </a:t>
            </a:r>
            <a:r>
              <a:rPr lang="en-US" baseline="0" dirty="0" err="1" smtClean="0"/>
              <a:t>sulfahyryl</a:t>
            </a:r>
            <a:r>
              <a:rPr lang="en-US" baseline="0" dirty="0" smtClean="0"/>
              <a:t> </a:t>
            </a:r>
            <a:r>
              <a:rPr lang="en-US" baseline="0" dirty="0" err="1" smtClean="0"/>
              <a:t>gp</a:t>
            </a:r>
            <a:r>
              <a:rPr lang="en-US" baseline="0" dirty="0" smtClean="0"/>
              <a:t> such as captopril its </a:t>
            </a:r>
            <a:r>
              <a:rPr lang="en-US" baseline="0" dirty="0" err="1" smtClean="0"/>
              <a:t>str</a:t>
            </a:r>
            <a:r>
              <a:rPr lang="en-US" baseline="0" dirty="0" smtClean="0"/>
              <a:t> is special than the other ACEIs</a:t>
            </a:r>
          </a:p>
          <a:p>
            <a:r>
              <a:rPr lang="en-US" baseline="0" dirty="0" smtClean="0"/>
              <a:t>2- Give drug-free period in order the body to potent reactivate-regenerate the </a:t>
            </a:r>
            <a:r>
              <a:rPr lang="en-US" baseline="0" dirty="0" err="1" smtClean="0"/>
              <a:t>sulfhydro</a:t>
            </a:r>
            <a:r>
              <a:rPr lang="en-US" baseline="0" dirty="0" smtClean="0"/>
              <a:t> </a:t>
            </a:r>
            <a:r>
              <a:rPr lang="en-US" baseline="0" dirty="0" err="1" smtClean="0"/>
              <a:t>gp</a:t>
            </a:r>
            <a:endParaRPr lang="en-US" baseline="0" dirty="0" smtClean="0"/>
          </a:p>
          <a:p>
            <a:r>
              <a:rPr lang="en-US" baseline="0" dirty="0" smtClean="0"/>
              <a:t>Na </a:t>
            </a:r>
            <a:r>
              <a:rPr lang="en-US" baseline="0" dirty="0" err="1" smtClean="0"/>
              <a:t>nitroprusside</a:t>
            </a:r>
            <a:r>
              <a:rPr lang="en-US" baseline="0" dirty="0" smtClean="0"/>
              <a:t> is metabolized into </a:t>
            </a:r>
            <a:r>
              <a:rPr lang="en-US" baseline="0" dirty="0" err="1" smtClean="0"/>
              <a:t>cyanidetoxix</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991F5557-E454-4D31-B094-86E1F76A2A90}" type="slidenum">
              <a:rPr lang="en-US" smtClean="0"/>
              <a:pPr/>
              <a:t>22</a:t>
            </a:fld>
            <a:endParaRPr lang="en-US"/>
          </a:p>
        </p:txBody>
      </p:sp>
    </p:spTree>
    <p:extLst>
      <p:ext uri="{BB962C8B-B14F-4D97-AF65-F5344CB8AC3E}">
        <p14:creationId xmlns:p14="http://schemas.microsoft.com/office/powerpoint/2010/main" val="2224387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F5557-E454-4D31-B094-86E1F76A2A90}" type="slidenum">
              <a:rPr lang="en-US" smtClean="0"/>
              <a:pPr/>
              <a:t>26</a:t>
            </a:fld>
            <a:endParaRPr lang="en-US"/>
          </a:p>
        </p:txBody>
      </p:sp>
    </p:spTree>
    <p:extLst>
      <p:ext uri="{BB962C8B-B14F-4D97-AF65-F5344CB8AC3E}">
        <p14:creationId xmlns:p14="http://schemas.microsoft.com/office/powerpoint/2010/main" val="232462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 is the definition of AP ?</a:t>
            </a:r>
          </a:p>
          <a:p>
            <a:r>
              <a:rPr lang="en-US" baseline="0" dirty="0" smtClean="0"/>
              <a:t>Strangling of the chest</a:t>
            </a:r>
          </a:p>
          <a:p>
            <a:r>
              <a:rPr lang="en-US" baseline="0" dirty="0" smtClean="0"/>
              <a:t>&amp; that pain can radiate into the left part like jaw, shoulder, neck &amp; hand</a:t>
            </a:r>
          </a:p>
          <a:p>
            <a:r>
              <a:rPr lang="en-US" baseline="0" dirty="0" smtClean="0"/>
              <a:t>When </a:t>
            </a:r>
            <a:r>
              <a:rPr lang="en-US" baseline="0" dirty="0" err="1" smtClean="0"/>
              <a:t>ur</a:t>
            </a:r>
            <a:r>
              <a:rPr lang="en-US" baseline="0" dirty="0" smtClean="0"/>
              <a:t> </a:t>
            </a:r>
            <a:r>
              <a:rPr lang="en-US" baseline="0" dirty="0" err="1" smtClean="0"/>
              <a:t>hrt</a:t>
            </a:r>
            <a:r>
              <a:rPr lang="en-US" baseline="0" dirty="0" smtClean="0"/>
              <a:t> muscle doesn’t have enough O2</a:t>
            </a:r>
          </a:p>
          <a:p>
            <a:r>
              <a:rPr lang="en-US" baseline="0" dirty="0" smtClean="0"/>
              <a:t>Its like a suffocation/crushing of the chest</a:t>
            </a:r>
          </a:p>
          <a:p>
            <a:r>
              <a:rPr lang="en-US" baseline="0" dirty="0" smtClean="0"/>
              <a:t>Pain due to the muscles' lack of O2</a:t>
            </a:r>
          </a:p>
          <a:p>
            <a:r>
              <a:rPr lang="en-US" baseline="0" dirty="0" smtClean="0"/>
              <a:t>What are the causes of AP?</a:t>
            </a:r>
          </a:p>
          <a:p>
            <a:r>
              <a:rPr lang="en-US" baseline="0" dirty="0" smtClean="0"/>
              <a:t>1- Partial occlusion due to atherosclerosis</a:t>
            </a:r>
          </a:p>
          <a:p>
            <a:r>
              <a:rPr lang="en-US" baseline="0" dirty="0" smtClean="0"/>
              <a:t>2- VC</a:t>
            </a:r>
          </a:p>
          <a:p>
            <a:r>
              <a:rPr lang="en-US" baseline="0" dirty="0" smtClean="0"/>
              <a:t>How does ischemia precipitate pain? </a:t>
            </a:r>
          </a:p>
          <a:p>
            <a:r>
              <a:rPr lang="en-US" baseline="0" dirty="0" smtClean="0"/>
              <a:t>Due to release &amp; accumulation of PG, </a:t>
            </a:r>
            <a:r>
              <a:rPr lang="en-US" baseline="0" dirty="0" err="1" smtClean="0"/>
              <a:t>kinins</a:t>
            </a:r>
            <a:r>
              <a:rPr lang="en-US" baseline="0" dirty="0" smtClean="0"/>
              <a:t>, K, ,,</a:t>
            </a:r>
            <a:endParaRPr lang="en-US" dirty="0"/>
          </a:p>
        </p:txBody>
      </p:sp>
      <p:sp>
        <p:nvSpPr>
          <p:cNvPr id="4" name="Slide Number Placeholder 3"/>
          <p:cNvSpPr>
            <a:spLocks noGrp="1"/>
          </p:cNvSpPr>
          <p:nvPr>
            <p:ph type="sldNum" sz="quarter" idx="10"/>
          </p:nvPr>
        </p:nvSpPr>
        <p:spPr/>
        <p:txBody>
          <a:bodyPr/>
          <a:lstStyle/>
          <a:p>
            <a:fld id="{991F5557-E454-4D31-B094-86E1F76A2A90}" type="slidenum">
              <a:rPr lang="en-US" smtClean="0"/>
              <a:pPr/>
              <a:t>4</a:t>
            </a:fld>
            <a:endParaRPr lang="en-US"/>
          </a:p>
        </p:txBody>
      </p:sp>
    </p:spTree>
    <p:extLst>
      <p:ext uri="{BB962C8B-B14F-4D97-AF65-F5344CB8AC3E}">
        <p14:creationId xmlns:p14="http://schemas.microsoft.com/office/powerpoint/2010/main" val="404813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u="none" strike="noStrike" kern="1200" baseline="0" dirty="0" smtClean="0">
                <a:solidFill>
                  <a:schemeClr val="tx1"/>
                </a:solidFill>
                <a:latin typeface="+mn-lt"/>
                <a:ea typeface="+mn-ea"/>
                <a:cs typeface="+mn-cs"/>
              </a:rPr>
              <a:t>Because </a:t>
            </a:r>
            <a:r>
              <a:rPr lang="en-US" sz="1200" b="1" i="0" u="none" strike="noStrike" kern="1200" baseline="0" dirty="0" smtClean="0">
                <a:solidFill>
                  <a:schemeClr val="tx1"/>
                </a:solidFill>
                <a:latin typeface="+mn-lt"/>
                <a:ea typeface="+mn-ea"/>
                <a:cs typeface="+mn-cs"/>
              </a:rPr>
              <a:t>coronary flow</a:t>
            </a:r>
            <a:r>
              <a:rPr lang="en-US" sz="1200" b="0" i="0" u="none" strike="noStrike" kern="1200" baseline="0" dirty="0" smtClean="0">
                <a:solidFill>
                  <a:schemeClr val="tx1"/>
                </a:solidFill>
                <a:latin typeface="+mn-lt"/>
                <a:ea typeface="+mn-ea"/>
                <a:cs typeface="+mn-cs"/>
              </a:rPr>
              <a:t> drops to negligible values during systole, coronary blood flow is directly related to the aortic diastolic pressure &amp; the duration of diastole. TF, the</a:t>
            </a:r>
          </a:p>
          <a:p>
            <a:r>
              <a:rPr lang="en-US" sz="1200" b="0" i="0" u="none" strike="noStrike" kern="1200" baseline="0" dirty="0" smtClean="0">
                <a:solidFill>
                  <a:schemeClr val="tx1"/>
                </a:solidFill>
                <a:latin typeface="+mn-lt"/>
                <a:ea typeface="+mn-ea"/>
                <a:cs typeface="+mn-cs"/>
              </a:rPr>
              <a:t>duration of diastole becomes a limiting factor for myocardial perfusion during </a:t>
            </a:r>
            <a:r>
              <a:rPr lang="en-US" sz="1200" b="0" i="0" u="none" strike="noStrike" kern="1200" baseline="0" dirty="0" err="1" smtClean="0">
                <a:solidFill>
                  <a:schemeClr val="tx1"/>
                </a:solidFill>
                <a:latin typeface="+mn-lt"/>
                <a:ea typeface="+mn-ea"/>
                <a:cs typeface="+mn-cs"/>
              </a:rPr>
              <a:t>tachyC</a:t>
            </a:r>
            <a:r>
              <a:rPr lang="en-US" sz="1200" b="0" i="0" u="none" strike="noStrike" kern="1200" baseline="0" dirty="0" smtClean="0">
                <a:solidFill>
                  <a:schemeClr val="tx1"/>
                </a:solidFill>
                <a:latin typeface="+mn-lt"/>
                <a:ea typeface="+mn-ea"/>
                <a:cs typeface="+mn-cs"/>
              </a:rPr>
              <a:t>. Coronary blood flow is inversely proportional to coronary vascular resistance. Resistance is determined mainly by intrinsic factors, including metabolic products &amp; autonomic activity, &amp; can be modified—in normal coronary vessels—by various pharmacologic agents. Damage to the endothelium of coronary vessels</a:t>
            </a:r>
          </a:p>
          <a:p>
            <a:r>
              <a:rPr lang="en-US" sz="1200" b="0" i="0" u="none" strike="noStrike" kern="1200" baseline="0" dirty="0" smtClean="0">
                <a:solidFill>
                  <a:schemeClr val="tx1"/>
                </a:solidFill>
                <a:latin typeface="+mn-lt"/>
                <a:ea typeface="+mn-ea"/>
                <a:cs typeface="+mn-cs"/>
              </a:rPr>
              <a:t>has been shown to alter their ability to dilate and to increase coronary vascular resistance.</a:t>
            </a:r>
            <a:r>
              <a:rPr lang="en-US" dirty="0" smtClean="0"/>
              <a:t>SK mu is burning &gt; ATP</a:t>
            </a:r>
          </a:p>
          <a:p>
            <a:r>
              <a:rPr lang="en-US" dirty="0" smtClean="0"/>
              <a:t>To increase CO: we need +</a:t>
            </a:r>
            <a:r>
              <a:rPr lang="en-US" dirty="0" err="1" smtClean="0"/>
              <a:t>ve</a:t>
            </a:r>
            <a:r>
              <a:rPr lang="en-US" dirty="0" smtClean="0"/>
              <a:t> inotropic, or</a:t>
            </a:r>
            <a:r>
              <a:rPr lang="en-US" baseline="0" dirty="0" smtClean="0"/>
              <a:t> increase how fast the </a:t>
            </a:r>
            <a:r>
              <a:rPr lang="en-US" baseline="0" dirty="0" err="1" smtClean="0"/>
              <a:t>hrt</a:t>
            </a:r>
            <a:r>
              <a:rPr lang="en-US" baseline="0" dirty="0" smtClean="0"/>
              <a:t> beat = </a:t>
            </a:r>
            <a:r>
              <a:rPr lang="en-US" baseline="0" dirty="0" err="1" smtClean="0"/>
              <a:t>chronotropic</a:t>
            </a:r>
            <a:endParaRPr lang="en-US" baseline="0" dirty="0" smtClean="0"/>
          </a:p>
          <a:p>
            <a:pPr marL="171450" indent="-171450">
              <a:buFont typeface="Wingdings" panose="05000000000000000000" pitchFamily="2" charset="2"/>
              <a:buChar char="Ø"/>
            </a:pPr>
            <a:r>
              <a:rPr lang="en-US" baseline="0" dirty="0" err="1" smtClean="0"/>
              <a:t>Bld</a:t>
            </a:r>
            <a:r>
              <a:rPr lang="en-US" baseline="0" dirty="0" smtClean="0"/>
              <a:t> has to go to aorta to meet the increase in demand</a:t>
            </a:r>
          </a:p>
          <a:p>
            <a:pPr marL="171450" indent="-171450">
              <a:buFont typeface="Wingdings" panose="05000000000000000000" pitchFamily="2" charset="2"/>
              <a:buChar char="Ø"/>
            </a:pPr>
            <a:r>
              <a:rPr lang="en-US" baseline="0" dirty="0" smtClean="0"/>
              <a:t>When the heart beat increase</a:t>
            </a:r>
          </a:p>
          <a:p>
            <a:pPr marL="171450" indent="-171450">
              <a:buFont typeface="Wingdings" panose="05000000000000000000" pitchFamily="2" charset="2"/>
              <a:buChar char="Ø"/>
            </a:pPr>
            <a:r>
              <a:rPr lang="en-US" baseline="0" dirty="0" smtClean="0"/>
              <a:t>Every time the </a:t>
            </a:r>
            <a:r>
              <a:rPr lang="en-US" baseline="0" dirty="0" err="1" smtClean="0"/>
              <a:t>hrt</a:t>
            </a:r>
            <a:r>
              <a:rPr lang="en-US" baseline="0" dirty="0" smtClean="0"/>
              <a:t> contract it will squash or squeeze the </a:t>
            </a:r>
            <a:r>
              <a:rPr lang="en-US" baseline="0" dirty="0" err="1" smtClean="0"/>
              <a:t>conorary</a:t>
            </a:r>
            <a:r>
              <a:rPr lang="en-US" baseline="0" dirty="0" smtClean="0"/>
              <a:t> artery </a:t>
            </a:r>
            <a:r>
              <a:rPr lang="en-US" baseline="0" dirty="0" err="1" smtClean="0"/>
              <a:t>bec</a:t>
            </a:r>
            <a:r>
              <a:rPr lang="en-US" baseline="0" dirty="0" smtClean="0"/>
              <a:t> we increased the systole (</a:t>
            </a:r>
            <a:r>
              <a:rPr lang="en-US" baseline="0" dirty="0" err="1" smtClean="0"/>
              <a:t>bld</a:t>
            </a:r>
            <a:r>
              <a:rPr lang="en-US" baseline="0" dirty="0" smtClean="0"/>
              <a:t> v is contracted) &amp; decreased the diastole, no enough time for the </a:t>
            </a:r>
            <a:r>
              <a:rPr lang="en-US" baseline="0" dirty="0" err="1" smtClean="0"/>
              <a:t>hrt</a:t>
            </a:r>
            <a:r>
              <a:rPr lang="en-US" baseline="0" dirty="0" smtClean="0"/>
              <a:t> muscle to get enough O2 &amp; nutrients = no enough fuel to the </a:t>
            </a:r>
            <a:r>
              <a:rPr lang="en-US" baseline="0" dirty="0" err="1" smtClean="0"/>
              <a:t>hrt</a:t>
            </a:r>
            <a:r>
              <a:rPr lang="en-US" baseline="0" dirty="0" smtClean="0"/>
              <a:t> </a:t>
            </a:r>
            <a:r>
              <a:rPr lang="en-US" baseline="0" dirty="0" err="1" smtClean="0"/>
              <a:t>bec</a:t>
            </a:r>
            <a:r>
              <a:rPr lang="en-US" baseline="0" dirty="0" smtClean="0"/>
              <a:t> the diastole (</a:t>
            </a:r>
            <a:r>
              <a:rPr lang="en-US" baseline="0" dirty="0" err="1" smtClean="0"/>
              <a:t>bld</a:t>
            </a:r>
            <a:r>
              <a:rPr lang="en-US" baseline="0" dirty="0" smtClean="0"/>
              <a:t> v dilated) is short. IN TR So to make better use of that short time its imp to dilate the BV to increase the amount of O2 delivery to the </a:t>
            </a:r>
            <a:r>
              <a:rPr lang="en-US" baseline="0" dirty="0" err="1" smtClean="0"/>
              <a:t>hrt</a:t>
            </a:r>
            <a:r>
              <a:rPr lang="en-US" baseline="0" dirty="0" smtClean="0"/>
              <a:t> even though the time is short. Spending &lt; time in diastole so we r going to feed the </a:t>
            </a:r>
            <a:r>
              <a:rPr lang="en-US" baseline="0" dirty="0" err="1" smtClean="0"/>
              <a:t>hrt</a:t>
            </a:r>
            <a:r>
              <a:rPr lang="en-US" baseline="0" dirty="0" smtClean="0"/>
              <a:t> less</a:t>
            </a:r>
          </a:p>
          <a:p>
            <a:pPr marL="171450" indent="-171450">
              <a:buFont typeface="Wingdings" panose="05000000000000000000" pitchFamily="2" charset="2"/>
              <a:buChar char="Ø"/>
            </a:pPr>
            <a:r>
              <a:rPr lang="en-US" baseline="0" dirty="0" smtClean="0"/>
              <a:t>What happen if u have an atherosclerotic plaque? This will reduce the lumen &amp; TF decrease </a:t>
            </a:r>
            <a:r>
              <a:rPr lang="en-US" baseline="0" dirty="0" err="1" smtClean="0"/>
              <a:t>bld</a:t>
            </a:r>
            <a:r>
              <a:rPr lang="en-US" baseline="0" dirty="0" smtClean="0"/>
              <a:t> flow</a:t>
            </a:r>
          </a:p>
          <a:p>
            <a:pPr marL="171450" indent="-171450">
              <a:buFont typeface="Wingdings" panose="05000000000000000000" pitchFamily="2" charset="2"/>
              <a:buChar char="Ø"/>
            </a:pPr>
            <a:r>
              <a:rPr lang="en-US" baseline="0" dirty="0" smtClean="0"/>
              <a:t>No good perfusion, &amp; build up of metabolic waste products,, no enough O2 &gt;&gt;&gt; </a:t>
            </a:r>
            <a:r>
              <a:rPr lang="en-US" baseline="0" dirty="0" err="1" smtClean="0"/>
              <a:t>myo</a:t>
            </a:r>
            <a:r>
              <a:rPr lang="en-US" baseline="0" dirty="0" smtClean="0"/>
              <a:t> </a:t>
            </a:r>
            <a:r>
              <a:rPr lang="en-US" baseline="0" dirty="0" err="1" smtClean="0"/>
              <a:t>Inf</a:t>
            </a:r>
            <a:endParaRPr lang="en-US" baseline="0" dirty="0" smtClean="0"/>
          </a:p>
        </p:txBody>
      </p:sp>
      <p:sp>
        <p:nvSpPr>
          <p:cNvPr id="4" name="Slide Number Placeholder 3"/>
          <p:cNvSpPr>
            <a:spLocks noGrp="1"/>
          </p:cNvSpPr>
          <p:nvPr>
            <p:ph type="sldNum" sz="quarter" idx="10"/>
          </p:nvPr>
        </p:nvSpPr>
        <p:spPr/>
        <p:txBody>
          <a:bodyPr/>
          <a:lstStyle/>
          <a:p>
            <a:fld id="{991F5557-E454-4D31-B094-86E1F76A2A90}" type="slidenum">
              <a:rPr lang="en-US" smtClean="0"/>
              <a:pPr/>
              <a:t>6</a:t>
            </a:fld>
            <a:endParaRPr lang="en-US"/>
          </a:p>
        </p:txBody>
      </p:sp>
    </p:spTree>
    <p:extLst>
      <p:ext uri="{BB962C8B-B14F-4D97-AF65-F5344CB8AC3E}">
        <p14:creationId xmlns:p14="http://schemas.microsoft.com/office/powerpoint/2010/main" val="747017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lgerian" pitchFamily="82" charset="0"/>
              </a:rPr>
              <a:t>determinants =</a:t>
            </a:r>
            <a:r>
              <a:rPr lang="en-US" sz="1200" baseline="0" dirty="0" smtClean="0">
                <a:latin typeface="Algerian" pitchFamily="82" charset="0"/>
              </a:rPr>
              <a:t> Factors</a:t>
            </a:r>
          </a:p>
          <a:p>
            <a:r>
              <a:rPr lang="en-US" sz="1200" baseline="0" dirty="0" smtClean="0">
                <a:latin typeface="Algerian" pitchFamily="82" charset="0"/>
              </a:rPr>
              <a:t>So what are the </a:t>
            </a:r>
            <a:r>
              <a:rPr lang="en-US" sz="1200" baseline="0" dirty="0" err="1" smtClean="0">
                <a:latin typeface="Algerian" pitchFamily="82" charset="0"/>
              </a:rPr>
              <a:t>Fs</a:t>
            </a:r>
            <a:r>
              <a:rPr lang="en-US" sz="1200" baseline="0" dirty="0" smtClean="0">
                <a:latin typeface="Algerian" pitchFamily="82" charset="0"/>
              </a:rPr>
              <a:t> that affect O2 supply &amp; demand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Myocardial oxygen </a:t>
            </a:r>
            <a:r>
              <a:rPr lang="en-US" u="sng" dirty="0" smtClean="0"/>
              <a:t>demand </a:t>
            </a:r>
            <a:r>
              <a:rPr lang="en-US" u="none" dirty="0" smtClean="0"/>
              <a:t>is determined by</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-Myocardial contractility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aseline="0" dirty="0" smtClean="0"/>
              <a:t> &amp; ventricular wall tension</a:t>
            </a:r>
            <a:endParaRPr lang="en-US" dirty="0" smtClean="0"/>
          </a:p>
          <a:p>
            <a:r>
              <a:rPr lang="en-US" sz="1200" baseline="0" dirty="0" smtClean="0">
                <a:latin typeface="Algerian" pitchFamily="82" charset="0"/>
              </a:rPr>
              <a:t>During systole: pressure rise in ..</a:t>
            </a:r>
          </a:p>
          <a:p>
            <a:r>
              <a:rPr lang="en-US" sz="1200" baseline="0" dirty="0" smtClean="0">
                <a:latin typeface="Algerian" pitchFamily="82" charset="0"/>
              </a:rPr>
              <a:t>The veins control the </a:t>
            </a:r>
            <a:r>
              <a:rPr lang="en-US" sz="1200" b="1" baseline="0" dirty="0" smtClean="0">
                <a:latin typeface="Algerian" pitchFamily="82" charset="0"/>
              </a:rPr>
              <a:t>volume of the blood </a:t>
            </a:r>
            <a:r>
              <a:rPr lang="en-US" sz="1200" baseline="0" dirty="0" smtClean="0">
                <a:latin typeface="Algerian" pitchFamily="82" charset="0"/>
              </a:rPr>
              <a:t>that reach the </a:t>
            </a:r>
            <a:r>
              <a:rPr lang="en-US" sz="1200" baseline="0" dirty="0" err="1" smtClean="0">
                <a:latin typeface="Algerian" pitchFamily="82" charset="0"/>
              </a:rPr>
              <a:t>lt</a:t>
            </a:r>
            <a:r>
              <a:rPr lang="en-US" sz="1200" baseline="0" dirty="0" smtClean="0">
                <a:latin typeface="Algerian" pitchFamily="82" charset="0"/>
              </a:rPr>
              <a:t> ventricles</a:t>
            </a:r>
          </a:p>
          <a:p>
            <a:r>
              <a:rPr lang="en-US" sz="1200" baseline="0" dirty="0" smtClean="0">
                <a:latin typeface="Algerian" pitchFamily="82" charset="0"/>
              </a:rPr>
              <a:t>When the vein capacitance ..</a:t>
            </a:r>
          </a:p>
          <a:p>
            <a:r>
              <a:rPr lang="en-US" sz="1200" baseline="0" dirty="0" smtClean="0">
                <a:latin typeface="Algerian" pitchFamily="82" charset="0"/>
              </a:rPr>
              <a:t>This is called diastolic stress determined by preload</a:t>
            </a:r>
          </a:p>
          <a:p>
            <a:r>
              <a:rPr lang="en-US" sz="1200" b="1" baseline="0" dirty="0" smtClean="0">
                <a:latin typeface="Algerian" pitchFamily="82" charset="0"/>
              </a:rPr>
              <a:t>Systolic</a:t>
            </a:r>
          </a:p>
          <a:p>
            <a:r>
              <a:rPr lang="en-US" sz="1200" baseline="0" dirty="0" smtClean="0">
                <a:latin typeface="Algerian" pitchFamily="82" charset="0"/>
              </a:rPr>
              <a:t>If the vein dilate</a:t>
            </a:r>
          </a:p>
          <a:p>
            <a:r>
              <a:rPr lang="en-US" dirty="0" smtClean="0"/>
              <a:t>A decrease in </a:t>
            </a:r>
            <a:r>
              <a:rPr lang="en-US" dirty="0" err="1" smtClean="0"/>
              <a:t>mycocardial</a:t>
            </a:r>
            <a:r>
              <a:rPr lang="en-US" dirty="0" smtClean="0"/>
              <a:t> oxygen </a:t>
            </a:r>
            <a:r>
              <a:rPr lang="en-US" u="sng" dirty="0" smtClean="0">
                <a:solidFill>
                  <a:srgbClr val="FF0000"/>
                </a:solidFill>
              </a:rPr>
              <a:t>supply </a:t>
            </a:r>
            <a:r>
              <a:rPr lang="en-US" u="none" dirty="0" smtClean="0">
                <a:solidFill>
                  <a:srgbClr val="FF0000"/>
                </a:solidFill>
              </a:rPr>
              <a:t>result from: </a:t>
            </a:r>
            <a:endParaRPr lang="en-US" u="sng" dirty="0" smtClean="0">
              <a:solidFill>
                <a:srgbClr val="FF0000"/>
              </a:solidFill>
            </a:endParaRPr>
          </a:p>
          <a:p>
            <a:r>
              <a:rPr lang="en-US" dirty="0" smtClean="0"/>
              <a:t>If the </a:t>
            </a:r>
            <a:r>
              <a:rPr lang="en-US" b="1" dirty="0" smtClean="0"/>
              <a:t>diastolic</a:t>
            </a:r>
            <a:r>
              <a:rPr lang="en-US" dirty="0" smtClean="0"/>
              <a:t> flow is prolonged</a:t>
            </a:r>
          </a:p>
          <a:p>
            <a:r>
              <a:rPr lang="en-US" dirty="0" smtClean="0"/>
              <a:t>If diastolic</a:t>
            </a:r>
            <a:r>
              <a:rPr lang="en-US" baseline="0" dirty="0" smtClean="0"/>
              <a:t> pressure increase &gt;&gt;&gt; flow ?</a:t>
            </a:r>
          </a:p>
          <a:p>
            <a:endParaRPr lang="en-US" dirty="0"/>
          </a:p>
        </p:txBody>
      </p:sp>
      <p:sp>
        <p:nvSpPr>
          <p:cNvPr id="4" name="Slide Number Placeholder 3"/>
          <p:cNvSpPr>
            <a:spLocks noGrp="1"/>
          </p:cNvSpPr>
          <p:nvPr>
            <p:ph type="sldNum" sz="quarter" idx="10"/>
          </p:nvPr>
        </p:nvSpPr>
        <p:spPr/>
        <p:txBody>
          <a:bodyPr/>
          <a:lstStyle/>
          <a:p>
            <a:fld id="{991F5557-E454-4D31-B094-86E1F76A2A90}" type="slidenum">
              <a:rPr lang="en-US" smtClean="0"/>
              <a:pPr/>
              <a:t>7</a:t>
            </a:fld>
            <a:endParaRPr lang="en-US"/>
          </a:p>
        </p:txBody>
      </p:sp>
    </p:spTree>
    <p:extLst>
      <p:ext uri="{BB962C8B-B14F-4D97-AF65-F5344CB8AC3E}">
        <p14:creationId xmlns:p14="http://schemas.microsoft.com/office/powerpoint/2010/main" val="131021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Preload ?</a:t>
            </a:r>
          </a:p>
          <a:p>
            <a:r>
              <a:rPr lang="en-US" u="none" dirty="0" smtClean="0"/>
              <a:t>Afterload ?</a:t>
            </a:r>
          </a:p>
          <a:p>
            <a:r>
              <a:rPr lang="en-US" sz="1200" b="0" i="0" u="none" strike="noStrike" kern="1200" baseline="0" dirty="0" smtClean="0">
                <a:solidFill>
                  <a:schemeClr val="tx1"/>
                </a:solidFill>
                <a:latin typeface="+mn-lt"/>
                <a:ea typeface="+mn-ea"/>
                <a:cs typeface="+mn-cs"/>
              </a:rPr>
              <a:t>Peripheral arteriolar &amp; venous tone (</a:t>
            </a:r>
            <a:r>
              <a:rPr lang="en-US" sz="1200" b="0" i="0" u="none" strike="noStrike" kern="1200" baseline="0" dirty="0" err="1" smtClean="0">
                <a:solidFill>
                  <a:schemeClr val="tx1"/>
                </a:solidFill>
                <a:latin typeface="+mn-lt"/>
                <a:ea typeface="+mn-ea"/>
                <a:cs typeface="+mn-cs"/>
              </a:rPr>
              <a:t>sm</a:t>
            </a:r>
            <a:r>
              <a:rPr lang="en-US" sz="1200" b="0" i="0" u="none" strike="noStrike" kern="1200" baseline="0" dirty="0" smtClean="0">
                <a:solidFill>
                  <a:schemeClr val="tx1"/>
                </a:solidFill>
                <a:latin typeface="+mn-lt"/>
                <a:ea typeface="+mn-ea"/>
                <a:cs typeface="+mn-cs"/>
              </a:rPr>
              <a:t> m tension) both play a role in determining myocardial wall stress. Arteriolar tone directly controls peripheral vascular resistance &amp; thus arterial BP. In systole, </a:t>
            </a:r>
            <a:r>
              <a:rPr lang="en-US" sz="1200" b="0" i="0" u="none" strike="noStrike" kern="1200" baseline="0" dirty="0" err="1" smtClean="0">
                <a:solidFill>
                  <a:schemeClr val="tx1"/>
                </a:solidFill>
                <a:latin typeface="+mn-lt"/>
                <a:ea typeface="+mn-ea"/>
                <a:cs typeface="+mn-cs"/>
              </a:rPr>
              <a:t>intraventricular</a:t>
            </a:r>
            <a:r>
              <a:rPr lang="en-US" sz="1200" b="0" i="0" u="none" strike="noStrike" kern="1200" baseline="0" dirty="0" smtClean="0">
                <a:solidFill>
                  <a:schemeClr val="tx1"/>
                </a:solidFill>
                <a:latin typeface="+mn-lt"/>
                <a:ea typeface="+mn-ea"/>
                <a:cs typeface="+mn-cs"/>
              </a:rPr>
              <a:t> pressure must exceed aortic pressure to eject blood; </a:t>
            </a:r>
            <a:r>
              <a:rPr lang="en-US" sz="1200" b="1" i="0" u="none" strike="noStrike" kern="1200" baseline="0" dirty="0" smtClean="0">
                <a:solidFill>
                  <a:schemeClr val="tx1"/>
                </a:solidFill>
                <a:latin typeface="+mn-lt"/>
                <a:ea typeface="+mn-ea"/>
                <a:cs typeface="+mn-cs"/>
              </a:rPr>
              <a:t>arterial</a:t>
            </a:r>
            <a:r>
              <a:rPr lang="en-US" sz="1200" b="0" i="0" u="none" strike="noStrike" kern="1200" baseline="0" dirty="0" smtClean="0">
                <a:solidFill>
                  <a:schemeClr val="tx1"/>
                </a:solidFill>
                <a:latin typeface="+mn-lt"/>
                <a:ea typeface="+mn-ea"/>
                <a:cs typeface="+mn-cs"/>
              </a:rPr>
              <a:t> BP thus determines the </a:t>
            </a:r>
            <a:r>
              <a:rPr lang="en-US" sz="1200" b="0" i="1" u="none" strike="noStrike" kern="1200" baseline="0" dirty="0" smtClean="0">
                <a:solidFill>
                  <a:schemeClr val="tx1"/>
                </a:solidFill>
                <a:latin typeface="+mn-lt"/>
                <a:ea typeface="+mn-ea"/>
                <a:cs typeface="+mn-cs"/>
              </a:rPr>
              <a:t>systolic </a:t>
            </a:r>
            <a:r>
              <a:rPr lang="en-US" sz="1200" b="0" i="0" u="none" strike="noStrike" kern="1200" baseline="0" dirty="0" smtClean="0">
                <a:solidFill>
                  <a:schemeClr val="tx1"/>
                </a:solidFill>
                <a:latin typeface="+mn-lt"/>
                <a:ea typeface="+mn-ea"/>
                <a:cs typeface="+mn-cs"/>
              </a:rPr>
              <a:t>wall stress in an important way. </a:t>
            </a:r>
            <a:r>
              <a:rPr lang="en-US" sz="1200" b="1" i="0" u="none" strike="noStrike" kern="1200" baseline="0" dirty="0" smtClean="0">
                <a:solidFill>
                  <a:schemeClr val="tx1"/>
                </a:solidFill>
                <a:latin typeface="+mn-lt"/>
                <a:ea typeface="+mn-ea"/>
                <a:cs typeface="+mn-cs"/>
              </a:rPr>
              <a:t>Venous</a:t>
            </a:r>
            <a:r>
              <a:rPr lang="en-US" sz="1200" b="0" i="0" u="none" strike="noStrike" kern="1200" baseline="0" dirty="0" smtClean="0">
                <a:solidFill>
                  <a:schemeClr val="tx1"/>
                </a:solidFill>
                <a:latin typeface="+mn-lt"/>
                <a:ea typeface="+mn-ea"/>
                <a:cs typeface="+mn-cs"/>
              </a:rPr>
              <a:t> tone determines the capacity of the venous circulation &amp; controls the amount of blood sequestered in the venous system versus the amount returned to the </a:t>
            </a:r>
            <a:r>
              <a:rPr lang="en-US" sz="1200" b="0" i="0" u="none" strike="noStrike" kern="1200" baseline="0" dirty="0" err="1" smtClean="0">
                <a:solidFill>
                  <a:schemeClr val="tx1"/>
                </a:solidFill>
                <a:latin typeface="+mn-lt"/>
                <a:ea typeface="+mn-ea"/>
                <a:cs typeface="+mn-cs"/>
              </a:rPr>
              <a:t>hrt</a:t>
            </a:r>
            <a:r>
              <a:rPr lang="en-US" sz="1200" b="0" i="0" u="none" strike="noStrike" kern="1200" baseline="0" dirty="0" smtClean="0">
                <a:solidFill>
                  <a:schemeClr val="tx1"/>
                </a:solidFill>
                <a:latin typeface="+mn-lt"/>
                <a:ea typeface="+mn-ea"/>
                <a:cs typeface="+mn-cs"/>
              </a:rPr>
              <a:t>. Venous tone thereby determines the </a:t>
            </a:r>
            <a:r>
              <a:rPr lang="en-US" sz="1200" b="0" i="1" u="none" strike="noStrike" kern="1200" baseline="0" dirty="0" smtClean="0">
                <a:solidFill>
                  <a:schemeClr val="tx1"/>
                </a:solidFill>
                <a:latin typeface="+mn-lt"/>
                <a:ea typeface="+mn-ea"/>
                <a:cs typeface="+mn-cs"/>
              </a:rPr>
              <a:t>diastolic </a:t>
            </a:r>
            <a:r>
              <a:rPr lang="en-US" sz="1200" b="0" i="0" u="none" strike="noStrike" kern="1200" baseline="0" dirty="0" smtClean="0">
                <a:solidFill>
                  <a:schemeClr val="tx1"/>
                </a:solidFill>
                <a:latin typeface="+mn-lt"/>
                <a:ea typeface="+mn-ea"/>
                <a:cs typeface="+mn-cs"/>
              </a:rPr>
              <a:t>wall stress.</a:t>
            </a:r>
          </a:p>
          <a:p>
            <a:r>
              <a:rPr lang="en-US" u="none" dirty="0" smtClean="0"/>
              <a:t>The myocardium O2 requirement (demand) increase when there is increase in HR, contractility</a:t>
            </a:r>
          </a:p>
          <a:p>
            <a:r>
              <a:rPr lang="en-US" u="sng" dirty="0" smtClean="0"/>
              <a:t>Ventricular</a:t>
            </a:r>
            <a:r>
              <a:rPr lang="en-US" u="sng" baseline="0" dirty="0" smtClean="0"/>
              <a:t> volume</a:t>
            </a:r>
            <a:r>
              <a:rPr lang="en-US" baseline="0" dirty="0" smtClean="0"/>
              <a:t>: during diastole, if veins dilated blood pooled in the vein</a:t>
            </a:r>
          </a:p>
          <a:p>
            <a:r>
              <a:rPr lang="en-US" baseline="0" dirty="0" smtClean="0"/>
              <a:t>Low </a:t>
            </a:r>
            <a:r>
              <a:rPr lang="en-US" baseline="0" dirty="0" err="1" smtClean="0"/>
              <a:t>bld</a:t>
            </a:r>
            <a:r>
              <a:rPr lang="en-US" baseline="0" dirty="0" smtClean="0"/>
              <a:t> in the </a:t>
            </a:r>
            <a:r>
              <a:rPr lang="en-US" baseline="0" dirty="0" err="1" smtClean="0"/>
              <a:t>lt</a:t>
            </a:r>
            <a:r>
              <a:rPr lang="en-US" baseline="0" dirty="0" smtClean="0"/>
              <a:t> ventricles so the ventricular volume</a:t>
            </a:r>
          </a:p>
          <a:p>
            <a:r>
              <a:rPr lang="en-US" u="sng" dirty="0" smtClean="0"/>
              <a:t>Ventricular</a:t>
            </a:r>
            <a:r>
              <a:rPr lang="en-US" u="sng" baseline="0" dirty="0" smtClean="0"/>
              <a:t> P”</a:t>
            </a:r>
            <a:r>
              <a:rPr lang="en-US" baseline="0" dirty="0" smtClean="0"/>
              <a:t> </a:t>
            </a:r>
            <a:r>
              <a:rPr lang="en-US" dirty="0" smtClean="0"/>
              <a:t>Pressure inside the ventricles should exceed the pressure inside the artery</a:t>
            </a:r>
            <a:endParaRPr lang="en-US" dirty="0"/>
          </a:p>
        </p:txBody>
      </p:sp>
      <p:sp>
        <p:nvSpPr>
          <p:cNvPr id="4" name="Slide Number Placeholder 3"/>
          <p:cNvSpPr>
            <a:spLocks noGrp="1"/>
          </p:cNvSpPr>
          <p:nvPr>
            <p:ph type="sldNum" sz="quarter" idx="10"/>
          </p:nvPr>
        </p:nvSpPr>
        <p:spPr/>
        <p:txBody>
          <a:bodyPr/>
          <a:lstStyle/>
          <a:p>
            <a:fld id="{991F5557-E454-4D31-B094-86E1F76A2A90}" type="slidenum">
              <a:rPr lang="en-US" smtClean="0"/>
              <a:pPr/>
              <a:t>8</a:t>
            </a:fld>
            <a:endParaRPr lang="en-US"/>
          </a:p>
        </p:txBody>
      </p:sp>
    </p:spTree>
    <p:extLst>
      <p:ext uri="{BB962C8B-B14F-4D97-AF65-F5344CB8AC3E}">
        <p14:creationId xmlns:p14="http://schemas.microsoft.com/office/powerpoint/2010/main" val="4176560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Reducing external compression</a:t>
            </a:r>
            <a:r>
              <a:rPr lang="en-US" sz="1200" baseline="0" dirty="0" smtClean="0"/>
              <a:t>  ?</a:t>
            </a:r>
            <a:endParaRPr lang="en-US" sz="1200" dirty="0" smtClean="0"/>
          </a:p>
          <a:p>
            <a:r>
              <a:rPr lang="en-US" dirty="0" smtClean="0"/>
              <a:t>- </a:t>
            </a:r>
            <a:r>
              <a:rPr lang="en-US" dirty="0" err="1" smtClean="0"/>
              <a:t>Atriovenous</a:t>
            </a:r>
            <a:r>
              <a:rPr lang="en-US" dirty="0" smtClean="0"/>
              <a:t> O2 difference: Arterial</a:t>
            </a:r>
            <a:r>
              <a:rPr lang="en-US" baseline="0" dirty="0" smtClean="0"/>
              <a:t> &amp; venous </a:t>
            </a:r>
            <a:r>
              <a:rPr lang="en-US" baseline="0" dirty="0" err="1" smtClean="0"/>
              <a:t>bld</a:t>
            </a:r>
            <a:r>
              <a:rPr lang="en-US" baseline="0" dirty="0" smtClean="0"/>
              <a:t> O2 </a:t>
            </a:r>
            <a:r>
              <a:rPr lang="en-US" baseline="0" dirty="0" err="1" smtClean="0"/>
              <a:t>conc</a:t>
            </a:r>
            <a:r>
              <a:rPr lang="en-US" baseline="0" dirty="0" smtClean="0"/>
              <a:t> </a:t>
            </a:r>
            <a:endParaRPr lang="en-US" dirty="0" smtClean="0"/>
          </a:p>
          <a:p>
            <a:r>
              <a:rPr lang="en-US" dirty="0" smtClean="0"/>
              <a:t>If the diff is big,</a:t>
            </a:r>
            <a:r>
              <a:rPr lang="en-US" baseline="0" dirty="0" smtClean="0"/>
              <a:t> </a:t>
            </a:r>
            <a:r>
              <a:rPr lang="en-US" baseline="0" dirty="0" err="1" smtClean="0"/>
              <a:t>hrt</a:t>
            </a:r>
            <a:r>
              <a:rPr lang="en-US" baseline="0" dirty="0" smtClean="0"/>
              <a:t> extracted most of the O2</a:t>
            </a:r>
          </a:p>
          <a:p>
            <a:r>
              <a:rPr lang="en-US" baseline="0" dirty="0" smtClean="0"/>
              <a:t>If the diff is low</a:t>
            </a:r>
            <a:endParaRPr lang="en-US" dirty="0" smtClean="0"/>
          </a:p>
          <a:p>
            <a:r>
              <a:rPr lang="en-US" dirty="0" smtClean="0"/>
              <a:t>By increasing diastolic period ..&gt;&gt; decrease resistance by dilatation of the CA</a:t>
            </a:r>
          </a:p>
          <a:p>
            <a:r>
              <a:rPr lang="en-US" dirty="0" smtClean="0"/>
              <a:t>If the aortic pressure is &gt; the diastolic pressure</a:t>
            </a:r>
          </a:p>
          <a:p>
            <a:r>
              <a:rPr lang="en-US" dirty="0" smtClean="0"/>
              <a:t>So by decreasing </a:t>
            </a:r>
            <a:r>
              <a:rPr lang="en-US" dirty="0" err="1" smtClean="0"/>
              <a:t>lt</a:t>
            </a:r>
            <a:r>
              <a:rPr lang="en-US" dirty="0" smtClean="0"/>
              <a:t> ventricular diastolic pressure </a:t>
            </a:r>
          </a:p>
          <a:p>
            <a:r>
              <a:rPr lang="en-US" u="sng" dirty="0" smtClean="0"/>
              <a:t>Aortic pressure</a:t>
            </a:r>
            <a:r>
              <a:rPr lang="en-US" dirty="0" smtClean="0"/>
              <a:t>: Diff btw ..</a:t>
            </a:r>
          </a:p>
          <a:p>
            <a:r>
              <a:rPr lang="en-US" dirty="0" err="1" smtClean="0"/>
              <a:t>Bld</a:t>
            </a:r>
            <a:r>
              <a:rPr lang="en-US" dirty="0" smtClean="0"/>
              <a:t> flow during diastole</a:t>
            </a:r>
            <a:r>
              <a:rPr lang="en-US" baseline="0" dirty="0" smtClean="0"/>
              <a:t> </a:t>
            </a:r>
          </a:p>
          <a:p>
            <a:r>
              <a:rPr lang="en-US" baseline="0" dirty="0" smtClean="0"/>
              <a:t>If the diastole is long</a:t>
            </a:r>
          </a:p>
          <a:p>
            <a:r>
              <a:rPr lang="en-US" u="sng" baseline="0" dirty="0" smtClean="0"/>
              <a:t>Coronary vascular resistance</a:t>
            </a:r>
            <a:r>
              <a:rPr lang="en-US" baseline="0" dirty="0" smtClean="0"/>
              <a:t>:</a:t>
            </a:r>
          </a:p>
          <a:p>
            <a:r>
              <a:rPr lang="en-US" baseline="0" dirty="0" smtClean="0"/>
              <a:t>If resistance is low &gt;&gt;&gt; </a:t>
            </a:r>
            <a:r>
              <a:rPr lang="en-US" baseline="0" dirty="0" err="1" smtClean="0"/>
              <a:t>bld</a:t>
            </a:r>
            <a:r>
              <a:rPr lang="en-US" baseline="0" dirty="0" smtClean="0"/>
              <a:t> flow is &gt;</a:t>
            </a:r>
          </a:p>
          <a:p>
            <a:r>
              <a:rPr lang="en-US" baseline="0" dirty="0" smtClean="0"/>
              <a:t>If flow is low &gt;&gt;&gt; O2 supply is decreased</a:t>
            </a:r>
          </a:p>
          <a:p>
            <a:r>
              <a:rPr lang="en-US" baseline="0" dirty="0" smtClean="0"/>
              <a:t>- External compression: during systole .. Pressure is high.</a:t>
            </a:r>
            <a:endParaRPr lang="en-US" dirty="0"/>
          </a:p>
        </p:txBody>
      </p:sp>
      <p:sp>
        <p:nvSpPr>
          <p:cNvPr id="4" name="Slide Number Placeholder 3"/>
          <p:cNvSpPr>
            <a:spLocks noGrp="1"/>
          </p:cNvSpPr>
          <p:nvPr>
            <p:ph type="sldNum" sz="quarter" idx="10"/>
          </p:nvPr>
        </p:nvSpPr>
        <p:spPr/>
        <p:txBody>
          <a:bodyPr/>
          <a:lstStyle/>
          <a:p>
            <a:fld id="{991F5557-E454-4D31-B094-86E1F76A2A90}" type="slidenum">
              <a:rPr lang="en-US" smtClean="0"/>
              <a:pPr/>
              <a:t>9</a:t>
            </a:fld>
            <a:endParaRPr lang="en-US"/>
          </a:p>
        </p:txBody>
      </p:sp>
    </p:spTree>
    <p:extLst>
      <p:ext uri="{BB962C8B-B14F-4D97-AF65-F5344CB8AC3E}">
        <p14:creationId xmlns:p14="http://schemas.microsoft.com/office/powerpoint/2010/main" val="3529012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30000" dirty="0" smtClean="0"/>
              <a:t>st</a:t>
            </a:r>
            <a:r>
              <a:rPr lang="en-US" dirty="0" smtClean="0"/>
              <a:t> : stable, is a chronic angina</a:t>
            </a:r>
            <a:r>
              <a:rPr lang="en-US" baseline="0" dirty="0" smtClean="0"/>
              <a:t> can be triggered by ..</a:t>
            </a:r>
          </a:p>
          <a:p>
            <a:r>
              <a:rPr lang="en-US" baseline="0" dirty="0" smtClean="0"/>
              <a:t>&gt;70% stenosis by </a:t>
            </a:r>
            <a:r>
              <a:rPr lang="en-US" baseline="0" dirty="0" err="1" smtClean="0"/>
              <a:t>palue</a:t>
            </a:r>
            <a:r>
              <a:rPr lang="en-US" baseline="0" dirty="0" smtClean="0"/>
              <a:t> producing atherosclerosis</a:t>
            </a:r>
          </a:p>
          <a:p>
            <a:r>
              <a:rPr lang="en-US" baseline="0" dirty="0" smtClean="0"/>
              <a:t>Or due to hypertrophic cardiomyopathy</a:t>
            </a:r>
          </a:p>
          <a:p>
            <a:r>
              <a:rPr lang="en-US" baseline="0" dirty="0" smtClean="0"/>
              <a:t>Or due to pumping against high pressure like in aortic stenosis Or HTN</a:t>
            </a:r>
          </a:p>
          <a:p>
            <a:r>
              <a:rPr lang="en-US" baseline="0" dirty="0" smtClean="0"/>
              <a:t>STABLE: Exercise is </a:t>
            </a:r>
            <a:r>
              <a:rPr lang="en-US" baseline="0" dirty="0" err="1" smtClean="0"/>
              <a:t>gonna</a:t>
            </a:r>
            <a:r>
              <a:rPr lang="en-US" baseline="0" dirty="0" smtClean="0"/>
              <a:t> cause it &amp; rest is </a:t>
            </a:r>
            <a:r>
              <a:rPr lang="en-US" baseline="0" dirty="0" err="1" smtClean="0"/>
              <a:t>gonna</a:t>
            </a:r>
            <a:r>
              <a:rPr lang="en-US" baseline="0" dirty="0" smtClean="0"/>
              <a:t> relive it</a:t>
            </a:r>
          </a:p>
          <a:p>
            <a:r>
              <a:rPr lang="en-US" baseline="0" dirty="0" smtClean="0"/>
              <a:t>Is OK at rest, The pain goes if the patients rest from what have been doing, common type</a:t>
            </a:r>
          </a:p>
          <a:p>
            <a:r>
              <a:rPr lang="en-US" baseline="0" dirty="0" smtClean="0"/>
              <a:t>Takes place during exertion</a:t>
            </a:r>
          </a:p>
          <a:p>
            <a:r>
              <a:rPr lang="en-US" baseline="0" dirty="0" smtClean="0"/>
              <a:t>2</a:t>
            </a:r>
            <a:r>
              <a:rPr lang="en-US" baseline="30000" dirty="0" smtClean="0"/>
              <a:t>nd</a:t>
            </a:r>
            <a:r>
              <a:rPr lang="en-US" baseline="0" dirty="0" smtClean="0"/>
              <a:t> also called </a:t>
            </a:r>
            <a:r>
              <a:rPr lang="en-US" baseline="0" dirty="0" err="1" smtClean="0"/>
              <a:t>vasospastic</a:t>
            </a:r>
            <a:r>
              <a:rPr lang="en-US" baseline="0" dirty="0" smtClean="0"/>
              <a:t> angina, the CA can be normal or atherosclerotic, the </a:t>
            </a:r>
            <a:r>
              <a:rPr lang="en-US" baseline="0" dirty="0" err="1" smtClean="0"/>
              <a:t>sm</a:t>
            </a:r>
            <a:r>
              <a:rPr lang="en-US" baseline="0" dirty="0" smtClean="0"/>
              <a:t> m around the </a:t>
            </a:r>
            <a:r>
              <a:rPr lang="en-US" baseline="0" dirty="0" err="1" smtClean="0"/>
              <a:t>bld</a:t>
            </a:r>
            <a:r>
              <a:rPr lang="en-US" baseline="0" dirty="0" smtClean="0"/>
              <a:t> v are squeezed tightly so the </a:t>
            </a:r>
            <a:r>
              <a:rPr lang="en-US" baseline="0" dirty="0" err="1" smtClean="0"/>
              <a:t>bld</a:t>
            </a:r>
            <a:r>
              <a:rPr lang="en-US" baseline="0" dirty="0" smtClean="0"/>
              <a:t> can’t go through &amp; the </a:t>
            </a:r>
            <a:r>
              <a:rPr lang="en-US" baseline="0" dirty="0" err="1" smtClean="0"/>
              <a:t>hrt</a:t>
            </a:r>
            <a:r>
              <a:rPr lang="en-US" baseline="0" dirty="0" smtClean="0"/>
              <a:t> starve for O2</a:t>
            </a:r>
          </a:p>
          <a:p>
            <a:r>
              <a:rPr lang="en-US" baseline="0" dirty="0" smtClean="0"/>
              <a:t>3</a:t>
            </a:r>
            <a:r>
              <a:rPr lang="en-US" baseline="30000" dirty="0" smtClean="0"/>
              <a:t>rd</a:t>
            </a:r>
            <a:r>
              <a:rPr lang="en-US" baseline="0" dirty="0" smtClean="0"/>
              <a:t>: doesn’t respond to tr. Acute coronary syndrome, it is an emergency case that can lead to </a:t>
            </a:r>
            <a:r>
              <a:rPr lang="en-US" baseline="0" dirty="0" err="1" smtClean="0"/>
              <a:t>hrt</a:t>
            </a:r>
            <a:r>
              <a:rPr lang="en-US" baseline="0" dirty="0" smtClean="0"/>
              <a:t> attack. Happen any time, not predictable</a:t>
            </a:r>
            <a:endParaRPr lang="en-US" dirty="0"/>
          </a:p>
        </p:txBody>
      </p:sp>
      <p:sp>
        <p:nvSpPr>
          <p:cNvPr id="4" name="Slide Number Placeholder 3"/>
          <p:cNvSpPr>
            <a:spLocks noGrp="1"/>
          </p:cNvSpPr>
          <p:nvPr>
            <p:ph type="sldNum" sz="quarter" idx="10"/>
          </p:nvPr>
        </p:nvSpPr>
        <p:spPr/>
        <p:txBody>
          <a:bodyPr/>
          <a:lstStyle/>
          <a:p>
            <a:fld id="{991F5557-E454-4D31-B094-86E1F76A2A90}" type="slidenum">
              <a:rPr lang="en-US" smtClean="0"/>
              <a:pPr/>
              <a:t>11</a:t>
            </a:fld>
            <a:endParaRPr lang="en-US"/>
          </a:p>
        </p:txBody>
      </p:sp>
    </p:spTree>
    <p:extLst>
      <p:ext uri="{BB962C8B-B14F-4D97-AF65-F5344CB8AC3E}">
        <p14:creationId xmlns:p14="http://schemas.microsoft.com/office/powerpoint/2010/main" val="643461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171450" indent="-171450">
              <a:buFontTx/>
              <a:buChar char="-"/>
            </a:pPr>
            <a:r>
              <a:rPr lang="en-US" dirty="0" smtClean="0"/>
              <a:t>Traditional</a:t>
            </a:r>
            <a:r>
              <a:rPr lang="en-US" baseline="0" dirty="0" smtClean="0"/>
              <a:t> approach:</a:t>
            </a:r>
          </a:p>
          <a:p>
            <a:r>
              <a:rPr lang="en-US" sz="1200" b="0" i="0" u="none" strike="noStrike" kern="1200" baseline="0" dirty="0" smtClean="0">
                <a:solidFill>
                  <a:schemeClr val="tx1"/>
                </a:solidFill>
                <a:latin typeface="+mn-lt"/>
                <a:ea typeface="+mn-ea"/>
                <a:cs typeface="+mn-cs"/>
              </a:rPr>
              <a:t>The 3 drug </a:t>
            </a:r>
            <a:r>
              <a:rPr lang="en-US" sz="1200" b="0" i="0" u="none" strike="noStrike" kern="1200" baseline="0" dirty="0" err="1" smtClean="0">
                <a:solidFill>
                  <a:schemeClr val="tx1"/>
                </a:solidFill>
                <a:latin typeface="+mn-lt"/>
                <a:ea typeface="+mn-ea"/>
                <a:cs typeface="+mn-cs"/>
              </a:rPr>
              <a:t>gps</a:t>
            </a:r>
            <a:r>
              <a:rPr lang="en-US" sz="1200" b="0" i="0" u="none" strike="noStrike" kern="1200" baseline="0" dirty="0" smtClean="0">
                <a:solidFill>
                  <a:schemeClr val="tx1"/>
                </a:solidFill>
                <a:latin typeface="+mn-lt"/>
                <a:ea typeface="+mn-ea"/>
                <a:cs typeface="+mn-cs"/>
              </a:rPr>
              <a:t> traditionally used in angina (organic nitrates, CCBs, &amp; β blockers) </a:t>
            </a:r>
            <a:r>
              <a:rPr lang="en-US" sz="1200" b="0" i="1" u="none" strike="noStrike" kern="1200" baseline="0" dirty="0" smtClean="0">
                <a:solidFill>
                  <a:schemeClr val="tx1"/>
                </a:solidFill>
                <a:latin typeface="+mn-lt"/>
                <a:ea typeface="+mn-ea"/>
                <a:cs typeface="+mn-cs"/>
              </a:rPr>
              <a:t>decrease myocardial O2 requirement </a:t>
            </a:r>
            <a:r>
              <a:rPr lang="en-US" sz="1200" b="0" i="0" u="none" strike="noStrike" kern="1200" baseline="0" dirty="0" smtClean="0">
                <a:solidFill>
                  <a:schemeClr val="tx1"/>
                </a:solidFill>
                <a:latin typeface="+mn-lt"/>
                <a:ea typeface="+mn-ea"/>
                <a:cs typeface="+mn-cs"/>
              </a:rPr>
              <a:t>by decreasing the determinants of O2 demand (HR, BP, &amp;  contractility).</a:t>
            </a:r>
          </a:p>
          <a:p>
            <a:endParaRPr lang="en-US" baseline="0" dirty="0" smtClean="0"/>
          </a:p>
          <a:p>
            <a:pPr marL="171450" indent="-171450">
              <a:buFontTx/>
              <a:buChar char="-"/>
            </a:pPr>
            <a:r>
              <a:rPr lang="en-US" baseline="0" dirty="0" err="1" smtClean="0"/>
              <a:t>Trimetazidine</a:t>
            </a:r>
            <a:r>
              <a:rPr lang="en-US" baseline="0" dirty="0" smtClean="0"/>
              <a:t> ?</a:t>
            </a:r>
          </a:p>
          <a:p>
            <a:pPr marL="171450" indent="-171450">
              <a:buFontTx/>
              <a:buChar char="-"/>
            </a:pPr>
            <a:endParaRPr lang="en-US" dirty="0" smtClean="0"/>
          </a:p>
          <a:p>
            <a:pPr marL="171450" indent="-171450">
              <a:buFontTx/>
              <a:buChar char="-"/>
            </a:pPr>
            <a:r>
              <a:rPr lang="en-US" dirty="0" smtClean="0"/>
              <a:t>So what do </a:t>
            </a:r>
            <a:r>
              <a:rPr lang="en-US" dirty="0" err="1" smtClean="0"/>
              <a:t>antianginal</a:t>
            </a:r>
            <a:r>
              <a:rPr lang="en-US" dirty="0" smtClean="0"/>
              <a:t> drugs do ?</a:t>
            </a:r>
          </a:p>
          <a:p>
            <a:pPr marL="171450" indent="-171450">
              <a:buFontTx/>
              <a:buChar char="-"/>
            </a:pPr>
            <a:r>
              <a:rPr lang="en-US" dirty="0" smtClean="0"/>
              <a:t>They should </a:t>
            </a:r>
            <a:r>
              <a:rPr lang="en-US" b="1" dirty="0" smtClean="0"/>
              <a:t>restore</a:t>
            </a:r>
            <a:r>
              <a:rPr lang="en-US" dirty="0" smtClean="0"/>
              <a:t> the ratio between demand &amp; supply</a:t>
            </a:r>
          </a:p>
          <a:p>
            <a:pPr marL="0" indent="0">
              <a:buFontTx/>
              <a:buNone/>
            </a:pPr>
            <a:r>
              <a:rPr lang="en-US" dirty="0" smtClean="0"/>
              <a:t>They</a:t>
            </a:r>
            <a:r>
              <a:rPr lang="en-US" baseline="0" dirty="0" smtClean="0"/>
              <a:t> should </a:t>
            </a:r>
            <a:r>
              <a:rPr lang="en-US" b="1" baseline="0" dirty="0" smtClean="0"/>
              <a:t>improve</a:t>
            </a:r>
            <a:r>
              <a:rPr lang="en-US" baseline="0" dirty="0" smtClean="0"/>
              <a:t> </a:t>
            </a:r>
            <a:r>
              <a:rPr lang="en-US" baseline="0" dirty="0" err="1" smtClean="0"/>
              <a:t>bld</a:t>
            </a:r>
            <a:r>
              <a:rPr lang="en-US" baseline="0" dirty="0" smtClean="0"/>
              <a:t> delivery to the </a:t>
            </a:r>
            <a:r>
              <a:rPr lang="en-US" baseline="0" dirty="0" err="1" smtClean="0"/>
              <a:t>hrt</a:t>
            </a:r>
            <a:r>
              <a:rPr lang="en-US" baseline="0" dirty="0" smtClean="0"/>
              <a:t> muscle by </a:t>
            </a:r>
          </a:p>
          <a:p>
            <a:pPr marL="0" indent="0">
              <a:buFontTx/>
              <a:buNone/>
            </a:pPr>
            <a:r>
              <a:rPr lang="en-US" baseline="0" dirty="0" smtClean="0"/>
              <a:t>1- </a:t>
            </a:r>
            <a:r>
              <a:rPr lang="en-US" u="sng" baseline="0" dirty="0" smtClean="0"/>
              <a:t>dilating</a:t>
            </a:r>
            <a:r>
              <a:rPr lang="en-US" baseline="0" dirty="0" smtClean="0"/>
              <a:t> </a:t>
            </a:r>
            <a:r>
              <a:rPr lang="en-US" baseline="0" dirty="0" err="1" smtClean="0"/>
              <a:t>bld</a:t>
            </a:r>
            <a:r>
              <a:rPr lang="en-US" baseline="0" dirty="0" smtClean="0"/>
              <a:t> v</a:t>
            </a:r>
          </a:p>
          <a:p>
            <a:pPr marL="0" indent="0">
              <a:buFontTx/>
              <a:buNone/>
            </a:pPr>
            <a:r>
              <a:rPr lang="en-US" dirty="0" smtClean="0"/>
              <a:t>2- </a:t>
            </a:r>
            <a:r>
              <a:rPr lang="en-US" u="sng" dirty="0" smtClean="0"/>
              <a:t>decreasing</a:t>
            </a:r>
            <a:r>
              <a:rPr lang="en-US" dirty="0" smtClean="0"/>
              <a:t> the work of the </a:t>
            </a:r>
            <a:r>
              <a:rPr lang="en-US" dirty="0" err="1" smtClean="0"/>
              <a:t>hrt</a:t>
            </a:r>
            <a:r>
              <a:rPr lang="en-US" dirty="0" smtClean="0"/>
              <a:t> ,,, </a:t>
            </a:r>
            <a:r>
              <a:rPr lang="en-US" u="sng" dirty="0" smtClean="0"/>
              <a:t>decreasing</a:t>
            </a:r>
            <a:r>
              <a:rPr lang="en-US" dirty="0" smtClean="0"/>
              <a:t> demand of O2</a:t>
            </a:r>
          </a:p>
          <a:p>
            <a:pPr marL="171450" indent="-171450">
              <a:buFontTx/>
              <a:buChar char="-"/>
            </a:pPr>
            <a:r>
              <a:rPr lang="en-US" dirty="0" smtClean="0"/>
              <a:t>Traditional approach ……………………..</a:t>
            </a:r>
          </a:p>
          <a:p>
            <a:pPr marL="171450" indent="-171450">
              <a:buFontTx/>
              <a:buChar char="-"/>
            </a:pPr>
            <a:r>
              <a:rPr lang="en-US" dirty="0" smtClean="0"/>
              <a:t>Metabolic modulation</a:t>
            </a:r>
          </a:p>
          <a:p>
            <a:r>
              <a:rPr lang="en-US" sz="1200" b="0" i="0" u="none" strike="noStrike" kern="1200" baseline="0" dirty="0" smtClean="0">
                <a:solidFill>
                  <a:schemeClr val="tx1"/>
                </a:solidFill>
                <a:latin typeface="+mn-lt"/>
                <a:ea typeface="+mn-ea"/>
                <a:cs typeface="+mn-cs"/>
              </a:rPr>
              <a:t>by shifting myocardial metabolism to substrates that require less oxygen per unit of adenosine triphosphate (ATP) produced. The </a:t>
            </a:r>
            <a:r>
              <a:rPr lang="en-US" sz="1200" b="0" i="0" u="none" strike="noStrike" kern="1200" baseline="0" dirty="0" err="1" smtClean="0">
                <a:solidFill>
                  <a:schemeClr val="tx1"/>
                </a:solidFill>
                <a:latin typeface="+mn-lt"/>
                <a:ea typeface="+mn-ea"/>
                <a:cs typeface="+mn-cs"/>
              </a:rPr>
              <a:t>hrt</a:t>
            </a:r>
            <a:r>
              <a:rPr lang="en-US" sz="1200" b="0" i="0" u="none" strike="noStrike" kern="1200" baseline="0" dirty="0" smtClean="0">
                <a:solidFill>
                  <a:schemeClr val="tx1"/>
                </a:solidFill>
                <a:latin typeface="+mn-lt"/>
                <a:ea typeface="+mn-ea"/>
                <a:cs typeface="+mn-cs"/>
              </a:rPr>
              <a:t> favors fatty acids as a substrate for energy production. HE, oxidation of Fas requires more O2 per unit of ATP generated than oxidation of carbohydrates. TF, drugs that shift myocardial metabolism toward greater use of glucose (FA oxidation inhibitors) have the potential, at least in theory, to reduce the O2 demand without altering hemodynamics.</a:t>
            </a:r>
            <a:endParaRPr lang="en-US" dirty="0" smtClean="0"/>
          </a:p>
          <a:p>
            <a:pPr marL="0" indent="0">
              <a:buFontTx/>
              <a:buNone/>
            </a:pPr>
            <a:r>
              <a:rPr lang="en-US" dirty="0" smtClean="0"/>
              <a:t> For the production of ATP, we need</a:t>
            </a:r>
            <a:r>
              <a:rPr lang="en-US" baseline="0" dirty="0" smtClean="0"/>
              <a:t> less O2 for </a:t>
            </a:r>
            <a:r>
              <a:rPr lang="en-US" baseline="0" dirty="0" err="1" smtClean="0"/>
              <a:t>gluc</a:t>
            </a:r>
            <a:r>
              <a:rPr lang="en-US" baseline="0" dirty="0" smtClean="0"/>
              <a:t>-oxidation</a:t>
            </a:r>
          </a:p>
          <a:p>
            <a:r>
              <a:rPr lang="en-US" baseline="0" dirty="0" smtClean="0"/>
              <a:t>So if we </a:t>
            </a:r>
            <a:r>
              <a:rPr lang="en-US" baseline="0" dirty="0" err="1" smtClean="0"/>
              <a:t>inh</a:t>
            </a:r>
            <a:r>
              <a:rPr lang="en-US" baseline="0" dirty="0" smtClean="0"/>
              <a:t> the oxidation of FFA &gt;&gt;&gt; decrease O2 demand</a:t>
            </a:r>
          </a:p>
          <a:p>
            <a:r>
              <a:rPr lang="en-US" baseline="0" dirty="0" smtClean="0"/>
              <a:t>So these are free FA oxidation inhibitors</a:t>
            </a:r>
          </a:p>
          <a:p>
            <a:pPr marL="171450" indent="-171450">
              <a:buFontTx/>
              <a:buChar char="-"/>
            </a:pPr>
            <a:r>
              <a:rPr lang="en-US" dirty="0" smtClean="0"/>
              <a:t>K-channel</a:t>
            </a:r>
            <a:r>
              <a:rPr lang="en-US" baseline="0" dirty="0" smtClean="0"/>
              <a:t> opener:</a:t>
            </a:r>
          </a:p>
          <a:p>
            <a:pPr marL="0" indent="0">
              <a:buFontTx/>
              <a:buNone/>
            </a:pPr>
            <a:r>
              <a:rPr lang="en-US" baseline="0" dirty="0" smtClean="0"/>
              <a:t>Dilatation of </a:t>
            </a:r>
            <a:r>
              <a:rPr lang="en-US" baseline="0" dirty="0" err="1" smtClean="0"/>
              <a:t>bld</a:t>
            </a:r>
            <a:r>
              <a:rPr lang="en-US" baseline="0" dirty="0" smtClean="0"/>
              <a:t> vessels &gt;&gt;&gt; increase coronary </a:t>
            </a:r>
            <a:r>
              <a:rPr lang="en-US" baseline="0" dirty="0" err="1" smtClean="0"/>
              <a:t>bld</a:t>
            </a:r>
            <a:r>
              <a:rPr lang="en-US" baseline="0" dirty="0" smtClean="0"/>
              <a:t> flow</a:t>
            </a:r>
          </a:p>
          <a:p>
            <a:pPr marL="0" indent="0">
              <a:buFontTx/>
              <a:buNone/>
            </a:pPr>
            <a:r>
              <a:rPr lang="en-US" baseline="0" dirty="0" smtClean="0"/>
              <a:t>Decrease the force of contraction &amp; the HR</a:t>
            </a:r>
          </a:p>
          <a:p>
            <a:r>
              <a:rPr lang="en-US" sz="1200" b="1" i="0" u="none" strike="noStrike" kern="1200" baseline="0" dirty="0" smtClean="0">
                <a:solidFill>
                  <a:schemeClr val="tx1"/>
                </a:solidFill>
                <a:latin typeface="+mn-lt"/>
                <a:ea typeface="+mn-ea"/>
                <a:cs typeface="+mn-cs"/>
              </a:rPr>
              <a:t>Stabilizing or preventing depolarization of the vascular </a:t>
            </a:r>
            <a:r>
              <a:rPr lang="en-US" sz="1200" b="1" i="0" u="none" strike="noStrike" kern="1200" baseline="0" dirty="0" err="1" smtClean="0">
                <a:solidFill>
                  <a:schemeClr val="tx1"/>
                </a:solidFill>
                <a:latin typeface="+mn-lt"/>
                <a:ea typeface="+mn-ea"/>
                <a:cs typeface="+mn-cs"/>
              </a:rPr>
              <a:t>sm</a:t>
            </a:r>
            <a:r>
              <a:rPr lang="en-US" sz="1200" b="1" i="0" u="none" strike="noStrike" kern="1200" baseline="0" dirty="0" smtClean="0">
                <a:solidFill>
                  <a:schemeClr val="tx1"/>
                </a:solidFill>
                <a:latin typeface="+mn-lt"/>
                <a:ea typeface="+mn-ea"/>
                <a:cs typeface="+mn-cs"/>
              </a:rPr>
              <a:t> m cell membrane: </a:t>
            </a:r>
            <a:r>
              <a:rPr lang="en-US" sz="1200" b="0" i="0" u="none" strike="noStrike" kern="1200" baseline="0" dirty="0" smtClean="0">
                <a:solidFill>
                  <a:schemeClr val="tx1"/>
                </a:solidFill>
                <a:latin typeface="+mn-lt"/>
                <a:ea typeface="+mn-ea"/>
                <a:cs typeface="+mn-cs"/>
              </a:rPr>
              <a:t>The membrane potential of excitable cells is stabilized near the resting potential by increasing K permeability. </a:t>
            </a:r>
            <a:r>
              <a:rPr lang="en-US" sz="1200" b="0" i="0" u="none" strike="noStrike" kern="1200" baseline="0" dirty="0" err="1" smtClean="0">
                <a:solidFill>
                  <a:schemeClr val="tx1"/>
                </a:solidFill>
                <a:latin typeface="+mn-lt"/>
                <a:ea typeface="+mn-ea"/>
                <a:cs typeface="+mn-cs"/>
              </a:rPr>
              <a:t>cGMP</a:t>
            </a:r>
            <a:r>
              <a:rPr lang="en-US" sz="1200" b="0" i="0" u="none" strike="noStrike" kern="1200" baseline="0" dirty="0" smtClean="0">
                <a:solidFill>
                  <a:schemeClr val="tx1"/>
                </a:solidFill>
                <a:latin typeface="+mn-lt"/>
                <a:ea typeface="+mn-ea"/>
                <a:cs typeface="+mn-cs"/>
              </a:rPr>
              <a:t> may increase permeability of Ca2+-activated K+ channels. K channel openers, such as </a:t>
            </a:r>
            <a:r>
              <a:rPr lang="en-US" sz="1200" b="0" i="0" u="none" strike="noStrike" kern="1200" baseline="0" dirty="0" err="1" smtClean="0">
                <a:solidFill>
                  <a:schemeClr val="tx1"/>
                </a:solidFill>
                <a:latin typeface="+mn-lt"/>
                <a:ea typeface="+mn-ea"/>
                <a:cs typeface="+mn-cs"/>
              </a:rPr>
              <a:t>minoxidil</a:t>
            </a:r>
            <a:r>
              <a:rPr lang="en-US" sz="1200" b="0" i="0" u="none" strike="noStrike" kern="1200" baseline="0" dirty="0" smtClean="0">
                <a:solidFill>
                  <a:schemeClr val="tx1"/>
                </a:solidFill>
                <a:latin typeface="+mn-lt"/>
                <a:ea typeface="+mn-ea"/>
                <a:cs typeface="+mn-cs"/>
              </a:rPr>
              <a:t> sulfate increase the permeability of K+ channels, probably ATP-dependent K+ channels. Certain agents used elsewhere and under investigation in the US (</a:t>
            </a:r>
            <a:r>
              <a:rPr lang="en-US" sz="1200" b="0" i="0" u="none" strike="noStrike" kern="1200" baseline="0" dirty="0" err="1" smtClean="0">
                <a:solidFill>
                  <a:schemeClr val="tx1"/>
                </a:solidFill>
                <a:latin typeface="+mn-lt"/>
                <a:ea typeface="+mn-ea"/>
                <a:cs typeface="+mn-cs"/>
              </a:rPr>
              <a:t>eg</a:t>
            </a:r>
            <a:r>
              <a:rPr lang="en-US" sz="1200" b="0"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nicorandil</a:t>
            </a:r>
            <a:r>
              <a:rPr lang="en-US" sz="1200" b="0" i="0" u="none" strike="noStrike" kern="1200" baseline="0" dirty="0" smtClean="0">
                <a:solidFill>
                  <a:schemeClr val="tx1"/>
                </a:solidFill>
                <a:latin typeface="+mn-lt"/>
                <a:ea typeface="+mn-ea"/>
                <a:cs typeface="+mn-cs"/>
              </a:rPr>
              <a:t>) may act, in part, by this mechanism.</a:t>
            </a:r>
            <a:endParaRPr lang="en-US" baseline="0" dirty="0" smtClean="0"/>
          </a:p>
          <a:p>
            <a:pPr marL="171450" indent="-171450">
              <a:buFontTx/>
              <a:buChar char="-"/>
            </a:pPr>
            <a:r>
              <a:rPr lang="en-US" baseline="0" dirty="0" smtClean="0"/>
              <a:t>SAN inhibitors &gt;&gt; Decrease the HR Only</a:t>
            </a:r>
          </a:p>
          <a:p>
            <a:pPr marL="171450" indent="-171450">
              <a:buFontTx/>
              <a:buChar char="-"/>
            </a:pPr>
            <a:r>
              <a:rPr lang="en-US" baseline="0" dirty="0" smtClean="0"/>
              <a:t>Late Na current inhibitor : Late ??</a:t>
            </a:r>
          </a:p>
          <a:p>
            <a:pPr marL="0" indent="0">
              <a:buFontTx/>
              <a:buNone/>
            </a:pPr>
            <a:r>
              <a:rPr lang="en-US" baseline="0" dirty="0" smtClean="0"/>
              <a:t>TF inhibition the wall stress &amp; O2 demand</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991F5557-E454-4D31-B094-86E1F76A2A90}" type="slidenum">
              <a:rPr lang="en-US" smtClean="0"/>
              <a:pPr/>
              <a:t>12</a:t>
            </a:fld>
            <a:endParaRPr lang="en-US"/>
          </a:p>
        </p:txBody>
      </p:sp>
    </p:spTree>
    <p:extLst>
      <p:ext uri="{BB962C8B-B14F-4D97-AF65-F5344CB8AC3E}">
        <p14:creationId xmlns:p14="http://schemas.microsoft.com/office/powerpoint/2010/main" val="678146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CCB?</a:t>
            </a:r>
          </a:p>
          <a:p>
            <a:r>
              <a:rPr lang="en-US" dirty="0" smtClean="0"/>
              <a:t>We already spoken about B-ad blockers</a:t>
            </a:r>
          </a:p>
          <a:p>
            <a:r>
              <a:rPr lang="en-US" dirty="0" smtClean="0"/>
              <a:t>ACEIs</a:t>
            </a:r>
          </a:p>
          <a:p>
            <a:r>
              <a:rPr lang="en-US" dirty="0" smtClean="0"/>
              <a:t>We</a:t>
            </a:r>
            <a:r>
              <a:rPr lang="en-US" baseline="0" dirty="0" smtClean="0"/>
              <a:t> will be speaking &gt; heavily about nitrates</a:t>
            </a:r>
          </a:p>
          <a:p>
            <a:r>
              <a:rPr lang="en-US" sz="1200" b="1" i="0" u="none" strike="noStrike" kern="1200" baseline="0" dirty="0" smtClean="0">
                <a:solidFill>
                  <a:schemeClr val="tx1"/>
                </a:solidFill>
                <a:latin typeface="+mn-lt"/>
                <a:ea typeface="+mn-ea"/>
                <a:cs typeface="+mn-cs"/>
              </a:rPr>
              <a:t>Decreasing intracellular Ca</a:t>
            </a:r>
            <a:r>
              <a:rPr lang="en-US" sz="1200" b="0" i="0" u="none" strike="noStrike" kern="1200" baseline="0" dirty="0" smtClean="0">
                <a:solidFill>
                  <a:schemeClr val="tx1"/>
                </a:solidFill>
                <a:latin typeface="+mn-lt"/>
                <a:ea typeface="+mn-ea"/>
                <a:cs typeface="+mn-cs"/>
              </a:rPr>
              <a:t>2+</a:t>
            </a:r>
            <a:r>
              <a:rPr lang="en-US" sz="1200" b="1" i="0" u="none" strike="noStrike" kern="1200" baseline="0" dirty="0" smtClean="0">
                <a:solidFill>
                  <a:schemeClr val="tx1"/>
                </a:solidFill>
                <a:latin typeface="+mn-lt"/>
                <a:ea typeface="+mn-ea"/>
                <a:cs typeface="+mn-cs"/>
              </a:rPr>
              <a:t>: CCBs </a:t>
            </a:r>
            <a:r>
              <a:rPr lang="en-US" sz="1200" b="0" i="0" u="none" strike="noStrike" kern="1200" baseline="0" dirty="0" smtClean="0">
                <a:solidFill>
                  <a:schemeClr val="tx1"/>
                </a:solidFill>
                <a:latin typeface="+mn-lt"/>
                <a:ea typeface="+mn-ea"/>
                <a:cs typeface="+mn-cs"/>
              </a:rPr>
              <a:t>predictably cause VD </a:t>
            </a:r>
            <a:r>
              <a:rPr lang="en-US" sz="1200" b="0" i="0" u="none" strike="noStrike" kern="1200" baseline="0" dirty="0" err="1" smtClean="0">
                <a:solidFill>
                  <a:schemeClr val="tx1"/>
                </a:solidFill>
                <a:latin typeface="+mn-lt"/>
                <a:ea typeface="+mn-ea"/>
                <a:cs typeface="+mn-cs"/>
              </a:rPr>
              <a:t>bec</a:t>
            </a:r>
            <a:r>
              <a:rPr lang="en-US" sz="1200" b="0" i="0" u="none" strike="noStrike" kern="1200" baseline="0" dirty="0" smtClean="0">
                <a:solidFill>
                  <a:schemeClr val="tx1"/>
                </a:solidFill>
                <a:latin typeface="+mn-lt"/>
                <a:ea typeface="+mn-ea"/>
                <a:cs typeface="+mn-cs"/>
              </a:rPr>
              <a:t> they reduce intracellular Ca2+, a major modulator of the activation of myosin light chain kinase in </a:t>
            </a:r>
            <a:r>
              <a:rPr lang="en-US" sz="1200" b="0" i="0" u="none" strike="noStrike" kern="1200" baseline="0" dirty="0" err="1" smtClean="0">
                <a:solidFill>
                  <a:schemeClr val="tx1"/>
                </a:solidFill>
                <a:latin typeface="+mn-lt"/>
                <a:ea typeface="+mn-ea"/>
                <a:cs typeface="+mn-cs"/>
              </a:rPr>
              <a:t>sm</a:t>
            </a:r>
            <a:r>
              <a:rPr lang="en-US" sz="1200" b="0" i="0" u="none" strike="noStrike" kern="1200" baseline="0" dirty="0" smtClean="0">
                <a:solidFill>
                  <a:schemeClr val="tx1"/>
                </a:solidFill>
                <a:latin typeface="+mn-lt"/>
                <a:ea typeface="+mn-ea"/>
                <a:cs typeface="+mn-cs"/>
              </a:rPr>
              <a:t> m.</a:t>
            </a:r>
          </a:p>
          <a:p>
            <a:r>
              <a:rPr lang="en-US" sz="1200" b="1" i="0" u="none" strike="noStrike" kern="1200" baseline="0" dirty="0" smtClean="0">
                <a:solidFill>
                  <a:schemeClr val="tx1"/>
                </a:solidFill>
                <a:latin typeface="+mn-lt"/>
                <a:ea typeface="+mn-ea"/>
                <a:cs typeface="+mn-cs"/>
              </a:rPr>
              <a:t>Beta blockers </a:t>
            </a:r>
            <a:r>
              <a:rPr lang="en-US" sz="1200" b="0" i="0" u="none" strike="noStrike" kern="1200" baseline="0" dirty="0" smtClean="0">
                <a:solidFill>
                  <a:schemeClr val="tx1"/>
                </a:solidFill>
                <a:latin typeface="+mn-lt"/>
                <a:ea typeface="+mn-ea"/>
                <a:cs typeface="+mn-cs"/>
              </a:rPr>
              <a:t>&amp; </a:t>
            </a:r>
            <a:r>
              <a:rPr lang="en-US" sz="1200" b="1" i="0" u="none" strike="noStrike" kern="1200" baseline="0" dirty="0" smtClean="0">
                <a:solidFill>
                  <a:schemeClr val="tx1"/>
                </a:solidFill>
                <a:latin typeface="+mn-lt"/>
                <a:ea typeface="+mn-ea"/>
                <a:cs typeface="+mn-cs"/>
              </a:rPr>
              <a:t>CCBs </a:t>
            </a:r>
            <a:r>
              <a:rPr lang="en-US" sz="1200" b="0" i="0" u="none" strike="noStrike" kern="1200" baseline="0" dirty="0" smtClean="0">
                <a:solidFill>
                  <a:schemeClr val="tx1"/>
                </a:solidFill>
                <a:latin typeface="+mn-lt"/>
                <a:ea typeface="+mn-ea"/>
                <a:cs typeface="+mn-cs"/>
              </a:rPr>
              <a:t>also reduce Ca2+ influx in cardiac muscle fibers, thereby reducing rate, contractility, &amp; O2 requirement under most circumstances.</a:t>
            </a:r>
            <a:endParaRPr lang="en-US" dirty="0"/>
          </a:p>
        </p:txBody>
      </p:sp>
      <p:sp>
        <p:nvSpPr>
          <p:cNvPr id="4" name="Slide Number Placeholder 3"/>
          <p:cNvSpPr>
            <a:spLocks noGrp="1"/>
          </p:cNvSpPr>
          <p:nvPr>
            <p:ph type="sldNum" sz="quarter" idx="10"/>
          </p:nvPr>
        </p:nvSpPr>
        <p:spPr/>
        <p:txBody>
          <a:bodyPr/>
          <a:lstStyle/>
          <a:p>
            <a:fld id="{991F5557-E454-4D31-B094-86E1F76A2A90}" type="slidenum">
              <a:rPr lang="en-US" smtClean="0"/>
              <a:pPr/>
              <a:t>13</a:t>
            </a:fld>
            <a:endParaRPr lang="en-US"/>
          </a:p>
        </p:txBody>
      </p:sp>
    </p:spTree>
    <p:extLst>
      <p:ext uri="{BB962C8B-B14F-4D97-AF65-F5344CB8AC3E}">
        <p14:creationId xmlns:p14="http://schemas.microsoft.com/office/powerpoint/2010/main" val="3552711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A1C31CC-6E04-42E1-9CAF-E587ADC8F614}" type="datetime1">
              <a:rPr lang="en-US" smtClean="0"/>
              <a:t>2/21/19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154C7A9-0206-4212-B85C-9D70CCD6C2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8C17C8-9157-45D4-9444-53E016274C78}" type="datetime1">
              <a:rPr lang="en-US" smtClean="0"/>
              <a:t>2/21/19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4C7A9-0206-4212-B85C-9D70CCD6C2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699D5E-B025-45AC-94A3-03801CAC3BBC}" type="datetime1">
              <a:rPr lang="en-US" smtClean="0"/>
              <a:t>2/21/19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4C7A9-0206-4212-B85C-9D70CCD6C2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C52356-0481-458B-81D4-6E1E8504C1B9}" type="datetime1">
              <a:rPr lang="en-US" smtClean="0"/>
              <a:t>2/21/19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4C7A9-0206-4212-B85C-9D70CCD6C2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4DC0CBB-96D6-4E9E-B27D-55B6739BCB2C}" type="datetime1">
              <a:rPr lang="en-US" smtClean="0"/>
              <a:t>2/21/19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4C7A9-0206-4212-B85C-9D70CCD6C2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57FC6EE-4AE3-4EF0-A6FB-EE279B199539}" type="datetime1">
              <a:rPr lang="en-US" smtClean="0"/>
              <a:t>2/21/19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4C7A9-0206-4212-B85C-9D70CCD6C2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7279286-8640-446B-95E4-3C90DD2DE64D}" type="datetime1">
              <a:rPr lang="en-US" smtClean="0"/>
              <a:t>2/21/19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54C7A9-0206-4212-B85C-9D70CCD6C2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FDD9E98-0390-46EB-A657-9CE170E585FF}" type="datetime1">
              <a:rPr lang="en-US" smtClean="0"/>
              <a:t>2/21/19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54C7A9-0206-4212-B85C-9D70CCD6C2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E2A16-C105-4706-82C7-0554FBEA9B04}" type="datetime1">
              <a:rPr lang="en-US" smtClean="0"/>
              <a:t>2/21/19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54C7A9-0206-4212-B85C-9D70CCD6C2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2B04AE0-A5FB-4F10-8407-8FCAD9FEC40F}" type="datetime1">
              <a:rPr lang="en-US" smtClean="0"/>
              <a:t>2/21/19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4C7A9-0206-4212-B85C-9D70CCD6C2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D72E5D8-AAA5-4FF3-AE25-AFFFE83D47EC}" type="datetime1">
              <a:rPr lang="en-US" smtClean="0"/>
              <a:t>2/21/19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154C7A9-0206-4212-B85C-9D70CCD6C29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A751F43-1884-4C00-93AB-43E66BDC1ABB}" type="datetime1">
              <a:rPr lang="en-US" smtClean="0"/>
              <a:t>2/21/19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54C7A9-0206-4212-B85C-9D70CCD6C29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Relationship Id="rId3"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1.gif"/></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jpeg"/><Relationship Id="rId5"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eg/url?sa=i&amp;rct=j&amp;q=&amp;esrc=s&amp;source=images&amp;cd=&amp;cad=rja&amp;uact=8&amp;ved=0ahUKEwj76-bekZnTAhUJXBoKHVltDXkQjRwIBw&amp;url=http://medical-dictionary.thefreedictionary.com/sublingual&amp;psig=AFQjCNGtBuzFE8BqRySf9p5CqsgqbtQ3CQ&amp;ust=1491887603019045" TargetMode="External"/><Relationship Id="rId4"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gif"/><Relationship Id="rId5"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uk/url?sa=i&amp;source=images&amp;cd=&amp;cad=rja&amp;docid=ShC04EJrmaQkPM&amp;tbnid=h1L5zIp_DGf5hM:&amp;ved=0CAgQjRwwAA&amp;url=http://www.heartstroketayside.scot.nhs.uk/default.aspx?NavigationID=558&amp;ei=wzt2Uo-bDuXH7Aaw6oCoCA&amp;psig=AFQjCNHGr1vwQxkuvYjqqelAbvEfDAbHKg&amp;ust=1383566659314386" TargetMode="External"/><Relationship Id="rId4" Type="http://schemas.openxmlformats.org/officeDocument/2006/relationships/image" Target="../media/image36.jpeg"/><Relationship Id="rId5" Type="http://schemas.openxmlformats.org/officeDocument/2006/relationships/image" Target="../media/image37.png"/><Relationship Id="rId6" Type="http://schemas.openxmlformats.org/officeDocument/2006/relationships/image" Target="../media/image38.jpe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Relationship Id="rId3" Type="http://schemas.openxmlformats.org/officeDocument/2006/relationships/image" Target="../media/image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eg/url?sa=i&amp;rct=j&amp;q=&amp;esrc=s&amp;source=images&amp;cd=&amp;cad=rja&amp;uact=8&amp;ved=0ahUKEwja4PfkxorTAhVGqxoKHf33DaQQjRwIBw&amp;url=https://www.pinterest.com/simonhogan13/cartoons/&amp;bvm=bv.151426398,d.d2s&amp;psig=AFQjCNHT7d_J1L-JQ5CEYIeXHfv-TBj5xQ&amp;ust=1491386522738325" TargetMode="External"/><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hyperlink" Target="http://www.typesofeverything.com/wp-content/uploads/2010/12/Heart-Attack.jpg" TargetMode="External"/><Relationship Id="rId8" Type="http://schemas.openxmlformats.org/officeDocument/2006/relationships/image" Target="../media/image7.jpeg"/><Relationship Id="rId9"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istance vessels Page1"/>
          <p:cNvPicPr>
            <a:picLocks noChangeAspect="1" noChangeArrowheads="1"/>
          </p:cNvPicPr>
          <p:nvPr/>
        </p:nvPicPr>
        <p:blipFill>
          <a:blip r:embed="rId2" cstate="print"/>
          <a:srcRect l="29214" t="10112" r="12691" b="44943"/>
          <a:stretch>
            <a:fillRect/>
          </a:stretch>
        </p:blipFill>
        <p:spPr>
          <a:xfrm>
            <a:off x="5486400" y="914400"/>
            <a:ext cx="3505200" cy="5638800"/>
          </a:xfrm>
          <a:prstGeom prst="rect">
            <a:avLst/>
          </a:prstGeom>
          <a:noFill/>
          <a:ln>
            <a:solidFill>
              <a:schemeClr val="accent1"/>
            </a:solidFill>
          </a:ln>
        </p:spPr>
      </p:pic>
      <p:sp>
        <p:nvSpPr>
          <p:cNvPr id="6" name="TextBox 5"/>
          <p:cNvSpPr txBox="1"/>
          <p:nvPr/>
        </p:nvSpPr>
        <p:spPr>
          <a:xfrm>
            <a:off x="451022" y="164812"/>
            <a:ext cx="43434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smtClean="0">
                <a:latin typeface="Algerian" pitchFamily="82" charset="0"/>
              </a:rPr>
              <a:t>Antianginal</a:t>
            </a:r>
            <a:r>
              <a:rPr lang="en-US" sz="3200" dirty="0" smtClean="0">
                <a:latin typeface="Algerian" pitchFamily="82" charset="0"/>
              </a:rPr>
              <a:t> Drugs</a:t>
            </a:r>
            <a:endParaRPr lang="en-US" sz="3200" dirty="0">
              <a:latin typeface="Algerian" pitchFamily="82" charset="0"/>
            </a:endParaRPr>
          </a:p>
        </p:txBody>
      </p:sp>
      <p:sp>
        <p:nvSpPr>
          <p:cNvPr id="7" name="TextBox 6"/>
          <p:cNvSpPr txBox="1"/>
          <p:nvPr/>
        </p:nvSpPr>
        <p:spPr>
          <a:xfrm>
            <a:off x="152400" y="891697"/>
            <a:ext cx="43434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smtClean="0">
                <a:latin typeface="Algerian" pitchFamily="82" charset="0"/>
              </a:rPr>
              <a:t>Learning outcomes</a:t>
            </a:r>
            <a:endParaRPr lang="en-US" sz="3200" dirty="0">
              <a:latin typeface="Algerian" pitchFamily="82" charset="0"/>
            </a:endParaRPr>
          </a:p>
        </p:txBody>
      </p:sp>
      <p:sp>
        <p:nvSpPr>
          <p:cNvPr id="8" name="TextBox 7"/>
          <p:cNvSpPr txBox="1"/>
          <p:nvPr/>
        </p:nvSpPr>
        <p:spPr>
          <a:xfrm>
            <a:off x="152400" y="1677318"/>
            <a:ext cx="5105400" cy="124649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600" b="1" dirty="0" smtClean="0">
                <a:latin typeface="Arial Narrow" pitchFamily="34" charset="0"/>
              </a:rPr>
              <a:t>Recognize variables contributing to a </a:t>
            </a:r>
            <a:r>
              <a:rPr lang="en-US" sz="2600" b="1" u="sng" dirty="0" smtClean="0">
                <a:latin typeface="Arial Narrow" pitchFamily="34" charset="0"/>
              </a:rPr>
              <a:t>balanced</a:t>
            </a:r>
            <a:r>
              <a:rPr lang="en-US" sz="2600" b="1" dirty="0" smtClean="0">
                <a:latin typeface="Arial Narrow" pitchFamily="34" charset="0"/>
              </a:rPr>
              <a:t> myocardial supply versus demand</a:t>
            </a:r>
          </a:p>
        </p:txBody>
      </p:sp>
      <p:sp>
        <p:nvSpPr>
          <p:cNvPr id="9" name="TextBox 8"/>
          <p:cNvSpPr txBox="1"/>
          <p:nvPr/>
        </p:nvSpPr>
        <p:spPr>
          <a:xfrm>
            <a:off x="114300" y="3124659"/>
            <a:ext cx="5257800" cy="1631216"/>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600" b="1" dirty="0" smtClean="0">
                <a:latin typeface="Arial Narrow" pitchFamily="34" charset="0"/>
              </a:rPr>
              <a:t>Expand on the drugs used to alleviate acute </a:t>
            </a:r>
            <a:r>
              <a:rPr lang="en-US" sz="2600" b="1" dirty="0" err="1" smtClean="0">
                <a:latin typeface="Arial Narrow" pitchFamily="34" charset="0"/>
              </a:rPr>
              <a:t>anginal</a:t>
            </a:r>
            <a:r>
              <a:rPr lang="en-US" sz="2600" b="1" dirty="0" smtClean="0">
                <a:latin typeface="Arial Narrow" pitchFamily="34" charset="0"/>
              </a:rPr>
              <a:t> attacks versus those meant for prophylaxis &amp; improvement of survival </a:t>
            </a:r>
          </a:p>
        </p:txBody>
      </p:sp>
      <p:sp>
        <p:nvSpPr>
          <p:cNvPr id="11" name="TextBox 10"/>
          <p:cNvSpPr txBox="1"/>
          <p:nvPr/>
        </p:nvSpPr>
        <p:spPr>
          <a:xfrm>
            <a:off x="152400" y="5105400"/>
            <a:ext cx="5257800" cy="124649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600" b="1" dirty="0" smtClean="0">
                <a:latin typeface="Arial Narrow" pitchFamily="34" charset="0"/>
              </a:rPr>
              <a:t>Detail the pharmacology of nitrates, other vasodilators, &amp; other drugs used as </a:t>
            </a:r>
            <a:r>
              <a:rPr lang="en-US" sz="2600" b="1" dirty="0" err="1" smtClean="0">
                <a:latin typeface="Arial Narrow" pitchFamily="34" charset="0"/>
              </a:rPr>
              <a:t>antianginal</a:t>
            </a:r>
            <a:r>
              <a:rPr lang="en-US" sz="2600" b="1" dirty="0" smtClean="0">
                <a:latin typeface="Arial Narrow" pitchFamily="34" charset="0"/>
              </a:rPr>
              <a:t> therapy.</a:t>
            </a:r>
          </a:p>
        </p:txBody>
      </p:sp>
      <p:sp>
        <p:nvSpPr>
          <p:cNvPr id="2" name="Slide Number Placeholder 1"/>
          <p:cNvSpPr>
            <a:spLocks noGrp="1"/>
          </p:cNvSpPr>
          <p:nvPr>
            <p:ph type="sldNum" sz="quarter" idx="12"/>
          </p:nvPr>
        </p:nvSpPr>
        <p:spPr/>
        <p:txBody>
          <a:bodyPr/>
          <a:lstStyle/>
          <a:p>
            <a:fld id="{B154C7A9-0206-4212-B85C-9D70CCD6C29D}" type="slidenum">
              <a:rPr lang="en-US" smtClean="0"/>
              <a:pPr/>
              <a:t>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2590800"/>
            <a:ext cx="6400800" cy="1077218"/>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smtClean="0">
                <a:latin typeface="Algerian" pitchFamily="82" charset="0"/>
              </a:rPr>
              <a:t>What triggers the onset of symptoms in </a:t>
            </a:r>
            <a:r>
              <a:rPr lang="en-US" sz="3200" dirty="0" err="1" smtClean="0">
                <a:latin typeface="Algerian" pitchFamily="82" charset="0"/>
              </a:rPr>
              <a:t>helmi</a:t>
            </a:r>
            <a:r>
              <a:rPr lang="en-US" sz="3200" dirty="0" smtClean="0">
                <a:latin typeface="Algerian" pitchFamily="82" charset="0"/>
              </a:rPr>
              <a:t>?</a:t>
            </a:r>
            <a:endParaRPr lang="en-US" sz="3200" dirty="0">
              <a:latin typeface="Algerian" pitchFamily="82" charset="0"/>
            </a:endParaRPr>
          </a:p>
        </p:txBody>
      </p:sp>
      <p:pic>
        <p:nvPicPr>
          <p:cNvPr id="15362" name="Picture 2" descr="http://exchanges.wiley.com/blog/wp-content/uploads/2013/06/stethoscope.jpg">
            <a:hlinkClick r:id="rId2"/>
          </p:cNvPr>
          <p:cNvPicPr>
            <a:picLocks noChangeAspect="1" noChangeArrowheads="1"/>
          </p:cNvPicPr>
          <p:nvPr/>
        </p:nvPicPr>
        <p:blipFill>
          <a:blip r:embed="rId3" cstate="print"/>
          <a:srcRect/>
          <a:stretch>
            <a:fillRect/>
          </a:stretch>
        </p:blipFill>
        <p:spPr bwMode="auto">
          <a:xfrm>
            <a:off x="6019800" y="762000"/>
            <a:ext cx="2590800" cy="1371600"/>
          </a:xfrm>
          <a:prstGeom prst="rect">
            <a:avLst/>
          </a:prstGeom>
          <a:noFill/>
        </p:spPr>
      </p:pic>
      <p:sp>
        <p:nvSpPr>
          <p:cNvPr id="9" name="TextBox 8"/>
          <p:cNvSpPr txBox="1"/>
          <p:nvPr/>
        </p:nvSpPr>
        <p:spPr>
          <a:xfrm>
            <a:off x="533400" y="990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algn="ctr"/>
            <a:r>
              <a:rPr lang="en-US" sz="3200" dirty="0" err="1" smtClean="0">
                <a:latin typeface="Algerian" pitchFamily="82" charset="0"/>
              </a:rPr>
              <a:t>Minicase</a:t>
            </a:r>
            <a:endParaRPr lang="en-US" sz="3200" dirty="0">
              <a:latin typeface="Algerian" pitchFamily="82" charset="0"/>
            </a:endParaRPr>
          </a:p>
        </p:txBody>
      </p:sp>
      <p:sp>
        <p:nvSpPr>
          <p:cNvPr id="10" name="TextBox 9"/>
          <p:cNvSpPr txBox="1"/>
          <p:nvPr/>
        </p:nvSpPr>
        <p:spPr>
          <a:xfrm>
            <a:off x="533400" y="3962400"/>
            <a:ext cx="6400800" cy="1077218"/>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smtClean="0">
                <a:latin typeface="Algerian" pitchFamily="82" charset="0"/>
              </a:rPr>
              <a:t>What factors worsen the symptoms in case of </a:t>
            </a:r>
            <a:r>
              <a:rPr lang="en-US" sz="3200" dirty="0" err="1" smtClean="0">
                <a:latin typeface="Algerian" pitchFamily="82" charset="0"/>
              </a:rPr>
              <a:t>Helmi</a:t>
            </a:r>
            <a:r>
              <a:rPr lang="en-US" sz="3200" dirty="0" smtClean="0">
                <a:latin typeface="Algerian" pitchFamily="82" charset="0"/>
              </a:rPr>
              <a:t>?</a:t>
            </a:r>
            <a:endParaRPr lang="en-US" sz="3200" dirty="0">
              <a:latin typeface="Algerian" pitchFamily="82" charset="0"/>
            </a:endParaRPr>
          </a:p>
        </p:txBody>
      </p:sp>
      <p:sp>
        <p:nvSpPr>
          <p:cNvPr id="11" name="TextBox 10"/>
          <p:cNvSpPr txBox="1"/>
          <p:nvPr/>
        </p:nvSpPr>
        <p:spPr>
          <a:xfrm>
            <a:off x="533400" y="5410200"/>
            <a:ext cx="7315200" cy="1077218"/>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smtClean="0">
                <a:latin typeface="Algerian" pitchFamily="82" charset="0"/>
              </a:rPr>
              <a:t>What is the possible underlying cause of angina in </a:t>
            </a:r>
            <a:r>
              <a:rPr lang="en-US" sz="3200" dirty="0" err="1" smtClean="0">
                <a:latin typeface="Algerian" pitchFamily="82" charset="0"/>
              </a:rPr>
              <a:t>Helmi</a:t>
            </a:r>
            <a:r>
              <a:rPr lang="en-US" sz="3200" dirty="0" smtClean="0">
                <a:latin typeface="Algerian" pitchFamily="82" charset="0"/>
              </a:rPr>
              <a:t>?</a:t>
            </a:r>
            <a:endParaRPr lang="en-US" sz="3200" dirty="0">
              <a:latin typeface="Algerian" pitchFamily="82" charset="0"/>
            </a:endParaRPr>
          </a:p>
        </p:txBody>
      </p:sp>
      <p:sp>
        <p:nvSpPr>
          <p:cNvPr id="2" name="Slide Number Placeholder 1"/>
          <p:cNvSpPr>
            <a:spLocks noGrp="1"/>
          </p:cNvSpPr>
          <p:nvPr>
            <p:ph type="sldNum" sz="quarter" idx="12"/>
          </p:nvPr>
        </p:nvSpPr>
        <p:spPr/>
        <p:txBody>
          <a:bodyPr/>
          <a:lstStyle/>
          <a:p>
            <a:fld id="{B154C7A9-0206-4212-B85C-9D70CCD6C29D}"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295400" y="609600"/>
            <a:ext cx="5915025" cy="120015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838200" y="2286000"/>
            <a:ext cx="2676525" cy="405765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3733800" y="2286000"/>
            <a:ext cx="2705100" cy="3981450"/>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6705600" y="2286000"/>
            <a:ext cx="2209800" cy="39624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B154C7A9-0206-4212-B85C-9D70CCD6C29D}"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linds(horizontal)">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blinds(horizontal)">
                                      <p:cBhvr>
                                        <p:cTn id="1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algn="ctr"/>
            <a:r>
              <a:rPr lang="en-US" sz="2400" dirty="0" smtClean="0">
                <a:solidFill>
                  <a:srgbClr val="FF0000"/>
                </a:solidFill>
                <a:latin typeface="Algerian" pitchFamily="82" charset="0"/>
              </a:rPr>
              <a:t>Treatment of angina pectoris</a:t>
            </a:r>
            <a:endParaRPr lang="en-US" sz="2400" dirty="0">
              <a:solidFill>
                <a:srgbClr val="FF0000"/>
              </a:solidFill>
              <a:latin typeface="Algerian" pitchFamily="82" charset="0"/>
            </a:endParaRPr>
          </a:p>
        </p:txBody>
      </p:sp>
      <p:sp>
        <p:nvSpPr>
          <p:cNvPr id="3" name="TextBox 2"/>
          <p:cNvSpPr txBox="1"/>
          <p:nvPr/>
        </p:nvSpPr>
        <p:spPr>
          <a:xfrm>
            <a:off x="228600" y="10668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Bernard MT Condensed" pitchFamily="18" charset="0"/>
              </a:rPr>
              <a:t>1-Agents that improve symptoms &amp; ischemia</a:t>
            </a:r>
            <a:endParaRPr lang="en-US" sz="2400" dirty="0">
              <a:latin typeface="Bernard MT Condensed"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228600" y="2209800"/>
            <a:ext cx="7620000" cy="4419600"/>
          </a:xfrm>
          <a:prstGeom prst="rect">
            <a:avLst/>
          </a:prstGeom>
          <a:noFill/>
          <a:ln w="9525">
            <a:noFill/>
            <a:miter lim="800000"/>
            <a:headEnd/>
            <a:tailEnd/>
          </a:ln>
        </p:spPr>
      </p:pic>
      <p:pic>
        <p:nvPicPr>
          <p:cNvPr id="16386" name="Picture 2"/>
          <p:cNvPicPr>
            <a:picLocks noChangeAspect="1" noChangeArrowheads="1"/>
          </p:cNvPicPr>
          <p:nvPr/>
        </p:nvPicPr>
        <p:blipFill>
          <a:blip r:embed="rId4" cstate="print"/>
          <a:srcRect/>
          <a:stretch>
            <a:fillRect/>
          </a:stretch>
        </p:blipFill>
        <p:spPr bwMode="auto">
          <a:xfrm>
            <a:off x="152400" y="1600200"/>
            <a:ext cx="3343275" cy="561975"/>
          </a:xfrm>
          <a:prstGeom prst="rect">
            <a:avLst/>
          </a:prstGeom>
          <a:noFill/>
          <a:ln w="9525">
            <a:noFill/>
            <a:miter lim="800000"/>
            <a:headEnd/>
            <a:tailEnd/>
          </a:ln>
        </p:spPr>
      </p:pic>
      <p:pic>
        <p:nvPicPr>
          <p:cNvPr id="4" name="Picture 2"/>
          <p:cNvPicPr>
            <a:picLocks noChangeAspect="1" noChangeArrowheads="1"/>
          </p:cNvPicPr>
          <p:nvPr/>
        </p:nvPicPr>
        <p:blipFill>
          <a:blip r:embed="rId5" cstate="print"/>
          <a:srcRect/>
          <a:stretch>
            <a:fillRect/>
          </a:stretch>
        </p:blipFill>
        <p:spPr bwMode="auto">
          <a:xfrm>
            <a:off x="228600" y="2209800"/>
            <a:ext cx="7629525" cy="44672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154C7A9-0206-4212-B85C-9D70CCD6C29D}"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 calcmode="lin" valueType="num">
                                      <p:cBhvr>
                                        <p:cTn id="12" dur="500" decel="50000" fill="hold">
                                          <p:stCondLst>
                                            <p:cond delay="0"/>
                                          </p:stCondLst>
                                        </p:cTn>
                                        <p:tgtEl>
                                          <p:spTgt spid="16386"/>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6386"/>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6386"/>
                                        </p:tgtEl>
                                        <p:attrNameLst>
                                          <p:attrName>ppt_w</p:attrName>
                                        </p:attrNameLst>
                                      </p:cBhvr>
                                      <p:tavLst>
                                        <p:tav tm="0">
                                          <p:val>
                                            <p:strVal val="#ppt_w*.05"/>
                                          </p:val>
                                        </p:tav>
                                        <p:tav tm="100000">
                                          <p:val>
                                            <p:strVal val="#ppt_w"/>
                                          </p:val>
                                        </p:tav>
                                      </p:tavLst>
                                    </p:anim>
                                    <p:anim calcmode="lin" valueType="num">
                                      <p:cBhvr>
                                        <p:cTn id="15" dur="1000" fill="hold"/>
                                        <p:tgtEl>
                                          <p:spTgt spid="16386"/>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6386"/>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6386"/>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6386"/>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6386"/>
                                        </p:tgtEl>
                                      </p:cBhvr>
                                    </p:animEffect>
                                  </p:childTnLst>
                                </p:cTn>
                              </p:par>
                              <p:par>
                                <p:cTn id="20" presetID="3" presetClass="entr" presetSubtype="1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blinds(horizontal)">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0" dur="1000" fill="hold"/>
                                        <p:tgtEl>
                                          <p:spTgt spid="4"/>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algn="ctr"/>
            <a:r>
              <a:rPr lang="en-US" sz="2400" dirty="0" smtClean="0">
                <a:solidFill>
                  <a:srgbClr val="FF0000"/>
                </a:solidFill>
                <a:latin typeface="Algerian" pitchFamily="82" charset="0"/>
              </a:rPr>
              <a:t>Treatment of angina pectoris</a:t>
            </a:r>
            <a:endParaRPr lang="en-US" sz="2400" dirty="0">
              <a:solidFill>
                <a:srgbClr val="FF0000"/>
              </a:solidFill>
              <a:latin typeface="Algerian" pitchFamily="82" charset="0"/>
            </a:endParaRPr>
          </a:p>
        </p:txBody>
      </p:sp>
      <p:sp>
        <p:nvSpPr>
          <p:cNvPr id="3" name="TextBox 2"/>
          <p:cNvSpPr txBox="1"/>
          <p:nvPr/>
        </p:nvSpPr>
        <p:spPr>
          <a:xfrm>
            <a:off x="228600" y="12192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Bernard MT Condensed" pitchFamily="18" charset="0"/>
              </a:rPr>
              <a:t>2-Agents that improve prognosis</a:t>
            </a:r>
            <a:endParaRPr lang="en-US" sz="2400" dirty="0">
              <a:latin typeface="Bernard MT Condensed" pitchFamily="18" charset="0"/>
            </a:endParaRPr>
          </a:p>
        </p:txBody>
      </p:sp>
      <p:sp>
        <p:nvSpPr>
          <p:cNvPr id="4" name="TextBox 3"/>
          <p:cNvSpPr txBox="1"/>
          <p:nvPr/>
        </p:nvSpPr>
        <p:spPr>
          <a:xfrm>
            <a:off x="228600" y="2133600"/>
            <a:ext cx="7162800" cy="424732"/>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marL="342900" lvl="0" indent="-342900">
              <a:lnSpc>
                <a:spcPct val="90000"/>
              </a:lnSpc>
              <a:spcBef>
                <a:spcPct val="20000"/>
              </a:spcBef>
              <a:buBlip>
                <a:blip r:embed="rId3"/>
              </a:buBlip>
              <a:defRPr/>
            </a:pPr>
            <a:r>
              <a:rPr lang="en-US" sz="2400" b="1" dirty="0" smtClean="0">
                <a:latin typeface="Arial Narrow" pitchFamily="34" charset="0"/>
              </a:rPr>
              <a:t>Aspirin / Other </a:t>
            </a:r>
            <a:r>
              <a:rPr lang="en-US" sz="2400" b="1" dirty="0" err="1" smtClean="0">
                <a:latin typeface="Arial Narrow" pitchFamily="34" charset="0"/>
              </a:rPr>
              <a:t>antiplatelets</a:t>
            </a:r>
            <a:endParaRPr lang="en-US" sz="2400" b="1" dirty="0" smtClean="0">
              <a:latin typeface="Arial Narrow" pitchFamily="34" charset="0"/>
            </a:endParaRPr>
          </a:p>
        </p:txBody>
      </p:sp>
      <p:sp>
        <p:nvSpPr>
          <p:cNvPr id="5" name="TextBox 4"/>
          <p:cNvSpPr txBox="1"/>
          <p:nvPr/>
        </p:nvSpPr>
        <p:spPr>
          <a:xfrm>
            <a:off x="228600" y="4724400"/>
            <a:ext cx="7239000" cy="424732"/>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buBlip>
                <a:blip r:embed="rId3"/>
              </a:buBlip>
            </a:pPr>
            <a:r>
              <a:rPr lang="en-US" sz="2400" b="1" dirty="0" smtClean="0">
                <a:latin typeface="Arial Narrow" pitchFamily="34" charset="0"/>
                <a:sym typeface="Symbol" pitchFamily="18" charset="2"/>
              </a:rPr>
              <a:t>-AD blockers</a:t>
            </a:r>
          </a:p>
        </p:txBody>
      </p:sp>
      <p:sp>
        <p:nvSpPr>
          <p:cNvPr id="6" name="TextBox 5"/>
          <p:cNvSpPr txBox="1"/>
          <p:nvPr/>
        </p:nvSpPr>
        <p:spPr>
          <a:xfrm>
            <a:off x="228600" y="3810000"/>
            <a:ext cx="7162800" cy="424732"/>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marL="342900" lvl="0" indent="-342900">
              <a:lnSpc>
                <a:spcPct val="90000"/>
              </a:lnSpc>
              <a:spcBef>
                <a:spcPct val="20000"/>
              </a:spcBef>
              <a:buBlip>
                <a:blip r:embed="rId3"/>
              </a:buBlip>
              <a:defRPr/>
            </a:pPr>
            <a:r>
              <a:rPr lang="en-US" sz="2400" b="1" dirty="0" smtClean="0">
                <a:latin typeface="Arial Narrow" pitchFamily="34" charset="0"/>
              </a:rPr>
              <a:t>ACE Inhibitors</a:t>
            </a:r>
          </a:p>
        </p:txBody>
      </p:sp>
      <p:sp>
        <p:nvSpPr>
          <p:cNvPr id="7" name="TextBox 6"/>
          <p:cNvSpPr txBox="1"/>
          <p:nvPr/>
        </p:nvSpPr>
        <p:spPr>
          <a:xfrm>
            <a:off x="228600" y="3048000"/>
            <a:ext cx="7239000" cy="424732"/>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marL="342900" lvl="0" indent="-342900">
              <a:lnSpc>
                <a:spcPct val="90000"/>
              </a:lnSpc>
              <a:spcBef>
                <a:spcPct val="20000"/>
              </a:spcBef>
              <a:buBlip>
                <a:blip r:embed="rId3"/>
              </a:buBlip>
              <a:defRPr/>
            </a:pPr>
            <a:r>
              <a:rPr lang="en-US" sz="2400" b="1" dirty="0" err="1" smtClean="0">
                <a:latin typeface="Arial Narrow" pitchFamily="34" charset="0"/>
              </a:rPr>
              <a:t>Statins</a:t>
            </a:r>
            <a:endParaRPr lang="en-US" sz="2400" b="1" dirty="0" smtClean="0">
              <a:latin typeface="Arial Narrow" pitchFamily="34" charset="0"/>
            </a:endParaRPr>
          </a:p>
        </p:txBody>
      </p:sp>
      <p:sp>
        <p:nvSpPr>
          <p:cNvPr id="8" name="Slide Number Placeholder 7"/>
          <p:cNvSpPr>
            <a:spLocks noGrp="1"/>
          </p:cNvSpPr>
          <p:nvPr>
            <p:ph type="sldNum" sz="quarter" idx="12"/>
          </p:nvPr>
        </p:nvSpPr>
        <p:spPr/>
        <p:txBody>
          <a:bodyPr/>
          <a:lstStyle/>
          <a:p>
            <a:fld id="{B154C7A9-0206-4212-B85C-9D70CCD6C29D}"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0"/>
            <a:ext cx="42672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Mechanism of action</a:t>
            </a:r>
            <a:endParaRPr lang="en-US" sz="2400" dirty="0">
              <a:latin typeface="Algerian" pitchFamily="82" charset="0"/>
            </a:endParaRPr>
          </a:p>
        </p:txBody>
      </p:sp>
      <p:pic>
        <p:nvPicPr>
          <p:cNvPr id="3" name="Picture 5" descr="nitrodilator%20mech"/>
          <p:cNvPicPr>
            <a:picLocks noChangeAspect="1" noChangeArrowheads="1"/>
          </p:cNvPicPr>
          <p:nvPr/>
        </p:nvPicPr>
        <p:blipFill>
          <a:blip r:embed="rId3" cstate="print"/>
          <a:srcRect/>
          <a:stretch>
            <a:fillRect/>
          </a:stretch>
        </p:blipFill>
        <p:spPr bwMode="auto">
          <a:xfrm>
            <a:off x="1524000" y="2362200"/>
            <a:ext cx="4419600" cy="2667000"/>
          </a:xfrm>
          <a:prstGeom prst="rect">
            <a:avLst/>
          </a:prstGeom>
          <a:noFill/>
        </p:spPr>
      </p:pic>
      <p:sp>
        <p:nvSpPr>
          <p:cNvPr id="4" name="TextBox 3"/>
          <p:cNvSpPr txBox="1"/>
          <p:nvPr/>
        </p:nvSpPr>
        <p:spPr>
          <a:xfrm>
            <a:off x="533400" y="5181600"/>
            <a:ext cx="7696200" cy="830997"/>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N</a:t>
            </a:r>
            <a:r>
              <a:rPr lang="en-US" sz="2400" dirty="0" smtClean="0">
                <a:latin typeface="Arial Black" pitchFamily="34" charset="0"/>
              </a:rPr>
              <a:t>itric oxide binds to </a:t>
            </a:r>
            <a:r>
              <a:rPr lang="en-US" sz="2400" dirty="0" err="1" smtClean="0">
                <a:latin typeface="Arial Black" pitchFamily="34" charset="0"/>
              </a:rPr>
              <a:t>guanylate</a:t>
            </a:r>
            <a:r>
              <a:rPr lang="en-US" sz="2400" dirty="0" smtClean="0">
                <a:latin typeface="Arial Black" pitchFamily="34" charset="0"/>
              </a:rPr>
              <a:t> </a:t>
            </a:r>
            <a:r>
              <a:rPr lang="en-US" sz="2400" dirty="0" err="1" smtClean="0">
                <a:latin typeface="Arial Black" pitchFamily="34" charset="0"/>
              </a:rPr>
              <a:t>cyclase</a:t>
            </a:r>
            <a:r>
              <a:rPr lang="en-US" sz="2400" dirty="0" smtClean="0">
                <a:latin typeface="Arial Black" pitchFamily="34" charset="0"/>
              </a:rPr>
              <a:t> in vascular smooth muscle cell to form </a:t>
            </a:r>
            <a:r>
              <a:rPr lang="en-US" sz="2400" dirty="0" err="1" smtClean="0">
                <a:latin typeface="Arial Black" pitchFamily="34" charset="0"/>
              </a:rPr>
              <a:t>cGMP</a:t>
            </a:r>
            <a:r>
              <a:rPr lang="en-US" sz="2400" dirty="0" smtClean="0">
                <a:latin typeface="Arial Black" pitchFamily="34" charset="0"/>
              </a:rPr>
              <a:t>.</a:t>
            </a:r>
            <a:endParaRPr lang="en-US" sz="2400" dirty="0">
              <a:latin typeface="Algerian" pitchFamily="82" charset="0"/>
            </a:endParaRPr>
          </a:p>
        </p:txBody>
      </p:sp>
      <p:sp>
        <p:nvSpPr>
          <p:cNvPr id="6" name="TextBox 5"/>
          <p:cNvSpPr txBox="1"/>
          <p:nvPr/>
        </p:nvSpPr>
        <p:spPr>
          <a:xfrm>
            <a:off x="533400" y="6172200"/>
            <a:ext cx="76962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err="1" smtClean="0">
                <a:latin typeface="Arial Black" pitchFamily="34" charset="0"/>
              </a:rPr>
              <a:t>cGMP</a:t>
            </a:r>
            <a:r>
              <a:rPr lang="en-US" sz="2400" dirty="0" smtClean="0">
                <a:latin typeface="Arial Black" pitchFamily="34" charset="0"/>
              </a:rPr>
              <a:t> activates PKG to produce relaxation</a:t>
            </a:r>
            <a:endParaRPr lang="en-US" sz="2400" dirty="0">
              <a:latin typeface="Arial Black" pitchFamily="34" charset="0"/>
            </a:endParaRPr>
          </a:p>
        </p:txBody>
      </p:sp>
      <p:sp>
        <p:nvSpPr>
          <p:cNvPr id="7" name="TextBox 6"/>
          <p:cNvSpPr txBox="1"/>
          <p:nvPr/>
        </p:nvSpPr>
        <p:spPr>
          <a:xfrm>
            <a:off x="457200" y="914400"/>
            <a:ext cx="42672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Organic nitrates</a:t>
            </a:r>
            <a:endParaRPr lang="en-US" sz="2400" dirty="0">
              <a:latin typeface="Algerian" pitchFamily="82" charset="0"/>
            </a:endParaRPr>
          </a:p>
        </p:txBody>
      </p:sp>
      <p:sp>
        <p:nvSpPr>
          <p:cNvPr id="8" name="TextBox 7"/>
          <p:cNvSpPr txBox="1"/>
          <p:nvPr/>
        </p:nvSpPr>
        <p:spPr>
          <a:xfrm>
            <a:off x="609600" y="2590800"/>
            <a:ext cx="2590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Short acting</a:t>
            </a:r>
            <a:endParaRPr lang="en-US" sz="2400" dirty="0">
              <a:latin typeface="Algerian" pitchFamily="82" charset="0"/>
            </a:endParaRPr>
          </a:p>
        </p:txBody>
      </p:sp>
      <p:sp>
        <p:nvSpPr>
          <p:cNvPr id="9" name="TextBox 8"/>
          <p:cNvSpPr txBox="1"/>
          <p:nvPr/>
        </p:nvSpPr>
        <p:spPr>
          <a:xfrm>
            <a:off x="5562600" y="2590800"/>
            <a:ext cx="28194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Nitroglycerine</a:t>
            </a:r>
            <a:endParaRPr lang="en-US" sz="2400" dirty="0">
              <a:latin typeface="Algerian" pitchFamily="82" charset="0"/>
            </a:endParaRPr>
          </a:p>
        </p:txBody>
      </p:sp>
      <p:sp>
        <p:nvSpPr>
          <p:cNvPr id="10" name="TextBox 9"/>
          <p:cNvSpPr txBox="1"/>
          <p:nvPr/>
        </p:nvSpPr>
        <p:spPr>
          <a:xfrm>
            <a:off x="685800" y="1752600"/>
            <a:ext cx="26670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Long acting</a:t>
            </a:r>
            <a:endParaRPr lang="en-US" sz="2400" dirty="0">
              <a:latin typeface="Algerian" pitchFamily="82" charset="0"/>
            </a:endParaRPr>
          </a:p>
        </p:txBody>
      </p:sp>
      <p:sp>
        <p:nvSpPr>
          <p:cNvPr id="11" name="TextBox 10"/>
          <p:cNvSpPr txBox="1"/>
          <p:nvPr/>
        </p:nvSpPr>
        <p:spPr>
          <a:xfrm>
            <a:off x="4495800" y="1752600"/>
            <a:ext cx="42672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err="1" smtClean="0">
                <a:latin typeface="Algerian" pitchFamily="82" charset="0"/>
              </a:rPr>
              <a:t>Isosorbide</a:t>
            </a:r>
            <a:r>
              <a:rPr lang="en-US" sz="2400" dirty="0" smtClean="0">
                <a:latin typeface="Algerian" pitchFamily="82" charset="0"/>
              </a:rPr>
              <a:t> </a:t>
            </a:r>
            <a:r>
              <a:rPr lang="en-US" sz="2400" dirty="0" err="1" smtClean="0">
                <a:latin typeface="Algerian" pitchFamily="82" charset="0"/>
              </a:rPr>
              <a:t>mononitate</a:t>
            </a:r>
            <a:endParaRPr lang="en-US" sz="2400" dirty="0">
              <a:latin typeface="Algerian" pitchFamily="82" charset="0"/>
            </a:endParaRPr>
          </a:p>
        </p:txBody>
      </p:sp>
      <p:pic>
        <p:nvPicPr>
          <p:cNvPr id="11266" name="Picture 2" descr="http://sirols.com/temp/geo/1nobel.jpg"/>
          <p:cNvPicPr>
            <a:picLocks noChangeAspect="1" noChangeArrowheads="1"/>
          </p:cNvPicPr>
          <p:nvPr/>
        </p:nvPicPr>
        <p:blipFill>
          <a:blip r:embed="rId4" cstate="print"/>
          <a:srcRect/>
          <a:stretch>
            <a:fillRect/>
          </a:stretch>
        </p:blipFill>
        <p:spPr bwMode="auto">
          <a:xfrm>
            <a:off x="1371600" y="3352800"/>
            <a:ext cx="3771900" cy="3124200"/>
          </a:xfrm>
          <a:prstGeom prst="rect">
            <a:avLst/>
          </a:prstGeom>
          <a:noFill/>
        </p:spPr>
      </p:pic>
      <p:pic>
        <p:nvPicPr>
          <p:cNvPr id="11268" name="Picture 4" descr="Dynamite"/>
          <p:cNvPicPr>
            <a:picLocks noChangeAspect="1" noChangeArrowheads="1"/>
          </p:cNvPicPr>
          <p:nvPr/>
        </p:nvPicPr>
        <p:blipFill>
          <a:blip r:embed="rId5" cstate="print"/>
          <a:srcRect/>
          <a:stretch>
            <a:fillRect/>
          </a:stretch>
        </p:blipFill>
        <p:spPr bwMode="auto">
          <a:xfrm>
            <a:off x="5638800" y="3429000"/>
            <a:ext cx="2857500" cy="2857500"/>
          </a:xfrm>
          <a:prstGeom prst="rect">
            <a:avLst/>
          </a:prstGeom>
          <a:noFill/>
        </p:spPr>
      </p:pic>
      <p:sp>
        <p:nvSpPr>
          <p:cNvPr id="5" name="Slide Number Placeholder 4"/>
          <p:cNvSpPr>
            <a:spLocks noGrp="1"/>
          </p:cNvSpPr>
          <p:nvPr>
            <p:ph type="sldNum" sz="quarter" idx="12"/>
          </p:nvPr>
        </p:nvSpPr>
        <p:spPr/>
        <p:txBody>
          <a:bodyPr/>
          <a:lstStyle/>
          <a:p>
            <a:fld id="{B154C7A9-0206-4212-B85C-9D70CCD6C29D}"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268"/>
                                        </p:tgtEl>
                                        <p:attrNameLst>
                                          <p:attrName>style.visibility</p:attrName>
                                        </p:attrNameLst>
                                      </p:cBhvr>
                                      <p:to>
                                        <p:strVal val="visible"/>
                                      </p:to>
                                    </p:set>
                                    <p:animEffect transition="in" filter="blinds(horizontal)">
                                      <p:cBhvr>
                                        <p:cTn id="27" dur="500"/>
                                        <p:tgtEl>
                                          <p:spTgt spid="1126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266"/>
                                        </p:tgtEl>
                                        <p:attrNameLst>
                                          <p:attrName>style.visibility</p:attrName>
                                        </p:attrNameLst>
                                      </p:cBhvr>
                                      <p:to>
                                        <p:strVal val="visible"/>
                                      </p:to>
                                    </p:set>
                                    <p:animEffect transition="in" filter="blinds(horizontal)">
                                      <p:cBhvr>
                                        <p:cTn id="32" dur="500"/>
                                        <p:tgtEl>
                                          <p:spTgt spid="1126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xit" presetSubtype="16" fill="hold" grpId="1" nodeType="clickEffect">
                                  <p:stCondLst>
                                    <p:cond delay="0"/>
                                  </p:stCondLst>
                                  <p:childTnLst>
                                    <p:animEffect transition="out" filter="box(in)">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par>
                                <p:cTn id="38" presetID="4" presetClass="exit" presetSubtype="16" fill="hold" grpId="1" nodeType="withEffect">
                                  <p:stCondLst>
                                    <p:cond delay="0"/>
                                  </p:stCondLst>
                                  <p:childTnLst>
                                    <p:animEffect transition="out" filter="box(in)">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par>
                                <p:cTn id="41" presetID="4" presetClass="exit" presetSubtype="16" fill="hold" grpId="1" nodeType="withEffect">
                                  <p:stCondLst>
                                    <p:cond delay="0"/>
                                  </p:stCondLst>
                                  <p:childTnLst>
                                    <p:animEffect transition="out" filter="box(in)">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par>
                                <p:cTn id="44" presetID="4" presetClass="exit" presetSubtype="16" fill="hold" grpId="1" nodeType="withEffect">
                                  <p:stCondLst>
                                    <p:cond delay="0"/>
                                  </p:stCondLst>
                                  <p:childTnLst>
                                    <p:animEffect transition="out" filter="box(in)">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par>
                                <p:cTn id="47" presetID="4" presetClass="exit" presetSubtype="16" fill="hold" nodeType="withEffect">
                                  <p:stCondLst>
                                    <p:cond delay="0"/>
                                  </p:stCondLst>
                                  <p:childTnLst>
                                    <p:animEffect transition="out" filter="box(in)">
                                      <p:cBhvr>
                                        <p:cTn id="48" dur="500"/>
                                        <p:tgtEl>
                                          <p:spTgt spid="11266"/>
                                        </p:tgtEl>
                                      </p:cBhvr>
                                    </p:animEffect>
                                    <p:set>
                                      <p:cBhvr>
                                        <p:cTn id="49" dur="1" fill="hold">
                                          <p:stCondLst>
                                            <p:cond delay="499"/>
                                          </p:stCondLst>
                                        </p:cTn>
                                        <p:tgtEl>
                                          <p:spTgt spid="11266"/>
                                        </p:tgtEl>
                                        <p:attrNameLst>
                                          <p:attrName>style.visibility</p:attrName>
                                        </p:attrNameLst>
                                      </p:cBhvr>
                                      <p:to>
                                        <p:strVal val="hidden"/>
                                      </p:to>
                                    </p:set>
                                  </p:childTnLst>
                                </p:cTn>
                              </p:par>
                              <p:par>
                                <p:cTn id="50" presetID="4" presetClass="exit" presetSubtype="16" fill="hold" nodeType="withEffect">
                                  <p:stCondLst>
                                    <p:cond delay="0"/>
                                  </p:stCondLst>
                                  <p:childTnLst>
                                    <p:animEffect transition="out" filter="box(in)">
                                      <p:cBhvr>
                                        <p:cTn id="51" dur="500"/>
                                        <p:tgtEl>
                                          <p:spTgt spid="11268"/>
                                        </p:tgtEl>
                                      </p:cBhvr>
                                    </p:animEffect>
                                    <p:set>
                                      <p:cBhvr>
                                        <p:cTn id="52" dur="1" fill="hold">
                                          <p:stCondLst>
                                            <p:cond delay="499"/>
                                          </p:stCondLst>
                                        </p:cTn>
                                        <p:tgtEl>
                                          <p:spTgt spid="1126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linds(horizontal)">
                                      <p:cBhvr>
                                        <p:cTn id="57" dur="5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blinds(horizontal)">
                                      <p:cBhvr>
                                        <p:cTn id="62" dur="500"/>
                                        <p:tgtEl>
                                          <p:spTgt spid="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blinds(horizontal)">
                                      <p:cBhvr>
                                        <p:cTn id="67" dur="500"/>
                                        <p:tgtEl>
                                          <p:spTgt spid="4"/>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blinds(horizontal)">
                                      <p:cBhvr>
                                        <p:cTn id="7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P spid="8" grpId="1" animBg="1"/>
      <p:bldP spid="9" grpId="0" animBg="1"/>
      <p:bldP spid="9" grpId="1" animBg="1"/>
      <p:bldP spid="10" grpId="0" animBg="1"/>
      <p:bldP spid="10" grpId="1" animBg="1"/>
      <p:bldP spid="11" grpId="0" animBg="1"/>
      <p:bldP spid="1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Hemodynamic effects of nitrates</a:t>
            </a:r>
            <a:endParaRPr lang="en-US" sz="2400" dirty="0">
              <a:latin typeface="Algerian" pitchFamily="82" charset="0"/>
            </a:endParaRPr>
          </a:p>
        </p:txBody>
      </p:sp>
      <p:sp>
        <p:nvSpPr>
          <p:cNvPr id="5" name="Freeform 7"/>
          <p:cNvSpPr>
            <a:spLocks/>
          </p:cNvSpPr>
          <p:nvPr/>
        </p:nvSpPr>
        <p:spPr bwMode="auto">
          <a:xfrm>
            <a:off x="1219200" y="2057400"/>
            <a:ext cx="598487" cy="649288"/>
          </a:xfrm>
          <a:custGeom>
            <a:avLst/>
            <a:gdLst/>
            <a:ahLst/>
            <a:cxnLst>
              <a:cxn ang="0">
                <a:pos x="304" y="0"/>
              </a:cxn>
              <a:cxn ang="0">
                <a:pos x="104" y="0"/>
              </a:cxn>
              <a:cxn ang="0">
                <a:pos x="104" y="248"/>
              </a:cxn>
              <a:cxn ang="0">
                <a:pos x="0" y="248"/>
              </a:cxn>
              <a:cxn ang="0">
                <a:pos x="200" y="408"/>
              </a:cxn>
              <a:cxn ang="0">
                <a:pos x="424" y="248"/>
              </a:cxn>
              <a:cxn ang="0">
                <a:pos x="304" y="248"/>
              </a:cxn>
              <a:cxn ang="0">
                <a:pos x="304" y="0"/>
              </a:cxn>
            </a:cxnLst>
            <a:rect l="0" t="0" r="r" b="b"/>
            <a:pathLst>
              <a:path w="425" h="409">
                <a:moveTo>
                  <a:pt x="304" y="0"/>
                </a:moveTo>
                <a:lnTo>
                  <a:pt x="104" y="0"/>
                </a:lnTo>
                <a:lnTo>
                  <a:pt x="104" y="248"/>
                </a:lnTo>
                <a:lnTo>
                  <a:pt x="0" y="248"/>
                </a:lnTo>
                <a:lnTo>
                  <a:pt x="200" y="408"/>
                </a:lnTo>
                <a:lnTo>
                  <a:pt x="424" y="248"/>
                </a:lnTo>
                <a:lnTo>
                  <a:pt x="304" y="248"/>
                </a:lnTo>
                <a:lnTo>
                  <a:pt x="304" y="0"/>
                </a:lnTo>
              </a:path>
            </a:pathLst>
          </a:custGeom>
          <a:solidFill>
            <a:schemeClr val="accent2"/>
          </a:solidFill>
          <a:ln w="12700" cap="rnd" cmpd="sng">
            <a:solidFill>
              <a:srgbClr val="000000"/>
            </a:solidFill>
            <a:prstDash val="solid"/>
            <a:round/>
            <a:headEnd/>
            <a:tailEnd/>
          </a:ln>
          <a:effectLst>
            <a:outerShdw dist="35921" dir="2700000" algn="ctr" rotWithShape="0">
              <a:schemeClr val="tx1"/>
            </a:outerShdw>
          </a:effectLst>
        </p:spPr>
        <p:txBody>
          <a:bodyPr/>
          <a:lstStyle/>
          <a:p>
            <a:pPr>
              <a:defRPr/>
            </a:pPr>
            <a:endParaRPr lang="en-US"/>
          </a:p>
        </p:txBody>
      </p:sp>
      <p:sp>
        <p:nvSpPr>
          <p:cNvPr id="6" name="Freeform 14"/>
          <p:cNvSpPr>
            <a:spLocks/>
          </p:cNvSpPr>
          <p:nvPr/>
        </p:nvSpPr>
        <p:spPr bwMode="auto">
          <a:xfrm rot="10972845">
            <a:off x="1905000" y="4572000"/>
            <a:ext cx="354013" cy="406400"/>
          </a:xfrm>
          <a:custGeom>
            <a:avLst/>
            <a:gdLst/>
            <a:ahLst/>
            <a:cxnLst>
              <a:cxn ang="0">
                <a:pos x="184" y="176"/>
              </a:cxn>
              <a:cxn ang="0">
                <a:pos x="64" y="176"/>
              </a:cxn>
              <a:cxn ang="0">
                <a:pos x="64" y="64"/>
              </a:cxn>
              <a:cxn ang="0">
                <a:pos x="0" y="64"/>
              </a:cxn>
              <a:cxn ang="0">
                <a:pos x="120" y="0"/>
              </a:cxn>
              <a:cxn ang="0">
                <a:pos x="248" y="64"/>
              </a:cxn>
              <a:cxn ang="0">
                <a:pos x="184" y="64"/>
              </a:cxn>
              <a:cxn ang="0">
                <a:pos x="184" y="176"/>
              </a:cxn>
            </a:cxnLst>
            <a:rect l="0" t="0" r="r" b="b"/>
            <a:pathLst>
              <a:path w="249" h="177">
                <a:moveTo>
                  <a:pt x="184" y="176"/>
                </a:moveTo>
                <a:lnTo>
                  <a:pt x="64" y="176"/>
                </a:lnTo>
                <a:lnTo>
                  <a:pt x="64" y="64"/>
                </a:lnTo>
                <a:lnTo>
                  <a:pt x="0" y="64"/>
                </a:lnTo>
                <a:lnTo>
                  <a:pt x="120" y="0"/>
                </a:lnTo>
                <a:lnTo>
                  <a:pt x="248" y="64"/>
                </a:lnTo>
                <a:lnTo>
                  <a:pt x="184" y="64"/>
                </a:lnTo>
                <a:lnTo>
                  <a:pt x="184" y="176"/>
                </a:lnTo>
              </a:path>
            </a:pathLst>
          </a:custGeom>
          <a:solidFill>
            <a:schemeClr val="accent2"/>
          </a:solidFill>
          <a:ln w="12700" cap="rnd" cmpd="sng">
            <a:solidFill>
              <a:srgbClr val="000000"/>
            </a:solidFill>
            <a:prstDash val="solid"/>
            <a:round/>
            <a:headEnd/>
            <a:tailEnd/>
          </a:ln>
          <a:effectLst>
            <a:outerShdw dist="35921" dir="2700000" algn="ctr" rotWithShape="0">
              <a:schemeClr val="tx1"/>
            </a:outerShdw>
          </a:effectLst>
        </p:spPr>
        <p:txBody>
          <a:bodyPr/>
          <a:lstStyle/>
          <a:p>
            <a:pPr>
              <a:defRPr/>
            </a:pPr>
            <a:endParaRPr lang="en-US"/>
          </a:p>
        </p:txBody>
      </p:sp>
      <p:sp>
        <p:nvSpPr>
          <p:cNvPr id="7" name="Freeform 14"/>
          <p:cNvSpPr>
            <a:spLocks/>
          </p:cNvSpPr>
          <p:nvPr/>
        </p:nvSpPr>
        <p:spPr bwMode="auto">
          <a:xfrm>
            <a:off x="762000" y="3119735"/>
            <a:ext cx="354013" cy="406400"/>
          </a:xfrm>
          <a:custGeom>
            <a:avLst/>
            <a:gdLst/>
            <a:ahLst/>
            <a:cxnLst>
              <a:cxn ang="0">
                <a:pos x="184" y="176"/>
              </a:cxn>
              <a:cxn ang="0">
                <a:pos x="64" y="176"/>
              </a:cxn>
              <a:cxn ang="0">
                <a:pos x="64" y="64"/>
              </a:cxn>
              <a:cxn ang="0">
                <a:pos x="0" y="64"/>
              </a:cxn>
              <a:cxn ang="0">
                <a:pos x="120" y="0"/>
              </a:cxn>
              <a:cxn ang="0">
                <a:pos x="248" y="64"/>
              </a:cxn>
              <a:cxn ang="0">
                <a:pos x="184" y="64"/>
              </a:cxn>
              <a:cxn ang="0">
                <a:pos x="184" y="176"/>
              </a:cxn>
            </a:cxnLst>
            <a:rect l="0" t="0" r="r" b="b"/>
            <a:pathLst>
              <a:path w="249" h="177">
                <a:moveTo>
                  <a:pt x="184" y="176"/>
                </a:moveTo>
                <a:lnTo>
                  <a:pt x="64" y="176"/>
                </a:lnTo>
                <a:lnTo>
                  <a:pt x="64" y="64"/>
                </a:lnTo>
                <a:lnTo>
                  <a:pt x="0" y="64"/>
                </a:lnTo>
                <a:lnTo>
                  <a:pt x="120" y="0"/>
                </a:lnTo>
                <a:lnTo>
                  <a:pt x="248" y="64"/>
                </a:lnTo>
                <a:lnTo>
                  <a:pt x="184" y="64"/>
                </a:lnTo>
                <a:lnTo>
                  <a:pt x="184" y="176"/>
                </a:lnTo>
              </a:path>
            </a:pathLst>
          </a:custGeom>
          <a:solidFill>
            <a:schemeClr val="accent2"/>
          </a:solidFill>
          <a:ln w="12700" cap="rnd" cmpd="sng">
            <a:solidFill>
              <a:srgbClr val="000000"/>
            </a:solidFill>
            <a:prstDash val="solid"/>
            <a:round/>
            <a:headEnd/>
            <a:tailEnd/>
          </a:ln>
          <a:effectLst>
            <a:outerShdw dist="35921" dir="2700000" algn="ctr" rotWithShape="0">
              <a:schemeClr val="tx1"/>
            </a:outerShdw>
          </a:effectLst>
        </p:spPr>
        <p:txBody>
          <a:bodyPr/>
          <a:lstStyle/>
          <a:p>
            <a:pPr>
              <a:defRPr/>
            </a:pPr>
            <a:endParaRPr lang="en-US"/>
          </a:p>
        </p:txBody>
      </p:sp>
      <p:pic>
        <p:nvPicPr>
          <p:cNvPr id="2050" name="Picture 2"/>
          <p:cNvPicPr>
            <a:picLocks noChangeAspect="1" noChangeArrowheads="1"/>
          </p:cNvPicPr>
          <p:nvPr/>
        </p:nvPicPr>
        <p:blipFill>
          <a:blip r:embed="rId3" cstate="print"/>
          <a:srcRect/>
          <a:stretch>
            <a:fillRect/>
          </a:stretch>
        </p:blipFill>
        <p:spPr bwMode="auto">
          <a:xfrm>
            <a:off x="3352800" y="1905000"/>
            <a:ext cx="3505200" cy="4591050"/>
          </a:xfrm>
          <a:prstGeom prst="rect">
            <a:avLst/>
          </a:prstGeom>
          <a:noFill/>
          <a:ln w="9525">
            <a:noFill/>
            <a:miter lim="800000"/>
            <a:headEnd/>
            <a:tailEnd/>
          </a:ln>
        </p:spPr>
      </p:pic>
      <p:sp>
        <p:nvSpPr>
          <p:cNvPr id="12" name="TextBox 11"/>
          <p:cNvSpPr txBox="1"/>
          <p:nvPr/>
        </p:nvSpPr>
        <p:spPr>
          <a:xfrm>
            <a:off x="609600" y="990600"/>
            <a:ext cx="3733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latin typeface="Comic Sans MS" pitchFamily="66" charset="0"/>
              </a:rPr>
              <a:t>Venous vasodilatation</a:t>
            </a:r>
            <a:endParaRPr lang="en-US" sz="2400" dirty="0">
              <a:latin typeface="Algerian" pitchFamily="82" charset="0"/>
            </a:endParaRPr>
          </a:p>
        </p:txBody>
      </p:sp>
      <p:sp>
        <p:nvSpPr>
          <p:cNvPr id="13" name="TextBox 12"/>
          <p:cNvSpPr txBox="1"/>
          <p:nvPr/>
        </p:nvSpPr>
        <p:spPr>
          <a:xfrm>
            <a:off x="2003217" y="2098764"/>
            <a:ext cx="19812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latin typeface="Comic Sans MS" pitchFamily="66" charset="0"/>
              </a:rPr>
              <a:t> Preload</a:t>
            </a:r>
            <a:endParaRPr lang="en-US" sz="2400" dirty="0">
              <a:latin typeface="Algerian" pitchFamily="82" charset="0"/>
            </a:endParaRPr>
          </a:p>
        </p:txBody>
      </p:sp>
      <p:sp>
        <p:nvSpPr>
          <p:cNvPr id="14" name="TextBox 13"/>
          <p:cNvSpPr txBox="1"/>
          <p:nvPr/>
        </p:nvSpPr>
        <p:spPr>
          <a:xfrm>
            <a:off x="990600" y="2471003"/>
            <a:ext cx="38862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latin typeface="Comic Sans MS" pitchFamily="66" charset="0"/>
              </a:rPr>
              <a:t> Coronary vasodilatation</a:t>
            </a:r>
            <a:endParaRPr lang="en-US" sz="2400" dirty="0">
              <a:latin typeface="Algerian" pitchFamily="82" charset="0"/>
            </a:endParaRPr>
          </a:p>
        </p:txBody>
      </p:sp>
      <p:sp>
        <p:nvSpPr>
          <p:cNvPr id="16" name="TextBox 15"/>
          <p:cNvSpPr txBox="1"/>
          <p:nvPr/>
        </p:nvSpPr>
        <p:spPr>
          <a:xfrm>
            <a:off x="1143000" y="3810000"/>
            <a:ext cx="4114800" cy="412934"/>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eaLnBrk="0" hangingPunct="0">
              <a:lnSpc>
                <a:spcPts val="2500"/>
              </a:lnSpc>
            </a:pPr>
            <a:r>
              <a:rPr lang="en-US" sz="2400" b="1" dirty="0" smtClean="0">
                <a:latin typeface="Comic Sans MS" pitchFamily="66" charset="0"/>
              </a:rPr>
              <a:t> Arterial vasodilatation </a:t>
            </a:r>
          </a:p>
        </p:txBody>
      </p:sp>
      <p:sp>
        <p:nvSpPr>
          <p:cNvPr id="17" name="TextBox 16"/>
          <p:cNvSpPr txBox="1"/>
          <p:nvPr/>
        </p:nvSpPr>
        <p:spPr>
          <a:xfrm>
            <a:off x="1295400" y="3119735"/>
            <a:ext cx="38862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latin typeface="Comic Sans MS" pitchFamily="66" charset="0"/>
              </a:rPr>
              <a:t> Myocardial perfusion</a:t>
            </a:r>
            <a:endParaRPr lang="en-US" sz="2400" dirty="0">
              <a:latin typeface="Algerian" pitchFamily="82" charset="0"/>
            </a:endParaRPr>
          </a:p>
        </p:txBody>
      </p:sp>
      <p:sp>
        <p:nvSpPr>
          <p:cNvPr id="18" name="TextBox 17"/>
          <p:cNvSpPr txBox="1"/>
          <p:nvPr/>
        </p:nvSpPr>
        <p:spPr>
          <a:xfrm>
            <a:off x="2667000" y="4572000"/>
            <a:ext cx="19812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latin typeface="Comic Sans MS" pitchFamily="66" charset="0"/>
              </a:rPr>
              <a:t>  </a:t>
            </a:r>
            <a:r>
              <a:rPr lang="en-US" sz="2400" b="1" dirty="0" err="1" smtClean="0">
                <a:latin typeface="Comic Sans MS" pitchFamily="66" charset="0"/>
              </a:rPr>
              <a:t>Afterload</a:t>
            </a:r>
            <a:endParaRPr lang="en-US" sz="2400" dirty="0">
              <a:latin typeface="Algerian" pitchFamily="82" charset="0"/>
            </a:endParaRPr>
          </a:p>
        </p:txBody>
      </p:sp>
      <p:sp>
        <p:nvSpPr>
          <p:cNvPr id="19" name="TextBox 18"/>
          <p:cNvSpPr txBox="1"/>
          <p:nvPr/>
        </p:nvSpPr>
        <p:spPr>
          <a:xfrm>
            <a:off x="304800" y="838200"/>
            <a:ext cx="7467600" cy="830997"/>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latin typeface="Comic Sans MS" pitchFamily="66" charset="0"/>
              </a:rPr>
              <a:t> </a:t>
            </a:r>
            <a:r>
              <a:rPr lang="en-US" sz="2400" b="1" dirty="0" smtClean="0">
                <a:solidFill>
                  <a:srgbClr val="FF3300"/>
                </a:solidFill>
                <a:latin typeface="Comic Sans MS" pitchFamily="66" charset="0"/>
              </a:rPr>
              <a:t>Shunting of flow from normal area to ischemic area by dilating collateral vessels</a:t>
            </a:r>
            <a:endParaRPr lang="en-US" sz="2400" b="1" dirty="0">
              <a:solidFill>
                <a:srgbClr val="FF3300"/>
              </a:solidFill>
              <a:latin typeface="Comic Sans MS" pitchFamily="66" charset="0"/>
            </a:endParaRPr>
          </a:p>
        </p:txBody>
      </p:sp>
      <p:pic>
        <p:nvPicPr>
          <p:cNvPr id="24" name="Picture 2" descr="C:\Users\Administrator\Desktop\pharma\RANGE Pharmacology 5th edition\Images\17.11.jpg"/>
          <p:cNvPicPr>
            <a:picLocks noChangeAspect="1" noChangeArrowheads="1"/>
          </p:cNvPicPr>
          <p:nvPr/>
        </p:nvPicPr>
        <p:blipFill>
          <a:blip r:embed="rId4" cstate="print">
            <a:clrChange>
              <a:clrFrom>
                <a:srgbClr val="EAE9EF"/>
              </a:clrFrom>
              <a:clrTo>
                <a:srgbClr val="EAE9EF">
                  <a:alpha val="0"/>
                </a:srgbClr>
              </a:clrTo>
            </a:clrChange>
            <a:lum bright="-20000" contrast="30000"/>
          </a:blip>
          <a:srcRect l="30000" t="10707" r="30833" b="21071"/>
          <a:stretch>
            <a:fillRect/>
          </a:stretch>
        </p:blipFill>
        <p:spPr bwMode="auto">
          <a:xfrm>
            <a:off x="1497037" y="1848722"/>
            <a:ext cx="4343400" cy="5029200"/>
          </a:xfrm>
          <a:prstGeom prst="snip2SameRect">
            <a:avLst>
              <a:gd name="adj1" fmla="val 19903"/>
              <a:gd name="adj2" fmla="val 0"/>
            </a:avLst>
          </a:prstGeom>
          <a:noFill/>
        </p:spPr>
      </p:pic>
      <p:grpSp>
        <p:nvGrpSpPr>
          <p:cNvPr id="20" name="Group 7"/>
          <p:cNvGrpSpPr/>
          <p:nvPr/>
        </p:nvGrpSpPr>
        <p:grpSpPr>
          <a:xfrm>
            <a:off x="5562600" y="1295400"/>
            <a:ext cx="3581400" cy="5410201"/>
            <a:chOff x="10134600" y="-4493559"/>
            <a:chExt cx="3581400" cy="5967133"/>
          </a:xfrm>
        </p:grpSpPr>
        <p:pic>
          <p:nvPicPr>
            <p:cNvPr id="22" name="Picture 2" descr="C:\Users\Administrator\Desktop\pharma\RANGE Pharmacology 5th edition\Images\17.11.jpg"/>
            <p:cNvPicPr>
              <a:picLocks noChangeAspect="1" noChangeArrowheads="1"/>
            </p:cNvPicPr>
            <p:nvPr/>
          </p:nvPicPr>
          <p:blipFill>
            <a:blip r:embed="rId4" cstate="print">
              <a:clrChange>
                <a:clrFrom>
                  <a:srgbClr val="EAE9EF"/>
                </a:clrFrom>
                <a:clrTo>
                  <a:srgbClr val="EAE9EF">
                    <a:alpha val="0"/>
                  </a:srgbClr>
                </a:clrTo>
              </a:clrChange>
              <a:lum bright="-20000" contrast="30000"/>
            </a:blip>
            <a:srcRect t="29043" r="71667" b="5468"/>
            <a:stretch>
              <a:fillRect/>
            </a:stretch>
          </p:blipFill>
          <p:spPr bwMode="auto">
            <a:xfrm>
              <a:off x="10134600" y="-3905250"/>
              <a:ext cx="3581400" cy="5378824"/>
            </a:xfrm>
            <a:prstGeom prst="snip2SameRect">
              <a:avLst>
                <a:gd name="adj1" fmla="val 16667"/>
                <a:gd name="adj2" fmla="val 497"/>
              </a:avLst>
            </a:prstGeom>
            <a:noFill/>
          </p:spPr>
        </p:pic>
        <p:sp>
          <p:nvSpPr>
            <p:cNvPr id="23" name="TextBox 22"/>
            <p:cNvSpPr txBox="1"/>
            <p:nvPr/>
          </p:nvSpPr>
          <p:spPr>
            <a:xfrm>
              <a:off x="11049000" y="-4493559"/>
              <a:ext cx="1752600" cy="461665"/>
            </a:xfrm>
            <a:prstGeom prst="rect">
              <a:avLst/>
            </a:prstGeom>
            <a:solidFill>
              <a:schemeClr val="bg1"/>
            </a:solidFill>
          </p:spPr>
          <p:txBody>
            <a:bodyPr wrap="square" rtlCol="0">
              <a:spAutoFit/>
            </a:bodyPr>
            <a:lstStyle/>
            <a:p>
              <a:r>
                <a:rPr lang="en-US" sz="2400" dirty="0" smtClean="0">
                  <a:solidFill>
                    <a:srgbClr val="CC0000"/>
                  </a:solidFill>
                  <a:latin typeface="Bernard MT Condensed" pitchFamily="18" charset="0"/>
                </a:rPr>
                <a:t>With Nitrates</a:t>
              </a:r>
              <a:endParaRPr lang="en-US" sz="2400" dirty="0">
                <a:solidFill>
                  <a:srgbClr val="CC0000"/>
                </a:solidFill>
                <a:latin typeface="Bernard MT Condensed" pitchFamily="18" charset="0"/>
              </a:endParaRPr>
            </a:p>
          </p:txBody>
        </p:sp>
      </p:grpSp>
      <p:pic>
        <p:nvPicPr>
          <p:cNvPr id="2051" name="Picture 3"/>
          <p:cNvPicPr>
            <a:picLocks noChangeAspect="1" noChangeArrowheads="1"/>
          </p:cNvPicPr>
          <p:nvPr/>
        </p:nvPicPr>
        <p:blipFill>
          <a:blip r:embed="rId5" cstate="print"/>
          <a:srcRect/>
          <a:stretch>
            <a:fillRect/>
          </a:stretch>
        </p:blipFill>
        <p:spPr bwMode="auto">
          <a:xfrm>
            <a:off x="4840495" y="1235537"/>
            <a:ext cx="3990975" cy="526732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B154C7A9-0206-4212-B85C-9D70CCD6C29D}"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blinds(horizontal)">
                                      <p:cBhvr>
                                        <p:cTn id="20" dur="50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xit" presetSubtype="16" fill="hold" grpId="1" nodeType="clickEffect">
                                  <p:stCondLst>
                                    <p:cond delay="0"/>
                                  </p:stCondLst>
                                  <p:childTnLst>
                                    <p:animEffect transition="out" filter="box(in)">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 presetClass="exit" presetSubtype="16" fill="hold" nodeType="clickEffect">
                                  <p:stCondLst>
                                    <p:cond delay="0"/>
                                  </p:stCondLst>
                                  <p:childTnLst>
                                    <p:animEffect transition="out" filter="box(in)">
                                      <p:cBhvr>
                                        <p:cTn id="29" dur="500"/>
                                        <p:tgtEl>
                                          <p:spTgt spid="2050"/>
                                        </p:tgtEl>
                                      </p:cBhvr>
                                    </p:animEffect>
                                    <p:set>
                                      <p:cBhvr>
                                        <p:cTn id="30" dur="1" fill="hold">
                                          <p:stCondLst>
                                            <p:cond delay="499"/>
                                          </p:stCondLst>
                                        </p:cTn>
                                        <p:tgtEl>
                                          <p:spTgt spid="2050"/>
                                        </p:tgtEl>
                                        <p:attrNameLst>
                                          <p:attrName>style.visibility</p:attrName>
                                        </p:attrNameLst>
                                      </p:cBhvr>
                                      <p:to>
                                        <p:strVal val="hidden"/>
                                      </p:to>
                                    </p:set>
                                  </p:childTnLst>
                                </p:cTn>
                              </p:par>
                              <p:par>
                                <p:cTn id="31" presetID="4" presetClass="exit" presetSubtype="16" fill="hold" grpId="1" nodeType="withEffect">
                                  <p:stCondLst>
                                    <p:cond delay="0"/>
                                  </p:stCondLst>
                                  <p:childTnLst>
                                    <p:animEffect transition="out" filter="box(in)">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par>
                                <p:cTn id="34" presetID="4" presetClass="exit" presetSubtype="16" fill="hold" grpId="1" nodeType="withEffect">
                                  <p:stCondLst>
                                    <p:cond delay="0"/>
                                  </p:stCondLst>
                                  <p:childTnLst>
                                    <p:animEffect transition="out" filter="box(in)">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linds(horizont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blinds(horizontal)">
                                      <p:cBhvr>
                                        <p:cTn id="46" dur="500"/>
                                        <p:tgtEl>
                                          <p:spTgt spid="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linds(horizontal)">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linds(horizontal)">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blinds(horizontal)">
                                      <p:cBhvr>
                                        <p:cTn id="59" dur="500"/>
                                        <p:tgtEl>
                                          <p:spTgt spid="6"/>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linds(horizont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051"/>
                                        </p:tgtEl>
                                        <p:attrNameLst>
                                          <p:attrName>style.visibility</p:attrName>
                                        </p:attrNameLst>
                                      </p:cBhvr>
                                      <p:to>
                                        <p:strVal val="visible"/>
                                      </p:to>
                                    </p:set>
                                    <p:animEffect transition="in" filter="blinds(horizontal)">
                                      <p:cBhvr>
                                        <p:cTn id="67" dur="500"/>
                                        <p:tgtEl>
                                          <p:spTgt spid="2051"/>
                                        </p:tgtEl>
                                      </p:cBhvr>
                                    </p:animEffect>
                                  </p:childTnLst>
                                </p:cTn>
                              </p:par>
                              <p:par>
                                <p:cTn id="68" presetID="4" presetClass="exit" presetSubtype="16" fill="hold" grpId="1" nodeType="withEffect">
                                  <p:stCondLst>
                                    <p:cond delay="0"/>
                                  </p:stCondLst>
                                  <p:childTnLst>
                                    <p:animEffect transition="out" filter="box(in)">
                                      <p:cBhvr>
                                        <p:cTn id="69" dur="500"/>
                                        <p:tgtEl>
                                          <p:spTgt spid="6"/>
                                        </p:tgtEl>
                                      </p:cBhvr>
                                    </p:animEffect>
                                    <p:set>
                                      <p:cBhvr>
                                        <p:cTn id="70" dur="1" fill="hold">
                                          <p:stCondLst>
                                            <p:cond delay="499"/>
                                          </p:stCondLst>
                                        </p:cTn>
                                        <p:tgtEl>
                                          <p:spTgt spid="6"/>
                                        </p:tgtEl>
                                        <p:attrNameLst>
                                          <p:attrName>style.visibility</p:attrName>
                                        </p:attrNameLst>
                                      </p:cBhvr>
                                      <p:to>
                                        <p:strVal val="hidden"/>
                                      </p:to>
                                    </p:set>
                                  </p:childTnLst>
                                </p:cTn>
                              </p:par>
                              <p:par>
                                <p:cTn id="71" presetID="4" presetClass="exit" presetSubtype="16" fill="hold" grpId="1" nodeType="withEffect">
                                  <p:stCondLst>
                                    <p:cond delay="0"/>
                                  </p:stCondLst>
                                  <p:childTnLst>
                                    <p:animEffect transition="out" filter="box(in)">
                                      <p:cBhvr>
                                        <p:cTn id="72" dur="500"/>
                                        <p:tgtEl>
                                          <p:spTgt spid="7"/>
                                        </p:tgtEl>
                                      </p:cBhvr>
                                    </p:animEffect>
                                    <p:set>
                                      <p:cBhvr>
                                        <p:cTn id="73" dur="1" fill="hold">
                                          <p:stCondLst>
                                            <p:cond delay="499"/>
                                          </p:stCondLst>
                                        </p:cTn>
                                        <p:tgtEl>
                                          <p:spTgt spid="7"/>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4" presetClass="exit" presetSubtype="16" fill="hold" nodeType="clickEffect">
                                  <p:stCondLst>
                                    <p:cond delay="0"/>
                                  </p:stCondLst>
                                  <p:childTnLst>
                                    <p:animEffect transition="out" filter="box(in)">
                                      <p:cBhvr>
                                        <p:cTn id="77" dur="500"/>
                                        <p:tgtEl>
                                          <p:spTgt spid="2051"/>
                                        </p:tgtEl>
                                      </p:cBhvr>
                                    </p:animEffect>
                                    <p:set>
                                      <p:cBhvr>
                                        <p:cTn id="78" dur="1" fill="hold">
                                          <p:stCondLst>
                                            <p:cond delay="499"/>
                                          </p:stCondLst>
                                        </p:cTn>
                                        <p:tgtEl>
                                          <p:spTgt spid="2051"/>
                                        </p:tgtEl>
                                        <p:attrNameLst>
                                          <p:attrName>style.visibility</p:attrName>
                                        </p:attrNameLst>
                                      </p:cBhvr>
                                      <p:to>
                                        <p:strVal val="hidden"/>
                                      </p:to>
                                    </p:set>
                                  </p:childTnLst>
                                </p:cTn>
                              </p:par>
                              <p:par>
                                <p:cTn id="79" presetID="4" presetClass="exit" presetSubtype="16" fill="hold" grpId="1" nodeType="withEffect">
                                  <p:stCondLst>
                                    <p:cond delay="0"/>
                                  </p:stCondLst>
                                  <p:childTnLst>
                                    <p:animEffect transition="out" filter="box(in)">
                                      <p:cBhvr>
                                        <p:cTn id="80" dur="500"/>
                                        <p:tgtEl>
                                          <p:spTgt spid="14"/>
                                        </p:tgtEl>
                                      </p:cBhvr>
                                    </p:animEffect>
                                    <p:set>
                                      <p:cBhvr>
                                        <p:cTn id="81" dur="1" fill="hold">
                                          <p:stCondLst>
                                            <p:cond delay="499"/>
                                          </p:stCondLst>
                                        </p:cTn>
                                        <p:tgtEl>
                                          <p:spTgt spid="14"/>
                                        </p:tgtEl>
                                        <p:attrNameLst>
                                          <p:attrName>style.visibility</p:attrName>
                                        </p:attrNameLst>
                                      </p:cBhvr>
                                      <p:to>
                                        <p:strVal val="hidden"/>
                                      </p:to>
                                    </p:set>
                                  </p:childTnLst>
                                </p:cTn>
                              </p:par>
                              <p:par>
                                <p:cTn id="82" presetID="4" presetClass="exit" presetSubtype="16" fill="hold" grpId="1" nodeType="withEffect">
                                  <p:stCondLst>
                                    <p:cond delay="0"/>
                                  </p:stCondLst>
                                  <p:childTnLst>
                                    <p:animEffect transition="out" filter="box(in)">
                                      <p:cBhvr>
                                        <p:cTn id="83" dur="500"/>
                                        <p:tgtEl>
                                          <p:spTgt spid="16"/>
                                        </p:tgtEl>
                                      </p:cBhvr>
                                    </p:animEffect>
                                    <p:set>
                                      <p:cBhvr>
                                        <p:cTn id="84" dur="1" fill="hold">
                                          <p:stCondLst>
                                            <p:cond delay="499"/>
                                          </p:stCondLst>
                                        </p:cTn>
                                        <p:tgtEl>
                                          <p:spTgt spid="16"/>
                                        </p:tgtEl>
                                        <p:attrNameLst>
                                          <p:attrName>style.visibility</p:attrName>
                                        </p:attrNameLst>
                                      </p:cBhvr>
                                      <p:to>
                                        <p:strVal val="hidden"/>
                                      </p:to>
                                    </p:set>
                                  </p:childTnLst>
                                </p:cTn>
                              </p:par>
                              <p:par>
                                <p:cTn id="85" presetID="4" presetClass="exit" presetSubtype="16" fill="hold" grpId="1" nodeType="withEffect">
                                  <p:stCondLst>
                                    <p:cond delay="0"/>
                                  </p:stCondLst>
                                  <p:childTnLst>
                                    <p:animEffect transition="out" filter="box(in)">
                                      <p:cBhvr>
                                        <p:cTn id="86" dur="500"/>
                                        <p:tgtEl>
                                          <p:spTgt spid="17"/>
                                        </p:tgtEl>
                                      </p:cBhvr>
                                    </p:animEffect>
                                    <p:set>
                                      <p:cBhvr>
                                        <p:cTn id="87" dur="1" fill="hold">
                                          <p:stCondLst>
                                            <p:cond delay="499"/>
                                          </p:stCondLst>
                                        </p:cTn>
                                        <p:tgtEl>
                                          <p:spTgt spid="17"/>
                                        </p:tgtEl>
                                        <p:attrNameLst>
                                          <p:attrName>style.visibility</p:attrName>
                                        </p:attrNameLst>
                                      </p:cBhvr>
                                      <p:to>
                                        <p:strVal val="hidden"/>
                                      </p:to>
                                    </p:set>
                                  </p:childTnLst>
                                </p:cTn>
                              </p:par>
                              <p:par>
                                <p:cTn id="88" presetID="4" presetClass="exit" presetSubtype="16" fill="hold" grpId="1" nodeType="withEffect">
                                  <p:stCondLst>
                                    <p:cond delay="0"/>
                                  </p:stCondLst>
                                  <p:childTnLst>
                                    <p:animEffect transition="out" filter="box(in)">
                                      <p:cBhvr>
                                        <p:cTn id="89" dur="500"/>
                                        <p:tgtEl>
                                          <p:spTgt spid="18"/>
                                        </p:tgtEl>
                                      </p:cBhvr>
                                    </p:animEffect>
                                    <p:set>
                                      <p:cBhvr>
                                        <p:cTn id="90" dur="1" fill="hold">
                                          <p:stCondLst>
                                            <p:cond delay="499"/>
                                          </p:stCondLst>
                                        </p:cTn>
                                        <p:tgtEl>
                                          <p:spTgt spid="18"/>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blinds(horizontal)">
                                      <p:cBhvr>
                                        <p:cTn id="95" dur="500"/>
                                        <p:tgtEl>
                                          <p:spTgt spid="19"/>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nodeType="click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blinds(horizontal)">
                                      <p:cBhvr>
                                        <p:cTn id="100" dur="500"/>
                                        <p:tgtEl>
                                          <p:spTgt spid="24"/>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nodeType="click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blinds(horizontal)">
                                      <p:cBhvr>
                                        <p:cTn id="10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2" grpId="0" animBg="1"/>
      <p:bldP spid="12" grpId="1" animBg="1"/>
      <p:bldP spid="13" grpId="0" animBg="1"/>
      <p:bldP spid="13" grpId="1" animBg="1"/>
      <p:bldP spid="14" grpId="0" animBg="1"/>
      <p:bldP spid="14" grpId="1" animBg="1"/>
      <p:bldP spid="16" grpId="0" animBg="1"/>
      <p:bldP spid="16" grpId="1" animBg="1"/>
      <p:bldP spid="17" grpId="0" animBg="1"/>
      <p:bldP spid="17" grpId="1" animBg="1"/>
      <p:bldP spid="18" grpId="0" animBg="1"/>
      <p:bldP spid="18" grpId="1"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pharmacokinetics</a:t>
            </a:r>
            <a:endParaRPr lang="en-US" sz="2400" dirty="0">
              <a:latin typeface="Algerian" pitchFamily="82" charset="0"/>
            </a:endParaRPr>
          </a:p>
        </p:txBody>
      </p:sp>
      <p:sp>
        <p:nvSpPr>
          <p:cNvPr id="3" name="TextBox 2"/>
          <p:cNvSpPr txBox="1"/>
          <p:nvPr/>
        </p:nvSpPr>
        <p:spPr>
          <a:xfrm>
            <a:off x="381000" y="2057400"/>
            <a:ext cx="5715000" cy="682238"/>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lnSpc>
                <a:spcPts val="2300"/>
              </a:lnSpc>
            </a:pPr>
            <a:r>
              <a:rPr lang="en-US" sz="2400" b="1" dirty="0" smtClean="0">
                <a:latin typeface="Arial Narrow" pitchFamily="34" charset="0"/>
              </a:rPr>
              <a:t>Significant first pass metabolism occurs in the liver (10-20%) bioavailability </a:t>
            </a:r>
          </a:p>
        </p:txBody>
      </p:sp>
      <p:sp>
        <p:nvSpPr>
          <p:cNvPr id="4" name="TextBox 3"/>
          <p:cNvSpPr txBox="1"/>
          <p:nvPr/>
        </p:nvSpPr>
        <p:spPr>
          <a:xfrm>
            <a:off x="457200" y="31242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latin typeface="Arial Narrow" pitchFamily="34" charset="0"/>
              </a:rPr>
              <a:t>Given sublingual or via </a:t>
            </a:r>
            <a:r>
              <a:rPr lang="en-US" sz="2400" b="1" dirty="0" err="1" smtClean="0">
                <a:latin typeface="Arial Narrow" pitchFamily="34" charset="0"/>
              </a:rPr>
              <a:t>transdermal</a:t>
            </a:r>
            <a:r>
              <a:rPr lang="en-US" sz="2400" b="1" dirty="0" smtClean="0">
                <a:latin typeface="Arial Narrow" pitchFamily="34" charset="0"/>
              </a:rPr>
              <a:t> patch, or </a:t>
            </a:r>
            <a:r>
              <a:rPr lang="en-US" sz="2400" b="1" dirty="0" err="1" smtClean="0">
                <a:latin typeface="Arial Narrow" pitchFamily="34" charset="0"/>
              </a:rPr>
              <a:t>parenteral</a:t>
            </a:r>
            <a:endParaRPr lang="en-US" sz="2400" dirty="0">
              <a:latin typeface="Algerian" pitchFamily="82" charset="0"/>
            </a:endParaRPr>
          </a:p>
        </p:txBody>
      </p:sp>
      <p:sp>
        <p:nvSpPr>
          <p:cNvPr id="5" name="TextBox 4"/>
          <p:cNvSpPr txBox="1"/>
          <p:nvPr/>
        </p:nvSpPr>
        <p:spPr>
          <a:xfrm>
            <a:off x="304800" y="1295400"/>
            <a:ext cx="57912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u="heavy" dirty="0" err="1" smtClean="0">
                <a:uFill>
                  <a:solidFill>
                    <a:srgbClr val="C00000"/>
                  </a:solidFill>
                </a:uFill>
                <a:latin typeface="Arial Narrow" pitchFamily="34" charset="0"/>
              </a:rPr>
              <a:t>Nitroglycrine</a:t>
            </a:r>
            <a:r>
              <a:rPr lang="en-US" sz="2400" b="1" u="heavy" dirty="0" smtClean="0">
                <a:uFill>
                  <a:solidFill>
                    <a:srgbClr val="C00000"/>
                  </a:solidFill>
                </a:uFill>
                <a:latin typeface="Arial Narrow" pitchFamily="34" charset="0"/>
              </a:rPr>
              <a:t> [GTN]</a:t>
            </a:r>
            <a:endParaRPr lang="en-US" sz="2400" dirty="0">
              <a:latin typeface="Algerian" pitchFamily="82" charset="0"/>
            </a:endParaRPr>
          </a:p>
        </p:txBody>
      </p:sp>
      <p:sp>
        <p:nvSpPr>
          <p:cNvPr id="6" name="TextBox 5"/>
          <p:cNvSpPr txBox="1"/>
          <p:nvPr/>
        </p:nvSpPr>
        <p:spPr>
          <a:xfrm>
            <a:off x="304800" y="1371600"/>
            <a:ext cx="5791200" cy="387286"/>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lnSpc>
                <a:spcPts val="2300"/>
              </a:lnSpc>
              <a:spcBef>
                <a:spcPts val="600"/>
              </a:spcBef>
            </a:pPr>
            <a:r>
              <a:rPr lang="en-US" sz="2400" b="1" u="heavy" dirty="0" smtClean="0">
                <a:uFill>
                  <a:solidFill>
                    <a:srgbClr val="C00000"/>
                  </a:solidFill>
                </a:uFill>
                <a:latin typeface="Arial Narrow" pitchFamily="34" charset="0"/>
              </a:rPr>
              <a:t>Oral </a:t>
            </a:r>
            <a:r>
              <a:rPr lang="en-US" sz="2400" b="1" u="heavy" dirty="0" err="1" smtClean="0">
                <a:uFill>
                  <a:solidFill>
                    <a:srgbClr val="C00000"/>
                  </a:solidFill>
                </a:uFill>
                <a:latin typeface="Arial Narrow" pitchFamily="34" charset="0"/>
              </a:rPr>
              <a:t>isosorbide</a:t>
            </a:r>
            <a:r>
              <a:rPr lang="en-US" sz="2400" b="1" u="heavy" dirty="0" smtClean="0">
                <a:uFill>
                  <a:solidFill>
                    <a:srgbClr val="C00000"/>
                  </a:solidFill>
                </a:uFill>
                <a:latin typeface="Arial Narrow" pitchFamily="34" charset="0"/>
              </a:rPr>
              <a:t> </a:t>
            </a:r>
            <a:r>
              <a:rPr lang="en-US" sz="2400" b="1" u="heavy" dirty="0" err="1" smtClean="0">
                <a:uFill>
                  <a:solidFill>
                    <a:srgbClr val="C00000"/>
                  </a:solidFill>
                </a:uFill>
                <a:latin typeface="Arial Narrow" pitchFamily="34" charset="0"/>
              </a:rPr>
              <a:t>dinitrate</a:t>
            </a:r>
            <a:r>
              <a:rPr lang="en-US" sz="2400" b="1" u="heavy" dirty="0" smtClean="0">
                <a:uFill>
                  <a:solidFill>
                    <a:srgbClr val="C00000"/>
                  </a:solidFill>
                </a:uFill>
                <a:latin typeface="Arial Narrow" pitchFamily="34" charset="0"/>
              </a:rPr>
              <a:t> &amp; </a:t>
            </a:r>
            <a:r>
              <a:rPr lang="en-US" sz="2400" b="1" u="heavy" dirty="0" err="1" smtClean="0">
                <a:uFill>
                  <a:solidFill>
                    <a:srgbClr val="C00000"/>
                  </a:solidFill>
                </a:uFill>
                <a:latin typeface="Arial Narrow" pitchFamily="34" charset="0"/>
              </a:rPr>
              <a:t>mononitrate</a:t>
            </a:r>
            <a:endParaRPr lang="en-US" sz="2400" b="1" u="heavy" dirty="0" smtClean="0">
              <a:uFill>
                <a:solidFill>
                  <a:srgbClr val="C00000"/>
                </a:solidFill>
              </a:uFill>
              <a:latin typeface="Arial Narrow" pitchFamily="34" charset="0"/>
            </a:endParaRPr>
          </a:p>
        </p:txBody>
      </p:sp>
      <p:sp>
        <p:nvSpPr>
          <p:cNvPr id="7" name="TextBox 6"/>
          <p:cNvSpPr txBox="1"/>
          <p:nvPr/>
        </p:nvSpPr>
        <p:spPr>
          <a:xfrm>
            <a:off x="228600" y="1981200"/>
            <a:ext cx="5867400" cy="387286"/>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lnSpc>
                <a:spcPts val="2300"/>
              </a:lnSpc>
            </a:pPr>
            <a:r>
              <a:rPr lang="en-US" sz="2400" b="1" dirty="0" smtClean="0">
                <a:latin typeface="Arial Narrow" pitchFamily="34" charset="0"/>
              </a:rPr>
              <a:t>Very well absorbed &amp; 100% bioavailability</a:t>
            </a:r>
          </a:p>
        </p:txBody>
      </p:sp>
      <p:sp>
        <p:nvSpPr>
          <p:cNvPr id="8" name="TextBox 7"/>
          <p:cNvSpPr txBox="1"/>
          <p:nvPr/>
        </p:nvSpPr>
        <p:spPr>
          <a:xfrm>
            <a:off x="381000" y="3011680"/>
            <a:ext cx="6172200" cy="830997"/>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latin typeface="Arial Narrow" pitchFamily="34" charset="0"/>
              </a:rPr>
              <a:t>The </a:t>
            </a:r>
            <a:r>
              <a:rPr lang="en-US" sz="2400" b="1" dirty="0" err="1" smtClean="0">
                <a:latin typeface="Arial Narrow" pitchFamily="34" charset="0"/>
              </a:rPr>
              <a:t>dinitrate</a:t>
            </a:r>
            <a:r>
              <a:rPr lang="en-US" sz="2400" b="1" dirty="0" smtClean="0">
                <a:latin typeface="Arial Narrow" pitchFamily="34" charset="0"/>
              </a:rPr>
              <a:t> undergoes </a:t>
            </a:r>
            <a:r>
              <a:rPr lang="en-US" sz="2400" b="1" dirty="0" err="1" smtClean="0">
                <a:latin typeface="Arial Narrow" pitchFamily="34" charset="0"/>
              </a:rPr>
              <a:t>denitration</a:t>
            </a:r>
            <a:r>
              <a:rPr lang="en-US" sz="2400" b="1" dirty="0" smtClean="0">
                <a:latin typeface="Arial Narrow" pitchFamily="34" charset="0"/>
              </a:rPr>
              <a:t> to two </a:t>
            </a:r>
            <a:r>
              <a:rPr lang="en-US" sz="2400" b="1" dirty="0" err="1" smtClean="0">
                <a:latin typeface="Arial Narrow" pitchFamily="34" charset="0"/>
              </a:rPr>
              <a:t>mononitrates</a:t>
            </a:r>
            <a:r>
              <a:rPr lang="en-US" sz="2400" b="1" dirty="0" smtClean="0">
                <a:latin typeface="Arial Narrow" pitchFamily="34" charset="0"/>
                <a:sym typeface="Wingdings 3"/>
              </a:rPr>
              <a:t> </a:t>
            </a:r>
            <a:r>
              <a:rPr lang="en-US" sz="2400" b="1" dirty="0" smtClean="0">
                <a:latin typeface="Arial Narrow" pitchFamily="34" charset="0"/>
              </a:rPr>
              <a:t>both possess </a:t>
            </a:r>
            <a:r>
              <a:rPr lang="en-US" sz="2400" b="1" dirty="0" err="1" smtClean="0">
                <a:latin typeface="Arial Narrow" pitchFamily="34" charset="0"/>
              </a:rPr>
              <a:t>antianginal</a:t>
            </a:r>
            <a:r>
              <a:rPr lang="en-US" sz="2400" b="1" dirty="0" smtClean="0">
                <a:latin typeface="Arial Narrow" pitchFamily="34" charset="0"/>
              </a:rPr>
              <a:t> activity</a:t>
            </a:r>
            <a:endParaRPr lang="en-US" sz="2400" dirty="0">
              <a:latin typeface="Algerian" pitchFamily="82" charset="0"/>
            </a:endParaRPr>
          </a:p>
        </p:txBody>
      </p:sp>
      <p:sp>
        <p:nvSpPr>
          <p:cNvPr id="9" name="TextBox 8"/>
          <p:cNvSpPr txBox="1"/>
          <p:nvPr/>
        </p:nvSpPr>
        <p:spPr>
          <a:xfrm>
            <a:off x="304800" y="4038600"/>
            <a:ext cx="7543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latin typeface="Arial Narrow" pitchFamily="34" charset="0"/>
              </a:rPr>
              <a:t>(t</a:t>
            </a:r>
            <a:r>
              <a:rPr lang="en-US" sz="2400" b="1" baseline="-25000" dirty="0" smtClean="0">
                <a:latin typeface="Arial Narrow" pitchFamily="34" charset="0"/>
              </a:rPr>
              <a:t>1/2 </a:t>
            </a:r>
            <a:r>
              <a:rPr lang="en-US" sz="2400" b="1" dirty="0" smtClean="0">
                <a:latin typeface="Arial Narrow" pitchFamily="34" charset="0"/>
              </a:rPr>
              <a:t>1-3 hours)</a:t>
            </a:r>
            <a:endParaRPr lang="en-US" sz="2400" dirty="0">
              <a:latin typeface="Algerian" pitchFamily="82" charset="0"/>
            </a:endParaRPr>
          </a:p>
        </p:txBody>
      </p:sp>
      <p:sp>
        <p:nvSpPr>
          <p:cNvPr id="10" name="TextBox 9"/>
          <p:cNvSpPr txBox="1"/>
          <p:nvPr/>
        </p:nvSpPr>
        <p:spPr>
          <a:xfrm>
            <a:off x="304800" y="4953000"/>
            <a:ext cx="7543800" cy="830997"/>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latin typeface="Arial Narrow" pitchFamily="34" charset="0"/>
              </a:rPr>
              <a:t>Further </a:t>
            </a:r>
            <a:r>
              <a:rPr lang="en-US" sz="2400" b="1" dirty="0" err="1" smtClean="0">
                <a:latin typeface="Arial Narrow" pitchFamily="34" charset="0"/>
              </a:rPr>
              <a:t>denitrated</a:t>
            </a:r>
            <a:r>
              <a:rPr lang="en-US" sz="2400" b="1" dirty="0" smtClean="0">
                <a:latin typeface="Arial Narrow" pitchFamily="34" charset="0"/>
              </a:rPr>
              <a:t> metabolites conjugate to </a:t>
            </a:r>
            <a:r>
              <a:rPr lang="en-US" sz="2400" b="1" dirty="0" err="1" smtClean="0">
                <a:latin typeface="Arial Narrow" pitchFamily="34" charset="0"/>
              </a:rPr>
              <a:t>glucuronic</a:t>
            </a:r>
            <a:r>
              <a:rPr lang="en-US" sz="2400" b="1" dirty="0" smtClean="0">
                <a:latin typeface="Arial Narrow" pitchFamily="34" charset="0"/>
              </a:rPr>
              <a:t> acid in liver.  Excreted in urine.</a:t>
            </a:r>
            <a:endParaRPr lang="en-US" sz="2400" dirty="0" smtClean="0">
              <a:latin typeface="Algerian" pitchFamily="82" charset="0"/>
            </a:endParaRPr>
          </a:p>
        </p:txBody>
      </p:sp>
      <p:pic>
        <p:nvPicPr>
          <p:cNvPr id="10242" name="Picture 2" descr="نتيجة بحث الصور عن ‪sublingual nitrates‬‏">
            <a:hlinkClick r:id="rId3"/>
          </p:cNvPr>
          <p:cNvPicPr>
            <a:picLocks noChangeAspect="1" noChangeArrowheads="1"/>
          </p:cNvPicPr>
          <p:nvPr/>
        </p:nvPicPr>
        <p:blipFill>
          <a:blip r:embed="rId4" cstate="print"/>
          <a:srcRect/>
          <a:stretch>
            <a:fillRect/>
          </a:stretch>
        </p:blipFill>
        <p:spPr bwMode="auto">
          <a:xfrm>
            <a:off x="6619875" y="838200"/>
            <a:ext cx="2295525" cy="2171700"/>
          </a:xfrm>
          <a:prstGeom prst="rect">
            <a:avLst/>
          </a:prstGeom>
          <a:noFill/>
        </p:spPr>
      </p:pic>
      <p:sp>
        <p:nvSpPr>
          <p:cNvPr id="11" name="Slide Number Placeholder 10"/>
          <p:cNvSpPr>
            <a:spLocks noGrp="1"/>
          </p:cNvSpPr>
          <p:nvPr>
            <p:ph type="sldNum" sz="quarter" idx="12"/>
          </p:nvPr>
        </p:nvSpPr>
        <p:spPr/>
        <p:txBody>
          <a:bodyPr/>
          <a:lstStyle/>
          <a:p>
            <a:fld id="{B154C7A9-0206-4212-B85C-9D70CCD6C29D}"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par>
                                <p:cTn id="18" presetID="25" presetClass="entr" presetSubtype="0" fill="hold" nodeType="withEffect">
                                  <p:stCondLst>
                                    <p:cond delay="0"/>
                                  </p:stCondLst>
                                  <p:childTnLst>
                                    <p:set>
                                      <p:cBhvr>
                                        <p:cTn id="19" dur="1" fill="hold">
                                          <p:stCondLst>
                                            <p:cond delay="0"/>
                                          </p:stCondLst>
                                        </p:cTn>
                                        <p:tgtEl>
                                          <p:spTgt spid="10242"/>
                                        </p:tgtEl>
                                        <p:attrNameLst>
                                          <p:attrName>style.visibility</p:attrName>
                                        </p:attrNameLst>
                                      </p:cBhvr>
                                      <p:to>
                                        <p:strVal val="visible"/>
                                      </p:to>
                                    </p:set>
                                    <p:anim calcmode="lin" valueType="num">
                                      <p:cBhvr>
                                        <p:cTn id="20" dur="500" decel="50000" fill="hold">
                                          <p:stCondLst>
                                            <p:cond delay="0"/>
                                          </p:stCondLst>
                                        </p:cTn>
                                        <p:tgtEl>
                                          <p:spTgt spid="10242"/>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10242"/>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10242"/>
                                        </p:tgtEl>
                                        <p:attrNameLst>
                                          <p:attrName>ppt_w</p:attrName>
                                        </p:attrNameLst>
                                      </p:cBhvr>
                                      <p:tavLst>
                                        <p:tav tm="0">
                                          <p:val>
                                            <p:strVal val="#ppt_w*.05"/>
                                          </p:val>
                                        </p:tav>
                                        <p:tav tm="100000">
                                          <p:val>
                                            <p:strVal val="#ppt_w"/>
                                          </p:val>
                                        </p:tav>
                                      </p:tavLst>
                                    </p:anim>
                                    <p:anim calcmode="lin" valueType="num">
                                      <p:cBhvr>
                                        <p:cTn id="23" dur="1000" fill="hold"/>
                                        <p:tgtEl>
                                          <p:spTgt spid="10242"/>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10242"/>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10242"/>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10242"/>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1024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1" nodeType="clickEffect">
                                  <p:stCondLst>
                                    <p:cond delay="0"/>
                                  </p:stCondLst>
                                  <p:childTnLst>
                                    <p:animEffect transition="out" filter="box(in)">
                                      <p:cBhvr>
                                        <p:cTn id="31" dur="500"/>
                                        <p:tgtEl>
                                          <p:spTgt spid="3"/>
                                        </p:tgtEl>
                                      </p:cBhvr>
                                    </p:animEffect>
                                    <p:set>
                                      <p:cBhvr>
                                        <p:cTn id="32" dur="1" fill="hold">
                                          <p:stCondLst>
                                            <p:cond delay="499"/>
                                          </p:stCondLst>
                                        </p:cTn>
                                        <p:tgtEl>
                                          <p:spTgt spid="3"/>
                                        </p:tgtEl>
                                        <p:attrNameLst>
                                          <p:attrName>style.visibility</p:attrName>
                                        </p:attrNameLst>
                                      </p:cBhvr>
                                      <p:to>
                                        <p:strVal val="hidden"/>
                                      </p:to>
                                    </p:set>
                                  </p:childTnLst>
                                </p:cTn>
                              </p:par>
                              <p:par>
                                <p:cTn id="33" presetID="4" presetClass="exit" presetSubtype="16" fill="hold" grpId="1" nodeType="withEffect">
                                  <p:stCondLst>
                                    <p:cond delay="0"/>
                                  </p:stCondLst>
                                  <p:childTnLst>
                                    <p:animEffect transition="out" filter="box(in)">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par>
                                <p:cTn id="36" presetID="4" presetClass="exit" presetSubtype="16" fill="hold" grpId="1" nodeType="withEffect">
                                  <p:stCondLst>
                                    <p:cond delay="0"/>
                                  </p:stCondLst>
                                  <p:childTnLst>
                                    <p:animEffect transition="out" filter="box(in)">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checkerboard(across)">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checkerboard(across)">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checkerboard(across)">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checkerboard(across)">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checkerboard(across)">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Indications</a:t>
            </a:r>
            <a:endParaRPr lang="en-US" sz="2400" dirty="0">
              <a:latin typeface="Algerian" pitchFamily="82" charset="0"/>
            </a:endParaRPr>
          </a:p>
        </p:txBody>
      </p:sp>
      <p:sp>
        <p:nvSpPr>
          <p:cNvPr id="3" name="TextBox 2"/>
          <p:cNvSpPr txBox="1"/>
          <p:nvPr/>
        </p:nvSpPr>
        <p:spPr>
          <a:xfrm>
            <a:off x="304800" y="1371600"/>
            <a:ext cx="67056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solidFill>
                  <a:srgbClr val="0000FF"/>
                </a:solidFill>
                <a:latin typeface="Arial Narrow" pitchFamily="34" charset="0"/>
              </a:rPr>
              <a:t>IN STABLE ANGINA;</a:t>
            </a:r>
            <a:endParaRPr lang="en-US" sz="2400" dirty="0">
              <a:latin typeface="Algerian" pitchFamily="82" charset="0"/>
            </a:endParaRPr>
          </a:p>
        </p:txBody>
      </p:sp>
      <p:sp>
        <p:nvSpPr>
          <p:cNvPr id="4" name="TextBox 3"/>
          <p:cNvSpPr txBox="1"/>
          <p:nvPr/>
        </p:nvSpPr>
        <p:spPr>
          <a:xfrm>
            <a:off x="304800" y="2133600"/>
            <a:ext cx="67056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u="heavy" dirty="0" smtClean="0">
                <a:uFill>
                  <a:solidFill>
                    <a:srgbClr val="00002E"/>
                  </a:solidFill>
                </a:uFill>
                <a:latin typeface="Arial Narrow" pitchFamily="34" charset="0"/>
              </a:rPr>
              <a:t>Acute symptom relief </a:t>
            </a:r>
            <a:r>
              <a:rPr lang="en-US" sz="2400" b="1" dirty="0" smtClean="0">
                <a:latin typeface="Arial Narrow" pitchFamily="34" charset="0"/>
                <a:sym typeface="Wingdings 3"/>
              </a:rPr>
              <a:t> </a:t>
            </a:r>
            <a:r>
              <a:rPr lang="en-US" sz="2400" b="1" dirty="0" smtClean="0">
                <a:solidFill>
                  <a:srgbClr val="FF0000"/>
                </a:solidFill>
                <a:latin typeface="Arial Narrow" pitchFamily="34" charset="0"/>
                <a:sym typeface="Wingdings 3"/>
              </a:rPr>
              <a:t>sublingual GTN</a:t>
            </a:r>
            <a:endParaRPr lang="en-US" sz="2400" dirty="0">
              <a:latin typeface="Algerian" pitchFamily="82" charset="0"/>
            </a:endParaRPr>
          </a:p>
        </p:txBody>
      </p:sp>
      <p:sp>
        <p:nvSpPr>
          <p:cNvPr id="5" name="TextBox 4"/>
          <p:cNvSpPr txBox="1"/>
          <p:nvPr/>
        </p:nvSpPr>
        <p:spPr>
          <a:xfrm>
            <a:off x="304800" y="2133600"/>
            <a:ext cx="67056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solidFill>
                  <a:srgbClr val="0000FF"/>
                </a:solidFill>
                <a:latin typeface="Arial Narrow" pitchFamily="34" charset="0"/>
              </a:rPr>
              <a:t>IN VARIANT ANGINA </a:t>
            </a:r>
            <a:r>
              <a:rPr lang="en-US" sz="2400" b="1" dirty="0" smtClean="0">
                <a:latin typeface="Arial Narrow" pitchFamily="34" charset="0"/>
                <a:sym typeface="Wingdings 3"/>
              </a:rPr>
              <a:t></a:t>
            </a:r>
            <a:r>
              <a:rPr lang="en-US" sz="2400" b="1" dirty="0" smtClean="0">
                <a:solidFill>
                  <a:srgbClr val="FF0000"/>
                </a:solidFill>
                <a:latin typeface="Arial Narrow" pitchFamily="34" charset="0"/>
                <a:sym typeface="Wingdings 3"/>
              </a:rPr>
              <a:t>sublingual GTN</a:t>
            </a:r>
            <a:endParaRPr lang="en-US" sz="2400" dirty="0">
              <a:latin typeface="Algerian" pitchFamily="82" charset="0"/>
            </a:endParaRPr>
          </a:p>
        </p:txBody>
      </p:sp>
      <p:sp>
        <p:nvSpPr>
          <p:cNvPr id="6" name="TextBox 5"/>
          <p:cNvSpPr txBox="1"/>
          <p:nvPr/>
        </p:nvSpPr>
        <p:spPr>
          <a:xfrm>
            <a:off x="304800" y="4800600"/>
            <a:ext cx="6781800" cy="830997"/>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latin typeface="Arial Narrow" pitchFamily="34" charset="0"/>
              </a:rPr>
              <a:t>CHF </a:t>
            </a:r>
            <a:r>
              <a:rPr lang="en-US" sz="2400" b="1" dirty="0" smtClean="0">
                <a:latin typeface="Arial Narrow" pitchFamily="34" charset="0"/>
                <a:sym typeface="Wingdings 3"/>
              </a:rPr>
              <a:t> </a:t>
            </a:r>
            <a:r>
              <a:rPr lang="en-US" sz="2400" b="1" dirty="0" err="1" smtClean="0">
                <a:solidFill>
                  <a:srgbClr val="FF0000"/>
                </a:solidFill>
                <a:latin typeface="Arial Narrow" pitchFamily="34" charset="0"/>
                <a:sym typeface="Wingdings 3"/>
              </a:rPr>
              <a:t>Isosorbide</a:t>
            </a:r>
            <a:r>
              <a:rPr lang="en-US" sz="2400" b="1" dirty="0" smtClean="0">
                <a:solidFill>
                  <a:srgbClr val="FF0000"/>
                </a:solidFill>
                <a:latin typeface="Arial Narrow" pitchFamily="34" charset="0"/>
                <a:sym typeface="Wingdings 3"/>
              </a:rPr>
              <a:t> </a:t>
            </a:r>
            <a:r>
              <a:rPr lang="en-US" sz="2400" b="1" dirty="0" err="1" smtClean="0">
                <a:solidFill>
                  <a:srgbClr val="FF0000"/>
                </a:solidFill>
                <a:latin typeface="Arial Narrow" pitchFamily="34" charset="0"/>
                <a:sym typeface="Wingdings 3"/>
              </a:rPr>
              <a:t>mononitrate</a:t>
            </a:r>
            <a:r>
              <a:rPr lang="en-US" sz="2400" b="1" dirty="0" smtClean="0">
                <a:solidFill>
                  <a:srgbClr val="FF0000"/>
                </a:solidFill>
                <a:latin typeface="Arial Narrow" pitchFamily="34" charset="0"/>
                <a:sym typeface="Wingdings 3"/>
              </a:rPr>
              <a:t> + </a:t>
            </a:r>
            <a:r>
              <a:rPr lang="en-US" sz="2400" b="1" dirty="0" err="1" smtClean="0">
                <a:solidFill>
                  <a:srgbClr val="FF0000"/>
                </a:solidFill>
                <a:latin typeface="Arial Narrow" pitchFamily="34" charset="0"/>
                <a:sym typeface="Wingdings 3"/>
              </a:rPr>
              <a:t>hydralazine</a:t>
            </a:r>
            <a:r>
              <a:rPr lang="en-US" sz="2400" b="1" dirty="0" smtClean="0">
                <a:solidFill>
                  <a:srgbClr val="FF0000"/>
                </a:solidFill>
                <a:latin typeface="Arial Narrow" pitchFamily="34" charset="0"/>
                <a:sym typeface="Wingdings 3"/>
              </a:rPr>
              <a:t> </a:t>
            </a:r>
          </a:p>
          <a:p>
            <a:r>
              <a:rPr lang="en-US" sz="2400" b="1" i="1" dirty="0" smtClean="0">
                <a:latin typeface="Arial Narrow" pitchFamily="34" charset="0"/>
                <a:sym typeface="Wingdings 3"/>
              </a:rPr>
              <a:t>[ if contraindication to ACEIs] </a:t>
            </a:r>
            <a:endParaRPr lang="en-US" sz="2400" dirty="0">
              <a:latin typeface="Algerian" pitchFamily="82" charset="0"/>
            </a:endParaRPr>
          </a:p>
        </p:txBody>
      </p:sp>
      <p:sp>
        <p:nvSpPr>
          <p:cNvPr id="7" name="TextBox 6"/>
          <p:cNvSpPr txBox="1"/>
          <p:nvPr/>
        </p:nvSpPr>
        <p:spPr>
          <a:xfrm>
            <a:off x="304800" y="5867400"/>
            <a:ext cx="6781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latin typeface="Arial Narrow" pitchFamily="34" charset="0"/>
              </a:rPr>
              <a:t>AMI </a:t>
            </a:r>
            <a:r>
              <a:rPr lang="en-US" sz="2400" b="1" dirty="0" smtClean="0">
                <a:latin typeface="Arial Narrow" pitchFamily="34" charset="0"/>
                <a:sym typeface="Wingdings 3"/>
              </a:rPr>
              <a:t></a:t>
            </a:r>
            <a:r>
              <a:rPr lang="en-US" sz="2400" b="1" dirty="0" smtClean="0">
                <a:solidFill>
                  <a:srgbClr val="FF0000"/>
                </a:solidFill>
                <a:latin typeface="Arial Narrow" pitchFamily="34" charset="0"/>
                <a:sym typeface="Wingdings 3"/>
              </a:rPr>
              <a:t>IV GTN</a:t>
            </a:r>
            <a:endParaRPr lang="en-US" sz="2400" dirty="0">
              <a:latin typeface="Algerian" pitchFamily="82" charset="0"/>
            </a:endParaRPr>
          </a:p>
        </p:txBody>
      </p:sp>
      <p:sp>
        <p:nvSpPr>
          <p:cNvPr id="8" name="TextBox 7"/>
          <p:cNvSpPr txBox="1"/>
          <p:nvPr/>
        </p:nvSpPr>
        <p:spPr>
          <a:xfrm>
            <a:off x="304800" y="28194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solidFill>
                  <a:srgbClr val="0000FF"/>
                </a:solidFill>
                <a:latin typeface="Arial Narrow" pitchFamily="34" charset="0"/>
              </a:rPr>
              <a:t>IN UNSTABLE ANGINA</a:t>
            </a:r>
            <a:r>
              <a:rPr lang="en-US" sz="2400" b="1" dirty="0" smtClean="0">
                <a:latin typeface="Arial Narrow" pitchFamily="34" charset="0"/>
                <a:sym typeface="Wingdings 3"/>
              </a:rPr>
              <a:t> </a:t>
            </a:r>
            <a:r>
              <a:rPr lang="en-US" sz="2400" b="1" dirty="0" smtClean="0">
                <a:latin typeface="Arial Narrow" pitchFamily="34" charset="0"/>
              </a:rPr>
              <a:t> </a:t>
            </a:r>
            <a:r>
              <a:rPr lang="en-US" sz="2400" b="1" dirty="0" smtClean="0">
                <a:solidFill>
                  <a:srgbClr val="FF0000"/>
                </a:solidFill>
                <a:latin typeface="Arial Narrow" pitchFamily="34" charset="0"/>
              </a:rPr>
              <a:t>IV GTN</a:t>
            </a:r>
            <a:endParaRPr lang="en-US" sz="2400" dirty="0">
              <a:latin typeface="Algerian" pitchFamily="82" charset="0"/>
            </a:endParaRPr>
          </a:p>
        </p:txBody>
      </p:sp>
      <p:sp>
        <p:nvSpPr>
          <p:cNvPr id="9" name="TextBox 8"/>
          <p:cNvSpPr txBox="1"/>
          <p:nvPr/>
        </p:nvSpPr>
        <p:spPr>
          <a:xfrm>
            <a:off x="304800" y="4038600"/>
            <a:ext cx="6781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latin typeface="Arial Narrow" pitchFamily="34" charset="0"/>
              </a:rPr>
              <a:t>Refractory AHF</a:t>
            </a:r>
            <a:r>
              <a:rPr lang="en-US" sz="2400" b="1" dirty="0" smtClean="0">
                <a:latin typeface="Arial Narrow" pitchFamily="34" charset="0"/>
                <a:sym typeface="Wingdings 3"/>
              </a:rPr>
              <a:t>  </a:t>
            </a:r>
            <a:r>
              <a:rPr lang="en-US" sz="2400" b="1" dirty="0" smtClean="0">
                <a:solidFill>
                  <a:srgbClr val="FF0000"/>
                </a:solidFill>
                <a:latin typeface="Arial Narrow" pitchFamily="34" charset="0"/>
                <a:sym typeface="Wingdings 3"/>
              </a:rPr>
              <a:t>IV GTN</a:t>
            </a:r>
            <a:endParaRPr lang="en-US" sz="2400" dirty="0">
              <a:latin typeface="Algerian" pitchFamily="82" charset="0"/>
            </a:endParaRPr>
          </a:p>
        </p:txBody>
      </p:sp>
      <p:sp>
        <p:nvSpPr>
          <p:cNvPr id="10" name="TextBox 9"/>
          <p:cNvSpPr txBox="1"/>
          <p:nvPr/>
        </p:nvSpPr>
        <p:spPr>
          <a:xfrm>
            <a:off x="304800" y="2819400"/>
            <a:ext cx="84582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u="heavy" dirty="0" smtClean="0">
                <a:uFill>
                  <a:solidFill>
                    <a:srgbClr val="00002E"/>
                  </a:solidFill>
                </a:uFill>
                <a:latin typeface="Arial Narrow" pitchFamily="34" charset="0"/>
              </a:rPr>
              <a:t>Prevention;</a:t>
            </a:r>
            <a:r>
              <a:rPr lang="en-US" sz="2400" b="1" dirty="0" smtClean="0">
                <a:uFill>
                  <a:solidFill>
                    <a:srgbClr val="00002E"/>
                  </a:solidFill>
                </a:uFill>
                <a:latin typeface="Arial Narrow" pitchFamily="34" charset="0"/>
              </a:rPr>
              <a:t>  </a:t>
            </a:r>
            <a:r>
              <a:rPr lang="en-US" sz="2400" b="1" u="dottedHeavy" dirty="0" err="1" smtClean="0">
                <a:uFill>
                  <a:solidFill>
                    <a:srgbClr val="FF0000"/>
                  </a:solidFill>
                </a:uFill>
                <a:latin typeface="Arial Narrow" pitchFamily="34" charset="0"/>
              </a:rPr>
              <a:t>Persistant</a:t>
            </a:r>
            <a:r>
              <a:rPr lang="en-US" sz="2400" b="1" u="dottedHeavy" dirty="0" smtClean="0">
                <a:uFill>
                  <a:solidFill>
                    <a:srgbClr val="FF0000"/>
                  </a:solidFill>
                </a:uFill>
                <a:latin typeface="Arial Narrow" pitchFamily="34" charset="0"/>
              </a:rPr>
              <a:t> </a:t>
            </a:r>
            <a:r>
              <a:rPr lang="en-US" sz="2400" b="1" u="dottedHeavy" dirty="0" smtClean="0">
                <a:uFill>
                  <a:solidFill>
                    <a:srgbClr val="FF0000"/>
                  </a:solidFill>
                </a:uFill>
                <a:latin typeface="Arial Narrow" pitchFamily="34" charset="0"/>
                <a:sym typeface="Wingdings 3"/>
              </a:rPr>
              <a:t>prophylaxis </a:t>
            </a:r>
            <a:r>
              <a:rPr lang="en-US" sz="2400" b="1" dirty="0" smtClean="0">
                <a:latin typeface="Arial Narrow" pitchFamily="34" charset="0"/>
                <a:sym typeface="Wingdings 3"/>
              </a:rPr>
              <a:t> </a:t>
            </a:r>
            <a:r>
              <a:rPr lang="en-US" sz="2400" b="1" dirty="0" err="1" smtClean="0">
                <a:solidFill>
                  <a:srgbClr val="FF0000"/>
                </a:solidFill>
                <a:latin typeface="Arial Narrow" pitchFamily="34" charset="0"/>
                <a:sym typeface="Wingdings 3"/>
              </a:rPr>
              <a:t>Isosorbide</a:t>
            </a:r>
            <a:r>
              <a:rPr lang="en-US" sz="2400" b="1" dirty="0" smtClean="0">
                <a:solidFill>
                  <a:srgbClr val="FF0000"/>
                </a:solidFill>
                <a:latin typeface="Arial Narrow" pitchFamily="34" charset="0"/>
                <a:sym typeface="Wingdings 3"/>
              </a:rPr>
              <a:t> mono or </a:t>
            </a:r>
            <a:r>
              <a:rPr lang="en-US" sz="2400" b="1" dirty="0" err="1" smtClean="0">
                <a:solidFill>
                  <a:srgbClr val="FF0000"/>
                </a:solidFill>
                <a:latin typeface="Arial Narrow" pitchFamily="34" charset="0"/>
                <a:sym typeface="Wingdings 3"/>
              </a:rPr>
              <a:t>dinitrate</a:t>
            </a:r>
            <a:endParaRPr lang="en-US" sz="2400" dirty="0">
              <a:latin typeface="Algerian" pitchFamily="82" charset="0"/>
            </a:endParaRPr>
          </a:p>
        </p:txBody>
      </p:sp>
      <p:sp>
        <p:nvSpPr>
          <p:cNvPr id="11" name="TextBox 10"/>
          <p:cNvSpPr txBox="1"/>
          <p:nvPr/>
        </p:nvSpPr>
        <p:spPr>
          <a:xfrm>
            <a:off x="304800" y="3429000"/>
            <a:ext cx="6858000" cy="400110"/>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marL="274320" lvl="0">
              <a:lnSpc>
                <a:spcPts val="2400"/>
              </a:lnSpc>
            </a:pPr>
            <a:r>
              <a:rPr lang="en-US" sz="2400" b="1" u="heavy" dirty="0" smtClean="0">
                <a:uFill>
                  <a:solidFill>
                    <a:srgbClr val="00002E"/>
                  </a:solidFill>
                </a:uFill>
                <a:latin typeface="Arial Narrow" pitchFamily="34" charset="0"/>
              </a:rPr>
              <a:t>Prevention; </a:t>
            </a:r>
            <a:r>
              <a:rPr lang="en-US" sz="2400" b="1" u="dottedHeavy" kern="0" spc="-40" dirty="0" smtClean="0">
                <a:uFill>
                  <a:solidFill>
                    <a:srgbClr val="FF0000"/>
                  </a:solidFill>
                </a:uFill>
                <a:latin typeface="Arial Narrow" pitchFamily="34" charset="0"/>
                <a:sym typeface="Wingdings 3"/>
              </a:rPr>
              <a:t>Situational prophylaxis  </a:t>
            </a:r>
            <a:r>
              <a:rPr lang="en-US" sz="2400" b="1" kern="0" spc="-40" dirty="0" smtClean="0">
                <a:latin typeface="Arial Narrow" pitchFamily="34" charset="0"/>
                <a:sym typeface="Wingdings 3"/>
              </a:rPr>
              <a:t></a:t>
            </a:r>
            <a:r>
              <a:rPr lang="en-US" sz="2400" b="1" dirty="0" smtClean="0">
                <a:latin typeface="Arial Narrow" pitchFamily="34" charset="0"/>
                <a:sym typeface="Wingdings 3"/>
              </a:rPr>
              <a:t> </a:t>
            </a:r>
            <a:r>
              <a:rPr lang="en-US" sz="2400" b="1" dirty="0" smtClean="0">
                <a:solidFill>
                  <a:srgbClr val="FF0000"/>
                </a:solidFill>
                <a:latin typeface="Arial Narrow" pitchFamily="34" charset="0"/>
                <a:sym typeface="Wingdings 3"/>
              </a:rPr>
              <a:t>sublingual GTN</a:t>
            </a:r>
            <a:endParaRPr lang="en-US" sz="2400" b="1" kern="0" spc="-40" dirty="0" smtClean="0">
              <a:latin typeface="Arial Narrow" pitchFamily="34" charset="0"/>
            </a:endParaRPr>
          </a:p>
        </p:txBody>
      </p:sp>
      <p:sp>
        <p:nvSpPr>
          <p:cNvPr id="12" name="TextBox 11"/>
          <p:cNvSpPr txBox="1"/>
          <p:nvPr/>
        </p:nvSpPr>
        <p:spPr>
          <a:xfrm>
            <a:off x="304800" y="3429000"/>
            <a:ext cx="68580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solidFill>
                  <a:schemeClr val="bg2">
                    <a:lumMod val="50000"/>
                  </a:schemeClr>
                </a:solidFill>
                <a:latin typeface="Arial Narrow" pitchFamily="34" charset="0"/>
              </a:rPr>
              <a:t>Heart Failure</a:t>
            </a:r>
            <a:endParaRPr lang="en-US" sz="2400" dirty="0">
              <a:solidFill>
                <a:schemeClr val="bg2">
                  <a:lumMod val="50000"/>
                </a:schemeClr>
              </a:solidFill>
              <a:latin typeface="Algerian" pitchFamily="82" charset="0"/>
            </a:endParaRPr>
          </a:p>
        </p:txBody>
      </p:sp>
      <p:sp>
        <p:nvSpPr>
          <p:cNvPr id="13" name="Slide Number Placeholder 12"/>
          <p:cNvSpPr>
            <a:spLocks noGrp="1"/>
          </p:cNvSpPr>
          <p:nvPr>
            <p:ph type="sldNum" sz="quarter" idx="12"/>
          </p:nvPr>
        </p:nvSpPr>
        <p:spPr/>
        <p:txBody>
          <a:bodyPr/>
          <a:lstStyle/>
          <a:p>
            <a:fld id="{B154C7A9-0206-4212-B85C-9D70CCD6C29D}"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1" nodeType="clickEffect">
                                  <p:stCondLst>
                                    <p:cond delay="0"/>
                                  </p:stCondLst>
                                  <p:childTnLst>
                                    <p:animEffect transition="out" filter="box(in)">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par>
                                <p:cTn id="28" presetID="4" presetClass="exit" presetSubtype="16" fill="hold" grpId="1" nodeType="withEffect">
                                  <p:stCondLst>
                                    <p:cond delay="0"/>
                                  </p:stCondLst>
                                  <p:childTnLst>
                                    <p:animEffect transition="out" filter="box(in)">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4" presetClass="exit" presetSubtype="16" fill="hold" grpId="1" nodeType="withEffect">
                                  <p:stCondLst>
                                    <p:cond delay="0"/>
                                  </p:stCondLst>
                                  <p:childTnLst>
                                    <p:animEffect transition="out" filter="box(in)">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linds(horizont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linds(horizontal)">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linds(horizontal)">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blinds(horizontal)">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blinds(horizontal)">
                                      <p:cBhvr>
                                        <p:cTn id="6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6" grpId="0" animBg="1"/>
      <p:bldP spid="7" grpId="0" animBg="1"/>
      <p:bldP spid="8" grpId="0" animBg="1"/>
      <p:bldP spid="9" grpId="0" animBg="1"/>
      <p:bldP spid="10" grpId="0" animBg="1"/>
      <p:bldP spid="10" grpId="1" animBg="1"/>
      <p:bldP spid="11" grpId="0" animBg="1"/>
      <p:bldP spid="11" grpId="1"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contraindications</a:t>
            </a:r>
            <a:endParaRPr lang="en-US" sz="2400" dirty="0">
              <a:latin typeface="Algerian" pitchFamily="82" charset="0"/>
            </a:endParaRPr>
          </a:p>
        </p:txBody>
      </p:sp>
      <p:sp>
        <p:nvSpPr>
          <p:cNvPr id="3" name="TextBox 2"/>
          <p:cNvSpPr txBox="1"/>
          <p:nvPr/>
        </p:nvSpPr>
        <p:spPr>
          <a:xfrm>
            <a:off x="228600" y="14478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latin typeface="Arial Narrow" pitchFamily="34" charset="0"/>
              </a:rPr>
              <a:t>Known sensitivity to organic nitrates</a:t>
            </a:r>
            <a:endParaRPr lang="en-US" sz="2400" dirty="0">
              <a:latin typeface="Algerian" pitchFamily="82" charset="0"/>
            </a:endParaRPr>
          </a:p>
        </p:txBody>
      </p:sp>
      <p:sp>
        <p:nvSpPr>
          <p:cNvPr id="4" name="TextBox 3"/>
          <p:cNvSpPr txBox="1"/>
          <p:nvPr/>
        </p:nvSpPr>
        <p:spPr>
          <a:xfrm>
            <a:off x="228600" y="2438400"/>
            <a:ext cx="7162800" cy="430887"/>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marL="0" lvl="2"/>
            <a:r>
              <a:rPr lang="en-US" sz="2200" b="1" dirty="0" smtClean="0">
                <a:latin typeface="Arial Narrow" pitchFamily="34" charset="0"/>
              </a:rPr>
              <a:t>Glaucoma; nitrates</a:t>
            </a:r>
            <a:r>
              <a:rPr lang="en-US" sz="2200" b="1" dirty="0" smtClean="0">
                <a:latin typeface="Arial Narrow" pitchFamily="34" charset="0"/>
                <a:sym typeface="Wingdings 3"/>
              </a:rPr>
              <a:t></a:t>
            </a:r>
            <a:r>
              <a:rPr lang="en-US" sz="2200" b="1" dirty="0" smtClean="0">
                <a:latin typeface="Arial Narrow" pitchFamily="34" charset="0"/>
              </a:rPr>
              <a:t> </a:t>
            </a:r>
            <a:r>
              <a:rPr lang="en-US" sz="2200" b="1" dirty="0" smtClean="0">
                <a:latin typeface="Arial Narrow" pitchFamily="34" charset="0"/>
                <a:sym typeface="Wingdings 3"/>
              </a:rPr>
              <a:t> aqueous </a:t>
            </a:r>
            <a:r>
              <a:rPr lang="en-US" sz="2200" b="1" dirty="0" err="1" smtClean="0">
                <a:latin typeface="Arial Narrow" pitchFamily="34" charset="0"/>
                <a:sym typeface="Wingdings 3"/>
              </a:rPr>
              <a:t>humour</a:t>
            </a:r>
            <a:r>
              <a:rPr lang="en-US" sz="2200" b="1" dirty="0" smtClean="0">
                <a:latin typeface="Arial Narrow" pitchFamily="34" charset="0"/>
                <a:sym typeface="Wingdings 3"/>
              </a:rPr>
              <a:t> formation</a:t>
            </a:r>
          </a:p>
        </p:txBody>
      </p:sp>
      <p:sp>
        <p:nvSpPr>
          <p:cNvPr id="5" name="TextBox 4"/>
          <p:cNvSpPr txBox="1"/>
          <p:nvPr/>
        </p:nvSpPr>
        <p:spPr>
          <a:xfrm>
            <a:off x="225287" y="3211995"/>
            <a:ext cx="8382000" cy="430887"/>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marL="0" lvl="2"/>
            <a:r>
              <a:rPr lang="en-US" sz="2200" b="1" dirty="0" smtClean="0">
                <a:latin typeface="Arial Narrow" pitchFamily="34" charset="0"/>
                <a:sym typeface="Wingdings 3"/>
              </a:rPr>
              <a:t>H</a:t>
            </a:r>
            <a:r>
              <a:rPr lang="en-US" sz="2200" b="1" dirty="0" smtClean="0">
                <a:latin typeface="Arial Narrow" pitchFamily="34" charset="0"/>
              </a:rPr>
              <a:t>ead trauma or cerebral </a:t>
            </a:r>
            <a:r>
              <a:rPr lang="en-US" sz="2200" b="1" dirty="0" err="1" smtClean="0">
                <a:latin typeface="Arial Narrow" pitchFamily="34" charset="0"/>
              </a:rPr>
              <a:t>haemorrhage</a:t>
            </a:r>
            <a:r>
              <a:rPr lang="en-US" sz="2200" b="1" dirty="0" smtClean="0">
                <a:latin typeface="Arial Narrow" pitchFamily="34" charset="0"/>
              </a:rPr>
              <a:t>  </a:t>
            </a:r>
            <a:r>
              <a:rPr lang="en-US" sz="2200" b="1" dirty="0" smtClean="0">
                <a:latin typeface="Arial Narrow" pitchFamily="34" charset="0"/>
                <a:sym typeface="Wingdings 3"/>
              </a:rPr>
              <a:t></a:t>
            </a:r>
            <a:r>
              <a:rPr lang="en-US" sz="2200" b="1" dirty="0" smtClean="0">
                <a:latin typeface="Arial Narrow" pitchFamily="34" charset="0"/>
              </a:rPr>
              <a:t>Increase </a:t>
            </a:r>
            <a:r>
              <a:rPr lang="en-US" sz="2200" b="1" dirty="0" smtClean="0">
                <a:latin typeface="Arial Narrow" pitchFamily="34" charset="0"/>
                <a:sym typeface="Wingdings 3"/>
              </a:rPr>
              <a:t>i</a:t>
            </a:r>
            <a:r>
              <a:rPr lang="en-US" sz="2200" b="1" dirty="0" smtClean="0">
                <a:latin typeface="Arial Narrow" pitchFamily="34" charset="0"/>
              </a:rPr>
              <a:t>ntracranial pressure</a:t>
            </a:r>
            <a:endParaRPr lang="ar-SA" sz="2200" b="1" dirty="0" smtClean="0">
              <a:latin typeface="Arial Narrow" pitchFamily="34" charset="0"/>
            </a:endParaRPr>
          </a:p>
        </p:txBody>
      </p:sp>
      <p:sp>
        <p:nvSpPr>
          <p:cNvPr id="6" name="TextBox 5"/>
          <p:cNvSpPr txBox="1"/>
          <p:nvPr/>
        </p:nvSpPr>
        <p:spPr>
          <a:xfrm>
            <a:off x="228600" y="40386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latin typeface="Arial Narrow" pitchFamily="34" charset="0"/>
              </a:rPr>
              <a:t>Uncorrected </a:t>
            </a:r>
            <a:r>
              <a:rPr lang="en-US" sz="2400" b="1" dirty="0" err="1" smtClean="0">
                <a:latin typeface="Arial Narrow" pitchFamily="34" charset="0"/>
              </a:rPr>
              <a:t>hypovolemia</a:t>
            </a:r>
            <a:endParaRPr lang="en-US" sz="2400" dirty="0">
              <a:latin typeface="Algerian" pitchFamily="82" charset="0"/>
            </a:endParaRPr>
          </a:p>
        </p:txBody>
      </p:sp>
      <p:sp>
        <p:nvSpPr>
          <p:cNvPr id="7" name="TextBox 6"/>
          <p:cNvSpPr txBox="1"/>
          <p:nvPr/>
        </p:nvSpPr>
        <p:spPr>
          <a:xfrm>
            <a:off x="304800" y="10668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b="1" dirty="0" smtClean="0">
                <a:latin typeface="Arial Narrow" pitchFamily="34" charset="0"/>
              </a:rPr>
              <a:t>Concomitant administration of PDE</a:t>
            </a:r>
            <a:r>
              <a:rPr lang="en-US" sz="2400" b="1" baseline="-25000" dirty="0" smtClean="0">
                <a:latin typeface="Arial Narrow" pitchFamily="34" charset="0"/>
              </a:rPr>
              <a:t>5</a:t>
            </a:r>
            <a:r>
              <a:rPr lang="en-US" sz="2400" b="1" dirty="0" smtClean="0">
                <a:latin typeface="Arial Narrow" pitchFamily="34" charset="0"/>
              </a:rPr>
              <a:t> Inhibitors</a:t>
            </a:r>
            <a:endParaRPr lang="en-US" sz="2400" dirty="0">
              <a:latin typeface="Algerian" pitchFamily="82" charset="0"/>
            </a:endParaRPr>
          </a:p>
        </p:txBody>
      </p:sp>
      <p:grpSp>
        <p:nvGrpSpPr>
          <p:cNvPr id="8" name="Group 48"/>
          <p:cNvGrpSpPr/>
          <p:nvPr/>
        </p:nvGrpSpPr>
        <p:grpSpPr>
          <a:xfrm>
            <a:off x="304800" y="1589223"/>
            <a:ext cx="7543800" cy="4659177"/>
            <a:chOff x="-18288" y="801547"/>
            <a:chExt cx="7543800" cy="5481489"/>
          </a:xfrm>
        </p:grpSpPr>
        <p:pic>
          <p:nvPicPr>
            <p:cNvPr id="9" name="Picture 8" descr="C:\Users\Administrator\Pictures\pppp.jpg"/>
            <p:cNvPicPr>
              <a:picLocks noChangeAspect="1" noChangeArrowheads="1"/>
            </p:cNvPicPr>
            <p:nvPr/>
          </p:nvPicPr>
          <p:blipFill>
            <a:blip r:embed="rId3" cstate="print"/>
            <a:srcRect l="57702" t="15610" r="10024" b="42764"/>
            <a:stretch>
              <a:fillRect/>
            </a:stretch>
          </p:blipFill>
          <p:spPr bwMode="auto">
            <a:xfrm>
              <a:off x="1447800" y="5181600"/>
              <a:ext cx="1135856" cy="1101436"/>
            </a:xfrm>
            <a:prstGeom prst="ellipse">
              <a:avLst/>
            </a:prstGeom>
            <a:noFill/>
          </p:spPr>
        </p:pic>
        <p:pic>
          <p:nvPicPr>
            <p:cNvPr id="10" name="Picture 9" descr="C:\Users\Administrator\Pictures\pppp.jpg"/>
            <p:cNvPicPr>
              <a:picLocks noChangeAspect="1" noChangeArrowheads="1"/>
            </p:cNvPicPr>
            <p:nvPr/>
          </p:nvPicPr>
          <p:blipFill>
            <a:blip r:embed="rId3" cstate="print"/>
            <a:srcRect l="28362" t="52033" r="32518" b="6341"/>
            <a:stretch>
              <a:fillRect/>
            </a:stretch>
          </p:blipFill>
          <p:spPr bwMode="auto">
            <a:xfrm>
              <a:off x="2133600" y="4724400"/>
              <a:ext cx="1352550" cy="1082040"/>
            </a:xfrm>
            <a:prstGeom prst="ellipse">
              <a:avLst/>
            </a:prstGeom>
            <a:noFill/>
            <a:ln>
              <a:noFill/>
            </a:ln>
          </p:spPr>
        </p:pic>
        <p:grpSp>
          <p:nvGrpSpPr>
            <p:cNvPr id="11" name="Group 1"/>
            <p:cNvGrpSpPr/>
            <p:nvPr/>
          </p:nvGrpSpPr>
          <p:grpSpPr>
            <a:xfrm>
              <a:off x="-18288" y="801547"/>
              <a:ext cx="7543800" cy="5073851"/>
              <a:chOff x="-18288" y="1219200"/>
              <a:chExt cx="7543800" cy="5073851"/>
            </a:xfrm>
          </p:grpSpPr>
          <p:sp>
            <p:nvSpPr>
              <p:cNvPr id="12" name="Rectangle 11"/>
              <p:cNvSpPr/>
              <p:nvPr/>
            </p:nvSpPr>
            <p:spPr>
              <a:xfrm>
                <a:off x="5029200" y="1219200"/>
                <a:ext cx="15240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943600" y="5486400"/>
                <a:ext cx="15240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4"/>
              <p:cNvSpPr/>
              <p:nvPr/>
            </p:nvSpPr>
            <p:spPr>
              <a:xfrm>
                <a:off x="381000" y="5486400"/>
                <a:ext cx="1524000" cy="3048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24000" y="1219200"/>
                <a:ext cx="1524000" cy="3048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142488" y="1981200"/>
                <a:ext cx="1524000" cy="304800"/>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81000" y="3200400"/>
                <a:ext cx="1524000" cy="30480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154680" y="3200400"/>
                <a:ext cx="1524000" cy="30480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916168" y="3200400"/>
                <a:ext cx="1524000" cy="30480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3" descr="C:\Documents and Settings\DR.OMNIA\My Documents\My Pictures\NO1.GIF"/>
              <p:cNvPicPr>
                <a:picLocks noChangeAspect="1" noChangeArrowheads="1"/>
              </p:cNvPicPr>
              <p:nvPr/>
            </p:nvPicPr>
            <p:blipFill>
              <a:blip r:embed="rId4" cstate="print">
                <a:clrChange>
                  <a:clrFrom>
                    <a:srgbClr val="FFFFFF"/>
                  </a:clrFrom>
                  <a:clrTo>
                    <a:srgbClr val="FFFFFF">
                      <a:alpha val="0"/>
                    </a:srgbClr>
                  </a:clrTo>
                </a:clrChange>
                <a:duotone>
                  <a:schemeClr val="accent2">
                    <a:shade val="45000"/>
                    <a:satMod val="135000"/>
                  </a:schemeClr>
                  <a:prstClr val="white"/>
                </a:duotone>
                <a:lum bright="-20000" contrast="30000"/>
              </a:blip>
              <a:srcRect l="1190" t="5074" r="1190" b="3594"/>
              <a:stretch>
                <a:fillRect/>
              </a:stretch>
            </p:blipFill>
            <p:spPr bwMode="auto">
              <a:xfrm>
                <a:off x="-18288" y="1321763"/>
                <a:ext cx="7543800" cy="4971288"/>
              </a:xfrm>
              <a:prstGeom prst="rect">
                <a:avLst/>
              </a:prstGeom>
              <a:noFill/>
            </p:spPr>
          </p:pic>
        </p:grpSp>
      </p:grpSp>
      <p:pic>
        <p:nvPicPr>
          <p:cNvPr id="2050" name="Picture 2"/>
          <p:cNvPicPr>
            <a:picLocks noChangeAspect="1" noChangeArrowheads="1"/>
          </p:cNvPicPr>
          <p:nvPr/>
        </p:nvPicPr>
        <p:blipFill>
          <a:blip r:embed="rId5" cstate="print"/>
          <a:srcRect/>
          <a:stretch>
            <a:fillRect/>
          </a:stretch>
        </p:blipFill>
        <p:spPr bwMode="auto">
          <a:xfrm>
            <a:off x="4724400" y="2895600"/>
            <a:ext cx="1762125" cy="895350"/>
          </a:xfrm>
          <a:prstGeom prst="rect">
            <a:avLst/>
          </a:prstGeom>
          <a:noFill/>
          <a:ln w="9525">
            <a:noFill/>
            <a:miter lim="800000"/>
            <a:headEnd/>
            <a:tailEnd/>
          </a:ln>
        </p:spPr>
      </p:pic>
      <p:sp>
        <p:nvSpPr>
          <p:cNvPr id="23" name="TextBox 22"/>
          <p:cNvSpPr txBox="1"/>
          <p:nvPr/>
        </p:nvSpPr>
        <p:spPr>
          <a:xfrm>
            <a:off x="304800" y="6172200"/>
            <a:ext cx="6096000" cy="430887"/>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marL="0" lvl="2"/>
            <a:r>
              <a:rPr lang="en-US" sz="2200" b="1" dirty="0" smtClean="0">
                <a:latin typeface="Arial Narrow" pitchFamily="34" charset="0"/>
                <a:sym typeface="Wingdings 3"/>
              </a:rPr>
              <a:t>Sildenafil + nitrates</a:t>
            </a:r>
            <a:r>
              <a:rPr lang="en-US" sz="2200" b="1" dirty="0" smtClean="0">
                <a:latin typeface="Arial Narrow" pitchFamily="34" charset="0"/>
              </a:rPr>
              <a:t> </a:t>
            </a:r>
            <a:r>
              <a:rPr lang="en-US" sz="2200" b="1" dirty="0" smtClean="0">
                <a:latin typeface="Arial Narrow" pitchFamily="34" charset="0"/>
                <a:sym typeface="Wingdings 3"/>
              </a:rPr>
              <a:t> </a:t>
            </a:r>
            <a:r>
              <a:rPr lang="en-US" sz="2200" b="1" dirty="0" smtClean="0">
                <a:latin typeface="Arial Narrow" pitchFamily="34" charset="0"/>
              </a:rPr>
              <a:t>Severe hypotension &amp; death</a:t>
            </a:r>
            <a:endParaRPr lang="ar-SA" sz="2200" b="1" dirty="0" smtClean="0">
              <a:latin typeface="Arial Narrow" pitchFamily="34" charset="0"/>
            </a:endParaRPr>
          </a:p>
        </p:txBody>
      </p:sp>
      <p:sp>
        <p:nvSpPr>
          <p:cNvPr id="21" name="Slide Number Placeholder 20"/>
          <p:cNvSpPr>
            <a:spLocks noGrp="1"/>
          </p:cNvSpPr>
          <p:nvPr>
            <p:ph type="sldNum" sz="quarter" idx="12"/>
          </p:nvPr>
        </p:nvSpPr>
        <p:spPr/>
        <p:txBody>
          <a:bodyPr/>
          <a:lstStyle/>
          <a:p>
            <a:fld id="{B154C7A9-0206-4212-B85C-9D70CCD6C29D}"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1" nodeType="clickEffect">
                                  <p:stCondLst>
                                    <p:cond delay="0"/>
                                  </p:stCondLst>
                                  <p:childTnLst>
                                    <p:animEffect transition="out" filter="box(in)">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4" presetClass="exit" presetSubtype="16" fill="hold" grpId="1" nodeType="withEffect">
                                  <p:stCondLst>
                                    <p:cond delay="0"/>
                                  </p:stCondLst>
                                  <p:childTnLst>
                                    <p:animEffect transition="out" filter="box(in)">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par>
                                <p:cTn id="31" presetID="4" presetClass="exit" presetSubtype="16" fill="hold" grpId="1" nodeType="withEffect">
                                  <p:stCondLst>
                                    <p:cond delay="0"/>
                                  </p:stCondLst>
                                  <p:childTnLst>
                                    <p:animEffect transition="out" filter="box(in)">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4" presetClass="exit" presetSubtype="16" fill="hold" grpId="1" nodeType="withEffect">
                                  <p:stCondLst>
                                    <p:cond delay="0"/>
                                  </p:stCondLst>
                                  <p:childTnLst>
                                    <p:animEffect transition="out" filter="box(in)">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linds(horizontal)">
                                      <p:cBhvr>
                                        <p:cTn id="41" dur="500"/>
                                        <p:tgtEl>
                                          <p:spTgt spid="7"/>
                                        </p:tgtEl>
                                      </p:cBhvr>
                                    </p:animEffect>
                                  </p:childTnLst>
                                </p:cTn>
                              </p:par>
                              <p:par>
                                <p:cTn id="42" presetID="25"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7" dur="1000" fill="hold"/>
                                        <p:tgtEl>
                                          <p:spTgt spid="8"/>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25" presetClass="entr" presetSubtype="0" fill="hold" nodeType="clickEffect">
                                  <p:stCondLst>
                                    <p:cond delay="0"/>
                                  </p:stCondLst>
                                  <p:childTnLst>
                                    <p:set>
                                      <p:cBhvr>
                                        <p:cTn id="55" dur="1" fill="hold">
                                          <p:stCondLst>
                                            <p:cond delay="0"/>
                                          </p:stCondLst>
                                        </p:cTn>
                                        <p:tgtEl>
                                          <p:spTgt spid="2050"/>
                                        </p:tgtEl>
                                        <p:attrNameLst>
                                          <p:attrName>style.visibility</p:attrName>
                                        </p:attrNameLst>
                                      </p:cBhvr>
                                      <p:to>
                                        <p:strVal val="visible"/>
                                      </p:to>
                                    </p:set>
                                    <p:anim calcmode="lin" valueType="num">
                                      <p:cBhvr>
                                        <p:cTn id="56"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59" dur="1000" fill="hold"/>
                                        <p:tgtEl>
                                          <p:spTgt spid="2050"/>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2050"/>
                                        </p:tgtEl>
                                      </p:cBhvr>
                                    </p:animEffect>
                                  </p:childTnLst>
                                </p:cTn>
                              </p:par>
                            </p:childTnLst>
                          </p:cTn>
                        </p:par>
                      </p:childTnLst>
                    </p:cTn>
                  </p:par>
                  <p:par>
                    <p:cTn id="64" fill="hold">
                      <p:stCondLst>
                        <p:cond delay="indefinite"/>
                      </p:stCondLst>
                      <p:childTnLst>
                        <p:par>
                          <p:cTn id="65" fill="hold">
                            <p:stCondLst>
                              <p:cond delay="0"/>
                            </p:stCondLst>
                            <p:childTnLst>
                              <p:par>
                                <p:cTn id="66" presetID="25" presetClass="entr" presetSubtype="0"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71" dur="1000" fill="hold"/>
                                        <p:tgtEl>
                                          <p:spTgt spid="23"/>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algn="ctr"/>
            <a:r>
              <a:rPr lang="en-US" sz="2400" dirty="0" smtClean="0">
                <a:solidFill>
                  <a:srgbClr val="FF0000"/>
                </a:solidFill>
                <a:latin typeface="Algerian" pitchFamily="82" charset="0"/>
              </a:rPr>
              <a:t>Adverse drug reactions</a:t>
            </a:r>
            <a:endParaRPr lang="en-US" sz="2400" dirty="0">
              <a:solidFill>
                <a:srgbClr val="FF0000"/>
              </a:solidFill>
              <a:latin typeface="Algerian" pitchFamily="82" charset="0"/>
            </a:endParaRPr>
          </a:p>
        </p:txBody>
      </p:sp>
      <p:sp>
        <p:nvSpPr>
          <p:cNvPr id="3" name="TextBox 2"/>
          <p:cNvSpPr txBox="1"/>
          <p:nvPr/>
        </p:nvSpPr>
        <p:spPr>
          <a:xfrm>
            <a:off x="304800" y="2743200"/>
            <a:ext cx="41910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Flushing in blush area</a:t>
            </a:r>
            <a:endParaRPr lang="en-US" sz="2400" dirty="0">
              <a:latin typeface="Algerian" pitchFamily="82" charset="0"/>
            </a:endParaRPr>
          </a:p>
        </p:txBody>
      </p:sp>
      <p:sp>
        <p:nvSpPr>
          <p:cNvPr id="4" name="TextBox 3"/>
          <p:cNvSpPr txBox="1"/>
          <p:nvPr/>
        </p:nvSpPr>
        <p:spPr>
          <a:xfrm>
            <a:off x="228600" y="1371600"/>
            <a:ext cx="39624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Throbbing headache</a:t>
            </a:r>
            <a:endParaRPr lang="en-US" sz="2400" dirty="0">
              <a:latin typeface="Algerian" pitchFamily="82" charset="0"/>
            </a:endParaRPr>
          </a:p>
        </p:txBody>
      </p:sp>
      <p:sp>
        <p:nvSpPr>
          <p:cNvPr id="5" name="TextBox 4"/>
          <p:cNvSpPr txBox="1"/>
          <p:nvPr/>
        </p:nvSpPr>
        <p:spPr>
          <a:xfrm>
            <a:off x="304800" y="4343400"/>
            <a:ext cx="47244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smtClean="0">
                <a:latin typeface="Algerian" pitchFamily="82" charset="0"/>
              </a:rPr>
              <a:t>Tachycardia </a:t>
            </a:r>
            <a:r>
              <a:rPr lang="en-US" sz="2400" dirty="0" smtClean="0">
                <a:latin typeface="Algerian" pitchFamily="82" charset="0"/>
              </a:rPr>
              <a:t>&amp; palpitation</a:t>
            </a:r>
            <a:endParaRPr lang="en-US" sz="2400" dirty="0">
              <a:latin typeface="Algerian" pitchFamily="82" charset="0"/>
            </a:endParaRPr>
          </a:p>
        </p:txBody>
      </p:sp>
      <p:sp>
        <p:nvSpPr>
          <p:cNvPr id="6" name="TextBox 5"/>
          <p:cNvSpPr txBox="1"/>
          <p:nvPr/>
        </p:nvSpPr>
        <p:spPr>
          <a:xfrm>
            <a:off x="304800" y="5334000"/>
            <a:ext cx="70866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Postural hypotension, dizziness &amp; syncope</a:t>
            </a:r>
            <a:endParaRPr lang="en-US" sz="2400" dirty="0">
              <a:latin typeface="Algerian" pitchFamily="82" charset="0"/>
            </a:endParaRPr>
          </a:p>
        </p:txBody>
      </p:sp>
      <p:sp>
        <p:nvSpPr>
          <p:cNvPr id="7" name="TextBox 6"/>
          <p:cNvSpPr txBox="1"/>
          <p:nvPr/>
        </p:nvSpPr>
        <p:spPr>
          <a:xfrm>
            <a:off x="304800" y="6172200"/>
            <a:ext cx="51054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Rarely </a:t>
            </a:r>
            <a:r>
              <a:rPr lang="en-US" sz="2400" dirty="0" err="1" smtClean="0">
                <a:latin typeface="Algerian" pitchFamily="82" charset="0"/>
              </a:rPr>
              <a:t>methemoglobinema</a:t>
            </a:r>
            <a:endParaRPr lang="en-US" sz="2400" dirty="0">
              <a:latin typeface="Algerian" pitchFamily="82" charset="0"/>
            </a:endParaRPr>
          </a:p>
        </p:txBody>
      </p:sp>
      <p:pic>
        <p:nvPicPr>
          <p:cNvPr id="3074" name="Picture 2"/>
          <p:cNvPicPr>
            <a:picLocks noChangeAspect="1" noChangeArrowheads="1"/>
          </p:cNvPicPr>
          <p:nvPr/>
        </p:nvPicPr>
        <p:blipFill>
          <a:blip r:embed="rId3" cstate="print"/>
          <a:srcRect/>
          <a:stretch>
            <a:fillRect/>
          </a:stretch>
        </p:blipFill>
        <p:spPr bwMode="auto">
          <a:xfrm>
            <a:off x="5410200" y="914400"/>
            <a:ext cx="1562100" cy="12954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5867400" y="2514600"/>
            <a:ext cx="1057275" cy="1257300"/>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5943600" y="3810000"/>
            <a:ext cx="1019175" cy="1323975"/>
          </a:xfrm>
          <a:prstGeom prst="rect">
            <a:avLst/>
          </a:prstGeom>
          <a:noFill/>
          <a:ln w="9525">
            <a:noFill/>
            <a:miter lim="800000"/>
            <a:headEnd/>
            <a:tailEnd/>
          </a:ln>
        </p:spPr>
      </p:pic>
      <p:pic>
        <p:nvPicPr>
          <p:cNvPr id="3081" name="Picture 9" descr="/uploads/BE/Us/BEUsj0TTnNhWjG6YriYGcw/dizzy.jpg"/>
          <p:cNvPicPr>
            <a:picLocks noChangeAspect="1" noChangeArrowheads="1"/>
          </p:cNvPicPr>
          <p:nvPr/>
        </p:nvPicPr>
        <p:blipFill>
          <a:blip r:embed="rId6" cstate="print"/>
          <a:srcRect/>
          <a:stretch>
            <a:fillRect/>
          </a:stretch>
        </p:blipFill>
        <p:spPr bwMode="auto">
          <a:xfrm>
            <a:off x="7391400" y="4343400"/>
            <a:ext cx="1524000" cy="1847850"/>
          </a:xfrm>
          <a:prstGeom prst="rect">
            <a:avLst/>
          </a:prstGeom>
          <a:noFill/>
        </p:spPr>
      </p:pic>
      <p:sp>
        <p:nvSpPr>
          <p:cNvPr id="8" name="Slide Number Placeholder 7"/>
          <p:cNvSpPr>
            <a:spLocks noGrp="1"/>
          </p:cNvSpPr>
          <p:nvPr>
            <p:ph type="sldNum" sz="quarter" idx="12"/>
          </p:nvPr>
        </p:nvSpPr>
        <p:spPr/>
        <p:txBody>
          <a:bodyPr/>
          <a:lstStyle/>
          <a:p>
            <a:fld id="{B154C7A9-0206-4212-B85C-9D70CCD6C29D}"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linds(horizontal)">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nodeType="with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blinds(horizontal)">
                                      <p:cBhvr>
                                        <p:cTn id="18" dur="500"/>
                                        <p:tgtEl>
                                          <p:spTgt spid="307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nodeType="with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blinds(horizontal)">
                                      <p:cBhvr>
                                        <p:cTn id="26" dur="500"/>
                                        <p:tgtEl>
                                          <p:spTgt spid="307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500"/>
                                        <p:tgtEl>
                                          <p:spTgt spid="6"/>
                                        </p:tgtEl>
                                      </p:cBhvr>
                                    </p:animEffect>
                                  </p:childTnLst>
                                </p:cTn>
                              </p:par>
                              <p:par>
                                <p:cTn id="32" presetID="3" presetClass="entr" presetSubtype="10" fill="hold" nodeType="withEffect">
                                  <p:stCondLst>
                                    <p:cond delay="0"/>
                                  </p:stCondLst>
                                  <p:childTnLst>
                                    <p:set>
                                      <p:cBhvr>
                                        <p:cTn id="33" dur="1" fill="hold">
                                          <p:stCondLst>
                                            <p:cond delay="0"/>
                                          </p:stCondLst>
                                        </p:cTn>
                                        <p:tgtEl>
                                          <p:spTgt spid="3081"/>
                                        </p:tgtEl>
                                        <p:attrNameLst>
                                          <p:attrName>style.visibility</p:attrName>
                                        </p:attrNameLst>
                                      </p:cBhvr>
                                      <p:to>
                                        <p:strVal val="visible"/>
                                      </p:to>
                                    </p:set>
                                    <p:animEffect transition="in" filter="blinds(horizontal)">
                                      <p:cBhvr>
                                        <p:cTn id="34" dur="500"/>
                                        <p:tgtEl>
                                          <p:spTgt spid="308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linds(horizontal)">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066800"/>
            <a:ext cx="8763000" cy="5693866"/>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800" dirty="0" err="1" smtClean="0">
                <a:latin typeface="Arial" panose="020B0604020202020204" pitchFamily="34" charset="0"/>
                <a:cs typeface="Arial" panose="020B0604020202020204" pitchFamily="34" charset="0"/>
              </a:rPr>
              <a:t>Helmi</a:t>
            </a:r>
            <a:r>
              <a:rPr lang="en-US" sz="2800" dirty="0" smtClean="0">
                <a:latin typeface="Arial" panose="020B0604020202020204" pitchFamily="34" charset="0"/>
                <a:cs typeface="Arial" panose="020B0604020202020204" pitchFamily="34" charset="0"/>
              </a:rPr>
              <a:t>, a 62-year-old male smoker with T2DM &amp; hypertension presents with a 4-month history of </a:t>
            </a:r>
            <a:r>
              <a:rPr lang="en-US" sz="2800" dirty="0" err="1" smtClean="0">
                <a:latin typeface="Arial" panose="020B0604020202020204" pitchFamily="34" charset="0"/>
                <a:cs typeface="Arial" panose="020B0604020202020204" pitchFamily="34" charset="0"/>
              </a:rPr>
              <a:t>exertional</a:t>
            </a:r>
            <a:r>
              <a:rPr lang="en-US" sz="2800" dirty="0" smtClean="0">
                <a:latin typeface="Arial" panose="020B0604020202020204" pitchFamily="34" charset="0"/>
                <a:cs typeface="Arial" panose="020B0604020202020204" pitchFamily="34" charset="0"/>
              </a:rPr>
              <a:t> chest pain. </a:t>
            </a:r>
          </a:p>
          <a:p>
            <a:r>
              <a:rPr lang="en-US" sz="2800" dirty="0" smtClean="0">
                <a:latin typeface="Arial" panose="020B0604020202020204" pitchFamily="34" charset="0"/>
                <a:cs typeface="Arial" panose="020B0604020202020204" pitchFamily="34" charset="0"/>
              </a:rPr>
              <a:t>Physical examination shows a BP of 152/90 mm Hg but is otherwise unremarkable. </a:t>
            </a:r>
          </a:p>
          <a:p>
            <a:r>
              <a:rPr lang="en-US" sz="2800" dirty="0" smtClean="0">
                <a:latin typeface="Arial" panose="020B0604020202020204" pitchFamily="34" charset="0"/>
                <a:cs typeface="Arial" panose="020B0604020202020204" pitchFamily="34" charset="0"/>
              </a:rPr>
              <a:t>The ECG is normal, &amp; laboratory tests show a fasting blood glucose value of 110 mg/</a:t>
            </a:r>
            <a:r>
              <a:rPr lang="en-US" sz="2800" dirty="0" err="1" smtClean="0">
                <a:latin typeface="Arial" panose="020B0604020202020204" pitchFamily="34" charset="0"/>
                <a:cs typeface="Arial" panose="020B0604020202020204" pitchFamily="34" charset="0"/>
              </a:rPr>
              <a:t>dL</a:t>
            </a:r>
            <a:r>
              <a:rPr lang="en-US" sz="2800" dirty="0" smtClean="0">
                <a:latin typeface="Arial" panose="020B0604020202020204" pitchFamily="34" charset="0"/>
                <a:cs typeface="Arial" panose="020B0604020202020204" pitchFamily="34" charset="0"/>
              </a:rPr>
              <a:t>, glycosylated hemoglobin 6.0%, creatinine 1.1 mg/</a:t>
            </a:r>
            <a:r>
              <a:rPr lang="en-US" sz="2800" dirty="0" err="1" smtClean="0">
                <a:latin typeface="Arial" panose="020B0604020202020204" pitchFamily="34" charset="0"/>
                <a:cs typeface="Arial" panose="020B0604020202020204" pitchFamily="34" charset="0"/>
              </a:rPr>
              <a:t>dL</a:t>
            </a:r>
            <a:r>
              <a:rPr lang="en-US" sz="2800" dirty="0" smtClean="0">
                <a:latin typeface="Arial" panose="020B0604020202020204" pitchFamily="34" charset="0"/>
                <a:cs typeface="Arial" panose="020B0604020202020204" pitchFamily="34" charset="0"/>
              </a:rPr>
              <a:t>, total cholesterol 160, LDL 120, HDL 38, &amp; triglycerides 147 mg/</a:t>
            </a:r>
            <a:r>
              <a:rPr lang="en-US" sz="2800" dirty="0" err="1" smtClean="0">
                <a:latin typeface="Arial" panose="020B0604020202020204" pitchFamily="34" charset="0"/>
                <a:cs typeface="Arial" panose="020B0604020202020204" pitchFamily="34" charset="0"/>
              </a:rPr>
              <a:t>dL</a:t>
            </a:r>
            <a:r>
              <a:rPr lang="en-US" sz="2800" dirty="0" smtClean="0">
                <a:latin typeface="Arial" panose="020B0604020202020204" pitchFamily="34" charset="0"/>
                <a:cs typeface="Arial" panose="020B0604020202020204" pitchFamily="34" charset="0"/>
              </a:rPr>
              <a:t>. </a:t>
            </a:r>
          </a:p>
          <a:p>
            <a:r>
              <a:rPr lang="en-US" sz="2800" dirty="0" smtClean="0">
                <a:latin typeface="Arial" panose="020B0604020202020204" pitchFamily="34" charset="0"/>
                <a:cs typeface="Arial" panose="020B0604020202020204" pitchFamily="34" charset="0"/>
              </a:rPr>
              <a:t>He exercises for 8 minutes, experiences chest pain, &amp; is found to have a 2-mm ST-segment depression at the end of exercise.</a:t>
            </a:r>
            <a:endParaRPr lang="en-US" sz="2800" dirty="0">
              <a:latin typeface="Arial" panose="020B0604020202020204" pitchFamily="34" charset="0"/>
              <a:cs typeface="Arial" panose="020B0604020202020204" pitchFamily="34" charset="0"/>
            </a:endParaRPr>
          </a:p>
        </p:txBody>
      </p:sp>
      <p:sp>
        <p:nvSpPr>
          <p:cNvPr id="3" name="TextBox 2"/>
          <p:cNvSpPr txBox="1"/>
          <p:nvPr/>
        </p:nvSpPr>
        <p:spPr>
          <a:xfrm>
            <a:off x="838200" y="228600"/>
            <a:ext cx="30480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algn="ctr"/>
            <a:r>
              <a:rPr lang="en-US" sz="3200" dirty="0" err="1" smtClean="0">
                <a:latin typeface="Algerian" pitchFamily="82" charset="0"/>
              </a:rPr>
              <a:t>Minicase</a:t>
            </a:r>
            <a:endParaRPr lang="en-US" sz="3200" dirty="0">
              <a:latin typeface="Algerian" pitchFamily="82" charset="0"/>
            </a:endParaRPr>
          </a:p>
        </p:txBody>
      </p:sp>
      <p:sp>
        <p:nvSpPr>
          <p:cNvPr id="4" name="Slide Number Placeholder 3"/>
          <p:cNvSpPr>
            <a:spLocks noGrp="1"/>
          </p:cNvSpPr>
          <p:nvPr>
            <p:ph type="sldNum" sz="quarter" idx="12"/>
          </p:nvPr>
        </p:nvSpPr>
        <p:spPr/>
        <p:txBody>
          <a:bodyPr/>
          <a:lstStyle/>
          <a:p>
            <a:fld id="{B154C7A9-0206-4212-B85C-9D70CCD6C29D}"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algn="ctr"/>
            <a:r>
              <a:rPr lang="en-US" sz="2400" dirty="0" smtClean="0">
                <a:solidFill>
                  <a:srgbClr val="FF0000"/>
                </a:solidFill>
                <a:latin typeface="Algerian" pitchFamily="82" charset="0"/>
              </a:rPr>
              <a:t>Preparations</a:t>
            </a:r>
            <a:endParaRPr lang="en-US" sz="2400" dirty="0">
              <a:solidFill>
                <a:srgbClr val="FF0000"/>
              </a:solidFill>
              <a:latin typeface="Algerian" pitchFamily="82" charset="0"/>
            </a:endParaRPr>
          </a:p>
        </p:txBody>
      </p:sp>
      <p:sp>
        <p:nvSpPr>
          <p:cNvPr id="3" name="TextBox 2"/>
          <p:cNvSpPr txBox="1"/>
          <p:nvPr/>
        </p:nvSpPr>
        <p:spPr>
          <a:xfrm>
            <a:off x="609600" y="5791200"/>
            <a:ext cx="7162800" cy="733534"/>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a:lnSpc>
                <a:spcPts val="2500"/>
              </a:lnSpc>
            </a:pPr>
            <a:r>
              <a:rPr lang="en-US" sz="2400" b="1" dirty="0" smtClean="0">
                <a:latin typeface="Arial Narrow" pitchFamily="34" charset="0"/>
              </a:rPr>
              <a:t>Oral or </a:t>
            </a:r>
            <a:r>
              <a:rPr lang="en-US" sz="2400" b="1" dirty="0" err="1" smtClean="0">
                <a:latin typeface="Arial Narrow" pitchFamily="34" charset="0"/>
              </a:rPr>
              <a:t>bucal</a:t>
            </a:r>
            <a:r>
              <a:rPr lang="en-US" sz="2400" b="1" dirty="0" smtClean="0">
                <a:latin typeface="Arial Narrow" pitchFamily="34" charset="0"/>
              </a:rPr>
              <a:t> sustained release</a:t>
            </a:r>
          </a:p>
          <a:p>
            <a:pPr>
              <a:lnSpc>
                <a:spcPts val="2500"/>
              </a:lnSpc>
            </a:pPr>
            <a:r>
              <a:rPr lang="en-US" sz="2400" b="1" dirty="0" smtClean="0">
                <a:latin typeface="Arial Narrow" pitchFamily="34" charset="0"/>
              </a:rPr>
              <a:t>I.V. Preparations </a:t>
            </a:r>
          </a:p>
        </p:txBody>
      </p:sp>
      <p:sp>
        <p:nvSpPr>
          <p:cNvPr id="4" name="TextBox 3"/>
          <p:cNvSpPr txBox="1"/>
          <p:nvPr/>
        </p:nvSpPr>
        <p:spPr>
          <a:xfrm>
            <a:off x="381000" y="10668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r>
              <a:rPr lang="en-US" sz="2400" b="1" u="heavy" dirty="0" smtClean="0">
                <a:uFill>
                  <a:solidFill>
                    <a:srgbClr val="C00000"/>
                  </a:solidFill>
                </a:uFill>
                <a:latin typeface="Arial Narrow" pitchFamily="34" charset="0"/>
              </a:rPr>
              <a:t>Nitroglycerine</a:t>
            </a:r>
          </a:p>
        </p:txBody>
      </p:sp>
      <p:sp>
        <p:nvSpPr>
          <p:cNvPr id="5" name="TextBox 4"/>
          <p:cNvSpPr txBox="1"/>
          <p:nvPr/>
        </p:nvSpPr>
        <p:spPr>
          <a:xfrm>
            <a:off x="381000" y="1752600"/>
            <a:ext cx="7162800" cy="412934"/>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lnSpc>
                <a:spcPts val="2500"/>
              </a:lnSpc>
            </a:pPr>
            <a:r>
              <a:rPr lang="en-US" sz="2400" b="1" dirty="0" smtClean="0">
                <a:latin typeface="Arial Narrow" pitchFamily="34" charset="0"/>
              </a:rPr>
              <a:t>Sublingual tablets or spray</a:t>
            </a:r>
          </a:p>
        </p:txBody>
      </p:sp>
      <p:pic>
        <p:nvPicPr>
          <p:cNvPr id="6" name="Picture 3">
            <a:hlinkClick r:id="rId3"/>
          </p:cNvPr>
          <p:cNvPicPr>
            <a:picLocks noChangeAspect="1" noChangeArrowheads="1"/>
          </p:cNvPicPr>
          <p:nvPr/>
        </p:nvPicPr>
        <p:blipFill>
          <a:blip r:embed="rId4" cstate="print"/>
          <a:srcRect/>
          <a:stretch>
            <a:fillRect/>
          </a:stretch>
        </p:blipFill>
        <p:spPr bwMode="auto">
          <a:xfrm>
            <a:off x="7686675" y="533400"/>
            <a:ext cx="1457325" cy="1876425"/>
          </a:xfrm>
          <a:prstGeom prst="rect">
            <a:avLst/>
          </a:prstGeom>
          <a:noFill/>
          <a:ln w="12700" cap="rnd">
            <a:noFill/>
            <a:round/>
            <a:headEnd/>
            <a:tailEnd/>
          </a:ln>
        </p:spPr>
      </p:pic>
      <p:sp>
        <p:nvSpPr>
          <p:cNvPr id="7" name="TextBox 6"/>
          <p:cNvSpPr txBox="1"/>
          <p:nvPr/>
        </p:nvSpPr>
        <p:spPr>
          <a:xfrm>
            <a:off x="381000" y="2438400"/>
            <a:ext cx="7086600" cy="412934"/>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lnSpc>
                <a:spcPts val="2500"/>
              </a:lnSpc>
            </a:pPr>
            <a:r>
              <a:rPr lang="en-US" sz="2400" b="1" dirty="0" err="1" smtClean="0">
                <a:latin typeface="Arial Narrow" pitchFamily="34" charset="0"/>
              </a:rPr>
              <a:t>Transdermal</a:t>
            </a:r>
            <a:r>
              <a:rPr lang="en-US" sz="2400" b="1" dirty="0" smtClean="0">
                <a:latin typeface="Arial Narrow" pitchFamily="34" charset="0"/>
              </a:rPr>
              <a:t> patch </a:t>
            </a:r>
          </a:p>
        </p:txBody>
      </p:sp>
      <p:pic>
        <p:nvPicPr>
          <p:cNvPr id="8" name="Picture 7"/>
          <p:cNvPicPr>
            <a:picLocks noChangeAspect="1" noChangeArrowheads="1"/>
          </p:cNvPicPr>
          <p:nvPr/>
        </p:nvPicPr>
        <p:blipFill>
          <a:blip r:embed="rId5" cstate="print">
            <a:clrChange>
              <a:clrFrom>
                <a:srgbClr val="FFFFFF"/>
              </a:clrFrom>
              <a:clrTo>
                <a:srgbClr val="FFFFFF">
                  <a:alpha val="0"/>
                </a:srgbClr>
              </a:clrTo>
            </a:clrChange>
            <a:lum bright="-20000" contrast="30000"/>
          </a:blip>
          <a:srcRect l="9524" t="2703" r="4762" b="27027"/>
          <a:stretch>
            <a:fillRect/>
          </a:stretch>
        </p:blipFill>
        <p:spPr>
          <a:xfrm>
            <a:off x="1905000" y="2895600"/>
            <a:ext cx="3429000" cy="2743200"/>
          </a:xfrm>
          <a:prstGeom prst="rect">
            <a:avLst/>
          </a:prstGeom>
          <a:noFill/>
        </p:spPr>
      </p:pic>
      <p:pic>
        <p:nvPicPr>
          <p:cNvPr id="11" name="Picture 10" descr="scan0020"/>
          <p:cNvPicPr>
            <a:picLocks noChangeAspect="1" noChangeArrowheads="1"/>
          </p:cNvPicPr>
          <p:nvPr/>
        </p:nvPicPr>
        <p:blipFill>
          <a:blip r:embed="rId6" cstate="print">
            <a:lum bright="20000" contrast="30000"/>
          </a:blip>
          <a:srcRect t="5759" r="7937" b="5654"/>
          <a:stretch>
            <a:fillRect/>
          </a:stretch>
        </p:blipFill>
        <p:spPr bwMode="auto">
          <a:xfrm>
            <a:off x="1905000" y="1752600"/>
            <a:ext cx="4495800" cy="38862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B154C7A9-0206-4212-B85C-9D70CCD6C29D}"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par>
                                <p:cTn id="21" presetID="3" presetClass="entr" presetSubtype="1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linds(horizontal)">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xit" presetSubtype="16" fill="hold" grpId="1" nodeType="clickEffect">
                                  <p:stCondLst>
                                    <p:cond delay="0"/>
                                  </p:stCondLst>
                                  <p:childTnLst>
                                    <p:animEffect transition="out" filter="box(in)">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par>
                                <p:cTn id="34" presetID="4" presetClass="exit" presetSubtype="16" fill="hold" grpId="1" nodeType="withEffect">
                                  <p:stCondLst>
                                    <p:cond delay="0"/>
                                  </p:stCondLst>
                                  <p:childTnLst>
                                    <p:animEffect transition="out" filter="box(in)">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par>
                                <p:cTn id="37" presetID="4" presetClass="exit" presetSubtype="16" fill="hold" grpId="1" nodeType="withEffect">
                                  <p:stCondLst>
                                    <p:cond delay="0"/>
                                  </p:stCondLst>
                                  <p:childTnLst>
                                    <p:animEffect transition="out" filter="box(in)">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par>
                                <p:cTn id="40" presetID="4" presetClass="exit" presetSubtype="16" fill="hold" nodeType="withEffect">
                                  <p:stCondLst>
                                    <p:cond delay="0"/>
                                  </p:stCondLst>
                                  <p:childTnLst>
                                    <p:animEffect transition="out" filter="box(in)">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5" grpId="0" animBg="1"/>
      <p:bldP spid="5" grpId="1" animBg="1"/>
      <p:bldP spid="7" grpId="0" animBg="1"/>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algn="ctr"/>
            <a:r>
              <a:rPr lang="en-US" sz="2400" dirty="0" smtClean="0">
                <a:solidFill>
                  <a:srgbClr val="FF0000"/>
                </a:solidFill>
                <a:latin typeface="Algerian" pitchFamily="82" charset="0"/>
              </a:rPr>
              <a:t>Preparations</a:t>
            </a:r>
            <a:endParaRPr lang="en-US" sz="2400" dirty="0">
              <a:solidFill>
                <a:srgbClr val="FF0000"/>
              </a:solidFill>
              <a:latin typeface="Algerian" pitchFamily="82" charset="0"/>
            </a:endParaRPr>
          </a:p>
        </p:txBody>
      </p:sp>
      <p:sp>
        <p:nvSpPr>
          <p:cNvPr id="3" name="TextBox 2"/>
          <p:cNvSpPr txBox="1"/>
          <p:nvPr/>
        </p:nvSpPr>
        <p:spPr>
          <a:xfrm>
            <a:off x="457200" y="1524000"/>
            <a:ext cx="7162800" cy="1423467"/>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r>
              <a:rPr lang="en-US" sz="2400" b="1" u="heavy" dirty="0" err="1" smtClean="0">
                <a:uFill>
                  <a:solidFill>
                    <a:srgbClr val="C00000"/>
                  </a:solidFill>
                </a:uFill>
                <a:latin typeface="Arial Narrow" pitchFamily="34" charset="0"/>
              </a:rPr>
              <a:t>Isosorbide</a:t>
            </a:r>
            <a:r>
              <a:rPr lang="en-US" sz="2400" b="1" u="heavy" dirty="0" smtClean="0">
                <a:uFill>
                  <a:solidFill>
                    <a:srgbClr val="C00000"/>
                  </a:solidFill>
                </a:uFill>
                <a:latin typeface="Arial Narrow" pitchFamily="34" charset="0"/>
              </a:rPr>
              <a:t> </a:t>
            </a:r>
            <a:r>
              <a:rPr lang="en-US" sz="2400" b="1" u="heavy" dirty="0" err="1" smtClean="0">
                <a:uFill>
                  <a:solidFill>
                    <a:srgbClr val="C00000"/>
                  </a:solidFill>
                </a:uFill>
                <a:latin typeface="Arial Narrow" pitchFamily="34" charset="0"/>
              </a:rPr>
              <a:t>dinitrate</a:t>
            </a:r>
            <a:endParaRPr lang="en-US" sz="2400" b="1" u="heavy" dirty="0" smtClean="0">
              <a:uFill>
                <a:solidFill>
                  <a:srgbClr val="C00000"/>
                </a:solidFill>
              </a:uFill>
              <a:latin typeface="Arial Narrow" pitchFamily="34" charset="0"/>
            </a:endParaRPr>
          </a:p>
          <a:p>
            <a:pPr lvl="0">
              <a:lnSpc>
                <a:spcPts val="2500"/>
              </a:lnSpc>
              <a:buFont typeface="Wingdings" pitchFamily="2" charset="2"/>
              <a:buChar char="§"/>
            </a:pPr>
            <a:r>
              <a:rPr lang="en-US" sz="2400" b="1" dirty="0" err="1" smtClean="0">
                <a:latin typeface="Arial Narrow" pitchFamily="34" charset="0"/>
              </a:rPr>
              <a:t>Dinitrate</a:t>
            </a:r>
            <a:r>
              <a:rPr lang="en-US" sz="2400" b="1" dirty="0" smtClean="0">
                <a:latin typeface="Arial Narrow" pitchFamily="34" charset="0"/>
              </a:rPr>
              <a:t> Sublingual tablets </a:t>
            </a:r>
          </a:p>
          <a:p>
            <a:pPr lvl="0">
              <a:lnSpc>
                <a:spcPts val="2500"/>
              </a:lnSpc>
              <a:buFont typeface="Wingdings" pitchFamily="2" charset="2"/>
              <a:buChar char="§"/>
            </a:pPr>
            <a:r>
              <a:rPr lang="en-US" sz="2400" b="1" dirty="0" err="1" smtClean="0">
                <a:latin typeface="Arial Narrow" pitchFamily="34" charset="0"/>
              </a:rPr>
              <a:t>Dinitrate</a:t>
            </a:r>
            <a:r>
              <a:rPr lang="en-US" sz="2400" b="1" dirty="0" smtClean="0">
                <a:latin typeface="Arial Narrow" pitchFamily="34" charset="0"/>
              </a:rPr>
              <a:t> Oral sustained release</a:t>
            </a:r>
          </a:p>
          <a:p>
            <a:pPr lvl="0">
              <a:lnSpc>
                <a:spcPts val="2500"/>
              </a:lnSpc>
              <a:buFont typeface="Wingdings" pitchFamily="2" charset="2"/>
              <a:buChar char="§"/>
            </a:pPr>
            <a:r>
              <a:rPr lang="en-US" sz="2400" b="1" dirty="0" smtClean="0">
                <a:latin typeface="Arial Narrow" pitchFamily="34" charset="0"/>
              </a:rPr>
              <a:t>Infusion Preparations</a:t>
            </a:r>
            <a:endParaRPr lang="en-US" sz="2400" dirty="0">
              <a:latin typeface="Algerian" pitchFamily="82" charset="0"/>
            </a:endParaRPr>
          </a:p>
        </p:txBody>
      </p:sp>
      <p:sp>
        <p:nvSpPr>
          <p:cNvPr id="4" name="TextBox 3"/>
          <p:cNvSpPr txBox="1"/>
          <p:nvPr/>
        </p:nvSpPr>
        <p:spPr>
          <a:xfrm>
            <a:off x="685800" y="4343400"/>
            <a:ext cx="7162800" cy="412934"/>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lnSpc>
                <a:spcPts val="2500"/>
              </a:lnSpc>
              <a:buFont typeface="Wingdings" pitchFamily="2" charset="2"/>
              <a:buChar char="§"/>
            </a:pPr>
            <a:r>
              <a:rPr lang="en-US" sz="2400" b="1" dirty="0" err="1" smtClean="0">
                <a:latin typeface="Arial Narrow" pitchFamily="34" charset="0"/>
              </a:rPr>
              <a:t>Mononitrate</a:t>
            </a:r>
            <a:r>
              <a:rPr lang="en-US" sz="2400" b="1" dirty="0" smtClean="0">
                <a:latin typeface="Arial Narrow" pitchFamily="34" charset="0"/>
              </a:rPr>
              <a:t> Oral sustained release</a:t>
            </a:r>
          </a:p>
        </p:txBody>
      </p:sp>
      <p:grpSp>
        <p:nvGrpSpPr>
          <p:cNvPr id="5" name="Group 18"/>
          <p:cNvGrpSpPr/>
          <p:nvPr/>
        </p:nvGrpSpPr>
        <p:grpSpPr>
          <a:xfrm>
            <a:off x="2590800" y="3200400"/>
            <a:ext cx="3617470" cy="3257669"/>
            <a:chOff x="5212848" y="3371731"/>
            <a:chExt cx="3617470" cy="3257669"/>
          </a:xfrm>
        </p:grpSpPr>
        <p:pic>
          <p:nvPicPr>
            <p:cNvPr id="6" name="Picture 7" descr="scan0021"/>
            <p:cNvPicPr>
              <a:picLocks noChangeAspect="1" noChangeArrowheads="1"/>
            </p:cNvPicPr>
            <p:nvPr/>
          </p:nvPicPr>
          <p:blipFill>
            <a:blip r:embed="rId2" cstate="print">
              <a:lum bright="20000" contrast="30000"/>
            </a:blip>
            <a:srcRect t="4214" r="7018" b="66118"/>
            <a:stretch>
              <a:fillRect/>
            </a:stretch>
          </p:blipFill>
          <p:spPr>
            <a:xfrm>
              <a:off x="5212848" y="3371731"/>
              <a:ext cx="3617470" cy="1447559"/>
            </a:xfrm>
            <a:prstGeom prst="rect">
              <a:avLst/>
            </a:prstGeom>
            <a:noFill/>
          </p:spPr>
        </p:pic>
        <p:pic>
          <p:nvPicPr>
            <p:cNvPr id="7" name="Picture 7" descr="scan0021"/>
            <p:cNvPicPr>
              <a:picLocks noChangeAspect="1" noChangeArrowheads="1"/>
            </p:cNvPicPr>
            <p:nvPr/>
          </p:nvPicPr>
          <p:blipFill>
            <a:blip r:embed="rId2" cstate="print">
              <a:lum bright="20000" contrast="30000"/>
            </a:blip>
            <a:srcRect t="16430" r="7018" b="45176"/>
            <a:stretch>
              <a:fillRect/>
            </a:stretch>
          </p:blipFill>
          <p:spPr>
            <a:xfrm>
              <a:off x="5212848" y="3712333"/>
              <a:ext cx="3617470" cy="1873311"/>
            </a:xfrm>
            <a:prstGeom prst="rect">
              <a:avLst/>
            </a:prstGeom>
            <a:noFill/>
          </p:spPr>
        </p:pic>
        <p:pic>
          <p:nvPicPr>
            <p:cNvPr id="8" name="Picture 7" descr="scan0021"/>
            <p:cNvPicPr>
              <a:picLocks noChangeAspect="1" noChangeArrowheads="1"/>
            </p:cNvPicPr>
            <p:nvPr/>
          </p:nvPicPr>
          <p:blipFill>
            <a:blip r:embed="rId2" cstate="print">
              <a:lum bright="20000" contrast="30000"/>
            </a:blip>
            <a:srcRect t="63550" r="7018" b="24799"/>
            <a:stretch>
              <a:fillRect/>
            </a:stretch>
          </p:blipFill>
          <p:spPr>
            <a:xfrm>
              <a:off x="5212848" y="5379606"/>
              <a:ext cx="3617470" cy="568470"/>
            </a:xfrm>
            <a:prstGeom prst="rect">
              <a:avLst/>
            </a:prstGeom>
            <a:noFill/>
          </p:spPr>
        </p:pic>
        <p:pic>
          <p:nvPicPr>
            <p:cNvPr id="9" name="Picture 7" descr="scan0021"/>
            <p:cNvPicPr>
              <a:picLocks noChangeAspect="1" noChangeArrowheads="1"/>
            </p:cNvPicPr>
            <p:nvPr/>
          </p:nvPicPr>
          <p:blipFill>
            <a:blip r:embed="rId2" cstate="print">
              <a:lum bright="20000" contrast="30000"/>
            </a:blip>
            <a:srcRect t="74021" r="7018" b="8642"/>
            <a:stretch>
              <a:fillRect/>
            </a:stretch>
          </p:blipFill>
          <p:spPr>
            <a:xfrm>
              <a:off x="5212848" y="5783529"/>
              <a:ext cx="3617470" cy="845871"/>
            </a:xfrm>
            <a:prstGeom prst="rect">
              <a:avLst/>
            </a:prstGeom>
            <a:noFill/>
          </p:spPr>
        </p:pic>
      </p:grpSp>
      <p:sp>
        <p:nvSpPr>
          <p:cNvPr id="10" name="Slide Number Placeholder 9"/>
          <p:cNvSpPr>
            <a:spLocks noGrp="1"/>
          </p:cNvSpPr>
          <p:nvPr>
            <p:ph type="sldNum" sz="quarter" idx="12"/>
          </p:nvPr>
        </p:nvSpPr>
        <p:spPr/>
        <p:txBody>
          <a:bodyPr/>
          <a:lstStyle/>
          <a:p>
            <a:fld id="{B154C7A9-0206-4212-B85C-9D70CCD6C29D}"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87395"/>
            <a:ext cx="71628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Nitrates tolerance</a:t>
            </a:r>
            <a:endParaRPr lang="en-US" sz="3200" b="1" dirty="0">
              <a:solidFill>
                <a:srgbClr val="FF0000"/>
              </a:solidFill>
              <a:latin typeface="Arial" panose="020B0604020202020204" pitchFamily="34" charset="0"/>
              <a:cs typeface="Arial" panose="020B0604020202020204" pitchFamily="34" charset="0"/>
            </a:endParaRPr>
          </a:p>
        </p:txBody>
      </p:sp>
      <p:sp>
        <p:nvSpPr>
          <p:cNvPr id="3" name="TextBox 2"/>
          <p:cNvSpPr txBox="1"/>
          <p:nvPr/>
        </p:nvSpPr>
        <p:spPr>
          <a:xfrm>
            <a:off x="304800" y="403079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solidFill>
                  <a:srgbClr val="FF0000"/>
                </a:solidFill>
                <a:latin typeface="Algerian" pitchFamily="82" charset="0"/>
              </a:rPr>
              <a:t>Mechanism</a:t>
            </a:r>
            <a:endParaRPr lang="en-US" sz="2400" dirty="0">
              <a:solidFill>
                <a:srgbClr val="FF0000"/>
              </a:solidFill>
              <a:latin typeface="Algerian" pitchFamily="82" charset="0"/>
            </a:endParaRPr>
          </a:p>
        </p:txBody>
      </p:sp>
      <p:sp>
        <p:nvSpPr>
          <p:cNvPr id="4" name="TextBox 3"/>
          <p:cNvSpPr txBox="1"/>
          <p:nvPr/>
        </p:nvSpPr>
        <p:spPr>
          <a:xfrm>
            <a:off x="229772" y="1424235"/>
            <a:ext cx="8610600" cy="2062103"/>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b="1" u="heavy" dirty="0" smtClean="0">
                <a:uFill>
                  <a:solidFill>
                    <a:srgbClr val="C00000"/>
                  </a:solidFill>
                </a:uFill>
                <a:latin typeface="Arial Narrow" pitchFamily="34" charset="0"/>
              </a:rPr>
              <a:t>Loss of vasodilator response of nitrates </a:t>
            </a:r>
            <a:r>
              <a:rPr lang="en-US" sz="3200" b="1" dirty="0" smtClean="0">
                <a:uFill>
                  <a:solidFill>
                    <a:schemeClr val="tx1"/>
                  </a:solidFill>
                </a:uFill>
                <a:latin typeface="Arial Narrow" pitchFamily="34" charset="0"/>
              </a:rPr>
              <a:t>on use of long-acting preparations </a:t>
            </a:r>
            <a:r>
              <a:rPr lang="en-US" sz="3200" b="1" dirty="0" smtClean="0">
                <a:latin typeface="Arial Narrow" pitchFamily="34" charset="0"/>
              </a:rPr>
              <a:t>(oral, transdermal) or continuous IV infusions, for more than a few hours without interruption.</a:t>
            </a:r>
          </a:p>
        </p:txBody>
      </p:sp>
      <p:sp>
        <p:nvSpPr>
          <p:cNvPr id="5" name="TextBox 4"/>
          <p:cNvSpPr txBox="1"/>
          <p:nvPr/>
        </p:nvSpPr>
        <p:spPr>
          <a:xfrm>
            <a:off x="304800" y="4746447"/>
            <a:ext cx="8153400" cy="523220"/>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800" b="1" dirty="0" smtClean="0">
                <a:latin typeface="Arial Narrow" pitchFamily="34" charset="0"/>
              </a:rPr>
              <a:t>1-Compensatory </a:t>
            </a:r>
            <a:r>
              <a:rPr lang="en-US" sz="2800" b="1" dirty="0" err="1" smtClean="0">
                <a:latin typeface="Arial Narrow" pitchFamily="34" charset="0"/>
              </a:rPr>
              <a:t>neurohormonal</a:t>
            </a:r>
            <a:r>
              <a:rPr lang="en-US" sz="2800" b="1" dirty="0" smtClean="0">
                <a:latin typeface="Arial Narrow" pitchFamily="34" charset="0"/>
              </a:rPr>
              <a:t> counter-regulation </a:t>
            </a:r>
            <a:endParaRPr lang="en-US" sz="2800" dirty="0">
              <a:latin typeface="Algerian" pitchFamily="82" charset="0"/>
            </a:endParaRPr>
          </a:p>
        </p:txBody>
      </p:sp>
      <p:sp>
        <p:nvSpPr>
          <p:cNvPr id="6" name="TextBox 5"/>
          <p:cNvSpPr txBox="1"/>
          <p:nvPr/>
        </p:nvSpPr>
        <p:spPr>
          <a:xfrm>
            <a:off x="304800" y="5551398"/>
            <a:ext cx="7086600" cy="523220"/>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800" b="1" dirty="0" smtClean="0">
                <a:latin typeface="Arial Narrow" pitchFamily="34" charset="0"/>
              </a:rPr>
              <a:t>2-Depletion of free-SH groups</a:t>
            </a:r>
            <a:endParaRPr lang="en-US" sz="2800" dirty="0">
              <a:latin typeface="Algerian" pitchFamily="82" charset="0"/>
            </a:endParaRPr>
          </a:p>
        </p:txBody>
      </p:sp>
      <p:sp>
        <p:nvSpPr>
          <p:cNvPr id="7" name="Slide Number Placeholder 6"/>
          <p:cNvSpPr>
            <a:spLocks noGrp="1"/>
          </p:cNvSpPr>
          <p:nvPr>
            <p:ph type="sldNum" sz="quarter" idx="12"/>
          </p:nvPr>
        </p:nvSpPr>
        <p:spPr/>
        <p:txBody>
          <a:bodyPr/>
          <a:lstStyle/>
          <a:p>
            <a:fld id="{B154C7A9-0206-4212-B85C-9D70CCD6C29D}"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2263668"/>
            <a:ext cx="6400800" cy="2062103"/>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r>
              <a:rPr lang="en-US" sz="3200" dirty="0" smtClean="0"/>
              <a:t>If </a:t>
            </a:r>
            <a:r>
              <a:rPr lang="en-US" sz="3200" dirty="0" err="1" smtClean="0"/>
              <a:t>Helmi</a:t>
            </a:r>
            <a:r>
              <a:rPr lang="en-US" sz="3200" dirty="0" smtClean="0"/>
              <a:t> was prescribed nitrates &amp; tolerance developed to its effect, how to overcome tolerance to nitrates?</a:t>
            </a:r>
            <a:endParaRPr lang="en-US" sz="3200" dirty="0">
              <a:latin typeface="Algerian" pitchFamily="82" charset="0"/>
            </a:endParaRPr>
          </a:p>
        </p:txBody>
      </p:sp>
      <p:pic>
        <p:nvPicPr>
          <p:cNvPr id="15362" name="Picture 2" descr="http://exchanges.wiley.com/blog/wp-content/uploads/2013/06/stethoscope.jpg">
            <a:hlinkClick r:id="rId2"/>
          </p:cNvPr>
          <p:cNvPicPr>
            <a:picLocks noChangeAspect="1" noChangeArrowheads="1"/>
          </p:cNvPicPr>
          <p:nvPr/>
        </p:nvPicPr>
        <p:blipFill>
          <a:blip r:embed="rId3" cstate="print"/>
          <a:srcRect/>
          <a:stretch>
            <a:fillRect/>
          </a:stretch>
        </p:blipFill>
        <p:spPr bwMode="auto">
          <a:xfrm>
            <a:off x="6019800" y="762000"/>
            <a:ext cx="2590800" cy="1371600"/>
          </a:xfrm>
          <a:prstGeom prst="rect">
            <a:avLst/>
          </a:prstGeom>
          <a:noFill/>
        </p:spPr>
      </p:pic>
      <p:sp>
        <p:nvSpPr>
          <p:cNvPr id="9" name="TextBox 8"/>
          <p:cNvSpPr txBox="1"/>
          <p:nvPr/>
        </p:nvSpPr>
        <p:spPr>
          <a:xfrm>
            <a:off x="533400" y="990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smtClean="0">
                <a:latin typeface="Algerian" pitchFamily="82" charset="0"/>
              </a:rPr>
              <a:t>Minicase</a:t>
            </a:r>
            <a:endParaRPr lang="en-US" sz="3200" dirty="0">
              <a:latin typeface="Algerian" pitchFamily="82" charset="0"/>
            </a:endParaRPr>
          </a:p>
        </p:txBody>
      </p:sp>
      <p:sp>
        <p:nvSpPr>
          <p:cNvPr id="5" name="TextBox 4"/>
          <p:cNvSpPr txBox="1"/>
          <p:nvPr/>
        </p:nvSpPr>
        <p:spPr>
          <a:xfrm rot="10800000" flipV="1">
            <a:off x="457200" y="4455840"/>
            <a:ext cx="8153400" cy="2246769"/>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marL="0" lvl="1"/>
            <a:r>
              <a:rPr lang="en-US" sz="2800" b="1" u="heavy" dirty="0" smtClean="0">
                <a:uFill>
                  <a:solidFill>
                    <a:srgbClr val="C00000"/>
                  </a:solidFill>
                </a:uFill>
                <a:latin typeface="Arial Narrow" pitchFamily="34" charset="0"/>
              </a:rPr>
              <a:t>Nitrate tolerance can be overcome by:</a:t>
            </a:r>
          </a:p>
          <a:p>
            <a:pPr lvl="0"/>
            <a:r>
              <a:rPr lang="en-US" sz="2800" b="1" dirty="0" smtClean="0">
                <a:latin typeface="Arial Narrow" pitchFamily="34" charset="0"/>
              </a:rPr>
              <a:t>Smaller doses at increasing intervals (Nitrate free periods twice a day).</a:t>
            </a:r>
          </a:p>
          <a:p>
            <a:pPr lvl="0"/>
            <a:r>
              <a:rPr lang="en-US" sz="2800" b="1" dirty="0" smtClean="0">
                <a:latin typeface="Arial Narrow" pitchFamily="34" charset="0"/>
              </a:rPr>
              <a:t>Giving drugs that maintain tissue SH group e.g. Captopril.</a:t>
            </a:r>
            <a:endParaRPr lang="en-US" sz="2800" b="1" dirty="0">
              <a:latin typeface="Arial Narrow" pitchFamily="34" charset="0"/>
            </a:endParaRPr>
          </a:p>
        </p:txBody>
      </p:sp>
      <p:sp>
        <p:nvSpPr>
          <p:cNvPr id="2" name="Slide Number Placeholder 1"/>
          <p:cNvSpPr>
            <a:spLocks noGrp="1"/>
          </p:cNvSpPr>
          <p:nvPr>
            <p:ph type="sldNum" sz="quarter" idx="12"/>
          </p:nvPr>
        </p:nvSpPr>
        <p:spPr/>
        <p:txBody>
          <a:bodyPr/>
          <a:lstStyle/>
          <a:p>
            <a:fld id="{B154C7A9-0206-4212-B85C-9D70CCD6C29D}"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4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Think-pair-share</a:t>
            </a:r>
            <a:endParaRPr lang="en-US" sz="2400" dirty="0">
              <a:latin typeface="Algerian" pitchFamily="82" charset="0"/>
            </a:endParaRPr>
          </a:p>
        </p:txBody>
      </p:sp>
      <p:sp>
        <p:nvSpPr>
          <p:cNvPr id="3" name="TextBox 2"/>
          <p:cNvSpPr txBox="1"/>
          <p:nvPr/>
        </p:nvSpPr>
        <p:spPr>
          <a:xfrm>
            <a:off x="152400" y="5943600"/>
            <a:ext cx="3581400" cy="707886"/>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000" dirty="0" smtClean="0"/>
              <a:t>8-</a:t>
            </a:r>
            <a:r>
              <a:rPr lang="en-US" sz="2000" dirty="0" smtClean="0">
                <a:latin typeface="Calibri"/>
              </a:rPr>
              <a:t>Vasodilation of </a:t>
            </a:r>
            <a:r>
              <a:rPr lang="en-US" sz="2000" dirty="0" err="1" smtClean="0">
                <a:latin typeface="Calibri"/>
              </a:rPr>
              <a:t>epicardial</a:t>
            </a:r>
            <a:r>
              <a:rPr lang="en-US" sz="2000" dirty="0" smtClean="0">
                <a:latin typeface="Calibri"/>
              </a:rPr>
              <a:t> coronary arteries</a:t>
            </a:r>
            <a:endParaRPr lang="en-US" sz="2000" dirty="0"/>
          </a:p>
        </p:txBody>
      </p:sp>
      <p:sp>
        <p:nvSpPr>
          <p:cNvPr id="4" name="TextBox 3"/>
          <p:cNvSpPr txBox="1"/>
          <p:nvPr/>
        </p:nvSpPr>
        <p:spPr>
          <a:xfrm>
            <a:off x="5943600" y="2514600"/>
            <a:ext cx="2743200" cy="40011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000" dirty="0" smtClean="0">
                <a:latin typeface="Calibri"/>
              </a:rPr>
              <a:t>A-↓ O2 demand</a:t>
            </a:r>
            <a:endParaRPr lang="en-US" sz="2000" dirty="0">
              <a:latin typeface="Aharoni" pitchFamily="2" charset="-79"/>
              <a:cs typeface="Aharoni" pitchFamily="2" charset="-79"/>
            </a:endParaRPr>
          </a:p>
        </p:txBody>
      </p:sp>
      <p:sp>
        <p:nvSpPr>
          <p:cNvPr id="5" name="TextBox 4"/>
          <p:cNvSpPr txBox="1"/>
          <p:nvPr/>
        </p:nvSpPr>
        <p:spPr>
          <a:xfrm>
            <a:off x="152400" y="3429000"/>
            <a:ext cx="3276600" cy="400110"/>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000" dirty="0" smtClean="0"/>
              <a:t>4-</a:t>
            </a:r>
            <a:r>
              <a:rPr lang="en-US" sz="2000" dirty="0" smtClean="0">
                <a:latin typeface="Times New Roman"/>
                <a:cs typeface="Times New Roman"/>
              </a:rPr>
              <a:t>↑</a:t>
            </a:r>
            <a:r>
              <a:rPr lang="en-US" sz="2000" dirty="0" smtClean="0">
                <a:latin typeface="Calibri"/>
              </a:rPr>
              <a:t>Collateral flow</a:t>
            </a:r>
            <a:endParaRPr lang="en-US" sz="2000" dirty="0"/>
          </a:p>
        </p:txBody>
      </p:sp>
      <p:sp>
        <p:nvSpPr>
          <p:cNvPr id="7" name="TextBox 6"/>
          <p:cNvSpPr txBox="1"/>
          <p:nvPr/>
        </p:nvSpPr>
        <p:spPr>
          <a:xfrm>
            <a:off x="152400" y="1828800"/>
            <a:ext cx="3276600" cy="400110"/>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000" dirty="0" smtClean="0"/>
              <a:t>1-</a:t>
            </a:r>
            <a:r>
              <a:rPr lang="en-US" sz="2000" dirty="0" smtClean="0">
                <a:latin typeface="Calibri"/>
              </a:rPr>
              <a:t>↓Ventricular volume</a:t>
            </a:r>
            <a:endParaRPr lang="en-US" sz="2000" dirty="0"/>
          </a:p>
        </p:txBody>
      </p:sp>
      <p:sp>
        <p:nvSpPr>
          <p:cNvPr id="8" name="TextBox 7"/>
          <p:cNvSpPr txBox="1"/>
          <p:nvPr/>
        </p:nvSpPr>
        <p:spPr>
          <a:xfrm>
            <a:off x="152400" y="2895600"/>
            <a:ext cx="3276600" cy="400110"/>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000" dirty="0" smtClean="0"/>
              <a:t>3-</a:t>
            </a:r>
            <a:r>
              <a:rPr lang="en-US" sz="2000" dirty="0" smtClean="0">
                <a:latin typeface="Calibri"/>
              </a:rPr>
              <a:t>↓Arterial pressure</a:t>
            </a:r>
            <a:endParaRPr lang="en-US" sz="2000" dirty="0"/>
          </a:p>
        </p:txBody>
      </p:sp>
      <p:sp>
        <p:nvSpPr>
          <p:cNvPr id="10" name="TextBox 9"/>
          <p:cNvSpPr txBox="1"/>
          <p:nvPr/>
        </p:nvSpPr>
        <p:spPr>
          <a:xfrm>
            <a:off x="152400" y="5105400"/>
            <a:ext cx="3276600" cy="707886"/>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000" dirty="0" smtClean="0"/>
              <a:t>7-</a:t>
            </a:r>
            <a:r>
              <a:rPr lang="en-US" sz="2000" dirty="0" smtClean="0">
                <a:latin typeface="Calibri"/>
              </a:rPr>
              <a:t>↓Diastolic perfusion time due to tachycardia</a:t>
            </a:r>
            <a:endParaRPr lang="en-US" sz="2000" dirty="0"/>
          </a:p>
        </p:txBody>
      </p:sp>
      <p:sp>
        <p:nvSpPr>
          <p:cNvPr id="11" name="TextBox 10"/>
          <p:cNvSpPr txBox="1"/>
          <p:nvPr/>
        </p:nvSpPr>
        <p:spPr>
          <a:xfrm>
            <a:off x="152400" y="4495800"/>
            <a:ext cx="4191000" cy="400110"/>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000" dirty="0" smtClean="0"/>
              <a:t>6-</a:t>
            </a:r>
            <a:r>
              <a:rPr lang="en-US" sz="2000" dirty="0" smtClean="0">
                <a:latin typeface="Calibri"/>
              </a:rPr>
              <a:t>↓Left ventricular diastolic pressure</a:t>
            </a:r>
            <a:endParaRPr lang="en-US" sz="2000" dirty="0"/>
          </a:p>
        </p:txBody>
      </p:sp>
      <p:sp>
        <p:nvSpPr>
          <p:cNvPr id="12" name="TextBox 11"/>
          <p:cNvSpPr txBox="1"/>
          <p:nvPr/>
        </p:nvSpPr>
        <p:spPr>
          <a:xfrm>
            <a:off x="152400" y="2362200"/>
            <a:ext cx="3505200" cy="400110"/>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000" dirty="0" smtClean="0">
                <a:latin typeface="Times New Roman"/>
                <a:cs typeface="Times New Roman"/>
              </a:rPr>
              <a:t>2-Reflex ↑ in contractility</a:t>
            </a:r>
            <a:endParaRPr lang="en-US" sz="2000" dirty="0"/>
          </a:p>
        </p:txBody>
      </p:sp>
      <p:sp>
        <p:nvSpPr>
          <p:cNvPr id="13" name="TextBox 12"/>
          <p:cNvSpPr txBox="1"/>
          <p:nvPr/>
        </p:nvSpPr>
        <p:spPr>
          <a:xfrm>
            <a:off x="152400" y="3962400"/>
            <a:ext cx="3276600" cy="400110"/>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000" dirty="0" smtClean="0"/>
              <a:t>5-</a:t>
            </a:r>
            <a:r>
              <a:rPr lang="en-US" sz="2000" dirty="0" smtClean="0">
                <a:latin typeface="Calibri"/>
              </a:rPr>
              <a:t>Reflex tachycardia</a:t>
            </a:r>
            <a:endParaRPr lang="en-US" sz="2000" dirty="0"/>
          </a:p>
        </p:txBody>
      </p:sp>
      <p:sp>
        <p:nvSpPr>
          <p:cNvPr id="14" name="TextBox 13"/>
          <p:cNvSpPr txBox="1"/>
          <p:nvPr/>
        </p:nvSpPr>
        <p:spPr>
          <a:xfrm>
            <a:off x="5943600" y="3581400"/>
            <a:ext cx="2819400" cy="707886"/>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000" dirty="0" smtClean="0">
                <a:latin typeface="Calibri"/>
              </a:rPr>
              <a:t>C-Relief of coronary artery spasm</a:t>
            </a:r>
            <a:endParaRPr lang="en-US" sz="2000" dirty="0">
              <a:latin typeface="Aharoni" pitchFamily="2" charset="-79"/>
              <a:cs typeface="Aharoni" pitchFamily="2" charset="-79"/>
            </a:endParaRPr>
          </a:p>
        </p:txBody>
      </p:sp>
      <p:sp>
        <p:nvSpPr>
          <p:cNvPr id="15" name="TextBox 14"/>
          <p:cNvSpPr txBox="1"/>
          <p:nvPr/>
        </p:nvSpPr>
        <p:spPr>
          <a:xfrm>
            <a:off x="5943600" y="4419600"/>
            <a:ext cx="2819400" cy="707886"/>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000" dirty="0" smtClean="0">
                <a:latin typeface="Calibri"/>
              </a:rPr>
              <a:t>D-Improved perfusion to ischemic myocardium</a:t>
            </a:r>
            <a:endParaRPr lang="en-US" sz="2000" dirty="0">
              <a:latin typeface="Aharoni" pitchFamily="2" charset="-79"/>
              <a:cs typeface="Aharoni" pitchFamily="2" charset="-79"/>
            </a:endParaRPr>
          </a:p>
        </p:txBody>
      </p:sp>
      <p:sp>
        <p:nvSpPr>
          <p:cNvPr id="16" name="TextBox 15"/>
          <p:cNvSpPr txBox="1"/>
          <p:nvPr/>
        </p:nvSpPr>
        <p:spPr>
          <a:xfrm>
            <a:off x="5943600" y="3048000"/>
            <a:ext cx="2743200" cy="40011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000" dirty="0" smtClean="0">
                <a:latin typeface="Times New Roman"/>
                <a:cs typeface="Times New Roman"/>
              </a:rPr>
              <a:t>B-↑</a:t>
            </a:r>
            <a:r>
              <a:rPr lang="en-US" sz="2000" dirty="0" smtClean="0">
                <a:latin typeface="Calibri"/>
              </a:rPr>
              <a:t> O2 demand</a:t>
            </a:r>
            <a:endParaRPr lang="en-US" sz="2000" dirty="0">
              <a:latin typeface="Aharoni" pitchFamily="2" charset="-79"/>
              <a:cs typeface="Aharoni" pitchFamily="2" charset="-79"/>
            </a:endParaRPr>
          </a:p>
        </p:txBody>
      </p:sp>
      <p:sp>
        <p:nvSpPr>
          <p:cNvPr id="17" name="TextBox 16"/>
          <p:cNvSpPr txBox="1"/>
          <p:nvPr/>
        </p:nvSpPr>
        <p:spPr>
          <a:xfrm>
            <a:off x="5943600" y="5257800"/>
            <a:ext cx="2895600" cy="707886"/>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000" dirty="0" smtClean="0">
                <a:latin typeface="Calibri"/>
              </a:rPr>
              <a:t>E-Improve </a:t>
            </a:r>
            <a:r>
              <a:rPr lang="en-US" sz="2000" dirty="0" err="1" smtClean="0">
                <a:latin typeface="Calibri"/>
              </a:rPr>
              <a:t>subendocardial</a:t>
            </a:r>
            <a:r>
              <a:rPr lang="en-US" sz="2000" dirty="0" smtClean="0">
                <a:latin typeface="Calibri"/>
              </a:rPr>
              <a:t> perfusion</a:t>
            </a:r>
            <a:endParaRPr lang="en-US" sz="2000" dirty="0">
              <a:latin typeface="Aharoni" pitchFamily="2" charset="-79"/>
              <a:cs typeface="Aharoni" pitchFamily="2" charset="-79"/>
            </a:endParaRPr>
          </a:p>
        </p:txBody>
      </p:sp>
      <p:sp>
        <p:nvSpPr>
          <p:cNvPr id="18" name="TextBox 17"/>
          <p:cNvSpPr txBox="1"/>
          <p:nvPr/>
        </p:nvSpPr>
        <p:spPr>
          <a:xfrm>
            <a:off x="5943600" y="6096000"/>
            <a:ext cx="2895600" cy="40011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000" dirty="0" smtClean="0">
                <a:latin typeface="Calibri"/>
              </a:rPr>
              <a:t>F-↓ myocardial perfusion</a:t>
            </a:r>
            <a:endParaRPr lang="en-US" sz="2000" dirty="0">
              <a:latin typeface="Aharoni" pitchFamily="2" charset="-79"/>
              <a:cs typeface="Aharoni" pitchFamily="2" charset="-79"/>
            </a:endParaRPr>
          </a:p>
        </p:txBody>
      </p:sp>
      <p:sp>
        <p:nvSpPr>
          <p:cNvPr id="19" name="TextBox 18"/>
          <p:cNvSpPr txBox="1"/>
          <p:nvPr/>
        </p:nvSpPr>
        <p:spPr>
          <a:xfrm>
            <a:off x="76200" y="762000"/>
            <a:ext cx="8915400" cy="46166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400" b="1" dirty="0" smtClean="0">
                <a:solidFill>
                  <a:srgbClr val="FF0000"/>
                </a:solidFill>
                <a:latin typeface="Tempus Sans ITC" pitchFamily="82" charset="0"/>
                <a:sym typeface="Symbol" pitchFamily="18" charset="2"/>
              </a:rPr>
              <a:t>Match the effects of nitrates in treatment of angina with their results</a:t>
            </a:r>
            <a:endParaRPr lang="en-US" sz="2400" dirty="0">
              <a:solidFill>
                <a:srgbClr val="FF0000"/>
              </a:solidFill>
              <a:latin typeface="Aharoni" pitchFamily="2" charset="-79"/>
              <a:cs typeface="Aharoni" pitchFamily="2" charset="-79"/>
            </a:endParaRPr>
          </a:p>
        </p:txBody>
      </p:sp>
      <p:sp>
        <p:nvSpPr>
          <p:cNvPr id="20" name="TextBox 19"/>
          <p:cNvSpPr txBox="1"/>
          <p:nvPr/>
        </p:nvSpPr>
        <p:spPr>
          <a:xfrm>
            <a:off x="152400" y="1295400"/>
            <a:ext cx="1371600" cy="40011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000" dirty="0" smtClean="0">
                <a:solidFill>
                  <a:srgbClr val="FF0000"/>
                </a:solidFill>
                <a:latin typeface="Calibri"/>
              </a:rPr>
              <a:t>Effects</a:t>
            </a:r>
            <a:endParaRPr lang="en-US" sz="2000" dirty="0">
              <a:solidFill>
                <a:srgbClr val="FF0000"/>
              </a:solidFill>
              <a:latin typeface="Aharoni" pitchFamily="2" charset="-79"/>
              <a:cs typeface="Aharoni" pitchFamily="2" charset="-79"/>
            </a:endParaRPr>
          </a:p>
        </p:txBody>
      </p:sp>
      <p:sp>
        <p:nvSpPr>
          <p:cNvPr id="21" name="TextBox 20"/>
          <p:cNvSpPr txBox="1"/>
          <p:nvPr/>
        </p:nvSpPr>
        <p:spPr>
          <a:xfrm>
            <a:off x="5943600" y="1905000"/>
            <a:ext cx="1752600" cy="40011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000" dirty="0" smtClean="0">
                <a:solidFill>
                  <a:srgbClr val="FF0000"/>
                </a:solidFill>
                <a:latin typeface="Calibri"/>
              </a:rPr>
              <a:t>Results</a:t>
            </a:r>
            <a:endParaRPr lang="en-US" sz="2000" dirty="0">
              <a:solidFill>
                <a:srgbClr val="FF0000"/>
              </a:solidFill>
              <a:latin typeface="Aharoni" pitchFamily="2" charset="-79"/>
              <a:cs typeface="Aharoni" pitchFamily="2" charset="-79"/>
            </a:endParaRPr>
          </a:p>
        </p:txBody>
      </p:sp>
      <p:sp>
        <p:nvSpPr>
          <p:cNvPr id="6" name="Slide Number Placeholder 5"/>
          <p:cNvSpPr>
            <a:spLocks noGrp="1"/>
          </p:cNvSpPr>
          <p:nvPr>
            <p:ph type="sldNum" sz="quarter" idx="12"/>
          </p:nvPr>
        </p:nvSpPr>
        <p:spPr/>
        <p:txBody>
          <a:bodyPr/>
          <a:lstStyle/>
          <a:p>
            <a:fld id="{B154C7A9-0206-4212-B85C-9D70CCD6C29D}"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381000"/>
            <a:ext cx="70104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smtClean="0">
                <a:latin typeface="Algerian" pitchFamily="82" charset="0"/>
              </a:rPr>
              <a:t>Task- selection of a P-drug</a:t>
            </a:r>
            <a:endParaRPr lang="en-US" sz="3200" dirty="0">
              <a:latin typeface="Algerian" pitchFamily="82" charset="0"/>
            </a:endParaRPr>
          </a:p>
        </p:txBody>
      </p:sp>
      <p:sp>
        <p:nvSpPr>
          <p:cNvPr id="7" name="TextBox 6"/>
          <p:cNvSpPr txBox="1"/>
          <p:nvPr/>
        </p:nvSpPr>
        <p:spPr>
          <a:xfrm>
            <a:off x="609600" y="1371600"/>
            <a:ext cx="7162800" cy="5262979"/>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r>
              <a:rPr lang="en-US" sz="2800" dirty="0" smtClean="0">
                <a:ln>
                  <a:solidFill>
                    <a:srgbClr val="FF0000"/>
                  </a:solidFill>
                </a:ln>
                <a:latin typeface="Albertus" pitchFamily="34" charset="0"/>
              </a:rPr>
              <a:t>Instructions:</a:t>
            </a:r>
          </a:p>
          <a:p>
            <a:pPr lvl="0"/>
            <a:r>
              <a:rPr lang="en-US" sz="2800" dirty="0" smtClean="0">
                <a:ln>
                  <a:solidFill>
                    <a:srgbClr val="FF0000"/>
                  </a:solidFill>
                </a:ln>
                <a:latin typeface="Albertus" pitchFamily="34" charset="0"/>
              </a:rPr>
              <a:t>1- Select a leader for your group</a:t>
            </a:r>
          </a:p>
          <a:p>
            <a:pPr lvl="0"/>
            <a:r>
              <a:rPr lang="en-US" sz="2800" dirty="0" smtClean="0">
                <a:ln>
                  <a:solidFill>
                    <a:srgbClr val="FF0000"/>
                  </a:solidFill>
                </a:ln>
                <a:latin typeface="Albertus" pitchFamily="34" charset="0"/>
              </a:rPr>
              <a:t>2- Discuss the case according to the steps shown in the sheet</a:t>
            </a:r>
          </a:p>
          <a:p>
            <a:pPr lvl="0"/>
            <a:r>
              <a:rPr lang="en-US" sz="2800" dirty="0" smtClean="0">
                <a:ln>
                  <a:solidFill>
                    <a:srgbClr val="FF0000"/>
                  </a:solidFill>
                </a:ln>
                <a:latin typeface="Albertus" pitchFamily="34" charset="0"/>
              </a:rPr>
              <a:t>3- Use your internet access to obtain evidence for efficacy, toxicity, convenience &amp; cost.</a:t>
            </a:r>
          </a:p>
          <a:p>
            <a:pPr lvl="0"/>
            <a:r>
              <a:rPr lang="en-US" sz="2800" dirty="0" smtClean="0">
                <a:ln>
                  <a:solidFill>
                    <a:srgbClr val="FF0000"/>
                  </a:solidFill>
                </a:ln>
                <a:latin typeface="Albertus" pitchFamily="34" charset="0"/>
              </a:rPr>
              <a:t>4- Due to time constrains divide yourself into groups of five, each doing one search e.g. evidence for efficacy.</a:t>
            </a:r>
          </a:p>
          <a:p>
            <a:pPr lvl="0"/>
            <a:r>
              <a:rPr lang="en-US" sz="2800" dirty="0" smtClean="0">
                <a:ln>
                  <a:solidFill>
                    <a:srgbClr val="FF0000"/>
                  </a:solidFill>
                </a:ln>
                <a:latin typeface="Albertus" pitchFamily="34" charset="0"/>
              </a:rPr>
              <a:t>5- You have 10 minutes to do this and 1 minute to report to the class. </a:t>
            </a:r>
          </a:p>
        </p:txBody>
      </p:sp>
      <p:sp>
        <p:nvSpPr>
          <p:cNvPr id="2" name="Slide Number Placeholder 1"/>
          <p:cNvSpPr>
            <a:spLocks noGrp="1"/>
          </p:cNvSpPr>
          <p:nvPr>
            <p:ph type="sldNum" sz="quarter" idx="12"/>
          </p:nvPr>
        </p:nvSpPr>
        <p:spPr/>
        <p:txBody>
          <a:bodyPr/>
          <a:lstStyle/>
          <a:p>
            <a:fld id="{B154C7A9-0206-4212-B85C-9D70CCD6C29D}"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154C7A9-0206-4212-B85C-9D70CCD6C29D}" type="slidenum">
              <a:rPr lang="en-US" smtClean="0"/>
              <a:pPr/>
              <a:t>26</a:t>
            </a:fld>
            <a:endParaRPr lang="en-US"/>
          </a:p>
        </p:txBody>
      </p:sp>
      <p:pic>
        <p:nvPicPr>
          <p:cNvPr id="3" name="Picture 2"/>
          <p:cNvPicPr>
            <a:picLocks noChangeAspect="1"/>
          </p:cNvPicPr>
          <p:nvPr/>
        </p:nvPicPr>
        <p:blipFill rotWithShape="1">
          <a:blip r:embed="rId3"/>
          <a:srcRect l="18333" t="15334" r="35555" b="9111"/>
          <a:stretch/>
        </p:blipFill>
        <p:spPr>
          <a:xfrm>
            <a:off x="0" y="-1"/>
            <a:ext cx="6781800" cy="6945217"/>
          </a:xfrm>
          <a:prstGeom prst="rect">
            <a:avLst/>
          </a:prstGeom>
        </p:spPr>
      </p:pic>
    </p:spTree>
    <p:extLst>
      <p:ext uri="{BB962C8B-B14F-4D97-AF65-F5344CB8AC3E}">
        <p14:creationId xmlns:p14="http://schemas.microsoft.com/office/powerpoint/2010/main" val="688735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exchanges.wiley.com/blog/wp-content/uploads/2013/06/stethoscope.jpg">
            <a:hlinkClick r:id="rId2"/>
          </p:cNvPr>
          <p:cNvPicPr>
            <a:picLocks noChangeAspect="1" noChangeArrowheads="1"/>
          </p:cNvPicPr>
          <p:nvPr/>
        </p:nvPicPr>
        <p:blipFill>
          <a:blip r:embed="rId3" cstate="print"/>
          <a:srcRect/>
          <a:stretch>
            <a:fillRect/>
          </a:stretch>
        </p:blipFill>
        <p:spPr bwMode="auto">
          <a:xfrm>
            <a:off x="6019800" y="762000"/>
            <a:ext cx="2590800" cy="1371600"/>
          </a:xfrm>
          <a:prstGeom prst="rect">
            <a:avLst/>
          </a:prstGeom>
          <a:noFill/>
        </p:spPr>
      </p:pic>
      <p:sp>
        <p:nvSpPr>
          <p:cNvPr id="9" name="TextBox 8"/>
          <p:cNvSpPr txBox="1"/>
          <p:nvPr/>
        </p:nvSpPr>
        <p:spPr>
          <a:xfrm>
            <a:off x="533400" y="990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smtClean="0">
                <a:latin typeface="Algerian" pitchFamily="82" charset="0"/>
              </a:rPr>
              <a:t>Minicase</a:t>
            </a:r>
            <a:endParaRPr lang="en-US" sz="3200" dirty="0">
              <a:latin typeface="Algerian" pitchFamily="82" charset="0"/>
            </a:endParaRPr>
          </a:p>
        </p:txBody>
      </p:sp>
      <p:sp>
        <p:nvSpPr>
          <p:cNvPr id="11" name="TextBox 10"/>
          <p:cNvSpPr txBox="1"/>
          <p:nvPr/>
        </p:nvSpPr>
        <p:spPr>
          <a:xfrm>
            <a:off x="533400" y="2971800"/>
            <a:ext cx="7315200" cy="1077218"/>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smtClean="0">
                <a:latin typeface="Algerian" pitchFamily="82" charset="0"/>
              </a:rPr>
              <a:t>What life style modifications should </a:t>
            </a:r>
            <a:r>
              <a:rPr lang="en-US" sz="3200" dirty="0" err="1" smtClean="0">
                <a:latin typeface="Algerian" pitchFamily="82" charset="0"/>
              </a:rPr>
              <a:t>Helmi</a:t>
            </a:r>
            <a:r>
              <a:rPr lang="en-US" sz="3200" dirty="0" smtClean="0">
                <a:latin typeface="Algerian" pitchFamily="82" charset="0"/>
              </a:rPr>
              <a:t> carry out?</a:t>
            </a:r>
            <a:endParaRPr lang="en-US" sz="3200" dirty="0">
              <a:latin typeface="Algerian" pitchFamily="82" charset="0"/>
            </a:endParaRPr>
          </a:p>
        </p:txBody>
      </p:sp>
      <p:sp>
        <p:nvSpPr>
          <p:cNvPr id="2" name="Slide Number Placeholder 1"/>
          <p:cNvSpPr>
            <a:spLocks noGrp="1"/>
          </p:cNvSpPr>
          <p:nvPr>
            <p:ph type="sldNum" sz="quarter" idx="12"/>
          </p:nvPr>
        </p:nvSpPr>
        <p:spPr/>
        <p:txBody>
          <a:bodyPr/>
          <a:lstStyle/>
          <a:p>
            <a:fld id="{B154C7A9-0206-4212-B85C-9D70CCD6C29D}"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صورة ذات صلة">
            <a:hlinkClick r:id="rId3"/>
          </p:cNvPr>
          <p:cNvPicPr>
            <a:picLocks noChangeAspect="1" noChangeArrowheads="1"/>
          </p:cNvPicPr>
          <p:nvPr/>
        </p:nvPicPr>
        <p:blipFill>
          <a:blip r:embed="rId4" cstate="print"/>
          <a:srcRect/>
          <a:stretch>
            <a:fillRect/>
          </a:stretch>
        </p:blipFill>
        <p:spPr bwMode="auto">
          <a:xfrm>
            <a:off x="6019800" y="2590800"/>
            <a:ext cx="2943225" cy="3810000"/>
          </a:xfrm>
          <a:prstGeom prst="rect">
            <a:avLst/>
          </a:prstGeom>
          <a:noFill/>
        </p:spPr>
      </p:pic>
      <p:sp>
        <p:nvSpPr>
          <p:cNvPr id="2" name="TextBox 1"/>
          <p:cNvSpPr txBox="1"/>
          <p:nvPr/>
        </p:nvSpPr>
        <p:spPr>
          <a:xfrm>
            <a:off x="381000" y="1524000"/>
            <a:ext cx="6477000" cy="861774"/>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800" b="1" dirty="0" smtClean="0">
                <a:latin typeface="Arial Narrow" pitchFamily="34" charset="0"/>
              </a:rPr>
              <a:t>A clinical syndrome of chest pain (varying in severity) due to ischemia of heart  muscle</a:t>
            </a:r>
          </a:p>
        </p:txBody>
      </p:sp>
      <p:sp>
        <p:nvSpPr>
          <p:cNvPr id="3" name="TextBox 2"/>
          <p:cNvSpPr txBox="1"/>
          <p:nvPr/>
        </p:nvSpPr>
        <p:spPr>
          <a:xfrm>
            <a:off x="152400" y="304800"/>
            <a:ext cx="8458200" cy="1077218"/>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r>
              <a:rPr lang="en-US" sz="3200" dirty="0" smtClean="0">
                <a:latin typeface="Algerian" pitchFamily="82" charset="0"/>
              </a:rPr>
              <a:t>Which signs or symptoms of </a:t>
            </a:r>
            <a:r>
              <a:rPr lang="en-US" sz="3200" dirty="0" err="1" smtClean="0">
                <a:latin typeface="Algerian" pitchFamily="82" charset="0"/>
              </a:rPr>
              <a:t>helmi</a:t>
            </a:r>
            <a:r>
              <a:rPr lang="en-US" sz="3200" dirty="0" smtClean="0">
                <a:latin typeface="Algerian" pitchFamily="82" charset="0"/>
              </a:rPr>
              <a:t> suggest diagnosis of angina pectoris?</a:t>
            </a:r>
          </a:p>
        </p:txBody>
      </p:sp>
      <p:sp>
        <p:nvSpPr>
          <p:cNvPr id="4" name="TextBox 3"/>
          <p:cNvSpPr txBox="1"/>
          <p:nvPr/>
        </p:nvSpPr>
        <p:spPr>
          <a:xfrm>
            <a:off x="762000" y="1600200"/>
            <a:ext cx="6096000" cy="477054"/>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800" b="1" dirty="0" smtClean="0">
                <a:latin typeface="Arial Narrow" pitchFamily="34" charset="0"/>
              </a:rPr>
              <a:t>Pain is caused either by obstruction</a:t>
            </a:r>
          </a:p>
        </p:txBody>
      </p:sp>
      <p:sp>
        <p:nvSpPr>
          <p:cNvPr id="5" name="TextBox 4"/>
          <p:cNvSpPr txBox="1"/>
          <p:nvPr/>
        </p:nvSpPr>
        <p:spPr>
          <a:xfrm>
            <a:off x="838200" y="4038600"/>
            <a:ext cx="5181600" cy="477054"/>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800" b="1" dirty="0" smtClean="0">
                <a:latin typeface="Arial Narrow" pitchFamily="34" charset="0"/>
              </a:rPr>
              <a:t>Or spasm</a:t>
            </a:r>
          </a:p>
        </p:txBody>
      </p:sp>
      <p:sp>
        <p:nvSpPr>
          <p:cNvPr id="6" name="TextBox 5"/>
          <p:cNvSpPr txBox="1"/>
          <p:nvPr/>
        </p:nvSpPr>
        <p:spPr>
          <a:xfrm>
            <a:off x="533400" y="3124200"/>
            <a:ext cx="6477000" cy="1018099"/>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a:lnSpc>
                <a:spcPts val="2400"/>
              </a:lnSpc>
            </a:pPr>
            <a:r>
              <a:rPr lang="en-US" sz="2800" b="1" dirty="0" smtClean="0">
                <a:latin typeface="Arial Narrow" pitchFamily="34" charset="0"/>
              </a:rPr>
              <a:t>Pain is due to (accumulation of metabolites </a:t>
            </a:r>
            <a:r>
              <a:rPr lang="en-US" sz="2800" b="1" dirty="0" smtClean="0">
                <a:latin typeface="Arial Narrow" pitchFamily="34" charset="0"/>
                <a:sym typeface="Symbol" pitchFamily="18" charset="2"/>
              </a:rPr>
              <a:t>K</a:t>
            </a:r>
            <a:r>
              <a:rPr lang="en-US" sz="2800" b="1" baseline="30000" dirty="0" smtClean="0">
                <a:latin typeface="Arial Narrow" pitchFamily="34" charset="0"/>
                <a:sym typeface="Symbol" pitchFamily="18" charset="2"/>
              </a:rPr>
              <a:t>+</a:t>
            </a:r>
            <a:r>
              <a:rPr lang="en-US" sz="2800" b="1" dirty="0" smtClean="0">
                <a:latin typeface="Arial Narrow" pitchFamily="34" charset="0"/>
                <a:sym typeface="Symbol" pitchFamily="18" charset="2"/>
              </a:rPr>
              <a:t>, PGs,  </a:t>
            </a:r>
            <a:r>
              <a:rPr lang="en-US" sz="2800" b="1" dirty="0" err="1" smtClean="0">
                <a:latin typeface="Arial Narrow" pitchFamily="34" charset="0"/>
                <a:sym typeface="Symbol" pitchFamily="18" charset="2"/>
              </a:rPr>
              <a:t>Kinins</a:t>
            </a:r>
            <a:r>
              <a:rPr lang="en-US" sz="2800" b="1" dirty="0" smtClean="0">
                <a:latin typeface="Arial Narrow" pitchFamily="34" charset="0"/>
                <a:sym typeface="Symbol" pitchFamily="18" charset="2"/>
              </a:rPr>
              <a:t>, Adenosine….) </a:t>
            </a:r>
            <a:r>
              <a:rPr lang="en-US" sz="2800" b="1" dirty="0" smtClean="0">
                <a:latin typeface="Arial Narrow" pitchFamily="34" charset="0"/>
              </a:rPr>
              <a:t>secondary to the ischemia</a:t>
            </a:r>
            <a:endParaRPr lang="en-US" sz="2800" b="1" dirty="0">
              <a:latin typeface="Arial Narrow" pitchFamily="34" charset="0"/>
            </a:endParaRPr>
          </a:p>
        </p:txBody>
      </p:sp>
      <p:pic>
        <p:nvPicPr>
          <p:cNvPr id="9" name="Picture 8" descr="http://www.typesofeverything.com/wp-content/uploads/2010/12/Coronary-Heart-Disease.jpg"/>
          <p:cNvPicPr>
            <a:picLocks noChangeAspect="1" noChangeArrowheads="1"/>
          </p:cNvPicPr>
          <p:nvPr/>
        </p:nvPicPr>
        <p:blipFill>
          <a:blip r:embed="rId5" cstate="print"/>
          <a:srcRect l="53429" t="9685" r="1502" b="32203"/>
          <a:stretch>
            <a:fillRect/>
          </a:stretch>
        </p:blipFill>
        <p:spPr bwMode="auto">
          <a:xfrm>
            <a:off x="2895600" y="2209800"/>
            <a:ext cx="2819400" cy="1752600"/>
          </a:xfrm>
          <a:prstGeom prst="ellipse">
            <a:avLst/>
          </a:prstGeom>
          <a:noFill/>
        </p:spPr>
      </p:pic>
      <p:pic>
        <p:nvPicPr>
          <p:cNvPr id="10" name="Picture 2" descr="http://www.nlm.nih.gov/medlineplus/ency/images/ency/fullsize/18130.jpg"/>
          <p:cNvPicPr>
            <a:picLocks noChangeAspect="1" noChangeArrowheads="1"/>
          </p:cNvPicPr>
          <p:nvPr/>
        </p:nvPicPr>
        <p:blipFill>
          <a:blip r:embed="rId6" cstate="print">
            <a:clrChange>
              <a:clrFrom>
                <a:srgbClr val="FCFFFF"/>
              </a:clrFrom>
              <a:clrTo>
                <a:srgbClr val="FCFFFF">
                  <a:alpha val="0"/>
                </a:srgbClr>
              </a:clrTo>
            </a:clrChange>
          </a:blip>
          <a:srcRect l="50000" b="37500"/>
          <a:stretch>
            <a:fillRect/>
          </a:stretch>
        </p:blipFill>
        <p:spPr bwMode="auto">
          <a:xfrm>
            <a:off x="2209800" y="4495800"/>
            <a:ext cx="3200400" cy="2209800"/>
          </a:xfrm>
          <a:prstGeom prst="ellipse">
            <a:avLst/>
          </a:prstGeom>
          <a:noFill/>
        </p:spPr>
      </p:pic>
      <p:pic>
        <p:nvPicPr>
          <p:cNvPr id="11" name="Picture 2" descr="Heart Attack Types of Heart Disease Disorder">
            <a:hlinkClick r:id="rId7"/>
          </p:cNvPr>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81000" y="2514600"/>
            <a:ext cx="2971800" cy="3200400"/>
          </a:xfrm>
          <a:prstGeom prst="rect">
            <a:avLst/>
          </a:prstGeom>
          <a:noFill/>
        </p:spPr>
      </p:pic>
      <p:pic>
        <p:nvPicPr>
          <p:cNvPr id="12" name="Picture 2" descr="http://www.livinghealthyworldwide.com/wp-content/uploads/2010/09/img_card3_3.jpg"/>
          <p:cNvPicPr>
            <a:picLocks noChangeAspect="1" noChangeArrowheads="1"/>
          </p:cNvPicPr>
          <p:nvPr/>
        </p:nvPicPr>
        <p:blipFill>
          <a:blip r:embed="rId9" cstate="print">
            <a:clrChange>
              <a:clrFrom>
                <a:srgbClr val="FFFFFF"/>
              </a:clrFrom>
              <a:clrTo>
                <a:srgbClr val="FFFFFF">
                  <a:alpha val="0"/>
                </a:srgbClr>
              </a:clrTo>
            </a:clrChange>
          </a:blip>
          <a:srcRect l="33876" b="2439"/>
          <a:stretch>
            <a:fillRect/>
          </a:stretch>
        </p:blipFill>
        <p:spPr bwMode="auto">
          <a:xfrm>
            <a:off x="3505200" y="2667000"/>
            <a:ext cx="2438400" cy="3810000"/>
          </a:xfrm>
          <a:prstGeom prst="rect">
            <a:avLst/>
          </a:prstGeom>
          <a:noFill/>
        </p:spPr>
      </p:pic>
      <p:sp>
        <p:nvSpPr>
          <p:cNvPr id="7" name="Slide Number Placeholder 6"/>
          <p:cNvSpPr>
            <a:spLocks noGrp="1"/>
          </p:cNvSpPr>
          <p:nvPr>
            <p:ph type="sldNum" sz="quarter" idx="12"/>
          </p:nvPr>
        </p:nvSpPr>
        <p:spPr/>
        <p:txBody>
          <a:bodyPr/>
          <a:lstStyle/>
          <a:p>
            <a:fld id="{B154C7A9-0206-4212-B85C-9D70CCD6C29D}"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xit" presetSubtype="16" fill="hold" grpId="1" nodeType="clickEffect">
                                  <p:stCondLst>
                                    <p:cond delay="0"/>
                                  </p:stCondLst>
                                  <p:childTnLst>
                                    <p:animEffect transition="out" filter="box(in)">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4" presetClass="exit" presetSubtype="16" fill="hold" nodeType="withEffect">
                                  <p:stCondLst>
                                    <p:cond delay="0"/>
                                  </p:stCondLst>
                                  <p:childTnLst>
                                    <p:animEffect transition="out" filter="box(in)">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4" presetClass="exit" presetSubtype="16" fill="hold" nodeType="withEffect">
                                  <p:stCondLst>
                                    <p:cond delay="0"/>
                                  </p:stCondLst>
                                  <p:childTnLst>
                                    <p:animEffect transition="out" filter="box(in)">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linds(horizontal)">
                                      <p:cBhvr>
                                        <p:cTn id="36" dur="500"/>
                                        <p:tgtEl>
                                          <p:spTgt spid="4"/>
                                        </p:tgtEl>
                                      </p:cBhvr>
                                    </p:animEffect>
                                  </p:childTnLst>
                                </p:cTn>
                              </p:par>
                              <p:par>
                                <p:cTn id="37" presetID="3" presetClass="entr" presetSubtype="1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linds(horizont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ox(in)">
                                      <p:cBhvr>
                                        <p:cTn id="44" dur="500"/>
                                        <p:tgtEl>
                                          <p:spTgt spid="5"/>
                                        </p:tgtEl>
                                      </p:cBhvr>
                                    </p:animEffect>
                                  </p:childTnLst>
                                </p:cTn>
                              </p:par>
                              <p:par>
                                <p:cTn id="45" presetID="4" presetClass="entr" presetSubtype="16"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ox(i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grpId="1" nodeType="clickEffect">
                                  <p:stCondLst>
                                    <p:cond delay="0"/>
                                  </p:stCondLst>
                                  <p:childTnLst>
                                    <p:anim calcmode="lin" valueType="num">
                                      <p:cBhvr additive="base">
                                        <p:cTn id="51" dur="500"/>
                                        <p:tgtEl>
                                          <p:spTgt spid="4"/>
                                        </p:tgtEl>
                                        <p:attrNameLst>
                                          <p:attrName>ppt_x</p:attrName>
                                        </p:attrNameLst>
                                      </p:cBhvr>
                                      <p:tavLst>
                                        <p:tav tm="0">
                                          <p:val>
                                            <p:strVal val="ppt_x"/>
                                          </p:val>
                                        </p:tav>
                                        <p:tav tm="100000">
                                          <p:val>
                                            <p:strVal val="ppt_x"/>
                                          </p:val>
                                        </p:tav>
                                      </p:tavLst>
                                    </p:anim>
                                    <p:anim calcmode="lin" valueType="num">
                                      <p:cBhvr additive="base">
                                        <p:cTn id="52" dur="500"/>
                                        <p:tgtEl>
                                          <p:spTgt spid="4"/>
                                        </p:tgtEl>
                                        <p:attrNameLst>
                                          <p:attrName>ppt_y</p:attrName>
                                        </p:attrNameLst>
                                      </p:cBhvr>
                                      <p:tavLst>
                                        <p:tav tm="0">
                                          <p:val>
                                            <p:strVal val="ppt_y"/>
                                          </p:val>
                                        </p:tav>
                                        <p:tav tm="100000">
                                          <p:val>
                                            <p:strVal val="1+ppt_h/2"/>
                                          </p:val>
                                        </p:tav>
                                      </p:tavLst>
                                    </p:anim>
                                    <p:set>
                                      <p:cBhvr>
                                        <p:cTn id="53" dur="1" fill="hold">
                                          <p:stCondLst>
                                            <p:cond delay="499"/>
                                          </p:stCondLst>
                                        </p:cTn>
                                        <p:tgtEl>
                                          <p:spTgt spid="4"/>
                                        </p:tgtEl>
                                        <p:attrNameLst>
                                          <p:attrName>style.visibility</p:attrName>
                                        </p:attrNameLst>
                                      </p:cBhvr>
                                      <p:to>
                                        <p:strVal val="hidden"/>
                                      </p:to>
                                    </p:set>
                                  </p:childTnLst>
                                </p:cTn>
                              </p:par>
                              <p:par>
                                <p:cTn id="54" presetID="2" presetClass="exit" presetSubtype="4" fill="hold" grpId="1" nodeType="withEffect">
                                  <p:stCondLst>
                                    <p:cond delay="0"/>
                                  </p:stCondLst>
                                  <p:childTnLst>
                                    <p:anim calcmode="lin" valueType="num">
                                      <p:cBhvr additive="base">
                                        <p:cTn id="55" dur="500"/>
                                        <p:tgtEl>
                                          <p:spTgt spid="5"/>
                                        </p:tgtEl>
                                        <p:attrNameLst>
                                          <p:attrName>ppt_x</p:attrName>
                                        </p:attrNameLst>
                                      </p:cBhvr>
                                      <p:tavLst>
                                        <p:tav tm="0">
                                          <p:val>
                                            <p:strVal val="ppt_x"/>
                                          </p:val>
                                        </p:tav>
                                        <p:tav tm="100000">
                                          <p:val>
                                            <p:strVal val="ppt_x"/>
                                          </p:val>
                                        </p:tav>
                                      </p:tavLst>
                                    </p:anim>
                                    <p:anim calcmode="lin" valueType="num">
                                      <p:cBhvr additive="base">
                                        <p:cTn id="56" dur="500"/>
                                        <p:tgtEl>
                                          <p:spTgt spid="5"/>
                                        </p:tgtEl>
                                        <p:attrNameLst>
                                          <p:attrName>ppt_y</p:attrName>
                                        </p:attrNameLst>
                                      </p:cBhvr>
                                      <p:tavLst>
                                        <p:tav tm="0">
                                          <p:val>
                                            <p:strVal val="ppt_y"/>
                                          </p:val>
                                        </p:tav>
                                        <p:tav tm="100000">
                                          <p:val>
                                            <p:strVal val="1+ppt_h/2"/>
                                          </p:val>
                                        </p:tav>
                                      </p:tavLst>
                                    </p:anim>
                                    <p:set>
                                      <p:cBhvr>
                                        <p:cTn id="57" dur="1" fill="hold">
                                          <p:stCondLst>
                                            <p:cond delay="499"/>
                                          </p:stCondLst>
                                        </p:cTn>
                                        <p:tgtEl>
                                          <p:spTgt spid="5"/>
                                        </p:tgtEl>
                                        <p:attrNameLst>
                                          <p:attrName>style.visibility</p:attrName>
                                        </p:attrNameLst>
                                      </p:cBhvr>
                                      <p:to>
                                        <p:strVal val="hidden"/>
                                      </p:to>
                                    </p:set>
                                  </p:childTnLst>
                                </p:cTn>
                              </p:par>
                              <p:par>
                                <p:cTn id="58" presetID="2" presetClass="exit" presetSubtype="4" fill="hold" nodeType="withEffect">
                                  <p:stCondLst>
                                    <p:cond delay="0"/>
                                  </p:stCondLst>
                                  <p:childTnLst>
                                    <p:anim calcmode="lin" valueType="num">
                                      <p:cBhvr additive="base">
                                        <p:cTn id="59" dur="500"/>
                                        <p:tgtEl>
                                          <p:spTgt spid="9"/>
                                        </p:tgtEl>
                                        <p:attrNameLst>
                                          <p:attrName>ppt_x</p:attrName>
                                        </p:attrNameLst>
                                      </p:cBhvr>
                                      <p:tavLst>
                                        <p:tav tm="0">
                                          <p:val>
                                            <p:strVal val="ppt_x"/>
                                          </p:val>
                                        </p:tav>
                                        <p:tav tm="100000">
                                          <p:val>
                                            <p:strVal val="ppt_x"/>
                                          </p:val>
                                        </p:tav>
                                      </p:tavLst>
                                    </p:anim>
                                    <p:anim calcmode="lin" valueType="num">
                                      <p:cBhvr additive="base">
                                        <p:cTn id="60" dur="500"/>
                                        <p:tgtEl>
                                          <p:spTgt spid="9"/>
                                        </p:tgtEl>
                                        <p:attrNameLst>
                                          <p:attrName>ppt_y</p:attrName>
                                        </p:attrNameLst>
                                      </p:cBhvr>
                                      <p:tavLst>
                                        <p:tav tm="0">
                                          <p:val>
                                            <p:strVal val="ppt_y"/>
                                          </p:val>
                                        </p:tav>
                                        <p:tav tm="100000">
                                          <p:val>
                                            <p:strVal val="1+ppt_h/2"/>
                                          </p:val>
                                        </p:tav>
                                      </p:tavLst>
                                    </p:anim>
                                    <p:set>
                                      <p:cBhvr>
                                        <p:cTn id="61" dur="1" fill="hold">
                                          <p:stCondLst>
                                            <p:cond delay="499"/>
                                          </p:stCondLst>
                                        </p:cTn>
                                        <p:tgtEl>
                                          <p:spTgt spid="9"/>
                                        </p:tgtEl>
                                        <p:attrNameLst>
                                          <p:attrName>style.visibility</p:attrName>
                                        </p:attrNameLst>
                                      </p:cBhvr>
                                      <p:to>
                                        <p:strVal val="hidden"/>
                                      </p:to>
                                    </p:set>
                                  </p:childTnLst>
                                </p:cTn>
                              </p:par>
                            </p:childTnLst>
                          </p:cTn>
                        </p:par>
                        <p:par>
                          <p:cTn id="62" fill="hold">
                            <p:stCondLst>
                              <p:cond delay="500"/>
                            </p:stCondLst>
                            <p:childTnLst>
                              <p:par>
                                <p:cTn id="63" presetID="4" presetClass="exit" presetSubtype="16" fill="hold" nodeType="afterEffect">
                                  <p:stCondLst>
                                    <p:cond delay="0"/>
                                  </p:stCondLst>
                                  <p:childTnLst>
                                    <p:animEffect transition="out" filter="box(in)">
                                      <p:cBhvr>
                                        <p:cTn id="64" dur="500"/>
                                        <p:tgtEl>
                                          <p:spTgt spid="10"/>
                                        </p:tgtEl>
                                      </p:cBhvr>
                                    </p:animEffect>
                                    <p:set>
                                      <p:cBhvr>
                                        <p:cTn id="65" dur="1" fill="hold">
                                          <p:stCondLst>
                                            <p:cond delay="499"/>
                                          </p:stCondLst>
                                        </p:cTn>
                                        <p:tgtEl>
                                          <p:spTgt spid="10"/>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blinds(horizontal)">
                                      <p:cBhvr>
                                        <p:cTn id="7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5" grpId="0" animBg="1"/>
      <p:bldP spid="5" grpId="1"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exchanges.wiley.com/blog/wp-content/uploads/2013/06/stethoscope.jpg">
            <a:hlinkClick r:id="rId2"/>
          </p:cNvPr>
          <p:cNvPicPr>
            <a:picLocks noChangeAspect="1" noChangeArrowheads="1"/>
          </p:cNvPicPr>
          <p:nvPr/>
        </p:nvPicPr>
        <p:blipFill>
          <a:blip r:embed="rId3" cstate="print"/>
          <a:srcRect/>
          <a:stretch>
            <a:fillRect/>
          </a:stretch>
        </p:blipFill>
        <p:spPr bwMode="auto">
          <a:xfrm>
            <a:off x="6019800" y="762000"/>
            <a:ext cx="2590800" cy="1371600"/>
          </a:xfrm>
          <a:prstGeom prst="rect">
            <a:avLst/>
          </a:prstGeom>
          <a:noFill/>
        </p:spPr>
      </p:pic>
      <p:sp>
        <p:nvSpPr>
          <p:cNvPr id="9" name="TextBox 8"/>
          <p:cNvSpPr txBox="1"/>
          <p:nvPr/>
        </p:nvSpPr>
        <p:spPr>
          <a:xfrm>
            <a:off x="533400" y="990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smtClean="0">
                <a:latin typeface="Algerian" pitchFamily="82" charset="0"/>
              </a:rPr>
              <a:t>Minicase</a:t>
            </a:r>
            <a:endParaRPr lang="en-US" sz="3200" dirty="0">
              <a:latin typeface="Algerian" pitchFamily="82" charset="0"/>
            </a:endParaRPr>
          </a:p>
        </p:txBody>
      </p:sp>
      <p:sp>
        <p:nvSpPr>
          <p:cNvPr id="11" name="TextBox 10"/>
          <p:cNvSpPr txBox="1"/>
          <p:nvPr/>
        </p:nvSpPr>
        <p:spPr>
          <a:xfrm>
            <a:off x="533400" y="2971800"/>
            <a:ext cx="8229600" cy="1077218"/>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smtClean="0">
                <a:latin typeface="Algerian" pitchFamily="82" charset="0"/>
              </a:rPr>
              <a:t>What is the possible underlying cause of </a:t>
            </a:r>
            <a:r>
              <a:rPr lang="en-US" sz="3200" dirty="0" err="1" smtClean="0">
                <a:latin typeface="Algerian" pitchFamily="82" charset="0"/>
              </a:rPr>
              <a:t>Helmi’s</a:t>
            </a:r>
            <a:r>
              <a:rPr lang="en-US" sz="3200" dirty="0" smtClean="0">
                <a:latin typeface="Algerian" pitchFamily="82" charset="0"/>
              </a:rPr>
              <a:t> </a:t>
            </a:r>
            <a:r>
              <a:rPr lang="en-US" sz="3200" dirty="0" err="1" smtClean="0">
                <a:latin typeface="Algerian" pitchFamily="82" charset="0"/>
              </a:rPr>
              <a:t>exertional</a:t>
            </a:r>
            <a:r>
              <a:rPr lang="en-US" sz="3200" dirty="0" smtClean="0">
                <a:latin typeface="Algerian" pitchFamily="82" charset="0"/>
              </a:rPr>
              <a:t> pain?</a:t>
            </a:r>
            <a:endParaRPr lang="en-US" sz="3200" dirty="0">
              <a:latin typeface="Algerian" pitchFamily="82" charset="0"/>
            </a:endParaRPr>
          </a:p>
        </p:txBody>
      </p:sp>
      <p:sp>
        <p:nvSpPr>
          <p:cNvPr id="2" name="Slide Number Placeholder 1"/>
          <p:cNvSpPr>
            <a:spLocks noGrp="1"/>
          </p:cNvSpPr>
          <p:nvPr>
            <p:ph type="sldNum" sz="quarter" idx="12"/>
          </p:nvPr>
        </p:nvSpPr>
        <p:spPr/>
        <p:txBody>
          <a:bodyPr/>
          <a:lstStyle/>
          <a:p>
            <a:fld id="{B154C7A9-0206-4212-B85C-9D70CCD6C29D}"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154C7A9-0206-4212-B85C-9D70CCD6C29D}" type="slidenum">
              <a:rPr lang="en-US" smtClean="0"/>
              <a:pPr/>
              <a:t>6</a:t>
            </a:fld>
            <a:endParaRPr lang="en-US"/>
          </a:p>
        </p:txBody>
      </p:sp>
      <p:sp>
        <p:nvSpPr>
          <p:cNvPr id="3" name="TextBox 2"/>
          <p:cNvSpPr txBox="1"/>
          <p:nvPr/>
        </p:nvSpPr>
        <p:spPr>
          <a:xfrm>
            <a:off x="76200" y="3934123"/>
            <a:ext cx="8915400" cy="2431435"/>
          </a:xfrm>
          <a:prstGeom prst="rect">
            <a:avLst/>
          </a:prstGeom>
          <a:noFill/>
        </p:spPr>
        <p:txBody>
          <a:bodyPr wrap="square" rtlCol="0">
            <a:spAutoFit/>
          </a:bodyPr>
          <a:lstStyle/>
          <a:p>
            <a:endParaRPr lang="en-US" sz="2400" dirty="0" smtClean="0"/>
          </a:p>
          <a:p>
            <a:r>
              <a:rPr lang="en-US" sz="2400" dirty="0" smtClean="0"/>
              <a:t>In Exercise</a:t>
            </a:r>
          </a:p>
          <a:p>
            <a:endParaRPr lang="en-US" sz="800" dirty="0" smtClean="0"/>
          </a:p>
          <a:p>
            <a:r>
              <a:rPr lang="en-US" sz="2400" dirty="0" smtClean="0"/>
              <a:t>- Respiration in </a:t>
            </a:r>
            <a:r>
              <a:rPr lang="en-US" sz="2400" dirty="0" err="1" smtClean="0"/>
              <a:t>sk</a:t>
            </a:r>
            <a:r>
              <a:rPr lang="en-US" sz="2400" dirty="0" smtClean="0"/>
              <a:t> m   , Demand </a:t>
            </a:r>
            <a:r>
              <a:rPr lang="en-US" sz="2400" dirty="0"/>
              <a:t>for O2 &amp; glucose </a:t>
            </a:r>
            <a:r>
              <a:rPr lang="en-US" sz="2400" dirty="0" smtClean="0"/>
              <a:t>  , So CO has to </a:t>
            </a:r>
            <a:endParaRPr lang="en-US" sz="800" dirty="0"/>
          </a:p>
          <a:p>
            <a:r>
              <a:rPr lang="en-US" sz="2400" dirty="0" smtClean="0"/>
              <a:t>- Greater amount of </a:t>
            </a:r>
            <a:r>
              <a:rPr lang="en-US" sz="2400" dirty="0" err="1" smtClean="0"/>
              <a:t>bld</a:t>
            </a:r>
            <a:r>
              <a:rPr lang="en-US" sz="2400" dirty="0" smtClean="0"/>
              <a:t> to be delivered to </a:t>
            </a:r>
            <a:r>
              <a:rPr lang="en-US" sz="2400" dirty="0" err="1" smtClean="0"/>
              <a:t>sk</a:t>
            </a:r>
            <a:r>
              <a:rPr lang="en-US" sz="2400" dirty="0" smtClean="0"/>
              <a:t> m (we need perfusion to    )</a:t>
            </a:r>
          </a:p>
          <a:p>
            <a:r>
              <a:rPr lang="en-US" sz="2400" dirty="0" smtClean="0"/>
              <a:t>So we need to    the amount of </a:t>
            </a:r>
            <a:r>
              <a:rPr lang="en-US" sz="2400" dirty="0" err="1" smtClean="0"/>
              <a:t>bld</a:t>
            </a:r>
            <a:r>
              <a:rPr lang="en-US" sz="2400" dirty="0" smtClean="0"/>
              <a:t> that go into the </a:t>
            </a:r>
            <a:r>
              <a:rPr lang="en-US" sz="2400" dirty="0" err="1" smtClean="0"/>
              <a:t>hrt</a:t>
            </a:r>
            <a:r>
              <a:rPr lang="en-US" sz="2400" dirty="0" smtClean="0"/>
              <a:t> (CO) to    .</a:t>
            </a:r>
            <a:endParaRPr lang="en-US" sz="2400" dirty="0"/>
          </a:p>
        </p:txBody>
      </p:sp>
      <p:pic>
        <p:nvPicPr>
          <p:cNvPr id="4" name="Picture 3"/>
          <p:cNvPicPr>
            <a:picLocks noChangeAspect="1"/>
          </p:cNvPicPr>
          <p:nvPr/>
        </p:nvPicPr>
        <p:blipFill rotWithShape="1">
          <a:blip r:embed="rId3"/>
          <a:srcRect t="4522" r="1072" b="11542"/>
          <a:stretch/>
        </p:blipFill>
        <p:spPr>
          <a:xfrm>
            <a:off x="1676400" y="78633"/>
            <a:ext cx="7467600" cy="3959967"/>
          </a:xfrm>
          <a:prstGeom prst="rect">
            <a:avLst/>
          </a:prstGeom>
        </p:spPr>
      </p:pic>
      <p:cxnSp>
        <p:nvCxnSpPr>
          <p:cNvPr id="6" name="Straight Arrow Connector 5"/>
          <p:cNvCxnSpPr/>
          <p:nvPr/>
        </p:nvCxnSpPr>
        <p:spPr>
          <a:xfrm flipV="1">
            <a:off x="3048000" y="4616440"/>
            <a:ext cx="0" cy="53340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781800" y="4616440"/>
            <a:ext cx="0" cy="53340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839200" y="4616440"/>
            <a:ext cx="0" cy="53340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09600" y="5486400"/>
            <a:ext cx="0" cy="53340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133600" y="5711687"/>
            <a:ext cx="0" cy="53340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362122" y="5746474"/>
            <a:ext cx="0" cy="53340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33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686800" cy="523220"/>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800" dirty="0" smtClean="0">
                <a:latin typeface="Algerian" pitchFamily="82" charset="0"/>
              </a:rPr>
              <a:t>What is Basic mechanism of </a:t>
            </a:r>
            <a:r>
              <a:rPr lang="en-US" sz="2800" dirty="0" err="1" smtClean="0">
                <a:latin typeface="Algerian" pitchFamily="82" charset="0"/>
              </a:rPr>
              <a:t>angia</a:t>
            </a:r>
            <a:r>
              <a:rPr lang="en-US" sz="2800" dirty="0" smtClean="0">
                <a:latin typeface="Algerian" pitchFamily="82" charset="0"/>
              </a:rPr>
              <a:t> pectoris?</a:t>
            </a:r>
            <a:endParaRPr lang="en-US" sz="2800" dirty="0">
              <a:latin typeface="Algerian" pitchFamily="82" charset="0"/>
            </a:endParaRPr>
          </a:p>
        </p:txBody>
      </p:sp>
      <p:pic>
        <p:nvPicPr>
          <p:cNvPr id="3" name="Picture 3" descr="E:\GROSS ANTIANGINAL\Untitled-19"/>
          <p:cNvPicPr>
            <a:picLocks noChangeAspect="1" noChangeArrowheads="1"/>
          </p:cNvPicPr>
          <p:nvPr/>
        </p:nvPicPr>
        <p:blipFill>
          <a:blip r:embed="rId3" cstate="print"/>
          <a:srcRect/>
          <a:stretch>
            <a:fillRect/>
          </a:stretch>
        </p:blipFill>
        <p:spPr bwMode="auto">
          <a:xfrm>
            <a:off x="609600" y="1600200"/>
            <a:ext cx="7772400" cy="4625975"/>
          </a:xfrm>
          <a:prstGeom prst="rect">
            <a:avLst/>
          </a:prstGeom>
          <a:noFill/>
        </p:spPr>
      </p:pic>
      <p:sp>
        <p:nvSpPr>
          <p:cNvPr id="4" name="TextBox 3"/>
          <p:cNvSpPr txBox="1"/>
          <p:nvPr/>
        </p:nvSpPr>
        <p:spPr>
          <a:xfrm>
            <a:off x="401595" y="1099631"/>
            <a:ext cx="8001000" cy="1077218"/>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smtClean="0">
                <a:latin typeface="Algerian" pitchFamily="82" charset="0"/>
              </a:rPr>
              <a:t>What are the determinants of oxygen demand &amp; supply?</a:t>
            </a:r>
            <a:endParaRPr lang="en-US" sz="3200" dirty="0">
              <a:latin typeface="Algerian" pitchFamily="82" charset="0"/>
            </a:endParaRPr>
          </a:p>
        </p:txBody>
      </p:sp>
      <p:pic>
        <p:nvPicPr>
          <p:cNvPr id="7" name="Picture 1"/>
          <p:cNvPicPr>
            <a:picLocks noChangeAspect="1" noChangeArrowheads="1"/>
          </p:cNvPicPr>
          <p:nvPr/>
        </p:nvPicPr>
        <p:blipFill>
          <a:blip r:embed="rId4" cstate="print"/>
          <a:srcRect/>
          <a:stretch>
            <a:fillRect/>
          </a:stretch>
        </p:blipFill>
        <p:spPr bwMode="auto">
          <a:xfrm>
            <a:off x="457200" y="2209800"/>
            <a:ext cx="8001000" cy="4419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154C7A9-0206-4212-B85C-9D70CCD6C29D}"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4267200" cy="830997"/>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Myocardial oxygen </a:t>
            </a:r>
            <a:r>
              <a:rPr lang="en-US" sz="2400" dirty="0" smtClean="0">
                <a:solidFill>
                  <a:srgbClr val="FF0000"/>
                </a:solidFill>
                <a:latin typeface="Algerian" pitchFamily="82" charset="0"/>
              </a:rPr>
              <a:t>demand</a:t>
            </a:r>
            <a:r>
              <a:rPr lang="en-US" sz="2400" dirty="0" smtClean="0">
                <a:latin typeface="Algerian" pitchFamily="82" charset="0"/>
              </a:rPr>
              <a:t> is determined by:-</a:t>
            </a:r>
            <a:endParaRPr lang="en-US" sz="2400" dirty="0">
              <a:latin typeface="Algerian" pitchFamily="82" charset="0"/>
            </a:endParaRPr>
          </a:p>
        </p:txBody>
      </p:sp>
      <p:sp>
        <p:nvSpPr>
          <p:cNvPr id="5" name="TextBox 4"/>
          <p:cNvSpPr txBox="1"/>
          <p:nvPr/>
        </p:nvSpPr>
        <p:spPr>
          <a:xfrm>
            <a:off x="4876800" y="304800"/>
            <a:ext cx="4114800" cy="830997"/>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Myocardial oxygen demand is </a:t>
            </a:r>
            <a:r>
              <a:rPr lang="en-US" sz="2400" u="sng" dirty="0" smtClean="0">
                <a:latin typeface="Algerian" pitchFamily="82" charset="0"/>
              </a:rPr>
              <a:t>diminished</a:t>
            </a:r>
            <a:r>
              <a:rPr lang="en-US" sz="2400" dirty="0" smtClean="0">
                <a:latin typeface="Algerian" pitchFamily="82" charset="0"/>
              </a:rPr>
              <a:t> by:-</a:t>
            </a:r>
            <a:endParaRPr lang="en-US" sz="2400" dirty="0">
              <a:latin typeface="Algerian" pitchFamily="82" charset="0"/>
            </a:endParaRPr>
          </a:p>
        </p:txBody>
      </p:sp>
      <p:sp>
        <p:nvSpPr>
          <p:cNvPr id="6" name="TextBox 5"/>
          <p:cNvSpPr txBox="1"/>
          <p:nvPr/>
        </p:nvSpPr>
        <p:spPr>
          <a:xfrm>
            <a:off x="4648200" y="2286000"/>
            <a:ext cx="4114800" cy="1938992"/>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altLang="zh-CN" sz="2400" b="1" dirty="0" smtClean="0">
                <a:solidFill>
                  <a:srgbClr val="0000FF"/>
                </a:solidFill>
                <a:effectLst>
                  <a:outerShdw blurRad="38100" dist="38100" dir="2700000" algn="tl">
                    <a:srgbClr val="C0C0C0"/>
                  </a:outerShdw>
                </a:effectLst>
                <a:latin typeface="Times New Roman" pitchFamily="18" charset="0"/>
              </a:rPr>
              <a:t>    Reducing contractility</a:t>
            </a:r>
          </a:p>
          <a:p>
            <a:r>
              <a:rPr lang="en-US" altLang="zh-CN" sz="2400" b="1" dirty="0" smtClean="0">
                <a:solidFill>
                  <a:srgbClr val="0000FF"/>
                </a:solidFill>
                <a:effectLst>
                  <a:outerShdw blurRad="38100" dist="38100" dir="2700000" algn="tl">
                    <a:srgbClr val="C0C0C0"/>
                  </a:outerShdw>
                </a:effectLst>
                <a:latin typeface="Times New Roman" pitchFamily="18" charset="0"/>
              </a:rPr>
              <a:t>    Reducing heart rate </a:t>
            </a:r>
          </a:p>
          <a:p>
            <a:r>
              <a:rPr lang="en-US" altLang="zh-CN" sz="2400" b="1" dirty="0" smtClean="0">
                <a:solidFill>
                  <a:srgbClr val="0000FF"/>
                </a:solidFill>
                <a:effectLst>
                  <a:outerShdw blurRad="38100" dist="38100" dir="2700000" algn="tl">
                    <a:srgbClr val="C0C0C0"/>
                  </a:outerShdw>
                </a:effectLst>
                <a:latin typeface="Times New Roman" pitchFamily="18" charset="0"/>
              </a:rPr>
              <a:t>    Reducing the preload</a:t>
            </a:r>
          </a:p>
          <a:p>
            <a:r>
              <a:rPr lang="en-US" altLang="zh-CN" sz="2400" b="1" dirty="0" smtClean="0">
                <a:solidFill>
                  <a:srgbClr val="0000FF"/>
                </a:solidFill>
                <a:effectLst>
                  <a:outerShdw blurRad="38100" dist="38100" dir="2700000" algn="tl">
                    <a:srgbClr val="C0C0C0"/>
                  </a:outerShdw>
                </a:effectLst>
                <a:latin typeface="Times New Roman" pitchFamily="18" charset="0"/>
              </a:rPr>
              <a:t>    Reducing the </a:t>
            </a:r>
            <a:r>
              <a:rPr lang="en-US" altLang="zh-CN" sz="2400" b="1" dirty="0" err="1" smtClean="0">
                <a:solidFill>
                  <a:srgbClr val="0000FF"/>
                </a:solidFill>
                <a:effectLst>
                  <a:outerShdw blurRad="38100" dist="38100" dir="2700000" algn="tl">
                    <a:srgbClr val="C0C0C0"/>
                  </a:outerShdw>
                </a:effectLst>
                <a:latin typeface="Times New Roman" pitchFamily="18" charset="0"/>
              </a:rPr>
              <a:t>afterload</a:t>
            </a:r>
            <a:endParaRPr lang="en-US" altLang="zh-CN" sz="2400" b="1" dirty="0" smtClean="0">
              <a:solidFill>
                <a:srgbClr val="0000FF"/>
              </a:solidFill>
              <a:effectLst>
                <a:outerShdw blurRad="38100" dist="38100" dir="2700000" algn="tl">
                  <a:srgbClr val="C0C0C0"/>
                </a:outerShdw>
              </a:effectLst>
              <a:latin typeface="Times New Roman" pitchFamily="18" charset="0"/>
            </a:endParaRPr>
          </a:p>
          <a:p>
            <a:r>
              <a:rPr lang="en-US" altLang="zh-CN" sz="2400" b="1" dirty="0" smtClean="0">
                <a:solidFill>
                  <a:srgbClr val="0000FF"/>
                </a:solidFill>
                <a:effectLst>
                  <a:outerShdw blurRad="38100" dist="38100" dir="2700000" algn="tl">
                    <a:srgbClr val="C0C0C0"/>
                  </a:outerShdw>
                </a:effectLst>
                <a:latin typeface="Times New Roman" pitchFamily="18" charset="0"/>
              </a:rPr>
              <a:t>  </a:t>
            </a:r>
            <a:endParaRPr lang="en-US" sz="2400" dirty="0">
              <a:latin typeface="Algerian" pitchFamily="82" charset="0"/>
            </a:endParaRPr>
          </a:p>
        </p:txBody>
      </p:sp>
      <p:pic>
        <p:nvPicPr>
          <p:cNvPr id="20482" name="Picture 2"/>
          <p:cNvPicPr>
            <a:picLocks noChangeAspect="1" noChangeArrowheads="1"/>
          </p:cNvPicPr>
          <p:nvPr/>
        </p:nvPicPr>
        <p:blipFill>
          <a:blip r:embed="rId3" cstate="print"/>
          <a:srcRect/>
          <a:stretch>
            <a:fillRect/>
          </a:stretch>
        </p:blipFill>
        <p:spPr bwMode="auto">
          <a:xfrm>
            <a:off x="304800" y="1600200"/>
            <a:ext cx="4114800" cy="50292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B154C7A9-0206-4212-B85C-9D70CCD6C29D}"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25" presetClass="entr" presetSubtype="0" fill="hold" nodeType="withEffect">
                                  <p:stCondLst>
                                    <p:cond delay="0"/>
                                  </p:stCondLst>
                                  <p:childTnLst>
                                    <p:set>
                                      <p:cBhvr>
                                        <p:cTn id="9" dur="1" fill="hold">
                                          <p:stCondLst>
                                            <p:cond delay="0"/>
                                          </p:stCondLst>
                                        </p:cTn>
                                        <p:tgtEl>
                                          <p:spTgt spid="20482"/>
                                        </p:tgtEl>
                                        <p:attrNameLst>
                                          <p:attrName>style.visibility</p:attrName>
                                        </p:attrNameLst>
                                      </p:cBhvr>
                                      <p:to>
                                        <p:strVal val="visible"/>
                                      </p:to>
                                    </p:set>
                                    <p:anim calcmode="lin" valueType="num">
                                      <p:cBhvr>
                                        <p:cTn id="10" dur="500" decel="50000" fill="hold">
                                          <p:stCondLst>
                                            <p:cond delay="0"/>
                                          </p:stCondLst>
                                        </p:cTn>
                                        <p:tgtEl>
                                          <p:spTgt spid="20482"/>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20482"/>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20482"/>
                                        </p:tgtEl>
                                        <p:attrNameLst>
                                          <p:attrName>ppt_w</p:attrName>
                                        </p:attrNameLst>
                                      </p:cBhvr>
                                      <p:tavLst>
                                        <p:tav tm="0">
                                          <p:val>
                                            <p:strVal val="#ppt_w*.05"/>
                                          </p:val>
                                        </p:tav>
                                        <p:tav tm="100000">
                                          <p:val>
                                            <p:strVal val="#ppt_w"/>
                                          </p:val>
                                        </p:tav>
                                      </p:tavLst>
                                    </p:anim>
                                    <p:anim calcmode="lin" valueType="num">
                                      <p:cBhvr>
                                        <p:cTn id="13" dur="1000" fill="hold"/>
                                        <p:tgtEl>
                                          <p:spTgt spid="20482"/>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20482"/>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20482"/>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20482"/>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2048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4267200" cy="830997"/>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Myocardial oxygen </a:t>
            </a:r>
            <a:r>
              <a:rPr lang="en-US" sz="2400" dirty="0" smtClean="0">
                <a:solidFill>
                  <a:srgbClr val="FF0000"/>
                </a:solidFill>
                <a:latin typeface="Algerian" pitchFamily="82" charset="0"/>
              </a:rPr>
              <a:t>supply</a:t>
            </a:r>
            <a:r>
              <a:rPr lang="en-US" sz="2400" dirty="0" smtClean="0">
                <a:latin typeface="Algerian" pitchFamily="82" charset="0"/>
              </a:rPr>
              <a:t> is determined by:-</a:t>
            </a:r>
            <a:endParaRPr lang="en-US" sz="2400" dirty="0">
              <a:latin typeface="Algerian" pitchFamily="82" charset="0"/>
            </a:endParaRPr>
          </a:p>
        </p:txBody>
      </p:sp>
      <p:sp>
        <p:nvSpPr>
          <p:cNvPr id="3" name="TextBox 2"/>
          <p:cNvSpPr txBox="1"/>
          <p:nvPr/>
        </p:nvSpPr>
        <p:spPr>
          <a:xfrm>
            <a:off x="4876800" y="304800"/>
            <a:ext cx="4114800" cy="830997"/>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Myocardial oxygen supply is </a:t>
            </a:r>
            <a:r>
              <a:rPr lang="en-US" sz="2400" u="sng" dirty="0" smtClean="0">
                <a:latin typeface="Algerian" pitchFamily="82" charset="0"/>
              </a:rPr>
              <a:t>enhanced</a:t>
            </a:r>
            <a:r>
              <a:rPr lang="en-US" sz="2400" dirty="0" smtClean="0">
                <a:latin typeface="Algerian" pitchFamily="82" charset="0"/>
              </a:rPr>
              <a:t> by:-</a:t>
            </a:r>
            <a:endParaRPr lang="en-US" sz="2400" dirty="0">
              <a:latin typeface="Algerian" pitchFamily="82" charset="0"/>
            </a:endParaRPr>
          </a:p>
        </p:txBody>
      </p:sp>
      <p:sp>
        <p:nvSpPr>
          <p:cNvPr id="6" name="TextBox 5"/>
          <p:cNvSpPr txBox="1"/>
          <p:nvPr/>
        </p:nvSpPr>
        <p:spPr>
          <a:xfrm>
            <a:off x="4572000" y="2743200"/>
            <a:ext cx="4419600" cy="1938992"/>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t>Reducing coronary vascular resistance</a:t>
            </a:r>
          </a:p>
          <a:p>
            <a:r>
              <a:rPr lang="en-US" sz="2400" dirty="0" smtClean="0"/>
              <a:t>Prolonging diastolic period</a:t>
            </a:r>
          </a:p>
          <a:p>
            <a:r>
              <a:rPr lang="en-US" sz="2400" dirty="0" smtClean="0"/>
              <a:t>Reducing external compression</a:t>
            </a:r>
          </a:p>
          <a:p>
            <a:r>
              <a:rPr lang="en-US" sz="2400" dirty="0" smtClean="0"/>
              <a:t>Dilating collateral vessels </a:t>
            </a:r>
            <a:endParaRPr lang="en-US" sz="2400" dirty="0">
              <a:latin typeface="Algerian" pitchFamily="82" charset="0"/>
            </a:endParaRPr>
          </a:p>
        </p:txBody>
      </p:sp>
      <p:pic>
        <p:nvPicPr>
          <p:cNvPr id="19457" name="Picture 1"/>
          <p:cNvPicPr>
            <a:picLocks noChangeAspect="1" noChangeArrowheads="1"/>
          </p:cNvPicPr>
          <p:nvPr/>
        </p:nvPicPr>
        <p:blipFill>
          <a:blip r:embed="rId3" cstate="print"/>
          <a:srcRect/>
          <a:stretch>
            <a:fillRect/>
          </a:stretch>
        </p:blipFill>
        <p:spPr bwMode="auto">
          <a:xfrm>
            <a:off x="228600" y="1371600"/>
            <a:ext cx="4191000" cy="5257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154C7A9-0206-4212-B85C-9D70CCD6C29D}"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5" presetClass="entr" presetSubtype="0" fill="hold" nodeType="withEffect">
                                  <p:stCondLst>
                                    <p:cond delay="0"/>
                                  </p:stCondLst>
                                  <p:childTnLst>
                                    <p:set>
                                      <p:cBhvr>
                                        <p:cTn id="9" dur="1" fill="hold">
                                          <p:stCondLst>
                                            <p:cond delay="0"/>
                                          </p:stCondLst>
                                        </p:cTn>
                                        <p:tgtEl>
                                          <p:spTgt spid="19457"/>
                                        </p:tgtEl>
                                        <p:attrNameLst>
                                          <p:attrName>style.visibility</p:attrName>
                                        </p:attrNameLst>
                                      </p:cBhvr>
                                      <p:to>
                                        <p:strVal val="visible"/>
                                      </p:to>
                                    </p:set>
                                    <p:anim calcmode="lin" valueType="num">
                                      <p:cBhvr>
                                        <p:cTn id="10" dur="500" decel="50000" fill="hold">
                                          <p:stCondLst>
                                            <p:cond delay="0"/>
                                          </p:stCondLst>
                                        </p:cTn>
                                        <p:tgtEl>
                                          <p:spTgt spid="19457"/>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19457"/>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19457"/>
                                        </p:tgtEl>
                                        <p:attrNameLst>
                                          <p:attrName>ppt_w</p:attrName>
                                        </p:attrNameLst>
                                      </p:cBhvr>
                                      <p:tavLst>
                                        <p:tav tm="0">
                                          <p:val>
                                            <p:strVal val="#ppt_w*.05"/>
                                          </p:val>
                                        </p:tav>
                                        <p:tav tm="100000">
                                          <p:val>
                                            <p:strVal val="#ppt_w"/>
                                          </p:val>
                                        </p:tav>
                                      </p:tavLst>
                                    </p:anim>
                                    <p:anim calcmode="lin" valueType="num">
                                      <p:cBhvr>
                                        <p:cTn id="13" dur="1000" fill="hold"/>
                                        <p:tgtEl>
                                          <p:spTgt spid="19457"/>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19457"/>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19457"/>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19457"/>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1945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36017</TotalTime>
  <Words>3421</Words>
  <Application>Microsoft Macintosh PowerPoint</Application>
  <PresentationFormat>On-screen Show (4:3)</PresentationFormat>
  <Paragraphs>356</Paragraphs>
  <Slides>26</Slides>
  <Notes>18</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26</vt:i4>
      </vt:variant>
    </vt:vector>
  </HeadingPairs>
  <TitlesOfParts>
    <vt:vector size="45" baseType="lpstr">
      <vt:lpstr>Aharoni</vt:lpstr>
      <vt:lpstr>Albertus</vt:lpstr>
      <vt:lpstr>Algerian</vt:lpstr>
      <vt:lpstr>Arial Black</vt:lpstr>
      <vt:lpstr>Arial Narrow</vt:lpstr>
      <vt:lpstr>Bernard MT Condensed</vt:lpstr>
      <vt:lpstr>Calibri</vt:lpstr>
      <vt:lpstr>Comic Sans MS</vt:lpstr>
      <vt:lpstr>Constantia</vt:lpstr>
      <vt:lpstr>Majalla UI</vt:lpstr>
      <vt:lpstr>Symbol</vt:lpstr>
      <vt:lpstr>Tempus Sans ITC</vt:lpstr>
      <vt:lpstr>Times New Roman</vt:lpstr>
      <vt:lpstr>Wingdings</vt:lpstr>
      <vt:lpstr>Wingdings 2</vt:lpstr>
      <vt:lpstr>Wingdings 3</vt:lpstr>
      <vt:lpstr>宋体</vt:lpstr>
      <vt:lpstr>Arial</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Osama</dc:creator>
  <cp:lastModifiedBy>نوف</cp:lastModifiedBy>
  <cp:revision>249</cp:revision>
  <dcterms:created xsi:type="dcterms:W3CDTF">2015-02-26T10:46:09Z</dcterms:created>
  <dcterms:modified xsi:type="dcterms:W3CDTF">2019-02-21T12:26:36Z</dcterms:modified>
</cp:coreProperties>
</file>