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4008" r:id="rId1"/>
  </p:sldMasterIdLst>
  <p:notesMasterIdLst>
    <p:notesMasterId r:id="rId55"/>
  </p:notesMasterIdLst>
  <p:handoutMasterIdLst>
    <p:handoutMasterId r:id="rId56"/>
  </p:handoutMasterIdLst>
  <p:sldIdLst>
    <p:sldId id="470" r:id="rId2"/>
    <p:sldId id="521" r:id="rId3"/>
    <p:sldId id="473" r:id="rId4"/>
    <p:sldId id="474" r:id="rId5"/>
    <p:sldId id="575" r:id="rId6"/>
    <p:sldId id="642" r:id="rId7"/>
    <p:sldId id="618" r:id="rId8"/>
    <p:sldId id="620" r:id="rId9"/>
    <p:sldId id="525" r:id="rId10"/>
    <p:sldId id="579" r:id="rId11"/>
    <p:sldId id="578" r:id="rId12"/>
    <p:sldId id="623" r:id="rId13"/>
    <p:sldId id="551" r:id="rId14"/>
    <p:sldId id="554" r:id="rId15"/>
    <p:sldId id="622" r:id="rId16"/>
    <p:sldId id="643" r:id="rId17"/>
    <p:sldId id="555" r:id="rId18"/>
    <p:sldId id="573" r:id="rId19"/>
    <p:sldId id="574" r:id="rId20"/>
    <p:sldId id="510" r:id="rId21"/>
    <p:sldId id="644" r:id="rId22"/>
    <p:sldId id="556" r:id="rId23"/>
    <p:sldId id="630" r:id="rId24"/>
    <p:sldId id="631" r:id="rId25"/>
    <p:sldId id="632" r:id="rId26"/>
    <p:sldId id="557" r:id="rId27"/>
    <p:sldId id="577" r:id="rId28"/>
    <p:sldId id="560" r:id="rId29"/>
    <p:sldId id="580" r:id="rId30"/>
    <p:sldId id="602" r:id="rId31"/>
    <p:sldId id="583" r:id="rId32"/>
    <p:sldId id="585" r:id="rId33"/>
    <p:sldId id="635" r:id="rId34"/>
    <p:sldId id="588" r:id="rId35"/>
    <p:sldId id="633" r:id="rId36"/>
    <p:sldId id="591" r:id="rId37"/>
    <p:sldId id="592" r:id="rId38"/>
    <p:sldId id="606" r:id="rId39"/>
    <p:sldId id="594" r:id="rId40"/>
    <p:sldId id="607" r:id="rId41"/>
    <p:sldId id="625" r:id="rId42"/>
    <p:sldId id="608" r:id="rId43"/>
    <p:sldId id="628" r:id="rId44"/>
    <p:sldId id="629" r:id="rId45"/>
    <p:sldId id="647" r:id="rId46"/>
    <p:sldId id="648" r:id="rId47"/>
    <p:sldId id="626" r:id="rId48"/>
    <p:sldId id="624" r:id="rId49"/>
    <p:sldId id="609" r:id="rId50"/>
    <p:sldId id="646" r:id="rId51"/>
    <p:sldId id="649" r:id="rId52"/>
    <p:sldId id="610" r:id="rId53"/>
    <p:sldId id="601" r:id="rId54"/>
  </p:sldIdLst>
  <p:sldSz cx="10058400" cy="7315200"/>
  <p:notesSz cx="9236075" cy="7010400"/>
  <p:defaultTextStyle>
    <a:defPPr>
      <a:defRPr lang="en-US"/>
    </a:defPPr>
    <a:lvl1pPr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1pPr>
    <a:lvl2pPr marL="457200"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2pPr>
    <a:lvl3pPr marL="914400"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3pPr>
    <a:lvl4pPr marL="1371600"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4pPr>
    <a:lvl5pPr marL="1828800"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5pPr>
    <a:lvl6pPr marL="2286000" algn="l" defTabSz="914400" rtl="0" eaLnBrk="1" latinLnBrk="0" hangingPunct="1">
      <a:defRPr sz="2400" b="1" kern="1200">
        <a:solidFill>
          <a:schemeClr val="tx1"/>
        </a:solidFill>
        <a:latin typeface="Garamond" pitchFamily="18" charset="0"/>
        <a:ea typeface="+mn-ea"/>
        <a:cs typeface="Times New Roman" pitchFamily="18" charset="0"/>
      </a:defRPr>
    </a:lvl6pPr>
    <a:lvl7pPr marL="2743200" algn="l" defTabSz="914400" rtl="0" eaLnBrk="1" latinLnBrk="0" hangingPunct="1">
      <a:defRPr sz="2400" b="1" kern="1200">
        <a:solidFill>
          <a:schemeClr val="tx1"/>
        </a:solidFill>
        <a:latin typeface="Garamond" pitchFamily="18" charset="0"/>
        <a:ea typeface="+mn-ea"/>
        <a:cs typeface="Times New Roman" pitchFamily="18" charset="0"/>
      </a:defRPr>
    </a:lvl7pPr>
    <a:lvl8pPr marL="3200400" algn="l" defTabSz="914400" rtl="0" eaLnBrk="1" latinLnBrk="0" hangingPunct="1">
      <a:defRPr sz="2400" b="1" kern="1200">
        <a:solidFill>
          <a:schemeClr val="tx1"/>
        </a:solidFill>
        <a:latin typeface="Garamond" pitchFamily="18" charset="0"/>
        <a:ea typeface="+mn-ea"/>
        <a:cs typeface="Times New Roman" pitchFamily="18" charset="0"/>
      </a:defRPr>
    </a:lvl8pPr>
    <a:lvl9pPr marL="3657600" algn="l" defTabSz="914400" rtl="0" eaLnBrk="1" latinLnBrk="0" hangingPunct="1">
      <a:defRPr sz="2400" b="1" kern="1200">
        <a:solidFill>
          <a:schemeClr val="tx1"/>
        </a:solidFill>
        <a:latin typeface="Garamond" pitchFamily="18" charset="0"/>
        <a:ea typeface="+mn-ea"/>
        <a:cs typeface="Times New Roman" pitchFamily="18" charset="0"/>
      </a:defRPr>
    </a:lvl9pPr>
  </p:defaultTextStyle>
  <p:extLst>
    <p:ext uri="{EFAFB233-063F-42B5-8137-9DF3F51BA10A}">
      <p15:sldGuideLst xmlns:p15="http://schemas.microsoft.com/office/powerpoint/2012/main">
        <p15:guide id="1" orient="horz" pos="2304">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FF33CC"/>
    <a:srgbClr val="FF66FF"/>
    <a:srgbClr val="00FF00"/>
    <a:srgbClr val="CCFF99"/>
    <a:srgbClr val="FB6E6B"/>
    <a:srgbClr val="FB6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469" autoAdjust="0"/>
    <p:restoredTop sz="84465" autoAdjust="0"/>
  </p:normalViewPr>
  <p:slideViewPr>
    <p:cSldViewPr>
      <p:cViewPr varScale="1">
        <p:scale>
          <a:sx n="76" d="100"/>
          <a:sy n="76" d="100"/>
        </p:scale>
        <p:origin x="208" y="512"/>
      </p:cViewPr>
      <p:guideLst>
        <p:guide orient="horz" pos="2304"/>
        <p:guide pos="316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5233777" y="0"/>
            <a:ext cx="4002299" cy="35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b="0">
                <a:latin typeface="Arial" charset="0"/>
                <a:cs typeface="Arial" charset="0"/>
              </a:defRPr>
            </a:lvl1pPr>
          </a:lstStyle>
          <a:p>
            <a:pPr>
              <a:defRPr/>
            </a:pPr>
            <a:endParaRPr lang="en-US"/>
          </a:p>
        </p:txBody>
      </p:sp>
      <p:sp>
        <p:nvSpPr>
          <p:cNvPr id="54275" name="Rectangle 3"/>
          <p:cNvSpPr>
            <a:spLocks noGrp="1" noChangeArrowheads="1"/>
          </p:cNvSpPr>
          <p:nvPr>
            <p:ph type="dt" sz="quarter" idx="1"/>
          </p:nvPr>
        </p:nvSpPr>
        <p:spPr bwMode="auto">
          <a:xfrm>
            <a:off x="1604" y="0"/>
            <a:ext cx="4002299" cy="35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b="0">
                <a:latin typeface="Arial" charset="0"/>
                <a:cs typeface="Arial" charset="0"/>
              </a:defRPr>
            </a:lvl1pPr>
          </a:lstStyle>
          <a:p>
            <a:pPr>
              <a:defRPr/>
            </a:pPr>
            <a:endParaRPr lang="en-US"/>
          </a:p>
        </p:txBody>
      </p:sp>
      <p:sp>
        <p:nvSpPr>
          <p:cNvPr id="54276" name="Rectangle 4"/>
          <p:cNvSpPr>
            <a:spLocks noGrp="1" noChangeArrowheads="1"/>
          </p:cNvSpPr>
          <p:nvPr>
            <p:ph type="ftr" sz="quarter" idx="2"/>
          </p:nvPr>
        </p:nvSpPr>
        <p:spPr bwMode="auto">
          <a:xfrm>
            <a:off x="5233777" y="6658258"/>
            <a:ext cx="4002299" cy="3505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b="0">
                <a:latin typeface="Arial" charset="0"/>
                <a:cs typeface="Arial" charset="0"/>
              </a:defRPr>
            </a:lvl1pPr>
          </a:lstStyle>
          <a:p>
            <a:pPr>
              <a:defRPr/>
            </a:pPr>
            <a:endParaRPr lang="en-US"/>
          </a:p>
        </p:txBody>
      </p:sp>
      <p:sp>
        <p:nvSpPr>
          <p:cNvPr id="54277" name="Rectangle 5"/>
          <p:cNvSpPr>
            <a:spLocks noGrp="1" noChangeArrowheads="1"/>
          </p:cNvSpPr>
          <p:nvPr>
            <p:ph type="sldNum" sz="quarter" idx="3"/>
          </p:nvPr>
        </p:nvSpPr>
        <p:spPr bwMode="auto">
          <a:xfrm>
            <a:off x="1604" y="6658258"/>
            <a:ext cx="4002299" cy="3505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b="0">
                <a:latin typeface="Arial" charset="0"/>
                <a:cs typeface="Arial" charset="0"/>
              </a:defRPr>
            </a:lvl1pPr>
          </a:lstStyle>
          <a:p>
            <a:fld id="{CEEF77A3-D2CD-4625-8E71-55B58AB2289C}" type="slidenum">
              <a:rPr lang="ar-SA" altLang="en-US"/>
              <a:pPr/>
              <a:t>‹#›</a:t>
            </a:fld>
            <a:endParaRPr lang="en-US" altLang="en-US"/>
          </a:p>
        </p:txBody>
      </p:sp>
    </p:spTree>
    <p:extLst>
      <p:ext uri="{BB962C8B-B14F-4D97-AF65-F5344CB8AC3E}">
        <p14:creationId xmlns:p14="http://schemas.microsoft.com/office/powerpoint/2010/main" val="4240158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5233777" y="0"/>
            <a:ext cx="4002299" cy="35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b="0">
                <a:latin typeface="Arial" charset="0"/>
                <a:cs typeface="Arial" charset="0"/>
              </a:defRPr>
            </a:lvl1pPr>
          </a:lstStyle>
          <a:p>
            <a:pPr>
              <a:defRPr/>
            </a:pPr>
            <a:endParaRPr lang="en-US"/>
          </a:p>
        </p:txBody>
      </p:sp>
      <p:sp>
        <p:nvSpPr>
          <p:cNvPr id="58371" name="Rectangle 3"/>
          <p:cNvSpPr>
            <a:spLocks noGrp="1" noChangeArrowheads="1"/>
          </p:cNvSpPr>
          <p:nvPr>
            <p:ph type="dt" idx="1"/>
          </p:nvPr>
        </p:nvSpPr>
        <p:spPr bwMode="auto">
          <a:xfrm>
            <a:off x="1604" y="0"/>
            <a:ext cx="4002299" cy="35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b="0">
                <a:latin typeface="Arial" charset="0"/>
                <a:cs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2811463" y="525463"/>
            <a:ext cx="361315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3608" y="3329940"/>
            <a:ext cx="7388860" cy="3154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374" name="Rectangle 6"/>
          <p:cNvSpPr>
            <a:spLocks noGrp="1" noChangeArrowheads="1"/>
          </p:cNvSpPr>
          <p:nvPr>
            <p:ph type="ftr" sz="quarter" idx="4"/>
          </p:nvPr>
        </p:nvSpPr>
        <p:spPr bwMode="auto">
          <a:xfrm>
            <a:off x="5233777" y="6658258"/>
            <a:ext cx="4002299" cy="3505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b="0">
                <a:latin typeface="Arial" charset="0"/>
                <a:cs typeface="Arial" charset="0"/>
              </a:defRPr>
            </a:lvl1pPr>
          </a:lstStyle>
          <a:p>
            <a:pPr>
              <a:defRPr/>
            </a:pPr>
            <a:endParaRPr lang="en-US"/>
          </a:p>
        </p:txBody>
      </p:sp>
      <p:sp>
        <p:nvSpPr>
          <p:cNvPr id="58375" name="Rectangle 7"/>
          <p:cNvSpPr>
            <a:spLocks noGrp="1" noChangeArrowheads="1"/>
          </p:cNvSpPr>
          <p:nvPr>
            <p:ph type="sldNum" sz="quarter" idx="5"/>
          </p:nvPr>
        </p:nvSpPr>
        <p:spPr bwMode="auto">
          <a:xfrm>
            <a:off x="1604" y="6658258"/>
            <a:ext cx="4002299" cy="3505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b="0">
                <a:latin typeface="Arial" charset="0"/>
                <a:cs typeface="Arial" charset="0"/>
              </a:defRPr>
            </a:lvl1pPr>
          </a:lstStyle>
          <a:p>
            <a:fld id="{A36355A5-5C13-49ED-AD9A-7159ACE17F3F}" type="slidenum">
              <a:rPr lang="ar-SA" altLang="en-US"/>
              <a:pPr/>
              <a:t>‹#›</a:t>
            </a:fld>
            <a:endParaRPr lang="en-US" altLang="en-US"/>
          </a:p>
        </p:txBody>
      </p:sp>
    </p:spTree>
    <p:extLst>
      <p:ext uri="{BB962C8B-B14F-4D97-AF65-F5344CB8AC3E}">
        <p14:creationId xmlns:p14="http://schemas.microsoft.com/office/powerpoint/2010/main" val="44765351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cvpharmacology.com/vasoconstrictor/AVP"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hyperlink" Target="NULL" TargetMode="External"/><Relationship Id="rId7" Type="http://schemas.openxmlformats.org/officeDocument/2006/relationships/hyperlink" Target="http://cvphysiology.com/Microcirculation/M012.htm" TargetMode="External"/><Relationship Id="rId8" Type="http://schemas.openxmlformats.org/officeDocument/2006/relationships/hyperlink" Target="http://cvphysiology.com/Microcirculation/M011.htm" TargetMode="External"/><Relationship Id="rId9" Type="http://schemas.openxmlformats.org/officeDocument/2006/relationships/hyperlink" Target="http://cvphysiology.com/Microcirculation/M010.htm" TargetMode="External"/><Relationship Id="rId10" Type="http://schemas.openxmlformats.org/officeDocument/2006/relationships/hyperlink" Target="NULL"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hyperlink" Target="NULL" TargetMode="External"/><Relationship Id="rId7" Type="http://schemas.openxmlformats.org/officeDocument/2006/relationships/hyperlink" Target="NULL" TargetMode="External"/><Relationship Id="rId8" Type="http://schemas.openxmlformats.org/officeDocument/2006/relationships/hyperlink" Target="NULL"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1" Type="http://schemas.openxmlformats.org/officeDocument/2006/relationships/hyperlink" Target="NULL" TargetMode="External"/><Relationship Id="rId12" Type="http://schemas.openxmlformats.org/officeDocument/2006/relationships/hyperlink" Target="NULL" TargetMode="External"/><Relationship Id="rId13" Type="http://schemas.openxmlformats.org/officeDocument/2006/relationships/hyperlink" Target="http://cvpharmacology.com/vasodilator/direct" TargetMode="External"/><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cvphysiology.com/CAD/CAD003.htm" TargetMode="External"/><Relationship Id="rId4" Type="http://schemas.openxmlformats.org/officeDocument/2006/relationships/hyperlink" Target="http://cvphysiology.com/CAD/CAD006.htm" TargetMode="External"/><Relationship Id="rId5" Type="http://schemas.openxmlformats.org/officeDocument/2006/relationships/hyperlink" Target="http://cvphysiology.com/CAD/CAD004.htm" TargetMode="External"/><Relationship Id="rId6" Type="http://schemas.openxmlformats.org/officeDocument/2006/relationships/hyperlink" Target="http://cvphysiology.com/Microcirculation/M012.htm" TargetMode="External"/><Relationship Id="rId7" Type="http://schemas.openxmlformats.org/officeDocument/2006/relationships/hyperlink" Target="http://cvphysiology.com/Microcirculation/M011.htm" TargetMode="External"/><Relationship Id="rId8" Type="http://schemas.openxmlformats.org/officeDocument/2006/relationships/hyperlink" Target="NULL" TargetMode="External"/><Relationship Id="rId9" Type="http://schemas.openxmlformats.org/officeDocument/2006/relationships/hyperlink" Target="http://cvpharmacology.com/vasodilator/nitro" TargetMode="External"/><Relationship Id="rId10" Type="http://schemas.openxmlformats.org/officeDocument/2006/relationships/hyperlink" Target="NULL"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1" Type="http://schemas.openxmlformats.org/officeDocument/2006/relationships/hyperlink" Target="http://cvpharmacology.com/vasodilator/Ganglion" TargetMode="External"/><Relationship Id="rId12" Type="http://schemas.openxmlformats.org/officeDocument/2006/relationships/hyperlink" Target="http://cvpharmacology.com/vasodilator/nitro" TargetMode="External"/><Relationship Id="rId13" Type="http://schemas.openxmlformats.org/officeDocument/2006/relationships/hyperlink" Target="http://cvpharmacology.com/vasodilator/PDEI" TargetMode="External"/><Relationship Id="rId14" Type="http://schemas.openxmlformats.org/officeDocument/2006/relationships/hyperlink" Target="http://cvpharmacology.com/vasodilator/K-openers" TargetMode="External"/><Relationship Id="rId15" Type="http://schemas.openxmlformats.org/officeDocument/2006/relationships/hyperlink" Target="http://cvpharmacology.com/vasodilator/renin" TargetMode="External"/><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cvpharmacology.com/vasodilator/alpha" TargetMode="External"/><Relationship Id="rId4" Type="http://schemas.openxmlformats.org/officeDocument/2006/relationships/hyperlink" Target="http://cvpharmacology.com/vasodilator/ACE" TargetMode="External"/><Relationship Id="rId5" Type="http://schemas.openxmlformats.org/officeDocument/2006/relationships/hyperlink" Target="http://cvpharmacology.com/vasodilator/ARB" TargetMode="External"/><Relationship Id="rId6" Type="http://schemas.openxmlformats.org/officeDocument/2006/relationships/hyperlink" Target="http://cvpharmacology.com/cardiostimulatory/beta-agonist" TargetMode="External"/><Relationship Id="rId7" Type="http://schemas.openxmlformats.org/officeDocument/2006/relationships/hyperlink" Target="http://cvpharmacology.com/vasodilator/CCB" TargetMode="External"/><Relationship Id="rId8" Type="http://schemas.openxmlformats.org/officeDocument/2006/relationships/hyperlink" Target="http://cvpharmacology.com/vasodilator/Central-acting" TargetMode="External"/><Relationship Id="rId9" Type="http://schemas.openxmlformats.org/officeDocument/2006/relationships/hyperlink" Target="http://cvpharmacology.com/vasodilator/direct" TargetMode="External"/><Relationship Id="rId10" Type="http://schemas.openxmlformats.org/officeDocument/2006/relationships/hyperlink" Target="http://cvpharmacology.com/vasodilator/ETblocker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1" Type="http://schemas.openxmlformats.org/officeDocument/2006/relationships/hyperlink" Target="https://en.wikipedia.org/wiki/Mammals" TargetMode="External"/><Relationship Id="rId12" Type="http://schemas.openxmlformats.org/officeDocument/2006/relationships/hyperlink" Target="https://en.wikipedia.org/wiki/PDE3" TargetMode="External"/><Relationship Id="rId13" Type="http://schemas.openxmlformats.org/officeDocument/2006/relationships/hyperlink" Target="https://en.wikipedia.org/wiki/Phosphodiesterase_inhibitor" TargetMode="External"/><Relationship Id="rId1" Type="http://schemas.openxmlformats.org/officeDocument/2006/relationships/notesMaster" Target="../notesMasters/notesMaster1.xml"/><Relationship Id="rId2" Type="http://schemas.openxmlformats.org/officeDocument/2006/relationships/slide" Target="../slides/slide37.xml"/><Relationship Id="rId3" Type="http://schemas.openxmlformats.org/officeDocument/2006/relationships/hyperlink" Target="https://en.wikipedia.org/wiki/Cyclic_nucleotide_phosphodiesterase" TargetMode="External"/><Relationship Id="rId4" Type="http://schemas.openxmlformats.org/officeDocument/2006/relationships/hyperlink" Target="https://en.wikipedia.org/wiki/Enzymes" TargetMode="External"/><Relationship Id="rId5" Type="http://schemas.openxmlformats.org/officeDocument/2006/relationships/hyperlink" Target="https://en.wikipedia.org/wiki/Phosphodiester_bond" TargetMode="External"/><Relationship Id="rId6" Type="http://schemas.openxmlformats.org/officeDocument/2006/relationships/hyperlink" Target="https://en.wikipedia.org/wiki/Second_messenger" TargetMode="External"/><Relationship Id="rId7" Type="http://schemas.openxmlformats.org/officeDocument/2006/relationships/hyperlink" Target="https://en.wikipedia.org/wiki/Cyclic_adenosine_monophosphate" TargetMode="External"/><Relationship Id="rId8" Type="http://schemas.openxmlformats.org/officeDocument/2006/relationships/hyperlink" Target="https://en.wikipedia.org/wiki/Cyclic_guanosine_monophosphate" TargetMode="External"/><Relationship Id="rId9" Type="http://schemas.openxmlformats.org/officeDocument/2006/relationships/hyperlink" Target="https://en.wikipedia.org/wiki/Signal_transduction" TargetMode="External"/><Relationship Id="rId10" Type="http://schemas.openxmlformats.org/officeDocument/2006/relationships/hyperlink" Target="https://en.wikipedia.org/wiki/PDE1"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1" Type="http://schemas.openxmlformats.org/officeDocument/2006/relationships/hyperlink" Target="NULL" TargetMode="External"/><Relationship Id="rId12" Type="http://schemas.openxmlformats.org/officeDocument/2006/relationships/hyperlink" Target="http://www.cvphysiology.com/Arrhythmias/A011.htm" TargetMode="External"/><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NULL" TargetMode="External"/><Relationship Id="rId4" Type="http://schemas.openxmlformats.org/officeDocument/2006/relationships/hyperlink" Target="http://www.cvphysiology.com/CAD/CAD001.htm" TargetMode="External"/><Relationship Id="rId5" Type="http://schemas.openxmlformats.org/officeDocument/2006/relationships/hyperlink" Target="NULL" TargetMode="External"/><Relationship Id="rId6" Type="http://schemas.openxmlformats.org/officeDocument/2006/relationships/hyperlink" Target="http://www.cvphysiology.com/CAD/CAD002.htm" TargetMode="External"/><Relationship Id="rId7" Type="http://schemas.openxmlformats.org/officeDocument/2006/relationships/hyperlink" Target="http://www.cvphysiology.com/CAD/CAD005.htm" TargetMode="External"/><Relationship Id="rId8" Type="http://schemas.openxmlformats.org/officeDocument/2006/relationships/hyperlink" Target="http://www.cvphysiology.com/CAD/CAD011.htm" TargetMode="External"/><Relationship Id="rId9" Type="http://schemas.openxmlformats.org/officeDocument/2006/relationships/hyperlink" Target="http://www.cvphysiology.com/CAD/CAD010.htm" TargetMode="External"/><Relationship Id="rId10" Type="http://schemas.openxmlformats.org/officeDocument/2006/relationships/hyperlink" Target="NULL"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a:t>
            </a:fld>
            <a:endParaRPr lang="en-US" altLang="en-US"/>
          </a:p>
        </p:txBody>
      </p:sp>
    </p:spTree>
    <p:extLst>
      <p:ext uri="{BB962C8B-B14F-4D97-AF65-F5344CB8AC3E}">
        <p14:creationId xmlns:p14="http://schemas.microsoft.com/office/powerpoint/2010/main" val="3180013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The</a:t>
            </a:r>
            <a:r>
              <a:rPr lang="en-US" baseline="0" dirty="0" smtClean="0"/>
              <a:t> most clinically used drugs are </a:t>
            </a:r>
          </a:p>
          <a:p>
            <a:pPr algn="l" rtl="0"/>
            <a:r>
              <a:rPr lang="en-US" baseline="0" dirty="0" smtClean="0"/>
              <a:t>These are v common</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10</a:t>
            </a:fld>
            <a:endParaRPr lang="en-US" altLang="en-US"/>
          </a:p>
        </p:txBody>
      </p:sp>
    </p:spTree>
    <p:extLst>
      <p:ext uri="{BB962C8B-B14F-4D97-AF65-F5344CB8AC3E}">
        <p14:creationId xmlns:p14="http://schemas.microsoft.com/office/powerpoint/2010/main" val="912385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ar-SA" dirty="0" smtClean="0"/>
              <a:t>يزيد</a:t>
            </a:r>
            <a:r>
              <a:rPr lang="ar-SA" baseline="0" dirty="0" smtClean="0"/>
              <a:t> قوة انقباض عضلة القلب</a:t>
            </a:r>
          </a:p>
          <a:p>
            <a:pPr algn="l" rtl="0"/>
            <a:r>
              <a:rPr lang="en-GB" baseline="0" dirty="0" smtClean="0"/>
              <a:t>+</a:t>
            </a:r>
            <a:r>
              <a:rPr lang="en-GB" baseline="0" dirty="0" err="1" smtClean="0"/>
              <a:t>ve</a:t>
            </a:r>
            <a:r>
              <a:rPr lang="en-GB" baseline="0" dirty="0" smtClean="0"/>
              <a:t> </a:t>
            </a:r>
            <a:r>
              <a:rPr lang="en-GB" baseline="0" dirty="0" err="1" smtClean="0"/>
              <a:t>inotropic</a:t>
            </a:r>
            <a:endParaRPr lang="en-GB" baseline="0" dirty="0" smtClean="0"/>
          </a:p>
          <a:p>
            <a:pPr algn="l" rtl="0"/>
            <a:r>
              <a:rPr lang="en-GB" baseline="0" dirty="0" smtClean="0"/>
              <a:t>Glycosides </a:t>
            </a:r>
            <a:r>
              <a:rPr lang="ar-SA" baseline="0" dirty="0" smtClean="0"/>
              <a:t>اسم النبات</a:t>
            </a:r>
          </a:p>
          <a:p>
            <a:pPr algn="l" rtl="0"/>
            <a:r>
              <a:rPr lang="en-GB" baseline="0" dirty="0" smtClean="0"/>
              <a:t>Active constituent digitalis</a:t>
            </a:r>
          </a:p>
          <a:p>
            <a:pPr algn="l" rtl="0"/>
            <a:r>
              <a:rPr lang="en-GB" baseline="0" dirty="0" smtClean="0"/>
              <a:t>U studied b4 </a:t>
            </a:r>
            <a:r>
              <a:rPr lang="en-GB" baseline="0" dirty="0" err="1" smtClean="0"/>
              <a:t>adr</a:t>
            </a:r>
            <a:r>
              <a:rPr lang="en-GB" baseline="0" dirty="0" smtClean="0"/>
              <a:t> agonist</a:t>
            </a:r>
            <a:endParaRPr lang="ar-SA" baseline="0" dirty="0" smtClean="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11</a:t>
            </a:fld>
            <a:endParaRPr lang="en-US" altLang="en-US"/>
          </a:p>
        </p:txBody>
      </p:sp>
    </p:spTree>
    <p:extLst>
      <p:ext uri="{BB962C8B-B14F-4D97-AF65-F5344CB8AC3E}">
        <p14:creationId xmlns:p14="http://schemas.microsoft.com/office/powerpoint/2010/main" val="3705174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b="0" dirty="0" smtClean="0"/>
              <a:t>Renal</a:t>
            </a:r>
            <a:r>
              <a:rPr lang="en-US" b="0" baseline="0" dirty="0" smtClean="0"/>
              <a:t> </a:t>
            </a:r>
            <a:r>
              <a:rPr lang="en-US" b="0" dirty="0" smtClean="0"/>
              <a:t>block for </a:t>
            </a:r>
            <a:r>
              <a:rPr lang="en-US" b="0" dirty="0" err="1" smtClean="0"/>
              <a:t>yr</a:t>
            </a:r>
            <a:r>
              <a:rPr lang="en-US" b="0" dirty="0" smtClean="0"/>
              <a:t> 1, </a:t>
            </a:r>
            <a:r>
              <a:rPr lang="en-US" b="1" dirty="0" smtClean="0"/>
              <a:t>CV</a:t>
            </a:r>
            <a:r>
              <a:rPr lang="en-US" b="0" dirty="0" smtClean="0"/>
              <a:t> block should be after the renal block</a:t>
            </a:r>
          </a:p>
          <a:p>
            <a:pPr algn="just" rtl="0"/>
            <a:r>
              <a:rPr lang="en-US" b="0" dirty="0" err="1" smtClean="0"/>
              <a:t>We’r</a:t>
            </a:r>
            <a:r>
              <a:rPr lang="en-US" b="0" dirty="0" smtClean="0"/>
              <a:t> </a:t>
            </a:r>
            <a:r>
              <a:rPr lang="en-US" b="0" dirty="0" err="1" smtClean="0"/>
              <a:t>gonna</a:t>
            </a:r>
            <a:r>
              <a:rPr lang="en-US" b="0" baseline="0" dirty="0" smtClean="0"/>
              <a:t> mention only the important things:</a:t>
            </a:r>
          </a:p>
          <a:p>
            <a:pPr algn="just" rtl="0"/>
            <a:r>
              <a:rPr lang="en-US" dirty="0" smtClean="0"/>
              <a:t>As blood flows through the kidney, it passes into glomerular capillaries located within the cortex (outer zone of the kidney). These glomerular capillaries are highly permeable to water &amp; electrolytes. Glomerular capillary hydrostatic pressure drives (filters) water &amp; electrolytes into Bowman's space &amp; into the proximal convoluting tubule (PCT). About 20% of the plasma that enters the glomerular capillaries is filtered (termed filtration fraction). The PCT, which lies within the cortex , is the site of Na , water &amp; bicarbonate transport from the filtrate (urine), across the tubule wall, &amp; into the </a:t>
            </a:r>
            <a:r>
              <a:rPr lang="en-US" dirty="0" err="1" smtClean="0"/>
              <a:t>interstitium</a:t>
            </a:r>
            <a:r>
              <a:rPr lang="en-US" dirty="0" smtClean="0"/>
              <a:t> of the cortex. About 65-70% of the filtered Na is removed from the urine found within the PCT (this is termed Na reabsorption). This Na is reabsorbed </a:t>
            </a:r>
            <a:r>
              <a:rPr lang="en-US" dirty="0" err="1" smtClean="0"/>
              <a:t>isosmotically</a:t>
            </a:r>
            <a:r>
              <a:rPr lang="en-US" dirty="0" smtClean="0"/>
              <a:t>: every molecule of Na that is reabsorbed is accompanied by a molecule of water. As the tubule dives into the medulla, or middle zone of the kidney, the tubule becomes narrower &amp; forms a loop (Loop of </a:t>
            </a:r>
            <a:r>
              <a:rPr lang="en-US" dirty="0" err="1" smtClean="0"/>
              <a:t>Henle</a:t>
            </a:r>
            <a:r>
              <a:rPr lang="en-US" dirty="0" smtClean="0"/>
              <a:t>) that reenters the cortex as the thick ascending limb (TAL) that travels back to near the glomerulus. </a:t>
            </a:r>
            <a:r>
              <a:rPr lang="en-US" dirty="0" err="1" smtClean="0"/>
              <a:t>Bec</a:t>
            </a:r>
            <a:r>
              <a:rPr lang="en-US" dirty="0" smtClean="0"/>
              <a:t> the </a:t>
            </a:r>
            <a:r>
              <a:rPr lang="en-US" dirty="0" err="1" smtClean="0"/>
              <a:t>interstitium</a:t>
            </a:r>
            <a:r>
              <a:rPr lang="en-US" dirty="0" smtClean="0"/>
              <a:t> of the medulla is very hyperosmotic &amp; the Loop of </a:t>
            </a:r>
            <a:r>
              <a:rPr lang="en-US" dirty="0" err="1" smtClean="0"/>
              <a:t>Henle</a:t>
            </a:r>
            <a:r>
              <a:rPr lang="en-US" dirty="0" smtClean="0"/>
              <a:t> is permeable to water, water is reabsorbed from the Loop of </a:t>
            </a:r>
            <a:r>
              <a:rPr lang="en-US" dirty="0" err="1" smtClean="0"/>
              <a:t>Henle</a:t>
            </a:r>
            <a:r>
              <a:rPr lang="en-US" dirty="0" smtClean="0"/>
              <a:t> &amp; into the medullary </a:t>
            </a:r>
            <a:r>
              <a:rPr lang="en-US" dirty="0" err="1" smtClean="0"/>
              <a:t>interstitium</a:t>
            </a:r>
            <a:r>
              <a:rPr lang="en-US" dirty="0" smtClean="0"/>
              <a:t>. This loss of water concentrates the urine within the Loop of </a:t>
            </a:r>
            <a:r>
              <a:rPr lang="en-US" dirty="0" err="1" smtClean="0"/>
              <a:t>Henle</a:t>
            </a:r>
            <a:r>
              <a:rPr lang="en-US" dirty="0" smtClean="0"/>
              <a:t>.</a:t>
            </a:r>
          </a:p>
          <a:p>
            <a:pPr algn="just" rtl="0"/>
            <a:r>
              <a:rPr lang="en-US" dirty="0" smtClean="0"/>
              <a:t>The TAL, w is impermeable to water, has a co-transport system that reabsorbs Na, K &amp; </a:t>
            </a:r>
            <a:r>
              <a:rPr lang="en-US" dirty="0" err="1" smtClean="0"/>
              <a:t>Cl</a:t>
            </a:r>
            <a:r>
              <a:rPr lang="en-US" dirty="0" smtClean="0"/>
              <a:t> at a ratio of 1:1:2. Approximately 25% of the Na load of the original filtrate is reabsorbed at the TAL. From the TAL, the urine flows into the distal convoluting tubule (DCT), w is another site of Na transport (~5% via a Na-</a:t>
            </a:r>
            <a:r>
              <a:rPr lang="en-US" dirty="0" err="1" smtClean="0"/>
              <a:t>Cl</a:t>
            </a:r>
            <a:r>
              <a:rPr lang="en-US" dirty="0" smtClean="0"/>
              <a:t> </a:t>
            </a:r>
            <a:r>
              <a:rPr lang="en-US" dirty="0" err="1" smtClean="0"/>
              <a:t>cotransporter</a:t>
            </a:r>
            <a:r>
              <a:rPr lang="en-US" dirty="0" smtClean="0"/>
              <a:t>) into the cortical </a:t>
            </a:r>
            <a:r>
              <a:rPr lang="en-US" dirty="0" err="1" smtClean="0"/>
              <a:t>interstitium</a:t>
            </a:r>
            <a:r>
              <a:rPr lang="en-US" dirty="0" smtClean="0"/>
              <a:t> (the DCT is also impermeable to water). Finally, the tubule dives back into the medulla as the collecting duct &amp; then into the renal pelvis where it joins with other collecting ducts to exit the kidney as the ureter. The distal segment of the DCT &amp; the upper collecting duct has a transporter that reabsorbs Na (about 1-2% of filtered load) in exchange for K &amp; H ion, w are excreted into the urine. Transporter: First, its activity is dependent on the tubular conc. of Na, so that when Na is high, &gt; Na is reabsorbed &amp; &gt; K &amp; H ion are excreted. Second, this transporter is regulated by </a:t>
            </a:r>
            <a:r>
              <a:rPr lang="en-US" dirty="0" err="1" smtClean="0"/>
              <a:t>Ald</a:t>
            </a:r>
            <a:r>
              <a:rPr lang="en-US" dirty="0" smtClean="0"/>
              <a:t>, </a:t>
            </a:r>
            <a:r>
              <a:rPr lang="en-US" dirty="0" err="1" smtClean="0"/>
              <a:t>wh</a:t>
            </a:r>
            <a:r>
              <a:rPr lang="en-US" dirty="0" smtClean="0"/>
              <a:t> is a mineralocorticoid hormone secreted by the adrenal cortex. Increased </a:t>
            </a:r>
            <a:r>
              <a:rPr lang="en-US" dirty="0" err="1" smtClean="0"/>
              <a:t>Ald</a:t>
            </a:r>
            <a:r>
              <a:rPr lang="en-US" dirty="0" smtClean="0"/>
              <a:t> stimulates the reabsorption of Na, w also increases the loss of K &amp; H ion to the urine. Finally, water is reabsorbed in the collected duct through special pores that are regulated by </a:t>
            </a:r>
            <a:r>
              <a:rPr lang="en-US" dirty="0" smtClean="0">
                <a:hlinkClick r:id="rId3"/>
              </a:rPr>
              <a:t>antidiuretic hormone</a:t>
            </a:r>
            <a:r>
              <a:rPr lang="en-US" baseline="0" dirty="0" smtClean="0"/>
              <a:t> (ADH) </a:t>
            </a:r>
            <a:r>
              <a:rPr lang="en-US" dirty="0" smtClean="0"/>
              <a:t>w is released by the posterior pituitary. ADH increases the permeability of the collecting duct to water, w leads to increased water reabsorption, a &gt; concentrated urine &amp; reduced urine outflow (</a:t>
            </a:r>
            <a:r>
              <a:rPr lang="en-US" dirty="0" err="1" smtClean="0"/>
              <a:t>antidiuresis</a:t>
            </a:r>
            <a:r>
              <a:rPr lang="en-US" dirty="0" smtClean="0"/>
              <a:t>). Nearly all of the Na originally filtered is reabsorbed by the kidney, so that less than 1% of originally filtered Na remains in the final urine.</a:t>
            </a:r>
          </a:p>
          <a:p>
            <a:pPr algn="just" rtl="0"/>
            <a:r>
              <a:rPr lang="en-US" b="1" dirty="0" smtClean="0"/>
              <a:t>Mechanisms of diuretic drugs</a:t>
            </a:r>
          </a:p>
          <a:p>
            <a:pPr algn="just" rtl="0"/>
            <a:r>
              <a:rPr lang="en-US" b="1" dirty="0" smtClean="0"/>
              <a:t>Diuretic drugs </a:t>
            </a:r>
            <a:r>
              <a:rPr lang="en-US" dirty="0" smtClean="0"/>
              <a:t>increase urine output by the kidney (i.e., promote diuresis). This is accomplished by altering how the kidney handles Na. If the kidney excretes &gt; Na, then water excretion will also increase. Most diuretics produce diuresis by inhibiting the reabsorption of Na at different segments of the renal tubular system. Sometimes a combination of 2 diuretics is given </a:t>
            </a:r>
            <a:r>
              <a:rPr lang="en-US" dirty="0" err="1" smtClean="0"/>
              <a:t>bec</a:t>
            </a:r>
            <a:r>
              <a:rPr lang="en-US" dirty="0" smtClean="0"/>
              <a:t> this can be significantly &gt; effective than either compound alone (synergistic effect). The reason for this is that 1 nephron segment can compensate for altered Na reabsorption at another nephron segment; TF, blocking multiple nephron sites significantly enhances efficacy.</a:t>
            </a:r>
          </a:p>
          <a:p>
            <a:pPr algn="just" rtl="0"/>
            <a:r>
              <a:rPr lang="en-US" b="1" dirty="0" smtClean="0"/>
              <a:t>CV effects of diuretics</a:t>
            </a:r>
          </a:p>
          <a:p>
            <a:pPr algn="just" rtl="0"/>
            <a:r>
              <a:rPr lang="en-US" dirty="0" smtClean="0"/>
              <a:t>Through their effects on Na &amp; water balance, diuretics decrease blood volume &amp; venous pressure. This decreases cardiac filling (</a:t>
            </a:r>
            <a:r>
              <a:rPr lang="en-US" dirty="0" smtClean="0">
                <a:hlinkClick r:id="rId4" invalidUrl="http://cvphysiology.com/Cardiac Function/CF007.htm"/>
              </a:rPr>
              <a:t>preload</a:t>
            </a:r>
            <a:r>
              <a:rPr lang="en-US" dirty="0" smtClean="0"/>
              <a:t>) &amp; by the </a:t>
            </a:r>
            <a:r>
              <a:rPr lang="en-US" dirty="0" smtClean="0">
                <a:hlinkClick r:id="rId5" invalidUrl="http://cvphysiology.com/Cardiac Function/CF003.htm"/>
              </a:rPr>
              <a:t>Frank-Starling mechanism</a:t>
            </a:r>
            <a:r>
              <a:rPr lang="en-US" dirty="0" smtClean="0"/>
              <a:t>, decreases ventricular </a:t>
            </a:r>
            <a:r>
              <a:rPr lang="en-US" dirty="0" smtClean="0">
                <a:hlinkClick r:id="rId6" invalidUrl="http://cvphysiology.com/Cardiac Function/CF002.htm"/>
              </a:rPr>
              <a:t>stroke volume</a:t>
            </a:r>
            <a:r>
              <a:rPr lang="en-US" dirty="0" smtClean="0"/>
              <a:t> &amp; CO, w leads to a fall in arterial pressure. The </a:t>
            </a:r>
            <a:r>
              <a:rPr lang="en-US" b="1" dirty="0" smtClean="0"/>
              <a:t>decrease</a:t>
            </a:r>
            <a:r>
              <a:rPr lang="en-US" dirty="0" smtClean="0"/>
              <a:t> in venous pressure reduces </a:t>
            </a:r>
            <a:r>
              <a:rPr lang="en-US" dirty="0" smtClean="0">
                <a:hlinkClick r:id="rId7"/>
              </a:rPr>
              <a:t>capillary hydrostatic pressure</a:t>
            </a:r>
            <a:r>
              <a:rPr lang="en-US" dirty="0" smtClean="0"/>
              <a:t>, w decreases </a:t>
            </a:r>
            <a:r>
              <a:rPr lang="en-US" dirty="0" smtClean="0">
                <a:hlinkClick r:id="rId8"/>
              </a:rPr>
              <a:t>capillary fluid filtration</a:t>
            </a:r>
            <a:r>
              <a:rPr lang="en-US" dirty="0" smtClean="0"/>
              <a:t> &amp; promotes capillary fluid reabsorption, thereby reducing </a:t>
            </a:r>
            <a:r>
              <a:rPr lang="en-US" dirty="0" smtClean="0">
                <a:hlinkClick r:id="rId9"/>
              </a:rPr>
              <a:t>edema</a:t>
            </a:r>
            <a:r>
              <a:rPr lang="en-US" dirty="0" smtClean="0"/>
              <a:t> if present. Long-term use of diuretics results in a fall in </a:t>
            </a:r>
            <a:r>
              <a:rPr lang="en-US" dirty="0" smtClean="0">
                <a:hlinkClick r:id="rId10" invalidUrl="http://cvphysiology.com/Blood Pressure/BP021.htm"/>
              </a:rPr>
              <a:t>systemic vascular resistance</a:t>
            </a:r>
            <a:r>
              <a:rPr lang="en-US" dirty="0" smtClean="0"/>
              <a:t> (by unknown mechanisms) that helps to sustain the reduction in arterial pressure.</a:t>
            </a:r>
          </a:p>
          <a:p>
            <a:pPr algn="just" rtl="0"/>
            <a:r>
              <a:rPr lang="en-US" b="1" dirty="0" smtClean="0"/>
              <a:t>Carbonic anhydrase inhibitors</a:t>
            </a:r>
            <a:r>
              <a:rPr lang="en-US" dirty="0" smtClean="0"/>
              <a:t> inhibit the transport of bicarbonate out of the PCT into the </a:t>
            </a:r>
            <a:r>
              <a:rPr lang="en-US" dirty="0" err="1" smtClean="0"/>
              <a:t>interstitium</a:t>
            </a:r>
            <a:r>
              <a:rPr lang="en-US" dirty="0" smtClean="0"/>
              <a:t>, w leads to &lt; Na reabsorption at this site &amp; TF greater Na, bicarbonate &amp; water loss in the urine. These are the weakest of the diuretics &amp;  seldom used in CVD. Their main use is in the treatment of </a:t>
            </a:r>
            <a:r>
              <a:rPr lang="en-US" b="1" dirty="0" smtClean="0"/>
              <a:t>glaucoma</a:t>
            </a:r>
            <a:r>
              <a:rPr lang="en-US" dirty="0" smtClean="0"/>
              <a:t>.</a:t>
            </a:r>
          </a:p>
          <a:p>
            <a:pPr algn="just" rtl="0"/>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12</a:t>
            </a:fld>
            <a:endParaRPr lang="en-US" altLang="en-US"/>
          </a:p>
        </p:txBody>
      </p:sp>
    </p:spTree>
    <p:extLst>
      <p:ext uri="{BB962C8B-B14F-4D97-AF65-F5344CB8AC3E}">
        <p14:creationId xmlns:p14="http://schemas.microsoft.com/office/powerpoint/2010/main" val="1377000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b="1" dirty="0" smtClean="0"/>
              <a:t>Thiazide diuretics</a:t>
            </a:r>
            <a:r>
              <a:rPr lang="en-US" dirty="0" smtClean="0"/>
              <a:t>, w are the most commonly used diuretic, inhibit the Na-</a:t>
            </a:r>
            <a:r>
              <a:rPr lang="en-US" dirty="0" err="1" smtClean="0"/>
              <a:t>Cl</a:t>
            </a:r>
            <a:r>
              <a:rPr lang="en-US" dirty="0" smtClean="0"/>
              <a:t> transporter in the </a:t>
            </a:r>
            <a:r>
              <a:rPr lang="en-US" b="1" dirty="0" smtClean="0"/>
              <a:t>distal</a:t>
            </a:r>
            <a:r>
              <a:rPr lang="en-US" dirty="0" smtClean="0"/>
              <a:t> tubule. </a:t>
            </a:r>
            <a:r>
              <a:rPr lang="en-US" dirty="0" err="1" smtClean="0"/>
              <a:t>Bec</a:t>
            </a:r>
            <a:r>
              <a:rPr lang="en-US" dirty="0" smtClean="0"/>
              <a:t> this transporter normally only reabsorbs about </a:t>
            </a:r>
            <a:r>
              <a:rPr lang="en-US" b="1" dirty="0" smtClean="0"/>
              <a:t>5%</a:t>
            </a:r>
            <a:r>
              <a:rPr lang="en-US" dirty="0" smtClean="0"/>
              <a:t> of filtered Na, these diuretics are &lt; efficacious than loop diuretics in producing diuresis &amp; </a:t>
            </a:r>
            <a:r>
              <a:rPr lang="en-US" dirty="0" err="1" smtClean="0"/>
              <a:t>natriuresis</a:t>
            </a:r>
            <a:r>
              <a:rPr lang="en-US" dirty="0" smtClean="0"/>
              <a:t>. Nevertheless, they are sufficiently powerful to satisfy many therapeutic needs requiring a diuretic. Their mechanism depends on renal PG production.</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dirty="0" err="1" smtClean="0"/>
              <a:t>Bec</a:t>
            </a:r>
            <a:r>
              <a:rPr lang="en-US" dirty="0" smtClean="0"/>
              <a:t> loop &amp; thiazide diuretics increase Na delivery to the distal segment of the distal tubule, this increases K loss (potentially causing </a:t>
            </a:r>
            <a:r>
              <a:rPr lang="en-US" b="1" i="1" dirty="0" smtClean="0"/>
              <a:t>hypo</a:t>
            </a:r>
            <a:r>
              <a:rPr lang="en-US" i="1" dirty="0" smtClean="0"/>
              <a:t>kalemia</a:t>
            </a:r>
            <a:r>
              <a:rPr lang="en-US" dirty="0" smtClean="0"/>
              <a:t>) </a:t>
            </a:r>
            <a:r>
              <a:rPr lang="en-US" dirty="0" err="1" smtClean="0"/>
              <a:t>bec</a:t>
            </a:r>
            <a:r>
              <a:rPr lang="en-US" dirty="0" smtClean="0"/>
              <a:t> the increase in distal tubular Na </a:t>
            </a:r>
            <a:r>
              <a:rPr lang="en-US" dirty="0" err="1" smtClean="0"/>
              <a:t>conc</a:t>
            </a:r>
            <a:r>
              <a:rPr lang="en-US" dirty="0" smtClean="0"/>
              <a:t> stimulates the </a:t>
            </a:r>
            <a:r>
              <a:rPr lang="en-US" dirty="0" err="1" smtClean="0"/>
              <a:t>Ald</a:t>
            </a:r>
            <a:r>
              <a:rPr lang="en-US" dirty="0" smtClean="0"/>
              <a:t>-sensitive Na pump to </a:t>
            </a:r>
            <a:r>
              <a:rPr lang="en-US" b="1" dirty="0" smtClean="0"/>
              <a:t>increase</a:t>
            </a:r>
            <a:r>
              <a:rPr lang="en-US" dirty="0" smtClean="0"/>
              <a:t> Na </a:t>
            </a:r>
            <a:r>
              <a:rPr lang="en-US" b="1" dirty="0" smtClean="0"/>
              <a:t>re</a:t>
            </a:r>
            <a:r>
              <a:rPr lang="en-US" dirty="0" smtClean="0"/>
              <a:t>absorption in exchange for K &amp; H ion, w are lost to the urine. The </a:t>
            </a:r>
            <a:r>
              <a:rPr lang="en-US" b="1" dirty="0" smtClean="0"/>
              <a:t>increased</a:t>
            </a:r>
            <a:r>
              <a:rPr lang="en-US" dirty="0" smtClean="0"/>
              <a:t> H ion loss can lead to </a:t>
            </a:r>
            <a:r>
              <a:rPr lang="en-US" b="1" i="1" dirty="0" smtClean="0"/>
              <a:t>metabolic alkalosis</a:t>
            </a:r>
            <a:r>
              <a:rPr lang="en-US" dirty="0" smtClean="0"/>
              <a:t>. Part of the loss of K &amp; H ion by loop &amp; thiazide diuretics results from activation of the </a:t>
            </a:r>
            <a:r>
              <a:rPr lang="en-US" dirty="0" smtClean="0">
                <a:hlinkClick r:id="rId3" invalidUrl="http://cvphysiology.com/Blood Pressure/BP015.htm"/>
              </a:rPr>
              <a:t>renin-angiotensin-</a:t>
            </a:r>
            <a:r>
              <a:rPr lang="en-US" dirty="0" err="1" smtClean="0">
                <a:hlinkClick r:id="rId4" invalidUrl="http://cvphysiology.com/Blood Pressure/BP015.htm"/>
              </a:rPr>
              <a:t>Ald</a:t>
            </a:r>
            <a:r>
              <a:rPr lang="en-US" dirty="0" smtClean="0">
                <a:hlinkClick r:id="rId5" invalidUrl="http://cvphysiology.com/Blood Pressure/BP015.htm"/>
              </a:rPr>
              <a:t> system</a:t>
            </a:r>
            <a:r>
              <a:rPr lang="en-US" dirty="0" smtClean="0"/>
              <a:t> that occurs </a:t>
            </a:r>
            <a:r>
              <a:rPr lang="en-US" dirty="0" err="1" smtClean="0"/>
              <a:t>bec</a:t>
            </a:r>
            <a:r>
              <a:rPr lang="en-US" dirty="0" smtClean="0"/>
              <a:t> of reduced blood volume &amp; arterial pressure. Increased </a:t>
            </a:r>
            <a:r>
              <a:rPr lang="en-US" dirty="0" err="1" smtClean="0"/>
              <a:t>Ald</a:t>
            </a:r>
            <a:r>
              <a:rPr lang="en-US" dirty="0" smtClean="0"/>
              <a:t> stimulates Na reabsorption &amp; increases K &amp; H ion excretion into the urine.</a:t>
            </a:r>
          </a:p>
          <a:p>
            <a:pPr algn="just" rtl="0"/>
            <a:r>
              <a:rPr lang="en-US" b="0" dirty="0" err="1" smtClean="0"/>
              <a:t>Chlorothiazide</a:t>
            </a:r>
            <a:r>
              <a:rPr lang="en-US" b="0" dirty="0" smtClean="0"/>
              <a:t> is not very strong</a:t>
            </a:r>
          </a:p>
          <a:p>
            <a:pPr algn="just" rtl="0"/>
            <a:r>
              <a:rPr lang="en-US" b="0" dirty="0" smtClean="0"/>
              <a:t>Peripheral edema like ankle edema</a:t>
            </a:r>
          </a:p>
          <a:p>
            <a:pPr algn="just" rtl="0"/>
            <a:r>
              <a:rPr lang="en-US" b="1" dirty="0" smtClean="0"/>
              <a:t>HF</a:t>
            </a:r>
            <a:r>
              <a:rPr lang="en-US" dirty="0" smtClean="0"/>
              <a:t> leads to activation of the renin-angiotensin-</a:t>
            </a:r>
            <a:r>
              <a:rPr lang="en-US" dirty="0" err="1" smtClean="0"/>
              <a:t>Ald</a:t>
            </a:r>
            <a:r>
              <a:rPr lang="en-US" dirty="0" smtClean="0"/>
              <a:t> system, w causes increased Na &amp; water retention by the kidneys. This in turn increases blood volume &amp; contributes to the </a:t>
            </a:r>
            <a:r>
              <a:rPr lang="en-US" b="1" dirty="0" smtClean="0"/>
              <a:t>elevated venous pressures</a:t>
            </a:r>
            <a:r>
              <a:rPr lang="en-US" dirty="0" smtClean="0"/>
              <a:t> associated with HF, w can lead to pulmonary &amp; systemic edema. </a:t>
            </a:r>
          </a:p>
          <a:p>
            <a:pPr algn="just" rtl="0"/>
            <a:r>
              <a:rPr lang="en-US" dirty="0" smtClean="0"/>
              <a:t>The primary use for diuretics in HF is to reduce pulmonary &amp;/or systemic congestion &amp;</a:t>
            </a:r>
            <a:r>
              <a:rPr lang="en-US" baseline="0" dirty="0" smtClean="0"/>
              <a:t> </a:t>
            </a:r>
            <a:r>
              <a:rPr lang="en-US" dirty="0" smtClean="0"/>
              <a:t>edema, &amp; associated clinical symptoms (e.g., shortness of breath - dyspnea). Long-term </a:t>
            </a:r>
            <a:r>
              <a:rPr lang="en-US" dirty="0" err="1" smtClean="0"/>
              <a:t>tr</a:t>
            </a:r>
            <a:r>
              <a:rPr lang="en-US" dirty="0" smtClean="0"/>
              <a:t> with diuretics may also </a:t>
            </a:r>
            <a:r>
              <a:rPr lang="en-US" b="0" u="sng" dirty="0" smtClean="0"/>
              <a:t>reduce</a:t>
            </a:r>
            <a:r>
              <a:rPr lang="en-US" b="1" dirty="0" smtClean="0"/>
              <a:t> the afterload </a:t>
            </a:r>
            <a:r>
              <a:rPr lang="en-US" dirty="0" smtClean="0"/>
              <a:t>on the heart by promoting systemic VD, w can lead to improved ventricular ejection.</a:t>
            </a:r>
          </a:p>
          <a:p>
            <a:pPr algn="just" rtl="0"/>
            <a:r>
              <a:rPr lang="en-US" dirty="0" smtClean="0"/>
              <a:t>When treating HF with diuretics, care must be taken to not unload too much volume </a:t>
            </a:r>
            <a:r>
              <a:rPr lang="en-US" dirty="0" err="1" smtClean="0"/>
              <a:t>bec</a:t>
            </a:r>
            <a:r>
              <a:rPr lang="en-US" dirty="0" smtClean="0"/>
              <a:t> this can </a:t>
            </a:r>
            <a:r>
              <a:rPr lang="en-US" b="1" dirty="0" smtClean="0"/>
              <a:t>depress</a:t>
            </a:r>
            <a:r>
              <a:rPr lang="en-US" dirty="0" smtClean="0"/>
              <a:t> </a:t>
            </a:r>
            <a:r>
              <a:rPr lang="en-US" b="1" dirty="0" smtClean="0"/>
              <a:t>CO</a:t>
            </a:r>
            <a:r>
              <a:rPr lang="en-US" dirty="0" smtClean="0"/>
              <a:t>. A diuretic can safely reduce that elevated pressure to a level (e.g., 14 mmHg) that will reduce pulmonary pressures without compromising ventricular stroke volume. The reason for this is that HF caused by </a:t>
            </a:r>
            <a:r>
              <a:rPr lang="en-US" dirty="0" smtClean="0">
                <a:hlinkClick r:id="rId6" invalidUrl="http://cvphysiology.com/Heart Failure/HF005.htm"/>
              </a:rPr>
              <a:t>systolic dysfunction</a:t>
            </a:r>
            <a:r>
              <a:rPr lang="en-US" dirty="0" smtClean="0"/>
              <a:t> is associated with a depressed, flattened Frank-Starling curve. HE, if the </a:t>
            </a:r>
            <a:r>
              <a:rPr lang="en-US" b="1" dirty="0" smtClean="0"/>
              <a:t>volume</a:t>
            </a:r>
            <a:r>
              <a:rPr lang="en-US" dirty="0" smtClean="0"/>
              <a:t> is reduced too much, stroke volume will fall </a:t>
            </a:r>
            <a:r>
              <a:rPr lang="en-US" dirty="0" err="1" smtClean="0"/>
              <a:t>bec</a:t>
            </a:r>
            <a:r>
              <a:rPr lang="en-US" dirty="0" smtClean="0"/>
              <a:t> the heart will now be operating on the ascending limb of the Frank-Starling relationship. If the HF is caused by </a:t>
            </a:r>
            <a:r>
              <a:rPr lang="en-US" b="1" dirty="0" smtClean="0">
                <a:hlinkClick r:id="rId7" invalidUrl="http://cvphysiology.com/Heart Failure/HF006.htm"/>
              </a:rPr>
              <a:t>diastolic dysfunction</a:t>
            </a:r>
            <a:r>
              <a:rPr lang="en-US" dirty="0" smtClean="0"/>
              <a:t>, diuretics must be used very carefully so as to not impair ventricular filling. In diastolic dysfunction, ventricular filling requires elevated filling pressures </a:t>
            </a:r>
            <a:r>
              <a:rPr lang="en-US" dirty="0" err="1" smtClean="0"/>
              <a:t>bec</a:t>
            </a:r>
            <a:r>
              <a:rPr lang="en-US" dirty="0" smtClean="0"/>
              <a:t> of the reduced </a:t>
            </a:r>
            <a:r>
              <a:rPr lang="en-US" dirty="0" smtClean="0">
                <a:hlinkClick r:id="rId8" invalidUrl="http://cvphysiology.com/Cardiac Function/CF014.htm"/>
              </a:rPr>
              <a:t>ventricular compliance</a:t>
            </a:r>
            <a:r>
              <a:rPr lang="en-US" dirty="0" smtClean="0"/>
              <a:t>.</a:t>
            </a:r>
          </a:p>
          <a:p>
            <a:pPr algn="just" rtl="0"/>
            <a:r>
              <a:rPr lang="en-US" dirty="0" smtClean="0"/>
              <a:t>In </a:t>
            </a:r>
            <a:r>
              <a:rPr lang="en-US" b="1" dirty="0" smtClean="0"/>
              <a:t>mild</a:t>
            </a:r>
            <a:r>
              <a:rPr lang="en-US" dirty="0" smtClean="0"/>
              <a:t> HF, a thiazide diuretic may be used. </a:t>
            </a:r>
          </a:p>
          <a:p>
            <a:pPr algn="just" rtl="0"/>
            <a:r>
              <a:rPr lang="en-US" dirty="0" smtClean="0"/>
              <a:t>K-sparing, aldosterone-blocking diuretics (e.g., spironolactone) are being used increasingly in HF.</a:t>
            </a:r>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13</a:t>
            </a:fld>
            <a:endParaRPr lang="en-US" altLang="en-US"/>
          </a:p>
        </p:txBody>
      </p:sp>
    </p:spTree>
    <p:extLst>
      <p:ext uri="{BB962C8B-B14F-4D97-AF65-F5344CB8AC3E}">
        <p14:creationId xmlns:p14="http://schemas.microsoft.com/office/powerpoint/2010/main" val="3013928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r>
              <a:rPr lang="en-US" dirty="0" smtClean="0"/>
              <a:t>Most patients in HF are prescribed a loop diuretic because they are &gt; effective in unloading Na &amp; water than thiazide diuretics. </a:t>
            </a:r>
          </a:p>
          <a:p>
            <a:pPr algn="just" rtl="0"/>
            <a:r>
              <a:rPr lang="en-US" dirty="0" smtClean="0"/>
              <a:t>It is a very potent drug</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b="1" dirty="0" smtClean="0"/>
              <a:t>Loop diuretics</a:t>
            </a:r>
            <a:r>
              <a:rPr lang="en-US" dirty="0" smtClean="0"/>
              <a:t> inhibit the Na-K-</a:t>
            </a:r>
            <a:r>
              <a:rPr lang="en-US" dirty="0" err="1" smtClean="0"/>
              <a:t>Cl</a:t>
            </a:r>
            <a:r>
              <a:rPr lang="en-US" dirty="0" smtClean="0"/>
              <a:t> co-transporter in the thick ascending limb. This transporter normally reabsorbs about </a:t>
            </a:r>
            <a:r>
              <a:rPr lang="en-US" b="1" dirty="0" smtClean="0"/>
              <a:t>25% </a:t>
            </a:r>
            <a:r>
              <a:rPr lang="en-US" dirty="0" smtClean="0"/>
              <a:t>of the Na load; TF, inhibition of this pump can lead to a significant increase in the distal tubular </a:t>
            </a:r>
            <a:r>
              <a:rPr lang="en-US" dirty="0" err="1" smtClean="0"/>
              <a:t>conc</a:t>
            </a:r>
            <a:r>
              <a:rPr lang="en-US" dirty="0" smtClean="0"/>
              <a:t> of Na, reduced </a:t>
            </a:r>
            <a:r>
              <a:rPr lang="en-US" dirty="0" err="1" smtClean="0"/>
              <a:t>hypertonicity</a:t>
            </a:r>
            <a:r>
              <a:rPr lang="en-US" dirty="0" smtClean="0"/>
              <a:t> of the surrounding </a:t>
            </a:r>
            <a:r>
              <a:rPr lang="en-US" dirty="0" err="1" smtClean="0"/>
              <a:t>interstitium</a:t>
            </a:r>
            <a:r>
              <a:rPr lang="en-US" dirty="0" smtClean="0"/>
              <a:t>, &amp; &lt; water </a:t>
            </a:r>
            <a:r>
              <a:rPr lang="en-US" b="1" dirty="0" smtClean="0"/>
              <a:t>re</a:t>
            </a:r>
            <a:r>
              <a:rPr lang="en-US" dirty="0" smtClean="0"/>
              <a:t>absorption in the collecting duct. This altered handling of Na &amp; water leads to both diuresis (increased water loss) &amp; </a:t>
            </a:r>
            <a:r>
              <a:rPr lang="en-US" dirty="0" err="1" smtClean="0"/>
              <a:t>natriuresis</a:t>
            </a:r>
            <a:r>
              <a:rPr lang="en-US" dirty="0" smtClean="0"/>
              <a:t> (increased Na loss). By acting on the thick ascending limb, w handles a sig fraction of Na </a:t>
            </a:r>
            <a:r>
              <a:rPr lang="en-US" b="1" dirty="0" smtClean="0"/>
              <a:t>re</a:t>
            </a:r>
            <a:r>
              <a:rPr lang="en-US" dirty="0" smtClean="0"/>
              <a:t>absorption, loop diuretics are very powerful diuretics. These drugs also induce renal synthesis of PGs, w contributes to their renal action including the increase in renal blood flow &amp; redistribution of renal cortical blood flow.</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dirty="0" smtClean="0"/>
              <a:t>There is some evidence that loop diuretics cause </a:t>
            </a:r>
            <a:r>
              <a:rPr lang="en-US" dirty="0" err="1" smtClean="0"/>
              <a:t>venodilation</a:t>
            </a:r>
            <a:r>
              <a:rPr lang="en-US" dirty="0" smtClean="0"/>
              <a:t>, w can contribute to the lowering of venous pressure. </a:t>
            </a:r>
          </a:p>
          <a:p>
            <a:pPr algn="just" rtl="0"/>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14</a:t>
            </a:fld>
            <a:endParaRPr lang="en-US" altLang="en-US"/>
          </a:p>
        </p:txBody>
      </p:sp>
    </p:spTree>
    <p:extLst>
      <p:ext uri="{BB962C8B-B14F-4D97-AF65-F5344CB8AC3E}">
        <p14:creationId xmlns:p14="http://schemas.microsoft.com/office/powerpoint/2010/main" val="2778307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just" rtl="0"/>
            <a:r>
              <a:rPr lang="en-US" dirty="0" smtClean="0"/>
              <a:t>Diuretics usually take out Na &amp; with Na it usually take out K outside of the body causing </a:t>
            </a:r>
            <a:r>
              <a:rPr lang="en-US" dirty="0" err="1" smtClean="0"/>
              <a:t>hypoK</a:t>
            </a:r>
            <a:r>
              <a:rPr lang="en-US" dirty="0" smtClean="0"/>
              <a:t>.</a:t>
            </a:r>
          </a:p>
          <a:p>
            <a:pPr algn="just" rtl="0"/>
            <a:r>
              <a:rPr lang="en-US" dirty="0" smtClean="0"/>
              <a:t>To</a:t>
            </a:r>
            <a:r>
              <a:rPr lang="en-US" baseline="0" dirty="0" smtClean="0"/>
              <a:t> prevent </a:t>
            </a:r>
            <a:r>
              <a:rPr lang="en-US" baseline="0" dirty="0" err="1" smtClean="0"/>
              <a:t>hypoK</a:t>
            </a:r>
            <a:r>
              <a:rPr lang="en-US" baseline="0" dirty="0" smtClean="0"/>
              <a:t> we use K-sparing diuretic that take out only Na.</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b="1" dirty="0" smtClean="0"/>
              <a:t>K-sparing diuretics</a:t>
            </a:r>
            <a:r>
              <a:rPr lang="en-US" b="0" dirty="0" smtClean="0"/>
              <a:t>:</a:t>
            </a:r>
            <a:r>
              <a:rPr lang="en-US" b="0" baseline="0" dirty="0" smtClean="0"/>
              <a:t> un</a:t>
            </a:r>
            <a:r>
              <a:rPr lang="en-US" dirty="0" smtClean="0"/>
              <a:t>like loop &amp; thiazide diuretics, some of these drugs do not act directly on Na transport. Some drugs in this class antagonize the actions of </a:t>
            </a:r>
            <a:r>
              <a:rPr lang="en-US" dirty="0" err="1" smtClean="0"/>
              <a:t>Ald</a:t>
            </a:r>
            <a:r>
              <a:rPr lang="en-US" dirty="0" smtClean="0"/>
              <a:t> (</a:t>
            </a:r>
            <a:r>
              <a:rPr lang="en-US" b="1" dirty="0" err="1" smtClean="0"/>
              <a:t>Ald</a:t>
            </a:r>
            <a:r>
              <a:rPr lang="en-US" b="1" dirty="0" smtClean="0"/>
              <a:t> R antagonists</a:t>
            </a:r>
            <a:r>
              <a:rPr lang="en-US" dirty="0" smtClean="0"/>
              <a:t>) at the distal segment of the distal tubule. This causes &gt; Na (&amp; water) to pass into the collecting duct &amp; be excreted in the urine. These</a:t>
            </a:r>
            <a:r>
              <a:rPr lang="en-US" baseline="0" dirty="0" smtClean="0"/>
              <a:t> </a:t>
            </a:r>
            <a:r>
              <a:rPr lang="en-US" dirty="0" smtClean="0"/>
              <a:t>K</a:t>
            </a:r>
            <a:r>
              <a:rPr lang="en-US" baseline="30000" dirty="0" smtClean="0"/>
              <a:t>+</a:t>
            </a:r>
            <a:r>
              <a:rPr lang="en-US" dirty="0" smtClean="0"/>
              <a:t>-sparing diuretics </a:t>
            </a:r>
            <a:r>
              <a:rPr lang="en-US" dirty="0" err="1" smtClean="0"/>
              <a:t>bec</a:t>
            </a:r>
            <a:r>
              <a:rPr lang="en-US" dirty="0" smtClean="0"/>
              <a:t> they do not produce </a:t>
            </a:r>
            <a:r>
              <a:rPr lang="en-US" dirty="0" err="1" smtClean="0"/>
              <a:t>hypoK</a:t>
            </a:r>
            <a:r>
              <a:rPr lang="en-US" dirty="0" smtClean="0"/>
              <a:t> like the loop &amp; thiazide diuretics. </a:t>
            </a:r>
            <a:r>
              <a:rPr lang="en-US" dirty="0" err="1" smtClean="0"/>
              <a:t>Bec</a:t>
            </a:r>
            <a:r>
              <a:rPr lang="en-US" dirty="0" smtClean="0"/>
              <a:t> by inhibiting </a:t>
            </a:r>
            <a:r>
              <a:rPr lang="en-US" dirty="0" err="1" smtClean="0"/>
              <a:t>Ald</a:t>
            </a:r>
            <a:r>
              <a:rPr lang="en-US" dirty="0" smtClean="0"/>
              <a:t>-sensitive Na reabsorption, less K &amp; H ion are exchanged for Na by this transporter &amp; TF &lt; K &amp; H are lost to the urine. Other K-sparing diuretics directly inhibit N channels associated with the </a:t>
            </a:r>
            <a:r>
              <a:rPr lang="en-US" dirty="0" err="1" smtClean="0"/>
              <a:t>Ald</a:t>
            </a:r>
            <a:r>
              <a:rPr lang="en-US" dirty="0" smtClean="0"/>
              <a:t>-sensitive Na pump, &amp;</a:t>
            </a:r>
            <a:r>
              <a:rPr lang="en-US" baseline="0" dirty="0" smtClean="0"/>
              <a:t> TF</a:t>
            </a:r>
            <a:r>
              <a:rPr lang="en-US" dirty="0" smtClean="0"/>
              <a:t> have similar effects on K &amp; H ion as the </a:t>
            </a:r>
            <a:r>
              <a:rPr lang="en-US" dirty="0" err="1" smtClean="0"/>
              <a:t>Ald</a:t>
            </a:r>
            <a:r>
              <a:rPr lang="en-US" dirty="0" smtClean="0"/>
              <a:t> antagonists. Their mechanism depends on renal PG production. This class of diuretic has relatively weak effects on overall Na balance, they are often used in conjunction with thiazide / loop diuretics to help prevent </a:t>
            </a:r>
            <a:r>
              <a:rPr lang="en-US" dirty="0" err="1" smtClean="0"/>
              <a:t>hypoK</a:t>
            </a:r>
            <a:r>
              <a:rPr lang="en-US" dirty="0" smtClean="0"/>
              <a:t>.</a:t>
            </a:r>
          </a:p>
          <a:p>
            <a:pPr algn="just" rtl="0"/>
            <a:endParaRPr lang="en-US" dirty="0"/>
          </a:p>
        </p:txBody>
      </p:sp>
      <p:sp>
        <p:nvSpPr>
          <p:cNvPr id="4" name="عنصر نائب لرقم الشريحة 3"/>
          <p:cNvSpPr>
            <a:spLocks noGrp="1"/>
          </p:cNvSpPr>
          <p:nvPr>
            <p:ph type="sldNum" sz="quarter" idx="10"/>
          </p:nvPr>
        </p:nvSpPr>
        <p:spPr/>
        <p:txBody>
          <a:bodyPr/>
          <a:lstStyle/>
          <a:p>
            <a:fld id="{A36355A5-5C13-49ED-AD9A-7159ACE17F3F}" type="slidenum">
              <a:rPr lang="ar-SA" altLang="en-US" smtClean="0"/>
              <a:pPr/>
              <a:t>15</a:t>
            </a:fld>
            <a:endParaRPr lang="en-US" altLang="en-US"/>
          </a:p>
        </p:txBody>
      </p:sp>
    </p:spTree>
    <p:extLst>
      <p:ext uri="{BB962C8B-B14F-4D97-AF65-F5344CB8AC3E}">
        <p14:creationId xmlns:p14="http://schemas.microsoft.com/office/powerpoint/2010/main" val="884105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16</a:t>
            </a:fld>
            <a:endParaRPr lang="en-US" altLang="en-US"/>
          </a:p>
        </p:txBody>
      </p:sp>
    </p:spTree>
    <p:extLst>
      <p:ext uri="{BB962C8B-B14F-4D97-AF65-F5344CB8AC3E}">
        <p14:creationId xmlns:p14="http://schemas.microsoft.com/office/powerpoint/2010/main" val="3905867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smtClean="0"/>
              <a:t> A&amp; B are nitrate </a:t>
            </a:r>
            <a:r>
              <a:rPr lang="en-US" b="1" dirty="0" err="1" smtClean="0"/>
              <a:t>cpds</a:t>
            </a:r>
            <a:r>
              <a:rPr lang="en-US" b="1" dirty="0" smtClean="0"/>
              <a:t>,</a:t>
            </a:r>
            <a:r>
              <a:rPr lang="en-US" b="1" baseline="0" dirty="0" smtClean="0"/>
              <a:t> </a:t>
            </a:r>
            <a:r>
              <a:rPr lang="en-US" b="1" dirty="0" smtClean="0"/>
              <a:t>Venous dilators</a:t>
            </a:r>
          </a:p>
          <a:p>
            <a:pPr algn="l" rtl="0"/>
            <a:r>
              <a:rPr lang="en-US" b="1" dirty="0" smtClean="0"/>
              <a:t>ONLY </a:t>
            </a:r>
            <a:r>
              <a:rPr lang="en-US" b="0" dirty="0" smtClean="0"/>
              <a:t>used</a:t>
            </a:r>
            <a:r>
              <a:rPr lang="en-US" b="0" baseline="0" dirty="0" smtClean="0"/>
              <a:t> in severe cases</a:t>
            </a:r>
          </a:p>
          <a:p>
            <a:pPr algn="l" rtl="0"/>
            <a:r>
              <a:rPr lang="en-US" b="0" baseline="0" dirty="0" smtClean="0"/>
              <a:t>Dyspnea so the problem is in the preload. </a:t>
            </a:r>
            <a:r>
              <a:rPr lang="en-US" dirty="0" smtClean="0"/>
              <a:t>So</a:t>
            </a:r>
            <a:r>
              <a:rPr lang="en-US" baseline="0" dirty="0" smtClean="0"/>
              <a:t> we finished now the 3 classes that act on the </a:t>
            </a:r>
            <a:r>
              <a:rPr lang="en-US" baseline="0" dirty="0" err="1" smtClean="0"/>
              <a:t>venules</a:t>
            </a:r>
            <a:r>
              <a:rPr lang="en-US" baseline="0" dirty="0" smtClean="0"/>
              <a:t>.</a:t>
            </a:r>
            <a:endParaRPr lang="en-US" b="1" dirty="0" smtClean="0"/>
          </a:p>
          <a:p>
            <a:pPr algn="l" rtl="0"/>
            <a:r>
              <a:rPr lang="en-US" dirty="0" smtClean="0"/>
              <a:t>Drugs that dilate venous capacitance vessels serve 2 primary functions in treating CV disorders:</a:t>
            </a:r>
          </a:p>
          <a:p>
            <a:pPr algn="l" rtl="0"/>
            <a:r>
              <a:rPr lang="en-US" dirty="0" smtClean="0"/>
              <a:t>Venous dilators </a:t>
            </a:r>
            <a:r>
              <a:rPr lang="en-US" b="1" dirty="0" smtClean="0"/>
              <a:t>reduce</a:t>
            </a:r>
            <a:r>
              <a:rPr lang="en-US" dirty="0" smtClean="0"/>
              <a:t> venous pressure, w reduces preload on the heart thereby decreasing CO. This is useful in angina </a:t>
            </a:r>
            <a:r>
              <a:rPr lang="en-US" dirty="0" err="1" smtClean="0"/>
              <a:t>bec</a:t>
            </a:r>
            <a:r>
              <a:rPr lang="en-US" dirty="0" smtClean="0"/>
              <a:t> it decreases the </a:t>
            </a:r>
            <a:r>
              <a:rPr lang="en-US" dirty="0" smtClean="0">
                <a:hlinkClick r:id="rId3"/>
              </a:rPr>
              <a:t>O2 demand</a:t>
            </a:r>
            <a:r>
              <a:rPr lang="en-US" dirty="0" smtClean="0"/>
              <a:t> of the heart &amp; thereby increases the </a:t>
            </a:r>
            <a:r>
              <a:rPr lang="en-US" dirty="0" smtClean="0">
                <a:hlinkClick r:id="rId4"/>
              </a:rPr>
              <a:t>oxygen supply/demand ratio</a:t>
            </a:r>
            <a:r>
              <a:rPr lang="en-US" dirty="0" smtClean="0"/>
              <a:t>. </a:t>
            </a:r>
          </a:p>
          <a:p>
            <a:pPr algn="l" rtl="0"/>
            <a:r>
              <a:rPr lang="en-US" dirty="0" smtClean="0"/>
              <a:t>O2 demand is </a:t>
            </a:r>
            <a:r>
              <a:rPr lang="en-US" b="1" dirty="0" smtClean="0"/>
              <a:t>reduced</a:t>
            </a:r>
            <a:r>
              <a:rPr lang="en-US" dirty="0" smtClean="0"/>
              <a:t> </a:t>
            </a:r>
            <a:r>
              <a:rPr lang="en-US" dirty="0" err="1" smtClean="0"/>
              <a:t>bec</a:t>
            </a:r>
            <a:r>
              <a:rPr lang="en-US" dirty="0" smtClean="0"/>
              <a:t> decreasing preload leads to a reduction in </a:t>
            </a:r>
            <a:r>
              <a:rPr lang="en-US" dirty="0" smtClean="0">
                <a:hlinkClick r:id="rId5"/>
              </a:rPr>
              <a:t>ventricular wall stress</a:t>
            </a:r>
            <a:r>
              <a:rPr lang="en-US" dirty="0" smtClean="0"/>
              <a:t> by decreasing the size of the heart.</a:t>
            </a:r>
          </a:p>
          <a:p>
            <a:pPr algn="l" rtl="0"/>
            <a:r>
              <a:rPr lang="en-US" dirty="0" smtClean="0"/>
              <a:t>Reducing venous pressure decreases proximal </a:t>
            </a:r>
            <a:r>
              <a:rPr lang="en-US" dirty="0" smtClean="0">
                <a:hlinkClick r:id="rId6"/>
              </a:rPr>
              <a:t>capillary hydrostatic pressure</a:t>
            </a:r>
            <a:r>
              <a:rPr lang="en-US" dirty="0" smtClean="0"/>
              <a:t>, w reduces </a:t>
            </a:r>
            <a:r>
              <a:rPr lang="en-US" dirty="0" smtClean="0">
                <a:hlinkClick r:id="rId7"/>
              </a:rPr>
              <a:t>capillary fluid filtration</a:t>
            </a:r>
            <a:r>
              <a:rPr lang="en-US" dirty="0" smtClean="0"/>
              <a:t> &amp; </a:t>
            </a:r>
            <a:r>
              <a:rPr lang="en-US" dirty="0" smtClean="0">
                <a:hlinkClick r:id="rId8" invalidUrl="http://cvpharmacology.com/clinical topics/edema"/>
              </a:rPr>
              <a:t>edema</a:t>
            </a:r>
            <a:r>
              <a:rPr lang="en-US" dirty="0" smtClean="0"/>
              <a:t> formation. TF, venous dilators are sometimes used in the </a:t>
            </a:r>
            <a:r>
              <a:rPr lang="en-US" dirty="0" err="1" smtClean="0"/>
              <a:t>tr</a:t>
            </a:r>
            <a:r>
              <a:rPr lang="en-US" dirty="0" smtClean="0"/>
              <a:t> of HF along with other drugs because they help to reduce pulmonary &amp;/or systemic edema that results from the HF.</a:t>
            </a:r>
          </a:p>
          <a:p>
            <a:pPr algn="l" rtl="0"/>
            <a:r>
              <a:rPr lang="en-US" dirty="0" smtClean="0"/>
              <a:t>Although most vasodilator drugs dilate veins as well as arteries, some drugs, such as </a:t>
            </a:r>
            <a:r>
              <a:rPr lang="en-US" dirty="0" smtClean="0">
                <a:hlinkClick r:id="rId9"/>
              </a:rPr>
              <a:t>organic nitrate dilators</a:t>
            </a:r>
            <a:r>
              <a:rPr lang="en-US" dirty="0" smtClean="0"/>
              <a:t> are relatively selective for veins.</a:t>
            </a:r>
          </a:p>
          <a:p>
            <a:pPr algn="l" rtl="0"/>
            <a:r>
              <a:rPr lang="en-US" dirty="0" smtClean="0"/>
              <a:t>Venous dilation increases </a:t>
            </a:r>
            <a:r>
              <a:rPr lang="en-US" dirty="0" smtClean="0">
                <a:hlinkClick r:id="rId10" invalidUrl="http://cvphysiology.com/Blood Pressure/BP020.htm"/>
              </a:rPr>
              <a:t>venous compliance</a:t>
            </a:r>
            <a:r>
              <a:rPr lang="en-US" dirty="0" smtClean="0"/>
              <a:t> by relaxing the venous </a:t>
            </a:r>
            <a:r>
              <a:rPr lang="en-US" dirty="0" err="1" smtClean="0"/>
              <a:t>sm</a:t>
            </a:r>
            <a:r>
              <a:rPr lang="en-US" dirty="0" smtClean="0"/>
              <a:t> m. Increased compliance causes a parallel shift to the left of the vascular function curve, w decreases the </a:t>
            </a:r>
            <a:r>
              <a:rPr lang="en-US" dirty="0" smtClean="0">
                <a:hlinkClick r:id="rId11" invalidUrl="http://cvphysiology.com/Cardiac Function/CF027.htm"/>
              </a:rPr>
              <a:t>mean circulatory filling pressure</a:t>
            </a:r>
            <a:r>
              <a:rPr lang="en-US" dirty="0" smtClean="0"/>
              <a:t>. This causes a decrease in CO with a small decrease in right atrial pressure (P</a:t>
            </a:r>
            <a:r>
              <a:rPr lang="en-US" baseline="-25000" dirty="0" smtClean="0"/>
              <a:t>RA</a:t>
            </a:r>
            <a:r>
              <a:rPr lang="en-US" dirty="0" smtClean="0"/>
              <a:t>). The reason for these changes is that venous dilation, by reducing P</a:t>
            </a:r>
            <a:r>
              <a:rPr lang="en-US" baseline="-25000" dirty="0" smtClean="0"/>
              <a:t>RA</a:t>
            </a:r>
            <a:r>
              <a:rPr lang="en-US" dirty="0" smtClean="0"/>
              <a:t>, decreases right ventricular preload, w decreases stroke volume &amp;</a:t>
            </a:r>
            <a:r>
              <a:rPr lang="en-US" baseline="0" dirty="0" smtClean="0"/>
              <a:t> CO</a:t>
            </a:r>
            <a:r>
              <a:rPr lang="en-US" dirty="0" smtClean="0"/>
              <a:t> by the </a:t>
            </a:r>
            <a:r>
              <a:rPr lang="en-US" dirty="0" smtClean="0">
                <a:hlinkClick r:id="rId12" invalidUrl="http://cvphysiology.com/Cardiac Function/CF003.htm"/>
              </a:rPr>
              <a:t>Frank-Starling mechanism</a:t>
            </a:r>
            <a:r>
              <a:rPr lang="en-US" dirty="0" smtClean="0"/>
              <a:t>. Reduced CO causes a fall in arterial pressure, which reduces afterload on the left ventricle &amp;</a:t>
            </a:r>
            <a:r>
              <a:rPr lang="en-US" baseline="0" dirty="0" smtClean="0"/>
              <a:t> </a:t>
            </a:r>
            <a:r>
              <a:rPr lang="en-US" dirty="0" smtClean="0"/>
              <a:t>leads to baroreceptor reflex responses. </a:t>
            </a:r>
          </a:p>
          <a:p>
            <a:pPr algn="l" rtl="0"/>
            <a:r>
              <a:rPr lang="en-US" dirty="0" smtClean="0"/>
              <a:t>Sympathetic activation can also lead to an increase in systemic vascular resistance. The cardiac effects (decreased CO) of venous dilation are more pronounce in normal hearts than in failing hearts because of where the hearts are operating on their Frank-Starling curves (cardiac function) curves.</a:t>
            </a:r>
          </a:p>
          <a:p>
            <a:pPr algn="l" rtl="0"/>
            <a:r>
              <a:rPr lang="en-US" dirty="0" smtClean="0"/>
              <a:t>TF, the cardiac &amp; vascular responses to venous dilation are complex when both direct effects &amp; indirect compensatory responses are taken into consideration. The most important effects in terms of clinical utility for patients are summarized below.</a:t>
            </a:r>
          </a:p>
          <a:p>
            <a:pPr algn="l" rtl="0"/>
            <a:r>
              <a:rPr lang="en-US" dirty="0" smtClean="0"/>
              <a:t>Venous dilators reduce:</a:t>
            </a:r>
          </a:p>
          <a:p>
            <a:pPr algn="l" rtl="0"/>
            <a:r>
              <a:rPr lang="en-US" dirty="0" smtClean="0"/>
              <a:t>Venous pressure &amp; TF cardiac preload</a:t>
            </a:r>
          </a:p>
          <a:p>
            <a:pPr algn="l" rtl="0"/>
            <a:r>
              <a:rPr lang="en-US" dirty="0" smtClean="0"/>
              <a:t>CO,</a:t>
            </a:r>
            <a:r>
              <a:rPr lang="en-US" baseline="0" dirty="0" smtClean="0"/>
              <a:t> </a:t>
            </a:r>
            <a:r>
              <a:rPr lang="en-US" dirty="0" smtClean="0"/>
              <a:t>Arterial pressure</a:t>
            </a:r>
          </a:p>
          <a:p>
            <a:pPr algn="l" rtl="0"/>
            <a:r>
              <a:rPr lang="en-US" dirty="0" smtClean="0"/>
              <a:t>Myocardial O2 demand, Capillary fluid filtration &amp; tissue edema</a:t>
            </a:r>
          </a:p>
          <a:p>
            <a:pPr algn="l" rtl="0"/>
            <a:r>
              <a:rPr lang="en-US" b="1" dirty="0" smtClean="0"/>
              <a:t>Mixed or "balanced" dilators</a:t>
            </a:r>
          </a:p>
          <a:p>
            <a:pPr algn="l" rtl="0"/>
            <a:r>
              <a:rPr lang="en-US" dirty="0" smtClean="0"/>
              <a:t>As indicated above, most vasodilators act on both arteries &amp; veins, &amp; TF are termed mixed or balanced dilators. Notable exceptions are </a:t>
            </a:r>
            <a:r>
              <a:rPr lang="en-US" dirty="0" smtClean="0">
                <a:hlinkClick r:id="rId13"/>
              </a:rPr>
              <a:t>hydralazine</a:t>
            </a:r>
            <a:r>
              <a:rPr lang="en-US" dirty="0" smtClean="0"/>
              <a:t> (arterial dilator) &amp; </a:t>
            </a:r>
            <a:r>
              <a:rPr lang="en-US" dirty="0" smtClean="0">
                <a:hlinkClick r:id="rId9"/>
              </a:rPr>
              <a:t>organic nitrate dilators</a:t>
            </a:r>
            <a:r>
              <a:rPr lang="en-US" dirty="0" smtClean="0"/>
              <a:t> (venous dilators).</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17</a:t>
            </a:fld>
            <a:endParaRPr lang="en-US" altLang="en-US"/>
          </a:p>
        </p:txBody>
      </p:sp>
    </p:spTree>
    <p:extLst>
      <p:ext uri="{BB962C8B-B14F-4D97-AF65-F5344CB8AC3E}">
        <p14:creationId xmlns:p14="http://schemas.microsoft.com/office/powerpoint/2010/main" val="3429839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err="1" smtClean="0"/>
              <a:t>Arterio</a:t>
            </a:r>
            <a:r>
              <a:rPr lang="en-US" b="0" dirty="0" err="1" smtClean="0"/>
              <a:t>dilators</a:t>
            </a:r>
            <a:r>
              <a:rPr lang="en-US" b="0" baseline="0" dirty="0" smtClean="0"/>
              <a:t> mainly used for HTN</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3200" b="0" dirty="0" smtClean="0">
                <a:latin typeface="Arial" panose="020B0604020202020204" pitchFamily="34" charset="0"/>
                <a:cs typeface="Arial" panose="020B0604020202020204" pitchFamily="34" charset="0"/>
              </a:rPr>
              <a:t>fatigue due to low CO</a:t>
            </a:r>
            <a:r>
              <a:rPr lang="en-US" altLang="en-US" sz="1200" b="0" baseline="0" dirty="0" smtClean="0">
                <a:latin typeface="Arial" charset="0"/>
                <a:cs typeface="Arial" charset="0"/>
              </a:rPr>
              <a:t> so the problem is in the afterload</a:t>
            </a:r>
            <a:endParaRPr lang="en-US" altLang="en-US" sz="3200" b="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18</a:t>
            </a:fld>
            <a:endParaRPr lang="en-US" altLang="en-US"/>
          </a:p>
        </p:txBody>
      </p:sp>
    </p:spTree>
    <p:extLst>
      <p:ext uri="{BB962C8B-B14F-4D97-AF65-F5344CB8AC3E}">
        <p14:creationId xmlns:p14="http://schemas.microsoft.com/office/powerpoint/2010/main" val="4186500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These</a:t>
            </a:r>
            <a:r>
              <a:rPr lang="en-US" baseline="0" dirty="0" smtClean="0"/>
              <a:t> are most commonly used drugs, considered as the 1</a:t>
            </a:r>
            <a:r>
              <a:rPr lang="en-US" baseline="30000" dirty="0" smtClean="0"/>
              <a:t>st</a:t>
            </a:r>
            <a:r>
              <a:rPr lang="en-US" baseline="0" dirty="0" smtClean="0"/>
              <a:t> line in </a:t>
            </a:r>
            <a:r>
              <a:rPr lang="en-US" baseline="0" dirty="0" err="1" smtClean="0"/>
              <a:t>tr</a:t>
            </a:r>
            <a:r>
              <a:rPr lang="en-US" baseline="0" dirty="0" smtClean="0"/>
              <a:t> HF</a:t>
            </a:r>
          </a:p>
          <a:p>
            <a:pPr algn="l" rtl="0"/>
            <a:r>
              <a:rPr lang="en-US" b="1" dirty="0" smtClean="0"/>
              <a:t>Drug Classes and General Mechanisms of Action</a:t>
            </a:r>
          </a:p>
          <a:p>
            <a:pPr algn="l" rtl="0"/>
            <a:r>
              <a:rPr lang="en-US" dirty="0" smtClean="0"/>
              <a:t>Vasodilator drugs can be classified based on their site of action (arterial versus venous) or by MOA. Some drugs primarily dilate resistance vessels (arterial dilators; e.g., hydralazine), while others primarily affect venous capacitance vessels (venous dilators; e.g., nitroglycerine). Most vasodilator drugs, however, have mixed arterial &amp; venous dilator properties (mixed dilators; e.g., alpha-</a:t>
            </a:r>
            <a:r>
              <a:rPr lang="en-US" dirty="0" err="1" smtClean="0"/>
              <a:t>adrenoceptor</a:t>
            </a:r>
            <a:r>
              <a:rPr lang="en-US" dirty="0" smtClean="0"/>
              <a:t> antagonists, ACEIs).</a:t>
            </a:r>
          </a:p>
          <a:p>
            <a:pPr algn="l" rtl="0"/>
            <a:r>
              <a:rPr lang="en-US" dirty="0" smtClean="0"/>
              <a:t>It is more common, however, to classify vasodilator drugs based on their primary</a:t>
            </a:r>
            <a:r>
              <a:rPr lang="en-US" baseline="0" dirty="0" smtClean="0"/>
              <a:t> MOA</a:t>
            </a:r>
            <a:r>
              <a:rPr lang="en-US" dirty="0" smtClean="0"/>
              <a:t>.. These classes of drugs, as well as other classes that produce vasodilation,</a:t>
            </a:r>
            <a:r>
              <a:rPr lang="en-US" baseline="0" dirty="0" smtClean="0"/>
              <a:t> are:</a:t>
            </a:r>
            <a:endParaRPr lang="en-US" dirty="0" smtClean="0"/>
          </a:p>
          <a:p>
            <a:pPr algn="l" rtl="0"/>
            <a:r>
              <a:rPr lang="en-US" b="1" dirty="0" smtClean="0">
                <a:hlinkClick r:id="rId3"/>
              </a:rPr>
              <a:t>Alpha-</a:t>
            </a:r>
            <a:r>
              <a:rPr lang="en-US" b="1" dirty="0" err="1" smtClean="0">
                <a:hlinkClick r:id="rId3"/>
              </a:rPr>
              <a:t>adrenoceptor</a:t>
            </a:r>
            <a:r>
              <a:rPr lang="en-US" b="1" dirty="0" smtClean="0">
                <a:hlinkClick r:id="rId3"/>
              </a:rPr>
              <a:t> antagonists (alpha-blockers)</a:t>
            </a:r>
            <a:r>
              <a:rPr lang="en-US" b="1" dirty="0" smtClean="0"/>
              <a:t>, </a:t>
            </a:r>
            <a:r>
              <a:rPr lang="en-US" b="1" dirty="0" smtClean="0">
                <a:hlinkClick r:id="rId4"/>
              </a:rPr>
              <a:t>ACEIs</a:t>
            </a:r>
            <a:r>
              <a:rPr lang="en-US" b="1" dirty="0" smtClean="0"/>
              <a:t>, </a:t>
            </a:r>
            <a:r>
              <a:rPr lang="en-US" b="1" dirty="0" smtClean="0">
                <a:hlinkClick r:id="rId5"/>
              </a:rPr>
              <a:t>Angiotensin receptor blockers (ARBs)</a:t>
            </a:r>
            <a:endParaRPr lang="en-US" dirty="0" smtClean="0"/>
          </a:p>
          <a:p>
            <a:pPr algn="l" rtl="0"/>
            <a:r>
              <a:rPr lang="en-US" b="1" dirty="0" smtClean="0">
                <a:hlinkClick r:id="rId6"/>
              </a:rPr>
              <a:t>Beta</a:t>
            </a:r>
            <a:r>
              <a:rPr lang="en-US" b="1" baseline="-25000" dirty="0" smtClean="0">
                <a:hlinkClick r:id="rId6"/>
              </a:rPr>
              <a:t>2</a:t>
            </a:r>
            <a:r>
              <a:rPr lang="en-US" b="1" dirty="0" smtClean="0">
                <a:hlinkClick r:id="rId6"/>
              </a:rPr>
              <a:t>-adrenoceptor agonists (β</a:t>
            </a:r>
            <a:r>
              <a:rPr lang="en-US" b="1" baseline="-25000" dirty="0" smtClean="0">
                <a:hlinkClick r:id="rId6"/>
              </a:rPr>
              <a:t>2</a:t>
            </a:r>
            <a:r>
              <a:rPr lang="en-US" b="1" dirty="0" smtClean="0">
                <a:hlinkClick r:id="rId6"/>
              </a:rPr>
              <a:t>-agonists)</a:t>
            </a:r>
            <a:r>
              <a:rPr lang="en-US" b="1" dirty="0" smtClean="0"/>
              <a:t>, </a:t>
            </a:r>
            <a:r>
              <a:rPr lang="en-US" b="1" dirty="0" smtClean="0">
                <a:hlinkClick r:id="rId7"/>
              </a:rPr>
              <a:t>Calcium-channel blockers (CCBs)</a:t>
            </a:r>
            <a:r>
              <a:rPr lang="en-US" b="1" dirty="0" smtClean="0"/>
              <a:t>, </a:t>
            </a:r>
            <a:r>
              <a:rPr lang="en-US" b="1" dirty="0" smtClean="0">
                <a:hlinkClick r:id="rId8"/>
              </a:rPr>
              <a:t>Centrally acting </a:t>
            </a:r>
            <a:r>
              <a:rPr lang="en-US" b="1" dirty="0" err="1" smtClean="0">
                <a:hlinkClick r:id="rId8"/>
              </a:rPr>
              <a:t>sympatholytics</a:t>
            </a:r>
            <a:endParaRPr lang="en-US" dirty="0" smtClean="0"/>
          </a:p>
          <a:p>
            <a:pPr algn="l" rtl="0"/>
            <a:r>
              <a:rPr lang="en-US" b="1" dirty="0" smtClean="0">
                <a:hlinkClick r:id="rId9"/>
              </a:rPr>
              <a:t>Direct acting vasodilators</a:t>
            </a:r>
            <a:r>
              <a:rPr lang="en-US" b="1" dirty="0" smtClean="0"/>
              <a:t>, </a:t>
            </a:r>
            <a:r>
              <a:rPr lang="en-US" b="1" dirty="0" err="1" smtClean="0">
                <a:hlinkClick r:id="rId10"/>
              </a:rPr>
              <a:t>Endothelin</a:t>
            </a:r>
            <a:r>
              <a:rPr lang="en-US" b="1" dirty="0" smtClean="0">
                <a:hlinkClick r:id="rId10"/>
              </a:rPr>
              <a:t> receptor antagonists</a:t>
            </a:r>
            <a:r>
              <a:rPr lang="en-US" b="1" dirty="0" smtClean="0"/>
              <a:t>, </a:t>
            </a:r>
            <a:r>
              <a:rPr lang="en-US" b="1" dirty="0" smtClean="0">
                <a:hlinkClick r:id="rId11"/>
              </a:rPr>
              <a:t>Ganglionic blockers</a:t>
            </a:r>
            <a:endParaRPr lang="en-US" dirty="0" smtClean="0"/>
          </a:p>
          <a:p>
            <a:pPr algn="l" rtl="0"/>
            <a:r>
              <a:rPr lang="en-US" b="1" dirty="0" err="1" smtClean="0">
                <a:hlinkClick r:id="rId12"/>
              </a:rPr>
              <a:t>Nitrodilators</a:t>
            </a:r>
            <a:r>
              <a:rPr lang="en-US" b="1" dirty="0" smtClean="0"/>
              <a:t>, </a:t>
            </a:r>
            <a:r>
              <a:rPr lang="en-US" b="1" dirty="0" err="1" smtClean="0">
                <a:hlinkClick r:id="rId13"/>
              </a:rPr>
              <a:t>Phosphodiesterase</a:t>
            </a:r>
            <a:r>
              <a:rPr lang="en-US" b="1" dirty="0" smtClean="0">
                <a:hlinkClick r:id="rId13"/>
              </a:rPr>
              <a:t> inhibitors</a:t>
            </a:r>
            <a:r>
              <a:rPr lang="en-US" b="1" dirty="0" smtClean="0"/>
              <a:t>,</a:t>
            </a:r>
            <a:r>
              <a:rPr lang="en-US" b="1" baseline="0" dirty="0" smtClean="0"/>
              <a:t> K</a:t>
            </a:r>
            <a:r>
              <a:rPr lang="en-US" b="1" dirty="0" smtClean="0">
                <a:hlinkClick r:id="rId14"/>
              </a:rPr>
              <a:t>-channel openers</a:t>
            </a:r>
            <a:r>
              <a:rPr lang="en-US" b="1" dirty="0" smtClean="0"/>
              <a:t> &amp; </a:t>
            </a:r>
            <a:r>
              <a:rPr lang="en-US" b="1" dirty="0" smtClean="0">
                <a:hlinkClick r:id="rId15"/>
              </a:rPr>
              <a:t>Renin inhibitors</a:t>
            </a:r>
            <a:r>
              <a:rPr lang="en-US" b="1"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19</a:t>
            </a:fld>
            <a:endParaRPr lang="en-US" altLang="en-US"/>
          </a:p>
        </p:txBody>
      </p:sp>
    </p:spTree>
    <p:extLst>
      <p:ext uri="{BB962C8B-B14F-4D97-AF65-F5344CB8AC3E}">
        <p14:creationId xmlns:p14="http://schemas.microsoft.com/office/powerpoint/2010/main" val="401457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62C24D8E-FC34-44AA-A79D-E3EA8D918159}" type="slidenum">
              <a:rPr lang="ar-SA" altLang="en-US">
                <a:latin typeface="Tahoma" pitchFamily="34" charset="0"/>
                <a:cs typeface="Times New Roman" pitchFamily="18" charset="0"/>
              </a:rPr>
              <a:pPr algn="l">
                <a:spcBef>
                  <a:spcPct val="0"/>
                </a:spcBef>
              </a:pPr>
              <a:t>2</a:t>
            </a:fld>
            <a:endParaRPr lang="en-US" altLang="en-US">
              <a:latin typeface="Tahoma" pitchFamily="34" charset="0"/>
              <a:cs typeface="Times New Roman" pitchFamily="18" charset="0"/>
            </a:endParaRPr>
          </a:p>
        </p:txBody>
      </p:sp>
    </p:spTree>
    <p:extLst>
      <p:ext uri="{BB962C8B-B14F-4D97-AF65-F5344CB8AC3E}">
        <p14:creationId xmlns:p14="http://schemas.microsoft.com/office/powerpoint/2010/main" val="517910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ACE: controls BP by regulating the volume of fluids in the body.</a:t>
            </a:r>
          </a:p>
          <a:p>
            <a:pPr algn="l" rtl="0"/>
            <a:r>
              <a:rPr lang="en-US" dirty="0" smtClean="0"/>
              <a:t>ACE is</a:t>
            </a:r>
            <a:r>
              <a:rPr lang="en-US" baseline="0" dirty="0" smtClean="0"/>
              <a:t> one of the kinase enzymes (Kinase II) that breakdown </a:t>
            </a:r>
            <a:r>
              <a:rPr lang="en-US" baseline="0" dirty="0" err="1" smtClean="0"/>
              <a:t>Bradykinin</a:t>
            </a:r>
            <a:endParaRPr lang="en-US" baseline="0" dirty="0" smtClean="0"/>
          </a:p>
          <a:p>
            <a:pPr algn="l"/>
            <a:r>
              <a:rPr lang="en-US" baseline="0" dirty="0" smtClean="0"/>
              <a:t>So ACEIs: 1- inhibit </a:t>
            </a:r>
            <a:r>
              <a:rPr lang="en-US" baseline="0" dirty="0" err="1" smtClean="0"/>
              <a:t>ang</a:t>
            </a:r>
            <a:r>
              <a:rPr lang="en-US" baseline="0" dirty="0" smtClean="0"/>
              <a:t> II (VC) &amp; 2- Accumulate BK (VD)</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20</a:t>
            </a:fld>
            <a:endParaRPr lang="en-US" altLang="en-US"/>
          </a:p>
        </p:txBody>
      </p:sp>
    </p:spTree>
    <p:extLst>
      <p:ext uri="{BB962C8B-B14F-4D97-AF65-F5344CB8AC3E}">
        <p14:creationId xmlns:p14="http://schemas.microsoft.com/office/powerpoint/2010/main" val="673997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altLang="en-US" sz="1200" dirty="0" smtClean="0">
                <a:latin typeface="Arial" panose="020B0604020202020204" pitchFamily="34" charset="0"/>
                <a:cs typeface="Arial" panose="020B0604020202020204" pitchFamily="34" charset="0"/>
                <a:sym typeface="Symbol" panose="05050102010706020507" pitchFamily="18" charset="2"/>
              </a:rPr>
              <a:t>Decrease peripheral resistance </a:t>
            </a:r>
            <a:r>
              <a:rPr lang="en-US" altLang="en-US" sz="1200" dirty="0" err="1" smtClean="0">
                <a:latin typeface="Arial" panose="020B0604020202020204" pitchFamily="34" charset="0"/>
                <a:cs typeface="Arial" panose="020B0604020202020204" pitchFamily="34" charset="0"/>
                <a:sym typeface="Symbol" panose="05050102010706020507" pitchFamily="18" charset="2"/>
              </a:rPr>
              <a:t>bec</a:t>
            </a:r>
            <a:r>
              <a:rPr lang="en-US" altLang="en-US" sz="1200" dirty="0" smtClean="0">
                <a:latin typeface="Arial" panose="020B0604020202020204" pitchFamily="34" charset="0"/>
                <a:cs typeface="Arial" panose="020B0604020202020204" pitchFamily="34" charset="0"/>
                <a:sym typeface="Symbol" panose="05050102010706020507" pitchFamily="18" charset="2"/>
              </a:rPr>
              <a:t> it </a:t>
            </a:r>
            <a:r>
              <a:rPr lang="en-US" altLang="en-US" sz="1200" dirty="0" err="1" smtClean="0">
                <a:latin typeface="Arial" panose="020B0604020202020204" pitchFamily="34" charset="0"/>
                <a:cs typeface="Arial" panose="020B0604020202020204" pitchFamily="34" charset="0"/>
                <a:sym typeface="Symbol" panose="05050102010706020507" pitchFamily="18" charset="2"/>
              </a:rPr>
              <a:t>inh</a:t>
            </a:r>
            <a:r>
              <a:rPr lang="en-US" altLang="en-US" sz="1200" dirty="0" smtClean="0">
                <a:latin typeface="Arial" panose="020B0604020202020204" pitchFamily="34" charset="0"/>
                <a:cs typeface="Arial" panose="020B0604020202020204" pitchFamily="34" charset="0"/>
                <a:sym typeface="Symbol" panose="05050102010706020507" pitchFamily="18" charset="2"/>
              </a:rPr>
              <a:t> </a:t>
            </a:r>
            <a:r>
              <a:rPr lang="en-US" altLang="en-US" sz="1200" dirty="0" err="1" smtClean="0">
                <a:latin typeface="Arial" panose="020B0604020202020204" pitchFamily="34" charset="0"/>
                <a:cs typeface="Arial" panose="020B0604020202020204" pitchFamily="34" charset="0"/>
                <a:sym typeface="Symbol" panose="05050102010706020507" pitchFamily="18" charset="2"/>
              </a:rPr>
              <a:t>ang</a:t>
            </a:r>
            <a:r>
              <a:rPr lang="en-US" altLang="en-US" sz="1200" dirty="0" smtClean="0">
                <a:latin typeface="Arial" panose="020B0604020202020204" pitchFamily="34" charset="0"/>
                <a:cs typeface="Arial" panose="020B0604020202020204" pitchFamily="34" charset="0"/>
                <a:sym typeface="Symbol" panose="05050102010706020507" pitchFamily="18" charset="2"/>
              </a:rPr>
              <a:t> II (VC)</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21</a:t>
            </a:fld>
            <a:endParaRPr lang="en-US" altLang="en-US"/>
          </a:p>
        </p:txBody>
      </p:sp>
    </p:spTree>
    <p:extLst>
      <p:ext uri="{BB962C8B-B14F-4D97-AF65-F5344CB8AC3E}">
        <p14:creationId xmlns:p14="http://schemas.microsoft.com/office/powerpoint/2010/main" val="2654895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 first one is Captopril</a:t>
            </a:r>
            <a:r>
              <a:rPr lang="en-US" baseline="0" dirty="0" smtClean="0"/>
              <a:t> from 15-20 </a:t>
            </a:r>
            <a:r>
              <a:rPr lang="en-US" baseline="0" dirty="0" err="1" smtClean="0"/>
              <a:t>yrs</a:t>
            </a:r>
            <a:r>
              <a:rPr lang="en-US" baseline="0" dirty="0" smtClean="0"/>
              <a:t> ago, then thy are now around 15 different drugs</a:t>
            </a:r>
          </a:p>
          <a:p>
            <a:pPr algn="l" rtl="0"/>
            <a:r>
              <a:rPr lang="en-US" baseline="0" dirty="0" smtClean="0"/>
              <a:t>TF, the patient is advised to take these medication in an empty stomach or 2 h b4 the meal</a:t>
            </a:r>
          </a:p>
          <a:p>
            <a:pPr algn="l" rtl="0"/>
            <a:r>
              <a:rPr lang="en-US" baseline="0" dirty="0" err="1" smtClean="0"/>
              <a:t>Prodrug</a:t>
            </a:r>
            <a:r>
              <a:rPr lang="en-US" baseline="0" dirty="0" smtClean="0"/>
              <a:t>= inactive &gt;&gt;&gt; active</a:t>
            </a:r>
          </a:p>
          <a:p>
            <a:pPr algn="l" rtl="0"/>
            <a:r>
              <a:rPr lang="ar-SA" baseline="0" dirty="0" smtClean="0"/>
              <a:t>لأن مريض ال </a:t>
            </a:r>
            <a:r>
              <a:rPr lang="en-US" baseline="0" dirty="0" smtClean="0"/>
              <a:t>HTN &amp; HF will take the drug for the whole life, so </a:t>
            </a:r>
            <a:r>
              <a:rPr lang="ar-SA" baseline="0" dirty="0" smtClean="0"/>
              <a:t> صارو أحسن من ال</a:t>
            </a:r>
            <a:r>
              <a:rPr lang="en-US" baseline="0" dirty="0" smtClean="0"/>
              <a:t>prototype</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22</a:t>
            </a:fld>
            <a:endParaRPr lang="en-US" altLang="en-US"/>
          </a:p>
        </p:txBody>
      </p:sp>
    </p:spTree>
    <p:extLst>
      <p:ext uri="{BB962C8B-B14F-4D97-AF65-F5344CB8AC3E}">
        <p14:creationId xmlns:p14="http://schemas.microsoft.com/office/powerpoint/2010/main" val="2825011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altLang="en-US" sz="1200" dirty="0" smtClean="0">
                <a:solidFill>
                  <a:srgbClr val="FF0000"/>
                </a:solidFill>
                <a:latin typeface="Arial" panose="020B0604020202020204" pitchFamily="34" charset="0"/>
                <a:cs typeface="Arial" panose="020B0604020202020204" pitchFamily="34" charset="0"/>
              </a:rPr>
              <a:t>gastrointestinal fluid loss in severe V &amp; D</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23</a:t>
            </a:fld>
            <a:endParaRPr lang="en-US" altLang="en-US"/>
          </a:p>
        </p:txBody>
      </p:sp>
    </p:spTree>
    <p:extLst>
      <p:ext uri="{BB962C8B-B14F-4D97-AF65-F5344CB8AC3E}">
        <p14:creationId xmlns:p14="http://schemas.microsoft.com/office/powerpoint/2010/main" val="198396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Side effect</a:t>
            </a:r>
            <a:r>
              <a:rPr lang="en-US" baseline="0" dirty="0" smtClean="0"/>
              <a:t> No </a:t>
            </a:r>
            <a:r>
              <a:rPr lang="en-US" dirty="0" smtClean="0"/>
              <a:t>4</a:t>
            </a:r>
            <a:r>
              <a:rPr lang="en-US" baseline="0" dirty="0" smtClean="0"/>
              <a:t> &amp; 5 are related to Kinase II </a:t>
            </a:r>
            <a:r>
              <a:rPr lang="en-US" baseline="0" dirty="0" err="1" smtClean="0"/>
              <a:t>enzy</a:t>
            </a:r>
            <a:r>
              <a:rPr lang="ar-SA" baseline="0" dirty="0" smtClean="0"/>
              <a:t>لي</a:t>
            </a:r>
            <a:r>
              <a:rPr lang="en-US" baseline="0" dirty="0" smtClean="0"/>
              <a:t>1 </a:t>
            </a:r>
            <a:r>
              <a:rPr lang="ar-SA" baseline="0" dirty="0" smtClean="0"/>
              <a:t> يحطم </a:t>
            </a:r>
            <a:r>
              <a:rPr lang="en-US" baseline="0" dirty="0" smtClean="0"/>
              <a:t>BK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pitchFamily="34" charset="0"/>
                <a:cs typeface="Arial" pitchFamily="34" charset="0"/>
              </a:rPr>
              <a:t>Wheezing</a:t>
            </a:r>
            <a:r>
              <a:rPr lang="en-US" sz="1200" baseline="0" dirty="0" smtClean="0">
                <a:latin typeface="Arial" charset="0"/>
                <a:cs typeface="Arial" charset="0"/>
              </a:rPr>
              <a:t> </a:t>
            </a:r>
            <a:r>
              <a:rPr lang="ar-SA" sz="1200" baseline="0" dirty="0" smtClean="0">
                <a:latin typeface="Arial" charset="0"/>
                <a:cs typeface="Arial" charset="0"/>
              </a:rPr>
              <a:t>صفير بالصدر</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Arial" charset="0"/>
                <a:cs typeface="Arial" charset="0"/>
              </a:rPr>
              <a:t>If in the larynx .. This is a severe case</a:t>
            </a:r>
          </a:p>
          <a:p>
            <a:pPr marL="0" marR="0" indent="0" algn="l" defTabSz="914400" rtl="0" eaLnBrk="0" fontAlgn="base" latinLnBrk="0" hangingPunct="0">
              <a:lnSpc>
                <a:spcPct val="100000"/>
              </a:lnSpc>
              <a:spcBef>
                <a:spcPct val="30000"/>
              </a:spcBef>
              <a:spcAft>
                <a:spcPct val="0"/>
              </a:spcAft>
              <a:buClrTx/>
              <a:buSzTx/>
              <a:buFontTx/>
              <a:buNone/>
              <a:tabLst/>
              <a:defRPr/>
            </a:pPr>
            <a:r>
              <a:rPr lang="ar-SA" sz="1200" baseline="0" dirty="0" smtClean="0">
                <a:latin typeface="Arial" charset="0"/>
                <a:cs typeface="Arial" charset="0"/>
              </a:rPr>
              <a:t>غوسيا</a:t>
            </a: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24</a:t>
            </a:fld>
            <a:endParaRPr lang="en-US" altLang="en-US"/>
          </a:p>
        </p:txBody>
      </p:sp>
    </p:spTree>
    <p:extLst>
      <p:ext uri="{BB962C8B-B14F-4D97-AF65-F5344CB8AC3E}">
        <p14:creationId xmlns:p14="http://schemas.microsoft.com/office/powerpoint/2010/main" val="1302556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25</a:t>
            </a:fld>
            <a:endParaRPr lang="en-US" altLang="en-US"/>
          </a:p>
        </p:txBody>
      </p:sp>
    </p:spTree>
    <p:extLst>
      <p:ext uri="{BB962C8B-B14F-4D97-AF65-F5344CB8AC3E}">
        <p14:creationId xmlns:p14="http://schemas.microsoft.com/office/powerpoint/2010/main" val="4165148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err="1" smtClean="0"/>
              <a:t>Bec</a:t>
            </a:r>
            <a:r>
              <a:rPr lang="en-US" dirty="0" smtClean="0"/>
              <a:t> of the drug cough is very severe due</a:t>
            </a:r>
            <a:r>
              <a:rPr lang="en-US" baseline="0" dirty="0" smtClean="0"/>
              <a:t> to accumulation of BK.</a:t>
            </a:r>
          </a:p>
          <a:p>
            <a:pPr algn="l" rtl="0"/>
            <a:r>
              <a:rPr lang="en-US" baseline="0" dirty="0" smtClean="0"/>
              <a:t>ACEIs </a:t>
            </a:r>
            <a:r>
              <a:rPr lang="ar-SA" baseline="0" dirty="0" smtClean="0"/>
              <a:t>تمنع تكون </a:t>
            </a:r>
            <a:r>
              <a:rPr lang="en-US" baseline="0" dirty="0" smtClean="0"/>
              <a:t>  </a:t>
            </a:r>
            <a:r>
              <a:rPr lang="en-US" baseline="0" dirty="0" err="1" smtClean="0"/>
              <a:t>Ang</a:t>
            </a:r>
            <a:r>
              <a:rPr lang="en-US" baseline="0" dirty="0" smtClean="0"/>
              <a:t> II</a:t>
            </a:r>
          </a:p>
          <a:p>
            <a:pPr algn="l" rtl="0"/>
            <a:r>
              <a:rPr lang="en-US" baseline="0" dirty="0" smtClean="0"/>
              <a:t>So why don’t we find a drug that block </a:t>
            </a:r>
            <a:r>
              <a:rPr lang="en-US" baseline="0" dirty="0" err="1" smtClean="0"/>
              <a:t>AngII</a:t>
            </a:r>
            <a:r>
              <a:rPr lang="en-US" baseline="0" dirty="0" smtClean="0"/>
              <a:t> R but not affecting BK</a:t>
            </a:r>
          </a:p>
          <a:p>
            <a:pPr algn="l" rtl="0"/>
            <a:r>
              <a:rPr lang="en-US" baseline="0" dirty="0" err="1" smtClean="0"/>
              <a:t>AngII</a:t>
            </a:r>
            <a:r>
              <a:rPr lang="en-US" baseline="0" dirty="0" smtClean="0"/>
              <a:t> is produced as usual but blocked its </a:t>
            </a:r>
            <a:r>
              <a:rPr lang="en-US" baseline="0" dirty="0" err="1" smtClean="0"/>
              <a:t>Rs</a:t>
            </a:r>
            <a:r>
              <a:rPr lang="en-US" baseline="0" dirty="0" smtClean="0"/>
              <a:t> and prevented it action.</a:t>
            </a:r>
          </a:p>
          <a:p>
            <a:pPr algn="l" rtl="0"/>
            <a:r>
              <a:rPr lang="en-US" baseline="0" dirty="0" err="1" smtClean="0"/>
              <a:t>Sartan</a:t>
            </a:r>
            <a:r>
              <a:rPr lang="en-US" baseline="0" dirty="0" smtClean="0"/>
              <a:t> are also around 20 drugs</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26</a:t>
            </a:fld>
            <a:endParaRPr lang="en-US" altLang="en-US"/>
          </a:p>
        </p:txBody>
      </p:sp>
    </p:spTree>
    <p:extLst>
      <p:ext uri="{BB962C8B-B14F-4D97-AF65-F5344CB8AC3E}">
        <p14:creationId xmlns:p14="http://schemas.microsoft.com/office/powerpoint/2010/main" val="3923884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U already took this class in adrenergic drugs</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27</a:t>
            </a:fld>
            <a:endParaRPr lang="en-US" altLang="en-US"/>
          </a:p>
        </p:txBody>
      </p:sp>
    </p:spTree>
    <p:extLst>
      <p:ext uri="{BB962C8B-B14F-4D97-AF65-F5344CB8AC3E}">
        <p14:creationId xmlns:p14="http://schemas.microsoft.com/office/powerpoint/2010/main" val="91914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smtClean="0"/>
              <a:t>Direct on the wall of BV. Usually these are the most potent VD drugs.</a:t>
            </a:r>
          </a:p>
          <a:p>
            <a:pPr algn="l" rtl="0"/>
            <a:r>
              <a:rPr lang="en-GB" dirty="0" smtClean="0"/>
              <a:t>V</a:t>
            </a:r>
            <a:r>
              <a:rPr lang="en-GB" baseline="0" dirty="0" smtClean="0"/>
              <a:t> ideal for severe high BP &amp; Severe HF. So used in EMERGENCY</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28</a:t>
            </a:fld>
            <a:endParaRPr lang="en-US" altLang="en-US"/>
          </a:p>
        </p:txBody>
      </p:sp>
    </p:spTree>
    <p:extLst>
      <p:ext uri="{BB962C8B-B14F-4D97-AF65-F5344CB8AC3E}">
        <p14:creationId xmlns:p14="http://schemas.microsoft.com/office/powerpoint/2010/main" val="1215112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 3 factors to </a:t>
            </a:r>
            <a:r>
              <a:rPr lang="en-US" dirty="0" err="1" smtClean="0"/>
              <a:t>tr</a:t>
            </a:r>
            <a:r>
              <a:rPr lang="en-US" dirty="0" smtClean="0"/>
              <a:t> are either </a:t>
            </a:r>
          </a:p>
          <a:p>
            <a:pPr algn="l" rtl="0"/>
            <a:r>
              <a:rPr lang="en-US" dirty="0" smtClean="0"/>
              <a:t>1- Preload</a:t>
            </a:r>
          </a:p>
          <a:p>
            <a:pPr algn="l" rtl="0"/>
            <a:r>
              <a:rPr lang="en-US" dirty="0" smtClean="0"/>
              <a:t>2- Afterload</a:t>
            </a:r>
          </a:p>
          <a:p>
            <a:pPr algn="l" rtl="0"/>
            <a:r>
              <a:rPr lang="en-US" dirty="0" smtClean="0"/>
              <a:t>3-</a:t>
            </a:r>
            <a:r>
              <a:rPr lang="en-US" baseline="0" dirty="0" smtClean="0"/>
              <a:t> Contractility</a:t>
            </a:r>
          </a:p>
          <a:p>
            <a:pPr algn="l" rtl="0"/>
            <a:r>
              <a:rPr lang="en-US" baseline="0" dirty="0" smtClean="0"/>
              <a:t>There are so many drugs but this is the most commonly used drug</a:t>
            </a:r>
            <a:endParaRPr lang="en-US" dirty="0" smtClean="0"/>
          </a:p>
          <a:p>
            <a:pPr algn="l" rtl="0"/>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29</a:t>
            </a:fld>
            <a:endParaRPr lang="en-US" altLang="en-US"/>
          </a:p>
        </p:txBody>
      </p:sp>
    </p:spTree>
    <p:extLst>
      <p:ext uri="{BB962C8B-B14F-4D97-AF65-F5344CB8AC3E}">
        <p14:creationId xmlns:p14="http://schemas.microsoft.com/office/powerpoint/2010/main" val="1039337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HF: if the heart loose its normal function as a pump ….</a:t>
            </a:r>
          </a:p>
          <a:p>
            <a:pPr algn="l" rtl="0"/>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a:t>
            </a:fld>
            <a:endParaRPr lang="en-US" altLang="en-US"/>
          </a:p>
        </p:txBody>
      </p:sp>
    </p:spTree>
    <p:extLst>
      <p:ext uri="{BB962C8B-B14F-4D97-AF65-F5344CB8AC3E}">
        <p14:creationId xmlns:p14="http://schemas.microsoft.com/office/powerpoint/2010/main" val="2195734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 Na K pump</a:t>
            </a:r>
            <a:r>
              <a:rPr lang="en-US" baseline="0" dirty="0" smtClean="0"/>
              <a:t> is the active ion transport mechanism</a:t>
            </a:r>
            <a:endParaRPr lang="en-US" dirty="0" smtClean="0"/>
          </a:p>
          <a:p>
            <a:pPr algn="l" rtl="0"/>
            <a:r>
              <a:rPr lang="en-US" dirty="0" smtClean="0"/>
              <a:t>Na out &amp; the K in</a:t>
            </a:r>
          </a:p>
          <a:p>
            <a:pPr algn="l" rtl="0"/>
            <a:r>
              <a:rPr lang="ar-SA" dirty="0" smtClean="0"/>
              <a:t>درستوها</a:t>
            </a:r>
            <a:r>
              <a:rPr lang="ar-SA" baseline="0" dirty="0" smtClean="0"/>
              <a:t> في ال </a:t>
            </a:r>
            <a:r>
              <a:rPr lang="en-US" baseline="0" dirty="0" smtClean="0"/>
              <a:t>excitation contraction coupling</a:t>
            </a:r>
          </a:p>
          <a:p>
            <a:pPr algn="l" rtl="0"/>
            <a:r>
              <a:rPr lang="en-US" dirty="0" err="1" smtClean="0"/>
              <a:t>Ca</a:t>
            </a:r>
            <a:r>
              <a:rPr lang="en-US" dirty="0" smtClean="0"/>
              <a:t> out &amp; Na inside</a:t>
            </a:r>
          </a:p>
          <a:p>
            <a:pPr algn="l" rtl="0"/>
            <a:r>
              <a:rPr lang="en-US" dirty="0" smtClean="0"/>
              <a:t>Digitalis cause</a:t>
            </a:r>
            <a:r>
              <a:rPr lang="en-US" baseline="0" dirty="0" smtClean="0"/>
              <a:t> &gt; </a:t>
            </a:r>
            <a:r>
              <a:rPr lang="en-US" baseline="0" dirty="0" err="1" smtClean="0"/>
              <a:t>Ca</a:t>
            </a:r>
            <a:r>
              <a:rPr lang="en-US" baseline="0" dirty="0" smtClean="0"/>
              <a:t> inside because of </a:t>
            </a:r>
          </a:p>
          <a:p>
            <a:pPr algn="l" rtl="0"/>
            <a:r>
              <a:rPr lang="en-US" baseline="0" dirty="0" smtClean="0"/>
              <a:t>1- </a:t>
            </a:r>
            <a:r>
              <a:rPr lang="en-US" baseline="0" dirty="0" err="1" smtClean="0"/>
              <a:t>Ca</a:t>
            </a:r>
            <a:r>
              <a:rPr lang="en-US" baseline="0" dirty="0" smtClean="0"/>
              <a:t> inside by </a:t>
            </a:r>
            <a:r>
              <a:rPr lang="en-US" baseline="0" dirty="0" err="1" smtClean="0"/>
              <a:t>Ca</a:t>
            </a:r>
            <a:r>
              <a:rPr lang="en-US" baseline="0" dirty="0" smtClean="0"/>
              <a:t> channel</a:t>
            </a:r>
          </a:p>
          <a:p>
            <a:pPr algn="l" rtl="0"/>
            <a:r>
              <a:rPr lang="en-US" baseline="0" dirty="0" smtClean="0"/>
              <a:t>2- </a:t>
            </a:r>
            <a:r>
              <a:rPr lang="ar-SA" baseline="0" dirty="0" smtClean="0"/>
              <a:t>  تعطيل ال</a:t>
            </a:r>
            <a:r>
              <a:rPr lang="en-US" baseline="0" dirty="0" smtClean="0"/>
              <a:t>Na pump</a:t>
            </a:r>
          </a:p>
          <a:p>
            <a:pPr algn="l" rtl="0"/>
            <a:r>
              <a:rPr lang="ar-SA" dirty="0" smtClean="0"/>
              <a:t>بسبب</a:t>
            </a:r>
            <a:r>
              <a:rPr lang="ar-SA" baseline="0" dirty="0" smtClean="0"/>
              <a:t> تعطيل ال</a:t>
            </a:r>
            <a:r>
              <a:rPr lang="en-US" baseline="0" dirty="0" smtClean="0"/>
              <a:t>pump: </a:t>
            </a:r>
            <a:r>
              <a:rPr lang="ar-SA" baseline="0" dirty="0" smtClean="0"/>
              <a:t> </a:t>
            </a:r>
            <a:r>
              <a:rPr lang="en-US" baseline="0" dirty="0" smtClean="0"/>
              <a:t>inside is very low of Na &lt;&lt;&lt;</a:t>
            </a:r>
          </a:p>
          <a:p>
            <a:pPr algn="l" rtl="0"/>
            <a:r>
              <a:rPr lang="en-US" baseline="0" dirty="0" smtClean="0"/>
              <a:t>Sarcomere contractile SR as </a:t>
            </a:r>
            <a:r>
              <a:rPr lang="ar-SA" baseline="0" dirty="0" smtClean="0"/>
              <a:t>  مستودعات </a:t>
            </a:r>
            <a:r>
              <a:rPr lang="en-US" baseline="0" dirty="0" smtClean="0"/>
              <a:t>for </a:t>
            </a:r>
            <a:r>
              <a:rPr lang="en-US" baseline="0" dirty="0" err="1" smtClean="0"/>
              <a:t>Ca</a:t>
            </a:r>
            <a:r>
              <a:rPr lang="en-US" baseline="0" dirty="0" smtClean="0"/>
              <a:t> ions</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30</a:t>
            </a:fld>
            <a:endParaRPr lang="en-US" altLang="en-US"/>
          </a:p>
        </p:txBody>
      </p:sp>
    </p:spTree>
    <p:extLst>
      <p:ext uri="{BB962C8B-B14F-4D97-AF65-F5344CB8AC3E}">
        <p14:creationId xmlns:p14="http://schemas.microsoft.com/office/powerpoint/2010/main" val="1042566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Therapeutic dose is</a:t>
            </a:r>
            <a:r>
              <a:rPr lang="en-US" baseline="0" dirty="0" smtClean="0"/>
              <a:t> v close to toxic dose</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31</a:t>
            </a:fld>
            <a:endParaRPr lang="en-US" altLang="en-US"/>
          </a:p>
        </p:txBody>
      </p:sp>
    </p:spTree>
    <p:extLst>
      <p:ext uri="{BB962C8B-B14F-4D97-AF65-F5344CB8AC3E}">
        <p14:creationId xmlns:p14="http://schemas.microsoft.com/office/powerpoint/2010/main" val="758864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Digitalis</a:t>
            </a:r>
            <a:r>
              <a:rPr lang="en-US" baseline="0" dirty="0" smtClean="0"/>
              <a:t> </a:t>
            </a:r>
            <a:r>
              <a:rPr lang="en-US" baseline="0" dirty="0" err="1" smtClean="0"/>
              <a:t>canincrease</a:t>
            </a:r>
            <a:r>
              <a:rPr lang="en-US" baseline="0" dirty="0" smtClean="0"/>
              <a:t> heart automaticity</a:t>
            </a:r>
          </a:p>
          <a:p>
            <a:pPr algn="l"/>
            <a:r>
              <a:rPr lang="en-US" dirty="0" smtClean="0"/>
              <a:t>All types of arrhythmia</a:t>
            </a:r>
          </a:p>
          <a:p>
            <a:pPr algn="l"/>
            <a:r>
              <a:rPr lang="en-US" dirty="0" smtClean="0"/>
              <a:t>Cardiac arrest in high doses</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32</a:t>
            </a:fld>
            <a:endParaRPr lang="en-US" altLang="en-US"/>
          </a:p>
        </p:txBody>
      </p:sp>
    </p:spTree>
    <p:extLst>
      <p:ext uri="{BB962C8B-B14F-4D97-AF65-F5344CB8AC3E}">
        <p14:creationId xmlns:p14="http://schemas.microsoft.com/office/powerpoint/2010/main" val="1565097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33</a:t>
            </a:fld>
            <a:endParaRPr lang="en-US" altLang="en-US"/>
          </a:p>
        </p:txBody>
      </p:sp>
    </p:spTree>
    <p:extLst>
      <p:ext uri="{BB962C8B-B14F-4D97-AF65-F5344CB8AC3E}">
        <p14:creationId xmlns:p14="http://schemas.microsoft.com/office/powerpoint/2010/main" val="2407178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altLang="en-US" sz="1200" dirty="0" smtClean="0">
                <a:latin typeface="Arial" panose="020B0604020202020204" pitchFamily="34" charset="0"/>
                <a:cs typeface="Arial" panose="020B0604020202020204" pitchFamily="34" charset="0"/>
              </a:rPr>
              <a:t>visual disturbances:</a:t>
            </a:r>
            <a:r>
              <a:rPr lang="en-US" altLang="en-US" sz="1200" baseline="0" dirty="0" smtClean="0">
                <a:latin typeface="Arial" panose="020B0604020202020204" pitchFamily="34" charset="0"/>
                <a:cs typeface="Arial" panose="020B0604020202020204" pitchFamily="34" charset="0"/>
              </a:rPr>
              <a:t> Can see halos in light</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34</a:t>
            </a:fld>
            <a:endParaRPr lang="en-US" altLang="en-US"/>
          </a:p>
        </p:txBody>
      </p:sp>
    </p:spTree>
    <p:extLst>
      <p:ext uri="{BB962C8B-B14F-4D97-AF65-F5344CB8AC3E}">
        <p14:creationId xmlns:p14="http://schemas.microsoft.com/office/powerpoint/2010/main" val="2150536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smtClean="0"/>
              <a:t>Predisposing factors</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35</a:t>
            </a:fld>
            <a:endParaRPr lang="en-US" altLang="en-US"/>
          </a:p>
        </p:txBody>
      </p:sp>
    </p:spTree>
    <p:extLst>
      <p:ext uri="{BB962C8B-B14F-4D97-AF65-F5344CB8AC3E}">
        <p14:creationId xmlns:p14="http://schemas.microsoft.com/office/powerpoint/2010/main" val="422635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36</a:t>
            </a:fld>
            <a:endParaRPr lang="en-US" altLang="en-US"/>
          </a:p>
        </p:txBody>
      </p:sp>
    </p:spTree>
    <p:extLst>
      <p:ext uri="{BB962C8B-B14F-4D97-AF65-F5344CB8AC3E}">
        <p14:creationId xmlns:p14="http://schemas.microsoft.com/office/powerpoint/2010/main" val="4190403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 </a:t>
            </a:r>
            <a:r>
              <a:rPr lang="en-US" dirty="0" smtClean="0">
                <a:hlinkClick r:id="rId3" tooltip="Cyclic nucleotide phosphodiesterase"/>
              </a:rPr>
              <a:t>cyclic nucleotide </a:t>
            </a:r>
            <a:r>
              <a:rPr lang="en-US" b="1" dirty="0" err="1" smtClean="0">
                <a:hlinkClick r:id="rId3" tooltip="Cyclic nucleotide phosphodiesterase"/>
              </a:rPr>
              <a:t>phosphodiesterases</a:t>
            </a:r>
            <a:r>
              <a:rPr lang="en-US" dirty="0" smtClean="0"/>
              <a:t> comprise a group of </a:t>
            </a:r>
            <a:r>
              <a:rPr lang="en-US" dirty="0" smtClean="0">
                <a:hlinkClick r:id="rId4" tooltip="Enzymes"/>
              </a:rPr>
              <a:t>enzymes</a:t>
            </a:r>
            <a:r>
              <a:rPr lang="en-US" dirty="0" smtClean="0"/>
              <a:t> that </a:t>
            </a:r>
            <a:r>
              <a:rPr lang="en-US" b="1" dirty="0" smtClean="0"/>
              <a:t>degrade</a:t>
            </a:r>
            <a:r>
              <a:rPr lang="en-US" dirty="0" smtClean="0"/>
              <a:t> the </a:t>
            </a:r>
            <a:r>
              <a:rPr lang="en-US" dirty="0" err="1" smtClean="0">
                <a:hlinkClick r:id="rId5" tooltip="Phosphodiester bond"/>
              </a:rPr>
              <a:t>phosphodiester</a:t>
            </a:r>
            <a:r>
              <a:rPr lang="en-US" dirty="0" smtClean="0">
                <a:hlinkClick r:id="rId5" tooltip="Phosphodiester bond"/>
              </a:rPr>
              <a:t> bond</a:t>
            </a:r>
            <a:r>
              <a:rPr lang="en-US" dirty="0" smtClean="0"/>
              <a:t> in the </a:t>
            </a:r>
            <a:r>
              <a:rPr lang="en-US" dirty="0" smtClean="0">
                <a:hlinkClick r:id="rId6" tooltip="Second messenger"/>
              </a:rPr>
              <a:t>second messenger</a:t>
            </a:r>
            <a:r>
              <a:rPr lang="en-US" dirty="0" smtClean="0"/>
              <a:t> molecules </a:t>
            </a:r>
            <a:r>
              <a:rPr lang="en-US" dirty="0" err="1" smtClean="0">
                <a:hlinkClick r:id="rId7" tooltip="Cyclic adenosine monophosphate"/>
              </a:rPr>
              <a:t>cAMP</a:t>
            </a:r>
            <a:r>
              <a:rPr lang="en-US" dirty="0" smtClean="0"/>
              <a:t> and </a:t>
            </a:r>
            <a:r>
              <a:rPr lang="en-US" dirty="0" err="1" smtClean="0">
                <a:hlinkClick r:id="rId8" tooltip="Cyclic guanosine monophosphate"/>
              </a:rPr>
              <a:t>cGMP</a:t>
            </a:r>
            <a:r>
              <a:rPr lang="en-US" dirty="0" smtClean="0"/>
              <a:t>. They regulate the localization, duration, &amp; amplitude of cyclic nucleotide signaling within subcellular domains. PDEs are TF important regulators of </a:t>
            </a:r>
            <a:r>
              <a:rPr lang="en-US" dirty="0" smtClean="0">
                <a:hlinkClick r:id="rId9" tooltip="Signal transduction"/>
              </a:rPr>
              <a:t>signal transduction</a:t>
            </a:r>
            <a:r>
              <a:rPr lang="en-US" dirty="0" smtClean="0"/>
              <a:t> mediated by these second messenger molecules.</a:t>
            </a:r>
          </a:p>
          <a:p>
            <a:pPr algn="l" rtl="0"/>
            <a:r>
              <a:rPr lang="en-US" dirty="0" smtClean="0"/>
              <a:t>The superfamily of PDE enzymes is classified into 12 families, namely </a:t>
            </a:r>
            <a:r>
              <a:rPr lang="en-US" dirty="0" smtClean="0">
                <a:hlinkClick r:id="rId10" tooltip="PDE1"/>
              </a:rPr>
              <a:t>PDE1</a:t>
            </a:r>
            <a:r>
              <a:rPr lang="en-US" dirty="0" smtClean="0"/>
              <a:t>-PDE12, in </a:t>
            </a:r>
            <a:r>
              <a:rPr lang="en-US" dirty="0" smtClean="0">
                <a:hlinkClick r:id="rId11" tooltip="Mammals"/>
              </a:rPr>
              <a:t>mammals</a:t>
            </a:r>
            <a:r>
              <a:rPr lang="en-US" dirty="0" smtClean="0"/>
              <a:t>. Different PDEs of the same family are functionally related despite the fact that their amino acid sequences can show considerable divergence. PDEs have different substrate specificities. Some are </a:t>
            </a:r>
            <a:r>
              <a:rPr lang="en-US" dirty="0" err="1" smtClean="0"/>
              <a:t>cAMP</a:t>
            </a:r>
            <a:r>
              <a:rPr lang="en-US" dirty="0" smtClean="0"/>
              <a:t>-selective hydrolases (PDE4, 7 and 8); others are </a:t>
            </a:r>
            <a:r>
              <a:rPr lang="en-US" dirty="0" err="1" smtClean="0"/>
              <a:t>cGMP</a:t>
            </a:r>
            <a:r>
              <a:rPr lang="en-US" dirty="0" smtClean="0"/>
              <a:t>-selective (PDE5, 6, and 9). Others can </a:t>
            </a:r>
            <a:r>
              <a:rPr lang="en-US" dirty="0" err="1" smtClean="0"/>
              <a:t>hydrolyse</a:t>
            </a:r>
            <a:r>
              <a:rPr lang="en-US" dirty="0" smtClean="0"/>
              <a:t> both </a:t>
            </a:r>
            <a:r>
              <a:rPr lang="en-US" dirty="0" err="1" smtClean="0"/>
              <a:t>cAMP</a:t>
            </a:r>
            <a:r>
              <a:rPr lang="en-US" dirty="0" smtClean="0"/>
              <a:t> and </a:t>
            </a:r>
            <a:r>
              <a:rPr lang="en-US" dirty="0" err="1" smtClean="0"/>
              <a:t>cGMP</a:t>
            </a:r>
            <a:r>
              <a:rPr lang="en-US" dirty="0" smtClean="0"/>
              <a:t> (PDE1, 2, 3, 10, and 11). </a:t>
            </a:r>
            <a:r>
              <a:rPr lang="en-US" dirty="0" smtClean="0">
                <a:hlinkClick r:id="rId12" tooltip="PDE3"/>
              </a:rPr>
              <a:t>PDE3</a:t>
            </a:r>
            <a:r>
              <a:rPr lang="en-US" dirty="0" smtClean="0"/>
              <a:t> is sometimes referred to as </a:t>
            </a:r>
            <a:r>
              <a:rPr lang="en-US" dirty="0" err="1" smtClean="0"/>
              <a:t>cGMP</a:t>
            </a:r>
            <a:r>
              <a:rPr lang="en-US" dirty="0" smtClean="0"/>
              <a:t>-inhibited </a:t>
            </a:r>
            <a:r>
              <a:rPr lang="en-US" dirty="0" err="1" smtClean="0"/>
              <a:t>phosphodiesterase</a:t>
            </a:r>
            <a:r>
              <a:rPr lang="en-US" dirty="0" smtClean="0"/>
              <a:t>.</a:t>
            </a:r>
          </a:p>
          <a:p>
            <a:pPr algn="l" rtl="0"/>
            <a:r>
              <a:rPr lang="en-US" dirty="0" smtClean="0">
                <a:hlinkClick r:id="rId13" tooltip="Phosphodiesterase inhibitor"/>
              </a:rPr>
              <a:t>Inhibitors of PDE</a:t>
            </a:r>
            <a:r>
              <a:rPr lang="en-US" dirty="0" smtClean="0"/>
              <a:t> can prolong or enhance the effects of physiological processes mediated by </a:t>
            </a:r>
            <a:r>
              <a:rPr lang="en-US" dirty="0" err="1" smtClean="0">
                <a:hlinkClick r:id="rId7" tooltip="Cyclic adenosine monophosphate"/>
              </a:rPr>
              <a:t>cAMP</a:t>
            </a:r>
            <a:r>
              <a:rPr lang="en-US" dirty="0" smtClean="0"/>
              <a:t> or </a:t>
            </a:r>
            <a:r>
              <a:rPr lang="en-US" dirty="0" err="1" smtClean="0">
                <a:hlinkClick r:id="rId8" tooltip="Cyclic guanosine monophosphate"/>
              </a:rPr>
              <a:t>cGMP</a:t>
            </a:r>
            <a:r>
              <a:rPr lang="en-US" dirty="0" smtClean="0"/>
              <a:t> by inhibition of their degradation by PDE.</a:t>
            </a:r>
            <a:endParaRPr lang="en-US" altLang="en-US" sz="1200" dirty="0" smtClean="0">
              <a:latin typeface="Arial" panose="020B0604020202020204" pitchFamily="34" charset="0"/>
              <a:cs typeface="Arial" panose="020B0604020202020204" pitchFamily="34" charset="0"/>
              <a:sym typeface="Symbol" panose="05050102010706020507" pitchFamily="18" charset="2"/>
            </a:endParaRPr>
          </a:p>
          <a:p>
            <a:pPr algn="l" rtl="0"/>
            <a:r>
              <a:rPr lang="en-US" altLang="en-US" sz="1200" dirty="0" smtClean="0">
                <a:latin typeface="Arial" panose="020B0604020202020204" pitchFamily="34" charset="0"/>
                <a:cs typeface="Arial" panose="020B0604020202020204" pitchFamily="34" charset="0"/>
                <a:sym typeface="Symbol" panose="05050102010706020507" pitchFamily="18" charset="2"/>
              </a:rPr>
              <a:t>Inhibits </a:t>
            </a:r>
            <a:r>
              <a:rPr lang="en-US" altLang="en-US" sz="1200" dirty="0" err="1" smtClean="0">
                <a:latin typeface="Arial" panose="020B0604020202020204" pitchFamily="34" charset="0"/>
                <a:cs typeface="Arial" panose="020B0604020202020204" pitchFamily="34" charset="0"/>
                <a:sym typeface="Symbol" panose="05050102010706020507" pitchFamily="18" charset="2"/>
              </a:rPr>
              <a:t>phosphodiesterase</a:t>
            </a:r>
            <a:r>
              <a:rPr lang="en-US" altLang="en-US" sz="1200" dirty="0" smtClean="0">
                <a:latin typeface="Arial" panose="020B0604020202020204" pitchFamily="34" charset="0"/>
                <a:cs typeface="Arial" panose="020B0604020202020204" pitchFamily="34" charset="0"/>
                <a:sym typeface="Symbol" panose="05050102010706020507" pitchFamily="18" charset="2"/>
              </a:rPr>
              <a:t> </a:t>
            </a:r>
            <a:r>
              <a:rPr lang="en-US" sz="1200" dirty="0" smtClean="0">
                <a:latin typeface="Arial" panose="020B0604020202020204" pitchFamily="34" charset="0"/>
                <a:cs typeface="Arial" panose="020B0604020202020204" pitchFamily="34" charset="0"/>
              </a:rPr>
              <a:t>-III both</a:t>
            </a:r>
            <a:r>
              <a:rPr lang="en-US" sz="1200" baseline="0" dirty="0" smtClean="0">
                <a:latin typeface="Arial" panose="020B0604020202020204" pitchFamily="34" charset="0"/>
                <a:cs typeface="Arial" panose="020B0604020202020204" pitchFamily="34" charset="0"/>
              </a:rPr>
              <a:t> in the </a:t>
            </a:r>
            <a:r>
              <a:rPr lang="en-US" sz="1200" baseline="0" dirty="0" err="1" smtClean="0">
                <a:latin typeface="Arial" panose="020B0604020202020204" pitchFamily="34" charset="0"/>
                <a:cs typeface="Arial" panose="020B0604020202020204" pitchFamily="34" charset="0"/>
              </a:rPr>
              <a:t>hrt</a:t>
            </a:r>
            <a:r>
              <a:rPr lang="en-US" sz="1200" baseline="0" dirty="0" smtClean="0">
                <a:latin typeface="Arial" panose="020B0604020202020204" pitchFamily="34" charset="0"/>
                <a:cs typeface="Arial" panose="020B0604020202020204" pitchFamily="34" charset="0"/>
              </a:rPr>
              <a:t> &amp; BV</a:t>
            </a:r>
          </a:p>
          <a:p>
            <a:pPr algn="l" rtl="0"/>
            <a:r>
              <a:rPr lang="en-US" sz="1200" baseline="0" dirty="0" smtClean="0">
                <a:latin typeface="Arial" panose="020B0604020202020204" pitchFamily="34" charset="0"/>
                <a:cs typeface="Arial" panose="020B0604020202020204" pitchFamily="34" charset="0"/>
              </a:rPr>
              <a:t>If I did inhibition &gt;&gt;&gt;</a:t>
            </a:r>
          </a:p>
          <a:p>
            <a:pPr algn="l" rtl="0"/>
            <a:r>
              <a:rPr lang="en-US" sz="1200" baseline="0" dirty="0" smtClean="0">
                <a:latin typeface="Arial" panose="020B0604020202020204" pitchFamily="34" charset="0"/>
                <a:cs typeface="Arial" panose="020B0604020202020204" pitchFamily="34" charset="0"/>
              </a:rPr>
              <a:t>So these drugs are strong</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37</a:t>
            </a:fld>
            <a:endParaRPr lang="en-US" altLang="en-US"/>
          </a:p>
        </p:txBody>
      </p:sp>
    </p:spTree>
    <p:extLst>
      <p:ext uri="{BB962C8B-B14F-4D97-AF65-F5344CB8AC3E}">
        <p14:creationId xmlns:p14="http://schemas.microsoft.com/office/powerpoint/2010/main" val="5476321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smtClean="0"/>
              <a:t>We can use it in the first 48 H, but no point if longer. So </a:t>
            </a:r>
            <a:r>
              <a:rPr lang="ar-SA" dirty="0" smtClean="0"/>
              <a:t>بس في أول يومين</a:t>
            </a:r>
            <a:endParaRPr lang="en-US" dirty="0" smtClean="0"/>
          </a:p>
          <a:p>
            <a:pPr algn="l" rtl="0"/>
            <a:r>
              <a:rPr lang="en-US" dirty="0" smtClean="0"/>
              <a:t>??</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38</a:t>
            </a:fld>
            <a:endParaRPr lang="en-US" altLang="en-US"/>
          </a:p>
        </p:txBody>
      </p:sp>
    </p:spTree>
    <p:extLst>
      <p:ext uri="{BB962C8B-B14F-4D97-AF65-F5344CB8AC3E}">
        <p14:creationId xmlns:p14="http://schemas.microsoft.com/office/powerpoint/2010/main" val="10501855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smtClean="0"/>
              <a:t>Precipitate: </a:t>
            </a:r>
            <a:r>
              <a:rPr lang="ar-SA" dirty="0" smtClean="0"/>
              <a:t>راسب كيميائي فالدوائين</a:t>
            </a:r>
            <a:r>
              <a:rPr lang="ar-SA" baseline="0" dirty="0" smtClean="0"/>
              <a:t> ال2 مايشتغلون لأنه لازم الدوائ يكون ذائب في المحلول وليس مترسب</a:t>
            </a:r>
          </a:p>
          <a:p>
            <a:pPr algn="l" rtl="0"/>
            <a:r>
              <a:rPr lang="en-US" baseline="0" dirty="0" smtClean="0"/>
              <a:t>DI is either</a:t>
            </a:r>
          </a:p>
          <a:p>
            <a:pPr algn="l" rtl="0"/>
            <a:r>
              <a:rPr lang="en-US" baseline="0" dirty="0" smtClean="0"/>
              <a:t>1- PK</a:t>
            </a:r>
          </a:p>
          <a:p>
            <a:pPr algn="l" rtl="0"/>
            <a:r>
              <a:rPr lang="en-US" baseline="0" dirty="0" smtClean="0"/>
              <a:t>2- </a:t>
            </a:r>
            <a:r>
              <a:rPr lang="en-US" baseline="0" dirty="0" err="1" smtClean="0"/>
              <a:t>PharmacoD</a:t>
            </a:r>
            <a:endParaRPr lang="en-US" baseline="0" dirty="0" smtClean="0"/>
          </a:p>
          <a:p>
            <a:pPr algn="l" rtl="0"/>
            <a:r>
              <a:rPr lang="en-US" baseline="0" dirty="0" smtClean="0"/>
              <a:t>3- Chemical</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39</a:t>
            </a:fld>
            <a:endParaRPr lang="en-US" altLang="en-US"/>
          </a:p>
        </p:txBody>
      </p:sp>
    </p:spTree>
    <p:extLst>
      <p:ext uri="{BB962C8B-B14F-4D97-AF65-F5344CB8AC3E}">
        <p14:creationId xmlns:p14="http://schemas.microsoft.com/office/powerpoint/2010/main" val="225520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HF can be caused by factors originating from within the heart (i.e., intrinsic disease or pathology) or from external factors that place excessive demands upon the heart. </a:t>
            </a:r>
          </a:p>
          <a:p>
            <a:pPr algn="l" rtl="0"/>
            <a:r>
              <a:rPr lang="en-US" b="1" dirty="0" smtClean="0"/>
              <a:t>Intrinsic </a:t>
            </a:r>
            <a:r>
              <a:rPr lang="en-US" dirty="0" smtClean="0"/>
              <a:t>disease includes conditions such as dilated </a:t>
            </a:r>
            <a:r>
              <a:rPr lang="en-US" dirty="0" err="1" smtClean="0"/>
              <a:t>cardiomyopathy</a:t>
            </a:r>
            <a:r>
              <a:rPr lang="en-US" dirty="0" smtClean="0"/>
              <a:t> &amp; hypertrophic cardiomyopathy. </a:t>
            </a:r>
          </a:p>
          <a:p>
            <a:pPr algn="l" rtl="0"/>
            <a:r>
              <a:rPr lang="en-US" b="1" dirty="0" smtClean="0"/>
              <a:t>External</a:t>
            </a:r>
            <a:r>
              <a:rPr lang="en-US" dirty="0" smtClean="0"/>
              <a:t> factors that can lead to HF include long-term, uncontrolled HTN, increased </a:t>
            </a:r>
            <a:r>
              <a:rPr lang="en-US" dirty="0" smtClean="0">
                <a:hlinkClick r:id="rId3" invalidUrl="http://www.cvphysiology.com/Cardiac Function/CF002.htm"/>
              </a:rPr>
              <a:t>stroke volume</a:t>
            </a:r>
            <a:r>
              <a:rPr lang="en-US" dirty="0" smtClean="0"/>
              <a:t> (volume load; arterial-venous shunts), hormonal disorders such as hyperthyroidism, &amp;</a:t>
            </a:r>
            <a:r>
              <a:rPr lang="en-US" baseline="0" dirty="0" smtClean="0"/>
              <a:t> </a:t>
            </a:r>
            <a:r>
              <a:rPr lang="en-US" dirty="0" smtClean="0"/>
              <a:t>pregnancy.</a:t>
            </a:r>
          </a:p>
          <a:p>
            <a:pPr algn="l" rtl="0"/>
            <a:r>
              <a:rPr lang="en-US" dirty="0" smtClean="0"/>
              <a:t>Acute HF develops rapidly &amp; can be immediately life threatening because the heart does not have time to undergo compensatory adaptations. Acute failure (hours/days) may result from cardiopulmonary by-pass surgery, acute infection (sepsis), acute myocardial infarction, valve dysfunction, severe arrhythmias, etc. Acute HF can often be managed successfully by pharmacological or surgical interventions. </a:t>
            </a:r>
          </a:p>
          <a:p>
            <a:pPr algn="l" rtl="0"/>
            <a:r>
              <a:rPr lang="en-US" dirty="0" smtClean="0"/>
              <a:t>Chronic HF is a long-term condition (months/years) that is associated with the heart undergoing adaptive responses (e.g., dilation, hypertrophy) to a precipitating cause. These adaptive responses, however, can be deleterious in the long-term &amp; lead to a worsening condition</a:t>
            </a:r>
          </a:p>
          <a:p>
            <a:pPr algn="l" rtl="0"/>
            <a:r>
              <a:rPr lang="en-US" dirty="0" smtClean="0"/>
              <a:t>The number one cause of HF is </a:t>
            </a:r>
            <a:r>
              <a:rPr lang="en-US" dirty="0" smtClean="0">
                <a:hlinkClick r:id="rId4"/>
              </a:rPr>
              <a:t>coronary artery disease</a:t>
            </a:r>
            <a:r>
              <a:rPr lang="en-US" dirty="0" smtClean="0"/>
              <a:t> (CAD). CAD reduces </a:t>
            </a:r>
            <a:r>
              <a:rPr lang="en-US" dirty="0" smtClean="0">
                <a:hlinkClick r:id="rId5" invalidUrl="http://www.cvphysiology.com/Blood Flow/BF001.htm"/>
              </a:rPr>
              <a:t>coronary blood flow</a:t>
            </a:r>
            <a:r>
              <a:rPr lang="en-US" dirty="0" smtClean="0"/>
              <a:t> &amp; </a:t>
            </a:r>
            <a:r>
              <a:rPr lang="en-US" dirty="0" smtClean="0">
                <a:hlinkClick r:id="rId6"/>
              </a:rPr>
              <a:t>oxygen delivery</a:t>
            </a:r>
            <a:r>
              <a:rPr lang="en-US" dirty="0" smtClean="0"/>
              <a:t> to the myocardium. This leads to myocardial </a:t>
            </a:r>
            <a:r>
              <a:rPr lang="en-US" dirty="0" smtClean="0">
                <a:hlinkClick r:id="rId7"/>
              </a:rPr>
              <a:t>hypoxia</a:t>
            </a:r>
            <a:r>
              <a:rPr lang="en-US" dirty="0" smtClean="0"/>
              <a:t> &amp; </a:t>
            </a:r>
            <a:r>
              <a:rPr lang="en-US" dirty="0" smtClean="0">
                <a:hlinkClick r:id="rId8"/>
              </a:rPr>
              <a:t>impaired function</a:t>
            </a:r>
            <a:r>
              <a:rPr lang="en-US" dirty="0" smtClean="0"/>
              <a:t>. CABG surgery &amp; coronary stenting are frequently used in the </a:t>
            </a:r>
            <a:r>
              <a:rPr lang="en-US" dirty="0" err="1" smtClean="0"/>
              <a:t>tr</a:t>
            </a:r>
            <a:r>
              <a:rPr lang="en-US" dirty="0" smtClean="0"/>
              <a:t> of CAD. Another common cause of HF is </a:t>
            </a:r>
            <a:r>
              <a:rPr lang="en-US" dirty="0" smtClean="0">
                <a:hlinkClick r:id="rId9"/>
              </a:rPr>
              <a:t>myocardial infarction</a:t>
            </a:r>
            <a:r>
              <a:rPr lang="en-US" dirty="0" smtClean="0"/>
              <a:t>, w is the final &amp; often fatal culmination of CAD. Infarcted tissue does not contribute to the generation of mechanical activity so overall cardiac performance is diminished. Furthermore, non-infarcted regions must compensate for the loss of function &amp; this extra burden can precipitate changes that lead to failure. </a:t>
            </a:r>
            <a:r>
              <a:rPr lang="en-US" dirty="0" err="1" smtClean="0">
                <a:hlinkClick r:id="rId10" invalidUrl="http://www.cvphysiology.com/Heart Disease/HD003.htm"/>
              </a:rPr>
              <a:t>Valvular</a:t>
            </a:r>
            <a:r>
              <a:rPr lang="en-US" dirty="0" smtClean="0">
                <a:hlinkClick r:id="rId11" invalidUrl="http://www.cvphysiology.com/Heart Disease/HD003.htm"/>
              </a:rPr>
              <a:t> disease</a:t>
            </a:r>
            <a:r>
              <a:rPr lang="en-US" dirty="0" smtClean="0"/>
              <a:t> &amp; congenital defects place increased demands upon the heart that can precipitate failure. Cardiomyopathies, of known origin (e.g., bacterial / viral) or idiopathic (unknown origin), can lead to failure. Myocarditis can have a similar effect. </a:t>
            </a:r>
            <a:r>
              <a:rPr lang="en-US" dirty="0" smtClean="0">
                <a:hlinkClick r:id="rId12"/>
              </a:rPr>
              <a:t>Arrhythmias</a:t>
            </a:r>
            <a:r>
              <a:rPr lang="en-US" dirty="0" smtClean="0"/>
              <a:t> such as severe bradycardia or tachycardia can also precipitate failure.</a:t>
            </a:r>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4</a:t>
            </a:fld>
            <a:endParaRPr lang="en-US" altLang="en-US"/>
          </a:p>
        </p:txBody>
      </p:sp>
    </p:spTree>
    <p:extLst>
      <p:ext uri="{BB962C8B-B14F-4D97-AF65-F5344CB8AC3E}">
        <p14:creationId xmlns:p14="http://schemas.microsoft.com/office/powerpoint/2010/main" val="39786344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smtClean="0"/>
              <a:t>We finished now preload</a:t>
            </a:r>
          </a:p>
          <a:p>
            <a:pPr algn="l" rtl="0"/>
            <a:r>
              <a:rPr lang="en-US" dirty="0" smtClean="0"/>
              <a:t>Afterload &amp;</a:t>
            </a:r>
          </a:p>
          <a:p>
            <a:pPr algn="l" rtl="0"/>
            <a:r>
              <a:rPr lang="en-US" dirty="0" smtClean="0"/>
              <a:t>Contractility</a:t>
            </a:r>
          </a:p>
          <a:p>
            <a:pPr algn="l" rtl="0"/>
            <a:r>
              <a:rPr lang="en-US" dirty="0" smtClean="0"/>
              <a:t>We will come now to B-</a:t>
            </a:r>
            <a:r>
              <a:rPr lang="en-US" dirty="0" err="1" smtClean="0"/>
              <a:t>Adre</a:t>
            </a:r>
            <a:r>
              <a:rPr lang="en-US" dirty="0" smtClean="0"/>
              <a:t> blockers</a:t>
            </a:r>
            <a:endParaRPr lang="en-US" dirty="0"/>
          </a:p>
        </p:txBody>
      </p:sp>
      <p:sp>
        <p:nvSpPr>
          <p:cNvPr id="4" name="عنصر نائب لرقم الشريحة 3"/>
          <p:cNvSpPr>
            <a:spLocks noGrp="1"/>
          </p:cNvSpPr>
          <p:nvPr>
            <p:ph type="sldNum" sz="quarter" idx="10"/>
          </p:nvPr>
        </p:nvSpPr>
        <p:spPr/>
        <p:txBody>
          <a:bodyPr/>
          <a:lstStyle/>
          <a:p>
            <a:fld id="{A36355A5-5C13-49ED-AD9A-7159ACE17F3F}" type="slidenum">
              <a:rPr lang="ar-SA" altLang="en-US" smtClean="0"/>
              <a:pPr/>
              <a:t>40</a:t>
            </a:fld>
            <a:endParaRPr lang="en-US" altLang="en-US"/>
          </a:p>
        </p:txBody>
      </p:sp>
    </p:spTree>
    <p:extLst>
      <p:ext uri="{BB962C8B-B14F-4D97-AF65-F5344CB8AC3E}">
        <p14:creationId xmlns:p14="http://schemas.microsoft.com/office/powerpoint/2010/main" val="1704209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41</a:t>
            </a:fld>
            <a:endParaRPr lang="en-US" altLang="en-US"/>
          </a:p>
        </p:txBody>
      </p:sp>
    </p:spTree>
    <p:extLst>
      <p:ext uri="{BB962C8B-B14F-4D97-AF65-F5344CB8AC3E}">
        <p14:creationId xmlns:p14="http://schemas.microsoft.com/office/powerpoint/2010/main" val="33896778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42</a:t>
            </a:fld>
            <a:endParaRPr lang="en-US" altLang="en-US"/>
          </a:p>
        </p:txBody>
      </p:sp>
    </p:spTree>
    <p:extLst>
      <p:ext uri="{BB962C8B-B14F-4D97-AF65-F5344CB8AC3E}">
        <p14:creationId xmlns:p14="http://schemas.microsoft.com/office/powerpoint/2010/main" val="2981560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ANP</a:t>
            </a:r>
          </a:p>
          <a:p>
            <a:pPr algn="l" rtl="0"/>
            <a:r>
              <a:rPr lang="en-US" dirty="0" smtClean="0"/>
              <a:t>BNP (Beta type)</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43</a:t>
            </a:fld>
            <a:endParaRPr lang="en-US" altLang="en-US"/>
          </a:p>
        </p:txBody>
      </p:sp>
    </p:spTree>
    <p:extLst>
      <p:ext uri="{BB962C8B-B14F-4D97-AF65-F5344CB8AC3E}">
        <p14:creationId xmlns:p14="http://schemas.microsoft.com/office/powerpoint/2010/main" val="2683397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A36355A5-5C13-49ED-AD9A-7159ACE17F3F}" type="slidenum">
              <a:rPr lang="ar-SA" altLang="en-US" smtClean="0"/>
              <a:pPr/>
              <a:t>44</a:t>
            </a:fld>
            <a:endParaRPr lang="en-US" altLang="en-US"/>
          </a:p>
        </p:txBody>
      </p:sp>
    </p:spTree>
    <p:extLst>
      <p:ext uri="{BB962C8B-B14F-4D97-AF65-F5344CB8AC3E}">
        <p14:creationId xmlns:p14="http://schemas.microsoft.com/office/powerpoint/2010/main" val="65710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err="1" smtClean="0"/>
              <a:t>Bec</a:t>
            </a:r>
            <a:r>
              <a:rPr lang="en-GB" dirty="0" smtClean="0"/>
              <a:t> </a:t>
            </a:r>
            <a:r>
              <a:rPr lang="en-US" altLang="en-US" sz="1200" dirty="0" smtClean="0">
                <a:latin typeface="Arial" panose="020B0604020202020204" pitchFamily="34" charset="0"/>
                <a:cs typeface="Arial" panose="020B0604020202020204" pitchFamily="34" charset="0"/>
              </a:rPr>
              <a:t>smoking &amp; CV diseases</a:t>
            </a:r>
            <a:r>
              <a:rPr lang="en-US" altLang="en-US" sz="1200" baseline="0" dirty="0" smtClean="0">
                <a:latin typeface="Arial" panose="020B0604020202020204" pitchFamily="34" charset="0"/>
                <a:cs typeface="Arial" panose="020B0604020202020204" pitchFamily="34" charset="0"/>
              </a:rPr>
              <a:t> are always linked together</a:t>
            </a:r>
          </a:p>
          <a:p>
            <a:pPr algn="l" rtl="0"/>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47</a:t>
            </a:fld>
            <a:endParaRPr lang="en-US" altLang="en-US"/>
          </a:p>
        </p:txBody>
      </p:sp>
    </p:spTree>
    <p:extLst>
      <p:ext uri="{BB962C8B-B14F-4D97-AF65-F5344CB8AC3E}">
        <p14:creationId xmlns:p14="http://schemas.microsoft.com/office/powerpoint/2010/main" val="1294545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 New York Heart Association (NYHA) Functional Classification. It places patients in one of four categories based on how much they are limited during physical activity.</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48</a:t>
            </a:fld>
            <a:endParaRPr lang="en-US" altLang="en-US"/>
          </a:p>
        </p:txBody>
      </p:sp>
    </p:spTree>
    <p:extLst>
      <p:ext uri="{BB962C8B-B14F-4D97-AF65-F5344CB8AC3E}">
        <p14:creationId xmlns:p14="http://schemas.microsoft.com/office/powerpoint/2010/main" val="24611152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49</a:t>
            </a:fld>
            <a:endParaRPr lang="en-US" altLang="en-US"/>
          </a:p>
        </p:txBody>
      </p:sp>
    </p:spTree>
    <p:extLst>
      <p:ext uri="{BB962C8B-B14F-4D97-AF65-F5344CB8AC3E}">
        <p14:creationId xmlns:p14="http://schemas.microsoft.com/office/powerpoint/2010/main" val="34133342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50</a:t>
            </a:fld>
            <a:endParaRPr lang="en-US" altLang="en-US"/>
          </a:p>
        </p:txBody>
      </p:sp>
    </p:spTree>
    <p:extLst>
      <p:ext uri="{BB962C8B-B14F-4D97-AF65-F5344CB8AC3E}">
        <p14:creationId xmlns:p14="http://schemas.microsoft.com/office/powerpoint/2010/main" val="2086651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1" kern="1200" dirty="0" smtClean="0">
                <a:solidFill>
                  <a:schemeClr val="tx1"/>
                </a:solidFill>
                <a:effectLst/>
                <a:latin typeface="Arial" charset="0"/>
                <a:ea typeface="+mn-ea"/>
                <a:cs typeface="Arial" charset="0"/>
              </a:rPr>
              <a:t>Positive airway pressure</a:t>
            </a:r>
            <a:r>
              <a:rPr lang="en-US" sz="1200" b="0" kern="1200" dirty="0" smtClean="0">
                <a:solidFill>
                  <a:schemeClr val="tx1"/>
                </a:solidFill>
                <a:effectLst/>
                <a:latin typeface="Arial" charset="0"/>
                <a:ea typeface="+mn-ea"/>
                <a:cs typeface="Arial" charset="0"/>
              </a:rPr>
              <a:t> (PAP) treatment uses a machine to pump air under pressure into the airway of the lungs. This helps keep the windpipe open during sleep. The forced air delivered by CPAP prevents episodes of airway collapse that block the breathing in people with obstructive sleep apnea</a:t>
            </a:r>
            <a:endParaRPr lang="ar-SA" sz="1200" b="0" kern="1200" dirty="0" smtClean="0">
              <a:solidFill>
                <a:schemeClr val="tx1"/>
              </a:solidFill>
              <a:effectLst/>
              <a:latin typeface="Arial" charset="0"/>
              <a:ea typeface="+mn-ea"/>
              <a:cs typeface="Arial" charset="0"/>
            </a:endParaRPr>
          </a:p>
          <a:p>
            <a:pPr algn="l" rtl="0"/>
            <a:r>
              <a:rPr lang="en-US" sz="1200" b="0" i="1" kern="1200" dirty="0" smtClean="0">
                <a:solidFill>
                  <a:schemeClr val="tx1"/>
                </a:solidFill>
                <a:effectLst/>
                <a:latin typeface="Arial" charset="0"/>
                <a:ea typeface="+mn-ea"/>
                <a:cs typeface="Arial" charset="0"/>
              </a:rPr>
              <a:t>Ultrafiltration</a:t>
            </a:r>
            <a:r>
              <a:rPr lang="en-US" sz="1200" b="0" kern="1200" dirty="0" smtClean="0">
                <a:solidFill>
                  <a:schemeClr val="tx1"/>
                </a:solidFill>
                <a:effectLst/>
                <a:latin typeface="Arial" charset="0"/>
                <a:ea typeface="+mn-ea"/>
                <a:cs typeface="Arial" charset="0"/>
              </a:rPr>
              <a:t>: </a:t>
            </a:r>
            <a:r>
              <a:rPr lang="en-US" sz="1200" b="0" i="1" kern="1200" dirty="0" smtClean="0">
                <a:solidFill>
                  <a:schemeClr val="tx1"/>
                </a:solidFill>
                <a:effectLst/>
                <a:latin typeface="Arial" charset="0"/>
                <a:ea typeface="+mn-ea"/>
                <a:cs typeface="Arial" charset="0"/>
              </a:rPr>
              <a:t>Aqua</a:t>
            </a:r>
            <a:r>
              <a:rPr lang="en-US" sz="1200" b="0" kern="1200" dirty="0" smtClean="0">
                <a:solidFill>
                  <a:schemeClr val="tx1"/>
                </a:solidFill>
                <a:effectLst/>
                <a:latin typeface="Arial" charset="0"/>
                <a:ea typeface="+mn-ea"/>
                <a:cs typeface="Arial" charset="0"/>
              </a:rPr>
              <a:t>/</a:t>
            </a:r>
            <a:r>
              <a:rPr lang="en-US" sz="1200" b="0" i="1" kern="1200" dirty="0" err="1" smtClean="0">
                <a:solidFill>
                  <a:schemeClr val="tx1"/>
                </a:solidFill>
                <a:effectLst/>
                <a:latin typeface="Arial" charset="0"/>
                <a:ea typeface="+mn-ea"/>
                <a:cs typeface="Arial" charset="0"/>
              </a:rPr>
              <a:t>natriuresis</a:t>
            </a:r>
            <a:r>
              <a:rPr lang="en-US" sz="1200" b="0" kern="1200" dirty="0" smtClean="0">
                <a:solidFill>
                  <a:schemeClr val="tx1"/>
                </a:solidFill>
                <a:effectLst/>
                <a:latin typeface="Arial" charset="0"/>
                <a:ea typeface="+mn-ea"/>
                <a:cs typeface="Arial" charset="0"/>
              </a:rPr>
              <a:t> More effectively remove sodium, control blood volume, and avoid reflex; </a:t>
            </a:r>
            <a:r>
              <a:rPr lang="en-US" sz="1200" b="0" kern="1200" dirty="0" err="1" smtClean="0">
                <a:solidFill>
                  <a:schemeClr val="tx1"/>
                </a:solidFill>
                <a:effectLst/>
                <a:latin typeface="Arial" charset="0"/>
                <a:ea typeface="+mn-ea"/>
                <a:cs typeface="Arial" charset="0"/>
              </a:rPr>
              <a:t>neurohormonal</a:t>
            </a:r>
            <a:r>
              <a:rPr lang="en-US" sz="1200" b="0" kern="1200" dirty="0" smtClean="0">
                <a:solidFill>
                  <a:schemeClr val="tx1"/>
                </a:solidFill>
                <a:effectLst/>
                <a:latin typeface="Arial" charset="0"/>
                <a:ea typeface="+mn-ea"/>
                <a:cs typeface="Arial" charset="0"/>
              </a:rPr>
              <a:t> activation seen with loop </a:t>
            </a:r>
            <a:r>
              <a:rPr lang="en-US" sz="1200" b="0" kern="1200" dirty="0" err="1" smtClean="0">
                <a:solidFill>
                  <a:schemeClr val="tx1"/>
                </a:solidFill>
                <a:effectLst/>
                <a:latin typeface="Arial" charset="0"/>
                <a:ea typeface="+mn-ea"/>
                <a:cs typeface="Arial" charset="0"/>
              </a:rPr>
              <a:t>diurectics</a:t>
            </a:r>
            <a:r>
              <a:rPr lang="en-US" sz="1200" b="0" kern="1200" dirty="0" smtClean="0">
                <a:solidFill>
                  <a:schemeClr val="tx1"/>
                </a:solidFill>
                <a:effectLst/>
                <a:latin typeface="Arial" charset="0"/>
                <a:ea typeface="+mn-ea"/>
                <a:cs typeface="Arial" charset="0"/>
              </a:rPr>
              <a:t> Nitrates, </a:t>
            </a:r>
            <a:r>
              <a:rPr lang="en-US" sz="1200" b="0" kern="1200" dirty="0" err="1" smtClean="0">
                <a:solidFill>
                  <a:schemeClr val="tx1"/>
                </a:solidFill>
                <a:effectLst/>
                <a:latin typeface="Arial" charset="0"/>
                <a:ea typeface="+mn-ea"/>
                <a:cs typeface="Arial" charset="0"/>
              </a:rPr>
              <a:t>nitroprusside</a:t>
            </a:r>
            <a:r>
              <a:rPr lang="en-US" sz="1200" b="0" kern="1200" dirty="0" smtClean="0">
                <a:solidFill>
                  <a:schemeClr val="tx1"/>
                </a:solidFill>
                <a:effectLst/>
                <a:latin typeface="Arial" charset="0"/>
                <a:ea typeface="+mn-ea"/>
                <a:cs typeface="Arial" charset="0"/>
              </a:rPr>
              <a:t>, </a:t>
            </a:r>
            <a:r>
              <a:rPr lang="en-US" sz="1200" b="0" kern="1200" dirty="0" err="1" smtClean="0">
                <a:solidFill>
                  <a:schemeClr val="tx1"/>
                </a:solidFill>
                <a:effectLst/>
                <a:latin typeface="Arial" charset="0"/>
                <a:ea typeface="+mn-ea"/>
                <a:cs typeface="Arial" charset="0"/>
              </a:rPr>
              <a:t>dobutamine</a:t>
            </a:r>
            <a:r>
              <a:rPr lang="en-US" sz="1200" b="0" kern="1200" dirty="0" smtClean="0">
                <a:solidFill>
                  <a:schemeClr val="tx1"/>
                </a:solidFill>
                <a:effectLst/>
                <a:latin typeface="Arial" charset="0"/>
                <a:ea typeface="+mn-ea"/>
                <a:cs typeface="Arial" charset="0"/>
              </a:rPr>
              <a:t>: Arterial vasodilation </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52</a:t>
            </a:fld>
            <a:endParaRPr lang="en-US" altLang="en-US"/>
          </a:p>
        </p:txBody>
      </p:sp>
    </p:spTree>
    <p:extLst>
      <p:ext uri="{BB962C8B-B14F-4D97-AF65-F5344CB8AC3E}">
        <p14:creationId xmlns:p14="http://schemas.microsoft.com/office/powerpoint/2010/main" val="143237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5</a:t>
            </a:fld>
            <a:endParaRPr lang="en-US" altLang="en-US"/>
          </a:p>
        </p:txBody>
      </p:sp>
    </p:spTree>
    <p:extLst>
      <p:ext uri="{BB962C8B-B14F-4D97-AF65-F5344CB8AC3E}">
        <p14:creationId xmlns:p14="http://schemas.microsoft.com/office/powerpoint/2010/main" val="33016437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xfrm>
            <a:off x="2811463" y="525463"/>
            <a:ext cx="361315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7D8D01A-664B-48EE-A7A9-0497A1EF3A68}" type="slidenum">
              <a:rPr lang="en-US" altLang="en-US" smtClean="0"/>
              <a:pPr/>
              <a:t>53</a:t>
            </a:fld>
            <a:endParaRPr lang="en-US" altLang="en-US"/>
          </a:p>
        </p:txBody>
      </p:sp>
    </p:spTree>
    <p:extLst>
      <p:ext uri="{BB962C8B-B14F-4D97-AF65-F5344CB8AC3E}">
        <p14:creationId xmlns:p14="http://schemas.microsoft.com/office/powerpoint/2010/main" val="2687461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GB" dirty="0" smtClean="0"/>
              <a:t>HF: &gt; load instead of</a:t>
            </a:r>
            <a:r>
              <a:rPr lang="en-GB" baseline="0" dirty="0" smtClean="0"/>
              <a:t> pumping &gt; it will dilate and fill with blood </a:t>
            </a:r>
            <a:r>
              <a:rPr lang="ar-SA" baseline="0" dirty="0" smtClean="0"/>
              <a:t>محتقن بالدم</a:t>
            </a:r>
          </a:p>
          <a:p>
            <a:pPr algn="l" rtl="0"/>
            <a:r>
              <a:rPr lang="en-US" baseline="0" dirty="0" smtClean="0"/>
              <a:t>&amp; the power is lower to full emptying of blood.</a:t>
            </a:r>
          </a:p>
          <a:p>
            <a:pPr algn="l" rtl="0"/>
            <a:r>
              <a:rPr lang="en-US" sz="1200" b="1" i="0" u="none" strike="noStrike" kern="1200" baseline="0" dirty="0" smtClean="0">
                <a:solidFill>
                  <a:schemeClr val="tx1"/>
                </a:solidFill>
                <a:latin typeface="Arial" charset="0"/>
                <a:ea typeface="+mn-ea"/>
                <a:cs typeface="Arial" charset="0"/>
              </a:rPr>
              <a:t>HTN</a:t>
            </a:r>
            <a:r>
              <a:rPr lang="en-US" sz="1200" b="0" i="0" u="none" strike="noStrike" kern="1200" baseline="0" dirty="0" smtClean="0">
                <a:solidFill>
                  <a:schemeClr val="tx1"/>
                </a:solidFill>
                <a:latin typeface="Arial" charset="0"/>
                <a:ea typeface="+mn-ea"/>
                <a:cs typeface="Arial" charset="0"/>
              </a:rPr>
              <a:t>-induced cardiac </a:t>
            </a:r>
            <a:r>
              <a:rPr lang="en-US" sz="1200" b="1" i="0" u="none" strike="noStrike" kern="1200" baseline="0" dirty="0" smtClean="0">
                <a:solidFill>
                  <a:schemeClr val="tx1"/>
                </a:solidFill>
                <a:latin typeface="Arial" charset="0"/>
                <a:ea typeface="+mn-ea"/>
                <a:cs typeface="Arial" charset="0"/>
              </a:rPr>
              <a:t>remodeling</a:t>
            </a:r>
            <a:r>
              <a:rPr lang="en-US" sz="1200" b="0" i="0" u="none" strike="noStrike" kern="1200" baseline="0" dirty="0" smtClean="0">
                <a:solidFill>
                  <a:schemeClr val="tx1"/>
                </a:solidFill>
                <a:latin typeface="Arial" charset="0"/>
                <a:ea typeface="+mn-ea"/>
                <a:cs typeface="Arial" charset="0"/>
              </a:rPr>
              <a:t> is an initial adaptive response of the </a:t>
            </a:r>
            <a:r>
              <a:rPr lang="en-US" sz="1200" b="0" i="0" u="none" strike="noStrike" kern="1200" baseline="0" dirty="0" err="1" smtClean="0">
                <a:solidFill>
                  <a:schemeClr val="tx1"/>
                </a:solidFill>
                <a:latin typeface="Arial" charset="0"/>
                <a:ea typeface="+mn-ea"/>
                <a:cs typeface="Arial" charset="0"/>
              </a:rPr>
              <a:t>hrt</a:t>
            </a:r>
            <a:r>
              <a:rPr lang="en-US" sz="1200" b="0" i="0" u="none" strike="noStrike" kern="1200" baseline="0" dirty="0" smtClean="0">
                <a:solidFill>
                  <a:schemeClr val="tx1"/>
                </a:solidFill>
                <a:latin typeface="Arial" charset="0"/>
                <a:ea typeface="+mn-ea"/>
                <a:cs typeface="Arial" charset="0"/>
              </a:rPr>
              <a:t> in order to compensate the increased left ventricle wall stress induced by an augmented hemodynamic</a:t>
            </a:r>
          </a:p>
          <a:p>
            <a:pPr algn="l" rtl="0"/>
            <a:r>
              <a:rPr lang="en-US" sz="1200" b="0" i="0" u="none" strike="noStrike" kern="1200" baseline="0" dirty="0" smtClean="0">
                <a:solidFill>
                  <a:schemeClr val="tx1"/>
                </a:solidFill>
                <a:latin typeface="Arial" charset="0"/>
                <a:ea typeface="+mn-ea"/>
                <a:cs typeface="Arial" charset="0"/>
              </a:rPr>
              <a:t>load. This remodeling is named adaptive hypertrophy, w is featured by growing inwards of the left ventricle &amp; septum wall, resulting in a reduction in left ventricle chamber. An important hallmark in chronic HTN is the intensive turnover from the extracellular matrix, resulting in a progressive collagen deposition. Amount evidences have shown that the cardiac fibrosis could contribute to initial diastolic dysfunction harming the re-lengthening of </a:t>
            </a:r>
            <a:r>
              <a:rPr lang="en-US" sz="1200" b="0" i="0" u="none" strike="noStrike" kern="1200" baseline="0" dirty="0" err="1" smtClean="0">
                <a:solidFill>
                  <a:schemeClr val="tx1"/>
                </a:solidFill>
                <a:latin typeface="Arial" charset="0"/>
                <a:ea typeface="+mn-ea"/>
                <a:cs typeface="Arial" charset="0"/>
              </a:rPr>
              <a:t>myocytes</a:t>
            </a:r>
            <a:r>
              <a:rPr lang="en-US" sz="1200" b="0" i="0" u="none" strike="noStrike" kern="1200" baseline="0" dirty="0" smtClean="0">
                <a:solidFill>
                  <a:schemeClr val="tx1"/>
                </a:solidFill>
                <a:latin typeface="Arial" charset="0"/>
                <a:ea typeface="+mn-ea"/>
                <a:cs typeface="Arial" charset="0"/>
              </a:rPr>
              <a:t> during diastole. Thus, despite being called “adaptive”, this hypertrophy generates</a:t>
            </a:r>
          </a:p>
          <a:p>
            <a:pPr algn="l" rtl="0"/>
            <a:r>
              <a:rPr lang="en-US" sz="1200" b="0" i="0" u="none" strike="noStrike" kern="1200" baseline="0" dirty="0" smtClean="0">
                <a:solidFill>
                  <a:schemeClr val="tx1"/>
                </a:solidFill>
                <a:latin typeface="Arial" charset="0"/>
                <a:ea typeface="+mn-ea"/>
                <a:cs typeface="Arial" charset="0"/>
              </a:rPr>
              <a:t>several maladaptive molecular &amp;/or cellular mechanisms triggered in the initial remodeling.</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6</a:t>
            </a:fld>
            <a:endParaRPr lang="en-US" altLang="en-US"/>
          </a:p>
        </p:txBody>
      </p:sp>
    </p:spTree>
    <p:extLst>
      <p:ext uri="{BB962C8B-B14F-4D97-AF65-F5344CB8AC3E}">
        <p14:creationId xmlns:p14="http://schemas.microsoft.com/office/powerpoint/2010/main" val="2666833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smtClean="0"/>
              <a:t>When there is decreased</a:t>
            </a:r>
            <a:r>
              <a:rPr lang="en-US" baseline="0" dirty="0" smtClean="0"/>
              <a:t> force of contraction in a fainting </a:t>
            </a:r>
            <a:r>
              <a:rPr lang="en-US" baseline="0" dirty="0" err="1" smtClean="0"/>
              <a:t>hrt</a:t>
            </a:r>
            <a:r>
              <a:rPr lang="en-US" baseline="0" dirty="0" smtClean="0"/>
              <a:t>:</a:t>
            </a:r>
            <a:endParaRPr lang="en-US" dirty="0" smtClean="0"/>
          </a:p>
          <a:p>
            <a:pPr algn="l" rtl="0"/>
            <a:r>
              <a:rPr lang="en-US" dirty="0" smtClean="0"/>
              <a:t>Afterload: peripheral</a:t>
            </a:r>
            <a:r>
              <a:rPr lang="en-US" baseline="0" dirty="0" smtClean="0"/>
              <a:t> resistance against which the heart will pump the </a:t>
            </a:r>
            <a:r>
              <a:rPr lang="en-US" baseline="0" dirty="0" err="1" smtClean="0"/>
              <a:t>bld</a:t>
            </a:r>
            <a:r>
              <a:rPr lang="en-US" baseline="0" dirty="0" smtClean="0"/>
              <a:t> (arterioles) during systole</a:t>
            </a:r>
          </a:p>
          <a:p>
            <a:pPr algn="l" rtl="0"/>
            <a:r>
              <a:rPr lang="en-US" baseline="0" dirty="0" smtClean="0"/>
              <a:t>Preload: the pressure by w </a:t>
            </a:r>
            <a:r>
              <a:rPr lang="en-US" baseline="0" dirty="0" err="1" smtClean="0"/>
              <a:t>lt</a:t>
            </a:r>
            <a:r>
              <a:rPr lang="en-US" baseline="0" dirty="0" smtClean="0"/>
              <a:t> ventricles is filled by blood (vessels)</a:t>
            </a:r>
          </a:p>
          <a:p>
            <a:pPr algn="l" rtl="0"/>
            <a:r>
              <a:rPr lang="en-US" baseline="0" dirty="0" smtClean="0"/>
              <a:t>Venous &amp; </a:t>
            </a:r>
            <a:r>
              <a:rPr lang="en-US" baseline="0" dirty="0" err="1" smtClean="0"/>
              <a:t>venules</a:t>
            </a:r>
            <a:endParaRPr lang="en-US" baseline="0" dirty="0" smtClean="0"/>
          </a:p>
          <a:p>
            <a:pPr algn="l" rtl="0"/>
            <a:r>
              <a:rPr lang="en-US" baseline="0" dirty="0" smtClean="0"/>
              <a:t>Arteries &amp; arterioles</a:t>
            </a:r>
          </a:p>
          <a:p>
            <a:pPr algn="l" rtl="0"/>
            <a:r>
              <a:rPr lang="en-US" sz="1200" b="0" i="0" u="none" strike="noStrike" kern="1200" baseline="0" dirty="0" smtClean="0">
                <a:solidFill>
                  <a:schemeClr val="tx1"/>
                </a:solidFill>
                <a:latin typeface="Arial" charset="0"/>
                <a:ea typeface="+mn-ea"/>
                <a:cs typeface="Arial" charset="0"/>
              </a:rPr>
              <a:t>Cardiac remodeling is generally triggered due to CVDs, such as myocardial infarction, pressure overload, idiopathic dilated cardiomyopathy or volume overload. In this sense, HF is associated with intensive &amp; progressive cardiac structural &amp; functional modifications, leading to impaired cardiac</a:t>
            </a:r>
          </a:p>
          <a:p>
            <a:pPr algn="l" rtl="0"/>
            <a:r>
              <a:rPr lang="en-US" sz="1200" b="0" i="0" u="none" strike="noStrike" kern="1200" baseline="0" dirty="0" smtClean="0">
                <a:solidFill>
                  <a:schemeClr val="tx1"/>
                </a:solidFill>
                <a:latin typeface="Arial" charset="0"/>
                <a:ea typeface="+mn-ea"/>
                <a:cs typeface="Arial" charset="0"/>
              </a:rPr>
              <a:t>output</a:t>
            </a:r>
            <a:endParaRPr lang="en-US" dirty="0"/>
          </a:p>
        </p:txBody>
      </p:sp>
      <p:sp>
        <p:nvSpPr>
          <p:cNvPr id="4" name="عنصر نائب لرقم الشريحة 3"/>
          <p:cNvSpPr>
            <a:spLocks noGrp="1"/>
          </p:cNvSpPr>
          <p:nvPr>
            <p:ph type="sldNum" sz="quarter" idx="10"/>
          </p:nvPr>
        </p:nvSpPr>
        <p:spPr/>
        <p:txBody>
          <a:bodyPr/>
          <a:lstStyle/>
          <a:p>
            <a:fld id="{A36355A5-5C13-49ED-AD9A-7159ACE17F3F}" type="slidenum">
              <a:rPr lang="ar-SA" altLang="en-US" smtClean="0"/>
              <a:pPr/>
              <a:t>7</a:t>
            </a:fld>
            <a:endParaRPr lang="en-US" altLang="en-US"/>
          </a:p>
        </p:txBody>
      </p:sp>
    </p:spTree>
    <p:extLst>
      <p:ext uri="{BB962C8B-B14F-4D97-AF65-F5344CB8AC3E}">
        <p14:creationId xmlns:p14="http://schemas.microsoft.com/office/powerpoint/2010/main" val="1387090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Preload</a:t>
            </a:r>
            <a:r>
              <a:rPr lang="en-US" baseline="0" dirty="0" smtClean="0"/>
              <a:t> : Increase</a:t>
            </a:r>
          </a:p>
          <a:p>
            <a:pPr algn="l" rtl="0"/>
            <a:r>
              <a:rPr lang="en-US" baseline="0" dirty="0" err="1" smtClean="0"/>
              <a:t>Afterload</a:t>
            </a:r>
            <a:r>
              <a:rPr lang="en-US" baseline="0" dirty="0" smtClean="0"/>
              <a:t> increase from sympathetic &amp; </a:t>
            </a:r>
            <a:r>
              <a:rPr lang="en-US" baseline="0" dirty="0" err="1" smtClean="0"/>
              <a:t>ang</a:t>
            </a:r>
            <a:endParaRPr lang="en-US" baseline="0" dirty="0" smtClean="0"/>
          </a:p>
          <a:p>
            <a:pPr algn="l" rtl="0"/>
            <a:r>
              <a:rPr lang="en-US" baseline="0" dirty="0" smtClean="0"/>
              <a:t>Cardiac contractility is weak or decreased</a:t>
            </a:r>
          </a:p>
          <a:p>
            <a:pPr algn="l" rtl="0"/>
            <a:r>
              <a:rPr lang="en-US" baseline="0" dirty="0" smtClean="0"/>
              <a:t>So </a:t>
            </a:r>
            <a:r>
              <a:rPr lang="en-US" baseline="0" dirty="0" err="1" smtClean="0"/>
              <a:t>tr</a:t>
            </a:r>
            <a:r>
              <a:rPr lang="en-US" baseline="0" dirty="0" smtClean="0"/>
              <a:t>:</a:t>
            </a:r>
          </a:p>
          <a:p>
            <a:pPr algn="l" rtl="0"/>
            <a:r>
              <a:rPr lang="en-US" baseline="0" dirty="0" smtClean="0"/>
              <a:t>Either we use drugs to decrease preload (dilate </a:t>
            </a:r>
            <a:r>
              <a:rPr lang="en-US" baseline="0" dirty="0" err="1" smtClean="0"/>
              <a:t>venules</a:t>
            </a:r>
            <a:r>
              <a:rPr lang="en-US" baseline="0" dirty="0" smtClean="0"/>
              <a:t>)</a:t>
            </a:r>
          </a:p>
          <a:p>
            <a:pPr algn="l" rtl="0"/>
            <a:r>
              <a:rPr lang="en-US" baseline="0" dirty="0" smtClean="0"/>
              <a:t>Or decrease </a:t>
            </a:r>
            <a:r>
              <a:rPr lang="en-US" baseline="0" dirty="0" err="1" smtClean="0"/>
              <a:t>afterload</a:t>
            </a:r>
            <a:r>
              <a:rPr lang="en-US" baseline="0" dirty="0" smtClean="0"/>
              <a:t> (dilate arterioles) </a:t>
            </a:r>
          </a:p>
          <a:p>
            <a:pPr algn="l" rtl="0"/>
            <a:r>
              <a:rPr lang="en-US" baseline="0" dirty="0" smtClean="0"/>
              <a:t>Or both</a:t>
            </a:r>
          </a:p>
          <a:p>
            <a:pPr algn="l" rtl="0"/>
            <a:r>
              <a:rPr lang="en-US" baseline="0" dirty="0" smtClean="0"/>
              <a:t>Or increase contractility</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8</a:t>
            </a:fld>
            <a:endParaRPr lang="en-US" altLang="en-US"/>
          </a:p>
        </p:txBody>
      </p:sp>
    </p:spTree>
    <p:extLst>
      <p:ext uri="{BB962C8B-B14F-4D97-AF65-F5344CB8AC3E}">
        <p14:creationId xmlns:p14="http://schemas.microsoft.com/office/powerpoint/2010/main" val="4059628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So</a:t>
            </a:r>
            <a:r>
              <a:rPr lang="en-US" baseline="0" dirty="0" smtClean="0"/>
              <a:t> –I- will benefit the patient with HF by decreasing preload</a:t>
            </a:r>
          </a:p>
          <a:p>
            <a:pPr algn="l" rtl="0"/>
            <a:r>
              <a:rPr lang="en-US" baseline="0" dirty="0" smtClean="0"/>
              <a:t>-II- will reduce after load &amp; peripheral resistance pressure</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9</a:t>
            </a:fld>
            <a:endParaRPr lang="en-US" altLang="en-US"/>
          </a:p>
        </p:txBody>
      </p:sp>
    </p:spTree>
    <p:extLst>
      <p:ext uri="{BB962C8B-B14F-4D97-AF65-F5344CB8AC3E}">
        <p14:creationId xmlns:p14="http://schemas.microsoft.com/office/powerpoint/2010/main" val="3398643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272455"/>
            <a:ext cx="8549640" cy="1568027"/>
          </a:xfrm>
        </p:spPr>
        <p:txBody>
          <a:bodyPr/>
          <a:lstStyle/>
          <a:p>
            <a:r>
              <a:rPr lang="en-US"/>
              <a:t>Click to edit Master title style</a:t>
            </a:r>
          </a:p>
        </p:txBody>
      </p:sp>
      <p:sp>
        <p:nvSpPr>
          <p:cNvPr id="3" name="Subtitle 2"/>
          <p:cNvSpPr>
            <a:spLocks noGrp="1"/>
          </p:cNvSpPr>
          <p:nvPr>
            <p:ph type="subTitle" idx="1"/>
          </p:nvPr>
        </p:nvSpPr>
        <p:spPr>
          <a:xfrm>
            <a:off x="1508760" y="4145280"/>
            <a:ext cx="7040880" cy="1869440"/>
          </a:xfrm>
        </p:spPr>
        <p:txBody>
          <a:bodyPr/>
          <a:lstStyle>
            <a:lvl1pPr marL="0" indent="0" algn="ctr">
              <a:buNone/>
              <a:defRPr>
                <a:solidFill>
                  <a:schemeClr val="tx1">
                    <a:tint val="75000"/>
                  </a:schemeClr>
                </a:solidFill>
              </a:defRPr>
            </a:lvl1pPr>
            <a:lvl2pPr marL="496347" indent="0" algn="ctr">
              <a:buNone/>
              <a:defRPr>
                <a:solidFill>
                  <a:schemeClr val="tx1">
                    <a:tint val="75000"/>
                  </a:schemeClr>
                </a:solidFill>
              </a:defRPr>
            </a:lvl2pPr>
            <a:lvl3pPr marL="992695" indent="0" algn="ctr">
              <a:buNone/>
              <a:defRPr>
                <a:solidFill>
                  <a:schemeClr val="tx1">
                    <a:tint val="75000"/>
                  </a:schemeClr>
                </a:solidFill>
              </a:defRPr>
            </a:lvl3pPr>
            <a:lvl4pPr marL="1489041" indent="0" algn="ctr">
              <a:buNone/>
              <a:defRPr>
                <a:solidFill>
                  <a:schemeClr val="tx1">
                    <a:tint val="75000"/>
                  </a:schemeClr>
                </a:solidFill>
              </a:defRPr>
            </a:lvl4pPr>
            <a:lvl5pPr marL="1985388" indent="0" algn="ctr">
              <a:buNone/>
              <a:defRPr>
                <a:solidFill>
                  <a:schemeClr val="tx1">
                    <a:tint val="75000"/>
                  </a:schemeClr>
                </a:solidFill>
              </a:defRPr>
            </a:lvl5pPr>
            <a:lvl6pPr marL="2481735" indent="0" algn="ctr">
              <a:buNone/>
              <a:defRPr>
                <a:solidFill>
                  <a:schemeClr val="tx1">
                    <a:tint val="75000"/>
                  </a:schemeClr>
                </a:solidFill>
              </a:defRPr>
            </a:lvl6pPr>
            <a:lvl7pPr marL="2978083" indent="0" algn="ctr">
              <a:buNone/>
              <a:defRPr>
                <a:solidFill>
                  <a:schemeClr val="tx1">
                    <a:tint val="75000"/>
                  </a:schemeClr>
                </a:solidFill>
              </a:defRPr>
            </a:lvl7pPr>
            <a:lvl8pPr marL="3474430" indent="0" algn="ctr">
              <a:buNone/>
              <a:defRPr>
                <a:solidFill>
                  <a:schemeClr val="tx1">
                    <a:tint val="75000"/>
                  </a:schemeClr>
                </a:solidFill>
              </a:defRPr>
            </a:lvl8pPr>
            <a:lvl9pPr marL="397077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934177A4-E9C4-4C67-A07F-6816EEFAFD42}" type="slidenum">
              <a:rPr lang="ar-SA" altLang="en-US"/>
              <a:pPr/>
              <a:t>‹#›</a:t>
            </a:fld>
            <a:endParaRPr lang="en-US" altLang="en-US"/>
          </a:p>
        </p:txBody>
      </p:sp>
    </p:spTree>
    <p:extLst>
      <p:ext uri="{BB962C8B-B14F-4D97-AF65-F5344CB8AC3E}">
        <p14:creationId xmlns:p14="http://schemas.microsoft.com/office/powerpoint/2010/main" val="293264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A5FFF06A-E759-4C8B-A7E0-0C51597E1E76}" type="slidenum">
              <a:rPr lang="ar-SA" altLang="en-US"/>
              <a:pPr/>
              <a:t>‹#›</a:t>
            </a:fld>
            <a:endParaRPr lang="en-US" altLang="en-US"/>
          </a:p>
        </p:txBody>
      </p:sp>
    </p:spTree>
    <p:extLst>
      <p:ext uri="{BB962C8B-B14F-4D97-AF65-F5344CB8AC3E}">
        <p14:creationId xmlns:p14="http://schemas.microsoft.com/office/powerpoint/2010/main" val="1968223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313267"/>
            <a:ext cx="2488407" cy="66564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3563" y="313267"/>
            <a:ext cx="7301071" cy="66564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5D7C5B10-170A-4161-B74B-E15B298F07CB}" type="slidenum">
              <a:rPr lang="ar-SA" altLang="en-US"/>
              <a:pPr/>
              <a:t>‹#›</a:t>
            </a:fld>
            <a:endParaRPr lang="en-US" altLang="en-US"/>
          </a:p>
        </p:txBody>
      </p:sp>
    </p:spTree>
    <p:extLst>
      <p:ext uri="{BB962C8B-B14F-4D97-AF65-F5344CB8AC3E}">
        <p14:creationId xmlns:p14="http://schemas.microsoft.com/office/powerpoint/2010/main" val="3606422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F8D89826-EC8E-40FA-8AED-F521038AC467}" type="slidenum">
              <a:rPr lang="ar-SA" altLang="en-US"/>
              <a:pPr/>
              <a:t>‹#›</a:t>
            </a:fld>
            <a:endParaRPr lang="en-US" altLang="en-US"/>
          </a:p>
        </p:txBody>
      </p:sp>
    </p:spTree>
    <p:extLst>
      <p:ext uri="{BB962C8B-B14F-4D97-AF65-F5344CB8AC3E}">
        <p14:creationId xmlns:p14="http://schemas.microsoft.com/office/powerpoint/2010/main" val="105336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700695"/>
            <a:ext cx="8549640" cy="1452880"/>
          </a:xfrm>
        </p:spPr>
        <p:txBody>
          <a:bodyPr anchor="t"/>
          <a:lstStyle>
            <a:lvl1pPr algn="l">
              <a:defRPr sz="4300" b="1" cap="all"/>
            </a:lvl1pPr>
          </a:lstStyle>
          <a:p>
            <a:r>
              <a:rPr lang="en-US"/>
              <a:t>Click to edit Master title style</a:t>
            </a:r>
          </a:p>
        </p:txBody>
      </p:sp>
      <p:sp>
        <p:nvSpPr>
          <p:cNvPr id="3" name="Text Placeholder 2"/>
          <p:cNvSpPr>
            <a:spLocks noGrp="1"/>
          </p:cNvSpPr>
          <p:nvPr>
            <p:ph type="body" idx="1"/>
          </p:nvPr>
        </p:nvSpPr>
        <p:spPr>
          <a:xfrm>
            <a:off x="794544" y="3100496"/>
            <a:ext cx="8549640" cy="1600199"/>
          </a:xfrm>
        </p:spPr>
        <p:txBody>
          <a:bodyPr anchor="b"/>
          <a:lstStyle>
            <a:lvl1pPr marL="0" indent="0">
              <a:buNone/>
              <a:defRPr sz="2200">
                <a:solidFill>
                  <a:schemeClr val="tx1">
                    <a:tint val="75000"/>
                  </a:schemeClr>
                </a:solidFill>
              </a:defRPr>
            </a:lvl1pPr>
            <a:lvl2pPr marL="496347" indent="0">
              <a:buNone/>
              <a:defRPr sz="2000">
                <a:solidFill>
                  <a:schemeClr val="tx1">
                    <a:tint val="75000"/>
                  </a:schemeClr>
                </a:solidFill>
              </a:defRPr>
            </a:lvl2pPr>
            <a:lvl3pPr marL="992695" indent="0">
              <a:buNone/>
              <a:defRPr sz="1700">
                <a:solidFill>
                  <a:schemeClr val="tx1">
                    <a:tint val="75000"/>
                  </a:schemeClr>
                </a:solidFill>
              </a:defRPr>
            </a:lvl3pPr>
            <a:lvl4pPr marL="1489041" indent="0">
              <a:buNone/>
              <a:defRPr sz="1500">
                <a:solidFill>
                  <a:schemeClr val="tx1">
                    <a:tint val="75000"/>
                  </a:schemeClr>
                </a:solidFill>
              </a:defRPr>
            </a:lvl4pPr>
            <a:lvl5pPr marL="1985388" indent="0">
              <a:buNone/>
              <a:defRPr sz="1500">
                <a:solidFill>
                  <a:schemeClr val="tx1">
                    <a:tint val="75000"/>
                  </a:schemeClr>
                </a:solidFill>
              </a:defRPr>
            </a:lvl5pPr>
            <a:lvl6pPr marL="2481735" indent="0">
              <a:buNone/>
              <a:defRPr sz="1500">
                <a:solidFill>
                  <a:schemeClr val="tx1">
                    <a:tint val="75000"/>
                  </a:schemeClr>
                </a:solidFill>
              </a:defRPr>
            </a:lvl6pPr>
            <a:lvl7pPr marL="2978083" indent="0">
              <a:buNone/>
              <a:defRPr sz="1500">
                <a:solidFill>
                  <a:schemeClr val="tx1">
                    <a:tint val="75000"/>
                  </a:schemeClr>
                </a:solidFill>
              </a:defRPr>
            </a:lvl7pPr>
            <a:lvl8pPr marL="3474430" indent="0">
              <a:buNone/>
              <a:defRPr sz="1500">
                <a:solidFill>
                  <a:schemeClr val="tx1">
                    <a:tint val="75000"/>
                  </a:schemeClr>
                </a:solidFill>
              </a:defRPr>
            </a:lvl8pPr>
            <a:lvl9pPr marL="3970777"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3682576C-8064-4EB3-B71E-314077A4F946}" type="slidenum">
              <a:rPr lang="ar-SA" altLang="en-US"/>
              <a:pPr/>
              <a:t>‹#›</a:t>
            </a:fld>
            <a:endParaRPr lang="en-US" altLang="en-US"/>
          </a:p>
        </p:txBody>
      </p:sp>
    </p:spTree>
    <p:extLst>
      <p:ext uri="{BB962C8B-B14F-4D97-AF65-F5344CB8AC3E}">
        <p14:creationId xmlns:p14="http://schemas.microsoft.com/office/powerpoint/2010/main" val="176324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3562" y="1820334"/>
            <a:ext cx="4894738" cy="5149426"/>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15942" y="1820334"/>
            <a:ext cx="4894739" cy="5149426"/>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fld id="{8E6FCBA9-F745-4F86-A283-418F490F346E}" type="slidenum">
              <a:rPr lang="ar-SA" altLang="en-US"/>
              <a:pPr/>
              <a:t>‹#›</a:t>
            </a:fld>
            <a:endParaRPr lang="en-US" altLang="en-US"/>
          </a:p>
        </p:txBody>
      </p:sp>
    </p:spTree>
    <p:extLst>
      <p:ext uri="{BB962C8B-B14F-4D97-AF65-F5344CB8AC3E}">
        <p14:creationId xmlns:p14="http://schemas.microsoft.com/office/powerpoint/2010/main" val="3331929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9052560" cy="1219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1" y="1637455"/>
            <a:ext cx="4444207" cy="682413"/>
          </a:xfrm>
        </p:spPr>
        <p:txBody>
          <a:bodyPr anchor="b"/>
          <a:lstStyle>
            <a:lvl1pPr marL="0" indent="0">
              <a:buNone/>
              <a:defRPr sz="2600" b="1"/>
            </a:lvl1pPr>
            <a:lvl2pPr marL="496347" indent="0">
              <a:buNone/>
              <a:defRPr sz="2200" b="1"/>
            </a:lvl2pPr>
            <a:lvl3pPr marL="992695" indent="0">
              <a:buNone/>
              <a:defRPr sz="2000" b="1"/>
            </a:lvl3pPr>
            <a:lvl4pPr marL="1489041" indent="0">
              <a:buNone/>
              <a:defRPr sz="1700" b="1"/>
            </a:lvl4pPr>
            <a:lvl5pPr marL="1985388" indent="0">
              <a:buNone/>
              <a:defRPr sz="1700" b="1"/>
            </a:lvl5pPr>
            <a:lvl6pPr marL="2481735" indent="0">
              <a:buNone/>
              <a:defRPr sz="1700" b="1"/>
            </a:lvl6pPr>
            <a:lvl7pPr marL="2978083" indent="0">
              <a:buNone/>
              <a:defRPr sz="1700" b="1"/>
            </a:lvl7pPr>
            <a:lvl8pPr marL="3474430" indent="0">
              <a:buNone/>
              <a:defRPr sz="1700" b="1"/>
            </a:lvl8pPr>
            <a:lvl9pPr marL="3970777" indent="0">
              <a:buNone/>
              <a:defRPr sz="1700" b="1"/>
            </a:lvl9pPr>
          </a:lstStyle>
          <a:p>
            <a:pPr lvl="0"/>
            <a:r>
              <a:rPr lang="en-US"/>
              <a:t>Click to edit Master text styles</a:t>
            </a:r>
          </a:p>
        </p:txBody>
      </p:sp>
      <p:sp>
        <p:nvSpPr>
          <p:cNvPr id="4" name="Content Placeholder 3"/>
          <p:cNvSpPr>
            <a:spLocks noGrp="1"/>
          </p:cNvSpPr>
          <p:nvPr>
            <p:ph sz="half" idx="2"/>
          </p:nvPr>
        </p:nvSpPr>
        <p:spPr>
          <a:xfrm>
            <a:off x="502921" y="2319868"/>
            <a:ext cx="4444207" cy="421470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9" y="1637455"/>
            <a:ext cx="4445953" cy="682413"/>
          </a:xfrm>
        </p:spPr>
        <p:txBody>
          <a:bodyPr anchor="b"/>
          <a:lstStyle>
            <a:lvl1pPr marL="0" indent="0">
              <a:buNone/>
              <a:defRPr sz="2600" b="1"/>
            </a:lvl1pPr>
            <a:lvl2pPr marL="496347" indent="0">
              <a:buNone/>
              <a:defRPr sz="2200" b="1"/>
            </a:lvl2pPr>
            <a:lvl3pPr marL="992695" indent="0">
              <a:buNone/>
              <a:defRPr sz="2000" b="1"/>
            </a:lvl3pPr>
            <a:lvl4pPr marL="1489041" indent="0">
              <a:buNone/>
              <a:defRPr sz="1700" b="1"/>
            </a:lvl4pPr>
            <a:lvl5pPr marL="1985388" indent="0">
              <a:buNone/>
              <a:defRPr sz="1700" b="1"/>
            </a:lvl5pPr>
            <a:lvl6pPr marL="2481735" indent="0">
              <a:buNone/>
              <a:defRPr sz="1700" b="1"/>
            </a:lvl6pPr>
            <a:lvl7pPr marL="2978083" indent="0">
              <a:buNone/>
              <a:defRPr sz="1700" b="1"/>
            </a:lvl7pPr>
            <a:lvl8pPr marL="3474430" indent="0">
              <a:buNone/>
              <a:defRPr sz="1700" b="1"/>
            </a:lvl8pPr>
            <a:lvl9pPr marL="397077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109529" y="2319868"/>
            <a:ext cx="4445953" cy="421470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fld id="{9120399B-175C-495C-9BFA-FBF8890AA75C}" type="slidenum">
              <a:rPr lang="ar-SA" altLang="en-US"/>
              <a:pPr/>
              <a:t>‹#›</a:t>
            </a:fld>
            <a:endParaRPr lang="en-US" altLang="en-US"/>
          </a:p>
        </p:txBody>
      </p:sp>
    </p:spTree>
    <p:extLst>
      <p:ext uri="{BB962C8B-B14F-4D97-AF65-F5344CB8AC3E}">
        <p14:creationId xmlns:p14="http://schemas.microsoft.com/office/powerpoint/2010/main" val="1601858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fld id="{A617D9B3-68D3-4DDE-A773-7EF702840C39}" type="slidenum">
              <a:rPr lang="ar-SA" altLang="en-US"/>
              <a:pPr/>
              <a:t>‹#›</a:t>
            </a:fld>
            <a:endParaRPr lang="en-US" altLang="en-US"/>
          </a:p>
        </p:txBody>
      </p:sp>
    </p:spTree>
    <p:extLst>
      <p:ext uri="{BB962C8B-B14F-4D97-AF65-F5344CB8AC3E}">
        <p14:creationId xmlns:p14="http://schemas.microsoft.com/office/powerpoint/2010/main" val="436812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fld id="{A9440D15-2C79-4A1B-AFB1-A2FD7728206C}" type="slidenum">
              <a:rPr lang="ar-SA" altLang="en-US"/>
              <a:pPr/>
              <a:t>‹#›</a:t>
            </a:fld>
            <a:endParaRPr lang="en-US" altLang="en-US"/>
          </a:p>
        </p:txBody>
      </p:sp>
    </p:spTree>
    <p:extLst>
      <p:ext uri="{BB962C8B-B14F-4D97-AF65-F5344CB8AC3E}">
        <p14:creationId xmlns:p14="http://schemas.microsoft.com/office/powerpoint/2010/main" val="3371816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2" y="291253"/>
            <a:ext cx="3309144" cy="123952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291255"/>
            <a:ext cx="5622925" cy="6243321"/>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2" y="1530775"/>
            <a:ext cx="3309144" cy="5003801"/>
          </a:xfrm>
        </p:spPr>
        <p:txBody>
          <a:bodyPr/>
          <a:lstStyle>
            <a:lvl1pPr marL="0" indent="0">
              <a:buNone/>
              <a:defRPr sz="1500"/>
            </a:lvl1pPr>
            <a:lvl2pPr marL="496347" indent="0">
              <a:buNone/>
              <a:defRPr sz="1300"/>
            </a:lvl2pPr>
            <a:lvl3pPr marL="992695" indent="0">
              <a:buNone/>
              <a:defRPr sz="1100"/>
            </a:lvl3pPr>
            <a:lvl4pPr marL="1489041" indent="0">
              <a:buNone/>
              <a:defRPr sz="1000"/>
            </a:lvl4pPr>
            <a:lvl5pPr marL="1985388" indent="0">
              <a:buNone/>
              <a:defRPr sz="1000"/>
            </a:lvl5pPr>
            <a:lvl6pPr marL="2481735" indent="0">
              <a:buNone/>
              <a:defRPr sz="1000"/>
            </a:lvl6pPr>
            <a:lvl7pPr marL="2978083" indent="0">
              <a:buNone/>
              <a:defRPr sz="1000"/>
            </a:lvl7pPr>
            <a:lvl8pPr marL="3474430" indent="0">
              <a:buNone/>
              <a:defRPr sz="1000"/>
            </a:lvl8pPr>
            <a:lvl9pPr marL="3970777"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fld id="{3FF0E92D-D609-4388-9F71-49D2BCDB051B}" type="slidenum">
              <a:rPr lang="ar-SA" altLang="en-US"/>
              <a:pPr/>
              <a:t>‹#›</a:t>
            </a:fld>
            <a:endParaRPr lang="en-US" altLang="en-US"/>
          </a:p>
        </p:txBody>
      </p:sp>
    </p:spTree>
    <p:extLst>
      <p:ext uri="{BB962C8B-B14F-4D97-AF65-F5344CB8AC3E}">
        <p14:creationId xmlns:p14="http://schemas.microsoft.com/office/powerpoint/2010/main" val="324320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120641"/>
            <a:ext cx="6035040" cy="60452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53627"/>
            <a:ext cx="6035040" cy="4389120"/>
          </a:xfrm>
        </p:spPr>
        <p:txBody>
          <a:bodyPr rtlCol="0">
            <a:normAutofit/>
          </a:bodyPr>
          <a:lstStyle>
            <a:lvl1pPr marL="0" indent="0">
              <a:buNone/>
              <a:defRPr sz="3500"/>
            </a:lvl1pPr>
            <a:lvl2pPr marL="496347" indent="0">
              <a:buNone/>
              <a:defRPr sz="3000"/>
            </a:lvl2pPr>
            <a:lvl3pPr marL="992695" indent="0">
              <a:buNone/>
              <a:defRPr sz="2600"/>
            </a:lvl3pPr>
            <a:lvl4pPr marL="1489041" indent="0">
              <a:buNone/>
              <a:defRPr sz="2200"/>
            </a:lvl4pPr>
            <a:lvl5pPr marL="1985388" indent="0">
              <a:buNone/>
              <a:defRPr sz="2200"/>
            </a:lvl5pPr>
            <a:lvl6pPr marL="2481735" indent="0">
              <a:buNone/>
              <a:defRPr sz="2200"/>
            </a:lvl6pPr>
            <a:lvl7pPr marL="2978083" indent="0">
              <a:buNone/>
              <a:defRPr sz="2200"/>
            </a:lvl7pPr>
            <a:lvl8pPr marL="3474430" indent="0">
              <a:buNone/>
              <a:defRPr sz="2200"/>
            </a:lvl8pPr>
            <a:lvl9pPr marL="3970777" indent="0">
              <a:buNone/>
              <a:defRPr sz="2200"/>
            </a:lvl9pPr>
          </a:lstStyle>
          <a:p>
            <a:pPr lvl="0"/>
            <a:endParaRPr lang="en-US" noProof="0"/>
          </a:p>
        </p:txBody>
      </p:sp>
      <p:sp>
        <p:nvSpPr>
          <p:cNvPr id="4" name="Text Placeholder 3"/>
          <p:cNvSpPr>
            <a:spLocks noGrp="1"/>
          </p:cNvSpPr>
          <p:nvPr>
            <p:ph type="body" sz="half" idx="2"/>
          </p:nvPr>
        </p:nvSpPr>
        <p:spPr>
          <a:xfrm>
            <a:off x="1971517" y="5725162"/>
            <a:ext cx="6035040" cy="858519"/>
          </a:xfrm>
        </p:spPr>
        <p:txBody>
          <a:bodyPr/>
          <a:lstStyle>
            <a:lvl1pPr marL="0" indent="0">
              <a:buNone/>
              <a:defRPr sz="1500"/>
            </a:lvl1pPr>
            <a:lvl2pPr marL="496347" indent="0">
              <a:buNone/>
              <a:defRPr sz="1300"/>
            </a:lvl2pPr>
            <a:lvl3pPr marL="992695" indent="0">
              <a:buNone/>
              <a:defRPr sz="1100"/>
            </a:lvl3pPr>
            <a:lvl4pPr marL="1489041" indent="0">
              <a:buNone/>
              <a:defRPr sz="1000"/>
            </a:lvl4pPr>
            <a:lvl5pPr marL="1985388" indent="0">
              <a:buNone/>
              <a:defRPr sz="1000"/>
            </a:lvl5pPr>
            <a:lvl6pPr marL="2481735" indent="0">
              <a:buNone/>
              <a:defRPr sz="1000"/>
            </a:lvl6pPr>
            <a:lvl7pPr marL="2978083" indent="0">
              <a:buNone/>
              <a:defRPr sz="1000"/>
            </a:lvl7pPr>
            <a:lvl8pPr marL="3474430" indent="0">
              <a:buNone/>
              <a:defRPr sz="1000"/>
            </a:lvl8pPr>
            <a:lvl9pPr marL="3970777"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fld id="{984EDCA6-8D2A-4720-9812-6EA178C4ED5E}" type="slidenum">
              <a:rPr lang="ar-SA" altLang="en-US"/>
              <a:pPr/>
              <a:t>‹#›</a:t>
            </a:fld>
            <a:endParaRPr lang="en-US" altLang="en-US"/>
          </a:p>
        </p:txBody>
      </p:sp>
    </p:spTree>
    <p:extLst>
      <p:ext uri="{BB962C8B-B14F-4D97-AF65-F5344CB8AC3E}">
        <p14:creationId xmlns:p14="http://schemas.microsoft.com/office/powerpoint/2010/main" val="8935390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503238" y="293688"/>
            <a:ext cx="9051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269" tIns="49635" rIns="99269" bIns="49635"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bwMode="auto">
          <a:xfrm>
            <a:off x="503238" y="1706563"/>
            <a:ext cx="9051925"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269" tIns="49635" rIns="99269" bIns="4963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03238" y="6780213"/>
            <a:ext cx="2346325" cy="388937"/>
          </a:xfrm>
          <a:prstGeom prst="rect">
            <a:avLst/>
          </a:prstGeom>
        </p:spPr>
        <p:txBody>
          <a:bodyPr vert="horz" lIns="99269" tIns="49635" rIns="99269" bIns="49635" rtlCol="0" anchor="ctr"/>
          <a:lstStyle>
            <a:lvl1pPr algn="l" eaLnBrk="1" hangingPunct="1">
              <a:defRPr sz="1300">
                <a:solidFill>
                  <a:schemeClr val="tx1">
                    <a:tint val="75000"/>
                  </a:schemeClr>
                </a:solidFill>
              </a:defRPr>
            </a:lvl1pPr>
          </a:lstStyle>
          <a:p>
            <a:pPr>
              <a:defRPr/>
            </a:pPr>
            <a:endParaRPr lang="ar-EG"/>
          </a:p>
        </p:txBody>
      </p:sp>
      <p:sp>
        <p:nvSpPr>
          <p:cNvPr id="5" name="Footer Placeholder 4"/>
          <p:cNvSpPr>
            <a:spLocks noGrp="1"/>
          </p:cNvSpPr>
          <p:nvPr>
            <p:ph type="ftr" sz="quarter" idx="3"/>
          </p:nvPr>
        </p:nvSpPr>
        <p:spPr>
          <a:xfrm>
            <a:off x="3436938" y="6780213"/>
            <a:ext cx="3184525" cy="388937"/>
          </a:xfrm>
          <a:prstGeom prst="rect">
            <a:avLst/>
          </a:prstGeom>
        </p:spPr>
        <p:txBody>
          <a:bodyPr vert="horz" lIns="99269" tIns="49635" rIns="99269" bIns="49635" rtlCol="0" anchor="ctr"/>
          <a:lstStyle>
            <a:lvl1pPr algn="ctr" eaLnBrk="1" hangingPunct="1">
              <a:defRPr sz="1300">
                <a:solidFill>
                  <a:schemeClr val="tx1">
                    <a:tint val="75000"/>
                  </a:schemeClr>
                </a:solidFill>
              </a:defRPr>
            </a:lvl1pPr>
          </a:lstStyle>
          <a:p>
            <a:pPr>
              <a:defRPr/>
            </a:pPr>
            <a:endParaRPr lang="ar-EG"/>
          </a:p>
        </p:txBody>
      </p:sp>
      <p:sp>
        <p:nvSpPr>
          <p:cNvPr id="6" name="Slide Number Placeholder 5"/>
          <p:cNvSpPr>
            <a:spLocks noGrp="1"/>
          </p:cNvSpPr>
          <p:nvPr>
            <p:ph type="sldNum" sz="quarter" idx="4"/>
          </p:nvPr>
        </p:nvSpPr>
        <p:spPr>
          <a:xfrm>
            <a:off x="7208838" y="6780213"/>
            <a:ext cx="2346325" cy="388937"/>
          </a:xfrm>
          <a:prstGeom prst="rect">
            <a:avLst/>
          </a:prstGeom>
        </p:spPr>
        <p:txBody>
          <a:bodyPr vert="horz" wrap="square" lIns="99269" tIns="49635" rIns="99269" bIns="49635" numCol="1" anchor="ctr" anchorCtr="0" compatLnSpc="1">
            <a:prstTxWarp prst="textNoShape">
              <a:avLst/>
            </a:prstTxWarp>
          </a:bodyPr>
          <a:lstStyle>
            <a:lvl1pPr algn="r" eaLnBrk="1" hangingPunct="1">
              <a:defRPr sz="1300">
                <a:solidFill>
                  <a:srgbClr val="898989"/>
                </a:solidFill>
              </a:defRPr>
            </a:lvl1pPr>
          </a:lstStyle>
          <a:p>
            <a:fld id="{1B0772D5-07FF-4D15-A33D-56515E0B4006}"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hf hdr="0" ftr="0" dt="0"/>
  <p:txStyles>
    <p:titleStyle>
      <a:lvl1pPr algn="ctr" defTabSz="992188" rtl="0" eaLnBrk="0" fontAlgn="base" hangingPunct="0">
        <a:spcBef>
          <a:spcPct val="0"/>
        </a:spcBef>
        <a:spcAft>
          <a:spcPct val="0"/>
        </a:spcAft>
        <a:defRPr sz="4800" kern="1200">
          <a:solidFill>
            <a:schemeClr val="tx1"/>
          </a:solidFill>
          <a:latin typeface="+mj-lt"/>
          <a:ea typeface="+mj-ea"/>
          <a:cs typeface="+mj-cs"/>
        </a:defRPr>
      </a:lvl1pPr>
      <a:lvl2pPr algn="ctr" defTabSz="992188" rtl="0" eaLnBrk="0" fontAlgn="base" hangingPunct="0">
        <a:spcBef>
          <a:spcPct val="0"/>
        </a:spcBef>
        <a:spcAft>
          <a:spcPct val="0"/>
        </a:spcAft>
        <a:defRPr sz="4800">
          <a:solidFill>
            <a:schemeClr val="tx1"/>
          </a:solidFill>
          <a:latin typeface="Calibri" pitchFamily="34" charset="0"/>
        </a:defRPr>
      </a:lvl2pPr>
      <a:lvl3pPr algn="ctr" defTabSz="992188" rtl="0" eaLnBrk="0" fontAlgn="base" hangingPunct="0">
        <a:spcBef>
          <a:spcPct val="0"/>
        </a:spcBef>
        <a:spcAft>
          <a:spcPct val="0"/>
        </a:spcAft>
        <a:defRPr sz="4800">
          <a:solidFill>
            <a:schemeClr val="tx1"/>
          </a:solidFill>
          <a:latin typeface="Calibri" pitchFamily="34" charset="0"/>
        </a:defRPr>
      </a:lvl3pPr>
      <a:lvl4pPr algn="ctr" defTabSz="992188" rtl="0" eaLnBrk="0" fontAlgn="base" hangingPunct="0">
        <a:spcBef>
          <a:spcPct val="0"/>
        </a:spcBef>
        <a:spcAft>
          <a:spcPct val="0"/>
        </a:spcAft>
        <a:defRPr sz="4800">
          <a:solidFill>
            <a:schemeClr val="tx1"/>
          </a:solidFill>
          <a:latin typeface="Calibri" pitchFamily="34" charset="0"/>
        </a:defRPr>
      </a:lvl4pPr>
      <a:lvl5pPr algn="ctr" defTabSz="992188" rtl="0" eaLnBrk="0" fontAlgn="base" hangingPunct="0">
        <a:spcBef>
          <a:spcPct val="0"/>
        </a:spcBef>
        <a:spcAft>
          <a:spcPct val="0"/>
        </a:spcAft>
        <a:defRPr sz="4800">
          <a:solidFill>
            <a:schemeClr val="tx1"/>
          </a:solidFill>
          <a:latin typeface="Calibri" pitchFamily="34" charset="0"/>
        </a:defRPr>
      </a:lvl5pPr>
      <a:lvl6pPr marL="457200" algn="ctr" defTabSz="992188" rtl="0" fontAlgn="base">
        <a:spcBef>
          <a:spcPct val="0"/>
        </a:spcBef>
        <a:spcAft>
          <a:spcPct val="0"/>
        </a:spcAft>
        <a:defRPr sz="4800">
          <a:solidFill>
            <a:schemeClr val="tx1"/>
          </a:solidFill>
          <a:latin typeface="Calibri" pitchFamily="34" charset="0"/>
        </a:defRPr>
      </a:lvl6pPr>
      <a:lvl7pPr marL="914400" algn="ctr" defTabSz="992188" rtl="0" fontAlgn="base">
        <a:spcBef>
          <a:spcPct val="0"/>
        </a:spcBef>
        <a:spcAft>
          <a:spcPct val="0"/>
        </a:spcAft>
        <a:defRPr sz="4800">
          <a:solidFill>
            <a:schemeClr val="tx1"/>
          </a:solidFill>
          <a:latin typeface="Calibri" pitchFamily="34" charset="0"/>
        </a:defRPr>
      </a:lvl7pPr>
      <a:lvl8pPr marL="1371600" algn="ctr" defTabSz="992188" rtl="0" fontAlgn="base">
        <a:spcBef>
          <a:spcPct val="0"/>
        </a:spcBef>
        <a:spcAft>
          <a:spcPct val="0"/>
        </a:spcAft>
        <a:defRPr sz="4800">
          <a:solidFill>
            <a:schemeClr val="tx1"/>
          </a:solidFill>
          <a:latin typeface="Calibri" pitchFamily="34" charset="0"/>
        </a:defRPr>
      </a:lvl8pPr>
      <a:lvl9pPr marL="1828800" algn="ctr" defTabSz="992188" rtl="0" fontAlgn="base">
        <a:spcBef>
          <a:spcPct val="0"/>
        </a:spcBef>
        <a:spcAft>
          <a:spcPct val="0"/>
        </a:spcAft>
        <a:defRPr sz="4800">
          <a:solidFill>
            <a:schemeClr val="tx1"/>
          </a:solidFill>
          <a:latin typeface="Calibri" pitchFamily="34" charset="0"/>
        </a:defRPr>
      </a:lvl9pPr>
    </p:titleStyle>
    <p:bodyStyle>
      <a:lvl1pPr marL="371475" indent="-371475" algn="l" defTabSz="992188"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06450" indent="-309563" algn="l" defTabSz="992188" rtl="0" eaLnBrk="0" fontAlgn="base" hangingPunct="0">
        <a:spcBef>
          <a:spcPct val="20000"/>
        </a:spcBef>
        <a:spcAft>
          <a:spcPct val="0"/>
        </a:spcAft>
        <a:buFont typeface="Arial" charset="0"/>
        <a:buChar char="–"/>
        <a:defRPr sz="3000" kern="1200">
          <a:solidFill>
            <a:schemeClr val="tx1"/>
          </a:solidFill>
          <a:latin typeface="+mn-lt"/>
          <a:ea typeface="+mn-ea"/>
          <a:cs typeface="+mn-cs"/>
        </a:defRPr>
      </a:lvl2pPr>
      <a:lvl3pPr marL="1239838" indent="-247650" algn="l" defTabSz="992188" rtl="0" eaLnBrk="0" fontAlgn="base" hangingPunct="0">
        <a:spcBef>
          <a:spcPct val="20000"/>
        </a:spcBef>
        <a:spcAft>
          <a:spcPct val="0"/>
        </a:spcAft>
        <a:buFont typeface="Arial" charset="0"/>
        <a:buChar char="•"/>
        <a:defRPr sz="2600" kern="1200">
          <a:solidFill>
            <a:schemeClr val="tx1"/>
          </a:solidFill>
          <a:latin typeface="+mn-lt"/>
          <a:ea typeface="+mn-ea"/>
          <a:cs typeface="+mn-cs"/>
        </a:defRPr>
      </a:lvl3pPr>
      <a:lvl4pPr marL="1736725"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32025"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29909"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26256"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22604"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18950"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992695" rtl="0" eaLnBrk="1" latinLnBrk="0" hangingPunct="1">
        <a:defRPr sz="2000" kern="1200">
          <a:solidFill>
            <a:schemeClr val="tx1"/>
          </a:solidFill>
          <a:latin typeface="+mn-lt"/>
          <a:ea typeface="+mn-ea"/>
          <a:cs typeface="+mn-cs"/>
        </a:defRPr>
      </a:lvl1pPr>
      <a:lvl2pPr marL="496347" algn="l" defTabSz="992695" rtl="0" eaLnBrk="1" latinLnBrk="0" hangingPunct="1">
        <a:defRPr sz="2000" kern="1200">
          <a:solidFill>
            <a:schemeClr val="tx1"/>
          </a:solidFill>
          <a:latin typeface="+mn-lt"/>
          <a:ea typeface="+mn-ea"/>
          <a:cs typeface="+mn-cs"/>
        </a:defRPr>
      </a:lvl2pPr>
      <a:lvl3pPr marL="992695" algn="l" defTabSz="992695" rtl="0" eaLnBrk="1" latinLnBrk="0" hangingPunct="1">
        <a:defRPr sz="2000" kern="1200">
          <a:solidFill>
            <a:schemeClr val="tx1"/>
          </a:solidFill>
          <a:latin typeface="+mn-lt"/>
          <a:ea typeface="+mn-ea"/>
          <a:cs typeface="+mn-cs"/>
        </a:defRPr>
      </a:lvl3pPr>
      <a:lvl4pPr marL="1489041" algn="l" defTabSz="992695" rtl="0" eaLnBrk="1" latinLnBrk="0" hangingPunct="1">
        <a:defRPr sz="2000" kern="1200">
          <a:solidFill>
            <a:schemeClr val="tx1"/>
          </a:solidFill>
          <a:latin typeface="+mn-lt"/>
          <a:ea typeface="+mn-ea"/>
          <a:cs typeface="+mn-cs"/>
        </a:defRPr>
      </a:lvl4pPr>
      <a:lvl5pPr marL="1985388" algn="l" defTabSz="992695" rtl="0" eaLnBrk="1" latinLnBrk="0" hangingPunct="1">
        <a:defRPr sz="2000" kern="1200">
          <a:solidFill>
            <a:schemeClr val="tx1"/>
          </a:solidFill>
          <a:latin typeface="+mn-lt"/>
          <a:ea typeface="+mn-ea"/>
          <a:cs typeface="+mn-cs"/>
        </a:defRPr>
      </a:lvl5pPr>
      <a:lvl6pPr marL="2481735" algn="l" defTabSz="992695" rtl="0" eaLnBrk="1" latinLnBrk="0" hangingPunct="1">
        <a:defRPr sz="2000" kern="1200">
          <a:solidFill>
            <a:schemeClr val="tx1"/>
          </a:solidFill>
          <a:latin typeface="+mn-lt"/>
          <a:ea typeface="+mn-ea"/>
          <a:cs typeface="+mn-cs"/>
        </a:defRPr>
      </a:lvl6pPr>
      <a:lvl7pPr marL="2978083" algn="l" defTabSz="992695" rtl="0" eaLnBrk="1" latinLnBrk="0" hangingPunct="1">
        <a:defRPr sz="2000" kern="1200">
          <a:solidFill>
            <a:schemeClr val="tx1"/>
          </a:solidFill>
          <a:latin typeface="+mn-lt"/>
          <a:ea typeface="+mn-ea"/>
          <a:cs typeface="+mn-cs"/>
        </a:defRPr>
      </a:lvl7pPr>
      <a:lvl8pPr marL="3474430" algn="l" defTabSz="992695" rtl="0" eaLnBrk="1" latinLnBrk="0" hangingPunct="1">
        <a:defRPr sz="2000" kern="1200">
          <a:solidFill>
            <a:schemeClr val="tx1"/>
          </a:solidFill>
          <a:latin typeface="+mn-lt"/>
          <a:ea typeface="+mn-ea"/>
          <a:cs typeface="+mn-cs"/>
        </a:defRPr>
      </a:lvl8pPr>
      <a:lvl9pPr marL="3970777" algn="l" defTabSz="9926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6.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7.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9.jpeg"/></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a:t>
            </a:fld>
            <a:endParaRPr lang="en-US" altLang="en-US"/>
          </a:p>
        </p:txBody>
      </p:sp>
      <p:sp>
        <p:nvSpPr>
          <p:cNvPr id="3" name="Rectangle 2"/>
          <p:cNvSpPr/>
          <p:nvPr/>
        </p:nvSpPr>
        <p:spPr>
          <a:xfrm>
            <a:off x="533400" y="1143000"/>
            <a:ext cx="9021763" cy="1754326"/>
          </a:xfrm>
          <a:prstGeom prst="rect">
            <a:avLst/>
          </a:prstGeom>
        </p:spPr>
        <p:txBody>
          <a:bodyPr wrap="square">
            <a:spAutoFit/>
          </a:bodyPr>
          <a:lstStyle/>
          <a:p>
            <a:pPr algn="ctr" eaLnBrk="1" hangingPunct="1">
              <a:defRPr/>
            </a:pPr>
            <a:r>
              <a:rPr lang="en-US" sz="5400" dirty="0">
                <a:solidFill>
                  <a:srgbClr val="0000FF"/>
                </a:solidFill>
                <a:latin typeface="Arial" panose="020B0604020202020204" pitchFamily="34" charset="0"/>
                <a:cs typeface="Arial" panose="020B0604020202020204" pitchFamily="34" charset="0"/>
              </a:rPr>
              <a:t>Drug Therapy </a:t>
            </a:r>
          </a:p>
          <a:p>
            <a:pPr algn="ctr" eaLnBrk="1" hangingPunct="1">
              <a:defRPr/>
            </a:pPr>
            <a:r>
              <a:rPr lang="en-US" sz="5400" dirty="0" smtClean="0">
                <a:solidFill>
                  <a:srgbClr val="0000FF"/>
                </a:solidFill>
                <a:latin typeface="Arial" panose="020B0604020202020204" pitchFamily="34" charset="0"/>
                <a:cs typeface="Arial" panose="020B0604020202020204" pitchFamily="34" charset="0"/>
              </a:rPr>
              <a:t>Of Heart </a:t>
            </a:r>
            <a:r>
              <a:rPr lang="en-US" sz="5400" dirty="0">
                <a:solidFill>
                  <a:srgbClr val="0000FF"/>
                </a:solidFill>
                <a:latin typeface="Arial" panose="020B0604020202020204" pitchFamily="34" charset="0"/>
                <a:cs typeface="Arial" panose="020B0604020202020204" pitchFamily="34" charset="0"/>
              </a:rPr>
              <a:t>Failure</a:t>
            </a:r>
          </a:p>
        </p:txBody>
      </p:sp>
      <p:sp>
        <p:nvSpPr>
          <p:cNvPr id="4" name="Content Placeholder 4"/>
          <p:cNvSpPr txBox="1">
            <a:spLocks/>
          </p:cNvSpPr>
          <p:nvPr/>
        </p:nvSpPr>
        <p:spPr bwMode="auto">
          <a:xfrm>
            <a:off x="709749" y="4495800"/>
            <a:ext cx="8869363" cy="1905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7030A0"/>
            </a:solidFill>
          </a:ln>
          <a:extLst/>
        </p:spPr>
        <p:txBody>
          <a:bodyPr vert="horz" wrap="square" lIns="99269" tIns="49635" rIns="99269" bIns="49635" numCol="1" rtlCol="0" anchor="t" anchorCtr="0" compatLnSpc="1">
            <a:prstTxWarp prst="textNoShape">
              <a:avLst/>
            </a:prstTxWarp>
            <a:normAutofit fontScale="92500" lnSpcReduction="20000"/>
          </a:bodyPr>
          <a:lstStyle>
            <a:lvl1pPr marL="371475" indent="-371475" algn="l" defTabSz="992188"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06450" indent="-309563" algn="l" defTabSz="992188" rtl="0" eaLnBrk="0" fontAlgn="base" hangingPunct="0">
              <a:spcBef>
                <a:spcPct val="20000"/>
              </a:spcBef>
              <a:spcAft>
                <a:spcPct val="0"/>
              </a:spcAft>
              <a:buFont typeface="Arial" charset="0"/>
              <a:buChar char="–"/>
              <a:defRPr sz="3000" kern="1200">
                <a:solidFill>
                  <a:schemeClr val="tx1"/>
                </a:solidFill>
                <a:latin typeface="+mn-lt"/>
                <a:ea typeface="+mn-ea"/>
                <a:cs typeface="+mn-cs"/>
              </a:defRPr>
            </a:lvl2pPr>
            <a:lvl3pPr marL="1239838" indent="-247650" algn="l" defTabSz="992188" rtl="0" eaLnBrk="0" fontAlgn="base" hangingPunct="0">
              <a:spcBef>
                <a:spcPct val="20000"/>
              </a:spcBef>
              <a:spcAft>
                <a:spcPct val="0"/>
              </a:spcAft>
              <a:buFont typeface="Arial" charset="0"/>
              <a:buChar char="•"/>
              <a:defRPr sz="2600" kern="1200">
                <a:solidFill>
                  <a:schemeClr val="tx1"/>
                </a:solidFill>
                <a:latin typeface="+mn-lt"/>
                <a:ea typeface="+mn-ea"/>
                <a:cs typeface="+mn-cs"/>
              </a:defRPr>
            </a:lvl3pPr>
            <a:lvl4pPr marL="1736725"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32025"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29909"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26256"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22604"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18950"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397106" indent="-277974" algn="ctr" defTabSz="992695" eaLnBrk="1" fontAlgn="auto" hangingPunct="1">
              <a:spcAft>
                <a:spcPts val="0"/>
              </a:spcAft>
              <a:buFont typeface="Arial" panose="020B0604020202020204" pitchFamily="34" charset="0"/>
              <a:buNone/>
              <a:defRPr/>
            </a:pPr>
            <a:endParaRPr lang="en-US" b="1" dirty="0">
              <a:solidFill>
                <a:srgbClr val="C00000"/>
              </a:solidFill>
            </a:endParaRPr>
          </a:p>
          <a:p>
            <a:pPr marL="397106" indent="-277974" algn="ctr" defTabSz="992695" eaLnBrk="1" fontAlgn="auto" hangingPunct="1">
              <a:spcAft>
                <a:spcPts val="0"/>
              </a:spcAft>
              <a:buFont typeface="Arial" panose="020B0604020202020204" pitchFamily="34" charset="0"/>
              <a:buNone/>
              <a:defRPr/>
            </a:pPr>
            <a:r>
              <a:rPr lang="en-US" sz="4400" b="1" dirty="0">
                <a:solidFill>
                  <a:srgbClr val="C00000"/>
                </a:solidFill>
                <a:latin typeface="Arial" panose="020B0604020202020204" pitchFamily="34" charset="0"/>
                <a:cs typeface="Arial" panose="020B0604020202020204" pitchFamily="34" charset="0"/>
              </a:rPr>
              <a:t>  Prof. </a:t>
            </a:r>
            <a:r>
              <a:rPr lang="en-US" sz="4400" b="1" dirty="0" err="1">
                <a:solidFill>
                  <a:srgbClr val="C00000"/>
                </a:solidFill>
                <a:latin typeface="Arial" panose="020B0604020202020204" pitchFamily="34" charset="0"/>
                <a:cs typeface="Arial" panose="020B0604020202020204" pitchFamily="34" charset="0"/>
              </a:rPr>
              <a:t>Abdulrahman</a:t>
            </a:r>
            <a:r>
              <a:rPr lang="en-US" sz="4400" b="1" dirty="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Almotrefi</a:t>
            </a:r>
            <a:endParaRPr lang="en-US" sz="4400" b="1" dirty="0" smtClean="0">
              <a:solidFill>
                <a:srgbClr val="C00000"/>
              </a:solidFill>
              <a:latin typeface="Arial" panose="020B0604020202020204" pitchFamily="34" charset="0"/>
              <a:cs typeface="Arial" panose="020B0604020202020204" pitchFamily="34" charset="0"/>
            </a:endParaRPr>
          </a:p>
          <a:p>
            <a:pPr marL="397106" indent="-277974" algn="ctr" defTabSz="992695" eaLnBrk="1" fontAlgn="auto" hangingPunct="1">
              <a:spcAft>
                <a:spcPts val="0"/>
              </a:spcAft>
              <a:buFont typeface="Arial" panose="020B0604020202020204" pitchFamily="34" charset="0"/>
              <a:buNone/>
              <a:defRPr/>
            </a:pPr>
            <a:r>
              <a:rPr lang="en-US" sz="4400" dirty="0" smtClean="0">
                <a:solidFill>
                  <a:srgbClr val="C00000"/>
                </a:solidFill>
                <a:latin typeface="Arial" panose="020B0604020202020204" pitchFamily="34" charset="0"/>
                <a:cs typeface="Arial" panose="020B0604020202020204" pitchFamily="34" charset="0"/>
              </a:rPr>
              <a:t>Dr. </a:t>
            </a:r>
            <a:r>
              <a:rPr lang="en-US" sz="4400" dirty="0" err="1" smtClean="0">
                <a:solidFill>
                  <a:srgbClr val="C00000"/>
                </a:solidFill>
                <a:latin typeface="Arial" panose="020B0604020202020204" pitchFamily="34" charset="0"/>
                <a:cs typeface="Arial" panose="020B0604020202020204" pitchFamily="34" charset="0"/>
              </a:rPr>
              <a:t>Aliah</a:t>
            </a:r>
            <a:r>
              <a:rPr lang="en-US" sz="4400" dirty="0" smtClean="0">
                <a:solidFill>
                  <a:srgbClr val="C00000"/>
                </a:solidFill>
                <a:latin typeface="Arial" panose="020B0604020202020204" pitchFamily="34" charset="0"/>
                <a:cs typeface="Arial" panose="020B0604020202020204" pitchFamily="34" charset="0"/>
              </a:rPr>
              <a:t> </a:t>
            </a:r>
            <a:r>
              <a:rPr lang="en-US" sz="4400" dirty="0" err="1" smtClean="0">
                <a:solidFill>
                  <a:srgbClr val="C00000"/>
                </a:solidFill>
                <a:latin typeface="Arial" panose="020B0604020202020204" pitchFamily="34" charset="0"/>
                <a:cs typeface="Arial" panose="020B0604020202020204" pitchFamily="34" charset="0"/>
              </a:rPr>
              <a:t>Alshanwani</a:t>
            </a:r>
            <a:endParaRPr lang="en-US" sz="4400" dirty="0" smtClean="0">
              <a:solidFill>
                <a:srgbClr val="C00000"/>
              </a:solidFill>
              <a:latin typeface="Arial" panose="020B0604020202020204" pitchFamily="34" charset="0"/>
              <a:cs typeface="Arial" panose="020B0604020202020204" pitchFamily="34" charset="0"/>
            </a:endParaRPr>
          </a:p>
          <a:p>
            <a:pPr marL="397106" indent="-277974" algn="ctr" defTabSz="992695" eaLnBrk="1" fontAlgn="auto" hangingPunct="1">
              <a:spcAft>
                <a:spcPts val="0"/>
              </a:spcAft>
              <a:buFont typeface="Arial" panose="020B0604020202020204" pitchFamily="34" charset="0"/>
              <a:buNone/>
              <a:defRPr/>
            </a:pPr>
            <a:endParaRPr lang="en-US" sz="4400" b="1" dirty="0">
              <a:solidFill>
                <a:srgbClr val="C00000"/>
              </a:solidFill>
              <a:latin typeface="Arial" panose="020B0604020202020204" pitchFamily="34" charset="0"/>
              <a:cs typeface="Arial" panose="020B0604020202020204" pitchFamily="34" charset="0"/>
            </a:endParaRPr>
          </a:p>
          <a:p>
            <a:pPr marL="397106" indent="-277974" algn="ctr" defTabSz="992695" eaLnBrk="1" fontAlgn="auto" hangingPunct="1">
              <a:spcAft>
                <a:spcPts val="0"/>
              </a:spcAft>
              <a:buFont typeface="Arial" panose="020B0604020202020204" pitchFamily="34" charset="0"/>
              <a:buNone/>
              <a:defRPr/>
            </a:pPr>
            <a:endParaRPr lang="en-US" sz="2400"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6118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10</a:t>
            </a:fld>
            <a:endParaRPr lang="en-US" altLang="en-US"/>
          </a:p>
        </p:txBody>
      </p:sp>
      <p:sp>
        <p:nvSpPr>
          <p:cNvPr id="3" name="Rectangle 2"/>
          <p:cNvSpPr/>
          <p:nvPr/>
        </p:nvSpPr>
        <p:spPr>
          <a:xfrm>
            <a:off x="152400" y="220133"/>
            <a:ext cx="9906000" cy="5616922"/>
          </a:xfrm>
          <a:prstGeom prst="rect">
            <a:avLst/>
          </a:prstGeom>
        </p:spPr>
        <p:txBody>
          <a:bodyPr wrap="square">
            <a:spAutoFit/>
          </a:bodyPr>
          <a:lstStyle/>
          <a:p>
            <a:pPr algn="ctr"/>
            <a:r>
              <a:rPr lang="en-US" sz="4400" dirty="0">
                <a:solidFill>
                  <a:srgbClr val="FF0000"/>
                </a:solidFill>
                <a:latin typeface="Arial" panose="020B0604020202020204" pitchFamily="34" charset="0"/>
                <a:cs typeface="Arial" panose="020B0604020202020204" pitchFamily="34" charset="0"/>
              </a:rPr>
              <a:t>  </a:t>
            </a:r>
            <a:r>
              <a:rPr lang="en-US" sz="3600" spc="53" dirty="0">
                <a:ln w="11430">
                  <a:solidFill>
                    <a:schemeClr val="accent1"/>
                  </a:solidFill>
                </a:ln>
                <a:solidFill>
                  <a:srgbClr val="0000FF"/>
                </a:solidFill>
                <a:latin typeface="Arial" panose="020B0604020202020204" pitchFamily="34" charset="0"/>
                <a:cs typeface="Arial" panose="020B0604020202020204" pitchFamily="34" charset="0"/>
              </a:rPr>
              <a:t>Drugs used in treatment of heart failure</a:t>
            </a:r>
          </a:p>
          <a:p>
            <a:endParaRPr lang="en-US" sz="3200" dirty="0">
              <a:solidFill>
                <a:srgbClr val="0000FF"/>
              </a:solidFill>
              <a:latin typeface="Arial" panose="020B0604020202020204" pitchFamily="34" charset="0"/>
              <a:cs typeface="Arial" panose="020B0604020202020204" pitchFamily="34" charset="0"/>
            </a:endParaRPr>
          </a:p>
          <a:p>
            <a:r>
              <a:rPr lang="en-US" sz="3200" u="sng" dirty="0">
                <a:solidFill>
                  <a:srgbClr val="0000FF"/>
                </a:solidFill>
                <a:latin typeface="Arial" panose="020B0604020202020204" pitchFamily="34" charset="0"/>
                <a:cs typeface="Arial" panose="020B0604020202020204" pitchFamily="34" charset="0"/>
              </a:rPr>
              <a:t>III- Drugs that decrease both preload </a:t>
            </a:r>
            <a:r>
              <a:rPr lang="en-US" altLang="en-US" sz="3200" u="sng" dirty="0">
                <a:solidFill>
                  <a:srgbClr val="0000FF"/>
                </a:solidFill>
                <a:latin typeface="Arial" panose="020B0604020202020204" pitchFamily="34" charset="0"/>
                <a:cs typeface="Arial" panose="020B0604020202020204" pitchFamily="34" charset="0"/>
              </a:rPr>
              <a:t>&amp;</a:t>
            </a:r>
            <a:r>
              <a:rPr lang="en-US" sz="3200" u="sng" dirty="0">
                <a:solidFill>
                  <a:srgbClr val="0000FF"/>
                </a:solidFill>
                <a:latin typeface="Arial" panose="020B0604020202020204" pitchFamily="34" charset="0"/>
                <a:cs typeface="Arial" panose="020B0604020202020204" pitchFamily="34" charset="0"/>
              </a:rPr>
              <a:t> afterload:</a:t>
            </a:r>
          </a:p>
          <a:p>
            <a:pPr eaLnBrk="1" hangingPunct="1">
              <a:buFontTx/>
              <a:buNone/>
            </a:pP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smtClean="0">
                <a:solidFill>
                  <a:srgbClr val="FF0000"/>
                </a:solidFill>
                <a:latin typeface="Arial" panose="020B0604020202020204" pitchFamily="34" charset="0"/>
                <a:cs typeface="Arial" panose="020B0604020202020204" pitchFamily="34" charset="0"/>
              </a:rPr>
              <a:t>(Combined </a:t>
            </a:r>
            <a:r>
              <a:rPr lang="en-US" altLang="en-US" sz="3200" dirty="0" err="1">
                <a:solidFill>
                  <a:srgbClr val="FF0000"/>
                </a:solidFill>
                <a:latin typeface="Arial" panose="020B0604020202020204" pitchFamily="34" charset="0"/>
                <a:cs typeface="Arial" panose="020B0604020202020204" pitchFamily="34" charset="0"/>
              </a:rPr>
              <a:t>arteriolo</a:t>
            </a:r>
            <a:r>
              <a:rPr lang="en-US" altLang="en-US" sz="3200" dirty="0">
                <a:solidFill>
                  <a:srgbClr val="FF0000"/>
                </a:solidFill>
                <a:latin typeface="Arial" panose="020B0604020202020204" pitchFamily="34" charset="0"/>
                <a:cs typeface="Arial" panose="020B0604020202020204" pitchFamily="34" charset="0"/>
              </a:rPr>
              <a:t>- &amp; </a:t>
            </a:r>
            <a:r>
              <a:rPr lang="en-US" altLang="en-US" sz="3200" dirty="0" err="1" smtClean="0">
                <a:solidFill>
                  <a:srgbClr val="FF0000"/>
                </a:solidFill>
                <a:latin typeface="Arial" panose="020B0604020202020204" pitchFamily="34" charset="0"/>
                <a:cs typeface="Arial" panose="020B0604020202020204" pitchFamily="34" charset="0"/>
              </a:rPr>
              <a:t>venodilators</a:t>
            </a:r>
            <a:r>
              <a:rPr lang="en-US" altLang="en-US" sz="3200" dirty="0" smtClean="0">
                <a:solidFill>
                  <a:srgbClr val="FF0000"/>
                </a:solidFill>
                <a:latin typeface="Arial" panose="020B0604020202020204" pitchFamily="34" charset="0"/>
                <a:cs typeface="Arial" panose="020B0604020202020204" pitchFamily="34" charset="0"/>
              </a:rPr>
              <a:t>)</a:t>
            </a:r>
            <a:endParaRPr lang="en-US" altLang="en-US" sz="3200" dirty="0">
              <a:solidFill>
                <a:srgbClr val="FF0000"/>
              </a:solidFill>
              <a:latin typeface="Arial" panose="020B0604020202020204" pitchFamily="34" charset="0"/>
              <a:cs typeface="Arial" panose="020B0604020202020204" pitchFamily="34" charset="0"/>
            </a:endParaRPr>
          </a:p>
          <a:p>
            <a:pPr eaLnBrk="1" hangingPunct="1">
              <a:buFontTx/>
              <a:buNone/>
            </a:pPr>
            <a:endParaRPr lang="en-US" altLang="en-US" sz="3600" b="0" dirty="0">
              <a:latin typeface="Arial" panose="020B0604020202020204" pitchFamily="34" charset="0"/>
              <a:cs typeface="Arial" panose="020B0604020202020204" pitchFamily="34" charset="0"/>
            </a:endParaRPr>
          </a:p>
          <a:p>
            <a:pPr eaLnBrk="1" hangingPunct="1">
              <a:lnSpc>
                <a:spcPct val="150000"/>
              </a:lnSpc>
            </a:pPr>
            <a:r>
              <a:rPr lang="en-US" altLang="en-US" sz="3200" dirty="0">
                <a:latin typeface="Arial" panose="020B0604020202020204" pitchFamily="34" charset="0"/>
                <a:cs typeface="Arial" panose="020B0604020202020204" pitchFamily="34" charset="0"/>
              </a:rPr>
              <a:t>1-  </a:t>
            </a:r>
            <a:r>
              <a:rPr lang="en-US" altLang="en-US" sz="3000" dirty="0">
                <a:latin typeface="Arial" panose="020B0604020202020204" pitchFamily="34" charset="0"/>
                <a:cs typeface="Arial" panose="020B0604020202020204" pitchFamily="34" charset="0"/>
              </a:rPr>
              <a:t>Angiotensin converting enzyme (ACE) inhibitors</a:t>
            </a:r>
          </a:p>
          <a:p>
            <a:pPr eaLnBrk="1" hangingPunct="1">
              <a:lnSpc>
                <a:spcPct val="150000"/>
              </a:lnSpc>
            </a:pPr>
            <a:r>
              <a:rPr lang="en-US" altLang="en-US" sz="3000" dirty="0">
                <a:latin typeface="Arial" panose="020B0604020202020204" pitchFamily="34" charset="0"/>
                <a:cs typeface="Arial" panose="020B0604020202020204" pitchFamily="34" charset="0"/>
              </a:rPr>
              <a:t>2-  Angiotensin receptor antagonists</a:t>
            </a:r>
          </a:p>
          <a:p>
            <a:pPr eaLnBrk="1" hangingPunct="1">
              <a:lnSpc>
                <a:spcPct val="150000"/>
              </a:lnSpc>
            </a:pPr>
            <a:r>
              <a:rPr lang="en-US" altLang="en-US" sz="3000" dirty="0">
                <a:latin typeface="Arial" panose="020B0604020202020204" pitchFamily="34" charset="0"/>
                <a:cs typeface="Arial" panose="020B0604020202020204" pitchFamily="34" charset="0"/>
              </a:rPr>
              <a:t>3-  </a:t>
            </a:r>
            <a:r>
              <a:rPr lang="el-GR" altLang="en-US" sz="3000" dirty="0">
                <a:latin typeface="Arial" panose="020B0604020202020204" pitchFamily="34" charset="0"/>
                <a:cs typeface="Arial" panose="020B0604020202020204" pitchFamily="34" charset="0"/>
              </a:rPr>
              <a:t>α</a:t>
            </a:r>
            <a:r>
              <a:rPr lang="en-US" altLang="en-US" sz="3000" baseline="-25000" dirty="0">
                <a:latin typeface="Arial" panose="020B0604020202020204" pitchFamily="34" charset="0"/>
                <a:cs typeface="Arial" panose="020B0604020202020204" pitchFamily="34" charset="0"/>
              </a:rPr>
              <a:t>1</a:t>
            </a:r>
            <a:r>
              <a:rPr lang="en-US" altLang="en-US" sz="3000" dirty="0">
                <a:latin typeface="Arial" panose="020B0604020202020204" pitchFamily="34" charset="0"/>
                <a:cs typeface="Arial" panose="020B0604020202020204" pitchFamily="34" charset="0"/>
              </a:rPr>
              <a:t>-adrenoceptor antagonists</a:t>
            </a:r>
          </a:p>
          <a:p>
            <a:pPr eaLnBrk="1" hangingPunct="1">
              <a:lnSpc>
                <a:spcPct val="150000"/>
              </a:lnSpc>
            </a:pPr>
            <a:r>
              <a:rPr lang="en-US" altLang="en-US" sz="3000" dirty="0">
                <a:latin typeface="Arial" panose="020B0604020202020204" pitchFamily="34" charset="0"/>
                <a:cs typeface="Arial" panose="020B0604020202020204" pitchFamily="34" charset="0"/>
              </a:rPr>
              <a:t>4-  Direct vasodilators</a:t>
            </a:r>
            <a:endParaRPr lang="en-GB" sz="3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5899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11</a:t>
            </a:fld>
            <a:endParaRPr lang="en-US" altLang="en-US"/>
          </a:p>
        </p:txBody>
      </p:sp>
      <p:sp>
        <p:nvSpPr>
          <p:cNvPr id="3" name="Rectangle 2"/>
          <p:cNvSpPr/>
          <p:nvPr/>
        </p:nvSpPr>
        <p:spPr>
          <a:xfrm>
            <a:off x="76200" y="152400"/>
            <a:ext cx="9855952" cy="6740307"/>
          </a:xfrm>
          <a:prstGeom prst="rect">
            <a:avLst/>
          </a:prstGeom>
        </p:spPr>
        <p:txBody>
          <a:bodyPr wrap="square">
            <a:spAutoFit/>
          </a:bodyPr>
          <a:lstStyle/>
          <a:p>
            <a:pPr algn="ctr"/>
            <a:r>
              <a:rPr lang="en-US" sz="3600" spc="53" dirty="0">
                <a:ln w="11430">
                  <a:solidFill>
                    <a:schemeClr val="accent1"/>
                  </a:solidFill>
                </a:ln>
                <a:solidFill>
                  <a:srgbClr val="0000FF"/>
                </a:solidFill>
                <a:latin typeface="Arial" panose="020B0604020202020204" pitchFamily="34" charset="0"/>
                <a:cs typeface="Arial" panose="020B0604020202020204" pitchFamily="34" charset="0"/>
              </a:rPr>
              <a:t>Drugs used in treatment of heart failure</a:t>
            </a:r>
          </a:p>
          <a:p>
            <a:endParaRPr lang="en-US" sz="4000" dirty="0">
              <a:solidFill>
                <a:srgbClr val="0000FF"/>
              </a:solidFill>
              <a:latin typeface="Arial" panose="020B0604020202020204" pitchFamily="34" charset="0"/>
              <a:cs typeface="Arial" panose="020B0604020202020204" pitchFamily="34" charset="0"/>
            </a:endParaRPr>
          </a:p>
          <a:p>
            <a:pPr eaLnBrk="1" hangingPunct="1">
              <a:buFontTx/>
              <a:buNone/>
              <a:defRPr/>
            </a:pPr>
            <a:endParaRPr lang="en-US" dirty="0">
              <a:solidFill>
                <a:srgbClr val="0000FF"/>
              </a:solidFill>
              <a:effectLst>
                <a:outerShdw blurRad="38100" dist="38100" dir="2700000" algn="tl">
                  <a:srgbClr val="000000">
                    <a:alpha val="43137"/>
                  </a:srgbClr>
                </a:outerShdw>
              </a:effectLst>
              <a:latin typeface="Algerian" pitchFamily="82" charset="0"/>
            </a:endParaRPr>
          </a:p>
          <a:p>
            <a:pPr eaLnBrk="1" hangingPunct="1">
              <a:buFontTx/>
              <a:buNone/>
              <a:defRPr/>
            </a:pPr>
            <a:r>
              <a:rPr lang="en-US" sz="3600" u="sng" dirty="0">
                <a:solidFill>
                  <a:srgbClr val="0000FF"/>
                </a:solidFill>
                <a:latin typeface="Arial" panose="020B0604020202020204" pitchFamily="34" charset="0"/>
                <a:cs typeface="Arial" panose="020B0604020202020204" pitchFamily="34" charset="0"/>
              </a:rPr>
              <a:t>IV-  Drugs that </a:t>
            </a:r>
            <a:r>
              <a:rPr lang="en-US" sz="3600" u="sng" dirty="0" smtClean="0">
                <a:solidFill>
                  <a:srgbClr val="0000FF"/>
                </a:solidFill>
                <a:latin typeface="Arial" panose="020B0604020202020204" pitchFamily="34" charset="0"/>
                <a:cs typeface="Arial" panose="020B0604020202020204" pitchFamily="34" charset="0"/>
              </a:rPr>
              <a:t>increase heart contractility</a:t>
            </a:r>
            <a:r>
              <a:rPr lang="en-US" sz="3600" u="sng" dirty="0">
                <a:solidFill>
                  <a:srgbClr val="0000FF"/>
                </a:solidFill>
                <a:latin typeface="Arial" panose="020B0604020202020204" pitchFamily="34" charset="0"/>
                <a:cs typeface="Arial" panose="020B0604020202020204" pitchFamily="34" charset="0"/>
              </a:rPr>
              <a:t>:</a:t>
            </a:r>
          </a:p>
          <a:p>
            <a:pPr lvl="1" eaLnBrk="1" hangingPunct="1">
              <a:defRPr/>
            </a:pPr>
            <a:endParaRPr lang="en-US" sz="3600" b="0" dirty="0">
              <a:solidFill>
                <a:srgbClr val="002060"/>
              </a:solidFill>
              <a:latin typeface="Arial" panose="020B0604020202020204" pitchFamily="34" charset="0"/>
              <a:cs typeface="Arial" panose="020B0604020202020204" pitchFamily="34" charset="0"/>
            </a:endParaRPr>
          </a:p>
          <a:p>
            <a:pPr lvl="1" eaLnBrk="1" hangingPunct="1">
              <a:defRPr/>
            </a:pPr>
            <a:r>
              <a:rPr lang="en-US" sz="3600" dirty="0">
                <a:latin typeface="Arial" panose="020B0604020202020204" pitchFamily="34" charset="0"/>
                <a:cs typeface="Arial" panose="020B0604020202020204" pitchFamily="34" charset="0"/>
              </a:rPr>
              <a:t>1-  Cardiac glycosides (digitalis)</a:t>
            </a:r>
          </a:p>
          <a:p>
            <a:pPr lvl="1" eaLnBrk="1" hangingPunct="1">
              <a:defRPr/>
            </a:pPr>
            <a:endParaRPr lang="en-US" sz="3600" dirty="0">
              <a:latin typeface="Arial" panose="020B0604020202020204" pitchFamily="34" charset="0"/>
              <a:cs typeface="Arial" panose="020B0604020202020204" pitchFamily="34" charset="0"/>
            </a:endParaRPr>
          </a:p>
          <a:p>
            <a:pPr lvl="1" eaLnBrk="1" hangingPunct="1">
              <a:defRPr/>
            </a:pPr>
            <a:r>
              <a:rPr lang="en-US" sz="3600" dirty="0">
                <a:latin typeface="Arial" panose="020B0604020202020204" pitchFamily="34" charset="0"/>
                <a:cs typeface="Arial" panose="020B0604020202020204" pitchFamily="34" charset="0"/>
              </a:rPr>
              <a:t>2-  β- adrenoceptor agonists</a:t>
            </a:r>
          </a:p>
          <a:p>
            <a:endParaRPr lang="en-US" sz="4400" spc="53" dirty="0">
              <a:ln w="11430">
                <a:solidFill>
                  <a:schemeClr val="accent1"/>
                </a:solidFill>
              </a:ln>
              <a:latin typeface="Arial" panose="020B0604020202020204" pitchFamily="34" charset="0"/>
              <a:cs typeface="Arial" panose="020B0604020202020204" pitchFamily="34" charset="0"/>
            </a:endParaRPr>
          </a:p>
          <a:p>
            <a:pPr marL="0" lvl="1"/>
            <a:r>
              <a:rPr lang="en-US" sz="3600" dirty="0">
                <a:latin typeface="Arial" panose="020B0604020202020204" pitchFamily="34" charset="0"/>
                <a:cs typeface="Arial" panose="020B0604020202020204" pitchFamily="34" charset="0"/>
              </a:rPr>
              <a:t>   3-  </a:t>
            </a:r>
            <a:r>
              <a:rPr lang="en-US" sz="3600" dirty="0" err="1">
                <a:latin typeface="Arial" panose="020B0604020202020204" pitchFamily="34" charset="0"/>
                <a:cs typeface="Arial" panose="020B0604020202020204" pitchFamily="34" charset="0"/>
              </a:rPr>
              <a:t>Phosphodiesterase</a:t>
            </a: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inhibitors</a:t>
            </a:r>
            <a:endParaRPr lang="en-US" spc="53" dirty="0">
              <a:ln w="11430">
                <a:solidFill>
                  <a:schemeClr val="accent1"/>
                </a:solidFill>
              </a:ln>
              <a:gradFill flip="none" rotWithShape="1">
                <a:gsLst>
                  <a:gs pos="0">
                    <a:srgbClr val="FFF200"/>
                  </a:gs>
                  <a:gs pos="45000">
                    <a:srgbClr val="FF7A00"/>
                  </a:gs>
                  <a:gs pos="70000">
                    <a:srgbClr val="FF0300"/>
                  </a:gs>
                  <a:gs pos="100000">
                    <a:srgbClr val="4D0808"/>
                  </a:gs>
                </a:gsLst>
                <a:path path="circle">
                  <a:fillToRect l="100000" t="100000"/>
                </a:path>
                <a:tileRect r="-100000" b="-100000"/>
              </a:gradFill>
              <a:effectLst>
                <a:outerShdw blurRad="76200" dist="50800" dir="5400000" algn="tl" rotWithShape="0">
                  <a:srgbClr val="000000">
                    <a:alpha val="65000"/>
                  </a:srgbClr>
                </a:outerShdw>
              </a:effectLst>
            </a:endParaRPr>
          </a:p>
          <a:p>
            <a:endParaRPr lang="en-US" spc="53" dirty="0">
              <a:ln w="11430">
                <a:solidFill>
                  <a:schemeClr val="accent1"/>
                </a:solidFill>
              </a:ln>
              <a:gradFill flip="none" rotWithShape="1">
                <a:gsLst>
                  <a:gs pos="0">
                    <a:srgbClr val="FFF200"/>
                  </a:gs>
                  <a:gs pos="45000">
                    <a:srgbClr val="FF7A00"/>
                  </a:gs>
                  <a:gs pos="70000">
                    <a:srgbClr val="FF0300"/>
                  </a:gs>
                  <a:gs pos="100000">
                    <a:srgbClr val="4D0808"/>
                  </a:gs>
                </a:gsLst>
                <a:path path="circle">
                  <a:fillToRect l="100000" t="100000"/>
                </a:path>
                <a:tileRect r="-100000" b="-100000"/>
              </a:gradFill>
              <a:effectLst>
                <a:outerShdw blurRad="76200" dist="50800" dir="5400000" algn="tl" rotWithShape="0">
                  <a:srgbClr val="000000">
                    <a:alpha val="65000"/>
                  </a:srgbClr>
                </a:outerShdw>
              </a:effectLst>
            </a:endParaRPr>
          </a:p>
          <a:p>
            <a:endParaRPr lang="en-US" spc="53" dirty="0">
              <a:ln w="11430">
                <a:solidFill>
                  <a:schemeClr val="accent1"/>
                </a:solidFill>
              </a:ln>
              <a:gradFill flip="none" rotWithShape="1">
                <a:gsLst>
                  <a:gs pos="0">
                    <a:srgbClr val="FFF200"/>
                  </a:gs>
                  <a:gs pos="45000">
                    <a:srgbClr val="FF7A00"/>
                  </a:gs>
                  <a:gs pos="70000">
                    <a:srgbClr val="FF0300"/>
                  </a:gs>
                  <a:gs pos="100000">
                    <a:srgbClr val="4D0808"/>
                  </a:gs>
                </a:gsLst>
                <a:path path="circle">
                  <a:fillToRect l="100000" t="100000"/>
                </a:path>
                <a:tileRect r="-100000" b="-100000"/>
              </a:gradFill>
              <a:effectLst>
                <a:outerShdw blurRad="76200" dist="50800" dir="5400000" algn="tl" rotWithShape="0">
                  <a:srgbClr val="000000">
                    <a:alpha val="65000"/>
                  </a:srgbClr>
                </a:outerShdw>
              </a:effectLst>
            </a:endParaRPr>
          </a:p>
          <a:p>
            <a:endParaRPr lang="en-GB" dirty="0"/>
          </a:p>
        </p:txBody>
      </p:sp>
    </p:spTree>
    <p:extLst>
      <p:ext uri="{BB962C8B-B14F-4D97-AF65-F5344CB8AC3E}">
        <p14:creationId xmlns:p14="http://schemas.microsoft.com/office/powerpoint/2010/main" val="1659682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12</a:t>
            </a:fld>
            <a:endParaRPr lang="en-US" altLang="en-US"/>
          </a:p>
        </p:txBody>
      </p:sp>
      <p:sp>
        <p:nvSpPr>
          <p:cNvPr id="3" name="Rectangle 2"/>
          <p:cNvSpPr/>
          <p:nvPr/>
        </p:nvSpPr>
        <p:spPr>
          <a:xfrm>
            <a:off x="152400" y="-19050"/>
            <a:ext cx="10058400" cy="7109639"/>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 Drugs  that  decrease preload</a:t>
            </a:r>
          </a:p>
          <a:p>
            <a:r>
              <a:rPr lang="en-US" altLang="en-US" sz="3600" u="sng" dirty="0">
                <a:latin typeface="Arial" panose="020B0604020202020204" pitchFamily="34" charset="0"/>
                <a:cs typeface="Arial" panose="020B0604020202020204" pitchFamily="34" charset="0"/>
              </a:rPr>
              <a:t>1-Diuretics:</a:t>
            </a:r>
          </a:p>
          <a:p>
            <a:pPr marL="0" indent="0" eaLnBrk="1" hangingPunct="1">
              <a:lnSpc>
                <a:spcPct val="90000"/>
              </a:lnSpc>
              <a:buNone/>
              <a:defRPr/>
            </a:pPr>
            <a:r>
              <a:rPr lang="en-US" sz="2800" u="sng" dirty="0">
                <a:solidFill>
                  <a:srgbClr val="0000FF"/>
                </a:solidFill>
                <a:latin typeface="Arial" panose="020B0604020202020204" pitchFamily="34" charset="0"/>
                <a:cs typeface="Arial" panose="020B0604020202020204" pitchFamily="34" charset="0"/>
              </a:rPr>
              <a:t>Mechanism of action in heart failure :</a:t>
            </a:r>
          </a:p>
          <a:p>
            <a:pPr algn="ctr" eaLnBrk="1" hangingPunct="1">
              <a:lnSpc>
                <a:spcPct val="90000"/>
              </a:lnSpc>
              <a:defRPr/>
            </a:pPr>
            <a:endParaRPr lang="en-US" sz="2800" dirty="0">
              <a:latin typeface="Arial" panose="020B0604020202020204" pitchFamily="34" charset="0"/>
              <a:cs typeface="Arial" panose="020B0604020202020204" pitchFamily="34" charset="0"/>
            </a:endParaRPr>
          </a:p>
          <a:p>
            <a:pPr algn="ctr" eaLnBrk="1" hangingPunct="1">
              <a:lnSpc>
                <a:spcPct val="150000"/>
              </a:lnSpc>
              <a:defRPr/>
            </a:pPr>
            <a:r>
              <a:rPr lang="en-US" sz="2800" dirty="0">
                <a:latin typeface="Arial" panose="020B0604020202020204" pitchFamily="34" charset="0"/>
                <a:cs typeface="Arial" panose="020B0604020202020204" pitchFamily="34" charset="0"/>
              </a:rPr>
              <a:t>reduce salt and water retention</a:t>
            </a:r>
            <a:endParaRPr lang="en-US" sz="2800" dirty="0">
              <a:latin typeface="Arial" panose="020B0604020202020204" pitchFamily="34" charset="0"/>
              <a:cs typeface="Arial" panose="020B0604020202020204" pitchFamily="34" charset="0"/>
              <a:sym typeface="Symbol" panose="05050102010706020507" pitchFamily="18" charset="2"/>
            </a:endParaRPr>
          </a:p>
          <a:p>
            <a:pPr algn="ctr" eaLnBrk="1" hangingPunct="1">
              <a:lnSpc>
                <a:spcPct val="150000"/>
              </a:lnSpc>
              <a:defRPr/>
            </a:pPr>
            <a:r>
              <a:rPr lang="en-US" sz="2000" dirty="0">
                <a:latin typeface="Arial" panose="020B0604020202020204" pitchFamily="34" charset="0"/>
                <a:cs typeface="Arial" panose="020B0604020202020204" pitchFamily="34" charset="0"/>
                <a:sym typeface="Wingdings"/>
              </a:rPr>
              <a:t></a:t>
            </a:r>
            <a:endParaRPr lang="en-US" sz="2000" dirty="0">
              <a:latin typeface="Arial" panose="020B0604020202020204" pitchFamily="34" charset="0"/>
              <a:cs typeface="Arial" panose="020B0604020202020204" pitchFamily="34" charset="0"/>
              <a:sym typeface="Symbol" panose="05050102010706020507" pitchFamily="18" charset="2"/>
            </a:endParaRPr>
          </a:p>
          <a:p>
            <a:pPr algn="ctr" eaLnBrk="1" hangingPunct="1">
              <a:lnSpc>
                <a:spcPct val="150000"/>
              </a:lnSpc>
              <a:defRPr/>
            </a:pPr>
            <a:r>
              <a:rPr lang="en-US" sz="2800" dirty="0">
                <a:latin typeface="Arial" panose="020B0604020202020204" pitchFamily="34" charset="0"/>
                <a:cs typeface="Arial" panose="020B0604020202020204" pitchFamily="34" charset="0"/>
                <a:sym typeface="Symbol" panose="05050102010706020507" pitchFamily="18" charset="2"/>
              </a:rPr>
              <a:t>decrease ventricular preload and venous pressure</a:t>
            </a:r>
          </a:p>
          <a:p>
            <a:pPr algn="ctr" eaLnBrk="1" hangingPunct="1">
              <a:lnSpc>
                <a:spcPct val="150000"/>
              </a:lnSpc>
              <a:defRPr/>
            </a:pPr>
            <a:r>
              <a:rPr lang="en-US" sz="2000" dirty="0">
                <a:latin typeface="Arial" panose="020B0604020202020204" pitchFamily="34" charset="0"/>
                <a:cs typeface="Arial" panose="020B0604020202020204" pitchFamily="34" charset="0"/>
                <a:sym typeface="Wingdings"/>
              </a:rPr>
              <a:t></a:t>
            </a:r>
            <a:endParaRPr lang="en-US" sz="2000" dirty="0">
              <a:latin typeface="Arial" panose="020B0604020202020204" pitchFamily="34" charset="0"/>
              <a:cs typeface="Arial" panose="020B0604020202020204" pitchFamily="34" charset="0"/>
              <a:sym typeface="Symbol" panose="05050102010706020507" pitchFamily="18" charset="2"/>
            </a:endParaRPr>
          </a:p>
          <a:p>
            <a:pPr marL="0" indent="0" algn="ctr" eaLnBrk="1" hangingPunct="1">
              <a:lnSpc>
                <a:spcPct val="150000"/>
              </a:lnSpc>
              <a:buNone/>
              <a:defRPr/>
            </a:pPr>
            <a:r>
              <a:rPr lang="en-US" sz="2800" dirty="0">
                <a:latin typeface="Arial" panose="020B0604020202020204" pitchFamily="34" charset="0"/>
                <a:cs typeface="Arial" panose="020B0604020202020204" pitchFamily="34" charset="0"/>
                <a:sym typeface="Symbol" panose="05050102010706020507" pitchFamily="18" charset="2"/>
              </a:rPr>
              <a:t>reduction of cardiac size   </a:t>
            </a:r>
          </a:p>
          <a:p>
            <a:pPr algn="ctr" eaLnBrk="1" hangingPunct="1">
              <a:lnSpc>
                <a:spcPct val="150000"/>
              </a:lnSpc>
              <a:defRPr/>
            </a:pPr>
            <a:r>
              <a:rPr lang="en-US" sz="2000" dirty="0">
                <a:latin typeface="Arial" panose="020B0604020202020204" pitchFamily="34" charset="0"/>
                <a:cs typeface="Arial" panose="020B0604020202020204" pitchFamily="34" charset="0"/>
                <a:sym typeface="Wingdings"/>
              </a:rPr>
              <a:t></a:t>
            </a:r>
            <a:endParaRPr lang="en-US" sz="2000" dirty="0">
              <a:latin typeface="Arial" panose="020B0604020202020204" pitchFamily="34" charset="0"/>
              <a:cs typeface="Arial" panose="020B0604020202020204" pitchFamily="34" charset="0"/>
              <a:sym typeface="Symbol" panose="05050102010706020507" pitchFamily="18" charset="2"/>
            </a:endParaRPr>
          </a:p>
          <a:p>
            <a:pPr algn="ctr" eaLnBrk="1" hangingPunct="1">
              <a:lnSpc>
                <a:spcPct val="150000"/>
              </a:lnSpc>
              <a:defRPr/>
            </a:pPr>
            <a:r>
              <a:rPr lang="en-US" sz="2800" dirty="0">
                <a:latin typeface="Arial" panose="020B0604020202020204" pitchFamily="34" charset="0"/>
                <a:cs typeface="Arial" panose="020B0604020202020204" pitchFamily="34" charset="0"/>
                <a:sym typeface="Symbol" panose="05050102010706020507" pitchFamily="18" charset="2"/>
              </a:rPr>
              <a:t>Improvement of cardiac </a:t>
            </a:r>
            <a:r>
              <a:rPr lang="en-US" sz="2800" dirty="0" smtClean="0">
                <a:latin typeface="Arial" panose="020B0604020202020204" pitchFamily="34" charset="0"/>
                <a:cs typeface="Arial" panose="020B0604020202020204" pitchFamily="34" charset="0"/>
                <a:sym typeface="Symbol" panose="05050102010706020507" pitchFamily="18" charset="2"/>
              </a:rPr>
              <a:t>performance                    </a:t>
            </a:r>
            <a:endParaRPr lang="en-US" sz="2800" dirty="0">
              <a:latin typeface="Arial" panose="020B0604020202020204" pitchFamily="34" charset="0"/>
              <a:cs typeface="Arial" panose="020B0604020202020204" pitchFamily="34" charset="0"/>
              <a:sym typeface="Symbol" panose="05050102010706020507" pitchFamily="18" charset="2"/>
            </a:endParaRPr>
          </a:p>
          <a:p>
            <a:pPr eaLnBrk="1" hangingPunct="1">
              <a:lnSpc>
                <a:spcPct val="90000"/>
              </a:lnSpc>
              <a:buFontTx/>
              <a:buNone/>
              <a:defRPr/>
            </a:pPr>
            <a:endParaRPr lang="en-US" sz="2800" dirty="0">
              <a:solidFill>
                <a:srgbClr val="0070C0"/>
              </a:solidFill>
              <a:latin typeface="Arial" panose="020B0604020202020204" pitchFamily="34" charset="0"/>
              <a:cs typeface="Arial" panose="020B0604020202020204" pitchFamily="34" charset="0"/>
              <a:sym typeface="Symbol" panose="05050102010706020507" pitchFamily="18" charset="2"/>
            </a:endParaRPr>
          </a:p>
          <a:p>
            <a:pPr eaLnBrk="1" hangingPunct="1">
              <a:lnSpc>
                <a:spcPct val="90000"/>
              </a:lnSpc>
              <a:buFontTx/>
              <a:buNone/>
              <a:defRPr/>
            </a:pPr>
            <a:endParaRPr lang="en-US" sz="2800" dirty="0">
              <a:solidFill>
                <a:srgbClr val="0070C0"/>
              </a:solidFill>
              <a:latin typeface="Arial" panose="020B0604020202020204" pitchFamily="34" charset="0"/>
              <a:cs typeface="Arial" panose="020B0604020202020204" pitchFamily="34" charset="0"/>
              <a:sym typeface="Symbol" panose="05050102010706020507" pitchFamily="18" charset="2"/>
            </a:endParaRPr>
          </a:p>
          <a:p>
            <a:pPr eaLnBrk="1" hangingPunct="1">
              <a:lnSpc>
                <a:spcPct val="90000"/>
              </a:lnSpc>
              <a:buFontTx/>
              <a:buNone/>
              <a:defRPr/>
            </a:pPr>
            <a:endParaRPr lang="en-GB" sz="2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0027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13</a:t>
            </a:fld>
            <a:endParaRPr lang="en-US" altLang="en-US"/>
          </a:p>
        </p:txBody>
      </p:sp>
      <p:sp>
        <p:nvSpPr>
          <p:cNvPr id="3" name="Rectangle 2"/>
          <p:cNvSpPr/>
          <p:nvPr/>
        </p:nvSpPr>
        <p:spPr>
          <a:xfrm>
            <a:off x="76200" y="0"/>
            <a:ext cx="9982200" cy="6370975"/>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 </a:t>
            </a:r>
            <a:r>
              <a:rPr lang="en-US" sz="3600" dirty="0" smtClean="0">
                <a:solidFill>
                  <a:srgbClr val="0000FF"/>
                </a:solidFill>
                <a:latin typeface="Arial" panose="020B0604020202020204" pitchFamily="34" charset="0"/>
                <a:cs typeface="Arial" panose="020B0604020202020204" pitchFamily="34" charset="0"/>
              </a:rPr>
              <a:t>Drugs that </a:t>
            </a:r>
            <a:r>
              <a:rPr lang="en-US" sz="3600" dirty="0">
                <a:solidFill>
                  <a:srgbClr val="0000FF"/>
                </a:solidFill>
                <a:latin typeface="Arial" panose="020B0604020202020204" pitchFamily="34" charset="0"/>
                <a:cs typeface="Arial" panose="020B0604020202020204" pitchFamily="34" charset="0"/>
              </a:rPr>
              <a:t>decrease preload</a:t>
            </a:r>
          </a:p>
          <a:p>
            <a:endParaRPr lang="en-US" altLang="en-US" sz="3600" u="sng" dirty="0">
              <a:latin typeface="Arial" panose="020B0604020202020204" pitchFamily="34" charset="0"/>
              <a:cs typeface="Arial" panose="020B0604020202020204" pitchFamily="34" charset="0"/>
            </a:endParaRPr>
          </a:p>
          <a:p>
            <a:r>
              <a:rPr lang="en-US" altLang="en-US" sz="3600" u="sng" dirty="0">
                <a:latin typeface="Arial" panose="020B0604020202020204" pitchFamily="34" charset="0"/>
                <a:cs typeface="Arial" panose="020B0604020202020204" pitchFamily="34" charset="0"/>
              </a:rPr>
              <a:t>1-Diuretics:</a:t>
            </a:r>
          </a:p>
          <a:p>
            <a:pPr algn="ctr"/>
            <a:r>
              <a:rPr lang="en-US" sz="3600" dirty="0">
                <a:solidFill>
                  <a:srgbClr val="FF0000"/>
                </a:solidFill>
                <a:latin typeface="Arial" panose="020B0604020202020204" pitchFamily="34" charset="0"/>
                <a:cs typeface="Arial" panose="020B0604020202020204" pitchFamily="34" charset="0"/>
              </a:rPr>
              <a:t>Chlorothiazide</a:t>
            </a:r>
          </a:p>
          <a:p>
            <a:pPr algn="ctr"/>
            <a:endParaRPr lang="en-US" altLang="en-US" sz="3600" dirty="0">
              <a:solidFill>
                <a:srgbClr val="0066FF"/>
              </a:solidFill>
              <a:latin typeface="Arial" panose="020B0604020202020204" pitchFamily="34" charset="0"/>
              <a:cs typeface="Arial" panose="020B0604020202020204" pitchFamily="34" charset="0"/>
            </a:endParaRPr>
          </a:p>
          <a:p>
            <a:pPr eaLnBrk="1" hangingPunct="1">
              <a:defRPr/>
            </a:pPr>
            <a:r>
              <a:rPr lang="en-US" sz="3200" dirty="0">
                <a:latin typeface="Arial" panose="020B0604020202020204" pitchFamily="34" charset="0"/>
                <a:cs typeface="Arial" panose="020B0604020202020204" pitchFamily="34" charset="0"/>
              </a:rPr>
              <a:t>   - first-line agent in heart failure therapy</a:t>
            </a:r>
          </a:p>
          <a:p>
            <a:pPr algn="ctr" eaLnBrk="1" hangingPunct="1">
              <a:defRPr/>
            </a:pPr>
            <a:endParaRPr lang="en-US" sz="3200" dirty="0">
              <a:latin typeface="Arial" panose="020B0604020202020204" pitchFamily="34" charset="0"/>
              <a:cs typeface="Arial" panose="020B0604020202020204" pitchFamily="34" charset="0"/>
            </a:endParaRPr>
          </a:p>
          <a:p>
            <a:pPr eaLnBrk="1" hangingPunct="1">
              <a:defRPr/>
            </a:pPr>
            <a:r>
              <a:rPr lang="en-US" sz="3200" dirty="0">
                <a:latin typeface="Arial" panose="020B0604020202020204" pitchFamily="34" charset="0"/>
                <a:cs typeface="Arial" panose="020B0604020202020204" pitchFamily="34" charset="0"/>
              </a:rPr>
              <a:t>   - used in volume overload </a:t>
            </a:r>
            <a:r>
              <a:rPr lang="en-US" sz="3200" dirty="0" smtClean="0">
                <a:latin typeface="Arial" panose="020B0604020202020204" pitchFamily="34" charset="0"/>
                <a:cs typeface="Arial" panose="020B0604020202020204" pitchFamily="34" charset="0"/>
              </a:rPr>
              <a:t>(pulmonary </a:t>
            </a:r>
            <a:r>
              <a:rPr lang="en-US" sz="3200" dirty="0">
                <a:latin typeface="Arial" panose="020B0604020202020204" pitchFamily="34" charset="0"/>
                <a:cs typeface="Arial" panose="020B0604020202020204" pitchFamily="34" charset="0"/>
              </a:rPr>
              <a:t>and/ or  </a:t>
            </a:r>
          </a:p>
          <a:p>
            <a:pPr eaLnBrk="1" hangingPunct="1">
              <a:defRPr/>
            </a:pPr>
            <a:r>
              <a:rPr lang="en-US" sz="3200" dirty="0">
                <a:latin typeface="Arial" panose="020B0604020202020204" pitchFamily="34" charset="0"/>
                <a:cs typeface="Arial" panose="020B0604020202020204" pitchFamily="34" charset="0"/>
              </a:rPr>
              <a:t>     peripheral </a:t>
            </a:r>
            <a:r>
              <a:rPr lang="en-US" sz="3200" dirty="0" smtClean="0">
                <a:latin typeface="Arial" panose="020B0604020202020204" pitchFamily="34" charset="0"/>
                <a:cs typeface="Arial" panose="020B0604020202020204" pitchFamily="34" charset="0"/>
              </a:rPr>
              <a:t>edema)</a:t>
            </a:r>
            <a:endParaRPr lang="en-US" sz="3200" dirty="0">
              <a:latin typeface="Arial" panose="020B0604020202020204" pitchFamily="34" charset="0"/>
              <a:cs typeface="Arial" panose="020B0604020202020204" pitchFamily="34" charset="0"/>
            </a:endParaRPr>
          </a:p>
          <a:p>
            <a:endParaRPr lang="en-US" sz="3200" dirty="0">
              <a:solidFill>
                <a:srgbClr val="0070C0"/>
              </a:solidFill>
              <a:latin typeface="Arial" panose="020B0604020202020204" pitchFamily="34" charset="0"/>
              <a:cs typeface="Arial" panose="020B0604020202020204" pitchFamily="34" charset="0"/>
            </a:endParaRPr>
          </a:p>
          <a:p>
            <a:pPr marL="0" indent="0">
              <a:buNone/>
              <a:defRPr/>
            </a:pPr>
            <a:r>
              <a:rPr lang="en-US" sz="3200" dirty="0">
                <a:latin typeface="Arial" panose="020B0604020202020204" pitchFamily="34" charset="0"/>
                <a:cs typeface="Arial" panose="020B0604020202020204" pitchFamily="34" charset="0"/>
              </a:rPr>
              <a:t>  -  used in mild congestive heart </a:t>
            </a:r>
            <a:r>
              <a:rPr lang="en-US" sz="3200" dirty="0" smtClean="0">
                <a:latin typeface="Arial" panose="020B0604020202020204" pitchFamily="34" charset="0"/>
                <a:cs typeface="Arial" panose="020B0604020202020204" pitchFamily="34" charset="0"/>
              </a:rPr>
              <a:t>failure.</a:t>
            </a:r>
            <a:endParaRPr lang="en-US" sz="3200" dirty="0">
              <a:latin typeface="Arial" panose="020B0604020202020204" pitchFamily="34" charset="0"/>
              <a:cs typeface="Arial" panose="020B0604020202020204" pitchFamily="34" charset="0"/>
            </a:endParaRPr>
          </a:p>
          <a:p>
            <a:endParaRPr lang="en-GB" sz="3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028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14</a:t>
            </a:fld>
            <a:endParaRPr lang="en-US" altLang="en-US"/>
          </a:p>
        </p:txBody>
      </p:sp>
      <p:sp>
        <p:nvSpPr>
          <p:cNvPr id="3" name="Rectangle 2"/>
          <p:cNvSpPr/>
          <p:nvPr/>
        </p:nvSpPr>
        <p:spPr>
          <a:xfrm>
            <a:off x="304800" y="228600"/>
            <a:ext cx="9525000" cy="6001643"/>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 Drugs  that  decrease preload</a:t>
            </a:r>
          </a:p>
          <a:p>
            <a:r>
              <a:rPr lang="en-US" altLang="en-US" sz="3600" u="sng" dirty="0">
                <a:latin typeface="Arial" panose="020B0604020202020204" pitchFamily="34" charset="0"/>
                <a:cs typeface="Arial" panose="020B0604020202020204" pitchFamily="34" charset="0"/>
              </a:rPr>
              <a:t>1-Diuretics:</a:t>
            </a:r>
          </a:p>
          <a:p>
            <a:pPr algn="ctr">
              <a:defRPr/>
            </a:pPr>
            <a:r>
              <a:rPr lang="en-US" sz="3200" b="0" dirty="0">
                <a:latin typeface="Arial" panose="020B0604020202020204" pitchFamily="34" charset="0"/>
                <a:cs typeface="Arial" panose="020B0604020202020204" pitchFamily="34" charset="0"/>
              </a:rPr>
              <a:t> </a:t>
            </a:r>
            <a:r>
              <a:rPr lang="en-US" sz="3600" dirty="0">
                <a:solidFill>
                  <a:srgbClr val="FF0000"/>
                </a:solidFill>
                <a:latin typeface="Arial" panose="020B0604020202020204" pitchFamily="34" charset="0"/>
                <a:cs typeface="Arial" panose="020B0604020202020204" pitchFamily="34" charset="0"/>
              </a:rPr>
              <a:t>Furosemide</a:t>
            </a:r>
          </a:p>
          <a:p>
            <a:pPr algn="ctr">
              <a:defRPr/>
            </a:pPr>
            <a:endParaRPr lang="en-US" sz="3600" dirty="0">
              <a:solidFill>
                <a:srgbClr val="FF0000"/>
              </a:solidFill>
              <a:latin typeface="Arial" panose="020B0604020202020204" pitchFamily="34" charset="0"/>
              <a:cs typeface="Arial" panose="020B0604020202020204" pitchFamily="34" charset="0"/>
            </a:endParaRPr>
          </a:p>
          <a:p>
            <a:pPr>
              <a:lnSpc>
                <a:spcPct val="150000"/>
              </a:lnSpc>
              <a:defRPr/>
            </a:pPr>
            <a:r>
              <a:rPr lang="en-US" sz="3200" dirty="0">
                <a:latin typeface="Arial" panose="020B0604020202020204" pitchFamily="34" charset="0"/>
                <a:cs typeface="Arial" panose="020B0604020202020204" pitchFamily="34" charset="0"/>
              </a:rPr>
              <a:t>-</a:t>
            </a:r>
            <a:r>
              <a:rPr lang="en-US" sz="3200" dirty="0">
                <a:solidFill>
                  <a:srgbClr val="FF0000"/>
                </a:solidFill>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a </a:t>
            </a:r>
            <a:r>
              <a:rPr lang="en-US" sz="3200" dirty="0">
                <a:latin typeface="Arial" panose="020B0604020202020204" pitchFamily="34" charset="0"/>
                <a:cs typeface="Arial" panose="020B0604020202020204" pitchFamily="34" charset="0"/>
              </a:rPr>
              <a:t>potent diuretic</a:t>
            </a:r>
          </a:p>
          <a:p>
            <a:pPr marL="457200" indent="-457200">
              <a:lnSpc>
                <a:spcPct val="150000"/>
              </a:lnSpc>
              <a:buFontTx/>
              <a:buChar char="-"/>
              <a:defRPr/>
            </a:pPr>
            <a:r>
              <a:rPr lang="en-US" sz="3200" dirty="0">
                <a:latin typeface="Arial" panose="020B0604020202020204" pitchFamily="34" charset="0"/>
                <a:cs typeface="Arial" panose="020B0604020202020204" pitchFamily="34" charset="0"/>
              </a:rPr>
              <a:t>used for immediate reduction of pulmonary congestion &amp; severe edema associated with :</a:t>
            </a:r>
          </a:p>
          <a:p>
            <a:pPr>
              <a:lnSpc>
                <a:spcPct val="150000"/>
              </a:lnSpc>
              <a:defRPr/>
            </a:pPr>
            <a:r>
              <a:rPr lang="en-US" sz="3200" dirty="0">
                <a:latin typeface="Arial" panose="020B0604020202020204" pitchFamily="34" charset="0"/>
                <a:cs typeface="Arial" panose="020B0604020202020204" pitchFamily="34" charset="0"/>
              </a:rPr>
              <a:t>          - acute heart failure </a:t>
            </a:r>
          </a:p>
          <a:p>
            <a:pPr>
              <a:lnSpc>
                <a:spcPct val="150000"/>
              </a:lnSpc>
              <a:defRPr/>
            </a:pPr>
            <a:r>
              <a:rPr lang="en-US" sz="3200" dirty="0">
                <a:latin typeface="Arial" panose="020B0604020202020204" pitchFamily="34" charset="0"/>
                <a:cs typeface="Arial" panose="020B0604020202020204" pitchFamily="34" charset="0"/>
              </a:rPr>
              <a:t>          - moderate &amp; severe chronic </a:t>
            </a:r>
            <a:r>
              <a:rPr lang="en-US" sz="3200" dirty="0" smtClean="0">
                <a:latin typeface="Arial" panose="020B0604020202020204" pitchFamily="34" charset="0"/>
                <a:cs typeface="Arial" panose="020B0604020202020204" pitchFamily="34" charset="0"/>
              </a:rPr>
              <a:t>failure</a:t>
            </a:r>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0762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15</a:t>
            </a:fld>
            <a:endParaRPr lang="en-US" altLang="en-US"/>
          </a:p>
        </p:txBody>
      </p:sp>
      <p:sp>
        <p:nvSpPr>
          <p:cNvPr id="3" name="Rectangle 2"/>
          <p:cNvSpPr/>
          <p:nvPr/>
        </p:nvSpPr>
        <p:spPr>
          <a:xfrm>
            <a:off x="381000" y="544116"/>
            <a:ext cx="9525000" cy="6432530"/>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 Drugs </a:t>
            </a:r>
            <a:r>
              <a:rPr lang="en-US" sz="3600" dirty="0" smtClean="0">
                <a:solidFill>
                  <a:srgbClr val="0000FF"/>
                </a:solidFill>
                <a:latin typeface="Arial" panose="020B0604020202020204" pitchFamily="34" charset="0"/>
                <a:cs typeface="Arial" panose="020B0604020202020204" pitchFamily="34" charset="0"/>
              </a:rPr>
              <a:t>that decrease </a:t>
            </a:r>
            <a:r>
              <a:rPr lang="en-US" sz="3600" dirty="0">
                <a:solidFill>
                  <a:srgbClr val="0000FF"/>
                </a:solidFill>
                <a:latin typeface="Arial" panose="020B0604020202020204" pitchFamily="34" charset="0"/>
                <a:cs typeface="Arial" panose="020B0604020202020204" pitchFamily="34" charset="0"/>
              </a:rPr>
              <a:t>preload</a:t>
            </a:r>
          </a:p>
          <a:p>
            <a:pPr>
              <a:defRPr/>
            </a:pPr>
            <a:endParaRPr lang="en-US" sz="3200" dirty="0">
              <a:latin typeface="Arial" panose="020B0604020202020204" pitchFamily="34" charset="0"/>
              <a:cs typeface="Arial" panose="020B0604020202020204" pitchFamily="34" charset="0"/>
            </a:endParaRPr>
          </a:p>
          <a:p>
            <a:pPr>
              <a:defRPr/>
            </a:pPr>
            <a:r>
              <a:rPr lang="en-US" sz="3200" dirty="0">
                <a:latin typeface="Arial" panose="020B0604020202020204" pitchFamily="34" charset="0"/>
                <a:cs typeface="Arial" panose="020B0604020202020204" pitchFamily="34" charset="0"/>
              </a:rPr>
              <a:t> </a:t>
            </a:r>
            <a:r>
              <a:rPr lang="en-US" sz="3200" u="sng" dirty="0">
                <a:latin typeface="Arial" panose="020B0604020202020204" pitchFamily="34" charset="0"/>
                <a:cs typeface="Arial" panose="020B0604020202020204" pitchFamily="34" charset="0"/>
              </a:rPr>
              <a:t>2-</a:t>
            </a:r>
            <a:r>
              <a:rPr lang="en-US" altLang="en-US" sz="3200" u="sng" dirty="0">
                <a:latin typeface="Arial" panose="020B0604020202020204" pitchFamily="34" charset="0"/>
                <a:cs typeface="Arial" panose="020B0604020202020204" pitchFamily="34" charset="0"/>
              </a:rPr>
              <a:t>Aldosterone antagonists:</a:t>
            </a:r>
            <a:endParaRPr lang="en-US" sz="3200" u="sng" dirty="0">
              <a:solidFill>
                <a:srgbClr val="002060"/>
              </a:solidFill>
              <a:latin typeface="Arial" panose="020B0604020202020204" pitchFamily="34" charset="0"/>
              <a:cs typeface="Arial" panose="020B0604020202020204" pitchFamily="34" charset="0"/>
            </a:endParaRPr>
          </a:p>
          <a:p>
            <a:pPr marL="0" indent="0">
              <a:buNone/>
              <a:defRPr/>
            </a:pPr>
            <a:endParaRPr lang="en-US" sz="3200" dirty="0">
              <a:solidFill>
                <a:srgbClr val="002060"/>
              </a:solidFill>
              <a:latin typeface="Arial" panose="020B0604020202020204" pitchFamily="34" charset="0"/>
              <a:cs typeface="Arial" panose="020B0604020202020204" pitchFamily="34" charset="0"/>
            </a:endParaRPr>
          </a:p>
          <a:p>
            <a:pPr algn="ctr">
              <a:defRPr/>
            </a:pPr>
            <a:r>
              <a:rPr lang="en-US" sz="3200" dirty="0">
                <a:solidFill>
                  <a:srgbClr val="FF0000"/>
                </a:solidFill>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Spironolactone</a:t>
            </a:r>
          </a:p>
          <a:p>
            <a:pPr>
              <a:lnSpc>
                <a:spcPct val="200000"/>
              </a:lnSpc>
              <a:defRPr/>
            </a:pPr>
            <a:r>
              <a:rPr lang="en-US" sz="3200" dirty="0">
                <a:solidFill>
                  <a:srgbClr val="FF000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non-selective </a:t>
            </a:r>
            <a:r>
              <a:rPr lang="en-US" sz="2800" dirty="0">
                <a:latin typeface="Arial" panose="020B0604020202020204" pitchFamily="34" charset="0"/>
                <a:cs typeface="Arial" panose="020B0604020202020204" pitchFamily="34" charset="0"/>
              </a:rPr>
              <a:t>antagonist of aldosterone receptor</a:t>
            </a:r>
          </a:p>
          <a:p>
            <a:pPr>
              <a:lnSpc>
                <a:spcPct val="200000"/>
              </a:lnSpc>
              <a:defRPr/>
            </a:pPr>
            <a:r>
              <a:rPr lang="en-US" sz="2800" dirty="0">
                <a:solidFill>
                  <a:srgbClr val="FF000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 potassium sparing diuretic</a:t>
            </a:r>
          </a:p>
          <a:p>
            <a:pPr>
              <a:lnSpc>
                <a:spcPct val="200000"/>
              </a:lnSpc>
              <a:defRPr/>
            </a:pPr>
            <a:r>
              <a:rPr lang="en-US" sz="2800" dirty="0">
                <a:latin typeface="Arial" panose="020B0604020202020204" pitchFamily="34" charset="0"/>
                <a:cs typeface="Arial" panose="020B0604020202020204" pitchFamily="34" charset="0"/>
              </a:rPr>
              <a:t> -  improves survival in advanced heart </a:t>
            </a:r>
            <a:r>
              <a:rPr lang="en-US" sz="2800" dirty="0" smtClean="0">
                <a:latin typeface="Arial" panose="020B0604020202020204" pitchFamily="34" charset="0"/>
                <a:cs typeface="Arial" panose="020B0604020202020204" pitchFamily="34" charset="0"/>
              </a:rPr>
              <a:t>failure</a:t>
            </a:r>
            <a:endParaRPr lang="en-US" sz="3200" dirty="0">
              <a:solidFill>
                <a:srgbClr val="FF0000"/>
              </a:solidFill>
              <a:latin typeface="Arial" panose="020B0604020202020204" pitchFamily="34" charset="0"/>
              <a:cs typeface="Arial" panose="020B0604020202020204" pitchFamily="34" charset="0"/>
            </a:endParaRPr>
          </a:p>
          <a:p>
            <a:pPr eaLnBrk="1" hangingPunct="1">
              <a:buFontTx/>
              <a:buNone/>
            </a:pPr>
            <a:endParaRPr lang="en-US" sz="3200" dirty="0">
              <a:solidFill>
                <a:srgbClr val="FF0000"/>
              </a:solidFill>
              <a:latin typeface="Arial" panose="020B0604020202020204" pitchFamily="34" charset="0"/>
              <a:cs typeface="Arial" panose="020B0604020202020204" pitchFamily="34" charset="0"/>
            </a:endParaRPr>
          </a:p>
          <a:p>
            <a:pPr eaLnBrk="1" hangingPunct="1">
              <a:buFontTx/>
              <a:buNone/>
            </a:pP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095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16</a:t>
            </a:fld>
            <a:endParaRPr lang="en-US" altLang="en-US"/>
          </a:p>
        </p:txBody>
      </p:sp>
      <p:sp>
        <p:nvSpPr>
          <p:cNvPr id="3" name="Rectangle 2"/>
          <p:cNvSpPr/>
          <p:nvPr/>
        </p:nvSpPr>
        <p:spPr>
          <a:xfrm>
            <a:off x="152400" y="0"/>
            <a:ext cx="9753600" cy="7063472"/>
          </a:xfrm>
          <a:prstGeom prst="rect">
            <a:avLst/>
          </a:prstGeom>
        </p:spPr>
        <p:txBody>
          <a:bodyPr wrap="square">
            <a:spAutoFit/>
          </a:bodyPr>
          <a:lstStyle/>
          <a:p>
            <a:pPr algn="ctr"/>
            <a:endParaRPr lang="en-US" sz="3600" dirty="0">
              <a:solidFill>
                <a:srgbClr val="0000FF"/>
              </a:solidFill>
              <a:latin typeface="Arial" panose="020B0604020202020204" pitchFamily="34" charset="0"/>
              <a:cs typeface="Arial" panose="020B0604020202020204" pitchFamily="34" charset="0"/>
            </a:endParaRPr>
          </a:p>
          <a:p>
            <a:pPr algn="ctr"/>
            <a:r>
              <a:rPr lang="en-US" sz="3600" dirty="0">
                <a:solidFill>
                  <a:srgbClr val="0000FF"/>
                </a:solidFill>
                <a:latin typeface="Arial" panose="020B0604020202020204" pitchFamily="34" charset="0"/>
                <a:cs typeface="Arial" panose="020B0604020202020204" pitchFamily="34" charset="0"/>
              </a:rPr>
              <a:t>I- Drugs </a:t>
            </a:r>
            <a:r>
              <a:rPr lang="en-US" sz="3600" dirty="0" smtClean="0">
                <a:solidFill>
                  <a:srgbClr val="0000FF"/>
                </a:solidFill>
                <a:latin typeface="Arial" panose="020B0604020202020204" pitchFamily="34" charset="0"/>
                <a:cs typeface="Arial" panose="020B0604020202020204" pitchFamily="34" charset="0"/>
              </a:rPr>
              <a:t>that decrease </a:t>
            </a:r>
            <a:r>
              <a:rPr lang="en-US" sz="3600" dirty="0">
                <a:solidFill>
                  <a:srgbClr val="0000FF"/>
                </a:solidFill>
                <a:latin typeface="Arial" panose="020B0604020202020204" pitchFamily="34" charset="0"/>
                <a:cs typeface="Arial" panose="020B0604020202020204" pitchFamily="34" charset="0"/>
              </a:rPr>
              <a:t>preload</a:t>
            </a:r>
          </a:p>
          <a:p>
            <a:pPr>
              <a:defRPr/>
            </a:pPr>
            <a:r>
              <a:rPr lang="en-US" sz="32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2-</a:t>
            </a:r>
            <a:r>
              <a:rPr lang="en-US" altLang="en-US" sz="3600" u="sng" dirty="0">
                <a:latin typeface="Arial" panose="020B0604020202020204" pitchFamily="34" charset="0"/>
                <a:cs typeface="Arial" panose="020B0604020202020204" pitchFamily="34" charset="0"/>
              </a:rPr>
              <a:t>Aldosterone antagonists:</a:t>
            </a:r>
            <a:endParaRPr lang="en-US" sz="3600" u="sng" dirty="0">
              <a:solidFill>
                <a:srgbClr val="002060"/>
              </a:solidFill>
              <a:latin typeface="Arial" panose="020B0604020202020204" pitchFamily="34" charset="0"/>
              <a:cs typeface="Arial" panose="020B0604020202020204" pitchFamily="34" charset="0"/>
            </a:endParaRPr>
          </a:p>
          <a:p>
            <a:pPr marL="0" indent="0">
              <a:buNone/>
              <a:defRPr/>
            </a:pPr>
            <a:endParaRPr lang="en-US" sz="3200" dirty="0">
              <a:solidFill>
                <a:srgbClr val="002060"/>
              </a:solidFill>
              <a:latin typeface="Arial" panose="020B0604020202020204" pitchFamily="34" charset="0"/>
              <a:cs typeface="Arial" panose="020B0604020202020204" pitchFamily="34" charset="0"/>
            </a:endParaRPr>
          </a:p>
          <a:p>
            <a:pPr algn="ctr" eaLnBrk="1" hangingPunct="1">
              <a:buFontTx/>
              <a:buNone/>
            </a:pPr>
            <a:r>
              <a:rPr lang="en-US" sz="4000" dirty="0" err="1">
                <a:solidFill>
                  <a:srgbClr val="FF0000"/>
                </a:solidFill>
                <a:latin typeface="Arial" panose="020B0604020202020204" pitchFamily="34" charset="0"/>
                <a:cs typeface="Arial" panose="020B0604020202020204" pitchFamily="34" charset="0"/>
              </a:rPr>
              <a:t>Eplerenone</a:t>
            </a:r>
            <a:r>
              <a:rPr lang="en-US" sz="3200" dirty="0">
                <a:solidFill>
                  <a:srgbClr val="FF0000"/>
                </a:solidFill>
                <a:latin typeface="Arial" panose="020B0604020202020204" pitchFamily="34" charset="0"/>
                <a:cs typeface="Arial" panose="020B0604020202020204" pitchFamily="34" charset="0"/>
              </a:rPr>
              <a:t> </a:t>
            </a:r>
            <a:endParaRPr lang="en-US" sz="3200" dirty="0" smtClean="0">
              <a:solidFill>
                <a:srgbClr val="FF0000"/>
              </a:solidFill>
              <a:latin typeface="Arial" panose="020B0604020202020204" pitchFamily="34" charset="0"/>
              <a:cs typeface="Arial" panose="020B0604020202020204" pitchFamily="34" charset="0"/>
            </a:endParaRPr>
          </a:p>
          <a:p>
            <a:pPr algn="ctr" eaLnBrk="1" hangingPunct="1">
              <a:buFontTx/>
              <a:buNone/>
            </a:pPr>
            <a:endParaRPr lang="en-US" sz="900" dirty="0">
              <a:solidFill>
                <a:srgbClr val="FF0000"/>
              </a:solidFill>
              <a:latin typeface="Arial" panose="020B0604020202020204" pitchFamily="34" charset="0"/>
              <a:cs typeface="Arial" panose="020B0604020202020204" pitchFamily="34" charset="0"/>
            </a:endParaRPr>
          </a:p>
          <a:p>
            <a:pPr eaLnBrk="1" hangingPunct="1">
              <a:lnSpc>
                <a:spcPct val="150000"/>
              </a:lnSpc>
            </a:pPr>
            <a:r>
              <a:rPr lang="en-US" sz="3200" dirty="0">
                <a:latin typeface="Arial" panose="020B0604020202020204" pitchFamily="34" charset="0"/>
                <a:cs typeface="Arial" panose="020B0604020202020204" pitchFamily="34" charset="0"/>
              </a:rPr>
              <a:t>-  a new </a:t>
            </a:r>
            <a:r>
              <a:rPr lang="en-US" sz="3200" u="sng" dirty="0">
                <a:latin typeface="Arial" panose="020B0604020202020204" pitchFamily="34" charset="0"/>
                <a:cs typeface="Arial" panose="020B0604020202020204" pitchFamily="34" charset="0"/>
              </a:rPr>
              <a:t>selective</a:t>
            </a:r>
            <a:r>
              <a:rPr lang="en-US" sz="3200" dirty="0">
                <a:latin typeface="Arial" panose="020B0604020202020204" pitchFamily="34" charset="0"/>
                <a:cs typeface="Arial" panose="020B0604020202020204" pitchFamily="34" charset="0"/>
              </a:rPr>
              <a:t> aldosterone receptor antagonist</a:t>
            </a:r>
          </a:p>
          <a:p>
            <a:pPr eaLnBrk="1" hangingPunct="1"/>
            <a:r>
              <a:rPr lang="en-US" sz="3200" dirty="0">
                <a:latin typeface="Arial" panose="020B0604020202020204" pitchFamily="34" charset="0"/>
                <a:cs typeface="Arial" panose="020B0604020202020204" pitchFamily="34" charset="0"/>
              </a:rPr>
              <a:t> </a:t>
            </a:r>
            <a:r>
              <a:rPr lang="en-US" sz="3200" dirty="0" smtClean="0">
                <a:solidFill>
                  <a:srgbClr val="FF0000"/>
                </a:solidFill>
                <a:latin typeface="Arial" panose="020B0604020202020204" pitchFamily="34" charset="0"/>
                <a:cs typeface="Arial" panose="020B0604020202020204" pitchFamily="34" charset="0"/>
              </a:rPr>
              <a:t>(does </a:t>
            </a:r>
            <a:r>
              <a:rPr lang="en-US" sz="3200" dirty="0">
                <a:solidFill>
                  <a:srgbClr val="FF0000"/>
                </a:solidFill>
                <a:latin typeface="Arial" panose="020B0604020202020204" pitchFamily="34" charset="0"/>
                <a:cs typeface="Arial" panose="020B0604020202020204" pitchFamily="34" charset="0"/>
              </a:rPr>
              <a:t>not inhibit other hormones such as  </a:t>
            </a:r>
          </a:p>
          <a:p>
            <a:pPr eaLnBrk="1" hangingPunct="1"/>
            <a:r>
              <a:rPr lang="en-US" sz="3200" dirty="0">
                <a:solidFill>
                  <a:srgbClr val="FF0000"/>
                </a:solidFill>
                <a:latin typeface="Arial" panose="020B0604020202020204" pitchFamily="34" charset="0"/>
                <a:cs typeface="Arial" panose="020B0604020202020204" pitchFamily="34" charset="0"/>
              </a:rPr>
              <a:t>   estrogens &amp; androgens)</a:t>
            </a:r>
          </a:p>
          <a:p>
            <a:pPr marL="457200" indent="-457200" eaLnBrk="1" hangingPunct="1">
              <a:buFontTx/>
              <a:buChar char="-"/>
            </a:pPr>
            <a:endParaRPr lang="en-US" altLang="en-US" sz="800" dirty="0">
              <a:solidFill>
                <a:srgbClr val="002060"/>
              </a:solidFill>
              <a:latin typeface="Arial" panose="020B0604020202020204" pitchFamily="34" charset="0"/>
              <a:cs typeface="Arial" panose="020B0604020202020204" pitchFamily="34" charset="0"/>
            </a:endParaRPr>
          </a:p>
          <a:p>
            <a:pPr>
              <a:lnSpc>
                <a:spcPct val="150000"/>
              </a:lnSpc>
            </a:pPr>
            <a:r>
              <a:rPr lang="en-US" sz="3200" dirty="0">
                <a:latin typeface="Arial" panose="020B0604020202020204" pitchFamily="34" charset="0"/>
                <a:cs typeface="Arial" panose="020B0604020202020204" pitchFamily="34" charset="0"/>
              </a:rPr>
              <a:t>- indicated to improve survival of stable patients with congestive heart </a:t>
            </a:r>
            <a:r>
              <a:rPr lang="en-US" sz="3200" dirty="0" smtClean="0">
                <a:latin typeface="Arial" panose="020B0604020202020204" pitchFamily="34" charset="0"/>
                <a:cs typeface="Arial" panose="020B0604020202020204" pitchFamily="34" charset="0"/>
              </a:rPr>
              <a:t>failure</a:t>
            </a:r>
            <a:r>
              <a:rPr lang="en-US" sz="3200" dirty="0">
                <a:latin typeface="Arial" panose="020B0604020202020204" pitchFamily="34" charset="0"/>
                <a:cs typeface="Arial" panose="020B0604020202020204" pitchFamily="34" charset="0"/>
              </a:rPr>
              <a:t>.</a:t>
            </a:r>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7240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17</a:t>
            </a:fld>
            <a:endParaRPr lang="en-US" altLang="en-US"/>
          </a:p>
        </p:txBody>
      </p:sp>
      <p:sp>
        <p:nvSpPr>
          <p:cNvPr id="3" name="Rectangle 2"/>
          <p:cNvSpPr/>
          <p:nvPr/>
        </p:nvSpPr>
        <p:spPr>
          <a:xfrm>
            <a:off x="0" y="152400"/>
            <a:ext cx="9906000" cy="6457152"/>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 Drugs </a:t>
            </a:r>
            <a:r>
              <a:rPr lang="en-US" sz="3600" dirty="0" smtClean="0">
                <a:solidFill>
                  <a:srgbClr val="0000FF"/>
                </a:solidFill>
                <a:latin typeface="Arial" panose="020B0604020202020204" pitchFamily="34" charset="0"/>
                <a:cs typeface="Arial" panose="020B0604020202020204" pitchFamily="34" charset="0"/>
              </a:rPr>
              <a:t>that decrease </a:t>
            </a:r>
            <a:r>
              <a:rPr lang="en-US" sz="3600" dirty="0">
                <a:solidFill>
                  <a:srgbClr val="0000FF"/>
                </a:solidFill>
                <a:latin typeface="Arial" panose="020B0604020202020204" pitchFamily="34" charset="0"/>
                <a:cs typeface="Arial" panose="020B0604020202020204" pitchFamily="34" charset="0"/>
              </a:rPr>
              <a:t>preload</a:t>
            </a:r>
          </a:p>
          <a:p>
            <a:endParaRPr lang="en-US" altLang="en-US" sz="3600" u="sng" dirty="0">
              <a:latin typeface="Arial" panose="020B0604020202020204" pitchFamily="34" charset="0"/>
              <a:cs typeface="Arial" panose="020B0604020202020204" pitchFamily="34" charset="0"/>
            </a:endParaRPr>
          </a:p>
          <a:p>
            <a:r>
              <a:rPr lang="en-US" altLang="en-US" sz="3600" u="sng" dirty="0">
                <a:latin typeface="Arial" panose="020B0604020202020204" pitchFamily="34" charset="0"/>
                <a:cs typeface="Arial" panose="020B0604020202020204" pitchFamily="34" charset="0"/>
              </a:rPr>
              <a:t>3-Venodilators:</a:t>
            </a:r>
          </a:p>
          <a:p>
            <a:pPr algn="ctr"/>
            <a:r>
              <a:rPr lang="en-US" sz="3600" dirty="0" smtClean="0">
                <a:solidFill>
                  <a:srgbClr val="FF0000"/>
                </a:solidFill>
                <a:latin typeface="Arial" panose="020B0604020202020204" pitchFamily="34" charset="0"/>
                <a:cs typeface="Arial" panose="020B0604020202020204" pitchFamily="34" charset="0"/>
              </a:rPr>
              <a:t>A- </a:t>
            </a:r>
            <a:r>
              <a:rPr lang="en-US" altLang="en-US" sz="3600" dirty="0">
                <a:solidFill>
                  <a:srgbClr val="FF0000"/>
                </a:solidFill>
                <a:latin typeface="Arial" panose="020B0604020202020204" pitchFamily="34" charset="0"/>
                <a:cs typeface="Arial" panose="020B0604020202020204" pitchFamily="34" charset="0"/>
              </a:rPr>
              <a:t>Nitroglycerine</a:t>
            </a:r>
            <a:r>
              <a:rPr lang="en-US" altLang="en-US" sz="3600" dirty="0">
                <a:solidFill>
                  <a:srgbClr val="E78149"/>
                </a:solidFill>
                <a:latin typeface="Arial" panose="020B0604020202020204" pitchFamily="34" charset="0"/>
                <a:cs typeface="Arial" panose="020B0604020202020204" pitchFamily="34" charset="0"/>
              </a:rPr>
              <a:t> </a:t>
            </a:r>
          </a:p>
          <a:p>
            <a:pPr algn="ctr"/>
            <a:r>
              <a:rPr lang="en-US" sz="3600" dirty="0">
                <a:solidFill>
                  <a:srgbClr val="E78149"/>
                </a:solidFill>
                <a:latin typeface="Arial" panose="020B0604020202020204" pitchFamily="34" charset="0"/>
                <a:cs typeface="Arial" panose="020B0604020202020204" pitchFamily="34" charset="0"/>
              </a:rPr>
              <a:t> </a:t>
            </a:r>
            <a:r>
              <a:rPr lang="en-US" sz="3600" dirty="0" smtClean="0">
                <a:solidFill>
                  <a:srgbClr val="FF0000"/>
                </a:solidFill>
                <a:latin typeface="Arial" panose="020B0604020202020204" pitchFamily="34" charset="0"/>
                <a:cs typeface="Arial" panose="020B0604020202020204" pitchFamily="34" charset="0"/>
              </a:rPr>
              <a:t>B- </a:t>
            </a:r>
            <a:r>
              <a:rPr lang="en-US" sz="3600" dirty="0" err="1" smtClean="0">
                <a:solidFill>
                  <a:srgbClr val="FF0000"/>
                </a:solidFill>
                <a:latin typeface="Arial" panose="020B0604020202020204" pitchFamily="34" charset="0"/>
                <a:cs typeface="Arial" panose="020B0604020202020204" pitchFamily="34" charset="0"/>
              </a:rPr>
              <a:t>Isosorbide</a:t>
            </a:r>
            <a:r>
              <a:rPr lang="en-US" sz="3600" dirty="0" smtClean="0">
                <a:solidFill>
                  <a:srgbClr val="FF0000"/>
                </a:solidFill>
                <a:latin typeface="Arial" panose="020B0604020202020204" pitchFamily="34" charset="0"/>
                <a:cs typeface="Arial" panose="020B0604020202020204" pitchFamily="34" charset="0"/>
              </a:rPr>
              <a:t> </a:t>
            </a:r>
            <a:r>
              <a:rPr lang="en-US" sz="3600" dirty="0" err="1" smtClean="0">
                <a:solidFill>
                  <a:srgbClr val="FF0000"/>
                </a:solidFill>
                <a:latin typeface="Arial" panose="020B0604020202020204" pitchFamily="34" charset="0"/>
                <a:cs typeface="Arial" panose="020B0604020202020204" pitchFamily="34" charset="0"/>
              </a:rPr>
              <a:t>dinitrate</a:t>
            </a:r>
            <a:endParaRPr lang="en-US" sz="3600" dirty="0" smtClean="0">
              <a:solidFill>
                <a:srgbClr val="FF0000"/>
              </a:solidFill>
              <a:latin typeface="Arial" panose="020B0604020202020204" pitchFamily="34" charset="0"/>
              <a:cs typeface="Arial" panose="020B0604020202020204" pitchFamily="34" charset="0"/>
            </a:endParaRPr>
          </a:p>
          <a:p>
            <a:endParaRPr lang="en-US" altLang="en-US" sz="3200" dirty="0" smtClean="0">
              <a:solidFill>
                <a:srgbClr val="FF0000"/>
              </a:solidFill>
              <a:latin typeface="Arial" panose="020B0604020202020204" pitchFamily="34" charset="0"/>
              <a:cs typeface="Arial" panose="020B0604020202020204" pitchFamily="34" charset="0"/>
            </a:endParaRPr>
          </a:p>
          <a:p>
            <a:pPr marL="91440" lvl="1" eaLnBrk="1" hangingPunct="1">
              <a:lnSpc>
                <a:spcPct val="150000"/>
              </a:lnSpc>
            </a:pPr>
            <a:r>
              <a:rPr lang="en-US" altLang="en-US" sz="3200" dirty="0" smtClean="0">
                <a:latin typeface="Arial" panose="020B0604020202020204" pitchFamily="34" charset="0"/>
                <a:cs typeface="Arial" panose="020B0604020202020204" pitchFamily="34" charset="0"/>
              </a:rPr>
              <a:t>- used I.V. for </a:t>
            </a:r>
            <a:r>
              <a:rPr lang="en-US" altLang="en-US" sz="3200" dirty="0" smtClean="0">
                <a:solidFill>
                  <a:srgbClr val="FF0000"/>
                </a:solidFill>
                <a:latin typeface="Arial" panose="020B0604020202020204" pitchFamily="34" charset="0"/>
                <a:cs typeface="Arial" panose="020B0604020202020204" pitchFamily="34" charset="0"/>
              </a:rPr>
              <a:t>severe</a:t>
            </a:r>
            <a:r>
              <a:rPr lang="en-US" altLang="en-US" sz="3200" dirty="0" smtClean="0">
                <a:latin typeface="Arial" panose="020B0604020202020204" pitchFamily="34" charset="0"/>
                <a:cs typeface="Arial" panose="020B0604020202020204" pitchFamily="34" charset="0"/>
              </a:rPr>
              <a:t> heart failure when the main    	symptom is dyspnea due to pulmonary   	congestion</a:t>
            </a:r>
          </a:p>
          <a:p>
            <a:pPr lvl="1" eaLnBrk="1" hangingPunct="1">
              <a:lnSpc>
                <a:spcPct val="90000"/>
              </a:lnSpc>
            </a:pPr>
            <a:endParaRPr lang="en-US" altLang="en-US" sz="3200" dirty="0" smtClean="0">
              <a:latin typeface="Arial" panose="020B0604020202020204" pitchFamily="34" charset="0"/>
              <a:cs typeface="Arial" panose="020B0604020202020204" pitchFamily="34" charset="0"/>
            </a:endParaRPr>
          </a:p>
          <a:p>
            <a:pPr marL="91440" lvl="1" eaLnBrk="1" hangingPunct="1">
              <a:lnSpc>
                <a:spcPct val="90000"/>
              </a:lnSpc>
            </a:pPr>
            <a:r>
              <a:rPr lang="en-US" altLang="en-US" sz="3200" dirty="0" smtClean="0">
                <a:latin typeface="Arial" panose="020B0604020202020204" pitchFamily="34" charset="0"/>
                <a:cs typeface="Arial" panose="020B0604020202020204" pitchFamily="34" charset="0"/>
              </a:rPr>
              <a:t>- dilates </a:t>
            </a:r>
            <a:r>
              <a:rPr lang="en-US" altLang="en-US" sz="3200" dirty="0">
                <a:latin typeface="Arial" panose="020B0604020202020204" pitchFamily="34" charset="0"/>
                <a:cs typeface="Arial" panose="020B0604020202020204" pitchFamily="34" charset="0"/>
              </a:rPr>
              <a:t>venous blood vessels </a:t>
            </a:r>
            <a:r>
              <a:rPr lang="en-US" altLang="en-US" sz="3200" dirty="0" smtClean="0">
                <a:latin typeface="Arial" panose="020B0604020202020204" pitchFamily="34" charset="0"/>
                <a:cs typeface="Arial" panose="020B0604020202020204" pitchFamily="34" charset="0"/>
              </a:rPr>
              <a:t>&amp; reduce preload.</a:t>
            </a:r>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92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18</a:t>
            </a:fld>
            <a:endParaRPr lang="en-US" altLang="en-US"/>
          </a:p>
        </p:txBody>
      </p:sp>
      <p:sp>
        <p:nvSpPr>
          <p:cNvPr id="3" name="Rectangle 2"/>
          <p:cNvSpPr/>
          <p:nvPr/>
        </p:nvSpPr>
        <p:spPr>
          <a:xfrm>
            <a:off x="304800" y="228600"/>
            <a:ext cx="9525000" cy="6703374"/>
          </a:xfrm>
          <a:prstGeom prst="rect">
            <a:avLst/>
          </a:prstGeom>
        </p:spPr>
        <p:txBody>
          <a:bodyPr wrap="square">
            <a:spAutoFit/>
          </a:bodyPr>
          <a:lstStyle/>
          <a:p>
            <a:pPr algn="ctr"/>
            <a:r>
              <a:rPr lang="en-US" sz="4000" dirty="0">
                <a:solidFill>
                  <a:srgbClr val="0000FF"/>
                </a:solidFill>
                <a:latin typeface="Arial" panose="020B0604020202020204" pitchFamily="34" charset="0"/>
                <a:cs typeface="Arial" panose="020B0604020202020204" pitchFamily="34" charset="0"/>
              </a:rPr>
              <a:t>II- Drugs </a:t>
            </a:r>
            <a:r>
              <a:rPr lang="en-US" sz="4000" dirty="0" smtClean="0">
                <a:solidFill>
                  <a:srgbClr val="0000FF"/>
                </a:solidFill>
                <a:latin typeface="Arial" panose="020B0604020202020204" pitchFamily="34" charset="0"/>
                <a:cs typeface="Arial" panose="020B0604020202020204" pitchFamily="34" charset="0"/>
              </a:rPr>
              <a:t>that decrease </a:t>
            </a:r>
            <a:r>
              <a:rPr lang="en-US" sz="4000" dirty="0">
                <a:solidFill>
                  <a:srgbClr val="0000FF"/>
                </a:solidFill>
                <a:latin typeface="Arial" panose="020B0604020202020204" pitchFamily="34" charset="0"/>
                <a:cs typeface="Arial" panose="020B0604020202020204" pitchFamily="34" charset="0"/>
              </a:rPr>
              <a:t>afterload</a:t>
            </a:r>
          </a:p>
          <a:p>
            <a:pPr algn="ctr"/>
            <a:endParaRPr lang="en-US" sz="4800" dirty="0">
              <a:solidFill>
                <a:srgbClr val="0000FF"/>
              </a:solidFill>
              <a:latin typeface="Arial" panose="020B0604020202020204" pitchFamily="34" charset="0"/>
              <a:cs typeface="Arial" panose="020B0604020202020204" pitchFamily="34" charset="0"/>
            </a:endParaRPr>
          </a:p>
          <a:p>
            <a:pPr eaLnBrk="1" hangingPunct="1"/>
            <a:r>
              <a:rPr lang="en-US" sz="3600" u="sng" dirty="0">
                <a:latin typeface="Arial" panose="020B0604020202020204" pitchFamily="34" charset="0"/>
                <a:cs typeface="Arial" panose="020B0604020202020204" pitchFamily="34" charset="0"/>
              </a:rPr>
              <a:t>1- </a:t>
            </a:r>
            <a:r>
              <a:rPr lang="en-US" sz="3600" u="sng" dirty="0" err="1">
                <a:latin typeface="Arial" panose="020B0604020202020204" pitchFamily="34" charset="0"/>
                <a:cs typeface="Arial" panose="020B0604020202020204" pitchFamily="34" charset="0"/>
              </a:rPr>
              <a:t>Arteriodilators</a:t>
            </a:r>
            <a:r>
              <a:rPr lang="en-US" sz="3600" u="sng" dirty="0">
                <a:latin typeface="Arial" panose="020B0604020202020204" pitchFamily="34" charset="0"/>
                <a:cs typeface="Arial" panose="020B0604020202020204" pitchFamily="34" charset="0"/>
              </a:rPr>
              <a:t>:</a:t>
            </a:r>
          </a:p>
          <a:p>
            <a:endParaRPr lang="en-US" altLang="en-US" sz="3600" dirty="0">
              <a:solidFill>
                <a:srgbClr val="FF0000"/>
              </a:solidFill>
              <a:latin typeface="Arial" panose="020B0604020202020204" pitchFamily="34" charset="0"/>
              <a:cs typeface="Arial" panose="020B0604020202020204" pitchFamily="34" charset="0"/>
            </a:endParaRPr>
          </a:p>
          <a:p>
            <a:pPr algn="ctr"/>
            <a:r>
              <a:rPr lang="en-US" altLang="en-US" sz="3200" dirty="0" smtClean="0">
                <a:solidFill>
                  <a:srgbClr val="FF0000"/>
                </a:solidFill>
                <a:latin typeface="Arial" panose="020B0604020202020204" pitchFamily="34" charset="0"/>
                <a:cs typeface="Arial" panose="020B0604020202020204" pitchFamily="34" charset="0"/>
              </a:rPr>
              <a:t> </a:t>
            </a:r>
            <a:r>
              <a:rPr lang="en-US" altLang="en-US" sz="3600" dirty="0">
                <a:solidFill>
                  <a:srgbClr val="FF0000"/>
                </a:solidFill>
                <a:latin typeface="Arial" panose="020B0604020202020204" pitchFamily="34" charset="0"/>
                <a:cs typeface="Arial" panose="020B0604020202020204" pitchFamily="34" charset="0"/>
              </a:rPr>
              <a:t>Hydralazine</a:t>
            </a:r>
          </a:p>
          <a:p>
            <a:endParaRPr lang="en-US" altLang="en-US" sz="3200" dirty="0">
              <a:solidFill>
                <a:srgbClr val="0066FF"/>
              </a:solidFill>
              <a:latin typeface="Arial" panose="020B0604020202020204" pitchFamily="34" charset="0"/>
              <a:cs typeface="Arial" panose="020B0604020202020204" pitchFamily="34" charset="0"/>
            </a:endParaRPr>
          </a:p>
          <a:p>
            <a:pPr lvl="1" eaLnBrk="1" hangingPunct="1">
              <a:lnSpc>
                <a:spcPct val="90000"/>
              </a:lnSpc>
            </a:pPr>
            <a:r>
              <a:rPr lang="en-US" sz="3200" dirty="0">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used when the main symptom is rapid </a:t>
            </a:r>
          </a:p>
          <a:p>
            <a:pPr lvl="1" eaLnBrk="1" hangingPunct="1">
              <a:lnSpc>
                <a:spcPct val="90000"/>
              </a:lnSpc>
            </a:pPr>
            <a:r>
              <a:rPr lang="en-US" altLang="en-US" sz="3200" dirty="0">
                <a:latin typeface="Arial" panose="020B0604020202020204" pitchFamily="34" charset="0"/>
                <a:cs typeface="Arial" panose="020B0604020202020204" pitchFamily="34" charset="0"/>
              </a:rPr>
              <a:t>   fatigue due to low cardiac output</a:t>
            </a:r>
          </a:p>
          <a:p>
            <a:pPr lvl="1" eaLnBrk="1" hangingPunct="1">
              <a:lnSpc>
                <a:spcPct val="90000"/>
              </a:lnSpc>
            </a:pPr>
            <a:endParaRPr lang="en-US" altLang="en-US" sz="3200" dirty="0">
              <a:latin typeface="Arial" panose="020B0604020202020204" pitchFamily="34" charset="0"/>
              <a:cs typeface="Arial" panose="020B0604020202020204" pitchFamily="34" charset="0"/>
            </a:endParaRPr>
          </a:p>
          <a:p>
            <a:pPr lvl="1" eaLnBrk="1" hangingPunct="1">
              <a:lnSpc>
                <a:spcPct val="90000"/>
              </a:lnSpc>
              <a:buFont typeface="Wingdings" panose="05000000000000000000" pitchFamily="2" charset="2"/>
              <a:buNone/>
            </a:pPr>
            <a:endParaRPr lang="en-US" altLang="en-US" sz="3200" dirty="0">
              <a:latin typeface="Arial" panose="020B0604020202020204" pitchFamily="34" charset="0"/>
              <a:cs typeface="Arial" panose="020B0604020202020204" pitchFamily="34" charset="0"/>
            </a:endParaRPr>
          </a:p>
          <a:p>
            <a:pPr marL="914400" lvl="1" indent="-457200" eaLnBrk="1" hangingPunct="1">
              <a:lnSpc>
                <a:spcPct val="90000"/>
              </a:lnSpc>
              <a:buFontTx/>
              <a:buChar char="-"/>
            </a:pPr>
            <a:r>
              <a:rPr lang="en-US" altLang="en-US" sz="3200" dirty="0">
                <a:latin typeface="Arial" panose="020B0604020202020204" pitchFamily="34" charset="0"/>
                <a:cs typeface="Arial" panose="020B0604020202020204" pitchFamily="34" charset="0"/>
              </a:rPr>
              <a:t>reduce peripheral vascular resistance</a:t>
            </a:r>
          </a:p>
          <a:p>
            <a:pPr marL="914400" lvl="1" indent="-457200" eaLnBrk="1" hangingPunct="1">
              <a:lnSpc>
                <a:spcPct val="90000"/>
              </a:lnSpc>
              <a:buFontTx/>
              <a:buChar char="-"/>
            </a:pPr>
            <a:endParaRPr lang="en-US" sz="3200" dirty="0">
              <a:latin typeface="Arial" panose="020B0604020202020204" pitchFamily="34" charset="0"/>
              <a:cs typeface="Arial" panose="020B0604020202020204" pitchFamily="34" charset="0"/>
            </a:endParaRPr>
          </a:p>
          <a:p>
            <a:pPr lvl="1" eaLnBrk="1" hangingPunct="1">
              <a:lnSpc>
                <a:spcPct val="90000"/>
              </a:lnSpc>
            </a:pP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8335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858000"/>
            <a:ext cx="2346325" cy="388937"/>
          </a:xfrm>
        </p:spPr>
        <p:txBody>
          <a:bodyPr/>
          <a:lstStyle/>
          <a:p>
            <a:fld id="{A9440D15-2C79-4A1B-AFB1-A2FD7728206C}" type="slidenum">
              <a:rPr lang="ar-SA" altLang="en-US" smtClean="0"/>
              <a:pPr/>
              <a:t>19</a:t>
            </a:fld>
            <a:endParaRPr lang="en-US" altLang="en-US"/>
          </a:p>
        </p:txBody>
      </p:sp>
      <p:sp>
        <p:nvSpPr>
          <p:cNvPr id="3" name="Rectangle 2"/>
          <p:cNvSpPr/>
          <p:nvPr/>
        </p:nvSpPr>
        <p:spPr>
          <a:xfrm>
            <a:off x="0" y="-61020"/>
            <a:ext cx="10058400" cy="6832640"/>
          </a:xfrm>
          <a:prstGeom prst="rect">
            <a:avLst/>
          </a:prstGeom>
        </p:spPr>
        <p:txBody>
          <a:bodyPr wrap="square">
            <a:spAutoFit/>
          </a:bodyPr>
          <a:lstStyle/>
          <a:p>
            <a:pPr algn="ctr"/>
            <a:endParaRPr lang="en-US" sz="3600" dirty="0">
              <a:solidFill>
                <a:srgbClr val="0000FF"/>
              </a:solidFill>
              <a:latin typeface="Arial" panose="020B0604020202020204" pitchFamily="34" charset="0"/>
              <a:cs typeface="Arial" panose="020B0604020202020204" pitchFamily="34" charset="0"/>
            </a:endParaRPr>
          </a:p>
          <a:p>
            <a:pPr algn="ctr"/>
            <a:r>
              <a:rPr lang="en-US" sz="4000" dirty="0">
                <a:solidFill>
                  <a:srgbClr val="0000FF"/>
                </a:solidFill>
                <a:latin typeface="Arial" panose="020B0604020202020204" pitchFamily="34" charset="0"/>
                <a:cs typeface="Arial" panose="020B0604020202020204" pitchFamily="34" charset="0"/>
              </a:rPr>
              <a:t>III- Drugs that decrease both </a:t>
            </a:r>
          </a:p>
          <a:p>
            <a:pPr algn="ctr"/>
            <a:r>
              <a:rPr lang="en-US" sz="4000" dirty="0">
                <a:solidFill>
                  <a:srgbClr val="0000FF"/>
                </a:solidFill>
                <a:latin typeface="Arial" panose="020B0604020202020204" pitchFamily="34" charset="0"/>
                <a:cs typeface="Arial" panose="020B0604020202020204" pitchFamily="34" charset="0"/>
              </a:rPr>
              <a:t>preload </a:t>
            </a:r>
            <a:r>
              <a:rPr lang="en-US" altLang="en-US" sz="4000" dirty="0">
                <a:solidFill>
                  <a:srgbClr val="0000FF"/>
                </a:solidFill>
                <a:latin typeface="Arial" panose="020B0604020202020204" pitchFamily="34" charset="0"/>
                <a:cs typeface="Arial" panose="020B0604020202020204" pitchFamily="34" charset="0"/>
              </a:rPr>
              <a:t>&amp;</a:t>
            </a:r>
            <a:r>
              <a:rPr lang="en-US" sz="4000" dirty="0">
                <a:solidFill>
                  <a:srgbClr val="0000FF"/>
                </a:solidFill>
                <a:latin typeface="Arial" panose="020B0604020202020204" pitchFamily="34" charset="0"/>
                <a:cs typeface="Arial" panose="020B0604020202020204" pitchFamily="34" charset="0"/>
              </a:rPr>
              <a:t> afterload</a:t>
            </a:r>
          </a:p>
          <a:p>
            <a:pPr eaLnBrk="1" hangingPunct="1">
              <a:buFontTx/>
              <a:buNone/>
            </a:pPr>
            <a:r>
              <a:rPr lang="en-US" altLang="en-US" sz="4000" dirty="0">
                <a:solidFill>
                  <a:srgbClr val="0000FF"/>
                </a:solidFill>
                <a:latin typeface="Arial" panose="020B0604020202020204" pitchFamily="34" charset="0"/>
                <a:cs typeface="Arial" panose="020B0604020202020204" pitchFamily="34" charset="0"/>
              </a:rPr>
              <a:t> </a:t>
            </a:r>
            <a:endParaRPr lang="en-US" altLang="en-US" sz="4400" b="0" dirty="0">
              <a:latin typeface="Arial" panose="020B0604020202020204" pitchFamily="34" charset="0"/>
              <a:cs typeface="Arial" panose="020B0604020202020204" pitchFamily="34" charset="0"/>
            </a:endParaRPr>
          </a:p>
          <a:p>
            <a:pPr eaLnBrk="1" hangingPunct="1">
              <a:lnSpc>
                <a:spcPct val="150000"/>
              </a:lnSpc>
            </a:pPr>
            <a:r>
              <a:rPr lang="en-US" altLang="en-US" sz="3200" u="sng" dirty="0">
                <a:latin typeface="Arial" panose="020B0604020202020204" pitchFamily="34" charset="0"/>
                <a:cs typeface="Arial" panose="020B0604020202020204" pitchFamily="34" charset="0"/>
              </a:rPr>
              <a:t>1-Angiotensin converting enzyme (ACE) inhibitors:</a:t>
            </a:r>
          </a:p>
          <a:p>
            <a:endParaRPr lang="en-US" altLang="en-US" sz="3600" b="0" dirty="0">
              <a:solidFill>
                <a:srgbClr val="0066FF"/>
              </a:solidFill>
              <a:latin typeface="Arial" panose="020B0604020202020204" pitchFamily="34" charset="0"/>
              <a:cs typeface="Arial" panose="020B0604020202020204" pitchFamily="34" charset="0"/>
            </a:endParaRPr>
          </a:p>
          <a:p>
            <a:pPr marL="0" indent="0">
              <a:lnSpc>
                <a:spcPct val="150000"/>
              </a:lnSpc>
              <a:buNone/>
            </a:pPr>
            <a:r>
              <a:rPr lang="en-US" sz="3600" b="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considered as first-line drugs for    </a:t>
            </a:r>
          </a:p>
          <a:p>
            <a:pPr marL="0" indent="0">
              <a:lnSpc>
                <a:spcPct val="150000"/>
              </a:lnSpc>
              <a:buNone/>
            </a:pPr>
            <a:r>
              <a:rPr lang="en-US" altLang="en-US" sz="3200" dirty="0">
                <a:latin typeface="Arial" panose="020B0604020202020204" pitchFamily="34" charset="0"/>
                <a:cs typeface="Arial" panose="020B0604020202020204" pitchFamily="34" charset="0"/>
              </a:rPr>
              <a:t>   chronic heart failure along with diuretics </a:t>
            </a:r>
          </a:p>
          <a:p>
            <a:pPr marL="0" indent="0">
              <a:buNone/>
            </a:pPr>
            <a:endParaRPr lang="en-US" altLang="en-US" sz="3200" dirty="0">
              <a:latin typeface="Arial" panose="020B0604020202020204" pitchFamily="34" charset="0"/>
              <a:cs typeface="Arial" panose="020B0604020202020204" pitchFamily="34" charset="0"/>
            </a:endParaRPr>
          </a:p>
          <a:p>
            <a:pPr marL="457200" indent="-457200">
              <a:buFontTx/>
              <a:buChar char="-"/>
            </a:pPr>
            <a:r>
              <a:rPr lang="en-US" altLang="en-US" sz="3200" dirty="0">
                <a:latin typeface="Arial" panose="020B0604020202020204" pitchFamily="34" charset="0"/>
                <a:cs typeface="Arial" panose="020B0604020202020204" pitchFamily="34" charset="0"/>
              </a:rPr>
              <a:t>first-line drugs for hypertension </a:t>
            </a:r>
            <a:r>
              <a:rPr lang="en-US" altLang="en-US" sz="3200" dirty="0" smtClean="0">
                <a:latin typeface="Arial" panose="020B0604020202020204" pitchFamily="34" charset="0"/>
                <a:cs typeface="Arial" panose="020B0604020202020204" pitchFamily="34" charset="0"/>
              </a:rPr>
              <a:t>therapy.</a:t>
            </a:r>
            <a:endParaRPr lang="en-US" altLang="en-US" sz="3200" dirty="0">
              <a:latin typeface="Arial" panose="020B0604020202020204" pitchFamily="34" charset="0"/>
              <a:cs typeface="Arial" panose="020B0604020202020204" pitchFamily="34" charset="0"/>
            </a:endParaRPr>
          </a:p>
          <a:p>
            <a:endParaRPr lang="en-U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7605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52400" y="112114"/>
            <a:ext cx="9807575" cy="682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6" tIns="49638" rIns="99276" bIns="49638">
            <a:spAutoFit/>
          </a:bodyPr>
          <a:lstStyle>
            <a:lvl1pPr>
              <a:spcBef>
                <a:spcPct val="20000"/>
              </a:spcBef>
              <a:buFont typeface="Arial" charset="0"/>
              <a:buChar char="•"/>
              <a:defRPr sz="3500">
                <a:solidFill>
                  <a:schemeClr val="tx1"/>
                </a:solidFill>
                <a:latin typeface="Calibri" pitchFamily="34" charset="0"/>
              </a:defRPr>
            </a:lvl1pPr>
            <a:lvl2pPr marL="742950" indent="-285750">
              <a:spcBef>
                <a:spcPct val="20000"/>
              </a:spcBef>
              <a:buFont typeface="Arial" charset="0"/>
              <a:buChar char="–"/>
              <a:defRPr sz="3000">
                <a:solidFill>
                  <a:schemeClr val="tx1"/>
                </a:solidFill>
                <a:latin typeface="Calibri" pitchFamily="34" charset="0"/>
              </a:defRPr>
            </a:lvl2pPr>
            <a:lvl3pPr marL="1143000" indent="-228600">
              <a:spcBef>
                <a:spcPct val="20000"/>
              </a:spcBef>
              <a:buFont typeface="Arial" charset="0"/>
              <a:buChar char="•"/>
              <a:defRPr sz="2600">
                <a:solidFill>
                  <a:schemeClr val="tx1"/>
                </a:solidFill>
                <a:latin typeface="Calibri" pitchFamily="34" charset="0"/>
              </a:defRPr>
            </a:lvl3pPr>
            <a:lvl4pPr marL="1600200" indent="-228600">
              <a:spcBef>
                <a:spcPct val="20000"/>
              </a:spcBef>
              <a:buFont typeface="Arial" charset="0"/>
              <a:buChar char="–"/>
              <a:defRPr sz="2200">
                <a:solidFill>
                  <a:schemeClr val="tx1"/>
                </a:solidFill>
                <a:latin typeface="Calibri" pitchFamily="34" charset="0"/>
              </a:defRPr>
            </a:lvl4pPr>
            <a:lvl5pPr marL="2057400" indent="-228600">
              <a:spcBef>
                <a:spcPct val="20000"/>
              </a:spcBef>
              <a:buFont typeface="Arial" charset="0"/>
              <a:buChar char="»"/>
              <a:defRPr sz="2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200">
                <a:solidFill>
                  <a:schemeClr val="tx1"/>
                </a:solidFill>
                <a:latin typeface="Calibri" pitchFamily="34" charset="0"/>
              </a:defRPr>
            </a:lvl9pPr>
          </a:lstStyle>
          <a:p>
            <a:pPr algn="ctr" eaLnBrk="1" hangingPunct="1">
              <a:spcBef>
                <a:spcPct val="0"/>
              </a:spcBef>
              <a:buFontTx/>
              <a:buNone/>
            </a:pPr>
            <a:r>
              <a:rPr lang="en-US" altLang="en-US" sz="4800" dirty="0">
                <a:solidFill>
                  <a:srgbClr val="0000FF"/>
                </a:solidFill>
                <a:latin typeface="Arial" charset="0"/>
                <a:cs typeface="Arial" charset="0"/>
              </a:rPr>
              <a:t>Learning objectives</a:t>
            </a:r>
          </a:p>
          <a:p>
            <a:pPr eaLnBrk="1" hangingPunct="1">
              <a:spcBef>
                <a:spcPct val="0"/>
              </a:spcBef>
              <a:buFontTx/>
              <a:buNone/>
            </a:pPr>
            <a:endParaRPr lang="en-US" altLang="en-US" sz="3000" i="1" dirty="0">
              <a:latin typeface="Arial" charset="0"/>
              <a:cs typeface="Arial" charset="0"/>
            </a:endParaRPr>
          </a:p>
          <a:p>
            <a:pPr eaLnBrk="1" hangingPunct="1">
              <a:spcBef>
                <a:spcPct val="0"/>
              </a:spcBef>
              <a:buFontTx/>
              <a:buNone/>
            </a:pPr>
            <a:r>
              <a:rPr lang="en-US" altLang="en-US" sz="3000" i="1" dirty="0">
                <a:latin typeface="Arial" charset="0"/>
                <a:cs typeface="Arial" charset="0"/>
              </a:rPr>
              <a:t>By the end of this lecture, students should be able to: </a:t>
            </a:r>
          </a:p>
          <a:p>
            <a:pPr eaLnBrk="1" hangingPunct="1">
              <a:spcBef>
                <a:spcPct val="0"/>
              </a:spcBef>
              <a:buFontTx/>
              <a:buNone/>
            </a:pPr>
            <a:endParaRPr lang="en-US" altLang="en-US" sz="3000" b="0" i="1" dirty="0">
              <a:latin typeface="Arial" charset="0"/>
              <a:cs typeface="Arial" charset="0"/>
            </a:endParaRPr>
          </a:p>
          <a:p>
            <a:pPr>
              <a:buNone/>
              <a:defRPr/>
            </a:pPr>
            <a:r>
              <a:rPr lang="en-US" sz="3200" b="0" dirty="0">
                <a:solidFill>
                  <a:schemeClr val="bg1">
                    <a:lumMod val="10000"/>
                  </a:schemeClr>
                </a:solidFill>
                <a:latin typeface="Arial" panose="020B0604020202020204" pitchFamily="34" charset="0"/>
                <a:cs typeface="Arial" panose="020B0604020202020204" pitchFamily="34" charset="0"/>
              </a:rPr>
              <a:t>-  </a:t>
            </a:r>
            <a:r>
              <a:rPr lang="en-US" sz="3200" b="0" dirty="0">
                <a:solidFill>
                  <a:srgbClr val="0000FF"/>
                </a:solidFill>
                <a:latin typeface="Arial" panose="020B0604020202020204" pitchFamily="34" charset="0"/>
                <a:cs typeface="Arial" panose="020B0604020202020204" pitchFamily="34" charset="0"/>
              </a:rPr>
              <a:t>Describe </a:t>
            </a:r>
            <a:r>
              <a:rPr lang="en-US" sz="3200" b="0" dirty="0">
                <a:solidFill>
                  <a:schemeClr val="bg1">
                    <a:lumMod val="10000"/>
                  </a:schemeClr>
                </a:solidFill>
                <a:latin typeface="Arial" panose="020B0604020202020204" pitchFamily="34" charset="0"/>
                <a:cs typeface="Arial" panose="020B0604020202020204" pitchFamily="34" charset="0"/>
              </a:rPr>
              <a:t> the different </a:t>
            </a:r>
            <a:r>
              <a:rPr lang="en-US" sz="3200" dirty="0">
                <a:solidFill>
                  <a:schemeClr val="bg1">
                    <a:lumMod val="10000"/>
                  </a:schemeClr>
                </a:solidFill>
                <a:latin typeface="Arial" panose="020B0604020202020204" pitchFamily="34" charset="0"/>
                <a:cs typeface="Arial" panose="020B0604020202020204" pitchFamily="34" charset="0"/>
              </a:rPr>
              <a:t>classes of drugs </a:t>
            </a:r>
            <a:r>
              <a:rPr lang="en-US" sz="3200" b="0" dirty="0">
                <a:solidFill>
                  <a:schemeClr val="bg1">
                    <a:lumMod val="10000"/>
                  </a:schemeClr>
                </a:solidFill>
                <a:latin typeface="Arial" panose="020B0604020202020204" pitchFamily="34" charset="0"/>
                <a:cs typeface="Arial" panose="020B0604020202020204" pitchFamily="34" charset="0"/>
              </a:rPr>
              <a:t>used for treatment of </a:t>
            </a:r>
            <a:r>
              <a:rPr lang="en-US" sz="3200" b="0" u="sng" dirty="0">
                <a:solidFill>
                  <a:schemeClr val="bg1">
                    <a:lumMod val="10000"/>
                  </a:schemeClr>
                </a:solidFill>
                <a:latin typeface="Arial" panose="020B0604020202020204" pitchFamily="34" charset="0"/>
                <a:cs typeface="Arial" panose="020B0604020202020204" pitchFamily="34" charset="0"/>
              </a:rPr>
              <a:t>acute &amp; chronic </a:t>
            </a:r>
            <a:r>
              <a:rPr lang="en-US" sz="3200" b="0" dirty="0">
                <a:solidFill>
                  <a:schemeClr val="bg1">
                    <a:lumMod val="10000"/>
                  </a:schemeClr>
                </a:solidFill>
                <a:latin typeface="Arial" panose="020B0604020202020204" pitchFamily="34" charset="0"/>
                <a:cs typeface="Arial" panose="020B0604020202020204" pitchFamily="34" charset="0"/>
              </a:rPr>
              <a:t>heart failure </a:t>
            </a:r>
            <a:r>
              <a:rPr lang="en-US" altLang="en-US" sz="3200" b="0" dirty="0" smtClean="0">
                <a:latin typeface="Arial" panose="020B0604020202020204" pitchFamily="34" charset="0"/>
                <a:cs typeface="Arial" panose="020B0604020202020204" pitchFamily="34" charset="0"/>
              </a:rPr>
              <a:t>&amp; their </a:t>
            </a:r>
            <a:r>
              <a:rPr lang="en-US" altLang="en-US" sz="3200" b="0" dirty="0">
                <a:latin typeface="Arial" panose="020B0604020202020204" pitchFamily="34" charset="0"/>
                <a:cs typeface="Arial" panose="020B0604020202020204" pitchFamily="34" charset="0"/>
              </a:rPr>
              <a:t>mechanism of action</a:t>
            </a:r>
          </a:p>
          <a:p>
            <a:pPr>
              <a:defRPr/>
            </a:pPr>
            <a:endParaRPr lang="en-US" sz="3200" b="0" dirty="0">
              <a:solidFill>
                <a:schemeClr val="bg1">
                  <a:lumMod val="10000"/>
                </a:schemeClr>
              </a:solidFill>
              <a:latin typeface="Arial" panose="020B0604020202020204" pitchFamily="34" charset="0"/>
              <a:cs typeface="Arial" panose="020B0604020202020204" pitchFamily="34" charset="0"/>
            </a:endParaRPr>
          </a:p>
          <a:p>
            <a:pPr marL="457200" indent="-457200" eaLnBrk="1" hangingPunct="1">
              <a:spcBef>
                <a:spcPct val="0"/>
              </a:spcBef>
              <a:buFontTx/>
              <a:buChar char="-"/>
            </a:pPr>
            <a:r>
              <a:rPr lang="en-US" altLang="en-US" sz="3200" b="0" dirty="0">
                <a:solidFill>
                  <a:srgbClr val="0000FF"/>
                </a:solidFill>
                <a:latin typeface="Arial" panose="020B0604020202020204" pitchFamily="34" charset="0"/>
                <a:cs typeface="Arial" panose="020B0604020202020204" pitchFamily="34" charset="0"/>
              </a:rPr>
              <a:t>Understand</a:t>
            </a:r>
            <a:r>
              <a:rPr lang="en-US" altLang="en-US" sz="3200" b="0" dirty="0">
                <a:latin typeface="Arial" panose="020B0604020202020204" pitchFamily="34" charset="0"/>
                <a:cs typeface="Arial" panose="020B0604020202020204" pitchFamily="34" charset="0"/>
              </a:rPr>
              <a:t> their pharmacological effects, clinical  </a:t>
            </a:r>
          </a:p>
          <a:p>
            <a:pPr eaLnBrk="1" hangingPunct="1">
              <a:spcBef>
                <a:spcPct val="0"/>
              </a:spcBef>
              <a:buNone/>
            </a:pPr>
            <a:r>
              <a:rPr lang="en-US" altLang="en-US" sz="3200" b="0" dirty="0">
                <a:latin typeface="Arial" panose="020B0604020202020204" pitchFamily="34" charset="0"/>
                <a:cs typeface="Arial" panose="020B0604020202020204" pitchFamily="34" charset="0"/>
              </a:rPr>
              <a:t>   uses, adverse effects </a:t>
            </a:r>
            <a:r>
              <a:rPr lang="en-US" altLang="en-US" sz="3200" b="0" dirty="0" smtClean="0">
                <a:latin typeface="Arial" panose="020B0604020202020204" pitchFamily="34" charset="0"/>
                <a:cs typeface="Arial" panose="020B0604020202020204" pitchFamily="34" charset="0"/>
              </a:rPr>
              <a:t>&amp; their </a:t>
            </a:r>
            <a:r>
              <a:rPr lang="en-US" altLang="en-US" sz="3200" b="0" dirty="0">
                <a:latin typeface="Arial" panose="020B0604020202020204" pitchFamily="34" charset="0"/>
                <a:cs typeface="Arial" panose="020B0604020202020204" pitchFamily="34" charset="0"/>
              </a:rPr>
              <a:t>interactions with  </a:t>
            </a:r>
          </a:p>
          <a:p>
            <a:pPr eaLnBrk="1" hangingPunct="1">
              <a:spcBef>
                <a:spcPct val="0"/>
              </a:spcBef>
              <a:buNone/>
            </a:pPr>
            <a:r>
              <a:rPr lang="en-US" altLang="en-US" sz="3200" b="0" dirty="0">
                <a:latin typeface="Arial" panose="020B0604020202020204" pitchFamily="34" charset="0"/>
                <a:cs typeface="Arial" panose="020B0604020202020204" pitchFamily="34" charset="0"/>
              </a:rPr>
              <a:t>   other </a:t>
            </a:r>
            <a:r>
              <a:rPr lang="en-US" altLang="en-US" sz="3200" b="0" dirty="0" smtClean="0">
                <a:latin typeface="Arial" panose="020B0604020202020204" pitchFamily="34" charset="0"/>
                <a:cs typeface="Arial" panose="020B0604020202020204" pitchFamily="34" charset="0"/>
              </a:rPr>
              <a:t>drugs.</a:t>
            </a:r>
            <a:endParaRPr lang="en-US" altLang="en-US" sz="3200" b="0" dirty="0">
              <a:latin typeface="Arial" charset="0"/>
              <a:cs typeface="Arial" charset="0"/>
            </a:endParaRPr>
          </a:p>
          <a:p>
            <a:pPr eaLnBrk="1" hangingPunct="1">
              <a:spcBef>
                <a:spcPct val="0"/>
              </a:spcBef>
              <a:buFontTx/>
              <a:buNone/>
            </a:pPr>
            <a:endParaRPr lang="en-US" altLang="en-US" sz="3200" b="0" dirty="0">
              <a:latin typeface="Arial" charset="0"/>
              <a:cs typeface="Arial" charset="0"/>
            </a:endParaRPr>
          </a:p>
        </p:txBody>
      </p:sp>
      <p:sp>
        <p:nvSpPr>
          <p:cNvPr id="3" name="Slide Number Placeholder 2"/>
          <p:cNvSpPr>
            <a:spLocks noGrp="1"/>
          </p:cNvSpPr>
          <p:nvPr>
            <p:ph type="sldNum" sz="quarter" idx="12"/>
          </p:nvPr>
        </p:nvSpPr>
        <p:spPr/>
        <p:txBody>
          <a:bodyPr/>
          <a:lstStyle/>
          <a:p>
            <a:fld id="{A9440D15-2C79-4A1B-AFB1-A2FD7728206C}" type="slidenum">
              <a:rPr lang="ar-SA" altLang="en-US" smtClean="0"/>
              <a:pPr/>
              <a:t>2</a:t>
            </a:fld>
            <a:endParaRPr lang="en-US" altLang="en-US"/>
          </a:p>
        </p:txBody>
      </p:sp>
    </p:spTree>
    <p:extLst>
      <p:ext uri="{BB962C8B-B14F-4D97-AF65-F5344CB8AC3E}">
        <p14:creationId xmlns:p14="http://schemas.microsoft.com/office/powerpoint/2010/main" val="835265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452880" y="162560"/>
            <a:ext cx="6771641" cy="1110827"/>
          </a:xfrm>
          <a:prstGeom prst="rect">
            <a:avLst/>
          </a:prstGeom>
          <a:noFill/>
          <a:ln w="9525">
            <a:noFill/>
            <a:miter lim="800000"/>
            <a:headEnd/>
            <a:tailEnd/>
          </a:ln>
          <a:effectLst/>
        </p:spPr>
        <p:txBody>
          <a:bodyPr wrap="none" lIns="20320" tIns="28787" rIns="20320" bIns="28787"/>
          <a:lstStyle/>
          <a:p>
            <a:pPr algn="ctr" eaLnBrk="1" hangingPunct="1">
              <a:lnSpc>
                <a:spcPts val="3840"/>
              </a:lnSpc>
              <a:tabLst>
                <a:tab pos="379319" algn="l"/>
                <a:tab pos="758637" algn="l"/>
                <a:tab pos="1151503" algn="l"/>
              </a:tabLst>
              <a:defRPr/>
            </a:pPr>
            <a:r>
              <a:rPr kumimoji="1" lang="en-US" sz="3840" dirty="0">
                <a:effectLst>
                  <a:outerShdw blurRad="38100" dist="38100" dir="2700000" algn="tl">
                    <a:srgbClr val="000000"/>
                  </a:outerShdw>
                </a:effectLst>
                <a:latin typeface="Arial" charset="0"/>
                <a:ea typeface="新細明體" charset="-120"/>
              </a:rPr>
              <a:t>  </a:t>
            </a:r>
            <a:r>
              <a:rPr kumimoji="1" lang="en-US" sz="3840" dirty="0" err="1">
                <a:solidFill>
                  <a:srgbClr val="0000FF"/>
                </a:solidFill>
                <a:latin typeface="Arial" charset="0"/>
                <a:ea typeface="新細明體" charset="-120"/>
              </a:rPr>
              <a:t>Angiotensin</a:t>
            </a:r>
            <a:r>
              <a:rPr kumimoji="1" lang="en-US" sz="3840" dirty="0">
                <a:solidFill>
                  <a:srgbClr val="0000FF"/>
                </a:solidFill>
                <a:latin typeface="Arial" charset="0"/>
                <a:ea typeface="新細明體" charset="-120"/>
              </a:rPr>
              <a:t> converting enzyme inhibitors</a:t>
            </a:r>
          </a:p>
          <a:p>
            <a:pPr algn="ctr" eaLnBrk="1" hangingPunct="1">
              <a:lnSpc>
                <a:spcPts val="3840"/>
              </a:lnSpc>
              <a:tabLst>
                <a:tab pos="379319" algn="l"/>
                <a:tab pos="758637" algn="l"/>
                <a:tab pos="1151503" algn="l"/>
              </a:tabLst>
              <a:defRPr/>
            </a:pPr>
            <a:r>
              <a:rPr kumimoji="1" lang="en-US" sz="2987" dirty="0">
                <a:solidFill>
                  <a:srgbClr val="0000FF"/>
                </a:solidFill>
                <a:effectLst>
                  <a:outerShdw blurRad="38100" dist="38100" dir="2700000" algn="tl">
                    <a:srgbClr val="000000"/>
                  </a:outerShdw>
                </a:effectLst>
                <a:latin typeface="Arial" charset="0"/>
                <a:ea typeface="新細明體" charset="-120"/>
              </a:rPr>
              <a:t>MECHANISM OF ACTION</a:t>
            </a:r>
            <a:endParaRPr kumimoji="1" lang="en-US" sz="3840" dirty="0">
              <a:solidFill>
                <a:srgbClr val="0000FF"/>
              </a:solidFill>
              <a:effectLst>
                <a:outerShdw blurRad="38100" dist="38100" dir="2700000" algn="tl">
                  <a:srgbClr val="000000"/>
                </a:outerShdw>
              </a:effectLst>
              <a:latin typeface="Arial" charset="0"/>
              <a:ea typeface="新細明體" charset="-120"/>
            </a:endParaRPr>
          </a:p>
        </p:txBody>
      </p:sp>
      <p:sp>
        <p:nvSpPr>
          <p:cNvPr id="8195" name="Rectangle 3"/>
          <p:cNvSpPr>
            <a:spLocks noChangeArrowheads="1"/>
          </p:cNvSpPr>
          <p:nvPr/>
        </p:nvSpPr>
        <p:spPr bwMode="auto">
          <a:xfrm>
            <a:off x="660400" y="1869440"/>
            <a:ext cx="4343401" cy="650240"/>
          </a:xfrm>
          <a:prstGeom prst="rect">
            <a:avLst/>
          </a:prstGeom>
          <a:noFill/>
          <a:ln w="9525">
            <a:noFill/>
            <a:miter lim="800000"/>
            <a:headEnd/>
            <a:tailEnd/>
          </a:ln>
          <a:effectLst/>
        </p:spPr>
        <p:txBody>
          <a:bodyPr wrap="none" lIns="20320" tIns="28787" rIns="20320" bIns="28787"/>
          <a:lstStyle/>
          <a:p>
            <a:pPr eaLnBrk="1" hangingPunct="1">
              <a:lnSpc>
                <a:spcPts val="3840"/>
              </a:lnSpc>
              <a:tabLst>
                <a:tab pos="379319" algn="l"/>
                <a:tab pos="758637" algn="l"/>
                <a:tab pos="1151503" algn="l"/>
              </a:tabLst>
              <a:defRPr/>
            </a:pPr>
            <a:r>
              <a:rPr kumimoji="1" lang="en-US" sz="2773">
                <a:solidFill>
                  <a:srgbClr val="FF0000"/>
                </a:solidFill>
                <a:effectLst>
                  <a:outerShdw blurRad="38100" dist="38100" dir="2700000" algn="tl">
                    <a:srgbClr val="000000"/>
                  </a:outerShdw>
                </a:effectLst>
                <a:latin typeface="Arial" charset="0"/>
                <a:ea typeface="新細明體" charset="-120"/>
              </a:rPr>
              <a:t>VASOCONSTRICTION</a:t>
            </a:r>
          </a:p>
        </p:txBody>
      </p:sp>
      <p:sp>
        <p:nvSpPr>
          <p:cNvPr id="8196" name="Rectangle 4"/>
          <p:cNvSpPr>
            <a:spLocks noChangeArrowheads="1"/>
          </p:cNvSpPr>
          <p:nvPr/>
        </p:nvSpPr>
        <p:spPr bwMode="auto">
          <a:xfrm>
            <a:off x="6741161" y="1869440"/>
            <a:ext cx="3327399" cy="650240"/>
          </a:xfrm>
          <a:prstGeom prst="rect">
            <a:avLst/>
          </a:prstGeom>
          <a:noFill/>
          <a:ln w="9525">
            <a:noFill/>
            <a:miter lim="800000"/>
            <a:headEnd/>
            <a:tailEnd/>
          </a:ln>
          <a:effectLst/>
        </p:spPr>
        <p:txBody>
          <a:bodyPr wrap="none" lIns="20320" tIns="28787" rIns="20320" bIns="28787"/>
          <a:lstStyle/>
          <a:p>
            <a:pPr eaLnBrk="1" hangingPunct="1">
              <a:lnSpc>
                <a:spcPts val="3840"/>
              </a:lnSpc>
              <a:tabLst>
                <a:tab pos="379319" algn="l"/>
                <a:tab pos="758637" algn="l"/>
                <a:tab pos="1151503" algn="l"/>
              </a:tabLst>
              <a:defRPr/>
            </a:pPr>
            <a:r>
              <a:rPr kumimoji="1" lang="en-US" sz="2773">
                <a:effectLst>
                  <a:outerShdw blurRad="38100" dist="38100" dir="2700000" algn="tl">
                    <a:srgbClr val="000000"/>
                  </a:outerShdw>
                </a:effectLst>
                <a:latin typeface="Arial" charset="0"/>
                <a:ea typeface="新細明體" charset="-120"/>
              </a:rPr>
              <a:t>VASODILATATION </a:t>
            </a:r>
          </a:p>
        </p:txBody>
      </p:sp>
      <p:sp>
        <p:nvSpPr>
          <p:cNvPr id="8197" name="Rectangle 5"/>
          <p:cNvSpPr>
            <a:spLocks noChangeArrowheads="1"/>
          </p:cNvSpPr>
          <p:nvPr/>
        </p:nvSpPr>
        <p:spPr bwMode="auto">
          <a:xfrm>
            <a:off x="5411894" y="2980267"/>
            <a:ext cx="1644227" cy="447040"/>
          </a:xfrm>
          <a:prstGeom prst="rect">
            <a:avLst/>
          </a:prstGeom>
          <a:noFill/>
          <a:ln w="9525">
            <a:noFill/>
            <a:miter lim="800000"/>
            <a:headEnd/>
            <a:tailEnd/>
          </a:ln>
          <a:effectLst/>
        </p:spPr>
        <p:txBody>
          <a:bodyPr wrap="none" lIns="20320" tIns="28787" rIns="20320" bIns="28787"/>
          <a:lstStyle/>
          <a:p>
            <a:pPr algn="ctr" eaLnBrk="1" hangingPunct="1">
              <a:lnSpc>
                <a:spcPts val="2240"/>
              </a:lnSpc>
              <a:tabLst>
                <a:tab pos="379319" algn="l"/>
                <a:tab pos="758637" algn="l"/>
                <a:tab pos="1151503" algn="l"/>
              </a:tabLst>
              <a:defRPr/>
            </a:pPr>
            <a:endParaRPr kumimoji="1" lang="en-US" sz="2560" dirty="0">
              <a:solidFill>
                <a:schemeClr val="accent1"/>
              </a:solidFill>
              <a:effectLst>
                <a:outerShdw blurRad="38100" dist="38100" dir="2700000" algn="tl">
                  <a:srgbClr val="000000"/>
                </a:outerShdw>
              </a:effectLst>
              <a:latin typeface="Arial" charset="0"/>
              <a:ea typeface="新細明體" charset="-120"/>
            </a:endParaRPr>
          </a:p>
        </p:txBody>
      </p:sp>
      <p:sp>
        <p:nvSpPr>
          <p:cNvPr id="8198" name="Rectangle 6"/>
          <p:cNvSpPr>
            <a:spLocks noChangeArrowheads="1"/>
          </p:cNvSpPr>
          <p:nvPr/>
        </p:nvSpPr>
        <p:spPr bwMode="auto">
          <a:xfrm>
            <a:off x="6167121" y="3630507"/>
            <a:ext cx="1644227" cy="447040"/>
          </a:xfrm>
          <a:prstGeom prst="rect">
            <a:avLst/>
          </a:prstGeom>
          <a:noFill/>
          <a:ln w="9525">
            <a:noFill/>
            <a:miter lim="800000"/>
            <a:headEnd/>
            <a:tailEnd/>
          </a:ln>
          <a:effectLst/>
        </p:spPr>
        <p:txBody>
          <a:bodyPr wrap="none" lIns="20320" tIns="28787" rIns="20320" bIns="28787"/>
          <a:lstStyle/>
          <a:p>
            <a:pPr algn="ctr" eaLnBrk="1" hangingPunct="1">
              <a:lnSpc>
                <a:spcPts val="2240"/>
              </a:lnSpc>
              <a:tabLst>
                <a:tab pos="379319" algn="l"/>
                <a:tab pos="758637" algn="l"/>
                <a:tab pos="1151503" algn="l"/>
              </a:tabLst>
              <a:defRPr/>
            </a:pPr>
            <a:endParaRPr kumimoji="1" lang="en-US" sz="2560" dirty="0">
              <a:solidFill>
                <a:schemeClr val="accent1"/>
              </a:solidFill>
              <a:effectLst>
                <a:outerShdw blurRad="38100" dist="38100" dir="2700000" algn="tl">
                  <a:srgbClr val="000000"/>
                </a:outerShdw>
              </a:effectLst>
              <a:latin typeface="Arial" charset="0"/>
              <a:ea typeface="新細明體" charset="-120"/>
            </a:endParaRPr>
          </a:p>
        </p:txBody>
      </p:sp>
      <p:sp>
        <p:nvSpPr>
          <p:cNvPr id="8199" name="Rectangle 7"/>
          <p:cNvSpPr>
            <a:spLocks noChangeArrowheads="1"/>
          </p:cNvSpPr>
          <p:nvPr/>
        </p:nvSpPr>
        <p:spPr bwMode="auto">
          <a:xfrm>
            <a:off x="6714068" y="6543040"/>
            <a:ext cx="2609426" cy="447040"/>
          </a:xfrm>
          <a:prstGeom prst="rect">
            <a:avLst/>
          </a:prstGeom>
          <a:noFill/>
          <a:ln w="9525">
            <a:noFill/>
            <a:miter lim="800000"/>
            <a:headEnd/>
            <a:tailEnd/>
          </a:ln>
          <a:effectLst/>
        </p:spPr>
        <p:txBody>
          <a:bodyPr wrap="none" lIns="20320" tIns="28787" rIns="20320" bIns="28787"/>
          <a:lstStyle/>
          <a:p>
            <a:pPr algn="ctr" eaLnBrk="1" hangingPunct="1">
              <a:lnSpc>
                <a:spcPts val="2240"/>
              </a:lnSpc>
              <a:tabLst>
                <a:tab pos="379319" algn="l"/>
                <a:tab pos="758637" algn="l"/>
                <a:tab pos="1151503" algn="l"/>
              </a:tabLst>
              <a:defRPr/>
            </a:pPr>
            <a:endParaRPr kumimoji="1" lang="en-US" sz="2560" dirty="0">
              <a:solidFill>
                <a:schemeClr val="accent1"/>
              </a:solidFill>
              <a:effectLst>
                <a:outerShdw blurRad="38100" dist="38100" dir="2700000" algn="tl">
                  <a:srgbClr val="000000"/>
                </a:outerShdw>
              </a:effectLst>
              <a:latin typeface="Arial" charset="0"/>
              <a:ea typeface="新細明體" charset="-120"/>
            </a:endParaRPr>
          </a:p>
        </p:txBody>
      </p:sp>
      <p:sp>
        <p:nvSpPr>
          <p:cNvPr id="8200" name="Rectangle 8"/>
          <p:cNvSpPr>
            <a:spLocks noChangeArrowheads="1"/>
          </p:cNvSpPr>
          <p:nvPr/>
        </p:nvSpPr>
        <p:spPr bwMode="auto">
          <a:xfrm>
            <a:off x="2617894" y="3901440"/>
            <a:ext cx="2414693" cy="447040"/>
          </a:xfrm>
          <a:prstGeom prst="rect">
            <a:avLst/>
          </a:prstGeom>
          <a:noFill/>
          <a:ln w="9525">
            <a:noFill/>
            <a:miter lim="800000"/>
            <a:headEnd/>
            <a:tailEnd/>
          </a:ln>
          <a:effectLst/>
        </p:spPr>
        <p:txBody>
          <a:bodyPr wrap="none" lIns="20320" tIns="28787" rIns="20320" bIns="28787"/>
          <a:lstStyle/>
          <a:p>
            <a:pPr eaLnBrk="1" hangingPunct="1">
              <a:lnSpc>
                <a:spcPts val="2240"/>
              </a:lnSpc>
              <a:tabLst>
                <a:tab pos="379319" algn="l"/>
                <a:tab pos="758637" algn="l"/>
                <a:tab pos="1151503" algn="l"/>
              </a:tabLst>
              <a:defRPr/>
            </a:pPr>
            <a:r>
              <a:rPr kumimoji="1" lang="en-US" sz="2560">
                <a:solidFill>
                  <a:schemeClr val="accent1"/>
                </a:solidFill>
                <a:effectLst>
                  <a:outerShdw blurRad="38100" dist="38100" dir="2700000" algn="tl">
                    <a:srgbClr val="000000"/>
                  </a:outerShdw>
                </a:effectLst>
                <a:latin typeface="Arial" charset="0"/>
                <a:ea typeface="新細明體" charset="-120"/>
              </a:rPr>
              <a:t>Angiotensinogen</a:t>
            </a:r>
          </a:p>
        </p:txBody>
      </p:sp>
      <p:sp>
        <p:nvSpPr>
          <p:cNvPr id="8201" name="Rectangle 9"/>
          <p:cNvSpPr>
            <a:spLocks noChangeArrowheads="1"/>
          </p:cNvSpPr>
          <p:nvPr/>
        </p:nvSpPr>
        <p:spPr bwMode="auto">
          <a:xfrm>
            <a:off x="2096347" y="4687147"/>
            <a:ext cx="1800014" cy="447040"/>
          </a:xfrm>
          <a:prstGeom prst="rect">
            <a:avLst/>
          </a:prstGeom>
          <a:noFill/>
          <a:ln w="9525">
            <a:noFill/>
            <a:miter lim="800000"/>
            <a:headEnd/>
            <a:tailEnd/>
          </a:ln>
          <a:effectLst/>
        </p:spPr>
        <p:txBody>
          <a:bodyPr wrap="none" lIns="20320" tIns="28787" rIns="20320" bIns="28787"/>
          <a:lstStyle/>
          <a:p>
            <a:pPr eaLnBrk="1" hangingPunct="1">
              <a:lnSpc>
                <a:spcPts val="2240"/>
              </a:lnSpc>
              <a:tabLst>
                <a:tab pos="379319" algn="l"/>
                <a:tab pos="758637" algn="l"/>
                <a:tab pos="1151503" algn="l"/>
              </a:tabLst>
              <a:defRPr/>
            </a:pPr>
            <a:r>
              <a:rPr kumimoji="1" lang="en-US" sz="2560">
                <a:solidFill>
                  <a:schemeClr val="accent1"/>
                </a:solidFill>
                <a:effectLst>
                  <a:outerShdw blurRad="38100" dist="38100" dir="2700000" algn="tl">
                    <a:srgbClr val="000000"/>
                  </a:outerShdw>
                </a:effectLst>
                <a:latin typeface="Arial" charset="0"/>
                <a:ea typeface="新細明體" charset="-120"/>
              </a:rPr>
              <a:t>Angiotensin I</a:t>
            </a:r>
          </a:p>
        </p:txBody>
      </p:sp>
      <p:sp>
        <p:nvSpPr>
          <p:cNvPr id="8202" name="Rectangle 10"/>
          <p:cNvSpPr>
            <a:spLocks noChangeArrowheads="1"/>
          </p:cNvSpPr>
          <p:nvPr/>
        </p:nvSpPr>
        <p:spPr bwMode="auto">
          <a:xfrm>
            <a:off x="4086014" y="4321387"/>
            <a:ext cx="943186" cy="447040"/>
          </a:xfrm>
          <a:prstGeom prst="rect">
            <a:avLst/>
          </a:prstGeom>
          <a:noFill/>
          <a:ln w="9525">
            <a:noFill/>
            <a:miter lim="800000"/>
            <a:headEnd/>
            <a:tailEnd/>
          </a:ln>
          <a:effectLst/>
        </p:spPr>
        <p:txBody>
          <a:bodyPr wrap="none" lIns="20320" tIns="28787" rIns="20320" bIns="28787"/>
          <a:lstStyle/>
          <a:p>
            <a:pPr eaLnBrk="1" hangingPunct="1">
              <a:lnSpc>
                <a:spcPts val="2240"/>
              </a:lnSpc>
              <a:tabLst>
                <a:tab pos="379319" algn="l"/>
                <a:tab pos="758637" algn="l"/>
                <a:tab pos="1151503" algn="l"/>
              </a:tabLst>
              <a:defRPr/>
            </a:pPr>
            <a:r>
              <a:rPr kumimoji="1" lang="en-US" sz="2560">
                <a:solidFill>
                  <a:schemeClr val="accent1"/>
                </a:solidFill>
                <a:effectLst>
                  <a:outerShdw blurRad="38100" dist="38100" dir="2700000" algn="tl">
                    <a:srgbClr val="000000"/>
                  </a:outerShdw>
                </a:effectLst>
                <a:latin typeface="Arial" charset="0"/>
                <a:ea typeface="新細明體" charset="-120"/>
              </a:rPr>
              <a:t>RENIN</a:t>
            </a:r>
          </a:p>
        </p:txBody>
      </p:sp>
      <p:sp>
        <p:nvSpPr>
          <p:cNvPr id="74763" name="Line 11"/>
          <p:cNvSpPr>
            <a:spLocks noChangeShapeType="1"/>
          </p:cNvSpPr>
          <p:nvPr/>
        </p:nvSpPr>
        <p:spPr bwMode="auto">
          <a:xfrm>
            <a:off x="8031481" y="4932680"/>
            <a:ext cx="0" cy="1596813"/>
          </a:xfrm>
          <a:prstGeom prst="line">
            <a:avLst/>
          </a:prstGeom>
          <a:noFill/>
          <a:ln w="50800">
            <a:solidFill>
              <a:srgbClr val="FF555D"/>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64" name="Rectangle 12"/>
          <p:cNvSpPr>
            <a:spLocks noChangeArrowheads="1"/>
          </p:cNvSpPr>
          <p:nvPr/>
        </p:nvSpPr>
        <p:spPr bwMode="auto">
          <a:xfrm>
            <a:off x="7000240" y="5364480"/>
            <a:ext cx="2572174" cy="568960"/>
          </a:xfrm>
          <a:prstGeom prst="rect">
            <a:avLst/>
          </a:prstGeom>
          <a:solidFill>
            <a:srgbClr val="2A6BFF"/>
          </a:soli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IN" altLang="en-US" dirty="0" smtClean="0">
                <a:solidFill>
                  <a:srgbClr val="FFFF00"/>
                </a:solidFill>
                <a:latin typeface="Times New Roman" panose="02020603050405020304" pitchFamily="18" charset="0"/>
              </a:rPr>
              <a:t>Breakdown</a:t>
            </a:r>
            <a:endParaRPr lang="en-IN" altLang="en-US" dirty="0">
              <a:solidFill>
                <a:srgbClr val="FFFF00"/>
              </a:solidFill>
              <a:latin typeface="Times New Roman" panose="02020603050405020304" pitchFamily="18" charset="0"/>
            </a:endParaRPr>
          </a:p>
        </p:txBody>
      </p:sp>
      <p:sp>
        <p:nvSpPr>
          <p:cNvPr id="74765" name="Line 13"/>
          <p:cNvSpPr>
            <a:spLocks noChangeShapeType="1"/>
          </p:cNvSpPr>
          <p:nvPr/>
        </p:nvSpPr>
        <p:spPr bwMode="auto">
          <a:xfrm>
            <a:off x="2919307" y="4323080"/>
            <a:ext cx="0" cy="418253"/>
          </a:xfrm>
          <a:prstGeom prst="line">
            <a:avLst/>
          </a:prstGeom>
          <a:noFill/>
          <a:ln w="50800">
            <a:solidFill>
              <a:srgbClr val="D3D5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66" name="Line 14"/>
          <p:cNvSpPr>
            <a:spLocks noChangeShapeType="1"/>
          </p:cNvSpPr>
          <p:nvPr/>
        </p:nvSpPr>
        <p:spPr bwMode="auto">
          <a:xfrm>
            <a:off x="2931161" y="5149427"/>
            <a:ext cx="0" cy="1244599"/>
          </a:xfrm>
          <a:prstGeom prst="line">
            <a:avLst/>
          </a:prstGeom>
          <a:noFill/>
          <a:ln w="50800">
            <a:solidFill>
              <a:srgbClr val="D3D5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67" name="Line 15"/>
          <p:cNvSpPr>
            <a:spLocks noChangeShapeType="1"/>
          </p:cNvSpPr>
          <p:nvPr/>
        </p:nvSpPr>
        <p:spPr bwMode="auto">
          <a:xfrm flipH="1">
            <a:off x="3022601" y="4483947"/>
            <a:ext cx="1043093" cy="0"/>
          </a:xfrm>
          <a:prstGeom prst="line">
            <a:avLst/>
          </a:prstGeom>
          <a:noFill/>
          <a:ln w="50800">
            <a:solidFill>
              <a:srgbClr val="D3D5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68" name="Freeform 17"/>
          <p:cNvSpPr>
            <a:spLocks/>
          </p:cNvSpPr>
          <p:nvPr/>
        </p:nvSpPr>
        <p:spPr bwMode="auto">
          <a:xfrm>
            <a:off x="3701627" y="5269653"/>
            <a:ext cx="1278467" cy="746761"/>
          </a:xfrm>
          <a:custGeom>
            <a:avLst/>
            <a:gdLst>
              <a:gd name="T0" fmla="*/ 1827672687 w 785"/>
              <a:gd name="T1" fmla="*/ 322580230 h 441"/>
              <a:gd name="T2" fmla="*/ 1827672687 w 785"/>
              <a:gd name="T3" fmla="*/ 786289312 h 441"/>
              <a:gd name="T4" fmla="*/ 745988665 w 785"/>
              <a:gd name="T5" fmla="*/ 786289312 h 441"/>
              <a:gd name="T6" fmla="*/ 745988665 w 785"/>
              <a:gd name="T7" fmla="*/ 1108869542 h 441"/>
              <a:gd name="T8" fmla="*/ 0 w 785"/>
              <a:gd name="T9" fmla="*/ 564515403 h 441"/>
              <a:gd name="T10" fmla="*/ 745988665 w 785"/>
              <a:gd name="T11" fmla="*/ 0 h 441"/>
              <a:gd name="T12" fmla="*/ 745988665 w 785"/>
              <a:gd name="T13" fmla="*/ 322580230 h 441"/>
              <a:gd name="T14" fmla="*/ 1827672687 w 785"/>
              <a:gd name="T15" fmla="*/ 322580230 h 4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5" h="441">
                <a:moveTo>
                  <a:pt x="784" y="128"/>
                </a:moveTo>
                <a:lnTo>
                  <a:pt x="784" y="312"/>
                </a:lnTo>
                <a:lnTo>
                  <a:pt x="320" y="312"/>
                </a:lnTo>
                <a:lnTo>
                  <a:pt x="320" y="440"/>
                </a:lnTo>
                <a:lnTo>
                  <a:pt x="0" y="224"/>
                </a:lnTo>
                <a:lnTo>
                  <a:pt x="320" y="0"/>
                </a:lnTo>
                <a:lnTo>
                  <a:pt x="320" y="128"/>
                </a:lnTo>
                <a:lnTo>
                  <a:pt x="784" y="128"/>
                </a:lnTo>
              </a:path>
            </a:pathLst>
          </a:custGeom>
          <a:solidFill>
            <a:srgbClr val="FF0000"/>
          </a:solidFill>
          <a:ln w="25400" cap="rnd" cmpd="sng">
            <a:solidFill>
              <a:srgbClr val="000000"/>
            </a:solidFill>
            <a:prstDash val="solid"/>
            <a:round/>
            <a:headEnd/>
            <a:tailEnd/>
          </a:ln>
          <a:effectLst>
            <a:outerShdw dist="35921" dir="2700000" algn="ctr" rotWithShape="0">
              <a:schemeClr val="tx1"/>
            </a:outerShdw>
          </a:effectLst>
        </p:spPr>
        <p:txBody>
          <a:bodyPr/>
          <a:lstStyle/>
          <a:p>
            <a:endParaRPr lang="en-GB" sz="2560"/>
          </a:p>
        </p:txBody>
      </p:sp>
      <p:sp>
        <p:nvSpPr>
          <p:cNvPr id="74769" name="Oval 18"/>
          <p:cNvSpPr>
            <a:spLocks noChangeArrowheads="1"/>
          </p:cNvSpPr>
          <p:nvPr/>
        </p:nvSpPr>
        <p:spPr bwMode="auto">
          <a:xfrm>
            <a:off x="4417907" y="5120640"/>
            <a:ext cx="1801707" cy="1056640"/>
          </a:xfrm>
          <a:prstGeom prst="ellipse">
            <a:avLst/>
          </a:prstGeom>
          <a:solidFill>
            <a:srgbClr val="FF0000"/>
          </a:solidFill>
          <a:ln w="25400">
            <a:solidFill>
              <a:srgbClr val="000000"/>
            </a:solidFill>
            <a:round/>
            <a:headEnd/>
            <a:tailEnd/>
          </a:ln>
          <a:effectLst>
            <a:outerShdw dist="35921" dir="2700000" algn="ctr" rotWithShape="0">
              <a:schemeClr val="tx1"/>
            </a:outerShdw>
          </a:effec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en-IN" altLang="en-US" sz="2560">
              <a:latin typeface="Times New Roman" panose="02020603050405020304" pitchFamily="18" charset="0"/>
            </a:endParaRPr>
          </a:p>
        </p:txBody>
      </p:sp>
      <p:sp>
        <p:nvSpPr>
          <p:cNvPr id="74770" name="Freeform 19"/>
          <p:cNvSpPr>
            <a:spLocks/>
          </p:cNvSpPr>
          <p:nvPr/>
        </p:nvSpPr>
        <p:spPr bwMode="auto">
          <a:xfrm>
            <a:off x="5604934" y="5269653"/>
            <a:ext cx="1292014" cy="746761"/>
          </a:xfrm>
          <a:custGeom>
            <a:avLst/>
            <a:gdLst>
              <a:gd name="T0" fmla="*/ 0 w 793"/>
              <a:gd name="T1" fmla="*/ 322580230 h 441"/>
              <a:gd name="T2" fmla="*/ 0 w 793"/>
              <a:gd name="T3" fmla="*/ 786289312 h 441"/>
              <a:gd name="T4" fmla="*/ 1082551414 w 793"/>
              <a:gd name="T5" fmla="*/ 786289312 h 441"/>
              <a:gd name="T6" fmla="*/ 1082551414 w 793"/>
              <a:gd name="T7" fmla="*/ 1108869542 h 441"/>
              <a:gd name="T8" fmla="*/ 1847803854 w 793"/>
              <a:gd name="T9" fmla="*/ 564515403 h 441"/>
              <a:gd name="T10" fmla="*/ 1082551414 w 793"/>
              <a:gd name="T11" fmla="*/ 0 h 441"/>
              <a:gd name="T12" fmla="*/ 1082551414 w 793"/>
              <a:gd name="T13" fmla="*/ 322580230 h 441"/>
              <a:gd name="T14" fmla="*/ 0 w 793"/>
              <a:gd name="T15" fmla="*/ 322580230 h 4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3" h="441">
                <a:moveTo>
                  <a:pt x="0" y="128"/>
                </a:moveTo>
                <a:lnTo>
                  <a:pt x="0" y="312"/>
                </a:lnTo>
                <a:lnTo>
                  <a:pt x="464" y="312"/>
                </a:lnTo>
                <a:lnTo>
                  <a:pt x="464" y="440"/>
                </a:lnTo>
                <a:lnTo>
                  <a:pt x="792" y="224"/>
                </a:lnTo>
                <a:lnTo>
                  <a:pt x="464" y="0"/>
                </a:lnTo>
                <a:lnTo>
                  <a:pt x="464" y="128"/>
                </a:lnTo>
                <a:lnTo>
                  <a:pt x="0" y="128"/>
                </a:lnTo>
              </a:path>
            </a:pathLst>
          </a:custGeom>
          <a:solidFill>
            <a:srgbClr val="FF0000"/>
          </a:solidFill>
          <a:ln w="25400" cap="rnd" cmpd="sng">
            <a:solidFill>
              <a:srgbClr val="000000"/>
            </a:solidFill>
            <a:prstDash val="solid"/>
            <a:round/>
            <a:headEnd/>
            <a:tailEnd/>
          </a:ln>
          <a:effectLst>
            <a:outerShdw dist="35921" dir="2700000" algn="ctr" rotWithShape="0">
              <a:schemeClr val="tx1"/>
            </a:outerShdw>
          </a:effectLst>
        </p:spPr>
        <p:txBody>
          <a:bodyPr/>
          <a:lstStyle/>
          <a:p>
            <a:endParaRPr lang="en-GB" sz="2560"/>
          </a:p>
        </p:txBody>
      </p:sp>
      <p:sp>
        <p:nvSpPr>
          <p:cNvPr id="74771" name="Oval 20"/>
          <p:cNvSpPr>
            <a:spLocks noChangeArrowheads="1"/>
          </p:cNvSpPr>
          <p:nvPr/>
        </p:nvSpPr>
        <p:spPr bwMode="auto">
          <a:xfrm>
            <a:off x="4417907" y="5107094"/>
            <a:ext cx="1815253" cy="1083733"/>
          </a:xfrm>
          <a:prstGeom prst="ellipse">
            <a:avLst/>
          </a:prstGeom>
          <a:solidFill>
            <a:srgbClr val="FF0000"/>
          </a:solidFill>
          <a:ln w="25400">
            <a:solidFill>
              <a:srgbClr val="000000"/>
            </a:solidFill>
            <a:round/>
            <a:headEnd/>
            <a:tailEnd/>
          </a:ln>
          <a:effectLst>
            <a:outerShdw dist="35921" dir="2700000" algn="ctr" rotWithShape="0">
              <a:schemeClr val="tx1"/>
            </a:outerShdw>
          </a:effec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en-IN" altLang="en-US" sz="2560">
              <a:latin typeface="Times New Roman" panose="02020603050405020304" pitchFamily="18" charset="0"/>
            </a:endParaRPr>
          </a:p>
        </p:txBody>
      </p:sp>
      <p:sp>
        <p:nvSpPr>
          <p:cNvPr id="74772" name="Rectangle 21"/>
          <p:cNvSpPr>
            <a:spLocks noChangeArrowheads="1"/>
          </p:cNvSpPr>
          <p:nvPr/>
        </p:nvSpPr>
        <p:spPr bwMode="auto">
          <a:xfrm>
            <a:off x="4406053" y="5364480"/>
            <a:ext cx="1864361" cy="65024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320" tIns="28787" rIns="20320" bIns="28787"/>
          <a:lstStyle>
            <a:lvl1pPr>
              <a:spcBef>
                <a:spcPct val="20000"/>
              </a:spcBef>
              <a:buSzPct val="80000"/>
              <a:buBlip>
                <a:blip r:embed="rId3"/>
              </a:buBlip>
              <a:tabLst>
                <a:tab pos="355600" algn="l"/>
                <a:tab pos="711200" algn="l"/>
                <a:tab pos="1079500" algn="l"/>
              </a:tabLst>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tabLst>
                <a:tab pos="355600" algn="l"/>
                <a:tab pos="711200" algn="l"/>
                <a:tab pos="1079500" algn="l"/>
              </a:tabLst>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tabLst>
                <a:tab pos="355600" algn="l"/>
                <a:tab pos="711200" algn="l"/>
                <a:tab pos="1079500" algn="l"/>
              </a:tabLst>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9pPr>
          </a:lstStyle>
          <a:p>
            <a:pPr algn="ctr" eaLnBrk="1" hangingPunct="1">
              <a:lnSpc>
                <a:spcPts val="3840"/>
              </a:lnSpc>
              <a:spcBef>
                <a:spcPct val="0"/>
              </a:spcBef>
              <a:buSzTx/>
              <a:buNone/>
            </a:pPr>
            <a:r>
              <a:rPr kumimoji="1" lang="en-US" altLang="en-US">
                <a:solidFill>
                  <a:srgbClr val="FFFF00"/>
                </a:solidFill>
                <a:ea typeface="PMingLiU" panose="02020500000000000000" pitchFamily="18" charset="-120"/>
              </a:rPr>
              <a:t>Inhibitor</a:t>
            </a:r>
          </a:p>
        </p:txBody>
      </p:sp>
      <p:sp>
        <p:nvSpPr>
          <p:cNvPr id="74773" name="Line 22"/>
          <p:cNvSpPr>
            <a:spLocks noChangeShapeType="1"/>
          </p:cNvSpPr>
          <p:nvPr/>
        </p:nvSpPr>
        <p:spPr bwMode="auto">
          <a:xfrm>
            <a:off x="3975947" y="5648960"/>
            <a:ext cx="155787" cy="0"/>
          </a:xfrm>
          <a:prstGeom prst="line">
            <a:avLst/>
          </a:prstGeom>
          <a:noFill/>
          <a:ln w="50800">
            <a:solidFill>
              <a:srgbClr val="FFFF00"/>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8219" name="Rectangle 27"/>
          <p:cNvSpPr>
            <a:spLocks noChangeArrowheads="1"/>
          </p:cNvSpPr>
          <p:nvPr/>
        </p:nvSpPr>
        <p:spPr bwMode="auto">
          <a:xfrm>
            <a:off x="1247988" y="2438400"/>
            <a:ext cx="3117426" cy="541867"/>
          </a:xfrm>
          <a:prstGeom prst="rect">
            <a:avLst/>
          </a:prstGeom>
          <a:noFill/>
          <a:ln w="9525">
            <a:noFill/>
            <a:miter lim="800000"/>
            <a:headEnd/>
            <a:tailEnd/>
          </a:ln>
          <a:effectLst/>
        </p:spPr>
        <p:txBody>
          <a:bodyPr wrap="none" lIns="20320" tIns="28787" rIns="20320" bIns="28787"/>
          <a:lstStyle/>
          <a:p>
            <a:pPr eaLnBrk="1" hangingPunct="1">
              <a:lnSpc>
                <a:spcPts val="2987"/>
              </a:lnSpc>
              <a:tabLst>
                <a:tab pos="379319" algn="l"/>
                <a:tab pos="758637" algn="l"/>
                <a:tab pos="1151503" algn="l"/>
              </a:tabLst>
              <a:defRPr/>
            </a:pPr>
            <a:r>
              <a:rPr kumimoji="1" lang="en-US" sz="2133">
                <a:solidFill>
                  <a:srgbClr val="FF0000"/>
                </a:solidFill>
                <a:effectLst>
                  <a:outerShdw blurRad="38100" dist="38100" dir="2700000" algn="tl">
                    <a:srgbClr val="000000"/>
                  </a:outerShdw>
                </a:effectLst>
                <a:latin typeface="Arial" charset="0"/>
                <a:ea typeface="新細明體" charset="-120"/>
              </a:rPr>
              <a:t>ALDOSTERONE</a:t>
            </a:r>
          </a:p>
        </p:txBody>
      </p:sp>
      <p:sp>
        <p:nvSpPr>
          <p:cNvPr id="8220" name="Rectangle 28"/>
          <p:cNvSpPr>
            <a:spLocks noChangeArrowheads="1"/>
          </p:cNvSpPr>
          <p:nvPr/>
        </p:nvSpPr>
        <p:spPr bwMode="auto">
          <a:xfrm>
            <a:off x="2184400" y="3413760"/>
            <a:ext cx="2243667" cy="541867"/>
          </a:xfrm>
          <a:prstGeom prst="rect">
            <a:avLst/>
          </a:prstGeom>
          <a:noFill/>
          <a:ln w="9525">
            <a:noFill/>
            <a:miter lim="800000"/>
            <a:headEnd/>
            <a:tailEnd/>
          </a:ln>
          <a:effectLst/>
        </p:spPr>
        <p:txBody>
          <a:bodyPr wrap="none" lIns="20320" tIns="28787" rIns="20320" bIns="28787"/>
          <a:lstStyle/>
          <a:p>
            <a:pPr eaLnBrk="1" hangingPunct="1">
              <a:lnSpc>
                <a:spcPts val="2987"/>
              </a:lnSpc>
              <a:tabLst>
                <a:tab pos="379319" algn="l"/>
                <a:tab pos="758637" algn="l"/>
                <a:tab pos="1151503" algn="l"/>
              </a:tabLst>
              <a:defRPr/>
            </a:pPr>
            <a:r>
              <a:rPr kumimoji="1" lang="en-US" sz="2133">
                <a:solidFill>
                  <a:srgbClr val="FF0000"/>
                </a:solidFill>
                <a:effectLst>
                  <a:outerShdw blurRad="38100" dist="38100" dir="2700000" algn="tl">
                    <a:srgbClr val="000000"/>
                  </a:outerShdw>
                </a:effectLst>
                <a:latin typeface="Arial" charset="0"/>
                <a:ea typeface="新細明體" charset="-120"/>
              </a:rPr>
              <a:t>SYMPATHETIC</a:t>
            </a:r>
          </a:p>
        </p:txBody>
      </p:sp>
      <p:sp>
        <p:nvSpPr>
          <p:cNvPr id="8221" name="Rectangle 29"/>
          <p:cNvSpPr>
            <a:spLocks noChangeArrowheads="1"/>
          </p:cNvSpPr>
          <p:nvPr/>
        </p:nvSpPr>
        <p:spPr bwMode="auto">
          <a:xfrm>
            <a:off x="1761067" y="2871893"/>
            <a:ext cx="2780453" cy="541867"/>
          </a:xfrm>
          <a:prstGeom prst="rect">
            <a:avLst/>
          </a:prstGeom>
          <a:noFill/>
          <a:ln w="9525">
            <a:noFill/>
            <a:miter lim="800000"/>
            <a:headEnd/>
            <a:tailEnd/>
          </a:ln>
          <a:effectLst/>
        </p:spPr>
        <p:txBody>
          <a:bodyPr wrap="none" lIns="20320" tIns="28787" rIns="20320" bIns="28787"/>
          <a:lstStyle/>
          <a:p>
            <a:pPr eaLnBrk="1" hangingPunct="1">
              <a:lnSpc>
                <a:spcPts val="2987"/>
              </a:lnSpc>
              <a:tabLst>
                <a:tab pos="379319" algn="l"/>
                <a:tab pos="758637" algn="l"/>
                <a:tab pos="1151503" algn="l"/>
              </a:tabLst>
              <a:defRPr/>
            </a:pPr>
            <a:r>
              <a:rPr kumimoji="1" lang="en-US" sz="2133" dirty="0">
                <a:solidFill>
                  <a:srgbClr val="FF0000"/>
                </a:solidFill>
                <a:effectLst>
                  <a:outerShdw blurRad="38100" dist="38100" dir="2700000" algn="tl">
                    <a:srgbClr val="000000"/>
                  </a:outerShdw>
                </a:effectLst>
                <a:latin typeface="Arial" charset="0"/>
                <a:ea typeface="新細明體" charset="-120"/>
              </a:rPr>
              <a:t>VASOPRESSIN</a:t>
            </a:r>
          </a:p>
        </p:txBody>
      </p:sp>
      <p:sp>
        <p:nvSpPr>
          <p:cNvPr id="8222" name="Rectangle 30"/>
          <p:cNvSpPr>
            <a:spLocks noChangeArrowheads="1"/>
          </p:cNvSpPr>
          <p:nvPr/>
        </p:nvSpPr>
        <p:spPr bwMode="auto">
          <a:xfrm>
            <a:off x="6741161" y="2438400"/>
            <a:ext cx="2753360" cy="541867"/>
          </a:xfrm>
          <a:prstGeom prst="rect">
            <a:avLst/>
          </a:prstGeom>
          <a:noFill/>
          <a:ln w="9525">
            <a:noFill/>
            <a:miter lim="800000"/>
            <a:headEnd/>
            <a:tailEnd/>
          </a:ln>
          <a:effectLst/>
        </p:spPr>
        <p:txBody>
          <a:bodyPr wrap="none" lIns="20320" tIns="28787" rIns="20320" bIns="28787"/>
          <a:lstStyle/>
          <a:p>
            <a:pPr eaLnBrk="1" hangingPunct="1">
              <a:lnSpc>
                <a:spcPts val="2987"/>
              </a:lnSpc>
              <a:tabLst>
                <a:tab pos="379319" algn="l"/>
                <a:tab pos="758637" algn="l"/>
                <a:tab pos="1151503" algn="l"/>
              </a:tabLst>
              <a:defRPr/>
            </a:pPr>
            <a:endParaRPr kumimoji="1" lang="en-US" sz="2133" dirty="0">
              <a:effectLst>
                <a:outerShdw blurRad="38100" dist="38100" dir="2700000" algn="tl">
                  <a:srgbClr val="000000"/>
                </a:outerShdw>
              </a:effectLst>
              <a:latin typeface="Arial" charset="0"/>
              <a:ea typeface="新細明體" charset="-120"/>
            </a:endParaRPr>
          </a:p>
        </p:txBody>
      </p:sp>
      <p:sp>
        <p:nvSpPr>
          <p:cNvPr id="8223" name="Rectangle 31"/>
          <p:cNvSpPr>
            <a:spLocks noChangeArrowheads="1"/>
          </p:cNvSpPr>
          <p:nvPr/>
        </p:nvSpPr>
        <p:spPr bwMode="auto">
          <a:xfrm>
            <a:off x="8109374" y="2926080"/>
            <a:ext cx="658706" cy="365760"/>
          </a:xfrm>
          <a:prstGeom prst="rect">
            <a:avLst/>
          </a:prstGeom>
          <a:noFill/>
          <a:ln w="9525">
            <a:noFill/>
            <a:miter lim="800000"/>
            <a:headEnd/>
            <a:tailEnd/>
          </a:ln>
          <a:effectLst/>
        </p:spPr>
        <p:txBody>
          <a:bodyPr wrap="none" lIns="20320" tIns="28787" rIns="20320" bIns="28787"/>
          <a:lstStyle/>
          <a:p>
            <a:pPr eaLnBrk="1" hangingPunct="1">
              <a:lnSpc>
                <a:spcPts val="2987"/>
              </a:lnSpc>
              <a:tabLst>
                <a:tab pos="379319" algn="l"/>
                <a:tab pos="758637" algn="l"/>
                <a:tab pos="1151503" algn="l"/>
              </a:tabLst>
              <a:defRPr/>
            </a:pPr>
            <a:endParaRPr kumimoji="1" lang="en-US" sz="2133" dirty="0">
              <a:solidFill>
                <a:schemeClr val="bg1"/>
              </a:solidFill>
              <a:effectLst>
                <a:outerShdw blurRad="38100" dist="38100" dir="2700000" algn="tl">
                  <a:srgbClr val="000000"/>
                </a:outerShdw>
              </a:effectLst>
              <a:latin typeface="Arial" charset="0"/>
              <a:ea typeface="新細明體" charset="-120"/>
            </a:endParaRPr>
          </a:p>
        </p:txBody>
      </p:sp>
      <p:sp>
        <p:nvSpPr>
          <p:cNvPr id="74779" name="Line 32"/>
          <p:cNvSpPr>
            <a:spLocks noChangeShapeType="1"/>
          </p:cNvSpPr>
          <p:nvPr/>
        </p:nvSpPr>
        <p:spPr bwMode="auto">
          <a:xfrm flipV="1">
            <a:off x="961813" y="2372361"/>
            <a:ext cx="0" cy="4102946"/>
          </a:xfrm>
          <a:prstGeom prst="line">
            <a:avLst/>
          </a:prstGeom>
          <a:noFill/>
          <a:ln w="50800">
            <a:solidFill>
              <a:srgbClr val="D3D5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80" name="Line 33"/>
          <p:cNvSpPr>
            <a:spLocks noChangeShapeType="1"/>
          </p:cNvSpPr>
          <p:nvPr/>
        </p:nvSpPr>
        <p:spPr bwMode="auto">
          <a:xfrm flipV="1">
            <a:off x="988907" y="2846494"/>
            <a:ext cx="467360" cy="3561079"/>
          </a:xfrm>
          <a:prstGeom prst="line">
            <a:avLst/>
          </a:prstGeom>
          <a:noFill/>
          <a:ln w="50800">
            <a:solidFill>
              <a:srgbClr val="D3D5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81" name="Line 34"/>
          <p:cNvSpPr>
            <a:spLocks noChangeShapeType="1"/>
          </p:cNvSpPr>
          <p:nvPr/>
        </p:nvSpPr>
        <p:spPr bwMode="auto">
          <a:xfrm flipV="1">
            <a:off x="988907" y="3279987"/>
            <a:ext cx="975360" cy="3181773"/>
          </a:xfrm>
          <a:prstGeom prst="line">
            <a:avLst/>
          </a:prstGeom>
          <a:noFill/>
          <a:ln w="50800">
            <a:solidFill>
              <a:srgbClr val="D3D5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82" name="Line 35"/>
          <p:cNvSpPr>
            <a:spLocks noChangeShapeType="1"/>
          </p:cNvSpPr>
          <p:nvPr/>
        </p:nvSpPr>
        <p:spPr bwMode="auto">
          <a:xfrm flipV="1">
            <a:off x="1016001" y="3821854"/>
            <a:ext cx="1380067" cy="2666999"/>
          </a:xfrm>
          <a:prstGeom prst="line">
            <a:avLst/>
          </a:prstGeom>
          <a:noFill/>
          <a:ln w="50800">
            <a:solidFill>
              <a:srgbClr val="D3D5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83" name="Rectangle 36"/>
          <p:cNvSpPr>
            <a:spLocks noChangeArrowheads="1"/>
          </p:cNvSpPr>
          <p:nvPr/>
        </p:nvSpPr>
        <p:spPr bwMode="auto">
          <a:xfrm>
            <a:off x="673947" y="6461760"/>
            <a:ext cx="3564467" cy="514773"/>
          </a:xfrm>
          <a:prstGeom prst="rect">
            <a:avLst/>
          </a:prstGeom>
          <a:solidFill>
            <a:schemeClr val="accent3">
              <a:lumMod val="75000"/>
            </a:schemeClr>
          </a:solidFill>
          <a:ln w="25400">
            <a:solidFill>
              <a:srgbClr val="FFBB00"/>
            </a:solidFill>
            <a:miter lim="800000"/>
            <a:headEnd/>
            <a:tailEnd/>
          </a:ln>
          <a:effectLst>
            <a:outerShdw dist="35921" dir="2700000" algn="ctr" rotWithShape="0">
              <a:schemeClr val="tx1"/>
            </a:outerShdw>
          </a:effec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en-IN" altLang="en-US" sz="2560">
              <a:latin typeface="Times New Roman" panose="02020603050405020304" pitchFamily="18" charset="0"/>
            </a:endParaRPr>
          </a:p>
        </p:txBody>
      </p:sp>
      <p:sp>
        <p:nvSpPr>
          <p:cNvPr id="74784" name="Rectangle 37"/>
          <p:cNvSpPr>
            <a:spLocks noChangeArrowheads="1"/>
          </p:cNvSpPr>
          <p:nvPr/>
        </p:nvSpPr>
        <p:spPr bwMode="auto">
          <a:xfrm>
            <a:off x="701040" y="6448213"/>
            <a:ext cx="3495040" cy="65024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320" tIns="28787" rIns="20320" bIns="28787"/>
          <a:lstStyle>
            <a:lvl1pPr>
              <a:spcBef>
                <a:spcPct val="20000"/>
              </a:spcBef>
              <a:buSzPct val="80000"/>
              <a:buBlip>
                <a:blip r:embed="rId3"/>
              </a:buBlip>
              <a:tabLst>
                <a:tab pos="355600" algn="l"/>
                <a:tab pos="711200" algn="l"/>
                <a:tab pos="1079500" algn="l"/>
              </a:tabLst>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tabLst>
                <a:tab pos="355600" algn="l"/>
                <a:tab pos="711200" algn="l"/>
                <a:tab pos="1079500" algn="l"/>
              </a:tabLst>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tabLst>
                <a:tab pos="355600" algn="l"/>
                <a:tab pos="711200" algn="l"/>
                <a:tab pos="1079500" algn="l"/>
              </a:tabLst>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9pPr>
          </a:lstStyle>
          <a:p>
            <a:pPr eaLnBrk="1" hangingPunct="1">
              <a:lnSpc>
                <a:spcPts val="3840"/>
              </a:lnSpc>
              <a:spcBef>
                <a:spcPct val="0"/>
              </a:spcBef>
              <a:buSzTx/>
              <a:buNone/>
            </a:pPr>
            <a:r>
              <a:rPr kumimoji="1" lang="en-US" altLang="en-US" dirty="0">
                <a:ea typeface="PMingLiU" panose="02020500000000000000" pitchFamily="18" charset="-120"/>
              </a:rPr>
              <a:t>ANGIOTENSIN II</a:t>
            </a:r>
          </a:p>
        </p:txBody>
      </p:sp>
      <p:sp>
        <p:nvSpPr>
          <p:cNvPr id="74785" name="Line 38"/>
          <p:cNvSpPr>
            <a:spLocks noChangeShapeType="1"/>
          </p:cNvSpPr>
          <p:nvPr/>
        </p:nvSpPr>
        <p:spPr bwMode="auto">
          <a:xfrm flipH="1" flipV="1">
            <a:off x="8803641" y="2805854"/>
            <a:ext cx="768773" cy="1623906"/>
          </a:xfrm>
          <a:prstGeom prst="line">
            <a:avLst/>
          </a:prstGeom>
          <a:noFill/>
          <a:ln w="50800">
            <a:solidFill>
              <a:srgbClr val="FF00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86" name="Rectangle 40"/>
          <p:cNvSpPr>
            <a:spLocks noChangeArrowheads="1"/>
          </p:cNvSpPr>
          <p:nvPr/>
        </p:nvSpPr>
        <p:spPr bwMode="auto">
          <a:xfrm>
            <a:off x="6585374" y="4402667"/>
            <a:ext cx="3222413" cy="514773"/>
          </a:xfrm>
          <a:prstGeom prst="rect">
            <a:avLst/>
          </a:prstGeom>
          <a:solidFill>
            <a:schemeClr val="accent3">
              <a:lumMod val="75000"/>
            </a:schemeClr>
          </a:solidFill>
          <a:ln w="25400">
            <a:solidFill>
              <a:srgbClr val="FF0000"/>
            </a:solidFill>
            <a:miter lim="800000"/>
            <a:headEnd/>
            <a:tailEnd/>
          </a:ln>
          <a:effectLst>
            <a:outerShdw dist="35921" dir="2700000" algn="ctr" rotWithShape="0">
              <a:schemeClr val="tx1"/>
            </a:outerShdw>
          </a:effec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en-IN" altLang="en-US" sz="2560">
              <a:latin typeface="Times New Roman" panose="02020603050405020304" pitchFamily="18" charset="0"/>
            </a:endParaRPr>
          </a:p>
        </p:txBody>
      </p:sp>
      <p:sp>
        <p:nvSpPr>
          <p:cNvPr id="74787" name="Rectangle 41"/>
          <p:cNvSpPr>
            <a:spLocks noChangeArrowheads="1"/>
          </p:cNvSpPr>
          <p:nvPr/>
        </p:nvSpPr>
        <p:spPr bwMode="auto">
          <a:xfrm>
            <a:off x="6778414" y="4389120"/>
            <a:ext cx="3053079" cy="65024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320" tIns="28787" rIns="20320" bIns="28787"/>
          <a:lstStyle>
            <a:lvl1pPr>
              <a:spcBef>
                <a:spcPct val="20000"/>
              </a:spcBef>
              <a:buSzPct val="80000"/>
              <a:buBlip>
                <a:blip r:embed="rId3"/>
              </a:buBlip>
              <a:tabLst>
                <a:tab pos="355600" algn="l"/>
                <a:tab pos="711200" algn="l"/>
                <a:tab pos="1079500" algn="l"/>
              </a:tabLst>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tabLst>
                <a:tab pos="355600" algn="l"/>
                <a:tab pos="711200" algn="l"/>
                <a:tab pos="1079500" algn="l"/>
              </a:tabLst>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tabLst>
                <a:tab pos="355600" algn="l"/>
                <a:tab pos="711200" algn="l"/>
                <a:tab pos="1079500" algn="l"/>
              </a:tabLst>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9pPr>
          </a:lstStyle>
          <a:p>
            <a:pPr eaLnBrk="1" hangingPunct="1">
              <a:lnSpc>
                <a:spcPts val="3840"/>
              </a:lnSpc>
              <a:spcBef>
                <a:spcPct val="0"/>
              </a:spcBef>
              <a:buSzTx/>
              <a:buNone/>
            </a:pPr>
            <a:r>
              <a:rPr kumimoji="1" lang="en-US" altLang="en-US" dirty="0">
                <a:ea typeface="PMingLiU" panose="02020500000000000000" pitchFamily="18" charset="-120"/>
              </a:rPr>
              <a:t>BRADYKININ</a:t>
            </a:r>
          </a:p>
        </p:txBody>
      </p:sp>
      <p:sp>
        <p:nvSpPr>
          <p:cNvPr id="74788" name="Rectangle 42"/>
          <p:cNvSpPr>
            <a:spLocks noChangeArrowheads="1"/>
          </p:cNvSpPr>
          <p:nvPr/>
        </p:nvSpPr>
        <p:spPr bwMode="auto">
          <a:xfrm>
            <a:off x="2125134" y="5337387"/>
            <a:ext cx="1549399" cy="568960"/>
          </a:xfrm>
          <a:prstGeom prst="rect">
            <a:avLst/>
          </a:prstGeom>
          <a:solidFill>
            <a:srgbClr val="2A6BFF"/>
          </a:soli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en-IN" altLang="en-US" sz="2560">
              <a:latin typeface="Times New Roman" panose="02020603050405020304" pitchFamily="18" charset="0"/>
            </a:endParaRPr>
          </a:p>
        </p:txBody>
      </p:sp>
      <p:sp>
        <p:nvSpPr>
          <p:cNvPr id="74789" name="Rectangle 43"/>
          <p:cNvSpPr>
            <a:spLocks noChangeArrowheads="1"/>
          </p:cNvSpPr>
          <p:nvPr/>
        </p:nvSpPr>
        <p:spPr bwMode="auto">
          <a:xfrm>
            <a:off x="1913467" y="5337387"/>
            <a:ext cx="2164080" cy="74506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320" tIns="28787" rIns="20320" bIns="28787"/>
          <a:lstStyle>
            <a:lvl1pPr>
              <a:spcBef>
                <a:spcPct val="20000"/>
              </a:spcBef>
              <a:buSzPct val="80000"/>
              <a:buBlip>
                <a:blip r:embed="rId3"/>
              </a:buBlip>
              <a:tabLst>
                <a:tab pos="355600" algn="l"/>
                <a:tab pos="711200" algn="l"/>
                <a:tab pos="1079500" algn="l"/>
              </a:tabLst>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tabLst>
                <a:tab pos="355600" algn="l"/>
                <a:tab pos="711200" algn="l"/>
                <a:tab pos="1079500" algn="l"/>
              </a:tabLst>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tabLst>
                <a:tab pos="355600" algn="l"/>
                <a:tab pos="711200" algn="l"/>
                <a:tab pos="1079500" algn="l"/>
              </a:tabLst>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9pPr>
          </a:lstStyle>
          <a:p>
            <a:pPr algn="ctr" eaLnBrk="1" hangingPunct="1">
              <a:lnSpc>
                <a:spcPts val="4587"/>
              </a:lnSpc>
              <a:spcBef>
                <a:spcPct val="0"/>
              </a:spcBef>
              <a:buSzTx/>
              <a:buNone/>
            </a:pPr>
            <a:r>
              <a:rPr kumimoji="1" lang="en-US" altLang="en-US" sz="3840">
                <a:solidFill>
                  <a:srgbClr val="FFFF00"/>
                </a:solidFill>
                <a:ea typeface="PMingLiU" panose="02020500000000000000" pitchFamily="18" charset="-120"/>
              </a:rPr>
              <a:t>A.C.E.</a:t>
            </a:r>
          </a:p>
        </p:txBody>
      </p:sp>
      <p:grpSp>
        <p:nvGrpSpPr>
          <p:cNvPr id="74790" name="Group 44"/>
          <p:cNvGrpSpPr>
            <a:grpSpLocks/>
          </p:cNvGrpSpPr>
          <p:nvPr/>
        </p:nvGrpSpPr>
        <p:grpSpPr bwMode="auto">
          <a:xfrm>
            <a:off x="1" y="1137921"/>
            <a:ext cx="10068560" cy="188686"/>
            <a:chOff x="0" y="831"/>
            <a:chExt cx="6472" cy="80"/>
          </a:xfrm>
        </p:grpSpPr>
        <p:sp>
          <p:nvSpPr>
            <p:cNvPr id="8237" name="Rectangle 45"/>
            <p:cNvSpPr>
              <a:spLocks noChangeArrowheads="1"/>
            </p:cNvSpPr>
            <p:nvPr/>
          </p:nvSpPr>
          <p:spPr bwMode="auto">
            <a:xfrm>
              <a:off x="3729" y="831"/>
              <a:ext cx="2743" cy="80"/>
            </a:xfrm>
            <a:prstGeom prst="rect">
              <a:avLst/>
            </a:prstGeom>
            <a:gradFill rotWithShape="0">
              <a:gsLst>
                <a:gs pos="0">
                  <a:schemeClr val="accent2"/>
                </a:gs>
                <a:gs pos="100000">
                  <a:schemeClr val="accent2">
                    <a:gamma/>
                    <a:tint val="57647"/>
                    <a:invGamma/>
                  </a:schemeClr>
                </a:gs>
              </a:gsLst>
              <a:lin ang="0" scaled="1"/>
            </a:gradFill>
            <a:ln w="9525">
              <a:noFill/>
              <a:miter lim="800000"/>
              <a:headEnd/>
              <a:tailEnd/>
            </a:ln>
            <a:effectLst/>
          </p:spPr>
          <p:txBody>
            <a:bodyPr wrap="none" anchor="ctr"/>
            <a:lstStyle/>
            <a:p>
              <a:pPr eaLnBrk="1" hangingPunct="1">
                <a:defRPr/>
              </a:pPr>
              <a:endParaRPr lang="en-IN" sz="2560"/>
            </a:p>
          </p:txBody>
        </p:sp>
        <p:sp>
          <p:nvSpPr>
            <p:cNvPr id="8238" name="Rectangle 46"/>
            <p:cNvSpPr>
              <a:spLocks noChangeArrowheads="1"/>
            </p:cNvSpPr>
            <p:nvPr/>
          </p:nvSpPr>
          <p:spPr bwMode="auto">
            <a:xfrm>
              <a:off x="0" y="831"/>
              <a:ext cx="1404" cy="80"/>
            </a:xfrm>
            <a:prstGeom prst="rect">
              <a:avLst/>
            </a:prstGeom>
            <a:gradFill rotWithShape="0">
              <a:gsLst>
                <a:gs pos="0">
                  <a:schemeClr val="accent2"/>
                </a:gs>
                <a:gs pos="100000">
                  <a:schemeClr val="accent2">
                    <a:gamma/>
                    <a:tint val="57647"/>
                    <a:invGamma/>
                  </a:schemeClr>
                </a:gs>
              </a:gsLst>
              <a:lin ang="0" scaled="1"/>
            </a:gradFill>
            <a:ln w="9525">
              <a:noFill/>
              <a:miter lim="800000"/>
              <a:headEnd/>
              <a:tailEnd/>
            </a:ln>
            <a:effectLst/>
          </p:spPr>
          <p:txBody>
            <a:bodyPr wrap="none" anchor="ctr"/>
            <a:lstStyle/>
            <a:p>
              <a:pPr eaLnBrk="1" hangingPunct="1">
                <a:defRPr/>
              </a:pPr>
              <a:endParaRPr lang="en-IN" sz="2560"/>
            </a:p>
          </p:txBody>
        </p:sp>
        <p:sp>
          <p:nvSpPr>
            <p:cNvPr id="8239" name="Rectangle 47"/>
            <p:cNvSpPr>
              <a:spLocks noChangeArrowheads="1"/>
            </p:cNvSpPr>
            <p:nvPr/>
          </p:nvSpPr>
          <p:spPr bwMode="auto">
            <a:xfrm>
              <a:off x="1384" y="831"/>
              <a:ext cx="2404" cy="79"/>
            </a:xfrm>
            <a:prstGeom prst="rect">
              <a:avLst/>
            </a:prstGeom>
            <a:gradFill rotWithShape="0">
              <a:gsLst>
                <a:gs pos="0">
                  <a:schemeClr val="accent2">
                    <a:gamma/>
                    <a:tint val="57647"/>
                    <a:invGamma/>
                  </a:schemeClr>
                </a:gs>
                <a:gs pos="100000">
                  <a:schemeClr val="accent2"/>
                </a:gs>
              </a:gsLst>
              <a:lin ang="0" scaled="1"/>
            </a:gradFill>
            <a:ln w="9525">
              <a:noFill/>
              <a:miter lim="800000"/>
              <a:headEnd/>
              <a:tailEnd/>
            </a:ln>
            <a:effectLst/>
          </p:spPr>
          <p:txBody>
            <a:bodyPr wrap="none" anchor="ctr"/>
            <a:lstStyle/>
            <a:p>
              <a:pPr eaLnBrk="1" hangingPunct="1">
                <a:defRPr/>
              </a:pPr>
              <a:endParaRPr lang="en-IN" sz="2560"/>
            </a:p>
          </p:txBody>
        </p:sp>
      </p:grpSp>
      <p:sp>
        <p:nvSpPr>
          <p:cNvPr id="42" name="Slide Number Placeholder 41"/>
          <p:cNvSpPr>
            <a:spLocks noGrp="1"/>
          </p:cNvSpPr>
          <p:nvPr>
            <p:ph type="sldNum" sz="quarter" idx="12"/>
          </p:nvPr>
        </p:nvSpPr>
        <p:spPr/>
        <p:txBody>
          <a:bodyPr/>
          <a:lstStyle/>
          <a:p>
            <a:fld id="{A9440D15-2C79-4A1B-AFB1-A2FD7728206C}" type="slidenum">
              <a:rPr lang="ar-SA" altLang="en-US" smtClean="0"/>
              <a:pPr/>
              <a:t>20</a:t>
            </a:fld>
            <a:endParaRPr lang="en-US" altLang="en-US"/>
          </a:p>
        </p:txBody>
      </p:sp>
    </p:spTree>
    <p:extLst>
      <p:ext uri="{BB962C8B-B14F-4D97-AF65-F5344CB8AC3E}">
        <p14:creationId xmlns:p14="http://schemas.microsoft.com/office/powerpoint/2010/main" val="3283000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21</a:t>
            </a:fld>
            <a:endParaRPr lang="en-US" altLang="en-US"/>
          </a:p>
        </p:txBody>
      </p:sp>
      <p:sp>
        <p:nvSpPr>
          <p:cNvPr id="3" name="Rectangle 2"/>
          <p:cNvSpPr/>
          <p:nvPr/>
        </p:nvSpPr>
        <p:spPr>
          <a:xfrm>
            <a:off x="152400" y="152400"/>
            <a:ext cx="10058400" cy="6571030"/>
          </a:xfrm>
          <a:prstGeom prst="rect">
            <a:avLst/>
          </a:prstGeom>
        </p:spPr>
        <p:txBody>
          <a:bodyPr wrap="square">
            <a:spAutoFit/>
          </a:bodyPr>
          <a:lstStyle/>
          <a:p>
            <a:pPr algn="ctr"/>
            <a:r>
              <a:rPr lang="en-US" altLang="en-US" sz="4400" dirty="0">
                <a:solidFill>
                  <a:srgbClr val="0000FF"/>
                </a:solidFill>
                <a:latin typeface="Arial" panose="020B0604020202020204" pitchFamily="34" charset="0"/>
                <a:cs typeface="Arial" panose="020B0604020202020204" pitchFamily="34" charset="0"/>
              </a:rPr>
              <a:t>ACE Inhibitors</a:t>
            </a:r>
            <a:endParaRPr lang="en-US" sz="4400" dirty="0">
              <a:solidFill>
                <a:srgbClr val="0000FF"/>
              </a:solidFill>
              <a:latin typeface="Arial" panose="020B0604020202020204" pitchFamily="34" charset="0"/>
              <a:cs typeface="Arial" panose="020B0604020202020204" pitchFamily="34" charset="0"/>
            </a:endParaRPr>
          </a:p>
          <a:p>
            <a:endParaRPr lang="en-US" sz="900" u="sng" dirty="0" smtClean="0">
              <a:solidFill>
                <a:srgbClr val="0000FF"/>
              </a:solidFill>
              <a:latin typeface="Arial" panose="020B0604020202020204" pitchFamily="34" charset="0"/>
              <a:ea typeface="PMingLiU" panose="02020500000000000000" pitchFamily="18" charset="-120"/>
              <a:cs typeface="Arial" panose="020B0604020202020204" pitchFamily="34" charset="0"/>
            </a:endParaRPr>
          </a:p>
          <a:p>
            <a:r>
              <a:rPr lang="en-US" sz="3600" u="sng" dirty="0" smtClean="0">
                <a:solidFill>
                  <a:srgbClr val="0000FF"/>
                </a:solidFill>
                <a:latin typeface="Arial" panose="020B0604020202020204" pitchFamily="34" charset="0"/>
                <a:ea typeface="PMingLiU" panose="02020500000000000000" pitchFamily="18" charset="-120"/>
                <a:cs typeface="Arial" panose="020B0604020202020204" pitchFamily="34" charset="0"/>
              </a:rPr>
              <a:t>Pharmacological </a:t>
            </a:r>
            <a:r>
              <a:rPr lang="en-US" sz="3600" u="sng" dirty="0">
                <a:solidFill>
                  <a:srgbClr val="0000FF"/>
                </a:solidFill>
                <a:latin typeface="Arial" panose="020B0604020202020204" pitchFamily="34" charset="0"/>
                <a:ea typeface="PMingLiU" panose="02020500000000000000" pitchFamily="18" charset="-120"/>
                <a:cs typeface="Arial" panose="020B0604020202020204" pitchFamily="34" charset="0"/>
              </a:rPr>
              <a:t>actions:</a:t>
            </a:r>
          </a:p>
          <a:p>
            <a:endParaRPr lang="en-US" sz="3600" u="sng" dirty="0">
              <a:solidFill>
                <a:srgbClr val="0000FF"/>
              </a:solidFill>
              <a:latin typeface="Arial" panose="020B0604020202020204" pitchFamily="34" charset="0"/>
              <a:ea typeface="PMingLiU" panose="02020500000000000000" pitchFamily="18" charset="-120"/>
              <a:cs typeface="Arial" panose="020B0604020202020204" pitchFamily="34" charset="0"/>
            </a:endParaRPr>
          </a:p>
          <a:p>
            <a:pPr eaLnBrk="1" hangingPunct="1">
              <a:buFont typeface="Wingdings" panose="05000000000000000000" pitchFamily="2" charset="2"/>
              <a:buNone/>
            </a:pPr>
            <a:r>
              <a:rPr lang="en-US" altLang="en-US" sz="3200" dirty="0">
                <a:latin typeface="Arial" panose="020B0604020202020204" pitchFamily="34" charset="0"/>
                <a:cs typeface="Arial" panose="020B0604020202020204" pitchFamily="34" charset="0"/>
                <a:sym typeface="Symbol" panose="05050102010706020507" pitchFamily="18" charset="2"/>
              </a:rPr>
              <a:t>1 - Decrease peripheral resistance </a:t>
            </a:r>
            <a:r>
              <a:rPr lang="en-US" altLang="en-US" sz="3200" dirty="0" smtClean="0">
                <a:latin typeface="Arial" panose="020B0604020202020204" pitchFamily="34" charset="0"/>
                <a:cs typeface="Arial" panose="020B0604020202020204" pitchFamily="34" charset="0"/>
                <a:sym typeface="Symbol" panose="05050102010706020507" pitchFamily="18" charset="2"/>
              </a:rPr>
              <a:t>(Afterload)</a:t>
            </a:r>
            <a:endParaRPr lang="en-US" altLang="en-US" sz="3200" dirty="0">
              <a:latin typeface="Arial" panose="020B0604020202020204" pitchFamily="34" charset="0"/>
              <a:cs typeface="Arial" panose="020B0604020202020204" pitchFamily="34" charset="0"/>
              <a:sym typeface="Symbol" panose="05050102010706020507" pitchFamily="18" charset="2"/>
            </a:endParaRPr>
          </a:p>
          <a:p>
            <a:pPr eaLnBrk="1" hangingPunct="1">
              <a:lnSpc>
                <a:spcPct val="150000"/>
              </a:lnSpc>
            </a:pPr>
            <a:r>
              <a:rPr lang="en-US" altLang="en-US" sz="3200" dirty="0">
                <a:latin typeface="Arial" panose="020B0604020202020204" pitchFamily="34" charset="0"/>
                <a:cs typeface="Arial" panose="020B0604020202020204" pitchFamily="34" charset="0"/>
                <a:sym typeface="Symbol" panose="05050102010706020507" pitchFamily="18" charset="2"/>
              </a:rPr>
              <a:t>2 - Decrease Venous return </a:t>
            </a:r>
            <a:r>
              <a:rPr lang="en-US" altLang="en-US" sz="3200" dirty="0" smtClean="0">
                <a:latin typeface="Arial" panose="020B0604020202020204" pitchFamily="34" charset="0"/>
                <a:cs typeface="Arial" panose="020B0604020202020204" pitchFamily="34" charset="0"/>
                <a:sym typeface="Symbol" panose="05050102010706020507" pitchFamily="18" charset="2"/>
              </a:rPr>
              <a:t>(Preload</a:t>
            </a:r>
            <a:r>
              <a:rPr lang="en-US" altLang="en-US" sz="3200" dirty="0">
                <a:latin typeface="Arial" panose="020B0604020202020204" pitchFamily="34" charset="0"/>
                <a:cs typeface="Arial" panose="020B0604020202020204" pitchFamily="34" charset="0"/>
                <a:sym typeface="Symbol" panose="05050102010706020507" pitchFamily="18" charset="2"/>
              </a:rPr>
              <a:t>)</a:t>
            </a:r>
          </a:p>
          <a:p>
            <a:pPr eaLnBrk="1" hangingPunct="1">
              <a:lnSpc>
                <a:spcPct val="150000"/>
              </a:lnSpc>
            </a:pPr>
            <a:r>
              <a:rPr lang="en-US" altLang="en-US" sz="3200" dirty="0">
                <a:latin typeface="Arial" panose="020B0604020202020204" pitchFamily="34" charset="0"/>
                <a:cs typeface="Arial" panose="020B0604020202020204" pitchFamily="34" charset="0"/>
                <a:sym typeface="Symbol" panose="05050102010706020507" pitchFamily="18" charset="2"/>
              </a:rPr>
              <a:t>3 - Decrease sympathetic activity </a:t>
            </a:r>
          </a:p>
          <a:p>
            <a:pPr eaLnBrk="1" hangingPunct="1">
              <a:lnSpc>
                <a:spcPct val="150000"/>
              </a:lnSpc>
            </a:pPr>
            <a:r>
              <a:rPr lang="en-US" sz="3200" dirty="0">
                <a:latin typeface="Arial" panose="020B0604020202020204" pitchFamily="34" charset="0"/>
                <a:cs typeface="Arial" panose="020B0604020202020204" pitchFamily="34" charset="0"/>
              </a:rPr>
              <a:t>4- Inhibit cardiac and vascular remodeling </a:t>
            </a:r>
          </a:p>
          <a:p>
            <a:pPr eaLnBrk="1" hangingPunct="1">
              <a:lnSpc>
                <a:spcPct val="150000"/>
              </a:lnSpc>
            </a:pPr>
            <a:r>
              <a:rPr lang="en-US" sz="3200" dirty="0">
                <a:latin typeface="Arial" panose="020B0604020202020204" pitchFamily="34" charset="0"/>
                <a:cs typeface="Arial" panose="020B0604020202020204" pitchFamily="34" charset="0"/>
              </a:rPr>
              <a:t>    associated with chronic heart failure</a:t>
            </a:r>
          </a:p>
          <a:p>
            <a:pPr eaLnBrk="1" hangingPunct="1"/>
            <a:r>
              <a:rPr lang="en-US" sz="3600" dirty="0">
                <a:latin typeface="Arial" panose="020B0604020202020204" pitchFamily="34" charset="0"/>
                <a:cs typeface="Arial" panose="020B0604020202020204" pitchFamily="34" charset="0"/>
                <a:sym typeface="Wingdings"/>
              </a:rPr>
              <a:t>                          </a:t>
            </a:r>
            <a:r>
              <a:rPr lang="en-US" dirty="0">
                <a:latin typeface="Arial" panose="020B0604020202020204" pitchFamily="34" charset="0"/>
                <a:cs typeface="Arial" panose="020B0604020202020204" pitchFamily="34" charset="0"/>
                <a:sym typeface="Wingdings"/>
              </a:rPr>
              <a:t></a:t>
            </a:r>
            <a:endParaRPr lang="en-US" dirty="0">
              <a:latin typeface="Arial" panose="020B0604020202020204" pitchFamily="34" charset="0"/>
              <a:cs typeface="Arial" panose="020B0604020202020204" pitchFamily="34" charset="0"/>
              <a:sym typeface="Symbol" panose="05050102010706020507" pitchFamily="18" charset="2"/>
            </a:endParaRPr>
          </a:p>
          <a:p>
            <a:pPr eaLnBrk="1" hangingPunct="1"/>
            <a:r>
              <a:rPr lang="en-US" altLang="en-US" sz="3600" dirty="0">
                <a:solidFill>
                  <a:srgbClr val="FF0000"/>
                </a:solidFill>
                <a:latin typeface="Arial" panose="020B0604020202020204" pitchFamily="34" charset="0"/>
                <a:cs typeface="Arial" panose="020B0604020202020204" pitchFamily="34" charset="0"/>
                <a:sym typeface="Symbol" panose="05050102010706020507" pitchFamily="18" charset="2"/>
              </a:rPr>
              <a:t>     Decrease in mortality </a:t>
            </a:r>
            <a:r>
              <a:rPr lang="en-US" altLang="en-US" sz="3600" dirty="0" smtClean="0">
                <a:solidFill>
                  <a:srgbClr val="FF0000"/>
                </a:solidFill>
                <a:latin typeface="Arial" panose="020B0604020202020204" pitchFamily="34" charset="0"/>
                <a:cs typeface="Arial" panose="020B0604020202020204" pitchFamily="34" charset="0"/>
                <a:sym typeface="Symbol" panose="05050102010706020507" pitchFamily="18" charset="2"/>
              </a:rPr>
              <a:t>rate</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9121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22</a:t>
            </a:fld>
            <a:endParaRPr lang="en-US" altLang="en-US"/>
          </a:p>
        </p:txBody>
      </p:sp>
      <p:sp>
        <p:nvSpPr>
          <p:cNvPr id="3" name="Rectangle 2"/>
          <p:cNvSpPr/>
          <p:nvPr/>
        </p:nvSpPr>
        <p:spPr>
          <a:xfrm>
            <a:off x="228600" y="152400"/>
            <a:ext cx="10058400" cy="7052700"/>
          </a:xfrm>
          <a:prstGeom prst="rect">
            <a:avLst/>
          </a:prstGeom>
        </p:spPr>
        <p:txBody>
          <a:bodyPr wrap="square">
            <a:spAutoFit/>
          </a:bodyPr>
          <a:lstStyle/>
          <a:p>
            <a:pPr algn="ctr"/>
            <a:r>
              <a:rPr lang="en-US" altLang="en-US" sz="4400" dirty="0">
                <a:solidFill>
                  <a:srgbClr val="0000FF"/>
                </a:solidFill>
                <a:latin typeface="Arial" panose="020B0604020202020204" pitchFamily="34" charset="0"/>
                <a:cs typeface="Arial" panose="020B0604020202020204" pitchFamily="34" charset="0"/>
              </a:rPr>
              <a:t>ACE Inhibitors</a:t>
            </a:r>
            <a:endParaRPr lang="en-US" sz="4400" dirty="0">
              <a:solidFill>
                <a:srgbClr val="0000FF"/>
              </a:solidFill>
              <a:latin typeface="Arial" panose="020B0604020202020204" pitchFamily="34" charset="0"/>
              <a:cs typeface="Arial" panose="020B0604020202020204" pitchFamily="34" charset="0"/>
            </a:endParaRPr>
          </a:p>
          <a:p>
            <a:pPr marL="0" indent="0" eaLnBrk="1" hangingPunct="1">
              <a:lnSpc>
                <a:spcPct val="90000"/>
              </a:lnSpc>
              <a:buNone/>
              <a:defRPr/>
            </a:pPr>
            <a:endParaRPr lang="en-US" altLang="en-US" sz="3600" dirty="0">
              <a:solidFill>
                <a:srgbClr val="0000FF"/>
              </a:solidFill>
              <a:latin typeface="Arial" panose="020B0604020202020204" pitchFamily="34" charset="0"/>
              <a:cs typeface="Arial" panose="020B0604020202020204" pitchFamily="34" charset="0"/>
            </a:endParaRPr>
          </a:p>
          <a:p>
            <a:pPr eaLnBrk="1" hangingPunct="1">
              <a:lnSpc>
                <a:spcPct val="90000"/>
              </a:lnSpc>
              <a:defRPr/>
            </a:pPr>
            <a:r>
              <a:rPr lang="en-US" sz="3600" dirty="0">
                <a:solidFill>
                  <a:srgbClr val="FF0000"/>
                </a:solidFill>
                <a:latin typeface="Arial" panose="020B0604020202020204" pitchFamily="34" charset="0"/>
                <a:cs typeface="Arial" panose="020B0604020202020204" pitchFamily="34" charset="0"/>
              </a:rPr>
              <a:t>Capto</a:t>
            </a:r>
            <a:r>
              <a:rPr lang="en-US" sz="3600" b="0" dirty="0">
                <a:solidFill>
                  <a:srgbClr val="FF0000"/>
                </a:solidFill>
                <a:latin typeface="Arial" panose="020B0604020202020204" pitchFamily="34" charset="0"/>
                <a:cs typeface="Arial" panose="020B0604020202020204" pitchFamily="34" charset="0"/>
              </a:rPr>
              <a:t>pril</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Enala</a:t>
            </a:r>
            <a:r>
              <a:rPr lang="en-US" sz="3600" b="0" dirty="0" err="1">
                <a:solidFill>
                  <a:srgbClr val="FF0000"/>
                </a:solidFill>
                <a:latin typeface="Arial" panose="020B0604020202020204" pitchFamily="34" charset="0"/>
                <a:cs typeface="Arial" panose="020B0604020202020204" pitchFamily="34" charset="0"/>
              </a:rPr>
              <a:t>pril</a:t>
            </a:r>
            <a:r>
              <a:rPr lang="en-US" sz="3600" dirty="0">
                <a:solidFill>
                  <a:srgbClr val="FF0000"/>
                </a:solidFill>
                <a:latin typeface="Arial" panose="020B0604020202020204" pitchFamily="34" charset="0"/>
                <a:cs typeface="Arial" panose="020B0604020202020204" pitchFamily="34" charset="0"/>
              </a:rPr>
              <a:t> and </a:t>
            </a:r>
            <a:r>
              <a:rPr lang="en-US" sz="3600" dirty="0" err="1">
                <a:solidFill>
                  <a:srgbClr val="FF0000"/>
                </a:solidFill>
                <a:latin typeface="Arial" panose="020B0604020202020204" pitchFamily="34" charset="0"/>
                <a:cs typeface="Arial" panose="020B0604020202020204" pitchFamily="34" charset="0"/>
              </a:rPr>
              <a:t>Rami</a:t>
            </a:r>
            <a:r>
              <a:rPr lang="en-US" sz="3600" b="0" dirty="0" err="1">
                <a:solidFill>
                  <a:srgbClr val="FF0000"/>
                </a:solidFill>
                <a:latin typeface="Arial" panose="020B0604020202020204" pitchFamily="34" charset="0"/>
                <a:cs typeface="Arial" panose="020B0604020202020204" pitchFamily="34" charset="0"/>
              </a:rPr>
              <a:t>pril</a:t>
            </a:r>
            <a:r>
              <a:rPr lang="en-US" sz="3600" dirty="0">
                <a:solidFill>
                  <a:srgbClr val="FF0000"/>
                </a:solidFill>
                <a:latin typeface="Arial" panose="020B0604020202020204" pitchFamily="34" charset="0"/>
                <a:cs typeface="Arial" panose="020B0604020202020204" pitchFamily="34" charset="0"/>
              </a:rPr>
              <a:t> </a:t>
            </a:r>
          </a:p>
          <a:p>
            <a:pPr marL="0" indent="0" eaLnBrk="1" hangingPunct="1">
              <a:lnSpc>
                <a:spcPct val="90000"/>
              </a:lnSpc>
              <a:buNone/>
              <a:defRPr/>
            </a:pPr>
            <a:endParaRPr lang="en-US" altLang="en-US" sz="1500" dirty="0" smtClean="0">
              <a:solidFill>
                <a:srgbClr val="0000FF"/>
              </a:solidFill>
              <a:latin typeface="Arial" panose="020B0604020202020204" pitchFamily="34" charset="0"/>
              <a:cs typeface="Arial" panose="020B0604020202020204" pitchFamily="34" charset="0"/>
            </a:endParaRPr>
          </a:p>
          <a:p>
            <a:pPr marL="0" indent="0" eaLnBrk="1" hangingPunct="1">
              <a:buNone/>
              <a:defRPr/>
            </a:pPr>
            <a:r>
              <a:rPr lang="en-US" altLang="en-US" sz="3600" dirty="0" smtClean="0">
                <a:solidFill>
                  <a:srgbClr val="0000FF"/>
                </a:solidFill>
                <a:latin typeface="Arial" panose="020B0604020202020204" pitchFamily="34" charset="0"/>
                <a:cs typeface="Arial" panose="020B0604020202020204" pitchFamily="34" charset="0"/>
              </a:rPr>
              <a:t>Pharmacokinetics:</a:t>
            </a:r>
            <a:endParaRPr lang="en-US" altLang="en-US" sz="3600" dirty="0">
              <a:solidFill>
                <a:srgbClr val="0000FF"/>
              </a:solidFill>
              <a:latin typeface="Arial" panose="020B0604020202020204" pitchFamily="34" charset="0"/>
              <a:cs typeface="Arial" panose="020B0604020202020204" pitchFamily="34" charset="0"/>
            </a:endParaRPr>
          </a:p>
          <a:p>
            <a:pPr marL="0" indent="0" eaLnBrk="1" hangingPunct="1">
              <a:lnSpc>
                <a:spcPct val="150000"/>
              </a:lnSpc>
              <a:buNone/>
              <a:defRPr/>
            </a:pP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rapidly absorbed from GIT after oral </a:t>
            </a:r>
            <a:r>
              <a:rPr lang="en-US" sz="2800" dirty="0" smtClean="0">
                <a:latin typeface="Arial" panose="020B0604020202020204" pitchFamily="34" charset="0"/>
                <a:cs typeface="Arial" panose="020B0604020202020204" pitchFamily="34" charset="0"/>
              </a:rPr>
              <a:t>administration</a:t>
            </a:r>
            <a:endParaRPr lang="en-US" sz="2800" dirty="0">
              <a:latin typeface="Arial" panose="020B0604020202020204" pitchFamily="34" charset="0"/>
              <a:cs typeface="Arial" panose="020B0604020202020204" pitchFamily="34" charset="0"/>
            </a:endParaRPr>
          </a:p>
          <a:p>
            <a:pPr eaLnBrk="1" hangingPunct="1">
              <a:lnSpc>
                <a:spcPct val="150000"/>
              </a:lnSpc>
              <a:defRPr/>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food </a:t>
            </a:r>
            <a:r>
              <a:rPr lang="en-US" sz="2800" dirty="0">
                <a:latin typeface="Arial" panose="020B0604020202020204" pitchFamily="34" charset="0"/>
                <a:cs typeface="Arial" panose="020B0604020202020204" pitchFamily="34" charset="0"/>
              </a:rPr>
              <a:t>reduce their bioavailability</a:t>
            </a:r>
          </a:p>
          <a:p>
            <a:pPr algn="ctr" eaLnBrk="1" hangingPunct="1">
              <a:lnSpc>
                <a:spcPct val="150000"/>
              </a:lnSpc>
              <a:defRPr/>
            </a:pPr>
            <a:r>
              <a:rPr lang="en-US" sz="2600" dirty="0">
                <a:solidFill>
                  <a:srgbClr val="339933"/>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Enala</a:t>
            </a:r>
            <a:r>
              <a:rPr lang="en-US" sz="3600" b="0" dirty="0" err="1">
                <a:solidFill>
                  <a:srgbClr val="FF0000"/>
                </a:solidFill>
                <a:latin typeface="Arial" panose="020B0604020202020204" pitchFamily="34" charset="0"/>
                <a:cs typeface="Arial" panose="020B0604020202020204" pitchFamily="34" charset="0"/>
              </a:rPr>
              <a:t>pril</a:t>
            </a:r>
            <a:r>
              <a:rPr lang="en-US" sz="3600" dirty="0">
                <a:solidFill>
                  <a:srgbClr val="FF0000"/>
                </a:solidFill>
                <a:latin typeface="Arial" panose="020B0604020202020204" pitchFamily="34" charset="0"/>
                <a:cs typeface="Arial" panose="020B0604020202020204" pitchFamily="34" charset="0"/>
              </a:rPr>
              <a:t> , </a:t>
            </a:r>
            <a:r>
              <a:rPr lang="en-US" sz="3600" dirty="0" err="1">
                <a:solidFill>
                  <a:srgbClr val="FF0000"/>
                </a:solidFill>
                <a:latin typeface="Arial" panose="020B0604020202020204" pitchFamily="34" charset="0"/>
                <a:cs typeface="Arial" panose="020B0604020202020204" pitchFamily="34" charset="0"/>
              </a:rPr>
              <a:t>Rami</a:t>
            </a:r>
            <a:r>
              <a:rPr lang="en-US" sz="3600" b="0" dirty="0" err="1">
                <a:solidFill>
                  <a:srgbClr val="FF0000"/>
                </a:solidFill>
                <a:latin typeface="Arial" panose="020B0604020202020204" pitchFamily="34" charset="0"/>
                <a:cs typeface="Arial" panose="020B0604020202020204" pitchFamily="34" charset="0"/>
              </a:rPr>
              <a:t>pril</a:t>
            </a:r>
            <a:r>
              <a:rPr lang="en-US" sz="3600" dirty="0">
                <a:solidFill>
                  <a:srgbClr val="FF0000"/>
                </a:solidFill>
                <a:latin typeface="Arial" panose="020B0604020202020204" pitchFamily="34" charset="0"/>
                <a:cs typeface="Arial" panose="020B0604020202020204" pitchFamily="34" charset="0"/>
              </a:rPr>
              <a:t>  </a:t>
            </a:r>
          </a:p>
          <a:p>
            <a:pPr eaLnBrk="1" hangingPunct="1">
              <a:lnSpc>
                <a:spcPct val="150000"/>
              </a:lnSpc>
              <a:defRPr/>
            </a:pPr>
            <a:r>
              <a:rPr lang="en-US" sz="26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prodrugs, converted to their </a:t>
            </a:r>
            <a:r>
              <a:rPr lang="en-US" sz="2800" u="sng" dirty="0">
                <a:latin typeface="Arial" panose="020B0604020202020204" pitchFamily="34" charset="0"/>
                <a:cs typeface="Arial" panose="020B0604020202020204" pitchFamily="34" charset="0"/>
              </a:rPr>
              <a:t>active</a:t>
            </a:r>
            <a:r>
              <a:rPr lang="en-US" sz="2800" dirty="0">
                <a:latin typeface="Arial" panose="020B0604020202020204" pitchFamily="34" charset="0"/>
                <a:cs typeface="Arial" panose="020B0604020202020204" pitchFamily="34" charset="0"/>
              </a:rPr>
              <a:t> metabolites in liver </a:t>
            </a:r>
          </a:p>
          <a:p>
            <a:pPr eaLnBrk="1" hangingPunct="1">
              <a:lnSpc>
                <a:spcPct val="150000"/>
              </a:lnSpc>
              <a:defRPr/>
            </a:pPr>
            <a:r>
              <a:rPr lang="en-US" sz="2800" dirty="0">
                <a:latin typeface="Arial" panose="020B0604020202020204" pitchFamily="34" charset="0"/>
                <a:cs typeface="Arial" panose="020B0604020202020204" pitchFamily="34" charset="0"/>
              </a:rPr>
              <a:t>-  have long half-life &amp; given once </a:t>
            </a:r>
            <a:r>
              <a:rPr lang="en-US" sz="2800" dirty="0" smtClean="0">
                <a:latin typeface="Arial" panose="020B0604020202020204" pitchFamily="34" charset="0"/>
                <a:cs typeface="Arial" panose="020B0604020202020204" pitchFamily="34" charset="0"/>
              </a:rPr>
              <a:t>daily.</a:t>
            </a:r>
            <a:endParaRPr lang="en-US" altLang="en-US" dirty="0">
              <a:solidFill>
                <a:srgbClr val="0066FF"/>
              </a:solidFill>
              <a:latin typeface="Arial" panose="020B0604020202020204" pitchFamily="34" charset="0"/>
              <a:cs typeface="Arial" panose="020B0604020202020204" pitchFamily="34" charset="0"/>
            </a:endParaRPr>
          </a:p>
          <a:p>
            <a:endParaRPr lang="en-US" altLang="en-US" dirty="0">
              <a:solidFill>
                <a:srgbClr val="0066FF"/>
              </a:solidFill>
              <a:latin typeface="Arial" panose="020B0604020202020204" pitchFamily="34" charset="0"/>
              <a:cs typeface="Arial" panose="020B0604020202020204" pitchFamily="34" charset="0"/>
            </a:endParaRPr>
          </a:p>
          <a:p>
            <a:r>
              <a:rPr lang="en-US" altLang="en-US" dirty="0">
                <a:solidFill>
                  <a:srgbClr val="FF0000"/>
                </a:solidFill>
                <a:latin typeface="Bernard MT Condensed" panose="02050806060905020404" pitchFamily="18" charset="0"/>
              </a:rPr>
              <a:t/>
            </a:r>
            <a:br>
              <a:rPr lang="en-US" altLang="en-US" dirty="0">
                <a:solidFill>
                  <a:srgbClr val="FF0000"/>
                </a:solidFill>
                <a:latin typeface="Bernard MT Condensed" panose="02050806060905020404" pitchFamily="18" charset="0"/>
              </a:rPr>
            </a:br>
            <a:endParaRPr lang="en-GB" dirty="0"/>
          </a:p>
        </p:txBody>
      </p:sp>
    </p:spTree>
    <p:extLst>
      <p:ext uri="{BB962C8B-B14F-4D97-AF65-F5344CB8AC3E}">
        <p14:creationId xmlns:p14="http://schemas.microsoft.com/office/powerpoint/2010/main" val="2344051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23</a:t>
            </a:fld>
            <a:endParaRPr lang="en-US" altLang="en-US"/>
          </a:p>
        </p:txBody>
      </p:sp>
      <p:sp>
        <p:nvSpPr>
          <p:cNvPr id="3" name="Rectangle 2"/>
          <p:cNvSpPr/>
          <p:nvPr/>
        </p:nvSpPr>
        <p:spPr>
          <a:xfrm>
            <a:off x="304800" y="152400"/>
            <a:ext cx="9889958" cy="7109639"/>
          </a:xfrm>
          <a:prstGeom prst="rect">
            <a:avLst/>
          </a:prstGeom>
        </p:spPr>
        <p:txBody>
          <a:bodyPr wrap="square">
            <a:spAutoFit/>
          </a:bodyPr>
          <a:lstStyle/>
          <a:p>
            <a:pPr algn="ctr"/>
            <a:r>
              <a:rPr lang="en-US" altLang="en-US" sz="4400" dirty="0">
                <a:solidFill>
                  <a:srgbClr val="0000FF"/>
                </a:solidFill>
                <a:latin typeface="Arial" panose="020B0604020202020204" pitchFamily="34" charset="0"/>
                <a:cs typeface="Arial" panose="020B0604020202020204" pitchFamily="34" charset="0"/>
              </a:rPr>
              <a:t>ACE Inhibitors</a:t>
            </a:r>
            <a:endParaRPr lang="en-US" sz="4400" dirty="0">
              <a:solidFill>
                <a:srgbClr val="0000FF"/>
              </a:solidFill>
              <a:latin typeface="Arial" panose="020B0604020202020204" pitchFamily="34" charset="0"/>
              <a:cs typeface="Arial" panose="020B0604020202020204" pitchFamily="34" charset="0"/>
            </a:endParaRPr>
          </a:p>
          <a:p>
            <a:pPr eaLnBrk="1" hangingPunct="1"/>
            <a:endParaRPr lang="en-US" altLang="en-US" dirty="0">
              <a:solidFill>
                <a:srgbClr val="FF0000"/>
              </a:solidFill>
              <a:latin typeface="Arial" panose="020B0604020202020204" pitchFamily="34" charset="0"/>
              <a:cs typeface="Arial" panose="020B0604020202020204" pitchFamily="34" charset="0"/>
            </a:endParaRPr>
          </a:p>
          <a:p>
            <a:pPr eaLnBrk="1" hangingPunct="1"/>
            <a:r>
              <a:rPr lang="en-US" altLang="en-US" sz="3600" u="sng" dirty="0">
                <a:solidFill>
                  <a:srgbClr val="0000FF"/>
                </a:solidFill>
                <a:latin typeface="Arial" panose="020B0604020202020204" pitchFamily="34" charset="0"/>
                <a:cs typeface="Arial" panose="020B0604020202020204" pitchFamily="34" charset="0"/>
              </a:rPr>
              <a:t>Adverse effects:</a:t>
            </a:r>
          </a:p>
          <a:p>
            <a:pPr eaLnBrk="1" hangingPunct="1">
              <a:lnSpc>
                <a:spcPct val="150000"/>
              </a:lnSpc>
            </a:pPr>
            <a:r>
              <a:rPr lang="en-US" altLang="en-US" sz="3200" dirty="0">
                <a:latin typeface="Arial" panose="020B0604020202020204" pitchFamily="34" charset="0"/>
                <a:cs typeface="Arial" panose="020B0604020202020204" pitchFamily="34" charset="0"/>
              </a:rPr>
              <a:t>1-  acute renal failure, especially in patients</a:t>
            </a:r>
          </a:p>
          <a:p>
            <a:pPr eaLnBrk="1" hangingPunct="1">
              <a:lnSpc>
                <a:spcPct val="150000"/>
              </a:lnSpc>
            </a:pPr>
            <a:r>
              <a:rPr lang="en-US" altLang="en-US" sz="3200" dirty="0">
                <a:latin typeface="Arial" panose="020B0604020202020204" pitchFamily="34" charset="0"/>
                <a:cs typeface="Arial" panose="020B0604020202020204" pitchFamily="34" charset="0"/>
              </a:rPr>
              <a:t>     with renal artery stenosis </a:t>
            </a:r>
          </a:p>
          <a:p>
            <a:pPr eaLnBrk="1" hangingPunct="1"/>
            <a:endParaRPr lang="en-US" altLang="en-US" sz="800" dirty="0">
              <a:latin typeface="Arial" panose="020B0604020202020204" pitchFamily="34" charset="0"/>
              <a:cs typeface="Arial" panose="020B0604020202020204" pitchFamily="34" charset="0"/>
            </a:endParaRPr>
          </a:p>
          <a:p>
            <a:pPr eaLnBrk="1" hangingPunct="1">
              <a:lnSpc>
                <a:spcPct val="150000"/>
              </a:lnSpc>
            </a:pPr>
            <a:r>
              <a:rPr lang="en-US" altLang="en-US" sz="3200" dirty="0">
                <a:latin typeface="Arial" panose="020B0604020202020204" pitchFamily="34" charset="0"/>
                <a:cs typeface="Arial" panose="020B0604020202020204" pitchFamily="34" charset="0"/>
              </a:rPr>
              <a:t>2-  hyperkalemia, especially in patients with </a:t>
            </a:r>
          </a:p>
          <a:p>
            <a:pPr eaLnBrk="1" hangingPunct="1">
              <a:lnSpc>
                <a:spcPct val="150000"/>
              </a:lnSpc>
            </a:pPr>
            <a:r>
              <a:rPr lang="en-US" altLang="en-US" sz="3200" dirty="0">
                <a:latin typeface="Arial" panose="020B0604020202020204" pitchFamily="34" charset="0"/>
                <a:cs typeface="Arial" panose="020B0604020202020204" pitchFamily="34" charset="0"/>
              </a:rPr>
              <a:t>      renal insufficiency or diabetes </a:t>
            </a:r>
          </a:p>
          <a:p>
            <a:pPr eaLnBrk="1" hangingPunct="1"/>
            <a:endParaRPr lang="en-US" altLang="en-US" sz="800" dirty="0">
              <a:latin typeface="Arial" panose="020B0604020202020204" pitchFamily="34" charset="0"/>
              <a:cs typeface="Arial" panose="020B0604020202020204" pitchFamily="34" charset="0"/>
            </a:endParaRPr>
          </a:p>
          <a:p>
            <a:pPr eaLnBrk="1" hangingPunct="1">
              <a:lnSpc>
                <a:spcPct val="150000"/>
              </a:lnSpc>
            </a:pPr>
            <a:r>
              <a:rPr lang="en-US" altLang="en-US" sz="3200" dirty="0">
                <a:latin typeface="Arial" panose="020B0604020202020204" pitchFamily="34" charset="0"/>
                <a:cs typeface="Arial" panose="020B0604020202020204" pitchFamily="34" charset="0"/>
              </a:rPr>
              <a:t>3- severe hypotension in hypovolemic patients  </a:t>
            </a:r>
          </a:p>
          <a:p>
            <a:pPr eaLnBrk="1" hangingPunct="1">
              <a:lnSpc>
                <a:spcPct val="150000"/>
              </a:lnSpc>
            </a:pPr>
            <a:r>
              <a:rPr lang="en-US" altLang="en-US" sz="3200" dirty="0">
                <a:latin typeface="Arial" panose="020B0604020202020204" pitchFamily="34" charset="0"/>
                <a:cs typeface="Arial" panose="020B0604020202020204" pitchFamily="34" charset="0"/>
              </a:rPr>
              <a:t>   </a:t>
            </a:r>
            <a:r>
              <a:rPr lang="en-US" altLang="en-US" sz="3200" dirty="0">
                <a:solidFill>
                  <a:srgbClr val="FF0000"/>
                </a:solidFill>
                <a:latin typeface="Arial" panose="020B0604020202020204" pitchFamily="34" charset="0"/>
                <a:cs typeface="Arial" panose="020B0604020202020204" pitchFamily="34" charset="0"/>
              </a:rPr>
              <a:t> (due to diuretics, salt restriction or     </a:t>
            </a:r>
          </a:p>
          <a:p>
            <a:pPr eaLnBrk="1" hangingPunct="1">
              <a:lnSpc>
                <a:spcPct val="150000"/>
              </a:lnSpc>
            </a:pPr>
            <a:r>
              <a:rPr lang="en-US" altLang="en-US" sz="3200" dirty="0">
                <a:solidFill>
                  <a:srgbClr val="FF0000"/>
                </a:solidFill>
                <a:latin typeface="Arial" panose="020B0604020202020204" pitchFamily="34" charset="0"/>
                <a:cs typeface="Arial" panose="020B0604020202020204" pitchFamily="34" charset="0"/>
              </a:rPr>
              <a:t>     gastrointestinal fluid loss</a:t>
            </a:r>
            <a:r>
              <a:rPr lang="en-US" altLang="en-US" sz="3200" dirty="0" smtClean="0">
                <a:solidFill>
                  <a:srgbClr val="FF0000"/>
                </a:solidFill>
                <a:latin typeface="Arial" panose="020B0604020202020204" pitchFamily="34" charset="0"/>
                <a:cs typeface="Arial" panose="020B0604020202020204" pitchFamily="34" charset="0"/>
              </a:rPr>
              <a:t>).</a:t>
            </a:r>
            <a:endParaRPr lang="en-U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847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24</a:t>
            </a:fld>
            <a:endParaRPr lang="en-US" altLang="en-US"/>
          </a:p>
        </p:txBody>
      </p:sp>
      <p:sp>
        <p:nvSpPr>
          <p:cNvPr id="3" name="Rectangle 2"/>
          <p:cNvSpPr/>
          <p:nvPr/>
        </p:nvSpPr>
        <p:spPr>
          <a:xfrm>
            <a:off x="152400" y="304800"/>
            <a:ext cx="10044279" cy="6555641"/>
          </a:xfrm>
          <a:prstGeom prst="rect">
            <a:avLst/>
          </a:prstGeom>
        </p:spPr>
        <p:txBody>
          <a:bodyPr wrap="square">
            <a:spAutoFit/>
          </a:bodyPr>
          <a:lstStyle/>
          <a:p>
            <a:pPr algn="ctr"/>
            <a:r>
              <a:rPr lang="en-US" altLang="en-US" sz="4400" dirty="0">
                <a:solidFill>
                  <a:srgbClr val="0000FF"/>
                </a:solidFill>
                <a:latin typeface="Arial" panose="020B0604020202020204" pitchFamily="34" charset="0"/>
                <a:cs typeface="Arial" panose="020B0604020202020204" pitchFamily="34" charset="0"/>
              </a:rPr>
              <a:t>ACE Inhibitors</a:t>
            </a:r>
            <a:endParaRPr lang="en-US" sz="4400" dirty="0">
              <a:solidFill>
                <a:srgbClr val="0000FF"/>
              </a:solidFill>
              <a:latin typeface="Arial" panose="020B0604020202020204" pitchFamily="34" charset="0"/>
              <a:cs typeface="Arial" panose="020B0604020202020204" pitchFamily="34" charset="0"/>
            </a:endParaRPr>
          </a:p>
          <a:p>
            <a:pPr eaLnBrk="1" hangingPunct="1"/>
            <a:endParaRPr lang="en-US" altLang="en-US" sz="3600" dirty="0">
              <a:solidFill>
                <a:srgbClr val="FF0000"/>
              </a:solidFill>
              <a:latin typeface="Arial" panose="020B0604020202020204" pitchFamily="34" charset="0"/>
              <a:cs typeface="Arial" panose="020B0604020202020204" pitchFamily="34" charset="0"/>
            </a:endParaRPr>
          </a:p>
          <a:p>
            <a:pPr eaLnBrk="1" hangingPunct="1"/>
            <a:r>
              <a:rPr lang="en-US" altLang="en-US" sz="3600" u="sng" dirty="0">
                <a:solidFill>
                  <a:srgbClr val="0000FF"/>
                </a:solidFill>
                <a:latin typeface="Arial" panose="020B0604020202020204" pitchFamily="34" charset="0"/>
                <a:cs typeface="Arial" panose="020B0604020202020204" pitchFamily="34" charset="0"/>
              </a:rPr>
              <a:t>Adverse effects:</a:t>
            </a:r>
          </a:p>
          <a:p>
            <a:pPr eaLnBrk="1" hangingPunct="1">
              <a:defRPr/>
            </a:pPr>
            <a:endParaRPr lang="en-US" dirty="0">
              <a:latin typeface="Arial" pitchFamily="34" charset="0"/>
              <a:cs typeface="Arial" pitchFamily="34" charset="0"/>
            </a:endParaRPr>
          </a:p>
          <a:p>
            <a:pPr eaLnBrk="1" hangingPunct="1">
              <a:defRPr/>
            </a:pPr>
            <a:r>
              <a:rPr lang="en-US" sz="3200" dirty="0">
                <a:latin typeface="Arial" pitchFamily="34" charset="0"/>
                <a:cs typeface="Arial" pitchFamily="34" charset="0"/>
              </a:rPr>
              <a:t> </a:t>
            </a:r>
            <a:r>
              <a:rPr lang="en-US" sz="3200" dirty="0" smtClean="0">
                <a:latin typeface="Arial" pitchFamily="34" charset="0"/>
                <a:cs typeface="Arial" pitchFamily="34" charset="0"/>
              </a:rPr>
              <a:t>4-</a:t>
            </a:r>
            <a:r>
              <a:rPr lang="en-US" sz="3200" dirty="0">
                <a:latin typeface="Arial" pitchFamily="34" charset="0"/>
                <a:cs typeface="Arial" pitchFamily="34" charset="0"/>
              </a:rPr>
              <a:t> </a:t>
            </a:r>
            <a:r>
              <a:rPr lang="en-US" sz="3200" dirty="0" smtClean="0">
                <a:latin typeface="Arial" pitchFamily="34" charset="0"/>
                <a:cs typeface="Arial" pitchFamily="34" charset="0"/>
              </a:rPr>
              <a:t>dry </a:t>
            </a:r>
            <a:r>
              <a:rPr lang="en-US" sz="3200" dirty="0">
                <a:latin typeface="Arial" pitchFamily="34" charset="0"/>
                <a:cs typeface="Arial" pitchFamily="34" charset="0"/>
              </a:rPr>
              <a:t>cough sometimes with wheezing</a:t>
            </a:r>
          </a:p>
          <a:p>
            <a:pPr eaLnBrk="1" hangingPunct="1">
              <a:defRPr/>
            </a:pPr>
            <a:endParaRPr lang="en-US" sz="3200" dirty="0">
              <a:latin typeface="Arial" pitchFamily="34" charset="0"/>
              <a:cs typeface="Arial" pitchFamily="34" charset="0"/>
            </a:endParaRPr>
          </a:p>
          <a:p>
            <a:pPr eaLnBrk="1" hangingPunct="1">
              <a:lnSpc>
                <a:spcPct val="150000"/>
              </a:lnSpc>
              <a:defRPr/>
            </a:pPr>
            <a:r>
              <a:rPr lang="en-US" sz="3200" dirty="0">
                <a:latin typeface="Arial" pitchFamily="34" charset="0"/>
                <a:cs typeface="Arial" pitchFamily="34" charset="0"/>
              </a:rPr>
              <a:t> </a:t>
            </a:r>
            <a:r>
              <a:rPr lang="en-US" sz="3200" dirty="0" smtClean="0">
                <a:latin typeface="Arial" pitchFamily="34" charset="0"/>
                <a:cs typeface="Arial" pitchFamily="34" charset="0"/>
              </a:rPr>
              <a:t>5- </a:t>
            </a:r>
            <a:r>
              <a:rPr lang="en-US" sz="3200" dirty="0" err="1" smtClean="0">
                <a:latin typeface="Arial" pitchFamily="34" charset="0"/>
                <a:cs typeface="Arial" pitchFamily="34" charset="0"/>
              </a:rPr>
              <a:t>angioneurotic</a:t>
            </a:r>
            <a:r>
              <a:rPr lang="en-US" sz="3200" dirty="0" smtClean="0">
                <a:latin typeface="Arial" pitchFamily="34" charset="0"/>
                <a:cs typeface="Arial" pitchFamily="34" charset="0"/>
              </a:rPr>
              <a:t> </a:t>
            </a:r>
            <a:r>
              <a:rPr lang="en-US" sz="3200" dirty="0">
                <a:latin typeface="Arial" pitchFamily="34" charset="0"/>
                <a:cs typeface="Arial" pitchFamily="34" charset="0"/>
              </a:rPr>
              <a:t>edema </a:t>
            </a:r>
            <a:r>
              <a:rPr lang="en-US" sz="3200" dirty="0" smtClean="0">
                <a:latin typeface="Arial" pitchFamily="34" charset="0"/>
                <a:cs typeface="Arial" pitchFamily="34" charset="0"/>
              </a:rPr>
              <a:t>(swelling </a:t>
            </a:r>
            <a:r>
              <a:rPr lang="en-US" sz="3200" dirty="0">
                <a:latin typeface="Arial" pitchFamily="34" charset="0"/>
                <a:cs typeface="Arial" pitchFamily="34" charset="0"/>
              </a:rPr>
              <a:t>in the      </a:t>
            </a:r>
          </a:p>
          <a:p>
            <a:pPr eaLnBrk="1" hangingPunct="1">
              <a:lnSpc>
                <a:spcPct val="150000"/>
              </a:lnSpc>
              <a:defRPr/>
            </a:pPr>
            <a:r>
              <a:rPr lang="en-US" sz="3200" dirty="0">
                <a:latin typeface="Arial" pitchFamily="34" charset="0"/>
                <a:cs typeface="Arial" pitchFamily="34" charset="0"/>
              </a:rPr>
              <a:t>         </a:t>
            </a:r>
            <a:r>
              <a:rPr lang="en-US" sz="3200" dirty="0" smtClean="0">
                <a:latin typeface="Arial" pitchFamily="34" charset="0"/>
                <a:cs typeface="Arial" pitchFamily="34" charset="0"/>
              </a:rPr>
              <a:t>nose, </a:t>
            </a:r>
            <a:r>
              <a:rPr lang="en-US" sz="3200" dirty="0">
                <a:latin typeface="Arial" pitchFamily="34" charset="0"/>
                <a:cs typeface="Arial" pitchFamily="34" charset="0"/>
              </a:rPr>
              <a:t>throat, tongue, larynx)</a:t>
            </a:r>
          </a:p>
          <a:p>
            <a:pPr eaLnBrk="1" hangingPunct="1">
              <a:defRPr/>
            </a:pPr>
            <a:endParaRPr lang="en-US" sz="3200" dirty="0">
              <a:latin typeface="Arial" pitchFamily="34" charset="0"/>
              <a:cs typeface="Arial" pitchFamily="34" charset="0"/>
            </a:endParaRPr>
          </a:p>
          <a:p>
            <a:pPr eaLnBrk="1" hangingPunct="1">
              <a:defRPr/>
            </a:pPr>
            <a:r>
              <a:rPr lang="en-US" sz="3200" dirty="0">
                <a:latin typeface="Arial" pitchFamily="34" charset="0"/>
                <a:cs typeface="Arial" pitchFamily="34" charset="0"/>
              </a:rPr>
              <a:t> </a:t>
            </a:r>
            <a:r>
              <a:rPr lang="en-US" sz="3200" dirty="0" smtClean="0">
                <a:latin typeface="Arial" pitchFamily="34" charset="0"/>
                <a:cs typeface="Arial" pitchFamily="34" charset="0"/>
              </a:rPr>
              <a:t>6- </a:t>
            </a:r>
            <a:r>
              <a:rPr lang="en-US" sz="3200" dirty="0" err="1" smtClean="0">
                <a:latin typeface="Arial" pitchFamily="34" charset="0"/>
                <a:cs typeface="Arial" pitchFamily="34" charset="0"/>
              </a:rPr>
              <a:t>dysgeusia</a:t>
            </a:r>
            <a:r>
              <a:rPr lang="en-US" sz="3200" dirty="0" smtClean="0">
                <a:latin typeface="Arial" pitchFamily="34" charset="0"/>
                <a:cs typeface="Arial" pitchFamily="34" charset="0"/>
              </a:rPr>
              <a:t> (reversible </a:t>
            </a:r>
            <a:r>
              <a:rPr lang="en-US" sz="3200" dirty="0">
                <a:latin typeface="Arial" pitchFamily="34" charset="0"/>
                <a:cs typeface="Arial" pitchFamily="34" charset="0"/>
              </a:rPr>
              <a:t>loss or altered taste</a:t>
            </a:r>
            <a:r>
              <a:rPr lang="en-US" sz="3200" dirty="0" smtClean="0">
                <a:latin typeface="Arial" pitchFamily="34" charset="0"/>
                <a:cs typeface="Arial" pitchFamily="34" charset="0"/>
              </a:rPr>
              <a:t>).</a:t>
            </a:r>
            <a:endParaRPr lang="en-US" sz="3200" dirty="0">
              <a:latin typeface="Courier New" pitchFamily="49" charset="0"/>
            </a:endParaRPr>
          </a:p>
          <a:p>
            <a:pPr eaLnBrk="1" hangingPunct="1">
              <a:defRPr/>
            </a:pPr>
            <a:endParaRPr lang="en-US" sz="3200" dirty="0">
              <a:latin typeface="Arial" pitchFamily="34" charset="0"/>
              <a:cs typeface="Arial" pitchFamily="34" charset="0"/>
            </a:endParaRPr>
          </a:p>
          <a:p>
            <a:pPr eaLnBrk="1" hangingPunct="1">
              <a:defRPr/>
            </a:pPr>
            <a:endParaRPr lang="en-US" dirty="0">
              <a:latin typeface="Arial" pitchFamily="34" charset="0"/>
              <a:cs typeface="Arial" pitchFamily="34" charset="0"/>
            </a:endParaRPr>
          </a:p>
        </p:txBody>
      </p:sp>
    </p:spTree>
    <p:extLst>
      <p:ext uri="{BB962C8B-B14F-4D97-AF65-F5344CB8AC3E}">
        <p14:creationId xmlns:p14="http://schemas.microsoft.com/office/powerpoint/2010/main" val="1289251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25</a:t>
            </a:fld>
            <a:endParaRPr lang="en-US" altLang="en-US"/>
          </a:p>
        </p:txBody>
      </p:sp>
      <p:sp>
        <p:nvSpPr>
          <p:cNvPr id="3" name="Rectangle 2"/>
          <p:cNvSpPr/>
          <p:nvPr/>
        </p:nvSpPr>
        <p:spPr>
          <a:xfrm>
            <a:off x="228600" y="305733"/>
            <a:ext cx="9601200" cy="6863417"/>
          </a:xfrm>
          <a:prstGeom prst="rect">
            <a:avLst/>
          </a:prstGeom>
        </p:spPr>
        <p:txBody>
          <a:bodyPr wrap="square">
            <a:spAutoFit/>
          </a:bodyPr>
          <a:lstStyle/>
          <a:p>
            <a:pPr algn="ctr" eaLnBrk="1" hangingPunct="1"/>
            <a:r>
              <a:rPr lang="en-US" altLang="en-US" sz="4400" dirty="0">
                <a:solidFill>
                  <a:srgbClr val="0000FF"/>
                </a:solidFill>
                <a:latin typeface="Arial" panose="020B0604020202020204" pitchFamily="34" charset="0"/>
                <a:cs typeface="Arial" panose="020B0604020202020204" pitchFamily="34" charset="0"/>
              </a:rPr>
              <a:t>ACE Inhibitors</a:t>
            </a:r>
            <a:endParaRPr lang="en-US" altLang="en-US" sz="4400" dirty="0">
              <a:latin typeface="Arial" panose="020B0604020202020204" pitchFamily="34" charset="0"/>
              <a:cs typeface="Arial" panose="020B0604020202020204" pitchFamily="34" charset="0"/>
            </a:endParaRPr>
          </a:p>
          <a:p>
            <a:pPr eaLnBrk="1" hangingPunct="1"/>
            <a:endParaRPr lang="en-US" altLang="en-US" dirty="0">
              <a:solidFill>
                <a:srgbClr val="FF0000"/>
              </a:solidFill>
              <a:latin typeface="Arial" panose="020B0604020202020204" pitchFamily="34" charset="0"/>
              <a:cs typeface="Arial" panose="020B0604020202020204" pitchFamily="34" charset="0"/>
            </a:endParaRPr>
          </a:p>
          <a:p>
            <a:pPr eaLnBrk="1" hangingPunct="1"/>
            <a:r>
              <a:rPr lang="en-US" altLang="en-US" sz="3600" u="sng" dirty="0">
                <a:solidFill>
                  <a:srgbClr val="0000FF"/>
                </a:solidFill>
                <a:latin typeface="Arial" panose="020B0604020202020204" pitchFamily="34" charset="0"/>
                <a:cs typeface="Arial" panose="020B0604020202020204" pitchFamily="34" charset="0"/>
              </a:rPr>
              <a:t>Contraindications:</a:t>
            </a:r>
          </a:p>
          <a:p>
            <a:pPr eaLnBrk="1" hangingPunct="1"/>
            <a:endParaRPr lang="en-US" altLang="en-US"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a:p>
            <a:pPr marL="457200" indent="-457200" eaLnBrk="1" hangingPunct="1">
              <a:buFontTx/>
              <a:buChar char="-"/>
            </a:pPr>
            <a:r>
              <a:rPr lang="en-US" altLang="en-US" sz="3200" dirty="0" smtClean="0">
                <a:latin typeface="Arial" panose="020B0604020202020204" pitchFamily="34" charset="0"/>
                <a:cs typeface="Arial" panose="020B0604020202020204" pitchFamily="34" charset="0"/>
              </a:rPr>
              <a:t>during </a:t>
            </a:r>
            <a:r>
              <a:rPr lang="en-US" altLang="en-US" sz="3200" dirty="0">
                <a:latin typeface="Arial" panose="020B0604020202020204" pitchFamily="34" charset="0"/>
                <a:cs typeface="Arial" panose="020B0604020202020204" pitchFamily="34" charset="0"/>
              </a:rPr>
              <a:t>the second </a:t>
            </a:r>
            <a:r>
              <a:rPr lang="en-US" altLang="en-US" sz="3200" dirty="0" smtClean="0">
                <a:latin typeface="Arial" panose="020B0604020202020204" pitchFamily="34" charset="0"/>
                <a:cs typeface="Arial" panose="020B0604020202020204" pitchFamily="34" charset="0"/>
              </a:rPr>
              <a:t>&amp; third trimesters 	        of pregnancy </a:t>
            </a:r>
            <a:endParaRPr lang="en-US" altLang="en-US" sz="3200" dirty="0">
              <a:latin typeface="Arial" panose="020B0604020202020204" pitchFamily="34" charset="0"/>
              <a:cs typeface="Arial" panose="020B0604020202020204" pitchFamily="34" charset="0"/>
            </a:endParaRPr>
          </a:p>
          <a:p>
            <a:pPr eaLnBrk="1" hangingPunct="1"/>
            <a:r>
              <a:rPr lang="en-US" altLang="en-US" sz="3200" dirty="0">
                <a:latin typeface="Arial" panose="020B0604020202020204" pitchFamily="34" charset="0"/>
                <a:cs typeface="Arial" panose="020B0604020202020204" pitchFamily="34" charset="0"/>
              </a:rPr>
              <a:t>    </a:t>
            </a:r>
            <a:r>
              <a:rPr lang="en-US" altLang="en-US" sz="3200" dirty="0" smtClean="0">
                <a:solidFill>
                  <a:srgbClr val="FF0000"/>
                </a:solidFill>
                <a:latin typeface="Arial" panose="020B0604020202020204" pitchFamily="34" charset="0"/>
                <a:cs typeface="Arial" panose="020B0604020202020204" pitchFamily="34" charset="0"/>
              </a:rPr>
              <a:t>(due </a:t>
            </a:r>
            <a:r>
              <a:rPr lang="en-US" altLang="en-US" sz="3200" dirty="0">
                <a:solidFill>
                  <a:srgbClr val="FF0000"/>
                </a:solidFill>
                <a:latin typeface="Arial" panose="020B0604020202020204" pitchFamily="34" charset="0"/>
                <a:cs typeface="Arial" panose="020B0604020202020204" pitchFamily="34" charset="0"/>
              </a:rPr>
              <a:t>to the risk of : fetal </a:t>
            </a:r>
            <a:r>
              <a:rPr lang="en-US" altLang="en-US" sz="3200" dirty="0" smtClean="0">
                <a:solidFill>
                  <a:srgbClr val="FF0000"/>
                </a:solidFill>
                <a:latin typeface="Arial" panose="020B0604020202020204" pitchFamily="34" charset="0"/>
                <a:cs typeface="Arial" panose="020B0604020202020204" pitchFamily="34" charset="0"/>
              </a:rPr>
              <a:t>hypotension,</a:t>
            </a:r>
            <a:endParaRPr lang="en-US" altLang="en-US" sz="3200" dirty="0">
              <a:solidFill>
                <a:srgbClr val="FF0000"/>
              </a:solidFill>
              <a:latin typeface="Arial" panose="020B0604020202020204" pitchFamily="34" charset="0"/>
              <a:cs typeface="Arial" panose="020B0604020202020204" pitchFamily="34" charset="0"/>
            </a:endParaRPr>
          </a:p>
          <a:p>
            <a:pPr eaLnBrk="1" hangingPunct="1"/>
            <a:r>
              <a:rPr lang="en-US" altLang="en-US" sz="3200" dirty="0">
                <a:solidFill>
                  <a:srgbClr val="FF0000"/>
                </a:solidFill>
                <a:latin typeface="Arial" panose="020B0604020202020204" pitchFamily="34" charset="0"/>
                <a:cs typeface="Arial" panose="020B0604020202020204" pitchFamily="34" charset="0"/>
              </a:rPr>
              <a:t>      renal failure &amp; </a:t>
            </a:r>
            <a:r>
              <a:rPr lang="en-US" altLang="en-US" sz="3200" dirty="0" smtClean="0">
                <a:solidFill>
                  <a:srgbClr val="FF0000"/>
                </a:solidFill>
                <a:latin typeface="Arial" panose="020B0604020202020204" pitchFamily="34" charset="0"/>
                <a:cs typeface="Arial" panose="020B0604020202020204" pitchFamily="34" charset="0"/>
              </a:rPr>
              <a:t>malformations)</a:t>
            </a:r>
            <a:endParaRPr lang="en-US" altLang="en-US" sz="3200" dirty="0">
              <a:solidFill>
                <a:srgbClr val="FF0000"/>
              </a:solidFill>
              <a:latin typeface="Arial" panose="020B0604020202020204" pitchFamily="34" charset="0"/>
              <a:cs typeface="Arial" panose="020B0604020202020204" pitchFamily="34" charset="0"/>
            </a:endParaRPr>
          </a:p>
          <a:p>
            <a:pPr eaLnBrk="1" hangingPunct="1"/>
            <a:endParaRPr lang="en-US" altLang="en-US" sz="3200" dirty="0">
              <a:latin typeface="Arial" panose="020B0604020202020204" pitchFamily="34" charset="0"/>
              <a:cs typeface="Arial" panose="020B0604020202020204" pitchFamily="34" charset="0"/>
            </a:endParaRPr>
          </a:p>
          <a:p>
            <a:pPr eaLnBrk="1" hangingPunct="1"/>
            <a:r>
              <a:rPr lang="en-US" altLang="en-US" sz="3200" dirty="0">
                <a:latin typeface="Arial" panose="020B0604020202020204" pitchFamily="34" charset="0"/>
                <a:cs typeface="Arial" panose="020B0604020202020204" pitchFamily="34" charset="0"/>
              </a:rPr>
              <a:t> -  renal artery </a:t>
            </a:r>
            <a:r>
              <a:rPr lang="en-US" altLang="en-US" sz="3200" dirty="0" smtClean="0">
                <a:latin typeface="Arial" panose="020B0604020202020204" pitchFamily="34" charset="0"/>
                <a:cs typeface="Arial" panose="020B0604020202020204" pitchFamily="34" charset="0"/>
              </a:rPr>
              <a:t>stenosis.</a:t>
            </a:r>
            <a:endParaRPr lang="en-US" dirty="0" smtClean="0"/>
          </a:p>
          <a:p>
            <a:pPr eaLnBrk="1" hangingPunct="1"/>
            <a:endParaRPr lang="en-US" dirty="0"/>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731984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26</a:t>
            </a:fld>
            <a:endParaRPr lang="en-US" altLang="en-US"/>
          </a:p>
        </p:txBody>
      </p:sp>
      <p:sp>
        <p:nvSpPr>
          <p:cNvPr id="3" name="Rectangle 2"/>
          <p:cNvSpPr/>
          <p:nvPr/>
        </p:nvSpPr>
        <p:spPr>
          <a:xfrm>
            <a:off x="228600" y="152400"/>
            <a:ext cx="10058400" cy="6971139"/>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III- Drugs that decrease both </a:t>
            </a:r>
          </a:p>
          <a:p>
            <a:pPr algn="ctr"/>
            <a:r>
              <a:rPr lang="en-US" sz="3600" dirty="0">
                <a:solidFill>
                  <a:srgbClr val="0000FF"/>
                </a:solidFill>
                <a:latin typeface="Arial" panose="020B0604020202020204" pitchFamily="34" charset="0"/>
                <a:cs typeface="Arial" panose="020B0604020202020204" pitchFamily="34" charset="0"/>
              </a:rPr>
              <a:t>preload </a:t>
            </a:r>
            <a:r>
              <a:rPr lang="en-US" altLang="en-US" sz="3600" dirty="0">
                <a:solidFill>
                  <a:srgbClr val="0000FF"/>
                </a:solidFill>
                <a:latin typeface="Arial" panose="020B0604020202020204" pitchFamily="34" charset="0"/>
                <a:cs typeface="Arial" panose="020B0604020202020204" pitchFamily="34" charset="0"/>
              </a:rPr>
              <a:t>&amp;</a:t>
            </a:r>
            <a:r>
              <a:rPr lang="en-US" sz="3600" dirty="0">
                <a:solidFill>
                  <a:srgbClr val="0000FF"/>
                </a:solidFill>
                <a:latin typeface="Arial" panose="020B0604020202020204" pitchFamily="34" charset="0"/>
                <a:cs typeface="Arial" panose="020B0604020202020204" pitchFamily="34" charset="0"/>
              </a:rPr>
              <a:t> </a:t>
            </a:r>
            <a:r>
              <a:rPr lang="en-US" sz="3600" dirty="0" smtClean="0">
                <a:solidFill>
                  <a:srgbClr val="0000FF"/>
                </a:solidFill>
                <a:latin typeface="Arial" panose="020B0604020202020204" pitchFamily="34" charset="0"/>
                <a:cs typeface="Arial" panose="020B0604020202020204" pitchFamily="34" charset="0"/>
              </a:rPr>
              <a:t>afterload</a:t>
            </a:r>
          </a:p>
          <a:p>
            <a:pPr algn="ctr"/>
            <a:endParaRPr lang="en-US" sz="1500" dirty="0">
              <a:solidFill>
                <a:srgbClr val="0000FF"/>
              </a:solidFill>
              <a:latin typeface="Arial" panose="020B0604020202020204" pitchFamily="34" charset="0"/>
              <a:cs typeface="Arial" panose="020B0604020202020204" pitchFamily="34" charset="0"/>
            </a:endParaRPr>
          </a:p>
          <a:p>
            <a:r>
              <a:rPr lang="en-US" altLang="zh-TW" sz="3600" u="sng" dirty="0">
                <a:latin typeface="Arial" panose="020B0604020202020204" pitchFamily="34" charset="0"/>
                <a:ea typeface="PMingLiU" panose="02020500000000000000" pitchFamily="18" charset="-120"/>
                <a:cs typeface="Arial" panose="020B0604020202020204" pitchFamily="34" charset="0"/>
              </a:rPr>
              <a:t>2- Angiotensin </a:t>
            </a:r>
            <a:r>
              <a:rPr lang="en-US" altLang="zh-TW" sz="3600" u="sng" dirty="0">
                <a:solidFill>
                  <a:srgbClr val="FF0000"/>
                </a:solidFill>
                <a:latin typeface="Arial" panose="020B0604020202020204" pitchFamily="34" charset="0"/>
                <a:ea typeface="PMingLiU" panose="02020500000000000000" pitchFamily="18" charset="-120"/>
                <a:cs typeface="Arial" panose="020B0604020202020204" pitchFamily="34" charset="0"/>
              </a:rPr>
              <a:t>receptor</a:t>
            </a:r>
            <a:r>
              <a:rPr lang="en-US" altLang="zh-TW" sz="3600" u="sng" dirty="0">
                <a:latin typeface="Arial" panose="020B0604020202020204" pitchFamily="34" charset="0"/>
                <a:ea typeface="PMingLiU" panose="02020500000000000000" pitchFamily="18" charset="-120"/>
                <a:cs typeface="Arial" panose="020B0604020202020204" pitchFamily="34" charset="0"/>
              </a:rPr>
              <a:t> blockers </a:t>
            </a:r>
            <a:r>
              <a:rPr lang="en-US" sz="3600" u="sng" dirty="0">
                <a:latin typeface="Arial" panose="020B0604020202020204" pitchFamily="34" charset="0"/>
                <a:cs typeface="Arial" panose="020B0604020202020204" pitchFamily="34" charset="0"/>
              </a:rPr>
              <a:t>(ARBs) : </a:t>
            </a:r>
            <a:endParaRPr lang="en-US" altLang="zh-TW" sz="3600" u="sng" dirty="0">
              <a:latin typeface="Arial" panose="020B0604020202020204" pitchFamily="34" charset="0"/>
              <a:ea typeface="PMingLiU" panose="02020500000000000000" pitchFamily="18" charset="-120"/>
              <a:cs typeface="Arial" panose="020B0604020202020204" pitchFamily="34" charset="0"/>
            </a:endParaRPr>
          </a:p>
          <a:p>
            <a:endParaRPr lang="en-US" altLang="zh-TW" sz="3600" dirty="0">
              <a:solidFill>
                <a:srgbClr val="00B050"/>
              </a:solidFill>
              <a:latin typeface="Arial" panose="020B0604020202020204" pitchFamily="34" charset="0"/>
              <a:ea typeface="PMingLiU" panose="02020500000000000000" pitchFamily="18" charset="-120"/>
              <a:cs typeface="Arial" panose="020B0604020202020204" pitchFamily="34" charset="0"/>
            </a:endParaRPr>
          </a:p>
          <a:p>
            <a:pPr algn="ctr"/>
            <a:r>
              <a:rPr lang="en-US" altLang="zh-TW" sz="3600" dirty="0">
                <a:solidFill>
                  <a:srgbClr val="FF0000"/>
                </a:solidFill>
                <a:latin typeface="Arial" panose="020B0604020202020204" pitchFamily="34" charset="0"/>
                <a:ea typeface="PMingLiU" panose="02020500000000000000" pitchFamily="18" charset="-120"/>
                <a:cs typeface="Arial" panose="020B0604020202020204" pitchFamily="34" charset="0"/>
              </a:rPr>
              <a:t>Lo</a:t>
            </a:r>
            <a:r>
              <a:rPr lang="en-US" altLang="zh-TW" sz="3600" b="0" dirty="0">
                <a:solidFill>
                  <a:srgbClr val="FF0000"/>
                </a:solidFill>
                <a:latin typeface="Arial" panose="020B0604020202020204" pitchFamily="34" charset="0"/>
                <a:ea typeface="PMingLiU" panose="02020500000000000000" pitchFamily="18" charset="-120"/>
                <a:cs typeface="Arial" panose="020B0604020202020204" pitchFamily="34" charset="0"/>
              </a:rPr>
              <a:t>sartan</a:t>
            </a:r>
            <a:r>
              <a:rPr lang="en-US" altLang="zh-TW" sz="3600" dirty="0">
                <a:solidFill>
                  <a:srgbClr val="FF0000"/>
                </a:solidFill>
                <a:latin typeface="Arial" panose="020B0604020202020204" pitchFamily="34" charset="0"/>
                <a:ea typeface="PMingLiU" panose="02020500000000000000" pitchFamily="18" charset="-120"/>
                <a:cs typeface="Arial" panose="020B0604020202020204" pitchFamily="34" charset="0"/>
              </a:rPr>
              <a:t>,  </a:t>
            </a:r>
            <a:r>
              <a:rPr lang="en-US" altLang="zh-TW" sz="3600" dirty="0" smtClean="0">
                <a:solidFill>
                  <a:srgbClr val="FF0000"/>
                </a:solidFill>
                <a:latin typeface="Arial" panose="020B0604020202020204" pitchFamily="34" charset="0"/>
                <a:ea typeface="PMingLiU" panose="02020500000000000000" pitchFamily="18" charset="-120"/>
                <a:cs typeface="Arial" panose="020B0604020202020204" pitchFamily="34" charset="0"/>
              </a:rPr>
              <a:t>Val</a:t>
            </a:r>
            <a:r>
              <a:rPr lang="en-US" altLang="zh-TW" sz="3600" b="0" dirty="0" smtClean="0">
                <a:solidFill>
                  <a:srgbClr val="FF0000"/>
                </a:solidFill>
                <a:latin typeface="Arial" panose="020B0604020202020204" pitchFamily="34" charset="0"/>
                <a:ea typeface="PMingLiU" panose="02020500000000000000" pitchFamily="18" charset="-120"/>
                <a:cs typeface="Arial" panose="020B0604020202020204" pitchFamily="34" charset="0"/>
              </a:rPr>
              <a:t>sartan</a:t>
            </a:r>
            <a:r>
              <a:rPr lang="en-US" altLang="zh-TW" sz="3600" dirty="0" smtClean="0">
                <a:solidFill>
                  <a:srgbClr val="FF0000"/>
                </a:solidFill>
                <a:latin typeface="Arial" panose="020B0604020202020204" pitchFamily="34" charset="0"/>
                <a:ea typeface="PMingLiU" panose="02020500000000000000" pitchFamily="18" charset="-120"/>
                <a:cs typeface="Arial" panose="020B0604020202020204" pitchFamily="34" charset="0"/>
              </a:rPr>
              <a:t>, </a:t>
            </a:r>
            <a:r>
              <a:rPr lang="en-US" altLang="zh-TW" sz="3600" dirty="0" err="1">
                <a:solidFill>
                  <a:srgbClr val="FF0000"/>
                </a:solidFill>
                <a:latin typeface="Arial" panose="020B0604020202020204" pitchFamily="34" charset="0"/>
                <a:ea typeface="PMingLiU" panose="02020500000000000000" pitchFamily="18" charset="-120"/>
                <a:cs typeface="Arial" panose="020B0604020202020204" pitchFamily="34" charset="0"/>
              </a:rPr>
              <a:t>Irbe</a:t>
            </a:r>
            <a:r>
              <a:rPr lang="en-US" altLang="zh-TW" sz="3600" b="0" dirty="0" err="1">
                <a:solidFill>
                  <a:srgbClr val="FF0000"/>
                </a:solidFill>
                <a:latin typeface="Arial" panose="020B0604020202020204" pitchFamily="34" charset="0"/>
                <a:ea typeface="PMingLiU" panose="02020500000000000000" pitchFamily="18" charset="-120"/>
                <a:cs typeface="Arial" panose="020B0604020202020204" pitchFamily="34" charset="0"/>
              </a:rPr>
              <a:t>sartan</a:t>
            </a:r>
            <a:r>
              <a:rPr lang="en-US" altLang="zh-TW" sz="3600" dirty="0">
                <a:solidFill>
                  <a:srgbClr val="FF0000"/>
                </a:solidFill>
                <a:ea typeface="PMingLiU" panose="02020500000000000000" pitchFamily="18" charset="-120"/>
              </a:rPr>
              <a:t> </a:t>
            </a:r>
          </a:p>
          <a:p>
            <a:pPr eaLnBrk="1" hangingPunct="1">
              <a:buFont typeface="Wingdings" panose="05000000000000000000" pitchFamily="2" charset="2"/>
              <a:buNone/>
            </a:pPr>
            <a:r>
              <a:rPr lang="en-US" altLang="zh-TW" sz="3600" dirty="0">
                <a:solidFill>
                  <a:srgbClr val="0000FF"/>
                </a:solidFill>
                <a:latin typeface="Arial" panose="020B0604020202020204" pitchFamily="34" charset="0"/>
                <a:ea typeface="PMingLiU" panose="02020500000000000000" pitchFamily="18" charset="-120"/>
                <a:cs typeface="Arial" panose="020B0604020202020204" pitchFamily="34" charset="0"/>
              </a:rPr>
              <a:t> </a:t>
            </a:r>
          </a:p>
          <a:p>
            <a:pPr eaLnBrk="1" hangingPunct="1">
              <a:buFont typeface="Wingdings" panose="05000000000000000000" pitchFamily="2" charset="2"/>
              <a:buNone/>
            </a:pPr>
            <a:r>
              <a:rPr lang="en-US" altLang="zh-TW" sz="3200" u="sng" dirty="0">
                <a:solidFill>
                  <a:srgbClr val="0000FF"/>
                </a:solidFill>
                <a:latin typeface="Arial" panose="020B0604020202020204" pitchFamily="34" charset="0"/>
                <a:ea typeface="PMingLiU" panose="02020500000000000000" pitchFamily="18" charset="-120"/>
                <a:cs typeface="Arial" panose="020B0604020202020204" pitchFamily="34" charset="0"/>
              </a:rPr>
              <a:t>Mechanism of action: </a:t>
            </a:r>
          </a:p>
          <a:p>
            <a:pPr eaLnBrk="1" hangingPunct="1">
              <a:buFont typeface="Wingdings" panose="05000000000000000000" pitchFamily="2" charset="2"/>
              <a:buNone/>
            </a:pPr>
            <a:r>
              <a:rPr lang="en-US" altLang="zh-TW" sz="2800" dirty="0">
                <a:ea typeface="PMingLiU" panose="02020500000000000000" pitchFamily="18" charset="-120"/>
              </a:rPr>
              <a:t>    </a:t>
            </a:r>
          </a:p>
          <a:p>
            <a:pPr eaLnBrk="1" hangingPunct="1">
              <a:lnSpc>
                <a:spcPct val="150000"/>
              </a:lnSpc>
              <a:buFont typeface="Wingdings" panose="05000000000000000000" pitchFamily="2" charset="2"/>
              <a:buNone/>
            </a:pPr>
            <a:r>
              <a:rPr lang="en-US" altLang="zh-TW" sz="3200" dirty="0">
                <a:latin typeface="Arial" panose="020B0604020202020204" pitchFamily="34" charset="0"/>
                <a:ea typeface="PMingLiU" panose="02020500000000000000" pitchFamily="18" charset="-120"/>
                <a:cs typeface="Arial" panose="020B0604020202020204" pitchFamily="34" charset="0"/>
              </a:rPr>
              <a:t>  </a:t>
            </a:r>
            <a:r>
              <a:rPr lang="en-US" altLang="zh-TW" sz="3600" dirty="0">
                <a:latin typeface="Arial" panose="020B0604020202020204" pitchFamily="34" charset="0"/>
                <a:ea typeface="PMingLiU" panose="02020500000000000000" pitchFamily="18" charset="-120"/>
                <a:cs typeface="Arial" panose="020B0604020202020204" pitchFamily="34" charset="0"/>
              </a:rPr>
              <a:t>-  block AT</a:t>
            </a:r>
            <a:r>
              <a:rPr lang="en-US" altLang="zh-TW" sz="3600" baseline="-25000" dirty="0">
                <a:latin typeface="Arial" panose="020B0604020202020204" pitchFamily="34" charset="0"/>
                <a:ea typeface="PMingLiU" panose="02020500000000000000" pitchFamily="18" charset="-120"/>
                <a:cs typeface="Arial" panose="020B0604020202020204" pitchFamily="34" charset="0"/>
              </a:rPr>
              <a:t>1</a:t>
            </a:r>
            <a:r>
              <a:rPr lang="en-US" altLang="zh-TW" sz="3600" dirty="0">
                <a:latin typeface="Arial" panose="020B0604020202020204" pitchFamily="34" charset="0"/>
                <a:ea typeface="PMingLiU" panose="02020500000000000000" pitchFamily="18" charset="-120"/>
                <a:cs typeface="Arial" panose="020B0604020202020204" pitchFamily="34" charset="0"/>
              </a:rPr>
              <a:t> receptors </a:t>
            </a:r>
          </a:p>
          <a:p>
            <a:pPr eaLnBrk="1" hangingPunct="1">
              <a:lnSpc>
                <a:spcPct val="150000"/>
              </a:lnSpc>
              <a:buFont typeface="Wingdings" panose="05000000000000000000" pitchFamily="2" charset="2"/>
              <a:buNone/>
            </a:pPr>
            <a:r>
              <a:rPr lang="en-US" altLang="zh-TW" sz="3600" dirty="0">
                <a:latin typeface="Arial" panose="020B0604020202020204" pitchFamily="34" charset="0"/>
                <a:ea typeface="PMingLiU" panose="02020500000000000000" pitchFamily="18" charset="-120"/>
                <a:cs typeface="Arial" panose="020B0604020202020204" pitchFamily="34" charset="0"/>
              </a:rPr>
              <a:t>  -  decrease action of angiotensin </a:t>
            </a:r>
            <a:r>
              <a:rPr lang="en-US" altLang="zh-TW" sz="3600" dirty="0" smtClean="0">
                <a:latin typeface="Arial" panose="020B0604020202020204" pitchFamily="34" charset="0"/>
                <a:ea typeface="PMingLiU" panose="02020500000000000000" pitchFamily="18" charset="-120"/>
                <a:cs typeface="Arial" panose="020B0604020202020204" pitchFamily="34" charset="0"/>
              </a:rPr>
              <a:t>II</a:t>
            </a:r>
            <a:endParaRPr lang="en-US" altLang="en-US" sz="2800" dirty="0">
              <a:solidFill>
                <a:srgbClr val="0066FF"/>
              </a:solidFill>
              <a:latin typeface="Arial" panose="020B0604020202020204" pitchFamily="34" charset="0"/>
              <a:cs typeface="Arial" panose="020B0604020202020204" pitchFamily="34" charset="0"/>
            </a:endParaRPr>
          </a:p>
          <a:p>
            <a:r>
              <a:rPr lang="en-US" altLang="en-US" dirty="0">
                <a:solidFill>
                  <a:srgbClr val="FF0000"/>
                </a:solidFill>
                <a:latin typeface="Bernard MT Condensed" panose="02050806060905020404" pitchFamily="18" charset="0"/>
              </a:rPr>
              <a:t/>
            </a:r>
            <a:br>
              <a:rPr lang="en-US" altLang="en-US" dirty="0">
                <a:solidFill>
                  <a:srgbClr val="FF0000"/>
                </a:solidFill>
                <a:latin typeface="Bernard MT Condensed" panose="02050806060905020404" pitchFamily="18" charset="0"/>
              </a:rPr>
            </a:br>
            <a:endParaRPr lang="en-GB" dirty="0"/>
          </a:p>
        </p:txBody>
      </p:sp>
    </p:spTree>
    <p:extLst>
      <p:ext uri="{BB962C8B-B14F-4D97-AF65-F5344CB8AC3E}">
        <p14:creationId xmlns:p14="http://schemas.microsoft.com/office/powerpoint/2010/main" val="1407386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27</a:t>
            </a:fld>
            <a:endParaRPr lang="en-US" altLang="en-US"/>
          </a:p>
        </p:txBody>
      </p:sp>
      <p:sp>
        <p:nvSpPr>
          <p:cNvPr id="3" name="Rectangle 2"/>
          <p:cNvSpPr/>
          <p:nvPr/>
        </p:nvSpPr>
        <p:spPr>
          <a:xfrm>
            <a:off x="228600" y="152400"/>
            <a:ext cx="9664505" cy="6494085"/>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III- Drugs that decrease both </a:t>
            </a:r>
          </a:p>
          <a:p>
            <a:pPr algn="ctr"/>
            <a:r>
              <a:rPr lang="en-US" sz="3600" dirty="0">
                <a:solidFill>
                  <a:srgbClr val="0000FF"/>
                </a:solidFill>
                <a:latin typeface="Arial" panose="020B0604020202020204" pitchFamily="34" charset="0"/>
                <a:cs typeface="Arial" panose="020B0604020202020204" pitchFamily="34" charset="0"/>
              </a:rPr>
              <a:t>preload </a:t>
            </a:r>
            <a:r>
              <a:rPr lang="en-US" altLang="en-US" sz="3600" dirty="0">
                <a:solidFill>
                  <a:srgbClr val="0000FF"/>
                </a:solidFill>
                <a:latin typeface="Arial" panose="020B0604020202020204" pitchFamily="34" charset="0"/>
                <a:cs typeface="Arial" panose="020B0604020202020204" pitchFamily="34" charset="0"/>
              </a:rPr>
              <a:t>&amp;</a:t>
            </a:r>
            <a:r>
              <a:rPr lang="en-US" sz="3600" dirty="0">
                <a:solidFill>
                  <a:srgbClr val="0000FF"/>
                </a:solidFill>
                <a:latin typeface="Arial" panose="020B0604020202020204" pitchFamily="34" charset="0"/>
                <a:cs typeface="Arial" panose="020B0604020202020204" pitchFamily="34" charset="0"/>
              </a:rPr>
              <a:t> afterload</a:t>
            </a:r>
          </a:p>
          <a:p>
            <a:pPr eaLnBrk="1" hangingPunct="1">
              <a:buFontTx/>
              <a:buNone/>
            </a:pPr>
            <a:r>
              <a:rPr lang="en-US" altLang="en-US" sz="3600" dirty="0">
                <a:solidFill>
                  <a:srgbClr val="0000FF"/>
                </a:solidFill>
                <a:latin typeface="Arial" panose="020B0604020202020204" pitchFamily="34" charset="0"/>
                <a:cs typeface="Arial" panose="020B0604020202020204" pitchFamily="34" charset="0"/>
              </a:rPr>
              <a:t> </a:t>
            </a:r>
          </a:p>
          <a:p>
            <a:pPr eaLnBrk="1" hangingPunct="1">
              <a:buFontTx/>
              <a:buNone/>
            </a:pPr>
            <a:r>
              <a:rPr lang="en-US" sz="3600" u="sng" dirty="0">
                <a:latin typeface="Arial" panose="020B0604020202020204" pitchFamily="34" charset="0"/>
                <a:cs typeface="Arial" panose="020B0604020202020204" pitchFamily="34" charset="0"/>
              </a:rPr>
              <a:t>3- </a:t>
            </a:r>
            <a:r>
              <a:rPr lang="el-GR" sz="3600" u="sng" dirty="0">
                <a:latin typeface="Arial" panose="020B0604020202020204" pitchFamily="34" charset="0"/>
                <a:cs typeface="Arial" panose="020B0604020202020204" pitchFamily="34" charset="0"/>
              </a:rPr>
              <a:t>α</a:t>
            </a:r>
            <a:r>
              <a:rPr lang="en-US" sz="3600" u="sng" dirty="0">
                <a:latin typeface="Arial" panose="020B0604020202020204" pitchFamily="34" charset="0"/>
                <a:cs typeface="Arial" panose="020B0604020202020204" pitchFamily="34" charset="0"/>
              </a:rPr>
              <a:t>-ADRENOCEPTOR BLOCKERS :</a:t>
            </a:r>
            <a:endParaRPr lang="en-US" sz="3600" b="0" u="sng" dirty="0">
              <a:latin typeface="Arial" panose="020B0604020202020204" pitchFamily="34" charset="0"/>
              <a:cs typeface="Arial" panose="020B0604020202020204" pitchFamily="34" charset="0"/>
            </a:endParaRPr>
          </a:p>
          <a:p>
            <a:pPr eaLnBrk="1" hangingPunct="1">
              <a:defRPr/>
            </a:pPr>
            <a:r>
              <a:rPr lang="en-US" sz="3600" b="0" dirty="0">
                <a:latin typeface="Arial" panose="020B0604020202020204" pitchFamily="34" charset="0"/>
                <a:cs typeface="Arial" panose="020B0604020202020204" pitchFamily="34" charset="0"/>
              </a:rPr>
              <a:t>      </a:t>
            </a:r>
          </a:p>
          <a:p>
            <a:pPr algn="ctr" eaLnBrk="1" hangingPunct="1">
              <a:defRPr/>
            </a:pPr>
            <a:r>
              <a:rPr lang="en-US" sz="4000" dirty="0" err="1">
                <a:solidFill>
                  <a:srgbClr val="FF0000"/>
                </a:solidFill>
                <a:latin typeface="Arial" panose="020B0604020202020204" pitchFamily="34" charset="0"/>
                <a:cs typeface="Arial" panose="020B0604020202020204" pitchFamily="34" charset="0"/>
              </a:rPr>
              <a:t>Prazosin</a:t>
            </a:r>
            <a:endParaRPr lang="en-US" sz="4000" dirty="0">
              <a:solidFill>
                <a:srgbClr val="FF0000"/>
              </a:solidFill>
              <a:latin typeface="Arial" panose="020B0604020202020204" pitchFamily="34" charset="0"/>
              <a:cs typeface="Arial" panose="020B0604020202020204" pitchFamily="34" charset="0"/>
            </a:endParaRPr>
          </a:p>
          <a:p>
            <a:pPr eaLnBrk="1" hangingPunct="1">
              <a:defRPr/>
            </a:pPr>
            <a:endParaRPr lang="en-US" sz="3600" dirty="0">
              <a:solidFill>
                <a:srgbClr val="FF0000"/>
              </a:solidFill>
              <a:latin typeface="Arial" panose="020B0604020202020204" pitchFamily="34" charset="0"/>
              <a:cs typeface="Arial" panose="020B0604020202020204" pitchFamily="34" charset="0"/>
            </a:endParaRPr>
          </a:p>
          <a:p>
            <a:pPr eaLnBrk="1" hangingPunct="1">
              <a:defRPr/>
            </a:pPr>
            <a:r>
              <a:rPr lang="en-US" sz="3200" dirty="0">
                <a:latin typeface="Arial" panose="020B0604020202020204" pitchFamily="34" charset="0"/>
                <a:cs typeface="Arial" panose="020B0604020202020204" pitchFamily="34" charset="0"/>
              </a:rPr>
              <a:t> - blocks </a:t>
            </a:r>
            <a:r>
              <a:rPr lang="el-GR" sz="3200" dirty="0">
                <a:latin typeface="Arial" panose="020B0604020202020204" pitchFamily="34" charset="0"/>
                <a:cs typeface="Arial" panose="020B0604020202020204" pitchFamily="34" charset="0"/>
              </a:rPr>
              <a:t>α</a:t>
            </a:r>
            <a:r>
              <a:rPr lang="en-US" sz="3200" dirty="0">
                <a:latin typeface="Arial" panose="020B0604020202020204" pitchFamily="34" charset="0"/>
                <a:cs typeface="Arial" panose="020B0604020202020204" pitchFamily="34" charset="0"/>
              </a:rPr>
              <a:t>- receptors in arterioles and venules</a:t>
            </a:r>
          </a:p>
          <a:p>
            <a:pPr eaLnBrk="1" hangingPunct="1">
              <a:defRPr/>
            </a:pPr>
            <a:r>
              <a:rPr lang="en-US" sz="3200" dirty="0">
                <a:latin typeface="Arial" panose="020B0604020202020204" pitchFamily="34" charset="0"/>
                <a:cs typeface="Arial" panose="020B0604020202020204" pitchFamily="34" charset="0"/>
              </a:rPr>
              <a:t> </a:t>
            </a:r>
          </a:p>
          <a:p>
            <a:pPr eaLnBrk="1" hangingPunct="1">
              <a:defRPr/>
            </a:pPr>
            <a:r>
              <a:rPr lang="en-US" sz="3200" dirty="0">
                <a:latin typeface="Arial" panose="020B0604020202020204" pitchFamily="34" charset="0"/>
                <a:cs typeface="Arial" panose="020B0604020202020204" pitchFamily="34" charset="0"/>
              </a:rPr>
              <a:t> - decrease both afterload &amp; preload</a:t>
            </a:r>
          </a:p>
          <a:p>
            <a:pPr eaLnBrk="1" hangingPunct="1">
              <a:defRPr/>
            </a:pPr>
            <a:endParaRPr lang="en-US" sz="3200" dirty="0">
              <a:latin typeface="Arial" panose="020B0604020202020204" pitchFamily="34" charset="0"/>
              <a:cs typeface="Arial" panose="020B0604020202020204" pitchFamily="34" charset="0"/>
            </a:endParaRPr>
          </a:p>
          <a:p>
            <a:pPr eaLnBrk="1" hangingPunct="1">
              <a:defRP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6404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28</a:t>
            </a:fld>
            <a:endParaRPr lang="en-US" altLang="en-US"/>
          </a:p>
        </p:txBody>
      </p:sp>
      <p:sp>
        <p:nvSpPr>
          <p:cNvPr id="3" name="Rectangle 2"/>
          <p:cNvSpPr/>
          <p:nvPr/>
        </p:nvSpPr>
        <p:spPr>
          <a:xfrm>
            <a:off x="0" y="347683"/>
            <a:ext cx="9829800" cy="6309420"/>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III- Drugs that decrease both </a:t>
            </a:r>
          </a:p>
          <a:p>
            <a:pPr algn="ctr"/>
            <a:r>
              <a:rPr lang="en-US" sz="3600" dirty="0">
                <a:solidFill>
                  <a:srgbClr val="0000FF"/>
                </a:solidFill>
                <a:latin typeface="Arial" panose="020B0604020202020204" pitchFamily="34" charset="0"/>
                <a:cs typeface="Arial" panose="020B0604020202020204" pitchFamily="34" charset="0"/>
              </a:rPr>
              <a:t>preload </a:t>
            </a:r>
            <a:r>
              <a:rPr lang="en-US" altLang="en-US" sz="3600" dirty="0">
                <a:solidFill>
                  <a:srgbClr val="0000FF"/>
                </a:solidFill>
                <a:latin typeface="Arial" panose="020B0604020202020204" pitchFamily="34" charset="0"/>
                <a:cs typeface="Arial" panose="020B0604020202020204" pitchFamily="34" charset="0"/>
              </a:rPr>
              <a:t>&amp;</a:t>
            </a:r>
            <a:r>
              <a:rPr lang="en-US" sz="3600" dirty="0">
                <a:solidFill>
                  <a:srgbClr val="0000FF"/>
                </a:solidFill>
                <a:latin typeface="Arial" panose="020B0604020202020204" pitchFamily="34" charset="0"/>
                <a:cs typeface="Arial" panose="020B0604020202020204" pitchFamily="34" charset="0"/>
              </a:rPr>
              <a:t> afterload</a:t>
            </a:r>
          </a:p>
          <a:p>
            <a:pPr eaLnBrk="1" hangingPunct="1">
              <a:buFontTx/>
              <a:buNone/>
            </a:pPr>
            <a:r>
              <a:rPr lang="en-US" altLang="en-US" sz="4000" dirty="0">
                <a:solidFill>
                  <a:srgbClr val="0000FF"/>
                </a:solidFill>
                <a:latin typeface="Arial" panose="020B0604020202020204" pitchFamily="34" charset="0"/>
                <a:cs typeface="Arial" panose="020B0604020202020204" pitchFamily="34" charset="0"/>
              </a:rPr>
              <a:t> </a:t>
            </a:r>
          </a:p>
          <a:p>
            <a:pPr eaLnBrk="1" hangingPunct="1">
              <a:buFontTx/>
              <a:buNone/>
            </a:pPr>
            <a:r>
              <a:rPr lang="en-US" altLang="en-US" sz="4000" dirty="0">
                <a:latin typeface="Arial" panose="020B0604020202020204" pitchFamily="34" charset="0"/>
                <a:cs typeface="Arial" panose="020B0604020202020204" pitchFamily="34" charset="0"/>
              </a:rPr>
              <a:t>  </a:t>
            </a:r>
            <a:r>
              <a:rPr lang="en-US" altLang="en-US" sz="3600" u="sng" dirty="0">
                <a:latin typeface="Arial" panose="020B0604020202020204" pitchFamily="34" charset="0"/>
                <a:cs typeface="Arial" panose="020B0604020202020204" pitchFamily="34" charset="0"/>
              </a:rPr>
              <a:t>4- </a:t>
            </a:r>
            <a:r>
              <a:rPr lang="en-US" altLang="en-US" sz="3600" u="sng" dirty="0">
                <a:solidFill>
                  <a:srgbClr val="FF0000"/>
                </a:solidFill>
                <a:latin typeface="Arial" panose="020B0604020202020204" pitchFamily="34" charset="0"/>
                <a:cs typeface="Arial" panose="020B0604020202020204" pitchFamily="34" charset="0"/>
              </a:rPr>
              <a:t>Direct</a:t>
            </a:r>
            <a:r>
              <a:rPr lang="en-US" altLang="en-US" sz="3600" u="sng" dirty="0">
                <a:latin typeface="Arial" panose="020B0604020202020204" pitchFamily="34" charset="0"/>
                <a:cs typeface="Arial" panose="020B0604020202020204" pitchFamily="34" charset="0"/>
              </a:rPr>
              <a:t> acting vasodilators:</a:t>
            </a:r>
            <a:endParaRPr lang="en-US" sz="3600" u="sng" spc="53" dirty="0">
              <a:ln w="11430">
                <a:solidFill>
                  <a:schemeClr val="accent1"/>
                </a:solidFill>
              </a:ln>
              <a:latin typeface="Arial" panose="020B0604020202020204" pitchFamily="34" charset="0"/>
              <a:cs typeface="Arial" panose="020B0604020202020204" pitchFamily="34" charset="0"/>
            </a:endParaRPr>
          </a:p>
          <a:p>
            <a:pPr marL="487695" lvl="1" indent="0" eaLnBrk="1" hangingPunct="1">
              <a:lnSpc>
                <a:spcPct val="90000"/>
              </a:lnSpc>
              <a:buNone/>
              <a:defRPr/>
            </a:pPr>
            <a:r>
              <a:rPr lang="en-US" altLang="zh-TW" sz="3600" dirty="0">
                <a:solidFill>
                  <a:srgbClr val="FF0000"/>
                </a:solidFill>
                <a:latin typeface="Arial" panose="020B0604020202020204" pitchFamily="34" charset="0"/>
                <a:ea typeface="PMingLiU" panose="02020500000000000000" pitchFamily="18" charset="-120"/>
                <a:cs typeface="Arial" panose="020B0604020202020204" pitchFamily="34" charset="0"/>
              </a:rPr>
              <a:t>  </a:t>
            </a:r>
          </a:p>
          <a:p>
            <a:pPr marL="487695" lvl="1" indent="0" algn="ctr" eaLnBrk="1" hangingPunct="1">
              <a:lnSpc>
                <a:spcPct val="90000"/>
              </a:lnSpc>
              <a:buNone/>
              <a:defRPr/>
            </a:pPr>
            <a:r>
              <a:rPr lang="en-US" sz="3600" dirty="0">
                <a:solidFill>
                  <a:srgbClr val="FF0000"/>
                </a:solidFill>
                <a:latin typeface="Arial" panose="020B0604020202020204" pitchFamily="34" charset="0"/>
                <a:cs typeface="Arial" panose="020B0604020202020204" pitchFamily="34" charset="0"/>
              </a:rPr>
              <a:t>Sodium nitroprusside</a:t>
            </a:r>
          </a:p>
          <a:p>
            <a:pPr marL="487695" lvl="1" indent="0" eaLnBrk="1" hangingPunct="1">
              <a:lnSpc>
                <a:spcPct val="90000"/>
              </a:lnSpc>
              <a:buNone/>
              <a:defRPr/>
            </a:pPr>
            <a:r>
              <a:rPr lang="en-US" sz="2800" dirty="0">
                <a:solidFill>
                  <a:srgbClr val="00B050"/>
                </a:solidFill>
                <a:latin typeface="Arial" panose="020B0604020202020204" pitchFamily="34" charset="0"/>
                <a:cs typeface="Arial" panose="020B0604020202020204" pitchFamily="34" charset="0"/>
              </a:rPr>
              <a:t> </a:t>
            </a:r>
          </a:p>
          <a:p>
            <a:pPr lvl="1" eaLnBrk="1" hangingPunct="1">
              <a:lnSpc>
                <a:spcPct val="150000"/>
              </a:lnSpc>
              <a:defRPr/>
            </a:pPr>
            <a:r>
              <a:rPr lang="en-US" sz="3200" dirty="0">
                <a:latin typeface="Arial" panose="020B0604020202020204" pitchFamily="34" charset="0"/>
                <a:cs typeface="Arial" panose="020B0604020202020204" pitchFamily="34" charset="0"/>
              </a:rPr>
              <a:t>- given I.V. for acute or </a:t>
            </a:r>
            <a:r>
              <a:rPr lang="en-US" sz="3200" dirty="0">
                <a:solidFill>
                  <a:srgbClr val="FF0000"/>
                </a:solidFill>
                <a:latin typeface="Arial" panose="020B0604020202020204" pitchFamily="34" charset="0"/>
                <a:cs typeface="Arial" panose="020B0604020202020204" pitchFamily="34" charset="0"/>
              </a:rPr>
              <a:t>severe</a:t>
            </a:r>
            <a:r>
              <a:rPr lang="en-US" sz="3200" dirty="0">
                <a:latin typeface="Arial" panose="020B0604020202020204" pitchFamily="34" charset="0"/>
                <a:cs typeface="Arial" panose="020B0604020202020204" pitchFamily="34" charset="0"/>
              </a:rPr>
              <a:t> heart failure </a:t>
            </a:r>
          </a:p>
          <a:p>
            <a:pPr lvl="1" eaLnBrk="1" hangingPunct="1">
              <a:lnSpc>
                <a:spcPct val="150000"/>
              </a:lnSpc>
              <a:defRPr/>
            </a:pPr>
            <a:r>
              <a:rPr lang="en-US" sz="3200" dirty="0">
                <a:latin typeface="Arial" panose="020B0604020202020204" pitchFamily="34" charset="0"/>
                <a:cs typeface="Arial" panose="020B0604020202020204" pitchFamily="34" charset="0"/>
              </a:rPr>
              <a:t>- acts immediately and effects lasts for 1-5 min.</a:t>
            </a:r>
            <a:r>
              <a:rPr lang="en-US" altLang="en-US" sz="2800" dirty="0">
                <a:solidFill>
                  <a:srgbClr val="FF0000"/>
                </a:solidFill>
                <a:latin typeface="Bernard MT Condensed" panose="02050806060905020404" pitchFamily="18" charset="0"/>
              </a:rPr>
              <a:t/>
            </a:r>
            <a:br>
              <a:rPr lang="en-US" altLang="en-US" sz="2800" dirty="0">
                <a:solidFill>
                  <a:srgbClr val="FF0000"/>
                </a:solidFill>
                <a:latin typeface="Bernard MT Condensed" panose="02050806060905020404" pitchFamily="18" charset="0"/>
              </a:rPr>
            </a:br>
            <a:endParaRPr lang="en-US" altLang="en-US" sz="2800" dirty="0">
              <a:solidFill>
                <a:srgbClr val="FF0000"/>
              </a:solidFill>
              <a:latin typeface="Bernard MT Condensed" panose="02050806060905020404" pitchFamily="18" charset="0"/>
            </a:endParaRPr>
          </a:p>
          <a:p>
            <a:endParaRPr lang="en-GB" dirty="0"/>
          </a:p>
        </p:txBody>
      </p:sp>
    </p:spTree>
    <p:extLst>
      <p:ext uri="{BB962C8B-B14F-4D97-AF65-F5344CB8AC3E}">
        <p14:creationId xmlns:p14="http://schemas.microsoft.com/office/powerpoint/2010/main" val="10505395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29</a:t>
            </a:fld>
            <a:endParaRPr lang="en-US" altLang="en-US"/>
          </a:p>
        </p:txBody>
      </p:sp>
      <p:sp>
        <p:nvSpPr>
          <p:cNvPr id="3" name="Rectangle 2"/>
          <p:cNvSpPr/>
          <p:nvPr/>
        </p:nvSpPr>
        <p:spPr>
          <a:xfrm>
            <a:off x="152400" y="0"/>
            <a:ext cx="9906000" cy="7094250"/>
          </a:xfrm>
          <a:prstGeom prst="rect">
            <a:avLst/>
          </a:prstGeom>
        </p:spPr>
        <p:txBody>
          <a:bodyPr wrap="square">
            <a:spAutoFit/>
          </a:bodyPr>
          <a:lstStyle/>
          <a:p>
            <a:pPr eaLnBrk="1" hangingPunct="1">
              <a:buFontTx/>
              <a:buNone/>
              <a:defRPr/>
            </a:pPr>
            <a:endParaRPr lang="en-US" dirty="0">
              <a:solidFill>
                <a:srgbClr val="0000FF"/>
              </a:solidFill>
              <a:effectLst>
                <a:outerShdw blurRad="38100" dist="38100" dir="2700000" algn="tl">
                  <a:srgbClr val="000000">
                    <a:alpha val="43137"/>
                  </a:srgbClr>
                </a:outerShdw>
              </a:effectLst>
              <a:latin typeface="Algerian" pitchFamily="82" charset="0"/>
            </a:endParaRPr>
          </a:p>
          <a:p>
            <a:pPr algn="ctr" eaLnBrk="1" hangingPunct="1">
              <a:buFontTx/>
              <a:buNone/>
              <a:defRPr/>
            </a:pPr>
            <a:r>
              <a:rPr lang="en-US" sz="4000" dirty="0">
                <a:solidFill>
                  <a:srgbClr val="0000FF"/>
                </a:solidFill>
                <a:latin typeface="Arial" panose="020B0604020202020204" pitchFamily="34" charset="0"/>
                <a:cs typeface="Arial" panose="020B0604020202020204" pitchFamily="34" charset="0"/>
              </a:rPr>
              <a:t>IV-  Drugs that </a:t>
            </a:r>
            <a:r>
              <a:rPr lang="en-US" sz="4000" dirty="0" smtClean="0">
                <a:solidFill>
                  <a:srgbClr val="0000FF"/>
                </a:solidFill>
                <a:latin typeface="Arial" panose="020B0604020202020204" pitchFamily="34" charset="0"/>
                <a:cs typeface="Arial" panose="020B0604020202020204" pitchFamily="34" charset="0"/>
              </a:rPr>
              <a:t>increase contractility</a:t>
            </a:r>
          </a:p>
          <a:p>
            <a:pPr algn="ctr" eaLnBrk="1" hangingPunct="1">
              <a:buFontTx/>
              <a:buNone/>
              <a:defRPr/>
            </a:pPr>
            <a:endParaRPr lang="en-US" sz="1500" dirty="0">
              <a:solidFill>
                <a:srgbClr val="0000FF"/>
              </a:solidFill>
              <a:latin typeface="Arial" panose="020B0604020202020204" pitchFamily="34" charset="0"/>
              <a:cs typeface="Arial" panose="020B0604020202020204" pitchFamily="34" charset="0"/>
            </a:endParaRPr>
          </a:p>
          <a:p>
            <a:pPr eaLnBrk="1" hangingPunct="1">
              <a:buFontTx/>
              <a:buNone/>
              <a:defRPr/>
            </a:pPr>
            <a:r>
              <a:rPr lang="en-US" sz="3600" u="sng" dirty="0">
                <a:latin typeface="Arial" panose="020B0604020202020204" pitchFamily="34" charset="0"/>
                <a:cs typeface="Arial" panose="020B0604020202020204" pitchFamily="34" charset="0"/>
              </a:rPr>
              <a:t>1- Cardiac glycosides </a:t>
            </a:r>
            <a:r>
              <a:rPr lang="en-US" sz="3600" u="sng" dirty="0" smtClean="0">
                <a:latin typeface="Arial" panose="020B0604020202020204" pitchFamily="34" charset="0"/>
                <a:cs typeface="Arial" panose="020B0604020202020204" pitchFamily="34" charset="0"/>
              </a:rPr>
              <a:t>(digitalis</a:t>
            </a:r>
            <a:r>
              <a:rPr lang="en-US" sz="3600" u="sng" dirty="0">
                <a:latin typeface="Arial" panose="020B0604020202020204" pitchFamily="34" charset="0"/>
                <a:cs typeface="Arial" panose="020B0604020202020204" pitchFamily="34" charset="0"/>
              </a:rPr>
              <a:t>) :</a:t>
            </a:r>
          </a:p>
          <a:p>
            <a:endParaRPr lang="en-US" altLang="en-US" sz="3200" dirty="0">
              <a:solidFill>
                <a:srgbClr val="C00000"/>
              </a:solidFill>
              <a:latin typeface="Arial" panose="020B0604020202020204" pitchFamily="34" charset="0"/>
              <a:cs typeface="Arial" panose="020B0604020202020204" pitchFamily="34" charset="0"/>
            </a:endParaRPr>
          </a:p>
          <a:p>
            <a:pPr algn="ctr"/>
            <a:r>
              <a:rPr lang="en-US" altLang="en-US" sz="4000" dirty="0">
                <a:solidFill>
                  <a:srgbClr val="FF0000"/>
                </a:solidFill>
                <a:latin typeface="Arial" panose="020B0604020202020204" pitchFamily="34" charset="0"/>
                <a:cs typeface="Arial" panose="020B0604020202020204" pitchFamily="34" charset="0"/>
              </a:rPr>
              <a:t>  Digoxin</a:t>
            </a:r>
          </a:p>
          <a:p>
            <a:pPr eaLnBrk="1" hangingPunct="1"/>
            <a:endParaRPr lang="en-US" altLang="en-US" sz="3200" dirty="0">
              <a:latin typeface="Arial" panose="020B0604020202020204" pitchFamily="34" charset="0"/>
              <a:cs typeface="Arial" panose="020B0604020202020204" pitchFamily="34" charset="0"/>
            </a:endParaRPr>
          </a:p>
          <a:p>
            <a:pPr eaLnBrk="1" hangingPunct="1"/>
            <a:r>
              <a:rPr lang="en-US" altLang="en-US" sz="3200" dirty="0">
                <a:latin typeface="Arial" panose="020B0604020202020204" pitchFamily="34" charset="0"/>
                <a:cs typeface="Arial" panose="020B0604020202020204" pitchFamily="34" charset="0"/>
              </a:rPr>
              <a:t>-increases the force of myocardial contraction     		   </a:t>
            </a:r>
            <a:r>
              <a:rPr lang="en-US" altLang="en-US" sz="3200" dirty="0" smtClean="0">
                <a:solidFill>
                  <a:srgbClr val="FF0000"/>
                </a:solidFill>
                <a:latin typeface="Arial" panose="020B0604020202020204" pitchFamily="34" charset="0"/>
                <a:cs typeface="Arial" panose="020B0604020202020204" pitchFamily="34" charset="0"/>
              </a:rPr>
              <a:t>(+</a:t>
            </a:r>
            <a:r>
              <a:rPr lang="en-US" altLang="en-US" sz="3200" dirty="0" err="1">
                <a:solidFill>
                  <a:srgbClr val="FF0000"/>
                </a:solidFill>
                <a:latin typeface="Arial" panose="020B0604020202020204" pitchFamily="34" charset="0"/>
                <a:cs typeface="Arial" panose="020B0604020202020204" pitchFamily="34" charset="0"/>
              </a:rPr>
              <a:t>ve</a:t>
            </a:r>
            <a:r>
              <a:rPr lang="en-US" altLang="en-US" sz="3200" dirty="0">
                <a:solidFill>
                  <a:srgbClr val="FF0000"/>
                </a:solidFill>
                <a:latin typeface="Arial" panose="020B0604020202020204" pitchFamily="34" charset="0"/>
                <a:cs typeface="Arial" panose="020B0604020202020204" pitchFamily="34" charset="0"/>
              </a:rPr>
              <a:t> inotropic </a:t>
            </a:r>
            <a:r>
              <a:rPr lang="en-US" altLang="en-US" sz="3200" dirty="0" smtClean="0">
                <a:solidFill>
                  <a:srgbClr val="FF0000"/>
                </a:solidFill>
                <a:latin typeface="Arial" panose="020B0604020202020204" pitchFamily="34" charset="0"/>
                <a:cs typeface="Arial" panose="020B0604020202020204" pitchFamily="34" charset="0"/>
              </a:rPr>
              <a:t>effect)</a:t>
            </a:r>
            <a:endParaRPr lang="en-US" altLang="en-US" sz="3200" dirty="0">
              <a:solidFill>
                <a:srgbClr val="FF0000"/>
              </a:solidFill>
              <a:latin typeface="Arial" panose="020B0604020202020204" pitchFamily="34" charset="0"/>
              <a:cs typeface="Arial" panose="020B0604020202020204" pitchFamily="34" charset="0"/>
            </a:endParaRPr>
          </a:p>
          <a:p>
            <a:pPr>
              <a:lnSpc>
                <a:spcPct val="150000"/>
              </a:lnSpc>
              <a:buNone/>
              <a:defRPr/>
            </a:pPr>
            <a:r>
              <a:rPr lang="en-US" altLang="en-US" sz="3200" u="sng" dirty="0">
                <a:solidFill>
                  <a:srgbClr val="0000FF"/>
                </a:solidFill>
                <a:latin typeface="Arial" panose="020B0604020202020204" pitchFamily="34" charset="0"/>
                <a:cs typeface="Arial" panose="020B0604020202020204" pitchFamily="34" charset="0"/>
              </a:rPr>
              <a:t>Mechanism of action : </a:t>
            </a:r>
            <a:endParaRPr lang="en-US" sz="3200" u="sng" dirty="0">
              <a:solidFill>
                <a:srgbClr val="0000FF"/>
              </a:solidFill>
              <a:latin typeface="Arial" panose="020B0604020202020204" pitchFamily="34" charset="0"/>
              <a:cs typeface="Arial" panose="020B0604020202020204" pitchFamily="34" charset="0"/>
            </a:endParaRPr>
          </a:p>
          <a:p>
            <a:pPr>
              <a:lnSpc>
                <a:spcPct val="150000"/>
              </a:lnSpc>
              <a:buNone/>
            </a:pPr>
            <a:r>
              <a:rPr lang="en-US" sz="3200" dirty="0">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Inhibit Na</a:t>
            </a:r>
            <a:r>
              <a:rPr lang="en-US" altLang="en-US" sz="3200" baseline="30000" dirty="0">
                <a:latin typeface="Arial" panose="020B0604020202020204" pitchFamily="34" charset="0"/>
                <a:cs typeface="Arial" panose="020B0604020202020204" pitchFamily="34" charset="0"/>
              </a:rPr>
              <a:t>+</a:t>
            </a:r>
            <a:r>
              <a:rPr lang="en-US" altLang="en-US" sz="3200" dirty="0">
                <a:latin typeface="Arial" panose="020B0604020202020204" pitchFamily="34" charset="0"/>
                <a:cs typeface="Arial" panose="020B0604020202020204" pitchFamily="34" charset="0"/>
              </a:rPr>
              <a:t> / K</a:t>
            </a:r>
            <a:r>
              <a:rPr lang="en-US" altLang="en-US" sz="3200" baseline="30000" dirty="0">
                <a:latin typeface="Arial" panose="020B0604020202020204" pitchFamily="34" charset="0"/>
                <a:cs typeface="Arial" panose="020B0604020202020204" pitchFamily="34" charset="0"/>
              </a:rPr>
              <a:t>+</a:t>
            </a:r>
            <a:r>
              <a:rPr lang="en-US" altLang="en-US" sz="3200" dirty="0">
                <a:latin typeface="Arial" panose="020B0604020202020204" pitchFamily="34" charset="0"/>
                <a:cs typeface="Arial" panose="020B0604020202020204" pitchFamily="34" charset="0"/>
              </a:rPr>
              <a:t> ATPase enzyme </a:t>
            </a:r>
          </a:p>
          <a:p>
            <a:pPr>
              <a:buNone/>
              <a:defRPr/>
            </a:pPr>
            <a:r>
              <a:rPr lang="en-US" altLang="en-US" sz="3200" b="0" dirty="0">
                <a:solidFill>
                  <a:srgbClr val="C00000"/>
                </a:solidFill>
                <a:latin typeface="Arial" panose="020B0604020202020204" pitchFamily="34" charset="0"/>
                <a:cs typeface="Arial" panose="020B0604020202020204" pitchFamily="34" charset="0"/>
              </a:rPr>
              <a:t>          </a:t>
            </a:r>
            <a:r>
              <a:rPr lang="en-US" altLang="en-US" sz="3200" dirty="0" smtClean="0">
                <a:solidFill>
                  <a:srgbClr val="FF0000"/>
                </a:solidFill>
                <a:latin typeface="Arial" panose="020B0604020202020204" pitchFamily="34" charset="0"/>
                <a:cs typeface="Arial" panose="020B0604020202020204" pitchFamily="34" charset="0"/>
              </a:rPr>
              <a:t>(the </a:t>
            </a:r>
            <a:r>
              <a:rPr lang="en-US" altLang="en-US" sz="3200" dirty="0">
                <a:solidFill>
                  <a:srgbClr val="FF0000"/>
                </a:solidFill>
                <a:latin typeface="Arial" panose="020B0604020202020204" pitchFamily="34" charset="0"/>
                <a:cs typeface="Arial" panose="020B0604020202020204" pitchFamily="34" charset="0"/>
              </a:rPr>
              <a:t>sodium </a:t>
            </a:r>
            <a:r>
              <a:rPr lang="en-US" altLang="en-US" sz="3200" dirty="0" smtClean="0">
                <a:solidFill>
                  <a:srgbClr val="FF0000"/>
                </a:solidFill>
                <a:latin typeface="Arial" panose="020B0604020202020204" pitchFamily="34" charset="0"/>
                <a:cs typeface="Arial" panose="020B0604020202020204" pitchFamily="34" charset="0"/>
              </a:rPr>
              <a:t>pump)</a:t>
            </a:r>
            <a:endParaRPr lang="en-GB" sz="4400" dirty="0">
              <a:solidFill>
                <a:srgbClr val="0070C0"/>
              </a:solidFill>
              <a:latin typeface="Arial" panose="020B0604020202020204" pitchFamily="34" charset="0"/>
              <a:cs typeface="Arial" panose="020B0604020202020204" pitchFamily="34" charset="0"/>
            </a:endParaRPr>
          </a:p>
          <a:p>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151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152400" y="0"/>
            <a:ext cx="9753600" cy="7315200"/>
            <a:chOff x="0" y="0"/>
            <a:chExt cx="5760" cy="4320"/>
          </a:xfrm>
          <a:noFill/>
        </p:grpSpPr>
        <p:sp>
          <p:nvSpPr>
            <p:cNvPr id="36872" name="Rectangle 3"/>
            <p:cNvSpPr>
              <a:spLocks noChangeArrowheads="1"/>
            </p:cNvSpPr>
            <p:nvPr/>
          </p:nvSpPr>
          <p:spPr bwMode="auto">
            <a:xfrm>
              <a:off x="0" y="0"/>
              <a:ext cx="2880" cy="2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6873" name="Rectangle 4"/>
            <p:cNvSpPr>
              <a:spLocks noChangeArrowheads="1"/>
            </p:cNvSpPr>
            <p:nvPr/>
          </p:nvSpPr>
          <p:spPr bwMode="auto">
            <a:xfrm>
              <a:off x="0" y="2256"/>
              <a:ext cx="2880" cy="2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6874" name="Rectangle 5"/>
            <p:cNvSpPr>
              <a:spLocks noChangeArrowheads="1"/>
            </p:cNvSpPr>
            <p:nvPr/>
          </p:nvSpPr>
          <p:spPr bwMode="auto">
            <a:xfrm>
              <a:off x="2880" y="2064"/>
              <a:ext cx="2880" cy="2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6875" name="Rectangle 6"/>
            <p:cNvSpPr>
              <a:spLocks noChangeArrowheads="1"/>
            </p:cNvSpPr>
            <p:nvPr/>
          </p:nvSpPr>
          <p:spPr bwMode="auto">
            <a:xfrm>
              <a:off x="2880" y="0"/>
              <a:ext cx="2880" cy="2064"/>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grpSp>
      <p:pic>
        <p:nvPicPr>
          <p:cNvPr id="36867" name="Picture 7" descr="hf_1_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1840" y="1400835"/>
            <a:ext cx="5852160" cy="3939589"/>
          </a:xfrm>
          <a:prstGeom prst="rect">
            <a:avLst/>
          </a:prstGeom>
          <a:noFill/>
          <a:ln>
            <a:noFill/>
          </a:ln>
          <a:extLst/>
        </p:spPr>
      </p:pic>
      <p:sp>
        <p:nvSpPr>
          <p:cNvPr id="118792" name="Text Box 8"/>
          <p:cNvSpPr txBox="1">
            <a:spLocks noChangeArrowheads="1"/>
          </p:cNvSpPr>
          <p:nvPr/>
        </p:nvSpPr>
        <p:spPr bwMode="auto">
          <a:xfrm>
            <a:off x="314960" y="249050"/>
            <a:ext cx="9591040" cy="769441"/>
          </a:xfrm>
          <a:prstGeom prst="rect">
            <a:avLst/>
          </a:prstGeom>
          <a:noFill/>
          <a:ln w="9525">
            <a:noFill/>
            <a:miter lim="800000"/>
            <a:headEnd/>
            <a:tailEnd/>
          </a:ln>
          <a:effectLst>
            <a:outerShdw dist="71842" dir="2700000" algn="ctr" rotWithShape="0">
              <a:schemeClr val="tx2">
                <a:alpha val="50000"/>
              </a:schemeClr>
            </a:outerShdw>
          </a:effectLst>
        </p:spPr>
        <p:txBody>
          <a:bodyPr>
            <a:spAutoFit/>
          </a:bodyPr>
          <a:lstStyle/>
          <a:p>
            <a:pPr algn="ctr" eaLnBrk="1" hangingPunct="1">
              <a:spcBef>
                <a:spcPct val="50000"/>
              </a:spcBef>
              <a:defRPr/>
            </a:pPr>
            <a:r>
              <a:rPr lang="en-US" sz="4400"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HEART FAILURE</a:t>
            </a:r>
          </a:p>
        </p:txBody>
      </p:sp>
      <p:sp>
        <p:nvSpPr>
          <p:cNvPr id="118793" name="WordArt 9"/>
          <p:cNvSpPr>
            <a:spLocks noChangeArrowheads="1" noChangeShapeType="1" noTextEdit="1"/>
          </p:cNvSpPr>
          <p:nvPr/>
        </p:nvSpPr>
        <p:spPr bwMode="auto">
          <a:xfrm>
            <a:off x="4866640" y="1056640"/>
            <a:ext cx="894080" cy="1788160"/>
          </a:xfrm>
          <a:prstGeom prst="rect">
            <a:avLst/>
          </a:prstGeom>
        </p:spPr>
        <p:txBody>
          <a:bodyPr wrap="none" fromWordArt="1">
            <a:prstTxWarp prst="textPlain">
              <a:avLst>
                <a:gd name="adj" fmla="val 50000"/>
              </a:avLst>
            </a:prstTxWarp>
          </a:bodyPr>
          <a:lstStyle/>
          <a:p>
            <a:pPr algn="ctr"/>
            <a:r>
              <a:rPr lang="en-GB" sz="3840" kern="10">
                <a:ln w="9525">
                  <a:solidFill>
                    <a:srgbClr val="000000"/>
                  </a:solidFill>
                  <a:round/>
                  <a:headEnd/>
                  <a:tailEnd/>
                </a:ln>
                <a:gradFill rotWithShape="1">
                  <a:gsLst>
                    <a:gs pos="0">
                      <a:srgbClr val="FE60A4"/>
                    </a:gs>
                    <a:gs pos="50000">
                      <a:srgbClr val="FFFFFF"/>
                    </a:gs>
                    <a:gs pos="100000">
                      <a:srgbClr val="FE60A4"/>
                    </a:gs>
                  </a:gsLst>
                  <a:lin ang="5400000" scaled="1"/>
                </a:gradFill>
                <a:effectLst>
                  <a:outerShdw dist="107763" dir="2700000" algn="ctr" rotWithShape="0">
                    <a:schemeClr val="tx1">
                      <a:alpha val="50000"/>
                    </a:schemeClr>
                  </a:outerShdw>
                </a:effectLst>
              </a:rPr>
              <a:t>?</a:t>
            </a:r>
          </a:p>
        </p:txBody>
      </p:sp>
      <p:sp>
        <p:nvSpPr>
          <p:cNvPr id="118794" name="Text Box 10"/>
          <p:cNvSpPr txBox="1">
            <a:spLocks noChangeArrowheads="1"/>
          </p:cNvSpPr>
          <p:nvPr/>
        </p:nvSpPr>
        <p:spPr bwMode="auto">
          <a:xfrm>
            <a:off x="152400" y="5606628"/>
            <a:ext cx="9753600" cy="1142749"/>
          </a:xfrm>
          <a:prstGeom prst="rect">
            <a:avLst/>
          </a:prstGeom>
          <a:noFill/>
          <a:ln>
            <a:noFill/>
          </a:ln>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SzTx/>
              <a:buFontTx/>
              <a:buNone/>
            </a:pPr>
            <a:r>
              <a:rPr lang="en-US" altLang="en-US" sz="3413" u="sng" dirty="0">
                <a:latin typeface="Arial Narrow" panose="020B0606020202030204" pitchFamily="34" charset="0"/>
              </a:rPr>
              <a:t>Inability</a:t>
            </a:r>
            <a:r>
              <a:rPr lang="en-US" altLang="en-US" sz="3413" dirty="0">
                <a:latin typeface="Arial Narrow" panose="020B0606020202030204" pitchFamily="34" charset="0"/>
              </a:rPr>
              <a:t> of the heart to maintain an adequate cardiac output</a:t>
            </a:r>
            <a:r>
              <a:rPr lang="en-US" altLang="en-US" sz="3413" dirty="0">
                <a:latin typeface="Arial Narrow" panose="020B0606020202030204" pitchFamily="34" charset="0"/>
                <a:sym typeface="Wingdings" panose="05000000000000000000" pitchFamily="2" charset="2"/>
              </a:rPr>
              <a:t> </a:t>
            </a:r>
            <a:r>
              <a:rPr lang="en-US" altLang="en-US" sz="3413" dirty="0">
                <a:latin typeface="Arial Narrow" panose="020B0606020202030204" pitchFamily="34" charset="0"/>
              </a:rPr>
              <a:t>to meet the metabolic demands of the </a:t>
            </a:r>
            <a:r>
              <a:rPr lang="en-US" altLang="en-US" sz="3413" dirty="0" smtClean="0">
                <a:latin typeface="Arial Narrow" panose="020B0606020202030204" pitchFamily="34" charset="0"/>
              </a:rPr>
              <a:t>body.</a:t>
            </a:r>
            <a:r>
              <a:rPr lang="en-US" altLang="en-US" sz="3413" dirty="0" smtClean="0">
                <a:solidFill>
                  <a:schemeClr val="bg1"/>
                </a:solidFill>
                <a:latin typeface="Arial Narrow" panose="020B0606020202030204" pitchFamily="34" charset="0"/>
              </a:rPr>
              <a:t> </a:t>
            </a:r>
            <a:endParaRPr lang="en-US" altLang="en-US" sz="3413" dirty="0">
              <a:solidFill>
                <a:schemeClr val="bg1"/>
              </a:solidFill>
              <a:latin typeface="Arial Narrow" panose="020B0606020202030204" pitchFamily="34" charset="0"/>
            </a:endParaRPr>
          </a:p>
        </p:txBody>
      </p:sp>
      <p:sp>
        <p:nvSpPr>
          <p:cNvPr id="118796" name="Line 12"/>
          <p:cNvSpPr>
            <a:spLocks noChangeShapeType="1"/>
          </p:cNvSpPr>
          <p:nvPr/>
        </p:nvSpPr>
        <p:spPr bwMode="auto">
          <a:xfrm>
            <a:off x="2997200" y="894080"/>
            <a:ext cx="422656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GB" sz="2560"/>
          </a:p>
        </p:txBody>
      </p:sp>
      <p:sp>
        <p:nvSpPr>
          <p:cNvPr id="12" name="Slide Number Placeholder 11"/>
          <p:cNvSpPr>
            <a:spLocks noGrp="1"/>
          </p:cNvSpPr>
          <p:nvPr>
            <p:ph type="sldNum" sz="quarter" idx="12"/>
          </p:nvPr>
        </p:nvSpPr>
        <p:spPr/>
        <p:txBody>
          <a:bodyPr/>
          <a:lstStyle/>
          <a:p>
            <a:fld id="{A9440D15-2C79-4A1B-AFB1-A2FD7728206C}" type="slidenum">
              <a:rPr lang="ar-SA" altLang="en-US" smtClean="0"/>
              <a:pPr/>
              <a:t>3</a:t>
            </a:fld>
            <a:endParaRPr lang="en-US" altLang="en-US"/>
          </a:p>
        </p:txBody>
      </p:sp>
    </p:spTree>
    <p:extLst>
      <p:ext uri="{BB962C8B-B14F-4D97-AF65-F5344CB8AC3E}">
        <p14:creationId xmlns:p14="http://schemas.microsoft.com/office/powerpoint/2010/main" val="4116170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18792"/>
                                        </p:tgtEl>
                                        <p:attrNameLst>
                                          <p:attrName>style.visibility</p:attrName>
                                        </p:attrNameLst>
                                      </p:cBhvr>
                                      <p:to>
                                        <p:strVal val="visible"/>
                                      </p:to>
                                    </p:set>
                                  </p:childTnLst>
                                </p:cTn>
                              </p:par>
                            </p:childTnLst>
                          </p:cTn>
                        </p:par>
                        <p:par>
                          <p:cTn id="7" fill="hold" nodeType="afterGroup">
                            <p:stCondLst>
                              <p:cond delay="900"/>
                            </p:stCondLst>
                            <p:childTnLst>
                              <p:par>
                                <p:cTn id="8" presetID="22" presetClass="entr" presetSubtype="8" fill="hold" grpId="0" nodeType="afterEffect">
                                  <p:stCondLst>
                                    <p:cond delay="0"/>
                                  </p:stCondLst>
                                  <p:childTnLst>
                                    <p:set>
                                      <p:cBhvr>
                                        <p:cTn id="9" dur="1" fill="hold">
                                          <p:stCondLst>
                                            <p:cond delay="0"/>
                                          </p:stCondLst>
                                        </p:cTn>
                                        <p:tgtEl>
                                          <p:spTgt spid="118796"/>
                                        </p:tgtEl>
                                        <p:attrNameLst>
                                          <p:attrName>style.visibility</p:attrName>
                                        </p:attrNameLst>
                                      </p:cBhvr>
                                      <p:to>
                                        <p:strVal val="visible"/>
                                      </p:to>
                                    </p:set>
                                    <p:animEffect transition="in" filter="wipe(left)">
                                      <p:cBhvr>
                                        <p:cTn id="10" dur="500"/>
                                        <p:tgtEl>
                                          <p:spTgt spid="11879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8793"/>
                                        </p:tgtEl>
                                        <p:attrNameLst>
                                          <p:attrName>style.visibility</p:attrName>
                                        </p:attrNameLst>
                                      </p:cBhvr>
                                      <p:to>
                                        <p:strVal val="visible"/>
                                      </p:to>
                                    </p:set>
                                    <p:animEffect transition="in" filter="dissolve">
                                      <p:cBhvr>
                                        <p:cTn id="15" dur="500"/>
                                        <p:tgtEl>
                                          <p:spTgt spid="11879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8794"/>
                                        </p:tgtEl>
                                        <p:attrNameLst>
                                          <p:attrName>style.visibility</p:attrName>
                                        </p:attrNameLst>
                                      </p:cBhvr>
                                      <p:to>
                                        <p:strVal val="visible"/>
                                      </p:to>
                                    </p:set>
                                    <p:animEffect transition="in" filter="wipe(up)">
                                      <p:cBhvr>
                                        <p:cTn id="20" dur="500"/>
                                        <p:tgtEl>
                                          <p:spTgt spid="118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2" grpId="0" autoUpdateAnimBg="0"/>
      <p:bldP spid="118793" grpId="0" animBg="1"/>
      <p:bldP spid="118794" grpId="0"/>
      <p:bldP spid="11879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50" y="152400"/>
            <a:ext cx="974675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3"/>
          <p:cNvSpPr txBox="1">
            <a:spLocks noChangeArrowheads="1"/>
          </p:cNvSpPr>
          <p:nvPr/>
        </p:nvSpPr>
        <p:spPr bwMode="auto">
          <a:xfrm>
            <a:off x="13699" y="152400"/>
            <a:ext cx="97536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4"/>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buSzTx/>
              <a:buFontTx/>
              <a:buNone/>
            </a:pPr>
            <a:r>
              <a:rPr lang="en-US" altLang="en-US" sz="1920" dirty="0">
                <a:cs typeface="Arial" panose="020B0604020202020204" pitchFamily="34" charset="0"/>
              </a:rPr>
              <a:t>    </a:t>
            </a:r>
            <a:r>
              <a:rPr lang="en-US" altLang="en-US" sz="3840" dirty="0">
                <a:solidFill>
                  <a:srgbClr val="002060"/>
                </a:solidFill>
                <a:cs typeface="Arial" panose="020B0604020202020204" pitchFamily="34" charset="0"/>
              </a:rPr>
              <a:t>MECHANISM OF ACTION OF DIGOXIN</a:t>
            </a:r>
          </a:p>
        </p:txBody>
      </p:sp>
      <p:sp>
        <p:nvSpPr>
          <p:cNvPr id="4" name="Slide Number Placeholder 3"/>
          <p:cNvSpPr>
            <a:spLocks noGrp="1"/>
          </p:cNvSpPr>
          <p:nvPr>
            <p:ph type="sldNum" sz="quarter" idx="12"/>
          </p:nvPr>
        </p:nvSpPr>
        <p:spPr/>
        <p:txBody>
          <a:bodyPr/>
          <a:lstStyle/>
          <a:p>
            <a:fld id="{A9440D15-2C79-4A1B-AFB1-A2FD7728206C}" type="slidenum">
              <a:rPr lang="ar-SA" altLang="en-US" smtClean="0"/>
              <a:pPr/>
              <a:t>30</a:t>
            </a:fld>
            <a:endParaRPr lang="en-US" altLang="en-US"/>
          </a:p>
        </p:txBody>
      </p:sp>
    </p:spTree>
    <p:extLst>
      <p:ext uri="{BB962C8B-B14F-4D97-AF65-F5344CB8AC3E}">
        <p14:creationId xmlns:p14="http://schemas.microsoft.com/office/powerpoint/2010/main" val="1953358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31</a:t>
            </a:fld>
            <a:endParaRPr lang="en-US" altLang="en-US"/>
          </a:p>
        </p:txBody>
      </p:sp>
      <p:sp>
        <p:nvSpPr>
          <p:cNvPr id="3" name="Rectangle 2"/>
          <p:cNvSpPr/>
          <p:nvPr/>
        </p:nvSpPr>
        <p:spPr>
          <a:xfrm>
            <a:off x="228600" y="457200"/>
            <a:ext cx="9525000" cy="6124754"/>
          </a:xfrm>
          <a:prstGeom prst="rect">
            <a:avLst/>
          </a:prstGeom>
        </p:spPr>
        <p:txBody>
          <a:bodyPr wrap="square">
            <a:spAutoFit/>
          </a:bodyPr>
          <a:lstStyle/>
          <a:p>
            <a:pPr algn="ctr" eaLnBrk="1" hangingPunct="1">
              <a:buFontTx/>
              <a:buNone/>
              <a:defRPr/>
            </a:pPr>
            <a:r>
              <a:rPr lang="en-US" sz="3600" dirty="0">
                <a:solidFill>
                  <a:srgbClr val="0000FF"/>
                </a:solidFill>
                <a:latin typeface="Arial" panose="020B0604020202020204" pitchFamily="34" charset="0"/>
                <a:cs typeface="Arial" panose="020B0604020202020204" pitchFamily="34" charset="0"/>
              </a:rPr>
              <a:t>IV-  Drugs that </a:t>
            </a:r>
            <a:r>
              <a:rPr lang="en-US" sz="3600" dirty="0" smtClean="0">
                <a:solidFill>
                  <a:srgbClr val="0000FF"/>
                </a:solidFill>
                <a:latin typeface="Arial" panose="020B0604020202020204" pitchFamily="34" charset="0"/>
                <a:cs typeface="Arial" panose="020B0604020202020204" pitchFamily="34" charset="0"/>
              </a:rPr>
              <a:t>increase </a:t>
            </a:r>
            <a:r>
              <a:rPr lang="en-US" sz="3600" dirty="0">
                <a:solidFill>
                  <a:srgbClr val="0000FF"/>
                </a:solidFill>
                <a:latin typeface="Arial" panose="020B0604020202020204" pitchFamily="34" charset="0"/>
                <a:cs typeface="Arial" panose="020B0604020202020204" pitchFamily="34" charset="0"/>
              </a:rPr>
              <a:t>contractility</a:t>
            </a:r>
          </a:p>
          <a:p>
            <a:endParaRPr lang="en-US" altLang="en-US" sz="3200" dirty="0">
              <a:solidFill>
                <a:srgbClr val="FF0000"/>
              </a:solidFill>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1- Cardiac glycosides </a:t>
            </a:r>
            <a:r>
              <a:rPr lang="en-US" sz="3200" dirty="0" smtClean="0">
                <a:latin typeface="Arial" panose="020B0604020202020204" pitchFamily="34" charset="0"/>
                <a:cs typeface="Arial" panose="020B0604020202020204" pitchFamily="34" charset="0"/>
              </a:rPr>
              <a:t>(digitalis</a:t>
            </a:r>
            <a:r>
              <a:rPr lang="en-US" sz="3200" dirty="0">
                <a:latin typeface="Arial" panose="020B0604020202020204" pitchFamily="34" charset="0"/>
                <a:cs typeface="Arial" panose="020B0604020202020204" pitchFamily="34" charset="0"/>
              </a:rPr>
              <a:t>) :</a:t>
            </a:r>
            <a:r>
              <a:rPr lang="en-US" altLang="en-US" sz="3200" dirty="0">
                <a:solidFill>
                  <a:srgbClr val="FF0000"/>
                </a:solidFill>
                <a:latin typeface="Arial" panose="020B0604020202020204" pitchFamily="34" charset="0"/>
                <a:cs typeface="Arial" panose="020B0604020202020204" pitchFamily="34" charset="0"/>
              </a:rPr>
              <a:t> </a:t>
            </a:r>
          </a:p>
          <a:p>
            <a:endParaRPr lang="en-US" altLang="en-US" sz="3600" dirty="0">
              <a:solidFill>
                <a:srgbClr val="FF0000"/>
              </a:solidFill>
              <a:latin typeface="Arial" panose="020B0604020202020204" pitchFamily="34" charset="0"/>
              <a:cs typeface="Arial" panose="020B0604020202020204" pitchFamily="34" charset="0"/>
            </a:endParaRPr>
          </a:p>
          <a:p>
            <a:pPr algn="ctr"/>
            <a:r>
              <a:rPr lang="en-US" altLang="en-US" sz="3600" dirty="0">
                <a:solidFill>
                  <a:srgbClr val="FF0000"/>
                </a:solidFill>
                <a:latin typeface="Arial" panose="020B0604020202020204" pitchFamily="34" charset="0"/>
                <a:cs typeface="Arial" panose="020B0604020202020204" pitchFamily="34" charset="0"/>
              </a:rPr>
              <a:t>Digoxin</a:t>
            </a:r>
          </a:p>
          <a:p>
            <a:pPr>
              <a:lnSpc>
                <a:spcPct val="150000"/>
              </a:lnSpc>
            </a:pPr>
            <a:r>
              <a:rPr lang="en-US" altLang="en-US" sz="3200" dirty="0">
                <a:solidFill>
                  <a:srgbClr val="0000FF"/>
                </a:solidFill>
                <a:latin typeface="Arial" panose="020B0604020202020204" pitchFamily="34" charset="0"/>
                <a:cs typeface="Arial" panose="020B0604020202020204" pitchFamily="34" charset="0"/>
              </a:rPr>
              <a:t> </a:t>
            </a:r>
            <a:r>
              <a:rPr lang="en-US" altLang="en-US" sz="3200" u="sng" dirty="0">
                <a:solidFill>
                  <a:srgbClr val="0000FF"/>
                </a:solidFill>
                <a:latin typeface="Arial" panose="020B0604020202020204" pitchFamily="34" charset="0"/>
                <a:cs typeface="Arial" panose="020B0604020202020204" pitchFamily="34" charset="0"/>
              </a:rPr>
              <a:t>Therapeutic uses:</a:t>
            </a:r>
          </a:p>
          <a:p>
            <a:pPr>
              <a:lnSpc>
                <a:spcPct val="150000"/>
              </a:lnSpc>
            </a:pP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Congestive heart failure</a:t>
            </a:r>
          </a:p>
          <a:p>
            <a:pPr>
              <a:lnSpc>
                <a:spcPct val="150000"/>
              </a:lnSpc>
            </a:pP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sym typeface="Wingdings" panose="05000000000000000000" pitchFamily="2" charset="2"/>
              </a:rPr>
              <a:t>has narrow therapeutic index</a:t>
            </a:r>
            <a:endParaRPr lang="en-US" altLang="en-US" sz="3200" dirty="0">
              <a:latin typeface="Arial" panose="020B0604020202020204" pitchFamily="34" charset="0"/>
              <a:cs typeface="Arial" panose="020B0604020202020204" pitchFamily="34" charset="0"/>
            </a:endParaRPr>
          </a:p>
          <a:p>
            <a:pPr>
              <a:buFontTx/>
              <a:buNone/>
            </a:pPr>
            <a:endParaRPr lang="en-US" altLang="en-US" sz="3200" dirty="0">
              <a:latin typeface="Arial" panose="020B0604020202020204" pitchFamily="34" charset="0"/>
              <a:cs typeface="Arial" panose="020B0604020202020204" pitchFamily="34" charset="0"/>
            </a:endParaRPr>
          </a:p>
          <a:p>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64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32</a:t>
            </a:fld>
            <a:endParaRPr lang="en-US" altLang="en-US"/>
          </a:p>
        </p:txBody>
      </p:sp>
      <p:sp>
        <p:nvSpPr>
          <p:cNvPr id="3" name="Rectangle 2"/>
          <p:cNvSpPr/>
          <p:nvPr/>
        </p:nvSpPr>
        <p:spPr>
          <a:xfrm>
            <a:off x="152400" y="0"/>
            <a:ext cx="9525000" cy="6786473"/>
          </a:xfrm>
          <a:prstGeom prst="rect">
            <a:avLst/>
          </a:prstGeom>
        </p:spPr>
        <p:txBody>
          <a:bodyPr wrap="square">
            <a:spAutoFit/>
          </a:bodyPr>
          <a:lstStyle/>
          <a:p>
            <a:pPr algn="ctr" eaLnBrk="1" hangingPunct="1">
              <a:buFontTx/>
              <a:buNone/>
              <a:defRPr/>
            </a:pPr>
            <a:r>
              <a:rPr lang="en-US" sz="3200" dirty="0">
                <a:solidFill>
                  <a:srgbClr val="0000FF"/>
                </a:solidFill>
                <a:latin typeface="Arial" panose="020B0604020202020204" pitchFamily="34" charset="0"/>
                <a:cs typeface="Arial" panose="020B0604020202020204" pitchFamily="34" charset="0"/>
              </a:rPr>
              <a:t>IV-  Drugs that </a:t>
            </a:r>
            <a:r>
              <a:rPr lang="en-US" sz="3200" dirty="0" smtClean="0">
                <a:solidFill>
                  <a:srgbClr val="0000FF"/>
                </a:solidFill>
                <a:latin typeface="Arial" panose="020B0604020202020204" pitchFamily="34" charset="0"/>
                <a:cs typeface="Arial" panose="020B0604020202020204" pitchFamily="34" charset="0"/>
              </a:rPr>
              <a:t>increase </a:t>
            </a:r>
            <a:r>
              <a:rPr lang="en-US" sz="3200" dirty="0">
                <a:solidFill>
                  <a:srgbClr val="0000FF"/>
                </a:solidFill>
                <a:latin typeface="Arial" panose="020B0604020202020204" pitchFamily="34" charset="0"/>
                <a:cs typeface="Arial" panose="020B0604020202020204" pitchFamily="34" charset="0"/>
              </a:rPr>
              <a:t>contractility</a:t>
            </a: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1- Cardiac glycosides </a:t>
            </a:r>
            <a:r>
              <a:rPr lang="en-US" sz="3600" dirty="0" smtClean="0">
                <a:latin typeface="Arial" panose="020B0604020202020204" pitchFamily="34" charset="0"/>
                <a:cs typeface="Arial" panose="020B0604020202020204" pitchFamily="34" charset="0"/>
              </a:rPr>
              <a:t>(digitalis</a:t>
            </a:r>
            <a:r>
              <a:rPr lang="en-US" sz="3600" dirty="0">
                <a:latin typeface="Arial" panose="020B0604020202020204" pitchFamily="34" charset="0"/>
                <a:cs typeface="Arial" panose="020B0604020202020204" pitchFamily="34" charset="0"/>
              </a:rPr>
              <a:t>) :</a:t>
            </a:r>
            <a:r>
              <a:rPr lang="en-US" altLang="en-US" sz="3600" dirty="0">
                <a:solidFill>
                  <a:srgbClr val="FF0000"/>
                </a:solidFill>
                <a:latin typeface="Arial" panose="020B0604020202020204" pitchFamily="34" charset="0"/>
                <a:cs typeface="Arial" panose="020B0604020202020204" pitchFamily="34" charset="0"/>
              </a:rPr>
              <a:t> </a:t>
            </a:r>
          </a:p>
          <a:p>
            <a:pPr algn="ctr"/>
            <a:r>
              <a:rPr lang="en-US" altLang="en-US" sz="3600" dirty="0" smtClean="0">
                <a:solidFill>
                  <a:srgbClr val="FF0000"/>
                </a:solidFill>
                <a:latin typeface="Arial" panose="020B0604020202020204" pitchFamily="34" charset="0"/>
                <a:cs typeface="Arial" panose="020B0604020202020204" pitchFamily="34" charset="0"/>
              </a:rPr>
              <a:t>Digoxin</a:t>
            </a:r>
          </a:p>
          <a:p>
            <a:pPr algn="ctr"/>
            <a:endParaRPr lang="en-US" altLang="en-US" sz="1500" dirty="0">
              <a:solidFill>
                <a:srgbClr val="FF0000"/>
              </a:solidFill>
              <a:latin typeface="Arial" panose="020B0604020202020204" pitchFamily="34" charset="0"/>
              <a:cs typeface="Arial" panose="020B0604020202020204" pitchFamily="34" charset="0"/>
            </a:endParaRPr>
          </a:p>
          <a:p>
            <a:pPr eaLnBrk="1" hangingPunct="1"/>
            <a:r>
              <a:rPr lang="en-US" altLang="en-US" sz="3200" u="sng" dirty="0">
                <a:solidFill>
                  <a:srgbClr val="0000FF"/>
                </a:solidFill>
                <a:latin typeface="Arial" panose="020B0604020202020204" pitchFamily="34" charset="0"/>
                <a:cs typeface="Arial" panose="020B0604020202020204" pitchFamily="34" charset="0"/>
              </a:rPr>
              <a:t>Adverse effects (Cardiac):</a:t>
            </a:r>
            <a:endParaRPr lang="en-US" altLang="en-US" sz="3200" b="0" u="sng" dirty="0">
              <a:solidFill>
                <a:srgbClr val="0000FF"/>
              </a:solidFill>
              <a:latin typeface="Arial" panose="020B0604020202020204" pitchFamily="34" charset="0"/>
              <a:cs typeface="Arial" panose="020B0604020202020204" pitchFamily="34" charset="0"/>
            </a:endParaRPr>
          </a:p>
          <a:p>
            <a:pPr eaLnBrk="1" hangingPunct="1"/>
            <a:endParaRPr lang="en-US" altLang="en-US" sz="1200" dirty="0">
              <a:solidFill>
                <a:srgbClr val="0000FF"/>
              </a:solidFill>
              <a:latin typeface="Arial" panose="020B0604020202020204" pitchFamily="34" charset="0"/>
              <a:cs typeface="Arial" panose="020B0604020202020204" pitchFamily="34" charset="0"/>
            </a:endParaRPr>
          </a:p>
          <a:p>
            <a:pPr eaLnBrk="1" hangingPunct="1">
              <a:lnSpc>
                <a:spcPct val="150000"/>
              </a:lnSpc>
            </a:pPr>
            <a:r>
              <a:rPr lang="en-US" altLang="en-US" sz="3200" dirty="0">
                <a:latin typeface="Arial" panose="020B0604020202020204" pitchFamily="34" charset="0"/>
                <a:cs typeface="Arial" panose="020B0604020202020204" pitchFamily="34" charset="0"/>
              </a:rPr>
              <a:t>- digitalis-induced arrhythmias</a:t>
            </a:r>
          </a:p>
          <a:p>
            <a:pPr eaLnBrk="1" hangingPunct="1">
              <a:lnSpc>
                <a:spcPct val="150000"/>
              </a:lnSpc>
              <a:buFontTx/>
              <a:buNone/>
            </a:pPr>
            <a:r>
              <a:rPr lang="en-US" altLang="en-US" sz="3200" dirty="0">
                <a:latin typeface="Arial" panose="020B0604020202020204" pitchFamily="34" charset="0"/>
                <a:cs typeface="Arial" panose="020B0604020202020204" pitchFamily="34" charset="0"/>
              </a:rPr>
              <a:t>           - </a:t>
            </a:r>
            <a:r>
              <a:rPr lang="en-US" altLang="en-US" sz="3200" dirty="0" err="1">
                <a:latin typeface="Arial" panose="020B0604020202020204" pitchFamily="34" charset="0"/>
                <a:cs typeface="Arial" panose="020B0604020202020204" pitchFamily="34" charset="0"/>
              </a:rPr>
              <a:t>extrasystoles</a:t>
            </a:r>
            <a:endParaRPr lang="en-US" altLang="en-US" sz="3200" dirty="0">
              <a:latin typeface="Arial" panose="020B0604020202020204" pitchFamily="34" charset="0"/>
              <a:cs typeface="Arial" panose="020B0604020202020204" pitchFamily="34" charset="0"/>
            </a:endParaRPr>
          </a:p>
          <a:p>
            <a:pPr eaLnBrk="1" hangingPunct="1">
              <a:buFontTx/>
              <a:buNone/>
            </a:pPr>
            <a:r>
              <a:rPr lang="en-US" altLang="en-US" sz="3200" dirty="0">
                <a:latin typeface="Arial" panose="020B0604020202020204" pitchFamily="34" charset="0"/>
                <a:cs typeface="Arial" panose="020B0604020202020204" pitchFamily="34" charset="0"/>
              </a:rPr>
              <a:t>           - coupled beats  </a:t>
            </a:r>
            <a:r>
              <a:rPr lang="en-US" altLang="en-US" sz="3200" dirty="0">
                <a:solidFill>
                  <a:srgbClr val="FF0000"/>
                </a:solidFill>
                <a:latin typeface="Arial" panose="020B0604020202020204" pitchFamily="34" charset="0"/>
                <a:cs typeface="Arial" panose="020B0604020202020204" pitchFamily="34" charset="0"/>
              </a:rPr>
              <a:t>(</a:t>
            </a:r>
            <a:r>
              <a:rPr lang="en-GB" sz="3200" dirty="0" err="1">
                <a:solidFill>
                  <a:srgbClr val="FF0000"/>
                </a:solidFill>
                <a:latin typeface="Arial" panose="020B0604020202020204" pitchFamily="34" charset="0"/>
                <a:cs typeface="Arial" panose="020B0604020202020204" pitchFamily="34" charset="0"/>
              </a:rPr>
              <a:t>Bigeminal</a:t>
            </a:r>
            <a:r>
              <a:rPr lang="en-GB" sz="3200" dirty="0">
                <a:solidFill>
                  <a:srgbClr val="FF0000"/>
                </a:solidFill>
                <a:latin typeface="Arial" panose="020B0604020202020204" pitchFamily="34" charset="0"/>
                <a:cs typeface="Arial" panose="020B0604020202020204" pitchFamily="34" charset="0"/>
              </a:rPr>
              <a:t> rhythm)</a:t>
            </a:r>
            <a:endParaRPr lang="en-US" altLang="en-US" sz="3200" dirty="0">
              <a:solidFill>
                <a:srgbClr val="FF0000"/>
              </a:solidFill>
              <a:latin typeface="Arial" panose="020B0604020202020204" pitchFamily="34" charset="0"/>
              <a:cs typeface="Arial" panose="020B0604020202020204" pitchFamily="34" charset="0"/>
            </a:endParaRPr>
          </a:p>
          <a:p>
            <a:pPr eaLnBrk="1" hangingPunct="1">
              <a:buFontTx/>
              <a:buNone/>
            </a:pPr>
            <a:r>
              <a:rPr lang="en-US" altLang="en-US" sz="3200" dirty="0">
                <a:latin typeface="Arial" panose="020B0604020202020204" pitchFamily="34" charset="0"/>
                <a:cs typeface="Arial" panose="020B0604020202020204" pitchFamily="34" charset="0"/>
              </a:rPr>
              <a:t>           - ventricular tachycardia or fibrillation </a:t>
            </a:r>
          </a:p>
          <a:p>
            <a:pPr eaLnBrk="1" hangingPunct="1">
              <a:buFontTx/>
              <a:buNone/>
            </a:pPr>
            <a:r>
              <a:rPr lang="en-US" altLang="en-US" sz="3200" dirty="0">
                <a:latin typeface="Arial" panose="020B0604020202020204" pitchFamily="34" charset="0"/>
                <a:cs typeface="Arial" panose="020B0604020202020204" pitchFamily="34" charset="0"/>
              </a:rPr>
              <a:t>           - cardiac arrest</a:t>
            </a:r>
          </a:p>
          <a:p>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058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33</a:t>
            </a:fld>
            <a:endParaRPr lang="en-US" alt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81000"/>
            <a:ext cx="9296400" cy="5943600"/>
          </a:xfrm>
          <a:prstGeom prst="rect">
            <a:avLst/>
          </a:prstGeom>
        </p:spPr>
      </p:pic>
    </p:spTree>
    <p:extLst>
      <p:ext uri="{BB962C8B-B14F-4D97-AF65-F5344CB8AC3E}">
        <p14:creationId xmlns:p14="http://schemas.microsoft.com/office/powerpoint/2010/main" val="37942861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34</a:t>
            </a:fld>
            <a:endParaRPr lang="en-US" altLang="en-US"/>
          </a:p>
        </p:txBody>
      </p:sp>
      <p:sp>
        <p:nvSpPr>
          <p:cNvPr id="3" name="Rectangle 2"/>
          <p:cNvSpPr/>
          <p:nvPr/>
        </p:nvSpPr>
        <p:spPr>
          <a:xfrm>
            <a:off x="228600" y="304800"/>
            <a:ext cx="9829800" cy="6924973"/>
          </a:xfrm>
          <a:prstGeom prst="rect">
            <a:avLst/>
          </a:prstGeom>
        </p:spPr>
        <p:txBody>
          <a:bodyPr wrap="square">
            <a:spAutoFit/>
          </a:bodyPr>
          <a:lstStyle/>
          <a:p>
            <a:pPr algn="ctr" eaLnBrk="1" hangingPunct="1">
              <a:buFontTx/>
              <a:buNone/>
              <a:defRPr/>
            </a:pPr>
            <a:r>
              <a:rPr lang="en-US" sz="3600" dirty="0">
                <a:solidFill>
                  <a:srgbClr val="0000FF"/>
                </a:solidFill>
                <a:latin typeface="Arial" panose="020B0604020202020204" pitchFamily="34" charset="0"/>
                <a:cs typeface="Arial" panose="020B0604020202020204" pitchFamily="34" charset="0"/>
              </a:rPr>
              <a:t>IV-  Drugs that </a:t>
            </a:r>
            <a:r>
              <a:rPr lang="en-US" sz="3600" dirty="0" smtClean="0">
                <a:solidFill>
                  <a:srgbClr val="0000FF"/>
                </a:solidFill>
                <a:latin typeface="Arial" panose="020B0604020202020204" pitchFamily="34" charset="0"/>
                <a:cs typeface="Arial" panose="020B0604020202020204" pitchFamily="34" charset="0"/>
              </a:rPr>
              <a:t>increase </a:t>
            </a:r>
            <a:r>
              <a:rPr lang="en-US" sz="3600" dirty="0">
                <a:solidFill>
                  <a:srgbClr val="0000FF"/>
                </a:solidFill>
                <a:latin typeface="Arial" panose="020B0604020202020204" pitchFamily="34" charset="0"/>
                <a:cs typeface="Arial" panose="020B0604020202020204" pitchFamily="34" charset="0"/>
              </a:rPr>
              <a:t>contractility</a:t>
            </a:r>
          </a:p>
          <a:p>
            <a:pPr>
              <a:lnSpc>
                <a:spcPct val="150000"/>
              </a:lnSpc>
            </a:pPr>
            <a:r>
              <a:rPr lang="en-US" sz="3200" dirty="0">
                <a:latin typeface="Arial" panose="020B0604020202020204" pitchFamily="34" charset="0"/>
                <a:cs typeface="Arial" panose="020B0604020202020204" pitchFamily="34" charset="0"/>
              </a:rPr>
              <a:t>1- Cardiac glycosides </a:t>
            </a:r>
            <a:r>
              <a:rPr lang="en-US" sz="3200" dirty="0" smtClean="0">
                <a:latin typeface="Arial" panose="020B0604020202020204" pitchFamily="34" charset="0"/>
                <a:cs typeface="Arial" panose="020B0604020202020204" pitchFamily="34" charset="0"/>
              </a:rPr>
              <a:t>(digitalis):</a:t>
            </a:r>
            <a:r>
              <a:rPr lang="en-US" altLang="en-US" sz="3200" dirty="0" smtClean="0">
                <a:solidFill>
                  <a:srgbClr val="FF0000"/>
                </a:solidFill>
                <a:latin typeface="Arial" panose="020B0604020202020204" pitchFamily="34" charset="0"/>
                <a:cs typeface="Arial" panose="020B0604020202020204" pitchFamily="34" charset="0"/>
              </a:rPr>
              <a:t> </a:t>
            </a:r>
            <a:endParaRPr lang="en-US" altLang="en-US" sz="3200" dirty="0">
              <a:solidFill>
                <a:srgbClr val="FF0000"/>
              </a:solidFill>
              <a:latin typeface="Arial" panose="020B0604020202020204" pitchFamily="34" charset="0"/>
              <a:cs typeface="Arial" panose="020B0604020202020204" pitchFamily="34" charset="0"/>
            </a:endParaRPr>
          </a:p>
          <a:p>
            <a:pPr algn="ctr">
              <a:lnSpc>
                <a:spcPct val="150000"/>
              </a:lnSpc>
            </a:pPr>
            <a:r>
              <a:rPr lang="en-US" altLang="en-US" sz="3600" dirty="0">
                <a:solidFill>
                  <a:srgbClr val="FF0000"/>
                </a:solidFill>
                <a:latin typeface="Arial" panose="020B0604020202020204" pitchFamily="34" charset="0"/>
                <a:cs typeface="Arial" panose="020B0604020202020204" pitchFamily="34" charset="0"/>
              </a:rPr>
              <a:t>Digoxin</a:t>
            </a:r>
          </a:p>
          <a:p>
            <a:pPr eaLnBrk="1" hangingPunct="1">
              <a:lnSpc>
                <a:spcPct val="150000"/>
              </a:lnSpc>
            </a:pPr>
            <a:r>
              <a:rPr lang="en-US" altLang="en-US" sz="3200" u="sng" dirty="0">
                <a:solidFill>
                  <a:srgbClr val="0000FF"/>
                </a:solidFill>
                <a:latin typeface="Arial" panose="020B0604020202020204" pitchFamily="34" charset="0"/>
                <a:cs typeface="Arial" panose="020B0604020202020204" pitchFamily="34" charset="0"/>
              </a:rPr>
              <a:t>Adverse effects (non-cardiac</a:t>
            </a:r>
            <a:r>
              <a:rPr lang="en-US" altLang="en-US" sz="3200" u="sng" dirty="0" smtClean="0">
                <a:solidFill>
                  <a:srgbClr val="0000FF"/>
                </a:solidFill>
                <a:latin typeface="Arial" panose="020B0604020202020204" pitchFamily="34" charset="0"/>
                <a:cs typeface="Arial" panose="020B0604020202020204" pitchFamily="34" charset="0"/>
              </a:rPr>
              <a:t>):</a:t>
            </a:r>
            <a:endParaRPr lang="en-US" altLang="en-US" sz="3200" b="0" u="sng" dirty="0">
              <a:solidFill>
                <a:srgbClr val="0000FF"/>
              </a:solidFill>
              <a:latin typeface="Arial" panose="020B0604020202020204" pitchFamily="34" charset="0"/>
              <a:cs typeface="Arial" panose="020B0604020202020204" pitchFamily="34" charset="0"/>
            </a:endParaRPr>
          </a:p>
          <a:p>
            <a:pPr eaLnBrk="1" hangingPunct="1">
              <a:lnSpc>
                <a:spcPct val="150000"/>
              </a:lnSpc>
            </a:pPr>
            <a:r>
              <a:rPr lang="en-US" altLang="en-US" sz="3200" u="sng" dirty="0" smtClean="0">
                <a:solidFill>
                  <a:srgbClr val="FF0000"/>
                </a:solidFill>
                <a:latin typeface="Arial" panose="020B0604020202020204" pitchFamily="34" charset="0"/>
                <a:cs typeface="Arial" panose="020B0604020202020204" pitchFamily="34" charset="0"/>
              </a:rPr>
              <a:t>GIT:</a:t>
            </a:r>
            <a:r>
              <a:rPr lang="en-US" altLang="en-US" sz="3200" u="sng" dirty="0" smtClean="0">
                <a:solidFill>
                  <a:srgbClr val="002060"/>
                </a:solidFill>
                <a:latin typeface="Arial" panose="020B0604020202020204" pitchFamily="34" charset="0"/>
                <a:cs typeface="Arial" panose="020B0604020202020204" pitchFamily="34" charset="0"/>
              </a:rPr>
              <a:t> </a:t>
            </a:r>
            <a:endParaRPr lang="en-US" altLang="en-US" sz="3200" u="sng" dirty="0">
              <a:solidFill>
                <a:srgbClr val="002060"/>
              </a:solidFill>
              <a:latin typeface="Arial" panose="020B0604020202020204" pitchFamily="34" charset="0"/>
              <a:cs typeface="Arial" panose="020B0604020202020204" pitchFamily="34" charset="0"/>
            </a:endParaRPr>
          </a:p>
          <a:p>
            <a:pPr eaLnBrk="1" hangingPunct="1">
              <a:lnSpc>
                <a:spcPct val="150000"/>
              </a:lnSpc>
            </a:pPr>
            <a:r>
              <a:rPr lang="en-US" altLang="en-US" sz="3200" dirty="0">
                <a:latin typeface="Arial" panose="020B0604020202020204" pitchFamily="34" charset="0"/>
                <a:cs typeface="Arial" panose="020B0604020202020204" pitchFamily="34" charset="0"/>
              </a:rPr>
              <a:t>    </a:t>
            </a:r>
            <a:r>
              <a:rPr lang="en-US" altLang="en-US" sz="3200" dirty="0" smtClean="0">
                <a:latin typeface="Arial" panose="020B0604020202020204" pitchFamily="34" charset="0"/>
                <a:cs typeface="Arial" panose="020B0604020202020204" pitchFamily="34" charset="0"/>
              </a:rPr>
              <a:t>anorexia, nausea</a:t>
            </a:r>
            <a:r>
              <a:rPr lang="en-US" altLang="en-US" sz="3200" dirty="0">
                <a:latin typeface="Arial" panose="020B0604020202020204" pitchFamily="34" charset="0"/>
                <a:cs typeface="Arial" panose="020B0604020202020204" pitchFamily="34" charset="0"/>
              </a:rPr>
              <a:t>, vomiting, diarrhea</a:t>
            </a:r>
          </a:p>
          <a:p>
            <a:pPr eaLnBrk="1" hangingPunct="1">
              <a:lnSpc>
                <a:spcPct val="150000"/>
              </a:lnSpc>
            </a:pPr>
            <a:r>
              <a:rPr lang="en-US" altLang="en-US" sz="3200" u="sng" dirty="0">
                <a:solidFill>
                  <a:srgbClr val="FF0000"/>
                </a:solidFill>
                <a:latin typeface="Arial" panose="020B0604020202020204" pitchFamily="34" charset="0"/>
                <a:cs typeface="Arial" panose="020B0604020202020204" pitchFamily="34" charset="0"/>
              </a:rPr>
              <a:t>CNS:</a:t>
            </a:r>
          </a:p>
          <a:p>
            <a:pPr eaLnBrk="1" hangingPunct="1">
              <a:lnSpc>
                <a:spcPct val="150000"/>
              </a:lnSpc>
            </a:pP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headache, visual disturbances, </a:t>
            </a:r>
            <a:r>
              <a:rPr lang="en-US" altLang="en-US" sz="3200" dirty="0" smtClean="0">
                <a:latin typeface="Arial" panose="020B0604020202020204" pitchFamily="34" charset="0"/>
                <a:cs typeface="Arial" panose="020B0604020202020204" pitchFamily="34" charset="0"/>
              </a:rPr>
              <a:t>drowsiness.</a:t>
            </a:r>
            <a:endParaRPr lang="en-US" altLang="en-US" sz="3200" dirty="0">
              <a:latin typeface="Arial" panose="020B0604020202020204" pitchFamily="34" charset="0"/>
              <a:cs typeface="Arial" panose="020B0604020202020204" pitchFamily="34" charset="0"/>
            </a:endParaRPr>
          </a:p>
          <a:p>
            <a:pPr eaLnBrk="1" hangingPunct="1">
              <a:lnSpc>
                <a:spcPct val="150000"/>
              </a:lnSpc>
            </a:pPr>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3860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35</a:t>
            </a:fld>
            <a:endParaRPr lang="en-US" altLang="en-US"/>
          </a:p>
        </p:txBody>
      </p:sp>
      <p:sp>
        <p:nvSpPr>
          <p:cNvPr id="3" name="Rectangle 2"/>
          <p:cNvSpPr/>
          <p:nvPr/>
        </p:nvSpPr>
        <p:spPr>
          <a:xfrm>
            <a:off x="533400" y="76200"/>
            <a:ext cx="9525000" cy="6663363"/>
          </a:xfrm>
          <a:prstGeom prst="rect">
            <a:avLst/>
          </a:prstGeom>
        </p:spPr>
        <p:txBody>
          <a:bodyPr wrap="square">
            <a:spAutoFit/>
          </a:bodyPr>
          <a:lstStyle/>
          <a:p>
            <a:pPr algn="ctr" eaLnBrk="1" hangingPunct="1">
              <a:buFontTx/>
              <a:buNone/>
              <a:defRPr/>
            </a:pPr>
            <a:r>
              <a:rPr lang="en-US" sz="3600" dirty="0">
                <a:solidFill>
                  <a:srgbClr val="0000FF"/>
                </a:solidFill>
                <a:latin typeface="Arial" panose="020B0604020202020204" pitchFamily="34" charset="0"/>
                <a:cs typeface="Arial" panose="020B0604020202020204" pitchFamily="34" charset="0"/>
              </a:rPr>
              <a:t>IV-  Drugs that </a:t>
            </a:r>
            <a:r>
              <a:rPr lang="en-US" sz="3600" dirty="0" smtClean="0">
                <a:solidFill>
                  <a:srgbClr val="0000FF"/>
                </a:solidFill>
                <a:latin typeface="Arial" panose="020B0604020202020204" pitchFamily="34" charset="0"/>
                <a:cs typeface="Arial" panose="020B0604020202020204" pitchFamily="34" charset="0"/>
              </a:rPr>
              <a:t>increase </a:t>
            </a:r>
            <a:r>
              <a:rPr lang="en-US" sz="3600" dirty="0">
                <a:solidFill>
                  <a:srgbClr val="0000FF"/>
                </a:solidFill>
                <a:latin typeface="Arial" panose="020B0604020202020204" pitchFamily="34" charset="0"/>
                <a:cs typeface="Arial" panose="020B0604020202020204" pitchFamily="34" charset="0"/>
              </a:rPr>
              <a:t>contractility</a:t>
            </a:r>
          </a:p>
          <a:p>
            <a:pPr>
              <a:lnSpc>
                <a:spcPct val="150000"/>
              </a:lnSpc>
            </a:pPr>
            <a:r>
              <a:rPr lang="en-US" sz="3200" dirty="0">
                <a:latin typeface="Arial" panose="020B0604020202020204" pitchFamily="34" charset="0"/>
                <a:cs typeface="Arial" panose="020B0604020202020204" pitchFamily="34" charset="0"/>
              </a:rPr>
              <a:t>1- Cardiac glycosides </a:t>
            </a:r>
            <a:r>
              <a:rPr lang="en-US" sz="3200" dirty="0" smtClean="0">
                <a:latin typeface="Arial" panose="020B0604020202020204" pitchFamily="34" charset="0"/>
                <a:cs typeface="Arial" panose="020B0604020202020204" pitchFamily="34" charset="0"/>
              </a:rPr>
              <a:t>(digitalis</a:t>
            </a:r>
            <a:r>
              <a:rPr lang="en-US" sz="3200" dirty="0">
                <a:latin typeface="Arial" panose="020B0604020202020204" pitchFamily="34" charset="0"/>
                <a:cs typeface="Arial" panose="020B0604020202020204" pitchFamily="34" charset="0"/>
              </a:rPr>
              <a:t>) :</a:t>
            </a:r>
            <a:r>
              <a:rPr lang="en-US" altLang="en-US" sz="3200" dirty="0">
                <a:solidFill>
                  <a:srgbClr val="FF0000"/>
                </a:solidFill>
                <a:latin typeface="Arial" panose="020B0604020202020204" pitchFamily="34" charset="0"/>
                <a:cs typeface="Arial" panose="020B0604020202020204" pitchFamily="34" charset="0"/>
              </a:rPr>
              <a:t> </a:t>
            </a:r>
          </a:p>
          <a:p>
            <a:pPr>
              <a:lnSpc>
                <a:spcPct val="150000"/>
              </a:lnSpc>
            </a:pPr>
            <a:r>
              <a:rPr lang="en-US" altLang="en-US" sz="3600" dirty="0" smtClean="0">
                <a:solidFill>
                  <a:srgbClr val="FF0000"/>
                </a:solidFill>
                <a:latin typeface="Arial" panose="020B0604020202020204" pitchFamily="34" charset="0"/>
                <a:cs typeface="Arial" panose="020B0604020202020204" pitchFamily="34" charset="0"/>
              </a:rPr>
              <a:t>Digoxin</a:t>
            </a:r>
          </a:p>
          <a:p>
            <a:pPr>
              <a:lnSpc>
                <a:spcPct val="150000"/>
              </a:lnSpc>
            </a:pPr>
            <a:endParaRPr lang="en-US" altLang="en-US" sz="1400" dirty="0">
              <a:solidFill>
                <a:srgbClr val="FF0000"/>
              </a:solidFill>
              <a:latin typeface="Arial" panose="020B0604020202020204" pitchFamily="34" charset="0"/>
              <a:cs typeface="Arial" panose="020B0604020202020204" pitchFamily="34" charset="0"/>
            </a:endParaRPr>
          </a:p>
          <a:p>
            <a:pPr eaLnBrk="1" hangingPunct="1"/>
            <a:r>
              <a:rPr lang="en-US" sz="3200" u="sng" dirty="0">
                <a:solidFill>
                  <a:srgbClr val="0000FF"/>
                </a:solidFill>
                <a:latin typeface="Arial" panose="020B0604020202020204" pitchFamily="34" charset="0"/>
                <a:cs typeface="Arial" panose="020B0604020202020204" pitchFamily="34" charset="0"/>
              </a:rPr>
              <a:t>Factors that increase its toxicity</a:t>
            </a:r>
            <a:r>
              <a:rPr lang="en-US" altLang="en-US" sz="3200" u="sng" dirty="0">
                <a:solidFill>
                  <a:srgbClr val="0000FF"/>
                </a:solidFill>
                <a:latin typeface="Arial" panose="020B0604020202020204" pitchFamily="34" charset="0"/>
                <a:cs typeface="Arial" panose="020B0604020202020204" pitchFamily="34" charset="0"/>
              </a:rPr>
              <a:t>:</a:t>
            </a:r>
          </a:p>
          <a:p>
            <a:pPr eaLnBrk="1" hangingPunct="1">
              <a:lnSpc>
                <a:spcPct val="150000"/>
              </a:lnSpc>
            </a:pPr>
            <a:r>
              <a:rPr lang="en-US" altLang="en-US" sz="3200" dirty="0">
                <a:latin typeface="Arial" panose="020B0604020202020204" pitchFamily="34" charset="0"/>
                <a:cs typeface="Arial" panose="020B0604020202020204" pitchFamily="34" charset="0"/>
              </a:rPr>
              <a:t>-  Renal diseases</a:t>
            </a:r>
          </a:p>
          <a:p>
            <a:pPr eaLnBrk="1" hangingPunct="1">
              <a:lnSpc>
                <a:spcPct val="150000"/>
              </a:lnSpc>
            </a:pPr>
            <a:r>
              <a:rPr lang="en-US" altLang="en-US" sz="3200" dirty="0">
                <a:latin typeface="Arial" panose="020B0604020202020204" pitchFamily="34" charset="0"/>
                <a:cs typeface="Arial" panose="020B0604020202020204" pitchFamily="34" charset="0"/>
              </a:rPr>
              <a:t>-  Hypokalemia </a:t>
            </a:r>
          </a:p>
          <a:p>
            <a:pPr eaLnBrk="1" hangingPunct="1">
              <a:lnSpc>
                <a:spcPct val="150000"/>
              </a:lnSpc>
            </a:pP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Hypomagnesemia</a:t>
            </a:r>
            <a:r>
              <a:rPr lang="en-US" altLang="en-US" sz="3200" dirty="0">
                <a:latin typeface="Arial" panose="020B0604020202020204" pitchFamily="34" charset="0"/>
                <a:cs typeface="Arial" panose="020B0604020202020204" pitchFamily="34" charset="0"/>
              </a:rPr>
              <a:t> </a:t>
            </a:r>
          </a:p>
          <a:p>
            <a:pPr eaLnBrk="1" hangingPunct="1">
              <a:lnSpc>
                <a:spcPct val="150000"/>
              </a:lnSpc>
            </a:pP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Hypercalemia</a:t>
            </a:r>
            <a:endParaRPr lang="en-US" altLang="en-US" sz="3200" dirty="0">
              <a:latin typeface="Arial" panose="020B0604020202020204" pitchFamily="34" charset="0"/>
              <a:cs typeface="Arial" panose="020B0604020202020204" pitchFamily="34" charset="0"/>
            </a:endParaRPr>
          </a:p>
          <a:p>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03590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36</a:t>
            </a:fld>
            <a:endParaRPr lang="en-US" altLang="en-US"/>
          </a:p>
        </p:txBody>
      </p:sp>
      <p:sp>
        <p:nvSpPr>
          <p:cNvPr id="3" name="Rectangle 2"/>
          <p:cNvSpPr/>
          <p:nvPr/>
        </p:nvSpPr>
        <p:spPr>
          <a:xfrm>
            <a:off x="304800" y="381000"/>
            <a:ext cx="9525000" cy="5447645"/>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IV-  Drugs that </a:t>
            </a:r>
            <a:r>
              <a:rPr lang="en-US" sz="3600" dirty="0" smtClean="0">
                <a:solidFill>
                  <a:srgbClr val="0000FF"/>
                </a:solidFill>
                <a:latin typeface="Arial" panose="020B0604020202020204" pitchFamily="34" charset="0"/>
                <a:cs typeface="Arial" panose="020B0604020202020204" pitchFamily="34" charset="0"/>
              </a:rPr>
              <a:t>increase </a:t>
            </a:r>
            <a:r>
              <a:rPr lang="en-US" sz="3600" dirty="0">
                <a:solidFill>
                  <a:srgbClr val="0000FF"/>
                </a:solidFill>
                <a:latin typeface="Arial" panose="020B0604020202020204" pitchFamily="34" charset="0"/>
                <a:cs typeface="Arial" panose="020B0604020202020204" pitchFamily="34" charset="0"/>
              </a:rPr>
              <a:t>contractility</a:t>
            </a:r>
          </a:p>
          <a:p>
            <a:endParaRPr lang="en-US" sz="4400" spc="53" dirty="0">
              <a:ln w="11430">
                <a:solidFill>
                  <a:schemeClr val="accent1"/>
                </a:solidFill>
              </a:ln>
              <a:solidFill>
                <a:srgbClr val="0000FF"/>
              </a:solidFill>
              <a:latin typeface="Arial" panose="020B0604020202020204" pitchFamily="34" charset="0"/>
              <a:cs typeface="Arial" panose="020B0604020202020204" pitchFamily="34" charset="0"/>
            </a:endParaRPr>
          </a:p>
          <a:p>
            <a:r>
              <a:rPr lang="en-US" sz="3600" u="sng" spc="53" dirty="0">
                <a:ln w="11430">
                  <a:solidFill>
                    <a:schemeClr val="accent1"/>
                  </a:solidFill>
                </a:ln>
                <a:solidFill>
                  <a:srgbClr val="0000FF"/>
                </a:solidFill>
                <a:latin typeface="Arial" panose="020B0604020202020204" pitchFamily="34" charset="0"/>
                <a:cs typeface="Arial" panose="020B0604020202020204" pitchFamily="34" charset="0"/>
              </a:rPr>
              <a:t>2- </a:t>
            </a:r>
            <a:r>
              <a:rPr lang="el-GR" sz="3600" u="sng" spc="53" dirty="0">
                <a:ln w="11430">
                  <a:solidFill>
                    <a:schemeClr val="accent1"/>
                  </a:solidFill>
                </a:ln>
                <a:solidFill>
                  <a:srgbClr val="0000FF"/>
                </a:solidFill>
                <a:latin typeface="Arial" panose="020B0604020202020204" pitchFamily="34" charset="0"/>
                <a:cs typeface="Arial" panose="020B0604020202020204" pitchFamily="34" charset="0"/>
              </a:rPr>
              <a:t>β</a:t>
            </a:r>
            <a:r>
              <a:rPr lang="en-US" sz="3600" u="sng" spc="53" dirty="0">
                <a:ln w="11430">
                  <a:solidFill>
                    <a:schemeClr val="accent1"/>
                  </a:solidFill>
                </a:ln>
                <a:solidFill>
                  <a:srgbClr val="0000FF"/>
                </a:solidFill>
                <a:latin typeface="Arial" panose="020B0604020202020204" pitchFamily="34" charset="0"/>
                <a:cs typeface="Arial" panose="020B0604020202020204" pitchFamily="34" charset="0"/>
              </a:rPr>
              <a:t>-Adrenoceptor agonists:</a:t>
            </a:r>
            <a:endParaRPr lang="en-US" sz="3600" u="sng" dirty="0">
              <a:solidFill>
                <a:srgbClr val="0000FF"/>
              </a:solidFill>
              <a:latin typeface="Arial" panose="020B0604020202020204" pitchFamily="34" charset="0"/>
              <a:cs typeface="Arial" panose="020B0604020202020204" pitchFamily="34" charset="0"/>
            </a:endParaRPr>
          </a:p>
          <a:p>
            <a:pPr eaLnBrk="1" hangingPunct="1">
              <a:buFontTx/>
              <a:buNone/>
            </a:pPr>
            <a:endParaRPr lang="en-US" altLang="en-US" sz="3600" b="0" dirty="0">
              <a:solidFill>
                <a:srgbClr val="00B050"/>
              </a:solidFill>
              <a:latin typeface="Arial" panose="020B0604020202020204" pitchFamily="34" charset="0"/>
              <a:cs typeface="Arial" panose="020B0604020202020204" pitchFamily="34" charset="0"/>
            </a:endParaRPr>
          </a:p>
          <a:p>
            <a:pPr eaLnBrk="1" hangingPunct="1">
              <a:buFontTx/>
              <a:buNone/>
            </a:pPr>
            <a:r>
              <a:rPr lang="en-US" altLang="en-US" sz="3600" dirty="0" err="1">
                <a:solidFill>
                  <a:srgbClr val="FF0000"/>
                </a:solidFill>
                <a:latin typeface="Arial" panose="020B0604020202020204" pitchFamily="34" charset="0"/>
                <a:cs typeface="Arial" panose="020B0604020202020204" pitchFamily="34" charset="0"/>
              </a:rPr>
              <a:t>Dobutamine</a:t>
            </a:r>
            <a:r>
              <a:rPr lang="en-US" altLang="en-US" sz="3600" dirty="0">
                <a:solidFill>
                  <a:srgbClr val="FF0000"/>
                </a:solidFill>
                <a:latin typeface="Arial" panose="020B0604020202020204" pitchFamily="34" charset="0"/>
                <a:cs typeface="Arial" panose="020B0604020202020204" pitchFamily="34" charset="0"/>
              </a:rPr>
              <a:t> </a:t>
            </a:r>
            <a:endParaRPr lang="en-US" altLang="en-US" sz="3200" b="0" dirty="0">
              <a:solidFill>
                <a:srgbClr val="C00000"/>
              </a:solidFill>
              <a:latin typeface="Arial" panose="020B0604020202020204" pitchFamily="34" charset="0"/>
              <a:cs typeface="Arial" panose="020B0604020202020204" pitchFamily="34" charset="0"/>
            </a:endParaRPr>
          </a:p>
          <a:p>
            <a:pPr eaLnBrk="1" hangingPunct="1">
              <a:buFontTx/>
              <a:buNone/>
            </a:pPr>
            <a:r>
              <a:rPr lang="en-US" altLang="en-US" sz="3200" b="0" dirty="0">
                <a:latin typeface="Arial" panose="020B0604020202020204" pitchFamily="34" charset="0"/>
                <a:cs typeface="Arial" panose="020B0604020202020204" pitchFamily="34" charset="0"/>
              </a:rPr>
              <a:t> </a:t>
            </a:r>
            <a:endParaRPr lang="en-US" altLang="en-US" sz="3200" dirty="0">
              <a:latin typeface="Arial" panose="020B0604020202020204" pitchFamily="34" charset="0"/>
              <a:cs typeface="Arial" panose="020B0604020202020204" pitchFamily="34" charset="0"/>
            </a:endParaRPr>
          </a:p>
          <a:p>
            <a:pPr marL="457200" indent="-457200" eaLnBrk="1" hangingPunct="1">
              <a:buFontTx/>
              <a:buChar char="-"/>
            </a:pPr>
            <a:r>
              <a:rPr lang="en-US" altLang="en-US" sz="3200" dirty="0">
                <a:latin typeface="Arial" panose="020B0604020202020204" pitchFamily="34" charset="0"/>
                <a:cs typeface="Arial" panose="020B0604020202020204" pitchFamily="34" charset="0"/>
              </a:rPr>
              <a:t>Selective </a:t>
            </a:r>
            <a:r>
              <a:rPr lang="el-GR" altLang="en-US" sz="3200" dirty="0">
                <a:latin typeface="Arial" panose="020B0604020202020204" pitchFamily="34" charset="0"/>
                <a:cs typeface="Arial" panose="020B0604020202020204" pitchFamily="34" charset="0"/>
              </a:rPr>
              <a:t>β</a:t>
            </a:r>
            <a:r>
              <a:rPr lang="en-US" altLang="en-US" sz="3200" baseline="-25000" dirty="0">
                <a:latin typeface="Arial" panose="020B0604020202020204" pitchFamily="34" charset="0"/>
                <a:cs typeface="Arial" panose="020B0604020202020204" pitchFamily="34" charset="0"/>
              </a:rPr>
              <a:t>1</a:t>
            </a:r>
            <a:r>
              <a:rPr lang="en-US" altLang="en-US" sz="3200" dirty="0">
                <a:latin typeface="Arial" panose="020B0604020202020204" pitchFamily="34" charset="0"/>
                <a:cs typeface="Arial" panose="020B0604020202020204" pitchFamily="34" charset="0"/>
              </a:rPr>
              <a:t> agonist </a:t>
            </a:r>
          </a:p>
          <a:p>
            <a:pPr eaLnBrk="1" hangingPunct="1"/>
            <a:endParaRPr lang="en-US" altLang="en-US" sz="3200" dirty="0">
              <a:latin typeface="Arial" panose="020B0604020202020204" pitchFamily="34" charset="0"/>
              <a:cs typeface="Arial" panose="020B0604020202020204" pitchFamily="34" charset="0"/>
            </a:endParaRPr>
          </a:p>
          <a:p>
            <a:pPr marL="457200" indent="-457200" eaLnBrk="1" hangingPunct="1">
              <a:buFontTx/>
              <a:buChar char="-"/>
            </a:pPr>
            <a:r>
              <a:rPr lang="en-US" altLang="en-US" sz="3200" dirty="0">
                <a:latin typeface="Arial" panose="020B0604020202020204" pitchFamily="34" charset="0"/>
                <a:cs typeface="Arial" panose="020B0604020202020204" pitchFamily="34" charset="0"/>
              </a:rPr>
              <a:t>Uses : Treatment of acute heart failure in   </a:t>
            </a:r>
          </a:p>
          <a:p>
            <a:pPr eaLnBrk="1" hangingPunct="1"/>
            <a:r>
              <a:rPr lang="en-US" altLang="en-US" sz="3200" dirty="0">
                <a:latin typeface="Arial" panose="020B0604020202020204" pitchFamily="34" charset="0"/>
                <a:cs typeface="Arial" panose="020B0604020202020204" pitchFamily="34" charset="0"/>
              </a:rPr>
              <a:t>                cardiogenic </a:t>
            </a:r>
            <a:r>
              <a:rPr lang="en-US" altLang="en-US" sz="3200" dirty="0" smtClean="0">
                <a:latin typeface="Arial" panose="020B0604020202020204" pitchFamily="34" charset="0"/>
                <a:cs typeface="Arial" panose="020B0604020202020204" pitchFamily="34" charset="0"/>
              </a:rPr>
              <a:t>shock</a:t>
            </a:r>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67781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37</a:t>
            </a:fld>
            <a:endParaRPr lang="en-US" altLang="en-US"/>
          </a:p>
        </p:txBody>
      </p:sp>
      <p:sp>
        <p:nvSpPr>
          <p:cNvPr id="3" name="Rectangle 2"/>
          <p:cNvSpPr/>
          <p:nvPr/>
        </p:nvSpPr>
        <p:spPr>
          <a:xfrm>
            <a:off x="0" y="228600"/>
            <a:ext cx="9982200" cy="6771084"/>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IV-  Drugs that </a:t>
            </a:r>
            <a:r>
              <a:rPr lang="en-US" sz="3600" dirty="0" smtClean="0">
                <a:solidFill>
                  <a:srgbClr val="0000FF"/>
                </a:solidFill>
                <a:latin typeface="Arial" panose="020B0604020202020204" pitchFamily="34" charset="0"/>
                <a:cs typeface="Arial" panose="020B0604020202020204" pitchFamily="34" charset="0"/>
              </a:rPr>
              <a:t>increase contractility</a:t>
            </a:r>
          </a:p>
          <a:p>
            <a:pPr algn="ctr"/>
            <a:endParaRPr lang="en-US" sz="1400" dirty="0">
              <a:solidFill>
                <a:srgbClr val="0000FF"/>
              </a:solidFill>
              <a:latin typeface="Arial" panose="020B0604020202020204" pitchFamily="34" charset="0"/>
              <a:cs typeface="Arial" panose="020B0604020202020204" pitchFamily="34" charset="0"/>
            </a:endParaRPr>
          </a:p>
          <a:p>
            <a:r>
              <a:rPr lang="en-US" altLang="en-US" sz="3600" dirty="0">
                <a:latin typeface="Arial" panose="020B0604020202020204" pitchFamily="34" charset="0"/>
                <a:cs typeface="Arial" panose="020B0604020202020204" pitchFamily="34" charset="0"/>
                <a:sym typeface="Symbol" panose="05050102010706020507" pitchFamily="18" charset="2"/>
              </a:rPr>
              <a:t>3- phosphodiesterase </a:t>
            </a:r>
            <a:r>
              <a:rPr lang="en-US" sz="3600" dirty="0">
                <a:latin typeface="Arial" panose="020B0604020202020204" pitchFamily="34" charset="0"/>
                <a:cs typeface="Arial" panose="020B0604020202020204" pitchFamily="34" charset="0"/>
              </a:rPr>
              <a:t>-III inhibitors:</a:t>
            </a:r>
            <a:endParaRPr lang="en-US" altLang="en-US" sz="3600" dirty="0">
              <a:latin typeface="Arial" panose="020B0604020202020204" pitchFamily="34" charset="0"/>
              <a:cs typeface="Arial" panose="020B0604020202020204" pitchFamily="34" charset="0"/>
            </a:endParaRPr>
          </a:p>
          <a:p>
            <a:pPr algn="ctr" eaLnBrk="1" hangingPunct="1">
              <a:buFontTx/>
              <a:buNone/>
            </a:pPr>
            <a:r>
              <a:rPr lang="en-US" sz="4000" dirty="0">
                <a:solidFill>
                  <a:srgbClr val="FF0000"/>
                </a:solidFill>
                <a:latin typeface="Arial" panose="020B0604020202020204" pitchFamily="34" charset="0"/>
                <a:cs typeface="Arial" panose="020B0604020202020204" pitchFamily="34" charset="0"/>
              </a:rPr>
              <a:t>Milrinone</a:t>
            </a:r>
          </a:p>
          <a:p>
            <a:pPr marL="0" indent="0" eaLnBrk="1" hangingPunct="1">
              <a:lnSpc>
                <a:spcPct val="150000"/>
              </a:lnSpc>
              <a:buNone/>
              <a:defRPr/>
            </a:pPr>
            <a:r>
              <a:rPr lang="en-US" sz="3200" u="sng"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Mechanism of action:</a:t>
            </a:r>
          </a:p>
          <a:p>
            <a:pPr marL="457200" indent="-457200" eaLnBrk="1" hangingPunct="1">
              <a:lnSpc>
                <a:spcPct val="150000"/>
              </a:lnSpc>
              <a:buFontTx/>
              <a:buChar char="-"/>
            </a:pPr>
            <a:r>
              <a:rPr lang="en-US" altLang="en-US" sz="2800" dirty="0">
                <a:latin typeface="Arial" panose="020B0604020202020204" pitchFamily="34" charset="0"/>
                <a:cs typeface="Arial" panose="020B0604020202020204" pitchFamily="34" charset="0"/>
                <a:sym typeface="Symbol" panose="05050102010706020507" pitchFamily="18" charset="2"/>
              </a:rPr>
              <a:t>Inhibits phosphodiesterase </a:t>
            </a:r>
            <a:r>
              <a:rPr lang="en-US" sz="2800" dirty="0">
                <a:latin typeface="Arial" panose="020B0604020202020204" pitchFamily="34" charset="0"/>
                <a:cs typeface="Arial" panose="020B0604020202020204" pitchFamily="34" charset="0"/>
              </a:rPr>
              <a:t>-III </a:t>
            </a:r>
            <a:r>
              <a:rPr lang="en-US" sz="2800" dirty="0" smtClean="0">
                <a:latin typeface="Arial" panose="020B0604020202020204" pitchFamily="34" charset="0"/>
                <a:cs typeface="Arial" panose="020B0604020202020204" pitchFamily="34" charset="0"/>
              </a:rPr>
              <a:t>(</a:t>
            </a:r>
            <a:r>
              <a:rPr lang="en-US" altLang="en-US" sz="2800" dirty="0" smtClean="0">
                <a:latin typeface="Arial" panose="020B0604020202020204" pitchFamily="34" charset="0"/>
                <a:cs typeface="Arial" panose="020B0604020202020204" pitchFamily="34" charset="0"/>
                <a:sym typeface="Symbol" panose="05050102010706020507" pitchFamily="18" charset="2"/>
              </a:rPr>
              <a:t>cardiac </a:t>
            </a:r>
            <a:r>
              <a:rPr lang="en-US" altLang="en-US" sz="2800" dirty="0">
                <a:latin typeface="Arial" panose="020B0604020202020204" pitchFamily="34" charset="0"/>
                <a:cs typeface="Arial" panose="020B0604020202020204" pitchFamily="34" charset="0"/>
                <a:sym typeface="Symbol" panose="05050102010706020507" pitchFamily="18" charset="2"/>
              </a:rPr>
              <a:t>&amp; B. Vessels)  </a:t>
            </a:r>
            <a:r>
              <a:rPr lang="en-US" altLang="en-US" sz="3200" dirty="0">
                <a:solidFill>
                  <a:srgbClr val="00B050"/>
                </a:solidFill>
                <a:latin typeface="Arial" panose="020B0604020202020204" pitchFamily="34" charset="0"/>
                <a:cs typeface="Arial" panose="020B0604020202020204" pitchFamily="34" charset="0"/>
                <a:sym typeface="Symbol" panose="05050102010706020507" pitchFamily="18" charset="2"/>
              </a:rPr>
              <a:t> </a:t>
            </a:r>
          </a:p>
          <a:p>
            <a:pPr algn="ctr" eaLnBrk="1" hangingPunct="1"/>
            <a:endParaRPr lang="en-US" sz="3200" dirty="0">
              <a:latin typeface="Arial" panose="020B0604020202020204" pitchFamily="34" charset="0"/>
              <a:cs typeface="Arial" panose="020B0604020202020204" pitchFamily="34" charset="0"/>
              <a:sym typeface="Wingdings"/>
            </a:endParaRPr>
          </a:p>
          <a:p>
            <a:pPr algn="ctr" eaLnBrk="1" hangingPunct="1"/>
            <a:r>
              <a:rPr lang="en-US" sz="3200" dirty="0">
                <a:latin typeface="Arial" panose="020B0604020202020204" pitchFamily="34" charset="0"/>
                <a:cs typeface="Arial" panose="020B0604020202020204" pitchFamily="34" charset="0"/>
                <a:sym typeface="Wingdings"/>
              </a:rPr>
              <a:t>                                        </a:t>
            </a:r>
            <a:endParaRPr lang="en-US" altLang="en-US" sz="3200" dirty="0">
              <a:solidFill>
                <a:srgbClr val="00B050"/>
              </a:solidFill>
              <a:latin typeface="Arial" panose="020B0604020202020204" pitchFamily="34" charset="0"/>
              <a:cs typeface="Arial" panose="020B0604020202020204" pitchFamily="34" charset="0"/>
              <a:sym typeface="Symbol" panose="05050102010706020507" pitchFamily="18" charset="2"/>
            </a:endParaRPr>
          </a:p>
          <a:p>
            <a:pPr eaLnBrk="1" hangingPunct="1">
              <a:lnSpc>
                <a:spcPct val="150000"/>
              </a:lnSpc>
              <a:buFontTx/>
              <a:buNone/>
            </a:pPr>
            <a:r>
              <a:rPr lang="en-US" altLang="en-US" sz="2800" dirty="0">
                <a:latin typeface="Arial" panose="020B0604020202020204" pitchFamily="34" charset="0"/>
                <a:cs typeface="Arial" panose="020B0604020202020204" pitchFamily="34" charset="0"/>
                <a:sym typeface="Symbol" panose="05050102010706020507" pitchFamily="18" charset="2"/>
              </a:rPr>
              <a:t> </a:t>
            </a:r>
            <a:r>
              <a:rPr lang="en-US" altLang="en-US" sz="2800" dirty="0">
                <a:solidFill>
                  <a:srgbClr val="FF0000"/>
                </a:solidFill>
                <a:latin typeface="Arial" panose="020B0604020202020204" pitchFamily="34" charset="0"/>
                <a:cs typeface="Arial" panose="020B0604020202020204" pitchFamily="34" charset="0"/>
                <a:sym typeface="Symbol" panose="05050102010706020507" pitchFamily="18" charset="2"/>
              </a:rPr>
              <a:t>Increase</a:t>
            </a:r>
            <a:r>
              <a:rPr lang="en-US" altLang="en-US" sz="2800" dirty="0">
                <a:latin typeface="Arial" panose="020B0604020202020204" pitchFamily="34" charset="0"/>
                <a:cs typeface="Arial" panose="020B0604020202020204" pitchFamily="34" charset="0"/>
                <a:sym typeface="Symbol" panose="05050102010706020507" pitchFamily="18" charset="2"/>
              </a:rPr>
              <a:t> cardiac            </a:t>
            </a:r>
            <a:r>
              <a:rPr lang="en-US" altLang="en-US" sz="2800" dirty="0">
                <a:solidFill>
                  <a:srgbClr val="FF0000"/>
                </a:solidFill>
                <a:latin typeface="Arial" panose="020B0604020202020204" pitchFamily="34" charset="0"/>
                <a:cs typeface="Arial" panose="020B0604020202020204" pitchFamily="34" charset="0"/>
                <a:sym typeface="Symbol" panose="05050102010706020507" pitchFamily="18" charset="2"/>
              </a:rPr>
              <a:t>dilatation</a:t>
            </a:r>
            <a:r>
              <a:rPr lang="en-US" altLang="en-US" sz="2800" dirty="0">
                <a:latin typeface="Arial" panose="020B0604020202020204" pitchFamily="34" charset="0"/>
                <a:cs typeface="Arial" panose="020B0604020202020204" pitchFamily="34" charset="0"/>
                <a:sym typeface="Symbol" panose="05050102010706020507" pitchFamily="18" charset="2"/>
              </a:rPr>
              <a:t> of arteries &amp; veins </a:t>
            </a:r>
          </a:p>
          <a:p>
            <a:pPr eaLnBrk="1" hangingPunct="1">
              <a:lnSpc>
                <a:spcPct val="150000"/>
              </a:lnSpc>
            </a:pPr>
            <a:r>
              <a:rPr lang="en-US" altLang="en-US" sz="2800" dirty="0">
                <a:latin typeface="Arial" panose="020B0604020202020204" pitchFamily="34" charset="0"/>
                <a:cs typeface="Arial" panose="020B0604020202020204" pitchFamily="34" charset="0"/>
                <a:sym typeface="Symbol" panose="05050102010706020507" pitchFamily="18" charset="2"/>
              </a:rPr>
              <a:t> Contractility                   (reduction of preload &amp; </a:t>
            </a:r>
            <a:r>
              <a:rPr lang="en-US" altLang="en-US" sz="2800" dirty="0" smtClean="0">
                <a:latin typeface="Arial" panose="020B0604020202020204" pitchFamily="34" charset="0"/>
                <a:cs typeface="Arial" panose="020B0604020202020204" pitchFamily="34" charset="0"/>
                <a:sym typeface="Symbol" panose="05050102010706020507" pitchFamily="18" charset="2"/>
              </a:rPr>
              <a:t>afterload)</a:t>
            </a:r>
            <a:endParaRPr lang="en-US" altLang="en-US" sz="2800" dirty="0">
              <a:latin typeface="Arial" panose="020B0604020202020204" pitchFamily="34" charset="0"/>
              <a:cs typeface="Arial" panose="020B0604020202020204" pitchFamily="34" charset="0"/>
              <a:sym typeface="Symbol" panose="05050102010706020507" pitchFamily="18" charset="2"/>
            </a:endParaRPr>
          </a:p>
          <a:p>
            <a:pPr eaLnBrk="1" hangingPunct="1"/>
            <a:endParaRPr lang="en-US" altLang="en-US" sz="3200" b="0" dirty="0">
              <a:latin typeface="Arial" panose="020B0604020202020204" pitchFamily="34" charset="0"/>
              <a:cs typeface="Arial" panose="020B0604020202020204" pitchFamily="34" charset="0"/>
              <a:sym typeface="Symbol" panose="05050102010706020507" pitchFamily="18" charset="2"/>
            </a:endParaRPr>
          </a:p>
          <a:p>
            <a:pPr eaLnBrk="1" hangingPunct="1"/>
            <a:r>
              <a:rPr lang="en-US" altLang="en-US" sz="3200" b="0" dirty="0">
                <a:latin typeface="Arial" panose="020B0604020202020204" pitchFamily="34" charset="0"/>
                <a:cs typeface="Arial" panose="020B0604020202020204" pitchFamily="34" charset="0"/>
                <a:sym typeface="Symbol" panose="05050102010706020507" pitchFamily="18" charset="2"/>
              </a:rPr>
              <a:t>   </a:t>
            </a:r>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3682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38</a:t>
            </a:fld>
            <a:endParaRPr lang="en-US" altLang="en-US"/>
          </a:p>
        </p:txBody>
      </p:sp>
      <p:sp>
        <p:nvSpPr>
          <p:cNvPr id="3" name="Rectangle 2"/>
          <p:cNvSpPr/>
          <p:nvPr/>
        </p:nvSpPr>
        <p:spPr>
          <a:xfrm>
            <a:off x="76200" y="152400"/>
            <a:ext cx="9982200" cy="6832640"/>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IV-  Drugs that </a:t>
            </a:r>
            <a:r>
              <a:rPr lang="en-US" sz="3600" dirty="0" smtClean="0">
                <a:solidFill>
                  <a:srgbClr val="0000FF"/>
                </a:solidFill>
                <a:latin typeface="Arial" panose="020B0604020202020204" pitchFamily="34" charset="0"/>
                <a:cs typeface="Arial" panose="020B0604020202020204" pitchFamily="34" charset="0"/>
              </a:rPr>
              <a:t>increase </a:t>
            </a:r>
            <a:r>
              <a:rPr lang="en-US" sz="3600" dirty="0">
                <a:solidFill>
                  <a:srgbClr val="0000FF"/>
                </a:solidFill>
                <a:latin typeface="Arial" panose="020B0604020202020204" pitchFamily="34" charset="0"/>
                <a:cs typeface="Arial" panose="020B0604020202020204" pitchFamily="34" charset="0"/>
              </a:rPr>
              <a:t>contractility</a:t>
            </a:r>
          </a:p>
          <a:p>
            <a:r>
              <a:rPr lang="en-US" altLang="en-US" sz="3600" dirty="0">
                <a:latin typeface="Arial" panose="020B0604020202020204" pitchFamily="34" charset="0"/>
                <a:cs typeface="Arial" panose="020B0604020202020204" pitchFamily="34" charset="0"/>
                <a:sym typeface="Symbol" panose="05050102010706020507" pitchFamily="18" charset="2"/>
              </a:rPr>
              <a:t>3- phosphodiesterase </a:t>
            </a:r>
            <a:r>
              <a:rPr lang="en-US" sz="3600" dirty="0">
                <a:latin typeface="Arial" panose="020B0604020202020204" pitchFamily="34" charset="0"/>
                <a:cs typeface="Arial" panose="020B0604020202020204" pitchFamily="34" charset="0"/>
              </a:rPr>
              <a:t>-III inhibitors :</a:t>
            </a:r>
            <a:endParaRPr lang="en-US" altLang="en-US" sz="3600" dirty="0">
              <a:latin typeface="Arial" panose="020B0604020202020204" pitchFamily="34" charset="0"/>
              <a:cs typeface="Arial" panose="020B0604020202020204" pitchFamily="34" charset="0"/>
            </a:endParaRPr>
          </a:p>
          <a:p>
            <a:pPr algn="ctr"/>
            <a:r>
              <a:rPr lang="en-US" sz="3600" dirty="0">
                <a:solidFill>
                  <a:srgbClr val="FF0000"/>
                </a:solidFill>
                <a:latin typeface="Arial" panose="020B0604020202020204" pitchFamily="34" charset="0"/>
                <a:cs typeface="Arial" panose="020B0604020202020204" pitchFamily="34" charset="0"/>
              </a:rPr>
              <a:t>Milrinone</a:t>
            </a:r>
          </a:p>
          <a:p>
            <a:endParaRPr lang="en-US" altLang="en-US" sz="3200" dirty="0">
              <a:solidFill>
                <a:srgbClr val="0000FF"/>
              </a:solidFill>
              <a:latin typeface="Arial" panose="020B0604020202020204" pitchFamily="34" charset="0"/>
              <a:cs typeface="Arial" panose="020B0604020202020204" pitchFamily="34" charset="0"/>
            </a:endParaRPr>
          </a:p>
          <a:p>
            <a:r>
              <a:rPr lang="en-US" altLang="en-US" sz="3600" u="sng" dirty="0">
                <a:solidFill>
                  <a:srgbClr val="0000FF"/>
                </a:solidFill>
                <a:latin typeface="Arial" panose="020B0604020202020204" pitchFamily="34" charset="0"/>
                <a:cs typeface="Arial" panose="020B0604020202020204" pitchFamily="34" charset="0"/>
              </a:rPr>
              <a:t>Therapeutic uses:</a:t>
            </a:r>
          </a:p>
          <a:p>
            <a:pPr marL="0" indent="0" eaLnBrk="1" hangingPunct="1">
              <a:lnSpc>
                <a:spcPct val="150000"/>
              </a:lnSpc>
              <a:buNone/>
              <a:defRPr/>
            </a:pPr>
            <a:r>
              <a:rPr lang="en-US" altLang="en-US" sz="2800" dirty="0">
                <a:latin typeface="Arial" panose="020B0604020202020204" pitchFamily="34" charset="0"/>
                <a:cs typeface="Arial" panose="020B0604020202020204" pitchFamily="34" charset="0"/>
              </a:rPr>
              <a:t>-   used only </a:t>
            </a:r>
            <a:r>
              <a:rPr lang="en-US" altLang="en-US" sz="2800" dirty="0" smtClean="0">
                <a:latin typeface="Arial" panose="020B0604020202020204" pitchFamily="34" charset="0"/>
                <a:cs typeface="Arial" panose="020B0604020202020204" pitchFamily="34" charset="0"/>
              </a:rPr>
              <a:t>IV for </a:t>
            </a:r>
            <a:r>
              <a:rPr lang="en-US" altLang="en-US" sz="2800" dirty="0">
                <a:latin typeface="Arial" panose="020B0604020202020204" pitchFamily="34" charset="0"/>
                <a:cs typeface="Arial" panose="020B0604020202020204" pitchFamily="34" charset="0"/>
              </a:rPr>
              <a:t>management of </a:t>
            </a:r>
          </a:p>
          <a:p>
            <a:pPr algn="ctr" eaLnBrk="1" hangingPunct="1">
              <a:defRPr/>
            </a:pPr>
            <a:r>
              <a:rPr lang="en-US" altLang="en-US" sz="3200" b="0" dirty="0">
                <a:solidFill>
                  <a:srgbClr val="FF0000"/>
                </a:solidFill>
                <a:latin typeface="Arial" panose="020B0604020202020204" pitchFamily="34" charset="0"/>
                <a:cs typeface="Arial" panose="020B0604020202020204" pitchFamily="34" charset="0"/>
              </a:rPr>
              <a:t> </a:t>
            </a:r>
            <a:r>
              <a:rPr lang="en-US" altLang="en-US" sz="3200" dirty="0">
                <a:solidFill>
                  <a:srgbClr val="FF0000"/>
                </a:solidFill>
                <a:latin typeface="Arial" panose="020B0604020202020204" pitchFamily="34" charset="0"/>
                <a:cs typeface="Arial" panose="020B0604020202020204" pitchFamily="34" charset="0"/>
              </a:rPr>
              <a:t>acute heart failure </a:t>
            </a:r>
          </a:p>
          <a:p>
            <a:pPr marL="457200" indent="-457200" eaLnBrk="1" hangingPunct="1">
              <a:lnSpc>
                <a:spcPct val="150000"/>
              </a:lnSpc>
              <a:buFontTx/>
              <a:buChar char="-"/>
              <a:defRPr/>
            </a:pPr>
            <a:r>
              <a:rPr lang="en-US" sz="2800" dirty="0">
                <a:latin typeface="Arial" panose="020B0604020202020204" pitchFamily="34" charset="0"/>
                <a:cs typeface="Arial" panose="020B0604020202020204" pitchFamily="34" charset="0"/>
              </a:rPr>
              <a:t>not safe or effective in the longer ( &gt; 48 hours) treatment of patients with heart failure</a:t>
            </a:r>
          </a:p>
          <a:p>
            <a:pPr eaLnBrk="1" hangingPunct="1">
              <a:defRPr/>
            </a:pPr>
            <a:endParaRPr lang="en-US" sz="2800" dirty="0">
              <a:latin typeface="Arial" panose="020B0604020202020204" pitchFamily="34" charset="0"/>
              <a:cs typeface="Arial" panose="020B0604020202020204" pitchFamily="34" charset="0"/>
            </a:endParaRPr>
          </a:p>
          <a:p>
            <a:pPr eaLnBrk="1" hangingPunct="1">
              <a:defRPr/>
            </a:pPr>
            <a:endParaRPr lang="en-US" sz="2800" dirty="0">
              <a:latin typeface="Arial" panose="020B0604020202020204" pitchFamily="34" charset="0"/>
              <a:cs typeface="Arial" panose="020B0604020202020204" pitchFamily="34" charset="0"/>
            </a:endParaRPr>
          </a:p>
          <a:p>
            <a:endParaRPr lang="en-GB" sz="2600" dirty="0">
              <a:latin typeface="Arial" panose="020B0604020202020204" pitchFamily="34" charset="0"/>
              <a:cs typeface="Arial" panose="020B0604020202020204" pitchFamily="34" charset="0"/>
            </a:endParaRPr>
          </a:p>
          <a:p>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850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39</a:t>
            </a:fld>
            <a:endParaRPr lang="en-US" altLang="en-US"/>
          </a:p>
        </p:txBody>
      </p:sp>
      <p:sp>
        <p:nvSpPr>
          <p:cNvPr id="3" name="Rectangle 2"/>
          <p:cNvSpPr/>
          <p:nvPr/>
        </p:nvSpPr>
        <p:spPr>
          <a:xfrm>
            <a:off x="228600" y="101462"/>
            <a:ext cx="9525000" cy="6678751"/>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IV-  Drugs that </a:t>
            </a:r>
            <a:r>
              <a:rPr lang="en-US" sz="3600" dirty="0" smtClean="0">
                <a:solidFill>
                  <a:srgbClr val="0000FF"/>
                </a:solidFill>
                <a:latin typeface="Arial" panose="020B0604020202020204" pitchFamily="34" charset="0"/>
                <a:cs typeface="Arial" panose="020B0604020202020204" pitchFamily="34" charset="0"/>
              </a:rPr>
              <a:t>increase </a:t>
            </a:r>
            <a:r>
              <a:rPr lang="en-US" sz="3600" dirty="0">
                <a:solidFill>
                  <a:srgbClr val="0000FF"/>
                </a:solidFill>
                <a:latin typeface="Arial" panose="020B0604020202020204" pitchFamily="34" charset="0"/>
                <a:cs typeface="Arial" panose="020B0604020202020204" pitchFamily="34" charset="0"/>
              </a:rPr>
              <a:t>contractility</a:t>
            </a:r>
          </a:p>
          <a:p>
            <a:r>
              <a:rPr lang="en-US" altLang="en-US" sz="3600" dirty="0">
                <a:latin typeface="Arial" panose="020B0604020202020204" pitchFamily="34" charset="0"/>
                <a:cs typeface="Arial" panose="020B0604020202020204" pitchFamily="34" charset="0"/>
                <a:sym typeface="Symbol" panose="05050102010706020507" pitchFamily="18" charset="2"/>
              </a:rPr>
              <a:t>3- phosphodiesterase </a:t>
            </a:r>
            <a:r>
              <a:rPr lang="en-US" sz="3600" dirty="0">
                <a:latin typeface="Arial" panose="020B0604020202020204" pitchFamily="34" charset="0"/>
                <a:cs typeface="Arial" panose="020B0604020202020204" pitchFamily="34" charset="0"/>
              </a:rPr>
              <a:t>-III inhibitors :</a:t>
            </a:r>
            <a:endParaRPr lang="en-US" altLang="en-US" sz="3600" dirty="0">
              <a:latin typeface="Arial" panose="020B0604020202020204" pitchFamily="34" charset="0"/>
              <a:cs typeface="Arial" panose="020B0604020202020204" pitchFamily="34" charset="0"/>
            </a:endParaRPr>
          </a:p>
          <a:p>
            <a:pPr algn="ctr"/>
            <a:r>
              <a:rPr lang="en-US" sz="3600" dirty="0">
                <a:solidFill>
                  <a:srgbClr val="FF0000"/>
                </a:solidFill>
                <a:latin typeface="Arial" panose="020B0604020202020204" pitchFamily="34" charset="0"/>
                <a:cs typeface="Arial" panose="020B0604020202020204" pitchFamily="34" charset="0"/>
              </a:rPr>
              <a:t>Milrinone</a:t>
            </a:r>
          </a:p>
          <a:p>
            <a:r>
              <a:rPr lang="en-US" altLang="en-US" sz="3600" u="sng" dirty="0">
                <a:solidFill>
                  <a:srgbClr val="0000FF"/>
                </a:solidFill>
                <a:latin typeface="Arial" panose="020B0604020202020204" pitchFamily="34" charset="0"/>
                <a:cs typeface="Arial" panose="020B0604020202020204" pitchFamily="34" charset="0"/>
              </a:rPr>
              <a:t>Adverse effects:</a:t>
            </a:r>
          </a:p>
          <a:p>
            <a:pPr eaLnBrk="1" hangingPunct="1">
              <a:lnSpc>
                <a:spcPct val="150000"/>
              </a:lnSpc>
            </a:pPr>
            <a:r>
              <a:rPr lang="en-US" altLang="en-US" sz="3200" dirty="0">
                <a:latin typeface="Arial" panose="020B0604020202020204" pitchFamily="34" charset="0"/>
                <a:cs typeface="Arial" panose="020B0604020202020204" pitchFamily="34" charset="0"/>
              </a:rPr>
              <a:t>- </a:t>
            </a:r>
            <a:r>
              <a:rPr lang="en-US" altLang="en-US" sz="2800" dirty="0">
                <a:latin typeface="Arial" panose="020B0604020202020204" pitchFamily="34" charset="0"/>
                <a:cs typeface="Arial" panose="020B0604020202020204" pitchFamily="34" charset="0"/>
              </a:rPr>
              <a:t>Hypotension and chest pain (</a:t>
            </a:r>
            <a:r>
              <a:rPr lang="en-US" altLang="en-US" sz="2800" dirty="0" smtClean="0">
                <a:latin typeface="Arial" panose="020B0604020202020204" pitchFamily="34" charset="0"/>
                <a:cs typeface="Arial" panose="020B0604020202020204" pitchFamily="34" charset="0"/>
              </a:rPr>
              <a:t>angina)</a:t>
            </a:r>
            <a:endParaRPr lang="en-US" altLang="en-US" sz="2800" dirty="0">
              <a:latin typeface="Arial" panose="020B0604020202020204" pitchFamily="34" charset="0"/>
              <a:cs typeface="Arial" panose="020B0604020202020204" pitchFamily="34" charset="0"/>
            </a:endParaRPr>
          </a:p>
          <a:p>
            <a:pPr eaLnBrk="1" hangingPunct="1">
              <a:lnSpc>
                <a:spcPct val="150000"/>
              </a:lnSpc>
            </a:pPr>
            <a:r>
              <a:rPr lang="en-US" sz="3200" u="sng" dirty="0">
                <a:solidFill>
                  <a:srgbClr val="FF0000"/>
                </a:solidFill>
                <a:latin typeface="Arial" panose="020B0604020202020204" pitchFamily="34" charset="0"/>
                <a:cs typeface="Arial" panose="020B0604020202020204" pitchFamily="34" charset="0"/>
              </a:rPr>
              <a:t>Chemical interaction:</a:t>
            </a:r>
          </a:p>
          <a:p>
            <a:pPr eaLnBrk="1" hangingPunct="1"/>
            <a:r>
              <a:rPr lang="en-US" sz="2800" dirty="0">
                <a:latin typeface="Arial" panose="020B0604020202020204" pitchFamily="34" charset="0"/>
                <a:cs typeface="Arial" panose="020B0604020202020204" pitchFamily="34" charset="0"/>
              </a:rPr>
              <a:t>- furosemide should not be administered in I.V. lines containing milrinone due to formation of a </a:t>
            </a:r>
            <a:r>
              <a:rPr lang="en-US" sz="2800" u="sng" dirty="0">
                <a:latin typeface="Arial" panose="020B0604020202020204" pitchFamily="34" charset="0"/>
                <a:cs typeface="Arial" panose="020B0604020202020204" pitchFamily="34" charset="0"/>
              </a:rPr>
              <a:t>precipitate</a:t>
            </a:r>
          </a:p>
          <a:p>
            <a:pPr eaLnBrk="1" hangingPunct="1"/>
            <a:endParaRPr lang="en-US" altLang="en-US" sz="3200" b="0" dirty="0">
              <a:latin typeface="Arial" panose="020B0604020202020204" pitchFamily="34" charset="0"/>
              <a:cs typeface="Arial" panose="020B0604020202020204" pitchFamily="34" charset="0"/>
            </a:endParaRPr>
          </a:p>
          <a:p>
            <a:pPr marL="457200" indent="-457200" eaLnBrk="1" hangingPunct="1">
              <a:buFontTx/>
              <a:buChar char="-"/>
            </a:pPr>
            <a:r>
              <a:rPr lang="en-GB" sz="3600" b="0" dirty="0">
                <a:solidFill>
                  <a:srgbClr val="FF0000"/>
                </a:solidFill>
                <a:latin typeface="Arial" panose="020B0604020202020204" pitchFamily="34" charset="0"/>
                <a:cs typeface="Arial" panose="020B0604020202020204" pitchFamily="34" charset="0"/>
              </a:rPr>
              <a:t>Enoxim</a:t>
            </a:r>
            <a:r>
              <a:rPr lang="en-GB" sz="3600" dirty="0">
                <a:solidFill>
                  <a:srgbClr val="FF0000"/>
                </a:solidFill>
                <a:latin typeface="Arial" panose="020B0604020202020204" pitchFamily="34" charset="0"/>
                <a:cs typeface="Arial" panose="020B0604020202020204" pitchFamily="34" charset="0"/>
              </a:rPr>
              <a:t>one &amp; </a:t>
            </a:r>
            <a:r>
              <a:rPr lang="en-GB" sz="3600" b="0" dirty="0" err="1">
                <a:solidFill>
                  <a:srgbClr val="FF0000"/>
                </a:solidFill>
                <a:latin typeface="Arial" panose="020B0604020202020204" pitchFamily="34" charset="0"/>
                <a:cs typeface="Arial" panose="020B0604020202020204" pitchFamily="34" charset="0"/>
              </a:rPr>
              <a:t>Vesnarin</a:t>
            </a:r>
            <a:r>
              <a:rPr lang="en-GB" sz="3600" dirty="0" err="1">
                <a:solidFill>
                  <a:srgbClr val="FF0000"/>
                </a:solidFill>
                <a:latin typeface="Arial" panose="020B0604020202020204" pitchFamily="34" charset="0"/>
                <a:cs typeface="Arial" panose="020B0604020202020204" pitchFamily="34" charset="0"/>
              </a:rPr>
              <a:t>one</a:t>
            </a:r>
            <a:r>
              <a:rPr lang="en-GB" sz="3600" dirty="0">
                <a:solidFill>
                  <a:srgbClr val="FF0000"/>
                </a:solidFill>
                <a:latin typeface="Arial" panose="020B0604020202020204" pitchFamily="34" charset="0"/>
                <a:cs typeface="Arial" panose="020B0604020202020204" pitchFamily="34" charset="0"/>
              </a:rPr>
              <a:t> </a:t>
            </a:r>
          </a:p>
          <a:p>
            <a:pPr eaLnBrk="1" hangingPunct="1"/>
            <a:r>
              <a:rPr lang="en-GB" sz="3200" dirty="0">
                <a:solidFill>
                  <a:srgbClr val="FF0000"/>
                </a:solidFill>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 new drugs in clinical </a:t>
            </a:r>
            <a:r>
              <a:rPr lang="en-GB" sz="3200" dirty="0" smtClean="0">
                <a:latin typeface="Arial" panose="020B0604020202020204" pitchFamily="34" charset="0"/>
                <a:cs typeface="Arial" panose="020B0604020202020204" pitchFamily="34" charset="0"/>
              </a:rPr>
              <a:t>trials.</a:t>
            </a:r>
            <a:endParaRPr lang="en-GB" sz="3200" dirty="0">
              <a:latin typeface="Arial" panose="020B0604020202020204" pitchFamily="34" charset="0"/>
              <a:cs typeface="Arial" panose="020B0604020202020204" pitchFamily="34" charset="0"/>
            </a:endParaRPr>
          </a:p>
          <a:p>
            <a:pPr eaLnBrk="1" hangingPunct="1"/>
            <a:endParaRPr lang="en-US" altLang="en-US" sz="3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465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152400" y="0"/>
            <a:ext cx="9753600" cy="7315200"/>
            <a:chOff x="0" y="0"/>
            <a:chExt cx="5760" cy="4320"/>
          </a:xfrm>
          <a:noFill/>
        </p:grpSpPr>
        <p:sp>
          <p:nvSpPr>
            <p:cNvPr id="37908" name="Rectangle 3"/>
            <p:cNvSpPr>
              <a:spLocks noChangeArrowheads="1"/>
            </p:cNvSpPr>
            <p:nvPr/>
          </p:nvSpPr>
          <p:spPr bwMode="auto">
            <a:xfrm>
              <a:off x="0" y="0"/>
              <a:ext cx="2880" cy="2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7909" name="Rectangle 4"/>
            <p:cNvSpPr>
              <a:spLocks noChangeArrowheads="1"/>
            </p:cNvSpPr>
            <p:nvPr/>
          </p:nvSpPr>
          <p:spPr bwMode="auto">
            <a:xfrm>
              <a:off x="0" y="2256"/>
              <a:ext cx="2880" cy="2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7910" name="Rectangle 5"/>
            <p:cNvSpPr>
              <a:spLocks noChangeArrowheads="1"/>
            </p:cNvSpPr>
            <p:nvPr/>
          </p:nvSpPr>
          <p:spPr bwMode="auto">
            <a:xfrm>
              <a:off x="2880" y="2064"/>
              <a:ext cx="2880" cy="2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7911" name="Rectangle 6"/>
            <p:cNvSpPr>
              <a:spLocks noChangeArrowheads="1"/>
            </p:cNvSpPr>
            <p:nvPr/>
          </p:nvSpPr>
          <p:spPr bwMode="auto">
            <a:xfrm>
              <a:off x="2880" y="0"/>
              <a:ext cx="2880" cy="2064"/>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grpSp>
      <p:grpSp>
        <p:nvGrpSpPr>
          <p:cNvPr id="3" name="Group 8"/>
          <p:cNvGrpSpPr>
            <a:grpSpLocks/>
          </p:cNvGrpSpPr>
          <p:nvPr/>
        </p:nvGrpSpPr>
        <p:grpSpPr bwMode="auto">
          <a:xfrm>
            <a:off x="533400" y="1600200"/>
            <a:ext cx="8915400" cy="5225602"/>
            <a:chOff x="0" y="192"/>
            <a:chExt cx="3744" cy="3744"/>
          </a:xfrm>
        </p:grpSpPr>
        <p:sp>
          <p:nvSpPr>
            <p:cNvPr id="37896" name="Oval 9"/>
            <p:cNvSpPr>
              <a:spLocks noChangeArrowheads="1"/>
            </p:cNvSpPr>
            <p:nvPr/>
          </p:nvSpPr>
          <p:spPr bwMode="auto">
            <a:xfrm>
              <a:off x="2016" y="192"/>
              <a:ext cx="1680" cy="1008"/>
            </a:xfrm>
            <a:prstGeom prst="ellipse">
              <a:avLst/>
            </a:prstGeom>
            <a:gradFill rotWithShape="1">
              <a:gsLst>
                <a:gs pos="0">
                  <a:srgbClr val="EDCD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7897" name="Oval 10"/>
            <p:cNvSpPr>
              <a:spLocks noChangeArrowheads="1"/>
            </p:cNvSpPr>
            <p:nvPr/>
          </p:nvSpPr>
          <p:spPr bwMode="auto">
            <a:xfrm>
              <a:off x="192" y="192"/>
              <a:ext cx="1680" cy="1008"/>
            </a:xfrm>
            <a:prstGeom prst="ellipse">
              <a:avLst/>
            </a:prstGeom>
            <a:gradFill rotWithShape="1">
              <a:gsLst>
                <a:gs pos="0">
                  <a:srgbClr val="EDCD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7898" name="Oval 11"/>
            <p:cNvSpPr>
              <a:spLocks noChangeArrowheads="1"/>
            </p:cNvSpPr>
            <p:nvPr/>
          </p:nvSpPr>
          <p:spPr bwMode="auto">
            <a:xfrm>
              <a:off x="2064" y="1872"/>
              <a:ext cx="1680" cy="1008"/>
            </a:xfrm>
            <a:prstGeom prst="ellipse">
              <a:avLst/>
            </a:prstGeom>
            <a:gradFill rotWithShape="1">
              <a:gsLst>
                <a:gs pos="0">
                  <a:srgbClr val="EDCD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7899" name="Oval 12"/>
            <p:cNvSpPr>
              <a:spLocks noChangeArrowheads="1"/>
            </p:cNvSpPr>
            <p:nvPr/>
          </p:nvSpPr>
          <p:spPr bwMode="auto">
            <a:xfrm>
              <a:off x="0" y="1872"/>
              <a:ext cx="1680" cy="1008"/>
            </a:xfrm>
            <a:prstGeom prst="ellipse">
              <a:avLst/>
            </a:prstGeom>
            <a:gradFill rotWithShape="1">
              <a:gsLst>
                <a:gs pos="0">
                  <a:srgbClr val="EDCD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7900" name="Oval 13"/>
            <p:cNvSpPr>
              <a:spLocks noChangeArrowheads="1"/>
            </p:cNvSpPr>
            <p:nvPr/>
          </p:nvSpPr>
          <p:spPr bwMode="auto">
            <a:xfrm>
              <a:off x="1008" y="2784"/>
              <a:ext cx="1680" cy="1008"/>
            </a:xfrm>
            <a:prstGeom prst="ellipse">
              <a:avLst/>
            </a:prstGeom>
            <a:gradFill rotWithShape="1">
              <a:gsLst>
                <a:gs pos="0">
                  <a:srgbClr val="EDCD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7901" name="Rectangle 14"/>
            <p:cNvSpPr>
              <a:spLocks noChangeArrowheads="1"/>
            </p:cNvSpPr>
            <p:nvPr/>
          </p:nvSpPr>
          <p:spPr bwMode="auto">
            <a:xfrm>
              <a:off x="0" y="1296"/>
              <a:ext cx="3696" cy="480"/>
            </a:xfrm>
            <a:prstGeom prst="rect">
              <a:avLst/>
            </a:prstGeom>
            <a:gradFill rotWithShape="1">
              <a:gsLst>
                <a:gs pos="0">
                  <a:srgbClr val="EDCDFF"/>
                </a:gs>
                <a:gs pos="100000">
                  <a:schemeClr val="bg1"/>
                </a:gs>
              </a:gsLst>
              <a:path path="shape">
                <a:fillToRect l="50000" t="50000" r="50000" b="50000"/>
              </a:path>
            </a:gradFill>
            <a:ln w="9525" algn="ctr">
              <a:solidFill>
                <a:srgbClr val="CC0000"/>
              </a:solidFill>
              <a:miter lim="800000"/>
              <a:headEnd/>
              <a:tailEnd/>
            </a:ln>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pic>
          <p:nvPicPr>
            <p:cNvPr id="37902" name="Picture 15" descr="cau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2"/>
              <a:ext cx="3744"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3" name="Line 16"/>
            <p:cNvSpPr>
              <a:spLocks noChangeShapeType="1"/>
            </p:cNvSpPr>
            <p:nvPr/>
          </p:nvSpPr>
          <p:spPr bwMode="auto">
            <a:xfrm flipV="1">
              <a:off x="1872" y="1872"/>
              <a:ext cx="0" cy="864"/>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7904" name="Line 17"/>
            <p:cNvSpPr>
              <a:spLocks noChangeShapeType="1"/>
            </p:cNvSpPr>
            <p:nvPr/>
          </p:nvSpPr>
          <p:spPr bwMode="auto">
            <a:xfrm flipH="1">
              <a:off x="2147" y="1117"/>
              <a:ext cx="288" cy="144"/>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7905" name="Line 18"/>
            <p:cNvSpPr>
              <a:spLocks noChangeShapeType="1"/>
            </p:cNvSpPr>
            <p:nvPr/>
          </p:nvSpPr>
          <p:spPr bwMode="auto">
            <a:xfrm rot="16200000" flipH="1">
              <a:off x="1440" y="1056"/>
              <a:ext cx="192" cy="288"/>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7906" name="Line 19"/>
            <p:cNvSpPr>
              <a:spLocks noChangeShapeType="1"/>
            </p:cNvSpPr>
            <p:nvPr/>
          </p:nvSpPr>
          <p:spPr bwMode="auto">
            <a:xfrm flipH="1" flipV="1">
              <a:off x="2064" y="1824"/>
              <a:ext cx="288" cy="144"/>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7907" name="Line 20"/>
            <p:cNvSpPr>
              <a:spLocks noChangeShapeType="1"/>
            </p:cNvSpPr>
            <p:nvPr/>
          </p:nvSpPr>
          <p:spPr bwMode="auto">
            <a:xfrm rot="5400000" flipH="1" flipV="1">
              <a:off x="1440" y="1776"/>
              <a:ext cx="192" cy="288"/>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grpSp>
      <p:sp>
        <p:nvSpPr>
          <p:cNvPr id="119831" name="Text Box 23"/>
          <p:cNvSpPr txBox="1">
            <a:spLocks noChangeArrowheads="1"/>
          </p:cNvSpPr>
          <p:nvPr/>
        </p:nvSpPr>
        <p:spPr bwMode="auto">
          <a:xfrm>
            <a:off x="152400" y="0"/>
            <a:ext cx="9753600" cy="814518"/>
          </a:xfrm>
          <a:prstGeom prst="rect">
            <a:avLst/>
          </a:prstGeom>
          <a:noFill/>
          <a:ln w="9525">
            <a:noFill/>
            <a:miter lim="800000"/>
            <a:headEnd/>
            <a:tailEnd/>
          </a:ln>
          <a:effectLst>
            <a:outerShdw dist="71842" dir="2700000" algn="ctr" rotWithShape="0">
              <a:schemeClr val="tx2">
                <a:alpha val="50000"/>
              </a:schemeClr>
            </a:outerShdw>
          </a:effectLst>
        </p:spPr>
        <p:txBody>
          <a:bodyPr>
            <a:spAutoFit/>
          </a:bodyPr>
          <a:lstStyle/>
          <a:p>
            <a:pPr algn="ctr" eaLnBrk="1" hangingPunct="1">
              <a:spcBef>
                <a:spcPct val="50000"/>
              </a:spcBef>
              <a:defRPr/>
            </a:pPr>
            <a:r>
              <a:rPr lang="en-US" sz="4693" dirty="0">
                <a:solidFill>
                  <a:srgbClr val="FF6600"/>
                </a:solidFill>
                <a:effectLst>
                  <a:outerShdw blurRad="38100" dist="38100" dir="2700000" algn="tl">
                    <a:srgbClr val="000000"/>
                  </a:outerShdw>
                </a:effectLst>
                <a:latin typeface="Arial Black" pitchFamily="34" charset="0"/>
              </a:rPr>
              <a:t>CAUSES OF HEART FAILURE</a:t>
            </a:r>
          </a:p>
        </p:txBody>
      </p:sp>
      <p:sp>
        <p:nvSpPr>
          <p:cNvPr id="21" name="Slide Number Placeholder 20"/>
          <p:cNvSpPr>
            <a:spLocks noGrp="1"/>
          </p:cNvSpPr>
          <p:nvPr>
            <p:ph type="sldNum" sz="quarter" idx="12"/>
          </p:nvPr>
        </p:nvSpPr>
        <p:spPr/>
        <p:txBody>
          <a:bodyPr/>
          <a:lstStyle/>
          <a:p>
            <a:fld id="{A9440D15-2C79-4A1B-AFB1-A2FD7728206C}" type="slidenum">
              <a:rPr lang="ar-SA" altLang="en-US" smtClean="0"/>
              <a:pPr/>
              <a:t>4</a:t>
            </a:fld>
            <a:endParaRPr lang="en-US" altLang="en-US"/>
          </a:p>
        </p:txBody>
      </p:sp>
      <p:sp>
        <p:nvSpPr>
          <p:cNvPr id="2" name="TextBox 1"/>
          <p:cNvSpPr txBox="1"/>
          <p:nvPr/>
        </p:nvSpPr>
        <p:spPr>
          <a:xfrm>
            <a:off x="152400" y="6096000"/>
            <a:ext cx="1524000" cy="830997"/>
          </a:xfrm>
          <a:prstGeom prst="rect">
            <a:avLst/>
          </a:prstGeom>
          <a:noFill/>
        </p:spPr>
        <p:txBody>
          <a:bodyPr wrap="square" rtlCol="0">
            <a:spAutoFit/>
          </a:bodyPr>
          <a:lstStyle/>
          <a:p>
            <a:r>
              <a:rPr lang="en-US" dirty="0" smtClean="0">
                <a:solidFill>
                  <a:srgbClr val="FF0000"/>
                </a:solidFill>
              </a:rPr>
              <a:t>Acute</a:t>
            </a:r>
            <a:r>
              <a:rPr lang="en-US" dirty="0" smtClean="0"/>
              <a:t> or</a:t>
            </a:r>
          </a:p>
          <a:p>
            <a:r>
              <a:rPr lang="en-US" dirty="0" smtClean="0">
                <a:solidFill>
                  <a:srgbClr val="FF0000"/>
                </a:solidFill>
              </a:rPr>
              <a:t>Chronic</a:t>
            </a:r>
            <a:endParaRPr lang="en-US" dirty="0">
              <a:solidFill>
                <a:srgbClr val="FF0000"/>
              </a:solidFill>
            </a:endParaRPr>
          </a:p>
        </p:txBody>
      </p:sp>
    </p:spTree>
    <p:extLst>
      <p:ext uri="{BB962C8B-B14F-4D97-AF65-F5344CB8AC3E}">
        <p14:creationId xmlns:p14="http://schemas.microsoft.com/office/powerpoint/2010/main" val="3685174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19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3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9440D15-2C79-4A1B-AFB1-A2FD7728206C}" type="slidenum">
              <a:rPr lang="ar-SA" altLang="en-US" smtClean="0"/>
              <a:pPr/>
              <a:t>40</a:t>
            </a:fld>
            <a:endParaRPr lang="en-US" altLang="en-US"/>
          </a:p>
        </p:txBody>
      </p:sp>
      <p:sp>
        <p:nvSpPr>
          <p:cNvPr id="3" name="مستطيل 2"/>
          <p:cNvSpPr/>
          <p:nvPr/>
        </p:nvSpPr>
        <p:spPr>
          <a:xfrm>
            <a:off x="30480" y="1090910"/>
            <a:ext cx="10088880" cy="5386090"/>
          </a:xfrm>
          <a:prstGeom prst="rect">
            <a:avLst/>
          </a:prstGeom>
        </p:spPr>
        <p:txBody>
          <a:bodyPr wrap="square">
            <a:spAutoFit/>
          </a:bodyPr>
          <a:lstStyle/>
          <a:p>
            <a:endParaRPr lang="en-US" sz="2800" u="sng" dirty="0">
              <a:solidFill>
                <a:srgbClr val="0000FF"/>
              </a:solidFill>
              <a:latin typeface="Arial" panose="020B0604020202020204" pitchFamily="34" charset="0"/>
              <a:cs typeface="Arial" panose="020B0604020202020204" pitchFamily="34" charset="0"/>
            </a:endParaRPr>
          </a:p>
          <a:p>
            <a:endParaRPr lang="en-US" sz="2800" u="sng" dirty="0">
              <a:solidFill>
                <a:srgbClr val="0000FF"/>
              </a:solidFill>
              <a:latin typeface="Arial" panose="020B0604020202020204" pitchFamily="34" charset="0"/>
              <a:cs typeface="Arial" panose="020B0604020202020204" pitchFamily="34" charset="0"/>
            </a:endParaRPr>
          </a:p>
          <a:p>
            <a:pPr marL="457200" indent="-457200">
              <a:buFontTx/>
              <a:buChar char="-"/>
            </a:pPr>
            <a:r>
              <a:rPr lang="en-US" sz="3200" dirty="0">
                <a:latin typeface="Arial" panose="020B0604020202020204" pitchFamily="34" charset="0"/>
                <a:cs typeface="Arial" panose="020B0604020202020204" pitchFamily="34" charset="0"/>
              </a:rPr>
              <a:t>The elevated adrenergic activity in chronic </a:t>
            </a:r>
          </a:p>
          <a:p>
            <a:r>
              <a:rPr lang="en-US" sz="3200" dirty="0">
                <a:latin typeface="Arial" panose="020B0604020202020204" pitchFamily="34" charset="0"/>
                <a:cs typeface="Arial" panose="020B0604020202020204" pitchFamily="34" charset="0"/>
              </a:rPr>
              <a:t>     heart failure patients cause structural  </a:t>
            </a:r>
          </a:p>
          <a:p>
            <a:r>
              <a:rPr lang="en-US" sz="3200" dirty="0">
                <a:latin typeface="Arial" panose="020B0604020202020204" pitchFamily="34" charset="0"/>
                <a:cs typeface="Arial" panose="020B0604020202020204" pitchFamily="34" charset="0"/>
              </a:rPr>
              <a:t>     remodeling of the heart (cardiac dilatation &amp;    </a:t>
            </a:r>
          </a:p>
          <a:p>
            <a:r>
              <a:rPr lang="en-US" sz="3200" dirty="0">
                <a:latin typeface="Arial" panose="020B0604020202020204" pitchFamily="34" charset="0"/>
                <a:cs typeface="Arial" panose="020B0604020202020204" pitchFamily="34" charset="0"/>
              </a:rPr>
              <a:t>     hypertrophy)</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   </a:t>
            </a:r>
            <a:r>
              <a:rPr lang="el-GR" sz="3200" dirty="0">
                <a:solidFill>
                  <a:srgbClr val="0000FF"/>
                </a:solidFill>
                <a:latin typeface="Arial" panose="020B0604020202020204" pitchFamily="34" charset="0"/>
                <a:cs typeface="Arial" panose="020B0604020202020204" pitchFamily="34" charset="0"/>
              </a:rPr>
              <a:t>β-</a:t>
            </a:r>
            <a:r>
              <a:rPr lang="en-US" sz="3200" dirty="0">
                <a:solidFill>
                  <a:srgbClr val="0000FF"/>
                </a:solidFill>
                <a:latin typeface="Arial" panose="020B0604020202020204" pitchFamily="34" charset="0"/>
                <a:cs typeface="Arial" panose="020B0604020202020204" pitchFamily="34" charset="0"/>
              </a:rPr>
              <a:t>blockers:</a:t>
            </a:r>
          </a:p>
          <a:p>
            <a:pPr>
              <a:defRPr/>
            </a:pPr>
            <a:r>
              <a:rPr lang="en-US" sz="3200" dirty="0">
                <a:latin typeface="Arial" panose="020B0604020202020204" pitchFamily="34" charset="0"/>
                <a:cs typeface="Arial" panose="020B0604020202020204" pitchFamily="34" charset="0"/>
              </a:rPr>
              <a:t>-   reduce the progression of </a:t>
            </a:r>
            <a:r>
              <a:rPr lang="en-US" sz="3200" u="sng" dirty="0">
                <a:latin typeface="Arial" panose="020B0604020202020204" pitchFamily="34" charset="0"/>
                <a:cs typeface="Arial" panose="020B0604020202020204" pitchFamily="34" charset="0"/>
              </a:rPr>
              <a:t>chronic</a:t>
            </a:r>
            <a:r>
              <a:rPr lang="en-US" sz="3200" dirty="0">
                <a:latin typeface="Arial" panose="020B0604020202020204" pitchFamily="34" charset="0"/>
                <a:cs typeface="Arial" panose="020B0604020202020204" pitchFamily="34" charset="0"/>
              </a:rPr>
              <a:t> heart failure</a:t>
            </a:r>
          </a:p>
          <a:p>
            <a:pPr>
              <a:defRPr/>
            </a:pPr>
            <a:endParaRPr lang="en-US" sz="3200" dirty="0">
              <a:latin typeface="Arial" panose="020B0604020202020204" pitchFamily="34" charset="0"/>
              <a:cs typeface="Arial" panose="020B0604020202020204" pitchFamily="34" charset="0"/>
            </a:endParaRPr>
          </a:p>
          <a:p>
            <a:pPr marL="457200" indent="-457200">
              <a:buFontTx/>
              <a:buChar char="-"/>
              <a:defRPr/>
            </a:pPr>
            <a:r>
              <a:rPr lang="en-US" sz="3200" dirty="0">
                <a:solidFill>
                  <a:srgbClr val="FF0000"/>
                </a:solidFill>
                <a:latin typeface="Arial" panose="020B0604020202020204" pitchFamily="34" charset="0"/>
                <a:cs typeface="Arial" panose="020B0604020202020204" pitchFamily="34" charset="0"/>
              </a:rPr>
              <a:t>not</a:t>
            </a:r>
            <a:r>
              <a:rPr lang="en-US" sz="3200" dirty="0">
                <a:latin typeface="Arial" panose="020B0604020202020204" pitchFamily="34" charset="0"/>
                <a:cs typeface="Arial" panose="020B0604020202020204" pitchFamily="34" charset="0"/>
              </a:rPr>
              <a:t> used in </a:t>
            </a:r>
            <a:r>
              <a:rPr lang="en-US" sz="3200" u="sng" dirty="0">
                <a:latin typeface="Arial" panose="020B0604020202020204" pitchFamily="34" charset="0"/>
                <a:cs typeface="Arial" panose="020B0604020202020204" pitchFamily="34" charset="0"/>
              </a:rPr>
              <a:t>acute </a:t>
            </a:r>
            <a:r>
              <a:rPr lang="en-US" sz="3200" dirty="0">
                <a:latin typeface="Arial" panose="020B0604020202020204" pitchFamily="34" charset="0"/>
                <a:cs typeface="Arial" panose="020B0604020202020204" pitchFamily="34" charset="0"/>
              </a:rPr>
              <a:t>heart </a:t>
            </a:r>
            <a:r>
              <a:rPr lang="en-US" sz="3200" dirty="0" smtClean="0">
                <a:latin typeface="Arial" panose="020B0604020202020204" pitchFamily="34" charset="0"/>
                <a:cs typeface="Arial" panose="020B0604020202020204" pitchFamily="34" charset="0"/>
              </a:rPr>
              <a:t>failure.</a:t>
            </a:r>
            <a:endParaRPr lang="en-US" sz="3200" dirty="0"/>
          </a:p>
        </p:txBody>
      </p:sp>
      <p:sp>
        <p:nvSpPr>
          <p:cNvPr id="4" name="مستطيل 3"/>
          <p:cNvSpPr/>
          <p:nvPr/>
        </p:nvSpPr>
        <p:spPr>
          <a:xfrm>
            <a:off x="274320" y="95071"/>
            <a:ext cx="9601200" cy="1200329"/>
          </a:xfrm>
          <a:prstGeom prst="rect">
            <a:avLst/>
          </a:prstGeom>
        </p:spPr>
        <p:txBody>
          <a:bodyPr wrap="square">
            <a:spAutoFit/>
          </a:bodyPr>
          <a:lstStyle/>
          <a:p>
            <a:pPr algn="ctr"/>
            <a:r>
              <a:rPr lang="en-US" altLang="en-US" sz="3600" dirty="0">
                <a:solidFill>
                  <a:srgbClr val="0000FF"/>
                </a:solidFill>
                <a:latin typeface="Arial" panose="020B0604020202020204" pitchFamily="34" charset="0"/>
                <a:cs typeface="Arial" panose="020B0604020202020204" pitchFamily="34" charset="0"/>
              </a:rPr>
              <a:t>The use of </a:t>
            </a:r>
            <a:r>
              <a:rPr lang="el-GR" altLang="en-US" sz="3600" dirty="0">
                <a:solidFill>
                  <a:srgbClr val="0000FF"/>
                </a:solidFill>
                <a:latin typeface="Arial" panose="020B0604020202020204" pitchFamily="34" charset="0"/>
                <a:cs typeface="Arial" panose="020B0604020202020204" pitchFamily="34" charset="0"/>
              </a:rPr>
              <a:t>β</a:t>
            </a:r>
            <a:r>
              <a:rPr lang="en-US" altLang="en-US" sz="3600" dirty="0">
                <a:solidFill>
                  <a:srgbClr val="0000FF"/>
                </a:solidFill>
                <a:latin typeface="Arial" panose="020B0604020202020204" pitchFamily="34" charset="0"/>
                <a:cs typeface="Arial" panose="020B0604020202020204" pitchFamily="34" charset="0"/>
              </a:rPr>
              <a:t>-adrenoceptor blockers </a:t>
            </a:r>
          </a:p>
          <a:p>
            <a:pPr algn="ctr"/>
            <a:r>
              <a:rPr lang="en-US" altLang="en-US" sz="3600" dirty="0">
                <a:solidFill>
                  <a:srgbClr val="0000FF"/>
                </a:solidFill>
                <a:latin typeface="Arial" panose="020B0604020202020204" pitchFamily="34" charset="0"/>
                <a:cs typeface="Arial" panose="020B0604020202020204" pitchFamily="34" charset="0"/>
              </a:rPr>
              <a:t>in heart failure</a:t>
            </a:r>
          </a:p>
        </p:txBody>
      </p:sp>
    </p:spTree>
    <p:extLst>
      <p:ext uri="{BB962C8B-B14F-4D97-AF65-F5344CB8AC3E}">
        <p14:creationId xmlns:p14="http://schemas.microsoft.com/office/powerpoint/2010/main" val="17744027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9440D15-2C79-4A1B-AFB1-A2FD7728206C}" type="slidenum">
              <a:rPr lang="ar-SA" altLang="en-US" smtClean="0"/>
              <a:pPr/>
              <a:t>41</a:t>
            </a:fld>
            <a:endParaRPr lang="en-US" altLang="en-US"/>
          </a:p>
        </p:txBody>
      </p:sp>
      <p:sp>
        <p:nvSpPr>
          <p:cNvPr id="3" name="مستطيل 2"/>
          <p:cNvSpPr/>
          <p:nvPr/>
        </p:nvSpPr>
        <p:spPr>
          <a:xfrm>
            <a:off x="152400" y="182225"/>
            <a:ext cx="9829800" cy="6370975"/>
          </a:xfrm>
          <a:prstGeom prst="rect">
            <a:avLst/>
          </a:prstGeom>
        </p:spPr>
        <p:txBody>
          <a:bodyPr wrap="square">
            <a:spAutoFit/>
          </a:bodyPr>
          <a:lstStyle/>
          <a:p>
            <a:pPr algn="ctr"/>
            <a:r>
              <a:rPr lang="en-US" altLang="en-US" sz="3200" dirty="0">
                <a:solidFill>
                  <a:srgbClr val="0000FF"/>
                </a:solidFill>
                <a:latin typeface="Arial" panose="020B0604020202020204" pitchFamily="34" charset="0"/>
                <a:cs typeface="Arial" panose="020B0604020202020204" pitchFamily="34" charset="0"/>
              </a:rPr>
              <a:t>The use of </a:t>
            </a:r>
            <a:r>
              <a:rPr lang="el-GR" altLang="en-US" sz="3200" dirty="0">
                <a:solidFill>
                  <a:srgbClr val="0000FF"/>
                </a:solidFill>
                <a:latin typeface="Arial" panose="020B0604020202020204" pitchFamily="34" charset="0"/>
                <a:cs typeface="Arial" panose="020B0604020202020204" pitchFamily="34" charset="0"/>
              </a:rPr>
              <a:t>β</a:t>
            </a:r>
            <a:r>
              <a:rPr lang="en-US" altLang="en-US" sz="3200" dirty="0">
                <a:solidFill>
                  <a:srgbClr val="0000FF"/>
                </a:solidFill>
                <a:latin typeface="Arial" panose="020B0604020202020204" pitchFamily="34" charset="0"/>
                <a:cs typeface="Arial" panose="020B0604020202020204" pitchFamily="34" charset="0"/>
              </a:rPr>
              <a:t>-adrenoceptor blockers </a:t>
            </a:r>
          </a:p>
          <a:p>
            <a:pPr algn="ctr"/>
            <a:r>
              <a:rPr lang="en-US" altLang="en-US" sz="3200" dirty="0">
                <a:solidFill>
                  <a:srgbClr val="0000FF"/>
                </a:solidFill>
                <a:latin typeface="Arial" panose="020B0604020202020204" pitchFamily="34" charset="0"/>
                <a:cs typeface="Arial" panose="020B0604020202020204" pitchFamily="34" charset="0"/>
              </a:rPr>
              <a:t>in heart failure</a:t>
            </a:r>
          </a:p>
          <a:p>
            <a:endParaRPr lang="en-US" altLang="zh-TW" sz="3200" dirty="0">
              <a:solidFill>
                <a:srgbClr val="0000FF"/>
              </a:solidFill>
              <a:latin typeface="Arial" panose="020B0604020202020204" pitchFamily="34" charset="0"/>
              <a:ea typeface="PMingLiU" panose="02020500000000000000" pitchFamily="18" charset="-120"/>
              <a:cs typeface="Arial" panose="020B0604020202020204" pitchFamily="34" charset="0"/>
            </a:endParaRPr>
          </a:p>
          <a:p>
            <a:r>
              <a:rPr lang="en-US" altLang="zh-TW" sz="3200" u="sng" dirty="0">
                <a:solidFill>
                  <a:srgbClr val="0000FF"/>
                </a:solidFill>
                <a:latin typeface="Arial" panose="020B0604020202020204" pitchFamily="34" charset="0"/>
                <a:ea typeface="PMingLiU" panose="02020500000000000000" pitchFamily="18" charset="-120"/>
                <a:cs typeface="Arial" panose="020B0604020202020204" pitchFamily="34" charset="0"/>
              </a:rPr>
              <a:t>Mechanism of action of </a:t>
            </a:r>
            <a:r>
              <a:rPr lang="el-GR" sz="3200" u="sng" dirty="0">
                <a:solidFill>
                  <a:srgbClr val="0000FF"/>
                </a:solidFill>
                <a:latin typeface="Arial" panose="020B0604020202020204" pitchFamily="34" charset="0"/>
                <a:cs typeface="Arial" panose="020B0604020202020204" pitchFamily="34" charset="0"/>
              </a:rPr>
              <a:t>β-</a:t>
            </a:r>
            <a:r>
              <a:rPr lang="en-US" sz="3200" u="sng" dirty="0">
                <a:solidFill>
                  <a:srgbClr val="0000FF"/>
                </a:solidFill>
                <a:latin typeface="Arial" panose="020B0604020202020204" pitchFamily="34" charset="0"/>
                <a:cs typeface="Arial" panose="020B0604020202020204" pitchFamily="34" charset="0"/>
              </a:rPr>
              <a:t>blockers in HF</a:t>
            </a:r>
            <a:r>
              <a:rPr lang="en-US" altLang="zh-TW" sz="3200" u="sng" dirty="0">
                <a:solidFill>
                  <a:srgbClr val="0000FF"/>
                </a:solidFill>
                <a:latin typeface="Arial" panose="020B0604020202020204" pitchFamily="34" charset="0"/>
                <a:ea typeface="PMingLiU" panose="02020500000000000000" pitchFamily="18" charset="-120"/>
                <a:cs typeface="Arial" panose="020B0604020202020204" pitchFamily="34" charset="0"/>
              </a:rPr>
              <a:t>:</a:t>
            </a:r>
            <a:endParaRPr lang="en-US" altLang="en-US" sz="3200" u="sng" dirty="0">
              <a:solidFill>
                <a:srgbClr val="0000FF"/>
              </a:solidFill>
              <a:latin typeface="Arial" panose="020B0604020202020204" pitchFamily="34" charset="0"/>
              <a:cs typeface="Arial" panose="020B0604020202020204" pitchFamily="34" charset="0"/>
            </a:endParaRPr>
          </a:p>
          <a:p>
            <a:pPr>
              <a:lnSpc>
                <a:spcPct val="150000"/>
              </a:lnSpc>
            </a:pPr>
            <a:r>
              <a:rPr lang="en-US" sz="3200" dirty="0">
                <a:latin typeface="Arial" panose="020B0604020202020204" pitchFamily="34" charset="0"/>
                <a:cs typeface="Arial" panose="020B0604020202020204" pitchFamily="34" charset="0"/>
              </a:rPr>
              <a:t>1-</a:t>
            </a:r>
            <a:r>
              <a:rPr lang="en-US" sz="3200" dirty="0">
                <a:solidFill>
                  <a:srgbClr val="FF0000"/>
                </a:solidFill>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attenuate </a:t>
            </a:r>
            <a:r>
              <a:rPr lang="en-US" sz="3200" dirty="0">
                <a:latin typeface="Arial" panose="020B0604020202020204" pitchFamily="34" charset="0"/>
                <a:cs typeface="Arial" panose="020B0604020202020204" pitchFamily="34" charset="0"/>
              </a:rPr>
              <a:t>cardiac remodeling</a:t>
            </a:r>
          </a:p>
          <a:p>
            <a:pPr>
              <a:lnSpc>
                <a:spcPct val="150000"/>
              </a:lnSpc>
            </a:pPr>
            <a:r>
              <a:rPr lang="en-US" sz="3200" dirty="0">
                <a:latin typeface="Arial" panose="020B0604020202020204" pitchFamily="34" charset="0"/>
                <a:cs typeface="Arial" panose="020B0604020202020204" pitchFamily="34" charset="0"/>
              </a:rPr>
              <a:t>2- </a:t>
            </a:r>
            <a:r>
              <a:rPr lang="en-US" sz="3200" dirty="0" smtClean="0">
                <a:latin typeface="Arial" panose="020B0604020202020204" pitchFamily="34" charset="0"/>
                <a:cs typeface="Arial" panose="020B0604020202020204" pitchFamily="34" charset="0"/>
              </a:rPr>
              <a:t>slow </a:t>
            </a:r>
            <a:r>
              <a:rPr lang="en-US" sz="3200" dirty="0">
                <a:latin typeface="Arial" panose="020B0604020202020204" pitchFamily="34" charset="0"/>
                <a:cs typeface="Arial" panose="020B0604020202020204" pitchFamily="34" charset="0"/>
              </a:rPr>
              <a:t>heart rate, which allows the left ventricle </a:t>
            </a:r>
          </a:p>
          <a:p>
            <a:pPr>
              <a:lnSpc>
                <a:spcPct val="150000"/>
              </a:lnSpc>
            </a:pPr>
            <a:r>
              <a:rPr lang="en-US" sz="3200" dirty="0">
                <a:latin typeface="Arial" panose="020B0604020202020204" pitchFamily="34" charset="0"/>
                <a:cs typeface="Arial" panose="020B0604020202020204" pitchFamily="34" charset="0"/>
              </a:rPr>
              <a:t>     to fill more completely</a:t>
            </a:r>
          </a:p>
          <a:p>
            <a:pPr>
              <a:lnSpc>
                <a:spcPct val="150000"/>
              </a:lnSpc>
            </a:pPr>
            <a:r>
              <a:rPr lang="en-US" altLang="en-US" sz="3200" dirty="0">
                <a:latin typeface="Arial" panose="020B0604020202020204" pitchFamily="34" charset="0"/>
                <a:cs typeface="Arial" panose="020B0604020202020204" pitchFamily="34" charset="0"/>
              </a:rPr>
              <a:t>3- </a:t>
            </a:r>
            <a:r>
              <a:rPr lang="en-US" altLang="en-US" sz="3200" dirty="0" smtClean="0">
                <a:latin typeface="Arial" panose="020B0604020202020204" pitchFamily="34" charset="0"/>
                <a:cs typeface="Arial" panose="020B0604020202020204" pitchFamily="34" charset="0"/>
              </a:rPr>
              <a:t>decrease </a:t>
            </a:r>
            <a:r>
              <a:rPr lang="en-US" altLang="en-US" sz="3200" dirty="0">
                <a:latin typeface="Arial" panose="020B0604020202020204" pitchFamily="34" charset="0"/>
                <a:cs typeface="Arial" panose="020B0604020202020204" pitchFamily="34" charset="0"/>
              </a:rPr>
              <a:t>renin release</a:t>
            </a:r>
          </a:p>
          <a:p>
            <a:r>
              <a:rPr lang="en-US" sz="3200" dirty="0">
                <a:latin typeface="Arial" panose="020B0604020202020204" pitchFamily="34" charset="0"/>
                <a:cs typeface="Arial" panose="020B0604020202020204" pitchFamily="34" charset="0"/>
                <a:sym typeface="Wingdings"/>
              </a:rPr>
              <a:t>                               </a:t>
            </a:r>
            <a:r>
              <a:rPr lang="en-US" sz="3200" dirty="0">
                <a:solidFill>
                  <a:srgbClr val="FF0000"/>
                </a:solidFill>
                <a:latin typeface="Arial" panose="020B0604020202020204" pitchFamily="34" charset="0"/>
                <a:cs typeface="Arial" panose="020B0604020202020204" pitchFamily="34" charset="0"/>
                <a:sym typeface="Wingdings"/>
              </a:rPr>
              <a:t></a:t>
            </a:r>
            <a:endParaRPr lang="en-US" sz="3200" dirty="0">
              <a:solidFill>
                <a:srgbClr val="FF0000"/>
              </a:solidFill>
              <a:latin typeface="Arial" panose="020B0604020202020204" pitchFamily="34" charset="0"/>
              <a:cs typeface="Arial" panose="020B0604020202020204" pitchFamily="34" charset="0"/>
            </a:endParaRPr>
          </a:p>
          <a:p>
            <a:r>
              <a:rPr lang="en-US" sz="3200" dirty="0">
                <a:solidFill>
                  <a:srgbClr val="FF0000"/>
                </a:solidFill>
                <a:latin typeface="Arial" panose="020B0604020202020204" pitchFamily="34" charset="0"/>
                <a:cs typeface="Arial" panose="020B0604020202020204" pitchFamily="34" charset="0"/>
              </a:rPr>
              <a:t>reduce mortality &amp; morbidity of patients with HF  </a:t>
            </a:r>
          </a:p>
          <a:p>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919170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42</a:t>
            </a:fld>
            <a:endParaRPr lang="en-US" altLang="en-US"/>
          </a:p>
        </p:txBody>
      </p:sp>
      <p:sp>
        <p:nvSpPr>
          <p:cNvPr id="3" name="Rectangle 2"/>
          <p:cNvSpPr/>
          <p:nvPr/>
        </p:nvSpPr>
        <p:spPr>
          <a:xfrm>
            <a:off x="0" y="174784"/>
            <a:ext cx="10058400" cy="6617196"/>
          </a:xfrm>
          <a:prstGeom prst="rect">
            <a:avLst/>
          </a:prstGeom>
        </p:spPr>
        <p:txBody>
          <a:bodyPr wrap="square">
            <a:spAutoFit/>
          </a:bodyPr>
          <a:lstStyle/>
          <a:p>
            <a:pPr algn="ctr"/>
            <a:r>
              <a:rPr lang="en-US" altLang="en-US" sz="3200" dirty="0">
                <a:solidFill>
                  <a:srgbClr val="0000FF"/>
                </a:solidFill>
                <a:latin typeface="Arial" panose="020B0604020202020204" pitchFamily="34" charset="0"/>
                <a:cs typeface="Arial" panose="020B0604020202020204" pitchFamily="34" charset="0"/>
              </a:rPr>
              <a:t>The use of </a:t>
            </a:r>
            <a:r>
              <a:rPr lang="el-GR" altLang="en-US" sz="3200" dirty="0">
                <a:solidFill>
                  <a:srgbClr val="0000FF"/>
                </a:solidFill>
                <a:latin typeface="Arial" panose="020B0604020202020204" pitchFamily="34" charset="0"/>
                <a:cs typeface="Arial" panose="020B0604020202020204" pitchFamily="34" charset="0"/>
              </a:rPr>
              <a:t>β</a:t>
            </a:r>
            <a:r>
              <a:rPr lang="en-US" altLang="en-US" sz="3200" dirty="0">
                <a:solidFill>
                  <a:srgbClr val="0000FF"/>
                </a:solidFill>
                <a:latin typeface="Arial" panose="020B0604020202020204" pitchFamily="34" charset="0"/>
                <a:cs typeface="Arial" panose="020B0604020202020204" pitchFamily="34" charset="0"/>
              </a:rPr>
              <a:t>-adrenoceptor blockers </a:t>
            </a:r>
          </a:p>
          <a:p>
            <a:pPr algn="ctr"/>
            <a:r>
              <a:rPr lang="en-US" altLang="en-US" sz="3200" dirty="0">
                <a:solidFill>
                  <a:srgbClr val="0000FF"/>
                </a:solidFill>
                <a:latin typeface="Arial" panose="020B0604020202020204" pitchFamily="34" charset="0"/>
                <a:cs typeface="Arial" panose="020B0604020202020204" pitchFamily="34" charset="0"/>
              </a:rPr>
              <a:t>in heart failure</a:t>
            </a:r>
          </a:p>
          <a:p>
            <a:pPr marL="457200" indent="-457200">
              <a:lnSpc>
                <a:spcPct val="150000"/>
              </a:lnSpc>
              <a:buFontTx/>
              <a:buChar char="-"/>
              <a:defRPr/>
            </a:pPr>
            <a:r>
              <a:rPr lang="en-US" sz="3200" dirty="0">
                <a:solidFill>
                  <a:srgbClr val="0000FF"/>
                </a:solidFill>
                <a:latin typeface="Arial" panose="020B0604020202020204" pitchFamily="34" charset="0"/>
                <a:cs typeface="Arial" panose="020B0604020202020204" pitchFamily="34" charset="0"/>
              </a:rPr>
              <a:t>Second generation:</a:t>
            </a:r>
          </a:p>
          <a:p>
            <a:pPr>
              <a:lnSpc>
                <a:spcPct val="150000"/>
              </a:lnSpc>
              <a:defRPr/>
            </a:pPr>
            <a:r>
              <a:rPr lang="en-US" sz="3200" dirty="0">
                <a:solidFill>
                  <a:srgbClr val="002060"/>
                </a:solidFill>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cardioselective</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a:t>
            </a:r>
            <a:r>
              <a:rPr lang="el-GR" sz="3200" dirty="0" smtClean="0">
                <a:latin typeface="Arial" panose="020B0604020202020204" pitchFamily="34" charset="0"/>
                <a:cs typeface="Arial" panose="020B0604020202020204" pitchFamily="34" charset="0"/>
              </a:rPr>
              <a:t>β</a:t>
            </a:r>
            <a:r>
              <a:rPr lang="en-US" sz="3200" baseline="-25000" dirty="0" smtClean="0">
                <a:latin typeface="Arial" panose="020B0604020202020204" pitchFamily="34" charset="0"/>
                <a:cs typeface="Arial" panose="020B0604020202020204" pitchFamily="34" charset="0"/>
              </a:rPr>
              <a:t>1</a:t>
            </a:r>
            <a:r>
              <a:rPr lang="en-US" sz="3200" dirty="0" smtClean="0">
                <a:latin typeface="Arial" panose="020B0604020202020204" pitchFamily="34" charset="0"/>
                <a:cs typeface="Arial" panose="020B0604020202020204" pitchFamily="34" charset="0"/>
              </a:rPr>
              <a:t>-receptors)  </a:t>
            </a:r>
            <a:endParaRPr lang="en-US" sz="3200" dirty="0">
              <a:latin typeface="Arial" panose="020B0604020202020204" pitchFamily="34" charset="0"/>
              <a:cs typeface="Arial" panose="020B0604020202020204" pitchFamily="34" charset="0"/>
            </a:endParaRPr>
          </a:p>
          <a:p>
            <a:pPr>
              <a:lnSpc>
                <a:spcPct val="150000"/>
              </a:lnSpc>
              <a:defRPr/>
            </a:pPr>
            <a:r>
              <a:rPr lang="en-US" sz="3200" dirty="0">
                <a:latin typeface="Arial" panose="020B0604020202020204" pitchFamily="34" charset="0"/>
                <a:cs typeface="Arial" panose="020B0604020202020204" pitchFamily="34" charset="0"/>
              </a:rPr>
              <a:t>         e.g.   </a:t>
            </a:r>
            <a:r>
              <a:rPr lang="en-US" sz="3200" dirty="0" err="1">
                <a:solidFill>
                  <a:srgbClr val="FF0000"/>
                </a:solidFill>
                <a:latin typeface="Arial" panose="020B0604020202020204" pitchFamily="34" charset="0"/>
                <a:cs typeface="Arial" panose="020B0604020202020204" pitchFamily="34" charset="0"/>
              </a:rPr>
              <a:t>Biso</a:t>
            </a:r>
            <a:r>
              <a:rPr lang="en-US" sz="3200" b="0" dirty="0" err="1">
                <a:solidFill>
                  <a:srgbClr val="FF0000"/>
                </a:solidFill>
                <a:latin typeface="Arial" panose="020B0604020202020204" pitchFamily="34" charset="0"/>
                <a:cs typeface="Arial" panose="020B0604020202020204" pitchFamily="34" charset="0"/>
              </a:rPr>
              <a:t>prolol</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Meto</a:t>
            </a:r>
            <a:r>
              <a:rPr lang="en-US" sz="3200" b="0" dirty="0" err="1">
                <a:solidFill>
                  <a:srgbClr val="FF0000"/>
                </a:solidFill>
                <a:latin typeface="Arial" panose="020B0604020202020204" pitchFamily="34" charset="0"/>
                <a:cs typeface="Arial" panose="020B0604020202020204" pitchFamily="34" charset="0"/>
              </a:rPr>
              <a:t>prolol</a:t>
            </a:r>
            <a:endParaRPr lang="en-US" sz="3200" b="0" dirty="0">
              <a:solidFill>
                <a:srgbClr val="FF0000"/>
              </a:solidFill>
              <a:latin typeface="Arial" panose="020B0604020202020204" pitchFamily="34" charset="0"/>
              <a:cs typeface="Arial" panose="020B0604020202020204" pitchFamily="34" charset="0"/>
            </a:endParaRPr>
          </a:p>
          <a:p>
            <a:pPr>
              <a:lnSpc>
                <a:spcPct val="150000"/>
              </a:lnSpc>
              <a:defRPr/>
            </a:pPr>
            <a:r>
              <a:rPr lang="en-US" sz="3200" dirty="0">
                <a:solidFill>
                  <a:srgbClr val="0000FF"/>
                </a:solidFill>
                <a:latin typeface="Arial" panose="020B0604020202020204" pitchFamily="34" charset="0"/>
                <a:cs typeface="Arial" panose="020B0604020202020204" pitchFamily="34" charset="0"/>
              </a:rPr>
              <a:t>-  Third generation:</a:t>
            </a:r>
          </a:p>
          <a:p>
            <a:pPr>
              <a:lnSpc>
                <a:spcPct val="150000"/>
              </a:lnSpc>
              <a:defRPr/>
            </a:pPr>
            <a:r>
              <a:rPr lang="en-US" sz="3200" dirty="0">
                <a:solidFill>
                  <a:srgbClr val="002060"/>
                </a:solidFill>
                <a:latin typeface="Arial" panose="020B0604020202020204" pitchFamily="34" charset="0"/>
                <a:cs typeface="Arial" panose="020B0604020202020204" pitchFamily="34" charset="0"/>
              </a:rPr>
              <a:t>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-receptors </a:t>
            </a:r>
            <a:r>
              <a:rPr lang="en-US" sz="3200" dirty="0" smtClean="0">
                <a:latin typeface="Arial" panose="020B0604020202020204" pitchFamily="34" charset="0"/>
                <a:cs typeface="Arial" panose="020B0604020202020204" pitchFamily="34" charset="0"/>
              </a:rPr>
              <a:t>blocker &amp; have </a:t>
            </a:r>
            <a:r>
              <a:rPr lang="en-US" sz="3200" dirty="0">
                <a:latin typeface="Arial" panose="020B0604020202020204" pitchFamily="34" charset="0"/>
                <a:cs typeface="Arial" panose="020B0604020202020204" pitchFamily="34" charset="0"/>
              </a:rPr>
              <a:t>vasodilator actions </a:t>
            </a:r>
            <a:r>
              <a:rPr lang="en-US" sz="3200" dirty="0" smtClean="0">
                <a:latin typeface="Arial" panose="020B0604020202020204" pitchFamily="34" charset="0"/>
                <a:cs typeface="Arial" panose="020B0604020202020204" pitchFamily="34" charset="0"/>
              </a:rPr>
              <a:t>(</a:t>
            </a:r>
            <a:r>
              <a:rPr lang="el-GR" sz="3200" dirty="0" smtClean="0">
                <a:latin typeface="Arial" panose="020B0604020202020204" pitchFamily="34" charset="0"/>
                <a:cs typeface="Arial" panose="020B0604020202020204" pitchFamily="34" charset="0"/>
              </a:rPr>
              <a:t>α</a:t>
            </a:r>
            <a:r>
              <a:rPr lang="en-US" sz="3200" dirty="0">
                <a:latin typeface="Arial" panose="020B0604020202020204" pitchFamily="34" charset="0"/>
                <a:cs typeface="Arial" panose="020B0604020202020204" pitchFamily="34" charset="0"/>
              </a:rPr>
              <a:t>- blocking effect)</a:t>
            </a:r>
          </a:p>
          <a:p>
            <a:pPr>
              <a:lnSpc>
                <a:spcPct val="150000"/>
              </a:lnSpc>
              <a:buFontTx/>
              <a:buNone/>
              <a:defRPr/>
            </a:pPr>
            <a:r>
              <a:rPr lang="en-US" sz="3200" dirty="0">
                <a:latin typeface="Arial" panose="020B0604020202020204" pitchFamily="34" charset="0"/>
                <a:cs typeface="Arial" panose="020B0604020202020204" pitchFamily="34" charset="0"/>
              </a:rPr>
              <a:t>          e.g.   </a:t>
            </a:r>
            <a:r>
              <a:rPr lang="en-US" sz="3200" dirty="0" err="1">
                <a:solidFill>
                  <a:srgbClr val="FF0000"/>
                </a:solidFill>
                <a:latin typeface="Arial" panose="020B0604020202020204" pitchFamily="34" charset="0"/>
                <a:cs typeface="Arial" panose="020B0604020202020204" pitchFamily="34" charset="0"/>
              </a:rPr>
              <a:t>Carvedi</a:t>
            </a:r>
            <a:r>
              <a:rPr lang="en-US" sz="3200" b="0" dirty="0" err="1">
                <a:solidFill>
                  <a:srgbClr val="FF0000"/>
                </a:solidFill>
                <a:latin typeface="Arial" panose="020B0604020202020204" pitchFamily="34" charset="0"/>
                <a:cs typeface="Arial" panose="020B0604020202020204" pitchFamily="34" charset="0"/>
              </a:rPr>
              <a:t>lol</a:t>
            </a:r>
            <a:r>
              <a:rPr lang="en-US" sz="3200" b="0" dirty="0">
                <a:solidFill>
                  <a:srgbClr val="FF0000"/>
                </a:solidFill>
                <a:latin typeface="Arial" panose="020B0604020202020204" pitchFamily="34" charset="0"/>
                <a:cs typeface="Arial" panose="020B0604020202020204" pitchFamily="34" charset="0"/>
              </a:rPr>
              <a:t> </a:t>
            </a:r>
            <a:r>
              <a:rPr lang="en-US" sz="3200" dirty="0">
                <a:solidFill>
                  <a:srgbClr val="FF0000"/>
                </a:solidFill>
                <a:latin typeface="Arial" panose="020B0604020202020204" pitchFamily="34" charset="0"/>
                <a:cs typeface="Arial" panose="020B0604020202020204" pitchFamily="34" charset="0"/>
              </a:rPr>
              <a:t>, </a:t>
            </a:r>
            <a:r>
              <a:rPr lang="en-US" sz="3200" dirty="0" err="1" smtClean="0">
                <a:solidFill>
                  <a:srgbClr val="FF0000"/>
                </a:solidFill>
                <a:latin typeface="Arial" panose="020B0604020202020204" pitchFamily="34" charset="0"/>
                <a:cs typeface="Arial" panose="020B0604020202020204" pitchFamily="34" charset="0"/>
              </a:rPr>
              <a:t>Nebivo</a:t>
            </a:r>
            <a:r>
              <a:rPr lang="en-US" sz="3200" b="0" dirty="0" err="1" smtClean="0">
                <a:solidFill>
                  <a:srgbClr val="FF0000"/>
                </a:solidFill>
                <a:latin typeface="Arial" panose="020B0604020202020204" pitchFamily="34" charset="0"/>
                <a:cs typeface="Arial" panose="020B0604020202020204" pitchFamily="34" charset="0"/>
              </a:rPr>
              <a:t>lol</a:t>
            </a:r>
            <a:r>
              <a:rPr lang="en-US" sz="3200" b="0" dirty="0" smtClean="0">
                <a:solidFill>
                  <a:srgbClr val="FF0000"/>
                </a:solidFill>
                <a:latin typeface="Arial" panose="020B0604020202020204" pitchFamily="34" charset="0"/>
                <a:cs typeface="Arial" panose="020B0604020202020204" pitchFamily="34" charset="0"/>
              </a:rPr>
              <a:t>.</a:t>
            </a:r>
            <a:endParaRPr lang="en-GB" dirty="0"/>
          </a:p>
          <a:p>
            <a:endParaRPr lang="en-GB" dirty="0"/>
          </a:p>
        </p:txBody>
      </p:sp>
    </p:spTree>
    <p:extLst>
      <p:ext uri="{BB962C8B-B14F-4D97-AF65-F5344CB8AC3E}">
        <p14:creationId xmlns:p14="http://schemas.microsoft.com/office/powerpoint/2010/main" val="22117472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9440D15-2C79-4A1B-AFB1-A2FD7728206C}" type="slidenum">
              <a:rPr lang="ar-SA" altLang="en-US" smtClean="0"/>
              <a:pPr/>
              <a:t>43</a:t>
            </a:fld>
            <a:endParaRPr lang="en-US" altLang="en-US"/>
          </a:p>
        </p:txBody>
      </p:sp>
      <p:sp>
        <p:nvSpPr>
          <p:cNvPr id="4" name="مستطيل 3"/>
          <p:cNvSpPr/>
          <p:nvPr/>
        </p:nvSpPr>
        <p:spPr>
          <a:xfrm>
            <a:off x="0" y="-18757"/>
            <a:ext cx="9415975" cy="1754326"/>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New drugs for heart failure</a:t>
            </a:r>
          </a:p>
          <a:p>
            <a:r>
              <a:rPr lang="en-US" sz="2800" dirty="0">
                <a:solidFill>
                  <a:srgbClr val="0000FF"/>
                </a:solidFill>
                <a:latin typeface="Arial" panose="020B0604020202020204" pitchFamily="34" charset="0"/>
                <a:cs typeface="Arial" panose="020B0604020202020204" pitchFamily="34" charset="0"/>
              </a:rPr>
              <a:t>1- Natriuretic Peptides: </a:t>
            </a:r>
          </a:p>
          <a:p>
            <a:pPr algn="ctr"/>
            <a:endParaRPr lang="en-US" sz="4000" dirty="0">
              <a:solidFill>
                <a:srgbClr val="0000FF"/>
              </a:solidFill>
              <a:latin typeface="Arial" panose="020B0604020202020204" pitchFamily="34" charset="0"/>
              <a:cs typeface="Arial" panose="020B0604020202020204" pitchFamily="34" charset="0"/>
            </a:endParaRPr>
          </a:p>
        </p:txBody>
      </p:sp>
      <p:sp>
        <p:nvSpPr>
          <p:cNvPr id="5" name="مستطيل 4"/>
          <p:cNvSpPr/>
          <p:nvPr/>
        </p:nvSpPr>
        <p:spPr>
          <a:xfrm>
            <a:off x="202382" y="1067336"/>
            <a:ext cx="4395275" cy="5816977"/>
          </a:xfrm>
          <a:prstGeom prst="rect">
            <a:avLst/>
          </a:prstGeom>
        </p:spPr>
        <p:txBody>
          <a:bodyPr wrap="square">
            <a:spAutoFit/>
          </a:bodyPr>
          <a:lstStyle/>
          <a:p>
            <a:pPr algn="ctr"/>
            <a:r>
              <a:rPr lang="en-US" sz="3200" dirty="0" err="1">
                <a:solidFill>
                  <a:srgbClr val="FF0000"/>
                </a:solidFill>
                <a:latin typeface="Arial" panose="020B0604020202020204" pitchFamily="34" charset="0"/>
                <a:cs typeface="Arial" panose="020B0604020202020204" pitchFamily="34" charset="0"/>
              </a:rPr>
              <a:t>Nesiritide</a:t>
            </a:r>
            <a:r>
              <a:rPr lang="en-US" sz="3600" dirty="0">
                <a:solidFill>
                  <a:srgbClr val="FF0000"/>
                </a:solidFill>
                <a:latin typeface="Arial" panose="020B0604020202020204" pitchFamily="34" charset="0"/>
                <a:cs typeface="Arial" panose="020B0604020202020204" pitchFamily="34" charset="0"/>
              </a:rPr>
              <a:t> </a:t>
            </a:r>
          </a:p>
          <a:p>
            <a:endParaRPr lang="en-US" sz="2800" dirty="0">
              <a:latin typeface="Arial" panose="020B0604020202020204" pitchFamily="34" charset="0"/>
              <a:cs typeface="Arial" panose="020B0604020202020204" pitchFamily="34" charset="0"/>
            </a:endParaRPr>
          </a:p>
          <a:p>
            <a:pPr marL="342900" indent="-342900">
              <a:buFontTx/>
              <a:buChar char="-"/>
            </a:pPr>
            <a:r>
              <a:rPr lang="en-US" sz="2800" dirty="0">
                <a:latin typeface="Arial" panose="020B0604020202020204" pitchFamily="34" charset="0"/>
                <a:cs typeface="Arial" panose="020B0604020202020204" pitchFamily="34" charset="0"/>
              </a:rPr>
              <a:t>BNP is secreted by </a:t>
            </a:r>
          </a:p>
          <a:p>
            <a:r>
              <a:rPr lang="en-US" sz="2800" dirty="0">
                <a:latin typeface="Arial" panose="020B0604020202020204" pitchFamily="34" charset="0"/>
                <a:cs typeface="Arial" panose="020B0604020202020204" pitchFamily="34" charset="0"/>
              </a:rPr>
              <a:t>    the </a:t>
            </a:r>
            <a:r>
              <a:rPr lang="en-US" sz="2800" dirty="0" smtClean="0">
                <a:latin typeface="Arial" panose="020B0604020202020204" pitchFamily="34" charset="0"/>
                <a:cs typeface="Arial" panose="020B0604020202020204" pitchFamily="34" charset="0"/>
              </a:rPr>
              <a:t>ventricles </a:t>
            </a:r>
            <a:r>
              <a:rPr lang="en-US" sz="2800" dirty="0">
                <a:latin typeface="Arial" panose="020B0604020202020204" pitchFamily="34" charset="0"/>
                <a:cs typeface="Arial" panose="020B0604020202020204" pitchFamily="34" charset="0"/>
              </a:rPr>
              <a:t>in </a:t>
            </a:r>
          </a:p>
          <a:p>
            <a:r>
              <a:rPr lang="en-US" sz="2800" dirty="0">
                <a:latin typeface="Arial" panose="020B0604020202020204" pitchFamily="34" charset="0"/>
                <a:cs typeface="Arial" panose="020B0604020202020204" pitchFamily="34" charset="0"/>
              </a:rPr>
              <a:t>    response to stretch</a:t>
            </a:r>
          </a:p>
          <a:p>
            <a:endParaRPr lang="en-US" sz="2800" dirty="0">
              <a:latin typeface="Arial" panose="020B0604020202020204" pitchFamily="34" charset="0"/>
              <a:cs typeface="Arial" panose="020B0604020202020204" pitchFamily="34" charset="0"/>
            </a:endParaRPr>
          </a:p>
          <a:p>
            <a:pPr marL="342900" indent="-342900">
              <a:buFontTx/>
              <a:buChar char="-"/>
            </a:pPr>
            <a:r>
              <a:rPr lang="en-US" sz="2800" dirty="0">
                <a:latin typeface="Arial" panose="020B0604020202020204" pitchFamily="34" charset="0"/>
                <a:cs typeface="Arial" panose="020B0604020202020204" pitchFamily="34" charset="0"/>
              </a:rPr>
              <a:t>elevated BNP is associated with advanced heart failure </a:t>
            </a:r>
            <a:r>
              <a:rPr lang="en-US" sz="2800" dirty="0" smtClean="0">
                <a:solidFill>
                  <a:srgbClr val="FF0000"/>
                </a:solidFill>
                <a:latin typeface="Arial" panose="020B0604020202020204" pitchFamily="34" charset="0"/>
                <a:cs typeface="Arial" panose="020B0604020202020204" pitchFamily="34" charset="0"/>
              </a:rPr>
              <a:t>(compensatory </a:t>
            </a:r>
            <a:r>
              <a:rPr lang="en-US" sz="2800" dirty="0">
                <a:solidFill>
                  <a:srgbClr val="FF0000"/>
                </a:solidFill>
                <a:latin typeface="Arial" panose="020B0604020202020204" pitchFamily="34" charset="0"/>
                <a:cs typeface="Arial" panose="020B0604020202020204" pitchFamily="34" charset="0"/>
              </a:rPr>
              <a:t>mechanism in </a:t>
            </a:r>
            <a:r>
              <a:rPr lang="en-US" sz="2800" dirty="0" smtClean="0">
                <a:solidFill>
                  <a:srgbClr val="FF0000"/>
                </a:solidFill>
                <a:latin typeface="Arial" panose="020B0604020202020204" pitchFamily="34" charset="0"/>
                <a:cs typeface="Arial" panose="020B0604020202020204" pitchFamily="34" charset="0"/>
              </a:rPr>
              <a:t>HF)</a:t>
            </a:r>
            <a:endParaRPr lang="en-US" sz="2800" dirty="0">
              <a:solidFill>
                <a:srgbClr val="FF0000"/>
              </a:solidFill>
              <a:latin typeface="Arial" panose="020B0604020202020204" pitchFamily="34" charset="0"/>
              <a:cs typeface="Arial" panose="020B0604020202020204" pitchFamily="34" charset="0"/>
            </a:endParaRPr>
          </a:p>
          <a:p>
            <a:pPr marL="342900" indent="-342900">
              <a:buFontTx/>
              <a:buChar char="-"/>
            </a:pPr>
            <a:endParaRPr lang="en-US" sz="2800" dirty="0">
              <a:solidFill>
                <a:srgbClr val="FF0000"/>
              </a:solidFill>
              <a:latin typeface="Arial" panose="020B0604020202020204" pitchFamily="34" charset="0"/>
              <a:cs typeface="Arial" panose="020B0604020202020204" pitchFamily="34" charset="0"/>
            </a:endParaRPr>
          </a:p>
          <a:p>
            <a:endParaRPr lang="en-US" sz="2800" dirty="0">
              <a:solidFill>
                <a:srgbClr val="FF0000"/>
              </a:solidFill>
              <a:latin typeface="Arial" panose="020B0604020202020204" pitchFamily="34" charset="0"/>
              <a:cs typeface="Arial" panose="020B0604020202020204" pitchFamily="34" charset="0"/>
            </a:endParaRP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313" y="1067336"/>
            <a:ext cx="5353050" cy="5618678"/>
          </a:xfrm>
          <a:prstGeom prst="rect">
            <a:avLst/>
          </a:prstGeom>
        </p:spPr>
      </p:pic>
    </p:spTree>
    <p:extLst>
      <p:ext uri="{BB962C8B-B14F-4D97-AF65-F5344CB8AC3E}">
        <p14:creationId xmlns:p14="http://schemas.microsoft.com/office/powerpoint/2010/main" val="27858702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3238" y="304800"/>
            <a:ext cx="9051925" cy="1219200"/>
          </a:xfrm>
        </p:spPr>
        <p:txBody>
          <a:bodyPr/>
          <a:lstStyle/>
          <a:p>
            <a:r>
              <a:rPr lang="en-US" sz="3600" b="1" dirty="0">
                <a:solidFill>
                  <a:srgbClr val="0000FF"/>
                </a:solidFill>
                <a:latin typeface="Arial" panose="020B0604020202020204" pitchFamily="34" charset="0"/>
                <a:cs typeface="Arial" panose="020B0604020202020204" pitchFamily="34" charset="0"/>
              </a:rPr>
              <a:t>Natriuretic Peptides </a:t>
            </a:r>
            <a:r>
              <a:rPr lang="en-US" dirty="0">
                <a:solidFill>
                  <a:srgbClr val="0000FF"/>
                </a:solidFill>
                <a:latin typeface="Arial" panose="020B0604020202020204" pitchFamily="34" charset="0"/>
                <a:cs typeface="Arial" panose="020B0604020202020204" pitchFamily="34" charset="0"/>
              </a:rPr>
              <a:t/>
            </a:r>
            <a:br>
              <a:rPr lang="en-US" dirty="0">
                <a:solidFill>
                  <a:srgbClr val="0000FF"/>
                </a:solidFill>
                <a:latin typeface="Arial" panose="020B0604020202020204" pitchFamily="34" charset="0"/>
                <a:cs typeface="Arial" panose="020B0604020202020204" pitchFamily="34" charset="0"/>
              </a:rPr>
            </a:br>
            <a:endParaRPr lang="en-US" dirty="0"/>
          </a:p>
        </p:txBody>
      </p:sp>
      <p:sp>
        <p:nvSpPr>
          <p:cNvPr id="3" name="عنصر نائب لرقم الشريحة 2"/>
          <p:cNvSpPr>
            <a:spLocks noGrp="1"/>
          </p:cNvSpPr>
          <p:nvPr>
            <p:ph type="sldNum" sz="quarter" idx="12"/>
          </p:nvPr>
        </p:nvSpPr>
        <p:spPr/>
        <p:txBody>
          <a:bodyPr/>
          <a:lstStyle/>
          <a:p>
            <a:fld id="{A617D9B3-68D3-4DDE-A773-7EF702840C39}" type="slidenum">
              <a:rPr lang="ar-SA" altLang="en-US" smtClean="0"/>
              <a:pPr/>
              <a:t>44</a:t>
            </a:fld>
            <a:endParaRPr lang="en-US" altLang="en-US"/>
          </a:p>
        </p:txBody>
      </p:sp>
      <p:sp>
        <p:nvSpPr>
          <p:cNvPr id="4" name="مستطيل 3"/>
          <p:cNvSpPr/>
          <p:nvPr/>
        </p:nvSpPr>
        <p:spPr>
          <a:xfrm>
            <a:off x="76200" y="914400"/>
            <a:ext cx="9753599" cy="5940088"/>
          </a:xfrm>
          <a:prstGeom prst="rect">
            <a:avLst/>
          </a:prstGeom>
        </p:spPr>
        <p:txBody>
          <a:bodyPr wrap="square">
            <a:spAutoFit/>
          </a:bodyPr>
          <a:lstStyle/>
          <a:p>
            <a:pPr algn="ctr"/>
            <a:r>
              <a:rPr lang="en-US" sz="3600" dirty="0" err="1">
                <a:solidFill>
                  <a:srgbClr val="FF0000"/>
                </a:solidFill>
                <a:latin typeface="Arial" panose="020B0604020202020204" pitchFamily="34" charset="0"/>
                <a:cs typeface="Arial" panose="020B0604020202020204" pitchFamily="34" charset="0"/>
              </a:rPr>
              <a:t>Nesiritide</a:t>
            </a:r>
            <a:r>
              <a:rPr lang="en-US" sz="3600" dirty="0">
                <a:solidFill>
                  <a:srgbClr val="FF0000"/>
                </a:solidFill>
                <a:latin typeface="Arial" panose="020B0604020202020204" pitchFamily="34" charset="0"/>
                <a:cs typeface="Arial" panose="020B0604020202020204" pitchFamily="34" charset="0"/>
              </a:rPr>
              <a:t> </a:t>
            </a:r>
          </a:p>
          <a:p>
            <a:endParaRPr lang="en-US" dirty="0"/>
          </a:p>
          <a:p>
            <a:pPr marL="457200" indent="-457200">
              <a:buFontTx/>
              <a:buChar char="-"/>
            </a:pPr>
            <a:r>
              <a:rPr lang="en-US" sz="2800" dirty="0">
                <a:latin typeface="Arial" panose="020B0604020202020204" pitchFamily="34" charset="0"/>
                <a:cs typeface="Arial" panose="020B0604020202020204" pitchFamily="34" charset="0"/>
              </a:rPr>
              <a:t>a purified preparation of human BNP, manufactured by recombinant DNA technology</a:t>
            </a:r>
          </a:p>
          <a:p>
            <a:endParaRPr lang="en-US" sz="2800" dirty="0">
              <a:latin typeface="Arial" panose="020B0604020202020204" pitchFamily="34" charset="0"/>
              <a:cs typeface="Arial" panose="020B0604020202020204" pitchFamily="34" charset="0"/>
            </a:endParaRPr>
          </a:p>
          <a:p>
            <a:pPr marL="457200" indent="-457200">
              <a:buFontTx/>
              <a:buChar char="-"/>
            </a:pPr>
            <a:r>
              <a:rPr lang="en-US" sz="440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cyclic-GMP in vascular smooth muscle, leading to smooth muscle relaxation &amp; </a:t>
            </a:r>
            <a:r>
              <a:rPr lang="en-US" sz="2800" dirty="0" smtClean="0">
                <a:latin typeface="Arial" panose="020B0604020202020204" pitchFamily="34" charset="0"/>
                <a:cs typeface="Arial" panose="020B0604020202020204" pitchFamily="34" charset="0"/>
              </a:rPr>
              <a:t>reduction of </a:t>
            </a:r>
            <a:r>
              <a:rPr lang="en-US" sz="2800" dirty="0">
                <a:latin typeface="Arial" panose="020B0604020202020204" pitchFamily="34" charset="0"/>
                <a:cs typeface="Arial" panose="020B0604020202020204" pitchFamily="34" charset="0"/>
              </a:rPr>
              <a:t>preload and afterload</a:t>
            </a:r>
          </a:p>
          <a:p>
            <a:endParaRPr lang="en-US" sz="2800" dirty="0">
              <a:latin typeface="Arial" panose="020B0604020202020204" pitchFamily="34" charset="0"/>
              <a:cs typeface="Arial" panose="020B0604020202020204" pitchFamily="34" charset="0"/>
            </a:endParaRPr>
          </a:p>
          <a:p>
            <a:pPr marL="457200" indent="-457200">
              <a:buFontTx/>
              <a:buChar char="-"/>
            </a:pPr>
            <a:r>
              <a:rPr lang="en-US" sz="2800" dirty="0">
                <a:latin typeface="Arial" panose="020B0604020202020204" pitchFamily="34" charset="0"/>
                <a:cs typeface="Arial" panose="020B0604020202020204" pitchFamily="34" charset="0"/>
              </a:rPr>
              <a:t>indicated </a:t>
            </a:r>
            <a:r>
              <a:rPr lang="en-US" sz="2800" dirty="0" smtClean="0">
                <a:latin typeface="Arial" panose="020B0604020202020204" pitchFamily="34" charset="0"/>
                <a:cs typeface="Arial" panose="020B0604020202020204" pitchFamily="34" charset="0"/>
              </a:rPr>
              <a:t>(IV) for </a:t>
            </a:r>
            <a:r>
              <a:rPr lang="en-US" sz="2800" dirty="0">
                <a:latin typeface="Arial" panose="020B0604020202020204" pitchFamily="34" charset="0"/>
                <a:cs typeface="Arial" panose="020B0604020202020204" pitchFamily="34" charset="0"/>
              </a:rPr>
              <a:t>the treatment of patients with acute decompensated heart failure </a:t>
            </a:r>
            <a:r>
              <a:rPr lang="en-US" sz="2800" dirty="0">
                <a:solidFill>
                  <a:srgbClr val="FF0000"/>
                </a:solidFill>
                <a:latin typeface="Arial" panose="020B0604020202020204" pitchFamily="34" charset="0"/>
                <a:cs typeface="Arial" panose="020B0604020202020204" pitchFamily="34" charset="0"/>
              </a:rPr>
              <a:t>(ADHF) </a:t>
            </a:r>
            <a:r>
              <a:rPr lang="en-US" sz="2800" dirty="0">
                <a:latin typeface="Arial" panose="020B0604020202020204" pitchFamily="34" charset="0"/>
                <a:cs typeface="Arial" panose="020B0604020202020204" pitchFamily="34" charset="0"/>
              </a:rPr>
              <a:t>who have dyspnea at rest or with minimal </a:t>
            </a:r>
            <a:r>
              <a:rPr lang="en-US" sz="2800" dirty="0" smtClean="0">
                <a:latin typeface="Arial" panose="020B0604020202020204" pitchFamily="34" charset="0"/>
                <a:cs typeface="Arial" panose="020B0604020202020204" pitchFamily="34" charset="0"/>
              </a:rPr>
              <a:t>activity.</a:t>
            </a:r>
            <a:endParaRPr lang="en-US" dirty="0"/>
          </a:p>
          <a:p>
            <a:endParaRPr lang="en-US" dirty="0"/>
          </a:p>
        </p:txBody>
      </p:sp>
    </p:spTree>
    <p:extLst>
      <p:ext uri="{BB962C8B-B14F-4D97-AF65-F5344CB8AC3E}">
        <p14:creationId xmlns:p14="http://schemas.microsoft.com/office/powerpoint/2010/main" val="2838606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3237" y="76200"/>
            <a:ext cx="9051925" cy="1219200"/>
          </a:xfrm>
        </p:spPr>
        <p:txBody>
          <a:bodyPr/>
          <a:lstStyle/>
          <a:p>
            <a:r>
              <a:rPr lang="en-US" sz="3600" b="1" dirty="0" smtClean="0">
                <a:solidFill>
                  <a:srgbClr val="0000FF"/>
                </a:solidFill>
                <a:latin typeface="Arial" panose="020B0604020202020204" pitchFamily="34" charset="0"/>
                <a:cs typeface="Arial" panose="020B0604020202020204" pitchFamily="34" charset="0"/>
              </a:rPr>
              <a:t/>
            </a:r>
            <a:br>
              <a:rPr lang="en-US" sz="3600" b="1" dirty="0" smtClean="0">
                <a:solidFill>
                  <a:srgbClr val="0000FF"/>
                </a:solidFill>
                <a:latin typeface="Arial" panose="020B0604020202020204" pitchFamily="34" charset="0"/>
                <a:cs typeface="Arial" panose="020B0604020202020204" pitchFamily="34" charset="0"/>
              </a:rPr>
            </a:br>
            <a:r>
              <a:rPr lang="en-US" sz="3600" b="1" dirty="0">
                <a:solidFill>
                  <a:srgbClr val="0000FF"/>
                </a:solidFill>
                <a:latin typeface="Arial" panose="020B0604020202020204" pitchFamily="34" charset="0"/>
                <a:cs typeface="Arial" panose="020B0604020202020204" pitchFamily="34" charset="0"/>
              </a:rPr>
              <a:t/>
            </a:r>
            <a:br>
              <a:rPr lang="en-US" sz="3600" b="1" dirty="0">
                <a:solidFill>
                  <a:srgbClr val="0000FF"/>
                </a:solidFill>
                <a:latin typeface="Arial" panose="020B0604020202020204" pitchFamily="34" charset="0"/>
                <a:cs typeface="Arial" panose="020B0604020202020204" pitchFamily="34" charset="0"/>
              </a:rPr>
            </a:br>
            <a:r>
              <a:rPr lang="en-US" sz="3600" b="1" dirty="0" smtClean="0">
                <a:solidFill>
                  <a:srgbClr val="0000FF"/>
                </a:solidFill>
                <a:latin typeface="Arial" panose="020B0604020202020204" pitchFamily="34" charset="0"/>
                <a:cs typeface="Arial" panose="020B0604020202020204" pitchFamily="34" charset="0"/>
              </a:rPr>
              <a:t>New </a:t>
            </a:r>
            <a:r>
              <a:rPr lang="en-US" sz="3600" b="1" dirty="0">
                <a:solidFill>
                  <a:srgbClr val="0000FF"/>
                </a:solidFill>
                <a:latin typeface="Arial" panose="020B0604020202020204" pitchFamily="34" charset="0"/>
                <a:cs typeface="Arial" panose="020B0604020202020204" pitchFamily="34" charset="0"/>
              </a:rPr>
              <a:t>drugs for heart failure  </a:t>
            </a:r>
            <a:r>
              <a:rPr lang="en-US" dirty="0">
                <a:solidFill>
                  <a:srgbClr val="0000FF"/>
                </a:solidFill>
                <a:latin typeface="Arial" panose="020B0604020202020204" pitchFamily="34" charset="0"/>
                <a:cs typeface="Arial" panose="020B0604020202020204" pitchFamily="34" charset="0"/>
              </a:rPr>
              <a:t/>
            </a:r>
            <a:br>
              <a:rPr lang="en-US" dirty="0">
                <a:solidFill>
                  <a:srgbClr val="0000FF"/>
                </a:solidFill>
                <a:latin typeface="Arial" panose="020B0604020202020204" pitchFamily="34" charset="0"/>
                <a:cs typeface="Arial" panose="020B0604020202020204" pitchFamily="34" charset="0"/>
              </a:rPr>
            </a:br>
            <a:endParaRPr lang="en-US" dirty="0"/>
          </a:p>
        </p:txBody>
      </p:sp>
      <p:sp>
        <p:nvSpPr>
          <p:cNvPr id="3" name="عنصر نائب لرقم الشريحة 2"/>
          <p:cNvSpPr>
            <a:spLocks noGrp="1"/>
          </p:cNvSpPr>
          <p:nvPr>
            <p:ph type="sldNum" sz="quarter" idx="12"/>
          </p:nvPr>
        </p:nvSpPr>
        <p:spPr/>
        <p:txBody>
          <a:bodyPr/>
          <a:lstStyle/>
          <a:p>
            <a:fld id="{A617D9B3-68D3-4DDE-A773-7EF702840C39}" type="slidenum">
              <a:rPr lang="ar-SA" altLang="en-US" smtClean="0"/>
              <a:pPr/>
              <a:t>45</a:t>
            </a:fld>
            <a:endParaRPr lang="en-US" altLang="en-US"/>
          </a:p>
        </p:txBody>
      </p:sp>
      <p:sp>
        <p:nvSpPr>
          <p:cNvPr id="4" name="مستطيل 3"/>
          <p:cNvSpPr/>
          <p:nvPr/>
        </p:nvSpPr>
        <p:spPr>
          <a:xfrm>
            <a:off x="228600" y="1447800"/>
            <a:ext cx="9829799" cy="5324535"/>
          </a:xfrm>
          <a:prstGeom prst="rect">
            <a:avLst/>
          </a:prstGeom>
        </p:spPr>
        <p:txBody>
          <a:bodyPr wrap="square">
            <a:spAutoFit/>
          </a:bodyPr>
          <a:lstStyle/>
          <a:p>
            <a:endParaRPr lang="en-US" dirty="0"/>
          </a:p>
          <a:p>
            <a:pPr marL="0" indent="0">
              <a:buNone/>
            </a:pPr>
            <a:r>
              <a:rPr lang="en-US" sz="3200" u="sng" dirty="0">
                <a:solidFill>
                  <a:srgbClr val="0000FF"/>
                </a:solidFill>
                <a:latin typeface="Arial" panose="020B0604020202020204" pitchFamily="34" charset="0"/>
                <a:cs typeface="Arial" panose="020B0604020202020204" pitchFamily="34" charset="0"/>
              </a:rPr>
              <a:t>2- Calcium </a:t>
            </a:r>
            <a:r>
              <a:rPr lang="en-US" sz="3200" u="sng" dirty="0" err="1" smtClean="0">
                <a:solidFill>
                  <a:srgbClr val="0000FF"/>
                </a:solidFill>
                <a:latin typeface="Arial" panose="020B0604020202020204" pitchFamily="34" charset="0"/>
                <a:cs typeface="Arial" panose="020B0604020202020204" pitchFamily="34" charset="0"/>
              </a:rPr>
              <a:t>sensitisers</a:t>
            </a:r>
            <a:r>
              <a:rPr lang="en-US" sz="3200" u="sng" dirty="0" smtClean="0">
                <a:solidFill>
                  <a:srgbClr val="0000FF"/>
                </a:solidFill>
                <a:latin typeface="Arial" panose="020B0604020202020204" pitchFamily="34" charset="0"/>
                <a:cs typeface="Arial" panose="020B0604020202020204" pitchFamily="34" charset="0"/>
              </a:rPr>
              <a:t>: </a:t>
            </a:r>
          </a:p>
          <a:p>
            <a:pPr marL="0" indent="0" algn="ctr">
              <a:buNone/>
            </a:pPr>
            <a:endParaRPr lang="en-US" sz="3600" dirty="0" smtClean="0">
              <a:solidFill>
                <a:srgbClr val="FF0000"/>
              </a:solidFill>
              <a:latin typeface="Arial" panose="020B0604020202020204" pitchFamily="34" charset="0"/>
              <a:cs typeface="Arial" panose="020B0604020202020204" pitchFamily="34" charset="0"/>
            </a:endParaRPr>
          </a:p>
          <a:p>
            <a:pPr marL="0" indent="0" algn="ctr">
              <a:buNone/>
            </a:pPr>
            <a:r>
              <a:rPr lang="en-US" sz="3600" dirty="0" err="1" smtClean="0">
                <a:solidFill>
                  <a:srgbClr val="FF0000"/>
                </a:solidFill>
                <a:latin typeface="Arial" panose="020B0604020202020204" pitchFamily="34" charset="0"/>
                <a:cs typeface="Arial" panose="020B0604020202020204" pitchFamily="34" charset="0"/>
              </a:rPr>
              <a:t>Levosimendan</a:t>
            </a:r>
            <a:endParaRPr lang="en-US" sz="3600" dirty="0" smtClean="0">
              <a:solidFill>
                <a:srgbClr val="FF0000"/>
              </a:solidFill>
              <a:latin typeface="Arial" panose="020B0604020202020204" pitchFamily="34" charset="0"/>
              <a:cs typeface="Arial" panose="020B0604020202020204" pitchFamily="34" charset="0"/>
            </a:endParaRPr>
          </a:p>
          <a:p>
            <a:pPr marL="0" indent="0" algn="ctr">
              <a:buNone/>
            </a:pPr>
            <a:endParaRPr lang="en-US" sz="3600" dirty="0" smtClean="0">
              <a:solidFill>
                <a:srgbClr val="FF0000"/>
              </a:solidFill>
              <a:latin typeface="Arial" panose="020B0604020202020204" pitchFamily="34" charset="0"/>
              <a:cs typeface="Arial" panose="020B0604020202020204" pitchFamily="34" charset="0"/>
            </a:endParaRPr>
          </a:p>
          <a:p>
            <a:pPr marL="0" indent="0">
              <a:buNone/>
            </a:pPr>
            <a:r>
              <a:rPr lang="en-US" sz="3200" dirty="0" smtClean="0">
                <a:latin typeface="Arial" pitchFamily="34" charset="0"/>
                <a:cs typeface="Arial" pitchFamily="34" charset="0"/>
              </a:rPr>
              <a:t>- used </a:t>
            </a:r>
            <a:r>
              <a:rPr lang="en-US" sz="3200" dirty="0">
                <a:latin typeface="Arial" pitchFamily="34" charset="0"/>
                <a:cs typeface="Arial" pitchFamily="34" charset="0"/>
              </a:rPr>
              <a:t>in the </a:t>
            </a:r>
            <a:r>
              <a:rPr lang="en-US" sz="3200" dirty="0" smtClean="0">
                <a:latin typeface="Arial" pitchFamily="34" charset="0"/>
                <a:cs typeface="Arial" pitchFamily="34" charset="0"/>
              </a:rPr>
              <a:t>management of ADHF</a:t>
            </a:r>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675742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3237" y="76200"/>
            <a:ext cx="9051925" cy="990600"/>
          </a:xfrm>
        </p:spPr>
        <p:txBody>
          <a:bodyPr/>
          <a:lstStyle/>
          <a:p>
            <a:r>
              <a:rPr lang="en-US" sz="3600" b="1" dirty="0" smtClean="0">
                <a:solidFill>
                  <a:srgbClr val="0000FF"/>
                </a:solidFill>
                <a:latin typeface="Arial" panose="020B0604020202020204" pitchFamily="34" charset="0"/>
                <a:cs typeface="Arial" panose="020B0604020202020204" pitchFamily="34" charset="0"/>
              </a:rPr>
              <a:t/>
            </a:r>
            <a:br>
              <a:rPr lang="en-US" sz="3600" b="1" dirty="0" smtClean="0">
                <a:solidFill>
                  <a:srgbClr val="0000FF"/>
                </a:solidFill>
                <a:latin typeface="Arial" panose="020B0604020202020204" pitchFamily="34" charset="0"/>
                <a:cs typeface="Arial" panose="020B0604020202020204" pitchFamily="34" charset="0"/>
              </a:rPr>
            </a:br>
            <a:r>
              <a:rPr lang="en-US" sz="3600" b="1" dirty="0" smtClean="0">
                <a:solidFill>
                  <a:srgbClr val="0000FF"/>
                </a:solidFill>
                <a:latin typeface="Arial" panose="020B0604020202020204" pitchFamily="34" charset="0"/>
                <a:cs typeface="Arial" panose="020B0604020202020204" pitchFamily="34" charset="0"/>
              </a:rPr>
              <a:t>New </a:t>
            </a:r>
            <a:r>
              <a:rPr lang="en-US" sz="3600" b="1" dirty="0">
                <a:solidFill>
                  <a:srgbClr val="0000FF"/>
                </a:solidFill>
                <a:latin typeface="Arial" panose="020B0604020202020204" pitchFamily="34" charset="0"/>
                <a:cs typeface="Arial" panose="020B0604020202020204" pitchFamily="34" charset="0"/>
              </a:rPr>
              <a:t>drugs for heart failure  </a:t>
            </a:r>
            <a:r>
              <a:rPr lang="en-US" dirty="0">
                <a:solidFill>
                  <a:srgbClr val="0000FF"/>
                </a:solidFill>
                <a:latin typeface="Arial" panose="020B0604020202020204" pitchFamily="34" charset="0"/>
                <a:cs typeface="Arial" panose="020B0604020202020204" pitchFamily="34" charset="0"/>
              </a:rPr>
              <a:t/>
            </a:r>
            <a:br>
              <a:rPr lang="en-US" dirty="0">
                <a:solidFill>
                  <a:srgbClr val="0000FF"/>
                </a:solidFill>
                <a:latin typeface="Arial" panose="020B0604020202020204" pitchFamily="34" charset="0"/>
                <a:cs typeface="Arial" panose="020B0604020202020204" pitchFamily="34" charset="0"/>
              </a:rPr>
            </a:br>
            <a:endParaRPr lang="en-US" dirty="0"/>
          </a:p>
        </p:txBody>
      </p:sp>
      <p:sp>
        <p:nvSpPr>
          <p:cNvPr id="3" name="عنصر نائب لرقم الشريحة 2"/>
          <p:cNvSpPr>
            <a:spLocks noGrp="1"/>
          </p:cNvSpPr>
          <p:nvPr>
            <p:ph type="sldNum" sz="quarter" idx="12"/>
          </p:nvPr>
        </p:nvSpPr>
        <p:spPr/>
        <p:txBody>
          <a:bodyPr/>
          <a:lstStyle/>
          <a:p>
            <a:fld id="{A617D9B3-68D3-4DDE-A773-7EF702840C39}" type="slidenum">
              <a:rPr lang="ar-SA" altLang="en-US" smtClean="0"/>
              <a:pPr/>
              <a:t>46</a:t>
            </a:fld>
            <a:endParaRPr lang="en-US" altLang="en-US"/>
          </a:p>
        </p:txBody>
      </p:sp>
      <p:sp>
        <p:nvSpPr>
          <p:cNvPr id="4" name="مستطيل 3"/>
          <p:cNvSpPr/>
          <p:nvPr/>
        </p:nvSpPr>
        <p:spPr>
          <a:xfrm>
            <a:off x="0" y="914400"/>
            <a:ext cx="10058400" cy="6063198"/>
          </a:xfrm>
          <a:prstGeom prst="rect">
            <a:avLst/>
          </a:prstGeom>
        </p:spPr>
        <p:txBody>
          <a:bodyPr wrap="square">
            <a:spAutoFit/>
          </a:bodyPr>
          <a:lstStyle/>
          <a:p>
            <a:pPr algn="ctr"/>
            <a:r>
              <a:rPr lang="en-US" sz="3200" dirty="0" err="1" smtClean="0">
                <a:solidFill>
                  <a:srgbClr val="FF0000"/>
                </a:solidFill>
                <a:latin typeface="Arial" panose="020B0604020202020204" pitchFamily="34" charset="0"/>
                <a:cs typeface="Arial" panose="020B0604020202020204" pitchFamily="34" charset="0"/>
              </a:rPr>
              <a:t>Levosimendan</a:t>
            </a:r>
            <a:endParaRPr lang="en-US" sz="3200" dirty="0">
              <a:solidFill>
                <a:srgbClr val="FF0000"/>
              </a:solidFill>
              <a:latin typeface="Arial" panose="020B0604020202020204" pitchFamily="34" charset="0"/>
              <a:cs typeface="Arial" panose="020B0604020202020204" pitchFamily="34" charset="0"/>
            </a:endParaRPr>
          </a:p>
          <a:p>
            <a:pPr marL="0" indent="0">
              <a:lnSpc>
                <a:spcPct val="150000"/>
              </a:lnSpc>
              <a:buNone/>
            </a:pPr>
            <a:r>
              <a:rPr lang="en-US" sz="2800" u="sng" dirty="0" smtClean="0">
                <a:solidFill>
                  <a:srgbClr val="0000FF"/>
                </a:solidFill>
                <a:latin typeface="Arial" panose="020B0604020202020204" pitchFamily="34" charset="0"/>
                <a:cs typeface="Arial" panose="020B0604020202020204" pitchFamily="34" charset="0"/>
              </a:rPr>
              <a:t>mechanism </a:t>
            </a:r>
            <a:r>
              <a:rPr lang="en-US" sz="2800" u="sng" dirty="0">
                <a:solidFill>
                  <a:srgbClr val="0000FF"/>
                </a:solidFill>
                <a:latin typeface="Arial" panose="020B0604020202020204" pitchFamily="34" charset="0"/>
                <a:cs typeface="Arial" panose="020B0604020202020204" pitchFamily="34" charset="0"/>
              </a:rPr>
              <a:t>of action:</a:t>
            </a:r>
          </a:p>
          <a:p>
            <a:pPr marL="342900" indent="-342900">
              <a:lnSpc>
                <a:spcPct val="150000"/>
              </a:lnSpc>
              <a:buFontTx/>
              <a:buChar char="-"/>
            </a:pPr>
            <a:r>
              <a:rPr lang="en-US" sz="2800" dirty="0">
                <a:latin typeface="Arial" panose="020B0604020202020204" pitchFamily="34" charset="0"/>
                <a:cs typeface="Arial" panose="020B0604020202020204" pitchFamily="34" charset="0"/>
              </a:rPr>
              <a:t>Calcium sensitization</a:t>
            </a:r>
          </a:p>
          <a:p>
            <a:pPr algn="ctr"/>
            <a:r>
              <a:rPr lang="en-US" sz="2800" dirty="0">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(improves cardiac contractility without increasing</a:t>
            </a:r>
          </a:p>
          <a:p>
            <a:pPr algn="ctr"/>
            <a:r>
              <a:rPr lang="en-US" sz="2800" dirty="0">
                <a:solidFill>
                  <a:srgbClr val="FF0000"/>
                </a:solidFill>
                <a:latin typeface="Arial" panose="020B0604020202020204" pitchFamily="34" charset="0"/>
                <a:cs typeface="Arial" panose="020B0604020202020204" pitchFamily="34" charset="0"/>
              </a:rPr>
              <a:t>   oxygen consumption</a:t>
            </a:r>
            <a:r>
              <a:rPr lang="en-US" sz="2800" dirty="0" smtClean="0">
                <a:solidFill>
                  <a:srgbClr val="FF0000"/>
                </a:solidFill>
                <a:latin typeface="Arial" panose="020B0604020202020204" pitchFamily="34" charset="0"/>
                <a:cs typeface="Arial" panose="020B0604020202020204" pitchFamily="34" charset="0"/>
              </a:rPr>
              <a:t>)</a:t>
            </a:r>
          </a:p>
          <a:p>
            <a:pPr algn="ctr"/>
            <a:endParaRPr lang="en-US" sz="2800" dirty="0">
              <a:solidFill>
                <a:srgbClr val="FF0000"/>
              </a:solidFill>
              <a:latin typeface="Arial" panose="020B0604020202020204" pitchFamily="34" charset="0"/>
              <a:cs typeface="Arial" panose="020B0604020202020204" pitchFamily="34" charset="0"/>
            </a:endParaRPr>
          </a:p>
          <a:p>
            <a:pPr marL="342900" indent="-342900">
              <a:buFontTx/>
              <a:buChar char="-"/>
            </a:pPr>
            <a:r>
              <a:rPr lang="en-US" sz="2800" dirty="0">
                <a:latin typeface="Arial" panose="020B0604020202020204" pitchFamily="34" charset="0"/>
                <a:cs typeface="Arial" panose="020B0604020202020204" pitchFamily="34" charset="0"/>
              </a:rPr>
              <a:t>potassium-ATP channel opening</a:t>
            </a:r>
          </a:p>
          <a:p>
            <a:r>
              <a:rPr lang="en-US" sz="2800" dirty="0">
                <a:solidFill>
                  <a:srgbClr val="FF0000"/>
                </a:solidFill>
                <a:latin typeface="Arial" panose="020B0604020202020204" pitchFamily="34" charset="0"/>
                <a:cs typeface="Arial" panose="020B0604020202020204" pitchFamily="34" charset="0"/>
              </a:rPr>
              <a:t>(cause vasodilation, improving blood flow to vital organs)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These effects reduce the risk of worsening </a:t>
            </a:r>
            <a:r>
              <a:rPr lang="en-US" sz="2800" dirty="0" smtClean="0">
                <a:latin typeface="Arial" pitchFamily="34" charset="0"/>
                <a:cs typeface="Arial" pitchFamily="34" charset="0"/>
              </a:rPr>
              <a:t>ADHF or </a:t>
            </a:r>
            <a:r>
              <a:rPr lang="en-US" sz="2800" dirty="0">
                <a:latin typeface="Arial" panose="020B0604020202020204" pitchFamily="34" charset="0"/>
                <a:cs typeface="Arial" panose="020B0604020202020204" pitchFamily="34" charset="0"/>
              </a:rPr>
              <a:t>death compared with </a:t>
            </a:r>
            <a:r>
              <a:rPr lang="en-US" sz="2800" dirty="0" err="1" smtClean="0">
                <a:latin typeface="Arial" panose="020B0604020202020204" pitchFamily="34" charset="0"/>
                <a:cs typeface="Arial" panose="020B0604020202020204" pitchFamily="34" charset="0"/>
              </a:rPr>
              <a:t>dobutamine</a:t>
            </a:r>
            <a:r>
              <a:rPr lang="en-US" sz="2800" dirty="0" smtClean="0">
                <a:latin typeface="Arial" panose="020B0604020202020204" pitchFamily="34" charset="0"/>
                <a:cs typeface="Arial" panose="020B0604020202020204" pitchFamily="34" charset="0"/>
              </a:rPr>
              <a:t>. </a:t>
            </a:r>
            <a:endParaRPr lang="en-US" dirty="0"/>
          </a:p>
          <a:p>
            <a:endParaRPr lang="en-US" dirty="0"/>
          </a:p>
          <a:p>
            <a:endParaRPr lang="en-US" dirty="0"/>
          </a:p>
        </p:txBody>
      </p:sp>
    </p:spTree>
    <p:extLst>
      <p:ext uri="{BB962C8B-B14F-4D97-AF65-F5344CB8AC3E}">
        <p14:creationId xmlns:p14="http://schemas.microsoft.com/office/powerpoint/2010/main" val="25553963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47</a:t>
            </a:fld>
            <a:endParaRPr lang="en-US" altLang="en-US"/>
          </a:p>
        </p:txBody>
      </p:sp>
      <p:sp>
        <p:nvSpPr>
          <p:cNvPr id="3" name="Rectangle 2"/>
          <p:cNvSpPr/>
          <p:nvPr/>
        </p:nvSpPr>
        <p:spPr>
          <a:xfrm>
            <a:off x="457200" y="398066"/>
            <a:ext cx="9601200" cy="6370975"/>
          </a:xfrm>
          <a:prstGeom prst="rect">
            <a:avLst/>
          </a:prstGeom>
        </p:spPr>
        <p:txBody>
          <a:bodyPr wrap="square">
            <a:spAutoFit/>
          </a:bodyPr>
          <a:lstStyle/>
          <a:p>
            <a:pPr algn="ctr"/>
            <a:r>
              <a:rPr lang="en-US" sz="36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Management of chronic heart failure</a:t>
            </a:r>
          </a:p>
          <a:p>
            <a:endParaRPr lang="en-US" altLang="en-US" sz="3600" dirty="0">
              <a:solidFill>
                <a:srgbClr val="0066FF"/>
              </a:solidFill>
              <a:latin typeface="Arial" panose="020B0604020202020204" pitchFamily="34" charset="0"/>
              <a:cs typeface="Arial" panose="020B0604020202020204" pitchFamily="34" charset="0"/>
            </a:endParaRPr>
          </a:p>
          <a:p>
            <a:pPr eaLnBrk="1" hangingPunct="1">
              <a:lnSpc>
                <a:spcPct val="150000"/>
              </a:lnSpc>
              <a:buFont typeface="Wingdings" panose="05000000000000000000" pitchFamily="2" charset="2"/>
              <a:buChar char="Ø"/>
            </a:pPr>
            <a:r>
              <a:rPr lang="en-US" altLang="en-US" sz="3200" dirty="0">
                <a:latin typeface="Arial" panose="020B0604020202020204" pitchFamily="34" charset="0"/>
                <a:cs typeface="Arial" panose="020B0604020202020204" pitchFamily="34" charset="0"/>
              </a:rPr>
              <a:t>  Reduce work load of the heart</a:t>
            </a:r>
          </a:p>
          <a:p>
            <a:pPr lvl="1" eaLnBrk="1" hangingPunct="1">
              <a:lnSpc>
                <a:spcPct val="150000"/>
              </a:lnSpc>
            </a:pPr>
            <a:r>
              <a:rPr lang="en-US" altLang="en-US" sz="3200" dirty="0">
                <a:latin typeface="Arial" panose="020B0604020202020204" pitchFamily="34" charset="0"/>
                <a:cs typeface="Arial" panose="020B0604020202020204" pitchFamily="34" charset="0"/>
              </a:rPr>
              <a:t>  - Limit patient activity</a:t>
            </a:r>
          </a:p>
          <a:p>
            <a:pPr lvl="1" eaLnBrk="1" hangingPunct="1">
              <a:lnSpc>
                <a:spcPct val="150000"/>
              </a:lnSpc>
            </a:pPr>
            <a:r>
              <a:rPr lang="en-US" altLang="en-US" sz="3200" dirty="0">
                <a:latin typeface="Arial" panose="020B0604020202020204" pitchFamily="34" charset="0"/>
                <a:cs typeface="Arial" panose="020B0604020202020204" pitchFamily="34" charset="0"/>
              </a:rPr>
              <a:t>  - Reduce weight</a:t>
            </a:r>
          </a:p>
          <a:p>
            <a:pPr lvl="1" eaLnBrk="1" hangingPunct="1">
              <a:lnSpc>
                <a:spcPct val="150000"/>
              </a:lnSpc>
            </a:pPr>
            <a:r>
              <a:rPr lang="en-US" altLang="en-US" sz="3200" dirty="0">
                <a:latin typeface="Arial" panose="020B0604020202020204" pitchFamily="34" charset="0"/>
                <a:cs typeface="Arial" panose="020B0604020202020204" pitchFamily="34" charset="0"/>
              </a:rPr>
              <a:t>  - Control hypertension</a:t>
            </a:r>
            <a:endParaRPr lang="ar-SA" altLang="en-US" sz="3200" dirty="0">
              <a:latin typeface="Arial" panose="020B0604020202020204" pitchFamily="34" charset="0"/>
              <a:cs typeface="Arial" panose="020B0604020202020204" pitchFamily="34" charset="0"/>
            </a:endParaRPr>
          </a:p>
          <a:p>
            <a:pPr eaLnBrk="1" hangingPunct="1">
              <a:lnSpc>
                <a:spcPct val="150000"/>
              </a:lnSpc>
              <a:buFont typeface="Wingdings" panose="05000000000000000000" pitchFamily="2" charset="2"/>
              <a:buChar char="Ø"/>
            </a:pPr>
            <a:r>
              <a:rPr lang="en-US" altLang="en-US" sz="3200" dirty="0">
                <a:latin typeface="Arial" panose="020B0604020202020204" pitchFamily="34" charset="0"/>
                <a:cs typeface="Arial" panose="020B0604020202020204" pitchFamily="34" charset="0"/>
              </a:rPr>
              <a:t>	Restrict </a:t>
            </a:r>
            <a:r>
              <a:rPr lang="en-US" altLang="en-US" sz="3200" dirty="0" smtClean="0">
                <a:latin typeface="Arial" panose="020B0604020202020204" pitchFamily="34" charset="0"/>
                <a:cs typeface="Arial" panose="020B0604020202020204" pitchFamily="34" charset="0"/>
              </a:rPr>
              <a:t>sodium</a:t>
            </a:r>
            <a:endParaRPr lang="en-US" altLang="en-US" sz="3200" dirty="0">
              <a:latin typeface="Arial" panose="020B0604020202020204" pitchFamily="34" charset="0"/>
              <a:cs typeface="Arial" panose="020B0604020202020204" pitchFamily="34" charset="0"/>
            </a:endParaRPr>
          </a:p>
          <a:p>
            <a:pPr eaLnBrk="1" hangingPunct="1">
              <a:lnSpc>
                <a:spcPct val="150000"/>
              </a:lnSpc>
              <a:buFont typeface="Wingdings" panose="05000000000000000000" pitchFamily="2" charset="2"/>
              <a:buChar char="Ø"/>
            </a:pPr>
            <a:r>
              <a:rPr lang="en-US" altLang="en-US" sz="3200" dirty="0">
                <a:latin typeface="Arial" panose="020B0604020202020204" pitchFamily="34" charset="0"/>
                <a:cs typeface="Arial" panose="020B0604020202020204" pitchFamily="34" charset="0"/>
              </a:rPr>
              <a:t>     Stop </a:t>
            </a:r>
            <a:r>
              <a:rPr lang="en-US" altLang="en-US" sz="3200" dirty="0" smtClean="0">
                <a:latin typeface="Arial" panose="020B0604020202020204" pitchFamily="34" charset="0"/>
                <a:cs typeface="Arial" panose="020B0604020202020204" pitchFamily="34" charset="0"/>
              </a:rPr>
              <a:t>smoking.</a:t>
            </a:r>
            <a:r>
              <a:rPr lang="en-US" altLang="en-US" dirty="0">
                <a:solidFill>
                  <a:srgbClr val="FF0000"/>
                </a:solidFill>
                <a:latin typeface="Bernard MT Condensed" panose="02050806060905020404" pitchFamily="18" charset="0"/>
              </a:rPr>
              <a:t/>
            </a:r>
            <a:br>
              <a:rPr lang="en-US" altLang="en-US" dirty="0">
                <a:solidFill>
                  <a:srgbClr val="FF0000"/>
                </a:solidFill>
                <a:latin typeface="Bernard MT Condensed" panose="02050806060905020404" pitchFamily="18" charset="0"/>
              </a:rPr>
            </a:br>
            <a:endParaRPr lang="en-GB" dirty="0"/>
          </a:p>
        </p:txBody>
      </p:sp>
    </p:spTree>
    <p:extLst>
      <p:ext uri="{BB962C8B-B14F-4D97-AF65-F5344CB8AC3E}">
        <p14:creationId xmlns:p14="http://schemas.microsoft.com/office/powerpoint/2010/main" val="371509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48</a:t>
            </a:fld>
            <a:endParaRPr lang="en-US" altLang="en-US"/>
          </a:p>
        </p:txBody>
      </p:sp>
      <p:graphicFrame>
        <p:nvGraphicFramePr>
          <p:cNvPr id="3" name="Table 2"/>
          <p:cNvGraphicFramePr>
            <a:graphicFrameLocks noGrp="1"/>
          </p:cNvGraphicFramePr>
          <p:nvPr>
            <p:extLst>
              <p:ext uri="{D42A27DB-BD31-4B8C-83A1-F6EECF244321}">
                <p14:modId xmlns:p14="http://schemas.microsoft.com/office/powerpoint/2010/main" val="2182460128"/>
              </p:ext>
            </p:extLst>
          </p:nvPr>
        </p:nvGraphicFramePr>
        <p:xfrm>
          <a:off x="152402" y="914400"/>
          <a:ext cx="9753598" cy="6096000"/>
        </p:xfrm>
        <a:graphic>
          <a:graphicData uri="http://schemas.openxmlformats.org/drawingml/2006/table">
            <a:tbl>
              <a:tblPr firstRow="1" firstCol="1" bandRow="1">
                <a:tableStyleId>{5C22544A-7EE6-4342-B048-85BDC9FD1C3A}</a:tableStyleId>
              </a:tblPr>
              <a:tblGrid>
                <a:gridCol w="1099888">
                  <a:extLst>
                    <a:ext uri="{9D8B030D-6E8A-4147-A177-3AD203B41FA5}">
                      <a16:colId xmlns:a16="http://schemas.microsoft.com/office/drawing/2014/main" xmlns="" val="20000"/>
                    </a:ext>
                  </a:extLst>
                </a:gridCol>
                <a:gridCol w="8653710">
                  <a:extLst>
                    <a:ext uri="{9D8B030D-6E8A-4147-A177-3AD203B41FA5}">
                      <a16:colId xmlns:a16="http://schemas.microsoft.com/office/drawing/2014/main" xmlns="" val="20001"/>
                    </a:ext>
                  </a:extLst>
                </a:gridCol>
              </a:tblGrid>
              <a:tr h="823417">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NYHA Class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4000" dirty="0">
                          <a:effectLst/>
                          <a:latin typeface="Arial" panose="020B0604020202020204" pitchFamily="34" charset="0"/>
                          <a:cs typeface="Arial" panose="020B0604020202020204" pitchFamily="34" charset="0"/>
                        </a:rPr>
                        <a:t>Symptoms</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10000"/>
                  </a:ext>
                </a:extLst>
              </a:tr>
              <a:tr h="1710094">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I</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2400" b="1" dirty="0">
                          <a:effectLst/>
                          <a:latin typeface="Arial" panose="020B0604020202020204" pitchFamily="34" charset="0"/>
                          <a:cs typeface="Arial" panose="020B0604020202020204" pitchFamily="34" charset="0"/>
                        </a:rPr>
                        <a:t>Cardiac disease, but </a:t>
                      </a:r>
                      <a:r>
                        <a:rPr lang="en-US" sz="2400" b="1" dirty="0">
                          <a:solidFill>
                            <a:srgbClr val="FF0000"/>
                          </a:solidFill>
                          <a:effectLst/>
                          <a:latin typeface="Arial" panose="020B0604020202020204" pitchFamily="34" charset="0"/>
                          <a:cs typeface="Arial" panose="020B0604020202020204" pitchFamily="34" charset="0"/>
                        </a:rPr>
                        <a:t>no symptoms </a:t>
                      </a:r>
                      <a:r>
                        <a:rPr lang="en-US" sz="2400" b="1" dirty="0" smtClean="0">
                          <a:solidFill>
                            <a:srgbClr val="FF0000"/>
                          </a:solidFill>
                          <a:effectLst/>
                          <a:latin typeface="Arial" panose="020B0604020202020204" pitchFamily="34" charset="0"/>
                          <a:cs typeface="Arial" panose="020B0604020202020204" pitchFamily="34" charset="0"/>
                        </a:rPr>
                        <a:t>&amp; no </a:t>
                      </a:r>
                      <a:r>
                        <a:rPr lang="en-US" sz="2400" b="1" dirty="0">
                          <a:solidFill>
                            <a:srgbClr val="FF0000"/>
                          </a:solidFill>
                          <a:effectLst/>
                          <a:latin typeface="Arial" panose="020B0604020202020204" pitchFamily="34" charset="0"/>
                          <a:cs typeface="Arial" panose="020B0604020202020204" pitchFamily="34" charset="0"/>
                        </a:rPr>
                        <a:t>limitation </a:t>
                      </a:r>
                      <a:r>
                        <a:rPr lang="en-US" sz="2400" b="1" dirty="0">
                          <a:effectLst/>
                          <a:latin typeface="Arial" panose="020B0604020202020204" pitchFamily="34" charset="0"/>
                          <a:cs typeface="Arial" panose="020B0604020202020204" pitchFamily="34" charset="0"/>
                        </a:rPr>
                        <a:t>in ordinary physical activity, e.g. no shortness of breath when walking, climbing stairs </a:t>
                      </a:r>
                      <a:r>
                        <a:rPr lang="en-US" sz="2400" b="1" dirty="0" err="1" smtClean="0">
                          <a:effectLst/>
                          <a:latin typeface="Arial" panose="020B0604020202020204" pitchFamily="34" charset="0"/>
                          <a:cs typeface="Arial" panose="020B0604020202020204" pitchFamily="34" charset="0"/>
                        </a:rPr>
                        <a:t>etc</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10001"/>
                  </a:ext>
                </a:extLst>
              </a:tr>
              <a:tr h="1173888">
                <a:tc>
                  <a:txBody>
                    <a:bodyPr/>
                    <a:lstStyle/>
                    <a:p>
                      <a:pPr marL="0" marR="0" algn="ctr">
                        <a:lnSpc>
                          <a:spcPct val="107000"/>
                        </a:lnSpc>
                        <a:spcBef>
                          <a:spcPts val="0"/>
                        </a:spcBef>
                        <a:spcAft>
                          <a:spcPts val="0"/>
                        </a:spcAft>
                      </a:pPr>
                      <a:r>
                        <a:rPr lang="en-US" sz="2400">
                          <a:effectLst/>
                          <a:latin typeface="Arial" panose="020B0604020202020204" pitchFamily="34" charset="0"/>
                          <a:cs typeface="Arial" panose="020B0604020202020204" pitchFamily="34" charset="0"/>
                        </a:rPr>
                        <a:t>II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2400" b="1" dirty="0">
                          <a:effectLst/>
                          <a:latin typeface="Arial" panose="020B0604020202020204" pitchFamily="34" charset="0"/>
                          <a:cs typeface="Arial" panose="020B0604020202020204" pitchFamily="34" charset="0"/>
                        </a:rPr>
                        <a:t>Mild symptoms (</a:t>
                      </a:r>
                      <a:r>
                        <a:rPr lang="en-US" sz="2400" b="1" dirty="0">
                          <a:solidFill>
                            <a:srgbClr val="FF0000"/>
                          </a:solidFill>
                          <a:effectLst/>
                          <a:latin typeface="Arial" panose="020B0604020202020204" pitchFamily="34" charset="0"/>
                          <a:cs typeface="Arial" panose="020B0604020202020204" pitchFamily="34" charset="0"/>
                        </a:rPr>
                        <a:t>mild</a:t>
                      </a:r>
                      <a:r>
                        <a:rPr lang="en-US" sz="2400" b="1" dirty="0">
                          <a:effectLst/>
                          <a:latin typeface="Arial" panose="020B0604020202020204" pitchFamily="34" charset="0"/>
                          <a:cs typeface="Arial" panose="020B0604020202020204" pitchFamily="34" charset="0"/>
                        </a:rPr>
                        <a:t> shortness of breath </a:t>
                      </a:r>
                      <a:r>
                        <a:rPr lang="en-US" sz="2400" b="1" dirty="0" smtClean="0">
                          <a:effectLst/>
                          <a:latin typeface="Arial" panose="020B0604020202020204" pitchFamily="34" charset="0"/>
                          <a:cs typeface="Arial" panose="020B0604020202020204" pitchFamily="34" charset="0"/>
                        </a:rPr>
                        <a:t>&amp;/or </a:t>
                      </a:r>
                      <a:r>
                        <a:rPr lang="en-US" sz="2400" b="1" dirty="0">
                          <a:effectLst/>
                          <a:latin typeface="Arial" panose="020B0604020202020204" pitchFamily="34" charset="0"/>
                          <a:cs typeface="Arial" panose="020B0604020202020204" pitchFamily="34" charset="0"/>
                        </a:rPr>
                        <a:t>angina), </a:t>
                      </a:r>
                      <a:r>
                        <a:rPr lang="en-US" sz="2400" b="1" dirty="0">
                          <a:solidFill>
                            <a:srgbClr val="FF0000"/>
                          </a:solidFill>
                          <a:effectLst/>
                          <a:latin typeface="Arial" panose="020B0604020202020204" pitchFamily="34" charset="0"/>
                          <a:cs typeface="Arial" panose="020B0604020202020204" pitchFamily="34" charset="0"/>
                        </a:rPr>
                        <a:t>slight</a:t>
                      </a:r>
                      <a:r>
                        <a:rPr lang="en-US" sz="2400" b="1" dirty="0">
                          <a:effectLst/>
                          <a:latin typeface="Arial" panose="020B0604020202020204" pitchFamily="34" charset="0"/>
                          <a:cs typeface="Arial" panose="020B0604020202020204" pitchFamily="34" charset="0"/>
                        </a:rPr>
                        <a:t> limitation during ordinary </a:t>
                      </a:r>
                      <a:r>
                        <a:rPr lang="en-US" sz="2400" b="1" dirty="0" smtClean="0">
                          <a:effectLst/>
                          <a:latin typeface="Arial" panose="020B0604020202020204" pitchFamily="34" charset="0"/>
                          <a:cs typeface="Arial" panose="020B0604020202020204" pitchFamily="34" charset="0"/>
                        </a:rPr>
                        <a:t>activity</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10002"/>
                  </a:ext>
                </a:extLst>
              </a:tr>
              <a:tr h="1565184">
                <a:tc>
                  <a:txBody>
                    <a:bodyPr/>
                    <a:lstStyle/>
                    <a:p>
                      <a:pPr marL="0" marR="0" algn="ctr">
                        <a:lnSpc>
                          <a:spcPct val="107000"/>
                        </a:lnSpc>
                        <a:spcBef>
                          <a:spcPts val="0"/>
                        </a:spcBef>
                        <a:spcAft>
                          <a:spcPts val="0"/>
                        </a:spcAft>
                      </a:pPr>
                      <a:r>
                        <a:rPr lang="en-US" sz="2400">
                          <a:effectLst/>
                          <a:latin typeface="Arial" panose="020B0604020202020204" pitchFamily="34" charset="0"/>
                          <a:cs typeface="Arial" panose="020B0604020202020204" pitchFamily="34" charset="0"/>
                        </a:rPr>
                        <a:t>III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2400" b="1" dirty="0">
                          <a:solidFill>
                            <a:srgbClr val="FF0000"/>
                          </a:solidFill>
                          <a:effectLst/>
                          <a:latin typeface="Arial" panose="020B0604020202020204" pitchFamily="34" charset="0"/>
                          <a:cs typeface="Arial" panose="020B0604020202020204" pitchFamily="34" charset="0"/>
                        </a:rPr>
                        <a:t>Marked</a:t>
                      </a:r>
                      <a:r>
                        <a:rPr lang="en-US" sz="2400" b="1" dirty="0">
                          <a:effectLst/>
                          <a:latin typeface="Arial" panose="020B0604020202020204" pitchFamily="34" charset="0"/>
                          <a:cs typeface="Arial" panose="020B0604020202020204" pitchFamily="34" charset="0"/>
                        </a:rPr>
                        <a:t> limitation in activity due to symptoms, even during less-than-ordinary activity, e.g. walking short distances </a:t>
                      </a:r>
                    </a:p>
                    <a:p>
                      <a:pPr marL="0" marR="0">
                        <a:lnSpc>
                          <a:spcPct val="107000"/>
                        </a:lnSpc>
                        <a:spcBef>
                          <a:spcPts val="0"/>
                        </a:spcBef>
                        <a:spcAft>
                          <a:spcPts val="0"/>
                        </a:spcAft>
                      </a:pPr>
                      <a:r>
                        <a:rPr lang="en-US" sz="2400" b="1" dirty="0">
                          <a:effectLst/>
                          <a:latin typeface="Arial" panose="020B0604020202020204" pitchFamily="34" charset="0"/>
                          <a:cs typeface="Arial" panose="020B0604020202020204" pitchFamily="34" charset="0"/>
                        </a:rPr>
                        <a:t>(20–100 m</a:t>
                      </a:r>
                      <a:r>
                        <a:rPr lang="en-US" sz="2400" b="1" dirty="0" smtClean="0">
                          <a:effectLst/>
                          <a:latin typeface="Arial" panose="020B0604020202020204" pitchFamily="34" charset="0"/>
                          <a:cs typeface="Arial" panose="020B0604020202020204" pitchFamily="34" charset="0"/>
                        </a:rPr>
                        <a:t>). Comfortable </a:t>
                      </a:r>
                      <a:r>
                        <a:rPr lang="en-US" sz="2400" b="1" dirty="0">
                          <a:effectLst/>
                          <a:latin typeface="Arial" panose="020B0604020202020204" pitchFamily="34" charset="0"/>
                          <a:cs typeface="Arial" panose="020B0604020202020204" pitchFamily="34" charset="0"/>
                        </a:rPr>
                        <a:t>only at </a:t>
                      </a:r>
                      <a:r>
                        <a:rPr lang="en-US" sz="2400" b="1" dirty="0" smtClean="0">
                          <a:effectLst/>
                          <a:latin typeface="Arial" panose="020B0604020202020204" pitchFamily="34" charset="0"/>
                          <a:cs typeface="Arial" panose="020B0604020202020204" pitchFamily="34" charset="0"/>
                        </a:rPr>
                        <a:t>rest</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10003"/>
                  </a:ext>
                </a:extLst>
              </a:tr>
              <a:tr h="823417">
                <a:tc>
                  <a:txBody>
                    <a:bodyPr/>
                    <a:lstStyle/>
                    <a:p>
                      <a:pPr marL="0" marR="0" algn="ctr">
                        <a:lnSpc>
                          <a:spcPct val="107000"/>
                        </a:lnSpc>
                        <a:spcBef>
                          <a:spcPts val="0"/>
                        </a:spcBef>
                        <a:spcAft>
                          <a:spcPts val="0"/>
                        </a:spcAft>
                      </a:pPr>
                      <a:r>
                        <a:rPr lang="en-US" sz="2400">
                          <a:effectLst/>
                          <a:latin typeface="Arial" panose="020B0604020202020204" pitchFamily="34" charset="0"/>
                          <a:cs typeface="Arial" panose="020B0604020202020204" pitchFamily="34" charset="0"/>
                        </a:rPr>
                        <a:t>IV</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2400" b="1" dirty="0">
                          <a:solidFill>
                            <a:srgbClr val="FF0000"/>
                          </a:solidFill>
                          <a:effectLst/>
                          <a:latin typeface="Arial" panose="020B0604020202020204" pitchFamily="34" charset="0"/>
                          <a:cs typeface="Arial" panose="020B0604020202020204" pitchFamily="34" charset="0"/>
                        </a:rPr>
                        <a:t>Severe</a:t>
                      </a:r>
                      <a:r>
                        <a:rPr lang="en-US" sz="2400" b="1" dirty="0">
                          <a:effectLst/>
                          <a:latin typeface="Arial" panose="020B0604020202020204" pitchFamily="34" charset="0"/>
                          <a:cs typeface="Arial" panose="020B0604020202020204" pitchFamily="34" charset="0"/>
                        </a:rPr>
                        <a:t> limitations. Experiences symptoms even while at rest. Mostly bedbound patients.</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10004"/>
                  </a:ext>
                </a:extLst>
              </a:tr>
            </a:tbl>
          </a:graphicData>
        </a:graphic>
      </p:graphicFrame>
      <p:sp>
        <p:nvSpPr>
          <p:cNvPr id="4" name="Rectangle 3"/>
          <p:cNvSpPr/>
          <p:nvPr/>
        </p:nvSpPr>
        <p:spPr>
          <a:xfrm>
            <a:off x="152401" y="228600"/>
            <a:ext cx="9957370" cy="646331"/>
          </a:xfrm>
          <a:prstGeom prst="rect">
            <a:avLst/>
          </a:prstGeom>
        </p:spPr>
        <p:txBody>
          <a:bodyPr wrap="square">
            <a:spAutoFit/>
          </a:bodyPr>
          <a:lstStyle/>
          <a:p>
            <a:pPr algn="ctr"/>
            <a:r>
              <a:rPr lang="en-US" sz="3600" spc="50" dirty="0">
                <a:ln w="11430">
                  <a:solidFill>
                    <a:schemeClr val="accent1"/>
                  </a:solidFill>
                </a:ln>
                <a:solidFill>
                  <a:srgbClr val="0000FF"/>
                </a:solidFill>
                <a:latin typeface="Arial" panose="020B0604020202020204" pitchFamily="34" charset="0"/>
                <a:cs typeface="Arial" panose="020B0604020202020204" pitchFamily="34" charset="0"/>
              </a:rPr>
              <a:t>Heart Failure Functional Classification</a:t>
            </a:r>
            <a:endParaRPr lang="en-US" sz="3600" spc="50" dirty="0">
              <a:ln w="11430">
                <a:solidFill>
                  <a:schemeClr val="accent1"/>
                </a:solidFill>
              </a:ln>
              <a:solidFill>
                <a:srgbClr val="0000FF"/>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7457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457200"/>
            <a:ext cx="9326563" cy="228600"/>
          </a:xfrm>
        </p:spPr>
        <p:txBody>
          <a:bodyPr/>
          <a:lstStyle/>
          <a:p>
            <a:r>
              <a:rPr lang="en-US" sz="3200" b="1" dirty="0">
                <a:solidFill>
                  <a:srgbClr val="0000FF"/>
                </a:solidFill>
                <a:latin typeface="Arial" panose="020B0604020202020204" pitchFamily="34" charset="0"/>
                <a:cs typeface="Arial" panose="020B0604020202020204" pitchFamily="34" charset="0"/>
              </a:rPr>
              <a:t>Management of chronic heart failure</a:t>
            </a:r>
            <a:r>
              <a:rPr lang="en-US"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dirty="0"/>
          </a:p>
        </p:txBody>
      </p:sp>
      <p:sp>
        <p:nvSpPr>
          <p:cNvPr id="3" name="عنصر نائب لرقم الشريحة 2"/>
          <p:cNvSpPr>
            <a:spLocks noGrp="1"/>
          </p:cNvSpPr>
          <p:nvPr>
            <p:ph type="sldNum" sz="quarter" idx="12"/>
          </p:nvPr>
        </p:nvSpPr>
        <p:spPr/>
        <p:txBody>
          <a:bodyPr/>
          <a:lstStyle/>
          <a:p>
            <a:fld id="{A617D9B3-68D3-4DDE-A773-7EF702840C39}" type="slidenum">
              <a:rPr lang="ar-SA" altLang="en-US" smtClean="0"/>
              <a:pPr/>
              <a:t>49</a:t>
            </a:fld>
            <a:endParaRPr lang="en-US" altLang="en-US"/>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838199"/>
            <a:ext cx="9925929" cy="6288747"/>
          </a:xfrm>
          <a:prstGeom prst="rect">
            <a:avLst/>
          </a:prstGeom>
        </p:spPr>
      </p:pic>
    </p:spTree>
    <p:extLst>
      <p:ext uri="{BB962C8B-B14F-4D97-AF65-F5344CB8AC3E}">
        <p14:creationId xmlns:p14="http://schemas.microsoft.com/office/powerpoint/2010/main" val="3933939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5</a:t>
            </a:fld>
            <a:endParaRPr lang="en-US" altLang="en-US"/>
          </a:p>
        </p:txBody>
      </p:sp>
      <p:sp>
        <p:nvSpPr>
          <p:cNvPr id="3" name="Rectangle 2"/>
          <p:cNvSpPr/>
          <p:nvPr/>
        </p:nvSpPr>
        <p:spPr>
          <a:xfrm>
            <a:off x="304800" y="304800"/>
            <a:ext cx="9601200" cy="6617196"/>
          </a:xfrm>
          <a:prstGeom prst="rect">
            <a:avLst/>
          </a:prstGeom>
        </p:spPr>
        <p:txBody>
          <a:bodyPr wrap="square">
            <a:spAutoFit/>
          </a:bodyPr>
          <a:lstStyle/>
          <a:p>
            <a:pPr algn="ctr"/>
            <a:r>
              <a:rPr lang="en-US" sz="4000" spc="50" dirty="0">
                <a:ln w="11430">
                  <a:solidFill>
                    <a:schemeClr val="accent1"/>
                  </a:solidFill>
                </a:ln>
                <a:solidFill>
                  <a:srgbClr val="0000FF"/>
                </a:solidFill>
                <a:latin typeface="Arial" panose="020B0604020202020204" pitchFamily="34" charset="0"/>
                <a:cs typeface="Arial" panose="020B0604020202020204" pitchFamily="34" charset="0"/>
              </a:rPr>
              <a:t>Symptoms of Heart failure</a:t>
            </a:r>
          </a:p>
          <a:p>
            <a:pPr eaLnBrk="1" hangingPunct="1">
              <a:lnSpc>
                <a:spcPct val="200000"/>
              </a:lnSpc>
              <a:defRPr/>
            </a:pPr>
            <a:r>
              <a:rPr lang="en-US" altLang="en-US" sz="3200" dirty="0">
                <a:latin typeface="Arial" panose="020B0604020202020204" pitchFamily="34" charset="0"/>
                <a:cs typeface="Arial" panose="020B0604020202020204" pitchFamily="34" charset="0"/>
              </a:rPr>
              <a:t>-  Tachycardia</a:t>
            </a:r>
          </a:p>
          <a:p>
            <a:pPr eaLnBrk="1" hangingPunct="1">
              <a:lnSpc>
                <a:spcPct val="200000"/>
              </a:lnSpc>
              <a:defRPr/>
            </a:pPr>
            <a:r>
              <a:rPr lang="en-US" altLang="en-US" sz="3200" dirty="0">
                <a:latin typeface="Arial" panose="020B0604020202020204" pitchFamily="34" charset="0"/>
                <a:cs typeface="Arial" panose="020B0604020202020204" pitchFamily="34" charset="0"/>
              </a:rPr>
              <a:t>-  Decreased exercise tolerance </a:t>
            </a:r>
            <a:r>
              <a:rPr lang="en-US" altLang="en-US" sz="3200" dirty="0" smtClean="0">
                <a:latin typeface="Arial" panose="020B0604020202020204" pitchFamily="34" charset="0"/>
                <a:cs typeface="Arial" panose="020B0604020202020204" pitchFamily="34" charset="0"/>
              </a:rPr>
              <a:t>(</a:t>
            </a:r>
            <a:r>
              <a:rPr lang="en-US" altLang="en-US" sz="3200" dirty="0">
                <a:latin typeface="Arial" panose="020B0604020202020204" pitchFamily="34" charset="0"/>
                <a:cs typeface="Arial" panose="020B0604020202020204" pitchFamily="34" charset="0"/>
              </a:rPr>
              <a:t>rapid fatigue)</a:t>
            </a:r>
          </a:p>
          <a:p>
            <a:pPr eaLnBrk="1" hangingPunct="1">
              <a:lnSpc>
                <a:spcPct val="200000"/>
              </a:lnSpc>
              <a:defRPr/>
            </a:pP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Dyspnea</a:t>
            </a:r>
            <a:r>
              <a:rPr lang="en-US" altLang="en-US" sz="3200" dirty="0">
                <a:latin typeface="Arial" panose="020B0604020202020204" pitchFamily="34" charset="0"/>
                <a:cs typeface="Arial" panose="020B0604020202020204" pitchFamily="34" charset="0"/>
              </a:rPr>
              <a:t> </a:t>
            </a:r>
            <a:r>
              <a:rPr lang="en-US" altLang="en-US" sz="3200" dirty="0" smtClean="0">
                <a:latin typeface="Arial" panose="020B0604020202020204" pitchFamily="34" charset="0"/>
                <a:cs typeface="Arial" panose="020B0604020202020204" pitchFamily="34" charset="0"/>
              </a:rPr>
              <a:t>(pulmonary congestion) </a:t>
            </a:r>
            <a:endParaRPr lang="en-US" altLang="en-US" sz="3200" dirty="0">
              <a:latin typeface="Arial" panose="020B0604020202020204" pitchFamily="34" charset="0"/>
              <a:cs typeface="Arial" panose="020B0604020202020204" pitchFamily="34" charset="0"/>
            </a:endParaRPr>
          </a:p>
          <a:p>
            <a:pPr eaLnBrk="1" hangingPunct="1">
              <a:lnSpc>
                <a:spcPct val="200000"/>
              </a:lnSpc>
              <a:defRPr/>
            </a:pPr>
            <a:r>
              <a:rPr lang="en-US" altLang="en-US" sz="3200" dirty="0">
                <a:latin typeface="Arial" panose="020B0604020202020204" pitchFamily="34" charset="0"/>
                <a:cs typeface="Arial" panose="020B0604020202020204" pitchFamily="34" charset="0"/>
              </a:rPr>
              <a:t>-  Peripheral edema</a:t>
            </a:r>
          </a:p>
          <a:p>
            <a:pPr eaLnBrk="1" hangingPunct="1">
              <a:lnSpc>
                <a:spcPct val="200000"/>
              </a:lnSpc>
              <a:defRPr/>
            </a:pPr>
            <a:r>
              <a:rPr lang="en-US" altLang="en-US" sz="3200" dirty="0">
                <a:latin typeface="Arial" panose="020B0604020202020204" pitchFamily="34" charset="0"/>
                <a:cs typeface="Arial" panose="020B0604020202020204" pitchFamily="34" charset="0"/>
              </a:rPr>
              <a:t>-  </a:t>
            </a:r>
            <a:r>
              <a:rPr lang="en-US" altLang="en-US" sz="3200" dirty="0" err="1" smtClean="0">
                <a:latin typeface="Arial" panose="020B0604020202020204" pitchFamily="34" charset="0"/>
                <a:cs typeface="Arial" panose="020B0604020202020204" pitchFamily="34" charset="0"/>
              </a:rPr>
              <a:t>Cardiomegaly</a:t>
            </a:r>
            <a:r>
              <a:rPr lang="en-US" altLang="en-US" sz="3200" dirty="0" smtClean="0">
                <a:latin typeface="Arial" panose="020B0604020202020204" pitchFamily="34" charset="0"/>
                <a:cs typeface="Arial" panose="020B0604020202020204" pitchFamily="34" charset="0"/>
              </a:rPr>
              <a:t>.</a:t>
            </a:r>
            <a:endParaRPr lang="en-US" altLang="en-US" sz="3200" dirty="0">
              <a:latin typeface="Arial" panose="020B0604020202020204" pitchFamily="34" charset="0"/>
              <a:cs typeface="Arial" panose="020B0604020202020204" pitchFamily="34" charset="0"/>
            </a:endParaRPr>
          </a:p>
          <a:p>
            <a:pPr eaLnBrk="1" hangingPunct="1">
              <a:lnSpc>
                <a:spcPct val="200000"/>
              </a:lnSpc>
              <a:defRPr/>
            </a:pPr>
            <a:endParaRPr lang="en-U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37614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66700" y="228600"/>
            <a:ext cx="9051925" cy="544512"/>
          </a:xfrm>
        </p:spPr>
        <p:txBody>
          <a:bodyPr/>
          <a:lstStyle/>
          <a:p>
            <a:r>
              <a:rPr lang="en-US" sz="4000" b="1" dirty="0">
                <a:solidFill>
                  <a:srgbClr val="0000FF"/>
                </a:solidFill>
              </a:rPr>
              <a:t>Congestive Heart Failure in Black patients</a:t>
            </a:r>
          </a:p>
        </p:txBody>
      </p:sp>
      <p:sp>
        <p:nvSpPr>
          <p:cNvPr id="3" name="عنصر نائب لرقم الشريحة 2"/>
          <p:cNvSpPr>
            <a:spLocks noGrp="1"/>
          </p:cNvSpPr>
          <p:nvPr>
            <p:ph type="sldNum" sz="quarter" idx="12"/>
          </p:nvPr>
        </p:nvSpPr>
        <p:spPr/>
        <p:txBody>
          <a:bodyPr/>
          <a:lstStyle/>
          <a:p>
            <a:fld id="{A617D9B3-68D3-4DDE-A773-7EF702840C39}" type="slidenum">
              <a:rPr lang="ar-SA" altLang="en-US" smtClean="0"/>
              <a:pPr/>
              <a:t>50</a:t>
            </a:fld>
            <a:endParaRPr lang="en-US" altLang="en-US"/>
          </a:p>
        </p:txBody>
      </p:sp>
      <p:sp>
        <p:nvSpPr>
          <p:cNvPr id="4" name="مستطيل 3"/>
          <p:cNvSpPr/>
          <p:nvPr/>
        </p:nvSpPr>
        <p:spPr>
          <a:xfrm>
            <a:off x="0" y="982841"/>
            <a:ext cx="10058400" cy="6309420"/>
          </a:xfrm>
          <a:prstGeom prst="rect">
            <a:avLst/>
          </a:prstGeom>
        </p:spPr>
        <p:txBody>
          <a:bodyPr wrap="square">
            <a:spAutoFit/>
          </a:bodyPr>
          <a:lstStyle/>
          <a:p>
            <a:pPr algn="ctr"/>
            <a:r>
              <a:rPr lang="en-US" sz="3600" dirty="0">
                <a:solidFill>
                  <a:srgbClr val="FF0000"/>
                </a:solidFill>
                <a:latin typeface="Arial" panose="020B0604020202020204" pitchFamily="34" charset="0"/>
                <a:cs typeface="Arial" panose="020B0604020202020204" pitchFamily="34" charset="0"/>
              </a:rPr>
              <a:t>Hydralazine/isosorbide dinitrate </a:t>
            </a:r>
          </a:p>
          <a:p>
            <a:pPr algn="ctr"/>
            <a:r>
              <a:rPr lang="en-US" sz="3600" dirty="0">
                <a:solidFill>
                  <a:srgbClr val="FF0000"/>
                </a:solidFill>
                <a:latin typeface="Arial" panose="020B0604020202020204" pitchFamily="34" charset="0"/>
                <a:cs typeface="Arial" panose="020B0604020202020204" pitchFamily="34" charset="0"/>
              </a:rPr>
              <a:t>fixed dose combination  </a:t>
            </a:r>
          </a:p>
          <a:p>
            <a:endParaRPr lang="en-US" sz="2800" dirty="0">
              <a:latin typeface="Arial" panose="020B0604020202020204" pitchFamily="34" charset="0"/>
              <a:cs typeface="Arial" panose="020B0604020202020204" pitchFamily="34" charset="0"/>
            </a:endParaRPr>
          </a:p>
          <a:p>
            <a:pPr marL="457200" indent="-457200">
              <a:buFontTx/>
              <a:buChar char="-"/>
            </a:pPr>
            <a:r>
              <a:rPr lang="en-US" sz="3200" dirty="0">
                <a:latin typeface="Arial" panose="020B0604020202020204" pitchFamily="34" charset="0"/>
                <a:cs typeface="Arial" panose="020B0604020202020204" pitchFamily="34" charset="0"/>
              </a:rPr>
              <a:t>FDA approved to add to standard therapy for  </a:t>
            </a:r>
          </a:p>
          <a:p>
            <a:r>
              <a:rPr lang="en-US" sz="3200" dirty="0">
                <a:latin typeface="Arial" panose="020B0604020202020204" pitchFamily="34" charset="0"/>
                <a:cs typeface="Arial" panose="020B0604020202020204" pitchFamily="34" charset="0"/>
              </a:rPr>
              <a:t>    black Americans with congestive heart failure</a:t>
            </a:r>
          </a:p>
          <a:p>
            <a:pPr algn="ctr"/>
            <a:endParaRPr lang="en-US" sz="28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 </a:t>
            </a:r>
            <a:r>
              <a:rPr lang="en-US" sz="3200" dirty="0" smtClean="0">
                <a:solidFill>
                  <a:srgbClr val="FF0000"/>
                </a:solidFill>
                <a:latin typeface="Arial" panose="020B0604020202020204" pitchFamily="34" charset="0"/>
                <a:cs typeface="Arial" panose="020B0604020202020204" pitchFamily="34" charset="0"/>
              </a:rPr>
              <a:t>(due </a:t>
            </a:r>
            <a:r>
              <a:rPr lang="en-US" sz="3200" dirty="0">
                <a:solidFill>
                  <a:srgbClr val="FF0000"/>
                </a:solidFill>
                <a:latin typeface="Arial" panose="020B0604020202020204" pitchFamily="34" charset="0"/>
                <a:cs typeface="Arial" panose="020B0604020202020204" pitchFamily="34" charset="0"/>
              </a:rPr>
              <a:t>to poor response to ACE </a:t>
            </a:r>
            <a:r>
              <a:rPr lang="en-US" sz="3200" dirty="0" smtClean="0">
                <a:solidFill>
                  <a:srgbClr val="FF0000"/>
                </a:solidFill>
                <a:latin typeface="Arial" panose="020B0604020202020204" pitchFamily="34" charset="0"/>
                <a:cs typeface="Arial" panose="020B0604020202020204" pitchFamily="34" charset="0"/>
              </a:rPr>
              <a:t>inhibitors)</a:t>
            </a:r>
            <a:endParaRPr lang="en-US" sz="3200" dirty="0">
              <a:solidFill>
                <a:srgbClr val="FF0000"/>
              </a:solidFill>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marL="457200" indent="-457200">
              <a:buFontTx/>
              <a:buChar char="-"/>
            </a:pPr>
            <a:r>
              <a:rPr lang="en-US" sz="3200" dirty="0">
                <a:latin typeface="Arial" panose="020B0604020202020204" pitchFamily="34" charset="0"/>
                <a:cs typeface="Arial" panose="020B0604020202020204" pitchFamily="34" charset="0"/>
              </a:rPr>
              <a:t>should be considered for patients intolerant </a:t>
            </a:r>
          </a:p>
          <a:p>
            <a:r>
              <a:rPr lang="en-US" sz="3200" dirty="0">
                <a:latin typeface="Arial" panose="020B0604020202020204" pitchFamily="34" charset="0"/>
                <a:cs typeface="Arial" panose="020B0604020202020204" pitchFamily="34" charset="0"/>
              </a:rPr>
              <a:t>    to ACE inhibitors &amp; ARBs due to </a:t>
            </a:r>
          </a:p>
          <a:p>
            <a:pPr algn="ct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t>
            </a:r>
            <a:r>
              <a:rPr lang="en-US" sz="3200" dirty="0">
                <a:solidFill>
                  <a:srgbClr val="FF0000"/>
                </a:solidFill>
                <a:latin typeface="Arial" panose="020B0604020202020204" pitchFamily="34" charset="0"/>
                <a:cs typeface="Arial" panose="020B0604020202020204" pitchFamily="34" charset="0"/>
              </a:rPr>
              <a:t>renal </a:t>
            </a:r>
            <a:r>
              <a:rPr lang="en-US" sz="3200" dirty="0" smtClean="0">
                <a:solidFill>
                  <a:srgbClr val="FF0000"/>
                </a:solidFill>
                <a:latin typeface="Arial" panose="020B0604020202020204" pitchFamily="34" charset="0"/>
                <a:cs typeface="Arial" panose="020B0604020202020204" pitchFamily="34" charset="0"/>
              </a:rPr>
              <a:t>dysfunction</a:t>
            </a:r>
            <a:endParaRPr lang="en-US" sz="3200" dirty="0">
              <a:latin typeface="Arial" panose="020B0604020202020204" pitchFamily="34" charset="0"/>
              <a:cs typeface="Arial" panose="020B0604020202020204" pitchFamily="34" charset="0"/>
            </a:endParaRPr>
          </a:p>
          <a:p>
            <a:pPr marL="457200" indent="-457200">
              <a:buFontTx/>
              <a:buChar char="-"/>
            </a:pPr>
            <a:endParaRPr lang="en-US" sz="3200" dirty="0">
              <a:latin typeface="Arial" panose="020B0604020202020204" pitchFamily="34" charset="0"/>
              <a:cs typeface="Arial" panose="020B0604020202020204" pitchFamily="34" charset="0"/>
            </a:endParaRPr>
          </a:p>
          <a:p>
            <a:r>
              <a:rPr lang="en-US" dirty="0"/>
              <a:t>.</a:t>
            </a:r>
          </a:p>
        </p:txBody>
      </p:sp>
    </p:spTree>
    <p:extLst>
      <p:ext uri="{BB962C8B-B14F-4D97-AF65-F5344CB8AC3E}">
        <p14:creationId xmlns:p14="http://schemas.microsoft.com/office/powerpoint/2010/main" val="16878852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FF"/>
                </a:solidFill>
                <a:latin typeface="Arial" pitchFamily="34" charset="0"/>
                <a:cs typeface="Arial" pitchFamily="34" charset="0"/>
              </a:rPr>
              <a:t>Acute decompensated heart failure (ADHF)</a:t>
            </a:r>
            <a:endParaRPr lang="en-US" sz="3600" dirty="0"/>
          </a:p>
        </p:txBody>
      </p:sp>
      <p:sp>
        <p:nvSpPr>
          <p:cNvPr id="3" name="Slide Number Placeholder 2"/>
          <p:cNvSpPr>
            <a:spLocks noGrp="1"/>
          </p:cNvSpPr>
          <p:nvPr>
            <p:ph type="sldNum" sz="quarter" idx="12"/>
          </p:nvPr>
        </p:nvSpPr>
        <p:spPr/>
        <p:txBody>
          <a:bodyPr/>
          <a:lstStyle/>
          <a:p>
            <a:fld id="{A617D9B3-68D3-4DDE-A773-7EF702840C39}" type="slidenum">
              <a:rPr lang="ar-SA" altLang="en-US" smtClean="0"/>
              <a:pPr/>
              <a:t>51</a:t>
            </a:fld>
            <a:endParaRPr lang="en-US" altLang="en-US"/>
          </a:p>
        </p:txBody>
      </p:sp>
      <p:sp>
        <p:nvSpPr>
          <p:cNvPr id="4" name="Rectangle 3"/>
          <p:cNvSpPr/>
          <p:nvPr/>
        </p:nvSpPr>
        <p:spPr>
          <a:xfrm>
            <a:off x="228600" y="1676399"/>
            <a:ext cx="9677400" cy="4893647"/>
          </a:xfrm>
          <a:prstGeom prst="rect">
            <a:avLst/>
          </a:prstGeom>
        </p:spPr>
        <p:txBody>
          <a:bodyPr wrap="square">
            <a:spAutoFit/>
          </a:bodyPr>
          <a:lstStyle/>
          <a:p>
            <a:r>
              <a:rPr lang="en-US" sz="3200" dirty="0" smtClean="0">
                <a:latin typeface="Arial" pitchFamily="34" charset="0"/>
                <a:cs typeface="Arial" pitchFamily="34" charset="0"/>
              </a:rPr>
              <a:t>A </a:t>
            </a:r>
            <a:r>
              <a:rPr lang="en-US" sz="3200" dirty="0">
                <a:latin typeface="Arial" pitchFamily="34" charset="0"/>
                <a:cs typeface="Arial" pitchFamily="34" charset="0"/>
              </a:rPr>
              <a:t>sudden worsening of the signs </a:t>
            </a:r>
            <a:r>
              <a:rPr lang="en-US" sz="3200" dirty="0" smtClean="0">
                <a:latin typeface="Arial" pitchFamily="34" charset="0"/>
                <a:cs typeface="Arial" pitchFamily="34" charset="0"/>
              </a:rPr>
              <a:t>&amp; symptoms </a:t>
            </a:r>
            <a:r>
              <a:rPr lang="en-US" sz="3200" dirty="0">
                <a:latin typeface="Arial" pitchFamily="34" charset="0"/>
                <a:cs typeface="Arial" pitchFamily="34" charset="0"/>
              </a:rPr>
              <a:t>of heart failure, which typically </a:t>
            </a:r>
            <a:r>
              <a:rPr lang="en-US" sz="3200" dirty="0" smtClean="0">
                <a:latin typeface="Arial" pitchFamily="34" charset="0"/>
                <a:cs typeface="Arial" pitchFamily="34" charset="0"/>
              </a:rPr>
              <a:t>includes:</a:t>
            </a:r>
          </a:p>
          <a:p>
            <a:pPr marL="457200" indent="-457200">
              <a:buFontTx/>
              <a:buChar char="-"/>
            </a:pPr>
            <a:endParaRPr lang="en-US" sz="800" dirty="0" smtClean="0">
              <a:latin typeface="Arial" pitchFamily="34" charset="0"/>
              <a:cs typeface="Arial" pitchFamily="34" charset="0"/>
            </a:endParaRPr>
          </a:p>
          <a:p>
            <a:pPr marL="457200" indent="-457200">
              <a:buFontTx/>
              <a:buChar char="-"/>
            </a:pPr>
            <a:r>
              <a:rPr lang="en-US" sz="3200" dirty="0" smtClean="0">
                <a:latin typeface="Arial" pitchFamily="34" charset="0"/>
                <a:cs typeface="Arial" pitchFamily="34" charset="0"/>
              </a:rPr>
              <a:t> </a:t>
            </a:r>
            <a:r>
              <a:rPr lang="en-US" sz="3200" dirty="0">
                <a:latin typeface="Arial" pitchFamily="34" charset="0"/>
                <a:cs typeface="Arial" pitchFamily="34" charset="0"/>
              </a:rPr>
              <a:t>difficulty breathing (dyspnea</a:t>
            </a:r>
            <a:r>
              <a:rPr lang="en-US" sz="3200" dirty="0" smtClean="0">
                <a:latin typeface="Arial" pitchFamily="34" charset="0"/>
                <a:cs typeface="Arial" pitchFamily="34" charset="0"/>
              </a:rPr>
              <a:t>)</a:t>
            </a:r>
          </a:p>
          <a:p>
            <a:pPr marL="457200" indent="-457200">
              <a:buFontTx/>
              <a:buChar char="-"/>
            </a:pPr>
            <a:r>
              <a:rPr lang="en-US" sz="3200" dirty="0" smtClean="0">
                <a:latin typeface="Arial" pitchFamily="34" charset="0"/>
                <a:cs typeface="Arial" pitchFamily="34" charset="0"/>
              </a:rPr>
              <a:t> </a:t>
            </a:r>
            <a:r>
              <a:rPr lang="en-US" sz="3200" dirty="0">
                <a:latin typeface="Arial" pitchFamily="34" charset="0"/>
                <a:cs typeface="Arial" pitchFamily="34" charset="0"/>
              </a:rPr>
              <a:t>leg or feet </a:t>
            </a:r>
            <a:r>
              <a:rPr lang="en-US" sz="3200" dirty="0" smtClean="0">
                <a:latin typeface="Arial" pitchFamily="34" charset="0"/>
                <a:cs typeface="Arial" pitchFamily="34" charset="0"/>
              </a:rPr>
              <a:t>swelling</a:t>
            </a:r>
            <a:endParaRPr lang="en-US" sz="3200" dirty="0">
              <a:latin typeface="Arial" pitchFamily="34" charset="0"/>
              <a:cs typeface="Arial" pitchFamily="34" charset="0"/>
            </a:endParaRPr>
          </a:p>
          <a:p>
            <a:pPr marL="457200" indent="-457200">
              <a:buFontTx/>
              <a:buChar char="-"/>
            </a:pPr>
            <a:r>
              <a:rPr lang="en-US" sz="3200" dirty="0" smtClean="0">
                <a:latin typeface="Arial" pitchFamily="34" charset="0"/>
                <a:cs typeface="Arial" pitchFamily="34" charset="0"/>
              </a:rPr>
              <a:t> fatigue</a:t>
            </a:r>
          </a:p>
          <a:p>
            <a:endParaRPr lang="en-US" sz="3200" dirty="0" smtClean="0">
              <a:latin typeface="Arial" pitchFamily="34" charset="0"/>
              <a:cs typeface="Arial" pitchFamily="34" charset="0"/>
            </a:endParaRPr>
          </a:p>
          <a:p>
            <a:pPr marL="457200" indent="-457200">
              <a:buFontTx/>
              <a:buChar char="-"/>
            </a:pPr>
            <a:r>
              <a:rPr lang="en-US" sz="3200" dirty="0" smtClean="0">
                <a:latin typeface="Arial" pitchFamily="34" charset="0"/>
                <a:cs typeface="Arial" pitchFamily="34" charset="0"/>
              </a:rPr>
              <a:t> </a:t>
            </a:r>
            <a:r>
              <a:rPr lang="en-US" sz="3200" dirty="0">
                <a:solidFill>
                  <a:srgbClr val="FF0000"/>
                </a:solidFill>
                <a:latin typeface="Arial" pitchFamily="34" charset="0"/>
                <a:cs typeface="Arial" pitchFamily="34" charset="0"/>
              </a:rPr>
              <a:t>ADHF is a common </a:t>
            </a:r>
            <a:r>
              <a:rPr lang="en-US" sz="3200" dirty="0" smtClean="0">
                <a:solidFill>
                  <a:srgbClr val="FF0000"/>
                </a:solidFill>
                <a:latin typeface="Arial" pitchFamily="34" charset="0"/>
                <a:cs typeface="Arial" pitchFamily="34" charset="0"/>
              </a:rPr>
              <a:t>&amp; potentially </a:t>
            </a:r>
            <a:r>
              <a:rPr lang="en-US" sz="3200" dirty="0">
                <a:solidFill>
                  <a:srgbClr val="FF0000"/>
                </a:solidFill>
                <a:latin typeface="Arial" pitchFamily="34" charset="0"/>
                <a:cs typeface="Arial" pitchFamily="34" charset="0"/>
              </a:rPr>
              <a:t>serious cause of acute respiratory distress</a:t>
            </a:r>
            <a:r>
              <a:rPr lang="en-US" sz="3200" dirty="0" smtClean="0">
                <a:solidFill>
                  <a:srgbClr val="FF0000"/>
                </a:solidFill>
                <a:latin typeface="Arial" pitchFamily="34" charset="0"/>
                <a:cs typeface="Arial" pitchFamily="34" charset="0"/>
              </a:rPr>
              <a:t>.</a:t>
            </a:r>
            <a:endParaRPr lang="en-US" b="0" dirty="0" smtClean="0"/>
          </a:p>
          <a:p>
            <a:endParaRPr lang="en-US" b="0" dirty="0"/>
          </a:p>
          <a:p>
            <a:endParaRPr lang="en-US" dirty="0"/>
          </a:p>
        </p:txBody>
      </p:sp>
    </p:spTree>
    <p:extLst>
      <p:ext uri="{BB962C8B-B14F-4D97-AF65-F5344CB8AC3E}">
        <p14:creationId xmlns:p14="http://schemas.microsoft.com/office/powerpoint/2010/main" val="1180919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b="1" dirty="0">
                <a:solidFill>
                  <a:srgbClr val="0000FF"/>
                </a:solidFill>
                <a:latin typeface="Arial" panose="020B0604020202020204" pitchFamily="34" charset="0"/>
                <a:cs typeface="Arial" panose="020B0604020202020204" pitchFamily="34" charset="0"/>
              </a:rPr>
              <a:t>Management of acute heart failure</a:t>
            </a:r>
            <a:br>
              <a:rPr lang="en-US" sz="3600" b="1" dirty="0">
                <a:solidFill>
                  <a:srgbClr val="0000FF"/>
                </a:solidFill>
                <a:latin typeface="Arial" panose="020B0604020202020204" pitchFamily="34" charset="0"/>
                <a:cs typeface="Arial" panose="020B0604020202020204" pitchFamily="34" charset="0"/>
              </a:rPr>
            </a:br>
            <a:endParaRPr lang="en-US" sz="3600" b="1" dirty="0"/>
          </a:p>
        </p:txBody>
      </p:sp>
      <p:sp>
        <p:nvSpPr>
          <p:cNvPr id="3" name="عنصر نائب لرقم الشريحة 2"/>
          <p:cNvSpPr>
            <a:spLocks noGrp="1"/>
          </p:cNvSpPr>
          <p:nvPr>
            <p:ph type="sldNum" sz="quarter" idx="12"/>
          </p:nvPr>
        </p:nvSpPr>
        <p:spPr/>
        <p:txBody>
          <a:bodyPr/>
          <a:lstStyle/>
          <a:p>
            <a:fld id="{A617D9B3-68D3-4DDE-A773-7EF702840C39}" type="slidenum">
              <a:rPr lang="ar-SA" altLang="en-US" smtClean="0"/>
              <a:pPr/>
              <a:t>52</a:t>
            </a:fld>
            <a:endParaRPr lang="en-US" altLang="en-US"/>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19200"/>
            <a:ext cx="9677400" cy="5949950"/>
          </a:xfrm>
          <a:prstGeom prst="rect">
            <a:avLst/>
          </a:prstGeom>
        </p:spPr>
      </p:pic>
    </p:spTree>
    <p:extLst>
      <p:ext uri="{BB962C8B-B14F-4D97-AF65-F5344CB8AC3E}">
        <p14:creationId xmlns:p14="http://schemas.microsoft.com/office/powerpoint/2010/main" val="33924786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p:txBody>
          <a:bodyPr/>
          <a:lstStyle/>
          <a:p>
            <a:pPr eaLnBrk="1" hangingPunct="1">
              <a:defRPr/>
            </a:pPr>
            <a:endParaRPr lang="en-US"/>
          </a:p>
        </p:txBody>
      </p:sp>
      <p:sp>
        <p:nvSpPr>
          <p:cNvPr id="156675" name="Rectangle 3"/>
          <p:cNvSpPr>
            <a:spLocks noGrp="1" noChangeArrowheads="1"/>
          </p:cNvSpPr>
          <p:nvPr>
            <p:ph idx="1"/>
          </p:nvPr>
        </p:nvSpPr>
        <p:spPr/>
        <p:txBody>
          <a:bodyPr/>
          <a:lstStyle/>
          <a:p>
            <a:pPr eaLnBrk="1" hangingPunct="1">
              <a:defRPr/>
            </a:pPr>
            <a:endParaRPr lang="en-US"/>
          </a:p>
        </p:txBody>
      </p:sp>
      <p:pic>
        <p:nvPicPr>
          <p:cNvPr id="82948" name="Picture 4" descr="Pictures sameer 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584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 Box 5"/>
          <p:cNvSpPr txBox="1">
            <a:spLocks noChangeArrowheads="1"/>
          </p:cNvSpPr>
          <p:nvPr/>
        </p:nvSpPr>
        <p:spPr bwMode="auto">
          <a:xfrm>
            <a:off x="5867400" y="650241"/>
            <a:ext cx="3855720" cy="76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6" tIns="49638" rIns="99276" bIns="49638">
            <a:spAutoFit/>
          </a:bodyPr>
          <a:lstStyle>
            <a:lvl1pPr algn="l">
              <a:spcBef>
                <a:spcPct val="20000"/>
              </a:spcBef>
              <a:buClr>
                <a:schemeClr val="hlink"/>
              </a:buClr>
              <a:buFont typeface="Wingdings" pitchFamily="2" charset="2"/>
              <a:buBlip>
                <a:blip r:embed="rId4"/>
              </a:buBlip>
              <a:defRPr sz="3200">
                <a:solidFill>
                  <a:schemeClr val="tx1"/>
                </a:solidFill>
                <a:latin typeface="Arial" charset="0"/>
              </a:defRPr>
            </a:lvl1pPr>
            <a:lvl2pPr marL="742950" indent="-285750" algn="l">
              <a:spcBef>
                <a:spcPct val="20000"/>
              </a:spcBef>
              <a:buClr>
                <a:schemeClr val="folHlink"/>
              </a:buClr>
              <a:buSzPct val="50000"/>
              <a:buFont typeface="Wingdings" pitchFamily="2" charset="2"/>
              <a:buChar char="n"/>
              <a:defRPr sz="2800">
                <a:solidFill>
                  <a:schemeClr val="tx1"/>
                </a:solidFill>
                <a:latin typeface="Arial" charset="0"/>
              </a:defRPr>
            </a:lvl2pPr>
            <a:lvl3pPr marL="1143000" indent="-228600" algn="l">
              <a:spcBef>
                <a:spcPct val="20000"/>
              </a:spcBef>
              <a:buClr>
                <a:schemeClr val="hlink"/>
              </a:buClr>
              <a:buFont typeface="Wingdings" pitchFamily="2" charset="2"/>
              <a:buBlip>
                <a:blip r:embed="rId4"/>
              </a:buBlip>
              <a:defRPr sz="2400">
                <a:solidFill>
                  <a:schemeClr val="tx1"/>
                </a:solidFill>
                <a:latin typeface="Arial" charset="0"/>
              </a:defRPr>
            </a:lvl3pPr>
            <a:lvl4pPr marL="1600200" indent="-228600" algn="l">
              <a:spcBef>
                <a:spcPct val="20000"/>
              </a:spcBef>
              <a:buClr>
                <a:schemeClr val="folHlink"/>
              </a:buClr>
              <a:buSzPct val="50000"/>
              <a:buFont typeface="Wingdings" pitchFamily="2" charset="2"/>
              <a:buChar char="n"/>
              <a:defRPr sz="2000">
                <a:solidFill>
                  <a:schemeClr val="tx1"/>
                </a:solidFill>
                <a:latin typeface="Arial" charset="0"/>
              </a:defRPr>
            </a:lvl4pPr>
            <a:lvl5pPr marL="2057400" indent="-228600" algn="l">
              <a:spcBef>
                <a:spcPct val="20000"/>
              </a:spcBef>
              <a:buClr>
                <a:schemeClr val="hlink"/>
              </a:buClr>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Blip>
                <a:blip r:embed="rId4"/>
              </a:buBlip>
              <a:defRPr sz="2000">
                <a:solidFill>
                  <a:schemeClr val="tx1"/>
                </a:solidFill>
                <a:latin typeface="Arial" charset="0"/>
              </a:defRPr>
            </a:lvl9pPr>
          </a:lstStyle>
          <a:p>
            <a:pPr algn="ctr">
              <a:spcBef>
                <a:spcPct val="50000"/>
              </a:spcBef>
              <a:buClrTx/>
              <a:buFontTx/>
              <a:buNone/>
            </a:pPr>
            <a:r>
              <a:rPr lang="en-US" altLang="en-US" sz="4300">
                <a:solidFill>
                  <a:schemeClr val="bg2"/>
                </a:solidFill>
              </a:rPr>
              <a:t>Thank you</a:t>
            </a:r>
          </a:p>
        </p:txBody>
      </p:sp>
      <p:sp>
        <p:nvSpPr>
          <p:cNvPr id="6" name="Slide Number Placeholder 5"/>
          <p:cNvSpPr>
            <a:spLocks noGrp="1"/>
          </p:cNvSpPr>
          <p:nvPr>
            <p:ph type="sldNum" sz="quarter" idx="12"/>
          </p:nvPr>
        </p:nvSpPr>
        <p:spPr/>
        <p:txBody>
          <a:bodyPr/>
          <a:lstStyle/>
          <a:p>
            <a:fld id="{F8D89826-EC8E-40FA-8AED-F521038AC467}" type="slidenum">
              <a:rPr lang="ar-SA" altLang="en-US" smtClean="0"/>
              <a:pPr/>
              <a:t>53</a:t>
            </a:fld>
            <a:endParaRPr lang="en-US" altLang="en-US"/>
          </a:p>
        </p:txBody>
      </p:sp>
    </p:spTree>
    <p:extLst>
      <p:ext uri="{BB962C8B-B14F-4D97-AF65-F5344CB8AC3E}">
        <p14:creationId xmlns:p14="http://schemas.microsoft.com/office/powerpoint/2010/main" val="217358727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9440D15-2C79-4A1B-AFB1-A2FD7728206C}" type="slidenum">
              <a:rPr lang="ar-SA" altLang="en-US" smtClean="0"/>
              <a:pPr/>
              <a:t>6</a:t>
            </a:fld>
            <a:endParaRPr lang="en-US" altLang="en-US"/>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
            <a:ext cx="9906000" cy="6172199"/>
          </a:xfrm>
          <a:prstGeom prst="rect">
            <a:avLst/>
          </a:prstGeom>
        </p:spPr>
      </p:pic>
    </p:spTree>
    <p:extLst>
      <p:ext uri="{BB962C8B-B14F-4D97-AF65-F5344CB8AC3E}">
        <p14:creationId xmlns:p14="http://schemas.microsoft.com/office/powerpoint/2010/main" val="3941662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152400" y="152400"/>
            <a:ext cx="4876800" cy="3820160"/>
          </a:xfrm>
          <a:prstGeom prst="rect">
            <a:avLst/>
          </a:prstGeom>
          <a:noFill/>
          <a:ln>
            <a:noFill/>
          </a:ln>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8915" name="Rectangle 4"/>
          <p:cNvSpPr>
            <a:spLocks noChangeArrowheads="1"/>
          </p:cNvSpPr>
          <p:nvPr/>
        </p:nvSpPr>
        <p:spPr bwMode="auto">
          <a:xfrm>
            <a:off x="152400" y="3972560"/>
            <a:ext cx="4876800" cy="3495040"/>
          </a:xfrm>
          <a:prstGeom prst="rect">
            <a:avLst/>
          </a:prstGeom>
          <a:noFill/>
          <a:ln>
            <a:noFill/>
          </a:ln>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8916" name="Rectangle 5"/>
          <p:cNvSpPr>
            <a:spLocks noChangeArrowheads="1"/>
          </p:cNvSpPr>
          <p:nvPr/>
        </p:nvSpPr>
        <p:spPr bwMode="auto">
          <a:xfrm>
            <a:off x="5029200" y="3647440"/>
            <a:ext cx="4876800" cy="3820160"/>
          </a:xfrm>
          <a:prstGeom prst="rect">
            <a:avLst/>
          </a:prstGeom>
          <a:noFill/>
          <a:ln>
            <a:noFill/>
          </a:ln>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8917" name="Rectangle 6"/>
          <p:cNvSpPr>
            <a:spLocks noChangeArrowheads="1"/>
          </p:cNvSpPr>
          <p:nvPr/>
        </p:nvSpPr>
        <p:spPr bwMode="auto">
          <a:xfrm>
            <a:off x="5029200" y="152400"/>
            <a:ext cx="4876800" cy="3495040"/>
          </a:xfrm>
          <a:prstGeom prst="rect">
            <a:avLst/>
          </a:prstGeom>
          <a:noFill/>
          <a:ln>
            <a:noFill/>
          </a:ln>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grpSp>
        <p:nvGrpSpPr>
          <p:cNvPr id="2" name="Group 210"/>
          <p:cNvGrpSpPr>
            <a:grpSpLocks/>
          </p:cNvGrpSpPr>
          <p:nvPr/>
        </p:nvGrpSpPr>
        <p:grpSpPr bwMode="auto">
          <a:xfrm>
            <a:off x="381000" y="765528"/>
            <a:ext cx="9372600" cy="6088944"/>
            <a:chOff x="229" y="27"/>
            <a:chExt cx="5432" cy="3507"/>
          </a:xfrm>
        </p:grpSpPr>
        <p:sp>
          <p:nvSpPr>
            <p:cNvPr id="38919" name="Text Box 138"/>
            <p:cNvSpPr txBox="1">
              <a:spLocks noChangeArrowheads="1"/>
            </p:cNvSpPr>
            <p:nvPr/>
          </p:nvSpPr>
          <p:spPr bwMode="auto">
            <a:xfrm>
              <a:off x="1984" y="27"/>
              <a:ext cx="24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SzTx/>
                <a:buFontTx/>
                <a:buNone/>
              </a:pPr>
              <a:r>
                <a:rPr lang="en-US" altLang="en-US" sz="2800" b="0" dirty="0">
                  <a:cs typeface="Arial" panose="020B0604020202020204" pitchFamily="34" charset="0"/>
                  <a:sym typeface="Symbol" panose="05050102010706020507" pitchFamily="18" charset="2"/>
                </a:rPr>
                <a:t> </a:t>
              </a:r>
              <a:r>
                <a:rPr lang="en-US" altLang="en-US" sz="2800" dirty="0">
                  <a:cs typeface="Arial" panose="020B0604020202020204" pitchFamily="34" charset="0"/>
                  <a:sym typeface="Symbol" panose="05050102010706020507" pitchFamily="18" charset="2"/>
                </a:rPr>
                <a:t>Force of contraction  </a:t>
              </a:r>
              <a:endParaRPr lang="en-US" altLang="en-US" sz="2800" dirty="0">
                <a:cs typeface="Arial" panose="020B0604020202020204" pitchFamily="34" charset="0"/>
              </a:endParaRPr>
            </a:p>
          </p:txBody>
        </p:sp>
        <p:sp>
          <p:nvSpPr>
            <p:cNvPr id="38920" name="Text Box 139"/>
            <p:cNvSpPr txBox="1">
              <a:spLocks noChangeArrowheads="1"/>
            </p:cNvSpPr>
            <p:nvPr/>
          </p:nvSpPr>
          <p:spPr bwMode="auto">
            <a:xfrm>
              <a:off x="2304" y="423"/>
              <a:ext cx="1584"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SzTx/>
                <a:buFontTx/>
                <a:buNone/>
              </a:pPr>
              <a:r>
                <a:rPr lang="en-US" altLang="en-US" sz="2800" dirty="0">
                  <a:cs typeface="Arial" panose="020B0604020202020204" pitchFamily="34" charset="0"/>
                  <a:sym typeface="Symbol" panose="05050102010706020507" pitchFamily="18" charset="2"/>
                </a:rPr>
                <a:t>Low C.O.  </a:t>
              </a:r>
              <a:endParaRPr lang="en-US" altLang="en-US" sz="2800" dirty="0">
                <a:cs typeface="Arial" panose="020B0604020202020204" pitchFamily="34" charset="0"/>
              </a:endParaRPr>
            </a:p>
          </p:txBody>
        </p:sp>
        <p:sp>
          <p:nvSpPr>
            <p:cNvPr id="38921" name="Line 144"/>
            <p:cNvSpPr>
              <a:spLocks noChangeShapeType="1"/>
            </p:cNvSpPr>
            <p:nvPr/>
          </p:nvSpPr>
          <p:spPr bwMode="auto">
            <a:xfrm flipH="1">
              <a:off x="3264" y="1863"/>
              <a:ext cx="1008" cy="88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22" name="Line 145"/>
            <p:cNvSpPr>
              <a:spLocks noChangeShapeType="1"/>
            </p:cNvSpPr>
            <p:nvPr/>
          </p:nvSpPr>
          <p:spPr bwMode="auto">
            <a:xfrm>
              <a:off x="4288" y="1881"/>
              <a:ext cx="0" cy="90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23" name="Line 146"/>
            <p:cNvSpPr>
              <a:spLocks noChangeShapeType="1"/>
            </p:cNvSpPr>
            <p:nvPr/>
          </p:nvSpPr>
          <p:spPr bwMode="auto">
            <a:xfrm>
              <a:off x="4352" y="1881"/>
              <a:ext cx="1024" cy="97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24" name="Rectangle 152"/>
            <p:cNvSpPr>
              <a:spLocks noChangeArrowheads="1"/>
            </p:cNvSpPr>
            <p:nvPr/>
          </p:nvSpPr>
          <p:spPr bwMode="auto">
            <a:xfrm>
              <a:off x="3725" y="2817"/>
              <a:ext cx="1029"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1800" dirty="0">
                  <a:cs typeface="Arial" panose="020B0604020202020204" pitchFamily="34" charset="0"/>
                  <a:sym typeface="Symbol" panose="05050102010706020507" pitchFamily="18" charset="2"/>
                </a:rPr>
                <a:t>  Force of </a:t>
              </a:r>
            </a:p>
            <a:p>
              <a:pPr algn="ctr" eaLnBrk="1" hangingPunct="1">
                <a:spcBef>
                  <a:spcPct val="0"/>
                </a:spcBef>
                <a:buSzTx/>
                <a:buFontTx/>
                <a:buNone/>
              </a:pPr>
              <a:r>
                <a:rPr lang="en-US" altLang="en-US" sz="1800" dirty="0">
                  <a:cs typeface="Arial" panose="020B0604020202020204" pitchFamily="34" charset="0"/>
                  <a:sym typeface="Symbol" panose="05050102010706020507" pitchFamily="18" charset="2"/>
                </a:rPr>
                <a:t>Cardiac .cont</a:t>
              </a:r>
              <a:r>
                <a:rPr lang="en-US" altLang="en-US" sz="1493" dirty="0">
                  <a:solidFill>
                    <a:schemeClr val="bg1"/>
                  </a:solidFill>
                  <a:latin typeface="MS Hei" pitchFamily="57" charset="-122"/>
                  <a:sym typeface="Symbol" panose="05050102010706020507" pitchFamily="18" charset="2"/>
                </a:rPr>
                <a:t>.</a:t>
              </a:r>
              <a:endParaRPr lang="en-US" altLang="en-US" sz="1493" dirty="0">
                <a:solidFill>
                  <a:schemeClr val="bg1"/>
                </a:solidFill>
                <a:latin typeface="MS Hei" pitchFamily="57" charset="-122"/>
              </a:endParaRPr>
            </a:p>
          </p:txBody>
        </p:sp>
        <p:sp>
          <p:nvSpPr>
            <p:cNvPr id="38925" name="Rectangle 153"/>
            <p:cNvSpPr>
              <a:spLocks noChangeArrowheads="1"/>
            </p:cNvSpPr>
            <p:nvPr/>
          </p:nvSpPr>
          <p:spPr bwMode="auto">
            <a:xfrm>
              <a:off x="5076" y="2925"/>
              <a:ext cx="49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2000" dirty="0">
                  <a:cs typeface="Arial" panose="020B0604020202020204" pitchFamily="34" charset="0"/>
                  <a:sym typeface="Symbol" panose="05050102010706020507" pitchFamily="18" charset="2"/>
                </a:rPr>
                <a:t>  HR</a:t>
              </a:r>
              <a:endParaRPr lang="en-US" altLang="en-US" sz="1493" dirty="0">
                <a:solidFill>
                  <a:schemeClr val="bg1"/>
                </a:solidFill>
                <a:latin typeface="MS Hei" pitchFamily="57" charset="-122"/>
              </a:endParaRPr>
            </a:p>
          </p:txBody>
        </p:sp>
        <p:sp>
          <p:nvSpPr>
            <p:cNvPr id="38926" name="Line 143"/>
            <p:cNvSpPr>
              <a:spLocks noChangeShapeType="1"/>
            </p:cNvSpPr>
            <p:nvPr/>
          </p:nvSpPr>
          <p:spPr bwMode="auto">
            <a:xfrm>
              <a:off x="1680" y="1872"/>
              <a:ext cx="0" cy="144"/>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27" name="Line 147"/>
            <p:cNvSpPr>
              <a:spLocks noChangeShapeType="1"/>
            </p:cNvSpPr>
            <p:nvPr/>
          </p:nvSpPr>
          <p:spPr bwMode="auto">
            <a:xfrm flipH="1">
              <a:off x="832" y="2205"/>
              <a:ext cx="784" cy="351"/>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28" name="Line 148"/>
            <p:cNvSpPr>
              <a:spLocks noChangeShapeType="1"/>
            </p:cNvSpPr>
            <p:nvPr/>
          </p:nvSpPr>
          <p:spPr bwMode="auto">
            <a:xfrm>
              <a:off x="1648" y="2196"/>
              <a:ext cx="976" cy="621"/>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29" name="Rectangle 149"/>
            <p:cNvSpPr>
              <a:spLocks noChangeArrowheads="1"/>
            </p:cNvSpPr>
            <p:nvPr/>
          </p:nvSpPr>
          <p:spPr bwMode="auto">
            <a:xfrm>
              <a:off x="245" y="2565"/>
              <a:ext cx="93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2000" dirty="0">
                  <a:cs typeface="Arial" panose="020B0604020202020204" pitchFamily="34" charset="0"/>
                  <a:sym typeface="Symbol" panose="05050102010706020507" pitchFamily="18" charset="2"/>
                </a:rPr>
                <a:t>Remodeling</a:t>
              </a:r>
              <a:endParaRPr lang="en-US" altLang="en-US" sz="2000" dirty="0">
                <a:cs typeface="Arial" panose="020B0604020202020204" pitchFamily="34" charset="0"/>
              </a:endParaRPr>
            </a:p>
          </p:txBody>
        </p:sp>
        <p:sp>
          <p:nvSpPr>
            <p:cNvPr id="38930" name="Rectangle 150"/>
            <p:cNvSpPr>
              <a:spLocks noChangeArrowheads="1"/>
            </p:cNvSpPr>
            <p:nvPr/>
          </p:nvSpPr>
          <p:spPr bwMode="auto">
            <a:xfrm>
              <a:off x="1127" y="2637"/>
              <a:ext cx="991"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1400" dirty="0">
                  <a:cs typeface="Arial" panose="020B0604020202020204" pitchFamily="34" charset="0"/>
                  <a:sym typeface="Symbol" panose="05050102010706020507" pitchFamily="18" charset="2"/>
                </a:rPr>
                <a:t>Salt &amp; Water</a:t>
              </a:r>
            </a:p>
            <a:p>
              <a:pPr algn="ctr" eaLnBrk="1" hangingPunct="1">
                <a:spcBef>
                  <a:spcPct val="0"/>
                </a:spcBef>
                <a:buSzTx/>
                <a:buFontTx/>
                <a:buNone/>
              </a:pPr>
              <a:r>
                <a:rPr lang="en-US" altLang="en-US" sz="1400" dirty="0">
                  <a:cs typeface="Arial" panose="020B0604020202020204" pitchFamily="34" charset="0"/>
                  <a:sym typeface="Symbol" panose="05050102010706020507" pitchFamily="18" charset="2"/>
                </a:rPr>
                <a:t>Retention </a:t>
              </a:r>
            </a:p>
            <a:p>
              <a:pPr algn="ctr" eaLnBrk="1" hangingPunct="1">
                <a:spcBef>
                  <a:spcPct val="0"/>
                </a:spcBef>
                <a:buSzTx/>
                <a:buFontTx/>
                <a:buNone/>
              </a:pPr>
              <a:r>
                <a:rPr lang="en-US" altLang="en-US" sz="1400" dirty="0">
                  <a:cs typeface="Arial" panose="020B0604020202020204" pitchFamily="34" charset="0"/>
                  <a:sym typeface="Symbol" panose="05050102010706020507" pitchFamily="18" charset="2"/>
                </a:rPr>
                <a:t>Volume expansion</a:t>
              </a:r>
              <a:endParaRPr lang="en-US" altLang="en-US" sz="1400" dirty="0">
                <a:cs typeface="Arial" panose="020B0604020202020204" pitchFamily="34" charset="0"/>
              </a:endParaRPr>
            </a:p>
          </p:txBody>
        </p:sp>
        <p:sp>
          <p:nvSpPr>
            <p:cNvPr id="11283" name="Rectangle 151"/>
            <p:cNvSpPr>
              <a:spLocks noChangeArrowheads="1"/>
            </p:cNvSpPr>
            <p:nvPr/>
          </p:nvSpPr>
          <p:spPr bwMode="auto">
            <a:xfrm>
              <a:off x="2346" y="2725"/>
              <a:ext cx="1157" cy="200"/>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eaLnBrk="1" hangingPunct="1">
                <a:defRPr/>
              </a:pPr>
              <a:r>
                <a:rPr lang="en-US" sz="1800" dirty="0">
                  <a:solidFill>
                    <a:schemeClr val="tx1"/>
                  </a:solidFill>
                  <a:latin typeface="Arial" panose="020B0604020202020204" pitchFamily="34" charset="0"/>
                  <a:cs typeface="Arial" panose="020B0604020202020204" pitchFamily="34" charset="0"/>
                  <a:sym typeface="Symbol" pitchFamily="18" charset="2"/>
                </a:rPr>
                <a:t>Vasoconstriction</a:t>
              </a:r>
              <a:endParaRPr lang="en-US" sz="1800" dirty="0">
                <a:solidFill>
                  <a:schemeClr val="tx1"/>
                </a:solidFill>
                <a:latin typeface="Arial" panose="020B0604020202020204" pitchFamily="34" charset="0"/>
                <a:cs typeface="Arial" panose="020B0604020202020204" pitchFamily="34" charset="0"/>
              </a:endParaRPr>
            </a:p>
          </p:txBody>
        </p:sp>
        <p:sp>
          <p:nvSpPr>
            <p:cNvPr id="38932" name="Line 154"/>
            <p:cNvSpPr>
              <a:spLocks noChangeShapeType="1"/>
            </p:cNvSpPr>
            <p:nvPr/>
          </p:nvSpPr>
          <p:spPr bwMode="auto">
            <a:xfrm flipH="1">
              <a:off x="1664" y="2205"/>
              <a:ext cx="0" cy="459"/>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33" name="Text Box 159"/>
            <p:cNvSpPr txBox="1">
              <a:spLocks noChangeArrowheads="1"/>
            </p:cNvSpPr>
            <p:nvPr/>
          </p:nvSpPr>
          <p:spPr bwMode="auto">
            <a:xfrm rot="16227263">
              <a:off x="1264" y="2317"/>
              <a:ext cx="57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buSzTx/>
                <a:buFontTx/>
                <a:buNone/>
              </a:pPr>
              <a:r>
                <a:rPr lang="en-US" altLang="en-US" sz="1400" dirty="0">
                  <a:cs typeface="Arial" panose="020B0604020202020204" pitchFamily="34" charset="0"/>
                </a:rPr>
                <a:t>ALDOST</a:t>
              </a:r>
              <a:r>
                <a:rPr lang="en-US" altLang="en-US" sz="1400" dirty="0">
                  <a:latin typeface="MS Hei" pitchFamily="57" charset="-122"/>
                </a:rPr>
                <a:t>.</a:t>
              </a:r>
            </a:p>
          </p:txBody>
        </p:sp>
        <p:sp>
          <p:nvSpPr>
            <p:cNvPr id="38934" name="Text Box 160"/>
            <p:cNvSpPr txBox="1">
              <a:spLocks noChangeArrowheads="1"/>
            </p:cNvSpPr>
            <p:nvPr/>
          </p:nvSpPr>
          <p:spPr bwMode="auto">
            <a:xfrm rot="1860000">
              <a:off x="1696" y="2432"/>
              <a:ext cx="121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lnSpc>
                  <a:spcPct val="55000"/>
                </a:lnSpc>
                <a:spcBef>
                  <a:spcPct val="50000"/>
                </a:spcBef>
                <a:buSzTx/>
                <a:buFontTx/>
                <a:buNone/>
              </a:pPr>
              <a:r>
                <a:rPr lang="en-US" altLang="en-US" sz="1493" dirty="0">
                  <a:solidFill>
                    <a:schemeClr val="bg1"/>
                  </a:solidFill>
                  <a:latin typeface="MS Hei" pitchFamily="57" charset="-122"/>
                </a:rPr>
                <a:t> </a:t>
              </a:r>
              <a:r>
                <a:rPr lang="en-US" altLang="en-US" sz="2000" dirty="0">
                  <a:cs typeface="Arial" panose="020B0604020202020204" pitchFamily="34" charset="0"/>
                </a:rPr>
                <a:t>Ag. II</a:t>
              </a:r>
            </a:p>
          </p:txBody>
        </p:sp>
        <p:sp>
          <p:nvSpPr>
            <p:cNvPr id="38935" name="Line 166"/>
            <p:cNvSpPr>
              <a:spLocks noChangeShapeType="1"/>
            </p:cNvSpPr>
            <p:nvPr/>
          </p:nvSpPr>
          <p:spPr bwMode="auto">
            <a:xfrm>
              <a:off x="2184" y="3204"/>
              <a:ext cx="0" cy="7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36" name="Line 167"/>
            <p:cNvSpPr>
              <a:spLocks noChangeShapeType="1"/>
            </p:cNvSpPr>
            <p:nvPr/>
          </p:nvSpPr>
          <p:spPr bwMode="auto">
            <a:xfrm>
              <a:off x="3307" y="3213"/>
              <a:ext cx="0" cy="7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37" name="Line 168"/>
            <p:cNvSpPr>
              <a:spLocks noChangeShapeType="1"/>
            </p:cNvSpPr>
            <p:nvPr/>
          </p:nvSpPr>
          <p:spPr bwMode="auto">
            <a:xfrm>
              <a:off x="2208" y="3159"/>
              <a:ext cx="3136"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sz="2560"/>
            </a:p>
          </p:txBody>
        </p:sp>
        <p:sp>
          <p:nvSpPr>
            <p:cNvPr id="38938" name="Line 169"/>
            <p:cNvSpPr>
              <a:spLocks noChangeShapeType="1"/>
            </p:cNvSpPr>
            <p:nvPr/>
          </p:nvSpPr>
          <p:spPr bwMode="auto">
            <a:xfrm flipV="1">
              <a:off x="2208" y="3117"/>
              <a:ext cx="0" cy="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2560"/>
            </a:p>
          </p:txBody>
        </p:sp>
        <p:sp>
          <p:nvSpPr>
            <p:cNvPr id="38939" name="Line 170"/>
            <p:cNvSpPr>
              <a:spLocks noChangeShapeType="1"/>
            </p:cNvSpPr>
            <p:nvPr/>
          </p:nvSpPr>
          <p:spPr bwMode="auto">
            <a:xfrm flipV="1">
              <a:off x="3190" y="3111"/>
              <a:ext cx="0" cy="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2560"/>
            </a:p>
          </p:txBody>
        </p:sp>
        <p:sp>
          <p:nvSpPr>
            <p:cNvPr id="38940" name="Line 171"/>
            <p:cNvSpPr>
              <a:spLocks noChangeShapeType="1"/>
            </p:cNvSpPr>
            <p:nvPr/>
          </p:nvSpPr>
          <p:spPr bwMode="auto">
            <a:xfrm>
              <a:off x="4224" y="3063"/>
              <a:ext cx="0" cy="108"/>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sz="2560"/>
            </a:p>
          </p:txBody>
        </p:sp>
        <p:sp>
          <p:nvSpPr>
            <p:cNvPr id="38941" name="Line 172"/>
            <p:cNvSpPr>
              <a:spLocks noChangeShapeType="1"/>
            </p:cNvSpPr>
            <p:nvPr/>
          </p:nvSpPr>
          <p:spPr bwMode="auto">
            <a:xfrm flipV="1">
              <a:off x="5334" y="3093"/>
              <a:ext cx="0" cy="72"/>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sz="2560"/>
            </a:p>
          </p:txBody>
        </p:sp>
        <p:sp>
          <p:nvSpPr>
            <p:cNvPr id="38942" name="Line 173"/>
            <p:cNvSpPr>
              <a:spLocks noChangeShapeType="1"/>
            </p:cNvSpPr>
            <p:nvPr/>
          </p:nvSpPr>
          <p:spPr bwMode="auto">
            <a:xfrm>
              <a:off x="4544" y="3153"/>
              <a:ext cx="0" cy="216"/>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sz="2560"/>
            </a:p>
          </p:txBody>
        </p:sp>
        <p:sp>
          <p:nvSpPr>
            <p:cNvPr id="38944" name="Line 175"/>
            <p:cNvSpPr>
              <a:spLocks noChangeShapeType="1"/>
            </p:cNvSpPr>
            <p:nvPr/>
          </p:nvSpPr>
          <p:spPr bwMode="auto">
            <a:xfrm>
              <a:off x="2928" y="288"/>
              <a:ext cx="0" cy="18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45" name="Rectangle 134"/>
            <p:cNvSpPr>
              <a:spLocks noChangeArrowheads="1"/>
            </p:cNvSpPr>
            <p:nvPr/>
          </p:nvSpPr>
          <p:spPr bwMode="auto">
            <a:xfrm>
              <a:off x="3057" y="1503"/>
              <a:ext cx="2567" cy="342"/>
            </a:xfrm>
            <a:prstGeom prst="rect">
              <a:avLst/>
            </a:prstGeom>
            <a:noFill/>
            <a:ln w="9525">
              <a:solidFill>
                <a:schemeClr val="tx1"/>
              </a:solidFill>
              <a:miter lim="800000"/>
              <a:headEnd/>
              <a:tailEnd/>
            </a:ln>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2000" dirty="0">
                  <a:cs typeface="Arial" panose="020B0604020202020204" pitchFamily="34" charset="0"/>
                </a:rPr>
                <a:t>Activate sympathetic system</a:t>
              </a:r>
            </a:p>
            <a:p>
              <a:pPr algn="ctr" eaLnBrk="1" hangingPunct="1">
                <a:spcBef>
                  <a:spcPct val="0"/>
                </a:spcBef>
                <a:buSzTx/>
                <a:buFontTx/>
                <a:buNone/>
              </a:pPr>
              <a:r>
                <a:rPr lang="en-US" altLang="en-US" sz="2000" dirty="0">
                  <a:cs typeface="Arial" panose="020B0604020202020204" pitchFamily="34" charset="0"/>
                  <a:sym typeface="Symbol" panose="05050102010706020507" pitchFamily="18" charset="2"/>
                </a:rPr>
                <a:t> Sympathetic discharge</a:t>
              </a:r>
              <a:endParaRPr lang="en-US" altLang="en-US" sz="2000" dirty="0">
                <a:cs typeface="Arial" panose="020B0604020202020204" pitchFamily="34" charset="0"/>
              </a:endParaRPr>
            </a:p>
          </p:txBody>
        </p:sp>
        <p:sp>
          <p:nvSpPr>
            <p:cNvPr id="38946" name="Line 141"/>
            <p:cNvSpPr>
              <a:spLocks noChangeShapeType="1"/>
            </p:cNvSpPr>
            <p:nvPr/>
          </p:nvSpPr>
          <p:spPr bwMode="auto">
            <a:xfrm>
              <a:off x="2944" y="711"/>
              <a:ext cx="1152" cy="756"/>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47" name="Text Box 176"/>
            <p:cNvSpPr txBox="1">
              <a:spLocks noChangeArrowheads="1"/>
            </p:cNvSpPr>
            <p:nvPr/>
          </p:nvSpPr>
          <p:spPr bwMode="auto">
            <a:xfrm>
              <a:off x="3504" y="1083"/>
              <a:ext cx="2157"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lnSpc>
                  <a:spcPct val="55000"/>
                </a:lnSpc>
                <a:spcBef>
                  <a:spcPct val="50000"/>
                </a:spcBef>
                <a:buSzTx/>
                <a:buFontTx/>
                <a:buNone/>
              </a:pPr>
              <a:r>
                <a:rPr lang="en-US" altLang="en-US" sz="2000" dirty="0">
                  <a:cs typeface="Arial" panose="020B0604020202020204" pitchFamily="34" charset="0"/>
                  <a:sym typeface="Symbol" panose="05050102010706020507" pitchFamily="18" charset="2"/>
                </a:rPr>
                <a:t></a:t>
              </a:r>
              <a:r>
                <a:rPr lang="en-US" altLang="en-US" sz="2000" dirty="0">
                  <a:cs typeface="Arial" panose="020B0604020202020204" pitchFamily="34" charset="0"/>
                </a:rPr>
                <a:t> Carotid sinus firing</a:t>
              </a:r>
            </a:p>
          </p:txBody>
        </p:sp>
        <p:sp>
          <p:nvSpPr>
            <p:cNvPr id="38949" name="Rectangle 135"/>
            <p:cNvSpPr>
              <a:spLocks noChangeArrowheads="1"/>
            </p:cNvSpPr>
            <p:nvPr/>
          </p:nvSpPr>
          <p:spPr bwMode="auto">
            <a:xfrm>
              <a:off x="229" y="3258"/>
              <a:ext cx="987" cy="252"/>
            </a:xfrm>
            <a:prstGeom prst="rect">
              <a:avLst/>
            </a:prstGeom>
            <a:noFill/>
            <a:ln w="9525">
              <a:solidFill>
                <a:schemeClr val="tx1"/>
              </a:solidFill>
              <a:miter lim="800000"/>
              <a:headEnd/>
              <a:tailEnd/>
            </a:ln>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2400" dirty="0">
                  <a:cs typeface="Arial" panose="020B0604020202020204" pitchFamily="34" charset="0"/>
                  <a:sym typeface="Symbol" panose="05050102010706020507" pitchFamily="18" charset="2"/>
                </a:rPr>
                <a:t> </a:t>
              </a:r>
              <a:r>
                <a:rPr lang="en-US" altLang="en-US" sz="2400" dirty="0">
                  <a:cs typeface="Arial" panose="020B0604020202020204" pitchFamily="34" charset="0"/>
                </a:rPr>
                <a:t>Preload</a:t>
              </a:r>
            </a:p>
          </p:txBody>
        </p:sp>
        <p:sp>
          <p:nvSpPr>
            <p:cNvPr id="38950" name="Rectangle 155"/>
            <p:cNvSpPr>
              <a:spLocks noChangeArrowheads="1"/>
            </p:cNvSpPr>
            <p:nvPr/>
          </p:nvSpPr>
          <p:spPr bwMode="auto">
            <a:xfrm>
              <a:off x="1853" y="2997"/>
              <a:ext cx="85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1800" dirty="0">
                  <a:solidFill>
                    <a:schemeClr val="bg1"/>
                  </a:solidFill>
                  <a:cs typeface="Arial" panose="020B0604020202020204" pitchFamily="34" charset="0"/>
                  <a:sym typeface="Symbol" panose="05050102010706020507" pitchFamily="18" charset="2"/>
                </a:rPr>
                <a:t> </a:t>
              </a:r>
              <a:r>
                <a:rPr lang="en-US" altLang="en-US" sz="1800" dirty="0">
                  <a:cs typeface="Arial" panose="020B0604020202020204" pitchFamily="34" charset="0"/>
                  <a:sym typeface="Symbol" panose="05050102010706020507" pitchFamily="18" charset="2"/>
                </a:rPr>
                <a:t>Venous VC</a:t>
              </a:r>
              <a:endParaRPr lang="en-US" altLang="en-US" sz="1800" dirty="0">
                <a:cs typeface="Arial" panose="020B0604020202020204" pitchFamily="34" charset="0"/>
              </a:endParaRPr>
            </a:p>
          </p:txBody>
        </p:sp>
        <p:sp>
          <p:nvSpPr>
            <p:cNvPr id="38951" name="Rectangle 156"/>
            <p:cNvSpPr>
              <a:spLocks noChangeArrowheads="1"/>
            </p:cNvSpPr>
            <p:nvPr/>
          </p:nvSpPr>
          <p:spPr bwMode="auto">
            <a:xfrm>
              <a:off x="2865" y="2997"/>
              <a:ext cx="81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1800" dirty="0">
                  <a:cs typeface="Arial" panose="020B0604020202020204" pitchFamily="34" charset="0"/>
                  <a:sym typeface="Symbol" panose="05050102010706020507" pitchFamily="18" charset="2"/>
                </a:rPr>
                <a:t>Arterial VC</a:t>
              </a:r>
              <a:endParaRPr lang="en-US" altLang="en-US" sz="1800" dirty="0">
                <a:cs typeface="Arial" panose="020B0604020202020204" pitchFamily="34" charset="0"/>
              </a:endParaRPr>
            </a:p>
          </p:txBody>
        </p:sp>
        <p:sp>
          <p:nvSpPr>
            <p:cNvPr id="38952" name="Rectangle 161"/>
            <p:cNvSpPr>
              <a:spLocks noChangeArrowheads="1"/>
            </p:cNvSpPr>
            <p:nvPr/>
          </p:nvSpPr>
          <p:spPr bwMode="auto">
            <a:xfrm>
              <a:off x="1688" y="3267"/>
              <a:ext cx="987" cy="252"/>
            </a:xfrm>
            <a:prstGeom prst="rect">
              <a:avLst/>
            </a:prstGeom>
            <a:noFill/>
            <a:ln w="9525">
              <a:solidFill>
                <a:schemeClr val="tx1"/>
              </a:solidFill>
              <a:miter lim="800000"/>
              <a:headEnd/>
              <a:tailEnd/>
            </a:ln>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2400" dirty="0">
                  <a:cs typeface="Arial" panose="020B0604020202020204" pitchFamily="34" charset="0"/>
                  <a:sym typeface="Symbol" panose="05050102010706020507" pitchFamily="18" charset="2"/>
                </a:rPr>
                <a:t> </a:t>
              </a:r>
              <a:r>
                <a:rPr lang="en-US" altLang="en-US" sz="2400" dirty="0">
                  <a:cs typeface="Arial" panose="020B0604020202020204" pitchFamily="34" charset="0"/>
                </a:rPr>
                <a:t>Preload</a:t>
              </a:r>
            </a:p>
          </p:txBody>
        </p:sp>
        <p:sp>
          <p:nvSpPr>
            <p:cNvPr id="38953" name="Rectangle 163"/>
            <p:cNvSpPr>
              <a:spLocks noChangeArrowheads="1"/>
            </p:cNvSpPr>
            <p:nvPr/>
          </p:nvSpPr>
          <p:spPr bwMode="auto">
            <a:xfrm>
              <a:off x="2896" y="3282"/>
              <a:ext cx="987" cy="252"/>
            </a:xfrm>
            <a:prstGeom prst="rect">
              <a:avLst/>
            </a:prstGeom>
            <a:noFill/>
            <a:ln w="9525">
              <a:solidFill>
                <a:schemeClr val="accent1"/>
              </a:solidFill>
              <a:miter lim="800000"/>
              <a:headEnd/>
              <a:tailEnd/>
            </a:ln>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2400" dirty="0">
                  <a:cs typeface="Arial" panose="020B0604020202020204" pitchFamily="34" charset="0"/>
                  <a:sym typeface="Symbol" panose="05050102010706020507" pitchFamily="18" charset="2"/>
                </a:rPr>
                <a:t> After</a:t>
              </a:r>
              <a:r>
                <a:rPr lang="en-US" altLang="en-US" sz="2400" dirty="0">
                  <a:cs typeface="Arial" panose="020B0604020202020204" pitchFamily="34" charset="0"/>
                </a:rPr>
                <a:t>load</a:t>
              </a:r>
            </a:p>
          </p:txBody>
        </p:sp>
        <p:sp>
          <p:nvSpPr>
            <p:cNvPr id="38954" name="Line 181"/>
            <p:cNvSpPr>
              <a:spLocks noChangeShapeType="1"/>
            </p:cNvSpPr>
            <p:nvPr/>
          </p:nvSpPr>
          <p:spPr bwMode="auto">
            <a:xfrm flipH="1">
              <a:off x="2432" y="2952"/>
              <a:ext cx="384" cy="7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55" name="Line 182"/>
            <p:cNvSpPr>
              <a:spLocks noChangeShapeType="1"/>
            </p:cNvSpPr>
            <p:nvPr/>
          </p:nvSpPr>
          <p:spPr bwMode="auto">
            <a:xfrm>
              <a:off x="2816" y="2952"/>
              <a:ext cx="320" cy="7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56" name="Line 183"/>
            <p:cNvSpPr>
              <a:spLocks noChangeShapeType="1"/>
            </p:cNvSpPr>
            <p:nvPr/>
          </p:nvSpPr>
          <p:spPr bwMode="auto">
            <a:xfrm flipH="1">
              <a:off x="720" y="3024"/>
              <a:ext cx="432" cy="144"/>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57" name="Text Box 177"/>
            <p:cNvSpPr txBox="1">
              <a:spLocks noChangeArrowheads="1"/>
            </p:cNvSpPr>
            <p:nvPr/>
          </p:nvSpPr>
          <p:spPr bwMode="auto">
            <a:xfrm rot="21576960">
              <a:off x="432" y="1194"/>
              <a:ext cx="2072"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lnSpc>
                  <a:spcPct val="55000"/>
                </a:lnSpc>
                <a:spcBef>
                  <a:spcPct val="50000"/>
                </a:spcBef>
                <a:buSzTx/>
                <a:buFontTx/>
                <a:buNone/>
              </a:pPr>
              <a:r>
                <a:rPr lang="en-US" altLang="en-US" sz="2000" dirty="0">
                  <a:cs typeface="Arial" panose="020B0604020202020204" pitchFamily="34" charset="0"/>
                  <a:sym typeface="Symbol" panose="05050102010706020507" pitchFamily="18" charset="2"/>
                </a:rPr>
                <a:t></a:t>
              </a:r>
              <a:r>
                <a:rPr lang="en-US" altLang="en-US" sz="2000" dirty="0">
                  <a:cs typeface="Arial" panose="020B0604020202020204" pitchFamily="34" charset="0"/>
                </a:rPr>
                <a:t> Renal blood flow</a:t>
              </a:r>
            </a:p>
          </p:txBody>
        </p:sp>
        <p:sp>
          <p:nvSpPr>
            <p:cNvPr id="38958" name="Rectangle 133"/>
            <p:cNvSpPr>
              <a:spLocks noChangeArrowheads="1"/>
            </p:cNvSpPr>
            <p:nvPr/>
          </p:nvSpPr>
          <p:spPr bwMode="auto">
            <a:xfrm>
              <a:off x="361" y="1515"/>
              <a:ext cx="2263" cy="378"/>
            </a:xfrm>
            <a:prstGeom prst="rect">
              <a:avLst/>
            </a:prstGeom>
            <a:noFill/>
            <a:ln w="9525">
              <a:solidFill>
                <a:schemeClr val="tx1"/>
              </a:solidFill>
              <a:miter lim="800000"/>
              <a:headEnd/>
              <a:tailEnd/>
            </a:ln>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2000" dirty="0">
                  <a:cs typeface="Arial" panose="020B0604020202020204" pitchFamily="34" charset="0"/>
                </a:rPr>
                <a:t>Activate renin-angiotensin-</a:t>
              </a:r>
            </a:p>
            <a:p>
              <a:pPr algn="ctr" eaLnBrk="1" hangingPunct="1">
                <a:spcBef>
                  <a:spcPct val="0"/>
                </a:spcBef>
                <a:buSzTx/>
                <a:buFontTx/>
                <a:buNone/>
              </a:pPr>
              <a:r>
                <a:rPr lang="en-US" altLang="en-US" sz="2000" dirty="0">
                  <a:cs typeface="Arial" panose="020B0604020202020204" pitchFamily="34" charset="0"/>
                </a:rPr>
                <a:t>Aldosterone system</a:t>
              </a:r>
            </a:p>
          </p:txBody>
        </p:sp>
        <p:sp>
          <p:nvSpPr>
            <p:cNvPr id="38959" name="Line 188"/>
            <p:cNvSpPr>
              <a:spLocks noChangeShapeType="1"/>
            </p:cNvSpPr>
            <p:nvPr/>
          </p:nvSpPr>
          <p:spPr bwMode="auto">
            <a:xfrm flipH="1">
              <a:off x="1872" y="720"/>
              <a:ext cx="1008" cy="768"/>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grpSp>
      <p:sp>
        <p:nvSpPr>
          <p:cNvPr id="48" name="Text Box 180"/>
          <p:cNvSpPr txBox="1">
            <a:spLocks noChangeArrowheads="1"/>
          </p:cNvSpPr>
          <p:nvPr/>
        </p:nvSpPr>
        <p:spPr bwMode="auto">
          <a:xfrm>
            <a:off x="1495173" y="42990"/>
            <a:ext cx="7694507" cy="397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buSzTx/>
              <a:buFontTx/>
              <a:buNone/>
            </a:pPr>
            <a:r>
              <a:rPr lang="en-US" altLang="en-US" sz="2560" dirty="0">
                <a:cs typeface="Arial" panose="020B0604020202020204" pitchFamily="34" charset="0"/>
              </a:rPr>
              <a:t>Pathophysiology of CHF  </a:t>
            </a:r>
          </a:p>
        </p:txBody>
      </p:sp>
      <p:sp>
        <p:nvSpPr>
          <p:cNvPr id="47" name="Slide Number Placeholder 46"/>
          <p:cNvSpPr>
            <a:spLocks noGrp="1"/>
          </p:cNvSpPr>
          <p:nvPr>
            <p:ph type="sldNum" sz="quarter" idx="12"/>
          </p:nvPr>
        </p:nvSpPr>
        <p:spPr>
          <a:xfrm>
            <a:off x="7392035" y="6823329"/>
            <a:ext cx="2346325" cy="388937"/>
          </a:xfrm>
        </p:spPr>
        <p:txBody>
          <a:bodyPr/>
          <a:lstStyle/>
          <a:p>
            <a:fld id="{A9440D15-2C79-4A1B-AFB1-A2FD7728206C}" type="slidenum">
              <a:rPr lang="ar-SA" altLang="en-US" smtClean="0"/>
              <a:pPr/>
              <a:t>7</a:t>
            </a:fld>
            <a:endParaRPr lang="en-US" altLang="en-US"/>
          </a:p>
        </p:txBody>
      </p:sp>
    </p:spTree>
    <p:extLst>
      <p:ext uri="{BB962C8B-B14F-4D97-AF65-F5344CB8AC3E}">
        <p14:creationId xmlns:p14="http://schemas.microsoft.com/office/powerpoint/2010/main" val="1558948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8</a:t>
            </a:fld>
            <a:endParaRPr lang="en-US" altLang="en-US"/>
          </a:p>
        </p:txBody>
      </p:sp>
      <p:sp>
        <p:nvSpPr>
          <p:cNvPr id="3" name="Rectangle 2"/>
          <p:cNvSpPr/>
          <p:nvPr/>
        </p:nvSpPr>
        <p:spPr>
          <a:xfrm>
            <a:off x="381000" y="457200"/>
            <a:ext cx="9525000" cy="5940088"/>
          </a:xfrm>
          <a:prstGeom prst="rect">
            <a:avLst/>
          </a:prstGeom>
        </p:spPr>
        <p:txBody>
          <a:bodyPr wrap="square">
            <a:spAutoFit/>
          </a:bodyPr>
          <a:lstStyle/>
          <a:p>
            <a:pPr algn="ctr" eaLnBrk="1" hangingPunct="1">
              <a:defRPr/>
            </a:pPr>
            <a:r>
              <a:rPr lang="en-US" sz="3600" spc="53" dirty="0">
                <a:ln w="11430">
                  <a:solidFill>
                    <a:schemeClr val="accent1"/>
                  </a:solidFill>
                </a:ln>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Factors affecting cardiac output and</a:t>
            </a:r>
          </a:p>
          <a:p>
            <a:pPr algn="ctr" eaLnBrk="1" hangingPunct="1">
              <a:defRPr/>
            </a:pPr>
            <a:r>
              <a:rPr lang="en-US" sz="3600" spc="53" dirty="0">
                <a:ln w="11430">
                  <a:solidFill>
                    <a:schemeClr val="accent1"/>
                  </a:solidFill>
                </a:ln>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heart failure</a:t>
            </a:r>
          </a:p>
          <a:p>
            <a:pPr algn="ctr" eaLnBrk="1" hangingPunct="1">
              <a:defRPr/>
            </a:pPr>
            <a:endParaRPr lang="en-US" sz="3600" spc="53" dirty="0">
              <a:ln w="11430">
                <a:solidFill>
                  <a:schemeClr val="accent1"/>
                </a:solidFill>
              </a:ln>
              <a:latin typeface="Arial" panose="020B0604020202020204" pitchFamily="34" charset="0"/>
              <a:cs typeface="Arial" panose="020B0604020202020204" pitchFamily="34" charset="0"/>
            </a:endParaRPr>
          </a:p>
          <a:p>
            <a:pPr eaLnBrk="1" hangingPunct="1"/>
            <a:r>
              <a:rPr lang="en-US" altLang="en-US" sz="4000" dirty="0">
                <a:latin typeface="Arial" panose="020B0604020202020204" pitchFamily="34" charset="0"/>
                <a:cs typeface="Arial" panose="020B0604020202020204" pitchFamily="34" charset="0"/>
              </a:rPr>
              <a:t>1-  Preload</a:t>
            </a:r>
          </a:p>
          <a:p>
            <a:pPr eaLnBrk="1" hangingPunct="1"/>
            <a:endParaRPr lang="en-US" altLang="en-US" sz="4000" dirty="0">
              <a:latin typeface="Arial" panose="020B0604020202020204" pitchFamily="34" charset="0"/>
              <a:cs typeface="Arial" panose="020B0604020202020204" pitchFamily="34" charset="0"/>
            </a:endParaRPr>
          </a:p>
          <a:p>
            <a:pPr eaLnBrk="1" hangingPunct="1"/>
            <a:r>
              <a:rPr lang="en-US" altLang="en-US" sz="4000" dirty="0">
                <a:latin typeface="Arial" panose="020B0604020202020204" pitchFamily="34" charset="0"/>
                <a:cs typeface="Arial" panose="020B0604020202020204" pitchFamily="34" charset="0"/>
              </a:rPr>
              <a:t>2-  Afterload</a:t>
            </a:r>
          </a:p>
          <a:p>
            <a:pPr eaLnBrk="1" hangingPunct="1"/>
            <a:endParaRPr lang="en-US" altLang="en-US" sz="4000" dirty="0">
              <a:latin typeface="Arial" panose="020B0604020202020204" pitchFamily="34" charset="0"/>
              <a:cs typeface="Arial" panose="020B0604020202020204" pitchFamily="34" charset="0"/>
            </a:endParaRPr>
          </a:p>
          <a:p>
            <a:pPr eaLnBrk="1" hangingPunct="1"/>
            <a:r>
              <a:rPr lang="en-US" altLang="en-US" sz="4000" dirty="0">
                <a:latin typeface="Arial" panose="020B0604020202020204" pitchFamily="34" charset="0"/>
                <a:cs typeface="Arial" panose="020B0604020202020204" pitchFamily="34" charset="0"/>
              </a:rPr>
              <a:t>3-  Cardiac </a:t>
            </a:r>
            <a:r>
              <a:rPr lang="en-US" altLang="en-US" sz="4000" dirty="0" smtClean="0">
                <a:latin typeface="Arial" panose="020B0604020202020204" pitchFamily="34" charset="0"/>
                <a:cs typeface="Arial" panose="020B0604020202020204" pitchFamily="34" charset="0"/>
              </a:rPr>
              <a:t>contractility</a:t>
            </a:r>
            <a:endParaRPr lang="en-US" sz="3600" spc="53" dirty="0">
              <a:ln w="11430">
                <a:solidFill>
                  <a:schemeClr val="accent1"/>
                </a:solidFill>
              </a:ln>
              <a:latin typeface="Arial" panose="020B0604020202020204" pitchFamily="34" charset="0"/>
              <a:cs typeface="Arial" panose="020B0604020202020204" pitchFamily="34" charset="0"/>
            </a:endParaRPr>
          </a:p>
          <a:p>
            <a:pPr algn="ctr" eaLnBrk="1" hangingPunct="1">
              <a:defRPr/>
            </a:pPr>
            <a:endParaRPr lang="en-US" sz="3600" spc="53" dirty="0">
              <a:ln w="11430">
                <a:solidFill>
                  <a:schemeClr val="accent1"/>
                </a:solidFill>
              </a:ln>
              <a:latin typeface="Arial" panose="020B0604020202020204" pitchFamily="34" charset="0"/>
              <a:cs typeface="Arial" panose="020B0604020202020204" pitchFamily="34" charset="0"/>
            </a:endParaRPr>
          </a:p>
          <a:p>
            <a:pPr algn="ctr" eaLnBrk="1" hangingPunct="1">
              <a:defRPr/>
            </a:pPr>
            <a:endParaRPr lang="ar-SA" sz="3600" spc="53" dirty="0">
              <a:ln w="11430">
                <a:solidFill>
                  <a:schemeClr val="accent1"/>
                </a:solidFill>
              </a:l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452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9</a:t>
            </a:fld>
            <a:endParaRPr lang="en-US" altLang="en-US"/>
          </a:p>
        </p:txBody>
      </p:sp>
      <p:sp>
        <p:nvSpPr>
          <p:cNvPr id="3" name="Rectangle 2"/>
          <p:cNvSpPr/>
          <p:nvPr/>
        </p:nvSpPr>
        <p:spPr>
          <a:xfrm>
            <a:off x="235527" y="304800"/>
            <a:ext cx="9829800" cy="5878532"/>
          </a:xfrm>
          <a:prstGeom prst="rect">
            <a:avLst/>
          </a:prstGeom>
        </p:spPr>
        <p:txBody>
          <a:bodyPr wrap="square">
            <a:spAutoFit/>
          </a:bodyPr>
          <a:lstStyle/>
          <a:p>
            <a:pPr algn="ctr"/>
            <a:r>
              <a:rPr lang="en-US" sz="3600" spc="53" dirty="0">
                <a:ln w="11430">
                  <a:solidFill>
                    <a:schemeClr val="accent1"/>
                  </a:solidFill>
                </a:ln>
                <a:solidFill>
                  <a:srgbClr val="0000FF"/>
                </a:solidFill>
                <a:latin typeface="Arial" panose="020B0604020202020204" pitchFamily="34" charset="0"/>
                <a:cs typeface="Arial" panose="020B0604020202020204" pitchFamily="34" charset="0"/>
              </a:rPr>
              <a:t>Drugs used in treatment of heart failure</a:t>
            </a:r>
          </a:p>
          <a:p>
            <a:endParaRPr lang="en-US" sz="3200" dirty="0">
              <a:solidFill>
                <a:srgbClr val="0000FF"/>
              </a:solidFill>
              <a:latin typeface="Arial" panose="020B0604020202020204" pitchFamily="34" charset="0"/>
              <a:cs typeface="Arial" panose="020B0604020202020204" pitchFamily="34" charset="0"/>
            </a:endParaRPr>
          </a:p>
          <a:p>
            <a:endParaRPr lang="en-US" sz="3600" dirty="0">
              <a:solidFill>
                <a:srgbClr val="0000FF"/>
              </a:solidFill>
              <a:latin typeface="Arial" panose="020B0604020202020204" pitchFamily="34" charset="0"/>
              <a:cs typeface="Arial" panose="020B0604020202020204" pitchFamily="34" charset="0"/>
            </a:endParaRPr>
          </a:p>
          <a:p>
            <a:r>
              <a:rPr lang="en-US" sz="3200" u="sng" dirty="0">
                <a:solidFill>
                  <a:srgbClr val="0000FF"/>
                </a:solidFill>
                <a:latin typeface="Arial" panose="020B0604020202020204" pitchFamily="34" charset="0"/>
                <a:cs typeface="Arial" panose="020B0604020202020204" pitchFamily="34" charset="0"/>
              </a:rPr>
              <a:t>I- Drugs that decrease preload:</a:t>
            </a:r>
          </a:p>
          <a:p>
            <a:pPr eaLnBrk="1" hangingPunct="1">
              <a:lnSpc>
                <a:spcPct val="150000"/>
              </a:lnSpc>
            </a:pPr>
            <a:r>
              <a:rPr lang="en-US" altLang="en-US" sz="3200" dirty="0">
                <a:latin typeface="Arial" panose="020B0604020202020204" pitchFamily="34" charset="0"/>
                <a:cs typeface="Arial" panose="020B0604020202020204" pitchFamily="34" charset="0"/>
              </a:rPr>
              <a:t> 1  -   Diuretics</a:t>
            </a:r>
          </a:p>
          <a:p>
            <a:pPr eaLnBrk="1" hangingPunct="1">
              <a:lnSpc>
                <a:spcPct val="150000"/>
              </a:lnSpc>
            </a:pPr>
            <a:r>
              <a:rPr lang="en-US" altLang="en-US" sz="3200" dirty="0">
                <a:latin typeface="Arial" panose="020B0604020202020204" pitchFamily="34" charset="0"/>
                <a:cs typeface="Arial" panose="020B0604020202020204" pitchFamily="34" charset="0"/>
              </a:rPr>
              <a:t> 2  -   Aldosterone antagonists</a:t>
            </a:r>
          </a:p>
          <a:p>
            <a:pPr eaLnBrk="1" hangingPunct="1">
              <a:lnSpc>
                <a:spcPct val="150000"/>
              </a:lnSpc>
            </a:pPr>
            <a:r>
              <a:rPr lang="en-US" altLang="en-US" sz="3200" dirty="0">
                <a:latin typeface="Arial" panose="020B0604020202020204" pitchFamily="34" charset="0"/>
                <a:cs typeface="Arial" panose="020B0604020202020204" pitchFamily="34" charset="0"/>
              </a:rPr>
              <a:t> 3  -   </a:t>
            </a:r>
            <a:r>
              <a:rPr lang="en-US" altLang="en-US" sz="3200" dirty="0" err="1">
                <a:latin typeface="Arial" panose="020B0604020202020204" pitchFamily="34" charset="0"/>
                <a:cs typeface="Arial" panose="020B0604020202020204" pitchFamily="34" charset="0"/>
              </a:rPr>
              <a:t>Venodilators</a:t>
            </a:r>
            <a:endParaRPr lang="en-US" altLang="en-US" sz="3200" dirty="0">
              <a:latin typeface="Arial" panose="020B0604020202020204" pitchFamily="34" charset="0"/>
              <a:cs typeface="Arial" panose="020B0604020202020204" pitchFamily="34" charset="0"/>
            </a:endParaRPr>
          </a:p>
          <a:p>
            <a:pPr>
              <a:lnSpc>
                <a:spcPct val="150000"/>
              </a:lnSpc>
            </a:pPr>
            <a:r>
              <a:rPr lang="en-US" sz="3200" u="sng" dirty="0">
                <a:solidFill>
                  <a:srgbClr val="0000FF"/>
                </a:solidFill>
                <a:latin typeface="Arial" panose="020B0604020202020204" pitchFamily="34" charset="0"/>
                <a:cs typeface="Arial" panose="020B0604020202020204" pitchFamily="34" charset="0"/>
              </a:rPr>
              <a:t>II- Drugs that decrease afterload:</a:t>
            </a:r>
          </a:p>
          <a:p>
            <a:pPr eaLnBrk="1" hangingPunct="1">
              <a:lnSpc>
                <a:spcPct val="150000"/>
              </a:lnSpc>
            </a:pPr>
            <a:r>
              <a:rPr lang="en-US" sz="3200" dirty="0">
                <a:latin typeface="Arial" panose="020B0604020202020204" pitchFamily="34" charset="0"/>
                <a:cs typeface="Arial" panose="020B0604020202020204" pitchFamily="34" charset="0"/>
              </a:rPr>
              <a:t>   1 -  </a:t>
            </a:r>
            <a:r>
              <a:rPr lang="en-US" sz="3200" dirty="0" err="1" smtClean="0">
                <a:latin typeface="Arial" panose="020B0604020202020204" pitchFamily="34" charset="0"/>
                <a:cs typeface="Arial" panose="020B0604020202020204" pitchFamily="34" charset="0"/>
              </a:rPr>
              <a:t>Arteriodilators</a:t>
            </a:r>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1967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7179</TotalTime>
  <Words>5230</Words>
  <Application>Microsoft Macintosh PowerPoint</Application>
  <PresentationFormat>Custom</PresentationFormat>
  <Paragraphs>732</Paragraphs>
  <Slides>53</Slides>
  <Notes>50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53</vt:i4>
      </vt:variant>
    </vt:vector>
  </HeadingPairs>
  <TitlesOfParts>
    <vt:vector size="69" baseType="lpstr">
      <vt:lpstr>Algerian</vt:lpstr>
      <vt:lpstr>Arial Black</vt:lpstr>
      <vt:lpstr>Arial Narrow</vt:lpstr>
      <vt:lpstr>Bernard MT Condensed</vt:lpstr>
      <vt:lpstr>Courier New</vt:lpstr>
      <vt:lpstr>Garamond</vt:lpstr>
      <vt:lpstr>MS Hei</vt:lpstr>
      <vt:lpstr>PMingLiU</vt:lpstr>
      <vt:lpstr>Symbol</vt:lpstr>
      <vt:lpstr>新細明體</vt:lpstr>
      <vt:lpstr>Arial</vt:lpstr>
      <vt:lpstr>Calibri</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Natriuretic Peptides  </vt:lpstr>
      <vt:lpstr>  New drugs for heart failure   </vt:lpstr>
      <vt:lpstr> New drugs for heart failure   </vt:lpstr>
      <vt:lpstr>PowerPoint Presentation</vt:lpstr>
      <vt:lpstr>PowerPoint Presentation</vt:lpstr>
      <vt:lpstr>Management of chronic heart failure </vt:lpstr>
      <vt:lpstr>Congestive Heart Failure in Black patients</vt:lpstr>
      <vt:lpstr>Acute decompensated heart failure (ADHF)</vt:lpstr>
      <vt:lpstr>Management of acute heart failure </vt:lpstr>
      <vt:lpstr>PowerPoint Presentation</vt:lpstr>
    </vt:vector>
  </TitlesOfParts>
  <Company>kkuh</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AND ANTI THYROID DRUGS</dc:title>
  <dc:creator>Abdul Latif</dc:creator>
  <cp:lastModifiedBy>نوف</cp:lastModifiedBy>
  <cp:revision>959</cp:revision>
  <cp:lastPrinted>2018-02-11T09:51:54Z</cp:lastPrinted>
  <dcterms:created xsi:type="dcterms:W3CDTF">2006-04-04T11:17:20Z</dcterms:created>
  <dcterms:modified xsi:type="dcterms:W3CDTF">2019-02-18T15:49:11Z</dcterms:modified>
</cp:coreProperties>
</file>