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38" r:id="rId2"/>
    <p:sldId id="306" r:id="rId3"/>
    <p:sldId id="344" r:id="rId4"/>
    <p:sldId id="346" r:id="rId5"/>
    <p:sldId id="304" r:id="rId6"/>
    <p:sldId id="305" r:id="rId7"/>
    <p:sldId id="290" r:id="rId8"/>
    <p:sldId id="349" r:id="rId9"/>
    <p:sldId id="351" r:id="rId10"/>
    <p:sldId id="340" r:id="rId11"/>
    <p:sldId id="342" r:id="rId12"/>
    <p:sldId id="355" r:id="rId13"/>
    <p:sldId id="291" r:id="rId14"/>
    <p:sldId id="261" r:id="rId15"/>
    <p:sldId id="358" r:id="rId16"/>
    <p:sldId id="262" r:id="rId17"/>
    <p:sldId id="263" r:id="rId18"/>
    <p:sldId id="264" r:id="rId19"/>
    <p:sldId id="265" r:id="rId20"/>
    <p:sldId id="266" r:id="rId21"/>
    <p:sldId id="267" r:id="rId22"/>
    <p:sldId id="270" r:id="rId23"/>
    <p:sldId id="272" r:id="rId24"/>
    <p:sldId id="330" r:id="rId25"/>
    <p:sldId id="357" r:id="rId26"/>
    <p:sldId id="273" r:id="rId27"/>
    <p:sldId id="274" r:id="rId28"/>
    <p:sldId id="275" r:id="rId29"/>
    <p:sldId id="269" r:id="rId30"/>
    <p:sldId id="276" r:id="rId31"/>
    <p:sldId id="307" r:id="rId32"/>
    <p:sldId id="285" r:id="rId33"/>
    <p:sldId id="277" r:id="rId34"/>
    <p:sldId id="279" r:id="rId35"/>
    <p:sldId id="356" r:id="rId36"/>
    <p:sldId id="280" r:id="rId37"/>
    <p:sldId id="281" r:id="rId38"/>
    <p:sldId id="282" r:id="rId39"/>
    <p:sldId id="295" r:id="rId40"/>
    <p:sldId id="283" r:id="rId41"/>
    <p:sldId id="284" r:id="rId42"/>
    <p:sldId id="287" r:id="rId43"/>
    <p:sldId id="352" r:id="rId44"/>
    <p:sldId id="312" r:id="rId45"/>
    <p:sldId id="347" r:id="rId46"/>
    <p:sldId id="353" r:id="rId47"/>
    <p:sldId id="35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6" autoAdjust="0"/>
    <p:restoredTop sz="94118" autoAdjust="0"/>
  </p:normalViewPr>
  <p:slideViewPr>
    <p:cSldViewPr snapToGrid="0">
      <p:cViewPr>
        <p:scale>
          <a:sx n="66" d="100"/>
          <a:sy n="66" d="100"/>
        </p:scale>
        <p:origin x="-192" y="1088"/>
      </p:cViewPr>
      <p:guideLst>
        <p:guide orient="horz" pos="2160"/>
        <p:guide pos="3840"/>
      </p:guideLst>
    </p:cSldViewPr>
  </p:slideViewPr>
  <p:notesTextViewPr>
    <p:cViewPr>
      <p:scale>
        <a:sx n="1" d="1"/>
        <a:sy n="1" d="1"/>
      </p:scale>
      <p:origin x="0" y="0"/>
    </p:cViewPr>
  </p:notesTextViewPr>
  <p:sorterViewPr>
    <p:cViewPr>
      <p:scale>
        <a:sx n="66" d="100"/>
        <a:sy n="66" d="100"/>
      </p:scale>
      <p:origin x="0" y="16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F309D-E467-432E-BC82-57B5488468B7}" type="datetimeFigureOut">
              <a:rPr lang="en-US" smtClean="0"/>
              <a:t>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E3EB35-C4B3-4377-949B-AE8253A33461}" type="slidenum">
              <a:rPr lang="en-US" smtClean="0"/>
              <a:t>‹#›</a:t>
            </a:fld>
            <a:endParaRPr lang="en-US"/>
          </a:p>
        </p:txBody>
      </p:sp>
    </p:spTree>
    <p:extLst>
      <p:ext uri="{BB962C8B-B14F-4D97-AF65-F5344CB8AC3E}">
        <p14:creationId xmlns:p14="http://schemas.microsoft.com/office/powerpoint/2010/main" val="999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dailyburn.com/bodyweightburners?partner=rodale&amp;grp=menshealth&amp;crtv=keyword_muscl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vpharmacology.com/diuretic/diuretics" TargetMode="External"/><Relationship Id="rId4" Type="http://schemas.openxmlformats.org/officeDocument/2006/relationships/hyperlink" Target="http://cvpharmacology.com/vasodilator/alpha" TargetMode="External"/><Relationship Id="rId5" Type="http://schemas.openxmlformats.org/officeDocument/2006/relationships/hyperlink" Target="http://cvpharmacology.com/vasodilator/ACE"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afp.org/afp/2000/0515/p3049.html#afp20000515p3049-b6" TargetMode="External"/><Relationship Id="rId4" Type="http://schemas.openxmlformats.org/officeDocument/2006/relationships/hyperlink" Target="http://www.aafp.org/afp/2000/0515/p3049.html#afp20000515p3049-b20" TargetMode="External"/><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Diuretic" TargetMode="External"/><Relationship Id="rId4" Type="http://schemas.openxmlformats.org/officeDocument/2006/relationships/hyperlink" Target="https://en.wikipedia.org/wiki/Loop_of_Henle" TargetMode="External"/><Relationship Id="rId5" Type="http://schemas.openxmlformats.org/officeDocument/2006/relationships/hyperlink" Target="https://en.wikipedia.org/wiki/Kidney" TargetMode="External"/><Relationship Id="rId6" Type="http://schemas.openxmlformats.org/officeDocument/2006/relationships/hyperlink" Target="https://en.wikipedia.org/wiki/Medicine" TargetMode="External"/><Relationship Id="rId7" Type="http://schemas.openxmlformats.org/officeDocument/2006/relationships/hyperlink" Target="https://en.wikipedia.org/wiki/Hypertension" TargetMode="External"/><Relationship Id="rId8" Type="http://schemas.openxmlformats.org/officeDocument/2006/relationships/hyperlink" Target="https://en.wikipedia.org/wiki/Edema" TargetMode="External"/><Relationship Id="rId9" Type="http://schemas.openxmlformats.org/officeDocument/2006/relationships/hyperlink" Target="https://en.wikipedia.org/wiki/Congestive_heart_failure" TargetMode="External"/><Relationship Id="rId10" Type="http://schemas.openxmlformats.org/officeDocument/2006/relationships/hyperlink" Target="https://en.wikipedia.org/wiki/Renal_insufficiency" TargetMode="External"/><Relationship Id="rId11" Type="http://schemas.openxmlformats.org/officeDocument/2006/relationships/hyperlink" Target="https://en.wikipedia.org/wiki/Thiazid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en.wikipedia.org/wiki/Hyperkalem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significant difference in the pressure (of more than 10 -15mm of mercury ) recorded in the right and left arms can signal circulatory problems; atherosclerosis that may lead to stroke, peripheral artery disease, or other cardiovascular problems.</a:t>
            </a:r>
          </a:p>
          <a:p>
            <a:r>
              <a:rPr lang="en-US" sz="1200" b="0" i="0" kern="1200" dirty="0" smtClean="0">
                <a:solidFill>
                  <a:schemeClr val="tx1"/>
                </a:solidFill>
                <a:effectLst/>
                <a:latin typeface="+mn-lt"/>
                <a:ea typeface="+mn-ea"/>
                <a:cs typeface="+mn-cs"/>
              </a:rPr>
              <a:t> </a:t>
            </a:r>
            <a:r>
              <a:rPr lang="en-US" sz="1200" dirty="0" smtClean="0">
                <a:ln>
                  <a:solidFill>
                    <a:srgbClr val="FF0000"/>
                  </a:solidFill>
                </a:ln>
                <a:solidFill>
                  <a:srgbClr val="FFFF00"/>
                </a:solidFill>
                <a:latin typeface="Times New Roman"/>
                <a:cs typeface="Times New Roman"/>
              </a:rPr>
              <a:t>dipstick </a:t>
            </a:r>
            <a:r>
              <a:rPr lang="en-US" sz="1200" dirty="0" err="1" smtClean="0">
                <a:ln>
                  <a:solidFill>
                    <a:srgbClr val="FF0000"/>
                  </a:solidFill>
                </a:ln>
                <a:solidFill>
                  <a:srgbClr val="FFFF00"/>
                </a:solidFill>
                <a:latin typeface="Times New Roman"/>
                <a:cs typeface="Times New Roman"/>
              </a:rPr>
              <a:t>uninalysis</a:t>
            </a:r>
            <a:r>
              <a:rPr lang="en-US" sz="1200" baseline="0" dirty="0" smtClean="0">
                <a:ln>
                  <a:solidFill>
                    <a:srgbClr val="FF0000"/>
                  </a:solidFill>
                </a:ln>
                <a:solidFill>
                  <a:srgbClr val="FFFF00"/>
                </a:solidFill>
                <a:latin typeface="Times New Roman"/>
                <a:cs typeface="Times New Roman"/>
              </a:rPr>
              <a:t> :</a:t>
            </a:r>
            <a:r>
              <a:rPr lang="en-US" sz="1200" b="0" i="0" kern="1200" dirty="0" smtClean="0">
                <a:solidFill>
                  <a:schemeClr val="tx1"/>
                </a:solidFill>
                <a:effectLst/>
                <a:latin typeface="+mn-lt"/>
                <a:ea typeface="+mn-ea"/>
                <a:cs typeface="+mn-cs"/>
              </a:rPr>
              <a:t>can help doctors diagnose a urinary tract infection (UTI), kidney disease, diabetes, or a urinary tract injury</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5</a:t>
            </a:fld>
            <a:endParaRPr lang="en-US"/>
          </a:p>
        </p:txBody>
      </p:sp>
    </p:spTree>
    <p:extLst>
      <p:ext uri="{BB962C8B-B14F-4D97-AF65-F5344CB8AC3E}">
        <p14:creationId xmlns:p14="http://schemas.microsoft.com/office/powerpoint/2010/main" val="284060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n>
                <a:solidFill>
                  <a:srgbClr val="FF0000"/>
                </a:solidFill>
              </a:ln>
              <a:solidFill>
                <a:srgbClr val="FFFF00"/>
              </a:solidFill>
              <a:latin typeface="Albertus" pitchFamily="34" charset="0"/>
            </a:endParaRPr>
          </a:p>
        </p:txBody>
      </p:sp>
      <p:sp>
        <p:nvSpPr>
          <p:cNvPr id="4" name="Slide Number Placeholder 3"/>
          <p:cNvSpPr>
            <a:spLocks noGrp="1"/>
          </p:cNvSpPr>
          <p:nvPr>
            <p:ph type="sldNum" sz="quarter" idx="10"/>
          </p:nvPr>
        </p:nvSpPr>
        <p:spPr/>
        <p:txBody>
          <a:bodyPr/>
          <a:lstStyle/>
          <a:p>
            <a:fld id="{0FE3EB35-C4B3-4377-949B-AE8253A33461}" type="slidenum">
              <a:rPr lang="en-US" smtClean="0"/>
              <a:t>22</a:t>
            </a:fld>
            <a:endParaRPr lang="en-US"/>
          </a:p>
        </p:txBody>
      </p:sp>
    </p:spTree>
    <p:extLst>
      <p:ext uri="{BB962C8B-B14F-4D97-AF65-F5344CB8AC3E}">
        <p14:creationId xmlns:p14="http://schemas.microsoft.com/office/powerpoint/2010/main" val="340759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24</a:t>
            </a:fld>
            <a:endParaRPr lang="en-US"/>
          </a:p>
        </p:txBody>
      </p:sp>
    </p:spTree>
    <p:extLst>
      <p:ext uri="{BB962C8B-B14F-4D97-AF65-F5344CB8AC3E}">
        <p14:creationId xmlns:p14="http://schemas.microsoft.com/office/powerpoint/2010/main" val="84052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By causing volume and sodium depletion, thiazide diuretics stimulate the production of renin and angiotensin. This leads to a relative increase in blood pressure and sodium retention, which counteracts some of the other antihypertensive effects of the thiazide diuretics. ACE inhibitors interfere with the conversion of angiotensin I to angiotensin II and thereby decrease angiotensin II levels. These effects lead to decreased sodium retention and an enhanced antihypertensive effect.</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25</a:t>
            </a:fld>
            <a:endParaRPr lang="en-US"/>
          </a:p>
        </p:txBody>
      </p:sp>
    </p:spTree>
    <p:extLst>
      <p:ext uri="{BB962C8B-B14F-4D97-AF65-F5344CB8AC3E}">
        <p14:creationId xmlns:p14="http://schemas.microsoft.com/office/powerpoint/2010/main" val="2044424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designed to release a drug at 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predetermined rate in order to maintain a constant drug concentration for a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specific period of time with minimum side effects</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29</a:t>
            </a:fld>
            <a:endParaRPr lang="en-US"/>
          </a:p>
        </p:txBody>
      </p:sp>
    </p:spTree>
    <p:extLst>
      <p:ext uri="{BB962C8B-B14F-4D97-AF65-F5344CB8AC3E}">
        <p14:creationId xmlns:p14="http://schemas.microsoft.com/office/powerpoint/2010/main" val="199089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slight fluctuation below 5 mmHg is normal between two arms, and can be explained by asymmetrical differences in </a:t>
            </a:r>
            <a:r>
              <a:rPr lang="en-US" sz="1200" b="0" i="0" u="none" strike="noStrike" kern="1200" dirty="0" smtClean="0">
                <a:solidFill>
                  <a:schemeClr val="tx1"/>
                </a:solidFill>
                <a:effectLst/>
                <a:latin typeface="+mn-lt"/>
                <a:ea typeface="+mn-ea"/>
                <a:cs typeface="+mn-cs"/>
                <a:hlinkClick r:id="rId3"/>
              </a:rPr>
              <a:t>muscles</a:t>
            </a:r>
            <a:r>
              <a:rPr lang="en-US" sz="1200" b="0" i="0" kern="1200" dirty="0" smtClean="0">
                <a:solidFill>
                  <a:schemeClr val="tx1"/>
                </a:solidFill>
                <a:effectLst/>
                <a:latin typeface="+mn-lt"/>
                <a:ea typeface="+mn-ea"/>
                <a:cs typeface="+mn-cs"/>
              </a:rPr>
              <a:t> and tissue in each arm</a:t>
            </a:r>
          </a:p>
          <a:p>
            <a:r>
              <a:rPr lang="en-US" sz="1200" b="0" i="0" kern="1200" dirty="0" smtClean="0">
                <a:solidFill>
                  <a:schemeClr val="tx1"/>
                </a:solidFill>
                <a:effectLst/>
                <a:latin typeface="+mn-lt"/>
                <a:ea typeface="+mn-ea"/>
                <a:cs typeface="+mn-cs"/>
              </a:rPr>
              <a:t> atherosclerosis, stenosis, of a large artery………. Big difference in BP</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31</a:t>
            </a:fld>
            <a:endParaRPr lang="en-US"/>
          </a:p>
        </p:txBody>
      </p:sp>
    </p:spTree>
    <p:extLst>
      <p:ext uri="{BB962C8B-B14F-4D97-AF65-F5344CB8AC3E}">
        <p14:creationId xmlns:p14="http://schemas.microsoft.com/office/powerpoint/2010/main" val="68174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Beta-blockers decrease arterial blood pressure by reducing cardiac output. Many forms of hypertension are associated with an increase in blood volume and cardiac output. Therefore, reducing cardiac output by beta-blockade can be an effective treatment for hypertension, especially when used in conjunction with a </a:t>
            </a:r>
            <a:r>
              <a:rPr lang="en-US" dirty="0" smtClean="0">
                <a:hlinkClick r:id="rId3" action="ppaction://hlinkfile"/>
              </a:rPr>
              <a:t>diuretic</a:t>
            </a:r>
            <a:r>
              <a:rPr lang="en-US" dirty="0" smtClean="0"/>
              <a:t>. Acute treatment with a beta-blocker is not very effective in reducing arterial pressure because of a compensatory increase in systemic vascular resistance. This may occur because of baroreceptor reflexes working in conjunction with the removal of β</a:t>
            </a:r>
            <a:r>
              <a:rPr lang="en-US" baseline="-25000" dirty="0" smtClean="0"/>
              <a:t>2</a:t>
            </a:r>
            <a:r>
              <a:rPr lang="en-US" dirty="0" smtClean="0"/>
              <a:t> </a:t>
            </a:r>
            <a:r>
              <a:rPr lang="en-US" dirty="0" err="1" smtClean="0"/>
              <a:t>vasodilatory</a:t>
            </a:r>
            <a:r>
              <a:rPr lang="en-US" dirty="0" smtClean="0"/>
              <a:t> influences that normally offset, to a small degree, </a:t>
            </a:r>
            <a:r>
              <a:rPr lang="en-US" dirty="0" smtClean="0">
                <a:hlinkClick r:id="rId4" action="ppaction://hlinkfile"/>
              </a:rPr>
              <a:t>alpha-adrenergic mediated vascular tone</a:t>
            </a:r>
            <a:r>
              <a:rPr lang="en-US" dirty="0" smtClean="0"/>
              <a:t>. Chronic treatment with beta-blockers lowers arterial pressure more than acute treatment possibly because of reduced renin release and effects of beta-blockade on central and peripheral nervous systems. Beta-blockers have an additional benefit as a treatment for hypertension in that they inhibit the release of </a:t>
            </a:r>
            <a:r>
              <a:rPr lang="en-US" dirty="0" smtClean="0">
                <a:hlinkClick r:id="rId5" action="ppaction://hlinkfile"/>
              </a:rPr>
              <a:t>renin</a:t>
            </a:r>
            <a:r>
              <a:rPr lang="en-US" dirty="0" smtClean="0"/>
              <a:t> by the kidneys (the release of which is partly regulated by β</a:t>
            </a:r>
            <a:r>
              <a:rPr lang="en-US" baseline="-25000" dirty="0" smtClean="0"/>
              <a:t>1</a:t>
            </a:r>
            <a:r>
              <a:rPr lang="en-US" dirty="0" smtClean="0"/>
              <a:t>-adrenoceptors in the kidney). Decreasing circulating plasma renin leads to a decrease in </a:t>
            </a:r>
            <a:r>
              <a:rPr lang="en-US" dirty="0" smtClean="0">
                <a:hlinkClick r:id="rId5" action="ppaction://hlinkfile"/>
              </a:rPr>
              <a:t>angiotensin II and aldosterone</a:t>
            </a:r>
            <a:r>
              <a:rPr lang="en-US" dirty="0" smtClean="0"/>
              <a:t>, which enhances renal loss of sodium and water and further diminishes arterial pressure.</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37</a:t>
            </a:fld>
            <a:endParaRPr lang="en-US"/>
          </a:p>
        </p:txBody>
      </p:sp>
    </p:spTree>
    <p:extLst>
      <p:ext uri="{BB962C8B-B14F-4D97-AF65-F5344CB8AC3E}">
        <p14:creationId xmlns:p14="http://schemas.microsoft.com/office/powerpoint/2010/main" val="341471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Beta blockers cause retention of sodium and water. Diuretics can cause mild volume reduction that leads to an increase in renin secretion by the kidney. The rationale for combining beta blockers with diuretics is twofold: beta blockers blunt the increase in the plasma renin level that is induced by diuretics, and diuretics decrease the sodium and water retention that is caused by beta blockers.</a:t>
            </a:r>
            <a:r>
              <a:rPr lang="en-US" sz="1200" b="0" i="0" u="none" strike="noStrike" kern="1200" baseline="30000" dirty="0" smtClean="0">
                <a:solidFill>
                  <a:schemeClr val="tx1"/>
                </a:solidFill>
                <a:effectLst/>
                <a:latin typeface="+mn-lt"/>
                <a:ea typeface="+mn-ea"/>
                <a:cs typeface="+mn-cs"/>
                <a:hlinkClick r:id="rId3"/>
              </a:rPr>
              <a:t>6</a:t>
            </a:r>
            <a:r>
              <a:rPr lang="en-US" sz="1200" b="0" i="0" kern="1200" baseline="300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4"/>
              </a:rPr>
              <a:t>20</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38</a:t>
            </a:fld>
            <a:endParaRPr lang="en-US"/>
          </a:p>
        </p:txBody>
      </p:sp>
    </p:spTree>
    <p:extLst>
      <p:ext uri="{BB962C8B-B14F-4D97-AF65-F5344CB8AC3E}">
        <p14:creationId xmlns:p14="http://schemas.microsoft.com/office/powerpoint/2010/main" val="354181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beta -2-adrenergic antagonism has a role in the inhibition of hepatic gluconeogenesis </a:t>
            </a:r>
            <a:br>
              <a:rPr lang="en-US" sz="1200" b="1" i="0" kern="1200" dirty="0" smtClean="0">
                <a:solidFill>
                  <a:schemeClr val="tx1"/>
                </a:solidFill>
                <a:effectLst/>
                <a:latin typeface="+mn-lt"/>
                <a:ea typeface="+mn-ea"/>
                <a:cs typeface="+mn-cs"/>
              </a:rPr>
            </a:br>
            <a:endParaRPr lang="en-US" dirty="0" smtClean="0"/>
          </a:p>
          <a:p>
            <a:r>
              <a:rPr lang="en-US" dirty="0" smtClean="0"/>
              <a:t>Beta-blockers can also mask the tachycardia that serves as a warning sign for insulin-induced hypoglycemia in diabetic patients; therefore, beta-blockers should be used cautiously in diabetics.</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39</a:t>
            </a:fld>
            <a:endParaRPr lang="en-US"/>
          </a:p>
        </p:txBody>
      </p:sp>
    </p:spTree>
    <p:extLst>
      <p:ext uri="{BB962C8B-B14F-4D97-AF65-F5344CB8AC3E}">
        <p14:creationId xmlns:p14="http://schemas.microsoft.com/office/powerpoint/2010/main" val="88867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Methyldopa is a drug of first choice for control of mild to moderate hypertension in pregnancy and is the most widely prescribed antihypertensive for this indication in several countries, including the US and the UK.</a:t>
            </a:r>
            <a:r>
              <a:rPr lang="en-US" sz="1200" b="0" i="0" u="none" strike="noStrike" kern="1200" baseline="30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 The wide use of this drug in pregnancy reflects the fact that it has the best documented maternal and fetal safety record, including </a:t>
            </a:r>
            <a:r>
              <a:rPr lang="en-US" sz="1200" b="0" i="0" kern="1200" dirty="0" err="1" smtClean="0">
                <a:solidFill>
                  <a:schemeClr val="tx1"/>
                </a:solidFill>
                <a:effectLst/>
                <a:latin typeface="+mn-lt"/>
                <a:ea typeface="+mn-ea"/>
                <a:cs typeface="+mn-cs"/>
              </a:rPr>
              <a:t>favourable</a:t>
            </a:r>
            <a:r>
              <a:rPr lang="en-US" sz="1200" b="0" i="0" kern="1200" dirty="0" smtClean="0">
                <a:solidFill>
                  <a:schemeClr val="tx1"/>
                </a:solidFill>
                <a:effectLst/>
                <a:latin typeface="+mn-lt"/>
                <a:ea typeface="+mn-ea"/>
                <a:cs typeface="+mn-cs"/>
              </a:rPr>
              <a:t> long term (4.5 to 7.5 year) </a:t>
            </a:r>
            <a:r>
              <a:rPr lang="en-US" sz="1200" b="0" i="0" kern="1200" dirty="0" err="1" smtClean="0">
                <a:solidFill>
                  <a:schemeClr val="tx1"/>
                </a:solidFill>
                <a:effectLst/>
                <a:latin typeface="+mn-lt"/>
                <a:ea typeface="+mn-ea"/>
                <a:cs typeface="+mn-cs"/>
              </a:rPr>
              <a:t>paediatric</a:t>
            </a:r>
            <a:r>
              <a:rPr lang="en-US" sz="1200" b="0" i="0" kern="1200" dirty="0" smtClean="0">
                <a:solidFill>
                  <a:schemeClr val="tx1"/>
                </a:solidFill>
                <a:effectLst/>
                <a:latin typeface="+mn-lt"/>
                <a:ea typeface="+mn-ea"/>
                <a:cs typeface="+mn-cs"/>
              </a:rPr>
              <a:t> follow-up data.</a:t>
            </a:r>
            <a:r>
              <a:rPr lang="en-US" sz="1200" b="0" i="0" u="none" strike="noStrike"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During long term use in pregnancy, methyldopa does not alter maternal cardiac output or blood flow to the uterus or kidneys,</a:t>
            </a:r>
            <a:r>
              <a:rPr lang="en-US" sz="1200" b="0" i="0" u="none" strike="noStrike" kern="1200" baseline="30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 and for all these reasons is generally considered the agent of choice for chronic blood pressure control in pregnancy.</a:t>
            </a:r>
            <a:r>
              <a:rPr lang="en-US" sz="1200" b="0" i="0" u="none" strike="noStrike" kern="1200" baseline="30000" dirty="0" smtClean="0">
                <a:solidFill>
                  <a:schemeClr val="tx1"/>
                </a:solidFill>
                <a:effectLst/>
                <a:latin typeface="+mn-lt"/>
                <a:ea typeface="+mn-ea"/>
                <a:cs typeface="+mn-cs"/>
              </a:rPr>
              <a:t>[</a:t>
            </a:r>
            <a:r>
              <a:rPr lang="en-US" sz="1200" b="0" i="0" u="none" strike="noStrike" kern="1200" baseline="30000" smtClean="0">
                <a:solidFill>
                  <a:schemeClr val="tx1"/>
                </a:solidFill>
                <a:effectLst/>
                <a:latin typeface="+mn-lt"/>
                <a:ea typeface="+mn-ea"/>
                <a:cs typeface="+mn-cs"/>
              </a:rPr>
              <a:t>1]</a:t>
            </a:r>
            <a:r>
              <a:rPr lang="en-US" sz="1200" b="0" i="0" kern="1200" smtClean="0">
                <a:solidFill>
                  <a:schemeClr val="tx1"/>
                </a:solidFill>
                <a:effectLst/>
                <a:latin typeface="+mn-lt"/>
                <a:ea typeface="+mn-ea"/>
                <a:cs typeface="+mn-cs"/>
              </a:rPr>
              <a:t> Oral hydralazine, a direct vasodilator, is effective as monotherapy or as add-on therapy to methyldopa in the long term management of chronic hypertension in pregnancy.</a:t>
            </a:r>
            <a:r>
              <a:rPr lang="en-US" sz="1200" b="0" i="0" u="none" strike="noStrike" kern="1200" baseline="30000" smtClean="0">
                <a:solidFill>
                  <a:schemeClr val="tx1"/>
                </a:solidFill>
                <a:effectLst/>
                <a:latin typeface="+mn-lt"/>
                <a:ea typeface="+mn-ea"/>
                <a:cs typeface="+mn-cs"/>
              </a:rPr>
              <a:t>[1]</a:t>
            </a:r>
            <a:r>
              <a:rPr lang="en-US" sz="1200" b="0" i="0" kern="1200" smtClean="0">
                <a:solidFill>
                  <a:schemeClr val="tx1"/>
                </a:solidFill>
                <a:effectLst/>
                <a:latin typeface="+mn-lt"/>
                <a:ea typeface="+mn-ea"/>
                <a:cs typeface="+mn-cs"/>
              </a:rPr>
              <a:t> Hydralazine appears to be reasonably safe for the fetus a</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47</a:t>
            </a:fld>
            <a:endParaRPr lang="en-US"/>
          </a:p>
        </p:txBody>
      </p:sp>
    </p:spTree>
    <p:extLst>
      <p:ext uri="{BB962C8B-B14F-4D97-AF65-F5344CB8AC3E}">
        <p14:creationId xmlns:p14="http://schemas.microsoft.com/office/powerpoint/2010/main" val="224031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Roughly half the people with untreated hypertension die of heart disease related to poor blood flow (ischemic heart disease) and another third die of stroke.</a:t>
            </a:r>
          </a:p>
          <a:p>
            <a:r>
              <a:rPr lang="en-US" sz="1200" b="0" i="0" kern="1200" dirty="0" smtClean="0">
                <a:solidFill>
                  <a:schemeClr val="tx1"/>
                </a:solidFill>
                <a:effectLst/>
                <a:latin typeface="+mn-lt"/>
                <a:ea typeface="+mn-ea"/>
                <a:cs typeface="+mn-cs"/>
              </a:rPr>
              <a:t>Heart ( coronary</a:t>
            </a:r>
            <a:r>
              <a:rPr lang="en-US" sz="1200" b="0" i="0" kern="1200" baseline="0" dirty="0" smtClean="0">
                <a:solidFill>
                  <a:schemeClr val="tx1"/>
                </a:solidFill>
                <a:effectLst/>
                <a:latin typeface="+mn-lt"/>
                <a:ea typeface="+mn-ea"/>
                <a:cs typeface="+mn-cs"/>
              </a:rPr>
              <a:t> artery disease, </a:t>
            </a:r>
            <a:r>
              <a:rPr lang="en-US" sz="1200" b="0" i="0" kern="1200" dirty="0" smtClean="0">
                <a:solidFill>
                  <a:schemeClr val="tx1"/>
                </a:solidFill>
                <a:effectLst/>
                <a:latin typeface="+mn-lt"/>
                <a:ea typeface="+mn-ea"/>
                <a:cs typeface="+mn-cs"/>
              </a:rPr>
              <a:t>hypertrophy, failure)</a:t>
            </a:r>
          </a:p>
          <a:p>
            <a:r>
              <a:rPr lang="en-US" sz="1200" b="0" i="0" kern="1200" dirty="0" smtClean="0">
                <a:solidFill>
                  <a:schemeClr val="tx1"/>
                </a:solidFill>
                <a:effectLst/>
                <a:latin typeface="+mn-lt"/>
                <a:ea typeface="+mn-ea"/>
                <a:cs typeface="+mn-cs"/>
              </a:rPr>
              <a:t>Brain</a:t>
            </a:r>
            <a:r>
              <a:rPr lang="en-US" sz="1200" b="0" i="0" kern="1200" baseline="0" dirty="0" smtClean="0">
                <a:solidFill>
                  <a:schemeClr val="tx1"/>
                </a:solidFill>
                <a:effectLst/>
                <a:latin typeface="+mn-lt"/>
                <a:ea typeface="+mn-ea"/>
                <a:cs typeface="+mn-cs"/>
              </a:rPr>
              <a:t> (TIA, stroke)</a:t>
            </a:r>
          </a:p>
          <a:p>
            <a:r>
              <a:rPr lang="en-US" sz="1200" b="0" i="0" kern="1200" baseline="0" dirty="0" smtClean="0">
                <a:solidFill>
                  <a:schemeClr val="tx1"/>
                </a:solidFill>
                <a:effectLst/>
                <a:latin typeface="+mn-lt"/>
                <a:ea typeface="+mn-ea"/>
                <a:cs typeface="+mn-cs"/>
              </a:rPr>
              <a:t>Kidney (failure)</a:t>
            </a:r>
            <a:r>
              <a:rPr lang="en-US" sz="1200" b="0" i="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7</a:t>
            </a:fld>
            <a:endParaRPr lang="en-US"/>
          </a:p>
        </p:txBody>
      </p:sp>
    </p:spTree>
    <p:extLst>
      <p:ext uri="{BB962C8B-B14F-4D97-AF65-F5344CB8AC3E}">
        <p14:creationId xmlns:p14="http://schemas.microsoft.com/office/powerpoint/2010/main" val="94335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http://www.edises.it/file/minicd/germ002/misc/assignmentfiles/cardiovascular/Fact_Aff_Blood_Pressure.pdf</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10</a:t>
            </a:fld>
            <a:endParaRPr lang="en-US"/>
          </a:p>
        </p:txBody>
      </p:sp>
    </p:spTree>
    <p:extLst>
      <p:ext uri="{BB962C8B-B14F-4D97-AF65-F5344CB8AC3E}">
        <p14:creationId xmlns:p14="http://schemas.microsoft.com/office/powerpoint/2010/main" val="3568026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Thiazide diuretics</a:t>
            </a:r>
            <a:r>
              <a:rPr lang="en-US" sz="1200" b="0" i="0" kern="1200" dirty="0" smtClean="0">
                <a:solidFill>
                  <a:schemeClr val="tx1"/>
                </a:solidFill>
                <a:effectLst/>
                <a:latin typeface="+mn-lt"/>
                <a:ea typeface="+mn-ea"/>
                <a:cs typeface="+mn-cs"/>
              </a:rPr>
              <a:t>, which are the most commonly used diuretic, inhibit the sodium-chloride transporter in the distal tubule. </a:t>
            </a:r>
          </a:p>
          <a:p>
            <a:r>
              <a:rPr lang="en-US" sz="1200" b="0" i="0" kern="1200" dirty="0" smtClean="0">
                <a:solidFill>
                  <a:schemeClr val="tx1"/>
                </a:solidFill>
                <a:effectLst/>
                <a:latin typeface="+mn-lt"/>
                <a:ea typeface="+mn-ea"/>
                <a:cs typeface="+mn-cs"/>
              </a:rPr>
              <a:t>Compared with other medications of the thiazide class, </a:t>
            </a:r>
            <a:r>
              <a:rPr lang="en-US" sz="1200" b="0" i="0" kern="1200" dirty="0" err="1" smtClean="0">
                <a:solidFill>
                  <a:schemeClr val="tx1"/>
                </a:solidFill>
                <a:effectLst/>
                <a:latin typeface="+mn-lt"/>
                <a:ea typeface="+mn-ea"/>
                <a:cs typeface="+mn-cs"/>
              </a:rPr>
              <a:t>chlortalidone</a:t>
            </a:r>
            <a:r>
              <a:rPr lang="en-US" sz="1200" b="0" i="0" kern="1200" dirty="0" smtClean="0">
                <a:solidFill>
                  <a:schemeClr val="tx1"/>
                </a:solidFill>
                <a:effectLst/>
                <a:latin typeface="+mn-lt"/>
                <a:ea typeface="+mn-ea"/>
                <a:cs typeface="+mn-cs"/>
              </a:rPr>
              <a:t> has the longest duration of action but a similar diuretic effect at maximal therapeutic doses. </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12</a:t>
            </a:fld>
            <a:endParaRPr lang="en-US"/>
          </a:p>
        </p:txBody>
      </p:sp>
    </p:spTree>
    <p:extLst>
      <p:ext uri="{BB962C8B-B14F-4D97-AF65-F5344CB8AC3E}">
        <p14:creationId xmlns:p14="http://schemas.microsoft.com/office/powerpoint/2010/main" val="274618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Loop diuretics</a:t>
            </a:r>
            <a:r>
              <a:rPr lang="en-US" sz="1200" b="0" i="0" kern="1200" dirty="0" smtClean="0">
                <a:solidFill>
                  <a:schemeClr val="tx1"/>
                </a:solidFill>
                <a:effectLst/>
                <a:latin typeface="+mn-lt"/>
                <a:ea typeface="+mn-ea"/>
                <a:cs typeface="+mn-cs"/>
              </a:rPr>
              <a:t> are </a:t>
            </a:r>
            <a:r>
              <a:rPr lang="en-US" sz="1200" b="0" i="0" u="none" strike="noStrike" kern="1200" dirty="0" smtClean="0">
                <a:solidFill>
                  <a:schemeClr val="tx1"/>
                </a:solidFill>
                <a:effectLst/>
                <a:latin typeface="+mn-lt"/>
                <a:ea typeface="+mn-ea"/>
                <a:cs typeface="+mn-cs"/>
                <a:hlinkClick r:id="rId3" tooltip="Diuretic"/>
              </a:rPr>
              <a:t>diuretics</a:t>
            </a:r>
            <a:r>
              <a:rPr lang="en-US" sz="1200" b="0" i="0" kern="1200" dirty="0" smtClean="0">
                <a:solidFill>
                  <a:schemeClr val="tx1"/>
                </a:solidFill>
                <a:effectLst/>
                <a:latin typeface="+mn-lt"/>
                <a:ea typeface="+mn-ea"/>
                <a:cs typeface="+mn-cs"/>
              </a:rPr>
              <a:t> that act at the ascending limb of the </a:t>
            </a:r>
            <a:r>
              <a:rPr lang="en-US" sz="1200" b="0" i="0" u="none" strike="noStrike" kern="1200" dirty="0" smtClean="0">
                <a:solidFill>
                  <a:schemeClr val="tx1"/>
                </a:solidFill>
                <a:effectLst/>
                <a:latin typeface="+mn-lt"/>
                <a:ea typeface="+mn-ea"/>
                <a:cs typeface="+mn-cs"/>
                <a:hlinkClick r:id="rId4" tooltip="Loop of Henle"/>
              </a:rPr>
              <a:t>loop of Henle</a:t>
            </a:r>
            <a:r>
              <a:rPr lang="en-US" sz="1200" b="0" i="0" kern="1200" dirty="0" smtClean="0">
                <a:solidFill>
                  <a:schemeClr val="tx1"/>
                </a:solidFill>
                <a:effectLst/>
                <a:latin typeface="+mn-lt"/>
                <a:ea typeface="+mn-ea"/>
                <a:cs typeface="+mn-cs"/>
              </a:rPr>
              <a:t> in the </a:t>
            </a:r>
            <a:r>
              <a:rPr lang="en-US" sz="1200" b="0" i="0" u="none" strike="noStrike" kern="1200" dirty="0" smtClean="0">
                <a:solidFill>
                  <a:schemeClr val="tx1"/>
                </a:solidFill>
                <a:effectLst/>
                <a:latin typeface="+mn-lt"/>
                <a:ea typeface="+mn-ea"/>
                <a:cs typeface="+mn-cs"/>
                <a:hlinkClick r:id="rId5" tooltip="Kidney"/>
              </a:rPr>
              <a:t>kidney</a:t>
            </a:r>
            <a:r>
              <a:rPr lang="en-US" sz="1200" b="0" i="0" kern="1200" dirty="0" smtClean="0">
                <a:solidFill>
                  <a:schemeClr val="tx1"/>
                </a:solidFill>
                <a:effectLst/>
                <a:latin typeface="+mn-lt"/>
                <a:ea typeface="+mn-ea"/>
                <a:cs typeface="+mn-cs"/>
              </a:rPr>
              <a:t>. They are primarily used in </a:t>
            </a:r>
            <a:r>
              <a:rPr lang="en-US" sz="1200" b="0" i="0" u="none" strike="noStrike" kern="1200" dirty="0" smtClean="0">
                <a:solidFill>
                  <a:schemeClr val="tx1"/>
                </a:solidFill>
                <a:effectLst/>
                <a:latin typeface="+mn-lt"/>
                <a:ea typeface="+mn-ea"/>
                <a:cs typeface="+mn-cs"/>
                <a:hlinkClick r:id="rId6" tooltip="Medicine"/>
              </a:rPr>
              <a:t>medicine</a:t>
            </a:r>
            <a:r>
              <a:rPr lang="en-US" sz="1200" b="0" i="0" kern="1200" dirty="0" smtClean="0">
                <a:solidFill>
                  <a:schemeClr val="tx1"/>
                </a:solidFill>
                <a:effectLst/>
                <a:latin typeface="+mn-lt"/>
                <a:ea typeface="+mn-ea"/>
                <a:cs typeface="+mn-cs"/>
              </a:rPr>
              <a:t> to treat </a:t>
            </a:r>
            <a:r>
              <a:rPr lang="en-US" sz="1200" b="0" i="0" u="none" strike="noStrike" kern="1200" dirty="0" smtClean="0">
                <a:solidFill>
                  <a:schemeClr val="tx1"/>
                </a:solidFill>
                <a:effectLst/>
                <a:latin typeface="+mn-lt"/>
                <a:ea typeface="+mn-ea"/>
                <a:cs typeface="+mn-cs"/>
                <a:hlinkClick r:id="rId7" tooltip="Hypertension"/>
              </a:rPr>
              <a:t>hypertension</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8" tooltip="Edema"/>
              </a:rPr>
              <a:t>edema</a:t>
            </a:r>
            <a:r>
              <a:rPr lang="en-US" sz="1200" b="0" i="0" kern="1200" dirty="0" smtClean="0">
                <a:solidFill>
                  <a:schemeClr val="tx1"/>
                </a:solidFill>
                <a:effectLst/>
                <a:latin typeface="+mn-lt"/>
                <a:ea typeface="+mn-ea"/>
                <a:cs typeface="+mn-cs"/>
              </a:rPr>
              <a:t> often due to </a:t>
            </a:r>
            <a:r>
              <a:rPr lang="en-US" sz="1200" b="0" i="0" u="none" strike="noStrike" kern="1200" dirty="0" smtClean="0">
                <a:solidFill>
                  <a:schemeClr val="tx1"/>
                </a:solidFill>
                <a:effectLst/>
                <a:latin typeface="+mn-lt"/>
                <a:ea typeface="+mn-ea"/>
                <a:cs typeface="+mn-cs"/>
                <a:hlinkClick r:id="rId9" tooltip="Congestive heart failure"/>
              </a:rPr>
              <a:t>congestive heart failure</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10" tooltip="Renal insufficiency"/>
              </a:rPr>
              <a:t>renal insufficiency</a:t>
            </a:r>
            <a:r>
              <a:rPr lang="en-US" sz="1200" b="0" i="0" kern="1200" dirty="0" smtClean="0">
                <a:solidFill>
                  <a:schemeClr val="tx1"/>
                </a:solidFill>
                <a:effectLst/>
                <a:latin typeface="+mn-lt"/>
                <a:ea typeface="+mn-ea"/>
                <a:cs typeface="+mn-cs"/>
              </a:rPr>
              <a:t>. While </a:t>
            </a:r>
            <a:r>
              <a:rPr lang="en-US" sz="1200" b="0" i="0" u="none" strike="noStrike" kern="1200" dirty="0" smtClean="0">
                <a:solidFill>
                  <a:schemeClr val="tx1"/>
                </a:solidFill>
                <a:effectLst/>
                <a:latin typeface="+mn-lt"/>
                <a:ea typeface="+mn-ea"/>
                <a:cs typeface="+mn-cs"/>
                <a:hlinkClick r:id="rId11" tooltip="Thiazide"/>
              </a:rPr>
              <a:t>thiazide</a:t>
            </a:r>
            <a:r>
              <a:rPr lang="en-US" sz="1200" b="0" i="0" kern="1200" dirty="0" smtClean="0">
                <a:solidFill>
                  <a:schemeClr val="tx1"/>
                </a:solidFill>
                <a:effectLst/>
                <a:latin typeface="+mn-lt"/>
                <a:ea typeface="+mn-ea"/>
                <a:cs typeface="+mn-cs"/>
              </a:rPr>
              <a:t> diuretics are more effective in patients with normal kidney function, loop diuretics are more effective in patients with impaired kidney function.</a:t>
            </a:r>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13</a:t>
            </a:fld>
            <a:endParaRPr lang="en-US"/>
          </a:p>
        </p:txBody>
      </p:sp>
    </p:spTree>
    <p:extLst>
      <p:ext uri="{BB962C8B-B14F-4D97-AF65-F5344CB8AC3E}">
        <p14:creationId xmlns:p14="http://schemas.microsoft.com/office/powerpoint/2010/main" val="289833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14</a:t>
            </a:fld>
            <a:endParaRPr lang="en-US"/>
          </a:p>
        </p:txBody>
      </p:sp>
    </p:spTree>
    <p:extLst>
      <p:ext uri="{BB962C8B-B14F-4D97-AF65-F5344CB8AC3E}">
        <p14:creationId xmlns:p14="http://schemas.microsoft.com/office/powerpoint/2010/main" val="251622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Renal agenesis</a:t>
            </a:r>
            <a:r>
              <a:rPr lang="en-US" sz="1200" b="0" i="0" kern="1200" dirty="0" smtClean="0">
                <a:solidFill>
                  <a:schemeClr val="tx1"/>
                </a:solidFill>
                <a:effectLst/>
                <a:latin typeface="+mn-lt"/>
                <a:ea typeface="+mn-ea"/>
                <a:cs typeface="+mn-cs"/>
              </a:rPr>
              <a:t> refers to a congenital absence of one or both kidneys. </a:t>
            </a:r>
            <a:endParaRPr lang="en-US" dirty="0" smtClean="0"/>
          </a:p>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19</a:t>
            </a:fld>
            <a:endParaRPr lang="en-US"/>
          </a:p>
        </p:txBody>
      </p:sp>
    </p:spTree>
    <p:extLst>
      <p:ext uri="{BB962C8B-B14F-4D97-AF65-F5344CB8AC3E}">
        <p14:creationId xmlns:p14="http://schemas.microsoft.com/office/powerpoint/2010/main" val="214270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20</a:t>
            </a:fld>
            <a:endParaRPr lang="en-US"/>
          </a:p>
        </p:txBody>
      </p:sp>
    </p:spTree>
    <p:extLst>
      <p:ext uri="{BB962C8B-B14F-4D97-AF65-F5344CB8AC3E}">
        <p14:creationId xmlns:p14="http://schemas.microsoft.com/office/powerpoint/2010/main" val="230622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tooltip="Hyperkalemia"/>
              </a:rPr>
              <a:t>Hyperkalemia</a:t>
            </a:r>
            <a:r>
              <a:rPr lang="en-US" sz="1200" b="0" i="0" kern="1200" dirty="0" smtClean="0">
                <a:solidFill>
                  <a:schemeClr val="tx1"/>
                </a:solidFill>
                <a:effectLst/>
                <a:latin typeface="+mn-lt"/>
                <a:ea typeface="+mn-ea"/>
                <a:cs typeface="+mn-cs"/>
              </a:rPr>
              <a:t>  is a possible complication of treatment with an ACE inhibitor due to its effect on aldosterone. Suppression of angiotensin II leads to a decrease in aldosterone levels. Since aldosterone is responsible for increasing the excretion of potassium, ACE inhibitors can cause retention of potassium. Hyperkalemia may decrease the velocity of impulse conduction in the nerves and muscles, including cardiac tissues. This leads to cardiac dysfunction and neuromuscular consequences, such as muscle weakness, paresthesia, nausea, diarrhea, and others.</a:t>
            </a:r>
            <a:endParaRPr lang="en-US" dirty="0" smtClean="0"/>
          </a:p>
          <a:p>
            <a:endParaRPr lang="en-US" dirty="0"/>
          </a:p>
        </p:txBody>
      </p:sp>
      <p:sp>
        <p:nvSpPr>
          <p:cNvPr id="4" name="Slide Number Placeholder 3"/>
          <p:cNvSpPr>
            <a:spLocks noGrp="1"/>
          </p:cNvSpPr>
          <p:nvPr>
            <p:ph type="sldNum" sz="quarter" idx="10"/>
          </p:nvPr>
        </p:nvSpPr>
        <p:spPr/>
        <p:txBody>
          <a:bodyPr/>
          <a:lstStyle/>
          <a:p>
            <a:fld id="{0FE3EB35-C4B3-4377-949B-AE8253A33461}" type="slidenum">
              <a:rPr lang="en-US" smtClean="0"/>
              <a:t>21</a:t>
            </a:fld>
            <a:endParaRPr lang="en-US"/>
          </a:p>
        </p:txBody>
      </p:sp>
    </p:spTree>
    <p:extLst>
      <p:ext uri="{BB962C8B-B14F-4D97-AF65-F5344CB8AC3E}">
        <p14:creationId xmlns:p14="http://schemas.microsoft.com/office/powerpoint/2010/main" val="100461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2/5/19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2/5/19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ransition spd="slow">
    <p:randomBar dir="vert"/>
  </p:transition>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gif"/><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8.gi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dangthanhtuan/20-saxena-acute-renal-failure" TargetMode="External"/><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eg/url?sa=i&amp;rct=j&amp;q=&amp;esrc=s&amp;source=images&amp;cd=&amp;cad=rja&amp;uact=8&amp;ved=0ahUKEwi53vnkhu3KAhUMJJoKHa4PAAYQjRwIBw&amp;url=https://quizlet.com/30235780/combo-terms-october-2013-flash-cards/&amp;psig=AFQjCNGaSQjUAbmvHP-cm0ziQQNaomxfQQ&amp;ust=1455188685647562" TargetMode="External"/><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j71rrhj-3KAhVoDZoKHTkbC9cQjRwIBw&amp;url=http://www.srspharma.com/calcium-channel-blockers.htm&amp;psig=AFQjCNFgEJfgiQH9UfCOklOOZQuU4BMOug&amp;ust=1455191120537899" TargetMode="External"/><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www.pharmamirror.com/topics/antihypertensive-drug/" TargetMode="External"/><Relationship Id="rId5" Type="http://schemas.openxmlformats.org/officeDocument/2006/relationships/image" Target="../media/image6.jpeg"/><Relationship Id="rId6"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 Id="rId3"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ighMvY5IrLAhVJmBoKHT17ByoQjRwIBw&amp;url=http://umm.edu/health/medical/reports/articles/high-blood-pressure&amp;psig=AFQjCNEPbjwKrOAT9QQl6MrwVYlvCBuwtA&amp;ust=1456210046894692" TargetMode="External"/><Relationship Id="rId4" Type="http://schemas.openxmlformats.org/officeDocument/2006/relationships/image" Target="../media/image12.jpeg"/><Relationship Id="rId5" Type="http://schemas.openxmlformats.org/officeDocument/2006/relationships/image" Target="../media/image2.gif"/><Relationship Id="rId6" Type="http://schemas.openxmlformats.org/officeDocument/2006/relationships/image" Target="../media/image8.png"/><Relationship Id="rId7" Type="http://schemas.openxmlformats.org/officeDocument/2006/relationships/hyperlink" Target="http://www.google.com.eg/url?sa=i&amp;rct=j&amp;q=&amp;esrc=s&amp;source=images&amp;cd=&amp;cad=rja&amp;uact=8&amp;ved=0ahUKEwjc9_--je_KAhUFEJoKHa7WCPgQjRwIBw&amp;url=http://slidemodel.com/templates/bmi-chart-powerpoint-template/&amp;psig=AFQjCNHN2lcFo3K_eEeFoO_L0cqHV462Aw&amp;ust=1455258939792332" TargetMode="External"/><Relationship Id="rId8" Type="http://schemas.openxmlformats.org/officeDocument/2006/relationships/image" Target="../media/image13.jpeg"/><Relationship Id="rId9" Type="http://schemas.openxmlformats.org/officeDocument/2006/relationships/hyperlink" Target="http://www.google.com.eg/url?sa=i&amp;rct=j&amp;q=&amp;esrc=s&amp;source=images&amp;cd=&amp;cad=rja&amp;uact=8&amp;ved=0ahUKEwjT6_SAhe_KAhVGYJoKHVjKAnkQjRwIBw&amp;url=http://www.medscape.com/viewarticle/568047_1&amp;bvm=bv.113943164,d.bGs&amp;psig=AFQjCNGV6Tsf5Jy6p012oqcIJy8y3t2PEQ&amp;ust=1455256858967335" TargetMode="External"/><Relationship Id="rId10" Type="http://schemas.openxmlformats.org/officeDocument/2006/relationships/image" Target="../media/image14.gi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www.google.com.eg/url?sa=i&amp;rct=j&amp;q=&amp;esrc=s&amp;source=images&amp;cd=&amp;cad=rja&amp;uact=8&amp;ved=0ahUKEwj5l86Vm-_KAhWiApoKHaw0Ar4QjRwIBw&amp;url=https://www.cartoonstock.com/directory/h/hypertension.asp&amp;psig=AFQjCNGq4u2m-Qbp_lmu0R7FJ9h1-3M2sA&amp;ust=1455262870953963" TargetMode="External"/><Relationship Id="rId5"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google.com.eg/url?sa=i&amp;rct=j&amp;q=&amp;esrc=s&amp;source=images&amp;cd=&amp;cad=rja&amp;uact=8&amp;ved=0ahUKEwiY6qyprO_KAhVEJpoKHZvhA6UQjRwIBw&amp;url=http://www.slideshare.net/drtoufiq19711/management-of-hypertensionguide-line&amp;psig=AFQjCNE266BmtvsE5wohMMkaovpBY4UUqw&amp;ust=1455267393730232" TargetMode="External"/><Relationship Id="rId5"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Title 3"/>
          <p:cNvSpPr>
            <a:spLocks noGrp="1"/>
          </p:cNvSpPr>
          <p:nvPr>
            <p:ph type="ctrTitle"/>
          </p:nvPr>
        </p:nvSpPr>
        <p:spPr>
          <a:xfrm>
            <a:off x="1533297" y="634621"/>
            <a:ext cx="8676222" cy="138248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4400" dirty="0" smtClean="0">
                <a:ln>
                  <a:solidFill>
                    <a:srgbClr val="FF0000"/>
                  </a:solidFill>
                </a:ln>
                <a:solidFill>
                  <a:srgbClr val="FFFF00"/>
                </a:solidFill>
                <a:latin typeface="Algerian" pitchFamily="82" charset="0"/>
              </a:rPr>
              <a:t>Antihypertensive drugs</a:t>
            </a:r>
            <a:endParaRPr lang="en-US" sz="4400" dirty="0">
              <a:ln>
                <a:solidFill>
                  <a:srgbClr val="FFFF00"/>
                </a:solidFill>
              </a:ln>
              <a:solidFill>
                <a:srgbClr val="FFFF00"/>
              </a:solidFill>
              <a:latin typeface="Algerian" pitchFamily="82" charset="0"/>
            </a:endParaRPr>
          </a:p>
        </p:txBody>
      </p:sp>
      <p:sp>
        <p:nvSpPr>
          <p:cNvPr id="5" name="Rectangle 4"/>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pic>
        <p:nvPicPr>
          <p:cNvPr id="7" name="Picture 1031" descr="Monitoring Blood Pressure"/>
          <p:cNvPicPr>
            <a:picLocks noChangeAspect="1" noChangeArrowheads="1"/>
          </p:cNvPicPr>
          <p:nvPr/>
        </p:nvPicPr>
        <p:blipFill>
          <a:blip r:embed="rId3"/>
          <a:srcRect/>
          <a:stretch>
            <a:fillRect/>
          </a:stretch>
        </p:blipFill>
        <p:spPr>
          <a:xfrm>
            <a:off x="4258856" y="2116618"/>
            <a:ext cx="3456432" cy="4267200"/>
          </a:xfrm>
          <a:prstGeom prst="rect">
            <a:avLst/>
          </a:prstGeom>
          <a:noFill/>
          <a:ln/>
        </p:spPr>
      </p:pic>
    </p:spTree>
    <p:extLst>
      <p:ext uri="{BB962C8B-B14F-4D97-AF65-F5344CB8AC3E}">
        <p14:creationId xmlns:p14="http://schemas.microsoft.com/office/powerpoint/2010/main" val="115123733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9171"/>
            <a:ext cx="11176000" cy="537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2295604" y="172312"/>
            <a:ext cx="76787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3200" dirty="0">
                <a:ln>
                  <a:solidFill>
                    <a:srgbClr val="FF0000"/>
                  </a:solidFill>
                </a:ln>
                <a:solidFill>
                  <a:srgbClr val="FFFF00"/>
                </a:solidFill>
                <a:latin typeface="Algerian" pitchFamily="82" charset="0"/>
              </a:rPr>
              <a:t>FACTORS IN BLOOD PRESSURE CONTROL</a:t>
            </a:r>
          </a:p>
        </p:txBody>
      </p:sp>
    </p:spTree>
    <p:extLst>
      <p:ext uri="{BB962C8B-B14F-4D97-AF65-F5344CB8AC3E}">
        <p14:creationId xmlns:p14="http://schemas.microsoft.com/office/powerpoint/2010/main" val="145008962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1569307" y="169500"/>
            <a:ext cx="8637373" cy="14186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FF0000"/>
                  </a:solidFill>
                </a:ln>
                <a:solidFill>
                  <a:srgbClr val="002060"/>
                </a:solidFill>
                <a:latin typeface="Algerian" pitchFamily="82" charset="0"/>
              </a:rPr>
              <a:t>Classification of</a:t>
            </a:r>
            <a:endParaRPr lang="en-US" sz="3600" dirty="0">
              <a:ln>
                <a:solidFill>
                  <a:srgbClr val="FFFF00"/>
                </a:solidFill>
              </a:ln>
              <a:solidFill>
                <a:srgbClr val="002060"/>
              </a:solidFill>
              <a:latin typeface="Algerian" pitchFamily="82" charset="0"/>
            </a:endParaRPr>
          </a:p>
          <a:p>
            <a:pPr algn="ctr"/>
            <a:r>
              <a:rPr lang="en-US" sz="3600" dirty="0" smtClean="0">
                <a:ln>
                  <a:solidFill>
                    <a:srgbClr val="FF0000"/>
                  </a:solidFill>
                </a:ln>
                <a:solidFill>
                  <a:srgbClr val="002060"/>
                </a:solidFill>
                <a:latin typeface="Algerian" pitchFamily="82" charset="0"/>
              </a:rPr>
              <a:t>Antihypertensive drugs</a:t>
            </a:r>
            <a:endParaRPr lang="en-US" sz="3600" dirty="0">
              <a:ln>
                <a:solidFill>
                  <a:srgbClr val="FFFF00"/>
                </a:solidFill>
              </a:ln>
              <a:solidFill>
                <a:srgbClr val="002060"/>
              </a:solidFill>
              <a:latin typeface="Algerian" pitchFamily="82" charset="0"/>
            </a:endParaRPr>
          </a:p>
        </p:txBody>
      </p:sp>
      <p:sp>
        <p:nvSpPr>
          <p:cNvPr id="15" name="Rounded Rectangle 14"/>
          <p:cNvSpPr/>
          <p:nvPr/>
        </p:nvSpPr>
        <p:spPr>
          <a:xfrm>
            <a:off x="490888" y="6000503"/>
            <a:ext cx="7662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5-Drugs acting on sympathetic nervous system</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469392" y="3125434"/>
            <a:ext cx="6937248" cy="84862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2- Drugs acting on the renin-angiotensin- </a:t>
            </a:r>
          </a:p>
          <a:p>
            <a:pPr>
              <a:defRPr/>
            </a:pPr>
            <a:r>
              <a:rPr lang="en-US" sz="2800" dirty="0" smtClean="0">
                <a:ln>
                  <a:solidFill>
                    <a:srgbClr val="FF0000"/>
                  </a:solidFill>
                </a:ln>
                <a:solidFill>
                  <a:srgbClr val="FFFF00"/>
                </a:solidFill>
                <a:latin typeface="Albertus" pitchFamily="34" charset="0"/>
              </a:rPr>
              <a:t>aldosterone system (RAAS)</a:t>
            </a:r>
          </a:p>
        </p:txBody>
      </p:sp>
      <p:sp>
        <p:nvSpPr>
          <p:cNvPr id="17" name="Rounded Rectangle 16"/>
          <p:cNvSpPr/>
          <p:nvPr/>
        </p:nvSpPr>
        <p:spPr>
          <a:xfrm>
            <a:off x="450303" y="2283846"/>
            <a:ext cx="2021786" cy="62451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1-Diuretics</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493606" y="5061738"/>
            <a:ext cx="2827421" cy="78060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4-Vasodilators</a:t>
            </a:r>
            <a:endParaRPr lang="en-US" sz="2800" dirty="0">
              <a:ln>
                <a:solidFill>
                  <a:srgbClr val="FF0000"/>
                </a:solidFill>
              </a:ln>
              <a:solidFill>
                <a:srgbClr val="FFFF00"/>
              </a:solidFill>
              <a:latin typeface="Albertus" pitchFamily="34" charset="0"/>
            </a:endParaRPr>
          </a:p>
        </p:txBody>
      </p:sp>
      <p:sp>
        <p:nvSpPr>
          <p:cNvPr id="13" name="Rounded Rectangle 12"/>
          <p:cNvSpPr/>
          <p:nvPr/>
        </p:nvSpPr>
        <p:spPr>
          <a:xfrm>
            <a:off x="457360" y="4135118"/>
            <a:ext cx="4744835"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3- Calcium channel blockers</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23132129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441608" y="34554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3200" dirty="0">
                <a:ln>
                  <a:solidFill>
                    <a:srgbClr val="FF0000"/>
                  </a:solidFill>
                </a:ln>
                <a:solidFill>
                  <a:srgbClr val="FFFF00"/>
                </a:solidFill>
                <a:latin typeface="Algerian" pitchFamily="82" charset="0"/>
              </a:rPr>
              <a:t>Diuretics</a:t>
            </a:r>
          </a:p>
        </p:txBody>
      </p:sp>
      <p:sp>
        <p:nvSpPr>
          <p:cNvPr id="16" name="Rounded Rectangle 15"/>
          <p:cNvSpPr/>
          <p:nvPr/>
        </p:nvSpPr>
        <p:spPr>
          <a:xfrm>
            <a:off x="257636" y="1776877"/>
            <a:ext cx="5792644" cy="86697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2800" dirty="0" smtClean="0">
                <a:ln>
                  <a:solidFill>
                    <a:srgbClr val="FF0000"/>
                  </a:solidFill>
                </a:ln>
                <a:solidFill>
                  <a:srgbClr val="FFFF00"/>
                </a:solidFill>
                <a:latin typeface="Albertus" pitchFamily="34" charset="0"/>
              </a:rPr>
              <a:t>Hydrochlorothiazide , </a:t>
            </a:r>
            <a:r>
              <a:rPr lang="en-US" sz="2800" dirty="0" err="1" smtClean="0">
                <a:ln>
                  <a:solidFill>
                    <a:srgbClr val="FF0000"/>
                  </a:solidFill>
                </a:ln>
                <a:solidFill>
                  <a:srgbClr val="FFFF00"/>
                </a:solidFill>
                <a:latin typeface="Albertus" pitchFamily="34" charset="0"/>
              </a:rPr>
              <a:t>chlorthalidone</a:t>
            </a:r>
            <a:endParaRPr lang="en-US" sz="2800" dirty="0" smtClean="0">
              <a:ln>
                <a:solidFill>
                  <a:srgbClr val="FF0000"/>
                </a:solidFill>
              </a:ln>
              <a:solidFill>
                <a:srgbClr val="FFFF00"/>
              </a:solidFill>
              <a:latin typeface="Albertus" pitchFamily="34" charset="0"/>
            </a:endParaRPr>
          </a:p>
        </p:txBody>
      </p:sp>
      <p:sp>
        <p:nvSpPr>
          <p:cNvPr id="12" name="Rounded Rectangle 11"/>
          <p:cNvSpPr/>
          <p:nvPr/>
        </p:nvSpPr>
        <p:spPr>
          <a:xfrm>
            <a:off x="6309360" y="1813560"/>
            <a:ext cx="5882640" cy="50444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800" dirty="0">
              <a:ln>
                <a:solidFill>
                  <a:srgbClr val="FF0000"/>
                </a:solidFill>
              </a:ln>
              <a:solidFill>
                <a:srgbClr val="FFFF00"/>
              </a:solidFill>
              <a:latin typeface="Albertus" pitchFamily="34" charset="0"/>
            </a:endParaRPr>
          </a:p>
        </p:txBody>
      </p:sp>
      <p:pic>
        <p:nvPicPr>
          <p:cNvPr id="18" name="Picture 4" descr="j0336986"/>
          <p:cNvPicPr>
            <a:picLocks noChangeAspect="1" noChangeArrowheads="1" noCrop="1"/>
          </p:cNvPicPr>
          <p:nvPr/>
        </p:nvPicPr>
        <p:blipFill>
          <a:blip r:embed="rId4"/>
          <a:srcRect/>
          <a:stretch>
            <a:fillRect/>
          </a:stretch>
        </p:blipFill>
        <p:spPr bwMode="auto">
          <a:xfrm>
            <a:off x="326858" y="345546"/>
            <a:ext cx="1295400" cy="1295400"/>
          </a:xfrm>
          <a:prstGeom prst="rect">
            <a:avLst/>
          </a:prstGeom>
          <a:noFill/>
        </p:spPr>
      </p:pic>
      <p:grpSp>
        <p:nvGrpSpPr>
          <p:cNvPr id="20" name="Group 19"/>
          <p:cNvGrpSpPr/>
          <p:nvPr/>
        </p:nvGrpSpPr>
        <p:grpSpPr>
          <a:xfrm>
            <a:off x="6426950" y="2042160"/>
            <a:ext cx="5765050" cy="4572000"/>
            <a:chOff x="1331912" y="44450"/>
            <a:chExt cx="6264276" cy="6048376"/>
          </a:xfrm>
        </p:grpSpPr>
        <p:sp>
          <p:nvSpPr>
            <p:cNvPr id="21" name="AutoShape 16"/>
            <p:cNvSpPr>
              <a:spLocks noChangeArrowheads="1"/>
            </p:cNvSpPr>
            <p:nvPr/>
          </p:nvSpPr>
          <p:spPr bwMode="auto">
            <a:xfrm>
              <a:off x="1331913" y="1628775"/>
              <a:ext cx="2662238" cy="50323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dirty="0">
                  <a:latin typeface="Tahoma" pitchFamily="34" charset="0"/>
                </a:rPr>
                <a:t>Na</a:t>
              </a:r>
              <a:r>
                <a:rPr lang="en-US" altLang="zh-CN" sz="1400" b="1" baseline="30000" dirty="0">
                  <a:latin typeface="Tahoma" pitchFamily="34" charset="0"/>
                </a:rPr>
                <a:t>+ </a:t>
              </a:r>
              <a:r>
                <a:rPr lang="en-US" altLang="zh-CN" sz="1400" b="1" dirty="0">
                  <a:latin typeface="Tahoma" pitchFamily="34" charset="0"/>
                </a:rPr>
                <a:t>in vessel wall </a:t>
              </a:r>
            </a:p>
          </p:txBody>
        </p:sp>
        <p:grpSp>
          <p:nvGrpSpPr>
            <p:cNvPr id="22" name="Group 30"/>
            <p:cNvGrpSpPr/>
            <p:nvPr/>
          </p:nvGrpSpPr>
          <p:grpSpPr>
            <a:xfrm>
              <a:off x="1331912" y="44450"/>
              <a:ext cx="6264276" cy="6048376"/>
              <a:chOff x="1331912" y="44450"/>
              <a:chExt cx="6264276" cy="6048376"/>
            </a:xfrm>
          </p:grpSpPr>
          <p:sp>
            <p:nvSpPr>
              <p:cNvPr id="23" name="AutoShape 3"/>
              <p:cNvSpPr>
                <a:spLocks noChangeArrowheads="1"/>
              </p:cNvSpPr>
              <p:nvPr/>
            </p:nvSpPr>
            <p:spPr bwMode="auto">
              <a:xfrm>
                <a:off x="5724941" y="1557338"/>
                <a:ext cx="1871247" cy="647700"/>
              </a:xfrm>
              <a:prstGeom prst="roundRect">
                <a:avLst>
                  <a:gd name="adj" fmla="val 16667"/>
                </a:avLst>
              </a:prstGeom>
              <a:solidFill>
                <a:srgbClr val="FF99CC"/>
              </a:solidFill>
              <a:ln w="9525">
                <a:solidFill>
                  <a:srgbClr val="66FF66"/>
                </a:solidFill>
                <a:round/>
                <a:headEnd/>
                <a:tailEnd/>
              </a:ln>
              <a:effectLst/>
            </p:spPr>
            <p:txBody>
              <a:bodyPr wrap="none" anchor="ctr"/>
              <a:lstStyle/>
              <a:p>
                <a:pPr>
                  <a:lnSpc>
                    <a:spcPct val="80000"/>
                  </a:lnSpc>
                  <a:defRPr/>
                </a:pPr>
                <a:r>
                  <a:rPr lang="en-US" sz="1600" b="1" dirty="0" smtClean="0">
                    <a:latin typeface="Tahoma" pitchFamily="34" charset="0"/>
                  </a:rPr>
                  <a:t>   sodium </a:t>
                </a:r>
                <a:endParaRPr lang="en-US" sz="1600" b="1" dirty="0">
                  <a:latin typeface="Tahoma" pitchFamily="34" charset="0"/>
                </a:endParaRPr>
              </a:p>
              <a:p>
                <a:pPr>
                  <a:lnSpc>
                    <a:spcPct val="80000"/>
                  </a:lnSpc>
                  <a:defRPr/>
                </a:pPr>
                <a:r>
                  <a:rPr lang="en-US" sz="1600" b="1" dirty="0" smtClean="0">
                    <a:latin typeface="Tahoma" pitchFamily="34" charset="0"/>
                  </a:rPr>
                  <a:t>  &amp; </a:t>
                </a:r>
                <a:r>
                  <a:rPr lang="en-US" sz="1600" b="1" dirty="0">
                    <a:latin typeface="Tahoma" pitchFamily="34" charset="0"/>
                  </a:rPr>
                  <a:t>water loss</a:t>
                </a:r>
              </a:p>
            </p:txBody>
          </p:sp>
          <p:sp>
            <p:nvSpPr>
              <p:cNvPr id="25" name="Line 5"/>
              <p:cNvSpPr>
                <a:spLocks noChangeShapeType="1"/>
              </p:cNvSpPr>
              <p:nvPr/>
            </p:nvSpPr>
            <p:spPr bwMode="auto">
              <a:xfrm>
                <a:off x="6659563" y="2273300"/>
                <a:ext cx="0" cy="434975"/>
              </a:xfrm>
              <a:prstGeom prst="line">
                <a:avLst/>
              </a:prstGeom>
              <a:noFill/>
              <a:ln w="28575">
                <a:solidFill>
                  <a:schemeClr val="bg1"/>
                </a:solidFill>
                <a:round/>
                <a:headEnd/>
                <a:tailEnd type="triangle" w="med" len="med"/>
              </a:ln>
              <a:effectLst/>
            </p:spPr>
            <p:txBody>
              <a:bodyPr/>
              <a:lstStyle/>
              <a:p>
                <a:endParaRPr lang="en-US"/>
              </a:p>
            </p:txBody>
          </p:sp>
          <p:sp>
            <p:nvSpPr>
              <p:cNvPr id="26" name="AutoShape 6"/>
              <p:cNvSpPr>
                <a:spLocks noChangeArrowheads="1"/>
              </p:cNvSpPr>
              <p:nvPr/>
            </p:nvSpPr>
            <p:spPr bwMode="auto">
              <a:xfrm>
                <a:off x="5867401" y="2852738"/>
                <a:ext cx="1655763" cy="576263"/>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r>
                  <a:rPr lang="en-US" altLang="zh-CN" sz="1600" b="1" dirty="0">
                    <a:latin typeface="Tahoma" pitchFamily="34" charset="0"/>
                  </a:rPr>
                  <a:t>     blood volume</a:t>
                </a:r>
                <a:r>
                  <a:rPr lang="en-US" altLang="zh-CN" b="1" dirty="0">
                    <a:latin typeface="Tahoma" pitchFamily="34" charset="0"/>
                  </a:rPr>
                  <a:t> </a:t>
                </a:r>
              </a:p>
            </p:txBody>
          </p:sp>
          <p:sp>
            <p:nvSpPr>
              <p:cNvPr id="27" name="Line 7"/>
              <p:cNvSpPr>
                <a:spLocks noChangeShapeType="1"/>
              </p:cNvSpPr>
              <p:nvPr/>
            </p:nvSpPr>
            <p:spPr bwMode="auto">
              <a:xfrm>
                <a:off x="6659563" y="3497263"/>
                <a:ext cx="0" cy="434975"/>
              </a:xfrm>
              <a:prstGeom prst="line">
                <a:avLst/>
              </a:prstGeom>
              <a:noFill/>
              <a:ln w="28575">
                <a:solidFill>
                  <a:schemeClr val="bg1"/>
                </a:solidFill>
                <a:round/>
                <a:headEnd/>
                <a:tailEnd type="triangle" w="med" len="med"/>
              </a:ln>
              <a:effectLst/>
            </p:spPr>
            <p:txBody>
              <a:bodyPr/>
              <a:lstStyle/>
              <a:p>
                <a:endParaRPr lang="en-US"/>
              </a:p>
            </p:txBody>
          </p:sp>
          <p:sp>
            <p:nvSpPr>
              <p:cNvPr id="28" name="AutoShape 8"/>
              <p:cNvSpPr>
                <a:spLocks noChangeArrowheads="1"/>
              </p:cNvSpPr>
              <p:nvPr/>
            </p:nvSpPr>
            <p:spPr bwMode="auto">
              <a:xfrm>
                <a:off x="5940426" y="4005263"/>
                <a:ext cx="1584325" cy="647700"/>
              </a:xfrm>
              <a:prstGeom prst="roundRect">
                <a:avLst>
                  <a:gd name="adj" fmla="val 16667"/>
                </a:avLst>
              </a:prstGeom>
              <a:solidFill>
                <a:srgbClr val="FF99CC"/>
              </a:solidFill>
              <a:ln w="9525">
                <a:solidFill>
                  <a:schemeClr val="tx1"/>
                </a:solidFill>
                <a:round/>
                <a:headEnd/>
                <a:tailEnd/>
              </a:ln>
              <a:effectLst/>
            </p:spPr>
            <p:txBody>
              <a:bodyPr wrap="none" anchor="ctr"/>
              <a:lstStyle/>
              <a:p>
                <a:pPr algn="ctr"/>
                <a:r>
                  <a:rPr lang="en-US" altLang="zh-CN" sz="1600" b="1" dirty="0">
                    <a:latin typeface="Tahoma" pitchFamily="34" charset="0"/>
                  </a:rPr>
                  <a:t>Cardiac</a:t>
                </a:r>
              </a:p>
              <a:p>
                <a:pPr algn="ctr"/>
                <a:r>
                  <a:rPr lang="en-US" altLang="zh-CN" sz="1600" b="1" dirty="0" smtClean="0">
                    <a:latin typeface="Tahoma" pitchFamily="34" charset="0"/>
                  </a:rPr>
                  <a:t>output</a:t>
                </a:r>
                <a:endParaRPr lang="en-US" altLang="zh-CN" sz="1600" b="1" dirty="0">
                  <a:latin typeface="Tahoma" pitchFamily="34" charset="0"/>
                </a:endParaRPr>
              </a:p>
            </p:txBody>
          </p:sp>
          <p:sp>
            <p:nvSpPr>
              <p:cNvPr id="29" name="Line 9"/>
              <p:cNvSpPr>
                <a:spLocks noChangeShapeType="1"/>
              </p:cNvSpPr>
              <p:nvPr/>
            </p:nvSpPr>
            <p:spPr bwMode="auto">
              <a:xfrm>
                <a:off x="6011863" y="2994025"/>
                <a:ext cx="0" cy="361950"/>
              </a:xfrm>
              <a:prstGeom prst="line">
                <a:avLst/>
              </a:prstGeom>
              <a:noFill/>
              <a:ln w="28575">
                <a:solidFill>
                  <a:srgbClr val="FF33CC"/>
                </a:solidFill>
                <a:round/>
                <a:headEnd/>
                <a:tailEnd type="triangle" w="med" len="med"/>
              </a:ln>
              <a:effectLst/>
            </p:spPr>
            <p:txBody>
              <a:bodyPr/>
              <a:lstStyle/>
              <a:p>
                <a:endParaRPr lang="en-US"/>
              </a:p>
            </p:txBody>
          </p:sp>
          <p:sp>
            <p:nvSpPr>
              <p:cNvPr id="30" name="Line 10"/>
              <p:cNvSpPr>
                <a:spLocks noChangeShapeType="1"/>
              </p:cNvSpPr>
              <p:nvPr/>
            </p:nvSpPr>
            <p:spPr bwMode="auto">
              <a:xfrm>
                <a:off x="6156326" y="4146550"/>
                <a:ext cx="0" cy="361950"/>
              </a:xfrm>
              <a:prstGeom prst="line">
                <a:avLst/>
              </a:prstGeom>
              <a:noFill/>
              <a:ln w="28575">
                <a:solidFill>
                  <a:srgbClr val="FF33CC"/>
                </a:solidFill>
                <a:round/>
                <a:headEnd/>
                <a:tailEnd type="triangle" w="med" len="med"/>
              </a:ln>
              <a:effectLst/>
            </p:spPr>
            <p:txBody>
              <a:bodyPr/>
              <a:lstStyle/>
              <a:p>
                <a:endParaRPr lang="en-US"/>
              </a:p>
            </p:txBody>
          </p:sp>
          <p:sp>
            <p:nvSpPr>
              <p:cNvPr id="31" name="AutoShape 11"/>
              <p:cNvSpPr>
                <a:spLocks noChangeArrowheads="1"/>
              </p:cNvSpPr>
              <p:nvPr/>
            </p:nvSpPr>
            <p:spPr bwMode="auto">
              <a:xfrm>
                <a:off x="1331913" y="4292600"/>
                <a:ext cx="2879725" cy="5048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a:latin typeface="Tahoma" pitchFamily="34" charset="0"/>
                  </a:rPr>
                  <a:t>Peripheral resistance</a:t>
                </a:r>
              </a:p>
            </p:txBody>
          </p:sp>
          <p:sp>
            <p:nvSpPr>
              <p:cNvPr id="32" name="Line 12"/>
              <p:cNvSpPr>
                <a:spLocks noChangeShapeType="1"/>
              </p:cNvSpPr>
              <p:nvPr/>
            </p:nvSpPr>
            <p:spPr bwMode="auto">
              <a:xfrm>
                <a:off x="1547813" y="4364038"/>
                <a:ext cx="0" cy="361950"/>
              </a:xfrm>
              <a:prstGeom prst="line">
                <a:avLst/>
              </a:prstGeom>
              <a:noFill/>
              <a:ln w="28575">
                <a:solidFill>
                  <a:srgbClr val="FF33CC"/>
                </a:solidFill>
                <a:round/>
                <a:headEnd/>
                <a:tailEnd type="triangle" w="med" len="med"/>
              </a:ln>
              <a:effectLst/>
            </p:spPr>
            <p:txBody>
              <a:bodyPr/>
              <a:lstStyle/>
              <a:p>
                <a:endParaRPr lang="en-US"/>
              </a:p>
            </p:txBody>
          </p:sp>
          <p:sp>
            <p:nvSpPr>
              <p:cNvPr id="33" name="AutoShape 13"/>
              <p:cNvSpPr>
                <a:spLocks/>
              </p:cNvSpPr>
              <p:nvPr/>
            </p:nvSpPr>
            <p:spPr bwMode="auto">
              <a:xfrm rot="16200000">
                <a:off x="4500563" y="2997200"/>
                <a:ext cx="647700" cy="4246563"/>
              </a:xfrm>
              <a:prstGeom prst="leftBrace">
                <a:avLst>
                  <a:gd name="adj1" fmla="val 54636"/>
                  <a:gd name="adj2" fmla="val 50000"/>
                </a:avLst>
              </a:prstGeom>
              <a:noFill/>
              <a:ln w="28575">
                <a:solidFill>
                  <a:schemeClr val="bg1"/>
                </a:solidFill>
                <a:round/>
                <a:headEnd/>
                <a:tailEnd/>
              </a:ln>
              <a:effectLst/>
            </p:spPr>
            <p:txBody>
              <a:bodyPr wrap="none" anchor="ctr"/>
              <a:lstStyle/>
              <a:p>
                <a:endParaRPr lang="en-US"/>
              </a:p>
            </p:txBody>
          </p:sp>
          <p:sp>
            <p:nvSpPr>
              <p:cNvPr id="34" name="AutoShape 14"/>
              <p:cNvSpPr>
                <a:spLocks noChangeArrowheads="1"/>
              </p:cNvSpPr>
              <p:nvPr/>
            </p:nvSpPr>
            <p:spPr bwMode="auto">
              <a:xfrm>
                <a:off x="3779838" y="5516563"/>
                <a:ext cx="2016125" cy="576263"/>
              </a:xfrm>
              <a:prstGeom prst="roundRect">
                <a:avLst>
                  <a:gd name="adj" fmla="val 16667"/>
                </a:avLst>
              </a:prstGeom>
              <a:solidFill>
                <a:schemeClr val="folHlink"/>
              </a:solidFill>
              <a:ln w="9525">
                <a:solidFill>
                  <a:schemeClr val="tx1"/>
                </a:solidFill>
                <a:round/>
                <a:headEnd/>
                <a:tailEnd/>
              </a:ln>
              <a:effectLst/>
            </p:spPr>
            <p:txBody>
              <a:bodyPr wrap="none" anchor="ctr"/>
              <a:lstStyle/>
              <a:p>
                <a:pPr algn="ctr"/>
                <a:r>
                  <a:rPr lang="en-US" altLang="zh-CN" sz="1600" b="1">
                    <a:solidFill>
                      <a:schemeClr val="bg1"/>
                    </a:solidFill>
                    <a:latin typeface="Tahoma" pitchFamily="34" charset="0"/>
                  </a:rPr>
                  <a:t>Decrease in BP</a:t>
                </a:r>
              </a:p>
            </p:txBody>
          </p:sp>
          <p:sp>
            <p:nvSpPr>
              <p:cNvPr id="35" name="Oval 15"/>
              <p:cNvSpPr>
                <a:spLocks noChangeArrowheads="1"/>
              </p:cNvSpPr>
              <p:nvPr/>
            </p:nvSpPr>
            <p:spPr bwMode="auto">
              <a:xfrm>
                <a:off x="2975972" y="44450"/>
                <a:ext cx="2532655" cy="936625"/>
              </a:xfrm>
              <a:prstGeom prst="ellipse">
                <a:avLst/>
              </a:prstGeom>
              <a:solidFill>
                <a:srgbClr val="FF33CC"/>
              </a:solidFill>
              <a:ln w="9525">
                <a:solidFill>
                  <a:srgbClr val="FF33CC"/>
                </a:solidFill>
                <a:round/>
                <a:headEnd/>
                <a:tailEnd/>
              </a:ln>
              <a:effectLst/>
            </p:spPr>
            <p:txBody>
              <a:bodyPr wrap="none" anchor="ctr"/>
              <a:lstStyle/>
              <a:p>
                <a:pPr algn="ctr"/>
                <a:r>
                  <a:rPr lang="en-US" altLang="zh-CN" b="1" dirty="0" err="1">
                    <a:latin typeface="Tahoma" pitchFamily="34" charset="0"/>
                  </a:rPr>
                  <a:t>Thiazide</a:t>
                </a:r>
                <a:r>
                  <a:rPr lang="en-US" altLang="zh-CN" b="1" dirty="0">
                    <a:latin typeface="Tahoma" pitchFamily="34" charset="0"/>
                  </a:rPr>
                  <a:t> diuretics </a:t>
                </a:r>
              </a:p>
            </p:txBody>
          </p:sp>
          <p:sp>
            <p:nvSpPr>
              <p:cNvPr id="36" name="AutoShape 17"/>
              <p:cNvSpPr>
                <a:spLocks noChangeArrowheads="1"/>
              </p:cNvSpPr>
              <p:nvPr/>
            </p:nvSpPr>
            <p:spPr bwMode="auto">
              <a:xfrm>
                <a:off x="1331913" y="2563813"/>
                <a:ext cx="2736850" cy="504825"/>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a:latin typeface="Tahoma" pitchFamily="34" charset="0"/>
                  </a:rPr>
                  <a:t>Na</a:t>
                </a:r>
                <a:r>
                  <a:rPr lang="en-US" altLang="zh-CN" sz="1400" b="1" baseline="30000">
                    <a:latin typeface="Tahoma" pitchFamily="34" charset="0"/>
                  </a:rPr>
                  <a:t>+</a:t>
                </a:r>
                <a:r>
                  <a:rPr lang="en-US" altLang="zh-CN" sz="1400" b="1">
                    <a:latin typeface="Tahoma" pitchFamily="34" charset="0"/>
                  </a:rPr>
                  <a:t>-Ca</a:t>
                </a:r>
                <a:r>
                  <a:rPr lang="en-US" altLang="zh-CN" sz="1400" b="1" baseline="30000">
                    <a:latin typeface="Tahoma" pitchFamily="34" charset="0"/>
                  </a:rPr>
                  <a:t>2+ </a:t>
                </a:r>
                <a:r>
                  <a:rPr lang="en-US" altLang="zh-CN" sz="1400" b="1">
                    <a:latin typeface="Tahoma" pitchFamily="34" charset="0"/>
                  </a:rPr>
                  <a:t>exchange </a:t>
                </a:r>
              </a:p>
            </p:txBody>
          </p:sp>
          <p:sp>
            <p:nvSpPr>
              <p:cNvPr id="37" name="AutoShape 18"/>
              <p:cNvSpPr>
                <a:spLocks noChangeArrowheads="1"/>
              </p:cNvSpPr>
              <p:nvPr/>
            </p:nvSpPr>
            <p:spPr bwMode="auto">
              <a:xfrm>
                <a:off x="1331912" y="3429001"/>
                <a:ext cx="2952333" cy="50323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altLang="zh-CN" sz="1400" b="1" dirty="0">
                    <a:latin typeface="Tahoma" pitchFamily="34" charset="0"/>
                  </a:rPr>
                  <a:t>  Ca</a:t>
                </a:r>
                <a:r>
                  <a:rPr lang="en-US" altLang="zh-CN" sz="1400" b="1" baseline="30000" dirty="0">
                    <a:latin typeface="Tahoma" pitchFamily="34" charset="0"/>
                  </a:rPr>
                  <a:t>2+</a:t>
                </a:r>
                <a:r>
                  <a:rPr lang="en-US" altLang="zh-CN" sz="1400" b="1" dirty="0">
                    <a:latin typeface="Tahoma" pitchFamily="34" charset="0"/>
                  </a:rPr>
                  <a:t> in smooth muscle cell </a:t>
                </a:r>
              </a:p>
            </p:txBody>
          </p:sp>
          <p:sp>
            <p:nvSpPr>
              <p:cNvPr id="38" name="Line 19"/>
              <p:cNvSpPr>
                <a:spLocks noChangeShapeType="1"/>
              </p:cNvSpPr>
              <p:nvPr/>
            </p:nvSpPr>
            <p:spPr bwMode="auto">
              <a:xfrm>
                <a:off x="1476376" y="3500438"/>
                <a:ext cx="0" cy="360363"/>
              </a:xfrm>
              <a:prstGeom prst="line">
                <a:avLst/>
              </a:prstGeom>
              <a:noFill/>
              <a:ln w="28575">
                <a:solidFill>
                  <a:srgbClr val="FF33CC"/>
                </a:solidFill>
                <a:round/>
                <a:headEnd/>
                <a:tailEnd type="triangle" w="med" len="med"/>
              </a:ln>
              <a:effectLst/>
            </p:spPr>
            <p:txBody>
              <a:bodyPr/>
              <a:lstStyle/>
              <a:p>
                <a:endParaRPr lang="en-US"/>
              </a:p>
            </p:txBody>
          </p:sp>
          <p:sp>
            <p:nvSpPr>
              <p:cNvPr id="39" name="Line 20"/>
              <p:cNvSpPr>
                <a:spLocks noChangeShapeType="1"/>
              </p:cNvSpPr>
              <p:nvPr/>
            </p:nvSpPr>
            <p:spPr bwMode="auto">
              <a:xfrm>
                <a:off x="2484438" y="2132013"/>
                <a:ext cx="0" cy="363538"/>
              </a:xfrm>
              <a:prstGeom prst="line">
                <a:avLst/>
              </a:prstGeom>
              <a:noFill/>
              <a:ln w="28575">
                <a:solidFill>
                  <a:schemeClr val="bg1"/>
                </a:solidFill>
                <a:round/>
                <a:headEnd/>
                <a:tailEnd type="triangle" w="med" len="med"/>
              </a:ln>
              <a:effectLst/>
            </p:spPr>
            <p:txBody>
              <a:bodyPr/>
              <a:lstStyle/>
              <a:p>
                <a:endParaRPr lang="en-US"/>
              </a:p>
            </p:txBody>
          </p:sp>
          <p:sp>
            <p:nvSpPr>
              <p:cNvPr id="40" name="Line 21"/>
              <p:cNvSpPr>
                <a:spLocks noChangeShapeType="1"/>
              </p:cNvSpPr>
              <p:nvPr/>
            </p:nvSpPr>
            <p:spPr bwMode="auto">
              <a:xfrm flipH="1">
                <a:off x="2843213" y="979488"/>
                <a:ext cx="865188" cy="576263"/>
              </a:xfrm>
              <a:prstGeom prst="line">
                <a:avLst/>
              </a:prstGeom>
              <a:noFill/>
              <a:ln w="28575">
                <a:solidFill>
                  <a:schemeClr val="tx2"/>
                </a:solidFill>
                <a:round/>
                <a:headEnd/>
                <a:tailEnd type="triangle" w="med" len="med"/>
              </a:ln>
              <a:effectLst/>
            </p:spPr>
            <p:txBody>
              <a:bodyPr/>
              <a:lstStyle/>
              <a:p>
                <a:endParaRPr lang="en-US"/>
              </a:p>
            </p:txBody>
          </p:sp>
          <p:sp>
            <p:nvSpPr>
              <p:cNvPr id="41" name="Line 22"/>
              <p:cNvSpPr>
                <a:spLocks noChangeShapeType="1"/>
              </p:cNvSpPr>
              <p:nvPr/>
            </p:nvSpPr>
            <p:spPr bwMode="auto">
              <a:xfrm flipH="1">
                <a:off x="2843213" y="981075"/>
                <a:ext cx="865188" cy="576263"/>
              </a:xfrm>
              <a:prstGeom prst="line">
                <a:avLst/>
              </a:prstGeom>
              <a:noFill/>
              <a:ln w="28575">
                <a:solidFill>
                  <a:schemeClr val="bg1">
                    <a:lumMod val="85000"/>
                    <a:lumOff val="15000"/>
                  </a:schemeClr>
                </a:solidFill>
                <a:round/>
                <a:headEnd/>
                <a:tailEnd type="triangle" w="med" len="med"/>
              </a:ln>
              <a:effectLst/>
            </p:spPr>
            <p:txBody>
              <a:bodyPr/>
              <a:lstStyle/>
              <a:p>
                <a:endParaRPr lang="en-US" b="1" dirty="0"/>
              </a:p>
            </p:txBody>
          </p:sp>
          <p:sp>
            <p:nvSpPr>
              <p:cNvPr id="42" name="Line 23"/>
              <p:cNvSpPr>
                <a:spLocks noChangeShapeType="1"/>
              </p:cNvSpPr>
              <p:nvPr/>
            </p:nvSpPr>
            <p:spPr bwMode="auto">
              <a:xfrm>
                <a:off x="5219701" y="908050"/>
                <a:ext cx="1152525" cy="576263"/>
              </a:xfrm>
              <a:prstGeom prst="line">
                <a:avLst/>
              </a:prstGeom>
              <a:noFill/>
              <a:ln w="28575">
                <a:solidFill>
                  <a:schemeClr val="bg1"/>
                </a:solidFill>
                <a:round/>
                <a:headEnd/>
                <a:tailEnd type="triangle" w="med" len="med"/>
              </a:ln>
              <a:effectLst/>
            </p:spPr>
            <p:txBody>
              <a:bodyPr/>
              <a:lstStyle/>
              <a:p>
                <a:endParaRPr lang="en-US"/>
              </a:p>
            </p:txBody>
          </p:sp>
          <p:sp>
            <p:nvSpPr>
              <p:cNvPr id="43" name="Line 24"/>
              <p:cNvSpPr>
                <a:spLocks noChangeShapeType="1"/>
              </p:cNvSpPr>
              <p:nvPr/>
            </p:nvSpPr>
            <p:spPr bwMode="auto">
              <a:xfrm>
                <a:off x="2411413" y="3068638"/>
                <a:ext cx="0" cy="363538"/>
              </a:xfrm>
              <a:prstGeom prst="line">
                <a:avLst/>
              </a:prstGeom>
              <a:noFill/>
              <a:ln w="28575">
                <a:solidFill>
                  <a:schemeClr val="bg1"/>
                </a:solidFill>
                <a:round/>
                <a:headEnd/>
                <a:tailEnd type="triangle" w="med" len="med"/>
              </a:ln>
              <a:effectLst/>
            </p:spPr>
            <p:txBody>
              <a:bodyPr/>
              <a:lstStyle/>
              <a:p>
                <a:endParaRPr lang="en-US"/>
              </a:p>
            </p:txBody>
          </p:sp>
          <p:sp>
            <p:nvSpPr>
              <p:cNvPr id="44" name="Line 25"/>
              <p:cNvSpPr>
                <a:spLocks noChangeShapeType="1"/>
              </p:cNvSpPr>
              <p:nvPr/>
            </p:nvSpPr>
            <p:spPr bwMode="auto">
              <a:xfrm>
                <a:off x="2411413" y="3929063"/>
                <a:ext cx="0" cy="363538"/>
              </a:xfrm>
              <a:prstGeom prst="line">
                <a:avLst/>
              </a:prstGeom>
              <a:noFill/>
              <a:ln w="28575">
                <a:solidFill>
                  <a:schemeClr val="bg1"/>
                </a:solidFill>
                <a:round/>
                <a:headEnd/>
                <a:tailEnd type="triangle" w="med" len="med"/>
              </a:ln>
              <a:effectLst/>
            </p:spPr>
            <p:txBody>
              <a:bodyPr/>
              <a:lstStyle/>
              <a:p>
                <a:endParaRPr lang="en-US"/>
              </a:p>
            </p:txBody>
          </p:sp>
          <p:sp>
            <p:nvSpPr>
              <p:cNvPr id="45" name="Line 26"/>
              <p:cNvSpPr>
                <a:spLocks noChangeShapeType="1"/>
              </p:cNvSpPr>
              <p:nvPr/>
            </p:nvSpPr>
            <p:spPr bwMode="auto">
              <a:xfrm flipV="1">
                <a:off x="1547813" y="2708275"/>
                <a:ext cx="0" cy="287338"/>
              </a:xfrm>
              <a:prstGeom prst="line">
                <a:avLst/>
              </a:prstGeom>
              <a:noFill/>
              <a:ln w="28575">
                <a:solidFill>
                  <a:srgbClr val="FF33CC"/>
                </a:solidFill>
                <a:round/>
                <a:headEnd/>
                <a:tailEnd type="triangle" w="med" len="med"/>
              </a:ln>
              <a:effectLst/>
            </p:spPr>
            <p:txBody>
              <a:bodyPr/>
              <a:lstStyle/>
              <a:p>
                <a:endParaRPr lang="en-US"/>
              </a:p>
            </p:txBody>
          </p:sp>
          <p:sp>
            <p:nvSpPr>
              <p:cNvPr id="46" name="Line 27"/>
              <p:cNvSpPr>
                <a:spLocks noChangeShapeType="1"/>
              </p:cNvSpPr>
              <p:nvPr/>
            </p:nvSpPr>
            <p:spPr bwMode="auto">
              <a:xfrm>
                <a:off x="1547813" y="1700213"/>
                <a:ext cx="0" cy="360363"/>
              </a:xfrm>
              <a:prstGeom prst="line">
                <a:avLst/>
              </a:prstGeom>
              <a:noFill/>
              <a:ln w="28575">
                <a:solidFill>
                  <a:srgbClr val="FF33CC"/>
                </a:solidFill>
                <a:round/>
                <a:headEnd/>
                <a:tailEnd type="triangle" w="med" len="med"/>
              </a:ln>
              <a:effectLst/>
            </p:spPr>
            <p:txBody>
              <a:bodyPr/>
              <a:lstStyle/>
              <a:p>
                <a:endParaRPr lang="en-US"/>
              </a:p>
            </p:txBody>
          </p:sp>
          <p:sp>
            <p:nvSpPr>
              <p:cNvPr id="47" name="Text Box 28"/>
              <p:cNvSpPr txBox="1">
                <a:spLocks noChangeArrowheads="1"/>
              </p:cNvSpPr>
              <p:nvPr/>
            </p:nvSpPr>
            <p:spPr bwMode="auto">
              <a:xfrm rot="1810267">
                <a:off x="5576888" y="779361"/>
                <a:ext cx="1150938" cy="447879"/>
              </a:xfrm>
              <a:prstGeom prst="rect">
                <a:avLst/>
              </a:prstGeom>
              <a:noFill/>
              <a:ln w="9525">
                <a:noFill/>
                <a:miter lim="800000"/>
                <a:headEnd/>
                <a:tailEnd/>
              </a:ln>
              <a:effectLst/>
            </p:spPr>
            <p:txBody>
              <a:bodyPr>
                <a:spAutoFit/>
              </a:bodyPr>
              <a:lstStyle/>
              <a:p>
                <a:pPr>
                  <a:spcBef>
                    <a:spcPct val="50000"/>
                  </a:spcBef>
                </a:pPr>
                <a:r>
                  <a:rPr lang="en-US" altLang="zh-CN" sz="1600" b="1" dirty="0">
                    <a:solidFill>
                      <a:srgbClr val="FF0000"/>
                    </a:solidFill>
                    <a:latin typeface="Tahoma" pitchFamily="34" charset="0"/>
                  </a:rPr>
                  <a:t>initial</a:t>
                </a:r>
              </a:p>
            </p:txBody>
          </p:sp>
          <p:sp>
            <p:nvSpPr>
              <p:cNvPr id="48" name="Text Box 29"/>
              <p:cNvSpPr txBox="1">
                <a:spLocks noChangeArrowheads="1"/>
              </p:cNvSpPr>
              <p:nvPr/>
            </p:nvSpPr>
            <p:spPr bwMode="auto">
              <a:xfrm rot="19727688">
                <a:off x="1982446" y="616494"/>
                <a:ext cx="2419434" cy="447879"/>
              </a:xfrm>
              <a:prstGeom prst="rect">
                <a:avLst/>
              </a:prstGeom>
              <a:noFill/>
              <a:ln w="9525">
                <a:noFill/>
                <a:miter lim="800000"/>
                <a:headEnd/>
                <a:tailEnd/>
              </a:ln>
              <a:effectLst/>
            </p:spPr>
            <p:txBody>
              <a:bodyPr wrap="square">
                <a:spAutoFit/>
              </a:bodyPr>
              <a:lstStyle/>
              <a:p>
                <a:pPr>
                  <a:spcBef>
                    <a:spcPct val="50000"/>
                  </a:spcBef>
                </a:pPr>
                <a:r>
                  <a:rPr lang="en-US" altLang="zh-CN" sz="1600" b="1" dirty="0" smtClean="0">
                    <a:solidFill>
                      <a:srgbClr val="FF0000"/>
                    </a:solidFill>
                    <a:latin typeface="Tahoma" pitchFamily="34" charset="0"/>
                  </a:rPr>
                  <a:t>Long- term</a:t>
                </a:r>
                <a:endParaRPr lang="en-US" altLang="zh-CN" sz="1600" b="1" dirty="0">
                  <a:solidFill>
                    <a:schemeClr val="tx2"/>
                  </a:solidFill>
                  <a:latin typeface="Tahoma" pitchFamily="34" charset="0"/>
                </a:endParaRPr>
              </a:p>
            </p:txBody>
          </p:sp>
        </p:grpSp>
      </p:grpSp>
      <p:sp>
        <p:nvSpPr>
          <p:cNvPr id="49" name="Rounded Rectangle 48"/>
          <p:cNvSpPr/>
          <p:nvPr/>
        </p:nvSpPr>
        <p:spPr>
          <a:xfrm>
            <a:off x="337137" y="4210926"/>
            <a:ext cx="46685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Mechanism of action</a:t>
            </a:r>
            <a:endParaRPr lang="en-US" sz="3200" dirty="0">
              <a:ln>
                <a:solidFill>
                  <a:srgbClr val="FFFF00"/>
                </a:solidFill>
              </a:ln>
              <a:solidFill>
                <a:srgbClr val="FFFF00"/>
              </a:solidFill>
              <a:latin typeface="Algerian" pitchFamily="82" charset="0"/>
            </a:endParaRPr>
          </a:p>
        </p:txBody>
      </p:sp>
      <p:sp>
        <p:nvSpPr>
          <p:cNvPr id="50" name="Rounded Rectangle 49"/>
          <p:cNvSpPr/>
          <p:nvPr/>
        </p:nvSpPr>
        <p:spPr>
          <a:xfrm>
            <a:off x="297902" y="5197161"/>
            <a:ext cx="5752378" cy="14322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The initial diuresis lasts 4-6 weeks and then replaced by a decrease in PVR</a:t>
            </a:r>
            <a:endParaRPr lang="en-US" sz="2800" dirty="0">
              <a:ln>
                <a:solidFill>
                  <a:srgbClr val="FF0000"/>
                </a:solidFill>
              </a:ln>
              <a:solidFill>
                <a:srgbClr val="FFFF00"/>
              </a:solidFill>
              <a:latin typeface="Albertus" pitchFamily="34" charset="0"/>
            </a:endParaRPr>
          </a:p>
        </p:txBody>
      </p:sp>
      <p:sp>
        <p:nvSpPr>
          <p:cNvPr id="51" name="Rounded Rectangle 50"/>
          <p:cNvSpPr/>
          <p:nvPr/>
        </p:nvSpPr>
        <p:spPr>
          <a:xfrm>
            <a:off x="297902" y="2875226"/>
            <a:ext cx="5188498" cy="10194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endParaRPr lang="en-US" sz="2800" dirty="0" smtClean="0">
              <a:ln>
                <a:solidFill>
                  <a:srgbClr val="FF0000"/>
                </a:solidFill>
              </a:ln>
              <a:solidFill>
                <a:srgbClr val="FFFF00"/>
              </a:solidFill>
              <a:latin typeface="Albertus" pitchFamily="34" charset="0"/>
            </a:endParaRPr>
          </a:p>
          <a:p>
            <a:pPr>
              <a:lnSpc>
                <a:spcPct val="80000"/>
              </a:lnSpc>
              <a:defRPr/>
            </a:pPr>
            <a:r>
              <a:rPr lang="en-US" sz="2800" dirty="0" err="1" smtClean="0">
                <a:ln>
                  <a:solidFill>
                    <a:srgbClr val="FF0000"/>
                  </a:solidFill>
                </a:ln>
                <a:solidFill>
                  <a:srgbClr val="FFFF00"/>
                </a:solidFill>
                <a:latin typeface="Albertus" pitchFamily="34" charset="0"/>
              </a:rPr>
              <a:t>Duretics</a:t>
            </a:r>
            <a:r>
              <a:rPr lang="en-US" sz="2800" dirty="0" smtClean="0">
                <a:ln>
                  <a:solidFill>
                    <a:srgbClr val="FF0000"/>
                  </a:solidFill>
                </a:ln>
                <a:solidFill>
                  <a:srgbClr val="FFFF00"/>
                </a:solidFill>
                <a:latin typeface="Albertus" pitchFamily="34" charset="0"/>
              </a:rPr>
              <a:t> </a:t>
            </a:r>
            <a:r>
              <a:rPr lang="en-US" sz="2800" dirty="0">
                <a:ln>
                  <a:solidFill>
                    <a:srgbClr val="FF0000"/>
                  </a:solidFill>
                </a:ln>
                <a:solidFill>
                  <a:srgbClr val="FFFF00"/>
                </a:solidFill>
                <a:latin typeface="Albertus" pitchFamily="34" charset="0"/>
              </a:rPr>
              <a:t>may be adequate in </a:t>
            </a:r>
          </a:p>
          <a:p>
            <a:pPr>
              <a:lnSpc>
                <a:spcPct val="80000"/>
              </a:lnSpc>
              <a:defRPr/>
            </a:pPr>
            <a:r>
              <a:rPr lang="en-US" sz="2800" dirty="0" smtClean="0">
                <a:ln>
                  <a:solidFill>
                    <a:srgbClr val="FF0000"/>
                  </a:solidFill>
                </a:ln>
                <a:solidFill>
                  <a:srgbClr val="002060"/>
                </a:solidFill>
                <a:latin typeface="Albertus" pitchFamily="34" charset="0"/>
              </a:rPr>
              <a:t>mild </a:t>
            </a:r>
            <a:r>
              <a:rPr lang="en-US" sz="2800" dirty="0">
                <a:ln>
                  <a:solidFill>
                    <a:srgbClr val="FF0000"/>
                  </a:solidFill>
                </a:ln>
                <a:solidFill>
                  <a:srgbClr val="002060"/>
                </a:solidFill>
                <a:latin typeface="Albertus" pitchFamily="34" charset="0"/>
              </a:rPr>
              <a:t>to moderate </a:t>
            </a:r>
            <a:r>
              <a:rPr lang="en-US" sz="2800" dirty="0" smtClean="0">
                <a:ln>
                  <a:solidFill>
                    <a:srgbClr val="FF0000"/>
                  </a:solidFill>
                </a:ln>
                <a:solidFill>
                  <a:srgbClr val="FFFF00"/>
                </a:solidFill>
                <a:latin typeface="Albertus" pitchFamily="34" charset="0"/>
              </a:rPr>
              <a:t>hypertension</a:t>
            </a:r>
          </a:p>
          <a:p>
            <a:pPr>
              <a:lnSpc>
                <a:spcPct val="80000"/>
              </a:lnSpc>
              <a:defRPr/>
            </a:pP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52" name="Line 26"/>
          <p:cNvSpPr>
            <a:spLocks noChangeShapeType="1"/>
          </p:cNvSpPr>
          <p:nvPr/>
        </p:nvSpPr>
        <p:spPr bwMode="auto">
          <a:xfrm flipH="1" flipV="1">
            <a:off x="10600986" y="3293760"/>
            <a:ext cx="19025" cy="294360"/>
          </a:xfrm>
          <a:prstGeom prst="line">
            <a:avLst/>
          </a:prstGeom>
          <a:noFill/>
          <a:ln w="28575">
            <a:solidFill>
              <a:srgbClr val="FF33CC"/>
            </a:solidFill>
            <a:round/>
            <a:headEnd/>
            <a:tailEnd type="triangle" w="med" len="med"/>
          </a:ln>
          <a:effectLst/>
        </p:spPr>
        <p:txBody>
          <a:bodyPr/>
          <a:lstStyle/>
          <a:p>
            <a:endParaRPr lang="en-US"/>
          </a:p>
        </p:txBody>
      </p:sp>
    </p:spTree>
    <p:extLst>
      <p:ext uri="{BB962C8B-B14F-4D97-AF65-F5344CB8AC3E}">
        <p14:creationId xmlns:p14="http://schemas.microsoft.com/office/powerpoint/2010/main" val="108464881"/>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441608" y="34554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dirty="0">
                <a:ln>
                  <a:solidFill>
                    <a:srgbClr val="FF0000"/>
                  </a:solidFill>
                </a:ln>
                <a:solidFill>
                  <a:srgbClr val="002060"/>
                </a:solidFill>
                <a:latin typeface="Algerian" pitchFamily="82" charset="0"/>
              </a:rPr>
              <a:t>Diuretics</a:t>
            </a:r>
          </a:p>
        </p:txBody>
      </p:sp>
      <p:sp>
        <p:nvSpPr>
          <p:cNvPr id="16" name="Rounded Rectangle 15"/>
          <p:cNvSpPr/>
          <p:nvPr/>
        </p:nvSpPr>
        <p:spPr>
          <a:xfrm>
            <a:off x="327739" y="1931648"/>
            <a:ext cx="9574543" cy="112378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2800" dirty="0" smtClean="0">
                <a:ln>
                  <a:solidFill>
                    <a:srgbClr val="FF0000"/>
                  </a:solidFill>
                </a:ln>
                <a:solidFill>
                  <a:srgbClr val="FFFF00"/>
                </a:solidFill>
                <a:latin typeface="Albertus" pitchFamily="34" charset="0"/>
              </a:rPr>
              <a:t>Loop diuretics produce </a:t>
            </a:r>
            <a:r>
              <a:rPr lang="en-US" sz="2800" dirty="0" smtClean="0">
                <a:ln>
                  <a:solidFill>
                    <a:srgbClr val="FF0000"/>
                  </a:solidFill>
                </a:ln>
                <a:solidFill>
                  <a:srgbClr val="FF0000"/>
                </a:solidFill>
                <a:latin typeface="Albertus" pitchFamily="34" charset="0"/>
              </a:rPr>
              <a:t>more potent diuresis </a:t>
            </a:r>
            <a:r>
              <a:rPr lang="en-US" sz="2800" dirty="0" smtClean="0">
                <a:ln>
                  <a:solidFill>
                    <a:srgbClr val="FF0000"/>
                  </a:solidFill>
                </a:ln>
                <a:solidFill>
                  <a:srgbClr val="FFFF00"/>
                </a:solidFill>
                <a:latin typeface="Albertus" pitchFamily="34" charset="0"/>
              </a:rPr>
              <a:t>but a smaller decrease in </a:t>
            </a:r>
            <a:r>
              <a:rPr lang="en-US" sz="2800" dirty="0">
                <a:ln>
                  <a:solidFill>
                    <a:srgbClr val="FF0000"/>
                  </a:solidFill>
                </a:ln>
                <a:solidFill>
                  <a:srgbClr val="FFFF00"/>
                </a:solidFill>
                <a:latin typeface="Albertus" pitchFamily="34" charset="0"/>
              </a:rPr>
              <a:t>PVR </a:t>
            </a:r>
            <a:r>
              <a:rPr lang="en-US" sz="2800" dirty="0" smtClean="0">
                <a:ln>
                  <a:solidFill>
                    <a:srgbClr val="FF0000"/>
                  </a:solidFill>
                </a:ln>
                <a:solidFill>
                  <a:srgbClr val="FFFF00"/>
                </a:solidFill>
                <a:latin typeface="Albertus" pitchFamily="34" charset="0"/>
              </a:rPr>
              <a:t>: </a:t>
            </a:r>
            <a:r>
              <a:rPr lang="en-US" sz="2800" dirty="0" smtClean="0">
                <a:ln>
                  <a:solidFill>
                    <a:srgbClr val="FF0000"/>
                  </a:solidFill>
                </a:ln>
                <a:solidFill>
                  <a:srgbClr val="FF0000"/>
                </a:solidFill>
                <a:latin typeface="Albertus" pitchFamily="34" charset="0"/>
              </a:rPr>
              <a:t>Furosemide</a:t>
            </a:r>
            <a:endParaRPr lang="en-US" sz="2800" u="sng" dirty="0" smtClean="0">
              <a:ln>
                <a:solidFill>
                  <a:srgbClr val="FF0000"/>
                </a:solidFill>
              </a:ln>
              <a:solidFill>
                <a:srgbClr val="FF0000"/>
              </a:solidFill>
              <a:latin typeface="Albertus" pitchFamily="34" charset="0"/>
            </a:endParaRPr>
          </a:p>
        </p:txBody>
      </p:sp>
      <p:sp>
        <p:nvSpPr>
          <p:cNvPr id="9" name="Rounded Rectangle 8"/>
          <p:cNvSpPr/>
          <p:nvPr/>
        </p:nvSpPr>
        <p:spPr>
          <a:xfrm>
            <a:off x="292608" y="5059600"/>
            <a:ext cx="11335100" cy="11181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Potassium- sparing diuretics have minimal effect on lowering BP </a:t>
            </a:r>
            <a:endParaRPr lang="en-US" sz="2800" dirty="0" smtClean="0">
              <a:ln>
                <a:solidFill>
                  <a:srgbClr val="FF0000"/>
                </a:solidFill>
              </a:ln>
              <a:solidFill>
                <a:srgbClr val="FF0000"/>
              </a:solidFill>
              <a:latin typeface="Albertus" pitchFamily="34" charset="0"/>
            </a:endParaRPr>
          </a:p>
        </p:txBody>
      </p:sp>
      <p:sp>
        <p:nvSpPr>
          <p:cNvPr id="18" name="Rounded Rectangle 17"/>
          <p:cNvSpPr/>
          <p:nvPr/>
        </p:nvSpPr>
        <p:spPr>
          <a:xfrm>
            <a:off x="295656" y="3319620"/>
            <a:ext cx="9272016" cy="123007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0000"/>
                </a:solidFill>
                <a:latin typeface="Albertus" pitchFamily="34" charset="0"/>
              </a:rPr>
              <a:t>Loop diuretics are useful in hypertensive patients with either renal impairment, or heart failure ( edema)</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0" dur="1000" fill="hold"/>
                                        <p:tgtEl>
                                          <p:spTgt spid="1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803189" y="102908"/>
            <a:ext cx="9181070" cy="112041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Drugs </a:t>
            </a:r>
            <a:r>
              <a:rPr lang="en-US" sz="3200" dirty="0">
                <a:ln>
                  <a:solidFill>
                    <a:srgbClr val="FF0000"/>
                  </a:solidFill>
                </a:ln>
                <a:solidFill>
                  <a:srgbClr val="002060"/>
                </a:solidFill>
                <a:latin typeface="Algerian" pitchFamily="82" charset="0"/>
              </a:rPr>
              <a:t>acting on the renin- </a:t>
            </a:r>
            <a:r>
              <a:rPr lang="en-US" sz="3200" dirty="0" smtClean="0">
                <a:ln>
                  <a:solidFill>
                    <a:srgbClr val="FF0000"/>
                  </a:solidFill>
                </a:ln>
                <a:solidFill>
                  <a:srgbClr val="002060"/>
                </a:solidFill>
                <a:latin typeface="Algerian" pitchFamily="82" charset="0"/>
              </a:rPr>
              <a:t>angiotensin </a:t>
            </a:r>
            <a:r>
              <a:rPr lang="en-US" sz="3200" dirty="0">
                <a:ln>
                  <a:solidFill>
                    <a:srgbClr val="FF0000"/>
                  </a:solidFill>
                </a:ln>
                <a:solidFill>
                  <a:srgbClr val="002060"/>
                </a:solidFill>
                <a:latin typeface="Algerian" pitchFamily="82" charset="0"/>
              </a:rPr>
              <a:t>- aldosterone </a:t>
            </a:r>
            <a:r>
              <a:rPr lang="en-US" sz="3200" dirty="0" smtClean="0">
                <a:ln>
                  <a:solidFill>
                    <a:srgbClr val="FF0000"/>
                  </a:solidFill>
                </a:ln>
                <a:solidFill>
                  <a:srgbClr val="002060"/>
                </a:solidFill>
                <a:latin typeface="Algerian" pitchFamily="82" charset="0"/>
              </a:rPr>
              <a:t>(RAAS) system </a:t>
            </a:r>
            <a:endParaRPr lang="en-US" sz="3200" dirty="0">
              <a:ln>
                <a:solidFill>
                  <a:srgbClr val="FF0000"/>
                </a:solidFill>
              </a:ln>
              <a:solidFill>
                <a:srgbClr val="002060"/>
              </a:solidFill>
              <a:latin typeface="Algerian" pitchFamily="82" charset="0"/>
            </a:endParaRPr>
          </a:p>
        </p:txBody>
      </p:sp>
      <p:sp>
        <p:nvSpPr>
          <p:cNvPr id="9" name="Rounded Rectangle 8"/>
          <p:cNvSpPr/>
          <p:nvPr/>
        </p:nvSpPr>
        <p:spPr>
          <a:xfrm>
            <a:off x="200344" y="3611290"/>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Enalapril</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3300386" y="2637687"/>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Lisinopril</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13" name="Rounded Rectangle 12"/>
          <p:cNvSpPr/>
          <p:nvPr/>
        </p:nvSpPr>
        <p:spPr>
          <a:xfrm>
            <a:off x="209560" y="2650044"/>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Captopril</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205444" y="4534926"/>
            <a:ext cx="6282689" cy="99905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2-Angiotensin receptors </a:t>
            </a:r>
          </a:p>
          <a:p>
            <a:r>
              <a:rPr lang="en-US" sz="3200" dirty="0" smtClean="0">
                <a:ln>
                  <a:solidFill>
                    <a:srgbClr val="FF0000"/>
                  </a:solidFill>
                </a:ln>
                <a:solidFill>
                  <a:srgbClr val="FFFF00"/>
                </a:solidFill>
                <a:latin typeface="Algerian" pitchFamily="82" charset="0"/>
              </a:rPr>
              <a:t>blockers (ARB</a:t>
            </a:r>
            <a:r>
              <a:rPr lang="en-US" sz="3200" dirty="0">
                <a:ln>
                  <a:solidFill>
                    <a:srgbClr val="FF0000"/>
                  </a:solidFill>
                </a:ln>
                <a:solidFill>
                  <a:srgbClr val="FFFF00"/>
                </a:solidFill>
                <a:latin typeface="Albertus" pitchFamily="34" charset="0"/>
              </a:rPr>
              <a:t>s</a:t>
            </a:r>
            <a:r>
              <a:rPr lang="en-US" sz="3200" dirty="0" smtClean="0">
                <a:ln>
                  <a:solidFill>
                    <a:srgbClr val="FF0000"/>
                  </a:solidFill>
                </a:ln>
                <a:solidFill>
                  <a:srgbClr val="FFFF00"/>
                </a:solidFill>
                <a:latin typeface="Algerian" pitchFamily="82" charset="0"/>
              </a:rPr>
              <a:t>)</a:t>
            </a:r>
            <a:endParaRPr lang="en-US" sz="3200" dirty="0">
              <a:ln>
                <a:solidFill>
                  <a:srgbClr val="FFFF00"/>
                </a:solidFill>
              </a:ln>
              <a:solidFill>
                <a:srgbClr val="FFFF00"/>
              </a:solidFill>
              <a:latin typeface="Algerian" pitchFamily="82" charset="0"/>
            </a:endParaRPr>
          </a:p>
        </p:txBody>
      </p:sp>
      <p:sp>
        <p:nvSpPr>
          <p:cNvPr id="19" name="Rounded Rectangle 18"/>
          <p:cNvSpPr/>
          <p:nvPr/>
        </p:nvSpPr>
        <p:spPr>
          <a:xfrm>
            <a:off x="3300385" y="3611290"/>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Ramipril</a:t>
            </a:r>
            <a:endParaRPr lang="en-US" sz="2800" dirty="0">
              <a:ln>
                <a:solidFill>
                  <a:srgbClr val="FF0000"/>
                </a:solidFill>
              </a:ln>
              <a:solidFill>
                <a:srgbClr val="FFFF00"/>
              </a:solidFill>
              <a:latin typeface="Albertus" pitchFamily="34" charset="0"/>
            </a:endParaRPr>
          </a:p>
        </p:txBody>
      </p:sp>
      <p:pic>
        <p:nvPicPr>
          <p:cNvPr id="1026" name="Picture 2"/>
          <p:cNvPicPr>
            <a:picLocks noChangeAspect="1" noChangeArrowheads="1"/>
          </p:cNvPicPr>
          <p:nvPr/>
        </p:nvPicPr>
        <p:blipFill>
          <a:blip r:embed="rId4"/>
          <a:srcRect/>
          <a:stretch>
            <a:fillRect/>
          </a:stretch>
        </p:blipFill>
        <p:spPr bwMode="auto">
          <a:xfrm>
            <a:off x="6895070" y="1909764"/>
            <a:ext cx="5207161" cy="4595584"/>
          </a:xfrm>
          <a:prstGeom prst="rect">
            <a:avLst/>
          </a:prstGeom>
          <a:noFill/>
          <a:ln w="9525">
            <a:noFill/>
            <a:miter lim="800000"/>
            <a:headEnd/>
            <a:tailEnd/>
          </a:ln>
        </p:spPr>
      </p:pic>
      <p:sp>
        <p:nvSpPr>
          <p:cNvPr id="15" name="Rounded Rectangle 14"/>
          <p:cNvSpPr/>
          <p:nvPr/>
        </p:nvSpPr>
        <p:spPr>
          <a:xfrm>
            <a:off x="209560" y="1381281"/>
            <a:ext cx="6229608" cy="109201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n>
                  <a:solidFill>
                    <a:srgbClr val="FF0000"/>
                  </a:solidFill>
                </a:ln>
                <a:solidFill>
                  <a:srgbClr val="FFFF00"/>
                </a:solidFill>
                <a:latin typeface="Algerian" pitchFamily="82" charset="0"/>
              </a:rPr>
              <a:t>1-  </a:t>
            </a:r>
            <a:r>
              <a:rPr lang="cs-CZ" sz="3200" dirty="0">
                <a:ln>
                  <a:solidFill>
                    <a:srgbClr val="FF0000"/>
                  </a:solidFill>
                </a:ln>
                <a:solidFill>
                  <a:srgbClr val="FFFF00"/>
                </a:solidFill>
                <a:latin typeface="Algerian" pitchFamily="82" charset="0"/>
              </a:rPr>
              <a:t>Angiotensin-converting enzyme </a:t>
            </a:r>
            <a:r>
              <a:rPr lang="en-US" sz="3200" dirty="0" smtClean="0">
                <a:ln>
                  <a:solidFill>
                    <a:srgbClr val="FF0000"/>
                  </a:solidFill>
                </a:ln>
                <a:solidFill>
                  <a:srgbClr val="FFFF00"/>
                </a:solidFill>
                <a:latin typeface="Algerian" pitchFamily="82" charset="0"/>
              </a:rPr>
              <a:t> </a:t>
            </a:r>
            <a:r>
              <a:rPr lang="cs-CZ" sz="3200" dirty="0" smtClean="0">
                <a:ln>
                  <a:solidFill>
                    <a:srgbClr val="FF0000"/>
                  </a:solidFill>
                </a:ln>
                <a:solidFill>
                  <a:srgbClr val="FFFF00"/>
                </a:solidFill>
                <a:latin typeface="Algerian" pitchFamily="82" charset="0"/>
              </a:rPr>
              <a:t>inhibitors </a:t>
            </a:r>
            <a:r>
              <a:rPr lang="cs-CZ" sz="3200" dirty="0">
                <a:ln>
                  <a:solidFill>
                    <a:srgbClr val="FF0000"/>
                  </a:solidFill>
                </a:ln>
                <a:solidFill>
                  <a:srgbClr val="FFFF00"/>
                </a:solidFill>
                <a:latin typeface="Algerian" pitchFamily="82" charset="0"/>
              </a:rPr>
              <a:t>(</a:t>
            </a:r>
            <a:r>
              <a:rPr lang="cs-CZ" sz="3200" dirty="0" smtClean="0">
                <a:ln>
                  <a:solidFill>
                    <a:srgbClr val="FF0000"/>
                  </a:solidFill>
                </a:ln>
                <a:solidFill>
                  <a:srgbClr val="FFFF00"/>
                </a:solidFill>
                <a:latin typeface="Algerian" pitchFamily="82" charset="0"/>
              </a:rPr>
              <a:t>ACEI</a:t>
            </a:r>
            <a:r>
              <a:rPr lang="en-US" sz="3200" dirty="0">
                <a:ln>
                  <a:solidFill>
                    <a:srgbClr val="FF0000"/>
                  </a:solidFill>
                </a:ln>
                <a:solidFill>
                  <a:srgbClr val="FFFF00"/>
                </a:solidFill>
                <a:latin typeface="Albertus" pitchFamily="34" charset="0"/>
              </a:rPr>
              <a:t>s</a:t>
            </a:r>
            <a:r>
              <a:rPr lang="cs-CZ" sz="3200" dirty="0" smtClean="0">
                <a:ln>
                  <a:solidFill>
                    <a:srgbClr val="FF0000"/>
                  </a:solidFill>
                </a:ln>
                <a:solidFill>
                  <a:srgbClr val="FFFF00"/>
                </a:solidFill>
                <a:latin typeface="Algerian" pitchFamily="82" charset="0"/>
              </a:rPr>
              <a:t>)</a:t>
            </a:r>
            <a:endParaRPr lang="en-US" sz="3200" dirty="0">
              <a:ln>
                <a:solidFill>
                  <a:srgbClr val="FF0000"/>
                </a:solidFill>
              </a:ln>
              <a:solidFill>
                <a:srgbClr val="FFFF00"/>
              </a:solidFill>
              <a:latin typeface="Algerian" pitchFamily="82" charset="0"/>
            </a:endParaRPr>
          </a:p>
        </p:txBody>
      </p:sp>
      <p:sp>
        <p:nvSpPr>
          <p:cNvPr id="16" name="Rounded Rectangle 15"/>
          <p:cNvSpPr/>
          <p:nvPr/>
        </p:nvSpPr>
        <p:spPr>
          <a:xfrm>
            <a:off x="282805" y="5771421"/>
            <a:ext cx="242620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Losartan</a:t>
            </a:r>
            <a:endParaRPr lang="en-US" sz="2800" dirty="0" smtClean="0">
              <a:ln>
                <a:solidFill>
                  <a:srgbClr val="FF0000"/>
                </a:solidFill>
              </a:ln>
              <a:solidFill>
                <a:srgbClr val="FFFF00"/>
              </a:solidFill>
              <a:latin typeface="Albertus" pitchFamily="34" charset="0"/>
            </a:endParaRPr>
          </a:p>
        </p:txBody>
      </p:sp>
      <p:sp>
        <p:nvSpPr>
          <p:cNvPr id="17" name="Rounded Rectangle 16"/>
          <p:cNvSpPr/>
          <p:nvPr/>
        </p:nvSpPr>
        <p:spPr>
          <a:xfrm>
            <a:off x="3611747" y="5729363"/>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Valsartan</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a/a2/Renin-angiotensin-aldosterone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8" y="636974"/>
            <a:ext cx="10001250" cy="557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161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86512" y="1832357"/>
            <a:ext cx="11170854" cy="131272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r>
              <a:rPr lang="en-US" sz="2800" dirty="0" smtClean="0">
                <a:ln>
                  <a:solidFill>
                    <a:srgbClr val="FF0000"/>
                  </a:solidFill>
                </a:ln>
                <a:solidFill>
                  <a:srgbClr val="FFFF00"/>
                </a:solidFill>
                <a:latin typeface="Albertus" pitchFamily="34" charset="0"/>
              </a:rPr>
              <a:t>Particularly effective when hypertension results from excess </a:t>
            </a:r>
            <a:r>
              <a:rPr lang="en-US" sz="2800" dirty="0" err="1" smtClean="0">
                <a:ln>
                  <a:solidFill>
                    <a:srgbClr val="FF0000"/>
                  </a:solidFill>
                </a:ln>
                <a:solidFill>
                  <a:srgbClr val="FFFF00"/>
                </a:solidFill>
                <a:latin typeface="Albertus" pitchFamily="34" charset="0"/>
              </a:rPr>
              <a:t>renin</a:t>
            </a:r>
            <a:r>
              <a:rPr lang="en-US" sz="2800" dirty="0" smtClean="0">
                <a:ln>
                  <a:solidFill>
                    <a:srgbClr val="FF0000"/>
                  </a:solidFill>
                </a:ln>
                <a:solidFill>
                  <a:srgbClr val="FFFF00"/>
                </a:solidFill>
                <a:latin typeface="Albertus" pitchFamily="34" charset="0"/>
              </a:rPr>
              <a:t> production ( </a:t>
            </a:r>
            <a:r>
              <a:rPr lang="en-US" sz="2800" dirty="0" err="1" smtClean="0">
                <a:ln>
                  <a:solidFill>
                    <a:srgbClr val="FF0000"/>
                  </a:solidFill>
                </a:ln>
                <a:solidFill>
                  <a:srgbClr val="FFFF00"/>
                </a:solidFill>
                <a:latin typeface="Albertus" pitchFamily="34" charset="0"/>
              </a:rPr>
              <a:t>renovascular</a:t>
            </a:r>
            <a:r>
              <a:rPr lang="en-US" sz="2800" dirty="0" smtClean="0">
                <a:ln>
                  <a:solidFill>
                    <a:srgbClr val="FF0000"/>
                  </a:solidFill>
                </a:ln>
                <a:solidFill>
                  <a:srgbClr val="FFFF00"/>
                </a:solidFill>
                <a:latin typeface="Albertus" pitchFamily="34" charset="0"/>
              </a:rPr>
              <a:t> hypertension, white &amp; young)</a:t>
            </a:r>
          </a:p>
        </p:txBody>
      </p:sp>
      <p:sp>
        <p:nvSpPr>
          <p:cNvPr id="9" name="Rounded Rectangle 8"/>
          <p:cNvSpPr/>
          <p:nvPr/>
        </p:nvSpPr>
        <p:spPr>
          <a:xfrm>
            <a:off x="1582347" y="205289"/>
            <a:ext cx="6937248" cy="9825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1- </a:t>
            </a: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 (ACEI</a:t>
            </a:r>
            <a:r>
              <a:rPr lang="en-US" sz="3200" dirty="0">
                <a:ln>
                  <a:solidFill>
                    <a:srgbClr val="FF0000"/>
                  </a:solidFill>
                </a:ln>
                <a:solidFill>
                  <a:srgbClr val="002060"/>
                </a:solidFill>
                <a:latin typeface="Albertus" pitchFamily="34" charset="0"/>
              </a:rPr>
              <a:t>s</a:t>
            </a:r>
            <a:r>
              <a:rPr lang="cs-CZ" sz="2800" dirty="0" smtClean="0">
                <a:ln>
                  <a:solidFill>
                    <a:srgbClr val="FF0000"/>
                  </a:solidFill>
                </a:ln>
                <a:solidFill>
                  <a:srgbClr val="002060"/>
                </a:solidFill>
                <a:latin typeface="Albertus" pitchFamily="34" charset="0"/>
              </a:rPr>
              <a:t>)</a:t>
            </a:r>
            <a:endParaRPr lang="en-US" sz="2800" dirty="0" smtClean="0">
              <a:ln>
                <a:solidFill>
                  <a:srgbClr val="FF0000"/>
                </a:solidFill>
              </a:ln>
              <a:solidFill>
                <a:srgbClr val="002060"/>
              </a:solidFill>
              <a:latin typeface="Albertus" pitchFamily="34" charset="0"/>
            </a:endParaRPr>
          </a:p>
        </p:txBody>
      </p:sp>
      <p:pic>
        <p:nvPicPr>
          <p:cNvPr id="12" name="Picture 2"/>
          <p:cNvPicPr>
            <a:picLocks noChangeAspect="1" noChangeArrowheads="1"/>
          </p:cNvPicPr>
          <p:nvPr/>
        </p:nvPicPr>
        <p:blipFill>
          <a:blip r:embed="rId2"/>
          <a:srcRect/>
          <a:stretch>
            <a:fillRect/>
          </a:stretch>
        </p:blipFill>
        <p:spPr bwMode="auto">
          <a:xfrm>
            <a:off x="9180891" y="126723"/>
            <a:ext cx="2276475" cy="1257300"/>
          </a:xfrm>
          <a:prstGeom prst="rect">
            <a:avLst/>
          </a:prstGeom>
          <a:noFill/>
          <a:ln w="9525">
            <a:noFill/>
            <a:miter lim="800000"/>
            <a:headEnd/>
            <a:tailEnd/>
          </a:ln>
        </p:spPr>
      </p:pic>
      <p:sp>
        <p:nvSpPr>
          <p:cNvPr id="8" name="Rounded Rectangle 7"/>
          <p:cNvSpPr/>
          <p:nvPr/>
        </p:nvSpPr>
        <p:spPr>
          <a:xfrm>
            <a:off x="438912" y="3959750"/>
            <a:ext cx="11250580" cy="24522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defRPr/>
            </a:pPr>
            <a:endParaRPr lang="en-US" sz="2800" dirty="0">
              <a:ln>
                <a:solidFill>
                  <a:srgbClr val="FF0000"/>
                </a:solidFill>
              </a:ln>
              <a:solidFill>
                <a:srgbClr val="FFFF00"/>
              </a:solidFill>
              <a:latin typeface="Albertus" pitchFamily="34" charset="0"/>
            </a:endParaRPr>
          </a:p>
          <a:p>
            <a:pPr marL="457200" indent="-457200">
              <a:lnSpc>
                <a:spcPct val="90000"/>
              </a:lnSpc>
              <a:buFont typeface="Wingdings" pitchFamily="2" charset="2"/>
              <a:buChar char="Ø"/>
              <a:defRPr/>
            </a:pPr>
            <a:r>
              <a:rPr lang="en-US" sz="2800" dirty="0">
                <a:ln>
                  <a:solidFill>
                    <a:srgbClr val="FF0000"/>
                  </a:solidFill>
                </a:ln>
                <a:solidFill>
                  <a:srgbClr val="FFFF00"/>
                </a:solidFill>
                <a:latin typeface="Albertus" pitchFamily="34" charset="0"/>
              </a:rPr>
              <a:t>The </a:t>
            </a:r>
            <a:r>
              <a:rPr lang="en-US" sz="2800" dirty="0" smtClean="0">
                <a:ln>
                  <a:solidFill>
                    <a:srgbClr val="FF0000"/>
                  </a:solidFill>
                </a:ln>
                <a:solidFill>
                  <a:srgbClr val="FFFF00"/>
                </a:solidFill>
                <a:latin typeface="Albertus" pitchFamily="34" charset="0"/>
              </a:rPr>
              <a:t>antihypertensive </a:t>
            </a:r>
            <a:r>
              <a:rPr lang="en-US" sz="2800" dirty="0">
                <a:ln>
                  <a:solidFill>
                    <a:srgbClr val="FF0000"/>
                  </a:solidFill>
                </a:ln>
                <a:solidFill>
                  <a:srgbClr val="FFFF00"/>
                </a:solidFill>
                <a:latin typeface="Albertus" pitchFamily="34" charset="0"/>
              </a:rPr>
              <a:t>effect of ACE </a:t>
            </a:r>
            <a:r>
              <a:rPr lang="en-US" sz="2800" dirty="0" smtClean="0">
                <a:ln>
                  <a:solidFill>
                    <a:srgbClr val="FF0000"/>
                  </a:solidFill>
                </a:ln>
                <a:solidFill>
                  <a:srgbClr val="FFFF00"/>
                </a:solidFill>
                <a:latin typeface="Albertus" pitchFamily="34" charset="0"/>
              </a:rPr>
              <a:t>inhibitors results </a:t>
            </a:r>
            <a:r>
              <a:rPr lang="en-US" sz="2800" dirty="0">
                <a:ln>
                  <a:solidFill>
                    <a:srgbClr val="FF0000"/>
                  </a:solidFill>
                </a:ln>
                <a:solidFill>
                  <a:srgbClr val="FFFF00"/>
                </a:solidFill>
                <a:latin typeface="Albertus" pitchFamily="34" charset="0"/>
              </a:rPr>
              <a:t>primarily from </a:t>
            </a:r>
            <a:r>
              <a:rPr lang="en-US" sz="2800" u="sng" dirty="0">
                <a:ln>
                  <a:solidFill>
                    <a:srgbClr val="FF0000"/>
                  </a:solidFill>
                </a:ln>
                <a:solidFill>
                  <a:srgbClr val="FFFF00"/>
                </a:solidFill>
                <a:latin typeface="Albertus" pitchFamily="34" charset="0"/>
              </a:rPr>
              <a:t>vasodilatation</a:t>
            </a:r>
            <a:r>
              <a:rPr lang="en-US" sz="2800" dirty="0">
                <a:ln>
                  <a:solidFill>
                    <a:srgbClr val="FF0000"/>
                  </a:solidFill>
                </a:ln>
                <a:solidFill>
                  <a:srgbClr val="FFFF00"/>
                </a:solidFill>
                <a:latin typeface="Albertus" pitchFamily="34" charset="0"/>
              </a:rPr>
              <a:t> ( </a:t>
            </a:r>
            <a:r>
              <a:rPr lang="en-US" sz="2800" dirty="0" smtClean="0">
                <a:ln>
                  <a:solidFill>
                    <a:srgbClr val="FF0000"/>
                  </a:solidFill>
                </a:ln>
                <a:solidFill>
                  <a:srgbClr val="FFFF00"/>
                </a:solidFill>
                <a:latin typeface="Albertus" pitchFamily="34" charset="0"/>
              </a:rPr>
              <a:t>reduction of </a:t>
            </a:r>
            <a:r>
              <a:rPr lang="en-US" sz="2800" dirty="0">
                <a:ln>
                  <a:solidFill>
                    <a:srgbClr val="FF0000"/>
                  </a:solidFill>
                </a:ln>
                <a:solidFill>
                  <a:srgbClr val="FFFF00"/>
                </a:solidFill>
                <a:latin typeface="Albertus" pitchFamily="34" charset="0"/>
              </a:rPr>
              <a:t>peripheral resistance ) with little change in </a:t>
            </a:r>
            <a:r>
              <a:rPr lang="en-US" sz="2800" dirty="0" smtClean="0">
                <a:ln>
                  <a:solidFill>
                    <a:srgbClr val="FF0000"/>
                  </a:solidFill>
                </a:ln>
                <a:solidFill>
                  <a:srgbClr val="FFFF00"/>
                </a:solidFill>
                <a:latin typeface="Albertus" pitchFamily="34" charset="0"/>
              </a:rPr>
              <a:t> cardiac </a:t>
            </a:r>
            <a:r>
              <a:rPr lang="en-US" sz="2800" dirty="0">
                <a:ln>
                  <a:solidFill>
                    <a:srgbClr val="FF0000"/>
                  </a:solidFill>
                </a:ln>
                <a:solidFill>
                  <a:srgbClr val="FFFF00"/>
                </a:solidFill>
                <a:latin typeface="Albertus" pitchFamily="34" charset="0"/>
              </a:rPr>
              <a:t>output; </a:t>
            </a:r>
            <a:r>
              <a:rPr lang="en-US" sz="2800" dirty="0" smtClean="0">
                <a:ln>
                  <a:solidFill>
                    <a:srgbClr val="FF0000"/>
                  </a:solidFill>
                </a:ln>
                <a:solidFill>
                  <a:srgbClr val="FFFF00"/>
                </a:solidFill>
                <a:latin typeface="Albertus" pitchFamily="34" charset="0"/>
              </a:rPr>
              <a:t> </a:t>
            </a:r>
          </a:p>
          <a:p>
            <a:pPr marL="457200" indent="-457200">
              <a:lnSpc>
                <a:spcPct val="90000"/>
              </a:lnSpc>
              <a:buFont typeface="Wingdings" pitchFamily="2" charset="2"/>
              <a:buChar char="Ø"/>
              <a:defRPr/>
            </a:pPr>
            <a:r>
              <a:rPr lang="en-US" sz="2800" dirty="0" smtClean="0">
                <a:ln>
                  <a:solidFill>
                    <a:srgbClr val="FF0000"/>
                  </a:solidFill>
                </a:ln>
                <a:solidFill>
                  <a:srgbClr val="FFFF00"/>
                </a:solidFill>
                <a:latin typeface="Albertus" pitchFamily="34" charset="0"/>
              </a:rPr>
              <a:t>a </a:t>
            </a:r>
            <a:r>
              <a:rPr lang="en-US" sz="2800" dirty="0">
                <a:ln>
                  <a:solidFill>
                    <a:srgbClr val="FF0000"/>
                  </a:solidFill>
                </a:ln>
                <a:solidFill>
                  <a:srgbClr val="FFFF00"/>
                </a:solidFill>
                <a:latin typeface="Albertus" pitchFamily="34" charset="0"/>
              </a:rPr>
              <a:t>fall in aldosterone production may also </a:t>
            </a:r>
            <a:r>
              <a:rPr lang="en-US" sz="2800" dirty="0" smtClean="0">
                <a:ln>
                  <a:solidFill>
                    <a:srgbClr val="FF0000"/>
                  </a:solidFill>
                </a:ln>
                <a:solidFill>
                  <a:srgbClr val="FFFF00"/>
                </a:solidFill>
                <a:latin typeface="Albertus" pitchFamily="34" charset="0"/>
              </a:rPr>
              <a:t> contribute</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17152" y="4880810"/>
            <a:ext cx="56569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Food reduces their bioavailability</a:t>
            </a:r>
          </a:p>
        </p:txBody>
      </p:sp>
      <p:sp>
        <p:nvSpPr>
          <p:cNvPr id="16" name="Rounded Rectangle 15"/>
          <p:cNvSpPr/>
          <p:nvPr/>
        </p:nvSpPr>
        <p:spPr>
          <a:xfrm>
            <a:off x="6091881" y="4861560"/>
            <a:ext cx="5871519" cy="8991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It takes 2-4 weeks to notice the full antihypertensive effect of ACEIs</a:t>
            </a:r>
            <a:endParaRPr lang="en-US" sz="2800" dirty="0">
              <a:ln>
                <a:solidFill>
                  <a:srgbClr val="FF0000"/>
                </a:solidFill>
              </a:ln>
              <a:solidFill>
                <a:srgbClr val="FFFF00"/>
              </a:solidFill>
              <a:latin typeface="Albertus" pitchFamily="34" charset="0"/>
            </a:endParaRPr>
          </a:p>
        </p:txBody>
      </p:sp>
      <p:sp>
        <p:nvSpPr>
          <p:cNvPr id="9" name="Rounded Rectangle 8"/>
          <p:cNvSpPr/>
          <p:nvPr/>
        </p:nvSpPr>
        <p:spPr>
          <a:xfrm>
            <a:off x="259240" y="1235562"/>
            <a:ext cx="448040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pharmacokinetics</a:t>
            </a:r>
            <a:endParaRPr lang="en-US" sz="3200" dirty="0">
              <a:ln>
                <a:solidFill>
                  <a:srgbClr val="FFFF00"/>
                </a:solidFill>
              </a:ln>
              <a:solidFill>
                <a:srgbClr val="FFFF00"/>
              </a:solidFill>
              <a:latin typeface="Algerian" pitchFamily="82" charset="0"/>
            </a:endParaRPr>
          </a:p>
        </p:txBody>
      </p:sp>
      <p:sp>
        <p:nvSpPr>
          <p:cNvPr id="19" name="Rounded Rectangle 18"/>
          <p:cNvSpPr/>
          <p:nvPr/>
        </p:nvSpPr>
        <p:spPr>
          <a:xfrm>
            <a:off x="332392" y="2122370"/>
            <a:ext cx="430056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Polar, excreted in urine</a:t>
            </a:r>
          </a:p>
        </p:txBody>
      </p:sp>
      <p:sp>
        <p:nvSpPr>
          <p:cNvPr id="20" name="Rounded Rectangle 19"/>
          <p:cNvSpPr/>
          <p:nvPr/>
        </p:nvSpPr>
        <p:spPr>
          <a:xfrm>
            <a:off x="304800" y="3032760"/>
            <a:ext cx="491337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Have a long half-life &amp; given once daily</a:t>
            </a:r>
          </a:p>
        </p:txBody>
      </p:sp>
      <p:sp>
        <p:nvSpPr>
          <p:cNvPr id="21" name="Rounded Rectangle 20"/>
          <p:cNvSpPr/>
          <p:nvPr/>
        </p:nvSpPr>
        <p:spPr>
          <a:xfrm>
            <a:off x="6382672" y="2133600"/>
            <a:ext cx="370620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Do not cross BBB</a:t>
            </a:r>
          </a:p>
        </p:txBody>
      </p:sp>
      <p:sp>
        <p:nvSpPr>
          <p:cNvPr id="22" name="Rounded Rectangle 21"/>
          <p:cNvSpPr/>
          <p:nvPr/>
        </p:nvSpPr>
        <p:spPr>
          <a:xfrm>
            <a:off x="243840" y="5760720"/>
            <a:ext cx="9159240" cy="86988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err="1" smtClean="0">
                <a:ln>
                  <a:solidFill>
                    <a:srgbClr val="FF0000"/>
                  </a:solidFill>
                </a:ln>
                <a:solidFill>
                  <a:srgbClr val="002060"/>
                </a:solidFill>
                <a:latin typeface="Albertus" pitchFamily="34" charset="0"/>
              </a:rPr>
              <a:t>Enalaprilat</a:t>
            </a:r>
            <a:r>
              <a:rPr lang="en-US" sz="2800" dirty="0" smtClean="0">
                <a:ln>
                  <a:solidFill>
                    <a:srgbClr val="FF0000"/>
                  </a:solidFill>
                </a:ln>
                <a:solidFill>
                  <a:srgbClr val="FFFF00"/>
                </a:solidFill>
                <a:latin typeface="Albertus" pitchFamily="34" charset="0"/>
              </a:rPr>
              <a:t> is the active metabolite of </a:t>
            </a:r>
            <a:r>
              <a:rPr lang="en-US" sz="2800" dirty="0" err="1" smtClean="0">
                <a:ln>
                  <a:solidFill>
                    <a:srgbClr val="FF0000"/>
                  </a:solidFill>
                </a:ln>
                <a:solidFill>
                  <a:srgbClr val="FFFF00"/>
                </a:solidFill>
                <a:latin typeface="Albertus" pitchFamily="34" charset="0"/>
              </a:rPr>
              <a:t>enalapril</a:t>
            </a:r>
            <a:r>
              <a:rPr lang="en-US" sz="2800" dirty="0" smtClean="0">
                <a:ln>
                  <a:solidFill>
                    <a:srgbClr val="FF0000"/>
                  </a:solidFill>
                </a:ln>
                <a:solidFill>
                  <a:srgbClr val="FFFF00"/>
                </a:solidFill>
                <a:latin typeface="Albertus" pitchFamily="34" charset="0"/>
              </a:rPr>
              <a:t> given by </a:t>
            </a:r>
            <a:r>
              <a:rPr lang="en-US" sz="2800" dirty="0" err="1">
                <a:ln>
                  <a:solidFill>
                    <a:srgbClr val="FF0000"/>
                  </a:solidFill>
                </a:ln>
                <a:solidFill>
                  <a:srgbClr val="002060"/>
                </a:solidFill>
                <a:latin typeface="Albertus" pitchFamily="34" charset="0"/>
              </a:rPr>
              <a:t>i.v</a:t>
            </a:r>
            <a:r>
              <a:rPr lang="en-US" sz="2800" dirty="0">
                <a:ln>
                  <a:solidFill>
                    <a:srgbClr val="FF0000"/>
                  </a:solidFill>
                </a:ln>
                <a:solidFill>
                  <a:srgbClr val="002060"/>
                </a:solidFill>
                <a:latin typeface="Albertus" pitchFamily="34" charset="0"/>
              </a:rPr>
              <a:t>. route in hypertensive emergency</a:t>
            </a:r>
          </a:p>
        </p:txBody>
      </p:sp>
      <p:sp>
        <p:nvSpPr>
          <p:cNvPr id="23" name="Rounded Rectangle 22"/>
          <p:cNvSpPr/>
          <p:nvPr/>
        </p:nvSpPr>
        <p:spPr>
          <a:xfrm>
            <a:off x="286672" y="3962400"/>
            <a:ext cx="85525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Rapidly absorbed from GIT after oral administration</a:t>
            </a:r>
            <a:endParaRPr lang="en-US" sz="2800" dirty="0">
              <a:ln>
                <a:solidFill>
                  <a:srgbClr val="FF0000"/>
                </a:solidFill>
              </a:ln>
              <a:solidFill>
                <a:srgbClr val="FFFF00"/>
              </a:solidFill>
              <a:latin typeface="Albertus" pitchFamily="34" charset="0"/>
            </a:endParaRPr>
          </a:p>
        </p:txBody>
      </p:sp>
      <p:sp>
        <p:nvSpPr>
          <p:cNvPr id="24" name="Rounded Rectangle 23"/>
          <p:cNvSpPr/>
          <p:nvPr/>
        </p:nvSpPr>
        <p:spPr>
          <a:xfrm>
            <a:off x="6504592" y="3048000"/>
            <a:ext cx="548928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Enalapril</a:t>
            </a:r>
            <a:r>
              <a:rPr lang="en-US" sz="2800" dirty="0" smtClean="0">
                <a:ln>
                  <a:solidFill>
                    <a:srgbClr val="FF0000"/>
                  </a:solidFill>
                </a:ln>
                <a:solidFill>
                  <a:srgbClr val="FFFF00"/>
                </a:solidFill>
                <a:latin typeface="Albertus" pitchFamily="34" charset="0"/>
              </a:rPr>
              <a:t> &amp; </a:t>
            </a:r>
            <a:r>
              <a:rPr lang="en-US" sz="2800" dirty="0" err="1" smtClean="0">
                <a:ln>
                  <a:solidFill>
                    <a:srgbClr val="FF0000"/>
                  </a:solidFill>
                </a:ln>
                <a:solidFill>
                  <a:srgbClr val="FFFF00"/>
                </a:solidFill>
                <a:latin typeface="Albertus" pitchFamily="34" charset="0"/>
              </a:rPr>
              <a:t>ramipril</a:t>
            </a:r>
            <a:r>
              <a:rPr lang="en-US" sz="2800" dirty="0" smtClean="0">
                <a:ln>
                  <a:solidFill>
                    <a:srgbClr val="FF0000"/>
                  </a:solidFill>
                </a:ln>
                <a:solidFill>
                  <a:srgbClr val="FFFF00"/>
                </a:solidFill>
                <a:latin typeface="Albertus" pitchFamily="34" charset="0"/>
              </a:rPr>
              <a:t> are </a:t>
            </a:r>
            <a:r>
              <a:rPr lang="en-US" sz="2800" dirty="0" err="1" smtClean="0">
                <a:ln>
                  <a:solidFill>
                    <a:srgbClr val="FF0000"/>
                  </a:solidFill>
                </a:ln>
                <a:solidFill>
                  <a:srgbClr val="FFFF00"/>
                </a:solidFill>
                <a:latin typeface="Albertus" pitchFamily="34" charset="0"/>
              </a:rPr>
              <a:t>prodrugs</a:t>
            </a:r>
            <a:endParaRPr lang="en-US" sz="2800" dirty="0" smtClean="0">
              <a:ln>
                <a:solidFill>
                  <a:srgbClr val="FF0000"/>
                </a:solidFill>
              </a:ln>
              <a:solidFill>
                <a:srgbClr val="FFFF00"/>
              </a:solidFill>
              <a:latin typeface="Albertus" pitchFamily="34" charset="0"/>
            </a:endParaRPr>
          </a:p>
        </p:txBody>
      </p:sp>
      <p:sp>
        <p:nvSpPr>
          <p:cNvPr id="25" name="Rounded Rectangle 24"/>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22" dur="1000" fill="hold"/>
                                        <p:tgtEl>
                                          <p:spTgt spid="2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6" dur="1000" fill="hold"/>
                                        <p:tgtEl>
                                          <p:spTgt spid="2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70" dur="1000" fill="hold"/>
                                        <p:tgtEl>
                                          <p:spTgt spid="1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82" dur="1000" fill="hold"/>
                                        <p:tgtEl>
                                          <p:spTgt spid="16"/>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94" dur="1000" fill="hold"/>
                                        <p:tgtEl>
                                          <p:spTgt spid="22"/>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8" name="Rounded Rectangle 17"/>
          <p:cNvSpPr/>
          <p:nvPr/>
        </p:nvSpPr>
        <p:spPr>
          <a:xfrm>
            <a:off x="416132" y="5878469"/>
            <a:ext cx="48142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3-Treatment of heart failure</a:t>
            </a:r>
            <a:endParaRPr lang="en-US" sz="2800" b="1" dirty="0">
              <a:ln w="28575">
                <a:solidFill>
                  <a:srgbClr val="FF0000"/>
                </a:solidFill>
              </a:ln>
              <a:solidFill>
                <a:srgbClr val="FF0000"/>
              </a:solidFill>
              <a:latin typeface="Arial" pitchFamily="34" charset="0"/>
              <a:cs typeface="Arial" pitchFamily="34" charset="0"/>
            </a:endParaRPr>
          </a:p>
        </p:txBody>
      </p:sp>
      <p:sp>
        <p:nvSpPr>
          <p:cNvPr id="20" name="Rounded Rectangle 19"/>
          <p:cNvSpPr/>
          <p:nvPr/>
        </p:nvSpPr>
        <p:spPr>
          <a:xfrm>
            <a:off x="365760" y="3733801"/>
            <a:ext cx="6751320" cy="17068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2- Hypertension in patients with</a:t>
            </a:r>
            <a:r>
              <a:rPr lang="en-US" sz="2800" b="1" dirty="0" smtClean="0">
                <a:ln w="28575">
                  <a:solidFill>
                    <a:srgbClr val="FFFF00"/>
                  </a:solidFill>
                </a:ln>
                <a:solidFill>
                  <a:srgbClr val="FF0000"/>
                </a:solidFill>
              </a:rPr>
              <a:t> </a:t>
            </a:r>
            <a:r>
              <a:rPr lang="en-US" sz="2800" dirty="0" smtClean="0">
                <a:ln>
                  <a:solidFill>
                    <a:srgbClr val="FF0000"/>
                  </a:solidFill>
                </a:ln>
                <a:solidFill>
                  <a:srgbClr val="FF0000"/>
                </a:solidFill>
                <a:latin typeface="Albertus" pitchFamily="34" charset="0"/>
              </a:rPr>
              <a:t>chronic   </a:t>
            </a:r>
          </a:p>
          <a:p>
            <a:pPr>
              <a:lnSpc>
                <a:spcPct val="90000"/>
              </a:lnSpc>
            </a:pPr>
            <a:r>
              <a:rPr lang="en-US" sz="2800" dirty="0">
                <a:ln>
                  <a:solidFill>
                    <a:srgbClr val="FF0000"/>
                  </a:solidFill>
                </a:ln>
                <a:solidFill>
                  <a:srgbClr val="FF0000"/>
                </a:solidFill>
                <a:latin typeface="Albertus" pitchFamily="34" charset="0"/>
              </a:rPr>
              <a:t> </a:t>
            </a:r>
            <a:r>
              <a:rPr lang="en-US" sz="2800" dirty="0" smtClean="0">
                <a:ln>
                  <a:solidFill>
                    <a:srgbClr val="FF0000"/>
                  </a:solidFill>
                </a:ln>
                <a:solidFill>
                  <a:srgbClr val="FF0000"/>
                </a:solidFill>
                <a:latin typeface="Albertus" pitchFamily="34" charset="0"/>
              </a:rPr>
              <a:t>    renal disease, ischemic heart  </a:t>
            </a:r>
          </a:p>
          <a:p>
            <a:pPr>
              <a:lnSpc>
                <a:spcPct val="90000"/>
              </a:lnSpc>
            </a:pPr>
            <a:r>
              <a:rPr lang="en-US" sz="2800" dirty="0">
                <a:ln>
                  <a:solidFill>
                    <a:srgbClr val="FF0000"/>
                  </a:solidFill>
                </a:ln>
                <a:solidFill>
                  <a:srgbClr val="FF0000"/>
                </a:solidFill>
                <a:latin typeface="Albertus" pitchFamily="34" charset="0"/>
              </a:rPr>
              <a:t> </a:t>
            </a:r>
            <a:r>
              <a:rPr lang="en-US" sz="2800" dirty="0" smtClean="0">
                <a:ln>
                  <a:solidFill>
                    <a:srgbClr val="FF0000"/>
                  </a:solidFill>
                </a:ln>
                <a:solidFill>
                  <a:srgbClr val="FF0000"/>
                </a:solidFill>
                <a:latin typeface="Albertus" pitchFamily="34" charset="0"/>
              </a:rPr>
              <a:t>    disease, diabetes</a:t>
            </a:r>
          </a:p>
          <a:p>
            <a:pPr algn="ctr">
              <a:lnSpc>
                <a:spcPct val="90000"/>
              </a:lnSpc>
            </a:pPr>
            <a:endParaRPr lang="en-US" sz="2800" b="1" dirty="0">
              <a:ln w="28575">
                <a:solidFill>
                  <a:srgbClr val="FFFF00"/>
                </a:solidFill>
              </a:ln>
              <a:solidFill>
                <a:srgbClr val="FF0000"/>
              </a:solidFill>
            </a:endParaRPr>
          </a:p>
        </p:txBody>
      </p:sp>
      <p:sp>
        <p:nvSpPr>
          <p:cNvPr id="21" name="Rounded Rectangle 20"/>
          <p:cNvSpPr/>
          <p:nvPr/>
        </p:nvSpPr>
        <p:spPr>
          <a:xfrm>
            <a:off x="309452" y="2696276"/>
            <a:ext cx="668570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1- Treatment of essential hypertension </a:t>
            </a:r>
            <a:endParaRPr lang="en-US" sz="2800" dirty="0">
              <a:ln>
                <a:solidFill>
                  <a:srgbClr val="FF0000"/>
                </a:solidFill>
              </a:ln>
              <a:solidFill>
                <a:srgbClr val="FFFF00"/>
              </a:solidFill>
              <a:latin typeface="Albertus" pitchFamily="34" charset="0"/>
            </a:endParaRPr>
          </a:p>
        </p:txBody>
      </p:sp>
      <p:sp>
        <p:nvSpPr>
          <p:cNvPr id="22" name="Rounded Rectangle 21"/>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FFFF00"/>
                </a:solidFill>
                <a:latin typeface="Algerian" pitchFamily="82" charset="0"/>
              </a:rPr>
              <a:t> </a:t>
            </a: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
        <p:nvSpPr>
          <p:cNvPr id="23" name="Rounded Rectangle 22"/>
          <p:cNvSpPr/>
          <p:nvPr/>
        </p:nvSpPr>
        <p:spPr>
          <a:xfrm>
            <a:off x="424662" y="1474361"/>
            <a:ext cx="30327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Clinical uses</a:t>
            </a:r>
            <a:endParaRPr lang="en-US" sz="2800" dirty="0" smtClean="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2" dur="1000" fill="hold"/>
                                        <p:tgtEl>
                                          <p:spTgt spid="2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04800" y="3230880"/>
            <a:ext cx="5933162" cy="10820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Acute renal failure, especially in patients  with renal artery stenosis </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268384" y="2244290"/>
            <a:ext cx="24443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ln>
                  <a:solidFill>
                    <a:srgbClr val="FF0000"/>
                  </a:solidFill>
                </a:ln>
                <a:solidFill>
                  <a:srgbClr val="002060"/>
                </a:solidFill>
                <a:latin typeface="Albertus" pitchFamily="34" charset="0"/>
              </a:rPr>
              <a:t>Dry cough</a:t>
            </a:r>
            <a:endParaRPr lang="en-US" sz="2800" b="1" dirty="0">
              <a:ln>
                <a:solidFill>
                  <a:srgbClr val="FF0000"/>
                </a:solidFill>
              </a:ln>
              <a:solidFill>
                <a:srgbClr val="002060"/>
              </a:solidFill>
              <a:latin typeface="Albertus" pitchFamily="34" charset="0"/>
            </a:endParaRPr>
          </a:p>
        </p:txBody>
      </p:sp>
      <p:sp>
        <p:nvSpPr>
          <p:cNvPr id="13" name="Rounded Rectangle 12"/>
          <p:cNvSpPr/>
          <p:nvPr/>
        </p:nvSpPr>
        <p:spPr>
          <a:xfrm>
            <a:off x="334772" y="4541856"/>
            <a:ext cx="5878138" cy="92867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Severe hypotension in hypovolemic patients </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256192" y="1226418"/>
            <a:ext cx="267293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pic>
        <p:nvPicPr>
          <p:cNvPr id="29698" name="Picture 2" descr="http://image.slidesharecdn.com/20saxena-acuterenalfailure-100413012619-phpapp02/95/20-saxena-acute-renal-failure-12-728.jpg?cb=1271122069">
            <a:hlinkClick r:id="rId3"/>
          </p:cNvPr>
          <p:cNvPicPr>
            <a:picLocks noChangeAspect="1" noChangeArrowheads="1"/>
          </p:cNvPicPr>
          <p:nvPr/>
        </p:nvPicPr>
        <p:blipFill>
          <a:blip r:embed="rId4"/>
          <a:srcRect/>
          <a:stretch>
            <a:fillRect/>
          </a:stretch>
        </p:blipFill>
        <p:spPr bwMode="auto">
          <a:xfrm>
            <a:off x="7154562" y="1226418"/>
            <a:ext cx="4778358" cy="5402983"/>
          </a:xfrm>
          <a:prstGeom prst="rect">
            <a:avLst/>
          </a:prstGeom>
          <a:solidFill>
            <a:schemeClr val="tx1">
              <a:lumMod val="85000"/>
            </a:schemeClr>
          </a:solidFill>
        </p:spPr>
      </p:pic>
      <p:sp>
        <p:nvSpPr>
          <p:cNvPr id="19" name="Rounded Rectangle 18"/>
          <p:cNvSpPr/>
          <p:nvPr/>
        </p:nvSpPr>
        <p:spPr>
          <a:xfrm>
            <a:off x="365760" y="5636713"/>
            <a:ext cx="6598711" cy="99268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Cause renal </a:t>
            </a:r>
            <a:r>
              <a:rPr lang="en-US" sz="2800" dirty="0" err="1" smtClean="0">
                <a:ln>
                  <a:solidFill>
                    <a:srgbClr val="FF0000"/>
                  </a:solidFill>
                </a:ln>
                <a:solidFill>
                  <a:srgbClr val="FFFF00"/>
                </a:solidFill>
                <a:latin typeface="Albertus" pitchFamily="34" charset="0"/>
              </a:rPr>
              <a:t>agensia</a:t>
            </a:r>
            <a:r>
              <a:rPr lang="en-US" sz="2800" dirty="0" smtClean="0">
                <a:ln>
                  <a:solidFill>
                    <a:srgbClr val="FF0000"/>
                  </a:solidFill>
                </a:ln>
                <a:solidFill>
                  <a:srgbClr val="FFFF00"/>
                </a:solidFill>
                <a:latin typeface="Albertus" pitchFamily="34" charset="0"/>
              </a:rPr>
              <a:t>/failure in the fetus</a:t>
            </a:r>
          </a:p>
          <a:p>
            <a:r>
              <a:rPr lang="en-US" sz="2800" dirty="0" smtClean="0">
                <a:ln>
                  <a:solidFill>
                    <a:srgbClr val="FF0000"/>
                  </a:solidFill>
                </a:ln>
                <a:solidFill>
                  <a:srgbClr val="FFFF00"/>
                </a:solidFill>
                <a:latin typeface="Albertus" pitchFamily="34" charset="0"/>
              </a:rPr>
              <a:t>resulting in </a:t>
            </a:r>
            <a:r>
              <a:rPr lang="en-US" sz="2800" dirty="0" err="1" smtClean="0">
                <a:ln>
                  <a:solidFill>
                    <a:srgbClr val="FF0000"/>
                  </a:solidFill>
                </a:ln>
                <a:solidFill>
                  <a:srgbClr val="FFFF00"/>
                </a:solidFill>
                <a:latin typeface="Albertus" pitchFamily="34" charset="0"/>
              </a:rPr>
              <a:t>oligohydraminosis</a:t>
            </a:r>
            <a:endParaRPr lang="en-US" sz="2800" dirty="0">
              <a:ln>
                <a:solidFill>
                  <a:srgbClr val="FF0000"/>
                </a:solidFill>
              </a:ln>
              <a:solidFill>
                <a:srgbClr val="FFFF00"/>
              </a:solidFill>
              <a:latin typeface="Albertus" pitchFamily="34" charset="0"/>
            </a:endParaRPr>
          </a:p>
        </p:txBody>
      </p:sp>
      <p:sp>
        <p:nvSpPr>
          <p:cNvPr id="20" name="Rounded Rectangle 19"/>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par>
                                <p:cTn id="27" presetID="25" presetClass="entr" presetSubtype="0" fill="hold" nodeType="withEffect">
                                  <p:stCondLst>
                                    <p:cond delay="0"/>
                                  </p:stCondLst>
                                  <p:childTnLst>
                                    <p:set>
                                      <p:cBhvr>
                                        <p:cTn id="28" dur="1" fill="hold">
                                          <p:stCondLst>
                                            <p:cond delay="0"/>
                                          </p:stCondLst>
                                        </p:cTn>
                                        <p:tgtEl>
                                          <p:spTgt spid="29698"/>
                                        </p:tgtEl>
                                        <p:attrNameLst>
                                          <p:attrName>style.visibility</p:attrName>
                                        </p:attrNameLst>
                                      </p:cBhvr>
                                      <p:to>
                                        <p:strVal val="visible"/>
                                      </p:to>
                                    </p:set>
                                    <p:anim calcmode="lin" valueType="num">
                                      <p:cBhvr>
                                        <p:cTn id="29" dur="500" decel="50000" fill="hold">
                                          <p:stCondLst>
                                            <p:cond delay="0"/>
                                          </p:stCondLst>
                                        </p:cTn>
                                        <p:tgtEl>
                                          <p:spTgt spid="2969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969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9698"/>
                                        </p:tgtEl>
                                        <p:attrNameLst>
                                          <p:attrName>ppt_w</p:attrName>
                                        </p:attrNameLst>
                                      </p:cBhvr>
                                      <p:tavLst>
                                        <p:tav tm="0">
                                          <p:val>
                                            <p:strVal val="#ppt_w*.05"/>
                                          </p:val>
                                        </p:tav>
                                        <p:tav tm="100000">
                                          <p:val>
                                            <p:strVal val="#ppt_w"/>
                                          </p:val>
                                        </p:tav>
                                      </p:tavLst>
                                    </p:anim>
                                    <p:anim calcmode="lin" valueType="num">
                                      <p:cBhvr>
                                        <p:cTn id="32" dur="1000" fill="hold"/>
                                        <p:tgtEl>
                                          <p:spTgt spid="2969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969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969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969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969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4" dur="1000" fill="hold"/>
                                        <p:tgtEl>
                                          <p:spTgt spid="1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6" dur="1000" fill="hold"/>
                                        <p:tgtEl>
                                          <p:spTgt spid="1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3"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639728" y="220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Antihypertensive drugs</a:t>
            </a:r>
            <a:endParaRPr lang="en-US" sz="3200" dirty="0">
              <a:ln>
                <a:solidFill>
                  <a:srgbClr val="FFFF00"/>
                </a:solidFill>
              </a:ln>
              <a:solidFill>
                <a:srgbClr val="FFFF00"/>
              </a:solidFill>
              <a:latin typeface="Algerian" pitchFamily="82" charset="0"/>
            </a:endParaRPr>
          </a:p>
        </p:txBody>
      </p:sp>
      <p:sp>
        <p:nvSpPr>
          <p:cNvPr id="15" name="Rounded Rectangle 14"/>
          <p:cNvSpPr/>
          <p:nvPr/>
        </p:nvSpPr>
        <p:spPr>
          <a:xfrm>
            <a:off x="207425" y="3881066"/>
            <a:ext cx="7376000" cy="125481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Describe mechanism of action, therapeutic uses &amp; common adverse effects and contraindications of  each class of drugs </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210312" y="2732933"/>
            <a:ext cx="7373112" cy="95514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Outline the pharmacologic classes of drugs used in treatment of hypertension</a:t>
            </a:r>
          </a:p>
        </p:txBody>
      </p:sp>
      <p:sp>
        <p:nvSpPr>
          <p:cNvPr id="17" name="Rounded Rectangle 16"/>
          <p:cNvSpPr/>
          <p:nvPr/>
        </p:nvSpPr>
        <p:spPr>
          <a:xfrm>
            <a:off x="256032" y="2008953"/>
            <a:ext cx="7327392" cy="59708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Identify factors that control blood pressure</a:t>
            </a:r>
          </a:p>
        </p:txBody>
      </p:sp>
      <p:sp>
        <p:nvSpPr>
          <p:cNvPr id="8" name="Rounded Rectangle 7"/>
          <p:cNvSpPr/>
          <p:nvPr/>
        </p:nvSpPr>
        <p:spPr>
          <a:xfrm>
            <a:off x="320200" y="1162411"/>
            <a:ext cx="2538824" cy="57495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n>
                  <a:solidFill>
                    <a:srgbClr val="FF0000"/>
                  </a:solidFill>
                </a:ln>
                <a:solidFill>
                  <a:srgbClr val="FFFF00"/>
                </a:solidFill>
                <a:latin typeface="Algerian" pitchFamily="82" charset="0"/>
              </a:rPr>
              <a:t>ILOS</a:t>
            </a:r>
            <a:endParaRPr lang="en-US" sz="3200" dirty="0">
              <a:ln>
                <a:solidFill>
                  <a:srgbClr val="FFFF00"/>
                </a:solidFill>
              </a:ln>
              <a:solidFill>
                <a:srgbClr val="FFFF00"/>
              </a:solidFill>
              <a:latin typeface="Algerian" pitchFamily="82" charset="0"/>
            </a:endParaRPr>
          </a:p>
        </p:txBody>
      </p:sp>
      <p:pic>
        <p:nvPicPr>
          <p:cNvPr id="5122" name="Picture 2"/>
          <p:cNvPicPr>
            <a:picLocks noChangeAspect="1" noChangeArrowheads="1"/>
          </p:cNvPicPr>
          <p:nvPr/>
        </p:nvPicPr>
        <p:blipFill>
          <a:blip r:embed="rId3"/>
          <a:srcRect/>
          <a:stretch>
            <a:fillRect/>
          </a:stretch>
        </p:blipFill>
        <p:spPr bwMode="auto">
          <a:xfrm>
            <a:off x="8120743" y="2008953"/>
            <a:ext cx="3677113" cy="4572059"/>
          </a:xfrm>
          <a:prstGeom prst="rect">
            <a:avLst/>
          </a:prstGeom>
          <a:noFill/>
          <a:ln w="9525">
            <a:noFill/>
            <a:miter lim="800000"/>
            <a:headEnd/>
            <a:tailEnd/>
          </a:ln>
        </p:spPr>
      </p:pic>
      <p:sp>
        <p:nvSpPr>
          <p:cNvPr id="12" name="Rounded Rectangle 11"/>
          <p:cNvSpPr/>
          <p:nvPr/>
        </p:nvSpPr>
        <p:spPr>
          <a:xfrm>
            <a:off x="237904" y="5336005"/>
            <a:ext cx="7345521" cy="133711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Select the suitable antihypertensive drug used to treat a specific patient according to efficacy, safety and cost </a:t>
            </a:r>
            <a:endParaRPr lang="en-US" sz="2800" u="sng"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6"/>
                                        </p:tgtEl>
                                      </p:cBhvr>
                                    </p:animEffect>
                                  </p:childTnLst>
                                </p:cTn>
                              </p:par>
                            </p:childTnLst>
                          </p:cTn>
                        </p:par>
                        <p:par>
                          <p:cTn id="26" fill="hold">
                            <p:stCondLst>
                              <p:cond delay="2000"/>
                            </p:stCondLst>
                            <p:childTnLst>
                              <p:par>
                                <p:cTn id="27" presetID="25"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5"/>
                                        </p:tgtEl>
                                      </p:cBhvr>
                                    </p:animEffect>
                                  </p:childTnLst>
                                </p:cTn>
                              </p:par>
                            </p:childTnLst>
                          </p:cTn>
                        </p:par>
                        <p:par>
                          <p:cTn id="37" fill="hold">
                            <p:stCondLst>
                              <p:cond delay="3000"/>
                            </p:stCondLst>
                            <p:childTnLst>
                              <p:par>
                                <p:cTn id="38" presetID="25"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20040" y="3100779"/>
            <a:ext cx="6766560" cy="5147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FF0000"/>
                  </a:solidFill>
                </a:ln>
                <a:solidFill>
                  <a:srgbClr val="002060"/>
                </a:solidFill>
                <a:latin typeface="Algerian" pitchFamily="82" charset="0"/>
              </a:rPr>
              <a:t>adrs</a:t>
            </a:r>
            <a:r>
              <a:rPr lang="en-US" sz="3200" dirty="0" smtClean="0">
                <a:ln>
                  <a:solidFill>
                    <a:srgbClr val="FF0000"/>
                  </a:solidFill>
                </a:ln>
                <a:solidFill>
                  <a:srgbClr val="002060"/>
                </a:solidFill>
                <a:latin typeface="Algerian" pitchFamily="82" charset="0"/>
              </a:rPr>
              <a:t> specific to </a:t>
            </a:r>
            <a:r>
              <a:rPr lang="en-US" sz="3200" dirty="0" err="1" smtClean="0">
                <a:ln>
                  <a:solidFill>
                    <a:srgbClr val="FF0000"/>
                  </a:solidFill>
                </a:ln>
                <a:solidFill>
                  <a:srgbClr val="002060"/>
                </a:solidFill>
                <a:latin typeface="Algerian" pitchFamily="82" charset="0"/>
              </a:rPr>
              <a:t>captopril</a:t>
            </a:r>
            <a:endParaRPr lang="en-US" sz="3200" dirty="0">
              <a:ln>
                <a:solidFill>
                  <a:srgbClr val="FF0000"/>
                </a:solidFill>
              </a:ln>
              <a:solidFill>
                <a:srgbClr val="002060"/>
              </a:solidFill>
              <a:latin typeface="Algerian" pitchFamily="82" charset="0"/>
            </a:endParaRPr>
          </a:p>
        </p:txBody>
      </p:sp>
      <p:sp>
        <p:nvSpPr>
          <p:cNvPr id="15" name="Rounded Rectangle 14"/>
          <p:cNvSpPr/>
          <p:nvPr/>
        </p:nvSpPr>
        <p:spPr>
          <a:xfrm>
            <a:off x="347472" y="4753514"/>
            <a:ext cx="499775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002060"/>
                </a:solidFill>
                <a:latin typeface="Albertus" pitchFamily="34" charset="0"/>
              </a:rPr>
              <a:t>Proteinuria</a:t>
            </a:r>
            <a:r>
              <a:rPr lang="en-US" sz="2800" dirty="0" smtClean="0">
                <a:ln>
                  <a:solidFill>
                    <a:srgbClr val="FF0000"/>
                  </a:solidFill>
                </a:ln>
                <a:solidFill>
                  <a:srgbClr val="002060"/>
                </a:solidFill>
                <a:latin typeface="Albertus" pitchFamily="34" charset="0"/>
              </a:rPr>
              <a:t> and </a:t>
            </a:r>
            <a:r>
              <a:rPr lang="en-US" sz="2800" dirty="0" err="1" smtClean="0">
                <a:ln>
                  <a:solidFill>
                    <a:srgbClr val="FF0000"/>
                  </a:solidFill>
                </a:ln>
                <a:solidFill>
                  <a:srgbClr val="002060"/>
                </a:solidFill>
                <a:latin typeface="Albertus" pitchFamily="34" charset="0"/>
              </a:rPr>
              <a:t>neutropenia</a:t>
            </a:r>
            <a:endParaRPr lang="en-US" sz="2800" dirty="0">
              <a:ln>
                <a:solidFill>
                  <a:srgbClr val="FF0000"/>
                </a:solidFill>
              </a:ln>
              <a:solidFill>
                <a:srgbClr val="002060"/>
              </a:solidFill>
              <a:latin typeface="Albertus" pitchFamily="34" charset="0"/>
            </a:endParaRPr>
          </a:p>
        </p:txBody>
      </p:sp>
      <p:sp>
        <p:nvSpPr>
          <p:cNvPr id="16" name="Rounded Rectangle 15"/>
          <p:cNvSpPr/>
          <p:nvPr/>
        </p:nvSpPr>
        <p:spPr>
          <a:xfrm>
            <a:off x="349076" y="3770468"/>
            <a:ext cx="2827421" cy="80153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Skin rash, fever</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472250" y="3732668"/>
            <a:ext cx="5671750" cy="83933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002060"/>
                </a:solidFill>
                <a:latin typeface="Albertus" pitchFamily="34" charset="0"/>
              </a:rPr>
              <a:t>Dysgeusia</a:t>
            </a:r>
            <a:r>
              <a:rPr lang="en-US" sz="2800" dirty="0" smtClean="0">
                <a:ln>
                  <a:solidFill>
                    <a:srgbClr val="FF0000"/>
                  </a:solidFill>
                </a:ln>
                <a:solidFill>
                  <a:srgbClr val="002060"/>
                </a:solidFill>
                <a:latin typeface="Albertus" pitchFamily="34" charset="0"/>
              </a:rPr>
              <a:t> = </a:t>
            </a:r>
            <a:r>
              <a:rPr lang="en-US" sz="2800" dirty="0">
                <a:ln>
                  <a:solidFill>
                    <a:srgbClr val="FF0000"/>
                  </a:solidFill>
                </a:ln>
                <a:solidFill>
                  <a:srgbClr val="002060"/>
                </a:solidFill>
                <a:latin typeface="Albertus" pitchFamily="34" charset="0"/>
              </a:rPr>
              <a:t>reversible loss or altered taste </a:t>
            </a:r>
          </a:p>
        </p:txBody>
      </p:sp>
      <p:sp>
        <p:nvSpPr>
          <p:cNvPr id="13" name="Rounded Rectangle 12"/>
          <p:cNvSpPr/>
          <p:nvPr/>
        </p:nvSpPr>
        <p:spPr>
          <a:xfrm>
            <a:off x="268383" y="1169498"/>
            <a:ext cx="11433465" cy="89729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n>
                <a:solidFill>
                  <a:srgbClr val="FF0000"/>
                </a:solidFill>
              </a:ln>
              <a:solidFill>
                <a:srgbClr val="FFFF00"/>
              </a:solidFill>
              <a:latin typeface="Albertus" pitchFamily="34" charset="0"/>
            </a:endParaRPr>
          </a:p>
          <a:p>
            <a:pPr algn="ctr"/>
            <a:r>
              <a:rPr lang="en-US" sz="2400" dirty="0" err="1">
                <a:ln>
                  <a:solidFill>
                    <a:srgbClr val="FF0000"/>
                  </a:solidFill>
                </a:ln>
                <a:solidFill>
                  <a:srgbClr val="002060"/>
                </a:solidFill>
                <a:latin typeface="Albertus" pitchFamily="34" charset="0"/>
              </a:rPr>
              <a:t>Angioneurotic</a:t>
            </a:r>
            <a:r>
              <a:rPr lang="en-US" sz="2400" dirty="0">
                <a:ln>
                  <a:solidFill>
                    <a:srgbClr val="FF0000"/>
                  </a:solidFill>
                </a:ln>
                <a:solidFill>
                  <a:srgbClr val="002060"/>
                </a:solidFill>
                <a:latin typeface="Albertus" pitchFamily="34" charset="0"/>
              </a:rPr>
              <a:t> edema</a:t>
            </a:r>
            <a:r>
              <a:rPr lang="en-US" sz="2400" dirty="0" smtClean="0">
                <a:ln>
                  <a:solidFill>
                    <a:srgbClr val="FF0000"/>
                  </a:solidFill>
                </a:ln>
                <a:solidFill>
                  <a:srgbClr val="FFFF00"/>
                </a:solidFill>
                <a:latin typeface="Albertus" pitchFamily="34" charset="0"/>
              </a:rPr>
              <a:t>,</a:t>
            </a:r>
            <a:r>
              <a:rPr lang="en-US" sz="2400" b="1" dirty="0" smtClean="0">
                <a:solidFill>
                  <a:schemeClr val="tx1"/>
                </a:solidFill>
                <a:latin typeface="Arial" pitchFamily="34" charset="0"/>
                <a:cs typeface="Arial" pitchFamily="34" charset="0"/>
              </a:rPr>
              <a:t> </a:t>
            </a:r>
            <a:r>
              <a:rPr lang="en-US" sz="2400" dirty="0" smtClean="0">
                <a:ln>
                  <a:solidFill>
                    <a:srgbClr val="FF0000"/>
                  </a:solidFill>
                </a:ln>
                <a:solidFill>
                  <a:srgbClr val="FFFF00"/>
                </a:solidFill>
                <a:latin typeface="Albertus" pitchFamily="34" charset="0"/>
              </a:rPr>
              <a:t>swelling of the  nose, throat, tongue, larynx (caused </a:t>
            </a:r>
            <a:r>
              <a:rPr lang="en-US" sz="2400" dirty="0">
                <a:ln>
                  <a:solidFill>
                    <a:srgbClr val="FF0000"/>
                  </a:solidFill>
                </a:ln>
                <a:solidFill>
                  <a:srgbClr val="FFFF00"/>
                </a:solidFill>
                <a:latin typeface="Albertus" pitchFamily="34" charset="0"/>
              </a:rPr>
              <a:t>by inhibition of </a:t>
            </a:r>
            <a:r>
              <a:rPr lang="en-US" sz="2400" dirty="0" err="1">
                <a:ln>
                  <a:solidFill>
                    <a:srgbClr val="FF0000"/>
                  </a:solidFill>
                </a:ln>
                <a:solidFill>
                  <a:srgbClr val="FFFF00"/>
                </a:solidFill>
                <a:latin typeface="Albertus" pitchFamily="34" charset="0"/>
              </a:rPr>
              <a:t>bradykinin</a:t>
            </a:r>
            <a:r>
              <a:rPr lang="en-US" sz="2400" dirty="0">
                <a:ln>
                  <a:solidFill>
                    <a:srgbClr val="FF0000"/>
                  </a:solidFill>
                </a:ln>
                <a:solidFill>
                  <a:srgbClr val="FFFF00"/>
                </a:solidFill>
                <a:latin typeface="Albertus" pitchFamily="34" charset="0"/>
              </a:rPr>
              <a:t> metabolism which accumulate in bronchial mucosa)</a:t>
            </a:r>
          </a:p>
          <a:p>
            <a:pPr algn="ctr"/>
            <a:endParaRPr lang="en-US" sz="2400" dirty="0">
              <a:ln>
                <a:solidFill>
                  <a:srgbClr val="FF0000"/>
                </a:solidFill>
              </a:ln>
              <a:solidFill>
                <a:srgbClr val="FFFF00"/>
              </a:solidFill>
              <a:latin typeface="Albertus" pitchFamily="34" charset="0"/>
            </a:endParaRPr>
          </a:p>
        </p:txBody>
      </p:sp>
      <p:sp>
        <p:nvSpPr>
          <p:cNvPr id="18" name="Rounded Rectangle 17"/>
          <p:cNvSpPr/>
          <p:nvPr/>
        </p:nvSpPr>
        <p:spPr>
          <a:xfrm>
            <a:off x="268382" y="236621"/>
            <a:ext cx="3794107"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n>
                  <a:solidFill>
                    <a:srgbClr val="FF0000"/>
                  </a:solidFill>
                </a:ln>
                <a:solidFill>
                  <a:srgbClr val="002060"/>
                </a:solidFill>
                <a:latin typeface="Algerian" pitchFamily="82" charset="0"/>
              </a:rPr>
              <a:t>Adrs</a:t>
            </a:r>
            <a:r>
              <a:rPr lang="en-US" sz="3200" dirty="0" smtClean="0">
                <a:ln>
                  <a:solidFill>
                    <a:srgbClr val="FF0000"/>
                  </a:solidFill>
                </a:ln>
                <a:solidFill>
                  <a:srgbClr val="002060"/>
                </a:solidFill>
                <a:latin typeface="Algerian" pitchFamily="82" charset="0"/>
              </a:rPr>
              <a:t> of ACEIs</a:t>
            </a:r>
          </a:p>
        </p:txBody>
      </p:sp>
      <p:sp>
        <p:nvSpPr>
          <p:cNvPr id="89090" name="AutoShape 2" descr="نتيجة بحث الصور عن ‪angioneurotic edem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9092" name="AutoShape 4" descr="نتيجة بحث الصور عن ‪angioneurotic edema‬‏"/>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9094" name="Picture 6" descr="https://o.quizlet.com/iqnWkF0H-OYEJ7mC2vCn-w_m.jpg">
            <a:hlinkClick r:id="rId3"/>
          </p:cNvPr>
          <p:cNvPicPr>
            <a:picLocks noChangeAspect="1" noChangeArrowheads="1"/>
          </p:cNvPicPr>
          <p:nvPr/>
        </p:nvPicPr>
        <p:blipFill>
          <a:blip r:embed="rId4"/>
          <a:srcRect/>
          <a:stretch>
            <a:fillRect/>
          </a:stretch>
        </p:blipFill>
        <p:spPr bwMode="auto">
          <a:xfrm>
            <a:off x="9462837" y="2380957"/>
            <a:ext cx="2336128" cy="2611173"/>
          </a:xfrm>
          <a:prstGeom prst="rect">
            <a:avLst/>
          </a:prstGeom>
          <a:noFill/>
        </p:spPr>
      </p:pic>
      <p:sp>
        <p:nvSpPr>
          <p:cNvPr id="14" name="Rounded Rectangle 13"/>
          <p:cNvSpPr/>
          <p:nvPr/>
        </p:nvSpPr>
        <p:spPr>
          <a:xfrm>
            <a:off x="277033" y="2066796"/>
            <a:ext cx="9185804" cy="905811"/>
          </a:xfrm>
          <a:prstGeom prst="roundRect">
            <a:avLst/>
          </a:prstGeom>
          <a:solidFill>
            <a:srgbClr val="FFFFFF"/>
          </a:solidFill>
          <a:ln w="57150">
            <a:solidFill>
              <a:schemeClr val="accent1"/>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002060"/>
                </a:solidFill>
                <a:latin typeface="Albertus" pitchFamily="34" charset="0"/>
              </a:rPr>
              <a:t>First dose effect </a:t>
            </a:r>
            <a:r>
              <a:rPr lang="en-US" sz="2800" dirty="0" smtClean="0">
                <a:ln>
                  <a:solidFill>
                    <a:srgbClr val="FF0000"/>
                  </a:solidFill>
                </a:ln>
                <a:solidFill>
                  <a:srgbClr val="FFFF00"/>
                </a:solidFill>
                <a:latin typeface="Albertus" pitchFamily="34" charset="0"/>
              </a:rPr>
              <a:t>(severe hypotension) - give at bed time -starts with small dose and increase the dose gradually</a:t>
            </a:r>
            <a:endParaRPr lang="en-US" sz="2800" dirty="0">
              <a:ln>
                <a:solidFill>
                  <a:srgbClr val="FF0000"/>
                </a:solidFill>
              </a:ln>
              <a:solidFill>
                <a:srgbClr val="0070C0"/>
              </a:solidFill>
              <a:latin typeface="Albertus" pitchFamily="34" charset="0"/>
            </a:endParaRPr>
          </a:p>
        </p:txBody>
      </p:sp>
      <p:sp>
        <p:nvSpPr>
          <p:cNvPr id="20" name="Rounded Rectangle 19"/>
          <p:cNvSpPr/>
          <p:nvPr/>
        </p:nvSpPr>
        <p:spPr>
          <a:xfrm>
            <a:off x="339231" y="5708822"/>
            <a:ext cx="11535609" cy="9885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These </a:t>
            </a:r>
            <a:r>
              <a:rPr lang="en-US" sz="2800" dirty="0">
                <a:ln>
                  <a:solidFill>
                    <a:srgbClr val="FF0000"/>
                  </a:solidFill>
                </a:ln>
                <a:solidFill>
                  <a:srgbClr val="FFFF00"/>
                </a:solidFill>
                <a:latin typeface="Albertus" pitchFamily="34" charset="0"/>
              </a:rPr>
              <a:t>effects </a:t>
            </a:r>
            <a:r>
              <a:rPr lang="en-US" sz="2800" dirty="0" smtClean="0">
                <a:ln>
                  <a:solidFill>
                    <a:srgbClr val="FF0000"/>
                  </a:solidFill>
                </a:ln>
                <a:solidFill>
                  <a:srgbClr val="FFFF00"/>
                </a:solidFill>
                <a:latin typeface="Albertus" pitchFamily="34" charset="0"/>
              </a:rPr>
              <a:t>are </a:t>
            </a:r>
            <a:r>
              <a:rPr lang="en-US" sz="2800" dirty="0">
                <a:ln>
                  <a:solidFill>
                    <a:srgbClr val="FF0000"/>
                  </a:solidFill>
                </a:ln>
                <a:solidFill>
                  <a:srgbClr val="FFFF00"/>
                </a:solidFill>
                <a:latin typeface="Albertus" pitchFamily="34" charset="0"/>
              </a:rPr>
              <a:t>due to a </a:t>
            </a:r>
            <a:r>
              <a:rPr lang="en-US" sz="2800" dirty="0">
                <a:ln>
                  <a:solidFill>
                    <a:srgbClr val="FF0000"/>
                  </a:solidFill>
                </a:ln>
                <a:solidFill>
                  <a:srgbClr val="FF0000"/>
                </a:solidFill>
                <a:latin typeface="Albertus" pitchFamily="34" charset="0"/>
              </a:rPr>
              <a:t>sulfhydryl </a:t>
            </a:r>
            <a:r>
              <a:rPr lang="en-US" sz="2800" dirty="0" smtClean="0">
                <a:ln>
                  <a:solidFill>
                    <a:srgbClr val="FF0000"/>
                  </a:solidFill>
                </a:ln>
                <a:solidFill>
                  <a:srgbClr val="FF0000"/>
                </a:solidFill>
                <a:latin typeface="Albertus" pitchFamily="34" charset="0"/>
              </a:rPr>
              <a:t>group </a:t>
            </a:r>
            <a:r>
              <a:rPr lang="en-US" sz="2800" dirty="0" smtClean="0">
                <a:ln>
                  <a:solidFill>
                    <a:srgbClr val="FF0000"/>
                  </a:solidFill>
                </a:ln>
                <a:solidFill>
                  <a:srgbClr val="FFFF00"/>
                </a:solidFill>
                <a:latin typeface="Albertus" pitchFamily="34" charset="0"/>
              </a:rPr>
              <a:t>in </a:t>
            </a:r>
            <a:r>
              <a:rPr lang="en-US" sz="2800" dirty="0">
                <a:ln>
                  <a:solidFill>
                    <a:srgbClr val="FF0000"/>
                  </a:solidFill>
                </a:ln>
                <a:solidFill>
                  <a:srgbClr val="FFFF00"/>
                </a:solidFill>
                <a:latin typeface="Albertus" pitchFamily="34" charset="0"/>
              </a:rPr>
              <a:t>the molecule of </a:t>
            </a:r>
            <a:r>
              <a:rPr lang="en-US" sz="2800" dirty="0" smtClean="0">
                <a:ln>
                  <a:solidFill>
                    <a:srgbClr val="FF0000"/>
                  </a:solidFill>
                </a:ln>
                <a:solidFill>
                  <a:srgbClr val="FFFF00"/>
                </a:solidFill>
                <a:latin typeface="Albertus" pitchFamily="34" charset="0"/>
              </a:rPr>
              <a:t>captopril </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par>
                                <p:cTn id="15" presetID="25" presetClass="entr" presetSubtype="0" fill="hold" nodeType="withEffect">
                                  <p:stCondLst>
                                    <p:cond delay="0"/>
                                  </p:stCondLst>
                                  <p:childTnLst>
                                    <p:set>
                                      <p:cBhvr>
                                        <p:cTn id="16" dur="1" fill="hold">
                                          <p:stCondLst>
                                            <p:cond delay="0"/>
                                          </p:stCondLst>
                                        </p:cTn>
                                        <p:tgtEl>
                                          <p:spTgt spid="89094"/>
                                        </p:tgtEl>
                                        <p:attrNameLst>
                                          <p:attrName>style.visibility</p:attrName>
                                        </p:attrNameLst>
                                      </p:cBhvr>
                                      <p:to>
                                        <p:strVal val="visible"/>
                                      </p:to>
                                    </p:set>
                                    <p:anim calcmode="lin" valueType="num">
                                      <p:cBhvr>
                                        <p:cTn id="17" dur="500" decel="50000" fill="hold">
                                          <p:stCondLst>
                                            <p:cond delay="0"/>
                                          </p:stCondLst>
                                        </p:cTn>
                                        <p:tgtEl>
                                          <p:spTgt spid="8909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909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9094"/>
                                        </p:tgtEl>
                                        <p:attrNameLst>
                                          <p:attrName>ppt_w</p:attrName>
                                        </p:attrNameLst>
                                      </p:cBhvr>
                                      <p:tavLst>
                                        <p:tav tm="0">
                                          <p:val>
                                            <p:strVal val="#ppt_w*.05"/>
                                          </p:val>
                                        </p:tav>
                                        <p:tav tm="100000">
                                          <p:val>
                                            <p:strVal val="#ppt_w"/>
                                          </p:val>
                                        </p:tav>
                                      </p:tavLst>
                                    </p:anim>
                                    <p:anim calcmode="lin" valueType="num">
                                      <p:cBhvr>
                                        <p:cTn id="20" dur="1000" fill="hold"/>
                                        <p:tgtEl>
                                          <p:spTgt spid="8909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909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909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909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909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6" dur="1000" fill="hold"/>
                                        <p:tgtEl>
                                          <p:spTgt spid="1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0" dur="1000" fill="hold"/>
                                        <p:tgtEl>
                                          <p:spTgt spid="15"/>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92" dur="1000" fill="hold"/>
                                        <p:tgtEl>
                                          <p:spTgt spid="20"/>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3" grpId="0" animBg="1"/>
      <p:bldP spid="1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261468" y="3603457"/>
            <a:ext cx="411929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Renal artery </a:t>
            </a:r>
            <a:r>
              <a:rPr lang="en-US" sz="2800" dirty="0" err="1" smtClean="0">
                <a:ln>
                  <a:solidFill>
                    <a:srgbClr val="FF0000"/>
                  </a:solidFill>
                </a:ln>
                <a:solidFill>
                  <a:srgbClr val="FFFF00"/>
                </a:solidFill>
                <a:latin typeface="Albertus" pitchFamily="34" charset="0"/>
              </a:rPr>
              <a:t>stenosis</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261468" y="2285994"/>
            <a:ext cx="11624430" cy="11701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During the second and third trimesters of</a:t>
            </a:r>
            <a:r>
              <a:rPr lang="en-US" sz="2800" dirty="0" smtClean="0">
                <a:ln>
                  <a:solidFill>
                    <a:srgbClr val="FF0000"/>
                  </a:solidFill>
                </a:ln>
                <a:solidFill>
                  <a:srgbClr val="002060"/>
                </a:solidFill>
                <a:latin typeface="Albertus" pitchFamily="34" charset="0"/>
              </a:rPr>
              <a:t> pregnancy </a:t>
            </a:r>
            <a:r>
              <a:rPr lang="en-US" sz="2800" dirty="0" smtClean="0">
                <a:ln>
                  <a:solidFill>
                    <a:srgbClr val="FF0000"/>
                  </a:solidFill>
                </a:ln>
                <a:solidFill>
                  <a:srgbClr val="FFFF00"/>
                </a:solidFill>
                <a:latin typeface="Albertus" pitchFamily="34" charset="0"/>
              </a:rPr>
              <a:t>due to the risk of: fetal hypotension, anuria ,renal failure &amp; </a:t>
            </a:r>
            <a:r>
              <a:rPr lang="en-US" b="1" dirty="0" smtClean="0">
                <a:solidFill>
                  <a:srgbClr val="666699"/>
                </a:solidFill>
              </a:rPr>
              <a:t> </a:t>
            </a:r>
            <a:r>
              <a:rPr lang="en-US" sz="2800" dirty="0" smtClean="0">
                <a:ln>
                  <a:solidFill>
                    <a:srgbClr val="FF0000"/>
                  </a:solidFill>
                </a:ln>
                <a:solidFill>
                  <a:srgbClr val="FFFF00"/>
                </a:solidFill>
                <a:latin typeface="Albertus" pitchFamily="34" charset="0"/>
              </a:rPr>
              <a:t>malformations</a:t>
            </a:r>
            <a:endParaRPr lang="en-US" sz="2800" dirty="0">
              <a:ln>
                <a:solidFill>
                  <a:srgbClr val="FF0000"/>
                </a:solidFill>
              </a:ln>
              <a:solidFill>
                <a:srgbClr val="FFFF00"/>
              </a:solidFill>
              <a:latin typeface="Albertus" pitchFamily="34" charset="0"/>
            </a:endParaRPr>
          </a:p>
        </p:txBody>
      </p:sp>
      <p:sp>
        <p:nvSpPr>
          <p:cNvPr id="9" name="Rounded Rectangle 8"/>
          <p:cNvSpPr/>
          <p:nvPr/>
        </p:nvSpPr>
        <p:spPr>
          <a:xfrm>
            <a:off x="213360" y="236621"/>
            <a:ext cx="9966960" cy="7844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smtClean="0">
                <a:ln>
                  <a:solidFill>
                    <a:srgbClr val="FF0000"/>
                  </a:solidFill>
                </a:ln>
                <a:solidFill>
                  <a:srgbClr val="002060"/>
                </a:solidFill>
                <a:latin typeface="Algerian" pitchFamily="82" charset="0"/>
              </a:rPr>
              <a:t>Angiotensin-converting enzyme</a:t>
            </a:r>
            <a:r>
              <a:rPr lang="en-US" sz="3200" dirty="0" smtClean="0">
                <a:ln>
                  <a:solidFill>
                    <a:srgbClr val="FF0000"/>
                  </a:solidFill>
                </a:ln>
                <a:solidFill>
                  <a:srgbClr val="002060"/>
                </a:solidFill>
                <a:latin typeface="Algerian" pitchFamily="82" charset="0"/>
              </a:rPr>
              <a:t> </a:t>
            </a:r>
            <a:r>
              <a:rPr lang="cs-CZ" sz="3200" dirty="0" smtClean="0">
                <a:ln>
                  <a:solidFill>
                    <a:srgbClr val="FF0000"/>
                  </a:solidFill>
                </a:ln>
                <a:solidFill>
                  <a:srgbClr val="002060"/>
                </a:solidFill>
                <a:latin typeface="Algerian" pitchFamily="82" charset="0"/>
              </a:rPr>
              <a:t>inhibitors</a:t>
            </a:r>
            <a:endParaRPr lang="en-US" sz="2800" dirty="0" smtClean="0">
              <a:ln>
                <a:solidFill>
                  <a:srgbClr val="FF0000"/>
                </a:solidFill>
              </a:ln>
              <a:solidFill>
                <a:srgbClr val="002060"/>
              </a:solidFill>
              <a:latin typeface="Albertus" pitchFamily="34" charset="0"/>
            </a:endParaRPr>
          </a:p>
        </p:txBody>
      </p:sp>
      <p:sp>
        <p:nvSpPr>
          <p:cNvPr id="12" name="Rounded Rectangle 11"/>
          <p:cNvSpPr/>
          <p:nvPr/>
        </p:nvSpPr>
        <p:spPr>
          <a:xfrm>
            <a:off x="353728" y="1342242"/>
            <a:ext cx="46602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contraindications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261468" y="4555877"/>
            <a:ext cx="509433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Potassium-sparing diuretics </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342981" y="5560541"/>
            <a:ext cx="10454558" cy="10731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ln>
                <a:solidFill>
                  <a:srgbClr val="FF0000"/>
                </a:solidFill>
              </a:ln>
              <a:solidFill>
                <a:srgbClr val="FFFF00"/>
              </a:solidFill>
              <a:latin typeface="Albertus" pitchFamily="34" charset="0"/>
            </a:endParaRPr>
          </a:p>
          <a:p>
            <a:r>
              <a:rPr lang="en-US" sz="2800" dirty="0" smtClean="0">
                <a:ln>
                  <a:solidFill>
                    <a:srgbClr val="FF0000"/>
                  </a:solidFill>
                </a:ln>
                <a:solidFill>
                  <a:srgbClr val="FFFF00"/>
                </a:solidFill>
                <a:latin typeface="Albertus" pitchFamily="34" charset="0"/>
              </a:rPr>
              <a:t>NSAIDs impair </a:t>
            </a:r>
            <a:r>
              <a:rPr lang="en-US" sz="2800" dirty="0">
                <a:ln>
                  <a:solidFill>
                    <a:srgbClr val="FF0000"/>
                  </a:solidFill>
                </a:ln>
                <a:solidFill>
                  <a:srgbClr val="FFFF00"/>
                </a:solidFill>
                <a:latin typeface="Albertus" pitchFamily="34" charset="0"/>
              </a:rPr>
              <a:t>their hypotensive </a:t>
            </a:r>
            <a:r>
              <a:rPr lang="en-US" sz="2800" dirty="0" smtClean="0">
                <a:ln>
                  <a:solidFill>
                    <a:srgbClr val="FF0000"/>
                  </a:solidFill>
                </a:ln>
                <a:solidFill>
                  <a:srgbClr val="FFFF00"/>
                </a:solidFill>
                <a:latin typeface="Albertus" pitchFamily="34" charset="0"/>
              </a:rPr>
              <a:t>effects by </a:t>
            </a:r>
            <a:r>
              <a:rPr lang="en-US" sz="2800" dirty="0">
                <a:ln>
                  <a:solidFill>
                    <a:srgbClr val="FF0000"/>
                  </a:solidFill>
                </a:ln>
                <a:solidFill>
                  <a:srgbClr val="FFFF00"/>
                </a:solidFill>
                <a:latin typeface="Albertus" pitchFamily="34" charset="0"/>
              </a:rPr>
              <a:t>blocking bradykinin-mediated </a:t>
            </a:r>
            <a:r>
              <a:rPr lang="en-US" sz="2800" dirty="0" smtClean="0">
                <a:ln>
                  <a:solidFill>
                    <a:srgbClr val="FF0000"/>
                  </a:solidFill>
                </a:ln>
                <a:solidFill>
                  <a:srgbClr val="FFFF00"/>
                </a:solidFill>
                <a:latin typeface="Albertus" pitchFamily="34" charset="0"/>
              </a:rPr>
              <a:t>vasodilatation     </a:t>
            </a:r>
            <a:endParaRPr lang="en-US" sz="2800" dirty="0">
              <a:ln>
                <a:solidFill>
                  <a:srgbClr val="FF0000"/>
                </a:solidFill>
              </a:ln>
              <a:solidFill>
                <a:srgbClr val="FFFF00"/>
              </a:solidFill>
              <a:latin typeface="Albertus" pitchFamily="34" charset="0"/>
            </a:endParaRPr>
          </a:p>
          <a:p>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6" dur="1000" fill="hold"/>
                                        <p:tgtEl>
                                          <p:spTgt spid="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3"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7" name="Rounded Rectangle 16"/>
          <p:cNvSpPr/>
          <p:nvPr/>
        </p:nvSpPr>
        <p:spPr>
          <a:xfrm>
            <a:off x="332233" y="1570041"/>
            <a:ext cx="78479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ln>
                <a:solidFill>
                  <a:srgbClr val="FF0000"/>
                </a:solidFill>
              </a:ln>
              <a:solidFill>
                <a:srgbClr val="FFFF00"/>
              </a:solidFill>
              <a:latin typeface="Albertus" pitchFamily="34" charset="0"/>
            </a:endParaRPr>
          </a:p>
          <a:p>
            <a:r>
              <a:rPr lang="en-US" sz="2800" dirty="0" smtClean="0">
                <a:ln>
                  <a:solidFill>
                    <a:srgbClr val="FF0000"/>
                  </a:solidFill>
                </a:ln>
                <a:solidFill>
                  <a:srgbClr val="FFFF00"/>
                </a:solidFill>
                <a:latin typeface="Albertus" pitchFamily="34" charset="0"/>
              </a:rPr>
              <a:t>Losartan, Valsartan,</a:t>
            </a:r>
            <a:r>
              <a:rPr lang="en-US" sz="2800" b="1" dirty="0"/>
              <a:t> </a:t>
            </a:r>
            <a:r>
              <a:rPr lang="en-US" sz="2800" dirty="0" err="1" smtClean="0">
                <a:ln>
                  <a:solidFill>
                    <a:srgbClr val="FF0000"/>
                  </a:solidFill>
                </a:ln>
                <a:solidFill>
                  <a:srgbClr val="FFFF00"/>
                </a:solidFill>
                <a:latin typeface="Albertus" pitchFamily="34" charset="0"/>
              </a:rPr>
              <a:t>Candesatran</a:t>
            </a:r>
            <a:r>
              <a:rPr lang="en-US" sz="2800" dirty="0" smtClean="0">
                <a:ln>
                  <a:solidFill>
                    <a:srgbClr val="FF0000"/>
                  </a:solidFill>
                </a:ln>
                <a:solidFill>
                  <a:srgbClr val="FFFF00"/>
                </a:solidFill>
                <a:latin typeface="Albertus" pitchFamily="34" charset="0"/>
              </a:rPr>
              <a:t>, </a:t>
            </a:r>
            <a:r>
              <a:rPr lang="en-US" sz="2800" dirty="0" err="1" smtClean="0">
                <a:ln>
                  <a:solidFill>
                    <a:srgbClr val="FF0000"/>
                  </a:solidFill>
                </a:ln>
                <a:solidFill>
                  <a:srgbClr val="FFFF00"/>
                </a:solidFill>
                <a:latin typeface="Albertus" pitchFamily="34" charset="0"/>
              </a:rPr>
              <a:t>Telmisartan</a:t>
            </a:r>
            <a:r>
              <a:rPr lang="en-US" sz="2800" dirty="0" smtClean="0">
                <a:ln>
                  <a:solidFill>
                    <a:srgbClr val="FF0000"/>
                  </a:solidFill>
                </a:ln>
                <a:solidFill>
                  <a:srgbClr val="FFFF00"/>
                </a:solidFill>
                <a:latin typeface="Albertus" pitchFamily="34" charset="0"/>
              </a:rPr>
              <a:t> </a:t>
            </a:r>
            <a:endParaRPr lang="en-US" sz="2800" dirty="0">
              <a:ln>
                <a:solidFill>
                  <a:srgbClr val="FF0000"/>
                </a:solidFill>
              </a:ln>
              <a:solidFill>
                <a:srgbClr val="FFFF00"/>
              </a:solidFill>
              <a:latin typeface="Albertus" pitchFamily="34" charset="0"/>
            </a:endParaRPr>
          </a:p>
          <a:p>
            <a:pPr algn="ct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353728" y="443082"/>
            <a:ext cx="956874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2- Angiotensin receptors blockers (ARBs)</a:t>
            </a:r>
            <a:endParaRPr lang="en-US" sz="3200" dirty="0">
              <a:ln>
                <a:solidFill>
                  <a:srgbClr val="FFFF00"/>
                </a:solidFill>
              </a:ln>
              <a:solidFill>
                <a:srgbClr val="002060"/>
              </a:solidFill>
              <a:latin typeface="Algerian" pitchFamily="82" charset="0"/>
            </a:endParaRPr>
          </a:p>
        </p:txBody>
      </p:sp>
      <p:sp>
        <p:nvSpPr>
          <p:cNvPr id="9" name="Rounded Rectangle 8"/>
          <p:cNvSpPr/>
          <p:nvPr/>
        </p:nvSpPr>
        <p:spPr>
          <a:xfrm>
            <a:off x="332232" y="2834961"/>
            <a:ext cx="648614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1">
              <a:lnSpc>
                <a:spcPct val="90000"/>
              </a:lnSpc>
            </a:pPr>
            <a:r>
              <a:rPr lang="en-US" sz="2800" dirty="0" smtClean="0">
                <a:ln>
                  <a:solidFill>
                    <a:srgbClr val="FF0000"/>
                  </a:solidFill>
                </a:ln>
                <a:solidFill>
                  <a:srgbClr val="FFFF00"/>
                </a:solidFill>
                <a:latin typeface="Albertus" pitchFamily="34" charset="0"/>
              </a:rPr>
              <a:t>Cause selective block of AT1 receptors</a:t>
            </a:r>
          </a:p>
        </p:txBody>
      </p:sp>
      <p:sp>
        <p:nvSpPr>
          <p:cNvPr id="12" name="Rounded Rectangle 11"/>
          <p:cNvSpPr/>
          <p:nvPr/>
        </p:nvSpPr>
        <p:spPr>
          <a:xfrm>
            <a:off x="262128" y="3836309"/>
            <a:ext cx="6175742" cy="11166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No effect on </a:t>
            </a:r>
            <a:r>
              <a:rPr lang="en-US" sz="2800" dirty="0" err="1" smtClean="0">
                <a:ln>
                  <a:solidFill>
                    <a:srgbClr val="FF0000"/>
                  </a:solidFill>
                </a:ln>
                <a:solidFill>
                  <a:srgbClr val="FFFF00"/>
                </a:solidFill>
                <a:latin typeface="Albertus" pitchFamily="34" charset="0"/>
              </a:rPr>
              <a:t>bradykinin</a:t>
            </a:r>
            <a:r>
              <a:rPr lang="en-US" sz="2800" dirty="0" smtClean="0">
                <a:ln>
                  <a:solidFill>
                    <a:srgbClr val="FF0000"/>
                  </a:solidFill>
                </a:ln>
                <a:solidFill>
                  <a:srgbClr val="FFFF00"/>
                </a:solidFill>
                <a:latin typeface="Albertus" pitchFamily="34" charset="0"/>
              </a:rPr>
              <a:t>, no cough, no angioedema</a:t>
            </a:r>
          </a:p>
        </p:txBody>
      </p:sp>
      <p:sp>
        <p:nvSpPr>
          <p:cNvPr id="13" name="Rounded Rectangle 12"/>
          <p:cNvSpPr/>
          <p:nvPr/>
        </p:nvSpPr>
        <p:spPr>
          <a:xfrm>
            <a:off x="259819" y="5307530"/>
            <a:ext cx="11544835" cy="103231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endParaRPr lang="en-US" sz="2800" dirty="0" smtClean="0">
              <a:ln>
                <a:solidFill>
                  <a:srgbClr val="FF0000"/>
                </a:solidFill>
              </a:ln>
              <a:solidFill>
                <a:srgbClr val="FFFF00"/>
              </a:solidFill>
              <a:latin typeface="Albertus" pitchFamily="34" charset="0"/>
            </a:endParaRPr>
          </a:p>
          <a:p>
            <a:pPr>
              <a:lnSpc>
                <a:spcPct val="90000"/>
              </a:lnSpc>
            </a:pPr>
            <a:r>
              <a:rPr lang="en-US" sz="2800" dirty="0" smtClean="0">
                <a:ln>
                  <a:solidFill>
                    <a:srgbClr val="FF0000"/>
                  </a:solidFill>
                </a:ln>
                <a:solidFill>
                  <a:srgbClr val="FFFF00"/>
                </a:solidFill>
                <a:latin typeface="Albertus" pitchFamily="34" charset="0"/>
              </a:rPr>
              <a:t>Produce more complete inhibition of angiotensin as there are other enzymes ( not only ACE) that can generate angiotensin</a:t>
            </a:r>
            <a:endParaRPr lang="en-US" sz="2800" dirty="0">
              <a:ln>
                <a:solidFill>
                  <a:srgbClr val="FF0000"/>
                </a:solidFill>
              </a:ln>
              <a:solidFill>
                <a:srgbClr val="FFFF00"/>
              </a:solidFill>
              <a:latin typeface="Albertus" pitchFamily="34" charset="0"/>
            </a:endParaRPr>
          </a:p>
          <a:p>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7568184" y="2639889"/>
            <a:ext cx="33040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Orally effective</a:t>
            </a:r>
          </a:p>
        </p:txBody>
      </p:sp>
      <p:sp>
        <p:nvSpPr>
          <p:cNvPr id="8" name="Rounded Rectangle 7"/>
          <p:cNvSpPr/>
          <p:nvPr/>
        </p:nvSpPr>
        <p:spPr>
          <a:xfrm>
            <a:off x="368968" y="1647042"/>
            <a:ext cx="289239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002060"/>
                </a:solidFill>
                <a:latin typeface="Algerian" pitchFamily="82" charset="0"/>
              </a:rPr>
              <a:t>losartan</a:t>
            </a:r>
            <a:endParaRPr lang="en-US" sz="3200" dirty="0">
              <a:ln>
                <a:solidFill>
                  <a:srgbClr val="FFFF00"/>
                </a:solidFill>
              </a:ln>
              <a:solidFill>
                <a:srgbClr val="002060"/>
              </a:solidFill>
              <a:latin typeface="Algerian" pitchFamily="82" charset="0"/>
            </a:endParaRPr>
          </a:p>
        </p:txBody>
      </p:sp>
      <p:sp>
        <p:nvSpPr>
          <p:cNvPr id="9" name="Rounded Rectangle 8"/>
          <p:cNvSpPr/>
          <p:nvPr/>
        </p:nvSpPr>
        <p:spPr>
          <a:xfrm>
            <a:off x="7580377" y="3646370"/>
            <a:ext cx="3358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Do not cross BBB</a:t>
            </a:r>
          </a:p>
        </p:txBody>
      </p:sp>
      <p:sp>
        <p:nvSpPr>
          <p:cNvPr id="12" name="Rounded Rectangle 11"/>
          <p:cNvSpPr/>
          <p:nvPr/>
        </p:nvSpPr>
        <p:spPr>
          <a:xfrm>
            <a:off x="338328" y="3637226"/>
            <a:ext cx="594873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Long half-life, taken once daily</a:t>
            </a:r>
            <a:endParaRPr lang="en-US" sz="2800" b="1" dirty="0" smtClean="0">
              <a:solidFill>
                <a:srgbClr val="666699"/>
              </a:solidFill>
            </a:endParaRPr>
          </a:p>
        </p:txBody>
      </p:sp>
      <p:sp>
        <p:nvSpPr>
          <p:cNvPr id="13" name="Rounded Rectangle 12"/>
          <p:cNvSpPr/>
          <p:nvPr/>
        </p:nvSpPr>
        <p:spPr>
          <a:xfrm>
            <a:off x="384048" y="2671010"/>
            <a:ext cx="594873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Has a potent active metabolite</a:t>
            </a:r>
          </a:p>
        </p:txBody>
      </p:sp>
      <p:sp>
        <p:nvSpPr>
          <p:cNvPr id="18" name="Rounded Rectangle 17"/>
          <p:cNvSpPr/>
          <p:nvPr/>
        </p:nvSpPr>
        <p:spPr>
          <a:xfrm>
            <a:off x="375064" y="4682850"/>
            <a:ext cx="263026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002060"/>
                </a:solidFill>
                <a:latin typeface="Algerian" pitchFamily="82" charset="0"/>
              </a:rPr>
              <a:t>valsartan</a:t>
            </a:r>
            <a:endParaRPr lang="en-US" sz="3200" dirty="0">
              <a:ln>
                <a:solidFill>
                  <a:srgbClr val="FFFF00"/>
                </a:solidFill>
              </a:ln>
              <a:solidFill>
                <a:srgbClr val="002060"/>
              </a:solidFill>
              <a:latin typeface="Algerian" pitchFamily="82" charset="0"/>
            </a:endParaRPr>
          </a:p>
        </p:txBody>
      </p:sp>
      <p:sp>
        <p:nvSpPr>
          <p:cNvPr id="21" name="Rounded Rectangle 20"/>
          <p:cNvSpPr/>
          <p:nvPr/>
        </p:nvSpPr>
        <p:spPr>
          <a:xfrm>
            <a:off x="391108" y="5634680"/>
            <a:ext cx="5404212" cy="10123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Same contraindications as ACEI</a:t>
            </a:r>
            <a:endParaRPr lang="en-US" sz="2800" dirty="0">
              <a:ln>
                <a:solidFill>
                  <a:srgbClr val="FF0000"/>
                </a:solidFill>
              </a:ln>
              <a:solidFill>
                <a:srgbClr val="FFFF00"/>
              </a:solidFill>
              <a:latin typeface="Albertus" pitchFamily="34" charset="0"/>
            </a:endParaRPr>
          </a:p>
        </p:txBody>
      </p:sp>
      <p:sp>
        <p:nvSpPr>
          <p:cNvPr id="22" name="Rounded Rectangle 21"/>
          <p:cNvSpPr/>
          <p:nvPr/>
        </p:nvSpPr>
        <p:spPr>
          <a:xfrm>
            <a:off x="4121871" y="4682849"/>
            <a:ext cx="371759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No active metabolites</a:t>
            </a:r>
          </a:p>
        </p:txBody>
      </p:sp>
      <p:sp>
        <p:nvSpPr>
          <p:cNvPr id="16" name="Rounded Rectangle 15"/>
          <p:cNvSpPr/>
          <p:nvPr/>
        </p:nvSpPr>
        <p:spPr>
          <a:xfrm>
            <a:off x="353728" y="443082"/>
            <a:ext cx="81654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Angiotensin receptors blockers</a:t>
            </a:r>
            <a:endParaRPr lang="en-US" sz="3200" dirty="0">
              <a:ln>
                <a:solidFill>
                  <a:srgbClr val="FFFF00"/>
                </a:solidFill>
              </a:ln>
              <a:solidFill>
                <a:srgbClr val="002060"/>
              </a:solidFill>
              <a:latin typeface="Algerian" pitchFamily="82" charset="0"/>
            </a:endParaRPr>
          </a:p>
        </p:txBody>
      </p:sp>
      <p:sp>
        <p:nvSpPr>
          <p:cNvPr id="23" name="Rounded Rectangle 22"/>
          <p:cNvSpPr/>
          <p:nvPr/>
        </p:nvSpPr>
        <p:spPr>
          <a:xfrm>
            <a:off x="5980670" y="5634680"/>
            <a:ext cx="5860810" cy="10404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Same ADRs, except for </a:t>
            </a:r>
          </a:p>
          <a:p>
            <a:pPr algn="ctr"/>
            <a:r>
              <a:rPr lang="en-US" sz="2800" dirty="0" smtClean="0">
                <a:ln>
                  <a:solidFill>
                    <a:srgbClr val="FF0000"/>
                  </a:solidFill>
                </a:ln>
                <a:solidFill>
                  <a:srgbClr val="FFFF00"/>
                </a:solidFill>
                <a:latin typeface="Albertus" pitchFamily="34" charset="0"/>
              </a:rPr>
              <a:t>dry cough &amp; </a:t>
            </a:r>
            <a:r>
              <a:rPr lang="en-US" sz="2800" dirty="0" err="1" smtClean="0">
                <a:ln>
                  <a:solidFill>
                    <a:srgbClr val="FF0000"/>
                  </a:solidFill>
                </a:ln>
                <a:solidFill>
                  <a:srgbClr val="FFFF00"/>
                </a:solidFill>
                <a:latin typeface="Albertus" pitchFamily="34" charset="0"/>
              </a:rPr>
              <a:t>angioneurotic</a:t>
            </a:r>
            <a:r>
              <a:rPr lang="en-US" sz="2800" dirty="0" smtClean="0">
                <a:ln>
                  <a:solidFill>
                    <a:srgbClr val="FF0000"/>
                  </a:solidFill>
                </a:ln>
                <a:solidFill>
                  <a:srgbClr val="FFFF00"/>
                </a:solidFill>
                <a:latin typeface="Albertus" pitchFamily="34" charset="0"/>
              </a:rPr>
              <a:t> edema</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8" dur="1000" fill="hold"/>
                                        <p:tgtEl>
                                          <p:spTgt spid="1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8"/>
                                        </p:tgtEl>
                                      </p:cBhvr>
                                    </p:animEffect>
                                  </p:childTnLst>
                                </p:cTn>
                              </p:par>
                            </p:childTnLst>
                          </p:cTn>
                        </p:par>
                        <p:par>
                          <p:cTn id="63" fill="hold">
                            <p:stCondLst>
                              <p:cond delay="1000"/>
                            </p:stCondLst>
                            <p:childTnLst>
                              <p:par>
                                <p:cTn id="64" presetID="25"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69" dur="1000" fill="hold"/>
                                        <p:tgtEl>
                                          <p:spTgt spid="2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81" dur="1000" fill="hold"/>
                                        <p:tgtEl>
                                          <p:spTgt spid="2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93" dur="1000" fill="hold"/>
                                        <p:tgtEl>
                                          <p:spTgt spid="23"/>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P spid="13" grpId="0" animBg="1"/>
      <p:bldP spid="18"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4" name="Rounded Rectangle 13"/>
          <p:cNvSpPr/>
          <p:nvPr/>
        </p:nvSpPr>
        <p:spPr>
          <a:xfrm>
            <a:off x="2380648" y="220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70C0"/>
                </a:solidFill>
                <a:latin typeface="Algerian" pitchFamily="82" charset="0"/>
              </a:rPr>
              <a:t>Think- pair-share</a:t>
            </a:r>
            <a:endParaRPr lang="en-US" sz="3200" dirty="0">
              <a:ln>
                <a:solidFill>
                  <a:srgbClr val="FFFF00"/>
                </a:solidFill>
              </a:ln>
              <a:solidFill>
                <a:srgbClr val="0070C0"/>
              </a:solidFill>
              <a:latin typeface="Algerian" pitchFamily="82" charset="0"/>
            </a:endParaRPr>
          </a:p>
        </p:txBody>
      </p:sp>
      <p:sp>
        <p:nvSpPr>
          <p:cNvPr id="17" name="Rounded Rectangle 16"/>
          <p:cNvSpPr/>
          <p:nvPr/>
        </p:nvSpPr>
        <p:spPr>
          <a:xfrm>
            <a:off x="353568" y="1807465"/>
            <a:ext cx="5413248" cy="3413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 </a:t>
            </a:r>
            <a:r>
              <a:rPr lang="en-US" sz="2800" dirty="0" smtClean="0">
                <a:ln>
                  <a:solidFill>
                    <a:srgbClr val="FF0000"/>
                  </a:solidFill>
                </a:ln>
                <a:solidFill>
                  <a:srgbClr val="FFFF00"/>
                </a:solidFill>
                <a:latin typeface="Albertus" pitchFamily="34" charset="0"/>
              </a:rPr>
              <a:t>63-year-old hypertensive woman had been receiving an </a:t>
            </a:r>
          </a:p>
          <a:p>
            <a:r>
              <a:rPr lang="en-US" sz="2800" dirty="0" smtClean="0">
                <a:ln>
                  <a:solidFill>
                    <a:srgbClr val="FF0000"/>
                  </a:solidFill>
                </a:ln>
                <a:solidFill>
                  <a:srgbClr val="FFFF00"/>
                </a:solidFill>
                <a:latin typeface="Albertus" pitchFamily="34" charset="0"/>
              </a:rPr>
              <a:t>antihypertensive drug for 15 days. </a:t>
            </a:r>
            <a:r>
              <a:rPr lang="en-US" sz="2800" dirty="0" smtClean="0">
                <a:ln>
                  <a:solidFill>
                    <a:srgbClr val="FF0000"/>
                  </a:solidFill>
                </a:ln>
                <a:solidFill>
                  <a:srgbClr val="FF0000"/>
                </a:solidFill>
                <a:latin typeface="Albertus" pitchFamily="34" charset="0"/>
              </a:rPr>
              <a:t>The following serum </a:t>
            </a:r>
          </a:p>
          <a:p>
            <a:r>
              <a:rPr lang="en-US" sz="2800" dirty="0" smtClean="0">
                <a:ln>
                  <a:solidFill>
                    <a:srgbClr val="FF0000"/>
                  </a:solidFill>
                </a:ln>
                <a:solidFill>
                  <a:srgbClr val="FF0000"/>
                </a:solidFill>
                <a:latin typeface="Albertus" pitchFamily="34" charset="0"/>
              </a:rPr>
              <a:t>values were obtained from the patient before and after drug therapy. </a:t>
            </a:r>
          </a:p>
        </p:txBody>
      </p:sp>
      <p:sp>
        <p:nvSpPr>
          <p:cNvPr id="12" name="Rounded Rectangle 11"/>
          <p:cNvSpPr/>
          <p:nvPr/>
        </p:nvSpPr>
        <p:spPr>
          <a:xfrm>
            <a:off x="787987" y="5582732"/>
            <a:ext cx="10654043" cy="83940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rgbClr val="FF0000"/>
                  </a:solidFill>
                </a:ln>
                <a:solidFill>
                  <a:srgbClr val="0070C0"/>
                </a:solidFill>
                <a:latin typeface="Albertus" pitchFamily="34" charset="0"/>
              </a:rPr>
              <a:t>Which drug the woman has been receiving</a:t>
            </a:r>
            <a:endParaRPr lang="en-US" sz="3600" dirty="0">
              <a:ln>
                <a:solidFill>
                  <a:srgbClr val="FF0000"/>
                </a:solidFill>
              </a:ln>
              <a:solidFill>
                <a:srgbClr val="0070C0"/>
              </a:solidFill>
              <a:latin typeface="Albertus" pitchFamily="34" charset="0"/>
            </a:endParaRPr>
          </a:p>
        </p:txBody>
      </p:sp>
      <p:sp>
        <p:nvSpPr>
          <p:cNvPr id="9" name="Rounded Rectangle 8"/>
          <p:cNvSpPr/>
          <p:nvPr/>
        </p:nvSpPr>
        <p:spPr>
          <a:xfrm>
            <a:off x="6047232" y="1850137"/>
            <a:ext cx="5913120" cy="3413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A</a:t>
            </a:r>
            <a:endParaRPr lang="en-US" sz="2800" dirty="0" smtClean="0">
              <a:ln>
                <a:solidFill>
                  <a:srgbClr val="FF0000"/>
                </a:solidFill>
              </a:ln>
              <a:solidFill>
                <a:srgbClr val="FFFF00"/>
              </a:solidFill>
              <a:latin typeface="Albertus"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286907700"/>
              </p:ext>
            </p:extLst>
          </p:nvPr>
        </p:nvGraphicFramePr>
        <p:xfrm>
          <a:off x="6120384" y="2633810"/>
          <a:ext cx="5596128" cy="1849120"/>
        </p:xfrm>
        <a:graphic>
          <a:graphicData uri="http://schemas.openxmlformats.org/drawingml/2006/table">
            <a:tbl>
              <a:tblPr firstRow="1" bandRow="1">
                <a:tableStyleId>{5C22544A-7EE6-4342-B048-85BDC9FD1C3A}</a:tableStyleId>
              </a:tblPr>
              <a:tblGrid>
                <a:gridCol w="3255263"/>
                <a:gridCol w="1328928"/>
                <a:gridCol w="1011937"/>
              </a:tblGrid>
              <a:tr h="370840">
                <a:tc>
                  <a:txBody>
                    <a:bodyPr/>
                    <a:lstStyle/>
                    <a:p>
                      <a:r>
                        <a:rPr lang="en-US" b="1" dirty="0" smtClean="0"/>
                        <a:t>Plasma level</a:t>
                      </a:r>
                      <a:endParaRPr lang="en-US" b="1" dirty="0"/>
                    </a:p>
                  </a:txBody>
                  <a:tcPr/>
                </a:tc>
                <a:tc>
                  <a:txBody>
                    <a:bodyPr/>
                    <a:lstStyle/>
                    <a:p>
                      <a:r>
                        <a:rPr lang="en-US" b="1" dirty="0" smtClean="0"/>
                        <a:t>Before</a:t>
                      </a:r>
                      <a:endParaRPr lang="en-US" b="1" dirty="0"/>
                    </a:p>
                  </a:txBody>
                  <a:tcPr/>
                </a:tc>
                <a:tc>
                  <a:txBody>
                    <a:bodyPr/>
                    <a:lstStyle/>
                    <a:p>
                      <a:r>
                        <a:rPr lang="en-US" b="1" dirty="0" smtClean="0"/>
                        <a:t>After</a:t>
                      </a:r>
                      <a:endParaRPr lang="en-US" b="1" dirty="0"/>
                    </a:p>
                  </a:txBody>
                  <a:tcPr/>
                </a:tc>
              </a:tr>
              <a:tr h="370840">
                <a:tc>
                  <a:txBody>
                    <a:bodyPr/>
                    <a:lstStyle/>
                    <a:p>
                      <a:r>
                        <a:rPr lang="en-US" b="1" dirty="0" err="1" smtClean="0"/>
                        <a:t>Aldosterone</a:t>
                      </a:r>
                      <a:endParaRPr lang="en-US" b="1" dirty="0"/>
                    </a:p>
                  </a:txBody>
                  <a:tcPr/>
                </a:tc>
                <a:tc>
                  <a:txBody>
                    <a:bodyPr/>
                    <a:lstStyle/>
                    <a:p>
                      <a:r>
                        <a:rPr lang="en-US" b="1" dirty="0" smtClean="0"/>
                        <a:t>High</a:t>
                      </a:r>
                      <a:endParaRPr lang="en-US" b="1" dirty="0"/>
                    </a:p>
                  </a:txBody>
                  <a:tcPr/>
                </a:tc>
                <a:tc>
                  <a:txBody>
                    <a:bodyPr/>
                    <a:lstStyle/>
                    <a:p>
                      <a:r>
                        <a:rPr lang="en-US" b="1" dirty="0" smtClean="0"/>
                        <a:t>Low</a:t>
                      </a:r>
                      <a:endParaRPr lang="en-US" b="1" dirty="0"/>
                    </a:p>
                  </a:txBody>
                  <a:tcPr/>
                </a:tc>
              </a:tr>
              <a:tr h="370840">
                <a:tc>
                  <a:txBody>
                    <a:bodyPr/>
                    <a:lstStyle/>
                    <a:p>
                      <a:r>
                        <a:rPr lang="en-US" b="1" dirty="0" smtClean="0"/>
                        <a:t>Potassium (</a:t>
                      </a:r>
                      <a:r>
                        <a:rPr lang="en-US" b="1" dirty="0" err="1" smtClean="0"/>
                        <a:t>mEq</a:t>
                      </a:r>
                      <a:r>
                        <a:rPr lang="en-US" b="1" dirty="0" smtClean="0"/>
                        <a:t>/l)</a:t>
                      </a:r>
                      <a:endParaRPr lang="en-US" b="1" dirty="0"/>
                    </a:p>
                  </a:txBody>
                  <a:tcPr/>
                </a:tc>
                <a:tc>
                  <a:txBody>
                    <a:bodyPr/>
                    <a:lstStyle/>
                    <a:p>
                      <a:r>
                        <a:rPr lang="en-US" b="1" dirty="0" smtClean="0"/>
                        <a:t>3.5</a:t>
                      </a:r>
                      <a:endParaRPr lang="en-US" b="1" dirty="0"/>
                    </a:p>
                  </a:txBody>
                  <a:tcPr/>
                </a:tc>
                <a:tc>
                  <a:txBody>
                    <a:bodyPr/>
                    <a:lstStyle/>
                    <a:p>
                      <a:r>
                        <a:rPr lang="en-US" b="1" dirty="0" smtClean="0"/>
                        <a:t>4.3</a:t>
                      </a:r>
                      <a:endParaRPr lang="en-US" b="1" dirty="0"/>
                    </a:p>
                  </a:txBody>
                  <a:tcPr/>
                </a:tc>
              </a:tr>
              <a:tr h="312714">
                <a:tc>
                  <a:txBody>
                    <a:bodyPr/>
                    <a:lstStyle/>
                    <a:p>
                      <a:r>
                        <a:rPr lang="en-US" b="1" dirty="0" err="1" smtClean="0"/>
                        <a:t>Renin</a:t>
                      </a:r>
                      <a:endParaRPr lang="en-US" b="1" dirty="0"/>
                    </a:p>
                  </a:txBody>
                  <a:tcPr/>
                </a:tc>
                <a:tc>
                  <a:txBody>
                    <a:bodyPr/>
                    <a:lstStyle/>
                    <a:p>
                      <a:r>
                        <a:rPr lang="en-US" b="1" dirty="0" smtClean="0"/>
                        <a:t>Normal</a:t>
                      </a:r>
                      <a:endParaRPr lang="en-US" b="1" dirty="0"/>
                    </a:p>
                  </a:txBody>
                  <a:tcPr/>
                </a:tc>
                <a:tc>
                  <a:txBody>
                    <a:bodyPr/>
                    <a:lstStyle/>
                    <a:p>
                      <a:r>
                        <a:rPr lang="en-US" b="1" dirty="0" smtClean="0"/>
                        <a:t>High</a:t>
                      </a:r>
                      <a:endParaRPr lang="en-US" b="1" dirty="0"/>
                    </a:p>
                  </a:txBody>
                  <a:tcPr/>
                </a:tc>
              </a:tr>
              <a:tr h="370840">
                <a:tc>
                  <a:txBody>
                    <a:bodyPr/>
                    <a:lstStyle/>
                    <a:p>
                      <a:r>
                        <a:rPr lang="en-US" b="1" dirty="0" err="1" smtClean="0"/>
                        <a:t>Angiotensin</a:t>
                      </a:r>
                      <a:r>
                        <a:rPr lang="en-US" b="1" smtClean="0"/>
                        <a:t> II</a:t>
                      </a:r>
                      <a:endParaRPr lang="en-US" b="1" dirty="0"/>
                    </a:p>
                  </a:txBody>
                  <a:tcPr/>
                </a:tc>
                <a:tc>
                  <a:txBody>
                    <a:bodyPr/>
                    <a:lstStyle/>
                    <a:p>
                      <a:r>
                        <a:rPr lang="en-US" b="1" dirty="0" smtClean="0"/>
                        <a:t>High</a:t>
                      </a:r>
                      <a:endParaRPr lang="en-US" b="1" dirty="0"/>
                    </a:p>
                  </a:txBody>
                  <a:tcPr/>
                </a:tc>
                <a:tc>
                  <a:txBody>
                    <a:bodyPr/>
                    <a:lstStyle/>
                    <a:p>
                      <a:r>
                        <a:rPr lang="en-US" b="1" dirty="0" smtClean="0"/>
                        <a:t>Low</a:t>
                      </a:r>
                      <a:endParaRPr lang="en-US" b="1" dirty="0"/>
                    </a:p>
                  </a:txBody>
                  <a:tcPr/>
                </a:tc>
              </a:tr>
            </a:tbl>
          </a:graphicData>
        </a:graphic>
      </p:graphicFrame>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Plasm a Le ve ls Be fo re Aft e r</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Ald o s t e r o n e Hig h Lo w</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Pot assium (m Eq / L) 3.5 4.3</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 n in No r m a l Hig h</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An g io t e n s in II Hig h Lo 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Plasm a Le ve ls Be fo re Aft e r</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Ald o s t e r o n e Hig h Lo w</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Pot assium (m Eq / L) 3.5 4.3</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 n in No r m a l Hig h</a:t>
            </a:r>
            <a:endParaRPr kumimoji="0" lang="en-US" sz="1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An g io t e n s in II Hig h Lo w</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4"/>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419822" y="2127825"/>
            <a:ext cx="11515504" cy="201745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Osman was prescribed </a:t>
            </a:r>
            <a:r>
              <a:rPr lang="en-US" sz="2800" dirty="0" err="1" smtClean="0">
                <a:ln>
                  <a:solidFill>
                    <a:srgbClr val="FF0000"/>
                  </a:solidFill>
                </a:ln>
                <a:solidFill>
                  <a:srgbClr val="FFFF00"/>
                </a:solidFill>
                <a:latin typeface="Albertus" pitchFamily="34" charset="0"/>
              </a:rPr>
              <a:t>hydrochlorthiazide</a:t>
            </a:r>
            <a:r>
              <a:rPr lang="en-US" sz="2800" dirty="0" smtClean="0">
                <a:ln>
                  <a:solidFill>
                    <a:srgbClr val="FF0000"/>
                  </a:solidFill>
                </a:ln>
                <a:solidFill>
                  <a:srgbClr val="FFFF00"/>
                </a:solidFill>
                <a:latin typeface="Albertus" pitchFamily="34" charset="0"/>
              </a:rPr>
              <a:t> &amp; valsartan. </a:t>
            </a:r>
          </a:p>
          <a:p>
            <a:pPr lvl="0"/>
            <a:r>
              <a:rPr lang="en-US" sz="2800" dirty="0" smtClean="0">
                <a:ln>
                  <a:solidFill>
                    <a:srgbClr val="FF0000"/>
                  </a:solidFill>
                </a:ln>
                <a:solidFill>
                  <a:srgbClr val="0070C0"/>
                </a:solidFill>
                <a:latin typeface="Albertus" pitchFamily="34" charset="0"/>
              </a:rPr>
              <a:t>What is the rationale for combining  hydrochlorothiazide and valsartan?</a:t>
            </a:r>
          </a:p>
        </p:txBody>
      </p:sp>
    </p:spTree>
    <p:extLst>
      <p:ext uri="{BB962C8B-B14F-4D97-AF65-F5344CB8AC3E}">
        <p14:creationId xmlns:p14="http://schemas.microsoft.com/office/powerpoint/2010/main" val="42839083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502567" y="601578"/>
            <a:ext cx="786475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3-Calcium channel blockers</a:t>
            </a:r>
            <a:endParaRPr lang="en-US" sz="3200" dirty="0">
              <a:ln>
                <a:solidFill>
                  <a:srgbClr val="FFFF00"/>
                </a:solidFill>
              </a:ln>
              <a:solidFill>
                <a:srgbClr val="002060"/>
              </a:solidFill>
              <a:latin typeface="Algerian" pitchFamily="82" charset="0"/>
            </a:endParaRPr>
          </a:p>
        </p:txBody>
      </p:sp>
      <p:sp>
        <p:nvSpPr>
          <p:cNvPr id="17" name="Rounded Rectangle 16"/>
          <p:cNvSpPr/>
          <p:nvPr/>
        </p:nvSpPr>
        <p:spPr>
          <a:xfrm>
            <a:off x="197791" y="4582647"/>
            <a:ext cx="6193536" cy="83787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Dihydropyridine</a:t>
            </a:r>
            <a:r>
              <a:rPr lang="en-US" sz="2800" dirty="0" smtClean="0">
                <a:ln>
                  <a:solidFill>
                    <a:srgbClr val="FF0000"/>
                  </a:solidFill>
                </a:ln>
                <a:solidFill>
                  <a:srgbClr val="FFFF00"/>
                </a:solidFill>
                <a:latin typeface="Albertus" pitchFamily="34" charset="0"/>
              </a:rPr>
              <a:t>  group act mainly on smooth muscle, </a:t>
            </a:r>
            <a:r>
              <a:rPr lang="en-US" sz="2800" dirty="0" err="1" smtClean="0">
                <a:ln>
                  <a:solidFill>
                    <a:srgbClr val="FF0000"/>
                  </a:solidFill>
                </a:ln>
                <a:solidFill>
                  <a:srgbClr val="C00000"/>
                </a:solidFill>
                <a:latin typeface="Albertus" pitchFamily="34" charset="0"/>
              </a:rPr>
              <a:t>Nifedipine</a:t>
            </a:r>
            <a:endParaRPr lang="en-US" sz="2800" dirty="0" smtClean="0">
              <a:ln>
                <a:solidFill>
                  <a:srgbClr val="FF0000"/>
                </a:solidFill>
              </a:ln>
              <a:solidFill>
                <a:srgbClr val="C00000"/>
              </a:solidFill>
              <a:latin typeface="Albertus" pitchFamily="34" charset="0"/>
            </a:endParaRPr>
          </a:p>
        </p:txBody>
      </p:sp>
      <p:sp>
        <p:nvSpPr>
          <p:cNvPr id="9" name="Rounded Rectangle 8"/>
          <p:cNvSpPr/>
          <p:nvPr/>
        </p:nvSpPr>
        <p:spPr>
          <a:xfrm>
            <a:off x="234696" y="5859218"/>
            <a:ext cx="57668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C00000"/>
                </a:solidFill>
                <a:latin typeface="Albertus" pitchFamily="34" charset="0"/>
              </a:rPr>
              <a:t>Diltiazem</a:t>
            </a:r>
            <a:r>
              <a:rPr lang="en-US" sz="2800" dirty="0" smtClean="0">
                <a:ln>
                  <a:solidFill>
                    <a:srgbClr val="FF0000"/>
                  </a:solidFill>
                </a:ln>
                <a:solidFill>
                  <a:srgbClr val="FFFF00"/>
                </a:solidFill>
                <a:latin typeface="Albertus" pitchFamily="34" charset="0"/>
              </a:rPr>
              <a:t> has intermediate effect</a:t>
            </a:r>
            <a:endParaRPr lang="en-US" sz="2800" dirty="0">
              <a:ln>
                <a:solidFill>
                  <a:srgbClr val="FF0000"/>
                </a:solidFill>
              </a:ln>
              <a:solidFill>
                <a:srgbClr val="FFFF00"/>
              </a:solidFill>
              <a:latin typeface="Albertus" pitchFamily="34" charset="0"/>
            </a:endParaRPr>
          </a:p>
        </p:txBody>
      </p:sp>
      <p:sp>
        <p:nvSpPr>
          <p:cNvPr id="12" name="Rounded Rectangle 11"/>
          <p:cNvSpPr/>
          <p:nvPr/>
        </p:nvSpPr>
        <p:spPr>
          <a:xfrm>
            <a:off x="222426" y="3515144"/>
            <a:ext cx="618406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C00000"/>
                </a:solidFill>
                <a:latin typeface="Albertus" pitchFamily="34" charset="0"/>
              </a:rPr>
              <a:t>Verapamil</a:t>
            </a:r>
            <a:r>
              <a:rPr lang="en-US" sz="2800" dirty="0" smtClean="0">
                <a:ln>
                  <a:solidFill>
                    <a:srgbClr val="FF0000"/>
                  </a:solidFill>
                </a:ln>
                <a:solidFill>
                  <a:srgbClr val="FFFF00"/>
                </a:solidFill>
                <a:latin typeface="Albertus" pitchFamily="34" charset="0"/>
              </a:rPr>
              <a:t> act more on myocardium </a:t>
            </a:r>
            <a:endParaRPr lang="en-US" sz="2800" dirty="0">
              <a:ln>
                <a:solidFill>
                  <a:srgbClr val="FF0000"/>
                </a:solidFill>
              </a:ln>
              <a:solidFill>
                <a:srgbClr val="FFFF00"/>
              </a:solidFill>
              <a:latin typeface="Albertus" pitchFamily="34" charset="0"/>
            </a:endParaRPr>
          </a:p>
        </p:txBody>
      </p:sp>
      <p:pic>
        <p:nvPicPr>
          <p:cNvPr id="81922" name="Picture 2" descr="http://www.srspharma.com/images/calcium-channel-blocker1.jpg">
            <a:hlinkClick r:id="rId3"/>
          </p:cNvPr>
          <p:cNvPicPr>
            <a:picLocks noChangeAspect="1" noChangeArrowheads="1"/>
          </p:cNvPicPr>
          <p:nvPr/>
        </p:nvPicPr>
        <p:blipFill>
          <a:blip r:embed="rId4"/>
          <a:srcRect/>
          <a:stretch>
            <a:fillRect/>
          </a:stretch>
        </p:blipFill>
        <p:spPr bwMode="auto">
          <a:xfrm>
            <a:off x="6952615" y="1904999"/>
            <a:ext cx="4762500" cy="4688145"/>
          </a:xfrm>
          <a:prstGeom prst="rect">
            <a:avLst/>
          </a:prstGeom>
          <a:noFill/>
        </p:spPr>
      </p:pic>
      <p:pic>
        <p:nvPicPr>
          <p:cNvPr id="13" name="Picture 2"/>
          <p:cNvPicPr>
            <a:picLocks noChangeAspect="1" noChangeArrowheads="1"/>
          </p:cNvPicPr>
          <p:nvPr/>
        </p:nvPicPr>
        <p:blipFill>
          <a:blip r:embed="rId5"/>
          <a:srcRect/>
          <a:stretch>
            <a:fillRect/>
          </a:stretch>
        </p:blipFill>
        <p:spPr bwMode="auto">
          <a:xfrm>
            <a:off x="365760" y="228600"/>
            <a:ext cx="1798320" cy="1133475"/>
          </a:xfrm>
          <a:prstGeom prst="rect">
            <a:avLst/>
          </a:prstGeom>
          <a:noFill/>
          <a:ln w="9525">
            <a:noFill/>
            <a:miter lim="800000"/>
            <a:headEnd/>
            <a:tailEnd/>
          </a:ln>
        </p:spPr>
      </p:pic>
      <p:sp>
        <p:nvSpPr>
          <p:cNvPr id="16" name="Rounded Rectangle 15"/>
          <p:cNvSpPr/>
          <p:nvPr/>
        </p:nvSpPr>
        <p:spPr>
          <a:xfrm>
            <a:off x="478192" y="1555402"/>
            <a:ext cx="1449885" cy="183730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dirty="0" smtClean="0">
                <a:ln>
                  <a:solidFill>
                    <a:srgbClr val="FF0000"/>
                  </a:solidFill>
                </a:ln>
                <a:solidFill>
                  <a:srgbClr val="7030A0"/>
                </a:solidFill>
                <a:latin typeface="Albertus" pitchFamily="34" charset="0"/>
              </a:rPr>
              <a:t>V </a:t>
            </a:r>
            <a:r>
              <a:rPr lang="en-US" sz="2800" dirty="0" err="1" smtClean="0">
                <a:ln>
                  <a:solidFill>
                    <a:srgbClr val="FF0000"/>
                  </a:solidFill>
                </a:ln>
                <a:solidFill>
                  <a:srgbClr val="FFFF00"/>
                </a:solidFill>
                <a:latin typeface="Albertus" pitchFamily="34" charset="0"/>
              </a:rPr>
              <a:t>ery</a:t>
            </a:r>
            <a:endParaRPr lang="en-US" sz="2800" dirty="0" smtClean="0">
              <a:ln>
                <a:solidFill>
                  <a:srgbClr val="FF0000"/>
                </a:solidFill>
              </a:ln>
              <a:solidFill>
                <a:srgbClr val="FFFF00"/>
              </a:solidFill>
              <a:latin typeface="Albertus" pitchFamily="34" charset="0"/>
            </a:endParaRPr>
          </a:p>
          <a:p>
            <a:pPr algn="ctr"/>
            <a:r>
              <a:rPr lang="en-US" sz="2800" b="1" i="1" u="sng" dirty="0" smtClean="0">
                <a:ln>
                  <a:solidFill>
                    <a:srgbClr val="FF0000"/>
                  </a:solidFill>
                </a:ln>
                <a:solidFill>
                  <a:srgbClr val="7030A0"/>
                </a:solidFill>
                <a:latin typeface="Albertus" pitchFamily="34" charset="0"/>
              </a:rPr>
              <a:t>N </a:t>
            </a:r>
            <a:r>
              <a:rPr lang="en-US" sz="2800" dirty="0" smtClean="0">
                <a:ln>
                  <a:solidFill>
                    <a:srgbClr val="FF0000"/>
                  </a:solidFill>
                </a:ln>
                <a:solidFill>
                  <a:srgbClr val="FFFF00"/>
                </a:solidFill>
                <a:latin typeface="Albertus" pitchFamily="34" charset="0"/>
              </a:rPr>
              <a:t>ice</a:t>
            </a:r>
          </a:p>
          <a:p>
            <a:pPr algn="ctr"/>
            <a:r>
              <a:rPr lang="en-US" sz="2800" b="1" i="1" u="sng" dirty="0" smtClean="0">
                <a:ln>
                  <a:solidFill>
                    <a:srgbClr val="FF0000"/>
                  </a:solidFill>
                </a:ln>
                <a:solidFill>
                  <a:srgbClr val="7030A0"/>
                </a:solidFill>
                <a:latin typeface="Albertus" pitchFamily="34" charset="0"/>
              </a:rPr>
              <a:t>D </a:t>
            </a:r>
            <a:r>
              <a:rPr lang="en-US" sz="2800" dirty="0" smtClean="0">
                <a:ln>
                  <a:solidFill>
                    <a:srgbClr val="FF0000"/>
                  </a:solidFill>
                </a:ln>
                <a:solidFill>
                  <a:srgbClr val="FFFF00"/>
                </a:solidFill>
                <a:latin typeface="Albertus" pitchFamily="34" charset="0"/>
              </a:rPr>
              <a:t>rugs</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19050" y="3154663"/>
            <a:ext cx="5611368" cy="14325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1- Peripheral vasodilatation </a:t>
            </a:r>
          </a:p>
          <a:p>
            <a:pPr>
              <a:defRPr/>
            </a:pPr>
            <a:r>
              <a:rPr lang="en-US" sz="2800" dirty="0" smtClean="0">
                <a:ln>
                  <a:solidFill>
                    <a:srgbClr val="FF0000"/>
                  </a:solidFill>
                </a:ln>
                <a:solidFill>
                  <a:srgbClr val="FFFF00"/>
                </a:solidFill>
                <a:latin typeface="Albertus" pitchFamily="34" charset="0"/>
              </a:rPr>
              <a:t>2- Decrease cardiac contractility </a:t>
            </a:r>
          </a:p>
        </p:txBody>
      </p:sp>
      <p:sp>
        <p:nvSpPr>
          <p:cNvPr id="17" name="Rounded Rectangle 16"/>
          <p:cNvSpPr/>
          <p:nvPr/>
        </p:nvSpPr>
        <p:spPr>
          <a:xfrm>
            <a:off x="323088" y="2438721"/>
            <a:ext cx="108783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smtClean="0">
                <a:ln>
                  <a:solidFill>
                    <a:srgbClr val="FF0000"/>
                  </a:solidFill>
                </a:ln>
                <a:solidFill>
                  <a:srgbClr val="FFFF00"/>
                </a:solidFill>
                <a:latin typeface="Albertus" pitchFamily="34" charset="0"/>
              </a:rPr>
              <a:t>Block the influx of calcium through calcium channels resulting in:-</a:t>
            </a:r>
          </a:p>
        </p:txBody>
      </p:sp>
      <p:sp>
        <p:nvSpPr>
          <p:cNvPr id="8" name="Rounded Rectangle 7"/>
          <p:cNvSpPr/>
          <p:nvPr/>
        </p:nvSpPr>
        <p:spPr>
          <a:xfrm>
            <a:off x="353728" y="1418442"/>
            <a:ext cx="348675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Mechanism</a:t>
            </a:r>
            <a:endParaRPr lang="en-US" sz="3200" dirty="0">
              <a:ln>
                <a:solidFill>
                  <a:srgbClr val="FFFF00"/>
                </a:solidFill>
              </a:ln>
              <a:solidFill>
                <a:srgbClr val="FFFF00"/>
              </a:solidFill>
              <a:latin typeface="Algerian" pitchFamily="82" charset="0"/>
            </a:endParaRPr>
          </a:p>
        </p:txBody>
      </p:sp>
      <p:pic>
        <p:nvPicPr>
          <p:cNvPr id="80897" name="Picture 1"/>
          <p:cNvPicPr>
            <a:picLocks noChangeAspect="1" noChangeArrowheads="1"/>
          </p:cNvPicPr>
          <p:nvPr/>
        </p:nvPicPr>
        <p:blipFill>
          <a:blip r:embed="rId3"/>
          <a:srcRect/>
          <a:stretch>
            <a:fillRect/>
          </a:stretch>
        </p:blipFill>
        <p:spPr bwMode="auto">
          <a:xfrm>
            <a:off x="6659880" y="3459480"/>
            <a:ext cx="4449129" cy="3215640"/>
          </a:xfrm>
          <a:prstGeom prst="rect">
            <a:avLst/>
          </a:prstGeom>
          <a:noFill/>
          <a:ln w="9525">
            <a:noFill/>
            <a:miter lim="800000"/>
            <a:headEnd/>
            <a:tailEnd/>
          </a:ln>
        </p:spPr>
      </p:pic>
      <p:sp>
        <p:nvSpPr>
          <p:cNvPr id="12" name="Rounded Rectangle 11"/>
          <p:cNvSpPr/>
          <p:nvPr/>
        </p:nvSpPr>
        <p:spPr>
          <a:xfrm>
            <a:off x="2584579" y="38212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78112" y="4340353"/>
            <a:ext cx="4693760" cy="225552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Verapamil and </a:t>
            </a:r>
            <a:r>
              <a:rPr lang="en-US" sz="2800" dirty="0" err="1" smtClean="0">
                <a:ln>
                  <a:solidFill>
                    <a:srgbClr val="FF0000"/>
                  </a:solidFill>
                </a:ln>
                <a:solidFill>
                  <a:srgbClr val="FFFF00"/>
                </a:solidFill>
                <a:latin typeface="Albertus" pitchFamily="34" charset="0"/>
              </a:rPr>
              <a:t>nifedipine</a:t>
            </a:r>
            <a:r>
              <a:rPr lang="en-US" sz="2800" dirty="0" smtClean="0">
                <a:ln>
                  <a:solidFill>
                    <a:srgbClr val="FF0000"/>
                  </a:solidFill>
                </a:ln>
                <a:solidFill>
                  <a:srgbClr val="FFFF00"/>
                </a:solidFill>
                <a:latin typeface="Albertus" pitchFamily="34" charset="0"/>
              </a:rPr>
              <a:t> are highly bound to plasma </a:t>
            </a:r>
            <a:r>
              <a:rPr lang="en-US" sz="2800" dirty="0" err="1" smtClean="0">
                <a:ln>
                  <a:solidFill>
                    <a:srgbClr val="FF0000"/>
                  </a:solidFill>
                </a:ln>
                <a:solidFill>
                  <a:srgbClr val="FFFF00"/>
                </a:solidFill>
                <a:latin typeface="Albertus" pitchFamily="34" charset="0"/>
              </a:rPr>
              <a:t>protiens</a:t>
            </a:r>
            <a:r>
              <a:rPr lang="en-US" sz="2800" dirty="0" smtClean="0">
                <a:ln>
                  <a:solidFill>
                    <a:srgbClr val="FF0000"/>
                  </a:solidFill>
                </a:ln>
                <a:solidFill>
                  <a:srgbClr val="FFFF00"/>
                </a:solidFill>
                <a:latin typeface="Albertus" pitchFamily="34" charset="0"/>
              </a:rPr>
              <a:t> ( more than 90%) while diltiazem is less         (70-80%)</a:t>
            </a:r>
          </a:p>
        </p:txBody>
      </p:sp>
      <p:sp>
        <p:nvSpPr>
          <p:cNvPr id="16" name="Rounded Rectangle 15"/>
          <p:cNvSpPr/>
          <p:nvPr/>
        </p:nvSpPr>
        <p:spPr>
          <a:xfrm>
            <a:off x="489284" y="3461405"/>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Well absorbed</a:t>
            </a:r>
          </a:p>
        </p:txBody>
      </p:sp>
      <p:sp>
        <p:nvSpPr>
          <p:cNvPr id="17" name="Rounded Rectangle 16"/>
          <p:cNvSpPr/>
          <p:nvPr/>
        </p:nvSpPr>
        <p:spPr>
          <a:xfrm>
            <a:off x="426721" y="2469201"/>
            <a:ext cx="3206495"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Given orally or IV</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521368" y="1387962"/>
            <a:ext cx="50381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pharmacokinetics</a:t>
            </a:r>
            <a:endParaRPr lang="en-US" sz="3200" dirty="0">
              <a:ln>
                <a:solidFill>
                  <a:srgbClr val="FFFF00"/>
                </a:solidFill>
              </a:ln>
              <a:solidFill>
                <a:srgbClr val="FFFF00"/>
              </a:solidFill>
              <a:latin typeface="Algerian" pitchFamily="82" charset="0"/>
            </a:endParaRPr>
          </a:p>
        </p:txBody>
      </p:sp>
      <p:sp>
        <p:nvSpPr>
          <p:cNvPr id="9" name="Rounded Rectangle 8"/>
          <p:cNvSpPr/>
          <p:nvPr/>
        </p:nvSpPr>
        <p:spPr>
          <a:xfrm>
            <a:off x="6230272" y="3416809"/>
            <a:ext cx="5224112" cy="143255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smtClean="0">
                <a:ln>
                  <a:solidFill>
                    <a:srgbClr val="FF0000"/>
                  </a:solidFill>
                </a:ln>
                <a:solidFill>
                  <a:srgbClr val="FFFF00"/>
                </a:solidFill>
                <a:latin typeface="Albertus" pitchFamily="34" charset="0"/>
              </a:rPr>
              <a:t>Verapamil &amp; </a:t>
            </a:r>
            <a:r>
              <a:rPr lang="en-US" sz="2800" dirty="0" err="1" smtClean="0">
                <a:ln>
                  <a:solidFill>
                    <a:srgbClr val="FF0000"/>
                  </a:solidFill>
                </a:ln>
                <a:solidFill>
                  <a:srgbClr val="FFFF00"/>
                </a:solidFill>
                <a:latin typeface="Albertus" pitchFamily="34" charset="0"/>
              </a:rPr>
              <a:t>diltiazem</a:t>
            </a:r>
            <a:r>
              <a:rPr lang="en-US" sz="2800" dirty="0" smtClean="0">
                <a:ln>
                  <a:solidFill>
                    <a:srgbClr val="FF0000"/>
                  </a:solidFill>
                </a:ln>
                <a:solidFill>
                  <a:srgbClr val="FFFF00"/>
                </a:solidFill>
                <a:latin typeface="Albertus" pitchFamily="34" charset="0"/>
              </a:rPr>
              <a:t> have active metabolites, </a:t>
            </a:r>
          </a:p>
          <a:p>
            <a:pPr algn="ctr">
              <a:defRPr/>
            </a:pPr>
            <a:r>
              <a:rPr lang="en-US" sz="2800" dirty="0" err="1" smtClean="0">
                <a:ln>
                  <a:solidFill>
                    <a:srgbClr val="FF0000"/>
                  </a:solidFill>
                </a:ln>
                <a:solidFill>
                  <a:srgbClr val="FFFF00"/>
                </a:solidFill>
                <a:latin typeface="Albertus" pitchFamily="34" charset="0"/>
              </a:rPr>
              <a:t>nifedipine</a:t>
            </a:r>
            <a:r>
              <a:rPr lang="en-US" sz="2800" dirty="0" smtClean="0">
                <a:ln>
                  <a:solidFill>
                    <a:srgbClr val="FF0000"/>
                  </a:solidFill>
                </a:ln>
                <a:solidFill>
                  <a:srgbClr val="FFFF00"/>
                </a:solidFill>
                <a:latin typeface="Albertus" pitchFamily="34" charset="0"/>
              </a:rPr>
              <a:t> has not</a:t>
            </a:r>
          </a:p>
        </p:txBody>
      </p:sp>
      <p:sp>
        <p:nvSpPr>
          <p:cNvPr id="12" name="Rounded Rectangle 11"/>
          <p:cNvSpPr/>
          <p:nvPr/>
        </p:nvSpPr>
        <p:spPr>
          <a:xfrm>
            <a:off x="4282440" y="2426208"/>
            <a:ext cx="7589520" cy="72847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Onset 1-3 min after IV, 0.5-2hr after oral</a:t>
            </a:r>
          </a:p>
        </p:txBody>
      </p:sp>
      <p:sp>
        <p:nvSpPr>
          <p:cNvPr id="13" name="Rounded Rectangle 12"/>
          <p:cNvSpPr/>
          <p:nvPr/>
        </p:nvSpPr>
        <p:spPr>
          <a:xfrm>
            <a:off x="6260752" y="5266945"/>
            <a:ext cx="5029040" cy="143041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smtClean="0">
                <a:ln>
                  <a:solidFill>
                    <a:srgbClr val="FF0000"/>
                  </a:solidFill>
                </a:ln>
                <a:solidFill>
                  <a:srgbClr val="FFFF00"/>
                </a:solidFill>
                <a:latin typeface="Albertus" pitchFamily="34" charset="0"/>
              </a:rPr>
              <a:t>Sustained-release preparations can permit once-daily dosing</a:t>
            </a:r>
          </a:p>
        </p:txBody>
      </p:sp>
      <p:sp>
        <p:nvSpPr>
          <p:cNvPr id="18" name="Rounded Rectangle 17"/>
          <p:cNvSpPr/>
          <p:nvPr/>
        </p:nvSpPr>
        <p:spPr>
          <a:xfrm>
            <a:off x="2731213" y="26020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8" dur="1000" fill="hold"/>
                                        <p:tgtEl>
                                          <p:spTgt spid="15"/>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70" dur="1000" fill="hold"/>
                                        <p:tgtEl>
                                          <p:spTgt spid="13"/>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9"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307848" y="5182562"/>
            <a:ext cx="9994392" cy="99573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Sustained- release formulations are preferred for the treatment of hypertension due to the short half- life of CCBs </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361268" y="3595517"/>
            <a:ext cx="6508924" cy="10496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rgbClr val="FF0000"/>
                  </a:solidFill>
                </a:ln>
                <a:solidFill>
                  <a:srgbClr val="002060"/>
                </a:solidFill>
                <a:latin typeface="Albertus" pitchFamily="34" charset="0"/>
              </a:rPr>
              <a:t>Nicardipine</a:t>
            </a:r>
            <a:r>
              <a:rPr lang="en-US" sz="2800" dirty="0" smtClean="0">
                <a:ln>
                  <a:solidFill>
                    <a:srgbClr val="FF0000"/>
                  </a:solidFill>
                </a:ln>
                <a:solidFill>
                  <a:srgbClr val="002060"/>
                </a:solidFill>
                <a:latin typeface="Albertus" pitchFamily="34" charset="0"/>
              </a:rPr>
              <a:t> </a:t>
            </a:r>
            <a:r>
              <a:rPr lang="en-US" sz="2800" dirty="0" smtClean="0">
                <a:ln>
                  <a:solidFill>
                    <a:srgbClr val="FF0000"/>
                  </a:solidFill>
                </a:ln>
                <a:solidFill>
                  <a:srgbClr val="FFFF00"/>
                </a:solidFill>
                <a:latin typeface="Albertus" pitchFamily="34" charset="0"/>
              </a:rPr>
              <a:t> can be given by I.V. route in hypertensive emergency</a:t>
            </a:r>
          </a:p>
        </p:txBody>
      </p:sp>
      <p:sp>
        <p:nvSpPr>
          <p:cNvPr id="17" name="Rounded Rectangle 16"/>
          <p:cNvSpPr/>
          <p:nvPr/>
        </p:nvSpPr>
        <p:spPr>
          <a:xfrm>
            <a:off x="274320" y="2545401"/>
            <a:ext cx="62636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Treatment of chronic hypertension</a:t>
            </a:r>
            <a:endParaRPr lang="en-US" sz="2800" dirty="0">
              <a:ln>
                <a:solidFill>
                  <a:srgbClr val="FF0000"/>
                </a:solidFill>
              </a:ln>
              <a:solidFill>
                <a:srgbClr val="FFFF00"/>
              </a:solidFill>
              <a:latin typeface="Albertus" pitchFamily="34" charset="0"/>
            </a:endParaRPr>
          </a:p>
        </p:txBody>
      </p:sp>
      <p:sp>
        <p:nvSpPr>
          <p:cNvPr id="9" name="Rounded Rectangle 8"/>
          <p:cNvSpPr/>
          <p:nvPr/>
        </p:nvSpPr>
        <p:spPr>
          <a:xfrm>
            <a:off x="304960" y="1442826"/>
            <a:ext cx="365744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uses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2404990" y="336402"/>
            <a:ext cx="61110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502568" y="60157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n>
                  <a:solidFill>
                    <a:srgbClr val="FF0000"/>
                  </a:solidFill>
                </a:ln>
                <a:solidFill>
                  <a:srgbClr val="FFFF00"/>
                </a:solidFill>
                <a:latin typeface="Algerian" pitchFamily="82" charset="0"/>
              </a:rPr>
              <a:t>hypertension</a:t>
            </a:r>
            <a:endParaRPr lang="en-US" sz="4000" dirty="0">
              <a:ln>
                <a:solidFill>
                  <a:srgbClr val="FFFF00"/>
                </a:solidFill>
              </a:ln>
              <a:solidFill>
                <a:srgbClr val="FFFF00"/>
              </a:solidFill>
              <a:latin typeface="Algerian" pitchFamily="82" charset="0"/>
            </a:endParaRPr>
          </a:p>
        </p:txBody>
      </p:sp>
      <p:pic>
        <p:nvPicPr>
          <p:cNvPr id="12" name="Picture 2" descr="http://www.kurdlaw.net/index/images/stories/kurdlaw3/pulmonary-hypertension-disease11.jpg"/>
          <p:cNvPicPr>
            <a:picLocks noChangeAspect="1" noChangeArrowheads="1"/>
          </p:cNvPicPr>
          <p:nvPr/>
        </p:nvPicPr>
        <p:blipFill>
          <a:blip r:embed="rId3"/>
          <a:srcRect/>
          <a:stretch>
            <a:fillRect/>
          </a:stretch>
        </p:blipFill>
        <p:spPr bwMode="auto">
          <a:xfrm>
            <a:off x="8382000" y="2081784"/>
            <a:ext cx="3502152" cy="3694176"/>
          </a:xfrm>
          <a:prstGeom prst="rect">
            <a:avLst/>
          </a:prstGeom>
          <a:noFill/>
          <a:ln w="9525">
            <a:noFill/>
            <a:miter lim="800000"/>
            <a:headEnd/>
            <a:tailEnd/>
          </a:ln>
        </p:spPr>
      </p:pic>
      <p:pic>
        <p:nvPicPr>
          <p:cNvPr id="104452" name="Picture 4" descr="http://www.pharmamirror.com/wp-content/uploads/2013/08/High-blood-pressure-medications-and-their-mechanism-of-action.jpeg">
            <a:hlinkClick r:id="rId4"/>
          </p:cNvPr>
          <p:cNvPicPr>
            <a:picLocks noChangeAspect="1" noChangeArrowheads="1"/>
          </p:cNvPicPr>
          <p:nvPr/>
        </p:nvPicPr>
        <p:blipFill>
          <a:blip r:embed="rId5"/>
          <a:srcRect/>
          <a:stretch>
            <a:fillRect/>
          </a:stretch>
        </p:blipFill>
        <p:spPr bwMode="auto">
          <a:xfrm>
            <a:off x="4834255" y="2057400"/>
            <a:ext cx="3395345" cy="3718560"/>
          </a:xfrm>
          <a:prstGeom prst="rect">
            <a:avLst/>
          </a:prstGeom>
          <a:noFill/>
        </p:spPr>
      </p:pic>
      <p:sp>
        <p:nvSpPr>
          <p:cNvPr id="8" name="Rounded Rectangle 7"/>
          <p:cNvSpPr/>
          <p:nvPr/>
        </p:nvSpPr>
        <p:spPr>
          <a:xfrm>
            <a:off x="280416" y="2313753"/>
            <a:ext cx="4169664" cy="59708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Prevalence 25-30%</a:t>
            </a:r>
          </a:p>
        </p:txBody>
      </p:sp>
      <p:sp>
        <p:nvSpPr>
          <p:cNvPr id="9" name="Rounded Rectangle 8"/>
          <p:cNvSpPr/>
          <p:nvPr/>
        </p:nvSpPr>
        <p:spPr>
          <a:xfrm>
            <a:off x="249936" y="3243072"/>
            <a:ext cx="4309872" cy="129235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In majority of cases, it is symptomless </a:t>
            </a:r>
            <a:r>
              <a:rPr lang="en-US" sz="2800" dirty="0" smtClean="0">
                <a:ln>
                  <a:solidFill>
                    <a:srgbClr val="FF0000"/>
                  </a:solidFill>
                </a:ln>
                <a:solidFill>
                  <a:srgbClr val="C00000"/>
                </a:solidFill>
                <a:latin typeface="Albertus" pitchFamily="34" charset="0"/>
              </a:rPr>
              <a:t>“Silent Killer”</a:t>
            </a:r>
          </a:p>
        </p:txBody>
      </p:sp>
      <p:sp>
        <p:nvSpPr>
          <p:cNvPr id="15" name="Rounded Rectangle 14"/>
          <p:cNvSpPr/>
          <p:nvPr/>
        </p:nvSpPr>
        <p:spPr>
          <a:xfrm>
            <a:off x="228600" y="4950273"/>
            <a:ext cx="4175760" cy="9323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Number One cause of death</a:t>
            </a:r>
          </a:p>
        </p:txBody>
      </p:sp>
      <p:pic>
        <p:nvPicPr>
          <p:cNvPr id="2050" name="Picture 2"/>
          <p:cNvPicPr>
            <a:picLocks noChangeAspect="1" noChangeArrowheads="1"/>
          </p:cNvPicPr>
          <p:nvPr/>
        </p:nvPicPr>
        <p:blipFill>
          <a:blip r:embed="rId6"/>
          <a:srcRect/>
          <a:stretch>
            <a:fillRect/>
          </a:stretch>
        </p:blipFill>
        <p:spPr bwMode="auto">
          <a:xfrm>
            <a:off x="4831080" y="1965960"/>
            <a:ext cx="7162800" cy="4663440"/>
          </a:xfrm>
          <a:prstGeom prst="rect">
            <a:avLst/>
          </a:prstGeom>
          <a:noFill/>
          <a:ln w="9525">
            <a:noFill/>
            <a:miter lim="800000"/>
            <a:headEnd/>
            <a:tailEnd/>
          </a:ln>
        </p:spPr>
      </p:pic>
    </p:spTree>
    <p:extLst>
      <p:ext uri="{BB962C8B-B14F-4D97-AF65-F5344CB8AC3E}">
        <p14:creationId xmlns:p14="http://schemas.microsoft.com/office/powerpoint/2010/main" val="18198469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par>
                                <p:cTn id="39" presetID="25" presetClass="entr" presetSubtype="0" fill="hold" nodeType="withEffect">
                                  <p:stCondLst>
                                    <p:cond delay="0"/>
                                  </p:stCondLst>
                                  <p:childTnLst>
                                    <p:set>
                                      <p:cBhvr>
                                        <p:cTn id="40" dur="1" fill="hold">
                                          <p:stCondLst>
                                            <p:cond delay="0"/>
                                          </p:stCondLst>
                                        </p:cTn>
                                        <p:tgtEl>
                                          <p:spTgt spid="2050"/>
                                        </p:tgtEl>
                                        <p:attrNameLst>
                                          <p:attrName>style.visibility</p:attrName>
                                        </p:attrNameLst>
                                      </p:cBhvr>
                                      <p:to>
                                        <p:strVal val="visible"/>
                                      </p:to>
                                    </p:set>
                                    <p:anim calcmode="lin" valueType="num">
                                      <p:cBhvr>
                                        <p:cTn id="41"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4" dur="1000" fill="hold"/>
                                        <p:tgtEl>
                                          <p:spTgt spid="205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2107143" y="243225"/>
            <a:ext cx="780296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a:solidFill>
                    <a:srgbClr val="FF0000"/>
                  </a:solidFill>
                </a:ln>
                <a:solidFill>
                  <a:srgbClr val="002060"/>
                </a:solidFill>
                <a:latin typeface="Algerian" pitchFamily="82" charset="0"/>
              </a:rPr>
              <a:t>Calcium channel blockers</a:t>
            </a:r>
            <a:endParaRPr lang="en-US" sz="3200" dirty="0">
              <a:ln>
                <a:solidFill>
                  <a:srgbClr val="FFFF00"/>
                </a:solidFill>
              </a:ln>
              <a:solidFill>
                <a:srgbClr val="002060"/>
              </a:solidFill>
              <a:latin typeface="Algerian" pitchFamily="82" charset="0"/>
            </a:endParaRPr>
          </a:p>
        </p:txBody>
      </p:sp>
      <p:sp>
        <p:nvSpPr>
          <p:cNvPr id="17" name="Rounded Rectangle 16"/>
          <p:cNvSpPr/>
          <p:nvPr/>
        </p:nvSpPr>
        <p:spPr>
          <a:xfrm>
            <a:off x="359664" y="2639889"/>
            <a:ext cx="604723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20000"/>
              </a:spcBef>
              <a:spcAft>
                <a:spcPct val="0"/>
              </a:spcAft>
            </a:pPr>
            <a:r>
              <a:rPr lang="en-US" sz="2800" dirty="0" smtClean="0">
                <a:ln>
                  <a:solidFill>
                    <a:srgbClr val="FF0000"/>
                  </a:solidFill>
                </a:ln>
                <a:solidFill>
                  <a:srgbClr val="FFFF00"/>
                </a:solidFill>
                <a:latin typeface="Albertus" pitchFamily="34" charset="0"/>
              </a:rPr>
              <a:t>Headache, flushing, hypotension</a:t>
            </a:r>
          </a:p>
        </p:txBody>
      </p:sp>
      <p:sp>
        <p:nvSpPr>
          <p:cNvPr id="9" name="Rounded Rectangle 8"/>
          <p:cNvSpPr/>
          <p:nvPr/>
        </p:nvSpPr>
        <p:spPr>
          <a:xfrm>
            <a:off x="463456" y="1619610"/>
            <a:ext cx="24290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390304" y="5897880"/>
            <a:ext cx="4437728" cy="77419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Verapamil: constipation</a:t>
            </a:r>
          </a:p>
        </p:txBody>
      </p:sp>
      <p:sp>
        <p:nvSpPr>
          <p:cNvPr id="13" name="Rounded Rectangle 12"/>
          <p:cNvSpPr/>
          <p:nvPr/>
        </p:nvSpPr>
        <p:spPr>
          <a:xfrm>
            <a:off x="365920" y="3584448"/>
            <a:ext cx="4437728" cy="66751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20000"/>
              </a:spcBef>
              <a:spcAft>
                <a:spcPct val="0"/>
              </a:spcAft>
            </a:pPr>
            <a:r>
              <a:rPr lang="en-US" sz="2800" dirty="0" err="1" smtClean="0">
                <a:ln>
                  <a:solidFill>
                    <a:srgbClr val="FF0000"/>
                  </a:solidFill>
                </a:ln>
                <a:solidFill>
                  <a:srgbClr val="FFFF00"/>
                </a:solidFill>
                <a:latin typeface="Albertus" pitchFamily="34" charset="0"/>
              </a:rPr>
              <a:t>Nifedipine</a:t>
            </a:r>
            <a:r>
              <a:rPr lang="en-US" sz="2800" dirty="0" smtClean="0">
                <a:ln>
                  <a:solidFill>
                    <a:srgbClr val="FF0000"/>
                  </a:solidFill>
                </a:ln>
                <a:solidFill>
                  <a:srgbClr val="FFFF00"/>
                </a:solidFill>
                <a:latin typeface="Albertus" pitchFamily="34" charset="0"/>
              </a:rPr>
              <a:t>: Tachycardia</a:t>
            </a:r>
          </a:p>
        </p:txBody>
      </p:sp>
      <p:sp>
        <p:nvSpPr>
          <p:cNvPr id="18" name="Rounded Rectangle 17"/>
          <p:cNvSpPr/>
          <p:nvPr/>
        </p:nvSpPr>
        <p:spPr>
          <a:xfrm>
            <a:off x="350520" y="4422648"/>
            <a:ext cx="5684520" cy="125577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fontAlgn="base">
              <a:spcBef>
                <a:spcPct val="20000"/>
              </a:spcBef>
              <a:spcAft>
                <a:spcPct val="0"/>
              </a:spcAft>
            </a:pPr>
            <a:r>
              <a:rPr lang="en-US" sz="2800" dirty="0" smtClean="0">
                <a:ln>
                  <a:solidFill>
                    <a:srgbClr val="FF0000"/>
                  </a:solidFill>
                </a:ln>
                <a:solidFill>
                  <a:srgbClr val="FFFF00"/>
                </a:solidFill>
                <a:latin typeface="Albertus" pitchFamily="34" charset="0"/>
              </a:rPr>
              <a:t>Verapamil &amp; Diltiazem: peripheral edema </a:t>
            </a:r>
            <a:r>
              <a:rPr lang="en-US" sz="2800" dirty="0" smtClean="0">
                <a:ln>
                  <a:solidFill>
                    <a:srgbClr val="FF0000"/>
                  </a:solidFill>
                </a:ln>
                <a:solidFill>
                  <a:srgbClr val="002060"/>
                </a:solidFill>
                <a:latin typeface="Albertus" pitchFamily="34" charset="0"/>
              </a:rPr>
              <a:t>(ankle edema*)</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3"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4"/>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739862" y="1448589"/>
            <a:ext cx="6986818" cy="13164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Osman was prescribed thiazides &amp; </a:t>
            </a:r>
            <a:r>
              <a:rPr lang="en-US" sz="2800" dirty="0" err="1" smtClean="0">
                <a:ln>
                  <a:solidFill>
                    <a:srgbClr val="FF0000"/>
                  </a:solidFill>
                </a:ln>
                <a:solidFill>
                  <a:srgbClr val="FFFF00"/>
                </a:solidFill>
                <a:latin typeface="Albertus" pitchFamily="34" charset="0"/>
              </a:rPr>
              <a:t>diltiazem</a:t>
            </a:r>
            <a:r>
              <a:rPr lang="en-US" sz="2800" dirty="0" smtClean="0">
                <a:ln>
                  <a:solidFill>
                    <a:srgbClr val="FF0000"/>
                  </a:solidFill>
                </a:ln>
                <a:solidFill>
                  <a:srgbClr val="FFFF00"/>
                </a:solidFill>
                <a:latin typeface="Albertus" pitchFamily="34" charset="0"/>
              </a:rPr>
              <a:t>. What is the benefit of combining </a:t>
            </a:r>
            <a:r>
              <a:rPr lang="en-US" sz="2800" dirty="0">
                <a:ln>
                  <a:solidFill>
                    <a:srgbClr val="FF0000"/>
                  </a:solidFill>
                </a:ln>
                <a:solidFill>
                  <a:srgbClr val="FFFF00"/>
                </a:solidFill>
                <a:latin typeface="Albertus" pitchFamily="34" charset="0"/>
              </a:rPr>
              <a:t>thiazides </a:t>
            </a:r>
            <a:r>
              <a:rPr lang="en-US" sz="2800" dirty="0" smtClean="0">
                <a:ln>
                  <a:solidFill>
                    <a:srgbClr val="FF0000"/>
                  </a:solidFill>
                </a:ln>
                <a:solidFill>
                  <a:srgbClr val="FFFF00"/>
                </a:solidFill>
                <a:latin typeface="Albertus" pitchFamily="34" charset="0"/>
              </a:rPr>
              <a:t>and </a:t>
            </a:r>
            <a:r>
              <a:rPr lang="en-US" sz="2800" dirty="0" err="1" smtClean="0">
                <a:ln>
                  <a:solidFill>
                    <a:srgbClr val="FF0000"/>
                  </a:solidFill>
                </a:ln>
                <a:solidFill>
                  <a:srgbClr val="FFFF00"/>
                </a:solidFill>
                <a:latin typeface="Albertus" pitchFamily="34" charset="0"/>
              </a:rPr>
              <a:t>diltiazem</a:t>
            </a:r>
            <a:r>
              <a:rPr lang="en-US" sz="2800" dirty="0" smtClean="0">
                <a:ln>
                  <a:solidFill>
                    <a:srgbClr val="FF0000"/>
                  </a:solidFill>
                </a:ln>
                <a:solidFill>
                  <a:srgbClr val="FFFF00"/>
                </a:solidFill>
                <a:latin typeface="Albertus" pitchFamily="34" charset="0"/>
              </a:rPr>
              <a:t>? (ankle edema)</a:t>
            </a:r>
          </a:p>
        </p:txBody>
      </p:sp>
      <p:sp>
        <p:nvSpPr>
          <p:cNvPr id="8" name="Rounded Rectangle 7"/>
          <p:cNvSpPr/>
          <p:nvPr/>
        </p:nvSpPr>
        <p:spPr>
          <a:xfrm>
            <a:off x="739862" y="3178569"/>
            <a:ext cx="6986818" cy="11487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002060"/>
                </a:solidFill>
                <a:latin typeface="Albertus" pitchFamily="34" charset="0"/>
              </a:rPr>
              <a:t>The BP of </a:t>
            </a:r>
            <a:r>
              <a:rPr lang="en-US" sz="2800" dirty="0" err="1" smtClean="0">
                <a:ln>
                  <a:solidFill>
                    <a:srgbClr val="FF0000"/>
                  </a:solidFill>
                </a:ln>
                <a:solidFill>
                  <a:srgbClr val="002060"/>
                </a:solidFill>
                <a:latin typeface="Albertus" pitchFamily="34" charset="0"/>
              </a:rPr>
              <a:t>Osman</a:t>
            </a:r>
            <a:r>
              <a:rPr lang="en-US" sz="2800" dirty="0" smtClean="0">
                <a:ln>
                  <a:solidFill>
                    <a:srgbClr val="FF0000"/>
                  </a:solidFill>
                </a:ln>
                <a:solidFill>
                  <a:srgbClr val="002060"/>
                </a:solidFill>
                <a:latin typeface="Albertus" pitchFamily="34" charset="0"/>
              </a:rPr>
              <a:t> did not change on standing. What is your conclusion?</a:t>
            </a:r>
          </a:p>
        </p:txBody>
      </p:sp>
      <p:sp>
        <p:nvSpPr>
          <p:cNvPr id="12" name="Rounded Rectangle 11"/>
          <p:cNvSpPr/>
          <p:nvPr/>
        </p:nvSpPr>
        <p:spPr>
          <a:xfrm>
            <a:off x="739862" y="4760265"/>
            <a:ext cx="6986818" cy="114877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002060"/>
                </a:solidFill>
                <a:latin typeface="Albertus" pitchFamily="34" charset="0"/>
              </a:rPr>
              <a:t>The BP of </a:t>
            </a:r>
            <a:r>
              <a:rPr lang="en-US" sz="2800" dirty="0" err="1" smtClean="0">
                <a:ln>
                  <a:solidFill>
                    <a:srgbClr val="FF0000"/>
                  </a:solidFill>
                </a:ln>
                <a:solidFill>
                  <a:srgbClr val="002060"/>
                </a:solidFill>
                <a:latin typeface="Albertus" pitchFamily="34" charset="0"/>
              </a:rPr>
              <a:t>Osman</a:t>
            </a:r>
            <a:r>
              <a:rPr lang="en-US" sz="2800" dirty="0" smtClean="0">
                <a:ln>
                  <a:solidFill>
                    <a:srgbClr val="FF0000"/>
                  </a:solidFill>
                </a:ln>
                <a:solidFill>
                  <a:srgbClr val="002060"/>
                </a:solidFill>
                <a:latin typeface="Albertus" pitchFamily="34" charset="0"/>
              </a:rPr>
              <a:t> was almost the same in both arms. What does that imply?</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259081" y="4389120"/>
            <a:ext cx="4983480" cy="21335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Once vasodilators are administered, fall in BP produced will activate the sympathetic system &amp; the RAAS</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274480" y="2761488"/>
            <a:ext cx="4983320" cy="115519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0000"/>
                </a:solidFill>
                <a:latin typeface="Albertus" pitchFamily="34" charset="0"/>
              </a:rPr>
              <a:t>Classified into arterial, venous or mixed vasodilators</a:t>
            </a:r>
          </a:p>
        </p:txBody>
      </p:sp>
      <p:pic>
        <p:nvPicPr>
          <p:cNvPr id="7170" name="Picture 2"/>
          <p:cNvPicPr>
            <a:picLocks noChangeAspect="1" noChangeArrowheads="1"/>
          </p:cNvPicPr>
          <p:nvPr/>
        </p:nvPicPr>
        <p:blipFill>
          <a:blip/>
          <a:srcRect/>
          <a:stretch>
            <a:fillRect/>
          </a:stretch>
        </p:blipFill>
        <p:spPr bwMode="auto">
          <a:xfrm>
            <a:off x="5455919" y="2143125"/>
            <a:ext cx="6505575" cy="4714875"/>
          </a:xfrm>
          <a:prstGeom prst="rect">
            <a:avLst/>
          </a:prstGeom>
          <a:noFill/>
          <a:ln w="9525">
            <a:noFill/>
            <a:miter lim="800000"/>
            <a:headEnd/>
            <a:tailEnd/>
          </a:ln>
        </p:spPr>
      </p:pic>
      <p:sp>
        <p:nvSpPr>
          <p:cNvPr id="13" name="Rounded Rectangle 12"/>
          <p:cNvSpPr/>
          <p:nvPr/>
        </p:nvSpPr>
        <p:spPr>
          <a:xfrm>
            <a:off x="3756112" y="297246"/>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4- vasodilators</a:t>
            </a:r>
            <a:endParaRPr lang="en-US" sz="3200" dirty="0">
              <a:ln>
                <a:solidFill>
                  <a:srgbClr val="FFFF00"/>
                </a:solidFill>
              </a:ln>
              <a:solidFill>
                <a:srgbClr val="002060"/>
              </a:solidFill>
              <a:latin typeface="Algerian" pitchFamily="82" charset="0"/>
            </a:endParaRPr>
          </a:p>
        </p:txBody>
      </p:sp>
      <p:pic>
        <p:nvPicPr>
          <p:cNvPr id="35844" name="Picture 4"/>
          <p:cNvPicPr>
            <a:picLocks noChangeAspect="1" noChangeArrowheads="1"/>
          </p:cNvPicPr>
          <p:nvPr/>
        </p:nvPicPr>
        <p:blipFill>
          <a:blip r:embed="rId3"/>
          <a:srcRect/>
          <a:stretch>
            <a:fillRect/>
          </a:stretch>
        </p:blipFill>
        <p:spPr bwMode="auto">
          <a:xfrm>
            <a:off x="5440680" y="1813561"/>
            <a:ext cx="6486525" cy="4831080"/>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20" dur="1000" fill="hold"/>
                                        <p:tgtEl>
                                          <p:spTgt spid="717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170"/>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2" dur="1000" fill="hold"/>
                                        <p:tgtEl>
                                          <p:spTgt spid="17"/>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7"/>
                                        </p:tgtEl>
                                      </p:cBhvr>
                                    </p:animEffect>
                                  </p:childTnLst>
                                </p:cTn>
                              </p:par>
                              <p:par>
                                <p:cTn id="37" presetID="25" presetClass="entr" presetSubtype="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 calcmode="lin" valueType="num">
                                      <p:cBhvr>
                                        <p:cTn id="39" dur="500" decel="50000" fill="hold">
                                          <p:stCondLst>
                                            <p:cond delay="0"/>
                                          </p:stCondLst>
                                        </p:cTn>
                                        <p:tgtEl>
                                          <p:spTgt spid="3584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584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5844"/>
                                        </p:tgtEl>
                                        <p:attrNameLst>
                                          <p:attrName>ppt_w</p:attrName>
                                        </p:attrNameLst>
                                      </p:cBhvr>
                                      <p:tavLst>
                                        <p:tav tm="0">
                                          <p:val>
                                            <p:strVal val="#ppt_w*.05"/>
                                          </p:val>
                                        </p:tav>
                                        <p:tav tm="100000">
                                          <p:val>
                                            <p:strVal val="#ppt_w"/>
                                          </p:val>
                                        </p:tav>
                                      </p:tavLst>
                                    </p:anim>
                                    <p:anim calcmode="lin" valueType="num">
                                      <p:cBhvr>
                                        <p:cTn id="42" dur="1000" fill="hold"/>
                                        <p:tgtEl>
                                          <p:spTgt spid="3584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584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584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584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13" name="Table 12"/>
          <p:cNvGraphicFramePr>
            <a:graphicFrameLocks noGrp="1"/>
          </p:cNvGraphicFramePr>
          <p:nvPr>
            <p:extLst>
              <p:ext uri="{D42A27DB-BD31-4B8C-83A1-F6EECF244321}">
                <p14:modId xmlns:p14="http://schemas.microsoft.com/office/powerpoint/2010/main" val="3624299860"/>
              </p:ext>
            </p:extLst>
          </p:nvPr>
        </p:nvGraphicFramePr>
        <p:xfrm>
          <a:off x="240793" y="1100881"/>
          <a:ext cx="10351007" cy="4962646"/>
        </p:xfrm>
        <a:graphic>
          <a:graphicData uri="http://schemas.openxmlformats.org/drawingml/2006/table">
            <a:tbl>
              <a:tblPr rtl="1" firstRow="1" bandRow="1">
                <a:tableStyleId>{21E4AEA4-8DFA-4A89-87EB-49C32662AFE0}</a:tableStyleId>
              </a:tblPr>
              <a:tblGrid>
                <a:gridCol w="2296174"/>
                <a:gridCol w="1858808"/>
                <a:gridCol w="2551305"/>
                <a:gridCol w="1982572"/>
                <a:gridCol w="1662148"/>
              </a:tblGrid>
              <a:tr h="1165829">
                <a:tc>
                  <a:txBody>
                    <a:bodyPr/>
                    <a:lstStyle/>
                    <a:p>
                      <a:pPr algn="ctr" rtl="0"/>
                      <a:r>
                        <a:rPr lang="en-US" sz="2000" b="1" dirty="0" smtClean="0">
                          <a:solidFill>
                            <a:schemeClr val="bg1"/>
                          </a:solidFill>
                          <a:latin typeface="Arial Black" pitchFamily="34" charset="0"/>
                        </a:rPr>
                        <a:t>Sodium </a:t>
                      </a:r>
                      <a:r>
                        <a:rPr lang="en-US" sz="2000" b="1" dirty="0" err="1" smtClean="0">
                          <a:solidFill>
                            <a:schemeClr val="bg1"/>
                          </a:solidFill>
                          <a:latin typeface="Arial Black" pitchFamily="34" charset="0"/>
                        </a:rPr>
                        <a:t>nitroprusside</a:t>
                      </a:r>
                      <a:endParaRPr lang="ar-SA" sz="2000" b="1" dirty="0">
                        <a:solidFill>
                          <a:schemeClr val="bg1"/>
                        </a:solidFill>
                        <a:latin typeface="Arial Black" pitchFamily="34" charset="0"/>
                      </a:endParaRPr>
                    </a:p>
                  </a:txBody>
                  <a:tcPr>
                    <a:solidFill>
                      <a:schemeClr val="accent2"/>
                    </a:solidFill>
                  </a:tcPr>
                </a:tc>
                <a:tc>
                  <a:txBody>
                    <a:bodyPr/>
                    <a:lstStyle/>
                    <a:p>
                      <a:pPr algn="ctr" rtl="0"/>
                      <a:r>
                        <a:rPr lang="en-US" sz="2000" b="1" dirty="0" err="1" smtClean="0">
                          <a:solidFill>
                            <a:schemeClr val="bg1"/>
                          </a:solidFill>
                          <a:latin typeface="Arial Black" pitchFamily="34" charset="0"/>
                        </a:rPr>
                        <a:t>Diazoxide</a:t>
                      </a:r>
                      <a:endParaRPr lang="ar-SA" sz="2000" b="1" dirty="0">
                        <a:solidFill>
                          <a:schemeClr val="bg1"/>
                        </a:solidFill>
                        <a:latin typeface="Arial Black" pitchFamily="34" charset="0"/>
                      </a:endParaRPr>
                    </a:p>
                  </a:txBody>
                  <a:tcPr>
                    <a:solidFill>
                      <a:schemeClr val="accent2"/>
                    </a:solidFill>
                  </a:tcPr>
                </a:tc>
                <a:tc>
                  <a:txBody>
                    <a:bodyPr/>
                    <a:lstStyle/>
                    <a:p>
                      <a:pPr algn="ctr" rtl="0"/>
                      <a:r>
                        <a:rPr lang="en-US" sz="2000" b="1" dirty="0" err="1" smtClean="0">
                          <a:solidFill>
                            <a:schemeClr val="bg1"/>
                          </a:solidFill>
                          <a:latin typeface="Arial Black" pitchFamily="34" charset="0"/>
                        </a:rPr>
                        <a:t>Minoxidil</a:t>
                      </a:r>
                      <a:endParaRPr lang="ar-SA" sz="2000" b="1" dirty="0">
                        <a:solidFill>
                          <a:schemeClr val="bg1"/>
                        </a:solidFill>
                        <a:latin typeface="Arial Black" pitchFamily="34" charset="0"/>
                      </a:endParaRPr>
                    </a:p>
                  </a:txBody>
                  <a:tcPr>
                    <a:solidFill>
                      <a:schemeClr val="accent2"/>
                    </a:solidFill>
                  </a:tcPr>
                </a:tc>
                <a:tc>
                  <a:txBody>
                    <a:bodyPr/>
                    <a:lstStyle/>
                    <a:p>
                      <a:pPr algn="ctr" rtl="0"/>
                      <a:r>
                        <a:rPr lang="en-US" sz="2000" b="1" dirty="0" smtClean="0">
                          <a:solidFill>
                            <a:schemeClr val="bg1"/>
                          </a:solidFill>
                          <a:latin typeface="Arial Black" pitchFamily="34" charset="0"/>
                        </a:rPr>
                        <a:t>Hydralazine</a:t>
                      </a:r>
                      <a:endParaRPr lang="ar-SA" sz="2000" b="1" dirty="0">
                        <a:solidFill>
                          <a:schemeClr val="bg1"/>
                        </a:solidFill>
                        <a:latin typeface="Arial Black" pitchFamily="34" charset="0"/>
                      </a:endParaRPr>
                    </a:p>
                  </a:txBody>
                  <a:tcPr>
                    <a:solidFill>
                      <a:schemeClr val="accent2"/>
                    </a:solidFill>
                  </a:tcPr>
                </a:tc>
                <a:tc>
                  <a:txBody>
                    <a:bodyPr/>
                    <a:lstStyle/>
                    <a:p>
                      <a:pPr algn="l" rtl="0"/>
                      <a:endParaRPr lang="ar-SA"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tr>
              <a:tr h="939285">
                <a:tc>
                  <a:txBody>
                    <a:bodyPr/>
                    <a:lstStyle/>
                    <a:p>
                      <a:pPr algn="l" rtl="0"/>
                      <a:r>
                        <a:rPr lang="en-US" b="1" dirty="0" err="1" smtClean="0">
                          <a:solidFill>
                            <a:srgbClr val="FF0000"/>
                          </a:solidFill>
                        </a:rPr>
                        <a:t>Arterio</a:t>
                      </a:r>
                      <a:r>
                        <a:rPr lang="en-US" b="1" dirty="0" smtClean="0">
                          <a:solidFill>
                            <a:srgbClr val="FF0000"/>
                          </a:solidFill>
                        </a:rPr>
                        <a:t> &amp; </a:t>
                      </a:r>
                      <a:r>
                        <a:rPr lang="en-US" b="1" dirty="0" err="1" smtClean="0">
                          <a:solidFill>
                            <a:srgbClr val="FF0000"/>
                          </a:solidFill>
                        </a:rPr>
                        <a:t>venodilator</a:t>
                      </a:r>
                      <a:endParaRPr lang="ar-SA" b="1" dirty="0">
                        <a:solidFill>
                          <a:srgbClr val="FF0000"/>
                        </a:solidFill>
                      </a:endParaRPr>
                    </a:p>
                  </a:txBody>
                  <a:tcPr/>
                </a:tc>
                <a:tc>
                  <a:txBody>
                    <a:bodyPr/>
                    <a:lstStyle/>
                    <a:p>
                      <a:pPr algn="l" rtl="0"/>
                      <a:r>
                        <a:rPr lang="en-US" b="1" dirty="0" err="1" smtClean="0"/>
                        <a:t>Arteriodilator</a:t>
                      </a:r>
                      <a:endParaRPr lang="ar-SA" b="1" dirty="0"/>
                    </a:p>
                  </a:txBody>
                  <a:tcPr/>
                </a:tc>
                <a:tc>
                  <a:txBody>
                    <a:bodyPr/>
                    <a:lstStyle/>
                    <a:p>
                      <a:pPr algn="l" rtl="0"/>
                      <a:r>
                        <a:rPr lang="en-US" b="1" dirty="0" err="1" smtClean="0"/>
                        <a:t>Arteriodilator</a:t>
                      </a:r>
                      <a:endParaRPr lang="ar-SA" b="1" dirty="0"/>
                    </a:p>
                  </a:txBody>
                  <a:tcPr/>
                </a:tc>
                <a:tc>
                  <a:txBody>
                    <a:bodyPr/>
                    <a:lstStyle/>
                    <a:p>
                      <a:pPr algn="l" rtl="0"/>
                      <a:r>
                        <a:rPr lang="en-US" b="1" dirty="0" err="1" smtClean="0"/>
                        <a:t>Arteriodilator</a:t>
                      </a:r>
                      <a:endParaRPr lang="ar-SA" b="1" dirty="0"/>
                    </a:p>
                  </a:txBody>
                  <a:tcPr/>
                </a:tc>
                <a:tc>
                  <a:txBody>
                    <a:bodyPr/>
                    <a:lstStyle/>
                    <a:p>
                      <a:pPr algn="l" rtl="0"/>
                      <a:r>
                        <a:rPr lang="en-US" sz="2000" b="1" dirty="0" smtClean="0">
                          <a:solidFill>
                            <a:srgbClr val="C00000"/>
                          </a:solidFill>
                        </a:rPr>
                        <a:t>Site of action</a:t>
                      </a:r>
                      <a:endParaRPr lang="ar-SA" sz="2000" b="1" dirty="0">
                        <a:solidFill>
                          <a:srgbClr val="C00000"/>
                        </a:solidFill>
                      </a:endParaRPr>
                    </a:p>
                  </a:txBody>
                  <a:tcPr>
                    <a:solidFill>
                      <a:schemeClr val="accent2">
                        <a:lumMod val="60000"/>
                        <a:lumOff val="40000"/>
                      </a:schemeClr>
                    </a:solidFill>
                  </a:tcPr>
                </a:tc>
              </a:tr>
              <a:tr h="1918247">
                <a:tc>
                  <a:txBody>
                    <a:bodyPr/>
                    <a:lstStyle/>
                    <a:p>
                      <a:pPr algn="l" rtl="0"/>
                      <a:r>
                        <a:rPr lang="en-US" b="1" dirty="0" smtClean="0"/>
                        <a:t>Release of nitric oxide ( NO)</a:t>
                      </a:r>
                      <a:endParaRPr lang="ar-SA" b="1" dirty="0"/>
                    </a:p>
                  </a:txBody>
                  <a:tcPr/>
                </a:tc>
                <a:tc>
                  <a:txBody>
                    <a:bodyPr/>
                    <a:lstStyle/>
                    <a:p>
                      <a:pPr algn="l" rtl="0"/>
                      <a:r>
                        <a:rPr lang="en-US" b="1" dirty="0" smtClean="0"/>
                        <a:t>Opening of potassium channels</a:t>
                      </a:r>
                      <a:endParaRPr lang="ar-SA" b="1" dirty="0"/>
                    </a:p>
                  </a:txBody>
                  <a:tcPr/>
                </a:tc>
                <a:tc>
                  <a:txBody>
                    <a:bodyPr/>
                    <a:lstStyle/>
                    <a:p>
                      <a:pPr algn="l" rtl="0"/>
                      <a:r>
                        <a:rPr lang="en-US" b="1" dirty="0" smtClean="0"/>
                        <a:t>Opening </a:t>
                      </a:r>
                      <a:r>
                        <a:rPr lang="en-US" b="1" baseline="0" dirty="0" smtClean="0"/>
                        <a:t> of </a:t>
                      </a:r>
                      <a:r>
                        <a:rPr lang="en-US" b="1" dirty="0" smtClean="0"/>
                        <a:t> potassium channels in smooth muscle membranes by </a:t>
                      </a:r>
                      <a:r>
                        <a:rPr lang="en-US" b="1" dirty="0" err="1" smtClean="0"/>
                        <a:t>minoxidil</a:t>
                      </a:r>
                      <a:r>
                        <a:rPr lang="en-US" b="1" dirty="0" smtClean="0"/>
                        <a:t> sulfate </a:t>
                      </a:r>
                    </a:p>
                    <a:p>
                      <a:pPr algn="l" rtl="0"/>
                      <a:r>
                        <a:rPr lang="en-US" b="1" dirty="0" smtClean="0"/>
                        <a:t>( active metabolite )</a:t>
                      </a:r>
                      <a:endParaRPr lang="ar-SA" b="1" dirty="0"/>
                    </a:p>
                  </a:txBody>
                  <a:tcPr/>
                </a:tc>
                <a:tc>
                  <a:txBody>
                    <a:bodyPr/>
                    <a:lstStyle/>
                    <a:p>
                      <a:pPr algn="ctr" rtl="0"/>
                      <a:r>
                        <a:rPr lang="en-US" b="1" dirty="0" smtClean="0"/>
                        <a:t>Direct</a:t>
                      </a:r>
                      <a:endParaRPr lang="ar-SA" b="1" dirty="0"/>
                    </a:p>
                  </a:txBody>
                  <a:tcPr/>
                </a:tc>
                <a:tc>
                  <a:txBody>
                    <a:bodyPr/>
                    <a:lstStyle/>
                    <a:p>
                      <a:pPr algn="l" rtl="0"/>
                      <a:r>
                        <a:rPr lang="en-US" sz="2000" b="1" dirty="0" smtClean="0">
                          <a:solidFill>
                            <a:srgbClr val="C00000"/>
                          </a:solidFill>
                        </a:rPr>
                        <a:t>Mechanism of action</a:t>
                      </a:r>
                      <a:endParaRPr lang="ar-SA" sz="2000" b="1" dirty="0">
                        <a:solidFill>
                          <a:srgbClr val="C00000"/>
                        </a:solidFill>
                      </a:endParaRPr>
                    </a:p>
                  </a:txBody>
                  <a:tcPr>
                    <a:solidFill>
                      <a:schemeClr val="accent2">
                        <a:lumMod val="60000"/>
                        <a:lumOff val="40000"/>
                      </a:schemeClr>
                    </a:solidFill>
                  </a:tcPr>
                </a:tc>
              </a:tr>
              <a:tr h="939285">
                <a:tc>
                  <a:txBody>
                    <a:bodyPr/>
                    <a:lstStyle/>
                    <a:p>
                      <a:pPr algn="l" rtl="0"/>
                      <a:r>
                        <a:rPr lang="en-US" b="1" dirty="0" smtClean="0">
                          <a:solidFill>
                            <a:srgbClr val="FF0000"/>
                          </a:solidFill>
                        </a:rPr>
                        <a:t>Intravenous infusion</a:t>
                      </a:r>
                      <a:endParaRPr lang="ar-SA" b="1" dirty="0">
                        <a:solidFill>
                          <a:srgbClr val="FF0000"/>
                        </a:solidFill>
                      </a:endParaRPr>
                    </a:p>
                  </a:txBody>
                  <a:tcPr/>
                </a:tc>
                <a:tc>
                  <a:txBody>
                    <a:bodyPr/>
                    <a:lstStyle/>
                    <a:p>
                      <a:pPr algn="l" rtl="0"/>
                      <a:r>
                        <a:rPr lang="en-US" b="1" dirty="0" smtClean="0">
                          <a:solidFill>
                            <a:srgbClr val="FF0000"/>
                          </a:solidFill>
                        </a:rPr>
                        <a:t>Rapid intravenous</a:t>
                      </a:r>
                      <a:endParaRPr lang="ar-SA" b="1" dirty="0">
                        <a:solidFill>
                          <a:srgbClr val="FF0000"/>
                        </a:solidFill>
                      </a:endParaRPr>
                    </a:p>
                  </a:txBody>
                  <a:tcPr/>
                </a:tc>
                <a:tc>
                  <a:txBody>
                    <a:bodyPr/>
                    <a:lstStyle/>
                    <a:p>
                      <a:pPr algn="ctr" rtl="0"/>
                      <a:r>
                        <a:rPr lang="en-US" b="1" dirty="0" smtClean="0"/>
                        <a:t>Oral</a:t>
                      </a:r>
                      <a:endParaRPr lang="ar-SA" b="1" dirty="0"/>
                    </a:p>
                  </a:txBody>
                  <a:tcPr/>
                </a:tc>
                <a:tc>
                  <a:txBody>
                    <a:bodyPr/>
                    <a:lstStyle/>
                    <a:p>
                      <a:pPr algn="ctr" rtl="0"/>
                      <a:r>
                        <a:rPr lang="en-US" b="1" dirty="0" smtClean="0"/>
                        <a:t>Oral</a:t>
                      </a:r>
                      <a:endParaRPr lang="ar-SA" b="1" dirty="0"/>
                    </a:p>
                  </a:txBody>
                  <a:tcPr/>
                </a:tc>
                <a:tc>
                  <a:txBody>
                    <a:bodyPr/>
                    <a:lstStyle/>
                    <a:p>
                      <a:pPr algn="l" rtl="0"/>
                      <a:r>
                        <a:rPr lang="en-US" sz="2000" b="1" dirty="0" smtClean="0">
                          <a:solidFill>
                            <a:srgbClr val="C00000"/>
                          </a:solidFill>
                        </a:rPr>
                        <a:t>Route of admin.</a:t>
                      </a:r>
                      <a:endParaRPr lang="ar-SA" sz="2000" b="1" dirty="0">
                        <a:solidFill>
                          <a:srgbClr val="C00000"/>
                        </a:solidFill>
                      </a:endParaRPr>
                    </a:p>
                  </a:txBody>
                  <a:tcPr>
                    <a:solidFill>
                      <a:schemeClr val="accent2">
                        <a:lumMod val="60000"/>
                        <a:lumOff val="40000"/>
                      </a:schemeClr>
                    </a:solidFill>
                  </a:tcPr>
                </a:tc>
              </a:tr>
            </a:tbl>
          </a:graphicData>
        </a:graphic>
      </p:graphicFrame>
      <p:sp>
        <p:nvSpPr>
          <p:cNvPr id="9" name="Rounded Rectangle 8"/>
          <p:cNvSpPr/>
          <p:nvPr/>
        </p:nvSpPr>
        <p:spPr>
          <a:xfrm>
            <a:off x="3194440" y="144030"/>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9" name="Table 8"/>
          <p:cNvGraphicFramePr>
            <a:graphicFrameLocks noGrp="1"/>
          </p:cNvGraphicFramePr>
          <p:nvPr>
            <p:extLst>
              <p:ext uri="{D42A27DB-BD31-4B8C-83A1-F6EECF244321}">
                <p14:modId xmlns:p14="http://schemas.microsoft.com/office/powerpoint/2010/main" val="358614342"/>
              </p:ext>
            </p:extLst>
          </p:nvPr>
        </p:nvGraphicFramePr>
        <p:xfrm>
          <a:off x="250255" y="1356361"/>
          <a:ext cx="10417745" cy="5207592"/>
        </p:xfrm>
        <a:graphic>
          <a:graphicData uri="http://schemas.openxmlformats.org/drawingml/2006/table">
            <a:tbl>
              <a:tblPr rtl="1" firstRow="1" bandRow="1">
                <a:tableStyleId>{21E4AEA4-8DFA-4A89-87EB-49C32662AFE0}</a:tableStyleId>
              </a:tblPr>
              <a:tblGrid>
                <a:gridCol w="2205261"/>
                <a:gridCol w="1891944"/>
                <a:gridCol w="168708"/>
                <a:gridCol w="1831692"/>
                <a:gridCol w="210886"/>
                <a:gridCol w="2048602"/>
                <a:gridCol w="2060652"/>
              </a:tblGrid>
              <a:tr h="8523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Sodium </a:t>
                      </a:r>
                      <a:r>
                        <a:rPr lang="en-US" b="1" dirty="0" smtClean="0">
                          <a:solidFill>
                            <a:schemeClr val="bg1"/>
                          </a:solidFill>
                        </a:rPr>
                        <a:t> </a:t>
                      </a:r>
                      <a:r>
                        <a:rPr lang="en-US" b="1" dirty="0" err="1" smtClean="0">
                          <a:solidFill>
                            <a:schemeClr val="bg1"/>
                          </a:solidFill>
                        </a:rPr>
                        <a:t>nitroprusside</a:t>
                      </a:r>
                      <a:endParaRPr lang="ar-SA" b="1" dirty="0" smtClean="0">
                        <a:solidFill>
                          <a:schemeClr val="bg1"/>
                        </a:solidFill>
                      </a:endParaRPr>
                    </a:p>
                    <a:p>
                      <a:pPr algn="l" rtl="0"/>
                      <a:endParaRPr lang="ar-SA" dirty="0"/>
                    </a:p>
                  </a:txBody>
                  <a:tcPr/>
                </a:tc>
                <a:tc>
                  <a:txBody>
                    <a:bodyPr/>
                    <a:lstStyle/>
                    <a:p>
                      <a:pPr algn="l" rtl="0"/>
                      <a:r>
                        <a:rPr lang="en-US" b="1" dirty="0" err="1" smtClean="0">
                          <a:solidFill>
                            <a:schemeClr val="bg1"/>
                          </a:solidFill>
                        </a:rPr>
                        <a:t>Diazoxide</a:t>
                      </a:r>
                      <a:endParaRPr lang="ar-SA" dirty="0"/>
                    </a:p>
                  </a:txBody>
                  <a:tcPr/>
                </a:tc>
                <a:tc gridSpan="2">
                  <a:txBody>
                    <a:bodyPr/>
                    <a:lstStyle/>
                    <a:p>
                      <a:pPr algn="l" rtl="0"/>
                      <a:r>
                        <a:rPr lang="en-US" b="1" dirty="0" err="1" smtClean="0">
                          <a:solidFill>
                            <a:schemeClr val="bg1"/>
                          </a:solidFill>
                        </a:rPr>
                        <a:t>Minoxidil</a:t>
                      </a:r>
                      <a:endParaRPr lang="ar-SA" dirty="0"/>
                    </a:p>
                  </a:txBody>
                  <a:tcPr/>
                </a:tc>
                <a:tc hMerge="1">
                  <a:txBody>
                    <a:bodyPr/>
                    <a:lstStyle/>
                    <a:p>
                      <a:pPr rtl="1"/>
                      <a:endParaRPr lang="ar-SA"/>
                    </a:p>
                  </a:txBody>
                  <a:tcPr/>
                </a:tc>
                <a:tc gridSpan="2">
                  <a:txBody>
                    <a:bodyPr/>
                    <a:lstStyle/>
                    <a:p>
                      <a:pPr algn="l" rtl="0"/>
                      <a:r>
                        <a:rPr lang="en-US" b="1" dirty="0" smtClean="0">
                          <a:solidFill>
                            <a:schemeClr val="bg1"/>
                          </a:solidFill>
                        </a:rPr>
                        <a:t>Hydralazine</a:t>
                      </a:r>
                      <a:endParaRPr lang="ar-SA" dirty="0"/>
                    </a:p>
                  </a:txBody>
                  <a:tcPr/>
                </a:tc>
                <a:tc hMerge="1">
                  <a:txBody>
                    <a:bodyPr/>
                    <a:lstStyle/>
                    <a:p>
                      <a:pPr rtl="1"/>
                      <a:endParaRPr lang="ar-SA"/>
                    </a:p>
                  </a:txBody>
                  <a:tcPr/>
                </a:tc>
                <a:tc>
                  <a:txBody>
                    <a:bodyPr/>
                    <a:lstStyle/>
                    <a:p>
                      <a:pPr algn="l" rtl="0"/>
                      <a:endParaRPr lang="ar-SA"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tr>
              <a:tr h="1458552">
                <a:tc>
                  <a:txBody>
                    <a:bodyPr/>
                    <a:lstStyle/>
                    <a:p>
                      <a:pPr algn="l" rtl="0"/>
                      <a:r>
                        <a:rPr lang="en-US" b="1" dirty="0" smtClean="0"/>
                        <a:t>Severe hypotension</a:t>
                      </a:r>
                      <a:endParaRPr lang="ar-SA" b="1" dirty="0"/>
                    </a:p>
                  </a:txBody>
                  <a:tcPr/>
                </a:tc>
                <a:tc gridSpan="5">
                  <a:txBody>
                    <a:bodyPr/>
                    <a:lstStyle/>
                    <a:p>
                      <a:pPr algn="l" rtl="0"/>
                      <a:r>
                        <a:rPr lang="en-US" b="1" dirty="0" smtClean="0"/>
                        <a:t>Hypotension, reflex tachycardia, palpitation, angina, </a:t>
                      </a:r>
                      <a:r>
                        <a:rPr lang="en-US" b="1" baseline="0" dirty="0" smtClean="0"/>
                        <a:t>salt and water retention  ( edema)</a:t>
                      </a:r>
                      <a:endParaRPr lang="ar-SA" b="1" dirty="0"/>
                    </a:p>
                  </a:txBody>
                  <a:tcPr/>
                </a:tc>
                <a:tc hMerge="1">
                  <a:txBody>
                    <a:bodyPr/>
                    <a:lstStyle/>
                    <a:p>
                      <a:pPr rtl="1"/>
                      <a:endParaRPr lang="ar-SA" dirty="0"/>
                    </a:p>
                  </a:txBody>
                  <a:tcPr/>
                </a:tc>
                <a:tc hMerge="1">
                  <a:txBody>
                    <a:bodyPr/>
                    <a:lstStyle/>
                    <a:p>
                      <a:pPr rtl="1"/>
                      <a:endParaRPr lang="ar-SA"/>
                    </a:p>
                  </a:txBody>
                  <a:tcPr/>
                </a:tc>
                <a:tc hMerge="1">
                  <a:txBody>
                    <a:bodyPr/>
                    <a:lstStyle/>
                    <a:p>
                      <a:pPr algn="l" rtl="0"/>
                      <a:endParaRPr lang="ar-SA" dirty="0"/>
                    </a:p>
                  </a:txBody>
                  <a:tcPr/>
                </a:tc>
                <a:tc hMerge="1">
                  <a:txBody>
                    <a:bodyPr/>
                    <a:lstStyle/>
                    <a:p>
                      <a:pPr rtl="1"/>
                      <a:endParaRPr lang="ar-SA"/>
                    </a:p>
                  </a:txBody>
                  <a:tcPr/>
                </a:tc>
                <a:tc>
                  <a:txBody>
                    <a:bodyPr/>
                    <a:lstStyle/>
                    <a:p>
                      <a:pPr algn="l" rtl="0"/>
                      <a:endParaRPr lang="en-US" b="1" dirty="0" smtClean="0">
                        <a:solidFill>
                          <a:schemeClr val="accent6">
                            <a:lumMod val="75000"/>
                          </a:schemeClr>
                        </a:solidFill>
                      </a:endParaRPr>
                    </a:p>
                    <a:p>
                      <a:pPr algn="l" rtl="0"/>
                      <a:endParaRPr lang="en-US" b="1" dirty="0" smtClean="0">
                        <a:solidFill>
                          <a:schemeClr val="accent6">
                            <a:lumMod val="75000"/>
                          </a:schemeClr>
                        </a:solidFill>
                      </a:endParaRPr>
                    </a:p>
                    <a:p>
                      <a:pPr algn="l" rtl="0"/>
                      <a:endParaRPr lang="en-US" b="1" dirty="0" smtClean="0">
                        <a:solidFill>
                          <a:schemeClr val="accent6">
                            <a:lumMod val="75000"/>
                          </a:schemeClr>
                        </a:solidFill>
                      </a:endParaRPr>
                    </a:p>
                    <a:p>
                      <a:pPr algn="l" rtl="0"/>
                      <a:r>
                        <a:rPr lang="en-US" b="1" dirty="0" smtClean="0">
                          <a:solidFill>
                            <a:schemeClr val="accent6">
                              <a:lumMod val="75000"/>
                            </a:schemeClr>
                          </a:solidFill>
                        </a:rPr>
                        <a:t>Adverse effects</a:t>
                      </a:r>
                      <a:endParaRPr lang="ar-SA" b="1" dirty="0">
                        <a:solidFill>
                          <a:schemeClr val="accent6">
                            <a:lumMod val="75000"/>
                          </a:schemeClr>
                        </a:solidFill>
                      </a:endParaRPr>
                    </a:p>
                  </a:txBody>
                  <a:tcPr>
                    <a:solidFill>
                      <a:schemeClr val="accent2">
                        <a:lumMod val="60000"/>
                        <a:lumOff val="40000"/>
                      </a:schemeClr>
                    </a:solidFill>
                  </a:tcPr>
                </a:tc>
              </a:tr>
              <a:tr h="2642143">
                <a:tc>
                  <a:txBody>
                    <a:bodyPr/>
                    <a:lstStyle/>
                    <a:p>
                      <a:pPr algn="l" rtl="0"/>
                      <a:r>
                        <a:rPr lang="en-US" b="1" dirty="0" smtClean="0"/>
                        <a:t>1.Methemoglobinduring infusion</a:t>
                      </a:r>
                    </a:p>
                    <a:p>
                      <a:pPr algn="l" rtl="0"/>
                      <a:r>
                        <a:rPr lang="en-US" b="1" dirty="0" smtClean="0"/>
                        <a:t>2. Cyanide toxicity</a:t>
                      </a:r>
                    </a:p>
                    <a:p>
                      <a:pPr algn="l" rtl="0"/>
                      <a:r>
                        <a:rPr lang="en-US" b="1" dirty="0" smtClean="0"/>
                        <a:t>3. Thiocyanate toxicity </a:t>
                      </a:r>
                    </a:p>
                    <a:p>
                      <a:pPr algn="l" rtl="0"/>
                      <a:endParaRPr lang="ar-SA" b="1" dirty="0"/>
                    </a:p>
                  </a:txBody>
                  <a:tcPr/>
                </a:tc>
                <a:tc gridSpan="2">
                  <a:txBody>
                    <a:bodyPr/>
                    <a:lstStyle/>
                    <a:p>
                      <a:pPr algn="l" rtl="0"/>
                      <a:r>
                        <a:rPr lang="en-US" b="1" dirty="0" smtClean="0"/>
                        <a:t>Inhibit insulin release from </a:t>
                      </a:r>
                      <a:r>
                        <a:rPr lang="el-GR" b="1" dirty="0" smtClean="0"/>
                        <a:t>β</a:t>
                      </a:r>
                      <a:r>
                        <a:rPr lang="en-US" b="1" dirty="0" smtClean="0"/>
                        <a:t> cells of the pancreas  causing hyperglycemia</a:t>
                      </a:r>
                    </a:p>
                    <a:p>
                      <a:pPr algn="l" rtl="0"/>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Contraindicated in diabetics</a:t>
                      </a:r>
                      <a:endParaRPr lang="ar-SA" b="1" dirty="0" smtClean="0"/>
                    </a:p>
                    <a:p>
                      <a:pPr algn="l" rtl="0"/>
                      <a:endParaRPr lang="ar-SA" b="1" dirty="0"/>
                    </a:p>
                  </a:txBody>
                  <a:tcPr/>
                </a:tc>
                <a:tc hMerge="1">
                  <a:txBody>
                    <a:bodyPr/>
                    <a:lstStyle/>
                    <a:p>
                      <a:pPr algn="l" rtl="0"/>
                      <a:endParaRPr lang="ar-SA" dirty="0"/>
                    </a:p>
                  </a:txBody>
                  <a:tcPr/>
                </a:tc>
                <a:tc gridSpan="2">
                  <a:txBody>
                    <a:bodyPr/>
                    <a:lstStyle/>
                    <a:p>
                      <a:pPr algn="l" rtl="0"/>
                      <a:r>
                        <a:rPr lang="en-US" b="1" dirty="0" smtClean="0"/>
                        <a:t>Hypertrichosis.</a:t>
                      </a:r>
                    </a:p>
                    <a:p>
                      <a:pPr algn="l" rtl="0"/>
                      <a:endParaRPr lang="en-US" b="1" dirty="0" smtClean="0"/>
                    </a:p>
                    <a:p>
                      <a:pPr algn="l" rtl="0"/>
                      <a:endParaRPr lang="en-US" b="1" dirty="0" smtClean="0"/>
                    </a:p>
                    <a:p>
                      <a:pPr algn="l" rtl="0"/>
                      <a:endParaRPr lang="en-US" b="1" dirty="0" smtClean="0"/>
                    </a:p>
                    <a:p>
                      <a:pPr algn="l" rtl="0"/>
                      <a:endParaRPr lang="en-US" b="1" dirty="0" smtClean="0"/>
                    </a:p>
                    <a:p>
                      <a:pPr algn="l" rtl="0"/>
                      <a:endParaRPr lang="en-US" b="1" dirty="0" smtClean="0"/>
                    </a:p>
                    <a:p>
                      <a:pPr algn="l" rtl="0"/>
                      <a:endParaRPr lang="en-US" b="1" dirty="0" smtClean="0"/>
                    </a:p>
                    <a:p>
                      <a:pPr algn="l" rtl="0"/>
                      <a:r>
                        <a:rPr lang="en-US" b="1" dirty="0" smtClean="0"/>
                        <a:t>Contraindicated in females</a:t>
                      </a:r>
                      <a:endParaRPr lang="ar-SA" b="1" dirty="0"/>
                    </a:p>
                  </a:txBody>
                  <a:tcPr/>
                </a:tc>
                <a:tc hMerge="1">
                  <a:txBody>
                    <a:bodyPr/>
                    <a:lstStyle/>
                    <a:p>
                      <a:pPr algn="l" rtl="0"/>
                      <a:endParaRPr lang="ar-SA" dirty="0"/>
                    </a:p>
                  </a:txBody>
                  <a:tcPr/>
                </a:tc>
                <a:tc>
                  <a:txBody>
                    <a:bodyPr/>
                    <a:lstStyle/>
                    <a:p>
                      <a:pPr algn="l" rtl="0"/>
                      <a:r>
                        <a:rPr lang="en-US" b="1" dirty="0" smtClean="0"/>
                        <a:t> lupus erythematosus like syndrome</a:t>
                      </a:r>
                      <a:endParaRPr lang="ar-SA" b="1" dirty="0"/>
                    </a:p>
                  </a:txBody>
                  <a:tcPr/>
                </a:tc>
                <a:tc>
                  <a:txBody>
                    <a:bodyPr/>
                    <a:lstStyle/>
                    <a:p>
                      <a:pPr algn="l" rtl="0"/>
                      <a:r>
                        <a:rPr lang="en-US" b="1" dirty="0" smtClean="0">
                          <a:solidFill>
                            <a:schemeClr val="accent6">
                              <a:lumMod val="75000"/>
                            </a:schemeClr>
                          </a:solidFill>
                        </a:rPr>
                        <a:t>Specific adverse effects</a:t>
                      </a:r>
                      <a:endParaRPr lang="ar-SA" b="1" dirty="0">
                        <a:solidFill>
                          <a:schemeClr val="accent6">
                            <a:lumMod val="75000"/>
                          </a:schemeClr>
                        </a:solidFill>
                      </a:endParaRPr>
                    </a:p>
                  </a:txBody>
                  <a:tcPr>
                    <a:solidFill>
                      <a:schemeClr val="accent2">
                        <a:lumMod val="60000"/>
                        <a:lumOff val="40000"/>
                      </a:schemeClr>
                    </a:solidFill>
                  </a:tcPr>
                </a:tc>
              </a:tr>
            </a:tbl>
          </a:graphicData>
        </a:graphic>
      </p:graphicFrame>
      <p:sp>
        <p:nvSpPr>
          <p:cNvPr id="6" name="Rounded Rectangle 5"/>
          <p:cNvSpPr/>
          <p:nvPr/>
        </p:nvSpPr>
        <p:spPr>
          <a:xfrm>
            <a:off x="3486475" y="21448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graphicFrame>
        <p:nvGraphicFramePr>
          <p:cNvPr id="9" name="Table 8"/>
          <p:cNvGraphicFramePr>
            <a:graphicFrameLocks noGrp="1"/>
          </p:cNvGraphicFramePr>
          <p:nvPr>
            <p:extLst>
              <p:ext uri="{D42A27DB-BD31-4B8C-83A1-F6EECF244321}">
                <p14:modId xmlns:p14="http://schemas.microsoft.com/office/powerpoint/2010/main" val="2743905961"/>
              </p:ext>
            </p:extLst>
          </p:nvPr>
        </p:nvGraphicFramePr>
        <p:xfrm>
          <a:off x="368806" y="1362212"/>
          <a:ext cx="10238234" cy="4383680"/>
        </p:xfrm>
        <a:graphic>
          <a:graphicData uri="http://schemas.openxmlformats.org/drawingml/2006/table">
            <a:tbl>
              <a:tblPr rtl="1" firstRow="1" bandRow="1">
                <a:tableStyleId>{21E4AEA4-8DFA-4A89-87EB-49C32662AFE0}</a:tableStyleId>
              </a:tblPr>
              <a:tblGrid>
                <a:gridCol w="1785130"/>
                <a:gridCol w="208633"/>
                <a:gridCol w="2591568"/>
                <a:gridCol w="1988694"/>
                <a:gridCol w="146458"/>
                <a:gridCol w="1811379"/>
                <a:gridCol w="1706372"/>
              </a:tblGrid>
              <a:tr h="82948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Sodium </a:t>
                      </a:r>
                      <a:r>
                        <a:rPr lang="en-US" sz="2000" b="1" dirty="0" err="1" smtClean="0">
                          <a:solidFill>
                            <a:schemeClr val="bg1"/>
                          </a:solidFill>
                        </a:rPr>
                        <a:t>nitroprusside</a:t>
                      </a:r>
                      <a:endParaRPr lang="ar-SA" sz="2000" b="1" dirty="0" smtClean="0">
                        <a:solidFill>
                          <a:schemeClr val="bg1"/>
                        </a:solidFill>
                      </a:endParaRPr>
                    </a:p>
                    <a:p>
                      <a:pPr algn="ctr" rtl="0"/>
                      <a:endParaRPr lang="ar-SA" sz="2000" dirty="0"/>
                    </a:p>
                  </a:txBody>
                  <a:tcPr/>
                </a:tc>
                <a:tc hMerge="1">
                  <a:txBody>
                    <a:bodyPr/>
                    <a:lstStyle/>
                    <a:p>
                      <a:pPr algn="ctr" rtl="0"/>
                      <a:endParaRPr lang="ar-SA" sz="2000" dirty="0"/>
                    </a:p>
                  </a:txBody>
                  <a:tcPr/>
                </a:tc>
                <a:tc>
                  <a:txBody>
                    <a:bodyPr/>
                    <a:lstStyle/>
                    <a:p>
                      <a:pPr algn="ctr" rtl="0"/>
                      <a:r>
                        <a:rPr lang="en-US" sz="2000" b="1" dirty="0" err="1" smtClean="0">
                          <a:solidFill>
                            <a:schemeClr val="bg1"/>
                          </a:solidFill>
                        </a:rPr>
                        <a:t>Diazoxide</a:t>
                      </a:r>
                      <a:endParaRPr lang="ar-SA" sz="20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Minoxidil</a:t>
                      </a:r>
                      <a:endParaRPr lang="ar-SA" sz="2000" b="1" dirty="0" smtClean="0">
                        <a:solidFill>
                          <a:schemeClr val="bg1"/>
                        </a:solidFill>
                      </a:endParaRPr>
                    </a:p>
                    <a:p>
                      <a:pPr algn="ctr" rtl="0"/>
                      <a:endParaRPr lang="ar-SA" sz="2000" dirty="0"/>
                    </a:p>
                  </a:txBody>
                  <a:tcPr/>
                </a:tc>
                <a:tc hMerge="1">
                  <a:txBody>
                    <a:bodyPr/>
                    <a:lstStyle/>
                    <a:p>
                      <a:pPr rtl="1"/>
                      <a:endParaRPr lang="ar-S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Hydralazine</a:t>
                      </a:r>
                      <a:endParaRPr lang="ar-SA" sz="2000" b="1" dirty="0" smtClean="0">
                        <a:solidFill>
                          <a:schemeClr val="bg1"/>
                        </a:solidFill>
                      </a:endParaRPr>
                    </a:p>
                    <a:p>
                      <a:pPr algn="ctr" rtl="0"/>
                      <a:endParaRPr lang="ar-SA" sz="2000" dirty="0"/>
                    </a:p>
                  </a:txBody>
                  <a:tcPr/>
                </a:tc>
                <a:tc>
                  <a:txBody>
                    <a:bodyPr/>
                    <a:lstStyle/>
                    <a:p>
                      <a:pPr algn="l" rtl="0"/>
                      <a:endParaRPr lang="ar-SA" dirty="0"/>
                    </a:p>
                  </a:txBody>
                  <a:tc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circle">
                        <a:fillToRect l="100000" t="100000"/>
                      </a:path>
                      <a:tileRect r="-100000" b="-100000"/>
                    </a:gradFill>
                  </a:tcPr>
                </a:tc>
              </a:tr>
              <a:tr h="1518560">
                <a:tc gridSpan="2">
                  <a:txBody>
                    <a:bodyPr/>
                    <a:lstStyle/>
                    <a:p>
                      <a:pPr algn="l" rtl="0"/>
                      <a:r>
                        <a:rPr lang="en-US" b="1" dirty="0" smtClean="0"/>
                        <a:t>1.Hypertensive emergency</a:t>
                      </a:r>
                    </a:p>
                    <a:p>
                      <a:pPr algn="l" rtl="0"/>
                      <a:endParaRPr lang="en-US" b="1" dirty="0" smtClean="0"/>
                    </a:p>
                    <a:p>
                      <a:pPr algn="l" rtl="0"/>
                      <a:endParaRPr lang="en-US" b="1" dirty="0" smtClean="0"/>
                    </a:p>
                    <a:p>
                      <a:pPr algn="l" rtl="0"/>
                      <a:endParaRPr lang="en-US" b="1" dirty="0" smtClean="0"/>
                    </a:p>
                  </a:txBody>
                  <a:tcPr/>
                </a:tc>
                <a:tc hMerge="1">
                  <a:txBody>
                    <a:bodyPr/>
                    <a:lstStyle/>
                    <a:p>
                      <a:pPr algn="l" rtl="0"/>
                      <a:endParaRPr lang="en-US" dirty="0" smtClean="0"/>
                    </a:p>
                  </a:txBody>
                  <a:tcPr/>
                </a:tc>
                <a:tc>
                  <a:txBody>
                    <a:bodyPr/>
                    <a:lstStyle/>
                    <a:p>
                      <a:pPr algn="l" rtl="0"/>
                      <a:r>
                        <a:rPr lang="en-US" b="1" dirty="0" smtClean="0"/>
                        <a:t>1.Hypertensive emergency</a:t>
                      </a:r>
                    </a:p>
                    <a:p>
                      <a:pPr algn="l" rtl="0"/>
                      <a:endParaRPr lang="en-US" b="1" dirty="0" smtClean="0"/>
                    </a:p>
                    <a:p>
                      <a:pPr algn="l" rtl="0"/>
                      <a:endParaRPr lang="en-US" b="1" dirty="0" smtClean="0"/>
                    </a:p>
                    <a:p>
                      <a:pPr algn="l" rtl="0"/>
                      <a:endParaRPr lang="en-US" b="1" dirty="0" smtClean="0"/>
                    </a:p>
                  </a:txBody>
                  <a:tcPr/>
                </a:tc>
                <a:tc gridSpan="2">
                  <a:txBody>
                    <a:bodyPr/>
                    <a:lstStyle/>
                    <a:p>
                      <a:pPr algn="l" rtl="0"/>
                      <a:r>
                        <a:rPr lang="en-US" b="1" dirty="0" smtClean="0"/>
                        <a:t>1.Moderate –severe hypertension</a:t>
                      </a:r>
                    </a:p>
                    <a:p>
                      <a:pPr algn="l" rtl="0"/>
                      <a:endParaRPr lang="en-US" b="1" dirty="0" smtClean="0"/>
                    </a:p>
                    <a:p>
                      <a:pPr algn="l" rtl="0"/>
                      <a:endParaRPr lang="en-US" b="1" dirty="0" smtClean="0"/>
                    </a:p>
                  </a:txBody>
                  <a:tcPr/>
                </a:tc>
                <a:tc hMerge="1">
                  <a:txBody>
                    <a:bodyPr/>
                    <a:lstStyle/>
                    <a:p>
                      <a:pPr rtl="1"/>
                      <a:endParaRPr lang="ar-SA"/>
                    </a:p>
                  </a:txBody>
                  <a:tcPr/>
                </a:tc>
                <a:tc>
                  <a:txBody>
                    <a:bodyPr/>
                    <a:lstStyle/>
                    <a:p>
                      <a:pPr algn="l" rtl="0"/>
                      <a:r>
                        <a:rPr lang="en-US" b="1" dirty="0" smtClean="0"/>
                        <a:t>1.Moderate -severe hypertension.</a:t>
                      </a:r>
                    </a:p>
                  </a:txBody>
                  <a:tcPr/>
                </a:tc>
                <a:tc rowSpan="3">
                  <a:txBody>
                    <a:bodyPr/>
                    <a:lstStyle/>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smtClean="0">
                        <a:solidFill>
                          <a:schemeClr val="accent6">
                            <a:lumMod val="75000"/>
                          </a:schemeClr>
                        </a:solidFill>
                      </a:endParaRPr>
                    </a:p>
                    <a:p>
                      <a:pPr algn="l" rtl="0"/>
                      <a:r>
                        <a:rPr lang="en-US" sz="2000" b="1" dirty="0" smtClean="0">
                          <a:solidFill>
                            <a:schemeClr val="accent6">
                              <a:lumMod val="75000"/>
                            </a:schemeClr>
                          </a:solidFill>
                        </a:rPr>
                        <a:t>Therapeutic uses</a:t>
                      </a:r>
                      <a:endParaRPr lang="ar-SA" sz="2000" b="1" dirty="0">
                        <a:solidFill>
                          <a:schemeClr val="accent6">
                            <a:lumMod val="75000"/>
                          </a:schemeClr>
                        </a:solidFill>
                      </a:endParaRPr>
                    </a:p>
                  </a:txBody>
                  <a:tcPr>
                    <a:solidFill>
                      <a:schemeClr val="accent2">
                        <a:lumMod val="60000"/>
                        <a:lumOff val="40000"/>
                      </a:schemeClr>
                    </a:solidFill>
                  </a:tcPr>
                </a:tc>
              </a:tr>
              <a:tr h="547559">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C00000"/>
                          </a:solidFill>
                        </a:rPr>
                        <a:t>In combination with diuretics &amp; </a:t>
                      </a:r>
                      <a:r>
                        <a:rPr lang="el-GR" sz="2000" b="1" dirty="0" smtClean="0">
                          <a:solidFill>
                            <a:srgbClr val="C00000"/>
                          </a:solidFill>
                        </a:rPr>
                        <a:t>β</a:t>
                      </a:r>
                      <a:r>
                        <a:rPr lang="en-US" sz="2000" b="1" dirty="0" smtClean="0">
                          <a:solidFill>
                            <a:srgbClr val="C00000"/>
                          </a:solidFill>
                        </a:rPr>
                        <a:t>-blockers</a:t>
                      </a:r>
                    </a:p>
                    <a:p>
                      <a:pPr algn="ctr" rtl="0"/>
                      <a:endParaRPr lang="en-US" b="1" dirty="0" smtClean="0"/>
                    </a:p>
                  </a:txBody>
                  <a:tcPr/>
                </a:tc>
                <a:tc hMerge="1">
                  <a:txBody>
                    <a:bodyPr/>
                    <a:lstStyle/>
                    <a:p>
                      <a:pPr algn="l" rtl="0"/>
                      <a:endParaRPr lang="en-US" dirty="0" smtClean="0"/>
                    </a:p>
                  </a:txBody>
                  <a:tcPr/>
                </a:tc>
                <a:tc hMerge="1">
                  <a:txBody>
                    <a:bodyPr/>
                    <a:lstStyle/>
                    <a:p>
                      <a:pPr rtl="1"/>
                      <a:endParaRPr lang="ar-SA"/>
                    </a:p>
                  </a:txBody>
                  <a:tcPr/>
                </a:tc>
                <a:tc hMerge="1">
                  <a:txBody>
                    <a:bodyPr/>
                    <a:lstStyle/>
                    <a:p>
                      <a:pPr rtl="1"/>
                      <a:endParaRPr lang="ar-SA" dirty="0"/>
                    </a:p>
                  </a:txBody>
                  <a:tcPr/>
                </a:tc>
                <a:tc hMerge="1">
                  <a:txBody>
                    <a:bodyPr/>
                    <a:lstStyle/>
                    <a:p>
                      <a:pPr rtl="1"/>
                      <a:endParaRPr lang="ar-SA"/>
                    </a:p>
                  </a:txBody>
                  <a:tcPr/>
                </a:tc>
                <a:tc hMerge="1">
                  <a:txBody>
                    <a:bodyPr/>
                    <a:lstStyle/>
                    <a:p>
                      <a:pPr algn="l" rtl="0"/>
                      <a:endParaRPr lang="en-US" dirty="0" smtClean="0"/>
                    </a:p>
                  </a:txBody>
                  <a:tcPr/>
                </a:tc>
                <a:tc vMerge="1">
                  <a:txBody>
                    <a:bodyPr/>
                    <a:lstStyle/>
                    <a:p>
                      <a:pPr rtl="1"/>
                      <a:endParaRPr lang="ar-SA"/>
                    </a:p>
                  </a:txBody>
                  <a:tcPr/>
                </a:tc>
              </a:tr>
              <a:tr h="1179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2.Severe heart failure</a:t>
                      </a:r>
                      <a:endParaRPr lang="ar-SA" b="1" dirty="0" smtClean="0"/>
                    </a:p>
                    <a:p>
                      <a:pPr algn="l" rtl="0"/>
                      <a:endParaRPr lang="ar-SA" b="1"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Treatment of hypoglycemia due to </a:t>
                      </a:r>
                      <a:r>
                        <a:rPr lang="en-US" b="1" dirty="0" err="1" smtClean="0"/>
                        <a:t>insulinoma</a:t>
                      </a:r>
                      <a:endParaRPr lang="ar-SA" b="1" dirty="0" smtClean="0"/>
                    </a:p>
                    <a:p>
                      <a:pPr algn="l" rtl="0"/>
                      <a:endParaRPr lang="ar-SA" b="1" dirty="0"/>
                    </a:p>
                  </a:txBody>
                  <a:tcPr/>
                </a:tc>
                <a:tc hMerge="1">
                  <a:txBody>
                    <a:bodyPr/>
                    <a:lstStyle/>
                    <a:p>
                      <a:pPr rtl="1"/>
                      <a:endParaRPr lang="ar-S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  baldness</a:t>
                      </a:r>
                      <a:endParaRPr lang="ar-SA" b="1" dirty="0" smtClean="0"/>
                    </a:p>
                    <a:p>
                      <a:pPr algn="l" rtl="0"/>
                      <a:endParaRPr lang="ar-SA" b="1"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2.Hypertensive pregnant woman</a:t>
                      </a:r>
                      <a:endParaRPr lang="ar-SA" b="1" dirty="0" smtClean="0"/>
                    </a:p>
                    <a:p>
                      <a:pPr algn="l" rtl="0"/>
                      <a:endParaRPr lang="ar-SA" b="1" dirty="0"/>
                    </a:p>
                  </a:txBody>
                  <a:tcPr/>
                </a:tc>
                <a:tc hMerge="1">
                  <a:txBody>
                    <a:bodyPr/>
                    <a:lstStyle/>
                    <a:p>
                      <a:pPr algn="l" rtl="0"/>
                      <a:endParaRPr lang="ar-SA" dirty="0"/>
                    </a:p>
                  </a:txBody>
                  <a:tcPr/>
                </a:tc>
                <a:tc vMerge="1">
                  <a:txBody>
                    <a:bodyPr/>
                    <a:lstStyle/>
                    <a:p>
                      <a:pPr algn="l" rtl="0"/>
                      <a:endParaRPr lang="ar-SA" dirty="0"/>
                    </a:p>
                  </a:txBody>
                  <a:tcPr/>
                </a:tc>
              </a:tr>
            </a:tbl>
          </a:graphicData>
        </a:graphic>
      </p:graphicFrame>
      <p:sp>
        <p:nvSpPr>
          <p:cNvPr id="6" name="Rounded Rectangle 5"/>
          <p:cNvSpPr/>
          <p:nvPr/>
        </p:nvSpPr>
        <p:spPr>
          <a:xfrm>
            <a:off x="3253750" y="22972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2499941820"/>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7" name="Rounded Rectangle 16"/>
          <p:cNvSpPr/>
          <p:nvPr/>
        </p:nvSpPr>
        <p:spPr>
          <a:xfrm>
            <a:off x="329184" y="3310449"/>
            <a:ext cx="5913120" cy="1200591"/>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 </a:t>
            </a:r>
            <a:r>
              <a:rPr lang="en-US" sz="2800" dirty="0" smtClean="0">
                <a:ln>
                  <a:solidFill>
                    <a:srgbClr val="FF0000"/>
                  </a:solidFill>
                </a:ln>
                <a:solidFill>
                  <a:srgbClr val="FFFF00"/>
                </a:solidFill>
                <a:latin typeface="Albertus" pitchFamily="34" charset="0"/>
              </a:rPr>
              <a:t>Headache, palpitations which disappear when infusion is stopped</a:t>
            </a:r>
          </a:p>
        </p:txBody>
      </p:sp>
      <p:sp>
        <p:nvSpPr>
          <p:cNvPr id="8" name="Rounded Rectangle 7"/>
          <p:cNvSpPr/>
          <p:nvPr/>
        </p:nvSpPr>
        <p:spPr>
          <a:xfrm>
            <a:off x="335440" y="4907280"/>
            <a:ext cx="7604600" cy="15087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 Cyanide accumulation cause cyanide poisoning ( metabolic acidosis, arrhythmias, severe hypotension and death) </a:t>
            </a:r>
          </a:p>
        </p:txBody>
      </p:sp>
      <p:sp>
        <p:nvSpPr>
          <p:cNvPr id="9" name="Rounded Rectangle 8"/>
          <p:cNvSpPr/>
          <p:nvPr/>
        </p:nvSpPr>
        <p:spPr>
          <a:xfrm>
            <a:off x="335440" y="2308458"/>
            <a:ext cx="23925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268384" y="118069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Sodium </a:t>
            </a:r>
            <a:r>
              <a:rPr lang="en-US" sz="3200" dirty="0" err="1" smtClean="0">
                <a:ln>
                  <a:solidFill>
                    <a:srgbClr val="FF0000"/>
                  </a:solidFill>
                </a:ln>
                <a:solidFill>
                  <a:srgbClr val="FFFF00"/>
                </a:solidFill>
                <a:latin typeface="Algerian" pitchFamily="82" charset="0"/>
              </a:rPr>
              <a:t>nitroprusside</a:t>
            </a:r>
            <a:endParaRPr lang="en-US" sz="3200" dirty="0">
              <a:ln>
                <a:solidFill>
                  <a:srgbClr val="FFFF00"/>
                </a:solidFill>
              </a:ln>
              <a:solidFill>
                <a:srgbClr val="FFFF00"/>
              </a:solidFill>
              <a:latin typeface="Algerian" pitchFamily="82" charset="0"/>
            </a:endParaRPr>
          </a:p>
        </p:txBody>
      </p:sp>
      <p:pic>
        <p:nvPicPr>
          <p:cNvPr id="13" name="Picture 7"/>
          <p:cNvPicPr>
            <a:picLocks noChangeAspect="1" noChangeArrowheads="1"/>
          </p:cNvPicPr>
          <p:nvPr/>
        </p:nvPicPr>
        <p:blipFill>
          <a:blip r:embed="rId3"/>
          <a:srcRect/>
          <a:stretch>
            <a:fillRect/>
          </a:stretch>
        </p:blipFill>
        <p:spPr>
          <a:xfrm>
            <a:off x="8382000" y="2087880"/>
            <a:ext cx="3352800" cy="2444496"/>
          </a:xfrm>
          <a:prstGeom prst="rect">
            <a:avLst/>
          </a:prstGeom>
          <a:noFill/>
          <a:ln/>
        </p:spPr>
      </p:pic>
      <p:sp>
        <p:nvSpPr>
          <p:cNvPr id="18" name="Rounded Rectangle 17"/>
          <p:cNvSpPr/>
          <p:nvPr/>
        </p:nvSpPr>
        <p:spPr>
          <a:xfrm>
            <a:off x="3526429" y="184002"/>
            <a:ext cx="4257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vasodilators</a:t>
            </a:r>
            <a:endParaRPr lang="en-US" sz="3200" dirty="0">
              <a:ln>
                <a:solidFill>
                  <a:srgbClr val="FFFF00"/>
                </a:solidFill>
              </a:ln>
              <a:solidFill>
                <a:srgbClr val="00206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374904" y="3978281"/>
            <a:ext cx="907389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May take  two weeks for optimal therapeutic response</a:t>
            </a:r>
          </a:p>
        </p:txBody>
      </p:sp>
      <p:sp>
        <p:nvSpPr>
          <p:cNvPr id="8" name="Rounded Rectangle 7"/>
          <p:cNvSpPr/>
          <p:nvPr/>
        </p:nvSpPr>
        <p:spPr>
          <a:xfrm>
            <a:off x="356776" y="1286256"/>
            <a:ext cx="5303360"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rgbClr val="FF0000"/>
                  </a:solidFill>
                </a:ln>
                <a:solidFill>
                  <a:srgbClr val="002060"/>
                </a:solidFill>
                <a:latin typeface="Albertus" pitchFamily="34" charset="0"/>
              </a:rPr>
              <a:t>i</a:t>
            </a:r>
            <a:r>
              <a:rPr lang="en-US" sz="2800" b="1" dirty="0" smtClean="0">
                <a:ln>
                  <a:solidFill>
                    <a:srgbClr val="FF0000"/>
                  </a:solidFill>
                </a:ln>
                <a:solidFill>
                  <a:srgbClr val="002060"/>
                </a:solidFill>
                <a:latin typeface="Albertus" pitchFamily="34" charset="0"/>
              </a:rPr>
              <a:t>-ß </a:t>
            </a:r>
            <a:r>
              <a:rPr lang="en-US" sz="2800" b="1" dirty="0" err="1" smtClean="0">
                <a:ln>
                  <a:solidFill>
                    <a:srgbClr val="FF0000"/>
                  </a:solidFill>
                </a:ln>
                <a:solidFill>
                  <a:srgbClr val="002060"/>
                </a:solidFill>
                <a:latin typeface="Albertus" pitchFamily="34" charset="0"/>
              </a:rPr>
              <a:t>Adrenoceptor</a:t>
            </a:r>
            <a:r>
              <a:rPr lang="en-US" sz="2800" b="1" dirty="0" smtClean="0">
                <a:ln>
                  <a:solidFill>
                    <a:srgbClr val="FF0000"/>
                  </a:solidFill>
                </a:ln>
                <a:solidFill>
                  <a:srgbClr val="002060"/>
                </a:solidFill>
                <a:latin typeface="Albertus" pitchFamily="34" charset="0"/>
              </a:rPr>
              <a:t> blockers</a:t>
            </a:r>
          </a:p>
        </p:txBody>
      </p:sp>
      <p:sp>
        <p:nvSpPr>
          <p:cNvPr id="9" name="Rounded Rectangle 8"/>
          <p:cNvSpPr/>
          <p:nvPr/>
        </p:nvSpPr>
        <p:spPr>
          <a:xfrm>
            <a:off x="2630959" y="269346"/>
            <a:ext cx="547100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70C0"/>
                </a:solidFill>
                <a:latin typeface="Algerian" pitchFamily="82" charset="0"/>
              </a:rPr>
              <a:t>5-Sympatholytic Drugs</a:t>
            </a:r>
            <a:endParaRPr lang="en-US" sz="3200" dirty="0">
              <a:ln>
                <a:solidFill>
                  <a:srgbClr val="FFFF00"/>
                </a:solidFill>
              </a:ln>
              <a:solidFill>
                <a:srgbClr val="0070C0"/>
              </a:solidFill>
              <a:latin typeface="Algerian" pitchFamily="82" charset="0"/>
            </a:endParaRPr>
          </a:p>
        </p:txBody>
      </p:sp>
      <p:sp>
        <p:nvSpPr>
          <p:cNvPr id="12" name="Rounded Rectangle 11"/>
          <p:cNvSpPr/>
          <p:nvPr/>
        </p:nvSpPr>
        <p:spPr>
          <a:xfrm>
            <a:off x="350520" y="2200656"/>
            <a:ext cx="5943600"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rgbClr val="FF0000"/>
                  </a:solidFill>
                </a:ln>
                <a:solidFill>
                  <a:srgbClr val="FFFF00"/>
                </a:solidFill>
                <a:latin typeface="Albertus" pitchFamily="34" charset="0"/>
              </a:rPr>
              <a:t>Propranolol</a:t>
            </a:r>
            <a:r>
              <a:rPr lang="en-US" sz="2800" dirty="0" smtClean="0">
                <a:ln>
                  <a:solidFill>
                    <a:srgbClr val="FF0000"/>
                  </a:solidFill>
                </a:ln>
                <a:solidFill>
                  <a:srgbClr val="FFFF00"/>
                </a:solidFill>
                <a:latin typeface="Albertus" pitchFamily="34" charset="0"/>
              </a:rPr>
              <a:t>, </a:t>
            </a:r>
            <a:r>
              <a:rPr lang="en-US" sz="2800" dirty="0" err="1" smtClean="0">
                <a:ln>
                  <a:solidFill>
                    <a:srgbClr val="FF0000"/>
                  </a:solidFill>
                </a:ln>
                <a:solidFill>
                  <a:srgbClr val="FFFF00"/>
                </a:solidFill>
                <a:latin typeface="Albertus" pitchFamily="34" charset="0"/>
              </a:rPr>
              <a:t>atenolol</a:t>
            </a:r>
            <a:r>
              <a:rPr lang="en-US" sz="2800" dirty="0" smtClean="0">
                <a:ln>
                  <a:solidFill>
                    <a:srgbClr val="FF0000"/>
                  </a:solidFill>
                </a:ln>
                <a:solidFill>
                  <a:srgbClr val="FFFF00"/>
                </a:solidFill>
                <a:latin typeface="Albertus" pitchFamily="34" charset="0"/>
              </a:rPr>
              <a:t>, </a:t>
            </a:r>
            <a:r>
              <a:rPr lang="en-US" sz="2800" dirty="0" err="1" smtClean="0">
                <a:ln>
                  <a:solidFill>
                    <a:srgbClr val="FF0000"/>
                  </a:solidFill>
                </a:ln>
                <a:solidFill>
                  <a:srgbClr val="FFFF00"/>
                </a:solidFill>
                <a:latin typeface="Albertus" pitchFamily="34" charset="0"/>
              </a:rPr>
              <a:t>metoprolol</a:t>
            </a:r>
            <a:endParaRPr lang="en-US" sz="2800" dirty="0" smtClean="0">
              <a:ln>
                <a:solidFill>
                  <a:srgbClr val="FF0000"/>
                </a:solidFill>
              </a:ln>
              <a:solidFill>
                <a:srgbClr val="FFFF00"/>
              </a:solidFill>
              <a:latin typeface="Albertus" pitchFamily="34" charset="0"/>
            </a:endParaRPr>
          </a:p>
        </p:txBody>
      </p:sp>
      <p:sp>
        <p:nvSpPr>
          <p:cNvPr id="13" name="Rounded Rectangle 12"/>
          <p:cNvSpPr/>
          <p:nvPr/>
        </p:nvSpPr>
        <p:spPr>
          <a:xfrm>
            <a:off x="377952" y="4922520"/>
            <a:ext cx="8141208" cy="91560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Evidence support the use of ß-blockers in patients with concomitant coronary artery disease</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365760" y="2976773"/>
            <a:ext cx="10104120" cy="8332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l-GR" sz="2800" dirty="0">
                <a:ln>
                  <a:solidFill>
                    <a:srgbClr val="FF0000"/>
                  </a:solidFill>
                </a:ln>
                <a:solidFill>
                  <a:srgbClr val="FFFF00"/>
                </a:solidFill>
                <a:latin typeface="Albertus" pitchFamily="34" charset="0"/>
              </a:rPr>
              <a:t>β</a:t>
            </a:r>
            <a:r>
              <a:rPr lang="en-US" sz="2800" dirty="0">
                <a:ln>
                  <a:solidFill>
                    <a:srgbClr val="FF0000"/>
                  </a:solidFill>
                </a:ln>
                <a:solidFill>
                  <a:srgbClr val="FFFF00"/>
                </a:solidFill>
                <a:latin typeface="Albertus" pitchFamily="34" charset="0"/>
              </a:rPr>
              <a:t>- </a:t>
            </a:r>
            <a:r>
              <a:rPr lang="en-US" sz="2800" dirty="0" err="1">
                <a:ln>
                  <a:solidFill>
                    <a:srgbClr val="FF0000"/>
                  </a:solidFill>
                </a:ln>
                <a:solidFill>
                  <a:srgbClr val="FFFF00"/>
                </a:solidFill>
                <a:latin typeface="Albertus" pitchFamily="34" charset="0"/>
              </a:rPr>
              <a:t>adrenoceptors</a:t>
            </a:r>
            <a:r>
              <a:rPr lang="en-US" sz="2800" dirty="0">
                <a:ln>
                  <a:solidFill>
                    <a:srgbClr val="FF0000"/>
                  </a:solidFill>
                </a:ln>
                <a:solidFill>
                  <a:srgbClr val="FFFF00"/>
                </a:solidFill>
                <a:latin typeface="Albertus" pitchFamily="34" charset="0"/>
              </a:rPr>
              <a:t> are used in  mild to moderate </a:t>
            </a:r>
            <a:r>
              <a:rPr lang="en-US" sz="2800" dirty="0" smtClean="0">
                <a:ln>
                  <a:solidFill>
                    <a:srgbClr val="FF0000"/>
                  </a:solidFill>
                </a:ln>
                <a:solidFill>
                  <a:srgbClr val="FFFF00"/>
                </a:solidFill>
                <a:latin typeface="Albertus" pitchFamily="34" charset="0"/>
              </a:rPr>
              <a:t>hypertension</a:t>
            </a:r>
            <a:endParaRPr lang="en-US" sz="2800" dirty="0">
              <a:ln>
                <a:solidFill>
                  <a:srgbClr val="FF0000"/>
                </a:solidFill>
              </a:ln>
              <a:solidFill>
                <a:srgbClr val="FFFF00"/>
              </a:solidFill>
              <a:latin typeface="Albertus" pitchFamily="34" charset="0"/>
            </a:endParaRPr>
          </a:p>
          <a:p>
            <a:pPr>
              <a:lnSpc>
                <a:spcPct val="90000"/>
              </a:lnSpc>
            </a:pPr>
            <a:r>
              <a:rPr lang="en-US" sz="2800" dirty="0">
                <a:ln>
                  <a:solidFill>
                    <a:srgbClr val="FF0000"/>
                  </a:solidFill>
                </a:ln>
                <a:solidFill>
                  <a:srgbClr val="FFFF00"/>
                </a:solidFill>
                <a:latin typeface="Albertus" pitchFamily="34" charset="0"/>
              </a:rPr>
              <a:t>In severe cases used in combination with other </a:t>
            </a:r>
            <a:r>
              <a:rPr lang="en-US" sz="2800" dirty="0" smtClean="0">
                <a:ln>
                  <a:solidFill>
                    <a:srgbClr val="FF0000"/>
                  </a:solidFill>
                </a:ln>
                <a:solidFill>
                  <a:srgbClr val="FFFF00"/>
                </a:solidFill>
                <a:latin typeface="Albertus" pitchFamily="34" charset="0"/>
              </a:rPr>
              <a:t>drugs</a:t>
            </a:r>
            <a:endParaRPr lang="en-US" sz="2800" dirty="0">
              <a:ln>
                <a:solidFill>
                  <a:srgbClr val="FF0000"/>
                </a:solidFill>
              </a:ln>
              <a:solidFill>
                <a:srgbClr val="FFFF00"/>
              </a:solidFill>
              <a:latin typeface="Albertus" pitchFamily="34" charset="0"/>
            </a:endParaRPr>
          </a:p>
        </p:txBody>
      </p:sp>
      <p:sp>
        <p:nvSpPr>
          <p:cNvPr id="19" name="Rounded Rectangle 18"/>
          <p:cNvSpPr/>
          <p:nvPr/>
        </p:nvSpPr>
        <p:spPr>
          <a:xfrm>
            <a:off x="454152" y="6124073"/>
            <a:ext cx="10411968" cy="55104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When discontinued, ß- blockers should be withdrawn gradually</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2" dur="1000" fill="hold"/>
                                        <p:tgtEl>
                                          <p:spTgt spid="1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8" dur="1000" fill="hold"/>
                                        <p:tgtEl>
                                          <p:spTgt spid="1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4892040" y="1964756"/>
            <a:ext cx="7084033" cy="464940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8" name="Rounded Rectangle 7"/>
          <p:cNvSpPr/>
          <p:nvPr/>
        </p:nvSpPr>
        <p:spPr>
          <a:xfrm>
            <a:off x="198120" y="3901440"/>
            <a:ext cx="4526280" cy="27736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2800" dirty="0" smtClean="0">
                <a:ln>
                  <a:solidFill>
                    <a:srgbClr val="FF0000"/>
                  </a:solidFill>
                </a:ln>
                <a:solidFill>
                  <a:srgbClr val="FFFF00"/>
                </a:solidFill>
                <a:latin typeface="Albertus" pitchFamily="34" charset="0"/>
              </a:rPr>
              <a:t>They lower blood pressure by :  </a:t>
            </a:r>
          </a:p>
          <a:p>
            <a:pPr>
              <a:lnSpc>
                <a:spcPct val="90000"/>
              </a:lnSpc>
            </a:pPr>
            <a:r>
              <a:rPr lang="en-US" sz="2800" dirty="0" err="1" smtClean="0">
                <a:ln>
                  <a:solidFill>
                    <a:srgbClr val="FF0000"/>
                  </a:solidFill>
                </a:ln>
                <a:solidFill>
                  <a:srgbClr val="FFFF00"/>
                </a:solidFill>
                <a:latin typeface="Albertus" pitchFamily="34" charset="0"/>
              </a:rPr>
              <a:t>i</a:t>
            </a:r>
            <a:r>
              <a:rPr lang="en-US" sz="2800" dirty="0" smtClean="0">
                <a:ln>
                  <a:solidFill>
                    <a:srgbClr val="FF0000"/>
                  </a:solidFill>
                </a:ln>
                <a:solidFill>
                  <a:srgbClr val="FFFF00"/>
                </a:solidFill>
                <a:latin typeface="Albertus" pitchFamily="34" charset="0"/>
              </a:rPr>
              <a:t>-Decreasing  cardiac output.</a:t>
            </a:r>
          </a:p>
          <a:p>
            <a:pPr>
              <a:lnSpc>
                <a:spcPct val="90000"/>
              </a:lnSpc>
            </a:pPr>
            <a:r>
              <a:rPr lang="en-US" sz="2800" dirty="0" smtClean="0">
                <a:ln>
                  <a:solidFill>
                    <a:srgbClr val="FF0000"/>
                  </a:solidFill>
                </a:ln>
                <a:solidFill>
                  <a:srgbClr val="FFFF00"/>
                </a:solidFill>
                <a:latin typeface="Albertus" pitchFamily="34" charset="0"/>
              </a:rPr>
              <a:t>ii-Inhibiting the release of </a:t>
            </a:r>
            <a:r>
              <a:rPr lang="en-US" sz="2800" dirty="0" err="1" smtClean="0">
                <a:ln>
                  <a:solidFill>
                    <a:srgbClr val="FF0000"/>
                  </a:solidFill>
                </a:ln>
                <a:solidFill>
                  <a:srgbClr val="FFFF00"/>
                </a:solidFill>
                <a:latin typeface="Albertus" pitchFamily="34" charset="0"/>
              </a:rPr>
              <a:t>renin</a:t>
            </a:r>
            <a:endParaRPr lang="en-US" sz="2800" dirty="0" smtClean="0">
              <a:ln>
                <a:solidFill>
                  <a:srgbClr val="FF0000"/>
                </a:solidFill>
              </a:ln>
              <a:solidFill>
                <a:srgbClr val="FFFF00"/>
              </a:solidFill>
              <a:latin typeface="Albertus" pitchFamily="34" charset="0"/>
            </a:endParaRPr>
          </a:p>
          <a:p>
            <a:pPr>
              <a:lnSpc>
                <a:spcPct val="90000"/>
              </a:lnSpc>
            </a:pPr>
            <a:r>
              <a:rPr lang="en-US" sz="2800" dirty="0" smtClean="0">
                <a:ln>
                  <a:solidFill>
                    <a:srgbClr val="FF0000"/>
                  </a:solidFill>
                </a:ln>
                <a:solidFill>
                  <a:srgbClr val="FFFF00"/>
                </a:solidFill>
                <a:latin typeface="Albertus" pitchFamily="34" charset="0"/>
              </a:rPr>
              <a:t>iii- Central mechanism</a:t>
            </a:r>
          </a:p>
        </p:txBody>
      </p:sp>
      <p:sp>
        <p:nvSpPr>
          <p:cNvPr id="12" name="Rounded Rectangle 11"/>
          <p:cNvSpPr/>
          <p:nvPr/>
        </p:nvSpPr>
        <p:spPr>
          <a:xfrm>
            <a:off x="243840" y="2707746"/>
            <a:ext cx="3294728"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mechanism</a:t>
            </a:r>
            <a:endParaRPr lang="en-US" sz="3200" dirty="0">
              <a:ln>
                <a:solidFill>
                  <a:srgbClr val="FFFF00"/>
                </a:solidFill>
              </a:ln>
              <a:solidFill>
                <a:srgbClr val="FFFF00"/>
              </a:solidFill>
              <a:latin typeface="Algerian" pitchFamily="82" charset="0"/>
            </a:endParaRPr>
          </a:p>
        </p:txBody>
      </p:sp>
      <p:sp>
        <p:nvSpPr>
          <p:cNvPr id="47" name="Rounded Rectangle 46"/>
          <p:cNvSpPr/>
          <p:nvPr/>
        </p:nvSpPr>
        <p:spPr>
          <a:xfrm>
            <a:off x="3538568" y="292767"/>
            <a:ext cx="5123518"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n>
                  <a:solidFill>
                    <a:srgbClr val="FF0000"/>
                  </a:solidFill>
                </a:ln>
                <a:solidFill>
                  <a:srgbClr val="002060"/>
                </a:solidFill>
                <a:latin typeface="Albertus" pitchFamily="34" charset="0"/>
              </a:rPr>
              <a:t>ß- </a:t>
            </a:r>
            <a:r>
              <a:rPr lang="en-US" sz="2800" b="1" dirty="0" err="1" smtClean="0">
                <a:ln>
                  <a:solidFill>
                    <a:srgbClr val="FF0000"/>
                  </a:solidFill>
                </a:ln>
                <a:solidFill>
                  <a:srgbClr val="002060"/>
                </a:solidFill>
                <a:latin typeface="Albertus" pitchFamily="34" charset="0"/>
              </a:rPr>
              <a:t>Adrenoceptor</a:t>
            </a:r>
            <a:r>
              <a:rPr lang="en-US" sz="2800" b="1" dirty="0" smtClean="0">
                <a:ln>
                  <a:solidFill>
                    <a:srgbClr val="FF0000"/>
                  </a:solidFill>
                </a:ln>
                <a:solidFill>
                  <a:srgbClr val="002060"/>
                </a:solidFill>
                <a:latin typeface="Albertus" pitchFamily="34" charset="0"/>
              </a:rPr>
              <a:t> blockers</a:t>
            </a:r>
          </a:p>
        </p:txBody>
      </p:sp>
      <p:pic>
        <p:nvPicPr>
          <p:cNvPr id="70657" name="Picture 1"/>
          <p:cNvPicPr>
            <a:picLocks noChangeAspect="1" noChangeArrowheads="1"/>
          </p:cNvPicPr>
          <p:nvPr/>
        </p:nvPicPr>
        <p:blipFill>
          <a:blip r:embed="rId4"/>
          <a:srcRect/>
          <a:stretch>
            <a:fillRect/>
          </a:stretch>
        </p:blipFill>
        <p:spPr bwMode="auto">
          <a:xfrm>
            <a:off x="5029200" y="1981200"/>
            <a:ext cx="6770370" cy="4572000"/>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6" name="Rounded Rectangle 15"/>
          <p:cNvSpPr/>
          <p:nvPr/>
        </p:nvSpPr>
        <p:spPr>
          <a:xfrm>
            <a:off x="251540" y="5061605"/>
            <a:ext cx="4909183"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Aggravate peripheral arterial disease</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42499" y="2283273"/>
            <a:ext cx="3878772" cy="6275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Hypoglycemia</a:t>
            </a:r>
            <a:endParaRPr lang="en-US" sz="2800" dirty="0">
              <a:ln>
                <a:solidFill>
                  <a:srgbClr val="FF0000"/>
                </a:solidFill>
              </a:ln>
              <a:solidFill>
                <a:srgbClr val="FFFF00"/>
              </a:solidFill>
              <a:latin typeface="Albertus" pitchFamily="34" charset="0"/>
            </a:endParaRPr>
          </a:p>
        </p:txBody>
      </p:sp>
      <p:sp>
        <p:nvSpPr>
          <p:cNvPr id="8" name="Rounded Rectangle 7"/>
          <p:cNvSpPr/>
          <p:nvPr/>
        </p:nvSpPr>
        <p:spPr>
          <a:xfrm>
            <a:off x="271272" y="3060192"/>
            <a:ext cx="4572000" cy="917448"/>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800" dirty="0" smtClean="0">
                <a:ln>
                  <a:solidFill>
                    <a:srgbClr val="FF0000"/>
                  </a:solidFill>
                </a:ln>
                <a:solidFill>
                  <a:srgbClr val="FFFF00"/>
                </a:solidFill>
                <a:latin typeface="Albertus" pitchFamily="34" charset="0"/>
              </a:rPr>
              <a:t>Mask the symptoms </a:t>
            </a:r>
            <a:r>
              <a:rPr lang="en-US" sz="2800" smtClean="0">
                <a:ln>
                  <a:solidFill>
                    <a:srgbClr val="FF0000"/>
                  </a:solidFill>
                </a:ln>
                <a:solidFill>
                  <a:srgbClr val="FFFF00"/>
                </a:solidFill>
                <a:latin typeface="Albertus" pitchFamily="34" charset="0"/>
              </a:rPr>
              <a:t>of hypoglycemia </a:t>
            </a:r>
            <a:r>
              <a:rPr lang="en-US" sz="2800" dirty="0" smtClean="0">
                <a:ln>
                  <a:solidFill>
                    <a:srgbClr val="FF0000"/>
                  </a:solidFill>
                </a:ln>
                <a:solidFill>
                  <a:srgbClr val="FFFF00"/>
                </a:solidFill>
                <a:latin typeface="Albertus" pitchFamily="34" charset="0"/>
              </a:rPr>
              <a:t>in diabetes</a:t>
            </a:r>
          </a:p>
        </p:txBody>
      </p:sp>
      <p:sp>
        <p:nvSpPr>
          <p:cNvPr id="12" name="Rounded Rectangle 11"/>
          <p:cNvSpPr/>
          <p:nvPr/>
        </p:nvSpPr>
        <p:spPr>
          <a:xfrm>
            <a:off x="304800" y="1381866"/>
            <a:ext cx="179832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ADrs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277528" y="4213298"/>
            <a:ext cx="4233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Increased triglycerides</a:t>
            </a:r>
            <a:endParaRPr lang="en-US" sz="2800" dirty="0">
              <a:ln>
                <a:solidFill>
                  <a:srgbClr val="FF0000"/>
                </a:solidFill>
              </a:ln>
              <a:solidFill>
                <a:srgbClr val="FFFF00"/>
              </a:solidFill>
              <a:latin typeface="Albertus" pitchFamily="34" charset="0"/>
            </a:endParaRPr>
          </a:p>
        </p:txBody>
      </p:sp>
      <p:sp>
        <p:nvSpPr>
          <p:cNvPr id="18" name="Rounded Rectangle 17"/>
          <p:cNvSpPr/>
          <p:nvPr/>
        </p:nvSpPr>
        <p:spPr>
          <a:xfrm>
            <a:off x="259081" y="5941193"/>
            <a:ext cx="361188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Erectile dysfunction</a:t>
            </a:r>
            <a:endParaRPr lang="en-US" sz="2800" dirty="0">
              <a:ln>
                <a:solidFill>
                  <a:srgbClr val="FF0000"/>
                </a:solidFill>
              </a:ln>
              <a:solidFill>
                <a:srgbClr val="FFFF00"/>
              </a:solidFill>
              <a:latin typeface="Albertus" pitchFamily="34" charset="0"/>
            </a:endParaRPr>
          </a:p>
        </p:txBody>
      </p:sp>
      <p:sp>
        <p:nvSpPr>
          <p:cNvPr id="19" name="Rounded Rectangle 18"/>
          <p:cNvSpPr/>
          <p:nvPr/>
        </p:nvSpPr>
        <p:spPr>
          <a:xfrm>
            <a:off x="3636904" y="341376"/>
            <a:ext cx="4867015"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FF0000"/>
                  </a:solidFill>
                </a:ln>
                <a:solidFill>
                  <a:srgbClr val="002060"/>
                </a:solidFill>
                <a:latin typeface="Albertus" pitchFamily="34" charset="0"/>
              </a:rPr>
              <a:t>ß </a:t>
            </a:r>
            <a:r>
              <a:rPr lang="en-US" sz="2800" b="1" dirty="0" err="1">
                <a:ln>
                  <a:solidFill>
                    <a:srgbClr val="FF0000"/>
                  </a:solidFill>
                </a:ln>
                <a:solidFill>
                  <a:srgbClr val="002060"/>
                </a:solidFill>
                <a:latin typeface="Albertus" pitchFamily="34" charset="0"/>
              </a:rPr>
              <a:t>Adrenoceptor</a:t>
            </a:r>
            <a:r>
              <a:rPr lang="en-US" sz="2800" b="1" dirty="0">
                <a:ln>
                  <a:solidFill>
                    <a:srgbClr val="FF0000"/>
                  </a:solidFill>
                </a:ln>
                <a:solidFill>
                  <a:srgbClr val="002060"/>
                </a:solidFill>
                <a:latin typeface="Albertus" pitchFamily="34" charset="0"/>
              </a:rPr>
              <a:t> blockers</a:t>
            </a:r>
          </a:p>
        </p:txBody>
      </p:sp>
      <p:sp>
        <p:nvSpPr>
          <p:cNvPr id="14" name="Rounded Rectangle 13"/>
          <p:cNvSpPr/>
          <p:nvPr/>
        </p:nvSpPr>
        <p:spPr>
          <a:xfrm>
            <a:off x="4442059" y="2222313"/>
            <a:ext cx="2827421" cy="6275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Fatigue</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70" dur="1000" fill="hold"/>
                                        <p:tgtEl>
                                          <p:spTgt spid="1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13" grpId="0" animBg="1"/>
      <p:bldP spid="1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24840" y="1767840"/>
            <a:ext cx="8945880" cy="46024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smtClean="0">
              <a:ln>
                <a:solidFill>
                  <a:srgbClr val="FF0000"/>
                </a:solidFill>
              </a:ln>
              <a:solidFill>
                <a:srgbClr val="FFFF00"/>
              </a:solidFill>
              <a:latin typeface="Albertus" pitchFamily="34" charset="0"/>
            </a:endParaRPr>
          </a:p>
        </p:txBody>
      </p:sp>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1127760" y="601578"/>
            <a:ext cx="798576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The rule of halves of Hypertension</a:t>
            </a:r>
            <a:endParaRPr lang="en-US" sz="3200" dirty="0">
              <a:ln>
                <a:solidFill>
                  <a:srgbClr val="FFFF00"/>
                </a:solidFill>
              </a:ln>
              <a:solidFill>
                <a:srgbClr val="FFFF00"/>
              </a:solidFill>
              <a:latin typeface="Algerian" pitchFamily="82" charset="0"/>
            </a:endParaRPr>
          </a:p>
        </p:txBody>
      </p:sp>
      <p:sp>
        <p:nvSpPr>
          <p:cNvPr id="6" name="Rectangle 5"/>
          <p:cNvSpPr/>
          <p:nvPr/>
        </p:nvSpPr>
        <p:spPr>
          <a:xfrm>
            <a:off x="1173480" y="2011680"/>
            <a:ext cx="8046720" cy="4142673"/>
          </a:xfrm>
          <a:prstGeom prst="rect">
            <a:avLst/>
          </a:prstGeom>
        </p:spPr>
        <p:txBody>
          <a:bodyPr wrap="square">
            <a:spAutoFit/>
          </a:bodyPr>
          <a:lstStyle/>
          <a:p>
            <a:pPr indent="-342900">
              <a:spcBef>
                <a:spcPct val="20000"/>
              </a:spcBef>
              <a:buFontTx/>
              <a:buChar char="•"/>
            </a:pPr>
            <a:r>
              <a:rPr lang="en-US" sz="2800" dirty="0" smtClean="0">
                <a:ln>
                  <a:solidFill>
                    <a:srgbClr val="FF0000"/>
                  </a:solidFill>
                </a:ln>
                <a:solidFill>
                  <a:srgbClr val="FFFF00"/>
                </a:solidFill>
                <a:latin typeface="Albertus" pitchFamily="34" charset="0"/>
              </a:rPr>
              <a:t>For every </a:t>
            </a:r>
            <a:r>
              <a:rPr lang="en-US" sz="2800" dirty="0" smtClean="0">
                <a:ln>
                  <a:solidFill>
                    <a:srgbClr val="FF0000"/>
                  </a:solidFill>
                </a:ln>
                <a:solidFill>
                  <a:srgbClr val="FF0000"/>
                </a:solidFill>
                <a:latin typeface="Albertus" pitchFamily="34" charset="0"/>
              </a:rPr>
              <a:t>800 </a:t>
            </a:r>
            <a:r>
              <a:rPr lang="en-US" sz="2800" dirty="0" smtClean="0">
                <a:ln>
                  <a:solidFill>
                    <a:srgbClr val="FF0000"/>
                  </a:solidFill>
                </a:ln>
                <a:solidFill>
                  <a:srgbClr val="FFFF00"/>
                </a:solidFill>
                <a:latin typeface="Albertus" pitchFamily="34" charset="0"/>
              </a:rPr>
              <a:t>adults in the community</a:t>
            </a:r>
          </a:p>
          <a:p>
            <a:pPr indent="-342900">
              <a:spcBef>
                <a:spcPct val="20000"/>
              </a:spcBef>
              <a:buFontTx/>
              <a:buChar char="•"/>
            </a:pPr>
            <a:r>
              <a:rPr lang="en-US" sz="2800" dirty="0" smtClean="0">
                <a:ln>
                  <a:solidFill>
                    <a:srgbClr val="FF0000"/>
                  </a:solidFill>
                </a:ln>
                <a:solidFill>
                  <a:srgbClr val="FF0000"/>
                </a:solidFill>
                <a:latin typeface="Albertus" pitchFamily="34" charset="0"/>
              </a:rPr>
              <a:t>400 </a:t>
            </a:r>
            <a:r>
              <a:rPr lang="en-US" sz="2800" dirty="0" smtClean="0">
                <a:ln>
                  <a:solidFill>
                    <a:srgbClr val="FF0000"/>
                  </a:solidFill>
                </a:ln>
                <a:solidFill>
                  <a:srgbClr val="FFFF00"/>
                </a:solidFill>
                <a:latin typeface="Albertus" pitchFamily="34" charset="0"/>
              </a:rPr>
              <a:t>are hypertensive (either ↑ SBP or ↑ DBP       or both)</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only </a:t>
            </a:r>
            <a:r>
              <a:rPr lang="en-US" sz="2800" dirty="0" smtClean="0">
                <a:ln>
                  <a:solidFill>
                    <a:srgbClr val="FF0000"/>
                  </a:solidFill>
                </a:ln>
                <a:solidFill>
                  <a:srgbClr val="FF0000"/>
                </a:solidFill>
                <a:latin typeface="Albertus" pitchFamily="34" charset="0"/>
              </a:rPr>
              <a:t>200 </a:t>
            </a:r>
            <a:r>
              <a:rPr lang="en-US" sz="2800" dirty="0" smtClean="0">
                <a:ln>
                  <a:solidFill>
                    <a:srgbClr val="FF0000"/>
                  </a:solidFill>
                </a:ln>
                <a:solidFill>
                  <a:srgbClr val="FFFF00"/>
                </a:solidFill>
                <a:latin typeface="Albertus" pitchFamily="34" charset="0"/>
              </a:rPr>
              <a:t>are diagnosed HT</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only </a:t>
            </a:r>
            <a:r>
              <a:rPr lang="en-US" sz="2800" dirty="0" smtClean="0">
                <a:ln>
                  <a:solidFill>
                    <a:srgbClr val="FF0000"/>
                  </a:solidFill>
                </a:ln>
                <a:solidFill>
                  <a:srgbClr val="FF0000"/>
                </a:solidFill>
                <a:latin typeface="Albertus" pitchFamily="34" charset="0"/>
              </a:rPr>
              <a:t>100</a:t>
            </a:r>
            <a:r>
              <a:rPr lang="en-US" sz="2800" dirty="0" smtClean="0">
                <a:ln>
                  <a:solidFill>
                    <a:srgbClr val="FF0000"/>
                  </a:solidFill>
                </a:ln>
                <a:solidFill>
                  <a:srgbClr val="FFFF00"/>
                </a:solidFill>
                <a:latin typeface="Albertus" pitchFamily="34" charset="0"/>
              </a:rPr>
              <a:t> are started on treatment</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only </a:t>
            </a:r>
            <a:r>
              <a:rPr lang="en-US" sz="2800" dirty="0" smtClean="0">
                <a:ln>
                  <a:solidFill>
                    <a:srgbClr val="FF0000"/>
                  </a:solidFill>
                </a:ln>
                <a:solidFill>
                  <a:srgbClr val="FF0000"/>
                </a:solidFill>
                <a:latin typeface="Albertus" pitchFamily="34" charset="0"/>
              </a:rPr>
              <a:t>50</a:t>
            </a:r>
            <a:r>
              <a:rPr lang="en-US" sz="2800" dirty="0" smtClean="0">
                <a:ln>
                  <a:solidFill>
                    <a:srgbClr val="FF0000"/>
                  </a:solidFill>
                </a:ln>
                <a:solidFill>
                  <a:srgbClr val="FFFF00"/>
                </a:solidFill>
                <a:latin typeface="Albertus" pitchFamily="34" charset="0"/>
              </a:rPr>
              <a:t> are on correct drug</a:t>
            </a:r>
          </a:p>
          <a:p>
            <a:pPr indent="-342900">
              <a:spcBef>
                <a:spcPct val="20000"/>
              </a:spcBef>
              <a:buFontTx/>
              <a:buChar char="•"/>
            </a:pPr>
            <a:r>
              <a:rPr lang="en-US" sz="2800" dirty="0" smtClean="0">
                <a:ln>
                  <a:solidFill>
                    <a:srgbClr val="FF0000"/>
                  </a:solidFill>
                </a:ln>
                <a:solidFill>
                  <a:srgbClr val="FFFF00"/>
                </a:solidFill>
                <a:latin typeface="Albertus" pitchFamily="34" charset="0"/>
              </a:rPr>
              <a:t>Of them in only </a:t>
            </a:r>
            <a:r>
              <a:rPr lang="en-US" sz="2800" dirty="0" smtClean="0">
                <a:ln>
                  <a:solidFill>
                    <a:srgbClr val="FF0000"/>
                  </a:solidFill>
                </a:ln>
                <a:solidFill>
                  <a:srgbClr val="FF0000"/>
                </a:solidFill>
                <a:latin typeface="Albertus" pitchFamily="34" charset="0"/>
              </a:rPr>
              <a:t>25</a:t>
            </a:r>
            <a:r>
              <a:rPr lang="en-US" sz="2800" dirty="0" smtClean="0">
                <a:ln>
                  <a:solidFill>
                    <a:srgbClr val="FF0000"/>
                  </a:solidFill>
                </a:ln>
                <a:solidFill>
                  <a:srgbClr val="FFFF00"/>
                </a:solidFill>
                <a:latin typeface="Albertus" pitchFamily="34" charset="0"/>
              </a:rPr>
              <a:t> the goal B.P. is attained</a:t>
            </a:r>
          </a:p>
          <a:p>
            <a:pPr indent="-342900">
              <a:spcBef>
                <a:spcPct val="20000"/>
              </a:spcBef>
              <a:buFontTx/>
              <a:buChar char="•"/>
            </a:pPr>
            <a:r>
              <a:rPr lang="en-US" sz="2800" dirty="0" smtClean="0">
                <a:ln>
                  <a:solidFill>
                    <a:srgbClr val="FF0000"/>
                  </a:solidFill>
                </a:ln>
                <a:solidFill>
                  <a:srgbClr val="FFFF00"/>
                </a:solidFill>
                <a:latin typeface="Albertus" pitchFamily="34" charset="0"/>
              </a:rPr>
              <a:t>Means 25 ÷ 400 = </a:t>
            </a:r>
            <a:r>
              <a:rPr lang="en-US" sz="2800" dirty="0" smtClean="0">
                <a:ln>
                  <a:solidFill>
                    <a:srgbClr val="FF0000"/>
                  </a:solidFill>
                </a:ln>
                <a:solidFill>
                  <a:srgbClr val="FF0000"/>
                </a:solidFill>
                <a:latin typeface="Albertus" pitchFamily="34" charset="0"/>
              </a:rPr>
              <a:t>6</a:t>
            </a:r>
            <a:r>
              <a:rPr lang="en-US" sz="2800" dirty="0" smtClean="0">
                <a:ln>
                  <a:solidFill>
                    <a:srgbClr val="FF0000"/>
                  </a:solidFill>
                </a:ln>
                <a:solidFill>
                  <a:srgbClr val="FFFF00"/>
                </a:solidFill>
                <a:latin typeface="Albertus" pitchFamily="34" charset="0"/>
              </a:rPr>
              <a:t>% only have goal BP</a:t>
            </a:r>
          </a:p>
        </p:txBody>
      </p:sp>
    </p:spTree>
    <p:extLst>
      <p:ext uri="{BB962C8B-B14F-4D97-AF65-F5344CB8AC3E}">
        <p14:creationId xmlns:p14="http://schemas.microsoft.com/office/powerpoint/2010/main" val="2214693112"/>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332393" y="4627826"/>
            <a:ext cx="8230839" cy="980494"/>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rgbClr val="FF0000"/>
                  </a:solidFill>
                </a:ln>
                <a:solidFill>
                  <a:srgbClr val="002060"/>
                </a:solidFill>
                <a:latin typeface="Albertus" pitchFamily="34" charset="0"/>
              </a:rPr>
              <a:t>Prazosin</a:t>
            </a:r>
            <a:r>
              <a:rPr lang="en-US" sz="2800" dirty="0" smtClean="0">
                <a:ln>
                  <a:solidFill>
                    <a:srgbClr val="FF0000"/>
                  </a:solidFill>
                </a:ln>
                <a:solidFill>
                  <a:srgbClr val="002060"/>
                </a:solidFill>
                <a:latin typeface="Albertus" pitchFamily="34" charset="0"/>
              </a:rPr>
              <a:t>, </a:t>
            </a:r>
            <a:r>
              <a:rPr lang="en-US" sz="2800" dirty="0" smtClean="0">
                <a:ln>
                  <a:solidFill>
                    <a:srgbClr val="FF0000"/>
                  </a:solidFill>
                </a:ln>
                <a:solidFill>
                  <a:srgbClr val="FFFF00"/>
                </a:solidFill>
                <a:latin typeface="Albertus" pitchFamily="34" charset="0"/>
              </a:rPr>
              <a:t>short- acting causes first dose hypotension &amp; postural hypotension</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414528" y="2146113"/>
            <a:ext cx="7312152" cy="77996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Block </a:t>
            </a:r>
            <a:r>
              <a:rPr lang="el-GR" sz="2800" dirty="0" smtClean="0">
                <a:ln>
                  <a:solidFill>
                    <a:srgbClr val="FF0000"/>
                  </a:solidFill>
                </a:ln>
                <a:solidFill>
                  <a:srgbClr val="FFFF00"/>
                </a:solidFill>
                <a:latin typeface="Albertus" pitchFamily="34" charset="0"/>
              </a:rPr>
              <a:t>α</a:t>
            </a:r>
            <a:r>
              <a:rPr lang="en-US" sz="2800" dirty="0" smtClean="0">
                <a:ln>
                  <a:solidFill>
                    <a:srgbClr val="FF0000"/>
                  </a:solidFill>
                </a:ln>
                <a:solidFill>
                  <a:srgbClr val="FFFF00"/>
                </a:solidFill>
                <a:latin typeface="Albertus" pitchFamily="34" charset="0"/>
              </a:rPr>
              <a:t>- receptors in arterioles and </a:t>
            </a:r>
            <a:r>
              <a:rPr lang="en-US" sz="2800" dirty="0" err="1" smtClean="0">
                <a:ln>
                  <a:solidFill>
                    <a:srgbClr val="FF0000"/>
                  </a:solidFill>
                </a:ln>
                <a:solidFill>
                  <a:srgbClr val="FFFF00"/>
                </a:solidFill>
                <a:latin typeface="Albertus" pitchFamily="34" charset="0"/>
              </a:rPr>
              <a:t>venules</a:t>
            </a:r>
            <a:endParaRPr lang="en-US" sz="2800" dirty="0" smtClean="0">
              <a:ln>
                <a:solidFill>
                  <a:srgbClr val="FF0000"/>
                </a:solidFill>
              </a:ln>
              <a:solidFill>
                <a:srgbClr val="FFFF00"/>
              </a:solidFill>
              <a:latin typeface="Albertus" pitchFamily="34" charset="0"/>
            </a:endParaRPr>
          </a:p>
        </p:txBody>
      </p:sp>
      <p:sp>
        <p:nvSpPr>
          <p:cNvPr id="8" name="Rounded Rectangle 7"/>
          <p:cNvSpPr/>
          <p:nvPr/>
        </p:nvSpPr>
        <p:spPr>
          <a:xfrm>
            <a:off x="344584" y="3102864"/>
            <a:ext cx="6071456" cy="125577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Reduce blood pressure by decreasing both </a:t>
            </a:r>
            <a:r>
              <a:rPr lang="en-US" sz="2800" dirty="0" err="1" smtClean="0">
                <a:ln>
                  <a:solidFill>
                    <a:srgbClr val="FF0000"/>
                  </a:solidFill>
                </a:ln>
                <a:solidFill>
                  <a:srgbClr val="FFFF00"/>
                </a:solidFill>
                <a:latin typeface="Albertus" pitchFamily="34" charset="0"/>
              </a:rPr>
              <a:t>afterload</a:t>
            </a:r>
            <a:r>
              <a:rPr lang="en-US" sz="2800" dirty="0" smtClean="0">
                <a:ln>
                  <a:solidFill>
                    <a:srgbClr val="FF0000"/>
                  </a:solidFill>
                </a:ln>
                <a:solidFill>
                  <a:srgbClr val="FFFF00"/>
                </a:solidFill>
                <a:latin typeface="Albertus" pitchFamily="34" charset="0"/>
              </a:rPr>
              <a:t> &amp; preload </a:t>
            </a:r>
          </a:p>
        </p:txBody>
      </p:sp>
      <p:sp>
        <p:nvSpPr>
          <p:cNvPr id="9" name="Rounded Rectangle 8"/>
          <p:cNvSpPr/>
          <p:nvPr/>
        </p:nvSpPr>
        <p:spPr>
          <a:xfrm>
            <a:off x="2499382" y="25410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Sympatholytic</a:t>
            </a:r>
            <a:r>
              <a:rPr lang="en-US" sz="3200" dirty="0" smtClean="0">
                <a:ln>
                  <a:solidFill>
                    <a:srgbClr val="FF0000"/>
                  </a:solidFill>
                </a:ln>
                <a:solidFill>
                  <a:srgbClr val="FFFF00"/>
                </a:solidFill>
                <a:latin typeface="Algerian" pitchFamily="82" charset="0"/>
              </a:rPr>
              <a:t> drugs</a:t>
            </a:r>
            <a:endParaRPr lang="en-US" sz="3200" dirty="0">
              <a:ln>
                <a:solidFill>
                  <a:srgbClr val="FFFF00"/>
                </a:solidFill>
              </a:ln>
              <a:solidFill>
                <a:srgbClr val="FFFF00"/>
              </a:solidFill>
              <a:latin typeface="Algerian" pitchFamily="82" charset="0"/>
            </a:endParaRPr>
          </a:p>
        </p:txBody>
      </p:sp>
      <p:sp>
        <p:nvSpPr>
          <p:cNvPr id="12" name="Rounded Rectangle 11"/>
          <p:cNvSpPr/>
          <p:nvPr/>
        </p:nvSpPr>
        <p:spPr>
          <a:xfrm>
            <a:off x="432976" y="1225296"/>
            <a:ext cx="5739224" cy="609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rgbClr val="FF0000"/>
                  </a:solidFill>
                </a:ln>
                <a:solidFill>
                  <a:srgbClr val="002060"/>
                </a:solidFill>
                <a:latin typeface="Century Gothic"/>
              </a:rPr>
              <a:t>ii-</a:t>
            </a:r>
            <a:r>
              <a:rPr lang="el-GR" sz="3200" b="1" dirty="0" smtClean="0">
                <a:ln>
                  <a:solidFill>
                    <a:srgbClr val="FF0000"/>
                  </a:solidFill>
                </a:ln>
                <a:solidFill>
                  <a:srgbClr val="002060"/>
                </a:solidFill>
                <a:latin typeface="Albertus" pitchFamily="34" charset="0"/>
              </a:rPr>
              <a:t> α</a:t>
            </a:r>
            <a:r>
              <a:rPr lang="en-US" sz="3200" b="1" dirty="0" smtClean="0">
                <a:ln>
                  <a:solidFill>
                    <a:srgbClr val="FF0000"/>
                  </a:solidFill>
                </a:ln>
                <a:solidFill>
                  <a:srgbClr val="002060"/>
                </a:solidFill>
                <a:latin typeface="Albertus" pitchFamily="34" charset="0"/>
              </a:rPr>
              <a:t> </a:t>
            </a:r>
            <a:r>
              <a:rPr lang="en-US" sz="3200" b="1" dirty="0" err="1" smtClean="0">
                <a:ln>
                  <a:solidFill>
                    <a:srgbClr val="FF0000"/>
                  </a:solidFill>
                </a:ln>
                <a:solidFill>
                  <a:srgbClr val="002060"/>
                </a:solidFill>
                <a:latin typeface="Albertus" pitchFamily="34" charset="0"/>
              </a:rPr>
              <a:t>Adrenoceptor</a:t>
            </a:r>
            <a:r>
              <a:rPr lang="en-US" sz="3200" b="1" dirty="0" smtClean="0">
                <a:ln>
                  <a:solidFill>
                    <a:srgbClr val="FF0000"/>
                  </a:solidFill>
                </a:ln>
                <a:solidFill>
                  <a:srgbClr val="002060"/>
                </a:solidFill>
                <a:latin typeface="Albertus" pitchFamily="34" charset="0"/>
              </a:rPr>
              <a:t> blockers</a:t>
            </a:r>
          </a:p>
        </p:txBody>
      </p:sp>
      <p:sp>
        <p:nvSpPr>
          <p:cNvPr id="13" name="Rounded Rectangle 12"/>
          <p:cNvSpPr/>
          <p:nvPr/>
        </p:nvSpPr>
        <p:spPr>
          <a:xfrm>
            <a:off x="365760" y="5850956"/>
            <a:ext cx="6449407"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ln>
                  <a:solidFill>
                    <a:srgbClr val="FF0000"/>
                  </a:solidFill>
                </a:ln>
                <a:solidFill>
                  <a:srgbClr val="002060"/>
                </a:solidFill>
                <a:latin typeface="Albertus" pitchFamily="34" charset="0"/>
              </a:rPr>
              <a:t>Doxazosin</a:t>
            </a:r>
            <a:r>
              <a:rPr lang="en-US" sz="2800" dirty="0" smtClean="0">
                <a:ln>
                  <a:solidFill>
                    <a:srgbClr val="FF0000"/>
                  </a:solidFill>
                </a:ln>
                <a:solidFill>
                  <a:srgbClr val="FFFF00"/>
                </a:solidFill>
                <a:latin typeface="Albertus" pitchFamily="34" charset="0"/>
              </a:rPr>
              <a:t>, is preferred long half- life </a:t>
            </a:r>
            <a:endParaRPr lang="en-US" sz="2800" dirty="0">
              <a:ln>
                <a:solidFill>
                  <a:srgbClr val="FF0000"/>
                </a:solidFill>
              </a:ln>
              <a:solidFill>
                <a:srgbClr val="FFFF00"/>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8"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7268337" y="1950720"/>
            <a:ext cx="4649343" cy="4714875"/>
          </a:xfrm>
          <a:prstGeom prst="rect">
            <a:avLst/>
          </a:prstGeom>
          <a:noFill/>
          <a:ln w="9525">
            <a:noFill/>
            <a:miter lim="800000"/>
            <a:headEnd/>
            <a:tailEnd/>
          </a:ln>
        </p:spPr>
      </p:pic>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15" name="Rounded Rectangle 14"/>
          <p:cNvSpPr/>
          <p:nvPr/>
        </p:nvSpPr>
        <p:spPr>
          <a:xfrm>
            <a:off x="243840" y="5412927"/>
            <a:ext cx="6973824" cy="123171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Useful in the treatment of hypertension complicated by renal disease and resistant hypertension</a:t>
            </a:r>
            <a:endParaRPr lang="en-US" sz="2800" dirty="0">
              <a:ln>
                <a:solidFill>
                  <a:srgbClr val="FF0000"/>
                </a:solidFill>
              </a:ln>
              <a:solidFill>
                <a:srgbClr val="FFFF00"/>
              </a:solidFill>
              <a:latin typeface="Albertus" pitchFamily="34" charset="0"/>
            </a:endParaRPr>
          </a:p>
        </p:txBody>
      </p:sp>
      <p:sp>
        <p:nvSpPr>
          <p:cNvPr id="16" name="Rounded Rectangle 15"/>
          <p:cNvSpPr/>
          <p:nvPr/>
        </p:nvSpPr>
        <p:spPr>
          <a:xfrm>
            <a:off x="326136" y="4345244"/>
            <a:ext cx="6133057" cy="91255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Does not decrease renal blood flow or glomerular filtration</a:t>
            </a:r>
            <a:endParaRPr lang="en-US" sz="2800" dirty="0">
              <a:ln>
                <a:solidFill>
                  <a:srgbClr val="FF0000"/>
                </a:solidFill>
              </a:ln>
              <a:solidFill>
                <a:srgbClr val="FFFF00"/>
              </a:solidFill>
              <a:latin typeface="Albertus" pitchFamily="34" charset="0"/>
            </a:endParaRPr>
          </a:p>
        </p:txBody>
      </p:sp>
      <p:sp>
        <p:nvSpPr>
          <p:cNvPr id="17" name="Rounded Rectangle 16"/>
          <p:cNvSpPr/>
          <p:nvPr/>
        </p:nvSpPr>
        <p:spPr>
          <a:xfrm>
            <a:off x="337526" y="1125033"/>
            <a:ext cx="2827421"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C00000"/>
                </a:solidFill>
                <a:latin typeface="Albertus" pitchFamily="34" charset="0"/>
              </a:rPr>
              <a:t>Clonidine</a:t>
            </a:r>
            <a:endParaRPr lang="en-US" sz="3200" dirty="0">
              <a:ln>
                <a:solidFill>
                  <a:srgbClr val="FF0000"/>
                </a:solidFill>
              </a:ln>
              <a:solidFill>
                <a:srgbClr val="C00000"/>
              </a:solidFill>
              <a:latin typeface="Albertus" pitchFamily="34" charset="0"/>
            </a:endParaRPr>
          </a:p>
        </p:txBody>
      </p:sp>
      <p:sp>
        <p:nvSpPr>
          <p:cNvPr id="8" name="Rounded Rectangle 7"/>
          <p:cNvSpPr/>
          <p:nvPr/>
        </p:nvSpPr>
        <p:spPr>
          <a:xfrm>
            <a:off x="259080" y="2090928"/>
            <a:ext cx="6812280" cy="98755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bertus" pitchFamily="34" charset="0"/>
              </a:rPr>
              <a:t>α2-agonist, diminishes central adrenergic outflow &amp; </a:t>
            </a:r>
            <a:r>
              <a:rPr lang="en-US" sz="2800" dirty="0" smtClean="0">
                <a:ln>
                  <a:solidFill>
                    <a:srgbClr val="FF0000"/>
                  </a:solidFill>
                </a:ln>
                <a:solidFill>
                  <a:srgbClr val="FFFF00"/>
                </a:solidFill>
                <a:latin typeface="Times New Roman"/>
                <a:cs typeface="Times New Roman"/>
              </a:rPr>
              <a:t>↑ parasympathetic outflow</a:t>
            </a:r>
            <a:endParaRPr lang="en-US" sz="2800" dirty="0" smtClean="0">
              <a:ln>
                <a:solidFill>
                  <a:srgbClr val="FF0000"/>
                </a:solidFill>
              </a:ln>
              <a:solidFill>
                <a:srgbClr val="FFFF00"/>
              </a:solidFill>
              <a:latin typeface="Albertus" pitchFamily="34" charset="0"/>
            </a:endParaRPr>
          </a:p>
        </p:txBody>
      </p:sp>
      <p:sp>
        <p:nvSpPr>
          <p:cNvPr id="12" name="Rounded Rectangle 11"/>
          <p:cNvSpPr/>
          <p:nvPr/>
        </p:nvSpPr>
        <p:spPr>
          <a:xfrm>
            <a:off x="337527" y="196194"/>
            <a:ext cx="102892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n>
                <a:solidFill>
                  <a:srgbClr val="FF0000"/>
                </a:solidFill>
              </a:ln>
              <a:solidFill>
                <a:srgbClr val="FFFF00"/>
              </a:solidFill>
              <a:latin typeface="Algerian" pitchFamily="82" charset="0"/>
            </a:endParaRPr>
          </a:p>
          <a:p>
            <a:pPr algn="ctr"/>
            <a:r>
              <a:rPr lang="en-US" sz="3200" dirty="0" smtClean="0">
                <a:ln>
                  <a:solidFill>
                    <a:srgbClr val="FF0000"/>
                  </a:solidFill>
                </a:ln>
                <a:solidFill>
                  <a:srgbClr val="002060"/>
                </a:solidFill>
                <a:latin typeface="Algerian" pitchFamily="82" charset="0"/>
              </a:rPr>
              <a:t>III- Centrally- acting Sympatholytic </a:t>
            </a:r>
            <a:r>
              <a:rPr lang="en-US" sz="3200" dirty="0">
                <a:ln>
                  <a:solidFill>
                    <a:srgbClr val="FF0000"/>
                  </a:solidFill>
                </a:ln>
                <a:solidFill>
                  <a:srgbClr val="002060"/>
                </a:solidFill>
                <a:latin typeface="Algerian" pitchFamily="82" charset="0"/>
              </a:rPr>
              <a:t>drugs</a:t>
            </a:r>
            <a:endParaRPr lang="en-US" sz="3200" dirty="0">
              <a:ln>
                <a:solidFill>
                  <a:srgbClr val="FFFF00"/>
                </a:solidFill>
              </a:ln>
              <a:solidFill>
                <a:srgbClr val="002060"/>
              </a:solidFill>
              <a:latin typeface="Algerian" pitchFamily="82" charset="0"/>
            </a:endParaRPr>
          </a:p>
          <a:p>
            <a:pPr algn="ctr"/>
            <a:endParaRPr lang="en-US" sz="3200" dirty="0">
              <a:ln>
                <a:solidFill>
                  <a:srgbClr val="FFFF00"/>
                </a:solidFill>
              </a:ln>
              <a:solidFill>
                <a:srgbClr val="FFFF00"/>
              </a:solidFill>
              <a:latin typeface="Algerian" pitchFamily="82" charset="0"/>
            </a:endParaRPr>
          </a:p>
        </p:txBody>
      </p:sp>
      <p:pic>
        <p:nvPicPr>
          <p:cNvPr id="1026" name="Picture 2"/>
          <p:cNvPicPr>
            <a:picLocks noChangeAspect="1" noChangeArrowheads="1"/>
          </p:cNvPicPr>
          <p:nvPr/>
        </p:nvPicPr>
        <p:blipFill>
          <a:blip/>
          <a:srcRect/>
          <a:stretch>
            <a:fillRect/>
          </a:stretch>
        </p:blipFill>
        <p:spPr bwMode="auto">
          <a:xfrm>
            <a:off x="8046720" y="1885950"/>
            <a:ext cx="3932873" cy="4789170"/>
          </a:xfrm>
          <a:prstGeom prst="rect">
            <a:avLst/>
          </a:prstGeom>
          <a:noFill/>
          <a:ln w="9525">
            <a:noFill/>
            <a:miter lim="800000"/>
            <a:headEnd/>
            <a:tailEnd/>
          </a:ln>
        </p:spPr>
      </p:pic>
      <p:sp>
        <p:nvSpPr>
          <p:cNvPr id="13" name="Rounded Rectangle 12"/>
          <p:cNvSpPr/>
          <p:nvPr/>
        </p:nvSpPr>
        <p:spPr>
          <a:xfrm>
            <a:off x="307046" y="3307081"/>
            <a:ext cx="6419890" cy="8836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chemeClr val="bg2"/>
                </a:solidFill>
                <a:latin typeface="Albertus" pitchFamily="34" charset="0"/>
              </a:rPr>
              <a:t>Abrupt withdrawal may lead to rebound hypertension</a:t>
            </a:r>
            <a:endParaRPr lang="en-US" sz="2800" dirty="0">
              <a:ln>
                <a:solidFill>
                  <a:srgbClr val="FF0000"/>
                </a:solidFill>
              </a:ln>
              <a:solidFill>
                <a:schemeClr val="bg2"/>
              </a:solidFill>
              <a:latin typeface="Albertus" pitchFamily="34"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4" dur="1000" fill="hold"/>
                                        <p:tgtEl>
                                          <p:spTgt spid="16"/>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8"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5" name="Rounded Rectangle 14"/>
          <p:cNvSpPr/>
          <p:nvPr/>
        </p:nvSpPr>
        <p:spPr>
          <a:xfrm>
            <a:off x="454152" y="3029712"/>
            <a:ext cx="10343386" cy="1445073"/>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An </a:t>
            </a:r>
            <a:r>
              <a:rPr lang="el-GR" sz="2800" dirty="0" smtClean="0">
                <a:ln>
                  <a:solidFill>
                    <a:srgbClr val="FF0000"/>
                  </a:solidFill>
                </a:ln>
                <a:solidFill>
                  <a:srgbClr val="FFFF00"/>
                </a:solidFill>
                <a:latin typeface="Albertus" pitchFamily="34" charset="0"/>
              </a:rPr>
              <a:t>α</a:t>
            </a:r>
            <a:r>
              <a:rPr lang="en-US" sz="2800" dirty="0" smtClean="0">
                <a:ln>
                  <a:solidFill>
                    <a:srgbClr val="FF0000"/>
                  </a:solidFill>
                </a:ln>
                <a:solidFill>
                  <a:srgbClr val="FFFF00"/>
                </a:solidFill>
                <a:latin typeface="Albertus" pitchFamily="34" charset="0"/>
              </a:rPr>
              <a:t>- 2 agonist, is converted to methyl noradrenaline centrally to diminish the adrenergic outflow from the CNS</a:t>
            </a:r>
          </a:p>
        </p:txBody>
      </p:sp>
      <p:sp>
        <p:nvSpPr>
          <p:cNvPr id="16" name="Rounded Rectangle 15"/>
          <p:cNvSpPr/>
          <p:nvPr/>
        </p:nvSpPr>
        <p:spPr>
          <a:xfrm>
            <a:off x="432816" y="4619564"/>
            <a:ext cx="10364722" cy="92779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n>
                  <a:solidFill>
                    <a:srgbClr val="FF0000"/>
                  </a:solidFill>
                </a:ln>
                <a:solidFill>
                  <a:srgbClr val="FFFF00"/>
                </a:solidFill>
                <a:latin typeface="Albertus" pitchFamily="34" charset="0"/>
              </a:rPr>
              <a:t>Lead to reduced total peripheral resistance, and a decrease in blood pressure</a:t>
            </a:r>
          </a:p>
        </p:txBody>
      </p:sp>
      <p:sp>
        <p:nvSpPr>
          <p:cNvPr id="17" name="Rounded Rectangle 16"/>
          <p:cNvSpPr/>
          <p:nvPr/>
        </p:nvSpPr>
        <p:spPr>
          <a:xfrm>
            <a:off x="444206" y="1821948"/>
            <a:ext cx="3463330"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rgbClr val="FF0000"/>
                  </a:solidFill>
                </a:ln>
                <a:solidFill>
                  <a:srgbClr val="002060"/>
                </a:solidFill>
                <a:latin typeface="Century Gothic"/>
              </a:rPr>
              <a:t> </a:t>
            </a:r>
            <a:r>
              <a:rPr lang="el-GR" sz="3200" b="1" dirty="0" smtClean="0">
                <a:ln>
                  <a:solidFill>
                    <a:srgbClr val="FF0000"/>
                  </a:solidFill>
                </a:ln>
                <a:solidFill>
                  <a:srgbClr val="002060"/>
                </a:solidFill>
                <a:latin typeface="Albertus" pitchFamily="34" charset="0"/>
              </a:rPr>
              <a:t>α</a:t>
            </a:r>
            <a:r>
              <a:rPr lang="en-US" sz="3200" b="1" dirty="0" smtClean="0">
                <a:ln>
                  <a:solidFill>
                    <a:srgbClr val="FF0000"/>
                  </a:solidFill>
                </a:ln>
                <a:solidFill>
                  <a:srgbClr val="002060"/>
                </a:solidFill>
                <a:latin typeface="Albertus" pitchFamily="34" charset="0"/>
              </a:rPr>
              <a:t>- </a:t>
            </a:r>
            <a:r>
              <a:rPr lang="en-US" sz="3200" b="1" dirty="0" smtClean="0">
                <a:ln>
                  <a:solidFill>
                    <a:srgbClr val="FF0000"/>
                  </a:solidFill>
                </a:ln>
                <a:solidFill>
                  <a:srgbClr val="002060"/>
                </a:solidFill>
                <a:latin typeface="Century Gothic"/>
              </a:rPr>
              <a:t>methyldopa</a:t>
            </a:r>
            <a:endParaRPr lang="en-US" sz="3200" b="1" dirty="0">
              <a:ln>
                <a:solidFill>
                  <a:srgbClr val="FF0000"/>
                </a:solidFill>
              </a:ln>
              <a:solidFill>
                <a:srgbClr val="002060"/>
              </a:solidFill>
              <a:latin typeface="Albertus" pitchFamily="34" charset="0"/>
            </a:endParaRPr>
          </a:p>
        </p:txBody>
      </p:sp>
      <p:sp>
        <p:nvSpPr>
          <p:cNvPr id="9" name="Rounded Rectangle 8"/>
          <p:cNvSpPr/>
          <p:nvPr/>
        </p:nvSpPr>
        <p:spPr>
          <a:xfrm>
            <a:off x="2823973" y="216568"/>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rgbClr val="FF0000"/>
                  </a:solidFill>
                </a:ln>
                <a:solidFill>
                  <a:srgbClr val="FFFF00"/>
                </a:solidFill>
                <a:latin typeface="Algerian" pitchFamily="82" charset="0"/>
              </a:rPr>
              <a:t>Sympatholytic</a:t>
            </a:r>
            <a:r>
              <a:rPr lang="en-US" sz="3200" dirty="0" smtClean="0">
                <a:ln>
                  <a:solidFill>
                    <a:srgbClr val="FF0000"/>
                  </a:solidFill>
                </a:ln>
                <a:solidFill>
                  <a:srgbClr val="FFFF00"/>
                </a:solidFill>
                <a:latin typeface="Algerian" pitchFamily="82" charset="0"/>
              </a:rPr>
              <a:t> drugs</a:t>
            </a:r>
            <a:endParaRPr lang="en-US" sz="3200" dirty="0">
              <a:ln>
                <a:solidFill>
                  <a:srgbClr val="FFFF00"/>
                </a:solidFill>
              </a:ln>
              <a:solidFill>
                <a:srgbClr val="FFFF00"/>
              </a:solidFill>
              <a:latin typeface="Algerian" pitchFamily="82" charset="0"/>
            </a:endParaRPr>
          </a:p>
        </p:txBody>
      </p:sp>
      <p:sp>
        <p:nvSpPr>
          <p:cNvPr id="13" name="Rounded Rectangle 12"/>
          <p:cNvSpPr/>
          <p:nvPr/>
        </p:nvSpPr>
        <p:spPr>
          <a:xfrm>
            <a:off x="469392" y="5701604"/>
            <a:ext cx="10328146" cy="927796"/>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smtClean="0">
                <a:ln>
                  <a:solidFill>
                    <a:srgbClr val="FF0000"/>
                  </a:solidFill>
                </a:ln>
                <a:solidFill>
                  <a:srgbClr val="FFFF00"/>
                </a:solidFill>
                <a:latin typeface="Albertus" pitchFamily="34" charset="0"/>
              </a:rPr>
              <a:t>α </a:t>
            </a:r>
            <a:r>
              <a:rPr lang="en-US" sz="2800" dirty="0" smtClean="0">
                <a:ln>
                  <a:solidFill>
                    <a:srgbClr val="FF0000"/>
                  </a:solidFill>
                </a:ln>
                <a:solidFill>
                  <a:srgbClr val="FFFF00"/>
                </a:solidFill>
                <a:latin typeface="Century Gothic"/>
              </a:rPr>
              <a:t>-</a:t>
            </a:r>
            <a:r>
              <a:rPr lang="en-US" sz="2800" dirty="0" smtClean="0">
                <a:ln>
                  <a:solidFill>
                    <a:srgbClr val="FF0000"/>
                  </a:solidFill>
                </a:ln>
                <a:solidFill>
                  <a:srgbClr val="FFFF00"/>
                </a:solidFill>
                <a:latin typeface="Albertus" pitchFamily="34" charset="0"/>
              </a:rPr>
              <a:t>Methyldopa is the </a:t>
            </a:r>
            <a:r>
              <a:rPr lang="en-US" sz="2800" dirty="0" smtClean="0">
                <a:ln>
                  <a:solidFill>
                    <a:srgbClr val="FF0000"/>
                  </a:solidFill>
                </a:ln>
                <a:solidFill>
                  <a:srgbClr val="FF0000"/>
                </a:solidFill>
                <a:latin typeface="Albertus" pitchFamily="34" charset="0"/>
              </a:rPr>
              <a:t>first line treatment of hypertension in pregnancy</a:t>
            </a:r>
          </a:p>
        </p:txBody>
      </p:sp>
      <p:sp>
        <p:nvSpPr>
          <p:cNvPr id="14" name="Rounded Rectangle 13"/>
          <p:cNvSpPr/>
          <p:nvPr/>
        </p:nvSpPr>
        <p:spPr>
          <a:xfrm>
            <a:off x="337527" y="196194"/>
            <a:ext cx="10289284"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n>
                <a:solidFill>
                  <a:srgbClr val="FF0000"/>
                </a:solidFill>
              </a:ln>
              <a:solidFill>
                <a:srgbClr val="FFFF00"/>
              </a:solidFill>
              <a:latin typeface="Algerian" pitchFamily="82" charset="0"/>
            </a:endParaRPr>
          </a:p>
          <a:p>
            <a:pPr algn="ctr"/>
            <a:r>
              <a:rPr lang="en-US" sz="3200" dirty="0" smtClean="0">
                <a:ln>
                  <a:solidFill>
                    <a:srgbClr val="FF0000"/>
                  </a:solidFill>
                </a:ln>
                <a:solidFill>
                  <a:srgbClr val="002060"/>
                </a:solidFill>
                <a:latin typeface="Algerian" pitchFamily="82" charset="0"/>
              </a:rPr>
              <a:t>III- Centrally- acting Sympatholytic </a:t>
            </a:r>
            <a:r>
              <a:rPr lang="en-US" sz="3200" dirty="0">
                <a:ln>
                  <a:solidFill>
                    <a:srgbClr val="FF0000"/>
                  </a:solidFill>
                </a:ln>
                <a:solidFill>
                  <a:srgbClr val="002060"/>
                </a:solidFill>
                <a:latin typeface="Algerian" pitchFamily="82" charset="0"/>
              </a:rPr>
              <a:t>drugs</a:t>
            </a:r>
            <a:endParaRPr lang="en-US" sz="3200" dirty="0">
              <a:ln>
                <a:solidFill>
                  <a:srgbClr val="FFFF00"/>
                </a:solidFill>
              </a:ln>
              <a:solidFill>
                <a:srgbClr val="002060"/>
              </a:solidFill>
              <a:latin typeface="Algerian" pitchFamily="82" charset="0"/>
            </a:endParaRPr>
          </a:p>
          <a:p>
            <a:pPr algn="ctr"/>
            <a:endParaRPr lang="en-US" sz="3200" dirty="0">
              <a:ln>
                <a:solidFill>
                  <a:srgbClr val="FFFF00"/>
                </a:solidFill>
              </a:ln>
              <a:solidFill>
                <a:srgbClr val="FFFF00"/>
              </a:solidFill>
              <a:latin typeface="Algerian" pitchFamily="82" charset="0"/>
            </a:endParaRP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9" name="Rounded Rectangle 8"/>
          <p:cNvSpPr/>
          <p:nvPr/>
        </p:nvSpPr>
        <p:spPr>
          <a:xfrm>
            <a:off x="576072" y="2548129"/>
            <a:ext cx="8740541" cy="21092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002060"/>
                </a:solidFill>
                <a:latin typeface="Algerian" pitchFamily="82" charset="0"/>
              </a:rPr>
              <a:t>List the reasons, why Osman failed to respond to antihypertensive therapy?</a:t>
            </a:r>
            <a:endParaRPr lang="en-US" sz="3200" dirty="0">
              <a:ln>
                <a:solidFill>
                  <a:srgbClr val="FF0000"/>
                </a:solidFill>
              </a:ln>
              <a:solidFill>
                <a:srgbClr val="002060"/>
              </a:solidFill>
              <a:latin typeface="Algerian" pitchFamily="82" charset="0"/>
            </a:endParaRPr>
          </a:p>
        </p:txBody>
      </p:sp>
      <p:sp>
        <p:nvSpPr>
          <p:cNvPr id="13" name="Rounded Rectangle 12"/>
          <p:cNvSpPr/>
          <p:nvPr/>
        </p:nvSpPr>
        <p:spPr>
          <a:xfrm>
            <a:off x="1713136" y="463296"/>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102403" name="Picture 3"/>
          <p:cNvPicPr>
            <a:picLocks noChangeAspect="1" noChangeArrowheads="1"/>
          </p:cNvPicPr>
          <p:nvPr/>
        </p:nvPicPr>
        <p:blipFill>
          <a:blip r:embed="rId3"/>
          <a:srcRect/>
          <a:stretch>
            <a:fillRect/>
          </a:stretch>
        </p:blipFill>
        <p:spPr bwMode="auto">
          <a:xfrm>
            <a:off x="10165080" y="2609088"/>
            <a:ext cx="1876424" cy="1584961"/>
          </a:xfrm>
          <a:prstGeom prst="rect">
            <a:avLst/>
          </a:prstGeom>
          <a:noFill/>
          <a:ln w="9525">
            <a:noFill/>
            <a:miter lim="800000"/>
            <a:headEnd/>
            <a:tailEnd/>
          </a:ln>
        </p:spPr>
      </p:pic>
    </p:spTree>
    <p:extLst>
      <p:ext uri="{BB962C8B-B14F-4D97-AF65-F5344CB8AC3E}">
        <p14:creationId xmlns:p14="http://schemas.microsoft.com/office/powerpoint/2010/main" val="4181240929"/>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228600" y="1615441"/>
            <a:ext cx="6986818" cy="147828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Could the failure of </a:t>
            </a: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control of BP be due to the use of inappropriate combinations of drugs?</a:t>
            </a:r>
          </a:p>
        </p:txBody>
      </p:sp>
      <p:pic>
        <p:nvPicPr>
          <p:cNvPr id="8" name="Picture 2"/>
          <p:cNvPicPr>
            <a:picLocks noChangeAspect="1" noChangeArrowheads="1"/>
          </p:cNvPicPr>
          <p:nvPr/>
        </p:nvPicPr>
        <p:blipFill>
          <a:blip r:embed="rId4"/>
          <a:srcRect/>
          <a:stretch>
            <a:fillRect/>
          </a:stretch>
        </p:blipFill>
        <p:spPr bwMode="auto">
          <a:xfrm>
            <a:off x="7452360" y="2194560"/>
            <a:ext cx="4466844" cy="3231833"/>
          </a:xfrm>
          <a:prstGeom prst="rect">
            <a:avLst/>
          </a:prstGeom>
          <a:noFill/>
          <a:ln w="9525">
            <a:noFill/>
            <a:miter lim="800000"/>
            <a:headEnd/>
            <a:tailEnd/>
          </a:ln>
        </p:spPr>
      </p:pic>
      <p:pic>
        <p:nvPicPr>
          <p:cNvPr id="12" name="Picture 2"/>
          <p:cNvPicPr>
            <a:picLocks noChangeAspect="1" noChangeArrowheads="1"/>
          </p:cNvPicPr>
          <p:nvPr/>
        </p:nvPicPr>
        <p:blipFill>
          <a:blip r:embed="rId5"/>
          <a:srcRect t="8418"/>
          <a:stretch>
            <a:fillRect/>
          </a:stretch>
        </p:blipFill>
        <p:spPr bwMode="auto">
          <a:xfrm>
            <a:off x="7546848" y="2261616"/>
            <a:ext cx="4294632" cy="3127248"/>
          </a:xfrm>
          <a:prstGeom prst="rect">
            <a:avLst/>
          </a:prstGeom>
          <a:noFill/>
          <a:ln>
            <a:miter lim="800000"/>
            <a:headEnd/>
            <a:tailEnd/>
          </a:ln>
        </p:spPr>
      </p:pic>
      <p:pic>
        <p:nvPicPr>
          <p:cNvPr id="13" name="Picture 12"/>
          <p:cNvPicPr/>
          <p:nvPr/>
        </p:nvPicPr>
        <p:blipFill>
          <a:blip r:embed="rId6" cstate="print"/>
          <a:srcRect/>
          <a:stretch>
            <a:fillRect/>
          </a:stretch>
        </p:blipFill>
        <p:spPr bwMode="auto">
          <a:xfrm>
            <a:off x="7620000" y="2179320"/>
            <a:ext cx="4053840" cy="3154680"/>
          </a:xfrm>
          <a:prstGeom prst="rect">
            <a:avLst/>
          </a:prstGeom>
          <a:noFill/>
          <a:ln w="9525">
            <a:noFill/>
            <a:miter lim="800000"/>
            <a:headEnd/>
            <a:tailEnd/>
          </a:ln>
        </p:spPr>
      </p:pic>
      <p:sp>
        <p:nvSpPr>
          <p:cNvPr id="14" name="Rounded Rectangle 13"/>
          <p:cNvSpPr/>
          <p:nvPr/>
        </p:nvSpPr>
        <p:spPr>
          <a:xfrm>
            <a:off x="182880" y="333756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Use of combinations</a:t>
            </a:r>
            <a:r>
              <a:rPr lang="en-US" sz="2800" dirty="0" smtClean="0">
                <a:ln>
                  <a:solidFill>
                    <a:srgbClr val="FF0000"/>
                  </a:solidFill>
                </a:ln>
                <a:solidFill>
                  <a:srgbClr val="FFFF00"/>
                </a:solidFill>
                <a:latin typeface="Calibri"/>
              </a:rPr>
              <a:t>→↓ individual dose</a:t>
            </a:r>
            <a:r>
              <a:rPr lang="en-US" sz="2800" dirty="0" smtClean="0">
                <a:ln>
                  <a:solidFill>
                    <a:srgbClr val="FF0000"/>
                  </a:solidFill>
                </a:ln>
                <a:solidFill>
                  <a:srgbClr val="FFFF00"/>
                </a:solidFill>
                <a:latin typeface="Times New Roman"/>
                <a:cs typeface="Times New Roman"/>
              </a:rPr>
              <a:t>→</a:t>
            </a:r>
            <a:r>
              <a:rPr lang="en-US" sz="2800" dirty="0" smtClean="0">
                <a:ln>
                  <a:solidFill>
                    <a:srgbClr val="FF0000"/>
                  </a:solidFill>
                </a:ln>
                <a:solidFill>
                  <a:srgbClr val="FFFF00"/>
                </a:solidFill>
                <a:latin typeface="Calibri"/>
              </a:rPr>
              <a:t>↓</a:t>
            </a:r>
            <a:r>
              <a:rPr lang="en-US" sz="2800" dirty="0" smtClean="0">
                <a:ln>
                  <a:solidFill>
                    <a:srgbClr val="FF0000"/>
                  </a:solidFill>
                </a:ln>
                <a:solidFill>
                  <a:srgbClr val="FFFF00"/>
                </a:solidFill>
                <a:latin typeface="Times New Roman"/>
                <a:cs typeface="Times New Roman"/>
              </a:rPr>
              <a:t> ADRs</a:t>
            </a:r>
            <a:endParaRPr lang="en-US" sz="2800" dirty="0" smtClean="0">
              <a:ln>
                <a:solidFill>
                  <a:srgbClr val="FF0000"/>
                </a:solidFill>
              </a:ln>
              <a:solidFill>
                <a:srgbClr val="FFFF00"/>
              </a:solidFill>
              <a:latin typeface="Albertus" pitchFamily="34" charset="0"/>
            </a:endParaRPr>
          </a:p>
        </p:txBody>
      </p:sp>
      <p:sp>
        <p:nvSpPr>
          <p:cNvPr id="15" name="Rounded Rectangle 14"/>
          <p:cNvSpPr/>
          <p:nvPr/>
        </p:nvSpPr>
        <p:spPr>
          <a:xfrm>
            <a:off x="220258" y="455676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Select a drug that </a:t>
            </a:r>
            <a:r>
              <a:rPr lang="en-US" sz="2800" dirty="0" smtClean="0">
                <a:ln>
                  <a:solidFill>
                    <a:srgbClr val="FF0000"/>
                  </a:solidFill>
                </a:ln>
                <a:solidFill>
                  <a:srgbClr val="FFFF00"/>
                </a:solidFill>
                <a:latin typeface="Calibri"/>
              </a:rPr>
              <a:t>↓</a:t>
            </a:r>
            <a:r>
              <a:rPr lang="en-US" sz="2800" dirty="0" smtClean="0">
                <a:ln>
                  <a:solidFill>
                    <a:srgbClr val="FF0000"/>
                  </a:solidFill>
                </a:ln>
                <a:solidFill>
                  <a:srgbClr val="FFFF00"/>
                </a:solidFill>
                <a:latin typeface="Albertus" pitchFamily="34" charset="0"/>
              </a:rPr>
              <a:t> the ADR of another, e.g. </a:t>
            </a:r>
            <a:r>
              <a:rPr lang="en-US" sz="2800" dirty="0" err="1" smtClean="0">
                <a:ln>
                  <a:solidFill>
                    <a:srgbClr val="FF0000"/>
                  </a:solidFill>
                </a:ln>
                <a:solidFill>
                  <a:srgbClr val="FFFF00"/>
                </a:solidFill>
                <a:latin typeface="Albertus" pitchFamily="34" charset="0"/>
              </a:rPr>
              <a:t>thiazides</a:t>
            </a:r>
            <a:r>
              <a:rPr lang="en-US" sz="2800" dirty="0" smtClean="0">
                <a:ln>
                  <a:solidFill>
                    <a:srgbClr val="FF0000"/>
                  </a:solidFill>
                </a:ln>
                <a:solidFill>
                  <a:srgbClr val="FFFF00"/>
                </a:solidFill>
                <a:latin typeface="Albertus" pitchFamily="34" charset="0"/>
              </a:rPr>
              <a:t> versus ACEI</a:t>
            </a:r>
          </a:p>
        </p:txBody>
      </p:sp>
      <p:sp>
        <p:nvSpPr>
          <p:cNvPr id="16" name="Rounded Rectangle 15"/>
          <p:cNvSpPr/>
          <p:nvPr/>
        </p:nvSpPr>
        <p:spPr>
          <a:xfrm>
            <a:off x="242396" y="5791201"/>
            <a:ext cx="7117080" cy="1066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Select a drugs that act by different mechanisms</a:t>
            </a:r>
          </a:p>
        </p:txBody>
      </p:sp>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6" dur="1000" fill="hold"/>
                                        <p:tgtEl>
                                          <p:spTgt spid="1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8" dur="1000" fill="hold"/>
                                        <p:tgtEl>
                                          <p:spTgt spid="1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6"/>
                                        </p:tgtEl>
                                      </p:cBhvr>
                                    </p:animEffect>
                                  </p:childTnLst>
                                </p:cTn>
                              </p:par>
                              <p:par>
                                <p:cTn id="63" presetID="25"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8" dur="1000" fill="hold"/>
                                        <p:tgtEl>
                                          <p:spTgt spid="13"/>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762065" y="18144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Antihypertensive drugs</a:t>
            </a:r>
            <a:endParaRPr lang="en-US" sz="3200" dirty="0">
              <a:ln>
                <a:solidFill>
                  <a:srgbClr val="FFFF00"/>
                </a:solidFill>
              </a:ln>
              <a:solidFill>
                <a:srgbClr val="FFFF00"/>
              </a:solidFill>
              <a:latin typeface="Algerian" pitchFamily="82" charset="0"/>
            </a:endParaRPr>
          </a:p>
        </p:txBody>
      </p:sp>
      <p:pic>
        <p:nvPicPr>
          <p:cNvPr id="7170" name="Picture 2"/>
          <p:cNvPicPr>
            <a:picLocks noChangeAspect="1" noChangeArrowheads="1"/>
          </p:cNvPicPr>
          <p:nvPr/>
        </p:nvPicPr>
        <p:blipFill>
          <a:blip r:embed="rId2"/>
          <a:srcRect/>
          <a:stretch>
            <a:fillRect/>
          </a:stretch>
        </p:blipFill>
        <p:spPr bwMode="auto">
          <a:xfrm>
            <a:off x="308919" y="1186249"/>
            <a:ext cx="11553567" cy="5362831"/>
          </a:xfrm>
          <a:prstGeom prst="rect">
            <a:avLst/>
          </a:prstGeom>
          <a:noFill/>
          <a:ln w="9525">
            <a:noFill/>
            <a:miter lim="800000"/>
            <a:headEnd/>
            <a:tailEnd/>
          </a:ln>
        </p:spPr>
      </p:pic>
    </p:spTree>
    <p:extLst>
      <p:ext uri="{BB962C8B-B14F-4D97-AF65-F5344CB8AC3E}">
        <p14:creationId xmlns:p14="http://schemas.microsoft.com/office/powerpoint/2010/main" val="1273688024"/>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14" name="Rounded Rectangle 13"/>
          <p:cNvSpPr/>
          <p:nvPr/>
        </p:nvSpPr>
        <p:spPr>
          <a:xfrm>
            <a:off x="3127408" y="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Memory matrix</a:t>
            </a:r>
            <a:endParaRPr lang="en-US" sz="3200" dirty="0">
              <a:ln>
                <a:solidFill>
                  <a:srgbClr val="FFFF00"/>
                </a:solidFill>
              </a:ln>
              <a:solidFill>
                <a:srgbClr val="FFFF00"/>
              </a:solidFill>
              <a:latin typeface="Algerian" pitchFamily="82" charset="0"/>
            </a:endParaRPr>
          </a:p>
        </p:txBody>
      </p:sp>
      <p:sp>
        <p:nvSpPr>
          <p:cNvPr id="6" name="Rounded Rectangle 5"/>
          <p:cNvSpPr/>
          <p:nvPr/>
        </p:nvSpPr>
        <p:spPr>
          <a:xfrm>
            <a:off x="289560" y="2179320"/>
            <a:ext cx="11704320" cy="419100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800" dirty="0" smtClean="0">
              <a:ln>
                <a:solidFill>
                  <a:srgbClr val="FF0000"/>
                </a:solidFill>
              </a:ln>
              <a:solidFill>
                <a:srgbClr val="FFFF00"/>
              </a:solidFill>
              <a:latin typeface="Albertus" pitchFamily="34" charset="0"/>
            </a:endParaRPr>
          </a:p>
        </p:txBody>
      </p:sp>
      <p:graphicFrame>
        <p:nvGraphicFramePr>
          <p:cNvPr id="7" name="Table 6"/>
          <p:cNvGraphicFramePr>
            <a:graphicFrameLocks noGrp="1"/>
          </p:cNvGraphicFramePr>
          <p:nvPr/>
        </p:nvGraphicFramePr>
        <p:xfrm>
          <a:off x="309880" y="2898986"/>
          <a:ext cx="11668760" cy="2961640"/>
        </p:xfrm>
        <a:graphic>
          <a:graphicData uri="http://schemas.openxmlformats.org/drawingml/2006/table">
            <a:tbl>
              <a:tblPr firstRow="1" bandRow="1">
                <a:tableStyleId>{5C22544A-7EE6-4342-B048-85BDC9FD1C3A}</a:tableStyleId>
              </a:tblPr>
              <a:tblGrid>
                <a:gridCol w="1442998"/>
                <a:gridCol w="990322"/>
                <a:gridCol w="1539240"/>
                <a:gridCol w="1752600"/>
                <a:gridCol w="1614606"/>
                <a:gridCol w="1113354"/>
                <a:gridCol w="1772642"/>
                <a:gridCol w="1442998"/>
              </a:tblGrid>
              <a:tr h="370840">
                <a:tc>
                  <a:txBody>
                    <a:bodyPr/>
                    <a:lstStyle/>
                    <a:p>
                      <a:endParaRPr lang="en-US" dirty="0"/>
                    </a:p>
                  </a:txBody>
                  <a:tcPr/>
                </a:tc>
                <a:tc>
                  <a:txBody>
                    <a:bodyPr/>
                    <a:lstStyle/>
                    <a:p>
                      <a:r>
                        <a:rPr lang="en-US" dirty="0" smtClean="0"/>
                        <a:t>HF</a:t>
                      </a:r>
                      <a:endParaRPr lang="en-US" dirty="0"/>
                    </a:p>
                  </a:txBody>
                  <a:tcPr/>
                </a:tc>
                <a:tc>
                  <a:txBody>
                    <a:bodyPr/>
                    <a:lstStyle/>
                    <a:p>
                      <a:r>
                        <a:rPr lang="en-US" dirty="0" smtClean="0"/>
                        <a:t>Pregnancy</a:t>
                      </a:r>
                      <a:endParaRPr lang="en-US" dirty="0"/>
                    </a:p>
                  </a:txBody>
                  <a:tcPr/>
                </a:tc>
                <a:tc>
                  <a:txBody>
                    <a:bodyPr/>
                    <a:lstStyle/>
                    <a:p>
                      <a:r>
                        <a:rPr lang="en-US" dirty="0" err="1" smtClean="0"/>
                        <a:t>Hypokalemia</a:t>
                      </a:r>
                      <a:endParaRPr lang="en-US" dirty="0"/>
                    </a:p>
                  </a:txBody>
                  <a:tcPr/>
                </a:tc>
                <a:tc>
                  <a:txBody>
                    <a:bodyPr/>
                    <a:lstStyle/>
                    <a:p>
                      <a:r>
                        <a:rPr lang="en-US" dirty="0" err="1" smtClean="0"/>
                        <a:t>Bradycardia</a:t>
                      </a:r>
                      <a:endParaRPr lang="en-US" dirty="0"/>
                    </a:p>
                  </a:txBody>
                  <a:tcPr/>
                </a:tc>
                <a:tc>
                  <a:txBody>
                    <a:bodyPr/>
                    <a:lstStyle/>
                    <a:p>
                      <a:r>
                        <a:rPr lang="en-US" dirty="0" smtClean="0"/>
                        <a:t>Asthma</a:t>
                      </a:r>
                      <a:endParaRPr lang="en-US" dirty="0"/>
                    </a:p>
                  </a:txBody>
                  <a:tcPr/>
                </a:tc>
                <a:tc>
                  <a:txBody>
                    <a:bodyPr/>
                    <a:lstStyle/>
                    <a:p>
                      <a:r>
                        <a:rPr lang="en-US" dirty="0" smtClean="0"/>
                        <a:t>Hyperkalemia</a:t>
                      </a:r>
                      <a:endParaRPr lang="en-US" dirty="0"/>
                    </a:p>
                  </a:txBody>
                  <a:tcPr/>
                </a:tc>
                <a:tc>
                  <a:txBody>
                    <a:bodyPr/>
                    <a:lstStyle/>
                    <a:p>
                      <a:r>
                        <a:rPr lang="en-US" dirty="0" smtClean="0"/>
                        <a:t>Gout</a:t>
                      </a:r>
                      <a:endParaRPr lang="en-US" dirty="0"/>
                    </a:p>
                  </a:txBody>
                  <a:tcPr/>
                </a:tc>
              </a:tr>
              <a:tr h="370840">
                <a:tc>
                  <a:txBody>
                    <a:bodyPr/>
                    <a:lstStyle/>
                    <a:p>
                      <a:r>
                        <a:rPr lang="en-US" b="1" dirty="0" smtClean="0"/>
                        <a:t>Diuretics</a:t>
                      </a:r>
                      <a:endParaRPr lang="en-US" b="1"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kern="1200" dirty="0">
                        <a:ln>
                          <a:solidFill>
                            <a:srgbClr val="FF0000"/>
                          </a:solidFill>
                        </a:ln>
                        <a:solidFill>
                          <a:srgbClr val="FFFF00"/>
                        </a:solidFill>
                        <a:latin typeface="Algerian" pitchFamily="82" charset="0"/>
                        <a:ea typeface="+mn-ea"/>
                        <a:cs typeface="+mn-cs"/>
                      </a:endParaRPr>
                    </a:p>
                  </a:txBody>
                  <a:tcPr/>
                </a:tc>
              </a:tr>
              <a:tr h="370840">
                <a:tc>
                  <a:txBody>
                    <a:bodyPr/>
                    <a:lstStyle/>
                    <a:p>
                      <a:r>
                        <a:rPr lang="en-US" b="1" dirty="0" smtClean="0"/>
                        <a:t>ACEI</a:t>
                      </a:r>
                      <a:endParaRPr lang="en-US" b="1" dirty="0"/>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r>
              <a:tr h="370840">
                <a:tc>
                  <a:txBody>
                    <a:bodyPr/>
                    <a:lstStyle/>
                    <a:p>
                      <a:r>
                        <a:rPr lang="en-US" b="1" dirty="0" smtClean="0"/>
                        <a:t>CCB</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pPr marL="0" algn="l" defTabSz="457200" rtl="0" eaLnBrk="1" latinLnBrk="0" hangingPunct="1"/>
                      <a:r>
                        <a:rPr lang="en-US" sz="1800" b="1" kern="1200" dirty="0" smtClean="0">
                          <a:solidFill>
                            <a:schemeClr val="dk1"/>
                          </a:solidFill>
                          <a:latin typeface="+mn-lt"/>
                          <a:ea typeface="+mn-ea"/>
                          <a:cs typeface="+mn-cs"/>
                        </a:rPr>
                        <a:t>ß-blockers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r>
              <a:tr h="370840">
                <a:tc>
                  <a:txBody>
                    <a:bodyPr/>
                    <a:lstStyle/>
                    <a:p>
                      <a:r>
                        <a:rPr lang="en-US" b="1" dirty="0" smtClean="0"/>
                        <a:t>ARB</a:t>
                      </a:r>
                      <a:endParaRPr lang="en-US" b="1" dirty="0"/>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dirty="0"/>
                    </a:p>
                  </a:txBody>
                  <a:tcPr/>
                </a:tc>
              </a:tr>
            </a:tbl>
          </a:graphicData>
        </a:graphic>
      </p:graphicFrame>
      <p:sp>
        <p:nvSpPr>
          <p:cNvPr id="8" name="Rounded Rectangle 7"/>
          <p:cNvSpPr/>
          <p:nvPr/>
        </p:nvSpPr>
        <p:spPr>
          <a:xfrm>
            <a:off x="216568" y="833387"/>
            <a:ext cx="10314272" cy="9849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Enter + or – in the cells to indicate the presence or absence of a feature</a:t>
            </a:r>
            <a:endParaRPr lang="en-US" sz="3200" dirty="0">
              <a:ln>
                <a:solidFill>
                  <a:srgbClr val="FFFF00"/>
                </a:solidFill>
              </a:ln>
              <a:solidFill>
                <a:srgbClr val="FFFF00"/>
              </a:solidFill>
              <a:latin typeface="Algerian" pitchFamily="82" charset="0"/>
            </a:endParaRPr>
          </a:p>
        </p:txBody>
      </p:sp>
      <p:sp>
        <p:nvSpPr>
          <p:cNvPr id="9" name="Rounded Rectangle 8"/>
          <p:cNvSpPr/>
          <p:nvPr/>
        </p:nvSpPr>
        <p:spPr>
          <a:xfrm>
            <a:off x="259080" y="1928262"/>
            <a:ext cx="10984832" cy="98498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FF0000"/>
                  </a:solidFill>
                </a:ln>
                <a:solidFill>
                  <a:srgbClr val="FFFF00"/>
                </a:solidFill>
                <a:latin typeface="Algerian" pitchFamily="82" charset="0"/>
              </a:rPr>
              <a:t>Compelling contraindications of antihypertensive drugs</a:t>
            </a:r>
            <a:endParaRPr lang="en-US" sz="2800" dirty="0">
              <a:ln>
                <a:solidFill>
                  <a:srgbClr val="FFFF00"/>
                </a:solidFill>
              </a:ln>
              <a:solidFill>
                <a:srgbClr val="FFFF00"/>
              </a:solidFill>
              <a:latin typeface="Algerian" pitchFamily="82" charset="0"/>
            </a:endParaRPr>
          </a:p>
        </p:txBody>
      </p:sp>
    </p:spTree>
    <p:extLst>
      <p:ext uri="{BB962C8B-B14F-4D97-AF65-F5344CB8AC3E}">
        <p14:creationId xmlns:p14="http://schemas.microsoft.com/office/powerpoint/2010/main" val="3902775842"/>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62" y="740229"/>
            <a:ext cx="10758538" cy="5388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51406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3"/>
          <a:srcRect/>
          <a:stretch>
            <a:fillRect/>
          </a:stretch>
        </p:blipFill>
        <p:spPr>
          <a:xfrm>
            <a:off x="10948737" y="216568"/>
            <a:ext cx="986589" cy="1371599"/>
          </a:xfrm>
          <a:prstGeom prst="rect">
            <a:avLst/>
          </a:prstGeom>
          <a:noFill/>
          <a:ln/>
        </p:spPr>
      </p:pic>
      <p:sp>
        <p:nvSpPr>
          <p:cNvPr id="7" name="Rounded Rectangle 6"/>
          <p:cNvSpPr/>
          <p:nvPr/>
        </p:nvSpPr>
        <p:spPr>
          <a:xfrm>
            <a:off x="9067801" y="1615441"/>
            <a:ext cx="3124200" cy="524256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9" name="Rounded Rectangle 8"/>
          <p:cNvSpPr/>
          <p:nvPr/>
        </p:nvSpPr>
        <p:spPr>
          <a:xfrm>
            <a:off x="198120" y="792480"/>
            <a:ext cx="8740541" cy="588263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
        <p:nvSpPr>
          <p:cNvPr id="123906" name="Rectangle 2"/>
          <p:cNvSpPr>
            <a:spLocks noChangeArrowheads="1"/>
          </p:cNvSpPr>
          <p:nvPr/>
        </p:nvSpPr>
        <p:spPr bwMode="auto">
          <a:xfrm>
            <a:off x="426720" y="1176141"/>
            <a:ext cx="851194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2800" dirty="0" smtClean="0">
                <a:ln>
                  <a:solidFill>
                    <a:srgbClr val="FF0000"/>
                  </a:solidFill>
                </a:ln>
                <a:solidFill>
                  <a:srgbClr val="FFFF00"/>
                </a:solidFill>
                <a:latin typeface="Times New Roman"/>
                <a:cs typeface="Times New Roman"/>
              </a:rPr>
              <a:t>Osman a 51-year-old man </a:t>
            </a:r>
            <a:r>
              <a:rPr lang="en-US" sz="2800" u="sng" dirty="0" smtClean="0">
                <a:ln>
                  <a:solidFill>
                    <a:srgbClr val="FF0000"/>
                  </a:solidFill>
                </a:ln>
                <a:solidFill>
                  <a:srgbClr val="0070C0"/>
                </a:solidFill>
                <a:latin typeface="Times New Roman"/>
                <a:cs typeface="Times New Roman"/>
              </a:rPr>
              <a:t>(95 </a:t>
            </a:r>
            <a:r>
              <a:rPr lang="en-US" sz="2800" dirty="0" smtClean="0">
                <a:ln>
                  <a:solidFill>
                    <a:srgbClr val="FF0000"/>
                  </a:solidFill>
                </a:ln>
                <a:solidFill>
                  <a:srgbClr val="0070C0"/>
                </a:solidFill>
                <a:latin typeface="Times New Roman"/>
                <a:cs typeface="Times New Roman"/>
              </a:rPr>
              <a:t>Kg weight, 176 cm tall) </a:t>
            </a:r>
            <a:r>
              <a:rPr lang="en-US" sz="2800" dirty="0" smtClean="0">
                <a:ln>
                  <a:solidFill>
                    <a:srgbClr val="FF0000"/>
                  </a:solidFill>
                </a:ln>
                <a:solidFill>
                  <a:srgbClr val="FFFF00"/>
                </a:solidFill>
                <a:latin typeface="Times New Roman"/>
                <a:cs typeface="Times New Roman"/>
              </a:rPr>
              <a:t>is referred for evaluation of his BP. He is </a:t>
            </a:r>
            <a:r>
              <a:rPr lang="en-US" sz="2800" u="sng" dirty="0" smtClean="0">
                <a:ln>
                  <a:solidFill>
                    <a:srgbClr val="FF0000"/>
                  </a:solidFill>
                </a:ln>
                <a:solidFill>
                  <a:srgbClr val="FF0000"/>
                </a:solidFill>
                <a:latin typeface="Times New Roman"/>
                <a:cs typeface="Times New Roman"/>
              </a:rPr>
              <a:t>diabetic</a:t>
            </a:r>
            <a:r>
              <a:rPr lang="en-US" sz="2800" dirty="0" smtClean="0">
                <a:ln>
                  <a:solidFill>
                    <a:srgbClr val="FF0000"/>
                  </a:solidFill>
                </a:ln>
                <a:solidFill>
                  <a:srgbClr val="FFFF00"/>
                </a:solidFill>
                <a:latin typeface="Times New Roman"/>
                <a:cs typeface="Times New Roman"/>
              </a:rPr>
              <a:t> for 5  years and </a:t>
            </a:r>
            <a:r>
              <a:rPr lang="en-US" sz="2800" u="sng" dirty="0" smtClean="0">
                <a:ln>
                  <a:solidFill>
                    <a:srgbClr val="FF0000"/>
                  </a:solidFill>
                </a:ln>
                <a:solidFill>
                  <a:srgbClr val="FF0000"/>
                </a:solidFill>
                <a:latin typeface="Times New Roman"/>
                <a:cs typeface="Times New Roman"/>
              </a:rPr>
              <a:t>hypertensive</a:t>
            </a:r>
            <a:r>
              <a:rPr lang="en-US" sz="2800" dirty="0" smtClean="0">
                <a:ln>
                  <a:solidFill>
                    <a:srgbClr val="FF0000"/>
                  </a:solidFill>
                </a:ln>
                <a:solidFill>
                  <a:srgbClr val="FF0000"/>
                </a:solidFill>
                <a:latin typeface="Times New Roman"/>
                <a:cs typeface="Times New Roman"/>
              </a:rPr>
              <a:t> </a:t>
            </a:r>
            <a:r>
              <a:rPr lang="en-US" sz="2800" dirty="0">
                <a:ln>
                  <a:solidFill>
                    <a:srgbClr val="FF0000"/>
                  </a:solidFill>
                </a:ln>
                <a:solidFill>
                  <a:srgbClr val="FFFF00"/>
                </a:solidFill>
                <a:latin typeface="Times New Roman"/>
                <a:cs typeface="Times New Roman"/>
              </a:rPr>
              <a:t>since 12 </a:t>
            </a:r>
            <a:r>
              <a:rPr lang="en-US" sz="2800" dirty="0" smtClean="0">
                <a:ln>
                  <a:solidFill>
                    <a:srgbClr val="FF0000"/>
                  </a:solidFill>
                </a:ln>
                <a:solidFill>
                  <a:srgbClr val="FFFF00"/>
                </a:solidFill>
                <a:latin typeface="Times New Roman"/>
                <a:cs typeface="Times New Roman"/>
              </a:rPr>
              <a:t>years,  </a:t>
            </a:r>
            <a:r>
              <a:rPr lang="en-US" sz="2800" dirty="0">
                <a:ln>
                  <a:solidFill>
                    <a:srgbClr val="FF0000"/>
                  </a:solidFill>
                </a:ln>
                <a:solidFill>
                  <a:srgbClr val="FFFF00"/>
                </a:solidFill>
                <a:latin typeface="Times New Roman"/>
                <a:cs typeface="Times New Roman"/>
              </a:rPr>
              <a:t>with no </a:t>
            </a:r>
            <a:r>
              <a:rPr lang="en-US" sz="2800" dirty="0" smtClean="0">
                <a:ln>
                  <a:solidFill>
                    <a:srgbClr val="FF0000"/>
                  </a:solidFill>
                </a:ln>
                <a:solidFill>
                  <a:srgbClr val="FFFF00"/>
                </a:solidFill>
                <a:latin typeface="Times New Roman"/>
                <a:cs typeface="Times New Roman"/>
              </a:rPr>
              <a:t>history </a:t>
            </a:r>
            <a:r>
              <a:rPr lang="en-US" sz="2800" dirty="0">
                <a:ln>
                  <a:solidFill>
                    <a:srgbClr val="FF0000"/>
                  </a:solidFill>
                </a:ln>
                <a:solidFill>
                  <a:srgbClr val="FFFF00"/>
                </a:solidFill>
                <a:latin typeface="Times New Roman"/>
                <a:cs typeface="Times New Roman"/>
              </a:rPr>
              <a:t>of hypertension target-organ damage. </a:t>
            </a:r>
            <a:r>
              <a:rPr lang="en-US" sz="2800" dirty="0" smtClean="0">
                <a:ln>
                  <a:solidFill>
                    <a:srgbClr val="FF0000"/>
                  </a:solidFill>
                </a:ln>
                <a:solidFill>
                  <a:srgbClr val="FFFF00"/>
                </a:solidFill>
                <a:latin typeface="Times New Roman"/>
                <a:cs typeface="Times New Roman"/>
              </a:rPr>
              <a:t>Examination  revealed normal heart sounds, no peripheral edema,  and  mild arteriolar narrowing in the fundus. </a:t>
            </a:r>
            <a:r>
              <a:rPr lang="en-US" sz="2800" dirty="0" smtClean="0">
                <a:ln>
                  <a:solidFill>
                    <a:srgbClr val="FF0000"/>
                  </a:solidFill>
                </a:ln>
                <a:solidFill>
                  <a:srgbClr val="0070C0"/>
                </a:solidFill>
                <a:latin typeface="Times New Roman"/>
                <a:cs typeface="Times New Roman"/>
              </a:rPr>
              <a:t> His BP was </a:t>
            </a:r>
            <a:r>
              <a:rPr lang="en-US" sz="2800" u="sng" dirty="0" smtClean="0">
                <a:ln>
                  <a:solidFill>
                    <a:srgbClr val="FF0000"/>
                  </a:solidFill>
                </a:ln>
                <a:solidFill>
                  <a:srgbClr val="0070C0"/>
                </a:solidFill>
                <a:latin typeface="Times New Roman"/>
                <a:cs typeface="Times New Roman"/>
              </a:rPr>
              <a:t>156/90</a:t>
            </a:r>
            <a:r>
              <a:rPr lang="en-US" sz="2800" dirty="0" smtClean="0">
                <a:ln>
                  <a:solidFill>
                    <a:srgbClr val="FF0000"/>
                  </a:solidFill>
                </a:ln>
                <a:solidFill>
                  <a:srgbClr val="0070C0"/>
                </a:solidFill>
                <a:latin typeface="Times New Roman"/>
                <a:cs typeface="Times New Roman"/>
              </a:rPr>
              <a:t> </a:t>
            </a:r>
            <a:r>
              <a:rPr lang="en-US" sz="2800" dirty="0">
                <a:ln>
                  <a:solidFill>
                    <a:srgbClr val="FF0000"/>
                  </a:solidFill>
                </a:ln>
                <a:solidFill>
                  <a:srgbClr val="0070C0"/>
                </a:solidFill>
                <a:latin typeface="Times New Roman"/>
                <a:cs typeface="Times New Roman"/>
              </a:rPr>
              <a:t>mmHg, similar in both arms and did not change on standing</a:t>
            </a:r>
            <a:r>
              <a:rPr lang="en-US" sz="2800" dirty="0" smtClean="0">
                <a:ln>
                  <a:solidFill>
                    <a:srgbClr val="FF0000"/>
                  </a:solidFill>
                </a:ln>
                <a:solidFill>
                  <a:srgbClr val="FF0000"/>
                </a:solidFill>
                <a:latin typeface="Times New Roman"/>
                <a:cs typeface="Times New Roman"/>
              </a:rPr>
              <a:t>. </a:t>
            </a:r>
            <a:r>
              <a:rPr lang="en-US" sz="2800" dirty="0" smtClean="0">
                <a:ln>
                  <a:solidFill>
                    <a:srgbClr val="FF0000"/>
                  </a:solidFill>
                </a:ln>
                <a:solidFill>
                  <a:srgbClr val="FFFF00"/>
                </a:solidFill>
                <a:latin typeface="Times New Roman"/>
                <a:cs typeface="Times New Roman"/>
              </a:rPr>
              <a:t>Urine analysis showed an unremarkable dipstick evaluation. </a:t>
            </a:r>
            <a:r>
              <a:rPr lang="en-US" sz="2800" dirty="0">
                <a:ln>
                  <a:solidFill>
                    <a:srgbClr val="FF0000"/>
                  </a:solidFill>
                </a:ln>
                <a:solidFill>
                  <a:srgbClr val="0070C0"/>
                </a:solidFill>
                <a:latin typeface="Times New Roman"/>
                <a:cs typeface="Times New Roman"/>
              </a:rPr>
              <a:t>The patient was suspected as </a:t>
            </a:r>
            <a:r>
              <a:rPr lang="en-US" sz="2800" u="sng" dirty="0">
                <a:ln>
                  <a:solidFill>
                    <a:srgbClr val="FF0000"/>
                  </a:solidFill>
                </a:ln>
                <a:solidFill>
                  <a:srgbClr val="0070C0"/>
                </a:solidFill>
                <a:latin typeface="Times New Roman"/>
                <a:cs typeface="Times New Roman"/>
              </a:rPr>
              <a:t>having drug- resistant hypertension.</a:t>
            </a:r>
          </a:p>
          <a:p>
            <a:pPr lvl="0" defTabSz="914400" fontAlgn="base">
              <a:spcBef>
                <a:spcPct val="0"/>
              </a:spcBef>
              <a:spcAft>
                <a:spcPct val="0"/>
              </a:spcAft>
            </a:pPr>
            <a:r>
              <a:rPr lang="en-US" sz="2800" dirty="0">
                <a:ln>
                  <a:solidFill>
                    <a:srgbClr val="FF0000"/>
                  </a:solidFill>
                </a:ln>
                <a:solidFill>
                  <a:schemeClr val="bg1"/>
                </a:solidFill>
                <a:latin typeface="Times New Roman"/>
                <a:cs typeface="Times New Roman"/>
              </a:rPr>
              <a:t>His medications are listed in the accompanying table.  </a:t>
            </a:r>
            <a:endParaRPr lang="en-US" sz="3600" u="sng" dirty="0">
              <a:ln>
                <a:solidFill>
                  <a:srgbClr val="FF0000"/>
                </a:solidFill>
              </a:ln>
              <a:solidFill>
                <a:schemeClr val="bg1"/>
              </a:solidFill>
              <a:latin typeface="Times New Roman"/>
              <a:cs typeface="Times New Roman"/>
            </a:endParaRPr>
          </a:p>
        </p:txBody>
      </p:sp>
      <p:graphicFrame>
        <p:nvGraphicFramePr>
          <p:cNvPr id="12" name="Table 11"/>
          <p:cNvGraphicFramePr>
            <a:graphicFrameLocks noGrp="1"/>
          </p:cNvGraphicFramePr>
          <p:nvPr/>
        </p:nvGraphicFramePr>
        <p:xfrm>
          <a:off x="9128761" y="1752600"/>
          <a:ext cx="3063239" cy="4862704"/>
        </p:xfrm>
        <a:graphic>
          <a:graphicData uri="http://schemas.openxmlformats.org/drawingml/2006/table">
            <a:tbl>
              <a:tblPr/>
              <a:tblGrid>
                <a:gridCol w="1676399"/>
                <a:gridCol w="670560"/>
                <a:gridCol w="716280"/>
              </a:tblGrid>
              <a:tr h="435228">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Name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Dose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Frequency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198">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Hydrochlorothiazide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25mg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rgbClr val="FF0000"/>
                          </a:solidFill>
                          <a:effectLst/>
                          <a:latin typeface="Calibri" pitchFamily="34" charset="0"/>
                          <a:ea typeface="Calibri" pitchFamily="34" charset="0"/>
                          <a:cs typeface="Times New Roman" pitchFamily="18" charset="0"/>
                        </a:rPr>
                        <a:t>Valsartan</a:t>
                      </a:r>
                      <a:endPar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endParaRP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160mg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err="1" smtClean="0">
                          <a:ln>
                            <a:noFill/>
                          </a:ln>
                          <a:solidFill>
                            <a:srgbClr val="FF0000"/>
                          </a:solidFill>
                          <a:effectLst/>
                          <a:latin typeface="Calibri" pitchFamily="34" charset="0"/>
                          <a:ea typeface="Calibri" pitchFamily="34" charset="0"/>
                          <a:cs typeface="Times New Roman" pitchFamily="18" charset="0"/>
                        </a:rPr>
                        <a:t>Diltiazem</a:t>
                      </a: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 long-acting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300mg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Clonidine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0.2mg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Twice 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Metoprolol, long acting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100mg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1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Simvastatin</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40mg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Fenofibrate</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145mg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Metformin</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1g</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FF0000"/>
                          </a:solidFill>
                          <a:effectLst/>
                          <a:latin typeface="Calibri" pitchFamily="34" charset="0"/>
                          <a:ea typeface="Calibri" pitchFamily="34" charset="0"/>
                          <a:cs typeface="Times New Roman" pitchFamily="18" charset="0"/>
                        </a:rPr>
                        <a:t>Twice daily</a:t>
                      </a:r>
                    </a:p>
                  </a:txBody>
                  <a:tcPr marL="47329" marR="473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ounded Rectangle 12"/>
          <p:cNvSpPr/>
          <p:nvPr/>
        </p:nvSpPr>
        <p:spPr>
          <a:xfrm>
            <a:off x="2152048" y="0"/>
            <a:ext cx="5835316"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 </a:t>
            </a:r>
            <a:endParaRPr lang="en-US" sz="3200" dirty="0">
              <a:ln>
                <a:solidFill>
                  <a:srgbClr val="FFFF00"/>
                </a:solidFill>
              </a:ln>
              <a:solidFill>
                <a:srgbClr val="FFFF00"/>
              </a:solidFill>
              <a:latin typeface="Algerian" pitchFamily="82" charset="0"/>
            </a:endParaRPr>
          </a:p>
        </p:txBody>
      </p:sp>
      <p:pic>
        <p:nvPicPr>
          <p:cNvPr id="102403" name="Picture 3"/>
          <p:cNvPicPr>
            <a:picLocks noChangeAspect="1" noChangeArrowheads="1"/>
          </p:cNvPicPr>
          <p:nvPr/>
        </p:nvPicPr>
        <p:blipFill>
          <a:blip r:embed="rId4"/>
          <a:srcRect/>
          <a:stretch>
            <a:fillRect/>
          </a:stretch>
        </p:blipFill>
        <p:spPr bwMode="auto">
          <a:xfrm>
            <a:off x="8945880" y="0"/>
            <a:ext cx="1876424" cy="1584961"/>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9" name="Rounded Rectangle 8"/>
          <p:cNvSpPr/>
          <p:nvPr/>
        </p:nvSpPr>
        <p:spPr>
          <a:xfrm>
            <a:off x="313142" y="1356360"/>
            <a:ext cx="6575338" cy="1447799"/>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The seated BP of </a:t>
            </a: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was 156/90, </a:t>
            </a:r>
            <a:r>
              <a:rPr lang="en-US" sz="2800" dirty="0" smtClean="0">
                <a:ln>
                  <a:solidFill>
                    <a:srgbClr val="FF0000"/>
                  </a:solidFill>
                </a:ln>
                <a:solidFill>
                  <a:srgbClr val="002060"/>
                </a:solidFill>
                <a:latin typeface="Albertus" pitchFamily="34" charset="0"/>
              </a:rPr>
              <a:t>what are the target BP values for treatment of hypertensive patients? </a:t>
            </a:r>
            <a:endParaRPr lang="en-US" sz="2800" dirty="0">
              <a:ln>
                <a:solidFill>
                  <a:srgbClr val="FF0000"/>
                </a:solidFill>
              </a:ln>
              <a:solidFill>
                <a:srgbClr val="002060"/>
              </a:solidFill>
              <a:latin typeface="Albertus" pitchFamily="34" charset="0"/>
            </a:endParaRPr>
          </a:p>
        </p:txBody>
      </p:sp>
      <p:sp>
        <p:nvSpPr>
          <p:cNvPr id="12" name="Rounded Rectangle 11"/>
          <p:cNvSpPr/>
          <p:nvPr/>
        </p:nvSpPr>
        <p:spPr>
          <a:xfrm>
            <a:off x="328382" y="3069770"/>
            <a:ext cx="6727738" cy="56051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a:ln>
                  <a:solidFill>
                    <a:srgbClr val="FF0000"/>
                  </a:solidFill>
                </a:ln>
                <a:solidFill>
                  <a:srgbClr val="002060"/>
                </a:solidFill>
                <a:latin typeface="Albertus" pitchFamily="34" charset="0"/>
              </a:rPr>
              <a:t>What are the classes of hypertension?                               </a:t>
            </a:r>
          </a:p>
        </p:txBody>
      </p:sp>
      <p:sp>
        <p:nvSpPr>
          <p:cNvPr id="13" name="Rounded Rectangle 12"/>
          <p:cNvSpPr/>
          <p:nvPr/>
        </p:nvSpPr>
        <p:spPr>
          <a:xfrm>
            <a:off x="541742" y="6062663"/>
            <a:ext cx="6514378" cy="79533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is diabetic, </a:t>
            </a:r>
            <a:r>
              <a:rPr lang="en-US" sz="2800" dirty="0">
                <a:ln>
                  <a:solidFill>
                    <a:srgbClr val="FF0000"/>
                  </a:solidFill>
                </a:ln>
                <a:solidFill>
                  <a:srgbClr val="002060"/>
                </a:solidFill>
                <a:latin typeface="Albertus" pitchFamily="34" charset="0"/>
              </a:rPr>
              <a:t>what are the target BP values for a diabetic?</a:t>
            </a:r>
          </a:p>
        </p:txBody>
      </p:sp>
      <p:pic>
        <p:nvPicPr>
          <p:cNvPr id="126977" name="Picture 1"/>
          <p:cNvPicPr>
            <a:picLocks noChangeAspect="1" noChangeArrowheads="1"/>
          </p:cNvPicPr>
          <p:nvPr/>
        </p:nvPicPr>
        <p:blipFill>
          <a:blip r:embed="rId4"/>
          <a:srcRect/>
          <a:stretch>
            <a:fillRect/>
          </a:stretch>
        </p:blipFill>
        <p:spPr bwMode="auto">
          <a:xfrm>
            <a:off x="2006918" y="3769995"/>
            <a:ext cx="7934325" cy="2152650"/>
          </a:xfrm>
          <a:prstGeom prst="rect">
            <a:avLst/>
          </a:prstGeom>
          <a:noFill/>
          <a:ln w="9525">
            <a:noFill/>
            <a:miter lim="800000"/>
            <a:headEnd/>
            <a:tailEnd/>
          </a:ln>
        </p:spPr>
      </p:pic>
      <p:pic>
        <p:nvPicPr>
          <p:cNvPr id="126980" name="Picture 4"/>
          <p:cNvPicPr>
            <a:picLocks noChangeAspect="1" noChangeArrowheads="1"/>
          </p:cNvPicPr>
          <p:nvPr/>
        </p:nvPicPr>
        <p:blipFill>
          <a:blip r:embed="rId5"/>
          <a:srcRect/>
          <a:stretch>
            <a:fillRect/>
          </a:stretch>
        </p:blipFill>
        <p:spPr bwMode="auto">
          <a:xfrm>
            <a:off x="7757160" y="6062663"/>
            <a:ext cx="3825240" cy="795337"/>
          </a:xfrm>
          <a:prstGeom prst="rect">
            <a:avLst/>
          </a:prstGeom>
          <a:noFill/>
          <a:ln w="9525">
            <a:noFill/>
            <a:miter lim="800000"/>
            <a:headEnd/>
            <a:tailEnd/>
          </a:ln>
        </p:spPr>
      </p:pic>
      <p:pic>
        <p:nvPicPr>
          <p:cNvPr id="3074" name="Picture 2"/>
          <p:cNvPicPr>
            <a:picLocks noChangeAspect="1" noChangeArrowheads="1"/>
          </p:cNvPicPr>
          <p:nvPr/>
        </p:nvPicPr>
        <p:blipFill>
          <a:blip r:embed="rId6"/>
          <a:srcRect/>
          <a:stretch>
            <a:fillRect/>
          </a:stretch>
        </p:blipFill>
        <p:spPr bwMode="auto">
          <a:xfrm>
            <a:off x="7863841" y="2146934"/>
            <a:ext cx="3992880" cy="901065"/>
          </a:xfrm>
          <a:prstGeom prst="rect">
            <a:avLst/>
          </a:prstGeom>
          <a:noFill/>
          <a:ln w="9525">
            <a:noFill/>
            <a:miter lim="800000"/>
            <a:headEnd/>
            <a:tailEnd/>
          </a:ln>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26977"/>
                                        </p:tgtEl>
                                        <p:attrNameLst>
                                          <p:attrName>style.visibility</p:attrName>
                                        </p:attrNameLst>
                                      </p:cBhvr>
                                      <p:to>
                                        <p:strVal val="visible"/>
                                      </p:to>
                                    </p:set>
                                    <p:anim calcmode="lin" valueType="num">
                                      <p:cBhvr>
                                        <p:cTn id="31" dur="500" decel="50000" fill="hold">
                                          <p:stCondLst>
                                            <p:cond delay="0"/>
                                          </p:stCondLst>
                                        </p:cTn>
                                        <p:tgtEl>
                                          <p:spTgt spid="1269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69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6977"/>
                                        </p:tgtEl>
                                        <p:attrNameLst>
                                          <p:attrName>ppt_w</p:attrName>
                                        </p:attrNameLst>
                                      </p:cBhvr>
                                      <p:tavLst>
                                        <p:tav tm="0">
                                          <p:val>
                                            <p:strVal val="#ppt_w*.05"/>
                                          </p:val>
                                        </p:tav>
                                        <p:tav tm="100000">
                                          <p:val>
                                            <p:strVal val="#ppt_w"/>
                                          </p:val>
                                        </p:tav>
                                      </p:tavLst>
                                    </p:anim>
                                    <p:anim calcmode="lin" valueType="num">
                                      <p:cBhvr>
                                        <p:cTn id="34" dur="1000" fill="hold"/>
                                        <p:tgtEl>
                                          <p:spTgt spid="1269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69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69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69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69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126980"/>
                                        </p:tgtEl>
                                        <p:attrNameLst>
                                          <p:attrName>style.visibility</p:attrName>
                                        </p:attrNameLst>
                                      </p:cBhvr>
                                      <p:to>
                                        <p:strVal val="visible"/>
                                      </p:to>
                                    </p:set>
                                    <p:anim calcmode="lin" valueType="num">
                                      <p:cBhvr>
                                        <p:cTn id="55" dur="500" decel="50000" fill="hold">
                                          <p:stCondLst>
                                            <p:cond delay="0"/>
                                          </p:stCondLst>
                                        </p:cTn>
                                        <p:tgtEl>
                                          <p:spTgt spid="12698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698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6980"/>
                                        </p:tgtEl>
                                        <p:attrNameLst>
                                          <p:attrName>ppt_w</p:attrName>
                                        </p:attrNameLst>
                                      </p:cBhvr>
                                      <p:tavLst>
                                        <p:tav tm="0">
                                          <p:val>
                                            <p:strVal val="#ppt_w*.05"/>
                                          </p:val>
                                        </p:tav>
                                        <p:tav tm="100000">
                                          <p:val>
                                            <p:strVal val="#ppt_w"/>
                                          </p:val>
                                        </p:tav>
                                      </p:tavLst>
                                    </p:anim>
                                    <p:anim calcmode="lin" valueType="num">
                                      <p:cBhvr>
                                        <p:cTn id="58" dur="1000" fill="hold"/>
                                        <p:tgtEl>
                                          <p:spTgt spid="12698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698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698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698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6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umm.edu/health/medical/reports/articles/~/media/ADAM/Images/en/18166.ashx">
            <a:hlinkClick r:id="rId3"/>
          </p:cNvPr>
          <p:cNvPicPr>
            <a:picLocks noChangeAspect="1" noChangeArrowheads="1"/>
          </p:cNvPicPr>
          <p:nvPr/>
        </p:nvPicPr>
        <p:blipFill>
          <a:blip r:embed="rId4"/>
          <a:srcRect/>
          <a:stretch>
            <a:fillRect/>
          </a:stretch>
        </p:blipFill>
        <p:spPr bwMode="auto">
          <a:xfrm>
            <a:off x="8095615" y="2256472"/>
            <a:ext cx="3810000" cy="3534728"/>
          </a:xfrm>
          <a:prstGeom prst="rect">
            <a:avLst/>
          </a:prstGeom>
          <a:noFill/>
        </p:spPr>
      </p:pic>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5"/>
          <a:srcRect/>
          <a:stretch>
            <a:fillRect/>
          </a:stretch>
        </p:blipFill>
        <p:spPr>
          <a:xfrm>
            <a:off x="10948737" y="216568"/>
            <a:ext cx="986589" cy="1371599"/>
          </a:xfrm>
          <a:prstGeom prst="rect">
            <a:avLst/>
          </a:prstGeom>
          <a:noFill/>
          <a:ln/>
        </p:spPr>
      </p:pic>
      <p:sp>
        <p:nvSpPr>
          <p:cNvPr id="12" name="Rounded Rectangle 11"/>
          <p:cNvSpPr/>
          <p:nvPr/>
        </p:nvSpPr>
        <p:spPr>
          <a:xfrm>
            <a:off x="441960" y="1584960"/>
            <a:ext cx="6797040" cy="1691640"/>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has no history of hypertension- target organ damage. </a:t>
            </a:r>
            <a:r>
              <a:rPr lang="en-US" sz="2800" dirty="0" smtClean="0">
                <a:ln>
                  <a:solidFill>
                    <a:srgbClr val="FF0000"/>
                  </a:solidFill>
                </a:ln>
                <a:solidFill>
                  <a:srgbClr val="002060"/>
                </a:solidFill>
                <a:latin typeface="Albertus" pitchFamily="34" charset="0"/>
              </a:rPr>
              <a:t>What are organs affected adversely by persistent high BP?</a:t>
            </a:r>
            <a:endParaRPr lang="en-US" sz="2800" dirty="0">
              <a:ln>
                <a:solidFill>
                  <a:srgbClr val="FF0000"/>
                </a:solidFill>
              </a:ln>
              <a:solidFill>
                <a:srgbClr val="002060"/>
              </a:solidFill>
              <a:latin typeface="Albertus" pitchFamily="34" charset="0"/>
            </a:endParaRPr>
          </a:p>
        </p:txBody>
      </p:sp>
      <p:sp>
        <p:nvSpPr>
          <p:cNvPr id="13" name="Rounded Rectangle 12"/>
          <p:cNvSpPr/>
          <p:nvPr/>
        </p:nvSpPr>
        <p:spPr>
          <a:xfrm>
            <a:off x="419822" y="4947225"/>
            <a:ext cx="6514378" cy="131641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002060"/>
                </a:solidFill>
                <a:latin typeface="Albertus" pitchFamily="34" charset="0"/>
              </a:rPr>
              <a:t>What are the lifestyle modifications, a hypertensive patient  should follow?</a:t>
            </a:r>
            <a:endParaRPr lang="en-US" sz="2800" dirty="0">
              <a:ln>
                <a:solidFill>
                  <a:srgbClr val="FF0000"/>
                </a:solidFill>
              </a:ln>
              <a:solidFill>
                <a:srgbClr val="002060"/>
              </a:solidFill>
              <a:latin typeface="Albertus" pitchFamily="34" charset="0"/>
            </a:endParaRPr>
          </a:p>
        </p:txBody>
      </p:sp>
      <p:sp>
        <p:nvSpPr>
          <p:cNvPr id="18" name="Rounded Rectangle 17"/>
          <p:cNvSpPr/>
          <p:nvPr/>
        </p:nvSpPr>
        <p:spPr>
          <a:xfrm>
            <a:off x="480782" y="3596641"/>
            <a:ext cx="6514378" cy="926272"/>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800" dirty="0" smtClean="0">
                <a:ln>
                  <a:solidFill>
                    <a:srgbClr val="FF0000"/>
                  </a:solidFill>
                </a:ln>
                <a:solidFill>
                  <a:srgbClr val="FFFF00"/>
                </a:solidFill>
                <a:latin typeface="Albertus" pitchFamily="34" charset="0"/>
              </a:rPr>
              <a:t>Osman is 95 kg. </a:t>
            </a:r>
            <a:r>
              <a:rPr lang="en-US" sz="2800" dirty="0" smtClean="0">
                <a:ln>
                  <a:solidFill>
                    <a:srgbClr val="FF0000"/>
                  </a:solidFill>
                </a:ln>
                <a:solidFill>
                  <a:srgbClr val="002060"/>
                </a:solidFill>
                <a:latin typeface="Albertus" pitchFamily="34" charset="0"/>
              </a:rPr>
              <a:t>Is this weight proper for his length (176cm)?</a:t>
            </a:r>
            <a:endParaRPr lang="en-US" sz="2800" dirty="0">
              <a:ln>
                <a:solidFill>
                  <a:srgbClr val="FF0000"/>
                </a:solidFill>
              </a:ln>
              <a:solidFill>
                <a:srgbClr val="002060"/>
              </a:solidFill>
              <a:latin typeface="Albertus" pitchFamily="34" charset="0"/>
            </a:endParaRPr>
          </a:p>
        </p:txBody>
      </p:sp>
      <p:sp>
        <p:nvSpPr>
          <p:cNvPr id="19" name="Rounded Rectangle 18"/>
          <p:cNvSpPr/>
          <p:nvPr/>
        </p:nvSpPr>
        <p:spPr>
          <a:xfrm>
            <a:off x="551848" y="24384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20" name="Picture 3"/>
          <p:cNvPicPr>
            <a:picLocks noChangeAspect="1" noChangeArrowheads="1"/>
          </p:cNvPicPr>
          <p:nvPr/>
        </p:nvPicPr>
        <p:blipFill>
          <a:blip r:embed="rId6"/>
          <a:srcRect/>
          <a:stretch>
            <a:fillRect/>
          </a:stretch>
        </p:blipFill>
        <p:spPr bwMode="auto">
          <a:xfrm>
            <a:off x="7802880" y="198120"/>
            <a:ext cx="1876424" cy="1584961"/>
          </a:xfrm>
          <a:prstGeom prst="rect">
            <a:avLst/>
          </a:prstGeom>
          <a:noFill/>
          <a:ln w="9525">
            <a:noFill/>
            <a:miter lim="800000"/>
            <a:headEnd/>
            <a:tailEnd/>
          </a:ln>
        </p:spPr>
      </p:pic>
      <p:pic>
        <p:nvPicPr>
          <p:cNvPr id="98318" name="Picture 14" descr="http://cdn.slidemodel.com/wp-content/uploads/6338-02-bmi-chart-1.jpg">
            <a:hlinkClick r:id="rId7"/>
          </p:cNvPr>
          <p:cNvPicPr>
            <a:picLocks noChangeAspect="1" noChangeArrowheads="1"/>
          </p:cNvPicPr>
          <p:nvPr/>
        </p:nvPicPr>
        <p:blipFill>
          <a:blip r:embed="rId8"/>
          <a:srcRect/>
          <a:stretch>
            <a:fillRect/>
          </a:stretch>
        </p:blipFill>
        <p:spPr bwMode="auto">
          <a:xfrm>
            <a:off x="7513320" y="2164080"/>
            <a:ext cx="4678680" cy="4221480"/>
          </a:xfrm>
          <a:prstGeom prst="rect">
            <a:avLst/>
          </a:prstGeom>
          <a:noFill/>
        </p:spPr>
      </p:pic>
      <p:pic>
        <p:nvPicPr>
          <p:cNvPr id="98311" name="Picture 7" descr="http://img.medscape.com/fullsize/migrated/568/047/ashp568047.tab3.gif">
            <a:hlinkClick r:id="rId9"/>
          </p:cNvPr>
          <p:cNvPicPr>
            <a:picLocks noChangeAspect="1" noChangeArrowheads="1"/>
          </p:cNvPicPr>
          <p:nvPr/>
        </p:nvPicPr>
        <p:blipFill>
          <a:blip r:embed="rId10"/>
          <a:srcRect/>
          <a:stretch>
            <a:fillRect/>
          </a:stretch>
        </p:blipFill>
        <p:spPr bwMode="auto">
          <a:xfrm>
            <a:off x="7498080" y="88203"/>
            <a:ext cx="4693920" cy="6769797"/>
          </a:xfrm>
          <a:prstGeom prst="rect">
            <a:avLst/>
          </a:prstGeom>
          <a:noFill/>
        </p:spPr>
      </p:pic>
    </p:spTree>
    <p:extLst>
      <p:ext uri="{BB962C8B-B14F-4D97-AF65-F5344CB8AC3E}">
        <p14:creationId xmlns:p14="http://schemas.microsoft.com/office/powerpoint/2010/main" val="42612368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9396"/>
                                        </p:tgtEl>
                                        <p:attrNameLst>
                                          <p:attrName>style.visibility</p:attrName>
                                        </p:attrNameLst>
                                      </p:cBhvr>
                                      <p:to>
                                        <p:strVal val="visible"/>
                                      </p:to>
                                    </p:set>
                                    <p:anim calcmode="lin" valueType="num">
                                      <p:cBhvr>
                                        <p:cTn id="19" dur="500" decel="50000" fill="hold">
                                          <p:stCondLst>
                                            <p:cond delay="0"/>
                                          </p:stCondLst>
                                        </p:cTn>
                                        <p:tgtEl>
                                          <p:spTgt spid="5939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939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9396"/>
                                        </p:tgtEl>
                                        <p:attrNameLst>
                                          <p:attrName>ppt_w</p:attrName>
                                        </p:attrNameLst>
                                      </p:cBhvr>
                                      <p:tavLst>
                                        <p:tav tm="0">
                                          <p:val>
                                            <p:strVal val="#ppt_w*.05"/>
                                          </p:val>
                                        </p:tav>
                                        <p:tav tm="100000">
                                          <p:val>
                                            <p:strVal val="#ppt_w"/>
                                          </p:val>
                                        </p:tav>
                                      </p:tavLst>
                                    </p:anim>
                                    <p:anim calcmode="lin" valueType="num">
                                      <p:cBhvr>
                                        <p:cTn id="22" dur="1000" fill="hold"/>
                                        <p:tgtEl>
                                          <p:spTgt spid="5939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939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939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939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939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98318"/>
                                        </p:tgtEl>
                                        <p:attrNameLst>
                                          <p:attrName>style.visibility</p:attrName>
                                        </p:attrNameLst>
                                      </p:cBhvr>
                                      <p:to>
                                        <p:strVal val="visible"/>
                                      </p:to>
                                    </p:set>
                                    <p:anim calcmode="lin" valueType="num">
                                      <p:cBhvr>
                                        <p:cTn id="43" dur="500" decel="50000" fill="hold">
                                          <p:stCondLst>
                                            <p:cond delay="0"/>
                                          </p:stCondLst>
                                        </p:cTn>
                                        <p:tgtEl>
                                          <p:spTgt spid="9831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831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8318"/>
                                        </p:tgtEl>
                                        <p:attrNameLst>
                                          <p:attrName>ppt_w</p:attrName>
                                        </p:attrNameLst>
                                      </p:cBhvr>
                                      <p:tavLst>
                                        <p:tav tm="0">
                                          <p:val>
                                            <p:strVal val="#ppt_w*.05"/>
                                          </p:val>
                                        </p:tav>
                                        <p:tav tm="100000">
                                          <p:val>
                                            <p:strVal val="#ppt_w"/>
                                          </p:val>
                                        </p:tav>
                                      </p:tavLst>
                                    </p:anim>
                                    <p:anim calcmode="lin" valueType="num">
                                      <p:cBhvr>
                                        <p:cTn id="46" dur="1000" fill="hold"/>
                                        <p:tgtEl>
                                          <p:spTgt spid="9831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831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831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831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831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8" dur="1000" fill="hold"/>
                                        <p:tgtEl>
                                          <p:spTgt spid="1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98311"/>
                                        </p:tgtEl>
                                        <p:attrNameLst>
                                          <p:attrName>style.visibility</p:attrName>
                                        </p:attrNameLst>
                                      </p:cBhvr>
                                      <p:to>
                                        <p:strVal val="visible"/>
                                      </p:to>
                                    </p:set>
                                    <p:anim calcmode="lin" valueType="num">
                                      <p:cBhvr>
                                        <p:cTn id="67" dur="500" decel="50000" fill="hold">
                                          <p:stCondLst>
                                            <p:cond delay="0"/>
                                          </p:stCondLst>
                                        </p:cTn>
                                        <p:tgtEl>
                                          <p:spTgt spid="9831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831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8311"/>
                                        </p:tgtEl>
                                        <p:attrNameLst>
                                          <p:attrName>ppt_w</p:attrName>
                                        </p:attrNameLst>
                                      </p:cBhvr>
                                      <p:tavLst>
                                        <p:tav tm="0">
                                          <p:val>
                                            <p:strVal val="#ppt_w*.05"/>
                                          </p:val>
                                        </p:tav>
                                        <p:tav tm="100000">
                                          <p:val>
                                            <p:strVal val="#ppt_w"/>
                                          </p:val>
                                        </p:tav>
                                      </p:tavLst>
                                    </p:anim>
                                    <p:anim calcmode="lin" valueType="num">
                                      <p:cBhvr>
                                        <p:cTn id="70" dur="1000" fill="hold"/>
                                        <p:tgtEl>
                                          <p:spTgt spid="9831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831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831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831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8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8" name="Rounded Rectangle 7"/>
          <p:cNvSpPr/>
          <p:nvPr/>
        </p:nvSpPr>
        <p:spPr>
          <a:xfrm>
            <a:off x="328382" y="2082105"/>
            <a:ext cx="6986818" cy="149929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Could the “white coat phenomenon” be the cause for </a:t>
            </a:r>
            <a:r>
              <a:rPr lang="en-US" sz="2800" dirty="0" err="1" smtClean="0">
                <a:ln>
                  <a:solidFill>
                    <a:srgbClr val="FF0000"/>
                  </a:solidFill>
                </a:ln>
                <a:solidFill>
                  <a:srgbClr val="FFFF00"/>
                </a:solidFill>
                <a:latin typeface="Albertus" pitchFamily="34" charset="0"/>
              </a:rPr>
              <a:t>Osman’s</a:t>
            </a:r>
            <a:r>
              <a:rPr lang="en-US" sz="2800" dirty="0" smtClean="0">
                <a:ln>
                  <a:solidFill>
                    <a:srgbClr val="FF0000"/>
                  </a:solidFill>
                </a:ln>
                <a:solidFill>
                  <a:srgbClr val="FFFF00"/>
                </a:solidFill>
                <a:latin typeface="Albertus" pitchFamily="34" charset="0"/>
              </a:rPr>
              <a:t> high blood pressure readings?</a:t>
            </a:r>
          </a:p>
        </p:txBody>
      </p:sp>
      <p:pic>
        <p:nvPicPr>
          <p:cNvPr id="132098" name="Picture 2" descr="https://s3.amazonaws.com/lowres.cartoonstock.com/health-beauty-doctor-gp-jester-jester_costume-costume-grin1432_low.jpg">
            <a:hlinkClick r:id="rId4"/>
          </p:cNvPr>
          <p:cNvPicPr>
            <a:picLocks noChangeAspect="1" noChangeArrowheads="1"/>
          </p:cNvPicPr>
          <p:nvPr/>
        </p:nvPicPr>
        <p:blipFill>
          <a:blip r:embed="rId5"/>
          <a:srcRect/>
          <a:stretch>
            <a:fillRect/>
          </a:stretch>
        </p:blipFill>
        <p:spPr bwMode="auto">
          <a:xfrm>
            <a:off x="7760335" y="2682240"/>
            <a:ext cx="3810000" cy="3718560"/>
          </a:xfrm>
          <a:prstGeom prst="rect">
            <a:avLst/>
          </a:prstGeom>
          <a:noFill/>
        </p:spPr>
      </p:pic>
      <p:sp>
        <p:nvSpPr>
          <p:cNvPr id="12" name="Rounded Rectangle 11"/>
          <p:cNvSpPr/>
          <p:nvPr/>
        </p:nvSpPr>
        <p:spPr>
          <a:xfrm>
            <a:off x="435062" y="4429065"/>
            <a:ext cx="6986818" cy="149929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In a Turkish study involving 438 patients, 43% were found to be white coat </a:t>
            </a:r>
            <a:r>
              <a:rPr lang="en-US" sz="2800" dirty="0" err="1" smtClean="0">
                <a:ln>
                  <a:solidFill>
                    <a:srgbClr val="FF0000"/>
                  </a:solidFill>
                </a:ln>
                <a:solidFill>
                  <a:srgbClr val="FFFF00"/>
                </a:solidFill>
                <a:latin typeface="Albertus" pitchFamily="34" charset="0"/>
              </a:rPr>
              <a:t>hypertensives</a:t>
            </a:r>
            <a:r>
              <a:rPr lang="en-US" sz="2800" dirty="0" smtClean="0">
                <a:ln>
                  <a:solidFill>
                    <a:srgbClr val="FF0000"/>
                  </a:solidFill>
                </a:ln>
                <a:solidFill>
                  <a:srgbClr val="FFFF00"/>
                </a:solidFill>
                <a:latin typeface="Albertus" pitchFamily="34" charset="0"/>
              </a:rPr>
              <a:t> </a:t>
            </a:r>
            <a:r>
              <a:rPr lang="en-US" sz="2800" u="sng" dirty="0" smtClean="0">
                <a:ln>
                  <a:solidFill>
                    <a:srgbClr val="FF0000"/>
                  </a:solidFill>
                </a:ln>
                <a:solidFill>
                  <a:srgbClr val="FF0000"/>
                </a:solidFill>
                <a:latin typeface="Albertus" pitchFamily="34" charset="0"/>
              </a:rPr>
              <a:t>(high pulse rate)</a:t>
            </a:r>
          </a:p>
        </p:txBody>
      </p:sp>
    </p:spTree>
    <p:extLst>
      <p:ext uri="{BB962C8B-B14F-4D97-AF65-F5344CB8AC3E}">
        <p14:creationId xmlns:p14="http://schemas.microsoft.com/office/powerpoint/2010/main" val="2506541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nodeType="withEffect">
                                  <p:stCondLst>
                                    <p:cond delay="0"/>
                                  </p:stCondLst>
                                  <p:childTnLst>
                                    <p:set>
                                      <p:cBhvr>
                                        <p:cTn id="16" dur="1" fill="hold">
                                          <p:stCondLst>
                                            <p:cond delay="0"/>
                                          </p:stCondLst>
                                        </p:cTn>
                                        <p:tgtEl>
                                          <p:spTgt spid="132098"/>
                                        </p:tgtEl>
                                        <p:attrNameLst>
                                          <p:attrName>style.visibility</p:attrName>
                                        </p:attrNameLst>
                                      </p:cBhvr>
                                      <p:to>
                                        <p:strVal val="visible"/>
                                      </p:to>
                                    </p:set>
                                    <p:anim calcmode="lin" valueType="num">
                                      <p:cBhvr>
                                        <p:cTn id="17" dur="500" decel="50000" fill="hold">
                                          <p:stCondLst>
                                            <p:cond delay="0"/>
                                          </p:stCondLst>
                                        </p:cTn>
                                        <p:tgtEl>
                                          <p:spTgt spid="13209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3209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32098"/>
                                        </p:tgtEl>
                                        <p:attrNameLst>
                                          <p:attrName>ppt_w</p:attrName>
                                        </p:attrNameLst>
                                      </p:cBhvr>
                                      <p:tavLst>
                                        <p:tav tm="0">
                                          <p:val>
                                            <p:strVal val="#ppt_w*.05"/>
                                          </p:val>
                                        </p:tav>
                                        <p:tav tm="100000">
                                          <p:val>
                                            <p:strVal val="#ppt_w"/>
                                          </p:val>
                                        </p:tav>
                                      </p:tavLst>
                                    </p:anim>
                                    <p:anim calcmode="lin" valueType="num">
                                      <p:cBhvr>
                                        <p:cTn id="20" dur="1000" fill="hold"/>
                                        <p:tgtEl>
                                          <p:spTgt spid="13209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3209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3209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3209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3209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2" dur="1000" fill="hold"/>
                                        <p:tgtEl>
                                          <p:spTgt spid="1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97538" y="88203"/>
            <a:ext cx="1304693" cy="1650381"/>
          </a:xfrm>
          <a:prstGeom prst="rect">
            <a:avLst/>
          </a:prstGeom>
          <a:solidFill>
            <a:srgbClr val="FFFF00"/>
          </a:solidFill>
          <a:ln w="57150">
            <a:solidFill>
              <a:srgbClr val="00B050"/>
            </a:solidFill>
          </a:ln>
          <a:scene3d>
            <a:camera prst="orthographicFront"/>
            <a:lightRig rig="threePt" dir="t"/>
          </a:scene3d>
          <a:sp3d>
            <a:bevelT w="13970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conduct"/>
          <p:cNvPicPr>
            <a:picLocks noChangeAspect="1" noChangeArrowheads="1" noCrop="1"/>
          </p:cNvPicPr>
          <p:nvPr/>
        </p:nvPicPr>
        <p:blipFill>
          <a:blip r:embed="rId2"/>
          <a:srcRect/>
          <a:stretch>
            <a:fillRect/>
          </a:stretch>
        </p:blipFill>
        <p:spPr>
          <a:xfrm>
            <a:off x="10948737" y="216568"/>
            <a:ext cx="986589" cy="1371599"/>
          </a:xfrm>
          <a:prstGeom prst="rect">
            <a:avLst/>
          </a:prstGeom>
          <a:noFill/>
          <a:ln/>
        </p:spPr>
      </p:pic>
      <p:sp>
        <p:nvSpPr>
          <p:cNvPr id="6" name="Rounded Rectangle 5"/>
          <p:cNvSpPr/>
          <p:nvPr/>
        </p:nvSpPr>
        <p:spPr>
          <a:xfrm>
            <a:off x="1740568" y="365760"/>
            <a:ext cx="4995512" cy="733927"/>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rgbClr val="FF0000"/>
                  </a:solidFill>
                </a:ln>
                <a:solidFill>
                  <a:srgbClr val="FFFF00"/>
                </a:solidFill>
                <a:latin typeface="Algerian" pitchFamily="82" charset="0"/>
              </a:rPr>
              <a:t>Clinical case</a:t>
            </a:r>
            <a:endParaRPr lang="en-US" sz="3200" dirty="0">
              <a:ln>
                <a:solidFill>
                  <a:srgbClr val="FFFF00"/>
                </a:solidFill>
              </a:ln>
              <a:solidFill>
                <a:srgbClr val="FFFF00"/>
              </a:solidFill>
              <a:latin typeface="Algerian" pitchFamily="82" charset="0"/>
            </a:endParaRPr>
          </a:p>
        </p:txBody>
      </p:sp>
      <p:pic>
        <p:nvPicPr>
          <p:cNvPr id="7" name="Picture 3"/>
          <p:cNvPicPr>
            <a:picLocks noChangeAspect="1" noChangeArrowheads="1"/>
          </p:cNvPicPr>
          <p:nvPr/>
        </p:nvPicPr>
        <p:blipFill>
          <a:blip r:embed="rId3"/>
          <a:srcRect/>
          <a:stretch>
            <a:fillRect/>
          </a:stretch>
        </p:blipFill>
        <p:spPr bwMode="auto">
          <a:xfrm>
            <a:off x="8580120" y="228600"/>
            <a:ext cx="1876424" cy="1584961"/>
          </a:xfrm>
          <a:prstGeom prst="rect">
            <a:avLst/>
          </a:prstGeom>
          <a:noFill/>
          <a:ln w="9525">
            <a:noFill/>
            <a:miter lim="800000"/>
            <a:headEnd/>
            <a:tailEnd/>
          </a:ln>
        </p:spPr>
      </p:pic>
      <p:sp>
        <p:nvSpPr>
          <p:cNvPr id="8" name="Rounded Rectangle 7"/>
          <p:cNvSpPr/>
          <p:nvPr/>
        </p:nvSpPr>
        <p:spPr>
          <a:xfrm>
            <a:off x="282662" y="2066865"/>
            <a:ext cx="6422938" cy="12859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Could the failure of control of </a:t>
            </a:r>
            <a:r>
              <a:rPr lang="en-US" sz="2800" dirty="0" err="1" smtClean="0">
                <a:ln>
                  <a:solidFill>
                    <a:srgbClr val="FF0000"/>
                  </a:solidFill>
                </a:ln>
                <a:solidFill>
                  <a:srgbClr val="FFFF00"/>
                </a:solidFill>
                <a:latin typeface="Albertus" pitchFamily="34" charset="0"/>
              </a:rPr>
              <a:t>Osman</a:t>
            </a:r>
            <a:r>
              <a:rPr lang="en-US" sz="2800" dirty="0" smtClean="0">
                <a:ln>
                  <a:solidFill>
                    <a:srgbClr val="FF0000"/>
                  </a:solidFill>
                </a:ln>
                <a:solidFill>
                  <a:srgbClr val="FFFF00"/>
                </a:solidFill>
                <a:latin typeface="Albertus" pitchFamily="34" charset="0"/>
              </a:rPr>
              <a:t> BP be due to secondary drug – induced effects?</a:t>
            </a:r>
          </a:p>
        </p:txBody>
      </p:sp>
      <p:sp>
        <p:nvSpPr>
          <p:cNvPr id="9" name="Rounded Rectangle 8"/>
          <p:cNvSpPr/>
          <p:nvPr/>
        </p:nvSpPr>
        <p:spPr>
          <a:xfrm>
            <a:off x="297902" y="3895665"/>
            <a:ext cx="6438178" cy="1285935"/>
          </a:xfrm>
          <a:prstGeom prst="roundRect">
            <a:avLst/>
          </a:prstGeom>
          <a:solidFill>
            <a:srgbClr val="FFFFFF"/>
          </a:solidFill>
          <a:ln w="57150">
            <a:solidFill>
              <a:srgbClr val="FF0000"/>
            </a:solidFill>
          </a:ln>
          <a:scene3d>
            <a:camera prst="orthographicFront"/>
            <a:lightRig rig="threePt" dir="t"/>
          </a:scene3d>
          <a:sp3d>
            <a:bevelT w="1333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ln>
                  <a:solidFill>
                    <a:srgbClr val="FF0000"/>
                  </a:solidFill>
                </a:ln>
                <a:solidFill>
                  <a:srgbClr val="FFFF00"/>
                </a:solidFill>
                <a:latin typeface="Albertus" pitchFamily="34" charset="0"/>
              </a:rPr>
              <a:t>Which drugs elevate blood pressure?</a:t>
            </a:r>
          </a:p>
        </p:txBody>
      </p:sp>
      <p:pic>
        <p:nvPicPr>
          <p:cNvPr id="130051" name="Picture 3" descr="http://image.slidesharecdn.com/jnc-7ce2hours-130824134624-phpapp01-140811022805-phpapp01/95/management-of-hypertensionguide-line-35-638.jpg?cb=1407724113">
            <a:hlinkClick r:id="rId4"/>
          </p:cNvPr>
          <p:cNvPicPr>
            <a:picLocks noChangeAspect="1" noChangeArrowheads="1"/>
          </p:cNvPicPr>
          <p:nvPr/>
        </p:nvPicPr>
        <p:blipFill>
          <a:blip r:embed="rId5"/>
          <a:srcRect/>
          <a:stretch>
            <a:fillRect/>
          </a:stretch>
        </p:blipFill>
        <p:spPr bwMode="auto">
          <a:xfrm>
            <a:off x="7147560" y="2005012"/>
            <a:ext cx="4830444" cy="4562476"/>
          </a:xfrm>
          <a:prstGeom prst="rect">
            <a:avLst/>
          </a:prstGeom>
          <a:noFill/>
        </p:spPr>
      </p:pic>
    </p:spTree>
    <p:extLst>
      <p:ext uri="{BB962C8B-B14F-4D97-AF65-F5344CB8AC3E}">
        <p14:creationId xmlns:p14="http://schemas.microsoft.com/office/powerpoint/2010/main" val="14221875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0051"/>
                                        </p:tgtEl>
                                        <p:attrNameLst>
                                          <p:attrName>style.visibility</p:attrName>
                                        </p:attrNameLst>
                                      </p:cBhvr>
                                      <p:to>
                                        <p:strVal val="visible"/>
                                      </p:to>
                                    </p:set>
                                    <p:anim calcmode="lin" valueType="num">
                                      <p:cBhvr>
                                        <p:cTn id="31" dur="500" decel="50000" fill="hold">
                                          <p:stCondLst>
                                            <p:cond delay="0"/>
                                          </p:stCondLst>
                                        </p:cTn>
                                        <p:tgtEl>
                                          <p:spTgt spid="13005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005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0051"/>
                                        </p:tgtEl>
                                        <p:attrNameLst>
                                          <p:attrName>ppt_w</p:attrName>
                                        </p:attrNameLst>
                                      </p:cBhvr>
                                      <p:tavLst>
                                        <p:tav tm="0">
                                          <p:val>
                                            <p:strVal val="#ppt_w*.05"/>
                                          </p:val>
                                        </p:tav>
                                        <p:tav tm="100000">
                                          <p:val>
                                            <p:strVal val="#ppt_w"/>
                                          </p:val>
                                        </p:tav>
                                      </p:tavLst>
                                    </p:anim>
                                    <p:anim calcmode="lin" valueType="num">
                                      <p:cBhvr>
                                        <p:cTn id="34" dur="1000" fill="hold"/>
                                        <p:tgtEl>
                                          <p:spTgt spid="13005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005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005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005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26578</TotalTime>
  <Words>2506</Words>
  <Application>Microsoft Macintosh PowerPoint</Application>
  <PresentationFormat>Widescreen</PresentationFormat>
  <Paragraphs>423</Paragraphs>
  <Slides>47</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Albertus</vt:lpstr>
      <vt:lpstr>Algerian</vt:lpstr>
      <vt:lpstr>Arial Black</vt:lpstr>
      <vt:lpstr>Calibri</vt:lpstr>
      <vt:lpstr>Century Gothic</vt:lpstr>
      <vt:lpstr>Tahoma</vt:lpstr>
      <vt:lpstr>Times New Roman</vt:lpstr>
      <vt:lpstr>Wingdings</vt:lpstr>
      <vt:lpstr>宋体</vt:lpstr>
      <vt:lpstr>Arial</vt:lpstr>
      <vt:lpstr>Mesh</vt:lpstr>
      <vt:lpstr>Antihypertensive drugs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نوف</cp:lastModifiedBy>
  <cp:revision>1113</cp:revision>
  <dcterms:created xsi:type="dcterms:W3CDTF">2015-12-03T14:01:37Z</dcterms:created>
  <dcterms:modified xsi:type="dcterms:W3CDTF">2019-02-05T10:37:29Z</dcterms:modified>
</cp:coreProperties>
</file>