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notesSlides/notesSlide1.xml" ContentType="application/vnd.openxmlformats-officedocument.presentationml.notesSlide+xml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FF"/>
              </a:solidFill>
              <a:prstDash val="solid"/>
              <a:round/>
            </a:ln>
          </a:top>
          <a:bottom>
            <a:ln w="25400" cap="flat">
              <a:solidFill>
                <a:srgbClr val="00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FF"/>
              </a:solidFill>
              <a:prstDash val="solid"/>
              <a:round/>
            </a:ln>
          </a:top>
          <a:bottom>
            <a:ln w="25400" cap="flat">
              <a:solidFill>
                <a:srgbClr val="00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wholeTbl>
    <a:band2H>
      <a:tcTxStyle b="def" i="def"/>
      <a:tcStyle>
        <a:tcBdr/>
        <a:fill>
          <a:solidFill>
            <a:srgbClr val="E6E6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FF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" name="Shape 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7200"/>
            <a:r>
              <a:t>Gap junctions allow communication and passage of impulses between cardiac muscle cells.</a:t>
            </a:r>
          </a:p>
          <a:p>
            <a:pPr lvl="1" indent="457200">
              <a:lnSpc>
                <a:spcPct val="90000"/>
              </a:lnSpc>
              <a:spcBef>
                <a:spcPts val="100"/>
              </a:spcBef>
            </a:pP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b"/>
          <a:lstStyle>
            <a:lvl1pPr rtl="1">
              <a:defRPr/>
            </a:lvl1pPr>
          </a:lstStyle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/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بسم الله الرحمن الرحيم"/>
          <p:cNvSpPr txBox="1"/>
          <p:nvPr>
            <p:ph type="title" idx="4294967295"/>
          </p:nvPr>
        </p:nvSpPr>
        <p:spPr>
          <a:xfrm>
            <a:off x="661987" y="1087437"/>
            <a:ext cx="7772401" cy="19351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>
              <a:defRPr sz="4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بسم الله الرحمن الرحيم</a:t>
            </a:r>
            <a:br/>
            <a:r>
              <a:rPr sz="72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1" name="WALL OF THE HEART…"/>
          <p:cNvSpPr txBox="1"/>
          <p:nvPr/>
        </p:nvSpPr>
        <p:spPr>
          <a:xfrm>
            <a:off x="3228287" y="2393950"/>
            <a:ext cx="256360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800">
                <a:solidFill>
                  <a:srgbClr val="FFFF00"/>
                </a:solidFill>
              </a:defRPr>
            </a:pPr>
            <a:r>
              <a:t>WALL OF THE HEART</a:t>
            </a:r>
          </a:p>
          <a:p>
            <a:pPr algn="ctr">
              <a:defRPr b="1" sz="1800">
                <a:solidFill>
                  <a:srgbClr val="FFFF00"/>
                </a:solidFill>
              </a:defRPr>
            </a:pPr>
            <a:r>
              <a:t>AND </a:t>
            </a:r>
          </a:p>
          <a:p>
            <a:pPr algn="ctr">
              <a:defRPr b="1" sz="1800">
                <a:solidFill>
                  <a:srgbClr val="FFFF00"/>
                </a:solidFill>
              </a:defRPr>
            </a:pPr>
            <a:r>
              <a:t>CARDIAC VALVES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ARDIAC MUSCLE"/>
          <p:cNvSpPr txBox="1"/>
          <p:nvPr>
            <p:ph type="title" idx="4294967295"/>
          </p:nvPr>
        </p:nvSpPr>
        <p:spPr>
          <a:xfrm>
            <a:off x="685800" y="220662"/>
            <a:ext cx="7772400" cy="7667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CARDIAC MUSCLE</a:t>
            </a:r>
          </a:p>
        </p:txBody>
      </p:sp>
      <p:sp>
        <p:nvSpPr>
          <p:cNvPr id="68" name="Found in the myocardium.…"/>
          <p:cNvSpPr txBox="1"/>
          <p:nvPr>
            <p:ph type="body" idx="4294967295"/>
          </p:nvPr>
        </p:nvSpPr>
        <p:spPr>
          <a:xfrm>
            <a:off x="133350" y="933450"/>
            <a:ext cx="4824413" cy="56943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400"/>
              </a:spcBef>
              <a:buChar char="■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Found in the myocardium.</a:t>
            </a:r>
          </a:p>
          <a:p>
            <a:pPr rtl="0">
              <a:spcBef>
                <a:spcPts val="400"/>
              </a:spcBef>
              <a:buChar char="■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Striated and involuntary.</a:t>
            </a:r>
          </a:p>
          <a:p>
            <a:pPr rtl="0">
              <a:spcBef>
                <a:spcPts val="400"/>
              </a:spcBef>
              <a:buChar char="■"/>
              <a:defRPr b="1" sz="2400" u="sng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L.M. Picture of Cardiac Muscle Fibers</a:t>
            </a:r>
            <a:r>
              <a:rPr u="none"/>
              <a:t>:</a:t>
            </a:r>
          </a:p>
          <a:p>
            <a:pPr lvl="1" marL="742950" indent="-285750" rtl="0">
              <a:spcBef>
                <a:spcPts val="300"/>
              </a:spcBef>
              <a:buClr>
                <a:srgbClr val="FFFFFF"/>
              </a:buClr>
              <a:defRPr sz="20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Cylindrical</a:t>
            </a:r>
            <a:r>
              <a:rPr u="none"/>
              <a:t> in shape.</a:t>
            </a:r>
          </a:p>
          <a:p>
            <a:pPr lvl="1" marL="742950" indent="-285750" rtl="0">
              <a:spcBef>
                <a:spcPts val="300"/>
              </a:spcBef>
              <a:buClr>
                <a:srgbClr val="FFFFFF"/>
              </a:buClr>
              <a:defRPr sz="20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Intermediate</a:t>
            </a:r>
            <a:r>
              <a:rPr u="none"/>
              <a:t> in diameter between skeletal and smooth muscle fibers.</a:t>
            </a:r>
          </a:p>
          <a:p>
            <a:pPr lvl="1" marL="742950" indent="-285750" rtl="0">
              <a:spcBef>
                <a:spcPts val="300"/>
              </a:spcBef>
              <a:buClr>
                <a:srgbClr val="FFFFFF"/>
              </a:buClr>
              <a:defRPr sz="20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Branch</a:t>
            </a:r>
            <a:r>
              <a:rPr u="none"/>
              <a:t> and anastomose.</a:t>
            </a:r>
          </a:p>
          <a:p>
            <a:pPr lvl="1" marL="742950" indent="-285750" rtl="0">
              <a:spcBef>
                <a:spcPts val="300"/>
              </a:spcBef>
              <a:buClr>
                <a:srgbClr val="FFFFFF"/>
              </a:buClr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Covered by a thin </a:t>
            </a:r>
            <a:r>
              <a:rPr>
                <a:solidFill>
                  <a:srgbClr val="FFFF00"/>
                </a:solidFill>
              </a:rPr>
              <a:t>sarcolemma</a:t>
            </a:r>
            <a:r>
              <a:t>.</a:t>
            </a:r>
          </a:p>
          <a:p>
            <a:pPr lvl="1" marL="742950" indent="-285750" rtl="0">
              <a:spcBef>
                <a:spcPts val="300"/>
              </a:spcBef>
              <a:buClr>
                <a:srgbClr val="FFFFFF"/>
              </a:buClr>
              <a:defRPr sz="20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Mononucleated cardiac muscle cells</a:t>
            </a:r>
            <a:r>
              <a:rPr u="none"/>
              <a:t>. Nuclei are oval and central.</a:t>
            </a:r>
          </a:p>
          <a:p>
            <a:pPr lvl="1" marL="742950" indent="-285750" rtl="0">
              <a:spcBef>
                <a:spcPts val="300"/>
              </a:spcBef>
              <a:buClr>
                <a:srgbClr val="FFFFFF"/>
              </a:buClr>
              <a:defRPr sz="2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Sarcoplasm</a:t>
            </a:r>
            <a:r>
              <a:rPr>
                <a:solidFill>
                  <a:srgbClr val="FFFF66"/>
                </a:solidFill>
              </a:rPr>
              <a:t> is </a:t>
            </a:r>
            <a:r>
              <a:rPr b="1">
                <a:solidFill>
                  <a:srgbClr val="FF0000"/>
                </a:solidFill>
              </a:rPr>
              <a:t>acidophilic</a:t>
            </a:r>
            <a:r>
              <a:rPr>
                <a:solidFill>
                  <a:srgbClr val="FFFF66"/>
                </a:solidFill>
              </a:rPr>
              <a:t> and shows </a:t>
            </a:r>
            <a:r>
              <a:rPr u="sng">
                <a:solidFill>
                  <a:srgbClr val="FFFF66"/>
                </a:solidFill>
              </a:rPr>
              <a:t>non-clear striations</a:t>
            </a:r>
            <a:r>
              <a:rPr>
                <a:solidFill>
                  <a:srgbClr val="FFFF66"/>
                </a:solidFill>
              </a:rPr>
              <a:t> (fewer myofibrils).</a:t>
            </a:r>
          </a:p>
          <a:p>
            <a:pPr lvl="1" marL="742950" indent="-285750" rtl="0">
              <a:spcBef>
                <a:spcPts val="300"/>
              </a:spcBef>
              <a:buClr>
                <a:srgbClr val="FFFFFF"/>
              </a:buClr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Divided into short segments (cells) by the </a:t>
            </a:r>
            <a:r>
              <a:rPr u="sng"/>
              <a:t>intercalated discs</a:t>
            </a:r>
            <a:r>
              <a:t>.</a:t>
            </a:r>
          </a:p>
        </p:txBody>
      </p:sp>
      <p:pic>
        <p:nvPicPr>
          <p:cNvPr id="69" name="O:\2005-02-16 (3).jpg" descr="O:\2005-02-16 (3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2837" y="1401762"/>
            <a:ext cx="3990976" cy="2416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F:\HISTOLOGY\Pics\MyImages\Muscle\Cardiac.jpg" descr="F:\HISTOLOGY\Pics\MyImages\Muscle\Cardia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2837" y="3884612"/>
            <a:ext cx="3990976" cy="2744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ardiac Muscle Fibers"/>
          <p:cNvSpPr txBox="1"/>
          <p:nvPr>
            <p:ph type="title" idx="4294967295"/>
          </p:nvPr>
        </p:nvSpPr>
        <p:spPr>
          <a:xfrm>
            <a:off x="685800" y="220662"/>
            <a:ext cx="7772400" cy="7667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Cardiac Muscle Fibers</a:t>
            </a:r>
          </a:p>
        </p:txBody>
      </p:sp>
      <p:sp>
        <p:nvSpPr>
          <p:cNvPr id="73" name="E.M. Picture:…"/>
          <p:cNvSpPr txBox="1"/>
          <p:nvPr>
            <p:ph type="body" idx="4294967295"/>
          </p:nvPr>
        </p:nvSpPr>
        <p:spPr>
          <a:xfrm>
            <a:off x="193674" y="1228725"/>
            <a:ext cx="5084764" cy="54752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■"/>
              <a:defRPr b="1" sz="2400" u="sng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E.M. Picture</a:t>
            </a:r>
            <a:r>
              <a:rPr u="none"/>
              <a:t>:</a:t>
            </a:r>
          </a:p>
          <a:p>
            <a:pPr lvl="1" marL="742950" indent="-285750" rtl="0">
              <a:spcBef>
                <a:spcPts val="600"/>
              </a:spcBef>
              <a:buClr>
                <a:srgbClr val="FFFFFF"/>
              </a:buClr>
              <a:defRPr sz="2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Few myofibrils.</a:t>
            </a:r>
          </a:p>
          <a:p>
            <a:pPr lvl="1" marL="742950" indent="-285750" rtl="0">
              <a:spcBef>
                <a:spcPts val="600"/>
              </a:spcBef>
              <a:buClr>
                <a:srgbClr val="FFFFFF"/>
              </a:buClr>
              <a:defRPr sz="2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Numerous mitochondria.</a:t>
            </a:r>
          </a:p>
          <a:p>
            <a:pPr lvl="1" marL="742950" indent="-285750" rtl="0">
              <a:spcBef>
                <a:spcPts val="600"/>
              </a:spcBef>
              <a:buClr>
                <a:srgbClr val="FFFFFF"/>
              </a:buClr>
              <a:defRPr sz="2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Less abundant SR.</a:t>
            </a:r>
          </a:p>
          <a:p>
            <a:pPr lvl="1" marL="742950" indent="-285750" rtl="0">
              <a:spcBef>
                <a:spcPts val="600"/>
              </a:spcBef>
              <a:buClr>
                <a:srgbClr val="FFFFFF"/>
              </a:buClr>
              <a:defRPr sz="2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T-tubules come in contact with only one cisterna of SR forming “</a:t>
            </a:r>
            <a:r>
              <a:rPr u="sng"/>
              <a:t>Diads</a:t>
            </a:r>
            <a:r>
              <a:t>” (not triads).</a:t>
            </a:r>
          </a:p>
          <a:p>
            <a:pPr lvl="1" marL="742950" indent="-285750" rtl="0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defRPr sz="2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Glycogen &amp; myoglobin.</a:t>
            </a:r>
          </a:p>
          <a:p>
            <a:pPr lvl="1" marL="742950" indent="-285750" rtl="0">
              <a:spcBef>
                <a:spcPts val="600"/>
              </a:spcBef>
              <a:buClr>
                <a:srgbClr val="FFFFFF"/>
              </a:buClr>
              <a:defRPr sz="2200" u="sng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Intercalated discs</a:t>
            </a:r>
            <a:r>
              <a:rPr u="none"/>
              <a:t>: </a:t>
            </a:r>
            <a:r>
              <a:rPr u="none">
                <a:solidFill>
                  <a:srgbClr val="FFFF66"/>
                </a:solidFill>
              </a:rPr>
              <a:t>are formed of the two cell membranes of 2 successive cardiac muscle cells, connected together by </a:t>
            </a:r>
            <a:r>
              <a:rPr>
                <a:solidFill>
                  <a:srgbClr val="FFFF66"/>
                </a:solidFill>
              </a:rPr>
              <a:t>junctional complexes</a:t>
            </a:r>
            <a:r>
              <a:rPr u="none">
                <a:solidFill>
                  <a:srgbClr val="FFFF66"/>
                </a:solidFill>
              </a:rPr>
              <a:t> (desmosomes and gap junctions).</a:t>
            </a:r>
          </a:p>
        </p:txBody>
      </p:sp>
      <p:pic>
        <p:nvPicPr>
          <p:cNvPr id="74" name="O:\2005-02-16 (6).jpg" descr="O:\2005-02-16 (6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3050" y="1412875"/>
            <a:ext cx="3621088" cy="3363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PICARDIUM (Visceral layer of pericardium)"/>
          <p:cNvSpPr txBox="1"/>
          <p:nvPr>
            <p:ph type="title" idx="4294967295"/>
          </p:nvPr>
        </p:nvSpPr>
        <p:spPr>
          <a:xfrm>
            <a:off x="685800" y="144462"/>
            <a:ext cx="7772400" cy="1074738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rtl="0"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EPICARDIUM</a:t>
            </a:r>
            <a:br/>
            <a:r>
              <a:rPr b="0" sz="2800"/>
              <a:t>(Visceral layer of pericardium)</a:t>
            </a:r>
          </a:p>
        </p:txBody>
      </p:sp>
      <p:sp>
        <p:nvSpPr>
          <p:cNvPr id="79" name="Mesothelium: simple squamous epithelium.…"/>
          <p:cNvSpPr txBox="1"/>
          <p:nvPr>
            <p:ph type="body" sz="half" idx="4294967295"/>
          </p:nvPr>
        </p:nvSpPr>
        <p:spPr>
          <a:xfrm>
            <a:off x="385762" y="1465262"/>
            <a:ext cx="8288338" cy="2354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Char char="■"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Mesothelium:</a:t>
            </a:r>
            <a:r>
              <a:rPr b="0"/>
              <a:t> </a:t>
            </a:r>
            <a:r>
              <a:rPr b="0" sz="2800"/>
              <a:t>simple squamous epithelium.</a:t>
            </a:r>
            <a:endParaRPr sz="2800"/>
          </a:p>
          <a:p>
            <a:pPr rtl="0">
              <a:buChar char="■"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Subepicardial C.T. layer: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Loose C.T. contains the coronary vessels, 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nerves, ganglia &amp; fat cells.</a:t>
            </a:r>
          </a:p>
        </p:txBody>
      </p:sp>
      <p:pic>
        <p:nvPicPr>
          <p:cNvPr id="80" name="C:\Users\user1\Dropbox\Histology Team\Cardiac photographs  Newwwwww REDUCED\epicardium 4.jpg" descr="C:\Users\user1\Dropbox\Histology Team\Cardiac photographs  Newwwwww REDUCED\epicardium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6337" y="3863975"/>
            <a:ext cx="2395538" cy="2841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C:\Users\user1\Dropbox\Histology Team\Cardiac photographs  Newwwwww REDUCED\epicardium 1.jpg" descr="C:\Users\user1\Dropbox\Histology Team\Cardiac photographs  Newwwwww REDUCED\epicardium 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5575" y="3863975"/>
            <a:ext cx="3665538" cy="287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EST WISHES"/>
          <p:cNvSpPr txBox="1"/>
          <p:nvPr>
            <p:ph type="title" idx="4294967295"/>
          </p:nvPr>
        </p:nvSpPr>
        <p:spPr>
          <a:xfrm>
            <a:off x="457200" y="2286000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7200">
                <a:solidFill>
                  <a:srgbClr val="FFFF66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rtl="0">
              <a:defRPr/>
            </a:pPr>
            <a:r>
              <a:t>BEST WISHES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WALL OF THE HEART  AND CARDIAC VALVES"/>
          <p:cNvSpPr txBox="1"/>
          <p:nvPr>
            <p:ph type="title" idx="4294967295"/>
          </p:nvPr>
        </p:nvSpPr>
        <p:spPr>
          <a:xfrm>
            <a:off x="685800" y="144462"/>
            <a:ext cx="7772400" cy="138271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rtl="0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WALL OF THE HEART </a:t>
            </a:r>
            <a:br/>
            <a:r>
              <a:t>AND</a:t>
            </a:r>
            <a:br/>
            <a:r>
              <a:t>CARDIAC VALVES</a:t>
            </a:r>
          </a:p>
        </p:txBody>
      </p:sp>
      <p:sp>
        <p:nvSpPr>
          <p:cNvPr id="24" name="By the end of the lecture, the student should be able to describe the microscopic structure of:…"/>
          <p:cNvSpPr txBox="1"/>
          <p:nvPr>
            <p:ph type="body" idx="4294967295"/>
          </p:nvPr>
        </p:nvSpPr>
        <p:spPr>
          <a:xfrm>
            <a:off x="361950" y="1728787"/>
            <a:ext cx="8289925" cy="5113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SzTx/>
              <a:buFont typeface="Wingdings"/>
              <a:buNone/>
              <a:defRPr>
                <a:solidFill>
                  <a:srgbClr val="FFFFFF"/>
                </a:solidFill>
              </a:defRPr>
            </a:pPr>
            <a:r>
              <a:t>By the end of the lecture, the student should be able to describe the microscopic structure of: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1. Wall of the heart: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             - Endocardium.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             - Myocardium.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             - Epicardium.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2. Cardiac valves.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WALL OF THE HEART"/>
          <p:cNvSpPr txBox="1"/>
          <p:nvPr>
            <p:ph type="title" idx="4294967295"/>
          </p:nvPr>
        </p:nvSpPr>
        <p:spPr>
          <a:xfrm>
            <a:off x="685800" y="144462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solidFill>
                  <a:srgbClr val="FFFF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rtl="0">
              <a:defRPr/>
            </a:pPr>
            <a:r>
              <a:t>WALL OF THE HEART</a:t>
            </a:r>
          </a:p>
        </p:txBody>
      </p:sp>
      <p:sp>
        <p:nvSpPr>
          <p:cNvPr id="27" name="(A)  Endocardium:                                                               1- Endothelium…"/>
          <p:cNvSpPr txBox="1"/>
          <p:nvPr>
            <p:ph type="body" idx="4294967295"/>
          </p:nvPr>
        </p:nvSpPr>
        <p:spPr>
          <a:xfrm>
            <a:off x="409575" y="1103312"/>
            <a:ext cx="8289925" cy="43497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(A)  Endocardium:                                                               </a:t>
            </a:r>
            <a:r>
              <a:rPr sz="2400"/>
              <a:t>1- Endothelium</a:t>
            </a:r>
            <a:endParaRPr sz="2400"/>
          </a:p>
          <a:p>
            <a:pPr rtl="0"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2- Subendothelial C.T. </a:t>
            </a:r>
          </a:p>
          <a:p>
            <a:pPr rtl="0"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 3- Dense C.T. layer</a:t>
            </a:r>
          </a:p>
          <a:p>
            <a:pPr rtl="0"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4- Subendocardial layer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(B)  Myocardium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(C)  Epicardium: </a:t>
            </a:r>
          </a:p>
          <a:p>
            <a:pPr rtl="0"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1- Mesothelium</a:t>
            </a:r>
          </a:p>
          <a:p>
            <a:pPr rtl="0"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2- C.T. layer</a:t>
            </a:r>
          </a:p>
        </p:txBody>
      </p:sp>
      <p:pic>
        <p:nvPicPr>
          <p:cNvPr id="28" name="coronal_heart" descr="coronal_hear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2262" y="879475"/>
            <a:ext cx="4519613" cy="2728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32262" y="3814762"/>
            <a:ext cx="4181476" cy="2894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NDOCARDIUM"/>
          <p:cNvSpPr txBox="1"/>
          <p:nvPr>
            <p:ph type="title" idx="4294967295"/>
          </p:nvPr>
        </p:nvSpPr>
        <p:spPr>
          <a:xfrm>
            <a:off x="685800" y="-1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rtl="0">
              <a:defRPr/>
            </a:pPr>
            <a:r>
              <a:t>ENDOCARDIUM</a:t>
            </a:r>
          </a:p>
        </p:txBody>
      </p:sp>
      <p:sp>
        <p:nvSpPr>
          <p:cNvPr id="32" name="1- Endothelium: simple squamous epithelium.…"/>
          <p:cNvSpPr txBox="1"/>
          <p:nvPr>
            <p:ph type="body" idx="4294967295"/>
          </p:nvPr>
        </p:nvSpPr>
        <p:spPr>
          <a:xfrm>
            <a:off x="0" y="766762"/>
            <a:ext cx="4995863" cy="58642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1- Endothelium: simple squamous epithelium.</a:t>
            </a:r>
          </a:p>
          <a:p>
            <a:pPr rtl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2- Subendothelial C.T. layer</a:t>
            </a:r>
          </a:p>
          <a:p>
            <a:pPr rtl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3- Dense C.T. layer</a:t>
            </a:r>
          </a:p>
          <a:p>
            <a:pPr rtl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4- Subendocardial layer:</a:t>
            </a:r>
          </a:p>
          <a:p>
            <a:pPr rtl="0">
              <a:spcBef>
                <a:spcPts val="600"/>
              </a:spcBef>
              <a:buChar char="❖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Loose C.T. layer that </a:t>
            </a:r>
          </a:p>
          <a:p>
            <a:pPr rtl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contains </a:t>
            </a:r>
            <a:r>
              <a:rPr b="1">
                <a:solidFill>
                  <a:srgbClr val="FF0000"/>
                </a:solidFill>
              </a:rPr>
              <a:t>Purkinje</a:t>
            </a:r>
            <a:r>
              <a:t>  </a:t>
            </a:r>
            <a:r>
              <a:rPr b="1">
                <a:solidFill>
                  <a:srgbClr val="FF0000"/>
                </a:solidFill>
              </a:rPr>
              <a:t>fibers</a:t>
            </a:r>
            <a:r>
              <a:t>, small blood vessels &amp; nerves.</a:t>
            </a:r>
          </a:p>
          <a:p>
            <a:pPr rtl="0">
              <a:spcBef>
                <a:spcPts val="600"/>
              </a:spcBef>
              <a:buChar char="❖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attaches to the endomysium of the cardiac  muscle.</a:t>
            </a:r>
          </a:p>
        </p:txBody>
      </p:sp>
      <p:pic>
        <p:nvPicPr>
          <p:cNvPr id="33" name="64_06" descr="64_0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5562" y="784225"/>
            <a:ext cx="3741738" cy="258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C:\Users\user1\Dropbox\Histology Team\Cardiac photographs  Newwwwww REDUCED\endocardium.jpg" descr="C:\Users\user1\Dropbox\Histology Team\Cardiac photographs  Newwwwww REDUCED\endocardiu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6675" y="3524250"/>
            <a:ext cx="3719513" cy="2919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urkinje Fibers (Moderator Band)"/>
          <p:cNvSpPr txBox="1"/>
          <p:nvPr>
            <p:ph type="title" idx="4294967295"/>
          </p:nvPr>
        </p:nvSpPr>
        <p:spPr>
          <a:xfrm>
            <a:off x="685800" y="144462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rtl="0">
              <a:defRPr/>
            </a:pPr>
            <a:r>
              <a:t>Purkinje Fibers (Moderator Band)</a:t>
            </a:r>
          </a:p>
        </p:txBody>
      </p:sp>
      <p:sp>
        <p:nvSpPr>
          <p:cNvPr id="37" name="Purkinje fibers in comparison to cardiac muscle cells are:…"/>
          <p:cNvSpPr txBox="1"/>
          <p:nvPr>
            <p:ph type="body" sz="half" idx="4294967295"/>
          </p:nvPr>
        </p:nvSpPr>
        <p:spPr>
          <a:xfrm>
            <a:off x="376237" y="1071562"/>
            <a:ext cx="3825876" cy="52593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rtl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Purkinje fibers in comparison to cardiac muscle cells are:</a:t>
            </a:r>
          </a:p>
          <a:p>
            <a:pPr marL="0" indent="0" rtl="0">
              <a:spcBef>
                <a:spcPts val="600"/>
              </a:spcBef>
              <a:buChar char="■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Larger in diameter.</a:t>
            </a:r>
          </a:p>
          <a:p>
            <a:pPr marL="0" indent="0" rtl="0">
              <a:spcBef>
                <a:spcPts val="600"/>
              </a:spcBef>
              <a:buChar char="■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Paler in staining (more glycogen).</a:t>
            </a:r>
          </a:p>
          <a:p>
            <a:pPr marL="0" indent="0" rtl="0">
              <a:spcBef>
                <a:spcPts val="600"/>
              </a:spcBef>
              <a:buChar char="■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Peripheral nuclei.</a:t>
            </a:r>
          </a:p>
          <a:p>
            <a:pPr marL="0" indent="0" rtl="0">
              <a:spcBef>
                <a:spcPts val="600"/>
              </a:spcBef>
              <a:buChar char="■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Fewer myofibrils (mainly peripheral).</a:t>
            </a:r>
          </a:p>
          <a:p>
            <a:pPr marL="0" indent="0" rtl="0">
              <a:spcBef>
                <a:spcPts val="600"/>
              </a:spcBef>
              <a:buChar char="■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intercalated discs.</a:t>
            </a:r>
          </a:p>
        </p:txBody>
      </p:sp>
      <p:pic>
        <p:nvPicPr>
          <p:cNvPr id="38" name="221040_xlarge" descr="221040_xlar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3013"/>
          <a:stretch>
            <a:fillRect/>
          </a:stretch>
        </p:blipFill>
        <p:spPr>
          <a:xfrm>
            <a:off x="4397375" y="1031874"/>
            <a:ext cx="4576763" cy="373062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Lumen"/>
          <p:cNvSpPr txBox="1"/>
          <p:nvPr/>
        </p:nvSpPr>
        <p:spPr>
          <a:xfrm>
            <a:off x="4427537" y="1133475"/>
            <a:ext cx="77628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pPr/>
            <a:r>
              <a:t>Lumen</a:t>
            </a:r>
          </a:p>
        </p:txBody>
      </p:sp>
      <p:sp>
        <p:nvSpPr>
          <p:cNvPr id="40" name="Myocardium"/>
          <p:cNvSpPr txBox="1"/>
          <p:nvPr/>
        </p:nvSpPr>
        <p:spPr>
          <a:xfrm>
            <a:off x="7348537" y="1120775"/>
            <a:ext cx="139223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Myocardium</a:t>
            </a:r>
          </a:p>
        </p:txBody>
      </p:sp>
      <p:sp>
        <p:nvSpPr>
          <p:cNvPr id="41" name="Endocardium"/>
          <p:cNvSpPr txBox="1"/>
          <p:nvPr/>
        </p:nvSpPr>
        <p:spPr>
          <a:xfrm>
            <a:off x="5654675" y="1039812"/>
            <a:ext cx="16716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Endocardium</a:t>
            </a:r>
          </a:p>
        </p:txBody>
      </p:sp>
      <p:sp>
        <p:nvSpPr>
          <p:cNvPr id="42" name="Moderator band"/>
          <p:cNvSpPr txBox="1"/>
          <p:nvPr/>
        </p:nvSpPr>
        <p:spPr>
          <a:xfrm>
            <a:off x="5610225" y="2592387"/>
            <a:ext cx="167163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Moderator band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ART VALVES (CARDIAC VALVES)"/>
          <p:cNvSpPr txBox="1"/>
          <p:nvPr>
            <p:ph type="title" idx="4294967295"/>
          </p:nvPr>
        </p:nvSpPr>
        <p:spPr>
          <a:xfrm>
            <a:off x="666750" y="0"/>
            <a:ext cx="7772400" cy="119697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rtl="0"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HEART VALVES</a:t>
            </a:r>
            <a:br/>
            <a:r>
              <a:t>(CARDIAC VALVES)</a:t>
            </a:r>
          </a:p>
        </p:txBody>
      </p:sp>
      <p:sp>
        <p:nvSpPr>
          <p:cNvPr id="45" name="Each leaflet (cusp) of heart valve is formed of:…"/>
          <p:cNvSpPr txBox="1"/>
          <p:nvPr>
            <p:ph type="body" idx="4294967295"/>
          </p:nvPr>
        </p:nvSpPr>
        <p:spPr>
          <a:xfrm>
            <a:off x="242887" y="1152525"/>
            <a:ext cx="8047038" cy="55435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■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Each leaflet (cusp) of heart valve is formed of: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(1) </a:t>
            </a:r>
            <a:r>
              <a:rPr b="1"/>
              <a:t>A core of C.T</a:t>
            </a:r>
            <a:r>
              <a:t>.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(2) This core is covered by: </a:t>
            </a:r>
            <a:r>
              <a:rPr b="1"/>
              <a:t>Endothelium.  </a:t>
            </a:r>
            <a:endParaRPr b="1"/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rtl="0">
              <a:spcBef>
                <a:spcPts val="600"/>
              </a:spcBef>
              <a:buChar char="■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leaflets of the heart valves </a:t>
            </a:r>
          </a:p>
          <a:p>
            <a:pPr rtl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are normally </a:t>
            </a:r>
            <a:r>
              <a:rPr b="1">
                <a:solidFill>
                  <a:srgbClr val="FF0000"/>
                </a:solidFill>
              </a:rPr>
              <a:t>AVASCULAR</a:t>
            </a:r>
            <a:r>
              <a:t>.</a:t>
            </a:r>
          </a:p>
          <a:p>
            <a:pPr rtl="0"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rtl="0">
              <a:spcBef>
                <a:spcPts val="600"/>
              </a:spcBef>
              <a:buChar char="■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Blood capillaries can be found </a:t>
            </a:r>
          </a:p>
          <a:p>
            <a:pPr rtl="0">
              <a:spcBef>
                <a:spcPts val="600"/>
              </a:spcBef>
              <a:buSzTx/>
              <a:buFont typeface="Wingdings"/>
              <a:buNone/>
              <a:defRPr b="1" sz="28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only</a:t>
            </a:r>
            <a:r>
              <a:rPr b="0" u="none"/>
              <a:t> in the base or root of the leaflet.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	</a:t>
            </a:r>
          </a:p>
        </p:txBody>
      </p:sp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6562" y="2478087"/>
            <a:ext cx="3479801" cy="237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0625" y="5014912"/>
            <a:ext cx="2703513" cy="163353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Endocardium"/>
          <p:cNvSpPr txBox="1"/>
          <p:nvPr/>
        </p:nvSpPr>
        <p:spPr>
          <a:xfrm rot="876099">
            <a:off x="6638868" y="3469087"/>
            <a:ext cx="14287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>
                <a:solidFill>
                  <a:srgbClr val="00007F"/>
                </a:solidFill>
              </a:defRPr>
            </a:lvl1pPr>
          </a:lstStyle>
          <a:p>
            <a:pPr/>
            <a:r>
              <a:t>Endocardium</a:t>
            </a:r>
          </a:p>
        </p:txBody>
      </p:sp>
      <p:sp>
        <p:nvSpPr>
          <p:cNvPr id="49" name="Myocardium"/>
          <p:cNvSpPr txBox="1"/>
          <p:nvPr/>
        </p:nvSpPr>
        <p:spPr>
          <a:xfrm>
            <a:off x="7323137" y="2557462"/>
            <a:ext cx="1462089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>
                <a:solidFill>
                  <a:srgbClr val="00007F"/>
                </a:solidFill>
              </a:defRPr>
            </a:lvl1pPr>
          </a:lstStyle>
          <a:p>
            <a:pPr/>
            <a:r>
              <a:t>Myocardium</a:t>
            </a:r>
          </a:p>
        </p:txBody>
      </p:sp>
      <p:sp>
        <p:nvSpPr>
          <p:cNvPr id="50" name="Leaflet"/>
          <p:cNvSpPr txBox="1"/>
          <p:nvPr/>
        </p:nvSpPr>
        <p:spPr>
          <a:xfrm>
            <a:off x="6599237" y="4460875"/>
            <a:ext cx="9445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>
                <a:solidFill>
                  <a:srgbClr val="00007F"/>
                </a:solidFill>
              </a:defRPr>
            </a:lvl1pPr>
          </a:lstStyle>
          <a:p>
            <a:pPr/>
            <a:r>
              <a:t>Leaflet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EAFLET (CUSP) OF ATRIOVENTRICULAR (AV) VALVE"/>
          <p:cNvSpPr txBox="1"/>
          <p:nvPr>
            <p:ph type="title" idx="4294967295"/>
          </p:nvPr>
        </p:nvSpPr>
        <p:spPr>
          <a:xfrm>
            <a:off x="457200" y="165100"/>
            <a:ext cx="8229600" cy="9525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rtl="0">
              <a:defRPr/>
            </a:pPr>
            <a:r>
              <a:t>LEAFLET (CUSP) OF ATRIOVENTRICULAR (AV) VALVE</a:t>
            </a:r>
          </a:p>
        </p:txBody>
      </p:sp>
      <p:sp>
        <p:nvSpPr>
          <p:cNvPr id="53" name="Each leaflet (cusp) of AV valve is formed of:…"/>
          <p:cNvSpPr txBox="1"/>
          <p:nvPr>
            <p:ph type="body" idx="4294967295"/>
          </p:nvPr>
        </p:nvSpPr>
        <p:spPr>
          <a:xfrm>
            <a:off x="387349" y="1104900"/>
            <a:ext cx="4924427" cy="5753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■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Each leaflet (cusp) of AV valve is formed of:</a:t>
            </a:r>
          </a:p>
          <a:p>
            <a:pPr lvl="1" marL="914400" indent="-457200" rtl="0">
              <a:spcBef>
                <a:spcPts val="0"/>
              </a:spcBef>
              <a:buClr>
                <a:srgbClr val="FFFFFF"/>
              </a:buClr>
              <a:buAutoNum type="arabicPeriod" startAt="1"/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core of C.T</a:t>
            </a:r>
            <a:r>
              <a:rPr b="0"/>
              <a:t>.: 3 layers:</a:t>
            </a:r>
          </a:p>
          <a:p>
            <a:pPr lvl="2" marL="1314450" indent="-457200" rtl="0">
              <a:spcBef>
                <a:spcPts val="0"/>
              </a:spcBef>
              <a:buClr>
                <a:srgbClr val="FFFFFF"/>
              </a:buClr>
              <a:buAutoNum type="alphaL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Atrialis: </a:t>
            </a:r>
            <a:r>
              <a:rPr>
                <a:solidFill>
                  <a:srgbClr val="FFFFFF"/>
                </a:solidFill>
              </a:rPr>
              <a:t>elastic &amp; collagen fibers.</a:t>
            </a:r>
            <a:endParaRPr>
              <a:solidFill>
                <a:srgbClr val="FFFFFF"/>
              </a:solidFill>
            </a:endParaRPr>
          </a:p>
          <a:p>
            <a:pPr lvl="2" marL="1314450" indent="-457200" rtl="0">
              <a:spcBef>
                <a:spcPts val="0"/>
              </a:spcBef>
              <a:buClr>
                <a:srgbClr val="FFFFFF"/>
              </a:buClr>
              <a:buAutoNum type="alphaL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Spongiosa: </a:t>
            </a:r>
            <a:r>
              <a:rPr>
                <a:solidFill>
                  <a:srgbClr val="FFFFFF"/>
                </a:solidFill>
              </a:rPr>
              <a:t>proteoglycans (matrix), interstitial cells (e.g. fibroblasts) &amp; few collagen fibers.</a:t>
            </a:r>
            <a:endParaRPr>
              <a:solidFill>
                <a:srgbClr val="FFFFFF"/>
              </a:solidFill>
            </a:endParaRPr>
          </a:p>
          <a:p>
            <a:pPr lvl="2" marL="1314450" indent="-457200" rtl="0">
              <a:spcBef>
                <a:spcPts val="0"/>
              </a:spcBef>
              <a:buClr>
                <a:srgbClr val="FFFFFF"/>
              </a:buClr>
              <a:buAutoNum type="alphaL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Fibrosa: </a:t>
            </a:r>
            <a:r>
              <a:rPr>
                <a:solidFill>
                  <a:srgbClr val="FFFFFF"/>
                </a:solidFill>
              </a:rPr>
              <a:t>mainly dense collagen fibers.</a:t>
            </a:r>
            <a:endParaRPr>
              <a:solidFill>
                <a:srgbClr val="FFFFFF"/>
              </a:solidFill>
            </a:endParaRPr>
          </a:p>
          <a:p>
            <a:pPr lvl="1" marL="914400" indent="-457200" rtl="0">
              <a:spcBef>
                <a:spcPts val="0"/>
              </a:spcBef>
              <a:buClr>
                <a:srgbClr val="FFFFFF"/>
              </a:buClr>
              <a:buAutoNum type="arabi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This core is covered by: </a:t>
            </a:r>
            <a:r>
              <a:rPr b="1"/>
              <a:t>Endothelium.</a:t>
            </a:r>
          </a:p>
        </p:txBody>
      </p:sp>
      <p:pic>
        <p:nvPicPr>
          <p:cNvPr id="54" name="C:\Users\user1\Dropbox\Histology Team\Cardiac photographs  Newwwwww REDUCED\cardiac valve5.jpg" descr="C:\Users\user1\Dropbox\Histology Team\Cardiac photographs  Newwwwww REDUCED\cardiac valve5.jpg"/>
          <p:cNvPicPr>
            <a:picLocks noChangeAspect="1"/>
          </p:cNvPicPr>
          <p:nvPr/>
        </p:nvPicPr>
        <p:blipFill>
          <a:blip r:embed="rId2">
            <a:extLst/>
          </a:blip>
          <a:srcRect l="2879" t="3955" r="6509" b="3111"/>
          <a:stretch>
            <a:fillRect/>
          </a:stretch>
        </p:blipFill>
        <p:spPr>
          <a:xfrm>
            <a:off x="5432424" y="1328737"/>
            <a:ext cx="3471864" cy="2670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C:\Users\user1\Dropbox\Histology Team\Cardiac photographs  Newwwwww REDUCED\cardiac valve 16.png" descr="C:\Users\user1\Dropbox\Histology Team\Cardiac photographs  Newwwwww REDUCED\cardiac valve 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2900" y="4178300"/>
            <a:ext cx="3517900" cy="2493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EAFLET (CUSP) OF AORTIC VALVE"/>
          <p:cNvSpPr txBox="1"/>
          <p:nvPr>
            <p:ph type="title" idx="4294967295"/>
          </p:nvPr>
        </p:nvSpPr>
        <p:spPr>
          <a:xfrm>
            <a:off x="457200" y="274637"/>
            <a:ext cx="8229600" cy="5207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rtl="0">
              <a:defRPr/>
            </a:pPr>
            <a:r>
              <a:t>LEAFLET (CUSP) OF AORTIC VALVE</a:t>
            </a:r>
          </a:p>
        </p:txBody>
      </p:sp>
      <p:pic>
        <p:nvPicPr>
          <p:cNvPr id="58" name="C:\Users\user1\Dropbox\Histology Team\Cardiac photographs  Newwwwww REDUCED\aortic valve 4.jpg" descr="C:\Users\user1\Dropbox\Histology Team\Cardiac photographs  Newwwwww REDUCED\aortic valve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1176337"/>
            <a:ext cx="4049713" cy="2447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C:\Users\user1\Dropbox\Histology Team\Cardiac photographs  Newwwwww REDUCED\aortic valve 5.jpg" descr="C:\Users\user1\Dropbox\Histology Team\Cardiac photographs  Newwwwww REDUCED\aortic valve 5.jpg"/>
          <p:cNvPicPr>
            <a:picLocks noChangeAspect="1"/>
          </p:cNvPicPr>
          <p:nvPr/>
        </p:nvPicPr>
        <p:blipFill>
          <a:blip r:embed="rId3">
            <a:extLst/>
          </a:blip>
          <a:srcRect l="0" t="22001" r="0" b="0"/>
          <a:stretch>
            <a:fillRect/>
          </a:stretch>
        </p:blipFill>
        <p:spPr>
          <a:xfrm>
            <a:off x="4905375" y="3798887"/>
            <a:ext cx="4073525" cy="164465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Each leaflet (cusp) of aortic valve is formed of:…"/>
          <p:cNvSpPr txBox="1"/>
          <p:nvPr>
            <p:ph type="body" idx="4294967295"/>
          </p:nvPr>
        </p:nvSpPr>
        <p:spPr>
          <a:xfrm>
            <a:off x="-10617" y="951196"/>
            <a:ext cx="4926013" cy="5753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■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Each leaflet (cusp) of aortic valve is formed of:</a:t>
            </a:r>
          </a:p>
          <a:p>
            <a:pPr lvl="1" marL="914400" indent="-457200" rtl="0">
              <a:spcBef>
                <a:spcPts val="0"/>
              </a:spcBef>
              <a:buClr>
                <a:srgbClr val="FFFFFF"/>
              </a:buClr>
              <a:buAutoNum type="arabicPeriod" startAt="1"/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</a:t>
            </a:r>
            <a:r>
              <a:rPr u="sng"/>
              <a:t>core</a:t>
            </a:r>
            <a:r>
              <a:t> of C.T</a:t>
            </a:r>
            <a:r>
              <a:rPr b="0"/>
              <a:t>.: 3 layers:</a:t>
            </a:r>
          </a:p>
          <a:p>
            <a:pPr lvl="2" marL="1314450" indent="-457200" rtl="0">
              <a:spcBef>
                <a:spcPts val="0"/>
              </a:spcBef>
              <a:buClr>
                <a:srgbClr val="FFFFFF"/>
              </a:buClr>
              <a:buAutoNum type="alphaL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Ventricularis: </a:t>
            </a:r>
            <a:r>
              <a:rPr>
                <a:solidFill>
                  <a:srgbClr val="FFFFFF"/>
                </a:solidFill>
              </a:rPr>
              <a:t>elastic &amp; collagen fibers.</a:t>
            </a:r>
            <a:endParaRPr>
              <a:solidFill>
                <a:srgbClr val="FFFFFF"/>
              </a:solidFill>
            </a:endParaRPr>
          </a:p>
          <a:p>
            <a:pPr lvl="2" marL="1314450" indent="-457200" rtl="0">
              <a:spcBef>
                <a:spcPts val="0"/>
              </a:spcBef>
              <a:buClr>
                <a:srgbClr val="FFFFFF"/>
              </a:buClr>
              <a:buAutoNum type="alphaL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Spongiosa: </a:t>
            </a:r>
            <a:r>
              <a:rPr>
                <a:solidFill>
                  <a:srgbClr val="FFFFFF"/>
                </a:solidFill>
              </a:rPr>
              <a:t>proteoglycans (matrix), interstitial cells (e.g. fibroblasts) &amp; few collagen fibers.</a:t>
            </a:r>
            <a:endParaRPr>
              <a:solidFill>
                <a:srgbClr val="FFFFFF"/>
              </a:solidFill>
            </a:endParaRPr>
          </a:p>
          <a:p>
            <a:pPr lvl="2" marL="1314450" indent="-457200" rtl="0">
              <a:spcBef>
                <a:spcPts val="0"/>
              </a:spcBef>
              <a:buClr>
                <a:srgbClr val="FFFFFF"/>
              </a:buClr>
              <a:buAutoNum type="alphaL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Fibrosa: </a:t>
            </a:r>
            <a:r>
              <a:rPr>
                <a:solidFill>
                  <a:srgbClr val="FFFFFF"/>
                </a:solidFill>
              </a:rPr>
              <a:t>mainly dense collagen fibers.</a:t>
            </a:r>
            <a:endParaRPr>
              <a:solidFill>
                <a:srgbClr val="FFFFFF"/>
              </a:solidFill>
            </a:endParaRPr>
          </a:p>
          <a:p>
            <a:pPr lvl="1" marL="914400" indent="-457200" rtl="0">
              <a:spcBef>
                <a:spcPts val="0"/>
              </a:spcBef>
              <a:buClr>
                <a:srgbClr val="FFFFFF"/>
              </a:buClr>
              <a:buAutoNum type="arabicPeriod" startAt="1"/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This core is covered by: </a:t>
            </a:r>
            <a:r>
              <a:rPr u="sng"/>
              <a:t>Endothelium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YOCARDIUM"/>
          <p:cNvSpPr txBox="1"/>
          <p:nvPr>
            <p:ph type="title" idx="4294967295"/>
          </p:nvPr>
        </p:nvSpPr>
        <p:spPr>
          <a:xfrm>
            <a:off x="592137" y="312737"/>
            <a:ext cx="7772401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rtl="0">
              <a:defRPr/>
            </a:pPr>
            <a:r>
              <a:t>MYOCARDIUM</a:t>
            </a:r>
          </a:p>
        </p:txBody>
      </p:sp>
      <p:sp>
        <p:nvSpPr>
          <p:cNvPr id="63" name="It is the middle layer…"/>
          <p:cNvSpPr txBox="1"/>
          <p:nvPr>
            <p:ph type="body" sz="half" idx="4294967295"/>
          </p:nvPr>
        </p:nvSpPr>
        <p:spPr>
          <a:xfrm>
            <a:off x="150812" y="1114425"/>
            <a:ext cx="8289926" cy="2354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is the middle layer</a:t>
            </a:r>
          </a:p>
          <a:p>
            <a:pPr rtl="0"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is the most thick layer</a:t>
            </a:r>
          </a:p>
          <a:p>
            <a:pPr rtl="0"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contains cardiac muscle cells with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endomysium (loose C.T.)</a:t>
            </a:r>
          </a:p>
        </p:txBody>
      </p:sp>
      <p:pic>
        <p:nvPicPr>
          <p:cNvPr id="64" name="Musc14s" descr="Musc14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5487" y="3836987"/>
            <a:ext cx="4422776" cy="290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12" y="4133850"/>
            <a:ext cx="4267201" cy="257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DEBARS">
  <a:themeElements>
    <a:clrScheme name="SIDEBARS">
      <a:dk1>
        <a:srgbClr val="FFFFFF"/>
      </a:dk1>
      <a:lt1>
        <a:srgbClr val="0000FF"/>
      </a:lt1>
      <a:dk2>
        <a:srgbClr val="A7A7A7"/>
      </a:dk2>
      <a:lt2>
        <a:srgbClr val="535353"/>
      </a:lt2>
      <a:accent1>
        <a:srgbClr val="FF9900"/>
      </a:accent1>
      <a:accent2>
        <a:srgbClr val="00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IDEBARS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IDEBAR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DEBARS">
  <a:themeElements>
    <a:clrScheme name="SIDEBAR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IDEBARS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IDEBAR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