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400" u="none" kumimoji="0" normalizeH="0">
        <a:ln>
          <a:noFill/>
        </a:ln>
        <a:solidFill>
          <a:srgbClr val="0000FF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DCA"/>
          </a:solidFill>
        </a:fill>
      </a:tcStyle>
    </a:wholeTbl>
    <a:band2H>
      <a:tcTxStyle b="def" i="def"/>
      <a:tcStyle>
        <a:tcBdr/>
        <a:fill>
          <a:solidFill>
            <a:srgbClr val="FFEF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FF"/>
              </a:solidFill>
              <a:prstDash val="solid"/>
              <a:round/>
            </a:ln>
          </a:top>
          <a:bottom>
            <a:ln w="25400" cap="flat">
              <a:solidFill>
                <a:srgbClr val="00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FF"/>
              </a:solidFill>
              <a:prstDash val="solid"/>
              <a:round/>
            </a:ln>
          </a:top>
          <a:bottom>
            <a:ln w="25400" cap="flat">
              <a:solidFill>
                <a:srgbClr val="0000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FF"/>
          </a:solidFill>
        </a:fill>
      </a:tcStyle>
    </a:wholeTbl>
    <a:band2H>
      <a:tcTxStyle b="def" i="def"/>
      <a:tcStyle>
        <a:tcBdr/>
        <a:fill>
          <a:solidFill>
            <a:srgbClr val="E6E6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FF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F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"/>
          <p:cNvSpPr txBox="1"/>
          <p:nvPr>
            <p:ph type="sldNum" sz="quarter" idx="2"/>
          </p:nvPr>
        </p:nvSpPr>
        <p:spPr>
          <a:xfrm>
            <a:off x="8229600" y="6477000"/>
            <a:ext cx="358413" cy="350662"/>
          </a:xfrm>
          <a:prstGeom prst="rect">
            <a:avLst/>
          </a:prstGeom>
        </p:spPr>
        <p:txBody>
          <a:bodyPr anchor="t"/>
          <a:lstStyle>
            <a:lvl1pPr algn="l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0000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 anchor="b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Times New Roma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200" u="none">
          <a:ln>
            <a:noFill/>
          </a:ln>
          <a:solidFill>
            <a:srgbClr val="FFFF00"/>
          </a:solidFill>
          <a:uFillTx/>
          <a:latin typeface="+mj-lt"/>
          <a:ea typeface="+mj-ea"/>
          <a:cs typeface="+mj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75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6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Tx/>
        <a:buChar char="–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chemeClr val="accent2"/>
        </a:buClr>
        <a:buSzPct val="100000"/>
        <a:buFont typeface="Wingdings"/>
        <a:buChar char=""/>
        <a:tabLst/>
        <a:defRPr b="0" baseline="0" cap="none" i="0" spc="0" strike="noStrike" sz="3200" u="none">
          <a:ln>
            <a:noFill/>
          </a:ln>
          <a:solidFill>
            <a:srgbClr val="FFFF66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5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7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Relationship Id="rId3" Type="http://schemas.openxmlformats.org/officeDocument/2006/relationships/image" Target="../media/image11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3" Type="http://schemas.openxmlformats.org/officeDocument/2006/relationships/image" Target="../media/image13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HISTOLOGY OF  THE BLOOD VESSELS"/>
          <p:cNvSpPr txBox="1"/>
          <p:nvPr>
            <p:ph type="title" idx="4294967295"/>
          </p:nvPr>
        </p:nvSpPr>
        <p:spPr>
          <a:xfrm>
            <a:off x="814387" y="471487"/>
            <a:ext cx="7643813" cy="13208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sz="4000">
                <a:solidFill>
                  <a:srgbClr val="C0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HISTOLOGY OF </a:t>
            </a:r>
            <a:br/>
            <a:r>
              <a:t>THE BLOOD VESSELS</a:t>
            </a:r>
          </a:p>
        </p:txBody>
      </p:sp>
      <p:sp>
        <p:nvSpPr>
          <p:cNvPr id="28" name="By the end of this lecture, the student should be able to identify and describe the microscopic structure of the wall of the blood vessels including:…"/>
          <p:cNvSpPr txBox="1"/>
          <p:nvPr>
            <p:ph type="body" idx="4294967295"/>
          </p:nvPr>
        </p:nvSpPr>
        <p:spPr>
          <a:xfrm>
            <a:off x="361950" y="1728787"/>
            <a:ext cx="8289925" cy="44227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"/>
              <a:buNone/>
            </a:pPr>
            <a:r>
              <a:t>By the end of this lecture, the student should be able to identify and describe the microscopic structure of the wall of the blood vessels including:</a:t>
            </a:r>
            <a:endParaRPr>
              <a:effectLst>
                <a:outerShdw sx="100000" sy="100000" kx="0" ky="0" algn="b" rotWithShape="0" blurRad="12700" dist="25400" dir="2700000">
                  <a:srgbClr val="000000"/>
                </a:outerShdw>
              </a:effectLst>
            </a:endParaRP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		a. Elastic arteries.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b. Muscular (medium-sized) arteries.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c. Medium-sized veins.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d. Blood capillaries.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MUSCULAR ARTERIES (Medium-sized artery)"/>
          <p:cNvSpPr txBox="1"/>
          <p:nvPr>
            <p:ph type="title" idx="4294967295"/>
          </p:nvPr>
        </p:nvSpPr>
        <p:spPr>
          <a:xfrm>
            <a:off x="685800" y="144462"/>
            <a:ext cx="7772400" cy="1196976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MUSCULAR ARTERIES</a:t>
            </a:r>
            <a:br/>
            <a:r>
              <a:t>(Medium-sized artery)</a:t>
            </a:r>
          </a:p>
        </p:txBody>
      </p:sp>
      <p:sp>
        <p:nvSpPr>
          <p:cNvPr id="71" name="Examples: brachial, ulnar, renal.…"/>
          <p:cNvSpPr txBox="1"/>
          <p:nvPr>
            <p:ph type="body" idx="4294967295"/>
          </p:nvPr>
        </p:nvSpPr>
        <p:spPr>
          <a:xfrm>
            <a:off x="420687" y="1690687"/>
            <a:ext cx="8723313" cy="42021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Examples: brachial, ulnar, renal.</a:t>
            </a:r>
          </a:p>
          <a:p>
            <a:pPr>
              <a:buChar char="■"/>
              <a:defRPr b="1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Microscopic structure:</a:t>
            </a:r>
          </a:p>
          <a:p>
            <a:pPr>
              <a:buSzPct val="100000"/>
              <a:buAutoNum type="arabicPeriod" startAt="1"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T. Intima.: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Endothelium.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Subendothelial C.T. layer.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Internal elastic lamina:</a:t>
            </a:r>
          </a:p>
          <a:p>
            <a:pPr lvl="2" marL="1143000" indent="-228600">
              <a:spcBef>
                <a:spcPts val="0"/>
              </a:spcBef>
              <a:buClr>
                <a:srgbClr val="FFFFFF"/>
              </a:buClr>
              <a:defRPr b="1" sz="24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Is prominent.</a:t>
            </a:r>
          </a:p>
          <a:p>
            <a:pPr lvl="2" marL="1143000" indent="-22860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Displays an undulating surface.</a:t>
            </a:r>
          </a:p>
        </p:txBody>
      </p:sp>
      <p:pic>
        <p:nvPicPr>
          <p:cNvPr id="72" name="F11_11" descr="F11_11"/>
          <p:cNvPicPr>
            <a:picLocks noChangeAspect="1"/>
          </p:cNvPicPr>
          <p:nvPr/>
        </p:nvPicPr>
        <p:blipFill>
          <a:blip r:embed="rId2">
            <a:extLst/>
          </a:blip>
          <a:srcRect l="44429" t="0" r="0" b="0"/>
          <a:stretch>
            <a:fillRect/>
          </a:stretch>
        </p:blipFill>
        <p:spPr>
          <a:xfrm>
            <a:off x="5784850" y="2286000"/>
            <a:ext cx="3040063" cy="30130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MUSCUALR ARTERIES (Cont.)"/>
          <p:cNvSpPr txBox="1"/>
          <p:nvPr>
            <p:ph type="title" idx="4294967295"/>
          </p:nvPr>
        </p:nvSpPr>
        <p:spPr>
          <a:xfrm>
            <a:off x="666750" y="-1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MUSCUALR ARTERIES (Cont.)</a:t>
            </a:r>
          </a:p>
        </p:txBody>
      </p:sp>
      <p:sp>
        <p:nvSpPr>
          <p:cNvPr id="75" name="T. Media:(Thicker than T. Adventitia…"/>
          <p:cNvSpPr txBox="1"/>
          <p:nvPr>
            <p:ph type="body" idx="4294967295"/>
          </p:nvPr>
        </p:nvSpPr>
        <p:spPr>
          <a:xfrm>
            <a:off x="0" y="749300"/>
            <a:ext cx="8289925" cy="560546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14350" indent="-514350">
              <a:buSzPct val="100000"/>
              <a:buAutoNum type="arabicPeriod" startAt="2"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T. Media:(</a:t>
            </a:r>
            <a:r>
              <a:rPr b="0" sz="2400"/>
              <a:t>Thicker than T. Adventitia</a:t>
            </a:r>
            <a:endParaRPr sz="2400"/>
          </a:p>
          <a:p>
            <a:pPr marL="514350" indent="-514350"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or similar in thickness). </a:t>
            </a:r>
          </a:p>
          <a:p>
            <a:pPr marL="514350" indent="-514350"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</a:t>
            </a:r>
            <a:r>
              <a:rPr b="1" sz="3200" u="sng"/>
              <a:t>Components</a:t>
            </a:r>
            <a:r>
              <a:t>:</a:t>
            </a:r>
          </a:p>
          <a:p>
            <a:pPr lvl="1" marL="914400" indent="-514350">
              <a:spcBef>
                <a:spcPts val="0"/>
              </a:spcBef>
              <a:buClr>
                <a:srgbClr val="FFFFFF"/>
              </a:buClr>
              <a:buAutoNum type="alphaUcPeriod" startAt="1"/>
              <a:defRPr sz="28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Smooth muscle cells (SMCs): </a:t>
            </a:r>
          </a:p>
          <a:p>
            <a:pPr lvl="1" marL="514350" indent="-11430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are the predominant component.</a:t>
            </a:r>
          </a:p>
          <a:p>
            <a:pPr lvl="1" marL="514350" indent="-114300">
              <a:spcBef>
                <a:spcPts val="0"/>
              </a:spcBef>
              <a:buSzTx/>
              <a:buFont typeface="Wingdings"/>
              <a:buNone/>
              <a:defRPr sz="28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B.  In between there are:</a:t>
            </a:r>
          </a:p>
          <a:p>
            <a:pPr lvl="2" marL="1314450" indent="-51435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Elastic fibers.</a:t>
            </a:r>
          </a:p>
          <a:p>
            <a:pPr lvl="2" marL="1314450" indent="-51435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Type III collagen fibers.</a:t>
            </a:r>
          </a:p>
          <a:p>
            <a:pPr lvl="2" marL="1314450" indent="-51435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Type I collagen fibers.</a:t>
            </a:r>
          </a:p>
          <a:p>
            <a:pPr lvl="1" marL="914400" indent="-514350">
              <a:spcBef>
                <a:spcPts val="0"/>
              </a:spcBef>
              <a:buClr>
                <a:srgbClr val="FFFFFF"/>
              </a:buClr>
              <a:buAutoNum type="alphaUcPeriod" startAt="3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External elastic lamina: may be identifiable.</a:t>
            </a:r>
          </a:p>
          <a:p>
            <a:pPr marL="514350" indent="-514350">
              <a:buSzTx/>
              <a:buFont typeface="Wingdings"/>
              <a:buNone/>
              <a:defRPr>
                <a:solidFill>
                  <a:srgbClr val="66CC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3.</a:t>
            </a:r>
            <a:r>
              <a:rPr>
                <a:solidFill>
                  <a:srgbClr val="FFFF66"/>
                </a:solidFill>
              </a:rPr>
              <a:t>  T. Adventitia.: loose C.T. </a:t>
            </a:r>
          </a:p>
        </p:txBody>
      </p:sp>
      <p:pic>
        <p:nvPicPr>
          <p:cNvPr id="7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0000" t="30000" r="8888" b="31910"/>
          <a:stretch>
            <a:fillRect/>
          </a:stretch>
        </p:blipFill>
        <p:spPr>
          <a:xfrm>
            <a:off x="5794374" y="1709737"/>
            <a:ext cx="3246439" cy="30559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MEDIUM-SIZED VEIN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MEDIUM-SIZED VEIN</a:t>
            </a:r>
          </a:p>
        </p:txBody>
      </p:sp>
      <p:sp>
        <p:nvSpPr>
          <p:cNvPr id="79" name="Thickness of the wall: thinner than the accompanying artery.…"/>
          <p:cNvSpPr txBox="1"/>
          <p:nvPr>
            <p:ph type="body" idx="4294967295"/>
          </p:nvPr>
        </p:nvSpPr>
        <p:spPr>
          <a:xfrm>
            <a:off x="427037" y="660400"/>
            <a:ext cx="8289926" cy="594995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</a:t>
            </a:r>
          </a:p>
          <a:p>
            <a:pPr>
              <a:buChar char="■"/>
              <a:defRPr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Thickness of the wall: </a:t>
            </a:r>
            <a:r>
              <a:rPr>
                <a:solidFill>
                  <a:srgbClr val="FFFF66"/>
                </a:solidFill>
              </a:rPr>
              <a:t>thinner than the accompanying artery.</a:t>
            </a:r>
          </a:p>
          <a:p>
            <a:pPr>
              <a:buSzTx/>
              <a:buFont typeface="Wingdings"/>
              <a:buNone/>
              <a:defRPr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T. Intima: </a:t>
            </a:r>
            <a:r>
              <a:rPr>
                <a:solidFill>
                  <a:srgbClr val="FFFF66"/>
                </a:solidFill>
              </a:rPr>
              <a:t>*usually forms </a:t>
            </a:r>
            <a:r>
              <a:rPr b="1"/>
              <a:t>valves</a:t>
            </a:r>
            <a:r>
              <a:rPr>
                <a:solidFill>
                  <a:srgbClr val="FFFF66"/>
                </a:solidFill>
              </a:rPr>
              <a:t>.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             *no internal elastic lamina</a:t>
            </a: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T. Media: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Thinner than T. Adventitia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Consists of:</a:t>
            </a:r>
          </a:p>
          <a:p>
            <a:pPr lvl="2" marL="1143000" indent="-22860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Fewer SMCs.</a:t>
            </a:r>
          </a:p>
          <a:p>
            <a:pPr lvl="2" marL="1143000" indent="-22860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Types I &amp; III Collagen fibers.</a:t>
            </a: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T. Adventitia: thicker than T. Media </a:t>
            </a:r>
          </a:p>
        </p:txBody>
      </p:sp>
      <p:pic>
        <p:nvPicPr>
          <p:cNvPr id="80" name="347E41C7" descr="347E41C7"/>
          <p:cNvPicPr>
            <a:picLocks noChangeAspect="1"/>
          </p:cNvPicPr>
          <p:nvPr/>
        </p:nvPicPr>
        <p:blipFill>
          <a:blip r:embed="rId2">
            <a:extLst/>
          </a:blip>
          <a:srcRect l="2951" t="12406" r="11045" b="8489"/>
          <a:stretch>
            <a:fillRect/>
          </a:stretch>
        </p:blipFill>
        <p:spPr>
          <a:xfrm>
            <a:off x="6184899" y="3384549"/>
            <a:ext cx="2508251" cy="26416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VALVES OF VEINS"/>
          <p:cNvSpPr txBox="1"/>
          <p:nvPr>
            <p:ph type="title" idx="4294967295"/>
          </p:nvPr>
        </p:nvSpPr>
        <p:spPr>
          <a:xfrm>
            <a:off x="685800" y="-1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VALVES OF VEINS</a:t>
            </a:r>
          </a:p>
        </p:txBody>
      </p:sp>
      <p:sp>
        <p:nvSpPr>
          <p:cNvPr id="83" name="Valve of a vein is composed of 2 leaflets…"/>
          <p:cNvSpPr txBox="1"/>
          <p:nvPr>
            <p:ph type="body" idx="4294967295"/>
          </p:nvPr>
        </p:nvSpPr>
        <p:spPr>
          <a:xfrm>
            <a:off x="0" y="561975"/>
            <a:ext cx="8289925" cy="33893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Valve of a vein is composed of 2 leaflets</a:t>
            </a: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Each leaflet has a thin fold of the T. Intima.</a:t>
            </a: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Components: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Endothelium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Core of C.T.</a:t>
            </a:r>
          </a:p>
        </p:txBody>
      </p:sp>
      <p:pic>
        <p:nvPicPr>
          <p:cNvPr id="84" name="image.tif" descr="image.ti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5400000">
            <a:off x="685006" y="2877343"/>
            <a:ext cx="3387726" cy="4243389"/>
          </a:xfrm>
          <a:prstGeom prst="rect">
            <a:avLst/>
          </a:prstGeom>
          <a:ln w="12700">
            <a:miter lim="400000"/>
          </a:ln>
        </p:spPr>
      </p:pic>
      <p:pic>
        <p:nvPicPr>
          <p:cNvPr id="85" name="vev20he" descr="vev20he"/>
          <p:cNvPicPr>
            <a:picLocks noChangeAspect="1"/>
          </p:cNvPicPr>
          <p:nvPr/>
        </p:nvPicPr>
        <p:blipFill>
          <a:blip r:embed="rId3">
            <a:extLst/>
          </a:blip>
          <a:srcRect l="0" t="4629" r="19999" b="50874"/>
          <a:stretch>
            <a:fillRect/>
          </a:stretch>
        </p:blipFill>
        <p:spPr>
          <a:xfrm>
            <a:off x="4767262" y="3305175"/>
            <a:ext cx="4262438" cy="3387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MEDIUM-SIZED ARTERY AND VEIN"/>
          <p:cNvSpPr txBox="1"/>
          <p:nvPr>
            <p:ph type="title" idx="4294967295"/>
          </p:nvPr>
        </p:nvSpPr>
        <p:spPr>
          <a:xfrm>
            <a:off x="611187" y="904875"/>
            <a:ext cx="7772401" cy="7620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defTabSz="457200">
              <a:defRPr sz="1600">
                <a:solidFill>
                  <a:srgbClr val="FFFF66"/>
                </a:solidFill>
                <a:effectLst>
                  <a:outerShdw sx="100000" sy="100000" kx="0" ky="0" algn="b" rotWithShape="0" blurRad="6350" dist="12700" dir="2700000">
                    <a:srgbClr val="000000"/>
                  </a:outerShdw>
                </a:effectLst>
              </a:defRPr>
            </a:pPr>
            <a:br/>
            <a:r>
              <a:t> </a:t>
            </a:r>
            <a:r>
              <a:t> MEDIUM-SIZED ARTERY</a:t>
            </a:r>
            <a:br/>
            <a:r>
              <a:t>AND VEIN</a:t>
            </a:r>
          </a:p>
        </p:txBody>
      </p:sp>
      <p:pic>
        <p:nvPicPr>
          <p:cNvPr id="88" name="F11_19" descr="F11_19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0875" y="2174875"/>
            <a:ext cx="5495925" cy="45593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BLOOD CAPILLARIES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BLOOD CAPILLARIES</a:t>
            </a:r>
          </a:p>
        </p:txBody>
      </p:sp>
      <p:sp>
        <p:nvSpPr>
          <p:cNvPr id="91" name="Diameter: usually 8-10 µm.…"/>
          <p:cNvSpPr txBox="1"/>
          <p:nvPr>
            <p:ph type="body" idx="4294967295"/>
          </p:nvPr>
        </p:nvSpPr>
        <p:spPr>
          <a:xfrm>
            <a:off x="409575" y="1103312"/>
            <a:ext cx="8289925" cy="44846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Diameter: usually 8-10 µm.</a:t>
            </a: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Microscopic structure:</a:t>
            </a:r>
          </a:p>
          <a:p>
            <a:pPr lvl="1" marL="971550" indent="-514350">
              <a:spcBef>
                <a:spcPts val="0"/>
              </a:spcBef>
              <a:buClr>
                <a:srgbClr val="FFFFFF"/>
              </a:buClr>
              <a:buAutoNum type="arabicPeriod" startAt="1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Single layer of squamous endothelial cells.</a:t>
            </a:r>
          </a:p>
          <a:p>
            <a:pPr lvl="1" marL="971550" indent="-514350">
              <a:spcBef>
                <a:spcPts val="0"/>
              </a:spcBef>
              <a:buClr>
                <a:srgbClr val="FFFFFF"/>
              </a:buClr>
              <a:buAutoNum type="arabicPeriod" startAt="1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Basal lamina: surrounds the external surface of the endothelial cells.</a:t>
            </a:r>
          </a:p>
          <a:p>
            <a:pPr lvl="1" marL="971550" indent="-514350">
              <a:spcBef>
                <a:spcPts val="0"/>
              </a:spcBef>
              <a:buClr>
                <a:srgbClr val="FFFFFF"/>
              </a:buClr>
              <a:buAutoNum type="arabicPeriod" startAt="1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Pericytes:</a:t>
            </a:r>
          </a:p>
          <a:p>
            <a:pPr lvl="2" marL="1143000" indent="-22860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Have processes.</a:t>
            </a:r>
          </a:p>
          <a:p>
            <a:pPr lvl="2" marL="1143000" indent="-22860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Share the basal lamina </a:t>
            </a:r>
          </a:p>
          <a:p>
            <a:pPr lvl="2" marL="228600" indent="68580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of the endothelial cells.</a:t>
            </a:r>
          </a:p>
        </p:txBody>
      </p:sp>
      <p:pic>
        <p:nvPicPr>
          <p:cNvPr id="92" name="CAPILLARY%20COMPARISON%20COMPOSITE" descr="CAPILLARY%20COMPARISON%20COMPOSITE"/>
          <p:cNvPicPr>
            <a:picLocks noChangeAspect="1"/>
          </p:cNvPicPr>
          <p:nvPr/>
        </p:nvPicPr>
        <p:blipFill>
          <a:blip r:embed="rId2">
            <a:extLst/>
          </a:blip>
          <a:srcRect l="0" t="0" r="50000" b="0"/>
          <a:stretch>
            <a:fillRect/>
          </a:stretch>
        </p:blipFill>
        <p:spPr>
          <a:xfrm>
            <a:off x="5727700" y="3390900"/>
            <a:ext cx="2636838" cy="3382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BLOOD CAPILLARIES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BLOOD CAPILLARIES</a:t>
            </a:r>
          </a:p>
        </p:txBody>
      </p:sp>
      <p:sp>
        <p:nvSpPr>
          <p:cNvPr id="95" name="Types:…"/>
          <p:cNvSpPr txBox="1"/>
          <p:nvPr>
            <p:ph type="body" idx="4294967295"/>
          </p:nvPr>
        </p:nvSpPr>
        <p:spPr>
          <a:xfrm>
            <a:off x="330200" y="787399"/>
            <a:ext cx="8251825" cy="471805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SzTx/>
              <a:buFont typeface="Wingdings"/>
              <a:buNone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Types:</a:t>
            </a:r>
          </a:p>
          <a:p>
            <a:pPr>
              <a:buSzTx/>
              <a:buFont typeface="Wingdings"/>
              <a:buNone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1- </a:t>
            </a:r>
            <a:r>
              <a:rPr u="sng"/>
              <a:t>Continuous blood capillaries</a:t>
            </a:r>
            <a:endParaRPr u="sng"/>
          </a:p>
          <a:p>
            <a:pPr>
              <a:buSzTx/>
              <a:buFont typeface="Wingdings"/>
              <a:buNone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2- </a:t>
            </a:r>
            <a:r>
              <a:rPr u="sng"/>
              <a:t>Fenestrated blood capillaries</a:t>
            </a:r>
            <a:endParaRPr u="sng"/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a- with diaphragms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b- without diaphragms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buSzTx/>
              <a:buFont typeface="Wingdings"/>
              <a:buNone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3- </a:t>
            </a:r>
            <a:r>
              <a:rPr u="sng"/>
              <a:t>Sinusoidal blood capillaries</a:t>
            </a:r>
          </a:p>
        </p:txBody>
      </p:sp>
      <p:pic>
        <p:nvPicPr>
          <p:cNvPr id="96" name="CAPILLARY%20COMPARISON%20COMPOSITE" descr="CAPILLARY%20COMPARISON%20COMPOSIT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89500" y="2566987"/>
            <a:ext cx="3900488" cy="2170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image.png" descr="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34162" y="4851400"/>
            <a:ext cx="2155826" cy="17462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ypes of Blood Capillaries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Types of Blood Capillaries</a:t>
            </a:r>
          </a:p>
        </p:txBody>
      </p:sp>
      <p:pic>
        <p:nvPicPr>
          <p:cNvPr id="10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8275" y="2081212"/>
            <a:ext cx="8731250" cy="32924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ontinuous Blood Capillaries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Continuous Blood Capillaries</a:t>
            </a:r>
          </a:p>
        </p:txBody>
      </p:sp>
      <p:sp>
        <p:nvSpPr>
          <p:cNvPr id="103" name="Microscopic structure:…"/>
          <p:cNvSpPr txBox="1"/>
          <p:nvPr>
            <p:ph type="body" idx="4294967295"/>
          </p:nvPr>
        </p:nvSpPr>
        <p:spPr>
          <a:xfrm>
            <a:off x="409575" y="1103312"/>
            <a:ext cx="8289925" cy="32416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Microscopic structure: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No pores or fenestrae in their walls.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buChar char="■"/>
              <a:defRPr b="1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Distribution: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 muscles,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nervous T., C.T.</a:t>
            </a:r>
          </a:p>
        </p:txBody>
      </p:sp>
      <p:pic>
        <p:nvPicPr>
          <p:cNvPr id="104" name="F11_14" descr="F11_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63975" y="2260600"/>
            <a:ext cx="5229225" cy="38893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enestrated Blood Capillaries with Diaphragms"/>
          <p:cNvSpPr txBox="1"/>
          <p:nvPr>
            <p:ph type="title" idx="4294967295"/>
          </p:nvPr>
        </p:nvSpPr>
        <p:spPr>
          <a:xfrm>
            <a:off x="598487" y="0"/>
            <a:ext cx="7772401" cy="1074738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Fenestrated Blood Capillaries </a:t>
            </a:r>
            <a:r>
              <a:rPr u="sng"/>
              <a:t>with</a:t>
            </a:r>
            <a:r>
              <a:t> Diaphragms</a:t>
            </a:r>
          </a:p>
        </p:txBody>
      </p:sp>
      <p:sp>
        <p:nvSpPr>
          <p:cNvPr id="107" name="Microscopic structure:…"/>
          <p:cNvSpPr txBox="1"/>
          <p:nvPr>
            <p:ph type="body" idx="4294967295"/>
          </p:nvPr>
        </p:nvSpPr>
        <p:spPr>
          <a:xfrm>
            <a:off x="0" y="1160462"/>
            <a:ext cx="8289925" cy="502602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Microscopic structure: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walls of their endothelial cells 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have pores (fenestrae).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These pores are covered by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diaphragm.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Distribution: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 intestine, pancreas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and endocrine  glands.</a:t>
            </a:r>
          </a:p>
        </p:txBody>
      </p:sp>
      <p:pic>
        <p:nvPicPr>
          <p:cNvPr id="108" name="F11_12" descr="F11_1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67562" y="830262"/>
            <a:ext cx="1976438" cy="45910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9" name="F11_15" descr="F11_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92450" y="3022600"/>
            <a:ext cx="3071813" cy="22447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Blood vessels:"/>
          <p:cNvSpPr txBox="1"/>
          <p:nvPr>
            <p:ph type="title" idx="4294967295"/>
          </p:nvPr>
        </p:nvSpPr>
        <p:spPr>
          <a:xfrm>
            <a:off x="685800" y="144462"/>
            <a:ext cx="7772400" cy="1196976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sz="36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Blood vessels:</a:t>
            </a:r>
            <a:br/>
          </a:p>
        </p:txBody>
      </p:sp>
      <p:sp>
        <p:nvSpPr>
          <p:cNvPr id="31" name="Arteries:…"/>
          <p:cNvSpPr txBox="1"/>
          <p:nvPr>
            <p:ph type="body" idx="4294967295"/>
          </p:nvPr>
        </p:nvSpPr>
        <p:spPr>
          <a:xfrm>
            <a:off x="0" y="811212"/>
            <a:ext cx="8289925" cy="57848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lvl="1" marL="742950" indent="-285750">
              <a:spcBef>
                <a:spcPts val="1200"/>
              </a:spcBef>
              <a:buClr>
                <a:srgbClr val="FFFFFF"/>
              </a:buClr>
              <a:defRPr b="1" sz="28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Arteries:</a:t>
            </a:r>
          </a:p>
          <a:p>
            <a:pPr lvl="2" marL="1143000" indent="-228600">
              <a:spcBef>
                <a:spcPts val="120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Elastic artery.</a:t>
            </a:r>
          </a:p>
          <a:p>
            <a:pPr lvl="2" marL="1143000" indent="-228600">
              <a:spcBef>
                <a:spcPts val="120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Muscular (distributing) (medium-sized) artery.</a:t>
            </a:r>
          </a:p>
          <a:p>
            <a:pPr lvl="2" marL="1143000" indent="-228600">
              <a:spcBef>
                <a:spcPts val="120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Arterioles.</a:t>
            </a:r>
          </a:p>
          <a:p>
            <a:pPr lvl="1" marL="742950" indent="-285750">
              <a:spcBef>
                <a:spcPts val="1200"/>
              </a:spcBef>
              <a:buClr>
                <a:srgbClr val="FFFFFF"/>
              </a:buClr>
              <a:defRPr b="1" sz="28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Blood capillaries.</a:t>
            </a:r>
          </a:p>
          <a:p>
            <a:pPr lvl="1" marL="742950" indent="-285750">
              <a:spcBef>
                <a:spcPts val="1200"/>
              </a:spcBef>
              <a:buClr>
                <a:srgbClr val="FFFFFF"/>
              </a:buClr>
              <a:defRPr b="1" sz="28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Veins:</a:t>
            </a:r>
          </a:p>
          <a:p>
            <a:pPr lvl="2" marL="1143000" indent="-228600">
              <a:spcBef>
                <a:spcPts val="120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Venules.</a:t>
            </a:r>
          </a:p>
          <a:p>
            <a:pPr lvl="2" marL="1143000" indent="-228600">
              <a:spcBef>
                <a:spcPts val="120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Small veins.</a:t>
            </a:r>
          </a:p>
          <a:p>
            <a:pPr lvl="2" marL="1143000" indent="-228600">
              <a:spcBef>
                <a:spcPts val="120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Medium-sized veins.</a:t>
            </a:r>
          </a:p>
          <a:p>
            <a:pPr lvl="2" marL="1143000" indent="-228600">
              <a:spcBef>
                <a:spcPts val="120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  <a:latin typeface="+mj-lt"/>
                <a:ea typeface="+mj-ea"/>
                <a:cs typeface="+mj-cs"/>
                <a:sym typeface="Times New Roman"/>
              </a:defRPr>
            </a:pPr>
            <a:r>
              <a:t>Large veins.</a:t>
            </a:r>
          </a:p>
        </p:txBody>
      </p:sp>
      <p:pic>
        <p:nvPicPr>
          <p:cNvPr id="3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3425" y="2589212"/>
            <a:ext cx="3486150" cy="4022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enestrated Blood Capillaries  without Diaphragms"/>
          <p:cNvSpPr txBox="1"/>
          <p:nvPr>
            <p:ph type="title" idx="4294967295"/>
          </p:nvPr>
        </p:nvSpPr>
        <p:spPr>
          <a:xfrm>
            <a:off x="685800" y="144462"/>
            <a:ext cx="7772400" cy="230505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Fenestrated Blood Capillaries</a:t>
            </a:r>
            <a:br/>
            <a:r>
              <a:t> </a:t>
            </a:r>
            <a:r>
              <a:rPr u="sng"/>
              <a:t>without </a:t>
            </a:r>
            <a:r>
              <a:t>Diaphragms</a:t>
            </a:r>
            <a:br/>
            <a:br/>
          </a:p>
        </p:txBody>
      </p:sp>
      <p:sp>
        <p:nvSpPr>
          <p:cNvPr id="112" name="Microscopic structure:…"/>
          <p:cNvSpPr txBox="1"/>
          <p:nvPr>
            <p:ph type="body" idx="4294967295"/>
          </p:nvPr>
        </p:nvSpPr>
        <p:spPr>
          <a:xfrm>
            <a:off x="344487" y="1760537"/>
            <a:ext cx="8289926" cy="4583113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Microscopic structure: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walls of their endothelial cells 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have pores (fenestrae).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These pores are </a:t>
            </a:r>
            <a:r>
              <a:rPr b="1" i="1" u="sng"/>
              <a:t>NOT</a:t>
            </a:r>
            <a:r>
              <a:t> covered 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 By diaphragm.</a:t>
            </a: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Distribution: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 renal glomerulus.</a:t>
            </a:r>
          </a:p>
        </p:txBody>
      </p:sp>
      <p:pic>
        <p:nvPicPr>
          <p:cNvPr id="113" name=" podocytes and glomerular capillaries, filtration barrier " descr=" podocytes and glomerular capillaries, filtration barrier 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83212" y="2787650"/>
            <a:ext cx="3600451" cy="34385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ENESTRATED CAPILLARY WITH DIAPHRAGMS"/>
          <p:cNvSpPr txBox="1"/>
          <p:nvPr>
            <p:ph type="title" idx="4294967295"/>
          </p:nvPr>
        </p:nvSpPr>
        <p:spPr>
          <a:xfrm>
            <a:off x="4151312" y="455612"/>
            <a:ext cx="4992688" cy="1382713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/>
          <a:p>
            <a:pPr>
              <a:defRPr sz="28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FENESTRATED CAPILLARY</a:t>
            </a:r>
            <a:br/>
            <a:r>
              <a:rPr u="sng"/>
              <a:t>WITH</a:t>
            </a:r>
            <a:r>
              <a:t> DIAPHRAGMS</a:t>
            </a:r>
          </a:p>
        </p:txBody>
      </p:sp>
      <p:pic>
        <p:nvPicPr>
          <p:cNvPr id="116" name="F11_15" descr="F11_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1625" y="2576512"/>
            <a:ext cx="4800600" cy="36433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 podocytes and glomerular capillaries, filtration barrier " descr=" podocytes and glomerular capillaries, filtration barrier 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96850" y="2562225"/>
            <a:ext cx="3778250" cy="360997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Endothelium"/>
          <p:cNvSpPr txBox="1"/>
          <p:nvPr/>
        </p:nvSpPr>
        <p:spPr>
          <a:xfrm>
            <a:off x="1303337" y="3625850"/>
            <a:ext cx="1949759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solidFill>
                  <a:srgbClr val="00007F"/>
                </a:solidFill>
              </a:defRPr>
            </a:lvl1pPr>
          </a:lstStyle>
          <a:p>
            <a:pPr/>
            <a:r>
              <a:t>Endothelium</a:t>
            </a:r>
          </a:p>
        </p:txBody>
      </p:sp>
      <p:sp>
        <p:nvSpPr>
          <p:cNvPr id="119" name="FENESTRATED CAPILLARY WITHOUT DIAPHRAGMS"/>
          <p:cNvSpPr txBox="1"/>
          <p:nvPr/>
        </p:nvSpPr>
        <p:spPr>
          <a:xfrm>
            <a:off x="0" y="431800"/>
            <a:ext cx="3787775" cy="17028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 algn="ctr">
              <a:defRPr b="1" sz="2800">
                <a:solidFill>
                  <a:srgbClr val="FFFF66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FENESTRATED CAPILLARY</a:t>
            </a:r>
            <a:br/>
            <a:r>
              <a:rPr u="sng"/>
              <a:t>WITHOUT </a:t>
            </a:r>
            <a:r>
              <a:t>DIAPHRAGMS</a:t>
            </a:r>
          </a:p>
        </p:txBody>
      </p:sp>
      <p:sp>
        <p:nvSpPr>
          <p:cNvPr id="120" name="Lumen of glomerular…"/>
          <p:cNvSpPr txBox="1"/>
          <p:nvPr/>
        </p:nvSpPr>
        <p:spPr>
          <a:xfrm>
            <a:off x="1198562" y="2943225"/>
            <a:ext cx="2066926" cy="770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600">
                <a:solidFill>
                  <a:srgbClr val="FF0000"/>
                </a:solidFill>
              </a:defRPr>
            </a:pPr>
            <a:r>
              <a:t>Lumen of glomerular</a:t>
            </a:r>
          </a:p>
          <a:p>
            <a:pPr>
              <a:defRPr b="1" sz="1600">
                <a:solidFill>
                  <a:srgbClr val="FF0000"/>
                </a:solidFill>
              </a:defRPr>
            </a:pPr>
            <a:r>
              <a:t>Blood capillary</a:t>
            </a:r>
          </a:p>
        </p:txBody>
      </p:sp>
      <p:sp>
        <p:nvSpPr>
          <p:cNvPr id="121" name="Podocyte"/>
          <p:cNvSpPr txBox="1"/>
          <p:nvPr/>
        </p:nvSpPr>
        <p:spPr>
          <a:xfrm>
            <a:off x="392112" y="5832475"/>
            <a:ext cx="1018739" cy="313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600">
                <a:solidFill>
                  <a:srgbClr val="FFFF00"/>
                </a:solidFill>
              </a:defRPr>
            </a:lvl1pPr>
          </a:lstStyle>
          <a:p>
            <a:pPr/>
            <a:r>
              <a:t>Podocyte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INUSOIDAL CAPILLARIES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SINUSOIDAL CAPILLARIES</a:t>
            </a:r>
          </a:p>
        </p:txBody>
      </p:sp>
      <p:sp>
        <p:nvSpPr>
          <p:cNvPr id="124" name="Diameter: irregular (30-40 µm).…"/>
          <p:cNvSpPr txBox="1"/>
          <p:nvPr>
            <p:ph type="body" idx="4294967295"/>
          </p:nvPr>
        </p:nvSpPr>
        <p:spPr>
          <a:xfrm>
            <a:off x="-1" y="784225"/>
            <a:ext cx="9144002" cy="5740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Diameter: irregular (30-40 µm).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Microscopic features: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Their endothelial cells</a:t>
            </a:r>
          </a:p>
          <a:p>
            <a:pPr lvl="1" marL="285750" indent="17145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have fenestrae without diaphragms.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They possess discontinuous endothelial cells.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They possess discontinuous basal lamina.</a:t>
            </a:r>
          </a:p>
          <a:p>
            <a:pPr lvl="1" marL="742950" indent="-2857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Macrophages may be located in or along the outside of the endothelial wall.</a:t>
            </a:r>
          </a:p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Distribution: </a:t>
            </a:r>
            <a:r>
              <a:rPr sz="2400"/>
              <a:t>Red bone marrow, liver, spleen and certain endocrine glands.</a:t>
            </a:r>
          </a:p>
        </p:txBody>
      </p:sp>
      <p:pic>
        <p:nvPicPr>
          <p:cNvPr id="12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45012" y="1373187"/>
            <a:ext cx="2268538" cy="1736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image.jpeg" descr="image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954837" y="1373187"/>
            <a:ext cx="1963738" cy="21034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BEST WISHES"/>
          <p:cNvSpPr txBox="1"/>
          <p:nvPr>
            <p:ph type="title" idx="4294967295"/>
          </p:nvPr>
        </p:nvSpPr>
        <p:spPr>
          <a:xfrm>
            <a:off x="457200" y="2286000"/>
            <a:ext cx="8229600" cy="1143001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7200">
                <a:solidFill>
                  <a:srgbClr val="FFFF66"/>
                </a:solidFill>
                <a:effectLst>
                  <a:outerShdw sx="100000" sy="100000" kx="0" ky="0" algn="b" rotWithShape="0" blurRad="12700" dist="38100" dir="2700000">
                    <a:srgbClr val="000000"/>
                  </a:outerShdw>
                </a:effectLst>
              </a:defRPr>
            </a:lvl1pPr>
          </a:lstStyle>
          <a:p>
            <a:pPr/>
            <a:r>
              <a:t>BEST WISHES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eneral Structure of Blood Vessels"/>
          <p:cNvSpPr txBox="1"/>
          <p:nvPr>
            <p:ph type="title" idx="4294967295"/>
          </p:nvPr>
        </p:nvSpPr>
        <p:spPr>
          <a:xfrm>
            <a:off x="685800" y="0"/>
            <a:ext cx="7772400" cy="76200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General Structure of Blood Vessels</a:t>
            </a:r>
          </a:p>
        </p:txBody>
      </p:sp>
      <p:sp>
        <p:nvSpPr>
          <p:cNvPr id="35" name="The wall of blood vessel is formed of three concentric layers:…"/>
          <p:cNvSpPr txBox="1"/>
          <p:nvPr>
            <p:ph type="body" sz="half" idx="4294967295"/>
          </p:nvPr>
        </p:nvSpPr>
        <p:spPr>
          <a:xfrm>
            <a:off x="254000" y="1449387"/>
            <a:ext cx="4038600" cy="5408614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 wall of blood vessel is formed of three concentric layers:</a:t>
            </a:r>
          </a:p>
          <a:p>
            <a:pPr lvl="1" marL="742950" indent="-285750">
              <a:spcBef>
                <a:spcPts val="0"/>
              </a:spcBef>
              <a:buClr>
                <a:schemeClr val="accent1"/>
              </a:buClr>
              <a:buChar char="▪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Tunica intima (interna)</a:t>
            </a:r>
          </a:p>
          <a:p>
            <a:pPr lvl="1" marL="742950" indent="-285750">
              <a:spcBef>
                <a:spcPts val="0"/>
              </a:spcBef>
              <a:buClr>
                <a:schemeClr val="accent1"/>
              </a:buClr>
              <a:buChar char="▪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Tunica media</a:t>
            </a:r>
          </a:p>
          <a:p>
            <a:pPr lvl="1" marL="742950" indent="-285750">
              <a:spcBef>
                <a:spcPts val="0"/>
              </a:spcBef>
              <a:buClr>
                <a:schemeClr val="accent1"/>
              </a:buClr>
              <a:buChar char="▪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Tunica adventitia (externa)</a:t>
            </a:r>
          </a:p>
        </p:txBody>
      </p:sp>
      <p:pic>
        <p:nvPicPr>
          <p:cNvPr id="3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5999" t="19999" r="13999" b="3999"/>
          <a:stretch>
            <a:fillRect/>
          </a:stretch>
        </p:blipFill>
        <p:spPr>
          <a:xfrm>
            <a:off x="6002337" y="3716337"/>
            <a:ext cx="3141663" cy="3141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F11_03" descr="F11_0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181475" y="1031875"/>
            <a:ext cx="4962525" cy="24685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unica Intima"/>
          <p:cNvSpPr txBox="1"/>
          <p:nvPr>
            <p:ph type="title" idx="4294967295"/>
          </p:nvPr>
        </p:nvSpPr>
        <p:spPr>
          <a:xfrm>
            <a:off x="900112" y="144462"/>
            <a:ext cx="7772401" cy="64770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3600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Tunica Intima</a:t>
            </a:r>
          </a:p>
        </p:txBody>
      </p:sp>
      <p:sp>
        <p:nvSpPr>
          <p:cNvPr id="40" name="Is the innermost layer…"/>
          <p:cNvSpPr txBox="1"/>
          <p:nvPr>
            <p:ph type="body" sz="half" idx="4294967295"/>
          </p:nvPr>
        </p:nvSpPr>
        <p:spPr>
          <a:xfrm>
            <a:off x="49212" y="1719262"/>
            <a:ext cx="4829176" cy="4410076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Is the innermost layer</a:t>
            </a:r>
          </a:p>
          <a:p>
            <a:pPr>
              <a:lnSpc>
                <a:spcPct val="90000"/>
              </a:lnSpc>
              <a:spcBef>
                <a:spcPts val="500"/>
              </a:spcBef>
              <a:buChar char="■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Composed of:</a:t>
            </a:r>
          </a:p>
          <a:p>
            <a:pPr>
              <a:lnSpc>
                <a:spcPct val="90000"/>
              </a:lnSpc>
              <a:spcBef>
                <a:spcPts val="6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Char char="▪"/>
              <a:defRPr sz="24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Endothelial cells:</a:t>
            </a:r>
          </a:p>
          <a:p>
            <a:pPr lvl="1" marL="285750" indent="171450">
              <a:lnSpc>
                <a:spcPct val="90000"/>
              </a:lnSpc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Simple squamous epithelium </a:t>
            </a:r>
            <a:endParaRPr>
              <a:solidFill>
                <a:schemeClr val="accent1"/>
              </a:solidFill>
            </a:endParaRPr>
          </a:p>
          <a:p>
            <a:pPr lvl="1" marL="285750" indent="171450">
              <a:lnSpc>
                <a:spcPct val="90000"/>
              </a:lnSpc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Char char="▪"/>
              <a:defRPr sz="24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Subendothelial layer: </a:t>
            </a:r>
          </a:p>
          <a:p>
            <a:pPr lvl="1" marL="285750" indent="171450">
              <a:lnSpc>
                <a:spcPct val="90000"/>
              </a:lnSpc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loose C.T. </a:t>
            </a:r>
          </a:p>
          <a:p>
            <a:pPr lvl="1" marL="285750" indent="171450">
              <a:lnSpc>
                <a:spcPct val="90000"/>
              </a:lnSpc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 lvl="1" marL="742950" indent="-285750">
              <a:lnSpc>
                <a:spcPct val="90000"/>
              </a:lnSpc>
              <a:spcBef>
                <a:spcPts val="0"/>
              </a:spcBef>
              <a:buClr>
                <a:srgbClr val="FFFFFF"/>
              </a:buClr>
              <a:buChar char="▪"/>
              <a:defRPr sz="24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Internal elastic lamina</a:t>
            </a:r>
            <a:r>
              <a:rPr>
                <a:solidFill>
                  <a:srgbClr val="FFFF66"/>
                </a:solidFill>
              </a:rPr>
              <a:t>: fenestrated elastic sheet.</a:t>
            </a:r>
          </a:p>
        </p:txBody>
      </p:sp>
      <p:pic>
        <p:nvPicPr>
          <p:cNvPr id="4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9999" t="17999" r="13999" b="2467"/>
          <a:stretch>
            <a:fillRect/>
          </a:stretch>
        </p:blipFill>
        <p:spPr>
          <a:xfrm>
            <a:off x="4827587" y="1846262"/>
            <a:ext cx="4176714" cy="3775076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Oval"/>
          <p:cNvSpPr/>
          <p:nvPr/>
        </p:nvSpPr>
        <p:spPr>
          <a:xfrm flipV="1">
            <a:off x="6858000" y="4572000"/>
            <a:ext cx="1828800" cy="228600"/>
          </a:xfrm>
          <a:prstGeom prst="ellipse">
            <a:avLst/>
          </a:prstGeom>
          <a:ln w="28575">
            <a:solidFill>
              <a:srgbClr val="66FF33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3" name="Oval"/>
          <p:cNvSpPr/>
          <p:nvPr/>
        </p:nvSpPr>
        <p:spPr>
          <a:xfrm>
            <a:off x="7010400" y="4114800"/>
            <a:ext cx="1600200" cy="3048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4" name="Oval"/>
          <p:cNvSpPr/>
          <p:nvPr/>
        </p:nvSpPr>
        <p:spPr>
          <a:xfrm>
            <a:off x="7315200" y="3733800"/>
            <a:ext cx="1219200" cy="38100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45" name="Oval"/>
          <p:cNvSpPr/>
          <p:nvPr/>
        </p:nvSpPr>
        <p:spPr>
          <a:xfrm>
            <a:off x="7620000" y="3429000"/>
            <a:ext cx="1066800" cy="30480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9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1"/>
      <p:bldP build="whole" bldLvl="1" animBg="1" rev="0" advAuto="0" spid="44" grpId="3"/>
      <p:bldP build="whole" bldLvl="1" animBg="1" rev="0" advAuto="0" spid="45" grpId="4"/>
      <p:bldP build="whole" bldLvl="1" animBg="1" rev="0" advAuto="0" spid="43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unica Media"/>
          <p:cNvSpPr txBox="1"/>
          <p:nvPr>
            <p:ph type="title" idx="4294967295"/>
          </p:nvPr>
        </p:nvSpPr>
        <p:spPr>
          <a:xfrm>
            <a:off x="609600" y="407987"/>
            <a:ext cx="777240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Tunica Media</a:t>
            </a:r>
          </a:p>
        </p:txBody>
      </p:sp>
      <p:sp>
        <p:nvSpPr>
          <p:cNvPr id="48" name="Intermediate layer…"/>
          <p:cNvSpPr txBox="1"/>
          <p:nvPr>
            <p:ph type="body" idx="4294967295"/>
          </p:nvPr>
        </p:nvSpPr>
        <p:spPr>
          <a:xfrm>
            <a:off x="533400" y="1417637"/>
            <a:ext cx="4495800" cy="59245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500"/>
              </a:spcBef>
              <a:buChar char="■"/>
              <a:defRPr sz="2400">
                <a:solidFill>
                  <a:schemeClr val="accent1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Intermediate layer</a:t>
            </a:r>
          </a:p>
          <a:p>
            <a:pPr>
              <a:spcBef>
                <a:spcPts val="500"/>
              </a:spcBef>
              <a:buChar char="■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Composed of:</a:t>
            </a:r>
          </a:p>
          <a:p>
            <a:pPr>
              <a:spcBef>
                <a:spcPts val="500"/>
              </a:spcBef>
              <a:buAutoNum type="arabi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Smooth muscles: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    </a:t>
            </a:r>
            <a:r>
              <a:rPr sz="2000"/>
              <a:t>Helically arranged</a:t>
            </a:r>
            <a:endParaRPr sz="2000"/>
          </a:p>
          <a:p>
            <a:pPr>
              <a:spcBef>
                <a:spcPts val="500"/>
              </a:spcBef>
              <a:buAutoNum type="arabi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Elastic fibers.</a:t>
            </a:r>
          </a:p>
          <a:p>
            <a:pPr>
              <a:spcBef>
                <a:spcPts val="500"/>
              </a:spcBef>
              <a:buAutoNum type="arabi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Type III collagen (reticular fibers).</a:t>
            </a:r>
          </a:p>
          <a:p>
            <a:pPr>
              <a:spcBef>
                <a:spcPts val="500"/>
              </a:spcBef>
              <a:buAutoNum type="arabi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Type I collagen.</a:t>
            </a:r>
          </a:p>
          <a:p>
            <a:pPr>
              <a:spcBef>
                <a:spcPts val="6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NB: Large muscular arteries have </a:t>
            </a:r>
            <a:r>
              <a:rPr>
                <a:solidFill>
                  <a:schemeClr val="accent1"/>
                </a:solidFill>
              </a:rPr>
              <a:t>external elastic lamina</a:t>
            </a:r>
            <a:r>
              <a:t>, separating the tunica media from the tunica adventitia</a:t>
            </a:r>
          </a:p>
        </p:txBody>
      </p:sp>
      <p:pic>
        <p:nvPicPr>
          <p:cNvPr id="49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9999" t="17999" r="13999" b="2467"/>
          <a:stretch>
            <a:fillRect/>
          </a:stretch>
        </p:blipFill>
        <p:spPr>
          <a:xfrm>
            <a:off x="4889500" y="1871662"/>
            <a:ext cx="4114800" cy="3719513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Oval"/>
          <p:cNvSpPr/>
          <p:nvPr/>
        </p:nvSpPr>
        <p:spPr>
          <a:xfrm>
            <a:off x="7467600" y="3276600"/>
            <a:ext cx="1066800" cy="304800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51" name="Oval"/>
          <p:cNvSpPr/>
          <p:nvPr/>
        </p:nvSpPr>
        <p:spPr>
          <a:xfrm>
            <a:off x="5029200" y="2286000"/>
            <a:ext cx="1371600" cy="381000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0" grpId="1"/>
      <p:bldP build="whole" bldLvl="1" animBg="1" rev="0" advAuto="0" spid="51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unica Adventitia"/>
          <p:cNvSpPr txBox="1"/>
          <p:nvPr>
            <p:ph type="title" idx="4294967295"/>
          </p:nvPr>
        </p:nvSpPr>
        <p:spPr>
          <a:xfrm>
            <a:off x="736600" y="0"/>
            <a:ext cx="7772400" cy="582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Tunica Adventitia</a:t>
            </a:r>
          </a:p>
        </p:txBody>
      </p:sp>
      <p:sp>
        <p:nvSpPr>
          <p:cNvPr id="54" name="Outermost layer…"/>
          <p:cNvSpPr txBox="1"/>
          <p:nvPr>
            <p:ph type="body" idx="4294967295"/>
          </p:nvPr>
        </p:nvSpPr>
        <p:spPr>
          <a:xfrm>
            <a:off x="457200" y="1304925"/>
            <a:ext cx="7747000" cy="48545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spcBef>
                <a:spcPts val="600"/>
              </a:spcBef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Outermost layer</a:t>
            </a:r>
          </a:p>
          <a:p>
            <a:pPr>
              <a:buChar char="■"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Composed of </a:t>
            </a:r>
            <a:r>
              <a:rPr>
                <a:solidFill>
                  <a:schemeClr val="accent1"/>
                </a:solidFill>
              </a:rPr>
              <a:t>connective tissue</a:t>
            </a:r>
            <a:r>
              <a:t> containing </a:t>
            </a:r>
            <a:r>
              <a:rPr b="1" sz="3200" u="sng">
                <a:solidFill>
                  <a:srgbClr val="FFFF00"/>
                </a:solidFill>
                <a:latin typeface="+mj-lt"/>
                <a:ea typeface="+mj-ea"/>
                <a:cs typeface="+mj-cs"/>
                <a:sym typeface="Times New Roman"/>
              </a:rPr>
              <a:t>Vasa vasorum:</a:t>
            </a:r>
            <a:endParaRPr b="1" u="sng">
              <a:solidFill>
                <a:srgbClr val="FFFF00"/>
              </a:solidFill>
              <a:latin typeface="+mj-lt"/>
              <a:ea typeface="+mj-ea"/>
              <a:cs typeface="+mj-cs"/>
              <a:sym typeface="Times New Roman"/>
            </a:endParaRP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They are small arterioles in tunica adventitia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and the outer part of tunica media.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They are more prevalent in the </a:t>
            </a:r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walls of veins than arteries – why?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 </a:t>
            </a:r>
            <a:r>
              <a:rPr sz="2400"/>
              <a:t>Venous blood contains less oxygen</a:t>
            </a:r>
            <a:endParaRPr sz="2400"/>
          </a:p>
          <a:p>
            <a:pPr>
              <a:spcBef>
                <a:spcPts val="50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and nutrients than arterial blood.</a:t>
            </a:r>
          </a:p>
        </p:txBody>
      </p:sp>
      <p:pic>
        <p:nvPicPr>
          <p:cNvPr id="55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rcRect l="19999" t="17999" r="13999" b="2467"/>
          <a:stretch>
            <a:fillRect/>
          </a:stretch>
        </p:blipFill>
        <p:spPr>
          <a:xfrm>
            <a:off x="5681662" y="3370262"/>
            <a:ext cx="3355976" cy="3033714"/>
          </a:xfrm>
          <a:prstGeom prst="rect">
            <a:avLst/>
          </a:prstGeom>
          <a:ln w="12700">
            <a:miter lim="400000"/>
          </a:ln>
        </p:spPr>
      </p:pic>
      <p:sp>
        <p:nvSpPr>
          <p:cNvPr id="56" name="Oval"/>
          <p:cNvSpPr/>
          <p:nvPr/>
        </p:nvSpPr>
        <p:spPr>
          <a:xfrm>
            <a:off x="5832475" y="3370262"/>
            <a:ext cx="838200" cy="228601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lIns="45719" rIns="45719" anchor="ctr"/>
          <a:lstStyle/>
          <a:p>
            <a:pPr>
              <a:defRPr sz="1800"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ELASTIC ARTERIES"/>
          <p:cNvSpPr txBox="1"/>
          <p:nvPr>
            <p:ph type="title" idx="4294967295"/>
          </p:nvPr>
        </p:nvSpPr>
        <p:spPr>
          <a:xfrm>
            <a:off x="592137" y="-1"/>
            <a:ext cx="7772401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ELASTIC ARTERIES</a:t>
            </a:r>
          </a:p>
        </p:txBody>
      </p:sp>
      <p:sp>
        <p:nvSpPr>
          <p:cNvPr id="59" name="Examples: aorta, common carotid a., subclavian a., common iliac a, pulmonary Trunk.…"/>
          <p:cNvSpPr txBox="1"/>
          <p:nvPr>
            <p:ph type="body" idx="4294967295"/>
          </p:nvPr>
        </p:nvSpPr>
        <p:spPr>
          <a:xfrm>
            <a:off x="157162" y="962025"/>
            <a:ext cx="8643938" cy="5703888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buChar char="■"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Examples: aorta, common carotid a., subclavian a., common iliac a, pulmonary Trunk.</a:t>
            </a:r>
          </a:p>
          <a:p>
            <a:pPr>
              <a:buChar char="■"/>
              <a:defRPr b="1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Microscopic structure:</a:t>
            </a:r>
          </a:p>
          <a:p>
            <a:pPr>
              <a:buSzPct val="100000"/>
              <a:buAutoNum type="arabicPeriod" startAt="1"/>
              <a:defRPr b="1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T. Intima: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*Endothelium.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*Subendothelial C.T. 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*Internal elastic lamina: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(not prominent)</a:t>
            </a:r>
          </a:p>
          <a:p>
            <a:pPr>
              <a:buSzTx/>
              <a:buFont typeface="Wingdings"/>
              <a:buNone/>
              <a:defRPr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(indistinct)</a:t>
            </a:r>
          </a:p>
        </p:txBody>
      </p:sp>
      <p:pic>
        <p:nvPicPr>
          <p:cNvPr id="60" name="F11_04" descr="F11_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56200" y="2287587"/>
            <a:ext cx="3873500" cy="3963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ELASTIC ARTERIES (Cont.)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ELASTIC ARTERIES (Cont.)</a:t>
            </a:r>
          </a:p>
        </p:txBody>
      </p:sp>
      <p:sp>
        <p:nvSpPr>
          <p:cNvPr id="63" name="T. Media: it consists of:…"/>
          <p:cNvSpPr txBox="1"/>
          <p:nvPr>
            <p:ph type="body" idx="4294967295"/>
          </p:nvPr>
        </p:nvSpPr>
        <p:spPr>
          <a:xfrm>
            <a:off x="203200" y="1560512"/>
            <a:ext cx="8699500" cy="434975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14350" indent="-514350">
              <a:buSzPct val="100000"/>
              <a:buAutoNum type="arabicPeriod" startAt="2"/>
              <a:defRPr b="1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T. Media: </a:t>
            </a:r>
            <a:r>
              <a:rPr b="0" u="none"/>
              <a:t>it consists of:</a:t>
            </a:r>
          </a:p>
          <a:p>
            <a:pPr lvl="1" marL="914400" indent="-514350">
              <a:spcBef>
                <a:spcPts val="0"/>
              </a:spcBef>
              <a:buClr>
                <a:srgbClr val="FFFFFF"/>
              </a:buClr>
              <a:buAutoNum type="alphaUcPeriod" startAt="1"/>
              <a:defRPr sz="28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Fenestrated elastic</a:t>
            </a:r>
          </a:p>
          <a:p>
            <a:pPr lvl="1" marL="514350" indent="-114300">
              <a:spcBef>
                <a:spcPts val="0"/>
              </a:spcBef>
              <a:buSzTx/>
              <a:buFont typeface="Wingdings"/>
              <a:buNone/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 membranes (sheets) (lamellae):</a:t>
            </a:r>
          </a:p>
          <a:p>
            <a:pPr lvl="2" marL="514350" indent="285750">
              <a:spcBef>
                <a:spcPts val="0"/>
              </a:spcBef>
              <a:buSzTx/>
              <a:buFont typeface="Wingdings"/>
              <a:buNone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is the main component of T.M.</a:t>
            </a:r>
          </a:p>
          <a:p>
            <a:pPr lvl="1" marL="514350" indent="-114300">
              <a:spcBef>
                <a:spcPts val="0"/>
              </a:spcBef>
              <a:buSzTx/>
              <a:buFont typeface="Wingdings"/>
              <a:buNone/>
              <a:defRPr sz="2800">
                <a:solidFill>
                  <a:srgbClr val="FF0000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B.  In between, there are:</a:t>
            </a:r>
          </a:p>
          <a:p>
            <a:pPr lvl="2" marL="1314450" indent="-514350">
              <a:spcBef>
                <a:spcPts val="0"/>
              </a:spcBef>
              <a:buClr>
                <a:srgbClr val="FFFFFF"/>
              </a:buClr>
              <a:buAutoNum type="arabicPeriod" startAt="1"/>
              <a:defRPr sz="24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Smooth muscle cells.</a:t>
            </a:r>
          </a:p>
          <a:p>
            <a:pPr lvl="2" marL="514350" indent="285750">
              <a:spcBef>
                <a:spcPts val="0"/>
              </a:spcBef>
              <a:buSzTx/>
              <a:buFont typeface="Wingdings"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2.</a:t>
            </a:r>
            <a:r>
              <a:rPr>
                <a:solidFill>
                  <a:srgbClr val="FFFF66"/>
                </a:solidFill>
              </a:rPr>
              <a:t>   Collagen fibers (type I collagen).</a:t>
            </a:r>
          </a:p>
          <a:p>
            <a:pPr lvl="2" marL="514350" indent="285750">
              <a:spcBef>
                <a:spcPts val="0"/>
              </a:spcBef>
              <a:buSzTx/>
              <a:buFont typeface="Wingdings"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3.</a:t>
            </a:r>
            <a:r>
              <a:rPr>
                <a:solidFill>
                  <a:srgbClr val="FFFF66"/>
                </a:solidFill>
              </a:rPr>
              <a:t>   Reticular fibers (type III collagen).</a:t>
            </a:r>
          </a:p>
          <a:p>
            <a:pPr lvl="2" marL="514350" indent="285750">
              <a:spcBef>
                <a:spcPts val="0"/>
              </a:spcBef>
              <a:buSzTx/>
              <a:buFont typeface="Wingdings"/>
              <a:buNone/>
              <a:defRPr sz="2400">
                <a:solidFill>
                  <a:srgbClr val="FFFFFF"/>
                </a:solidFill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4.</a:t>
            </a:r>
            <a:r>
              <a:rPr>
                <a:solidFill>
                  <a:srgbClr val="FFFF66"/>
                </a:solidFill>
              </a:rPr>
              <a:t>   Elastic fibers.</a:t>
            </a:r>
          </a:p>
        </p:txBody>
      </p:sp>
      <p:pic>
        <p:nvPicPr>
          <p:cNvPr id="6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49962" y="1968500"/>
            <a:ext cx="3008313" cy="28749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9999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LASTIC ARTERIES (Cont.)"/>
          <p:cNvSpPr txBox="1"/>
          <p:nvPr>
            <p:ph type="title" idx="4294967295"/>
          </p:nvPr>
        </p:nvSpPr>
        <p:spPr>
          <a:xfrm>
            <a:off x="685800" y="144462"/>
            <a:ext cx="7772400" cy="642939"/>
          </a:xfrm>
          <a:prstGeom prst="rect">
            <a:avLst/>
          </a:prstGeom>
        </p:spPr>
        <p:txBody>
          <a:bodyPr anchor="t">
            <a:normAutofit fontScale="100000" lnSpcReduction="0"/>
          </a:bodyPr>
          <a:lstStyle>
            <a:lvl1pPr>
              <a:defRPr sz="36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lvl1pPr>
          </a:lstStyle>
          <a:p>
            <a:pPr/>
            <a:r>
              <a:t>ELASTIC ARTERIES (Cont.)</a:t>
            </a:r>
          </a:p>
        </p:txBody>
      </p:sp>
      <p:sp>
        <p:nvSpPr>
          <p:cNvPr id="67" name="T. Adventitia:…"/>
          <p:cNvSpPr txBox="1"/>
          <p:nvPr>
            <p:ph type="body" sz="half" idx="4294967295"/>
          </p:nvPr>
        </p:nvSpPr>
        <p:spPr>
          <a:xfrm>
            <a:off x="409575" y="1103312"/>
            <a:ext cx="8289925" cy="2565401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514350" indent="-514350">
              <a:buSzPct val="100000"/>
              <a:buAutoNum type="arabicPeriod" startAt="3"/>
              <a:defRPr b="1" u="sng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T. Adventitia:</a:t>
            </a:r>
          </a:p>
          <a:p>
            <a:pPr lvl="1" marL="914400" indent="-5143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Much thinner than T.M.</a:t>
            </a:r>
          </a:p>
          <a:p>
            <a:pPr lvl="1" marL="914400" indent="-5143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It is composed of loose C.T.</a:t>
            </a:r>
          </a:p>
          <a:p>
            <a:pPr lvl="1" marL="914400" indent="-514350">
              <a:spcBef>
                <a:spcPts val="0"/>
              </a:spcBef>
              <a:buClr>
                <a:srgbClr val="FFFFFF"/>
              </a:buClr>
              <a:defRPr sz="2800">
                <a:effectLst>
                  <a:outerShdw sx="100000" sy="100000" kx="0" ky="0" algn="b" rotWithShape="0" blurRad="12700" dist="25400" dir="2700000">
                    <a:srgbClr val="000000"/>
                  </a:outerShdw>
                </a:effectLst>
              </a:defRPr>
            </a:pPr>
            <a:r>
              <a:t>Contains vasa vasorum → send branches to the outer part of T.M.</a:t>
            </a:r>
          </a:p>
        </p:txBody>
      </p:sp>
      <p:pic>
        <p:nvPicPr>
          <p:cNvPr id="68" name="F11_04" descr="F11_0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2450" y="3275012"/>
            <a:ext cx="3268663" cy="33448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SIDEBARS">
  <a:themeElements>
    <a:clrScheme name="SIDEBARS">
      <a:dk1>
        <a:srgbClr val="0000FF"/>
      </a:dk1>
      <a:lt1>
        <a:srgbClr val="0000FF"/>
      </a:lt1>
      <a:dk2>
        <a:srgbClr val="A7A7A7"/>
      </a:dk2>
      <a:lt2>
        <a:srgbClr val="535353"/>
      </a:lt2>
      <a:accent1>
        <a:srgbClr val="FF9900"/>
      </a:accent1>
      <a:accent2>
        <a:srgbClr val="00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IDEBARS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IDEBAR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SIDEBARS">
  <a:themeElements>
    <a:clrScheme name="SIDEBARS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900"/>
      </a:accent1>
      <a:accent2>
        <a:srgbClr val="00FFF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IDEBARS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SIDEBAR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400" u="none" kumimoji="0" normalizeH="0">
            <a:ln>
              <a:noFill/>
            </a:ln>
            <a:solidFill>
              <a:srgbClr val="0000FF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