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30"/>
  </p:notesMasterIdLst>
  <p:sldIdLst>
    <p:sldId id="344" r:id="rId3"/>
    <p:sldId id="329" r:id="rId4"/>
    <p:sldId id="262" r:id="rId5"/>
    <p:sldId id="351" r:id="rId6"/>
    <p:sldId id="327" r:id="rId7"/>
    <p:sldId id="259" r:id="rId8"/>
    <p:sldId id="263" r:id="rId9"/>
    <p:sldId id="260" r:id="rId10"/>
    <p:sldId id="335" r:id="rId11"/>
    <p:sldId id="345" r:id="rId12"/>
    <p:sldId id="291" r:id="rId13"/>
    <p:sldId id="347" r:id="rId14"/>
    <p:sldId id="271" r:id="rId15"/>
    <p:sldId id="289" r:id="rId16"/>
    <p:sldId id="348" r:id="rId17"/>
    <p:sldId id="338" r:id="rId18"/>
    <p:sldId id="288" r:id="rId19"/>
    <p:sldId id="307" r:id="rId20"/>
    <p:sldId id="285" r:id="rId21"/>
    <p:sldId id="309" r:id="rId22"/>
    <p:sldId id="342" r:id="rId23"/>
    <p:sldId id="287" r:id="rId24"/>
    <p:sldId id="325" r:id="rId25"/>
    <p:sldId id="298" r:id="rId26"/>
    <p:sldId id="349" r:id="rId27"/>
    <p:sldId id="350" r:id="rId28"/>
    <p:sldId id="34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804C0"/>
    <a:srgbClr val="12B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92" autoAdjust="0"/>
    <p:restoredTop sz="94673" autoAdjust="0"/>
  </p:normalViewPr>
  <p:slideViewPr>
    <p:cSldViewPr>
      <p:cViewPr varScale="1">
        <p:scale>
          <a:sx n="121" d="100"/>
          <a:sy n="121" d="100"/>
        </p:scale>
        <p:origin x="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E8B9-172D-46E9-8189-73A90D4A698C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EC15-2773-4883-8E7D-3C0F1E7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C15-2773-4883-8E7D-3C0F1E7DD3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8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D333B-71BC-46FE-B5A3-E2A7090AFC4C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8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627E-B19F-4805-95D9-A0F5B73DA981}" type="slidenum">
              <a:rPr lang="en-US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0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CFCE-0BB6-4D7C-BBEC-D2E01A707B29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057B-B0CF-42F2-A19C-AB8C179B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2B20-FDAE-4DED-BEA7-096975A67F87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EE79-3EEE-46C3-8308-4A7045E7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4861-4774-4DFE-AB19-64C454E93787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83CA-DE59-4AE7-A852-19BE540C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C1C2-201B-446F-AD06-E6A8A036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10F1-5B5B-4AB2-ACB5-45C3B6721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7FE6-EFDF-4DC8-BF06-6A7B56B7D6EE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BEEE-AA9E-42FC-BC73-BAD420FA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509A-A8A5-4FD0-A8F7-F85609D52451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9144-8DFD-4AD0-9DEF-B536E3E8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6BBC-A907-489C-84AF-42E5D5F2AD2F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E5F-FDE6-4D5E-8888-59DF8373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9F2-8609-4A26-9FC1-FD57A9287803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1946-B9E4-4E30-923C-D110C5B3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5A9-FCFC-474A-8049-067529D8FA9D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9FDC-FE9C-4CD0-9289-0384AEB9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4D88-8E39-42CC-BD6E-FEDF10A61045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380-13B5-42B4-83E2-73C1317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3BF2-51CC-41BB-9613-755712DEAEA1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5496-96D8-4A2A-87C1-3CFA50A2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DCD-1FF3-4E48-A65F-6D719C6C400D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AE05-8070-4533-BC17-81FE2D21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66C2622-1740-4EBC-A376-3CE2A5EB161B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7AADC6-3A1C-4255-8AA3-54F08032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065979-B4F7-4794-B7C6-06916704B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Gray492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85900" y="271168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smtClean="0">
                <a:cs typeface="Aharoni" pitchFamily="2" charset="-79"/>
              </a:rPr>
              <a:t>Anatomy of the Heart</a:t>
            </a:r>
            <a:endParaRPr kumimoji="0" lang="en-US" sz="5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943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i="1" dirty="0" err="1" smtClean="0"/>
              <a:t>Prof.Musaad</a:t>
            </a:r>
            <a:r>
              <a:rPr lang="en-US" b="1" i="1" dirty="0" smtClean="0"/>
              <a:t> Alfayez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1141512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heart is divided by vertical septa into four chambers: the right and left atria and the right and left ventricles. The right atrium lies anterior to the left atrium, and the right ventricle lies anterior to the left ventricle.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1" y="533400"/>
            <a:ext cx="632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Chambers of the Heart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514600"/>
            <a:ext cx="505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Atrium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396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atrium consists of a main cavity and a small out pouching, the auricle. On the outside of the heart at the junction between the right atrium and the right auricle is a vertical groove,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sulcus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smtClean="0"/>
              <a:t>which on the inside forms a ridge,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crista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14400"/>
            <a:ext cx="47649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95800" y="25908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32004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88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2804C0"/>
                </a:solidFill>
              </a:rPr>
              <a:t>Crista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 err="1">
                <a:solidFill>
                  <a:srgbClr val="2804C0"/>
                </a:solidFill>
              </a:rPr>
              <a:t>terminalis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/>
              <a:t>divides </a:t>
            </a:r>
            <a:r>
              <a:rPr lang="en-US" sz="2000" dirty="0"/>
              <a:t>right atrium </a:t>
            </a:r>
            <a:r>
              <a:rPr lang="en-US" sz="2000" dirty="0" smtClean="0"/>
              <a:t>into:</a:t>
            </a: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/>
              <a:t>1- </a:t>
            </a:r>
            <a:r>
              <a:rPr lang="en-US" sz="2000" b="1" i="1" dirty="0">
                <a:solidFill>
                  <a:schemeClr val="hlink"/>
                </a:solidFill>
              </a:rPr>
              <a:t>Anterior part:</a:t>
            </a:r>
            <a:r>
              <a:rPr lang="en-US" sz="2000" b="1" i="1" dirty="0"/>
              <a:t> </a:t>
            </a:r>
            <a:r>
              <a:rPr lang="en-US" sz="2000" dirty="0"/>
              <a:t>rough and </a:t>
            </a:r>
            <a:r>
              <a:rPr lang="en-US" sz="2000" dirty="0" err="1"/>
              <a:t>trabeculated</a:t>
            </a:r>
            <a:r>
              <a:rPr lang="en-US" sz="2000" dirty="0"/>
              <a:t> by bundles of muscle </a:t>
            </a:r>
            <a:r>
              <a:rPr lang="en-US" sz="2000" dirty="0" err="1"/>
              <a:t>fibres</a:t>
            </a:r>
            <a:r>
              <a:rPr lang="en-US" sz="2000" dirty="0"/>
              <a:t> </a:t>
            </a:r>
            <a:r>
              <a:rPr lang="en-US" sz="2000" u="sng" dirty="0"/>
              <a:t>(</a:t>
            </a:r>
            <a:r>
              <a:rPr lang="en-US" sz="2000" u="sng" dirty="0" err="1">
                <a:solidFill>
                  <a:schemeClr val="hlink"/>
                </a:solidFill>
              </a:rPr>
              <a:t>musculi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</a:rPr>
              <a:t>pectinati</a:t>
            </a:r>
            <a:r>
              <a:rPr lang="en-US" sz="2000" u="sng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b="1" i="1" dirty="0"/>
              <a:t>2- </a:t>
            </a:r>
            <a:r>
              <a:rPr lang="en-US" sz="2000" b="1" i="1" dirty="0">
                <a:solidFill>
                  <a:schemeClr val="hlink"/>
                </a:solidFill>
              </a:rPr>
              <a:t>Posterior part (sinus </a:t>
            </a:r>
            <a:r>
              <a:rPr lang="en-US" sz="2000" b="1" i="1" dirty="0" err="1">
                <a:solidFill>
                  <a:schemeClr val="hlink"/>
                </a:solidFill>
              </a:rPr>
              <a:t>venarum</a:t>
            </a:r>
            <a:r>
              <a:rPr lang="en-US" sz="2000" b="1" i="1" dirty="0" smtClean="0">
                <a:solidFill>
                  <a:schemeClr val="hlink"/>
                </a:solidFill>
              </a:rPr>
              <a:t>) </a:t>
            </a:r>
            <a:r>
              <a:rPr lang="en-US" sz="2000" b="1" i="1" dirty="0"/>
              <a:t>is </a:t>
            </a:r>
            <a:r>
              <a:rPr lang="en-US" sz="2000" dirty="0"/>
              <a:t>smooth.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2804C0"/>
                </a:solidFill>
              </a:rPr>
              <a:t>The </a:t>
            </a:r>
            <a:r>
              <a:rPr lang="en-US" sz="2000" b="1" dirty="0" err="1">
                <a:solidFill>
                  <a:srgbClr val="2804C0"/>
                </a:solidFill>
              </a:rPr>
              <a:t>interatrial</a:t>
            </a:r>
            <a:r>
              <a:rPr lang="en-US" sz="2000" b="1" dirty="0">
                <a:solidFill>
                  <a:srgbClr val="2804C0"/>
                </a:solidFill>
              </a:rPr>
              <a:t> septum </a:t>
            </a:r>
            <a:r>
              <a:rPr lang="en-US" sz="2000" dirty="0"/>
              <a:t>carries an oval depression called </a:t>
            </a:r>
            <a:r>
              <a:rPr lang="en-US" sz="2000" b="1" i="1" dirty="0">
                <a:solidFill>
                  <a:srgbClr val="FF0000"/>
                </a:solidFill>
              </a:rPr>
              <a:t>Fossa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/>
              <a:t>margin of this depression is called </a:t>
            </a:r>
            <a:r>
              <a:rPr lang="en-US" sz="2000" b="1" i="1" dirty="0" err="1">
                <a:solidFill>
                  <a:srgbClr val="FF0000"/>
                </a:solidFill>
              </a:rPr>
              <a:t>Anulus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blood leaves right atrium to right ventricle via </a:t>
            </a:r>
            <a:r>
              <a:rPr lang="en-US" sz="2000" b="1" i="1" dirty="0">
                <a:solidFill>
                  <a:srgbClr val="FF0000"/>
                </a:solidFill>
              </a:rPr>
              <a:t>tricuspid valve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6752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67200"/>
            <a:ext cx="2562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0600" y="1143000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Openings in right </a:t>
            </a:r>
            <a:r>
              <a:rPr lang="en-US" sz="2800" b="1" u="sng" dirty="0" smtClean="0">
                <a:solidFill>
                  <a:srgbClr val="FF0000"/>
                </a:solidFill>
              </a:rPr>
              <a:t>atrium: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SVC </a:t>
            </a:r>
            <a:r>
              <a:rPr lang="en-US" sz="2400" dirty="0"/>
              <a:t>--- has no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IVC</a:t>
            </a:r>
            <a:r>
              <a:rPr lang="en-US" sz="2400" dirty="0"/>
              <a:t> --- guarded by a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Coronary sinus</a:t>
            </a:r>
            <a:r>
              <a:rPr lang="en-US" sz="2400" dirty="0"/>
              <a:t> :  has a well-defined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Right </a:t>
            </a:r>
            <a:r>
              <a:rPr lang="en-US" sz="2400" dirty="0" err="1">
                <a:solidFill>
                  <a:schemeClr val="hlink"/>
                </a:solidFill>
              </a:rPr>
              <a:t>atrioventricular</a:t>
            </a:r>
            <a:r>
              <a:rPr lang="en-US" sz="2400" dirty="0">
                <a:solidFill>
                  <a:schemeClr val="hlink"/>
                </a:solidFill>
              </a:rPr>
              <a:t> orifice</a:t>
            </a:r>
            <a:r>
              <a:rPr lang="en-US" sz="2400" dirty="0"/>
              <a:t> lies anterior to IVC opening , it is </a:t>
            </a:r>
            <a:r>
              <a:rPr lang="en-US" sz="2400" dirty="0">
                <a:solidFill>
                  <a:schemeClr val="hlink"/>
                </a:solidFill>
              </a:rPr>
              <a:t>surrounded by a fibrous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ring</a:t>
            </a:r>
            <a:r>
              <a:rPr lang="en-US" sz="2400" dirty="0"/>
              <a:t> which gives attachment to  </a:t>
            </a:r>
            <a:r>
              <a:rPr lang="en-US" sz="2400" dirty="0">
                <a:solidFill>
                  <a:schemeClr val="hlink"/>
                </a:solidFill>
              </a:rPr>
              <a:t>the tricuspid </a:t>
            </a:r>
            <a:r>
              <a:rPr lang="en-US" sz="2400" dirty="0" smtClean="0">
                <a:solidFill>
                  <a:schemeClr val="hlink"/>
                </a:solidFill>
              </a:rPr>
              <a:t>valve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Small orifices</a:t>
            </a:r>
            <a:r>
              <a:rPr lang="en-US" sz="2400" dirty="0"/>
              <a:t> of small </a:t>
            </a:r>
            <a:r>
              <a:rPr lang="en-US" sz="2400" dirty="0" smtClean="0"/>
              <a:t>veins</a:t>
            </a:r>
            <a:endParaRPr lang="en-US" sz="2400" dirty="0"/>
          </a:p>
        </p:txBody>
      </p:sp>
      <p:pic>
        <p:nvPicPr>
          <p:cNvPr id="13314" name="Picture 2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1"/>
            <a:ext cx="4724400" cy="33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</a:t>
            </a:r>
            <a:r>
              <a:rPr lang="en-US" sz="3200" b="1" dirty="0" smtClean="0"/>
              <a:t>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257800" y="762000"/>
            <a:ext cx="3581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ventricle communicates with the right atrium through the </a:t>
            </a:r>
            <a:r>
              <a:rPr lang="en-US" sz="2800" dirty="0" err="1" smtClean="0"/>
              <a:t>atrioventricular</a:t>
            </a:r>
            <a:r>
              <a:rPr lang="en-US" sz="2800" dirty="0" smtClean="0"/>
              <a:t> orifice and with the pulmonary trunk through the pulmonary orifice. As the cavity approaches the pulmonary orifice it becomes funnel shaped, at which point it is referred to as the </a:t>
            </a:r>
            <a:r>
              <a:rPr lang="en-US" sz="2800" b="1" dirty="0" err="1" smtClean="0"/>
              <a:t>infundibulum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pic>
        <p:nvPicPr>
          <p:cNvPr id="7" name="Picture 4" descr="Heart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318" y="838200"/>
            <a:ext cx="4894882" cy="30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38195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Cavity of right 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609600"/>
            <a:ext cx="41148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/>
              <a:t>Its wall is </a:t>
            </a:r>
            <a:r>
              <a:rPr lang="en-US" sz="2300" dirty="0">
                <a:solidFill>
                  <a:srgbClr val="FF0000"/>
                </a:solidFill>
              </a:rPr>
              <a:t>thinner </a:t>
            </a:r>
            <a:r>
              <a:rPr lang="en-US" sz="2300" dirty="0"/>
              <a:t>than that of left </a:t>
            </a:r>
            <a:r>
              <a:rPr lang="en-US" sz="2300" dirty="0" smtClean="0"/>
              <a:t>ventricle</a:t>
            </a:r>
            <a:endParaRPr lang="en-US" sz="2300" dirty="0"/>
          </a:p>
          <a:p>
            <a:pPr>
              <a:spcBef>
                <a:spcPct val="50000"/>
              </a:spcBef>
            </a:pPr>
            <a:r>
              <a:rPr lang="en-US" sz="2300" dirty="0"/>
              <a:t>Its wall contains projections called </a:t>
            </a:r>
            <a:r>
              <a:rPr lang="en-US" sz="2300" i="1" dirty="0" err="1">
                <a:solidFill>
                  <a:srgbClr val="FF0000"/>
                </a:solidFill>
              </a:rPr>
              <a:t>trabeculae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carnae</a:t>
            </a:r>
            <a:r>
              <a:rPr lang="en-US" sz="2300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300" dirty="0" smtClean="0"/>
              <a:t>The  right ventricle communicates </a:t>
            </a:r>
            <a:r>
              <a:rPr lang="en-US" sz="2300" dirty="0"/>
              <a:t>with right atrium through </a:t>
            </a:r>
            <a:r>
              <a:rPr lang="en-US" sz="2300" dirty="0">
                <a:solidFill>
                  <a:schemeClr val="hlink"/>
                </a:solidFill>
              </a:rPr>
              <a:t>right </a:t>
            </a:r>
            <a:r>
              <a:rPr lang="en-US" sz="2300" dirty="0" err="1">
                <a:solidFill>
                  <a:schemeClr val="hlink"/>
                </a:solidFill>
              </a:rPr>
              <a:t>atrioventricular</a:t>
            </a:r>
            <a:r>
              <a:rPr lang="en-US" sz="2300" dirty="0">
                <a:solidFill>
                  <a:schemeClr val="hlink"/>
                </a:solidFill>
              </a:rPr>
              <a:t>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r>
              <a:rPr lang="en-US" sz="2300" dirty="0" smtClean="0"/>
              <a:t> &amp; </a:t>
            </a:r>
            <a:r>
              <a:rPr lang="en-US" sz="2300" dirty="0"/>
              <a:t>with pulmonary trunk through </a:t>
            </a:r>
            <a:r>
              <a:rPr lang="en-US" sz="2300" dirty="0">
                <a:solidFill>
                  <a:schemeClr val="hlink"/>
                </a:solidFill>
              </a:rPr>
              <a:t>pulmonary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endParaRPr lang="en-US" sz="23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300" dirty="0"/>
              <a:t>Large projections arise from the walls  called  </a:t>
            </a:r>
            <a:r>
              <a:rPr lang="en-US" sz="2300" b="1" i="1" dirty="0" smtClean="0">
                <a:solidFill>
                  <a:srgbClr val="FF0000"/>
                </a:solidFill>
              </a:rPr>
              <a:t>papillary </a:t>
            </a:r>
            <a:r>
              <a:rPr lang="en-US" sz="2300" b="1" i="1" dirty="0">
                <a:solidFill>
                  <a:srgbClr val="FF0000"/>
                </a:solidFill>
              </a:rPr>
              <a:t>muscles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 Anterior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Posterior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 err="1">
                <a:solidFill>
                  <a:srgbClr val="FF0000"/>
                </a:solidFill>
              </a:rPr>
              <a:t>Septal</a:t>
            </a:r>
            <a:r>
              <a:rPr lang="en-US" sz="2300" b="1" i="1" dirty="0">
                <a:solidFill>
                  <a:srgbClr val="FF0000"/>
                </a:solidFill>
              </a:rPr>
              <a:t>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40481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brightnessContrast bright="-7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56510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0" y="1233130"/>
            <a:ext cx="3733800" cy="486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Each papillary muscle is attached to the cusps of tricuspid valve by </a:t>
            </a:r>
            <a:r>
              <a:rPr lang="en-US" sz="2000" dirty="0" err="1"/>
              <a:t>tendinous</a:t>
            </a:r>
            <a:r>
              <a:rPr lang="en-US" sz="2000" dirty="0"/>
              <a:t> threads called </a:t>
            </a:r>
            <a:r>
              <a:rPr lang="en-US" sz="2000" b="1" i="1" dirty="0" err="1">
                <a:solidFill>
                  <a:srgbClr val="FF0000"/>
                </a:solidFill>
              </a:rPr>
              <a:t>chordae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tendinae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Blood leaves the right ventricle to pulmonary trunk through  pulmonary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wall of </a:t>
            </a:r>
            <a:r>
              <a:rPr lang="en-US" sz="2000" b="1" i="1" dirty="0" err="1">
                <a:solidFill>
                  <a:srgbClr val="FF0066"/>
                </a:solidFill>
              </a:rPr>
              <a:t>infundibulum</a:t>
            </a:r>
            <a:r>
              <a:rPr lang="en-US" sz="2000" b="1" i="1" dirty="0"/>
              <a:t> is smooth and contains no </a:t>
            </a:r>
            <a:r>
              <a:rPr lang="en-US" sz="2000" b="1" i="1" dirty="0" err="1"/>
              <a:t>trabeculae</a:t>
            </a:r>
            <a:r>
              <a:rPr lang="en-US" sz="2000" b="1" i="1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 err="1">
                <a:solidFill>
                  <a:srgbClr val="FF0066"/>
                </a:solidFill>
              </a:rPr>
              <a:t>Interventricular</a:t>
            </a:r>
            <a:r>
              <a:rPr lang="en-US" sz="2000" b="1" i="1" dirty="0">
                <a:solidFill>
                  <a:srgbClr val="FF0066"/>
                </a:solidFill>
              </a:rPr>
              <a:t> septum</a:t>
            </a:r>
            <a:r>
              <a:rPr lang="en-US" sz="2000" b="1" i="1" dirty="0"/>
              <a:t> is connected to </a:t>
            </a:r>
            <a:r>
              <a:rPr lang="en-US" sz="2000" b="1" i="1" dirty="0">
                <a:solidFill>
                  <a:srgbClr val="FF0066"/>
                </a:solidFill>
              </a:rPr>
              <a:t>anterior papillary</a:t>
            </a:r>
            <a:r>
              <a:rPr lang="en-US" sz="2000" b="1" i="1" dirty="0"/>
              <a:t> muscle by a muscular band called </a:t>
            </a:r>
            <a:r>
              <a:rPr lang="en-US" sz="2000" b="1" i="1" dirty="0">
                <a:solidFill>
                  <a:srgbClr val="FF0000"/>
                </a:solidFill>
              </a:rPr>
              <a:t>moderator </a:t>
            </a:r>
            <a:r>
              <a:rPr lang="en-US" sz="2000" b="1" i="1" dirty="0" smtClean="0">
                <a:solidFill>
                  <a:srgbClr val="FF0000"/>
                </a:solidFill>
              </a:rPr>
              <a:t>band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5257800" cy="36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0" y="41148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(tricuspid) orifice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76800" y="914400"/>
            <a:ext cx="4191000" cy="50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About one inch  wide, admitting  tips of 3 fingers.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is guarded by a fibrous ring which gives attachment to the cusps of tricuspid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has 3-cusps  (anterior-posterior-</a:t>
            </a:r>
            <a:r>
              <a:rPr lang="en-US" sz="2400" dirty="0" err="1"/>
              <a:t>septal</a:t>
            </a:r>
            <a:r>
              <a:rPr lang="en-US" sz="2400" dirty="0"/>
              <a:t> or medial).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atrial</a:t>
            </a:r>
            <a:r>
              <a:rPr lang="en-US" sz="2400" dirty="0">
                <a:solidFill>
                  <a:srgbClr val="FF0000"/>
                </a:solidFill>
              </a:rPr>
              <a:t> surface </a:t>
            </a:r>
            <a:r>
              <a:rPr lang="en-US" sz="2400" dirty="0"/>
              <a:t>of the cusps are smooth, while their  </a:t>
            </a:r>
            <a:r>
              <a:rPr lang="en-US" sz="2400" dirty="0">
                <a:solidFill>
                  <a:srgbClr val="FF0000"/>
                </a:solidFill>
              </a:rPr>
              <a:t>ventricular surfaces </a:t>
            </a:r>
            <a:r>
              <a:rPr lang="en-US" sz="2400" dirty="0"/>
              <a:t>give attachment to the </a:t>
            </a:r>
            <a:r>
              <a:rPr lang="en-US" sz="2400" b="1" dirty="0" err="1">
                <a:solidFill>
                  <a:srgbClr val="FF0000"/>
                </a:solidFill>
              </a:rPr>
              <a:t>chordae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tendinae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2954404"/>
            <a:ext cx="4419600" cy="38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7B15324"/>
          <p:cNvPicPr>
            <a:picLocks noChangeAspect="1" noChangeArrowheads="1"/>
          </p:cNvPicPr>
          <p:nvPr/>
        </p:nvPicPr>
        <p:blipFill>
          <a:blip r:embed="rId4" cstate="print"/>
          <a:srcRect t="27258" r="3943" b="45029"/>
          <a:stretch>
            <a:fillRect/>
          </a:stretch>
        </p:blipFill>
        <p:spPr bwMode="auto">
          <a:xfrm>
            <a:off x="533400" y="685800"/>
            <a:ext cx="3657600" cy="220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Pulmonary orifice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91000" y="914400"/>
            <a:ext cx="4724400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Surrounded by a fibrous ring which gives attachment to the cusps of the pulmonary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The valve is formed of                  </a:t>
            </a:r>
            <a:r>
              <a:rPr lang="en-US" sz="2800" b="1" dirty="0">
                <a:solidFill>
                  <a:srgbClr val="FF0066"/>
                </a:solidFill>
              </a:rPr>
              <a:t>3 semilunar </a:t>
            </a:r>
            <a:r>
              <a:rPr lang="en-US" sz="2800" b="1" dirty="0" smtClean="0">
                <a:solidFill>
                  <a:srgbClr val="FF0066"/>
                </a:solidFill>
              </a:rPr>
              <a:t>cusps</a:t>
            </a:r>
            <a:r>
              <a:rPr lang="en-US" sz="2800" dirty="0" smtClean="0">
                <a:solidFill>
                  <a:srgbClr val="FF0066"/>
                </a:solidFill>
              </a:rPr>
              <a:t>                  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12B22D"/>
                </a:solidFill>
              </a:rPr>
              <a:t>2 anterior and  </a:t>
            </a:r>
            <a:r>
              <a:rPr lang="en-US" sz="2800" b="1" dirty="0" smtClean="0">
                <a:solidFill>
                  <a:srgbClr val="2804C0"/>
                </a:solidFill>
              </a:rPr>
              <a:t>1 </a:t>
            </a:r>
            <a:r>
              <a:rPr lang="en-US" sz="2800" b="1" dirty="0">
                <a:solidFill>
                  <a:srgbClr val="2804C0"/>
                </a:solidFill>
              </a:rPr>
              <a:t>posterior</a:t>
            </a:r>
            <a:r>
              <a:rPr lang="en-US" sz="2800" dirty="0"/>
              <a:t> which are concave superiorly and convex inferiorly.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No </a:t>
            </a:r>
            <a:r>
              <a:rPr lang="en-US" sz="2800" dirty="0" err="1"/>
              <a:t>chordae</a:t>
            </a:r>
            <a:r>
              <a:rPr lang="en-US" sz="2800" dirty="0"/>
              <a:t> </a:t>
            </a:r>
            <a:r>
              <a:rPr lang="en-US" sz="2800" dirty="0" err="1"/>
              <a:t>tendineae</a:t>
            </a:r>
            <a:r>
              <a:rPr lang="en-US" sz="2800" dirty="0"/>
              <a:t> or papillary muscles are attached to </a:t>
            </a:r>
            <a:r>
              <a:rPr lang="en-US" sz="2800" dirty="0" smtClean="0"/>
              <a:t>these cusps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7" y="1143000"/>
            <a:ext cx="38264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8200" y="838200"/>
            <a:ext cx="4419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The left atrium communicates with the left ventricle through the </a:t>
            </a:r>
            <a:r>
              <a:rPr lang="en-US" sz="2000" dirty="0" err="1" smtClean="0"/>
              <a:t>atrioventricular</a:t>
            </a:r>
            <a:r>
              <a:rPr lang="en-US" sz="2000" dirty="0" smtClean="0"/>
              <a:t> orifice and with the aorta through the aortic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forms the greater part of </a:t>
            </a:r>
            <a:r>
              <a:rPr lang="en-US" sz="2000" dirty="0">
                <a:solidFill>
                  <a:schemeClr val="hlink"/>
                </a:solidFill>
              </a:rPr>
              <a:t>base of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Its wall is </a:t>
            </a:r>
            <a:r>
              <a:rPr lang="en-US" sz="2000" u="sng" dirty="0"/>
              <a:t>smooth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/>
              <a:t>for small </a:t>
            </a:r>
            <a:r>
              <a:rPr lang="en-US" sz="2000" dirty="0" err="1"/>
              <a:t>musculi</a:t>
            </a:r>
            <a:r>
              <a:rPr lang="en-US" sz="2000" dirty="0"/>
              <a:t> </a:t>
            </a:r>
            <a:r>
              <a:rPr lang="en-US" sz="2000" dirty="0" err="1"/>
              <a:t>pectinati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hlink"/>
                </a:solidFill>
              </a:rPr>
              <a:t>Recieves</a:t>
            </a:r>
            <a:r>
              <a:rPr lang="en-US" sz="2000" dirty="0" smtClean="0">
                <a:solidFill>
                  <a:schemeClr val="hlink"/>
                </a:solidFill>
              </a:rPr>
              <a:t> 4 </a:t>
            </a:r>
            <a:r>
              <a:rPr lang="en-US" sz="2000" dirty="0">
                <a:solidFill>
                  <a:schemeClr val="hlink"/>
                </a:solidFill>
              </a:rPr>
              <a:t>pulmonary veins</a:t>
            </a:r>
            <a:r>
              <a:rPr lang="en-US" sz="2000" dirty="0"/>
              <a:t>  which  have 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Sends blood to left ventricle through the </a:t>
            </a:r>
            <a:r>
              <a:rPr lang="en-US" sz="2000" dirty="0">
                <a:solidFill>
                  <a:schemeClr val="hlink"/>
                </a:solidFill>
              </a:rPr>
              <a:t>left </a:t>
            </a:r>
            <a:r>
              <a:rPr lang="en-US" sz="2000" dirty="0" err="1">
                <a:solidFill>
                  <a:schemeClr val="hlink"/>
                </a:solidFill>
              </a:rPr>
              <a:t>atrioventricular</a:t>
            </a:r>
            <a:r>
              <a:rPr lang="en-US" sz="2000" dirty="0">
                <a:solidFill>
                  <a:schemeClr val="hlink"/>
                </a:solidFill>
              </a:rPr>
              <a:t> orifice</a:t>
            </a:r>
            <a:r>
              <a:rPr lang="en-US" sz="2000" dirty="0"/>
              <a:t>  which is guarded by </a:t>
            </a:r>
            <a:r>
              <a:rPr lang="en-US" sz="2000" dirty="0">
                <a:solidFill>
                  <a:schemeClr val="hlink"/>
                </a:solidFill>
              </a:rPr>
              <a:t>mitral valve.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9200" y="3962400"/>
            <a:ext cx="3276600" cy="28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2705100" cy="35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 Left atrium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OBJECTIVES</a:t>
            </a:r>
            <a:endParaRPr lang="en-US" sz="48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i="1" u="sng" dirty="0" smtClean="0"/>
              <a:t>At the end of the lecture, the student should be able to :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shape of heart regarding :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apex, base, </a:t>
            </a:r>
            <a:r>
              <a:rPr lang="en-US" sz="2000" i="1" dirty="0" err="1" smtClean="0"/>
              <a:t>sternocostal</a:t>
            </a:r>
            <a:r>
              <a:rPr lang="en-US" sz="2000" i="1" dirty="0" smtClean="0"/>
              <a:t> and diaphragmatic surfaces.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interior of heart chambers :</a:t>
            </a:r>
            <a:r>
              <a:rPr lang="en-US" sz="2000" i="1" dirty="0" smtClean="0"/>
              <a:t> right atrium, right ventricle, left atrium and left ventricle.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List the orifices of the heart :</a:t>
            </a:r>
          </a:p>
          <a:p>
            <a:pPr eaLnBrk="1" hangingPunct="1"/>
            <a:r>
              <a:rPr lang="en-US" sz="2000" i="1" dirty="0" smtClean="0"/>
              <a:t>Right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(Tricuspid) orifice.</a:t>
            </a:r>
          </a:p>
          <a:p>
            <a:pPr eaLnBrk="1" hangingPunct="1"/>
            <a:r>
              <a:rPr lang="en-US" sz="2000" i="1" dirty="0" smtClean="0"/>
              <a:t>Pulmonary orifice.</a:t>
            </a:r>
          </a:p>
          <a:p>
            <a:pPr eaLnBrk="1" hangingPunct="1"/>
            <a:r>
              <a:rPr lang="en-US" sz="2000" i="1" dirty="0" smtClean="0"/>
              <a:t>Left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(Mitral) orifice.</a:t>
            </a:r>
          </a:p>
          <a:p>
            <a:pPr eaLnBrk="1" hangingPunct="1"/>
            <a:r>
              <a:rPr lang="en-US" sz="2000" i="1" dirty="0" smtClean="0"/>
              <a:t>Aortic orifice.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</a:t>
            </a:r>
            <a:r>
              <a:rPr lang="en-US" sz="2000" b="1" i="1" dirty="0" err="1" smtClean="0">
                <a:solidFill>
                  <a:srgbClr val="FF0066"/>
                </a:solidFill>
              </a:rPr>
              <a:t>innervation</a:t>
            </a:r>
            <a:r>
              <a:rPr lang="en-US" sz="2000" b="1" i="1" dirty="0" smtClean="0">
                <a:solidFill>
                  <a:srgbClr val="FF0066"/>
                </a:solidFill>
              </a:rPr>
              <a:t> of the heart</a:t>
            </a:r>
            <a:endParaRPr lang="en-US" sz="2000" i="1" dirty="0" smtClean="0"/>
          </a:p>
          <a:p>
            <a:pPr eaLnBrk="1" hangingPunct="1"/>
            <a:r>
              <a:rPr lang="en-US" sz="2000" i="1" dirty="0" smtClean="0"/>
              <a:t>Briefly describe the conduction system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ventricle  of the heart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4267200" cy="539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is </a:t>
            </a:r>
            <a:r>
              <a:rPr lang="en-US" sz="2400" dirty="0">
                <a:solidFill>
                  <a:srgbClr val="FF0000"/>
                </a:solidFill>
              </a:rPr>
              <a:t>thicker </a:t>
            </a:r>
            <a:r>
              <a:rPr lang="en-US" sz="2400" dirty="0"/>
              <a:t>than that of right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receives blood from left atrium through  left </a:t>
            </a:r>
            <a:r>
              <a:rPr lang="en-US" sz="2400" dirty="0" err="1"/>
              <a:t>atrio</a:t>
            </a:r>
            <a:r>
              <a:rPr lang="en-US" sz="2400" dirty="0"/>
              <a:t>-ventricular orifice which is guarded by 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 </a:t>
            </a:r>
            <a:r>
              <a:rPr lang="en-US" sz="2400" dirty="0" err="1"/>
              <a:t>trabeculae</a:t>
            </a:r>
            <a:r>
              <a:rPr lang="en-US" sz="2400" dirty="0"/>
              <a:t> </a:t>
            </a:r>
            <a:r>
              <a:rPr lang="en-US" sz="2400" dirty="0" err="1"/>
              <a:t>canae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</a:t>
            </a:r>
            <a:r>
              <a:rPr lang="en-US" sz="2400" dirty="0">
                <a:solidFill>
                  <a:srgbClr val="FF0000"/>
                </a:solidFill>
              </a:rPr>
              <a:t>2 large papillary muscles </a:t>
            </a:r>
            <a:r>
              <a:rPr lang="en-US" sz="2400" dirty="0"/>
              <a:t>(anterior &amp; posterior). They are attached  by </a:t>
            </a:r>
            <a:r>
              <a:rPr lang="en-US" sz="2400" dirty="0" err="1">
                <a:solidFill>
                  <a:srgbClr val="FF0000"/>
                </a:solidFill>
              </a:rPr>
              <a:t>chordae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tendinae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cusps of mitral valve. </a:t>
            </a:r>
          </a:p>
        </p:txBody>
      </p:sp>
      <p:pic>
        <p:nvPicPr>
          <p:cNvPr id="21508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24060" b="22430"/>
          <a:stretch>
            <a:fillRect/>
          </a:stretch>
        </p:blipFill>
        <p:spPr bwMode="auto">
          <a:xfrm>
            <a:off x="609600" y="4191000"/>
            <a:ext cx="3581400" cy="247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7" descr="74D7E00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023" t="4834" r="25926" b="48351"/>
          <a:stretch>
            <a:fillRect/>
          </a:stretch>
        </p:blipFill>
        <p:spPr bwMode="auto">
          <a:xfrm>
            <a:off x="304800" y="838200"/>
            <a:ext cx="4235027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Left ventricle  of the heart 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31242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blood leaves the left ventricle to the ascending aorta through the </a:t>
            </a:r>
            <a:r>
              <a:rPr lang="en-US" sz="2400">
                <a:solidFill>
                  <a:srgbClr val="FF0000"/>
                </a:solidFill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part of left ventricle leading to ascending aorta is called </a:t>
            </a:r>
            <a:r>
              <a:rPr lang="en-US" sz="2400">
                <a:solidFill>
                  <a:srgbClr val="FF0000"/>
                </a:solidFill>
              </a:rPr>
              <a:t>aortic vestibule. </a:t>
            </a:r>
            <a:r>
              <a:rPr lang="en-US" sz="2400"/>
              <a:t>The wall of this part is fibrous and smooth.</a:t>
            </a:r>
          </a:p>
        </p:txBody>
      </p:sp>
      <p:pic>
        <p:nvPicPr>
          <p:cNvPr id="22532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(mitral) orifice </a:t>
            </a:r>
          </a:p>
        </p:txBody>
      </p:sp>
      <p:pic>
        <p:nvPicPr>
          <p:cNvPr id="23555" name="Picture 5" descr="A7B153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rcRect t="54352" r="8911" b="21053"/>
          <a:stretch>
            <a:fillRect/>
          </a:stretch>
        </p:blipFill>
        <p:spPr bwMode="auto">
          <a:xfrm>
            <a:off x="144780" y="2514600"/>
            <a:ext cx="419862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419600" y="1066800"/>
            <a:ext cx="46482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Smaller than the right, admitting only tips of 2 fingers.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Guarded by a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Surrounded by a fibrous ring which gives attachment to the cusps of mitral valve.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Mitral valve is composed of 2 cusps: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Anterior cusp :  </a:t>
            </a:r>
            <a:r>
              <a:rPr lang="en-US" sz="2400" dirty="0"/>
              <a:t>lies </a:t>
            </a:r>
            <a:r>
              <a:rPr lang="en-US" sz="2400" dirty="0" err="1"/>
              <a:t>anteriorly</a:t>
            </a:r>
            <a:r>
              <a:rPr lang="en-US" sz="2400" dirty="0"/>
              <a:t> and to right.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Posterior cusp : </a:t>
            </a:r>
            <a:r>
              <a:rPr lang="en-US" sz="2400" dirty="0"/>
              <a:t>lies posteriorly and to left.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The </a:t>
            </a:r>
            <a:r>
              <a:rPr lang="en-US" sz="2400" u="sng" dirty="0" err="1"/>
              <a:t>atrial</a:t>
            </a:r>
            <a:r>
              <a:rPr lang="en-US" sz="2400" u="sng" dirty="0"/>
              <a:t> surfaces </a:t>
            </a:r>
            <a:r>
              <a:rPr lang="en-US" sz="2400" dirty="0"/>
              <a:t>of the cusps are smooth, while  </a:t>
            </a:r>
            <a:r>
              <a:rPr lang="en-US" sz="2400" u="sng" dirty="0"/>
              <a:t>ventricular surfaces </a:t>
            </a:r>
            <a:r>
              <a:rPr lang="en-US" sz="2400" dirty="0"/>
              <a:t>give attachment to </a:t>
            </a:r>
            <a:r>
              <a:rPr lang="en-US" sz="2400" dirty="0" err="1"/>
              <a:t>chordae</a:t>
            </a:r>
            <a:r>
              <a:rPr lang="en-US" sz="2400" dirty="0"/>
              <a:t> </a:t>
            </a:r>
            <a:r>
              <a:rPr lang="en-US" sz="2400" dirty="0" err="1"/>
              <a:t>tendinae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Aortic orifice</a:t>
            </a:r>
            <a:endParaRPr lang="ar-SA" sz="3200" b="1" dirty="0" smtClean="0"/>
          </a:p>
        </p:txBody>
      </p:sp>
      <p:pic>
        <p:nvPicPr>
          <p:cNvPr id="24579" name="Picture 6" descr="541460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rcRect l="8949" t="8287" r="4944" b="50258"/>
          <a:stretch>
            <a:fillRect/>
          </a:stretch>
        </p:blipFill>
        <p:spPr bwMode="auto">
          <a:xfrm>
            <a:off x="152400" y="838200"/>
            <a:ext cx="4191000" cy="310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886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Surrounded by a fibrous ring which gives attachment to the cusps  of aortic valve.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Aortic valve</a:t>
            </a:r>
            <a:r>
              <a:rPr lang="en-US" sz="2800" dirty="0"/>
              <a:t> is formed of </a:t>
            </a:r>
            <a:r>
              <a:rPr lang="en-US" sz="2800" b="1" dirty="0">
                <a:solidFill>
                  <a:srgbClr val="FF0066"/>
                </a:solidFill>
              </a:rPr>
              <a:t>3 semilunar cusps</a:t>
            </a:r>
            <a:r>
              <a:rPr lang="en-US" sz="2800" dirty="0"/>
              <a:t> which are similar to those of pulmonary valve, but the position of the cusps differs being </a:t>
            </a:r>
            <a:r>
              <a:rPr lang="en-US" sz="2800" b="1" dirty="0">
                <a:solidFill>
                  <a:srgbClr val="12B22D"/>
                </a:solidFill>
              </a:rPr>
              <a:t>one anterior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2804C0"/>
                </a:solidFill>
              </a:rPr>
              <a:t>and 2 posterior</a:t>
            </a:r>
            <a:r>
              <a:rPr lang="en-US" sz="2800" dirty="0" smtClean="0">
                <a:solidFill>
                  <a:srgbClr val="2804C0"/>
                </a:solidFill>
              </a:rPr>
              <a:t>.</a:t>
            </a:r>
            <a:endParaRPr lang="en-US" sz="2800" dirty="0">
              <a:solidFill>
                <a:srgbClr val="2804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-10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0999"/>
            <a:ext cx="3962400" cy="237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Nerve supply of the heart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66"/>
                </a:solidFill>
              </a:rPr>
              <a:t>By sympathetic &amp; parasympathetic fibers</a:t>
            </a:r>
            <a:r>
              <a:rPr lang="en-US" sz="2800" dirty="0" smtClean="0"/>
              <a:t>  via the </a:t>
            </a:r>
            <a:r>
              <a:rPr lang="en-US" sz="2800" b="1" i="1" dirty="0" smtClean="0">
                <a:solidFill>
                  <a:srgbClr val="12B22D"/>
                </a:solidFill>
              </a:rPr>
              <a:t>cardiac plexus</a:t>
            </a:r>
            <a:r>
              <a:rPr lang="en-US" sz="2800" dirty="0" smtClean="0"/>
              <a:t> situated below arch of aorta.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cervical &amp; upper thoracic ganglia of </a:t>
            </a:r>
            <a:r>
              <a:rPr lang="en-US" sz="2800" i="1" u="sng" dirty="0" smtClean="0"/>
              <a:t>sympathetic trunks.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parasympathetic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</a:t>
            </a:r>
            <a:r>
              <a:rPr lang="en-US" sz="2800" i="1" u="sng" dirty="0" err="1" smtClean="0"/>
              <a:t>vagus</a:t>
            </a:r>
            <a:r>
              <a:rPr lang="en-US" sz="2800" i="1" u="sng" dirty="0" smtClean="0"/>
              <a:t> nerves.</a:t>
            </a:r>
          </a:p>
          <a:p>
            <a:pPr eaLnBrk="1" hangingPunct="1">
              <a:defRPr/>
            </a:pPr>
            <a:r>
              <a:rPr lang="en-US" sz="2800" dirty="0" smtClean="0"/>
              <a:t>Postganglionic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reach heart along – </a:t>
            </a:r>
            <a:r>
              <a:rPr lang="en-US" sz="2800" dirty="0" smtClean="0">
                <a:solidFill>
                  <a:schemeClr val="hlink"/>
                </a:solidFill>
              </a:rPr>
              <a:t>SAN,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AVN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12B22D"/>
                </a:solidFill>
              </a:rPr>
              <a:t>nerve plexus around coronary arteries</a:t>
            </a:r>
            <a:r>
              <a:rPr lang="en-US" sz="2800" dirty="0" smtClean="0">
                <a:solidFill>
                  <a:schemeClr val="hlink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hlink"/>
                </a:solidFill>
              </a:rPr>
              <a:t>Symp</a:t>
            </a:r>
            <a:r>
              <a:rPr lang="en-US" sz="2800" dirty="0" smtClean="0">
                <a:solidFill>
                  <a:schemeClr val="hlink"/>
                </a:solidFill>
              </a:rPr>
              <a:t>. Fibers</a:t>
            </a:r>
            <a:r>
              <a:rPr lang="en-US" sz="2800" dirty="0" smtClean="0"/>
              <a:t>--- accelerate heart rate </a:t>
            </a:r>
            <a:r>
              <a:rPr lang="en-US" sz="2800" dirty="0" smtClean="0">
                <a:solidFill>
                  <a:schemeClr val="hlink"/>
                </a:solidFill>
              </a:rPr>
              <a:t>but </a:t>
            </a:r>
            <a:r>
              <a:rPr lang="en-US" sz="2800" dirty="0" err="1" smtClean="0">
                <a:solidFill>
                  <a:schemeClr val="hlink"/>
                </a:solidFill>
              </a:rPr>
              <a:t>Parasymp</a:t>
            </a:r>
            <a:r>
              <a:rPr lang="en-US" sz="2800" dirty="0" smtClean="0">
                <a:solidFill>
                  <a:schemeClr val="hlink"/>
                </a:solidFill>
              </a:rPr>
              <a:t>. Fibers</a:t>
            </a:r>
            <a:r>
              <a:rPr lang="en-US" sz="2800" dirty="0" smtClean="0"/>
              <a:t> --- slow heart rate (constriction of </a:t>
            </a:r>
            <a:r>
              <a:rPr lang="en-US" sz="2800" dirty="0" err="1" smtClean="0"/>
              <a:t>coronay</a:t>
            </a:r>
            <a:r>
              <a:rPr lang="en-US" sz="2800" dirty="0" smtClean="0"/>
              <a:t> arteries)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Conduction system of the heart</a:t>
            </a:r>
          </a:p>
        </p:txBody>
      </p:sp>
      <p:pic>
        <p:nvPicPr>
          <p:cNvPr id="35847" name="Picture 7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069" y="779463"/>
            <a:ext cx="626586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33600" y="2133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2262" y="4419600"/>
            <a:ext cx="8499476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beating of the heart is regulated by the </a:t>
            </a:r>
            <a:r>
              <a:rPr lang="en-US" sz="2000" b="1" dirty="0" smtClean="0">
                <a:solidFill>
                  <a:srgbClr val="2804C0"/>
                </a:solidFill>
              </a:rPr>
              <a:t>intrinsic conduction (nodal)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Its function is to ensure that the chambers of the heart contract in the proper rhythm and sequence: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main center is the </a:t>
            </a:r>
            <a:r>
              <a:rPr lang="en-US" sz="2000" b="1" dirty="0" err="1" smtClean="0">
                <a:solidFill>
                  <a:srgbClr val="FF0000"/>
                </a:solidFill>
              </a:rPr>
              <a:t>sinoatrial</a:t>
            </a:r>
            <a:r>
              <a:rPr lang="en-US" sz="2000" b="1" dirty="0" smtClean="0">
                <a:solidFill>
                  <a:srgbClr val="FF0000"/>
                </a:solidFill>
              </a:rPr>
              <a:t> (SA) node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located in the right atrium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</a:rPr>
              <a:t> (AV) node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located at the junction of the atria and the ventricles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55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6229350" y="2565400"/>
            <a:ext cx="1366838" cy="863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227763" y="3429000"/>
            <a:ext cx="12239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(AV) bundle (bundle of His</a:t>
            </a:r>
            <a:r>
              <a:rPr lang="en-US" sz="2000" dirty="0">
                <a:latin typeface="Arial" charset="0"/>
                <a:cs typeface="Arial" charset="0"/>
              </a:rPr>
              <a:t>) is located in the </a:t>
            </a:r>
            <a:r>
              <a:rPr lang="en-US" sz="2000" dirty="0" err="1">
                <a:latin typeface="Arial" charset="0"/>
                <a:cs typeface="Arial" charset="0"/>
              </a:rPr>
              <a:t>interventricular</a:t>
            </a:r>
            <a:r>
              <a:rPr lang="en-US" sz="2000" dirty="0">
                <a:latin typeface="Arial" charset="0"/>
                <a:cs typeface="Arial" charset="0"/>
              </a:rPr>
              <a:t> septum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Purkinje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fibers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are located inside the walls of the ventricles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>
                <a:latin typeface="Arial" charset="0"/>
                <a:cs typeface="Arial" charset="0"/>
              </a:rPr>
              <a:t>the SA node is called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pacemaker</a:t>
            </a:r>
            <a:r>
              <a:rPr lang="en-US" sz="2000" dirty="0">
                <a:latin typeface="Arial" charset="0"/>
                <a:cs typeface="Arial" charset="0"/>
              </a:rPr>
              <a:t> of the heart, because it generates the impulse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1325562"/>
          </a:xfrm>
        </p:spPr>
        <p:txBody>
          <a:bodyPr/>
          <a:lstStyle/>
          <a:p>
            <a:pPr algn="r"/>
            <a:r>
              <a:rPr lang="en-US" sz="6600" b="1" i="1" dirty="0" smtClean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066800"/>
            <a:ext cx="4191000" cy="24384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fibroserous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sac called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differentiated into an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 layer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(Fibrous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serous sac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(Serous pericardium).</a:t>
            </a:r>
          </a:p>
        </p:txBody>
      </p:sp>
      <p:pic>
        <p:nvPicPr>
          <p:cNvPr id="6150" name="Picture 6" descr="C3F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421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3F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2447199" cy="29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762000"/>
            <a:ext cx="4191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u="sng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4 chambers, 2 atria (right&amp; left) &amp; 2 ventricles (right&amp; left)</a:t>
            </a:r>
            <a:endParaRPr lang="en-US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i="1" kern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  <a:endParaRPr lang="en-US" sz="3200" b="1" i="1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762000"/>
            <a:ext cx="4191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that the base of the heart is called the base because the heart is pyramid shaped; the base lies opposite the apex. The heart does not rest on its base; it rests on its diaphragmatic (inferior) surface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838200"/>
            <a:ext cx="4191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Divided by </a:t>
            </a:r>
            <a:r>
              <a:rPr lang="en-US" sz="2000" dirty="0" smtClean="0">
                <a:solidFill>
                  <a:schemeClr val="hlink"/>
                </a:solidFill>
              </a:rPr>
              <a:t>coronary (</a:t>
            </a:r>
            <a:r>
              <a:rPr lang="en-US" sz="2000" dirty="0" err="1" smtClean="0">
                <a:solidFill>
                  <a:schemeClr val="hlink"/>
                </a:solidFill>
              </a:rPr>
              <a:t>atrio</a:t>
            </a:r>
            <a:r>
              <a:rPr lang="en-US" sz="2000" dirty="0" smtClean="0">
                <a:solidFill>
                  <a:schemeClr val="hlink"/>
                </a:solidFill>
              </a:rPr>
              <a:t>-ventricular) groove</a:t>
            </a:r>
            <a:r>
              <a:rPr lang="en-US" sz="2000" dirty="0" smtClean="0"/>
              <a:t> 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Atrial</a:t>
            </a:r>
            <a:r>
              <a:rPr lang="en-US" sz="2000" dirty="0" smtClean="0">
                <a:solidFill>
                  <a:schemeClr val="hlink"/>
                </a:solidFill>
              </a:rPr>
              <a:t> part,</a:t>
            </a:r>
            <a:r>
              <a:rPr lang="en-US" sz="2000" dirty="0" smtClean="0"/>
              <a:t> 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Ventricular part</a:t>
            </a:r>
            <a:r>
              <a:rPr lang="en-US" sz="2000" dirty="0" smtClean="0"/>
              <a:t> , the right 2/3 is formed by right ventricle,  while  the left l1/3 is formed  by left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The 2 ventricles are separated  by </a:t>
            </a:r>
            <a:r>
              <a:rPr lang="en-US" sz="2000" dirty="0" smtClean="0">
                <a:solidFill>
                  <a:srgbClr val="FF0000"/>
                </a:solidFill>
              </a:rPr>
              <a:t>anterior </a:t>
            </a:r>
            <a:r>
              <a:rPr lang="en-US" sz="2000" dirty="0" err="1" smtClean="0">
                <a:solidFill>
                  <a:srgbClr val="FF0000"/>
                </a:solidFill>
              </a:rPr>
              <a:t>interventricular</a:t>
            </a:r>
            <a:r>
              <a:rPr lang="en-US" sz="2000" dirty="0" smtClean="0">
                <a:solidFill>
                  <a:srgbClr val="FF0000"/>
                </a:solidFill>
              </a:rPr>
              <a:t> groove, </a:t>
            </a:r>
            <a:r>
              <a:rPr lang="en-US" sz="2000" dirty="0" smtClean="0"/>
              <a:t>which lodges 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hlink"/>
                </a:solidFill>
              </a:rPr>
              <a:t>Anterior </a:t>
            </a:r>
            <a:r>
              <a:rPr lang="en-US" sz="1600" dirty="0" err="1" smtClean="0">
                <a:solidFill>
                  <a:schemeClr val="hlink"/>
                </a:solidFill>
              </a:rPr>
              <a:t>interventricular</a:t>
            </a:r>
            <a:r>
              <a:rPr lang="en-US" sz="1600" dirty="0" smtClean="0">
                <a:solidFill>
                  <a:schemeClr val="hlink"/>
                </a:solidFill>
              </a:rPr>
              <a:t> artery (branch of left coronary).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hlink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coronary groove </a:t>
            </a:r>
            <a:r>
              <a:rPr lang="en-US" sz="2000" dirty="0" smtClean="0"/>
              <a:t>lodges</a:t>
            </a:r>
            <a:r>
              <a:rPr lang="en-US" sz="2000" dirty="0" smtClean="0">
                <a:solidFill>
                  <a:schemeClr val="hlink"/>
                </a:solidFill>
              </a:rPr>
              <a:t>                     the right coronary artery.</a:t>
            </a:r>
          </a:p>
          <a:p>
            <a:pPr eaLnBrk="1" hangingPunct="1">
              <a:defRPr/>
            </a:pPr>
            <a:endParaRPr lang="ar-SA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</a:t>
            </a:r>
            <a:r>
              <a:rPr lang="en-US" sz="2800" b="1" dirty="0" smtClean="0"/>
              <a:t>surface</a:t>
            </a:r>
            <a:r>
              <a:rPr lang="en-US" sz="2800" dirty="0" smtClean="0"/>
              <a:t> is formed mainly by the right atrium and the right ventricle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86200" y="4800600"/>
            <a:ext cx="1295400" cy="381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</a:t>
            </a:r>
            <a:r>
              <a:rPr lang="en-US" sz="3200" b="1" i="1" dirty="0" smtClean="0"/>
              <a:t>Diaphragmatic (Inferior)surface</a:t>
            </a:r>
          </a:p>
        </p:txBody>
      </p:sp>
      <p:pic>
        <p:nvPicPr>
          <p:cNvPr id="12291" name="Picture 4" descr="8EC2088A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rcRect l="20164" t="15004" b="35204"/>
          <a:stretch>
            <a:fillRect/>
          </a:stretch>
        </p:blipFill>
        <p:spPr bwMode="auto">
          <a:xfrm>
            <a:off x="152400" y="8382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24400" y="1295400"/>
            <a:ext cx="4038600" cy="5016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Formed by the 2-ventricles, mainly  </a:t>
            </a:r>
            <a:r>
              <a:rPr lang="en-US" sz="2000" b="1" dirty="0" smtClean="0">
                <a:solidFill>
                  <a:schemeClr val="hlink"/>
                </a:solidFill>
              </a:rPr>
              <a:t>left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Directed 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Separated </a:t>
            </a:r>
            <a:r>
              <a:rPr lang="en-US" sz="2000" b="1" dirty="0"/>
              <a:t>from base of heart by </a:t>
            </a:r>
            <a:r>
              <a:rPr lang="en-US" sz="2000" b="1" dirty="0">
                <a:solidFill>
                  <a:schemeClr val="hlink"/>
                </a:solidFill>
              </a:rPr>
              <a:t>posterior part 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hlink"/>
                </a:solidFill>
              </a:rPr>
              <a:t>coronary </a:t>
            </a:r>
            <a:r>
              <a:rPr lang="en-US" sz="2000" b="1" dirty="0" err="1" smtClean="0">
                <a:solidFill>
                  <a:schemeClr val="hlink"/>
                </a:solidFill>
              </a:rPr>
              <a:t>sulcus</a:t>
            </a:r>
            <a:endParaRPr lang="en-US" sz="2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The 2-ventricles are separated by </a:t>
            </a:r>
            <a:r>
              <a:rPr lang="en-US" sz="2000" b="1" dirty="0">
                <a:solidFill>
                  <a:srgbClr val="FF0000"/>
                </a:solidFill>
              </a:rPr>
              <a:t>posterior </a:t>
            </a:r>
            <a:r>
              <a:rPr lang="en-US" sz="2000" b="1" dirty="0" err="1">
                <a:solidFill>
                  <a:srgbClr val="FF0000"/>
                </a:solidFill>
              </a:rPr>
              <a:t>interventricular</a:t>
            </a:r>
            <a:r>
              <a:rPr lang="en-US" sz="2000" b="1" dirty="0">
                <a:solidFill>
                  <a:srgbClr val="FF0000"/>
                </a:solidFill>
              </a:rPr>
              <a:t> groove  </a:t>
            </a:r>
            <a:r>
              <a:rPr lang="en-US" sz="2000" b="1" u="sng" dirty="0"/>
              <a:t>which </a:t>
            </a:r>
            <a:r>
              <a:rPr lang="en-US" sz="2000" b="1" u="sng" dirty="0" smtClean="0"/>
              <a:t>lodges:</a:t>
            </a:r>
            <a:endParaRPr lang="en-US" sz="2000" b="1" u="sng" dirty="0"/>
          </a:p>
          <a:p>
            <a:pPr lvl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Posterior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interventricular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artery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Middle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cardiac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Gray49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81200" cy="16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4876800"/>
            <a:ext cx="1143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43434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191000" y="685800"/>
            <a:ext cx="4800600" cy="6001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</a:t>
            </a:r>
            <a:r>
              <a:rPr lang="en-US" sz="2400" dirty="0"/>
              <a:t>is formed by the 2 atria, </a:t>
            </a:r>
            <a:r>
              <a:rPr lang="en-US" sz="2400" dirty="0">
                <a:solidFill>
                  <a:schemeClr val="hlink"/>
                </a:solidFill>
              </a:rPr>
              <a:t>mainly left atrium, </a:t>
            </a:r>
            <a:r>
              <a:rPr lang="en-US" sz="2400" dirty="0"/>
              <a:t>into which open the 4 pulmonary veins.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is directed backwards.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Lies </a:t>
            </a:r>
            <a:r>
              <a:rPr lang="en-US" sz="2400" dirty="0"/>
              <a:t>opposite middle </a:t>
            </a:r>
            <a:r>
              <a:rPr lang="en-US" sz="2400" dirty="0">
                <a:solidFill>
                  <a:schemeClr val="hlink"/>
                </a:solidFill>
              </a:rPr>
              <a:t>thoracic </a:t>
            </a:r>
            <a:r>
              <a:rPr lang="en-US" sz="2400" dirty="0" smtClean="0">
                <a:solidFill>
                  <a:schemeClr val="hlink"/>
                </a:solidFill>
              </a:rPr>
              <a:t>vertebrae(5-7)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 Is separated  from the vertebral column by descending  aorta, esophagus and </a:t>
            </a:r>
            <a:r>
              <a:rPr lang="en-US" sz="2400" dirty="0">
                <a:solidFill>
                  <a:schemeClr val="hlink"/>
                </a:solidFill>
              </a:rPr>
              <a:t>oblique sinus of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pericardium</a:t>
            </a:r>
            <a:r>
              <a:rPr lang="en-US" sz="2400" dirty="0"/>
              <a:t>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Bounded  inferiorly by </a:t>
            </a:r>
            <a:endParaRPr lang="en-US" sz="24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hlink"/>
                </a:solidFill>
              </a:rPr>
              <a:t>post </a:t>
            </a:r>
            <a:r>
              <a:rPr lang="en-US" sz="2400" dirty="0">
                <a:solidFill>
                  <a:schemeClr val="hlink"/>
                </a:solidFill>
              </a:rPr>
              <a:t>part of coronary </a:t>
            </a:r>
            <a:r>
              <a:rPr lang="en-US" sz="2400" dirty="0" smtClean="0">
                <a:solidFill>
                  <a:schemeClr val="hlink"/>
                </a:solidFill>
              </a:rPr>
              <a:t>sulcus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which lodges the coronary </a:t>
            </a:r>
            <a:r>
              <a:rPr lang="en-US" sz="2400" dirty="0" smtClean="0">
                <a:solidFill>
                  <a:schemeClr val="hlink"/>
                </a:solidFill>
              </a:rPr>
              <a:t>sinus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5" name="Picture 4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38200"/>
            <a:ext cx="4076700" cy="53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9763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114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the 2 atria.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right atrium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 by right ventricle  + apical part of left ventricle.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by left ventricle + auricle of left atrium.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2921</TotalTime>
  <Words>1590</Words>
  <Application>Microsoft Office PowerPoint</Application>
  <PresentationFormat>On-screen Show (4:3)</PresentationFormat>
  <Paragraphs>148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Aharoni</vt:lpstr>
      <vt:lpstr>Arial</vt:lpstr>
      <vt:lpstr>Calibri</vt:lpstr>
      <vt:lpstr>Garamond</vt:lpstr>
      <vt:lpstr>Times New Roman</vt:lpstr>
      <vt:lpstr>Wingdings</vt:lpstr>
      <vt:lpstr>Default Design</vt:lpstr>
      <vt:lpstr>2_Stream</vt:lpstr>
      <vt:lpstr>PowerPoint Presentation</vt:lpstr>
      <vt:lpstr>OBJECTIVES</vt:lpstr>
      <vt:lpstr>The Heart</vt:lpstr>
      <vt:lpstr>PowerPoint Presentation</vt:lpstr>
      <vt:lpstr>Apex of the heart</vt:lpstr>
      <vt:lpstr>Sterno-costal (anterior)surface</vt:lpstr>
      <vt:lpstr>     Diaphragmatic (Inferior)surface</vt:lpstr>
      <vt:lpstr>Base of the Heart (posterior surface)</vt:lpstr>
      <vt:lpstr>Borders of the Heart </vt:lpstr>
      <vt:lpstr>PowerPoint Presentation</vt:lpstr>
      <vt:lpstr> Right Atrium</vt:lpstr>
      <vt:lpstr>Cavity of Right Atrium</vt:lpstr>
      <vt:lpstr>Cavity of Right Atrium</vt:lpstr>
      <vt:lpstr>Right ventricle</vt:lpstr>
      <vt:lpstr> Cavity of right ventricle</vt:lpstr>
      <vt:lpstr>PowerPoint Presentation</vt:lpstr>
      <vt:lpstr> Right atrio-ventricular (tricuspid) orifice</vt:lpstr>
      <vt:lpstr> Pulmonary orifice </vt:lpstr>
      <vt:lpstr>      Left atrium of the heart</vt:lpstr>
      <vt:lpstr>   Left ventricle  of the heart </vt:lpstr>
      <vt:lpstr>    Left ventricle  of the heart </vt:lpstr>
      <vt:lpstr>   Left atrio-ventricular (mitral) orifice </vt:lpstr>
      <vt:lpstr>Aortic orifice</vt:lpstr>
      <vt:lpstr>    Nerve supply of the heart </vt:lpstr>
      <vt:lpstr>Conduction system of the heart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Mussad Al-Fayez</cp:lastModifiedBy>
  <cp:revision>420</cp:revision>
  <dcterms:created xsi:type="dcterms:W3CDTF">2006-09-23T19:09:44Z</dcterms:created>
  <dcterms:modified xsi:type="dcterms:W3CDTF">2019-02-03T10:52:50Z</dcterms:modified>
</cp:coreProperties>
</file>