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0" r:id="rId4"/>
    <p:sldId id="302" r:id="rId5"/>
    <p:sldId id="285" r:id="rId6"/>
    <p:sldId id="262" r:id="rId7"/>
    <p:sldId id="286" r:id="rId8"/>
    <p:sldId id="264" r:id="rId9"/>
    <p:sldId id="265" r:id="rId10"/>
    <p:sldId id="266" r:id="rId11"/>
    <p:sldId id="267" r:id="rId12"/>
    <p:sldId id="301" r:id="rId13"/>
    <p:sldId id="271" r:id="rId14"/>
    <p:sldId id="272" r:id="rId15"/>
    <p:sldId id="303" r:id="rId16"/>
    <p:sldId id="275" r:id="rId17"/>
    <p:sldId id="278" r:id="rId18"/>
    <p:sldId id="283" r:id="rId19"/>
    <p:sldId id="304" r:id="rId20"/>
    <p:sldId id="305" r:id="rId21"/>
    <p:sldId id="310" r:id="rId22"/>
    <p:sldId id="314" r:id="rId23"/>
    <p:sldId id="312" r:id="rId24"/>
    <p:sldId id="311" r:id="rId25"/>
    <p:sldId id="307" r:id="rId26"/>
    <p:sldId id="308" r:id="rId27"/>
    <p:sldId id="309" r:id="rId28"/>
    <p:sldId id="30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3F3B0-68F1-4166-B4DE-E1CDE6990901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D6D7F-10C4-4716-B6F1-E341B8C6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40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4B26-87F6-47EE-ACFC-23754162AE9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114E0-AAB5-4142-A4B8-7288BF5BFEA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71DA6-3361-415C-B80B-851D5072B95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2D97C-2ABF-4055-A9EF-8A204DD44D0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2E177-8DE4-4982-99BD-FEEA3BDD91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B2A60-447A-4248-A0B5-A187183570D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CD9AD-DC77-4B3A-B315-66BC21F358A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BA8C-69FF-434E-A7F7-6412178B7D44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611-2B3E-4D3F-B005-C52EFCB6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1A5-EBEB-4AAB-8503-6840BAD16DBF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2940-477F-4171-AE1A-F2FA96B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39A-0075-4385-A362-5F95EE3DBC81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A16C-B04D-4BFB-898E-4038DB20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6A9-B9A1-4446-9401-E8D3405BAEFF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C99-8FD2-41F6-9CFD-14D509C9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620-8270-4E0D-BC9A-8A0323E9A636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2F1-671A-4D12-A8EB-B9B0F340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6D51-7237-4E51-96AD-37AA4D271896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CC3-50EE-4AB6-A825-4A62CF5E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A11D-3A6A-4F13-A543-7A6C00058ACA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45EF-D30E-4A5C-97AD-BFD967C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162-A77E-4F0C-8BE5-BE9042E30B7A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7B7B-7C6E-4D78-8190-9704BF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D32-6042-473E-9F74-B2421FBF6E81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70A-1D7C-44C9-B293-83EAE2C9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B9DA-FF32-4B88-BF91-7B19ECB0615E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D537-6A73-4C9F-93DD-2ED3139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4017-C7F3-4FAB-B537-018FFDEB7B67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A8B-5850-43BF-84F8-87852673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E0F9C-67E2-4A1A-A3E2-87CA804EC44D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09D3-86E6-41A0-BF04-0DE45C60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05000"/>
            <a:ext cx="8839200" cy="366254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Major arteries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of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the 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body</a:t>
            </a:r>
          </a:p>
          <a:p>
            <a:pPr algn="ctr">
              <a:defRPr/>
            </a:pPr>
            <a:endParaRPr lang="en-US" sz="4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  <a:p>
            <a:pPr algn="ctr">
              <a:defRPr/>
            </a:pP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Prof.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ahmed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fathalla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ibrahim</a:t>
            </a:r>
            <a:endParaRPr lang="en-US" sz="40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</p:txBody>
      </p:sp>
      <p:pic>
        <p:nvPicPr>
          <p:cNvPr id="3" name="Picture 3" descr="C:\Users\Zeenat\Pictures\,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INTERNAL CAROTID ARTERY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5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Has </a:t>
            </a:r>
            <a:r>
              <a:rPr lang="en-US" b="1" dirty="0" smtClean="0"/>
              <a:t>NO</a:t>
            </a:r>
            <a:r>
              <a:rPr lang="en-US" dirty="0" smtClean="0"/>
              <a:t> branches in the neck</a:t>
            </a:r>
          </a:p>
          <a:p>
            <a:r>
              <a:rPr lang="en-US" dirty="0" smtClean="0"/>
              <a:t>Enters the cranial cavity, joins the </a:t>
            </a:r>
            <a:r>
              <a:rPr lang="en-US" b="1" dirty="0" smtClean="0"/>
              <a:t>basilar artery </a:t>
            </a:r>
            <a:r>
              <a:rPr lang="en-US" dirty="0" smtClean="0"/>
              <a:t>(formed by the union of two vertebral arteries) and forms </a:t>
            </a:r>
            <a:r>
              <a:rPr lang="en-US" b="1" dirty="0" smtClean="0">
                <a:solidFill>
                  <a:srgbClr val="FF0000"/>
                </a:solidFill>
              </a:rPr>
              <a:t>‘arterial circle of Willis’</a:t>
            </a:r>
            <a:r>
              <a:rPr lang="en-US" dirty="0" smtClean="0"/>
              <a:t> to supply </a:t>
            </a:r>
            <a:r>
              <a:rPr lang="en-US" b="1" dirty="0" smtClean="0"/>
              <a:t>brain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addition, it supplies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Nose 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Scalp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 Eye </a:t>
            </a:r>
          </a:p>
          <a:p>
            <a:endParaRPr lang="en-US" dirty="0" smtClean="0"/>
          </a:p>
        </p:txBody>
      </p:sp>
      <p:pic>
        <p:nvPicPr>
          <p:cNvPr id="11268" name="Picture 7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4762" r="14545" b="4762"/>
          <a:stretch>
            <a:fillRect/>
          </a:stretch>
        </p:blipFill>
        <p:spPr>
          <a:xfrm>
            <a:off x="5257800" y="1676400"/>
            <a:ext cx="3625850" cy="4114800"/>
          </a:xfr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400800" y="1524000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486400" y="32004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8420100" y="33147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667000" y="2514600"/>
            <a:ext cx="434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SUBCLAVIAN ARTERY</a:t>
            </a:r>
          </a:p>
        </p:txBody>
      </p:sp>
      <p:sp>
        <p:nvSpPr>
          <p:cNvPr id="12291" name="Content Placeholder 11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791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Origin: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LEFT:  </a:t>
            </a:r>
            <a:r>
              <a:rPr lang="en-US" dirty="0" smtClean="0"/>
              <a:t>from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arch 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aorta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: from  </a:t>
            </a:r>
            <a:r>
              <a:rPr lang="en-US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b="1" dirty="0" smtClean="0">
                <a:solidFill>
                  <a:srgbClr val="FF0000"/>
                </a:solidFill>
              </a:rPr>
              <a:t> trunk</a:t>
            </a:r>
          </a:p>
          <a:p>
            <a:r>
              <a:rPr lang="en-US" sz="2400" dirty="0" smtClean="0"/>
              <a:t>It continues, at lateral border of first rib, as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artery: artery of upper limb</a:t>
            </a:r>
          </a:p>
          <a:p>
            <a:r>
              <a:rPr lang="en-US" sz="2400" b="1" dirty="0" smtClean="0"/>
              <a:t>Main branches: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artery: </a:t>
            </a:r>
            <a:r>
              <a:rPr lang="en-US" dirty="0" smtClean="0"/>
              <a:t>supplies </a:t>
            </a:r>
            <a:r>
              <a:rPr lang="en-US" b="1" dirty="0" smtClean="0"/>
              <a:t>brain &amp; spinal cord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thoracic artery: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supplies </a:t>
            </a:r>
            <a:r>
              <a:rPr lang="en-US" b="1" dirty="0" smtClean="0"/>
              <a:t>thoracic wall</a:t>
            </a:r>
          </a:p>
          <a:p>
            <a:endParaRPr lang="en-US" dirty="0" smtClean="0"/>
          </a:p>
        </p:txBody>
      </p:sp>
      <p:pic>
        <p:nvPicPr>
          <p:cNvPr id="2050" name="Picture 2" descr="C:\Documents and Settings\user1\Desktop\F66122-008-f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406" y="1371600"/>
            <a:ext cx="4849655" cy="403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057400" y="3733800"/>
            <a:ext cx="3124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2895600"/>
            <a:ext cx="31242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4572000"/>
            <a:ext cx="19050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UPPER LIMB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edium" pitchFamily="34" charset="0"/>
              <a:ea typeface="+mn-ea"/>
              <a:cs typeface="+mn-cs"/>
            </a:endParaRPr>
          </a:p>
        </p:txBody>
      </p:sp>
      <p:pic>
        <p:nvPicPr>
          <p:cNvPr id="3074" name="Picture 2" descr="C:\Documents and Settings\user1\Desktop\F66122-007-f06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416025" cy="503516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075" name="Picture 3" descr="C:\Documents and Settings\user1\Desktop\F66122-007-f06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40062" cy="5076634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91000" y="106680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lateral border of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rib</a:t>
            </a:r>
            <a:endParaRPr lang="en-US" sz="1200" b="1" dirty="0"/>
          </a:p>
        </p:txBody>
      </p:sp>
      <p:sp>
        <p:nvSpPr>
          <p:cNvPr id="17" name="Down Arrow 16"/>
          <p:cNvSpPr/>
          <p:nvPr/>
        </p:nvSpPr>
        <p:spPr>
          <a:xfrm>
            <a:off x="6705600" y="1219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05000" y="14478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33400" y="4876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848600" y="35814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124200" y="1295400"/>
            <a:ext cx="16002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2590800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lower border of </a:t>
            </a:r>
            <a:r>
              <a:rPr lang="en-US" sz="1200" b="1" dirty="0" err="1" smtClean="0"/>
              <a:t>teres</a:t>
            </a:r>
            <a:r>
              <a:rPr lang="en-US" sz="1200" b="1" dirty="0" smtClean="0"/>
              <a:t> major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362200" y="2895600"/>
            <a:ext cx="2667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04800" y="5486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676400" y="5791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181600" y="55626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6781800" y="64008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90800" y="5867400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Opposite neck of radius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572000" y="5562600"/>
            <a:ext cx="16764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DESCENDING THORACIC AORTA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7338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/>
              <a:t>It is the </a:t>
            </a:r>
            <a:r>
              <a:rPr lang="en-US" sz="2400" b="1" dirty="0" smtClean="0"/>
              <a:t>continuation of aortic arch</a:t>
            </a:r>
          </a:p>
          <a:p>
            <a:r>
              <a:rPr lang="en-US" sz="2400" dirty="0" smtClean="0"/>
              <a:t>At the level of the </a:t>
            </a:r>
            <a:r>
              <a:rPr lang="en-US" sz="2400" b="1" dirty="0" smtClean="0"/>
              <a:t>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thoracic vertebra</a:t>
            </a:r>
            <a:r>
              <a:rPr lang="en-US" sz="2400" dirty="0" smtClean="0"/>
              <a:t>, it passes  through the diaphragm and continues as the </a:t>
            </a:r>
            <a:r>
              <a:rPr lang="en-US" sz="2400" b="1" dirty="0" smtClean="0"/>
              <a:t>abdominal aorta</a:t>
            </a:r>
            <a:endParaRPr lang="ar-SA" sz="24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37338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Branches: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Pericardial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Esophageal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Bronchial</a:t>
            </a:r>
            <a:endParaRPr lang="en-US" sz="2400" b="1" u="sng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Posterior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intercostal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07323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67200" cy="5257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It enters the abdomen through the </a:t>
            </a:r>
            <a:r>
              <a:rPr lang="en-US" b="1" dirty="0" smtClean="0"/>
              <a:t>aortic opening of  diaphragm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At the level of lower border of L4</a:t>
            </a:r>
            <a:r>
              <a:rPr lang="en-US" dirty="0" smtClean="0"/>
              <a:t>, it divides into </a:t>
            </a:r>
            <a:r>
              <a:rPr lang="en-US" b="1" dirty="0" smtClean="0">
                <a:solidFill>
                  <a:srgbClr val="FF0000"/>
                </a:solidFill>
              </a:rPr>
              <a:t>two common Iliac arteries.</a:t>
            </a:r>
          </a:p>
          <a:p>
            <a:r>
              <a:rPr lang="en-US" b="1" dirty="0" smtClean="0"/>
              <a:t> Branches</a:t>
            </a:r>
            <a:r>
              <a:rPr lang="en-US" dirty="0" smtClean="0"/>
              <a:t>: divided into two groups: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Single branches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Paired branches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14" y="12192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1828800"/>
            <a:ext cx="2971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886200"/>
            <a:ext cx="28194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8943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MAIN BRANCHES OF </a:t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31880" y="3886199"/>
            <a:ext cx="3124200" cy="2105799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BRANCHES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COELIAC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SUPERIOR MESENTERIC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INFERIOR MESENTERIC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MEDIAN SACRAL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74475" y="178886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209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4475" y="33341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2470" y="3877406"/>
            <a:ext cx="2531738" cy="289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PAIRED </a:t>
            </a: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BRANCHES</a:t>
            </a:r>
          </a:p>
          <a:p>
            <a:pPr marL="457200" indent="-457200">
              <a:buAutoNum type="alphaLcPeriod"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Inferior phrenic</a:t>
            </a:r>
          </a:p>
          <a:p>
            <a:pPr marL="457200" indent="-457200">
              <a:buAutoNum type="alphaLcPeriod"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Middle suprarenal</a:t>
            </a:r>
          </a:p>
          <a:p>
            <a:pPr marL="457200" indent="-457200">
              <a:buAutoNum type="alphaLcPeriod"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Renal</a:t>
            </a:r>
          </a:p>
          <a:p>
            <a:pPr marL="457200" indent="-457200">
              <a:buAutoNum type="alphaLcPeriod"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Gonadal</a:t>
            </a:r>
          </a:p>
          <a:p>
            <a:pPr marL="457200" indent="-457200">
              <a:buAutoNum type="alphaLcPeriod"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Four pairs of lumbar arteries</a:t>
            </a:r>
          </a:p>
          <a:p>
            <a:pPr marL="457200" indent="-457200">
              <a:buAutoNum type="alphaLcPeriod"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Common iliac</a:t>
            </a:r>
            <a:endParaRPr lang="en-US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0684" y="1572399"/>
            <a:ext cx="298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5854" y="208159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3933" y="2566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4315" y="337011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71500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2539" y="5664478"/>
            <a:ext cx="269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438400" y="2065866"/>
            <a:ext cx="838200" cy="4209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38400" y="2486799"/>
            <a:ext cx="817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400" y="2486799"/>
            <a:ext cx="817680" cy="942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6843" y="2148198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Gastrointestinal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34" y="234021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3323" y="3134414"/>
            <a:ext cx="3545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e2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42859" y="3796012"/>
            <a:ext cx="3545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e3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85410" y="4558014"/>
            <a:ext cx="3545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e4</a:t>
            </a:r>
            <a:endParaRPr 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BRANCHES OF COMMON ILIAC ARTERY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8100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continues </a:t>
            </a:r>
            <a:r>
              <a:rPr lang="en-US" sz="2400" i="1" dirty="0" smtClean="0"/>
              <a:t>(at midpoint of inguinal ligament) </a:t>
            </a:r>
            <a:r>
              <a:rPr lang="en-US" sz="2400" dirty="0" smtClean="0"/>
              <a:t>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artery </a:t>
            </a:r>
            <a:r>
              <a:rPr lang="en-US" sz="2400" dirty="0" smtClean="0"/>
              <a:t>the main supply for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/>
              <a:t>	supplies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Content Placeholder 7" descr="E:\dad\Student Gray\4. Abdomen\F66122-004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76"/>
          <a:stretch>
            <a:fillRect/>
          </a:stretch>
        </p:blipFill>
        <p:spPr>
          <a:xfrm>
            <a:off x="4343400" y="1600200"/>
            <a:ext cx="4394200" cy="3733800"/>
          </a:xfrm>
          <a:noFill/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695700" y="1943100"/>
            <a:ext cx="26670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2819400"/>
            <a:ext cx="32004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419100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LOWER LIMB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76200" y="990600"/>
            <a:ext cx="5410200" cy="5523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Calibri" pitchFamily="34" charset="0"/>
              </a:rPr>
              <a:t>Femoral Artery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300" dirty="0">
                <a:latin typeface="Calibri" pitchFamily="34" charset="0"/>
              </a:rPr>
              <a:t>Is </a:t>
            </a:r>
            <a:r>
              <a:rPr lang="en-US" sz="2300" dirty="0" smtClean="0">
                <a:latin typeface="Calibri" pitchFamily="34" charset="0"/>
              </a:rPr>
              <a:t>the main </a:t>
            </a:r>
            <a:r>
              <a:rPr lang="en-US" sz="2300" dirty="0">
                <a:latin typeface="Calibri" pitchFamily="34" charset="0"/>
              </a:rPr>
              <a:t>arterial supply to lower limb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Is the continuation of external iliac artery </a:t>
            </a:r>
            <a:r>
              <a:rPr lang="en-US" sz="2300" b="1" dirty="0">
                <a:latin typeface="Calibri" pitchFamily="34" charset="0"/>
              </a:rPr>
              <a:t>behind the </a:t>
            </a:r>
            <a:r>
              <a:rPr lang="en-US" sz="2300" b="1" dirty="0" smtClean="0">
                <a:latin typeface="Calibri" pitchFamily="34" charset="0"/>
              </a:rPr>
              <a:t>midpoint of the inguinal </a:t>
            </a:r>
            <a:r>
              <a:rPr lang="en-US" sz="2300" b="1" dirty="0">
                <a:latin typeface="Calibri" pitchFamily="34" charset="0"/>
              </a:rPr>
              <a:t>ligament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Passes </a:t>
            </a:r>
            <a:r>
              <a:rPr lang="en-US" sz="2300" b="1" dirty="0" smtClean="0">
                <a:latin typeface="Calibri" pitchFamily="34" charset="0"/>
              </a:rPr>
              <a:t>through adductor hiatus </a:t>
            </a:r>
            <a:r>
              <a:rPr lang="en-US" sz="2300" dirty="0" smtClean="0">
                <a:latin typeface="Calibri" pitchFamily="34" charset="0"/>
              </a:rPr>
              <a:t>and continues as:</a:t>
            </a:r>
            <a:endParaRPr lang="en-US" sz="23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300" b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Calibri" pitchFamily="34" charset="0"/>
              </a:rPr>
              <a:t>Popliteal</a:t>
            </a:r>
            <a:r>
              <a:rPr lang="en-US" sz="2300" b="1" dirty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sz="2300" dirty="0">
                <a:latin typeface="Calibri" pitchFamily="34" charset="0"/>
              </a:rPr>
              <a:t>Deeply placed </a:t>
            </a:r>
            <a:r>
              <a:rPr lang="en-US" sz="2300" b="1" dirty="0">
                <a:latin typeface="Calibri" pitchFamily="34" charset="0"/>
              </a:rPr>
              <a:t>in the </a:t>
            </a:r>
            <a:r>
              <a:rPr lang="en-US" sz="2300" b="1" dirty="0" err="1" smtClean="0">
                <a:latin typeface="Calibri" pitchFamily="34" charset="0"/>
              </a:rPr>
              <a:t>popliteal</a:t>
            </a:r>
            <a:r>
              <a:rPr lang="en-US" sz="2300" b="1" dirty="0" smtClean="0">
                <a:latin typeface="Calibri" pitchFamily="34" charset="0"/>
              </a:rPr>
              <a:t> </a:t>
            </a:r>
            <a:r>
              <a:rPr lang="en-US" sz="2300" b="1" dirty="0" err="1" smtClean="0">
                <a:latin typeface="Calibri" pitchFamily="34" charset="0"/>
              </a:rPr>
              <a:t>fossa</a:t>
            </a:r>
            <a:r>
              <a:rPr lang="en-US" sz="2300" b="1" dirty="0">
                <a:latin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Divides, </a:t>
            </a:r>
            <a:r>
              <a:rPr lang="en-US" sz="2300" b="1" dirty="0" smtClean="0">
                <a:latin typeface="Calibri" pitchFamily="34" charset="0"/>
              </a:rPr>
              <a:t>at lower end of </a:t>
            </a:r>
            <a:r>
              <a:rPr lang="en-US" sz="2300" b="1" dirty="0" err="1" smtClean="0">
                <a:latin typeface="Calibri" pitchFamily="34" charset="0"/>
              </a:rPr>
              <a:t>popliteal</a:t>
            </a:r>
            <a:r>
              <a:rPr lang="en-US" sz="2300" b="1" dirty="0" smtClean="0">
                <a:latin typeface="Calibri" pitchFamily="34" charset="0"/>
              </a:rPr>
              <a:t> </a:t>
            </a:r>
            <a:r>
              <a:rPr lang="en-US" sz="2300" b="1" dirty="0" err="1" smtClean="0">
                <a:latin typeface="Calibri" pitchFamily="34" charset="0"/>
              </a:rPr>
              <a:t>fossa</a:t>
            </a:r>
            <a:r>
              <a:rPr lang="en-US" sz="2300" b="1" dirty="0" smtClean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into:</a:t>
            </a:r>
            <a:endParaRPr lang="en-US" sz="2300" dirty="0">
              <a:latin typeface="Calibri" pitchFamily="34" charset="0"/>
            </a:endParaRPr>
          </a:p>
          <a:p>
            <a:pPr marL="342900" indent="-342900"/>
            <a:r>
              <a:rPr lang="en-US" sz="2300" dirty="0" smtClean="0">
                <a:solidFill>
                  <a:srgbClr val="FF9900"/>
                </a:solidFill>
                <a:latin typeface="Calibri" pitchFamily="34" charset="0"/>
              </a:rPr>
              <a:t>		</a:t>
            </a:r>
            <a:r>
              <a:rPr lang="en-US" sz="2300" b="1" dirty="0" smtClean="0">
                <a:solidFill>
                  <a:srgbClr val="FF0000"/>
                </a:solidFill>
                <a:latin typeface="Calibri" pitchFamily="34" charset="0"/>
              </a:rPr>
              <a:t>1-Anterior </a:t>
            </a:r>
            <a:r>
              <a:rPr lang="en-US" sz="23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3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Calibri" pitchFamily="34" charset="0"/>
              </a:rPr>
              <a:t>Artery (continues as Dorsalis </a:t>
            </a:r>
            <a:r>
              <a:rPr lang="en-US" sz="2300" b="1" dirty="0" err="1" smtClean="0">
                <a:solidFill>
                  <a:srgbClr val="FF0000"/>
                </a:solidFill>
                <a:latin typeface="Calibri" pitchFamily="34" charset="0"/>
              </a:rPr>
              <a:t>Pedis</a:t>
            </a:r>
            <a:r>
              <a:rPr lang="en-US" sz="2300" b="1" dirty="0" smtClean="0">
                <a:solidFill>
                  <a:srgbClr val="FF0000"/>
                </a:solidFill>
                <a:latin typeface="Calibri" pitchFamily="34" charset="0"/>
              </a:rPr>
              <a:t> Artery)</a:t>
            </a:r>
            <a:endParaRPr lang="en-US" sz="23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/>
            <a:r>
              <a:rPr lang="en-US" sz="2300" b="1" dirty="0" smtClean="0">
                <a:solidFill>
                  <a:srgbClr val="FF0000"/>
                </a:solidFill>
                <a:latin typeface="Calibri" pitchFamily="34" charset="0"/>
              </a:rPr>
              <a:t>		2-Posterior </a:t>
            </a:r>
            <a:r>
              <a:rPr lang="en-US" sz="23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3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Calibri" pitchFamily="34" charset="0"/>
              </a:rPr>
              <a:t>Artery (divides into Medial &amp; Lateral Planter Arteries)</a:t>
            </a:r>
            <a:endParaRPr lang="en-US" sz="23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Free User\My Documents\My Pictures\FG22_18a.jpg"/>
          <p:cNvPicPr>
            <a:picLocks noChangeAspect="1" noChangeArrowheads="1"/>
          </p:cNvPicPr>
          <p:nvPr/>
        </p:nvPicPr>
        <p:blipFill>
          <a:blip r:embed="rId3" cstate="print"/>
          <a:srcRect l="30189" r="33962"/>
          <a:stretch>
            <a:fillRect/>
          </a:stretch>
        </p:blipFill>
        <p:spPr bwMode="auto">
          <a:xfrm>
            <a:off x="5562600" y="990599"/>
            <a:ext cx="3352800" cy="5799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667000" y="1219200"/>
            <a:ext cx="47244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14600" y="3581400"/>
            <a:ext cx="4876800" cy="23884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48100" y="4800600"/>
            <a:ext cx="3390900" cy="22860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38600" y="5105400"/>
            <a:ext cx="3429000" cy="762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657600" y="5619025"/>
            <a:ext cx="3733800" cy="9597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5867400" y="60198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8458200" y="5867400"/>
            <a:ext cx="2286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HEAD &amp; NECK</a:t>
            </a:r>
          </a:p>
        </p:txBody>
      </p:sp>
      <p:pic>
        <p:nvPicPr>
          <p:cNvPr id="5122" name="Picture 2" descr="C:\Documents and Settings\user1\Desktop\F66122-008-f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38800" cy="52187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48200" y="42672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Masseter</a:t>
            </a:r>
            <a:endParaRPr lang="en-US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638800"/>
            <a:ext cx="105349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Just below </a:t>
            </a:r>
          </a:p>
          <a:p>
            <a:r>
              <a:rPr lang="en-US" sz="1100" b="1" dirty="0"/>
              <a:t>t</a:t>
            </a:r>
            <a:r>
              <a:rPr lang="en-US" sz="1100" b="1" dirty="0" smtClean="0"/>
              <a:t>he angle of </a:t>
            </a:r>
          </a:p>
          <a:p>
            <a:r>
              <a:rPr lang="en-US" sz="1100" b="1" dirty="0"/>
              <a:t>t</a:t>
            </a:r>
            <a:r>
              <a:rPr lang="en-US" sz="1100" b="1" dirty="0" smtClean="0"/>
              <a:t>he mandible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42473" y="2057400"/>
            <a:ext cx="14590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Above &amp; in front</a:t>
            </a:r>
          </a:p>
          <a:p>
            <a:r>
              <a:rPr lang="en-US" sz="1100" b="1" dirty="0"/>
              <a:t>o</a:t>
            </a:r>
            <a:r>
              <a:rPr lang="en-US" sz="1100" b="1" dirty="0" smtClean="0"/>
              <a:t>f the tragus of ear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4209597"/>
            <a:ext cx="2569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Opposite the </a:t>
            </a:r>
            <a:r>
              <a:rPr lang="en-US" sz="1100" b="1" dirty="0" err="1" smtClean="0"/>
              <a:t>antero</a:t>
            </a:r>
            <a:r>
              <a:rPr lang="en-US" sz="1100" b="1" dirty="0" smtClean="0"/>
              <a:t>-inferior border </a:t>
            </a:r>
          </a:p>
          <a:p>
            <a:pPr algn="ctr"/>
            <a:r>
              <a:rPr lang="en-US" sz="1100" b="1" dirty="0" smtClean="0"/>
              <a:t>of Masseter muscle</a:t>
            </a:r>
            <a:endParaRPr lang="en-US" sz="1100" b="1" dirty="0"/>
          </a:p>
        </p:txBody>
      </p:sp>
      <p:sp>
        <p:nvSpPr>
          <p:cNvPr id="6" name="Right Arrow 5"/>
          <p:cNvSpPr/>
          <p:nvPr/>
        </p:nvSpPr>
        <p:spPr>
          <a:xfrm>
            <a:off x="1456357" y="5938882"/>
            <a:ext cx="165706" cy="809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581400" y="2272843"/>
            <a:ext cx="261073" cy="8935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257800" y="2292578"/>
            <a:ext cx="15240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867400" y="4528810"/>
            <a:ext cx="228600" cy="11167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UPPER LIMB</a:t>
            </a:r>
          </a:p>
        </p:txBody>
      </p:sp>
      <p:pic>
        <p:nvPicPr>
          <p:cNvPr id="6146" name="Picture 2" descr="C:\Documents and Settings\user1\Desktop\F66122-007-f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768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315200" y="3276600"/>
            <a:ext cx="11689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Just medial to </a:t>
            </a:r>
          </a:p>
          <a:p>
            <a:r>
              <a:rPr lang="en-US" sz="1100" b="1" dirty="0"/>
              <a:t>B</a:t>
            </a:r>
            <a:r>
              <a:rPr lang="en-US" sz="1100" b="1" dirty="0" smtClean="0"/>
              <a:t>iceps tendon</a:t>
            </a:r>
            <a:endParaRPr lang="en-US" sz="1100" b="1" dirty="0"/>
          </a:p>
        </p:txBody>
      </p:sp>
      <p:sp>
        <p:nvSpPr>
          <p:cNvPr id="3" name="Left Arrow 2"/>
          <p:cNvSpPr/>
          <p:nvPr/>
        </p:nvSpPr>
        <p:spPr>
          <a:xfrm>
            <a:off x="7086600" y="3429000"/>
            <a:ext cx="228600" cy="762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1643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Below the lateral wall </a:t>
            </a:r>
          </a:p>
          <a:p>
            <a:pPr algn="ctr"/>
            <a:r>
              <a:rPr lang="en-US" sz="1100" b="1" dirty="0" smtClean="0"/>
              <a:t>of the axilla</a:t>
            </a:r>
            <a:endParaRPr lang="en-US" sz="1100" b="1" dirty="0"/>
          </a:p>
        </p:txBody>
      </p:sp>
      <p:sp>
        <p:nvSpPr>
          <p:cNvPr id="5" name="Right Arrow 4"/>
          <p:cNvSpPr/>
          <p:nvPr/>
        </p:nvSpPr>
        <p:spPr>
          <a:xfrm>
            <a:off x="1926600" y="1981200"/>
            <a:ext cx="22860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462" y="3276599"/>
            <a:ext cx="2037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Just lateral to tendon of </a:t>
            </a:r>
          </a:p>
          <a:p>
            <a:r>
              <a:rPr lang="en-US" sz="1100" b="1" dirty="0" smtClean="0"/>
              <a:t>Flexor carpi </a:t>
            </a:r>
            <a:r>
              <a:rPr lang="en-US" sz="1100" b="1" dirty="0" err="1" smtClean="0"/>
              <a:t>radialis</a:t>
            </a:r>
            <a:r>
              <a:rPr lang="en-US" sz="1100" b="1" dirty="0" smtClean="0"/>
              <a:t> muscle</a:t>
            </a:r>
            <a:endParaRPr lang="en-US" sz="1100" b="1" dirty="0"/>
          </a:p>
        </p:txBody>
      </p:sp>
      <p:sp>
        <p:nvSpPr>
          <p:cNvPr id="7" name="Right Arrow 6"/>
          <p:cNvSpPr/>
          <p:nvPr/>
        </p:nvSpPr>
        <p:spPr>
          <a:xfrm>
            <a:off x="1926600" y="3429000"/>
            <a:ext cx="173999" cy="630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7062" y="4038600"/>
            <a:ext cx="2007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Just lateral to tendon of </a:t>
            </a:r>
          </a:p>
          <a:p>
            <a:r>
              <a:rPr lang="en-US" sz="1100" b="1" dirty="0"/>
              <a:t>Flexor carpi </a:t>
            </a:r>
            <a:r>
              <a:rPr lang="en-US" sz="1100" b="1" dirty="0" err="1" smtClean="0"/>
              <a:t>ulnaris</a:t>
            </a:r>
            <a:r>
              <a:rPr lang="en-US" sz="1100" b="1" dirty="0" smtClean="0"/>
              <a:t> muscle</a:t>
            </a:r>
            <a:endParaRPr lang="en-US" sz="1100" b="1" dirty="0"/>
          </a:p>
        </p:txBody>
      </p:sp>
      <p:sp>
        <p:nvSpPr>
          <p:cNvPr id="9" name="Left Arrow 8"/>
          <p:cNvSpPr/>
          <p:nvPr/>
        </p:nvSpPr>
        <p:spPr>
          <a:xfrm>
            <a:off x="7086600" y="4254043"/>
            <a:ext cx="114300" cy="4571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800" b="1" i="1" dirty="0" smtClean="0"/>
              <a:t>At the end of the lecture, the student should be able to:</a:t>
            </a:r>
          </a:p>
          <a:p>
            <a:pPr eaLnBrk="1" hangingPunct="1"/>
            <a:r>
              <a:rPr lang="en-US" sz="2800" dirty="0" smtClean="0"/>
              <a:t>Define the  word ‘artery’ and understand the general principles of the arterial system.</a:t>
            </a:r>
          </a:p>
          <a:p>
            <a:pPr eaLnBrk="1" hangingPunct="1"/>
            <a:r>
              <a:rPr lang="en-US" sz="2800" dirty="0" smtClean="0"/>
              <a:t>Define arterial </a:t>
            </a:r>
            <a:r>
              <a:rPr lang="en-US" sz="2800" dirty="0" err="1" smtClean="0"/>
              <a:t>anastomosis</a:t>
            </a:r>
            <a:r>
              <a:rPr lang="en-US" sz="2800" dirty="0" smtClean="0"/>
              <a:t> and describe its significance.</a:t>
            </a:r>
          </a:p>
          <a:p>
            <a:pPr eaLnBrk="1" hangingPunct="1"/>
            <a:r>
              <a:rPr lang="en-US" sz="2800" dirty="0" smtClean="0"/>
              <a:t>Define end arteries and give examples.  </a:t>
            </a:r>
          </a:p>
          <a:p>
            <a:pPr eaLnBrk="1" hangingPunct="1"/>
            <a:r>
              <a:rPr lang="en-US" sz="2800" dirty="0" smtClean="0"/>
              <a:t>Describe the aorta and its divisions &amp; list the branches from each part.</a:t>
            </a:r>
          </a:p>
          <a:p>
            <a:pPr eaLnBrk="1" hangingPunct="1"/>
            <a:r>
              <a:rPr lang="en-US" sz="2800" dirty="0" smtClean="0"/>
              <a:t>List major arteries and their distribution in the head &amp; neck, thorax, abdomen and upper &amp; lower extremities.</a:t>
            </a:r>
          </a:p>
          <a:p>
            <a:pPr eaLnBrk="1" hangingPunct="1"/>
            <a:r>
              <a:rPr lang="en-US" sz="2800" dirty="0" smtClean="0"/>
              <a:t>List main pulse 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LOWER LIMB</a:t>
            </a:r>
          </a:p>
        </p:txBody>
      </p:sp>
      <p:pic>
        <p:nvPicPr>
          <p:cNvPr id="7170" name="Picture 2" descr="C:\Documents and Settings\user1\Desktop\F66122-006-f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56" y="1600200"/>
            <a:ext cx="7922244" cy="51305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0" y="4267200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Just behind &amp; below medial malleolus</a:t>
            </a:r>
            <a:endParaRPr lang="en-US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1469395"/>
            <a:ext cx="2217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In the center of popliteal fossa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469395"/>
            <a:ext cx="3286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Just below inguinal ligament, at point midway </a:t>
            </a:r>
          </a:p>
          <a:p>
            <a:pPr algn="ctr"/>
            <a:r>
              <a:rPr lang="en-US" sz="1100" b="1" dirty="0" smtClean="0"/>
              <a:t>between ASIS &amp; Symphysis pubis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4097923"/>
            <a:ext cx="3191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Between 1</a:t>
            </a:r>
            <a:r>
              <a:rPr lang="en-US" sz="1100" b="1" baseline="30000" dirty="0" smtClean="0"/>
              <a:t>st</a:t>
            </a:r>
            <a:r>
              <a:rPr lang="en-US" sz="1100" b="1" dirty="0" smtClean="0"/>
              <a:t> &amp; 2</a:t>
            </a:r>
            <a:r>
              <a:rPr lang="en-US" sz="1100" b="1" baseline="30000" dirty="0" smtClean="0"/>
              <a:t>nd</a:t>
            </a:r>
            <a:r>
              <a:rPr lang="en-US" sz="1100" b="1" dirty="0" smtClean="0"/>
              <a:t> Metatarsal bones, lateral to</a:t>
            </a:r>
          </a:p>
          <a:p>
            <a:pPr algn="ctr"/>
            <a:r>
              <a:rPr lang="en-US" sz="1100" b="1" dirty="0" smtClean="0"/>
              <a:t> tendon of Extensor </a:t>
            </a:r>
            <a:r>
              <a:rPr lang="en-US" sz="1100" b="1" dirty="0" err="1" smtClean="0"/>
              <a:t>hallucis</a:t>
            </a:r>
            <a:r>
              <a:rPr lang="en-US" sz="1100" b="1" dirty="0" smtClean="0"/>
              <a:t> longus</a:t>
            </a:r>
            <a:endParaRPr lang="en-US" sz="1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638800"/>
            <a:ext cx="7595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Goudy Stout" pitchFamily="18" charset="0"/>
              </a:rPr>
              <a:t>SUMMARY</a:t>
            </a:r>
            <a:endParaRPr lang="en-US" sz="6000" dirty="0">
              <a:solidFill>
                <a:srgbClr val="FF0000"/>
              </a:solidFill>
              <a:latin typeface="Goudy Stout" pitchFamily="18" charset="0"/>
            </a:endParaRPr>
          </a:p>
        </p:txBody>
      </p:sp>
      <p:pic>
        <p:nvPicPr>
          <p:cNvPr id="8196" name="Picture 4" descr="http://www.noelkingsley.com/blog/archives/HeartRules_V6xBfOdbli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"/>
            <a:ext cx="4038600" cy="532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2122_Common_Carotid_Art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849"/>
            <a:ext cx="5791199" cy="63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4612"/>
            <a:ext cx="5638800" cy="6766203"/>
          </a:xfrm>
        </p:spPr>
      </p:pic>
    </p:spTree>
    <p:extLst>
      <p:ext uri="{BB962C8B-B14F-4D97-AF65-F5344CB8AC3E}">
        <p14:creationId xmlns:p14="http://schemas.microsoft.com/office/powerpoint/2010/main" val="7168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Principal </a:t>
            </a:r>
            <a:r>
              <a:rPr lang="en-US" b="1" dirty="0"/>
              <a:t>arteries of the human body: </a:t>
            </a:r>
            <a:endParaRPr lang="en-US" b="1" dirty="0" smtClean="0"/>
          </a:p>
          <a:p>
            <a:r>
              <a:rPr lang="en-US" dirty="0" smtClean="0"/>
              <a:t>1 </a:t>
            </a:r>
            <a:r>
              <a:rPr lang="en-US" dirty="0"/>
              <a:t>internal carotid artery, 2 external carotid artery, 3 common carotid artery, 4 arch of the aorta, 5 descending aorta, 6 pulmonary vein, 7 left coronary artery, 8 celiac artery, 9 splenic artery, 10 left gastric artery, 11 inferior mesenteric artery, 12 abdominal aorta, 13 common iliac artery, 14 internal iliac artery, 15 external iliac artery, 16 femoral artery, 17 </a:t>
            </a:r>
            <a:r>
              <a:rPr lang="en-US" dirty="0" err="1" smtClean="0"/>
              <a:t>profunda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artery</a:t>
            </a:r>
            <a:r>
              <a:rPr lang="en-US" dirty="0"/>
              <a:t>, 18 popliteal artery, 19 </a:t>
            </a:r>
            <a:r>
              <a:rPr lang="en-US" dirty="0" err="1"/>
              <a:t>dorsalis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, 20 posterior </a:t>
            </a:r>
            <a:r>
              <a:rPr lang="en-US" dirty="0" err="1"/>
              <a:t>tibial</a:t>
            </a:r>
            <a:r>
              <a:rPr lang="en-US" dirty="0"/>
              <a:t> artery, 21 </a:t>
            </a:r>
            <a:r>
              <a:rPr lang="en-US" dirty="0" err="1"/>
              <a:t>peroneal</a:t>
            </a:r>
            <a:r>
              <a:rPr lang="en-US" dirty="0"/>
              <a:t> artery, 22 anterior </a:t>
            </a:r>
            <a:r>
              <a:rPr lang="en-US" dirty="0" err="1"/>
              <a:t>tibial</a:t>
            </a:r>
            <a:r>
              <a:rPr lang="en-US" dirty="0"/>
              <a:t> artery, 23 digital artery, 24 superficial palmar arch, 25 deep palmar arch, 26 ulnar artery, 27 radial artery, 28 common </a:t>
            </a:r>
            <a:r>
              <a:rPr lang="en-US" dirty="0" err="1"/>
              <a:t>interosseous</a:t>
            </a:r>
            <a:r>
              <a:rPr lang="en-US" dirty="0"/>
              <a:t> artery, 29 superior mesenteric artery, 30 right gastric artery, 31 hepatic artery, 32 right coronary artery, 33 brachial artery, 34 ascending aorta, 35 brachiocephalic artery, 36 axillary artery, 37 anterior </a:t>
            </a:r>
            <a:r>
              <a:rPr lang="en-US" dirty="0" smtClean="0"/>
              <a:t>circumflex </a:t>
            </a:r>
            <a:r>
              <a:rPr lang="en-US" dirty="0"/>
              <a:t>humeral </a:t>
            </a:r>
            <a:r>
              <a:rPr lang="en-US" dirty="0" smtClean="0"/>
              <a:t>artery</a:t>
            </a:r>
            <a:r>
              <a:rPr lang="en-US" dirty="0"/>
              <a:t>, 38 subclavian artery</a:t>
            </a:r>
          </a:p>
        </p:txBody>
      </p:sp>
    </p:spTree>
    <p:extLst>
      <p:ext uri="{BB962C8B-B14F-4D97-AF65-F5344CB8AC3E}">
        <p14:creationId xmlns:p14="http://schemas.microsoft.com/office/powerpoint/2010/main" val="5705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is a functional end artery?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Splenic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Brachial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Central artery of the retina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Superior mesenteric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3962400" y="2895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is a branch of external carotid artery?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Facial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Vertebral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Basilar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Internal thoracic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3657600" y="2895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Pulsations of which</a:t>
            </a:r>
            <a:r>
              <a:rPr lang="en-US" b="1" dirty="0" smtClean="0"/>
              <a:t> </a:t>
            </a:r>
            <a:r>
              <a:rPr lang="en-US" b="1" dirty="0" smtClean="0"/>
              <a:t>one of the following </a:t>
            </a:r>
            <a:r>
              <a:rPr lang="en-US" b="1" dirty="0" smtClean="0"/>
              <a:t>arteries could </a:t>
            </a:r>
            <a:r>
              <a:rPr lang="en-US" b="1" dirty="0" smtClean="0"/>
              <a:t>be </a:t>
            </a:r>
            <a:r>
              <a:rPr lang="en-US" b="1" dirty="0" smtClean="0"/>
              <a:t>checked</a:t>
            </a:r>
            <a:r>
              <a:rPr lang="en-US" b="1" dirty="0" smtClean="0"/>
              <a:t> below the angle of </a:t>
            </a:r>
            <a:r>
              <a:rPr lang="en-US" b="1" dirty="0" smtClean="0"/>
              <a:t>the mandible?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Facial</a:t>
            </a:r>
            <a:endParaRPr lang="en-US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Lingual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Superficial temporal 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C</a:t>
            </a:r>
            <a:r>
              <a:rPr lang="en-US" b="1" dirty="0" smtClean="0"/>
              <a:t>arotid</a:t>
            </a:r>
            <a:endParaRPr lang="en-US" b="1" dirty="0" smtClean="0"/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2514600" y="51054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rlv.zcache.com/i_love_anatomy_with_human_heart_hat-p148344295647532008en7ph_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477000" cy="487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5562600"/>
            <a:ext cx="6484467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THANK YOU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“ARTERIES”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429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Arteries carry blood from the heart to the body.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 All arteries, carry </a:t>
            </a:r>
            <a:r>
              <a:rPr lang="en-US" sz="3600" b="1" dirty="0" smtClean="0">
                <a:solidFill>
                  <a:srgbClr val="FF0000"/>
                </a:solidFill>
              </a:rPr>
              <a:t>oxygenated blood</a:t>
            </a:r>
            <a:r>
              <a:rPr lang="en-US" sz="3600" b="1" dirty="0" smtClean="0"/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sz="3600" b="1" dirty="0" smtClean="0"/>
              <a:t> the </a:t>
            </a:r>
            <a:r>
              <a:rPr lang="en-US" sz="3600" b="1" dirty="0" smtClean="0">
                <a:solidFill>
                  <a:srgbClr val="FF0000"/>
                </a:solidFill>
              </a:rPr>
              <a:t>PULMONARY ARTERY </a:t>
            </a:r>
            <a:r>
              <a:rPr lang="en-US" sz="3600" b="1" dirty="0" smtClean="0"/>
              <a:t>which carry deoxygenated blood to the lungs.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GENERAL PRINCIPLES OF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flow of blood depends on the </a:t>
            </a:r>
            <a:r>
              <a:rPr lang="en-US" sz="2400" b="1" dirty="0" smtClean="0">
                <a:solidFill>
                  <a:srgbClr val="FF0000"/>
                </a:solidFill>
              </a:rPr>
              <a:t>pumping action of the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Arteries have </a:t>
            </a:r>
            <a:r>
              <a:rPr lang="en-US" sz="2400" b="1" dirty="0" smtClean="0">
                <a:solidFill>
                  <a:srgbClr val="FF0000"/>
                </a:solidFill>
              </a:rPr>
              <a:t>ELASTIC WALL </a:t>
            </a:r>
            <a:r>
              <a:rPr lang="en-US" sz="2400" b="1" dirty="0" smtClean="0"/>
              <a:t>containing </a:t>
            </a:r>
            <a:r>
              <a:rPr lang="en-US" sz="2400" b="1" dirty="0" smtClean="0">
                <a:solidFill>
                  <a:srgbClr val="FF0000"/>
                </a:solidFill>
              </a:rPr>
              <a:t>NO VALVES</a:t>
            </a:r>
            <a:r>
              <a:rPr lang="en-US" sz="24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branches of arteries supplying adjacent areas  normally </a:t>
            </a:r>
            <a:r>
              <a:rPr lang="en-US" sz="2400" b="1" dirty="0" smtClean="0">
                <a:solidFill>
                  <a:srgbClr val="FF0000"/>
                </a:solidFill>
              </a:rPr>
              <a:t>ANASTOMOSE </a:t>
            </a:r>
            <a:r>
              <a:rPr lang="en-US" sz="2400" b="1" dirty="0" smtClean="0"/>
              <a:t>with one another freely providing backup routes for blood to flow if one artery is blocked,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of limbs.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arteries whose terminal branches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/>
              <a:t>with branches of adjacent arteries are called </a:t>
            </a:r>
            <a:r>
              <a:rPr lang="en-US" sz="2400" b="1" dirty="0" smtClean="0">
                <a:solidFill>
                  <a:srgbClr val="FF0000"/>
                </a:solidFill>
              </a:rPr>
              <a:t>“END ARTERIES”</a:t>
            </a:r>
            <a:r>
              <a:rPr lang="en-US" sz="2400" b="1" dirty="0" smtClean="0"/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End arteries are of two 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Anatomic (True) End Artery: </a:t>
            </a:r>
            <a:r>
              <a:rPr lang="en-US" sz="2400" b="1" dirty="0" smtClean="0"/>
              <a:t>When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exists,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 of the retina.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Functional End Artery: </a:t>
            </a:r>
            <a:r>
              <a:rPr lang="en-US" sz="2400" b="1" dirty="0" smtClean="0"/>
              <a:t>When an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exists </a:t>
            </a:r>
            <a:r>
              <a:rPr lang="en-US" sz="2400" b="1" dirty="0" smtClean="0"/>
              <a:t>but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incapable</a:t>
            </a:r>
            <a:r>
              <a:rPr lang="en-US" sz="2400" b="1" dirty="0" smtClean="0"/>
              <a:t> of providing a sufficient supply of blood, e.g.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splenic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artery, renal artery.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AORTA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562600" cy="5334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b="1" dirty="0" smtClean="0"/>
              <a:t>largest</a:t>
            </a:r>
            <a:r>
              <a:rPr lang="en-US" sz="3200" dirty="0" smtClean="0"/>
              <a:t> artery in the body</a:t>
            </a:r>
          </a:p>
          <a:p>
            <a:r>
              <a:rPr lang="en-US" sz="3200" dirty="0" smtClean="0"/>
              <a:t>Carries oxygenated blood to all parts of the body</a:t>
            </a:r>
          </a:p>
          <a:p>
            <a:r>
              <a:rPr lang="en-US" sz="3200" dirty="0" smtClean="0"/>
              <a:t>Is divided into 4 parts: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Ascending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Arch of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Descending thoracic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Abdominal aorta  </a:t>
            </a:r>
          </a:p>
          <a:p>
            <a:pPr marL="914400" lvl="1" indent="-514350" algn="just">
              <a:spcBef>
                <a:spcPct val="0"/>
              </a:spcBef>
              <a:buFont typeface="Arial" charset="0"/>
              <a:buNone/>
            </a:pPr>
            <a:r>
              <a:rPr lang="en-US" sz="2000" dirty="0" smtClean="0"/>
              <a:t> </a:t>
            </a:r>
          </a:p>
          <a:p>
            <a:pPr>
              <a:buFont typeface="Arial" charset="0"/>
              <a:buNone/>
            </a:pPr>
            <a:endParaRPr lang="ar-SA" sz="2400" dirty="0" smtClean="0"/>
          </a:p>
        </p:txBody>
      </p:sp>
      <p:pic>
        <p:nvPicPr>
          <p:cNvPr id="8" name="Picture 2" descr="https://www.clevelandclinic.org/heartcenter/images/guide/heartworks/thoracoabdominal_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066800"/>
            <a:ext cx="2895600" cy="5386342"/>
          </a:xfr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39000" y="1905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010400" y="2286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72390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4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391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ASCENDING AORTA</a:t>
            </a:r>
            <a: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Originates</a:t>
            </a:r>
            <a:r>
              <a:rPr lang="en-US" dirty="0" smtClean="0"/>
              <a:t> from </a:t>
            </a:r>
            <a:r>
              <a:rPr lang="en-US" b="1" dirty="0" smtClean="0"/>
              <a:t>left ventricle.</a:t>
            </a:r>
          </a:p>
          <a:p>
            <a:r>
              <a:rPr lang="en-US" dirty="0" smtClean="0"/>
              <a:t>Continues as the </a:t>
            </a:r>
            <a:r>
              <a:rPr lang="en-US" b="1" dirty="0" smtClean="0">
                <a:solidFill>
                  <a:srgbClr val="FF0000"/>
                </a:solidFill>
              </a:rPr>
              <a:t>arch of aorta</a:t>
            </a:r>
          </a:p>
          <a:p>
            <a:r>
              <a:rPr lang="en-US" dirty="0" smtClean="0"/>
              <a:t>Has three dilatations at its base, called </a:t>
            </a:r>
            <a:r>
              <a:rPr lang="en-US" b="1" dirty="0" smtClean="0">
                <a:solidFill>
                  <a:srgbClr val="FF0000"/>
                </a:solidFill>
              </a:rPr>
              <a:t>aortic sinuses</a:t>
            </a:r>
          </a:p>
          <a:p>
            <a:endParaRPr lang="ar-SA" dirty="0" smtClean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4343400"/>
            <a:ext cx="43434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Right &amp; Left coronary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arteries (supplying heart)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+mn-cs"/>
              </a:rPr>
              <a:t>,  </a:t>
            </a:r>
            <a:r>
              <a:rPr lang="en-US" sz="2800" dirty="0">
                <a:latin typeface="+mn-lt"/>
                <a:cs typeface="+mn-cs"/>
              </a:rPr>
              <a:t>arise from aortic sinuses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8" name="Picture 2" descr="C:\Documents and Settings\Free User\My Documents\My Pictures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11426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181600" y="35052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3810000"/>
            <a:ext cx="2438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3810000"/>
            <a:ext cx="2286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3810000"/>
            <a:ext cx="2209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953000" y="42672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ARCH OF AORTA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267200" cy="3581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Continuation of the ascending aorta. </a:t>
            </a:r>
          </a:p>
          <a:p>
            <a:r>
              <a:rPr lang="en-US" dirty="0" smtClean="0"/>
              <a:t>Leads to descending aorta. </a:t>
            </a:r>
          </a:p>
          <a:p>
            <a:r>
              <a:rPr lang="en-US" dirty="0" smtClean="0"/>
              <a:t>Located behind the lower part of </a:t>
            </a:r>
            <a:r>
              <a:rPr lang="en-US" dirty="0" err="1" smtClean="0"/>
              <a:t>manubrium</a:t>
            </a:r>
            <a:r>
              <a:rPr lang="en-US" dirty="0" smtClean="0"/>
              <a:t> </a:t>
            </a:r>
            <a:r>
              <a:rPr lang="en-US" dirty="0" err="1" smtClean="0"/>
              <a:t>sterni</a:t>
            </a:r>
            <a:r>
              <a:rPr lang="en-US" dirty="0" smtClean="0"/>
              <a:t> and on the left side of trachea.</a:t>
            </a:r>
          </a:p>
          <a:p>
            <a:endParaRPr lang="ar-SA" dirty="0" smtClean="0"/>
          </a:p>
        </p:txBody>
      </p:sp>
      <p:pic>
        <p:nvPicPr>
          <p:cNvPr id="8196" name="Picture 7" descr="E:\dad\Student Gray\8. Head and neck\F66122-008-f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782" b="5042"/>
          <a:stretch>
            <a:fillRect/>
          </a:stretch>
        </p:blipFill>
        <p:spPr>
          <a:xfrm>
            <a:off x="4876800" y="990600"/>
            <a:ext cx="3876675" cy="3535363"/>
          </a:xfrm>
          <a:noFill/>
          <a:ln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4724400"/>
            <a:ext cx="5334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Brachiocephalic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trunk.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common carotid artery. 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subclavian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artery.</a:t>
            </a:r>
            <a:endParaRPr lang="en-US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858000" y="266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0104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  <p:sp>
        <p:nvSpPr>
          <p:cNvPr id="9" name="4-Point Star 8"/>
          <p:cNvSpPr/>
          <p:nvPr/>
        </p:nvSpPr>
        <p:spPr>
          <a:xfrm flipH="1">
            <a:off x="6934200" y="3352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COMMON CAROTID ARTERY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19600" cy="495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Origin: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LEFT</a:t>
            </a:r>
            <a:r>
              <a:rPr lang="en-US" sz="2800" dirty="0" smtClean="0"/>
              <a:t> from </a:t>
            </a:r>
            <a:r>
              <a:rPr lang="en-US" sz="2800" b="1" dirty="0" smtClean="0">
                <a:solidFill>
                  <a:srgbClr val="FF0000"/>
                </a:solidFill>
              </a:rPr>
              <a:t>aortic arch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RIGHT</a:t>
            </a:r>
            <a:r>
              <a:rPr lang="en-US" sz="2800" dirty="0" smtClean="0"/>
              <a:t> from </a:t>
            </a:r>
            <a:r>
              <a:rPr lang="en-US" sz="2800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sz="2800" b="1" dirty="0" smtClean="0">
                <a:solidFill>
                  <a:srgbClr val="FF0000"/>
                </a:solidFill>
              </a:rPr>
              <a:t> trunk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 Each common carotid divides into two branches: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External carotid</a:t>
            </a:r>
          </a:p>
          <a:p>
            <a:pPr algn="ctr">
              <a:buNone/>
            </a:pPr>
            <a:r>
              <a:rPr lang="en-US" b="1" dirty="0" smtClean="0"/>
              <a:t>(At the level of the disc between C3 &amp; C4)</a:t>
            </a:r>
          </a:p>
        </p:txBody>
      </p:sp>
      <p:pic>
        <p:nvPicPr>
          <p:cNvPr id="9220" name="Content Placeholder 6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6029" r="13182" b="4762"/>
          <a:stretch>
            <a:fillRect/>
          </a:stretch>
        </p:blipFill>
        <p:spPr>
          <a:xfrm>
            <a:off x="4876800" y="1219200"/>
            <a:ext cx="4066117" cy="4958140"/>
          </a:xfrm>
          <a:noFill/>
          <a:ln>
            <a:solidFill>
              <a:srgbClr val="FF0000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8382000" y="5867400"/>
            <a:ext cx="1524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10200" y="3810000"/>
            <a:ext cx="1524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25146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3200400"/>
            <a:ext cx="22860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EXTERNAL CAROTID ARTERY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724400" cy="5638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It divides </a:t>
            </a:r>
            <a:r>
              <a:rPr lang="en-US" sz="2400" b="1" dirty="0" smtClean="0"/>
              <a:t>behind neck of  mandible</a:t>
            </a:r>
            <a:r>
              <a:rPr lang="en-US" sz="2400" dirty="0" smtClean="0"/>
              <a:t> into: </a:t>
            </a:r>
            <a:r>
              <a:rPr lang="en-US" sz="2400" b="1" dirty="0" smtClean="0">
                <a:solidFill>
                  <a:srgbClr val="FF0000"/>
                </a:solidFill>
              </a:rPr>
              <a:t>Superficial temporal  &amp; maxillary arteries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It supplies: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Scalp</a:t>
            </a:r>
            <a:r>
              <a:rPr lang="en-US" dirty="0" smtClean="0"/>
              <a:t>: Superficial temporal, occipital,  &amp; posterior auricular arteries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Face</a:t>
            </a:r>
            <a:r>
              <a:rPr lang="en-US" dirty="0" smtClean="0"/>
              <a:t>: Facial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Maxilla &amp; mandible</a:t>
            </a:r>
            <a:r>
              <a:rPr lang="en-US" dirty="0" smtClean="0"/>
              <a:t>: Maxillary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Tongue</a:t>
            </a:r>
            <a:r>
              <a:rPr lang="en-US" dirty="0" smtClean="0"/>
              <a:t>: Lingual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Pharynx</a:t>
            </a:r>
            <a:r>
              <a:rPr lang="en-US" dirty="0" smtClean="0"/>
              <a:t>: ascending pharyngeal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Thyroid gland</a:t>
            </a:r>
            <a:r>
              <a:rPr lang="en-US" dirty="0" smtClean="0"/>
              <a:t>: Superior thyroid artery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7" name="Picture 3" descr="C:\Documents and Settings\user1\Desktop\F66122-008-f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206512" cy="3062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9800" y="3962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819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3048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2514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8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3000" y="3886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1188</Words>
  <Application>Microsoft Office PowerPoint</Application>
  <PresentationFormat>On-screen Show (4:3)</PresentationFormat>
  <Paragraphs>235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Albertus Medium</vt:lpstr>
      <vt:lpstr>Arial</vt:lpstr>
      <vt:lpstr>Calibri</vt:lpstr>
      <vt:lpstr>Goudy Stout</vt:lpstr>
      <vt:lpstr>Wingdings</vt:lpstr>
      <vt:lpstr>Office Theme</vt:lpstr>
      <vt:lpstr>PowerPoint Presentation</vt:lpstr>
      <vt:lpstr>OBJECTIVES</vt:lpstr>
      <vt:lpstr>“ARTERIES”</vt:lpstr>
      <vt:lpstr>GENERAL PRINCIPLES OF ARTERIES</vt:lpstr>
      <vt:lpstr> AORTA </vt:lpstr>
      <vt:lpstr>  ASCENDING AORTA  </vt:lpstr>
      <vt:lpstr> ARCH OF AORTA </vt:lpstr>
      <vt:lpstr>COMMON CAROTID ARTERY</vt:lpstr>
      <vt:lpstr>EXTERNAL CAROTID ARTERY</vt:lpstr>
      <vt:lpstr>INTERNAL CAROTID ARTERY</vt:lpstr>
      <vt:lpstr>SUBCLAVIAN ARTERY</vt:lpstr>
      <vt:lpstr>PowerPoint Presentation</vt:lpstr>
      <vt:lpstr>    DESCENDING THORACIC AORTA</vt:lpstr>
      <vt:lpstr>   ABDOMINAL AORTA</vt:lpstr>
      <vt:lpstr>   MAIN BRANCHES OF  ABDOMINAL AORTA</vt:lpstr>
      <vt:lpstr>BRANCHES OF COMMON ILIAC ARTERY</vt:lpstr>
      <vt:lpstr>ARTERIES OF LOWER LIMB</vt:lpstr>
      <vt:lpstr>PULSE POINTS IN HEAD &amp; NECK</vt:lpstr>
      <vt:lpstr>PULSE POINTS IN UPPER LIMB</vt:lpstr>
      <vt:lpstr>PULSE POINTS IN LOWER LIMB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user</dc:creator>
  <cp:lastModifiedBy>Ahmed Ibrahim</cp:lastModifiedBy>
  <cp:revision>139</cp:revision>
  <dcterms:created xsi:type="dcterms:W3CDTF">2011-03-24T17:44:11Z</dcterms:created>
  <dcterms:modified xsi:type="dcterms:W3CDTF">2019-02-14T11:16:02Z</dcterms:modified>
</cp:coreProperties>
</file>