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00" r:id="rId3"/>
    <p:sldId id="301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306" r:id="rId12"/>
    <p:sldId id="293" r:id="rId13"/>
    <p:sldId id="296" r:id="rId14"/>
    <p:sldId id="294" r:id="rId15"/>
    <p:sldId id="297" r:id="rId16"/>
    <p:sldId id="311" r:id="rId17"/>
    <p:sldId id="312" r:id="rId18"/>
    <p:sldId id="299" r:id="rId19"/>
    <p:sldId id="302" r:id="rId20"/>
    <p:sldId id="303" r:id="rId21"/>
    <p:sldId id="304" r:id="rId22"/>
    <p:sldId id="305" r:id="rId23"/>
    <p:sldId id="307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128" y="5052545"/>
            <a:ext cx="5637010" cy="882119"/>
          </a:xfrm>
        </p:spPr>
        <p:txBody>
          <a:bodyPr/>
          <a:lstStyle/>
          <a:p>
            <a:r>
              <a:rPr lang="en-US" dirty="0" smtClean="0"/>
              <a:t>Cardiovascular System Block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32271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Lipoprotein Metabolism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971128" y="3379232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Dr. </a:t>
            </a:r>
            <a:r>
              <a:rPr lang="en-US" sz="3200" dirty="0" err="1" smtClean="0"/>
              <a:t>Usman</a:t>
            </a:r>
            <a:r>
              <a:rPr lang="en-US" sz="3200" dirty="0" smtClean="0"/>
              <a:t> </a:t>
            </a:r>
            <a:r>
              <a:rPr lang="en-US" sz="3200" dirty="0" err="1" smtClean="0"/>
              <a:t>Ghani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Produced and secreted by the liver</a:t>
            </a:r>
          </a:p>
          <a:p>
            <a:pPr marL="45720" indent="0">
              <a:buNone/>
            </a:pPr>
            <a:r>
              <a:rPr lang="en-US" sz="3600" dirty="0" smtClean="0"/>
              <a:t>Composed of: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>
                <a:solidFill>
                  <a:srgbClr val="FF6600"/>
                </a:solidFill>
              </a:rPr>
              <a:t>Mainly endogenous TAGs (60%)</a:t>
            </a:r>
          </a:p>
          <a:p>
            <a:pPr lvl="1">
              <a:buFont typeface="Wingdings" charset="2"/>
              <a:buChar char="²"/>
            </a:pPr>
            <a:r>
              <a:rPr lang="en-US" sz="3600" dirty="0">
                <a:solidFill>
                  <a:srgbClr val="FF6600"/>
                </a:solidFill>
              </a:rPr>
              <a:t>S</a:t>
            </a:r>
            <a:r>
              <a:rPr lang="en-US" sz="3600" dirty="0" smtClean="0">
                <a:solidFill>
                  <a:srgbClr val="FF6600"/>
                </a:solidFill>
              </a:rPr>
              <a:t>ome cholesterol (free and esterified)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Carry these lipids from the liver to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24256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Peripheral tissues degrade TAGs by </a:t>
            </a:r>
            <a:r>
              <a:rPr lang="en-US" sz="3600" dirty="0" smtClean="0">
                <a:solidFill>
                  <a:srgbClr val="FF6600"/>
                </a:solidFill>
              </a:rPr>
              <a:t>lipoprotein lipase (LPL)</a:t>
            </a:r>
            <a:r>
              <a:rPr lang="en-US" sz="3600" dirty="0" smtClean="0"/>
              <a:t> enzyme</a:t>
            </a:r>
          </a:p>
          <a:p>
            <a:pPr>
              <a:buFont typeface="Wingdings" charset="2"/>
              <a:buChar char="²"/>
            </a:pPr>
            <a:endParaRPr lang="en-US" sz="3600" dirty="0" smtClean="0"/>
          </a:p>
          <a:p>
            <a:pPr>
              <a:buFont typeface="Wingdings" charset="2"/>
              <a:buChar char="²"/>
            </a:pPr>
            <a:r>
              <a:rPr lang="en-US" sz="3600" dirty="0" smtClean="0"/>
              <a:t>Imbalance in hepatic TAG synthesis and secretion of VLDL can lead to: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Obesity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Type 2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23666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20"/>
            <a:ext cx="9144000" cy="62182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432" y="46019"/>
            <a:ext cx="8624784" cy="76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1. Release from the liver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As nascent particles containing: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>
                <a:solidFill>
                  <a:srgbClr val="FF6600"/>
                </a:solidFill>
              </a:rPr>
              <a:t>TAGs and cholesterol </a:t>
            </a:r>
          </a:p>
          <a:p>
            <a:pPr lvl="1">
              <a:buFont typeface="Wingdings" charset="2"/>
              <a:buChar char="²"/>
            </a:pPr>
            <a:r>
              <a:rPr lang="en-US" sz="2600" dirty="0">
                <a:solidFill>
                  <a:srgbClr val="FF6600"/>
                </a:solidFill>
              </a:rPr>
              <a:t>A</a:t>
            </a:r>
            <a:r>
              <a:rPr lang="en-US" sz="2600" dirty="0" smtClean="0">
                <a:solidFill>
                  <a:srgbClr val="FF6600"/>
                </a:solidFill>
              </a:rPr>
              <a:t>po B-100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Obtain apo C-II and apo E from circulating HDL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Apo C-II is required for activation of LPL</a:t>
            </a:r>
          </a:p>
        </p:txBody>
      </p:sp>
    </p:spTree>
    <p:extLst>
      <p:ext uri="{BB962C8B-B14F-4D97-AF65-F5344CB8AC3E}">
        <p14:creationId xmlns:p14="http://schemas.microsoft.com/office/powerpoint/2010/main" val="18375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5368340" cy="115789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5302206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rgbClr val="FF6600"/>
                </a:solidFill>
              </a:rPr>
              <a:t>2</a:t>
            </a:r>
            <a:r>
              <a:rPr lang="en-US" sz="2400" dirty="0" smtClean="0">
                <a:solidFill>
                  <a:srgbClr val="FF6600"/>
                </a:solidFill>
              </a:rPr>
              <a:t>. Modification in the circulation</a:t>
            </a:r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TAGs in VLDL are degraded by lipoprotein lipase (LPL)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becomes smaller and denser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Surface components (apo C and E) are returned to HDL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transfers TAGs to HDL in exchange for cholesteryl esters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This exchange is catalyzed by cholesteryl ester transfer protein (CETP)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72" y="0"/>
            <a:ext cx="357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3. Conversion to LDL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After </a:t>
            </a:r>
            <a:r>
              <a:rPr lang="en-US" sz="3200" dirty="0" smtClean="0"/>
              <a:t>modifications, VLDL is </a:t>
            </a:r>
            <a:r>
              <a:rPr lang="en-US" sz="3200" dirty="0"/>
              <a:t>converted to: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IDL (taken up by liver cells thru apo E)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VLDL </a:t>
            </a:r>
            <a:r>
              <a:rPr lang="en-US" sz="3200" dirty="0" smtClean="0"/>
              <a:t>remnants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  <a:p>
            <a:pPr>
              <a:buFont typeface="Wingdings" charset="2"/>
              <a:buChar char="²"/>
            </a:pPr>
            <a:r>
              <a:rPr lang="en-US" sz="3400" dirty="0" smtClean="0">
                <a:solidFill>
                  <a:srgbClr val="FF6600"/>
                </a:solidFill>
              </a:rPr>
              <a:t>Apo </a:t>
            </a:r>
            <a:r>
              <a:rPr lang="en-US" sz="3400" dirty="0">
                <a:solidFill>
                  <a:srgbClr val="FF6600"/>
                </a:solidFill>
              </a:rPr>
              <a:t>E </a:t>
            </a:r>
            <a:r>
              <a:rPr lang="en-US" sz="3400" dirty="0" smtClean="0">
                <a:solidFill>
                  <a:srgbClr val="FF6600"/>
                </a:solidFill>
              </a:rPr>
              <a:t>exists </a:t>
            </a:r>
            <a:r>
              <a:rPr lang="en-US" sz="3400" dirty="0">
                <a:solidFill>
                  <a:srgbClr val="FF6600"/>
                </a:solidFill>
              </a:rPr>
              <a:t>in three isoforms: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E-2 (Poorly binds to receptors)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E-3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E-4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9518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42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Low density lipoprotein (LDL)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045291"/>
            <a:ext cx="5730886" cy="56989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Mainly 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cholesterol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esters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Produced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from VLDL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particles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B-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100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lipoprotein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Provides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to peripheral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tissue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LDL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binds to cell surface receptors thru Apo B-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100 (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receptor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-mediated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endocytosis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)</a:t>
            </a:r>
            <a:endParaRPr lang="en-US" sz="3000" dirty="0">
              <a:solidFill>
                <a:srgbClr val="404040"/>
              </a:solidFill>
              <a:cs typeface="Garamon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9856" y="1233336"/>
            <a:ext cx="3174772" cy="5510893"/>
            <a:chOff x="5953586" y="840090"/>
            <a:chExt cx="3174772" cy="55108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886" t="8653" r="17685" b="5198"/>
            <a:stretch/>
          </p:blipFill>
          <p:spPr>
            <a:xfrm>
              <a:off x="5953586" y="840090"/>
              <a:ext cx="3174772" cy="31619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3586" y="3988783"/>
              <a:ext cx="31623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6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97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High density lipoprotein (HDL)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477958"/>
            <a:ext cx="5730886" cy="49421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M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ainly contains: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  <a:cs typeface="Garamond"/>
              </a:rPr>
              <a:t>Protein</a:t>
            </a:r>
            <a:r>
              <a:rPr lang="en-US" sz="2800" dirty="0">
                <a:solidFill>
                  <a:srgbClr val="FF6600"/>
                </a:solidFill>
                <a:cs typeface="Garamond"/>
              </a:rPr>
              <a:t>, phospholipids, cholesterol, </a:t>
            </a:r>
            <a:r>
              <a:rPr lang="en-US" sz="28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2800" dirty="0">
                <a:solidFill>
                  <a:srgbClr val="FF6600"/>
                </a:solidFill>
                <a:cs typeface="Garamond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cs typeface="Garamond"/>
              </a:rPr>
              <a:t>esters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Produced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in the liver and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intestine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A-1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,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C-2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E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lipoproteins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Take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up 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from peripheral tissues to the liver</a:t>
            </a:r>
          </a:p>
          <a:p>
            <a:pPr>
              <a:buFont typeface="Wingdings" charset="2"/>
              <a:buChar char="²"/>
            </a:pPr>
            <a:endParaRPr lang="en-US" sz="3000" dirty="0" smtClean="0">
              <a:solidFill>
                <a:srgbClr val="404040"/>
              </a:solidFill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932" r="18582"/>
          <a:stretch/>
        </p:blipFill>
        <p:spPr>
          <a:xfrm>
            <a:off x="5970284" y="1624078"/>
            <a:ext cx="3057370" cy="45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 lipase (LPL)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Extracellular enzyme</a:t>
            </a:r>
            <a:r>
              <a:rPr lang="en-US" sz="2800" dirty="0"/>
              <a:t> </a:t>
            </a:r>
            <a:r>
              <a:rPr lang="en-US" sz="2800" dirty="0" smtClean="0"/>
              <a:t>that degrades lipids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</a:t>
            </a:r>
            <a:r>
              <a:rPr lang="en-US" sz="2800" dirty="0" smtClean="0"/>
              <a:t>nchored </a:t>
            </a:r>
            <a:r>
              <a:rPr lang="en-US" sz="2800" dirty="0"/>
              <a:t>by </a:t>
            </a:r>
            <a:r>
              <a:rPr lang="en-US" sz="2800" dirty="0" smtClean="0"/>
              <a:t>heparin </a:t>
            </a:r>
            <a:r>
              <a:rPr lang="en-US" sz="2800" dirty="0"/>
              <a:t>sulfate to the capillary walls of most </a:t>
            </a:r>
            <a:r>
              <a:rPr lang="en-US" sz="2800" dirty="0" smtClean="0"/>
              <a:t>tissues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Mainly </a:t>
            </a:r>
            <a:r>
              <a:rPr lang="en-US" sz="2800" dirty="0"/>
              <a:t>present in adipose tissue, </a:t>
            </a:r>
            <a:r>
              <a:rPr lang="en-US" sz="2800" dirty="0" smtClean="0"/>
              <a:t>cardiac and skeletal muscle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Requires </a:t>
            </a:r>
            <a:r>
              <a:rPr lang="en-US" sz="2800" dirty="0" err="1"/>
              <a:t>a</a:t>
            </a:r>
            <a:r>
              <a:rPr lang="en-US" sz="2800" dirty="0" err="1" smtClean="0"/>
              <a:t>po</a:t>
            </a:r>
            <a:r>
              <a:rPr lang="en-US" sz="2800" dirty="0" smtClean="0"/>
              <a:t> C</a:t>
            </a:r>
            <a:r>
              <a:rPr lang="en-US" sz="2800" dirty="0"/>
              <a:t>-II for </a:t>
            </a:r>
            <a:r>
              <a:rPr lang="en-US" sz="2800" dirty="0" smtClean="0"/>
              <a:t>activation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Degrades TAGs into free fatty acids and glycerol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Insulin stimulates </a:t>
            </a:r>
            <a:r>
              <a:rPr lang="en-US" sz="2800" dirty="0" smtClean="0"/>
              <a:t>LPL synthesis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Deficiency of LPL or apo C-II causes: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T</a:t>
            </a:r>
            <a:r>
              <a:rPr lang="en-US" sz="2800" dirty="0" smtClean="0">
                <a:solidFill>
                  <a:srgbClr val="FF6600"/>
                </a:solidFill>
              </a:rPr>
              <a:t>ype </a:t>
            </a:r>
            <a:r>
              <a:rPr lang="en-US" sz="2800" dirty="0">
                <a:solidFill>
                  <a:srgbClr val="FF6600"/>
                </a:solidFill>
              </a:rPr>
              <a:t>1 </a:t>
            </a:r>
            <a:r>
              <a:rPr lang="en-US" sz="2800" dirty="0" smtClean="0">
                <a:solidFill>
                  <a:srgbClr val="FF6600"/>
                </a:solidFill>
              </a:rPr>
              <a:t>hyperlipoproteinemia (familial LPL </a:t>
            </a:r>
            <a:r>
              <a:rPr lang="en-US" sz="2800" dirty="0">
                <a:solidFill>
                  <a:srgbClr val="FF6600"/>
                </a:solidFill>
              </a:rPr>
              <a:t>deficiency)</a:t>
            </a:r>
            <a:r>
              <a:rPr lang="en-US" sz="2800" dirty="0"/>
              <a:t>	</a:t>
            </a:r>
            <a:r>
              <a:rPr lang="en-US" dirty="0"/>
              <a:t>	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Hypolipoproteinemia</a:t>
            </a:r>
          </a:p>
          <a:p>
            <a:pPr marL="45720" indent="0">
              <a:buNone/>
            </a:pP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FF6600"/>
                </a:solidFill>
              </a:rPr>
              <a:t>Abetalipoproteinemia</a:t>
            </a:r>
            <a:r>
              <a:rPr lang="en-US" sz="3000" dirty="0"/>
              <a:t> is due to inability to load apo B with lipids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Few VLDLs </a:t>
            </a:r>
            <a:r>
              <a:rPr lang="en-US" sz="3000" dirty="0" smtClean="0"/>
              <a:t> and chylomicrons are </a:t>
            </a:r>
            <a:r>
              <a:rPr lang="en-US" sz="3000" dirty="0"/>
              <a:t>formed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TAGs accumulate in liver and intestine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203158"/>
            <a:ext cx="8479282" cy="514631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dirty="0"/>
              <a:t>By the end of this lecture, the First Year students will be able to: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Define and list the types, structure and composition of </a:t>
            </a:r>
            <a:r>
              <a:rPr lang="en-US" sz="2800" dirty="0" smtClean="0"/>
              <a:t>lipoproteins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various functions of lipoprotein </a:t>
            </a:r>
            <a:r>
              <a:rPr lang="en-US" sz="2800" dirty="0" smtClean="0"/>
              <a:t>particles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Compare the functions of lipoprotein particles and their implications in </a:t>
            </a:r>
            <a:r>
              <a:rPr lang="en-US" sz="2800" dirty="0" smtClean="0"/>
              <a:t>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the metabolism of chylomicrons, VLDL and LDL </a:t>
            </a:r>
            <a:r>
              <a:rPr lang="en-US" sz="2800" dirty="0" smtClean="0"/>
              <a:t>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Discuss the functions of lipoprotein lipase and its role in 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List the diseases due to imbalance in the metabolism of </a:t>
            </a:r>
            <a:r>
              <a:rPr lang="en-US" sz="2800" dirty="0" smtClean="0"/>
              <a:t>lipoproteins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3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Steatohepatitis</a:t>
            </a:r>
            <a:endParaRPr lang="en-US" sz="2800" dirty="0">
              <a:solidFill>
                <a:srgbClr val="FF6600"/>
              </a:solidFill>
            </a:endParaRPr>
          </a:p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(Fatty liver disease)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endParaRPr lang="en-US" sz="3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Imbalance between: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TAG synthesis in the liver and 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Secretion from the liver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Leads to accumulation of TAGs in the liver (fatty liver)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5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 </a:t>
            </a:r>
            <a:r>
              <a:rPr lang="en-US" sz="3200" dirty="0">
                <a:solidFill>
                  <a:srgbClr val="FF6600"/>
                </a:solidFill>
              </a:rPr>
              <a:t>h</a:t>
            </a:r>
            <a:r>
              <a:rPr lang="en-US" sz="3200" dirty="0" smtClean="0">
                <a:solidFill>
                  <a:srgbClr val="FF6600"/>
                </a:solidFill>
              </a:rPr>
              <a:t>yperlipoproteinemia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</a:t>
            </a:r>
            <a:r>
              <a:rPr lang="en-US" sz="3200" dirty="0" smtClean="0"/>
              <a:t> rare, autosomal </a:t>
            </a:r>
            <a:r>
              <a:rPr lang="en-US" sz="3200" dirty="0"/>
              <a:t>recessive </a:t>
            </a:r>
            <a:r>
              <a:rPr lang="en-US" sz="3200" dirty="0" smtClean="0"/>
              <a:t>disease</a:t>
            </a:r>
            <a:endParaRPr lang="en-US" sz="3200" dirty="0"/>
          </a:p>
          <a:p>
            <a:pPr>
              <a:buFont typeface="Wingdings" charset="2"/>
              <a:buChar char="²"/>
            </a:pPr>
            <a:r>
              <a:rPr lang="en-US" sz="3200" dirty="0"/>
              <a:t>Due to </a:t>
            </a:r>
            <a:r>
              <a:rPr lang="en-US" sz="3200" dirty="0" smtClean="0"/>
              <a:t>familial deficiency </a:t>
            </a:r>
            <a:r>
              <a:rPr lang="en-US" sz="3200" dirty="0"/>
              <a:t>of </a:t>
            </a:r>
            <a:r>
              <a:rPr lang="en-US" sz="3200" dirty="0" smtClean="0"/>
              <a:t>LPL </a:t>
            </a:r>
            <a:r>
              <a:rPr lang="en-US" sz="3200" dirty="0"/>
              <a:t>or its coenzyme </a:t>
            </a:r>
            <a:r>
              <a:rPr lang="en-US" sz="3200" dirty="0" smtClean="0"/>
              <a:t>(</a:t>
            </a:r>
            <a:r>
              <a:rPr lang="en-US" sz="3200" dirty="0" err="1" smtClean="0"/>
              <a:t>apo</a:t>
            </a:r>
            <a:r>
              <a:rPr lang="en-US" sz="3200" dirty="0" smtClean="0"/>
              <a:t> </a:t>
            </a:r>
            <a:r>
              <a:rPr lang="en-US" sz="3200" dirty="0"/>
              <a:t>C-II)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Causes excessive </a:t>
            </a:r>
            <a:r>
              <a:rPr lang="en-US" sz="3200" dirty="0"/>
              <a:t>accumulation </a:t>
            </a:r>
            <a:r>
              <a:rPr lang="en-US" sz="3200" dirty="0" smtClean="0"/>
              <a:t>of chylomicrons in plasma (</a:t>
            </a:r>
            <a:r>
              <a:rPr lang="en-US" sz="3200" dirty="0"/>
              <a:t>≥1000 mg/dl</a:t>
            </a:r>
            <a:r>
              <a:rPr lang="en-US" sz="3200" dirty="0" smtClean="0"/>
              <a:t>) </a:t>
            </a:r>
            <a:r>
              <a:rPr lang="en-US" sz="3200" dirty="0" smtClean="0">
                <a:solidFill>
                  <a:srgbClr val="FF6600"/>
                </a:solidFill>
              </a:rPr>
              <a:t>(hyperchylomicronemia)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High fasting plasma TAGs are observed in these patients</a:t>
            </a:r>
            <a:endParaRPr lang="en-US" sz="3200" dirty="0"/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5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III hyperlipoproteinemia</a:t>
            </a:r>
          </a:p>
          <a:p>
            <a:pPr>
              <a:buFont typeface="Wingdings" charset="2"/>
              <a:buChar char="²"/>
            </a:pPr>
            <a:r>
              <a:rPr lang="en-US" sz="3000" dirty="0" smtClean="0"/>
              <a:t>Also called </a:t>
            </a:r>
            <a:r>
              <a:rPr lang="en-US" sz="3000" dirty="0" smtClean="0">
                <a:solidFill>
                  <a:srgbClr val="FF6600"/>
                </a:solidFill>
              </a:rPr>
              <a:t>familial dysbetalipoproteinemia</a:t>
            </a:r>
            <a:r>
              <a:rPr lang="en-US" sz="3000" dirty="0"/>
              <a:t>, </a:t>
            </a:r>
            <a:r>
              <a:rPr lang="en-US" sz="3000" dirty="0" smtClean="0"/>
              <a:t>or broad </a:t>
            </a:r>
            <a:r>
              <a:rPr lang="en-US" sz="3000" dirty="0"/>
              <a:t>beta </a:t>
            </a:r>
            <a:r>
              <a:rPr lang="en-US" sz="3000" dirty="0" smtClean="0"/>
              <a:t>disease</a:t>
            </a:r>
            <a:endParaRPr lang="en-US" sz="3000" dirty="0"/>
          </a:p>
          <a:p>
            <a:pPr>
              <a:buFont typeface="Wingdings" charset="2"/>
              <a:buChar char="²"/>
            </a:pPr>
            <a:r>
              <a:rPr lang="en-US" sz="3000" dirty="0" smtClean="0"/>
              <a:t>Individuals </a:t>
            </a:r>
            <a:r>
              <a:rPr lang="en-US" sz="3000" dirty="0"/>
              <a:t>homozygous for apo E-2 are deficient in clearing: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Chylomicron </a:t>
            </a:r>
            <a:r>
              <a:rPr lang="en-US" sz="2800" dirty="0" smtClean="0"/>
              <a:t>remnants and</a:t>
            </a:r>
            <a:endParaRPr lang="en-US" sz="2800" dirty="0"/>
          </a:p>
          <a:p>
            <a:pPr lvl="1">
              <a:buFont typeface="Wingdings" charset="2"/>
              <a:buChar char="²"/>
            </a:pPr>
            <a:r>
              <a:rPr lang="en-US" sz="2800" dirty="0"/>
              <a:t>IDL from the circulation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Leads to </a:t>
            </a:r>
            <a:r>
              <a:rPr lang="en-US" sz="3000" dirty="0">
                <a:solidFill>
                  <a:srgbClr val="FF6600"/>
                </a:solidFill>
              </a:rPr>
              <a:t>hypercholesterolemia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FF6600"/>
                </a:solidFill>
              </a:rPr>
              <a:t>premature atherosclerosis</a:t>
            </a:r>
          </a:p>
          <a:p>
            <a:pPr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8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²"/>
            </a:pPr>
            <a:r>
              <a:rPr lang="en-US" sz="2800" dirty="0"/>
              <a:t>Lipoproteins are important for transportation of lipids to and from liver and peripheral </a:t>
            </a:r>
            <a:r>
              <a:rPr lang="en-US" sz="2800" dirty="0" smtClean="0"/>
              <a:t>tissues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Different </a:t>
            </a:r>
            <a:r>
              <a:rPr lang="en-US" sz="2800" dirty="0"/>
              <a:t>types of lipoproteins perform different functions in the </a:t>
            </a:r>
            <a:r>
              <a:rPr lang="en-US" sz="2800" dirty="0" smtClean="0"/>
              <a:t>body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Imbalance </a:t>
            </a:r>
            <a:r>
              <a:rPr lang="en-US" sz="2800" dirty="0"/>
              <a:t>in the metabolism of lipoproteins leads to accumulation of lipids in the tissues and circulation increasing the risk for atherosclerosis and coronary heart </a:t>
            </a:r>
            <a:r>
              <a:rPr lang="en-US" sz="2800" dirty="0" smtClean="0"/>
              <a:t>disease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2382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Lippincott’s </a:t>
            </a:r>
            <a:r>
              <a:rPr lang="en-US" sz="3200" dirty="0"/>
              <a:t>Biochemistry. 6</a:t>
            </a:r>
            <a:r>
              <a:rPr lang="en-US" sz="3200" baseline="30000" dirty="0"/>
              <a:t>th</a:t>
            </a:r>
            <a:r>
              <a:rPr lang="en-US" sz="3200" dirty="0"/>
              <a:t> Edition, Chapter 18, pp. 226-232. Lippincott Williams &amp; Wilkins, New York, USA. </a:t>
            </a:r>
            <a:endParaRPr lang="en-CA" sz="3200" b="1" u="words" dirty="0"/>
          </a:p>
        </p:txBody>
      </p:sp>
    </p:spTree>
    <p:extLst>
      <p:ext uri="{BB962C8B-B14F-4D97-AF65-F5344CB8AC3E}">
        <p14:creationId xmlns:p14="http://schemas.microsoft.com/office/powerpoint/2010/main" val="22828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Lipoprotein types and composition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Apolipoproteins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Chylomicrons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particles and their metabolism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Lipoprotein lipase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diseases</a:t>
            </a:r>
          </a:p>
        </p:txBody>
      </p:sp>
    </p:spTree>
    <p:extLst>
      <p:ext uri="{BB962C8B-B14F-4D97-AF65-F5344CB8AC3E}">
        <p14:creationId xmlns:p14="http://schemas.microsoft.com/office/powerpoint/2010/main" val="22168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Lipids are hydrophobic molecules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T</a:t>
            </a:r>
            <a:r>
              <a:rPr lang="en-US" sz="2800" dirty="0" smtClean="0"/>
              <a:t>ransported in plasma as lipoprotein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Plasma lipoproteins are spherical macromolecular complexes of: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Lipids</a:t>
            </a:r>
            <a:r>
              <a:rPr lang="en-US" sz="2800" dirty="0" smtClean="0"/>
              <a:t> and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Specific proteins (apolipoproteins)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Lipoproteins keep lipid contents soluble while transporting them to and from the tissues</a:t>
            </a:r>
          </a:p>
        </p:txBody>
      </p:sp>
    </p:spTree>
    <p:extLst>
      <p:ext uri="{BB962C8B-B14F-4D97-AF65-F5344CB8AC3E}">
        <p14:creationId xmlns:p14="http://schemas.microsoft.com/office/powerpoint/2010/main" val="33295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3" y="257699"/>
            <a:ext cx="621725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Types of 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375902"/>
            <a:ext cx="6058529" cy="49744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Chylomicrons (lowest density, largest)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(</a:t>
            </a:r>
            <a:r>
              <a:rPr lang="en-US" sz="2400" dirty="0"/>
              <a:t>v</a:t>
            </a:r>
            <a:r>
              <a:rPr lang="en-US" sz="2400" dirty="0" smtClean="0"/>
              <a:t>ery </a:t>
            </a:r>
            <a:r>
              <a:rPr lang="en-US" sz="2400" dirty="0"/>
              <a:t>l</a:t>
            </a:r>
            <a:r>
              <a:rPr lang="en-US" sz="2400" dirty="0" smtClean="0"/>
              <a:t>ow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LDL (</a:t>
            </a:r>
            <a:r>
              <a:rPr lang="en-US" sz="2400" dirty="0"/>
              <a:t>l</a:t>
            </a:r>
            <a:r>
              <a:rPr lang="en-US" sz="2400" dirty="0" smtClean="0"/>
              <a:t>ow density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HDL (high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  <a:endParaRPr lang="en-US" sz="2400" dirty="0"/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Lipoproteins differ in: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Lipid and protein composition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Size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Density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Site of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8" y="0"/>
            <a:ext cx="250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4856759" cy="16341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Compositions of</a:t>
            </a:r>
            <a:br>
              <a:rPr lang="en-US" dirty="0" smtClean="0"/>
            </a:b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891862"/>
            <a:ext cx="4790625" cy="46436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Neutral lipid core (hydrophobic):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Triacylglycerols (TAGs)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Cholesteryl esters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Hydrophilic shell: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Amphipathic apolipoproteins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Phospholipids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Free cholesterol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92" y="0"/>
            <a:ext cx="408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3" y="224902"/>
            <a:ext cx="3036717" cy="634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50" y="224902"/>
            <a:ext cx="3029236" cy="3624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150" y="3885546"/>
            <a:ext cx="570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TAGs are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Chylomicrons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VLDL</a:t>
            </a:r>
          </a:p>
          <a:p>
            <a:pPr>
              <a:buFont typeface="Wingdings" charset="2"/>
              <a:buChar char="²"/>
            </a:pPr>
            <a:endParaRPr lang="en-US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Cholesterol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HDL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485" y="274764"/>
            <a:ext cx="4856759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Apolipoproteins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70056"/>
            <a:ext cx="8558650" cy="53580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Types: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B-48, B-100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C-I, C-II, C-III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E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Functions: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structure to lipoprotein particles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recognition sites for cell-surface receptors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Activators or coenzymes for the enzymes involved in lipoprotein metabolism</a:t>
            </a:r>
          </a:p>
        </p:txBody>
      </p:sp>
    </p:spTree>
    <p:extLst>
      <p:ext uri="{BB962C8B-B14F-4D97-AF65-F5344CB8AC3E}">
        <p14:creationId xmlns:p14="http://schemas.microsoft.com/office/powerpoint/2010/main" val="11166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Chylomicrons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547887"/>
            <a:ext cx="8558650" cy="463044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200" dirty="0" smtClean="0"/>
              <a:t>Assembled in the intestinal mucosal cells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Transport to peripheral tissue: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Dietary TAGs (90%)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Cholesterol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F</a:t>
            </a:r>
            <a:r>
              <a:rPr lang="en-US" sz="3200" dirty="0" smtClean="0">
                <a:solidFill>
                  <a:srgbClr val="FF6600"/>
                </a:solidFill>
              </a:rPr>
              <a:t>at-soluble vitamins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C</a:t>
            </a:r>
            <a:r>
              <a:rPr lang="en-US" sz="3200" dirty="0" smtClean="0">
                <a:solidFill>
                  <a:srgbClr val="FF6600"/>
                </a:solidFill>
              </a:rPr>
              <a:t>holesteryl esters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The milky appearance of plasma after a meal is due to chylomicrons </a:t>
            </a:r>
          </a:p>
          <a:p>
            <a:pPr>
              <a:buFont typeface="Wingdings" charset="2"/>
              <a:buChar char="²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62" t="28680" r="58085" b="14844"/>
          <a:stretch/>
        </p:blipFill>
        <p:spPr>
          <a:xfrm>
            <a:off x="7051093" y="2580105"/>
            <a:ext cx="1772123" cy="2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392</TotalTime>
  <Words>860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Garamond</vt:lpstr>
      <vt:lpstr>Georgia</vt:lpstr>
      <vt:lpstr>Trebuchet MS</vt:lpstr>
      <vt:lpstr>Wingdings</vt:lpstr>
      <vt:lpstr>Slipstream</vt:lpstr>
      <vt:lpstr>Lipoprotein Metabolism</vt:lpstr>
      <vt:lpstr>Objectives</vt:lpstr>
      <vt:lpstr>Overview</vt:lpstr>
      <vt:lpstr>Lipoproteins</vt:lpstr>
      <vt:lpstr>Types of lipoproteins</vt:lpstr>
      <vt:lpstr>Compositions of lipoproteins</vt:lpstr>
      <vt:lpstr>PowerPoint Presentation</vt:lpstr>
      <vt:lpstr>Apolipoproteins</vt:lpstr>
      <vt:lpstr>Chylomicrons</vt:lpstr>
      <vt:lpstr>VLDL</vt:lpstr>
      <vt:lpstr>VLDL</vt:lpstr>
      <vt:lpstr>VLDL metabolism</vt:lpstr>
      <vt:lpstr>VLDL metabolism</vt:lpstr>
      <vt:lpstr>VLDL metabolism</vt:lpstr>
      <vt:lpstr>VLDL metabolism</vt:lpstr>
      <vt:lpstr>Low density lipoprotein (LDL)</vt:lpstr>
      <vt:lpstr>High density lipoprotein (HDL)</vt:lpstr>
      <vt:lpstr>Lipoprotein lipase (LPL)</vt:lpstr>
      <vt:lpstr>VLDL diseases</vt:lpstr>
      <vt:lpstr>VLDL diseases</vt:lpstr>
      <vt:lpstr>VLDL diseases</vt:lpstr>
      <vt:lpstr>VLDL diseases</vt:lpstr>
      <vt:lpstr>Take home message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</dc:creator>
  <cp:lastModifiedBy>3422</cp:lastModifiedBy>
  <cp:revision>50</cp:revision>
  <dcterms:created xsi:type="dcterms:W3CDTF">2017-03-29T08:15:30Z</dcterms:created>
  <dcterms:modified xsi:type="dcterms:W3CDTF">2019-02-24T06:56:09Z</dcterms:modified>
</cp:coreProperties>
</file>