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1" r:id="rId3"/>
    <p:sldId id="346" r:id="rId4"/>
    <p:sldId id="358" r:id="rId5"/>
    <p:sldId id="348" r:id="rId6"/>
    <p:sldId id="349" r:id="rId7"/>
    <p:sldId id="353" r:id="rId8"/>
    <p:sldId id="355" r:id="rId9"/>
    <p:sldId id="350" r:id="rId10"/>
    <p:sldId id="351" r:id="rId11"/>
    <p:sldId id="372" r:id="rId12"/>
    <p:sldId id="303" r:id="rId13"/>
    <p:sldId id="359" r:id="rId14"/>
    <p:sldId id="257" r:id="rId15"/>
    <p:sldId id="373" r:id="rId16"/>
    <p:sldId id="343" r:id="rId17"/>
    <p:sldId id="262" r:id="rId18"/>
    <p:sldId id="356" r:id="rId19"/>
    <p:sldId id="305" r:id="rId20"/>
    <p:sldId id="344" r:id="rId21"/>
    <p:sldId id="306" r:id="rId22"/>
    <p:sldId id="345" r:id="rId23"/>
    <p:sldId id="264" r:id="rId24"/>
    <p:sldId id="360" r:id="rId25"/>
    <p:sldId id="361" r:id="rId26"/>
    <p:sldId id="362" r:id="rId27"/>
    <p:sldId id="308" r:id="rId28"/>
    <p:sldId id="363" r:id="rId29"/>
    <p:sldId id="309" r:id="rId30"/>
    <p:sldId id="259" r:id="rId31"/>
    <p:sldId id="334" r:id="rId32"/>
    <p:sldId id="366" r:id="rId33"/>
    <p:sldId id="335" r:id="rId34"/>
    <p:sldId id="367" r:id="rId35"/>
    <p:sldId id="368" r:id="rId36"/>
    <p:sldId id="369" r:id="rId37"/>
    <p:sldId id="283" r:id="rId38"/>
    <p:sldId id="342" r:id="rId39"/>
    <p:sldId id="370" r:id="rId40"/>
    <p:sldId id="371" r:id="rId41"/>
    <p:sldId id="336" r:id="rId42"/>
    <p:sldId id="337" r:id="rId43"/>
    <p:sldId id="338" r:id="rId44"/>
    <p:sldId id="364" r:id="rId45"/>
    <p:sldId id="365" r:id="rId46"/>
    <p:sldId id="357" r:id="rId47"/>
    <p:sldId id="340" r:id="rId48"/>
    <p:sldId id="341" r:id="rId4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84759" autoAdjust="0"/>
  </p:normalViewPr>
  <p:slideViewPr>
    <p:cSldViewPr snapToObjects="1">
      <p:cViewPr varScale="1">
        <p:scale>
          <a:sx n="93" d="100"/>
          <a:sy n="93" d="100"/>
        </p:scale>
        <p:origin x="9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AD238-980D-48C6-A031-B1E6484A670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790D3-4E98-4C7D-80F5-8CD6B81789DE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baseline="30000" dirty="0">
              <a:latin typeface="Times New Roman"/>
              <a:cs typeface="Times New Roman"/>
            </a:rPr>
            <a:t>○</a:t>
          </a:r>
          <a:endParaRPr lang="en-US" dirty="0"/>
        </a:p>
      </dgm:t>
    </dgm:pt>
    <dgm:pt modelId="{EA3562BA-504A-45C8-AE0A-3EC871CE7618}" type="parTrans" cxnId="{22A57EEC-8C15-4812-848A-0589129B2E7E}">
      <dgm:prSet/>
      <dgm:spPr/>
      <dgm:t>
        <a:bodyPr/>
        <a:lstStyle/>
        <a:p>
          <a:endParaRPr lang="en-US"/>
        </a:p>
      </dgm:t>
    </dgm:pt>
    <dgm:pt modelId="{D5B76AE8-5AEA-416A-A393-2BDFB2F44B4B}" type="sibTrans" cxnId="{22A57EEC-8C15-4812-848A-0589129B2E7E}">
      <dgm:prSet/>
      <dgm:spPr/>
      <dgm:t>
        <a:bodyPr/>
        <a:lstStyle/>
        <a:p>
          <a:endParaRPr lang="en-US"/>
        </a:p>
      </dgm:t>
    </dgm:pt>
    <dgm:pt modelId="{62A67116-F6F9-4B9E-B666-9B52324E23CC}">
      <dgm:prSet phldrT="[Text]"/>
      <dgm:spPr/>
      <dgm:t>
        <a:bodyPr/>
        <a:lstStyle/>
        <a:p>
          <a:r>
            <a:rPr lang="en-US" dirty="0"/>
            <a:t>Constant PR prolongation without drop beat.</a:t>
          </a:r>
        </a:p>
      </dgm:t>
    </dgm:pt>
    <dgm:pt modelId="{BBC46C1D-5E3D-49A9-BA66-4E91E3FB4DF2}" type="parTrans" cxnId="{48CD6561-6E69-4E65-8A6B-2202A76C6102}">
      <dgm:prSet/>
      <dgm:spPr/>
      <dgm:t>
        <a:bodyPr/>
        <a:lstStyle/>
        <a:p>
          <a:endParaRPr lang="en-US"/>
        </a:p>
      </dgm:t>
    </dgm:pt>
    <dgm:pt modelId="{3266E04D-98BF-40EB-88BD-CCF70AFA5EF7}" type="sibTrans" cxnId="{48CD6561-6E69-4E65-8A6B-2202A76C6102}">
      <dgm:prSet/>
      <dgm:spPr/>
      <dgm:t>
        <a:bodyPr/>
        <a:lstStyle/>
        <a:p>
          <a:endParaRPr lang="en-US"/>
        </a:p>
      </dgm:t>
    </dgm:pt>
    <dgm:pt modelId="{C5DDC702-BCFF-4000-826E-4646D192BFA4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baseline="30000" dirty="0">
              <a:latin typeface="Times New Roman"/>
              <a:cs typeface="Times New Roman"/>
            </a:rPr>
            <a:t>○</a:t>
          </a:r>
          <a:r>
            <a:rPr lang="en-US" dirty="0"/>
            <a:t> </a:t>
          </a:r>
        </a:p>
      </dgm:t>
    </dgm:pt>
    <dgm:pt modelId="{807E1405-10B5-41D0-8B16-4074F77A950E}" type="parTrans" cxnId="{39FF3184-D78B-4350-A42B-66C4C696E2B2}">
      <dgm:prSet/>
      <dgm:spPr/>
      <dgm:t>
        <a:bodyPr/>
        <a:lstStyle/>
        <a:p>
          <a:endParaRPr lang="en-US"/>
        </a:p>
      </dgm:t>
    </dgm:pt>
    <dgm:pt modelId="{ACA220A6-38E1-4C5C-B8D9-D6980BAA0256}" type="sibTrans" cxnId="{39FF3184-D78B-4350-A42B-66C4C696E2B2}">
      <dgm:prSet/>
      <dgm:spPr/>
      <dgm:t>
        <a:bodyPr/>
        <a:lstStyle/>
        <a:p>
          <a:endParaRPr lang="en-US"/>
        </a:p>
      </dgm:t>
    </dgm:pt>
    <dgm:pt modelId="{5D3984F6-C1B6-4007-B710-D28031FC140F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Mobitz1: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/>
            <a:t>Progressive PR prolongation + drop beat.</a:t>
          </a:r>
        </a:p>
      </dgm:t>
    </dgm:pt>
    <dgm:pt modelId="{A2CE8416-B505-4D12-9639-F4CC4C975C3B}" type="parTrans" cxnId="{56D62F44-D264-4FB3-AE80-8CDF598D9F19}">
      <dgm:prSet/>
      <dgm:spPr/>
      <dgm:t>
        <a:bodyPr/>
        <a:lstStyle/>
        <a:p>
          <a:endParaRPr lang="en-US"/>
        </a:p>
      </dgm:t>
    </dgm:pt>
    <dgm:pt modelId="{409FDE94-CAD7-411F-B1E5-56FC468E33D0}" type="sibTrans" cxnId="{56D62F44-D264-4FB3-AE80-8CDF598D9F19}">
      <dgm:prSet/>
      <dgm:spPr/>
      <dgm:t>
        <a:bodyPr/>
        <a:lstStyle/>
        <a:p>
          <a:endParaRPr lang="en-US"/>
        </a:p>
      </dgm:t>
    </dgm:pt>
    <dgm:pt modelId="{E91A2ABA-BC44-494A-BDF5-C0FF6F62C2FA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Mobits2: </a:t>
          </a:r>
          <a:r>
            <a:rPr lang="en-US" dirty="0"/>
            <a:t>Constant PR prolongation + drop beat.  </a:t>
          </a:r>
        </a:p>
      </dgm:t>
    </dgm:pt>
    <dgm:pt modelId="{6131BCB7-1DFB-4B44-B310-EA1324D5AADF}" type="parTrans" cxnId="{D44F1FDD-B26C-4DD6-8909-10F50F6B38E3}">
      <dgm:prSet/>
      <dgm:spPr/>
      <dgm:t>
        <a:bodyPr/>
        <a:lstStyle/>
        <a:p>
          <a:endParaRPr lang="en-US"/>
        </a:p>
      </dgm:t>
    </dgm:pt>
    <dgm:pt modelId="{09F87FB2-AC81-41EB-B8D2-B9D23280959D}" type="sibTrans" cxnId="{D44F1FDD-B26C-4DD6-8909-10F50F6B38E3}">
      <dgm:prSet/>
      <dgm:spPr/>
      <dgm:t>
        <a:bodyPr/>
        <a:lstStyle/>
        <a:p>
          <a:endParaRPr lang="en-US"/>
        </a:p>
      </dgm:t>
    </dgm:pt>
    <dgm:pt modelId="{4FCF5F8A-CBD4-40DF-821C-AA36AA8C4F4E}">
      <dgm:prSet phldrT="[Text]"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 </a:t>
          </a:r>
          <a:r>
            <a:rPr lang="en-US" baseline="30000" dirty="0">
              <a:latin typeface="Times New Roman"/>
              <a:cs typeface="Times New Roman"/>
            </a:rPr>
            <a:t>○</a:t>
          </a:r>
          <a:r>
            <a:rPr lang="en-US" dirty="0"/>
            <a:t> </a:t>
          </a:r>
        </a:p>
      </dgm:t>
    </dgm:pt>
    <dgm:pt modelId="{1141C0FA-AD2E-4719-BB79-2FA265EFC823}" type="parTrans" cxnId="{A99AF60A-0B1B-4F40-BBB9-D133630C0D58}">
      <dgm:prSet/>
      <dgm:spPr/>
      <dgm:t>
        <a:bodyPr/>
        <a:lstStyle/>
        <a:p>
          <a:endParaRPr lang="en-US"/>
        </a:p>
      </dgm:t>
    </dgm:pt>
    <dgm:pt modelId="{56ED463C-B9EA-4439-91AC-76C9B2671360}" type="sibTrans" cxnId="{A99AF60A-0B1B-4F40-BBB9-D133630C0D58}">
      <dgm:prSet/>
      <dgm:spPr/>
      <dgm:t>
        <a:bodyPr/>
        <a:lstStyle/>
        <a:p>
          <a:endParaRPr lang="en-US"/>
        </a:p>
      </dgm:t>
    </dgm:pt>
    <dgm:pt modelId="{1672B1E4-D595-414B-B856-AFE6B9131252}">
      <dgm:prSet phldrT="[Text]"/>
      <dgm:spPr/>
      <dgm:t>
        <a:bodyPr/>
        <a:lstStyle/>
        <a:p>
          <a:r>
            <a:rPr lang="en-US" dirty="0"/>
            <a:t>Complete dissociation between P and QRS.</a:t>
          </a:r>
        </a:p>
      </dgm:t>
    </dgm:pt>
    <dgm:pt modelId="{5D6B41F7-51EE-49BF-A7A9-5954C6A96984}" type="parTrans" cxnId="{EF8E088B-0EA5-478B-BF82-7AAC7C3BE0E4}">
      <dgm:prSet/>
      <dgm:spPr/>
      <dgm:t>
        <a:bodyPr/>
        <a:lstStyle/>
        <a:p>
          <a:endParaRPr lang="en-US"/>
        </a:p>
      </dgm:t>
    </dgm:pt>
    <dgm:pt modelId="{E1811BF4-BB4A-4364-847D-887C48C1491C}" type="sibTrans" cxnId="{EF8E088B-0EA5-478B-BF82-7AAC7C3BE0E4}">
      <dgm:prSet/>
      <dgm:spPr/>
      <dgm:t>
        <a:bodyPr/>
        <a:lstStyle/>
        <a:p>
          <a:endParaRPr lang="en-US"/>
        </a:p>
      </dgm:t>
    </dgm:pt>
    <dgm:pt modelId="{3F5098B3-B6A2-41D7-A5C5-017538830755}" type="pres">
      <dgm:prSet presAssocID="{B35AD238-980D-48C6-A031-B1E6484A670E}" presName="Name0" presStyleCnt="0">
        <dgm:presLayoutVars>
          <dgm:dir/>
          <dgm:animLvl val="lvl"/>
          <dgm:resizeHandles val="exact"/>
        </dgm:presLayoutVars>
      </dgm:prSet>
      <dgm:spPr/>
    </dgm:pt>
    <dgm:pt modelId="{C7FC3C2E-3D5C-47FE-AD4C-8685243C4D58}" type="pres">
      <dgm:prSet presAssocID="{BE4790D3-4E98-4C7D-80F5-8CD6B81789DE}" presName="linNode" presStyleCnt="0"/>
      <dgm:spPr/>
    </dgm:pt>
    <dgm:pt modelId="{496A6C89-64BE-42A0-AB22-96D9BAF262C0}" type="pres">
      <dgm:prSet presAssocID="{BE4790D3-4E98-4C7D-80F5-8CD6B81789D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1E2DF60-F149-43F4-8702-B2D8F47BE7C9}" type="pres">
      <dgm:prSet presAssocID="{BE4790D3-4E98-4C7D-80F5-8CD6B81789DE}" presName="descendantText" presStyleLbl="alignAccFollowNode1" presStyleIdx="0" presStyleCnt="3">
        <dgm:presLayoutVars>
          <dgm:bulletEnabled val="1"/>
        </dgm:presLayoutVars>
      </dgm:prSet>
      <dgm:spPr/>
    </dgm:pt>
    <dgm:pt modelId="{386925A1-7614-4C2D-96BF-EE6FF4D44C4E}" type="pres">
      <dgm:prSet presAssocID="{D5B76AE8-5AEA-416A-A393-2BDFB2F44B4B}" presName="sp" presStyleCnt="0"/>
      <dgm:spPr/>
    </dgm:pt>
    <dgm:pt modelId="{DBFF2160-643D-4DB3-9E42-6F5414D27C63}" type="pres">
      <dgm:prSet presAssocID="{C5DDC702-BCFF-4000-826E-4646D192BFA4}" presName="linNode" presStyleCnt="0"/>
      <dgm:spPr/>
    </dgm:pt>
    <dgm:pt modelId="{A0098E59-2D1C-46CD-BF7F-787B1725B9EA}" type="pres">
      <dgm:prSet presAssocID="{C5DDC702-BCFF-4000-826E-4646D192BFA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81FD7F2-6CE4-4FE0-B1F8-763B642FBB99}" type="pres">
      <dgm:prSet presAssocID="{C5DDC702-BCFF-4000-826E-4646D192BFA4}" presName="descendantText" presStyleLbl="alignAccFollowNode1" presStyleIdx="1" presStyleCnt="3">
        <dgm:presLayoutVars>
          <dgm:bulletEnabled val="1"/>
        </dgm:presLayoutVars>
      </dgm:prSet>
      <dgm:spPr/>
    </dgm:pt>
    <dgm:pt modelId="{03D9F6AC-FAE0-41A0-B72D-3C91068AE8B5}" type="pres">
      <dgm:prSet presAssocID="{ACA220A6-38E1-4C5C-B8D9-D6980BAA0256}" presName="sp" presStyleCnt="0"/>
      <dgm:spPr/>
    </dgm:pt>
    <dgm:pt modelId="{01396C73-13F5-4B89-83F1-6DBF2D5AB2D7}" type="pres">
      <dgm:prSet presAssocID="{4FCF5F8A-CBD4-40DF-821C-AA36AA8C4F4E}" presName="linNode" presStyleCnt="0"/>
      <dgm:spPr/>
    </dgm:pt>
    <dgm:pt modelId="{87C11B80-BBB4-4203-87E0-AA0B2F54F31A}" type="pres">
      <dgm:prSet presAssocID="{4FCF5F8A-CBD4-40DF-821C-AA36AA8C4F4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E272B5B-889E-4661-918E-8BD65F5ED0E8}" type="pres">
      <dgm:prSet presAssocID="{4FCF5F8A-CBD4-40DF-821C-AA36AA8C4F4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FBD9503-6AED-5E46-97FA-9B3970904D2E}" type="presOf" srcId="{C5DDC702-BCFF-4000-826E-4646D192BFA4}" destId="{A0098E59-2D1C-46CD-BF7F-787B1725B9EA}" srcOrd="0" destOrd="0" presId="urn:microsoft.com/office/officeart/2005/8/layout/vList5"/>
    <dgm:cxn modelId="{A99AF60A-0B1B-4F40-BBB9-D133630C0D58}" srcId="{B35AD238-980D-48C6-A031-B1E6484A670E}" destId="{4FCF5F8A-CBD4-40DF-821C-AA36AA8C4F4E}" srcOrd="2" destOrd="0" parTransId="{1141C0FA-AD2E-4719-BB79-2FA265EFC823}" sibTransId="{56ED463C-B9EA-4439-91AC-76C9B2671360}"/>
    <dgm:cxn modelId="{3DB3FB0A-3315-1940-A97C-C15C553E5F91}" type="presOf" srcId="{BE4790D3-4E98-4C7D-80F5-8CD6B81789DE}" destId="{496A6C89-64BE-42A0-AB22-96D9BAF262C0}" srcOrd="0" destOrd="0" presId="urn:microsoft.com/office/officeart/2005/8/layout/vList5"/>
    <dgm:cxn modelId="{10DDC90D-DF78-F349-BEE9-D575E190ACFE}" type="presOf" srcId="{5D3984F6-C1B6-4007-B710-D28031FC140F}" destId="{D81FD7F2-6CE4-4FE0-B1F8-763B642FBB99}" srcOrd="0" destOrd="0" presId="urn:microsoft.com/office/officeart/2005/8/layout/vList5"/>
    <dgm:cxn modelId="{0BC9D70F-23E8-CC4A-A73D-D2C5B7BE4A25}" type="presOf" srcId="{E91A2ABA-BC44-494A-BDF5-C0FF6F62C2FA}" destId="{D81FD7F2-6CE4-4FE0-B1F8-763B642FBB99}" srcOrd="0" destOrd="1" presId="urn:microsoft.com/office/officeart/2005/8/layout/vList5"/>
    <dgm:cxn modelId="{68D89A36-861B-0F44-B9E5-DE17144DA3EB}" type="presOf" srcId="{1672B1E4-D595-414B-B856-AFE6B9131252}" destId="{0E272B5B-889E-4661-918E-8BD65F5ED0E8}" srcOrd="0" destOrd="0" presId="urn:microsoft.com/office/officeart/2005/8/layout/vList5"/>
    <dgm:cxn modelId="{56D62F44-D264-4FB3-AE80-8CDF598D9F19}" srcId="{C5DDC702-BCFF-4000-826E-4646D192BFA4}" destId="{5D3984F6-C1B6-4007-B710-D28031FC140F}" srcOrd="0" destOrd="0" parTransId="{A2CE8416-B505-4D12-9639-F4CC4C975C3B}" sibTransId="{409FDE94-CAD7-411F-B1E5-56FC468E33D0}"/>
    <dgm:cxn modelId="{48CD6561-6E69-4E65-8A6B-2202A76C6102}" srcId="{BE4790D3-4E98-4C7D-80F5-8CD6B81789DE}" destId="{62A67116-F6F9-4B9E-B666-9B52324E23CC}" srcOrd="0" destOrd="0" parTransId="{BBC46C1D-5E3D-49A9-BA66-4E91E3FB4DF2}" sibTransId="{3266E04D-98BF-40EB-88BD-CCF70AFA5EF7}"/>
    <dgm:cxn modelId="{77761E6D-04D8-2342-A08E-8A04CB80E11F}" type="presOf" srcId="{62A67116-F6F9-4B9E-B666-9B52324E23CC}" destId="{A1E2DF60-F149-43F4-8702-B2D8F47BE7C9}" srcOrd="0" destOrd="0" presId="urn:microsoft.com/office/officeart/2005/8/layout/vList5"/>
    <dgm:cxn modelId="{6A2A1270-649C-0B46-9172-1765B792F9AC}" type="presOf" srcId="{B35AD238-980D-48C6-A031-B1E6484A670E}" destId="{3F5098B3-B6A2-41D7-A5C5-017538830755}" srcOrd="0" destOrd="0" presId="urn:microsoft.com/office/officeart/2005/8/layout/vList5"/>
    <dgm:cxn modelId="{39FF3184-D78B-4350-A42B-66C4C696E2B2}" srcId="{B35AD238-980D-48C6-A031-B1E6484A670E}" destId="{C5DDC702-BCFF-4000-826E-4646D192BFA4}" srcOrd="1" destOrd="0" parTransId="{807E1405-10B5-41D0-8B16-4074F77A950E}" sibTransId="{ACA220A6-38E1-4C5C-B8D9-D6980BAA0256}"/>
    <dgm:cxn modelId="{EF8E088B-0EA5-478B-BF82-7AAC7C3BE0E4}" srcId="{4FCF5F8A-CBD4-40DF-821C-AA36AA8C4F4E}" destId="{1672B1E4-D595-414B-B856-AFE6B9131252}" srcOrd="0" destOrd="0" parTransId="{5D6B41F7-51EE-49BF-A7A9-5954C6A96984}" sibTransId="{E1811BF4-BB4A-4364-847D-887C48C1491C}"/>
    <dgm:cxn modelId="{D44F1FDD-B26C-4DD6-8909-10F50F6B38E3}" srcId="{C5DDC702-BCFF-4000-826E-4646D192BFA4}" destId="{E91A2ABA-BC44-494A-BDF5-C0FF6F62C2FA}" srcOrd="1" destOrd="0" parTransId="{6131BCB7-1DFB-4B44-B310-EA1324D5AADF}" sibTransId="{09F87FB2-AC81-41EB-B8D2-B9D23280959D}"/>
    <dgm:cxn modelId="{22A57EEC-8C15-4812-848A-0589129B2E7E}" srcId="{B35AD238-980D-48C6-A031-B1E6484A670E}" destId="{BE4790D3-4E98-4C7D-80F5-8CD6B81789DE}" srcOrd="0" destOrd="0" parTransId="{EA3562BA-504A-45C8-AE0A-3EC871CE7618}" sibTransId="{D5B76AE8-5AEA-416A-A393-2BDFB2F44B4B}"/>
    <dgm:cxn modelId="{E3E1B0EF-A6D8-D946-BE79-413307BD87E4}" type="presOf" srcId="{4FCF5F8A-CBD4-40DF-821C-AA36AA8C4F4E}" destId="{87C11B80-BBB4-4203-87E0-AA0B2F54F31A}" srcOrd="0" destOrd="0" presId="urn:microsoft.com/office/officeart/2005/8/layout/vList5"/>
    <dgm:cxn modelId="{F1ADCF32-680C-3F4C-B980-08BD9EA4C78D}" type="presParOf" srcId="{3F5098B3-B6A2-41D7-A5C5-017538830755}" destId="{C7FC3C2E-3D5C-47FE-AD4C-8685243C4D58}" srcOrd="0" destOrd="0" presId="urn:microsoft.com/office/officeart/2005/8/layout/vList5"/>
    <dgm:cxn modelId="{DA9BF100-AA25-C04A-BDFD-0C538A497457}" type="presParOf" srcId="{C7FC3C2E-3D5C-47FE-AD4C-8685243C4D58}" destId="{496A6C89-64BE-42A0-AB22-96D9BAF262C0}" srcOrd="0" destOrd="0" presId="urn:microsoft.com/office/officeart/2005/8/layout/vList5"/>
    <dgm:cxn modelId="{E7AE41A8-02AB-B440-92C8-24BE97249E7E}" type="presParOf" srcId="{C7FC3C2E-3D5C-47FE-AD4C-8685243C4D58}" destId="{A1E2DF60-F149-43F4-8702-B2D8F47BE7C9}" srcOrd="1" destOrd="0" presId="urn:microsoft.com/office/officeart/2005/8/layout/vList5"/>
    <dgm:cxn modelId="{4BC1FC7A-C6A4-0648-A2E5-EEFE2B82BC77}" type="presParOf" srcId="{3F5098B3-B6A2-41D7-A5C5-017538830755}" destId="{386925A1-7614-4C2D-96BF-EE6FF4D44C4E}" srcOrd="1" destOrd="0" presId="urn:microsoft.com/office/officeart/2005/8/layout/vList5"/>
    <dgm:cxn modelId="{DC41B384-3FAD-AC4B-9F5A-72F5D0B2B6E9}" type="presParOf" srcId="{3F5098B3-B6A2-41D7-A5C5-017538830755}" destId="{DBFF2160-643D-4DB3-9E42-6F5414D27C63}" srcOrd="2" destOrd="0" presId="urn:microsoft.com/office/officeart/2005/8/layout/vList5"/>
    <dgm:cxn modelId="{CFBE06F8-CEE6-4A47-8B2E-AC2CCE02B33F}" type="presParOf" srcId="{DBFF2160-643D-4DB3-9E42-6F5414D27C63}" destId="{A0098E59-2D1C-46CD-BF7F-787B1725B9EA}" srcOrd="0" destOrd="0" presId="urn:microsoft.com/office/officeart/2005/8/layout/vList5"/>
    <dgm:cxn modelId="{DE618200-A849-5D4D-9D54-77E2B0E48537}" type="presParOf" srcId="{DBFF2160-643D-4DB3-9E42-6F5414D27C63}" destId="{D81FD7F2-6CE4-4FE0-B1F8-763B642FBB99}" srcOrd="1" destOrd="0" presId="urn:microsoft.com/office/officeart/2005/8/layout/vList5"/>
    <dgm:cxn modelId="{90F14A5A-BF00-2044-AC31-BBD53049BA0F}" type="presParOf" srcId="{3F5098B3-B6A2-41D7-A5C5-017538830755}" destId="{03D9F6AC-FAE0-41A0-B72D-3C91068AE8B5}" srcOrd="3" destOrd="0" presId="urn:microsoft.com/office/officeart/2005/8/layout/vList5"/>
    <dgm:cxn modelId="{1F4408D5-8430-6C4B-A1A3-E33AF0013028}" type="presParOf" srcId="{3F5098B3-B6A2-41D7-A5C5-017538830755}" destId="{01396C73-13F5-4B89-83F1-6DBF2D5AB2D7}" srcOrd="4" destOrd="0" presId="urn:microsoft.com/office/officeart/2005/8/layout/vList5"/>
    <dgm:cxn modelId="{73633065-5539-554B-81F1-9C1893904912}" type="presParOf" srcId="{01396C73-13F5-4B89-83F1-6DBF2D5AB2D7}" destId="{87C11B80-BBB4-4203-87E0-AA0B2F54F31A}" srcOrd="0" destOrd="0" presId="urn:microsoft.com/office/officeart/2005/8/layout/vList5"/>
    <dgm:cxn modelId="{C91BDE38-E5D8-5F48-A477-A8A4C38B9F4E}" type="presParOf" srcId="{01396C73-13F5-4B89-83F1-6DBF2D5AB2D7}" destId="{0E272B5B-889E-4661-918E-8BD65F5ED0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2DF60-F149-43F4-8702-B2D8F47BE7C9}">
      <dsp:nvSpPr>
        <dsp:cNvPr id="0" name=""/>
        <dsp:cNvSpPr/>
      </dsp:nvSpPr>
      <dsp:spPr>
        <a:xfrm rot="5400000">
          <a:off x="4628828" y="-1785924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Constant PR prolongation without drop beat.</a:t>
          </a:r>
        </a:p>
      </dsp:txBody>
      <dsp:txXfrm rot="-5400000">
        <a:off x="2715768" y="176045"/>
        <a:ext cx="4779123" cy="904092"/>
      </dsp:txXfrm>
    </dsp:sp>
    <dsp:sp modelId="{496A6C89-64BE-42A0-AB22-96D9BAF262C0}">
      <dsp:nvSpPr>
        <dsp:cNvPr id="0" name=""/>
        <dsp:cNvSpPr/>
      </dsp:nvSpPr>
      <dsp:spPr>
        <a:xfrm>
          <a:off x="0" y="1897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1</a:t>
          </a:r>
          <a:r>
            <a:rPr lang="en-US" sz="6300" kern="1200" baseline="30000" dirty="0"/>
            <a:t>st</a:t>
          </a:r>
          <a:r>
            <a:rPr lang="en-US" sz="6300" kern="1200" baseline="30000" dirty="0">
              <a:latin typeface="Times New Roman"/>
              <a:cs typeface="Times New Roman"/>
            </a:rPr>
            <a:t>○</a:t>
          </a:r>
          <a:endParaRPr lang="en-US" sz="6300" kern="1200" dirty="0"/>
        </a:p>
      </dsp:txBody>
      <dsp:txXfrm>
        <a:off x="61137" y="63034"/>
        <a:ext cx="2593494" cy="1130114"/>
      </dsp:txXfrm>
    </dsp:sp>
    <dsp:sp modelId="{D81FD7F2-6CE4-4FE0-B1F8-763B642FBB99}">
      <dsp:nvSpPr>
        <dsp:cNvPr id="0" name=""/>
        <dsp:cNvSpPr/>
      </dsp:nvSpPr>
      <dsp:spPr>
        <a:xfrm rot="5400000">
          <a:off x="4628828" y="-470916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Mobitz1:</a:t>
          </a: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kern="1200" dirty="0"/>
            <a:t>Progressive PR prolongation + drop beat.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Mobits2: </a:t>
          </a:r>
          <a:r>
            <a:rPr lang="en-US" sz="1600" kern="1200" dirty="0"/>
            <a:t>Constant PR prolongation + drop beat.  </a:t>
          </a:r>
        </a:p>
      </dsp:txBody>
      <dsp:txXfrm rot="-5400000">
        <a:off x="2715768" y="1491053"/>
        <a:ext cx="4779123" cy="904092"/>
      </dsp:txXfrm>
    </dsp:sp>
    <dsp:sp modelId="{A0098E59-2D1C-46CD-BF7F-787B1725B9EA}">
      <dsp:nvSpPr>
        <dsp:cNvPr id="0" name=""/>
        <dsp:cNvSpPr/>
      </dsp:nvSpPr>
      <dsp:spPr>
        <a:xfrm>
          <a:off x="0" y="1316905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2</a:t>
          </a:r>
          <a:r>
            <a:rPr lang="en-US" sz="6300" kern="1200" baseline="30000" dirty="0"/>
            <a:t>nd</a:t>
          </a:r>
          <a:r>
            <a:rPr lang="en-US" sz="6300" kern="1200" baseline="30000" dirty="0">
              <a:latin typeface="Times New Roman"/>
              <a:cs typeface="Times New Roman"/>
            </a:rPr>
            <a:t>○</a:t>
          </a:r>
          <a:r>
            <a:rPr lang="en-US" sz="6300" kern="1200" dirty="0"/>
            <a:t> </a:t>
          </a:r>
        </a:p>
      </dsp:txBody>
      <dsp:txXfrm>
        <a:off x="61137" y="1378042"/>
        <a:ext cx="2593494" cy="1130114"/>
      </dsp:txXfrm>
    </dsp:sp>
    <dsp:sp modelId="{0E272B5B-889E-4661-918E-8BD65F5ED0E8}">
      <dsp:nvSpPr>
        <dsp:cNvPr id="0" name=""/>
        <dsp:cNvSpPr/>
      </dsp:nvSpPr>
      <dsp:spPr>
        <a:xfrm rot="5400000">
          <a:off x="4628828" y="844092"/>
          <a:ext cx="1001910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Complete dissociation between P and QRS.</a:t>
          </a:r>
        </a:p>
      </dsp:txBody>
      <dsp:txXfrm rot="-5400000">
        <a:off x="2715768" y="2806062"/>
        <a:ext cx="4779123" cy="904092"/>
      </dsp:txXfrm>
    </dsp:sp>
    <dsp:sp modelId="{87C11B80-BBB4-4203-87E0-AA0B2F54F31A}">
      <dsp:nvSpPr>
        <dsp:cNvPr id="0" name=""/>
        <dsp:cNvSpPr/>
      </dsp:nvSpPr>
      <dsp:spPr>
        <a:xfrm>
          <a:off x="0" y="2631913"/>
          <a:ext cx="2715768" cy="12523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3</a:t>
          </a:r>
          <a:r>
            <a:rPr lang="en-US" sz="6300" kern="1200" baseline="30000" dirty="0"/>
            <a:t>rd </a:t>
          </a:r>
          <a:r>
            <a:rPr lang="en-US" sz="6300" kern="1200" baseline="30000" dirty="0">
              <a:latin typeface="Times New Roman"/>
              <a:cs typeface="Times New Roman"/>
            </a:rPr>
            <a:t>○</a:t>
          </a:r>
          <a:r>
            <a:rPr lang="en-US" sz="6300" kern="1200" dirty="0"/>
            <a:t> </a:t>
          </a:r>
        </a:p>
      </dsp:txBody>
      <dsp:txXfrm>
        <a:off x="61137" y="2693050"/>
        <a:ext cx="2593494" cy="113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7F8E17-333E-6143-9E2C-65A6DA7E7946}" type="datetimeFigureOut">
              <a:rPr lang="en-US" smtClean="0"/>
              <a:pPr/>
              <a:t>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D6020F-F1C0-C649-A2E4-32BB460F7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CBD1AC-C4BB-4B9A-BE31-8B677E486889}" type="datetimeFigureOut">
              <a:rPr lang="en-US" smtClean="0"/>
              <a:pPr/>
              <a:t>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B6D2D-3330-4F94-B8D1-570398DB3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6868-EA70-490A-A63C-6EA7B9EF6E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9pPr>
          </a:lstStyle>
          <a:p>
            <a:fld id="{B5A0D7AE-D73B-FF46-8A9E-7121700993BD}" type="slidenum">
              <a:rPr lang="en-GB"/>
              <a:pPr/>
              <a:t>36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KW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7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6D2D-3330-4F94-B8D1-570398DB3C1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35410-2B3E-9545-9CB8-FBE22317CDC0}" type="datetimeFigureOut">
              <a:rPr lang="en-US" smtClean="0"/>
              <a:pPr/>
              <a:t>2/10/19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1357CA-9DAF-3242-A53A-A652D7EA28C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books.org/wiki/File:Heart_frontally_PD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442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/>
              <a:t>Cardiovascular System Block</a:t>
            </a:r>
            <a:br>
              <a:rPr lang="en-US" sz="4400" u="sng" dirty="0"/>
            </a:br>
            <a:r>
              <a:rPr lang="en-US" sz="4400" u="sng" dirty="0"/>
              <a:t>Cardiac Arrhythmias</a:t>
            </a:r>
            <a:br>
              <a:rPr lang="en-US" sz="4400" u="sng" dirty="0"/>
            </a:br>
            <a:r>
              <a:rPr lang="en-US" sz="4400" u="sng" dirty="0">
                <a:solidFill>
                  <a:schemeClr val="tx2"/>
                </a:solidFill>
              </a:rPr>
              <a:t>(Physiology</a:t>
            </a:r>
            <a:r>
              <a:rPr lang="en-US" sz="4400" dirty="0">
                <a:solidFill>
                  <a:schemeClr val="tx2"/>
                </a:solidFill>
              </a:rPr>
              <a:t>)</a:t>
            </a:r>
            <a:endParaRPr lang="en-US" sz="4400" u="sng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979863"/>
            <a:ext cx="7854950" cy="1752600"/>
          </a:xfrm>
        </p:spPr>
        <p:txBody>
          <a:bodyPr/>
          <a:lstStyle/>
          <a:p>
            <a:pPr marL="368300" marR="0" indent="-368300" algn="ctr" eaLnBrk="1" hangingPunct="1">
              <a:lnSpc>
                <a:spcPct val="64000"/>
              </a:lnSpc>
              <a:buSzPct val="170000"/>
            </a:pPr>
            <a:r>
              <a:rPr lang="en-US" sz="2400" b="1" dirty="0"/>
              <a:t>Ahmad Hersi</a:t>
            </a:r>
            <a:endParaRPr lang="en-US" sz="2000" b="1" dirty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oreen\Desktop\ecg workshop\bbmapAsset (20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33400"/>
            <a:ext cx="3221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12 Leads EKG</a:t>
            </a:r>
          </a:p>
        </p:txBody>
      </p:sp>
      <p:pic>
        <p:nvPicPr>
          <p:cNvPr id="4" name="Picture 3" descr="3.bmp">
            <a:extLst>
              <a:ext uri="{FF2B5EF4-FFF2-40B4-BE49-F238E27FC236}">
                <a16:creationId xmlns:a16="http://schemas.microsoft.com/office/drawing/2014/main" id="{3515A20C-FCF5-E142-AF15-CAC0F5505B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222" b="32223"/>
          <a:stretch>
            <a:fillRect/>
          </a:stretch>
        </p:blipFill>
        <p:spPr>
          <a:xfrm>
            <a:off x="3429000" y="1524000"/>
            <a:ext cx="5715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3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bmp">
            <a:extLst>
              <a:ext uri="{FF2B5EF4-FFF2-40B4-BE49-F238E27FC236}">
                <a16:creationId xmlns:a16="http://schemas.microsoft.com/office/drawing/2014/main" id="{5028FCED-4C85-5E43-9AFB-812EB98C6F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222" b="32223"/>
          <a:stretch>
            <a:fillRect/>
          </a:stretch>
        </p:blipFill>
        <p:spPr>
          <a:xfrm>
            <a:off x="107504" y="620688"/>
            <a:ext cx="903649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Normal Sinus 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704"/>
            <a:ext cx="8229600" cy="224137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Regular</a:t>
            </a:r>
          </a:p>
          <a:p>
            <a:r>
              <a:rPr lang="en-US" dirty="0"/>
              <a:t>Single p-wave precedes every QRS complex</a:t>
            </a:r>
          </a:p>
          <a:p>
            <a:r>
              <a:rPr lang="en-US" dirty="0"/>
              <a:t>P-R interval is constant and within normal range</a:t>
            </a:r>
          </a:p>
          <a:p>
            <a:r>
              <a:rPr lang="en-US" dirty="0"/>
              <a:t>P-P interval is constant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5035252"/>
            <a:ext cx="5080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6002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Normal sinus rate: </a:t>
            </a:r>
            <a:r>
              <a:rPr lang="en-US" sz="2800" dirty="0"/>
              <a:t>(60-100).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Tachycardia:</a:t>
            </a:r>
            <a:r>
              <a:rPr lang="en-US" sz="2800" dirty="0"/>
              <a:t> &gt;100.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Bradycardia: </a:t>
            </a:r>
            <a:r>
              <a:rPr lang="en-US" sz="2800" dirty="0"/>
              <a:t>&lt;60.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Causes/Mechanisms  of Cardiac Arrhythmias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3149704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Abnormal rhythmicity of the pacemaker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Shift of the pacemaker from the sinus node to another place in the heart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Blocks at different points in the spread of impulse through the heart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Triger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Reentry </a:t>
            </a:r>
          </a:p>
          <a:p>
            <a:pPr marL="624078" indent="-514350">
              <a:buFont typeface="+mj-lt"/>
              <a:buAutoNum type="arabicPeriod"/>
            </a:pPr>
            <a:endParaRPr lang="en-US" dirty="0">
              <a:solidFill>
                <a:schemeClr val="accent4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9C5D47-1F1B-C746-8829-BD2D0483F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20" y="304774"/>
            <a:ext cx="3582144" cy="3566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5A163-E179-2B42-9DAD-A03D175D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188" y="294456"/>
            <a:ext cx="3856805" cy="3566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C70AA-E800-5642-A3D0-1A2AD658601C}"/>
              </a:ext>
            </a:extLst>
          </p:cNvPr>
          <p:cNvGrpSpPr/>
          <p:nvPr/>
        </p:nvGrpSpPr>
        <p:grpSpPr>
          <a:xfrm>
            <a:off x="683567" y="3861048"/>
            <a:ext cx="5400601" cy="2768352"/>
            <a:chOff x="0" y="457200"/>
            <a:chExt cx="7901713" cy="6172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B42DF11-E65B-3A4A-A038-301EAB46364D}"/>
                </a:ext>
              </a:extLst>
            </p:cNvPr>
            <p:cNvGrpSpPr/>
            <p:nvPr/>
          </p:nvGrpSpPr>
          <p:grpSpPr>
            <a:xfrm>
              <a:off x="381000" y="1066800"/>
              <a:ext cx="7271082" cy="5562600"/>
              <a:chOff x="381000" y="1066800"/>
              <a:chExt cx="7193649" cy="5562600"/>
            </a:xfrm>
          </p:grpSpPr>
          <p:sp>
            <p:nvSpPr>
              <p:cNvPr id="36" name="Oval 5">
                <a:extLst>
                  <a:ext uri="{FF2B5EF4-FFF2-40B4-BE49-F238E27FC236}">
                    <a16:creationId xmlns:a16="http://schemas.microsoft.com/office/drawing/2014/main" id="{16655F5B-9F8F-E644-B8A4-FD5F13B09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201" y="1143000"/>
                <a:ext cx="2572592" cy="339357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F20CE884-1C24-E54F-A09B-A3373E9A4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834" y="1066800"/>
                <a:ext cx="2202366" cy="312982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5E05F166-D770-9349-905A-BA0C216AA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000" y="3360595"/>
                <a:ext cx="2362200" cy="3268805"/>
              </a:xfrm>
              <a:custGeom>
                <a:avLst/>
                <a:gdLst>
                  <a:gd name="T0" fmla="*/ 220 w 984"/>
                  <a:gd name="T1" fmla="*/ 1 h 1273"/>
                  <a:gd name="T2" fmla="*/ 65 w 984"/>
                  <a:gd name="T3" fmla="*/ 52 h 1273"/>
                  <a:gd name="T4" fmla="*/ 33 w 984"/>
                  <a:gd name="T5" fmla="*/ 146 h 1273"/>
                  <a:gd name="T6" fmla="*/ 13 w 984"/>
                  <a:gd name="T7" fmla="*/ 228 h 1273"/>
                  <a:gd name="T8" fmla="*/ 54 w 984"/>
                  <a:gd name="T9" fmla="*/ 621 h 1273"/>
                  <a:gd name="T10" fmla="*/ 96 w 984"/>
                  <a:gd name="T11" fmla="*/ 714 h 1273"/>
                  <a:gd name="T12" fmla="*/ 137 w 984"/>
                  <a:gd name="T13" fmla="*/ 776 h 1273"/>
                  <a:gd name="T14" fmla="*/ 261 w 984"/>
                  <a:gd name="T15" fmla="*/ 963 h 1273"/>
                  <a:gd name="T16" fmla="*/ 716 w 984"/>
                  <a:gd name="T17" fmla="*/ 1273 h 1273"/>
                  <a:gd name="T18" fmla="*/ 851 w 984"/>
                  <a:gd name="T19" fmla="*/ 1263 h 1273"/>
                  <a:gd name="T20" fmla="*/ 944 w 984"/>
                  <a:gd name="T21" fmla="*/ 1118 h 1273"/>
                  <a:gd name="T22" fmla="*/ 954 w 984"/>
                  <a:gd name="T23" fmla="*/ 828 h 1273"/>
                  <a:gd name="T24" fmla="*/ 923 w 984"/>
                  <a:gd name="T25" fmla="*/ 725 h 1273"/>
                  <a:gd name="T26" fmla="*/ 902 w 984"/>
                  <a:gd name="T27" fmla="*/ 601 h 1273"/>
                  <a:gd name="T28" fmla="*/ 727 w 984"/>
                  <a:gd name="T29" fmla="*/ 156 h 1273"/>
                  <a:gd name="T30" fmla="*/ 520 w 984"/>
                  <a:gd name="T31" fmla="*/ 63 h 1273"/>
                  <a:gd name="T32" fmla="*/ 333 w 984"/>
                  <a:gd name="T33" fmla="*/ 104 h 1273"/>
                  <a:gd name="T34" fmla="*/ 282 w 984"/>
                  <a:gd name="T35" fmla="*/ 94 h 1273"/>
                  <a:gd name="T36" fmla="*/ 220 w 984"/>
                  <a:gd name="T37" fmla="*/ 73 h 1273"/>
                  <a:gd name="T38" fmla="*/ 220 w 984"/>
                  <a:gd name="T39" fmla="*/ 1 h 12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84"/>
                  <a:gd name="T61" fmla="*/ 0 h 1273"/>
                  <a:gd name="T62" fmla="*/ 984 w 984"/>
                  <a:gd name="T63" fmla="*/ 1273 h 12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84" h="1273">
                    <a:moveTo>
                      <a:pt x="220" y="1"/>
                    </a:moveTo>
                    <a:cubicBezTo>
                      <a:pt x="140" y="10"/>
                      <a:pt x="117" y="0"/>
                      <a:pt x="65" y="52"/>
                    </a:cubicBezTo>
                    <a:cubicBezTo>
                      <a:pt x="54" y="83"/>
                      <a:pt x="42" y="114"/>
                      <a:pt x="33" y="146"/>
                    </a:cubicBezTo>
                    <a:cubicBezTo>
                      <a:pt x="26" y="173"/>
                      <a:pt x="13" y="228"/>
                      <a:pt x="13" y="228"/>
                    </a:cubicBezTo>
                    <a:cubicBezTo>
                      <a:pt x="0" y="367"/>
                      <a:pt x="9" y="490"/>
                      <a:pt x="54" y="621"/>
                    </a:cubicBezTo>
                    <a:cubicBezTo>
                      <a:pt x="65" y="653"/>
                      <a:pt x="80" y="685"/>
                      <a:pt x="96" y="714"/>
                    </a:cubicBezTo>
                    <a:cubicBezTo>
                      <a:pt x="108" y="736"/>
                      <a:pt x="137" y="776"/>
                      <a:pt x="137" y="776"/>
                    </a:cubicBezTo>
                    <a:cubicBezTo>
                      <a:pt x="160" y="849"/>
                      <a:pt x="213" y="906"/>
                      <a:pt x="261" y="963"/>
                    </a:cubicBezTo>
                    <a:cubicBezTo>
                      <a:pt x="377" y="1102"/>
                      <a:pt x="537" y="1229"/>
                      <a:pt x="716" y="1273"/>
                    </a:cubicBezTo>
                    <a:cubicBezTo>
                      <a:pt x="761" y="1270"/>
                      <a:pt x="807" y="1271"/>
                      <a:pt x="851" y="1263"/>
                    </a:cubicBezTo>
                    <a:cubicBezTo>
                      <a:pt x="908" y="1252"/>
                      <a:pt x="916" y="1159"/>
                      <a:pt x="944" y="1118"/>
                    </a:cubicBezTo>
                    <a:cubicBezTo>
                      <a:pt x="984" y="994"/>
                      <a:pt x="977" y="1041"/>
                      <a:pt x="954" y="828"/>
                    </a:cubicBezTo>
                    <a:cubicBezTo>
                      <a:pt x="950" y="792"/>
                      <a:pt x="930" y="760"/>
                      <a:pt x="923" y="725"/>
                    </a:cubicBezTo>
                    <a:cubicBezTo>
                      <a:pt x="915" y="684"/>
                      <a:pt x="909" y="642"/>
                      <a:pt x="902" y="601"/>
                    </a:cubicBezTo>
                    <a:cubicBezTo>
                      <a:pt x="877" y="451"/>
                      <a:pt x="867" y="251"/>
                      <a:pt x="727" y="156"/>
                    </a:cubicBezTo>
                    <a:cubicBezTo>
                      <a:pt x="677" y="83"/>
                      <a:pt x="603" y="73"/>
                      <a:pt x="520" y="63"/>
                    </a:cubicBezTo>
                    <a:cubicBezTo>
                      <a:pt x="454" y="71"/>
                      <a:pt x="397" y="89"/>
                      <a:pt x="333" y="104"/>
                    </a:cubicBezTo>
                    <a:cubicBezTo>
                      <a:pt x="316" y="101"/>
                      <a:pt x="299" y="99"/>
                      <a:pt x="282" y="94"/>
                    </a:cubicBezTo>
                    <a:cubicBezTo>
                      <a:pt x="261" y="88"/>
                      <a:pt x="220" y="73"/>
                      <a:pt x="220" y="73"/>
                    </a:cubicBezTo>
                    <a:cubicBezTo>
                      <a:pt x="173" y="41"/>
                      <a:pt x="183" y="63"/>
                      <a:pt x="220" y="1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A281C685-CE5C-264A-96B8-19CEFB7D0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00" y="3048000"/>
                <a:ext cx="2483623" cy="3469931"/>
              </a:xfrm>
              <a:custGeom>
                <a:avLst/>
                <a:gdLst>
                  <a:gd name="T0" fmla="*/ 55 w 904"/>
                  <a:gd name="T1" fmla="*/ 94 h 1263"/>
                  <a:gd name="T2" fmla="*/ 117 w 904"/>
                  <a:gd name="T3" fmla="*/ 136 h 1263"/>
                  <a:gd name="T4" fmla="*/ 241 w 904"/>
                  <a:gd name="T5" fmla="*/ 167 h 1263"/>
                  <a:gd name="T6" fmla="*/ 313 w 904"/>
                  <a:gd name="T7" fmla="*/ 157 h 1263"/>
                  <a:gd name="T8" fmla="*/ 500 w 904"/>
                  <a:gd name="T9" fmla="*/ 1 h 1263"/>
                  <a:gd name="T10" fmla="*/ 706 w 904"/>
                  <a:gd name="T11" fmla="*/ 94 h 1263"/>
                  <a:gd name="T12" fmla="*/ 768 w 904"/>
                  <a:gd name="T13" fmla="*/ 188 h 1263"/>
                  <a:gd name="T14" fmla="*/ 789 w 904"/>
                  <a:gd name="T15" fmla="*/ 219 h 1263"/>
                  <a:gd name="T16" fmla="*/ 862 w 904"/>
                  <a:gd name="T17" fmla="*/ 508 h 1263"/>
                  <a:gd name="T18" fmla="*/ 799 w 904"/>
                  <a:gd name="T19" fmla="*/ 1046 h 1263"/>
                  <a:gd name="T20" fmla="*/ 644 w 904"/>
                  <a:gd name="T21" fmla="*/ 1232 h 1263"/>
                  <a:gd name="T22" fmla="*/ 531 w 904"/>
                  <a:gd name="T23" fmla="*/ 1263 h 1263"/>
                  <a:gd name="T24" fmla="*/ 375 w 904"/>
                  <a:gd name="T25" fmla="*/ 1212 h 1263"/>
                  <a:gd name="T26" fmla="*/ 355 w 904"/>
                  <a:gd name="T27" fmla="*/ 1180 h 1263"/>
                  <a:gd name="T28" fmla="*/ 324 w 904"/>
                  <a:gd name="T29" fmla="*/ 1149 h 1263"/>
                  <a:gd name="T30" fmla="*/ 282 w 904"/>
                  <a:gd name="T31" fmla="*/ 1077 h 1263"/>
                  <a:gd name="T32" fmla="*/ 251 w 904"/>
                  <a:gd name="T33" fmla="*/ 963 h 1263"/>
                  <a:gd name="T34" fmla="*/ 106 w 904"/>
                  <a:gd name="T35" fmla="*/ 425 h 1263"/>
                  <a:gd name="T36" fmla="*/ 44 w 904"/>
                  <a:gd name="T37" fmla="*/ 219 h 1263"/>
                  <a:gd name="T38" fmla="*/ 55 w 904"/>
                  <a:gd name="T39" fmla="*/ 94 h 12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04"/>
                  <a:gd name="T61" fmla="*/ 0 h 1263"/>
                  <a:gd name="T62" fmla="*/ 904 w 904"/>
                  <a:gd name="T63" fmla="*/ 1263 h 12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04" h="1263">
                    <a:moveTo>
                      <a:pt x="55" y="94"/>
                    </a:moveTo>
                    <a:cubicBezTo>
                      <a:pt x="158" y="131"/>
                      <a:pt x="0" y="70"/>
                      <a:pt x="117" y="136"/>
                    </a:cubicBezTo>
                    <a:cubicBezTo>
                      <a:pt x="151" y="155"/>
                      <a:pt x="203" y="155"/>
                      <a:pt x="241" y="167"/>
                    </a:cubicBezTo>
                    <a:cubicBezTo>
                      <a:pt x="265" y="164"/>
                      <a:pt x="290" y="166"/>
                      <a:pt x="313" y="157"/>
                    </a:cubicBezTo>
                    <a:cubicBezTo>
                      <a:pt x="390" y="127"/>
                      <a:pt x="433" y="45"/>
                      <a:pt x="500" y="1"/>
                    </a:cubicBezTo>
                    <a:cubicBezTo>
                      <a:pt x="643" y="15"/>
                      <a:pt x="612" y="0"/>
                      <a:pt x="706" y="94"/>
                    </a:cubicBezTo>
                    <a:cubicBezTo>
                      <a:pt x="712" y="100"/>
                      <a:pt x="755" y="168"/>
                      <a:pt x="768" y="188"/>
                    </a:cubicBezTo>
                    <a:cubicBezTo>
                      <a:pt x="775" y="198"/>
                      <a:pt x="789" y="219"/>
                      <a:pt x="789" y="219"/>
                    </a:cubicBezTo>
                    <a:cubicBezTo>
                      <a:pt x="821" y="314"/>
                      <a:pt x="844" y="409"/>
                      <a:pt x="862" y="508"/>
                    </a:cubicBezTo>
                    <a:cubicBezTo>
                      <a:pt x="868" y="680"/>
                      <a:pt x="904" y="891"/>
                      <a:pt x="799" y="1046"/>
                    </a:cubicBezTo>
                    <a:cubicBezTo>
                      <a:pt x="783" y="1110"/>
                      <a:pt x="707" y="1210"/>
                      <a:pt x="644" y="1232"/>
                    </a:cubicBezTo>
                    <a:cubicBezTo>
                      <a:pt x="607" y="1245"/>
                      <a:pt x="531" y="1263"/>
                      <a:pt x="531" y="1263"/>
                    </a:cubicBezTo>
                    <a:cubicBezTo>
                      <a:pt x="459" y="1254"/>
                      <a:pt x="432" y="1249"/>
                      <a:pt x="375" y="1212"/>
                    </a:cubicBezTo>
                    <a:cubicBezTo>
                      <a:pt x="368" y="1201"/>
                      <a:pt x="363" y="1190"/>
                      <a:pt x="355" y="1180"/>
                    </a:cubicBezTo>
                    <a:cubicBezTo>
                      <a:pt x="346" y="1169"/>
                      <a:pt x="333" y="1161"/>
                      <a:pt x="324" y="1149"/>
                    </a:cubicBezTo>
                    <a:cubicBezTo>
                      <a:pt x="308" y="1126"/>
                      <a:pt x="298" y="1100"/>
                      <a:pt x="282" y="1077"/>
                    </a:cubicBezTo>
                    <a:cubicBezTo>
                      <a:pt x="259" y="983"/>
                      <a:pt x="272" y="1021"/>
                      <a:pt x="251" y="963"/>
                    </a:cubicBezTo>
                    <a:cubicBezTo>
                      <a:pt x="228" y="797"/>
                      <a:pt x="203" y="567"/>
                      <a:pt x="106" y="425"/>
                    </a:cubicBezTo>
                    <a:cubicBezTo>
                      <a:pt x="87" y="365"/>
                      <a:pt x="44" y="284"/>
                      <a:pt x="44" y="219"/>
                    </a:cubicBezTo>
                    <a:cubicBezTo>
                      <a:pt x="44" y="177"/>
                      <a:pt x="51" y="136"/>
                      <a:pt x="55" y="94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573B43DE-2EBB-4348-9ABC-FAF2A65E4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3048000"/>
                <a:ext cx="1889153" cy="2819400"/>
              </a:xfrm>
              <a:custGeom>
                <a:avLst/>
                <a:gdLst>
                  <a:gd name="T0" fmla="*/ 286 w 865"/>
                  <a:gd name="T1" fmla="*/ 149 h 1414"/>
                  <a:gd name="T2" fmla="*/ 224 w 865"/>
                  <a:gd name="T3" fmla="*/ 66 h 1414"/>
                  <a:gd name="T4" fmla="*/ 130 w 865"/>
                  <a:gd name="T5" fmla="*/ 4 h 1414"/>
                  <a:gd name="T6" fmla="*/ 58 w 865"/>
                  <a:gd name="T7" fmla="*/ 56 h 1414"/>
                  <a:gd name="T8" fmla="*/ 37 w 865"/>
                  <a:gd name="T9" fmla="*/ 87 h 1414"/>
                  <a:gd name="T10" fmla="*/ 244 w 865"/>
                  <a:gd name="T11" fmla="*/ 200 h 1414"/>
                  <a:gd name="T12" fmla="*/ 286 w 865"/>
                  <a:gd name="T13" fmla="*/ 325 h 1414"/>
                  <a:gd name="T14" fmla="*/ 296 w 865"/>
                  <a:gd name="T15" fmla="*/ 356 h 1414"/>
                  <a:gd name="T16" fmla="*/ 306 w 865"/>
                  <a:gd name="T17" fmla="*/ 387 h 1414"/>
                  <a:gd name="T18" fmla="*/ 348 w 865"/>
                  <a:gd name="T19" fmla="*/ 604 h 1414"/>
                  <a:gd name="T20" fmla="*/ 306 w 865"/>
                  <a:gd name="T21" fmla="*/ 1049 h 1414"/>
                  <a:gd name="T22" fmla="*/ 275 w 865"/>
                  <a:gd name="T23" fmla="*/ 1111 h 1414"/>
                  <a:gd name="T24" fmla="*/ 213 w 865"/>
                  <a:gd name="T25" fmla="*/ 1266 h 1414"/>
                  <a:gd name="T26" fmla="*/ 141 w 865"/>
                  <a:gd name="T27" fmla="*/ 1390 h 1414"/>
                  <a:gd name="T28" fmla="*/ 244 w 865"/>
                  <a:gd name="T29" fmla="*/ 1318 h 1414"/>
                  <a:gd name="T30" fmla="*/ 368 w 865"/>
                  <a:gd name="T31" fmla="*/ 1131 h 1414"/>
                  <a:gd name="T32" fmla="*/ 410 w 865"/>
                  <a:gd name="T33" fmla="*/ 1038 h 1414"/>
                  <a:gd name="T34" fmla="*/ 399 w 865"/>
                  <a:gd name="T35" fmla="*/ 893 h 1414"/>
                  <a:gd name="T36" fmla="*/ 410 w 865"/>
                  <a:gd name="T37" fmla="*/ 676 h 1414"/>
                  <a:gd name="T38" fmla="*/ 399 w 865"/>
                  <a:gd name="T39" fmla="*/ 490 h 1414"/>
                  <a:gd name="T40" fmla="*/ 430 w 865"/>
                  <a:gd name="T41" fmla="*/ 500 h 1414"/>
                  <a:gd name="T42" fmla="*/ 493 w 865"/>
                  <a:gd name="T43" fmla="*/ 935 h 1414"/>
                  <a:gd name="T44" fmla="*/ 544 w 865"/>
                  <a:gd name="T45" fmla="*/ 1028 h 1414"/>
                  <a:gd name="T46" fmla="*/ 586 w 865"/>
                  <a:gd name="T47" fmla="*/ 1121 h 1414"/>
                  <a:gd name="T48" fmla="*/ 792 w 865"/>
                  <a:gd name="T49" fmla="*/ 1349 h 1414"/>
                  <a:gd name="T50" fmla="*/ 865 w 865"/>
                  <a:gd name="T51" fmla="*/ 1369 h 1414"/>
                  <a:gd name="T52" fmla="*/ 741 w 865"/>
                  <a:gd name="T53" fmla="*/ 1235 h 1414"/>
                  <a:gd name="T54" fmla="*/ 637 w 865"/>
                  <a:gd name="T55" fmla="*/ 1111 h 1414"/>
                  <a:gd name="T56" fmla="*/ 606 w 865"/>
                  <a:gd name="T57" fmla="*/ 1018 h 1414"/>
                  <a:gd name="T58" fmla="*/ 555 w 865"/>
                  <a:gd name="T59" fmla="*/ 924 h 1414"/>
                  <a:gd name="T60" fmla="*/ 503 w 865"/>
                  <a:gd name="T61" fmla="*/ 800 h 1414"/>
                  <a:gd name="T62" fmla="*/ 451 w 865"/>
                  <a:gd name="T63" fmla="*/ 542 h 1414"/>
                  <a:gd name="T64" fmla="*/ 389 w 865"/>
                  <a:gd name="T65" fmla="*/ 345 h 1414"/>
                  <a:gd name="T66" fmla="*/ 368 w 865"/>
                  <a:gd name="T67" fmla="*/ 283 h 1414"/>
                  <a:gd name="T68" fmla="*/ 286 w 865"/>
                  <a:gd name="T69" fmla="*/ 149 h 14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5"/>
                  <a:gd name="T106" fmla="*/ 0 h 1414"/>
                  <a:gd name="T107" fmla="*/ 865 w 865"/>
                  <a:gd name="T108" fmla="*/ 1414 h 14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5" h="1414">
                    <a:moveTo>
                      <a:pt x="286" y="149"/>
                    </a:moveTo>
                    <a:cubicBezTo>
                      <a:pt x="233" y="113"/>
                      <a:pt x="262" y="104"/>
                      <a:pt x="224" y="66"/>
                    </a:cubicBezTo>
                    <a:cubicBezTo>
                      <a:pt x="199" y="40"/>
                      <a:pt x="164" y="15"/>
                      <a:pt x="130" y="4"/>
                    </a:cubicBezTo>
                    <a:cubicBezTo>
                      <a:pt x="35" y="36"/>
                      <a:pt x="86" y="0"/>
                      <a:pt x="58" y="56"/>
                    </a:cubicBezTo>
                    <a:cubicBezTo>
                      <a:pt x="52" y="67"/>
                      <a:pt x="44" y="77"/>
                      <a:pt x="37" y="87"/>
                    </a:cubicBezTo>
                    <a:cubicBezTo>
                      <a:pt x="0" y="202"/>
                      <a:pt x="176" y="194"/>
                      <a:pt x="244" y="200"/>
                    </a:cubicBezTo>
                    <a:cubicBezTo>
                      <a:pt x="259" y="241"/>
                      <a:pt x="272" y="283"/>
                      <a:pt x="286" y="325"/>
                    </a:cubicBezTo>
                    <a:cubicBezTo>
                      <a:pt x="289" y="335"/>
                      <a:pt x="293" y="346"/>
                      <a:pt x="296" y="356"/>
                    </a:cubicBezTo>
                    <a:cubicBezTo>
                      <a:pt x="299" y="366"/>
                      <a:pt x="306" y="387"/>
                      <a:pt x="306" y="387"/>
                    </a:cubicBezTo>
                    <a:cubicBezTo>
                      <a:pt x="317" y="460"/>
                      <a:pt x="329" y="533"/>
                      <a:pt x="348" y="604"/>
                    </a:cubicBezTo>
                    <a:cubicBezTo>
                      <a:pt x="354" y="742"/>
                      <a:pt x="391" y="924"/>
                      <a:pt x="306" y="1049"/>
                    </a:cubicBezTo>
                    <a:cubicBezTo>
                      <a:pt x="270" y="1161"/>
                      <a:pt x="328" y="991"/>
                      <a:pt x="275" y="1111"/>
                    </a:cubicBezTo>
                    <a:cubicBezTo>
                      <a:pt x="251" y="1165"/>
                      <a:pt x="246" y="1217"/>
                      <a:pt x="213" y="1266"/>
                    </a:cubicBezTo>
                    <a:cubicBezTo>
                      <a:pt x="198" y="1312"/>
                      <a:pt x="175" y="1356"/>
                      <a:pt x="141" y="1390"/>
                    </a:cubicBezTo>
                    <a:cubicBezTo>
                      <a:pt x="214" y="1414"/>
                      <a:pt x="197" y="1366"/>
                      <a:pt x="244" y="1318"/>
                    </a:cubicBezTo>
                    <a:cubicBezTo>
                      <a:pt x="296" y="1265"/>
                      <a:pt x="338" y="1199"/>
                      <a:pt x="368" y="1131"/>
                    </a:cubicBezTo>
                    <a:cubicBezTo>
                      <a:pt x="415" y="1025"/>
                      <a:pt x="364" y="1105"/>
                      <a:pt x="410" y="1038"/>
                    </a:cubicBezTo>
                    <a:cubicBezTo>
                      <a:pt x="426" y="988"/>
                      <a:pt x="416" y="942"/>
                      <a:pt x="399" y="893"/>
                    </a:cubicBezTo>
                    <a:cubicBezTo>
                      <a:pt x="403" y="821"/>
                      <a:pt x="410" y="748"/>
                      <a:pt x="410" y="676"/>
                    </a:cubicBezTo>
                    <a:cubicBezTo>
                      <a:pt x="410" y="614"/>
                      <a:pt x="392" y="552"/>
                      <a:pt x="399" y="490"/>
                    </a:cubicBezTo>
                    <a:cubicBezTo>
                      <a:pt x="400" y="479"/>
                      <a:pt x="420" y="497"/>
                      <a:pt x="430" y="500"/>
                    </a:cubicBezTo>
                    <a:cubicBezTo>
                      <a:pt x="481" y="644"/>
                      <a:pt x="405" y="804"/>
                      <a:pt x="493" y="935"/>
                    </a:cubicBezTo>
                    <a:cubicBezTo>
                      <a:pt x="511" y="990"/>
                      <a:pt x="497" y="957"/>
                      <a:pt x="544" y="1028"/>
                    </a:cubicBezTo>
                    <a:cubicBezTo>
                      <a:pt x="562" y="1055"/>
                      <a:pt x="570" y="1093"/>
                      <a:pt x="586" y="1121"/>
                    </a:cubicBezTo>
                    <a:cubicBezTo>
                      <a:pt x="639" y="1216"/>
                      <a:pt x="703" y="1289"/>
                      <a:pt x="792" y="1349"/>
                    </a:cubicBezTo>
                    <a:cubicBezTo>
                      <a:pt x="813" y="1363"/>
                      <a:pt x="841" y="1361"/>
                      <a:pt x="865" y="1369"/>
                    </a:cubicBezTo>
                    <a:cubicBezTo>
                      <a:pt x="844" y="1303"/>
                      <a:pt x="792" y="1277"/>
                      <a:pt x="741" y="1235"/>
                    </a:cubicBezTo>
                    <a:cubicBezTo>
                      <a:pt x="702" y="1203"/>
                      <a:pt x="665" y="1153"/>
                      <a:pt x="637" y="1111"/>
                    </a:cubicBezTo>
                    <a:cubicBezTo>
                      <a:pt x="627" y="1080"/>
                      <a:pt x="624" y="1045"/>
                      <a:pt x="606" y="1018"/>
                    </a:cubicBezTo>
                    <a:cubicBezTo>
                      <a:pt x="587" y="989"/>
                      <a:pt x="569" y="955"/>
                      <a:pt x="555" y="924"/>
                    </a:cubicBezTo>
                    <a:cubicBezTo>
                      <a:pt x="534" y="876"/>
                      <a:pt x="531" y="842"/>
                      <a:pt x="503" y="800"/>
                    </a:cubicBezTo>
                    <a:cubicBezTo>
                      <a:pt x="486" y="714"/>
                      <a:pt x="468" y="628"/>
                      <a:pt x="451" y="542"/>
                    </a:cubicBezTo>
                    <a:cubicBezTo>
                      <a:pt x="437" y="472"/>
                      <a:pt x="430" y="405"/>
                      <a:pt x="389" y="345"/>
                    </a:cubicBezTo>
                    <a:cubicBezTo>
                      <a:pt x="382" y="324"/>
                      <a:pt x="380" y="301"/>
                      <a:pt x="368" y="283"/>
                    </a:cubicBezTo>
                    <a:cubicBezTo>
                      <a:pt x="336" y="234"/>
                      <a:pt x="300" y="208"/>
                      <a:pt x="286" y="149"/>
                    </a:cubicBez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0">
                <a:extLst>
                  <a:ext uri="{FF2B5EF4-FFF2-40B4-BE49-F238E27FC236}">
                    <a16:creationId xmlns:a16="http://schemas.microsoft.com/office/drawing/2014/main" id="{88880356-3239-8A48-B8CB-07544361E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0" y="1752600"/>
                <a:ext cx="228600" cy="5274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Minus 41">
                <a:extLst>
                  <a:ext uri="{FF2B5EF4-FFF2-40B4-BE49-F238E27FC236}">
                    <a16:creationId xmlns:a16="http://schemas.microsoft.com/office/drawing/2014/main" id="{A7C665DC-2394-9740-A95F-9BB4B97B2F27}"/>
                  </a:ext>
                </a:extLst>
              </p:cNvPr>
              <p:cNvSpPr/>
              <p:nvPr/>
            </p:nvSpPr>
            <p:spPr>
              <a:xfrm rot="20610059">
                <a:off x="1960481" y="3213952"/>
                <a:ext cx="4461038" cy="500871"/>
              </a:xfrm>
              <a:prstGeom prst="mathMinu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FC6BEE-B7D4-B34F-ACFD-E30A925D798B}"/>
                  </a:ext>
                </a:extLst>
              </p:cNvPr>
              <p:cNvSpPr txBox="1"/>
              <p:nvPr/>
            </p:nvSpPr>
            <p:spPr>
              <a:xfrm>
                <a:off x="5791201" y="1752600"/>
                <a:ext cx="1628275" cy="927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00B0F0"/>
                    </a:solidFill>
                  </a:rPr>
                  <a:t>SVT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46D9D5-1E47-F94A-8386-6D64CB9DA0BC}"/>
                  </a:ext>
                </a:extLst>
              </p:cNvPr>
              <p:cNvSpPr txBox="1"/>
              <p:nvPr/>
            </p:nvSpPr>
            <p:spPr>
              <a:xfrm>
                <a:off x="6324600" y="3962400"/>
                <a:ext cx="1250049" cy="927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00B0F0"/>
                    </a:solidFill>
                  </a:rPr>
                  <a:t>VT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AE78DE-E754-1F4B-8E58-5710C44BEF8B}"/>
                  </a:ext>
                </a:extLst>
              </p:cNvPr>
              <p:cNvSpPr txBox="1"/>
              <p:nvPr/>
            </p:nvSpPr>
            <p:spPr>
              <a:xfrm>
                <a:off x="1371600" y="1066800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</a:t>
                </a:r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511972-7323-4841-B40F-271E9CFEA786}"/>
                  </a:ext>
                </a:extLst>
              </p:cNvPr>
              <p:cNvSpPr txBox="1"/>
              <p:nvPr/>
            </p:nvSpPr>
            <p:spPr>
              <a:xfrm>
                <a:off x="609600" y="2590800"/>
                <a:ext cx="13432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AV node</a:t>
                </a:r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510E4E-850E-6544-A98F-EECBBB7D6113}"/>
                  </a:ext>
                </a:extLst>
              </p:cNvPr>
              <p:cNvSpPr txBox="1"/>
              <p:nvPr/>
            </p:nvSpPr>
            <p:spPr>
              <a:xfrm>
                <a:off x="381000" y="4267200"/>
                <a:ext cx="16417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His bundle</a:t>
                </a:r>
                <a:endParaRPr lang="en-US" dirty="0"/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33A54F30-3D44-7C4E-B503-C861C9F07BB7}"/>
                  </a:ext>
                </a:extLst>
              </p:cNvPr>
              <p:cNvCxnSpPr>
                <a:endCxn id="41" idx="2"/>
              </p:cNvCxnSpPr>
              <p:nvPr/>
            </p:nvCxnSpPr>
            <p:spPr>
              <a:xfrm>
                <a:off x="1828800" y="1447800"/>
                <a:ext cx="838200" cy="56854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392E4D6-40D0-A84D-853A-2F9E3C47936A}"/>
                  </a:ext>
                </a:extLst>
              </p:cNvPr>
              <p:cNvCxnSpPr/>
              <p:nvPr/>
            </p:nvCxnSpPr>
            <p:spPr>
              <a:xfrm>
                <a:off x="1828800" y="2971800"/>
                <a:ext cx="1600200" cy="152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92CE037-16D6-6B4B-8193-564FAEA77B96}"/>
                  </a:ext>
                </a:extLst>
              </p:cNvPr>
              <p:cNvCxnSpPr>
                <a:stCxn id="47" idx="3"/>
                <a:endCxn id="40" idx="5"/>
              </p:cNvCxnSpPr>
              <p:nvPr/>
            </p:nvCxnSpPr>
            <p:spPr>
              <a:xfrm flipV="1">
                <a:off x="2022796" y="3446784"/>
                <a:ext cx="1862898" cy="10512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D882793-DE73-764B-999D-905563C8CDA3}"/>
                  </a:ext>
                </a:extLst>
              </p:cNvPr>
              <p:cNvCxnSpPr/>
              <p:nvPr/>
            </p:nvCxnSpPr>
            <p:spPr>
              <a:xfrm flipV="1">
                <a:off x="2497800" y="4800601"/>
                <a:ext cx="1726413" cy="307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0A3B6692-29BE-A54C-B9DB-AE6BE625DD17}"/>
                  </a:ext>
                </a:extLst>
              </p:cNvPr>
              <p:cNvCxnSpPr>
                <a:endCxn id="40" idx="22"/>
              </p:cNvCxnSpPr>
              <p:nvPr/>
            </p:nvCxnSpPr>
            <p:spPr>
              <a:xfrm flipV="1">
                <a:off x="2514600" y="5097748"/>
                <a:ext cx="2026292" cy="76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5E6F15-70D2-5B4B-B689-357DAF6DBEDF}"/>
                </a:ext>
              </a:extLst>
            </p:cNvPr>
            <p:cNvSpPr txBox="1"/>
            <p:nvPr/>
          </p:nvSpPr>
          <p:spPr>
            <a:xfrm>
              <a:off x="0" y="4876800"/>
              <a:ext cx="249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Bundle branches</a:t>
              </a:r>
              <a:endParaRPr lang="en-US" dirty="0"/>
            </a:p>
          </p:txBody>
        </p:sp>
        <p:sp>
          <p:nvSpPr>
            <p:cNvPr id="28" name="5-Point Star 27">
              <a:extLst>
                <a:ext uri="{FF2B5EF4-FFF2-40B4-BE49-F238E27FC236}">
                  <a16:creationId xmlns:a16="http://schemas.microsoft.com/office/drawing/2014/main" id="{C3ADEC94-3037-A440-9412-4EF06B7CDEA8}"/>
                </a:ext>
              </a:extLst>
            </p:cNvPr>
            <p:cNvSpPr/>
            <p:nvPr/>
          </p:nvSpPr>
          <p:spPr>
            <a:xfrm>
              <a:off x="3048000" y="2209800"/>
              <a:ext cx="381000" cy="4572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290732A9-459B-D246-8F7F-7B2689CF610F}"/>
                </a:ext>
              </a:extLst>
            </p:cNvPr>
            <p:cNvSpPr/>
            <p:nvPr/>
          </p:nvSpPr>
          <p:spPr>
            <a:xfrm>
              <a:off x="3886200" y="1905000"/>
              <a:ext cx="381000" cy="4572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>
              <a:extLst>
                <a:ext uri="{FF2B5EF4-FFF2-40B4-BE49-F238E27FC236}">
                  <a16:creationId xmlns:a16="http://schemas.microsoft.com/office/drawing/2014/main" id="{DFF7E293-792B-154A-B7C9-BFCB6020EC8C}"/>
                </a:ext>
              </a:extLst>
            </p:cNvPr>
            <p:cNvSpPr/>
            <p:nvPr/>
          </p:nvSpPr>
          <p:spPr>
            <a:xfrm>
              <a:off x="4495800" y="1371600"/>
              <a:ext cx="381000" cy="4572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F86C38-6A87-1D48-A8C4-46130755E717}"/>
                </a:ext>
              </a:extLst>
            </p:cNvPr>
            <p:cNvSpPr txBox="1"/>
            <p:nvPr/>
          </p:nvSpPr>
          <p:spPr>
            <a:xfrm>
              <a:off x="5181600" y="457200"/>
              <a:ext cx="24416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Automatic foci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46243F2-E864-4640-90DE-A0225BC63306}"/>
                </a:ext>
              </a:extLst>
            </p:cNvPr>
            <p:cNvCxnSpPr/>
            <p:nvPr/>
          </p:nvCxnSpPr>
          <p:spPr>
            <a:xfrm rot="10800000" flipV="1">
              <a:off x="4800601" y="1066800"/>
              <a:ext cx="1373247" cy="457201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9BC5B99-8ABF-F745-80EF-2C761737D373}"/>
                </a:ext>
              </a:extLst>
            </p:cNvPr>
            <p:cNvCxnSpPr/>
            <p:nvPr/>
          </p:nvCxnSpPr>
          <p:spPr>
            <a:xfrm rot="10800000" flipV="1">
              <a:off x="4343401" y="1066800"/>
              <a:ext cx="1830447" cy="990601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3DD7FF4-713F-7448-9FA0-1210EB7BD40D}"/>
                </a:ext>
              </a:extLst>
            </p:cNvPr>
            <p:cNvCxnSpPr/>
            <p:nvPr/>
          </p:nvCxnSpPr>
          <p:spPr>
            <a:xfrm rot="10800000" flipV="1">
              <a:off x="3429001" y="1066800"/>
              <a:ext cx="2744847" cy="1219201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C0B3AB-E038-764D-B558-7A895F42945E}"/>
                </a:ext>
              </a:extLst>
            </p:cNvPr>
            <p:cNvSpPr txBox="1"/>
            <p:nvPr/>
          </p:nvSpPr>
          <p:spPr>
            <a:xfrm>
              <a:off x="7716982" y="543098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001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Classification of Cardiac Arrhythmias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2141592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624078" indent="-514350"/>
            <a:r>
              <a:rPr lang="en-US" dirty="0"/>
              <a:t>Rate above or below normal (</a:t>
            </a:r>
            <a:r>
              <a:rPr lang="en-US" dirty="0" err="1"/>
              <a:t>tachy</a:t>
            </a:r>
            <a:r>
              <a:rPr lang="en-US" dirty="0"/>
              <a:t> vs. Brady)</a:t>
            </a:r>
          </a:p>
          <a:p>
            <a:pPr marL="624078" indent="-514350"/>
            <a:r>
              <a:rPr lang="en-US" dirty="0">
                <a:solidFill>
                  <a:schemeClr val="accent4"/>
                </a:solidFill>
              </a:rPr>
              <a:t>Regular or irregular rhythm</a:t>
            </a:r>
          </a:p>
          <a:p>
            <a:pPr marL="624078" indent="-514350"/>
            <a:r>
              <a:rPr lang="en-US" dirty="0">
                <a:solidFill>
                  <a:schemeClr val="accent2"/>
                </a:solidFill>
              </a:rPr>
              <a:t>Narrow or broad QRS complex</a:t>
            </a:r>
          </a:p>
          <a:p>
            <a:pPr marL="624078" indent="-514350"/>
            <a:r>
              <a:rPr lang="en-US" dirty="0">
                <a:solidFill>
                  <a:schemeClr val="tx2"/>
                </a:solidFill>
              </a:rPr>
              <a:t>Relation to P waves</a:t>
            </a:r>
          </a:p>
          <a:p>
            <a:pPr marL="624078" indent="-514350"/>
            <a:r>
              <a:rPr lang="en-US" dirty="0">
                <a:solidFill>
                  <a:schemeClr val="tx2"/>
                </a:solidFill>
              </a:rPr>
              <a:t>Supraventricular Vs. ventricular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Abnormal Sinus 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168352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2400" u="sng" dirty="0"/>
              <a:t>Tachycardia: </a:t>
            </a:r>
            <a:r>
              <a:rPr lang="en-US" sz="2400" dirty="0"/>
              <a:t>an increase in the heart rate</a:t>
            </a:r>
            <a:endParaRPr lang="en-US" sz="2400" u="sng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Heart rate &gt; 100 beats per minute</a:t>
            </a:r>
          </a:p>
          <a:p>
            <a:pPr lvl="1"/>
            <a:r>
              <a:rPr lang="en-US" u="sng" dirty="0">
                <a:solidFill>
                  <a:schemeClr val="accent2"/>
                </a:solidFill>
              </a:rPr>
              <a:t>Causes: 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Increased body temperature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Sympathetic stimulation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Drugs</a:t>
            </a:r>
          </a:p>
          <a:p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23554" name="Picture 2" descr="http://www.studentconsult.com/common/showimage.cfm?mediaISBN=0721602401&amp;FigFile=S02401-013-f001.jpg&amp;size=fullsize"/>
          <p:cNvPicPr>
            <a:picLocks noChangeAspect="1" noChangeArrowheads="1"/>
          </p:cNvPicPr>
          <p:nvPr/>
        </p:nvPicPr>
        <p:blipFill>
          <a:blip r:embed="rId2"/>
          <a:srcRect l="15060" r="15666" b="16001"/>
          <a:stretch>
            <a:fillRect/>
          </a:stretch>
        </p:blipFill>
        <p:spPr bwMode="auto">
          <a:xfrm>
            <a:off x="2051720" y="4941167"/>
            <a:ext cx="4509501" cy="156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24 year-old pregnant woman with three days of frequent vomiting</a:t>
            </a:r>
          </a:p>
        </p:txBody>
      </p:sp>
      <p:pic>
        <p:nvPicPr>
          <p:cNvPr id="34818" name="Picture 5" descr="0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1494" b="8467"/>
          <a:stretch>
            <a:fillRect/>
          </a:stretch>
        </p:blipFill>
        <p:spPr bwMode="auto">
          <a:xfrm>
            <a:off x="457200" y="1862138"/>
            <a:ext cx="8226425" cy="4614862"/>
          </a:xfrm>
          <a:prstGeom prst="rect">
            <a:avLst/>
          </a:prstGeom>
          <a:solidFill>
            <a:srgbClr val="FFF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2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Abnormal Sinus 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083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u="sng" dirty="0"/>
              <a:t>Bradycardia: 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Slow heart rate &lt; 60 beats per minute</a:t>
            </a:r>
          </a:p>
          <a:p>
            <a:pPr lvl="1"/>
            <a:r>
              <a:rPr lang="en-US" u="sng" dirty="0">
                <a:solidFill>
                  <a:schemeClr val="accent2"/>
                </a:solidFill>
              </a:rPr>
              <a:t>Causes: 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Parasympathetic stimulation</a:t>
            </a:r>
          </a:p>
        </p:txBody>
      </p:sp>
      <p:pic>
        <p:nvPicPr>
          <p:cNvPr id="22530" name="Picture 2" descr="http://www.studentconsult.com/common/showimage.cfm?mediaISBN=0721602401&amp;FigFile=S02401-013-f002.jpg&amp;size=fullsize"/>
          <p:cNvPicPr>
            <a:picLocks noChangeAspect="1" noChangeArrowheads="1"/>
          </p:cNvPicPr>
          <p:nvPr/>
        </p:nvPicPr>
        <p:blipFill>
          <a:blip r:embed="rId2"/>
          <a:srcRect l="15060" r="15666" b="19001"/>
          <a:stretch>
            <a:fillRect/>
          </a:stretch>
        </p:blipFill>
        <p:spPr bwMode="auto">
          <a:xfrm>
            <a:off x="1158821" y="4509119"/>
            <a:ext cx="6005467" cy="1958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Lecture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85808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Describe sinus arrhythmias</a:t>
            </a:r>
          </a:p>
          <a:p>
            <a:endParaRPr lang="en-US" dirty="0"/>
          </a:p>
          <a:p>
            <a:r>
              <a:rPr lang="en-US" dirty="0"/>
              <a:t>Describe the main pathophysiological causes of </a:t>
            </a:r>
          </a:p>
          <a:p>
            <a:pPr marL="0" indent="0">
              <a:buNone/>
            </a:pPr>
            <a:r>
              <a:rPr lang="en-US" dirty="0"/>
              <a:t>cardiac arrhythmias</a:t>
            </a:r>
          </a:p>
          <a:p>
            <a:endParaRPr lang="en-US" dirty="0"/>
          </a:p>
          <a:p>
            <a:r>
              <a:rPr lang="en-US" dirty="0"/>
              <a:t>Explain the mechanism of cardiac block</a:t>
            </a:r>
          </a:p>
          <a:p>
            <a:endParaRPr lang="en-US" dirty="0"/>
          </a:p>
          <a:p>
            <a:r>
              <a:rPr lang="en-US" dirty="0"/>
              <a:t>Enumerate the common arrhythmias and describe the basic ECG changes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200" b="1" u="sng" dirty="0">
                <a:solidFill>
                  <a:srgbClr val="04617B"/>
                </a:solidFill>
              </a:rPr>
              <a:t>Sinus </a:t>
            </a:r>
            <a:r>
              <a:rPr lang="en-US" sz="3200" b="1" u="sng" dirty="0" err="1">
                <a:solidFill>
                  <a:srgbClr val="04617B"/>
                </a:solidFill>
              </a:rPr>
              <a:t>Arhythmia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616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Result from spillover of signals from the </a:t>
            </a:r>
            <a:r>
              <a:rPr lang="en-US" dirty="0" err="1"/>
              <a:t>medullary</a:t>
            </a:r>
            <a:r>
              <a:rPr lang="en-US" dirty="0"/>
              <a:t> respiratory center into the adjacent vasomotor center during inspiration and expiratory cycles of respiration</a:t>
            </a:r>
          </a:p>
          <a:p>
            <a:r>
              <a:rPr lang="en-US" dirty="0">
                <a:solidFill>
                  <a:schemeClr val="accent4"/>
                </a:solidFill>
              </a:rPr>
              <a:t>The spillover signals cause alternate increase and decrease in the number of impulses transmitted through the sympathetic and </a:t>
            </a:r>
            <a:r>
              <a:rPr lang="en-US" dirty="0" err="1">
                <a:solidFill>
                  <a:schemeClr val="accent4"/>
                </a:solidFill>
              </a:rPr>
              <a:t>vagus</a:t>
            </a:r>
            <a:r>
              <a:rPr lang="en-US" dirty="0">
                <a:solidFill>
                  <a:schemeClr val="accent4"/>
                </a:solidFill>
              </a:rPr>
              <a:t> nerves to the heart</a:t>
            </a:r>
          </a:p>
        </p:txBody>
      </p:sp>
      <p:pic>
        <p:nvPicPr>
          <p:cNvPr id="2050" name="Picture 2" descr="http://www.studentconsult.com/common/showimage.cfm?mediaISBN=9781416045748&amp;FigFile=S9781416045748-013-f003.jpg&amp;size=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432" y="4518619"/>
            <a:ext cx="762000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Abnormal Cardiac Rhythms that Result from Impulse Conduction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35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b="1" u="sng" dirty="0" err="1"/>
              <a:t>Sinoatrial</a:t>
            </a:r>
            <a:r>
              <a:rPr lang="en-US" b="1" u="sng" dirty="0"/>
              <a:t> Block</a:t>
            </a:r>
          </a:p>
          <a:p>
            <a:pPr lvl="1"/>
            <a:r>
              <a:rPr lang="en-US" dirty="0"/>
              <a:t>The impulse from the S-A node is blocked before it enters the </a:t>
            </a:r>
            <a:r>
              <a:rPr lang="en-US" dirty="0" err="1"/>
              <a:t>atrial</a:t>
            </a:r>
            <a:r>
              <a:rPr lang="en-US" dirty="0"/>
              <a:t> muscle</a:t>
            </a:r>
          </a:p>
          <a:p>
            <a:pPr lvl="1"/>
            <a:r>
              <a:rPr lang="en-US" dirty="0"/>
              <a:t>Cessation of P waves</a:t>
            </a:r>
          </a:p>
          <a:p>
            <a:pPr lvl="1"/>
            <a:endParaRPr lang="en-US" dirty="0"/>
          </a:p>
        </p:txBody>
      </p:sp>
      <p:pic>
        <p:nvPicPr>
          <p:cNvPr id="17410" name="Picture 2" descr="http://www.studentconsult.com/common/showimage.cfm?mediaISBN=9781416045748&amp;FigFile=S9781416045748-013-f004.jpg&amp;size=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005064"/>
            <a:ext cx="7620000" cy="208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1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Abnormal Cardiac Rhythms that Result from Impulse Conduction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u="sng" dirty="0"/>
              <a:t>A-V Block</a:t>
            </a:r>
          </a:p>
          <a:p>
            <a:pPr lvl="1"/>
            <a:r>
              <a:rPr lang="en-US" dirty="0"/>
              <a:t>When impulse from the S-A node is blocked</a:t>
            </a:r>
          </a:p>
          <a:p>
            <a:pPr lvl="1"/>
            <a:r>
              <a:rPr lang="en-US" u="sng" dirty="0">
                <a:solidFill>
                  <a:schemeClr val="accent2"/>
                </a:solidFill>
              </a:rPr>
              <a:t>Causes: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Ischemia of the A-V node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Compression of the A-V node by scar formation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Inflammation of the A-V node</a:t>
            </a:r>
          </a:p>
          <a:p>
            <a:pPr lvl="2"/>
            <a:r>
              <a:rPr lang="en-US" sz="2400" dirty="0">
                <a:solidFill>
                  <a:schemeClr val="accent2"/>
                </a:solidFill>
              </a:rPr>
              <a:t>Strong </a:t>
            </a:r>
            <a:r>
              <a:rPr lang="en-US" sz="2400" dirty="0" err="1">
                <a:solidFill>
                  <a:schemeClr val="accent2"/>
                </a:solidFill>
              </a:rPr>
              <a:t>vagal</a:t>
            </a:r>
            <a:r>
              <a:rPr lang="en-US" sz="2400" dirty="0">
                <a:solidFill>
                  <a:schemeClr val="accent2"/>
                </a:solidFill>
              </a:rPr>
              <a:t> stimulation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Types of the A-V Block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3753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b="1" u="sng" dirty="0"/>
              <a:t>First degree block</a:t>
            </a:r>
          </a:p>
          <a:p>
            <a:r>
              <a:rPr lang="en-US" b="1" u="sng" dirty="0"/>
              <a:t>Second degree block</a:t>
            </a:r>
          </a:p>
          <a:p>
            <a:r>
              <a:rPr lang="en-US" b="1" u="sng" dirty="0"/>
              <a:t>Third degree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6002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Block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99973"/>
              </p:ext>
            </p:extLst>
          </p:nvPr>
        </p:nvGraphicFramePr>
        <p:xfrm>
          <a:off x="762000" y="1752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Degree Heart Block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28937"/>
            <a:ext cx="7315200" cy="248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781800" cy="972344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Degree Heart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38862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Mobitz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(I):</a:t>
            </a:r>
          </a:p>
          <a:p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Mobitz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(II):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457200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67200"/>
            <a:ext cx="457200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Types of the A-V block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>
                <a:solidFill>
                  <a:schemeClr val="tx2"/>
                </a:solidFill>
              </a:rPr>
              <a:t>Second Degree Block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P-R interval &gt; 0.25 second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Only few impulses pass to the ventricles</a:t>
            </a:r>
          </a:p>
          <a:p>
            <a:pPr>
              <a:buNone/>
            </a:pPr>
            <a:r>
              <a:rPr lang="en-US" sz="2800" dirty="0">
                <a:solidFill>
                  <a:schemeClr val="tx2"/>
                </a:solidFill>
                <a:sym typeface="Symbol"/>
              </a:rPr>
              <a:t>	 </a:t>
            </a:r>
            <a:r>
              <a:rPr lang="en-US" sz="2800" dirty="0">
                <a:solidFill>
                  <a:schemeClr val="tx2"/>
                </a:solidFill>
              </a:rPr>
              <a:t>atria beat faster than ventricles</a:t>
            </a:r>
          </a:p>
          <a:p>
            <a:pPr>
              <a:buNone/>
            </a:pPr>
            <a:r>
              <a:rPr lang="en-US" sz="2800" dirty="0">
                <a:solidFill>
                  <a:schemeClr val="tx2"/>
                </a:solidFill>
                <a:sym typeface="Symbol"/>
              </a:rPr>
              <a:t>	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“dropped beat” of the ventricles</a:t>
            </a:r>
          </a:p>
          <a:p>
            <a:endParaRPr lang="en-US" dirty="0"/>
          </a:p>
        </p:txBody>
      </p:sp>
      <p:pic>
        <p:nvPicPr>
          <p:cNvPr id="4" name="Picture 2" descr="http://www.studentconsult.com/common/showimage.cfm?mediaISBN=0721602401&amp;FigFile=S02401-013-f006.jpg&amp;size=fullsize"/>
          <p:cNvPicPr>
            <a:picLocks noChangeAspect="1" noChangeArrowheads="1"/>
          </p:cNvPicPr>
          <p:nvPr/>
        </p:nvPicPr>
        <p:blipFill>
          <a:blip r:embed="rId2"/>
          <a:srcRect l="15178" r="15329" b="11967"/>
          <a:stretch>
            <a:fillRect/>
          </a:stretch>
        </p:blipFill>
        <p:spPr bwMode="auto">
          <a:xfrm>
            <a:off x="1907704" y="4437112"/>
            <a:ext cx="4896544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6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Degree Heart Block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90900"/>
            <a:ext cx="7619999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77696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sz="2800" b="1" u="sng" dirty="0">
                <a:solidFill>
                  <a:schemeClr val="accent2"/>
                </a:solidFill>
              </a:rPr>
              <a:t>Third degree block (complete)</a:t>
            </a:r>
          </a:p>
          <a:p>
            <a:pPr>
              <a:buFont typeface="Arial" pitchFamily="34" charset="0"/>
              <a:buChar char="•"/>
            </a:pPr>
            <a:r>
              <a:rPr lang="en-US" sz="2900" dirty="0"/>
              <a:t>Complete dissociation of P wave and QRS waves</a:t>
            </a:r>
          </a:p>
          <a:p>
            <a:pPr>
              <a:buNone/>
            </a:pPr>
            <a:r>
              <a:rPr lang="en-US" sz="2900" dirty="0">
                <a:solidFill>
                  <a:schemeClr val="tx2"/>
                </a:solidFill>
                <a:sym typeface="Symbol"/>
              </a:rPr>
              <a:t></a:t>
            </a:r>
            <a:r>
              <a:rPr lang="en-US" sz="2900" dirty="0">
                <a:solidFill>
                  <a:schemeClr val="tx2"/>
                </a:solidFill>
              </a:rPr>
              <a:t>The ventricle escape from the influence of S-A node</a:t>
            </a:r>
          </a:p>
          <a:p>
            <a:pPr>
              <a:buFont typeface="Arial" pitchFamily="34" charset="0"/>
              <a:buChar char="•"/>
            </a:pPr>
            <a:r>
              <a:rPr lang="en-US" sz="2900" i="1" u="sng" dirty="0">
                <a:solidFill>
                  <a:schemeClr val="tx2"/>
                </a:solidFill>
              </a:rPr>
              <a:t>Stokes-Adams Syndrome</a:t>
            </a:r>
            <a:r>
              <a:rPr lang="en-US" sz="2900" dirty="0">
                <a:solidFill>
                  <a:schemeClr val="tx2"/>
                </a:solidFill>
              </a:rPr>
              <a:t>: AV block comes and goes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Types of the A-V block</a:t>
            </a:r>
            <a:endParaRPr lang="en-US" sz="3200" dirty="0"/>
          </a:p>
        </p:txBody>
      </p:sp>
      <p:pic>
        <p:nvPicPr>
          <p:cNvPr id="5" name="Picture 2" descr="http://www.studentconsult.com/common/showimage.cfm?mediaISBN=0721602401&amp;FigFile=S02401-013-f007.jpg&amp;size=fullsize"/>
          <p:cNvPicPr>
            <a:picLocks noChangeAspect="1" noChangeArrowheads="1"/>
          </p:cNvPicPr>
          <p:nvPr/>
        </p:nvPicPr>
        <p:blipFill>
          <a:blip r:embed="rId2"/>
          <a:srcRect l="14806" r="16077" b="15517"/>
          <a:stretch>
            <a:fillRect/>
          </a:stretch>
        </p:blipFill>
        <p:spPr bwMode="auto">
          <a:xfrm>
            <a:off x="1763688" y="4833156"/>
            <a:ext cx="5616624" cy="176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oreen\Desktop\ecg workshop\bbmapAsset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495800" cy="412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651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Depolarization and Repolarization</a:t>
            </a:r>
          </a:p>
        </p:txBody>
      </p:sp>
      <p:pic>
        <p:nvPicPr>
          <p:cNvPr id="4" name="Picture 3" descr="5.bmp"/>
          <p:cNvPicPr>
            <a:picLocks noChangeAspect="1"/>
          </p:cNvPicPr>
          <p:nvPr/>
        </p:nvPicPr>
        <p:blipFill>
          <a:blip r:embed="rId3" cstate="print"/>
          <a:srcRect t="5556" r="2929" b="33333"/>
          <a:stretch>
            <a:fillRect/>
          </a:stretch>
        </p:blipFill>
        <p:spPr>
          <a:xfrm>
            <a:off x="4784035" y="2133600"/>
            <a:ext cx="43599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5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487680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Bundle branches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" y="1066800"/>
            <a:ext cx="6807170" cy="5562600"/>
            <a:chOff x="381000" y="1066800"/>
            <a:chExt cx="6807170" cy="5562600"/>
          </a:xfrm>
        </p:grpSpPr>
        <p:sp>
          <p:nvSpPr>
            <p:cNvPr id="2" name="Oval 5"/>
            <p:cNvSpPr>
              <a:spLocks noChangeArrowheads="1"/>
            </p:cNvSpPr>
            <p:nvPr/>
          </p:nvSpPr>
          <p:spPr bwMode="auto">
            <a:xfrm>
              <a:off x="2362201" y="1143000"/>
              <a:ext cx="2572592" cy="339357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3588834" y="1066800"/>
              <a:ext cx="2202366" cy="31298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667000" y="3360595"/>
              <a:ext cx="2362200" cy="3268805"/>
            </a:xfrm>
            <a:custGeom>
              <a:avLst/>
              <a:gdLst>
                <a:gd name="T0" fmla="*/ 220 w 984"/>
                <a:gd name="T1" fmla="*/ 1 h 1273"/>
                <a:gd name="T2" fmla="*/ 65 w 984"/>
                <a:gd name="T3" fmla="*/ 52 h 1273"/>
                <a:gd name="T4" fmla="*/ 33 w 984"/>
                <a:gd name="T5" fmla="*/ 146 h 1273"/>
                <a:gd name="T6" fmla="*/ 13 w 984"/>
                <a:gd name="T7" fmla="*/ 228 h 1273"/>
                <a:gd name="T8" fmla="*/ 54 w 984"/>
                <a:gd name="T9" fmla="*/ 621 h 1273"/>
                <a:gd name="T10" fmla="*/ 96 w 984"/>
                <a:gd name="T11" fmla="*/ 714 h 1273"/>
                <a:gd name="T12" fmla="*/ 137 w 984"/>
                <a:gd name="T13" fmla="*/ 776 h 1273"/>
                <a:gd name="T14" fmla="*/ 261 w 984"/>
                <a:gd name="T15" fmla="*/ 963 h 1273"/>
                <a:gd name="T16" fmla="*/ 716 w 984"/>
                <a:gd name="T17" fmla="*/ 1273 h 1273"/>
                <a:gd name="T18" fmla="*/ 851 w 984"/>
                <a:gd name="T19" fmla="*/ 1263 h 1273"/>
                <a:gd name="T20" fmla="*/ 944 w 984"/>
                <a:gd name="T21" fmla="*/ 1118 h 1273"/>
                <a:gd name="T22" fmla="*/ 954 w 984"/>
                <a:gd name="T23" fmla="*/ 828 h 1273"/>
                <a:gd name="T24" fmla="*/ 923 w 984"/>
                <a:gd name="T25" fmla="*/ 725 h 1273"/>
                <a:gd name="T26" fmla="*/ 902 w 984"/>
                <a:gd name="T27" fmla="*/ 601 h 1273"/>
                <a:gd name="T28" fmla="*/ 727 w 984"/>
                <a:gd name="T29" fmla="*/ 156 h 1273"/>
                <a:gd name="T30" fmla="*/ 520 w 984"/>
                <a:gd name="T31" fmla="*/ 63 h 1273"/>
                <a:gd name="T32" fmla="*/ 333 w 984"/>
                <a:gd name="T33" fmla="*/ 104 h 1273"/>
                <a:gd name="T34" fmla="*/ 282 w 984"/>
                <a:gd name="T35" fmla="*/ 94 h 1273"/>
                <a:gd name="T36" fmla="*/ 220 w 984"/>
                <a:gd name="T37" fmla="*/ 73 h 1273"/>
                <a:gd name="T38" fmla="*/ 220 w 984"/>
                <a:gd name="T39" fmla="*/ 1 h 12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4"/>
                <a:gd name="T61" fmla="*/ 0 h 1273"/>
                <a:gd name="T62" fmla="*/ 984 w 984"/>
                <a:gd name="T63" fmla="*/ 1273 h 12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4" h="1273">
                  <a:moveTo>
                    <a:pt x="220" y="1"/>
                  </a:moveTo>
                  <a:cubicBezTo>
                    <a:pt x="140" y="10"/>
                    <a:pt x="117" y="0"/>
                    <a:pt x="65" y="52"/>
                  </a:cubicBezTo>
                  <a:cubicBezTo>
                    <a:pt x="54" y="83"/>
                    <a:pt x="42" y="114"/>
                    <a:pt x="33" y="146"/>
                  </a:cubicBezTo>
                  <a:cubicBezTo>
                    <a:pt x="26" y="173"/>
                    <a:pt x="13" y="228"/>
                    <a:pt x="13" y="228"/>
                  </a:cubicBezTo>
                  <a:cubicBezTo>
                    <a:pt x="0" y="367"/>
                    <a:pt x="9" y="490"/>
                    <a:pt x="54" y="621"/>
                  </a:cubicBezTo>
                  <a:cubicBezTo>
                    <a:pt x="65" y="653"/>
                    <a:pt x="80" y="685"/>
                    <a:pt x="96" y="714"/>
                  </a:cubicBezTo>
                  <a:cubicBezTo>
                    <a:pt x="108" y="736"/>
                    <a:pt x="137" y="776"/>
                    <a:pt x="137" y="776"/>
                  </a:cubicBezTo>
                  <a:cubicBezTo>
                    <a:pt x="160" y="849"/>
                    <a:pt x="213" y="906"/>
                    <a:pt x="261" y="963"/>
                  </a:cubicBezTo>
                  <a:cubicBezTo>
                    <a:pt x="377" y="1102"/>
                    <a:pt x="537" y="1229"/>
                    <a:pt x="716" y="1273"/>
                  </a:cubicBezTo>
                  <a:cubicBezTo>
                    <a:pt x="761" y="1270"/>
                    <a:pt x="807" y="1271"/>
                    <a:pt x="851" y="1263"/>
                  </a:cubicBezTo>
                  <a:cubicBezTo>
                    <a:pt x="908" y="1252"/>
                    <a:pt x="916" y="1159"/>
                    <a:pt x="944" y="1118"/>
                  </a:cubicBezTo>
                  <a:cubicBezTo>
                    <a:pt x="984" y="994"/>
                    <a:pt x="977" y="1041"/>
                    <a:pt x="954" y="828"/>
                  </a:cubicBezTo>
                  <a:cubicBezTo>
                    <a:pt x="950" y="792"/>
                    <a:pt x="930" y="760"/>
                    <a:pt x="923" y="725"/>
                  </a:cubicBezTo>
                  <a:cubicBezTo>
                    <a:pt x="915" y="684"/>
                    <a:pt x="909" y="642"/>
                    <a:pt x="902" y="601"/>
                  </a:cubicBezTo>
                  <a:cubicBezTo>
                    <a:pt x="877" y="451"/>
                    <a:pt x="867" y="251"/>
                    <a:pt x="727" y="156"/>
                  </a:cubicBezTo>
                  <a:cubicBezTo>
                    <a:pt x="677" y="83"/>
                    <a:pt x="603" y="73"/>
                    <a:pt x="520" y="63"/>
                  </a:cubicBezTo>
                  <a:cubicBezTo>
                    <a:pt x="454" y="71"/>
                    <a:pt x="397" y="89"/>
                    <a:pt x="333" y="104"/>
                  </a:cubicBezTo>
                  <a:cubicBezTo>
                    <a:pt x="316" y="101"/>
                    <a:pt x="299" y="99"/>
                    <a:pt x="282" y="94"/>
                  </a:cubicBezTo>
                  <a:cubicBezTo>
                    <a:pt x="261" y="88"/>
                    <a:pt x="220" y="73"/>
                    <a:pt x="220" y="73"/>
                  </a:cubicBezTo>
                  <a:cubicBezTo>
                    <a:pt x="173" y="41"/>
                    <a:pt x="183" y="63"/>
                    <a:pt x="22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733800" y="3048000"/>
              <a:ext cx="2483623" cy="3469931"/>
            </a:xfrm>
            <a:custGeom>
              <a:avLst/>
              <a:gdLst>
                <a:gd name="T0" fmla="*/ 55 w 904"/>
                <a:gd name="T1" fmla="*/ 94 h 1263"/>
                <a:gd name="T2" fmla="*/ 117 w 904"/>
                <a:gd name="T3" fmla="*/ 136 h 1263"/>
                <a:gd name="T4" fmla="*/ 241 w 904"/>
                <a:gd name="T5" fmla="*/ 167 h 1263"/>
                <a:gd name="T6" fmla="*/ 313 w 904"/>
                <a:gd name="T7" fmla="*/ 157 h 1263"/>
                <a:gd name="T8" fmla="*/ 500 w 904"/>
                <a:gd name="T9" fmla="*/ 1 h 1263"/>
                <a:gd name="T10" fmla="*/ 706 w 904"/>
                <a:gd name="T11" fmla="*/ 94 h 1263"/>
                <a:gd name="T12" fmla="*/ 768 w 904"/>
                <a:gd name="T13" fmla="*/ 188 h 1263"/>
                <a:gd name="T14" fmla="*/ 789 w 904"/>
                <a:gd name="T15" fmla="*/ 219 h 1263"/>
                <a:gd name="T16" fmla="*/ 862 w 904"/>
                <a:gd name="T17" fmla="*/ 508 h 1263"/>
                <a:gd name="T18" fmla="*/ 799 w 904"/>
                <a:gd name="T19" fmla="*/ 1046 h 1263"/>
                <a:gd name="T20" fmla="*/ 644 w 904"/>
                <a:gd name="T21" fmla="*/ 1232 h 1263"/>
                <a:gd name="T22" fmla="*/ 531 w 904"/>
                <a:gd name="T23" fmla="*/ 1263 h 1263"/>
                <a:gd name="T24" fmla="*/ 375 w 904"/>
                <a:gd name="T25" fmla="*/ 1212 h 1263"/>
                <a:gd name="T26" fmla="*/ 355 w 904"/>
                <a:gd name="T27" fmla="*/ 1180 h 1263"/>
                <a:gd name="T28" fmla="*/ 324 w 904"/>
                <a:gd name="T29" fmla="*/ 1149 h 1263"/>
                <a:gd name="T30" fmla="*/ 282 w 904"/>
                <a:gd name="T31" fmla="*/ 1077 h 1263"/>
                <a:gd name="T32" fmla="*/ 251 w 904"/>
                <a:gd name="T33" fmla="*/ 963 h 1263"/>
                <a:gd name="T34" fmla="*/ 106 w 904"/>
                <a:gd name="T35" fmla="*/ 425 h 1263"/>
                <a:gd name="T36" fmla="*/ 44 w 904"/>
                <a:gd name="T37" fmla="*/ 219 h 1263"/>
                <a:gd name="T38" fmla="*/ 55 w 904"/>
                <a:gd name="T39" fmla="*/ 94 h 12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4"/>
                <a:gd name="T61" fmla="*/ 0 h 1263"/>
                <a:gd name="T62" fmla="*/ 904 w 904"/>
                <a:gd name="T63" fmla="*/ 1263 h 12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4" h="1263">
                  <a:moveTo>
                    <a:pt x="55" y="94"/>
                  </a:moveTo>
                  <a:cubicBezTo>
                    <a:pt x="158" y="131"/>
                    <a:pt x="0" y="70"/>
                    <a:pt x="117" y="136"/>
                  </a:cubicBezTo>
                  <a:cubicBezTo>
                    <a:pt x="151" y="155"/>
                    <a:pt x="203" y="155"/>
                    <a:pt x="241" y="167"/>
                  </a:cubicBezTo>
                  <a:cubicBezTo>
                    <a:pt x="265" y="164"/>
                    <a:pt x="290" y="166"/>
                    <a:pt x="313" y="157"/>
                  </a:cubicBezTo>
                  <a:cubicBezTo>
                    <a:pt x="390" y="127"/>
                    <a:pt x="433" y="45"/>
                    <a:pt x="500" y="1"/>
                  </a:cubicBezTo>
                  <a:cubicBezTo>
                    <a:pt x="643" y="15"/>
                    <a:pt x="612" y="0"/>
                    <a:pt x="706" y="94"/>
                  </a:cubicBezTo>
                  <a:cubicBezTo>
                    <a:pt x="712" y="100"/>
                    <a:pt x="755" y="168"/>
                    <a:pt x="768" y="188"/>
                  </a:cubicBezTo>
                  <a:cubicBezTo>
                    <a:pt x="775" y="198"/>
                    <a:pt x="789" y="219"/>
                    <a:pt x="789" y="219"/>
                  </a:cubicBezTo>
                  <a:cubicBezTo>
                    <a:pt x="821" y="314"/>
                    <a:pt x="844" y="409"/>
                    <a:pt x="862" y="508"/>
                  </a:cubicBezTo>
                  <a:cubicBezTo>
                    <a:pt x="868" y="680"/>
                    <a:pt x="904" y="891"/>
                    <a:pt x="799" y="1046"/>
                  </a:cubicBezTo>
                  <a:cubicBezTo>
                    <a:pt x="783" y="1110"/>
                    <a:pt x="707" y="1210"/>
                    <a:pt x="644" y="1232"/>
                  </a:cubicBezTo>
                  <a:cubicBezTo>
                    <a:pt x="607" y="1245"/>
                    <a:pt x="531" y="1263"/>
                    <a:pt x="531" y="1263"/>
                  </a:cubicBezTo>
                  <a:cubicBezTo>
                    <a:pt x="459" y="1254"/>
                    <a:pt x="432" y="1249"/>
                    <a:pt x="375" y="1212"/>
                  </a:cubicBezTo>
                  <a:cubicBezTo>
                    <a:pt x="368" y="1201"/>
                    <a:pt x="363" y="1190"/>
                    <a:pt x="355" y="1180"/>
                  </a:cubicBezTo>
                  <a:cubicBezTo>
                    <a:pt x="346" y="1169"/>
                    <a:pt x="333" y="1161"/>
                    <a:pt x="324" y="1149"/>
                  </a:cubicBezTo>
                  <a:cubicBezTo>
                    <a:pt x="308" y="1126"/>
                    <a:pt x="298" y="1100"/>
                    <a:pt x="282" y="1077"/>
                  </a:cubicBezTo>
                  <a:cubicBezTo>
                    <a:pt x="259" y="983"/>
                    <a:pt x="272" y="1021"/>
                    <a:pt x="251" y="963"/>
                  </a:cubicBezTo>
                  <a:cubicBezTo>
                    <a:pt x="228" y="797"/>
                    <a:pt x="203" y="567"/>
                    <a:pt x="106" y="425"/>
                  </a:cubicBezTo>
                  <a:cubicBezTo>
                    <a:pt x="87" y="365"/>
                    <a:pt x="44" y="284"/>
                    <a:pt x="44" y="219"/>
                  </a:cubicBezTo>
                  <a:cubicBezTo>
                    <a:pt x="44" y="177"/>
                    <a:pt x="51" y="136"/>
                    <a:pt x="55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352800" y="3048000"/>
              <a:ext cx="1889153" cy="2819400"/>
            </a:xfrm>
            <a:custGeom>
              <a:avLst/>
              <a:gdLst>
                <a:gd name="T0" fmla="*/ 286 w 865"/>
                <a:gd name="T1" fmla="*/ 149 h 1414"/>
                <a:gd name="T2" fmla="*/ 224 w 865"/>
                <a:gd name="T3" fmla="*/ 66 h 1414"/>
                <a:gd name="T4" fmla="*/ 130 w 865"/>
                <a:gd name="T5" fmla="*/ 4 h 1414"/>
                <a:gd name="T6" fmla="*/ 58 w 865"/>
                <a:gd name="T7" fmla="*/ 56 h 1414"/>
                <a:gd name="T8" fmla="*/ 37 w 865"/>
                <a:gd name="T9" fmla="*/ 87 h 1414"/>
                <a:gd name="T10" fmla="*/ 244 w 865"/>
                <a:gd name="T11" fmla="*/ 200 h 1414"/>
                <a:gd name="T12" fmla="*/ 286 w 865"/>
                <a:gd name="T13" fmla="*/ 325 h 1414"/>
                <a:gd name="T14" fmla="*/ 296 w 865"/>
                <a:gd name="T15" fmla="*/ 356 h 1414"/>
                <a:gd name="T16" fmla="*/ 306 w 865"/>
                <a:gd name="T17" fmla="*/ 387 h 1414"/>
                <a:gd name="T18" fmla="*/ 348 w 865"/>
                <a:gd name="T19" fmla="*/ 604 h 1414"/>
                <a:gd name="T20" fmla="*/ 306 w 865"/>
                <a:gd name="T21" fmla="*/ 1049 h 1414"/>
                <a:gd name="T22" fmla="*/ 275 w 865"/>
                <a:gd name="T23" fmla="*/ 1111 h 1414"/>
                <a:gd name="T24" fmla="*/ 213 w 865"/>
                <a:gd name="T25" fmla="*/ 1266 h 1414"/>
                <a:gd name="T26" fmla="*/ 141 w 865"/>
                <a:gd name="T27" fmla="*/ 1390 h 1414"/>
                <a:gd name="T28" fmla="*/ 244 w 865"/>
                <a:gd name="T29" fmla="*/ 1318 h 1414"/>
                <a:gd name="T30" fmla="*/ 368 w 865"/>
                <a:gd name="T31" fmla="*/ 1131 h 1414"/>
                <a:gd name="T32" fmla="*/ 410 w 865"/>
                <a:gd name="T33" fmla="*/ 1038 h 1414"/>
                <a:gd name="T34" fmla="*/ 399 w 865"/>
                <a:gd name="T35" fmla="*/ 893 h 1414"/>
                <a:gd name="T36" fmla="*/ 410 w 865"/>
                <a:gd name="T37" fmla="*/ 676 h 1414"/>
                <a:gd name="T38" fmla="*/ 399 w 865"/>
                <a:gd name="T39" fmla="*/ 490 h 1414"/>
                <a:gd name="T40" fmla="*/ 430 w 865"/>
                <a:gd name="T41" fmla="*/ 500 h 1414"/>
                <a:gd name="T42" fmla="*/ 493 w 865"/>
                <a:gd name="T43" fmla="*/ 935 h 1414"/>
                <a:gd name="T44" fmla="*/ 544 w 865"/>
                <a:gd name="T45" fmla="*/ 1028 h 1414"/>
                <a:gd name="T46" fmla="*/ 586 w 865"/>
                <a:gd name="T47" fmla="*/ 1121 h 1414"/>
                <a:gd name="T48" fmla="*/ 792 w 865"/>
                <a:gd name="T49" fmla="*/ 1349 h 1414"/>
                <a:gd name="T50" fmla="*/ 865 w 865"/>
                <a:gd name="T51" fmla="*/ 1369 h 1414"/>
                <a:gd name="T52" fmla="*/ 741 w 865"/>
                <a:gd name="T53" fmla="*/ 1235 h 1414"/>
                <a:gd name="T54" fmla="*/ 637 w 865"/>
                <a:gd name="T55" fmla="*/ 1111 h 1414"/>
                <a:gd name="T56" fmla="*/ 606 w 865"/>
                <a:gd name="T57" fmla="*/ 1018 h 1414"/>
                <a:gd name="T58" fmla="*/ 555 w 865"/>
                <a:gd name="T59" fmla="*/ 924 h 1414"/>
                <a:gd name="T60" fmla="*/ 503 w 865"/>
                <a:gd name="T61" fmla="*/ 800 h 1414"/>
                <a:gd name="T62" fmla="*/ 451 w 865"/>
                <a:gd name="T63" fmla="*/ 542 h 1414"/>
                <a:gd name="T64" fmla="*/ 389 w 865"/>
                <a:gd name="T65" fmla="*/ 345 h 1414"/>
                <a:gd name="T66" fmla="*/ 368 w 865"/>
                <a:gd name="T67" fmla="*/ 283 h 1414"/>
                <a:gd name="T68" fmla="*/ 286 w 865"/>
                <a:gd name="T69" fmla="*/ 149 h 14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5"/>
                <a:gd name="T106" fmla="*/ 0 h 1414"/>
                <a:gd name="T107" fmla="*/ 865 w 865"/>
                <a:gd name="T108" fmla="*/ 1414 h 14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5" h="1414">
                  <a:moveTo>
                    <a:pt x="286" y="149"/>
                  </a:moveTo>
                  <a:cubicBezTo>
                    <a:pt x="233" y="113"/>
                    <a:pt x="262" y="104"/>
                    <a:pt x="224" y="66"/>
                  </a:cubicBezTo>
                  <a:cubicBezTo>
                    <a:pt x="199" y="40"/>
                    <a:pt x="164" y="15"/>
                    <a:pt x="130" y="4"/>
                  </a:cubicBezTo>
                  <a:cubicBezTo>
                    <a:pt x="35" y="36"/>
                    <a:pt x="86" y="0"/>
                    <a:pt x="58" y="56"/>
                  </a:cubicBezTo>
                  <a:cubicBezTo>
                    <a:pt x="52" y="67"/>
                    <a:pt x="44" y="77"/>
                    <a:pt x="37" y="87"/>
                  </a:cubicBezTo>
                  <a:cubicBezTo>
                    <a:pt x="0" y="202"/>
                    <a:pt x="176" y="194"/>
                    <a:pt x="244" y="200"/>
                  </a:cubicBezTo>
                  <a:cubicBezTo>
                    <a:pt x="259" y="241"/>
                    <a:pt x="272" y="283"/>
                    <a:pt x="286" y="325"/>
                  </a:cubicBezTo>
                  <a:cubicBezTo>
                    <a:pt x="289" y="335"/>
                    <a:pt x="293" y="346"/>
                    <a:pt x="296" y="356"/>
                  </a:cubicBezTo>
                  <a:cubicBezTo>
                    <a:pt x="299" y="366"/>
                    <a:pt x="306" y="387"/>
                    <a:pt x="306" y="387"/>
                  </a:cubicBezTo>
                  <a:cubicBezTo>
                    <a:pt x="317" y="460"/>
                    <a:pt x="329" y="533"/>
                    <a:pt x="348" y="604"/>
                  </a:cubicBezTo>
                  <a:cubicBezTo>
                    <a:pt x="354" y="742"/>
                    <a:pt x="391" y="924"/>
                    <a:pt x="306" y="1049"/>
                  </a:cubicBezTo>
                  <a:cubicBezTo>
                    <a:pt x="270" y="1161"/>
                    <a:pt x="328" y="991"/>
                    <a:pt x="275" y="1111"/>
                  </a:cubicBezTo>
                  <a:cubicBezTo>
                    <a:pt x="251" y="1165"/>
                    <a:pt x="246" y="1217"/>
                    <a:pt x="213" y="1266"/>
                  </a:cubicBezTo>
                  <a:cubicBezTo>
                    <a:pt x="198" y="1312"/>
                    <a:pt x="175" y="1356"/>
                    <a:pt x="141" y="1390"/>
                  </a:cubicBezTo>
                  <a:cubicBezTo>
                    <a:pt x="214" y="1414"/>
                    <a:pt x="197" y="1366"/>
                    <a:pt x="244" y="1318"/>
                  </a:cubicBezTo>
                  <a:cubicBezTo>
                    <a:pt x="296" y="1265"/>
                    <a:pt x="338" y="1199"/>
                    <a:pt x="368" y="1131"/>
                  </a:cubicBezTo>
                  <a:cubicBezTo>
                    <a:pt x="415" y="1025"/>
                    <a:pt x="364" y="1105"/>
                    <a:pt x="410" y="1038"/>
                  </a:cubicBezTo>
                  <a:cubicBezTo>
                    <a:pt x="426" y="988"/>
                    <a:pt x="416" y="942"/>
                    <a:pt x="399" y="893"/>
                  </a:cubicBezTo>
                  <a:cubicBezTo>
                    <a:pt x="403" y="821"/>
                    <a:pt x="410" y="748"/>
                    <a:pt x="410" y="676"/>
                  </a:cubicBezTo>
                  <a:cubicBezTo>
                    <a:pt x="410" y="614"/>
                    <a:pt x="392" y="552"/>
                    <a:pt x="399" y="490"/>
                  </a:cubicBezTo>
                  <a:cubicBezTo>
                    <a:pt x="400" y="479"/>
                    <a:pt x="420" y="497"/>
                    <a:pt x="430" y="500"/>
                  </a:cubicBezTo>
                  <a:cubicBezTo>
                    <a:pt x="481" y="644"/>
                    <a:pt x="405" y="804"/>
                    <a:pt x="493" y="935"/>
                  </a:cubicBezTo>
                  <a:cubicBezTo>
                    <a:pt x="511" y="990"/>
                    <a:pt x="497" y="957"/>
                    <a:pt x="544" y="1028"/>
                  </a:cubicBezTo>
                  <a:cubicBezTo>
                    <a:pt x="562" y="1055"/>
                    <a:pt x="570" y="1093"/>
                    <a:pt x="586" y="1121"/>
                  </a:cubicBezTo>
                  <a:cubicBezTo>
                    <a:pt x="639" y="1216"/>
                    <a:pt x="703" y="1289"/>
                    <a:pt x="792" y="1349"/>
                  </a:cubicBezTo>
                  <a:cubicBezTo>
                    <a:pt x="813" y="1363"/>
                    <a:pt x="841" y="1361"/>
                    <a:pt x="865" y="1369"/>
                  </a:cubicBezTo>
                  <a:cubicBezTo>
                    <a:pt x="844" y="1303"/>
                    <a:pt x="792" y="1277"/>
                    <a:pt x="741" y="1235"/>
                  </a:cubicBezTo>
                  <a:cubicBezTo>
                    <a:pt x="702" y="1203"/>
                    <a:pt x="665" y="1153"/>
                    <a:pt x="637" y="1111"/>
                  </a:cubicBezTo>
                  <a:cubicBezTo>
                    <a:pt x="627" y="1080"/>
                    <a:pt x="624" y="1045"/>
                    <a:pt x="606" y="1018"/>
                  </a:cubicBezTo>
                  <a:cubicBezTo>
                    <a:pt x="587" y="989"/>
                    <a:pt x="569" y="955"/>
                    <a:pt x="555" y="924"/>
                  </a:cubicBezTo>
                  <a:cubicBezTo>
                    <a:pt x="534" y="876"/>
                    <a:pt x="531" y="842"/>
                    <a:pt x="503" y="800"/>
                  </a:cubicBezTo>
                  <a:cubicBezTo>
                    <a:pt x="486" y="714"/>
                    <a:pt x="468" y="628"/>
                    <a:pt x="451" y="542"/>
                  </a:cubicBezTo>
                  <a:cubicBezTo>
                    <a:pt x="437" y="472"/>
                    <a:pt x="430" y="405"/>
                    <a:pt x="389" y="345"/>
                  </a:cubicBezTo>
                  <a:cubicBezTo>
                    <a:pt x="382" y="324"/>
                    <a:pt x="380" y="301"/>
                    <a:pt x="368" y="283"/>
                  </a:cubicBezTo>
                  <a:cubicBezTo>
                    <a:pt x="336" y="234"/>
                    <a:pt x="300" y="208"/>
                    <a:pt x="286" y="149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667000" y="1752600"/>
              <a:ext cx="228600" cy="5274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Minus 11"/>
            <p:cNvSpPr/>
            <p:nvPr/>
          </p:nvSpPr>
          <p:spPr>
            <a:xfrm rot="20610059">
              <a:off x="1960481" y="3213952"/>
              <a:ext cx="4461038" cy="500871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200" y="1752600"/>
              <a:ext cx="1124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B0F0"/>
                  </a:solidFill>
                </a:rPr>
                <a:t>SVT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3962400"/>
              <a:ext cx="8635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B0F0"/>
                  </a:solidFill>
                </a:rPr>
                <a:t>VT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106680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2590800"/>
              <a:ext cx="1343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AV node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4267200"/>
              <a:ext cx="1641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His bundle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endCxn id="7" idx="2"/>
            </p:cNvCxnSpPr>
            <p:nvPr/>
          </p:nvCxnSpPr>
          <p:spPr>
            <a:xfrm>
              <a:off x="1828800" y="1447800"/>
              <a:ext cx="838200" cy="5685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828800" y="2971800"/>
              <a:ext cx="1600200" cy="152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7" idx="3"/>
              <a:endCxn id="6" idx="5"/>
            </p:cNvCxnSpPr>
            <p:nvPr/>
          </p:nvCxnSpPr>
          <p:spPr>
            <a:xfrm flipV="1">
              <a:off x="2022796" y="3446784"/>
              <a:ext cx="1862898" cy="10512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V="1">
              <a:off x="2497800" y="4800601"/>
              <a:ext cx="1726413" cy="307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6" idx="22"/>
            </p:cNvCxnSpPr>
            <p:nvPr/>
          </p:nvCxnSpPr>
          <p:spPr>
            <a:xfrm flipV="1">
              <a:off x="2514600" y="5097748"/>
              <a:ext cx="2026292" cy="76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38698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/>
              <a:t>Atrial</a:t>
            </a:r>
            <a:r>
              <a:rPr lang="en-US" sz="3200" b="1" u="sng" dirty="0"/>
              <a:t>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9664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Cause: as ventricular fibrillation</a:t>
            </a:r>
          </a:p>
          <a:p>
            <a:r>
              <a:rPr lang="en-US" dirty="0">
                <a:solidFill>
                  <a:schemeClr val="accent1"/>
                </a:solidFill>
              </a:rPr>
              <a:t>It occurs more frequently in patients with </a:t>
            </a:r>
            <a:r>
              <a:rPr lang="en-US" i="1" u="sng" dirty="0">
                <a:solidFill>
                  <a:schemeClr val="accent1"/>
                </a:solidFill>
              </a:rPr>
              <a:t>enlarged heart</a:t>
            </a:r>
          </a:p>
          <a:p>
            <a:r>
              <a:rPr lang="en-US" dirty="0">
                <a:solidFill>
                  <a:schemeClr val="tx2"/>
                </a:solidFill>
              </a:rPr>
              <a:t>The atria do not pump if they are fibrillating</a:t>
            </a:r>
          </a:p>
          <a:p>
            <a:r>
              <a:rPr lang="en-US" dirty="0"/>
              <a:t>The efficiency of ventricular pumping is decreased 20 to 30%</a:t>
            </a:r>
          </a:p>
          <a:p>
            <a:r>
              <a:rPr lang="en-US" dirty="0">
                <a:solidFill>
                  <a:schemeClr val="accent1"/>
                </a:solidFill>
              </a:rPr>
              <a:t>A person can live for years with </a:t>
            </a:r>
            <a:r>
              <a:rPr lang="en-US" dirty="0" err="1">
                <a:solidFill>
                  <a:schemeClr val="accent1"/>
                </a:solidFill>
              </a:rPr>
              <a:t>atrial</a:t>
            </a:r>
            <a:r>
              <a:rPr lang="en-US" dirty="0">
                <a:solidFill>
                  <a:schemeClr val="accent1"/>
                </a:solidFill>
              </a:rPr>
              <a:t> fibrillation</a:t>
            </a:r>
          </a:p>
        </p:txBody>
      </p:sp>
    </p:spTree>
    <p:extLst>
      <p:ext uri="{BB962C8B-B14F-4D97-AF65-F5344CB8AC3E}">
        <p14:creationId xmlns:p14="http://schemas.microsoft.com/office/powerpoint/2010/main" val="19114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19" name="Picture 2" descr="E:\tracings\ekg07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729663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416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5356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A single large wave travels around and around in the atria</a:t>
            </a:r>
          </a:p>
          <a:p>
            <a:r>
              <a:rPr lang="en-US" dirty="0"/>
              <a:t>The atria contracts at high rate (250 time per minute)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err="1"/>
              <a:t>Atrial</a:t>
            </a:r>
            <a:r>
              <a:rPr lang="en-US" sz="3200" b="1" u="sng" dirty="0"/>
              <a:t> Flutter</a:t>
            </a:r>
          </a:p>
        </p:txBody>
      </p:sp>
    </p:spTree>
    <p:extLst>
      <p:ext uri="{BB962C8B-B14F-4D97-AF65-F5344CB8AC3E}">
        <p14:creationId xmlns:p14="http://schemas.microsoft.com/office/powerpoint/2010/main" val="2702849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M2 figs tachy\test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81083" cy="496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236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AVRT-Narrow complex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75260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hoto Editor Photo" r:id="rId3" imgW="13428571" imgH="7714286" progId="">
                  <p:embed/>
                </p:oleObj>
              </mc:Choice>
              <mc:Fallback>
                <p:oleObj name="Photo Editor Photo" r:id="rId3" imgW="13428571" imgH="7714286" progId="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144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4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866"/>
            <a:ext cx="8229600" cy="90485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Ventricular Tachycardia</a:t>
            </a:r>
            <a:endParaRPr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3011" name="Picture 4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88"/>
            <a:ext cx="9144000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68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Ventricular Fibrillation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most serious of all </a:t>
            </a:r>
            <a:r>
              <a:rPr lang="en-US" dirty="0" err="1">
                <a:solidFill>
                  <a:srgbClr val="FF0000"/>
                </a:solidFill>
              </a:rPr>
              <a:t>arhythmias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Cause</a:t>
            </a:r>
            <a:r>
              <a:rPr lang="en-US" dirty="0">
                <a:solidFill>
                  <a:schemeClr val="accent2"/>
                </a:solidFill>
              </a:rPr>
              <a:t>: impulses stimulate one part of the ventricles, then another, then itself. Many part contracts at the same time while other parts relax </a:t>
            </a:r>
            <a:r>
              <a:rPr lang="en-US" i="1" u="sng" dirty="0">
                <a:solidFill>
                  <a:schemeClr val="accent2"/>
                </a:solidFill>
              </a:rPr>
              <a:t>(Circus movement)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/>
              <a:t>Irregular rhythm</a:t>
            </a:r>
          </a:p>
          <a:p>
            <a:pPr lvl="1"/>
            <a:r>
              <a:rPr lang="en-US" dirty="0"/>
              <a:t>Broad QRS complex</a:t>
            </a:r>
          </a:p>
          <a:p>
            <a:pPr lvl="1"/>
            <a:r>
              <a:rPr lang="en-US" dirty="0"/>
              <a:t>No P wave</a:t>
            </a:r>
          </a:p>
          <a:p>
            <a:pPr>
              <a:buFont typeface="Arial" pitchFamily="34" charset="0"/>
              <a:buChar char="•"/>
            </a:pPr>
            <a:r>
              <a:rPr lang="en-US" i="1" u="sng" dirty="0">
                <a:solidFill>
                  <a:schemeClr val="accent1"/>
                </a:solidFill>
              </a:rPr>
              <a:t>Treatment : DC shock</a:t>
            </a:r>
          </a:p>
          <a:p>
            <a:endParaRPr lang="en-US" sz="3200" dirty="0"/>
          </a:p>
        </p:txBody>
      </p:sp>
      <p:pic>
        <p:nvPicPr>
          <p:cNvPr id="4" name="Picture 4" descr="http://www.studentconsult.com/common/showimage.cfm?mediaISBN=0721602401&amp;FigFile=S02401-013-f016.jpg&amp;size=fullsize"/>
          <p:cNvPicPr>
            <a:picLocks noChangeAspect="1" noChangeArrowheads="1"/>
          </p:cNvPicPr>
          <p:nvPr/>
        </p:nvPicPr>
        <p:blipFill>
          <a:blip r:embed="rId2"/>
          <a:srcRect l="14990" r="15719" b="14435"/>
          <a:stretch>
            <a:fillRect/>
          </a:stretch>
        </p:blipFill>
        <p:spPr bwMode="auto">
          <a:xfrm>
            <a:off x="4103440" y="3431306"/>
            <a:ext cx="5040560" cy="179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i="1" u="sng" dirty="0">
                <a:solidFill>
                  <a:schemeClr val="accent1"/>
                </a:solidFill>
              </a:rPr>
              <a:t>Treatment : DC shock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Ventricular Fibrillation</a:t>
            </a:r>
          </a:p>
        </p:txBody>
      </p:sp>
      <p:pic>
        <p:nvPicPr>
          <p:cNvPr id="20482" name="Picture 2" descr="http://www.studentconsult.com/common/showimage.cfm?mediaISBN=0721602401&amp;FigFile=S02401-013-f017.jpg&amp;size=fullsize"/>
          <p:cNvPicPr>
            <a:picLocks noChangeAspect="1" noChangeArrowheads="1"/>
          </p:cNvPicPr>
          <p:nvPr/>
        </p:nvPicPr>
        <p:blipFill>
          <a:blip r:embed="rId2"/>
          <a:srcRect l="13554" b="7684"/>
          <a:stretch>
            <a:fillRect/>
          </a:stretch>
        </p:blipFill>
        <p:spPr bwMode="auto">
          <a:xfrm>
            <a:off x="2267744" y="2852936"/>
            <a:ext cx="4133478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571500"/>
            <a:ext cx="5438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7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16002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Conduction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35" y="2261193"/>
            <a:ext cx="4348865" cy="292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336225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5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2.bp.blogspot.com/_A8JQOadS528/TSWfvpWo7mI/AAAAAAAAAC4/d9CB4OZ_BUY/s1600/ECG%2BInterpretation%2BReview%2B-%2B13%2B-%2BIV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00042"/>
            <a:ext cx="8712968" cy="3216990"/>
          </a:xfrm>
          <a:prstGeom prst="rect">
            <a:avLst/>
          </a:prstGeom>
          <a:noFill/>
        </p:spPr>
      </p:pic>
      <p:pic>
        <p:nvPicPr>
          <p:cNvPr id="32776" name="Picture 8" descr="http://upload.wikimedia.org/wikipedia/commons/thumb/3/33/Contiguous_leads.svg/2000px-Contiguous_lead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460" y="3717032"/>
            <a:ext cx="8712968" cy="3009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512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Ischemia and the 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One of the common uses of the ECG is in acute assessment of chest pain</a:t>
            </a:r>
          </a:p>
          <a:p>
            <a:r>
              <a:rPr lang="en-US" dirty="0">
                <a:solidFill>
                  <a:schemeClr val="accent1"/>
                </a:solidFill>
              </a:rPr>
              <a:t>Cause: restriction of blood flow to the myocardium, either: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Reversible: angina pectoris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Irreversible: myocardial infarction</a:t>
            </a:r>
          </a:p>
          <a:p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 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injury  infarction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/>
              <a:t>Reversible ischemia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i="1" u="sng" dirty="0"/>
              <a:t>Inverted T wave</a:t>
            </a:r>
          </a:p>
          <a:p>
            <a:r>
              <a:rPr lang="en-US" sz="2400" i="1" u="sng" dirty="0"/>
              <a:t>ST segment depression</a:t>
            </a:r>
            <a:endParaRPr lang="en-US" sz="2400" dirty="0"/>
          </a:p>
        </p:txBody>
      </p:sp>
      <p:pic>
        <p:nvPicPr>
          <p:cNvPr id="5" name="Picture 277" descr="D:\SCContent\0721602401\graphics\fullsize\S02401-012-f023.jpg"/>
          <p:cNvPicPr>
            <a:picLocks noChangeAspect="1" noChangeArrowheads="1"/>
          </p:cNvPicPr>
          <p:nvPr/>
        </p:nvPicPr>
        <p:blipFill>
          <a:blip r:embed="rId2"/>
          <a:srcRect l="14986" r="14987" b="9559"/>
          <a:stretch>
            <a:fillRect/>
          </a:stretch>
        </p:blipFill>
        <p:spPr bwMode="auto">
          <a:xfrm>
            <a:off x="1835696" y="3501008"/>
            <a:ext cx="4464496" cy="2136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Myocardial Infarction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Complete loss of blood supply to the myocardium resulting in necrosis or death of tissue</a:t>
            </a:r>
          </a:p>
          <a:p>
            <a:pPr marL="624078" indent="-514350"/>
            <a:r>
              <a:rPr lang="en-US" i="1" u="sng" dirty="0"/>
              <a:t>ST segment elevation</a:t>
            </a:r>
          </a:p>
          <a:p>
            <a:pPr marL="624078" indent="-514350"/>
            <a:r>
              <a:rPr lang="en-US" i="1" u="sng" dirty="0"/>
              <a:t>Deep Q wave</a:t>
            </a:r>
          </a:p>
        </p:txBody>
      </p:sp>
      <p:pic>
        <p:nvPicPr>
          <p:cNvPr id="6" name="Picture 2" descr="http://www.benbest.com/health/ele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495675"/>
            <a:ext cx="432435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MI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423" t="32458" r="30282" b="30777"/>
          <a:stretch/>
        </p:blipFill>
        <p:spPr>
          <a:xfrm>
            <a:off x="1450238" y="2385217"/>
            <a:ext cx="6243523" cy="342004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Antero-Lateral MI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384" t="34261" r="29616" b="28807"/>
          <a:stretch/>
        </p:blipFill>
        <p:spPr>
          <a:xfrm>
            <a:off x="457200" y="1869863"/>
            <a:ext cx="8229600" cy="350260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  57 year-old man with chest pressure and diaphoresis  </a:t>
            </a:r>
          </a:p>
        </p:txBody>
      </p:sp>
      <p:pic>
        <p:nvPicPr>
          <p:cNvPr id="70660" name="Picture 4" descr="0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530" r="1817" b="7904"/>
          <a:stretch>
            <a:fillRect/>
          </a:stretch>
        </p:blipFill>
        <p:spPr bwMode="auto">
          <a:xfrm>
            <a:off x="457200" y="2057400"/>
            <a:ext cx="8226425" cy="4548188"/>
          </a:xfrm>
          <a:prstGeom prst="rect">
            <a:avLst/>
          </a:prstGeom>
          <a:solidFill>
            <a:srgbClr val="FFF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56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Potassium and the ECG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8157"/>
            <a:ext cx="4038600" cy="294907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u="sng" dirty="0" err="1"/>
              <a:t>Hypokalemia</a:t>
            </a:r>
            <a:r>
              <a:rPr lang="en-US" u="sng" dirty="0"/>
              <a:t>: </a:t>
            </a:r>
          </a:p>
          <a:p>
            <a:pPr lvl="1"/>
            <a:r>
              <a:rPr lang="en-US" dirty="0"/>
              <a:t>flat T wave</a:t>
            </a:r>
          </a:p>
          <a:p>
            <a:pPr lvl="1"/>
            <a:endParaRPr lang="en-US" dirty="0"/>
          </a:p>
          <a:p>
            <a:r>
              <a:rPr lang="en-US" u="sng" dirty="0" err="1">
                <a:solidFill>
                  <a:schemeClr val="accent1"/>
                </a:solidFill>
              </a:rPr>
              <a:t>Hyperkalemia</a:t>
            </a:r>
            <a:r>
              <a:rPr lang="en-US" u="sng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Tall peaked T wave</a:t>
            </a:r>
          </a:p>
          <a:p>
            <a:endParaRPr lang="en-US" dirty="0"/>
          </a:p>
        </p:txBody>
      </p:sp>
      <p:pic>
        <p:nvPicPr>
          <p:cNvPr id="67586" name="Picture 2" descr="http://www.merckmanuals.com/media/professional/figures/MMPE_12END_156_02_ep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199" y="2492896"/>
            <a:ext cx="4450925" cy="3010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For further readings and diagrams: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endParaRPr lang="en-US" b="1" u="sng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u="sng" dirty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u="sng" dirty="0"/>
              <a:t>Chapter 10 (Cardiac Arrhythmias and their Electrocardiographic Interpretation)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09600"/>
            <a:ext cx="449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conduction system</a:t>
            </a:r>
          </a:p>
        </p:txBody>
      </p:sp>
      <p:pic>
        <p:nvPicPr>
          <p:cNvPr id="4" name="Picture 3" descr="4.bmp"/>
          <p:cNvPicPr>
            <a:picLocks noChangeAspect="1"/>
          </p:cNvPicPr>
          <p:nvPr/>
        </p:nvPicPr>
        <p:blipFill>
          <a:blip r:embed="rId2" cstate="print"/>
          <a:srcRect r="451" b="3222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678" b="30972"/>
          <a:stretch>
            <a:fillRect/>
          </a:stretch>
        </p:blipFill>
        <p:spPr>
          <a:xfrm>
            <a:off x="533401" y="1600200"/>
            <a:ext cx="7848600" cy="4876800"/>
          </a:xfrm>
        </p:spPr>
      </p:pic>
    </p:spTree>
    <p:extLst>
      <p:ext uri="{BB962C8B-B14F-4D97-AF65-F5344CB8AC3E}">
        <p14:creationId xmlns:p14="http://schemas.microsoft.com/office/powerpoint/2010/main" val="384932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oreen\Desktop\ecg workshop\bbmapAsset (2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953000" cy="467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2794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Chest leads</a:t>
            </a:r>
          </a:p>
        </p:txBody>
      </p:sp>
    </p:spTree>
    <p:extLst>
      <p:ext uri="{BB962C8B-B14F-4D97-AF65-F5344CB8AC3E}">
        <p14:creationId xmlns:p14="http://schemas.microsoft.com/office/powerpoint/2010/main" val="343376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oreen\Desktop\ecg workshop\bbmapAsset (23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638800" cy="4401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2626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Limb leads</a:t>
            </a:r>
          </a:p>
        </p:txBody>
      </p:sp>
    </p:spTree>
    <p:extLst>
      <p:ext uri="{BB962C8B-B14F-4D97-AF65-F5344CB8AC3E}">
        <p14:creationId xmlns:p14="http://schemas.microsoft.com/office/powerpoint/2010/main" val="43127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oreen\Desktop\ecg workshop\bbmapAsset (4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624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64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1526</TotalTime>
  <Words>742</Words>
  <Application>Microsoft Macintosh PowerPoint</Application>
  <PresentationFormat>On-screen Show (4:3)</PresentationFormat>
  <Paragraphs>159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Constantia</vt:lpstr>
      <vt:lpstr>Times New Roman</vt:lpstr>
      <vt:lpstr>Wingdings 2</vt:lpstr>
      <vt:lpstr>Flow</vt:lpstr>
      <vt:lpstr>Photo Editor Photo</vt:lpstr>
      <vt:lpstr>Cardiovascular System Block Cardiac Arrhythmias (Physiology)</vt:lpstr>
      <vt:lpstr>Lecture Objectives</vt:lpstr>
      <vt:lpstr>PowerPoint Presentation</vt:lpstr>
      <vt:lpstr> Electrical Conduction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Sinus Rhythm</vt:lpstr>
      <vt:lpstr>Rate</vt:lpstr>
      <vt:lpstr>Causes/Mechanisms  of Cardiac Arrhythmias</vt:lpstr>
      <vt:lpstr>PowerPoint Presentation</vt:lpstr>
      <vt:lpstr>Classification of Cardiac Arrhythmias</vt:lpstr>
      <vt:lpstr>Abnormal Sinus Rhythm</vt:lpstr>
      <vt:lpstr>24 year-old pregnant woman with three days of frequent vomiting</vt:lpstr>
      <vt:lpstr>Abnormal Sinus Rhythm</vt:lpstr>
      <vt:lpstr>Sinus Arhythmia</vt:lpstr>
      <vt:lpstr>Abnormal Cardiac Rhythms that Result from Impulse Conduction Block</vt:lpstr>
      <vt:lpstr>Abnormal Cardiac Rhythms that Result from Impulse Conduction Block</vt:lpstr>
      <vt:lpstr>Types of the A-V Block</vt:lpstr>
      <vt:lpstr>Heart Block</vt:lpstr>
      <vt:lpstr>First Degree Heart Block</vt:lpstr>
      <vt:lpstr>Second Degree Heart Block</vt:lpstr>
      <vt:lpstr>Types of the A-V block</vt:lpstr>
      <vt:lpstr>Third Degree Heart Block</vt:lpstr>
      <vt:lpstr>Types of the A-V block</vt:lpstr>
      <vt:lpstr>PowerPoint Presentation</vt:lpstr>
      <vt:lpstr>Atrial Fibrillation</vt:lpstr>
      <vt:lpstr>PowerPoint Presentation</vt:lpstr>
      <vt:lpstr>Atrial Flutter</vt:lpstr>
      <vt:lpstr>PowerPoint Presentation</vt:lpstr>
      <vt:lpstr>AVRT-Narrow complex</vt:lpstr>
      <vt:lpstr>Ventricular Tachycardia</vt:lpstr>
      <vt:lpstr>Ventricular Fibrillation</vt:lpstr>
      <vt:lpstr>Ventricular Fibrillation</vt:lpstr>
      <vt:lpstr>PowerPoint Presentation</vt:lpstr>
      <vt:lpstr>PowerPoint Presentation</vt:lpstr>
      <vt:lpstr>Ischemia and the ECG</vt:lpstr>
      <vt:lpstr>Reversible ischemia</vt:lpstr>
      <vt:lpstr>Myocardial Infarction</vt:lpstr>
      <vt:lpstr>Infero-Posterior MI</vt:lpstr>
      <vt:lpstr>Antero-Lateral MI</vt:lpstr>
      <vt:lpstr>  57 year-old man with chest pressure and diaphoresis  </vt:lpstr>
      <vt:lpstr>Potassium and the ECG</vt:lpstr>
      <vt:lpstr>For further readings and diagrams:</vt:lpstr>
    </vt:vector>
  </TitlesOfParts>
  <Company>Apple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Arrhythmias</dc:title>
  <dc:creator>Mona Soliman</dc:creator>
  <cp:lastModifiedBy>ahmad alhersi</cp:lastModifiedBy>
  <cp:revision>95</cp:revision>
  <cp:lastPrinted>2011-03-14T15:59:16Z</cp:lastPrinted>
  <dcterms:created xsi:type="dcterms:W3CDTF">2011-03-14T12:32:32Z</dcterms:created>
  <dcterms:modified xsi:type="dcterms:W3CDTF">2019-02-10T03:56:16Z</dcterms:modified>
</cp:coreProperties>
</file>